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34" r:id="rId6"/>
    <p:sldId id="416" r:id="rId7"/>
    <p:sldId id="417" r:id="rId8"/>
    <p:sldId id="418" r:id="rId9"/>
    <p:sldId id="420" r:id="rId10"/>
    <p:sldId id="431" r:id="rId11"/>
    <p:sldId id="432" r:id="rId12"/>
    <p:sldId id="433" r:id="rId1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URIS Aline" initials="MA" lastIdx="1" clrIdx="0">
    <p:extLst>
      <p:ext uri="{19B8F6BF-5375-455C-9EA6-DF929625EA0E}">
        <p15:presenceInfo xmlns:p15="http://schemas.microsoft.com/office/powerpoint/2012/main" userId="S-1-5-21-343818398-2000478354-839522115-10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87A"/>
    <a:srgbClr val="000000"/>
    <a:srgbClr val="3E4A83"/>
    <a:srgbClr val="E60019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278" autoAdjust="0"/>
  </p:normalViewPr>
  <p:slideViewPr>
    <p:cSldViewPr snapToGrid="0">
      <p:cViewPr varScale="1">
        <p:scale>
          <a:sx n="77" d="100"/>
          <a:sy n="77" d="100"/>
        </p:scale>
        <p:origin x="91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3538330"/>
            <a:ext cx="6437587" cy="2375108"/>
          </a:xfrm>
        </p:spPr>
        <p:txBody>
          <a:bodyPr>
            <a:normAutofit/>
          </a:bodyPr>
          <a:lstStyle/>
          <a:p>
            <a:r>
              <a:rPr lang="fr-FR" sz="2000" b="1" dirty="0"/>
              <a:t>IRT Consortium meeting </a:t>
            </a:r>
          </a:p>
          <a:p>
            <a:r>
              <a:rPr lang="fr-FR" sz="2000" b="1" dirty="0"/>
              <a:t>Paris, 4-5 </a:t>
            </a:r>
            <a:r>
              <a:rPr lang="fr-FR" sz="2000" b="1" dirty="0" err="1"/>
              <a:t>November</a:t>
            </a:r>
            <a:r>
              <a:rPr lang="fr-FR" sz="2000" b="1" dirty="0"/>
              <a:t> 2025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40" y="1955800"/>
            <a:ext cx="6437586" cy="1209674"/>
          </a:xfrm>
        </p:spPr>
        <p:txBody>
          <a:bodyPr>
            <a:noAutofit/>
          </a:bodyPr>
          <a:lstStyle/>
          <a:p>
            <a:r>
              <a:rPr lang="fr-FR" sz="4000" dirty="0"/>
              <a:t>IRT system </a:t>
            </a:r>
            <a:r>
              <a:rPr lang="fr-FR" sz="4000" dirty="0" err="1"/>
              <a:t>status</a:t>
            </a:r>
            <a:endParaRPr lang="fr-FR" sz="4000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8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9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System budgets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Track of updates </a:t>
            </a:r>
            <a:r>
              <a:rPr lang="fr-FR" dirty="0" err="1"/>
              <a:t>since</a:t>
            </a:r>
            <a:r>
              <a:rPr lang="fr-FR" dirty="0"/>
              <a:t> last </a:t>
            </a:r>
            <a:r>
              <a:rPr lang="fr-FR" dirty="0" err="1"/>
              <a:t>review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7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Mass budget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090839"/>
            <a:ext cx="11017476" cy="5252811"/>
          </a:xfrm>
        </p:spPr>
        <p:txBody>
          <a:bodyPr numCol="1">
            <a:normAutofit lnSpcReduction="10000"/>
          </a:bodyPr>
          <a:lstStyle/>
          <a:p>
            <a:r>
              <a:rPr lang="fr-FR" b="1" dirty="0"/>
              <a:t>Instrument </a:t>
            </a:r>
            <a:r>
              <a:rPr lang="fr-FR" b="1" dirty="0" err="1"/>
              <a:t>optical</a:t>
            </a:r>
            <a:r>
              <a:rPr lang="fr-FR" b="1" dirty="0"/>
              <a:t> system</a:t>
            </a:r>
          </a:p>
          <a:p>
            <a:r>
              <a:rPr lang="fr-FR" sz="1600" dirty="0"/>
              <a:t>10% system </a:t>
            </a:r>
            <a:r>
              <a:rPr lang="fr-FR" sz="1600" dirty="0" err="1"/>
              <a:t>margin</a:t>
            </a:r>
            <a:r>
              <a:rPr lang="fr-FR" sz="1600" dirty="0"/>
              <a:t> </a:t>
            </a:r>
            <a:r>
              <a:rPr lang="fr-FR" sz="1600" dirty="0" err="1"/>
              <a:t>added</a:t>
            </a:r>
            <a:r>
              <a:rPr lang="fr-FR" sz="1600" dirty="0"/>
              <a:t> to the </a:t>
            </a:r>
            <a:r>
              <a:rPr lang="fr-FR" sz="1600" dirty="0" err="1"/>
              <a:t>subsystems</a:t>
            </a:r>
            <a:r>
              <a:rPr lang="fr-FR" sz="1600" dirty="0"/>
              <a:t> budget </a:t>
            </a:r>
            <a:r>
              <a:rPr lang="fr-FR" sz="1600" dirty="0" err="1"/>
              <a:t>given</a:t>
            </a:r>
            <a:r>
              <a:rPr lang="fr-FR" sz="1600" dirty="0"/>
              <a:t> the </a:t>
            </a:r>
            <a:r>
              <a:rPr lang="fr-FR" sz="1600" dirty="0" err="1"/>
              <a:t>maturity</a:t>
            </a:r>
            <a:r>
              <a:rPr lang="fr-FR" sz="1600" dirty="0"/>
              <a:t> of the system design. </a:t>
            </a:r>
            <a:br>
              <a:rPr lang="fr-FR" sz="1600" dirty="0"/>
            </a:br>
            <a:r>
              <a:rPr lang="fr-FR" sz="1600" dirty="0"/>
              <a:t>May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removed</a:t>
            </a:r>
            <a:r>
              <a:rPr lang="fr-FR" sz="1600" dirty="0"/>
              <a:t> at the end of phase A.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Instrument control system </a:t>
            </a:r>
            <a:r>
              <a:rPr lang="fr-FR" b="1" dirty="0" err="1">
                <a:solidFill>
                  <a:schemeClr val="tx2"/>
                </a:solidFill>
              </a:rPr>
              <a:t>Any</a:t>
            </a:r>
            <a:r>
              <a:rPr lang="fr-FR" b="1" dirty="0">
                <a:solidFill>
                  <a:schemeClr val="tx2"/>
                </a:solidFill>
              </a:rPr>
              <a:t> update </a:t>
            </a:r>
            <a:r>
              <a:rPr lang="fr-FR" b="1" dirty="0" err="1">
                <a:solidFill>
                  <a:schemeClr val="tx2"/>
                </a:solidFill>
              </a:rPr>
              <a:t>after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mechanical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analysis</a:t>
            </a:r>
            <a:r>
              <a:rPr lang="fr-FR" b="1" dirty="0">
                <a:solidFill>
                  <a:schemeClr val="tx2"/>
                </a:solidFill>
              </a:rPr>
              <a:t>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600" dirty="0"/>
          </a:p>
          <a:p>
            <a:r>
              <a:rPr lang="fr-FR" sz="1600" dirty="0" err="1"/>
              <a:t>Remark</a:t>
            </a:r>
            <a:r>
              <a:rPr lang="fr-FR" sz="1600" dirty="0"/>
              <a:t>: Mass of the </a:t>
            </a:r>
            <a:r>
              <a:rPr lang="fr-FR" sz="1600" dirty="0" err="1"/>
              <a:t>harness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in IRT budget but the </a:t>
            </a:r>
            <a:r>
              <a:rPr lang="fr-FR" sz="1600" dirty="0" err="1"/>
              <a:t>length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responsibility</a:t>
            </a:r>
            <a:r>
              <a:rPr lang="fr-FR" sz="1600" dirty="0"/>
              <a:t> of the Prime.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assumptions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3 </a:t>
            </a:r>
            <a:r>
              <a:rPr lang="fr-FR" sz="1600" dirty="0" err="1"/>
              <a:t>meters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telescope</a:t>
            </a:r>
            <a:r>
              <a:rPr lang="fr-FR" sz="1600" dirty="0"/>
              <a:t> and first box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implies</a:t>
            </a:r>
            <a:r>
              <a:rPr lang="fr-FR" sz="1600" dirty="0"/>
              <a:t> ~6.8 kg mass </a:t>
            </a:r>
            <a:r>
              <a:rPr lang="fr-FR" sz="1600" dirty="0" err="1"/>
              <a:t>only</a:t>
            </a:r>
            <a:r>
              <a:rPr lang="fr-FR" sz="1600" dirty="0"/>
              <a:t> for </a:t>
            </a:r>
            <a:r>
              <a:rPr lang="fr-FR" sz="1600" dirty="0" err="1"/>
              <a:t>this</a:t>
            </a:r>
            <a:r>
              <a:rPr lang="fr-FR" sz="1600" dirty="0"/>
              <a:t> part.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8170"/>
              </p:ext>
            </p:extLst>
          </p:nvPr>
        </p:nvGraphicFramePr>
        <p:xfrm>
          <a:off x="1504404" y="2168637"/>
          <a:ext cx="9764487" cy="1219200"/>
        </p:xfrm>
        <a:graphic>
          <a:graphicData uri="http://schemas.openxmlformats.org/drawingml/2006/table">
            <a:tbl>
              <a:tblPr/>
              <a:tblGrid>
                <a:gridCol w="3711408">
                  <a:extLst>
                    <a:ext uri="{9D8B030D-6E8A-4147-A177-3AD203B41FA5}">
                      <a16:colId xmlns:a16="http://schemas.microsoft.com/office/drawing/2014/main" val="3766281007"/>
                    </a:ext>
                  </a:extLst>
                </a:gridCol>
                <a:gridCol w="2332653">
                  <a:extLst>
                    <a:ext uri="{9D8B030D-6E8A-4147-A177-3AD203B41FA5}">
                      <a16:colId xmlns:a16="http://schemas.microsoft.com/office/drawing/2014/main" val="370485557"/>
                    </a:ext>
                  </a:extLst>
                </a:gridCol>
                <a:gridCol w="3720426">
                  <a:extLst>
                    <a:ext uri="{9D8B030D-6E8A-4147-A177-3AD203B41FA5}">
                      <a16:colId xmlns:a16="http://schemas.microsoft.com/office/drawing/2014/main" val="1909644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Subsystem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Mass without margin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 with 20 % design margin (kg)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500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IRT-TEL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93.2 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updated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116.48</a:t>
                      </a:r>
                      <a:r>
                        <a:rPr lang="fr-FR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111.8 kg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35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IRT-CAM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21.2 </a:t>
                      </a:r>
                      <a:r>
                        <a:rPr lang="fr-FR" sz="16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21.4 kg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 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changed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or in the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margin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5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IRT-IOS without system margin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141.98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07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IRT-IOS with 10% system margin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156.2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shall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we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maintain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this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margin</a:t>
                      </a: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1203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04405" y="4190377"/>
          <a:ext cx="7356566" cy="1223453"/>
        </p:xfrm>
        <a:graphic>
          <a:graphicData uri="http://schemas.openxmlformats.org/drawingml/2006/table">
            <a:tbl>
              <a:tblPr/>
              <a:tblGrid>
                <a:gridCol w="3815081">
                  <a:extLst>
                    <a:ext uri="{9D8B030D-6E8A-4147-A177-3AD203B41FA5}">
                      <a16:colId xmlns:a16="http://schemas.microsoft.com/office/drawing/2014/main" val="1384174298"/>
                    </a:ext>
                  </a:extLst>
                </a:gridCol>
                <a:gridCol w="3541485">
                  <a:extLst>
                    <a:ext uri="{9D8B030D-6E8A-4147-A177-3AD203B41FA5}">
                      <a16:colId xmlns:a16="http://schemas.microsoft.com/office/drawing/2014/main" val="334934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Subsystem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 with 20 % design margin (kg)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6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IRT-DHU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83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IRT-ECU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7.45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9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IRT-HA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482276"/>
                  </a:ext>
                </a:extLst>
              </a:tr>
              <a:tr h="248093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IRT-ICS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7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06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</a:t>
            </a:r>
            <a:r>
              <a:rPr lang="fr-FR" dirty="0" err="1"/>
              <a:t>Electrical</a:t>
            </a:r>
            <a:r>
              <a:rPr lang="fr-FR" dirty="0"/>
              <a:t>) Power budget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972457"/>
            <a:ext cx="10728325" cy="5637349"/>
          </a:xfrm>
        </p:spPr>
        <p:txBody>
          <a:bodyPr numCol="1">
            <a:normAutofit/>
          </a:bodyPr>
          <a:lstStyle/>
          <a:p>
            <a:r>
              <a:rPr lang="fr-FR" dirty="0"/>
              <a:t>Budget in watts </a:t>
            </a:r>
            <a:r>
              <a:rPr lang="fr-FR" dirty="0" err="1"/>
              <a:t>with</a:t>
            </a:r>
            <a:r>
              <a:rPr lang="fr-FR" dirty="0"/>
              <a:t> 20% </a:t>
            </a:r>
            <a:r>
              <a:rPr lang="fr-FR" dirty="0" err="1"/>
              <a:t>margin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at MCR: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Power allocation of 2-12W for the </a:t>
            </a:r>
            <a:r>
              <a:rPr lang="fr-FR" b="1" dirty="0"/>
              <a:t>M2 </a:t>
            </a:r>
            <a:r>
              <a:rPr lang="fr-FR" b="1" dirty="0" err="1"/>
              <a:t>mirror</a:t>
            </a:r>
            <a:r>
              <a:rPr lang="fr-FR" b="1" dirty="0"/>
              <a:t> </a:t>
            </a:r>
            <a:r>
              <a:rPr lang="fr-FR" b="1" dirty="0" err="1"/>
              <a:t>refocusing</a:t>
            </a:r>
            <a:r>
              <a:rPr lang="fr-FR" b="1" dirty="0"/>
              <a:t> system</a:t>
            </a:r>
            <a:r>
              <a:rPr lang="fr-FR" dirty="0"/>
              <a:t>:  </a:t>
            </a:r>
            <a:r>
              <a:rPr lang="fr-FR" b="1" dirty="0">
                <a:solidFill>
                  <a:schemeClr val="tx2"/>
                </a:solidFill>
              </a:rPr>
              <a:t>Do </a:t>
            </a:r>
            <a:r>
              <a:rPr lang="fr-FR" b="1" dirty="0" err="1">
                <a:solidFill>
                  <a:schemeClr val="tx2"/>
                </a:solidFill>
              </a:rPr>
              <a:t>we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confirm</a:t>
            </a:r>
            <a:r>
              <a:rPr lang="fr-FR" b="1" dirty="0">
                <a:solidFill>
                  <a:schemeClr val="tx2"/>
                </a:solidFill>
              </a:rPr>
              <a:t> 12W budget </a:t>
            </a:r>
            <a:r>
              <a:rPr lang="fr-FR" b="1" dirty="0" err="1">
                <a:solidFill>
                  <a:schemeClr val="tx2"/>
                </a:solidFill>
              </a:rPr>
              <a:t>after</a:t>
            </a:r>
            <a:r>
              <a:rPr lang="fr-FR" b="1" dirty="0">
                <a:solidFill>
                  <a:schemeClr val="tx2"/>
                </a:solidFill>
              </a:rPr>
              <a:t> NPMC </a:t>
            </a:r>
            <a:r>
              <a:rPr lang="fr-FR" b="1" dirty="0" err="1">
                <a:solidFill>
                  <a:schemeClr val="tx2"/>
                </a:solidFill>
              </a:rPr>
              <a:t>activity</a:t>
            </a:r>
            <a:r>
              <a:rPr lang="fr-FR" b="1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Power allocation of 10 W for the </a:t>
            </a:r>
            <a:r>
              <a:rPr lang="fr-FR" b="1" dirty="0"/>
              <a:t>thermal control of </a:t>
            </a:r>
            <a:r>
              <a:rPr lang="fr-FR" b="1" dirty="0" err="1"/>
              <a:t>critical</a:t>
            </a:r>
            <a:r>
              <a:rPr lang="fr-FR" b="1" dirty="0"/>
              <a:t> </a:t>
            </a:r>
            <a:r>
              <a:rPr lang="fr-FR" b="1" dirty="0" err="1"/>
              <a:t>elements</a:t>
            </a:r>
            <a:r>
              <a:rPr lang="fr-FR" b="1" dirty="0"/>
              <a:t> of the </a:t>
            </a:r>
            <a:r>
              <a:rPr lang="fr-FR" b="1" dirty="0" err="1"/>
              <a:t>telescope</a:t>
            </a:r>
            <a:r>
              <a:rPr lang="fr-FR" dirty="0"/>
              <a:t>: </a:t>
            </a:r>
            <a:r>
              <a:rPr lang="fr-FR" b="1" dirty="0">
                <a:solidFill>
                  <a:schemeClr val="tx2"/>
                </a:solidFill>
              </a:rPr>
              <a:t>The </a:t>
            </a:r>
            <a:r>
              <a:rPr lang="fr-FR" b="1" dirty="0" err="1">
                <a:solidFill>
                  <a:schemeClr val="tx2"/>
                </a:solidFill>
              </a:rPr>
              <a:t>optical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seems</a:t>
            </a:r>
            <a:r>
              <a:rPr lang="fr-FR" b="1" dirty="0">
                <a:solidFill>
                  <a:schemeClr val="tx2"/>
                </a:solidFill>
              </a:rPr>
              <a:t> stable </a:t>
            </a:r>
            <a:r>
              <a:rPr lang="fr-FR" b="1" dirty="0" err="1">
                <a:solidFill>
                  <a:schemeClr val="tx2"/>
                </a:solidFill>
              </a:rPr>
              <a:t>within</a:t>
            </a:r>
            <a:r>
              <a:rPr lang="fr-FR" b="1" dirty="0">
                <a:solidFill>
                  <a:schemeClr val="tx2"/>
                </a:solidFill>
              </a:rPr>
              <a:t> 5K, do </a:t>
            </a:r>
            <a:r>
              <a:rPr lang="fr-FR" b="1" dirty="0" err="1">
                <a:solidFill>
                  <a:schemeClr val="tx2"/>
                </a:solidFill>
              </a:rPr>
              <a:t>we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keep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this</a:t>
            </a:r>
            <a:r>
              <a:rPr lang="fr-FR" b="1" dirty="0">
                <a:solidFill>
                  <a:schemeClr val="tx2"/>
                </a:solidFill>
              </a:rPr>
              <a:t> allocation?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ECU/DHU </a:t>
            </a:r>
            <a:r>
              <a:rPr lang="fr-FR" b="1" dirty="0" err="1"/>
              <a:t>functions</a:t>
            </a:r>
            <a:r>
              <a:rPr lang="fr-FR" dirty="0"/>
              <a:t>: No change in power budget update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Power supplies </a:t>
            </a:r>
            <a:r>
              <a:rPr lang="fr-FR" b="1" dirty="0" err="1"/>
              <a:t>efficiency</a:t>
            </a:r>
            <a:r>
              <a:rPr lang="fr-FR" dirty="0"/>
              <a:t>: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assuming</a:t>
            </a:r>
            <a:r>
              <a:rPr lang="fr-FR" dirty="0"/>
              <a:t> 70% </a:t>
            </a:r>
            <a:r>
              <a:rPr lang="fr-FR" dirty="0" err="1"/>
              <a:t>efficiency</a:t>
            </a:r>
            <a:r>
              <a:rPr lang="fr-FR" dirty="0"/>
              <a:t>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719484" y="1511932"/>
          <a:ext cx="6114402" cy="1533028"/>
        </p:xfrm>
        <a:graphic>
          <a:graphicData uri="http://schemas.openxmlformats.org/drawingml/2006/table">
            <a:tbl>
              <a:tblPr/>
              <a:tblGrid>
                <a:gridCol w="2382287">
                  <a:extLst>
                    <a:ext uri="{9D8B030D-6E8A-4147-A177-3AD203B41FA5}">
                      <a16:colId xmlns:a16="http://schemas.microsoft.com/office/drawing/2014/main" val="1796517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49704576"/>
                    </a:ext>
                  </a:extLst>
                </a:gridCol>
                <a:gridCol w="1283011">
                  <a:extLst>
                    <a:ext uri="{9D8B030D-6E8A-4147-A177-3AD203B41FA5}">
                      <a16:colId xmlns:a16="http://schemas.microsoft.com/office/drawing/2014/main" val="3604473593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1550912175"/>
                    </a:ext>
                  </a:extLst>
                </a:gridCol>
              </a:tblGrid>
              <a:tr h="38325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Stand-by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Maximum</a:t>
                      </a:r>
                      <a:endParaRPr lang="fr-FR" sz="160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729009"/>
                  </a:ext>
                </a:extLst>
              </a:tr>
              <a:tr h="38325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ECU power budget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67758"/>
                  </a:ext>
                </a:extLst>
              </a:tr>
              <a:tr h="38325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DHU power budget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&lt;30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260413"/>
                  </a:ext>
                </a:extLst>
              </a:tr>
              <a:tr h="38325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IRT power budget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&lt;64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7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7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(Thermal) Power budget at the cold </a:t>
            </a:r>
            <a:r>
              <a:rPr lang="fr-FR" dirty="0" err="1"/>
              <a:t>fingers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/>
          <a:srcRect t="5887"/>
          <a:stretch/>
        </p:blipFill>
        <p:spPr bwMode="auto">
          <a:xfrm>
            <a:off x="731838" y="1328123"/>
            <a:ext cx="4065270" cy="216027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11192"/>
              </p:ext>
            </p:extLst>
          </p:nvPr>
        </p:nvGraphicFramePr>
        <p:xfrm>
          <a:off x="5876928" y="1626023"/>
          <a:ext cx="5897618" cy="143100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02370">
                  <a:extLst>
                    <a:ext uri="{9D8B030D-6E8A-4147-A177-3AD203B41FA5}">
                      <a16:colId xmlns:a16="http://schemas.microsoft.com/office/drawing/2014/main" val="62642661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3239918458"/>
                    </a:ext>
                  </a:extLst>
                </a:gridCol>
                <a:gridCol w="1548882">
                  <a:extLst>
                    <a:ext uri="{9D8B030D-6E8A-4147-A177-3AD203B41FA5}">
                      <a16:colId xmlns:a16="http://schemas.microsoft.com/office/drawing/2014/main" val="1184678785"/>
                    </a:ext>
                  </a:extLst>
                </a:gridCol>
                <a:gridCol w="1734807">
                  <a:extLst>
                    <a:ext uri="{9D8B030D-6E8A-4147-A177-3AD203B41FA5}">
                      <a16:colId xmlns:a16="http://schemas.microsoft.com/office/drawing/2014/main" val="160406332"/>
                    </a:ext>
                  </a:extLst>
                </a:gridCol>
              </a:tblGrid>
              <a:tr h="347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TRP #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CF Temp.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Operational MCR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087674"/>
                  </a:ext>
                </a:extLst>
              </a:tr>
              <a:tr h="380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Cold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77046"/>
                  </a:ext>
                </a:extLst>
              </a:tr>
              <a:tr h="347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118 K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2.4 W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2.6 W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900446"/>
                  </a:ext>
                </a:extLst>
              </a:tr>
              <a:tr h="354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 K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3.55 W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5.4 W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365581"/>
                  </a:ext>
                </a:extLst>
              </a:tr>
            </a:tbl>
          </a:graphicData>
        </a:graphic>
      </p:graphicFrame>
      <p:sp>
        <p:nvSpPr>
          <p:cNvPr id="10" name="Espace réservé du contenu 1"/>
          <p:cNvSpPr txBox="1">
            <a:spLocks/>
          </p:cNvSpPr>
          <p:nvPr/>
        </p:nvSpPr>
        <p:spPr>
          <a:xfrm>
            <a:off x="731837" y="4350531"/>
            <a:ext cx="10728325" cy="1876098"/>
          </a:xfrm>
          <a:prstGeom prst="rect">
            <a:avLst/>
          </a:prstGeom>
        </p:spPr>
        <p:txBody>
          <a:bodyPr vert="horz" lIns="0" tIns="45720" rIns="0" bIns="4572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1011756" y="3668019"/>
            <a:ext cx="6346174" cy="1130981"/>
          </a:xfrm>
          <a:prstGeom prst="rect">
            <a:avLst/>
          </a:prstGeom>
        </p:spPr>
        <p:txBody>
          <a:bodyPr vert="horz" lIns="0" tIns="45720" rIns="0" bIns="4572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Change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hypothesis</a:t>
            </a:r>
            <a:r>
              <a:rPr lang="fr-FR" dirty="0"/>
              <a:t> (300 K </a:t>
            </a:r>
            <a:r>
              <a:rPr lang="fr-FR" dirty="0">
                <a:sym typeface="Symbol" panose="05050102010706020507" pitchFamily="18" charset="2"/>
              </a:rPr>
              <a:t></a:t>
            </a:r>
            <a:r>
              <a:rPr lang="fr-FR" dirty="0"/>
              <a:t> 240 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Change </a:t>
            </a:r>
            <a:r>
              <a:rPr lang="fr-FR" dirty="0" err="1"/>
              <a:t>harness</a:t>
            </a:r>
            <a:r>
              <a:rPr lang="fr-FR" dirty="0"/>
              <a:t> to bronze </a:t>
            </a:r>
            <a:r>
              <a:rPr lang="fr-FR" dirty="0" err="1"/>
              <a:t>bronze</a:t>
            </a:r>
            <a:r>
              <a:rPr lang="fr-FR" dirty="0"/>
              <a:t> SST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76928" y="972228"/>
            <a:ext cx="571635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MCR Values, </a:t>
            </a:r>
            <a:r>
              <a:rPr lang="fr-FR" dirty="0" err="1">
                <a:solidFill>
                  <a:srgbClr val="FF0000"/>
                </a:solidFill>
              </a:rPr>
              <a:t>See</a:t>
            </a:r>
            <a:r>
              <a:rPr lang="fr-FR" dirty="0">
                <a:solidFill>
                  <a:srgbClr val="FF0000"/>
                </a:solidFill>
              </a:rPr>
              <a:t> updates </a:t>
            </a:r>
            <a:r>
              <a:rPr lang="fr-FR" dirty="0" err="1">
                <a:solidFill>
                  <a:srgbClr val="FF0000"/>
                </a:solidFill>
              </a:rPr>
              <a:t>this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afternoon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5B4FDBCB-1BE3-48C0-8153-09F89784D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56551"/>
              </p:ext>
            </p:extLst>
          </p:nvPr>
        </p:nvGraphicFramePr>
        <p:xfrm>
          <a:off x="1011756" y="4570697"/>
          <a:ext cx="804624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81">
                  <a:extLst>
                    <a:ext uri="{9D8B030D-6E8A-4147-A177-3AD203B41FA5}">
                      <a16:colId xmlns:a16="http://schemas.microsoft.com/office/drawing/2014/main" val="1845949592"/>
                    </a:ext>
                  </a:extLst>
                </a:gridCol>
                <a:gridCol w="2682081">
                  <a:extLst>
                    <a:ext uri="{9D8B030D-6E8A-4147-A177-3AD203B41FA5}">
                      <a16:colId xmlns:a16="http://schemas.microsoft.com/office/drawing/2014/main" val="3057132686"/>
                    </a:ext>
                  </a:extLst>
                </a:gridCol>
                <a:gridCol w="2682081">
                  <a:extLst>
                    <a:ext uri="{9D8B030D-6E8A-4147-A177-3AD203B41FA5}">
                      <a16:colId xmlns:a16="http://schemas.microsoft.com/office/drawing/2014/main" val="653617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Requirements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6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Tdet@120K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1.15 W @ 119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2 W @ 158 K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0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Tdet@100K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1.26 W @ 99 K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1.87 W @ 158 K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62961"/>
                  </a:ext>
                </a:extLst>
              </a:tr>
            </a:tbl>
          </a:graphicData>
        </a:graphic>
      </p:graphicFrame>
      <p:sp>
        <p:nvSpPr>
          <p:cNvPr id="2" name="Flèche : courbe vers la gauche 1">
            <a:extLst>
              <a:ext uri="{FF2B5EF4-FFF2-40B4-BE49-F238E27FC236}">
                <a16:creationId xmlns:a16="http://schemas.microsoft.com/office/drawing/2014/main" id="{A8C88783-87F9-475E-8330-600903E3ADB9}"/>
              </a:ext>
            </a:extLst>
          </p:cNvPr>
          <p:cNvSpPr/>
          <p:nvPr/>
        </p:nvSpPr>
        <p:spPr>
          <a:xfrm rot="1894921">
            <a:off x="9589113" y="3301801"/>
            <a:ext cx="821094" cy="1431006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52ECEF-6DB1-4180-AD29-1254D92A31B8}"/>
              </a:ext>
            </a:extLst>
          </p:cNvPr>
          <p:cNvSpPr txBox="1"/>
          <p:nvPr/>
        </p:nvSpPr>
        <p:spPr>
          <a:xfrm>
            <a:off x="10403633" y="4048843"/>
            <a:ext cx="168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Much </a:t>
            </a:r>
            <a:r>
              <a:rPr lang="fr-FR" dirty="0" err="1">
                <a:solidFill>
                  <a:schemeClr val="tx2"/>
                </a:solidFill>
              </a:rPr>
              <a:t>better</a:t>
            </a:r>
            <a:r>
              <a:rPr lang="fr-FR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85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Telemetry</a:t>
            </a:r>
            <a:r>
              <a:rPr lang="fr-FR" dirty="0"/>
              <a:t> budget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972457"/>
            <a:ext cx="10728325" cy="5637349"/>
          </a:xfrm>
        </p:spPr>
        <p:txBody>
          <a:bodyPr numCol="1">
            <a:normAutofit/>
          </a:bodyPr>
          <a:lstStyle/>
          <a:p>
            <a:r>
              <a:rPr lang="fr-FR" dirty="0" err="1"/>
              <a:t>Agreed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ESA end of March. No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.</a:t>
            </a:r>
          </a:p>
          <a:p>
            <a:r>
              <a:rPr lang="fr-FR" dirty="0"/>
              <a:t>IRT documents to update </a:t>
            </a:r>
            <a:r>
              <a:rPr lang="fr-FR" dirty="0" err="1"/>
              <a:t>accordingly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82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Interfaces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Track of updates </a:t>
            </a:r>
            <a:r>
              <a:rPr lang="fr-FR" dirty="0" err="1"/>
              <a:t>since</a:t>
            </a:r>
            <a:r>
              <a:rPr lang="fr-FR" dirty="0"/>
              <a:t> last </a:t>
            </a:r>
            <a:r>
              <a:rPr lang="fr-FR" dirty="0" err="1"/>
              <a:t>review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4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 in interfaces?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539551"/>
            <a:ext cx="10728325" cy="5070255"/>
          </a:xfrm>
        </p:spPr>
        <p:txBody>
          <a:bodyPr numCol="1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No change </a:t>
            </a:r>
            <a:r>
              <a:rPr lang="fr-FR" dirty="0" err="1"/>
              <a:t>noticed</a:t>
            </a:r>
            <a:r>
              <a:rPr lang="fr-FR" dirty="0"/>
              <a:t> on </a:t>
            </a:r>
            <a:r>
              <a:rPr lang="fr-FR" dirty="0" err="1"/>
              <a:t>mechanical</a:t>
            </a:r>
            <a:r>
              <a:rPr lang="fr-FR" dirty="0"/>
              <a:t>, thermal, </a:t>
            </a:r>
            <a:r>
              <a:rPr lang="fr-FR" dirty="0" err="1"/>
              <a:t>electrical</a:t>
            </a:r>
            <a:r>
              <a:rPr lang="fr-FR" dirty="0"/>
              <a:t> interfaces on </a:t>
            </a:r>
            <a:r>
              <a:rPr lang="fr-FR" dirty="0" err="1"/>
              <a:t>our</a:t>
            </a:r>
            <a:r>
              <a:rPr lang="fr-FR" dirty="0"/>
              <a:t> design.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Change in ICD: </a:t>
            </a:r>
            <a:r>
              <a:rPr lang="fr-FR" i="1" dirty="0" err="1"/>
              <a:t>Alignment</a:t>
            </a:r>
            <a:r>
              <a:rPr lang="fr-FR" i="1" dirty="0"/>
              <a:t> </a:t>
            </a:r>
            <a:r>
              <a:rPr lang="fr-FR" i="1" dirty="0" err="1"/>
              <a:t>reference</a:t>
            </a:r>
            <a:r>
              <a:rPr lang="fr-FR" i="1" dirty="0"/>
              <a:t> frame </a:t>
            </a:r>
            <a:r>
              <a:rPr lang="fr-FR" dirty="0"/>
              <a:t>on the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bench</a:t>
            </a:r>
            <a:r>
              <a:rPr lang="fr-FR" dirty="0"/>
              <a:t> (</a:t>
            </a:r>
            <a:r>
              <a:rPr lang="fr-FR" dirty="0" err="1"/>
              <a:t>bottom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) and </a:t>
            </a:r>
            <a:r>
              <a:rPr lang="fr-FR" i="1" dirty="0"/>
              <a:t>Unit Reference frame </a:t>
            </a:r>
            <a:r>
              <a:rPr lang="fr-FR" dirty="0"/>
              <a:t>on the </a:t>
            </a:r>
            <a:r>
              <a:rPr lang="fr-FR" dirty="0" err="1"/>
              <a:t>mounting</a:t>
            </a:r>
            <a:r>
              <a:rPr lang="fr-FR" dirty="0"/>
              <a:t> plane of the </a:t>
            </a:r>
            <a:r>
              <a:rPr lang="fr-FR" dirty="0" err="1"/>
              <a:t>telescope</a:t>
            </a:r>
            <a:r>
              <a:rPr lang="fr-FR" dirty="0"/>
              <a:t> (</a:t>
            </a:r>
            <a:r>
              <a:rPr lang="fr-FR" dirty="0" err="1"/>
              <a:t>below</a:t>
            </a:r>
            <a:r>
              <a:rPr lang="fr-FR" dirty="0"/>
              <a:t> the </a:t>
            </a:r>
            <a:r>
              <a:rPr lang="fr-FR" dirty="0" err="1"/>
              <a:t>bipods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Interface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change </a:t>
            </a:r>
            <a:r>
              <a:rPr lang="fr-FR" dirty="0" err="1"/>
              <a:t>after</a:t>
            </a:r>
            <a:r>
              <a:rPr lang="fr-FR" dirty="0"/>
              <a:t> thermal </a:t>
            </a:r>
            <a:r>
              <a:rPr lang="fr-FR" dirty="0" err="1"/>
              <a:t>analysis</a:t>
            </a:r>
            <a:r>
              <a:rPr lang="fr-FR" dirty="0"/>
              <a:t> by the Primes.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Missing</a:t>
            </a:r>
            <a:r>
              <a:rPr lang="fr-FR" dirty="0"/>
              <a:t> inputs for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094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151dffeb-2989-4a61-aef8-844a993007f8"/>
    <ds:schemaRef ds:uri="http://purl.org/dc/dcmitype/"/>
    <ds:schemaRef ds:uri="582fa2ad-bcfb-4c30-8490-7bbd511b188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10667</TotalTime>
  <Words>547</Words>
  <Application>Microsoft Office PowerPoint</Application>
  <PresentationFormat>Grand écran</PresentationFormat>
  <Paragraphs>123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Thème Office</vt:lpstr>
      <vt:lpstr>IRT system status</vt:lpstr>
      <vt:lpstr>System budgets</vt:lpstr>
      <vt:lpstr>Mass budget</vt:lpstr>
      <vt:lpstr>(Electrical) Power budget</vt:lpstr>
      <vt:lpstr>(Thermal) Power budget at the cold fingers</vt:lpstr>
      <vt:lpstr>Telemetry budget</vt:lpstr>
      <vt:lpstr>Interfaces</vt:lpstr>
      <vt:lpstr>Change in interfaces?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MEURIS Aline</cp:lastModifiedBy>
  <cp:revision>404</cp:revision>
  <cp:lastPrinted>2024-12-17T22:04:53Z</cp:lastPrinted>
  <dcterms:created xsi:type="dcterms:W3CDTF">2023-01-13T15:17:34Z</dcterms:created>
  <dcterms:modified xsi:type="dcterms:W3CDTF">2025-11-03T21:50:10Z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