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2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4" r:id="rId9"/>
    <p:sldId id="268" r:id="rId10"/>
    <p:sldId id="267" r:id="rId11"/>
    <p:sldId id="269" r:id="rId12"/>
    <p:sldId id="265" r:id="rId13"/>
    <p:sldId id="270" r:id="rId14"/>
    <p:sldId id="272" r:id="rId15"/>
    <p:sldId id="266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2"/>
    <p:restoredTop sz="94619"/>
  </p:normalViewPr>
  <p:slideViewPr>
    <p:cSldViewPr snapToGrid="0">
      <p:cViewPr varScale="1">
        <p:scale>
          <a:sx n="156" d="100"/>
          <a:sy n="156" d="100"/>
        </p:scale>
        <p:origin x="216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CF654-E156-134F-9EA3-62569B279F7F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637E9-AECB-3347-9BDD-5876F34B2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5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2637E9-AECB-3347-9BDD-5876F34B2722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096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44F46-2449-27B0-3D66-4BF76B257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AC2062D-D7FC-7C4D-C843-3AB56E7FAC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084652A-1A70-D6DC-6023-314FA364DC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75A2B8-BD18-C383-43DE-90311F4138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2637E9-AECB-3347-9BDD-5876F34B2722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050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0D17-18ED-DA83-3162-38C2982B0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1BC5915-EF6F-B793-AC8C-589BC54351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6A14907-0DAC-0B7A-71F4-6F8DC04F5A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A610B78-E232-D86A-2223-E321EDFADB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2637E9-AECB-3347-9BDD-5876F34B2722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9532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905D59-F1B9-C266-1800-DAEC72D27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BFB504-EFF2-1C7E-92ED-3DF1553C9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0938D4-81C4-9579-4EAA-30E5E2D35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458C14-AB7E-BCD5-27CB-652081CBD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E2531E-FA8C-D3B1-2C6D-749CA3C8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83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862C2A-5B11-39D1-2905-BF998A0FC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7BAB1CA-CEA1-D3C1-DE7B-2941630B8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555ED5-782B-AE63-53E6-532E1A20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3C0478-572C-2668-D8F2-998D5F843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BB4B64-3E00-5222-494C-B278E9E27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3BC1CE20-11A0-8E65-AF30-2F9E647D21D7}"/>
              </a:ext>
            </a:extLst>
          </p:cNvPr>
          <p:cNvCxnSpPr>
            <a:cxnSpLocks/>
          </p:cNvCxnSpPr>
          <p:nvPr/>
        </p:nvCxnSpPr>
        <p:spPr>
          <a:xfrm>
            <a:off x="695325" y="1756682"/>
            <a:ext cx="10801350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84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951C424-5EEF-4155-C1AC-898A10AD0B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43FFFC5-87C6-8F53-40FA-6E2E4DF0A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8D1134-95C0-30DE-3B0C-B01CCF2FD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D47CB2-54D0-C8BA-6BFD-484DD3FC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68224-0C1A-21E4-66EF-12693153A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161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F8E7B5-4D92-B9E5-50B8-9B39CAFAE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559351-1662-D18D-DC4A-9F815212E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8D06EC-BEDD-A07F-7E32-0E9A1F70F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4A6862-9953-9C82-9705-8436CF4B5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EB77A4-18B8-2EC1-4041-8B763223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ACE9F585-28FB-B4A6-9B61-1BDD20AC19A6}"/>
              </a:ext>
            </a:extLst>
          </p:cNvPr>
          <p:cNvCxnSpPr>
            <a:cxnSpLocks/>
          </p:cNvCxnSpPr>
          <p:nvPr/>
        </p:nvCxnSpPr>
        <p:spPr>
          <a:xfrm>
            <a:off x="695325" y="1756682"/>
            <a:ext cx="10801350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38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B26A7B-1575-C6C8-C2F0-B36AAE550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BAD18C-2EB3-383D-2898-5E561B193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EAE65F-662E-367D-B404-0FD47FBED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E47E4C-874D-602C-C76C-56CD88668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E86EE7-9FF1-29E8-0F4D-FBE91598D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44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D68996-CDE3-1C02-B0E9-11610FCC3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5A4E0E-7F7D-800B-BA3D-743D906C2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93BEA3-ACCC-EEBE-CCBD-623276C47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1F1243-B594-697E-3C9A-DBF7A22DA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8534C2-84B9-10BE-FACD-D9875302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A7AB25-6E9C-0E0F-CF67-760CD4FAB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9410208-7590-A266-7BDE-F31FB71E296C}"/>
              </a:ext>
            </a:extLst>
          </p:cNvPr>
          <p:cNvCxnSpPr>
            <a:cxnSpLocks/>
          </p:cNvCxnSpPr>
          <p:nvPr/>
        </p:nvCxnSpPr>
        <p:spPr>
          <a:xfrm>
            <a:off x="695325" y="1756682"/>
            <a:ext cx="10801350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66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168526-FDD2-EE76-5BFB-899440E09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E6E7CA-1506-7757-EBA7-F0F40636D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33963FC-8F40-7783-AA40-DC943AAA6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0A074E-82F5-E003-A0E9-F7D23281D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2031E44-370A-2B9A-11CB-1B361E5FA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CBB0858-B6C6-9DEE-3029-0A9B3A4DE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B7BAB24-81C5-5CC4-3280-D5FCE790E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05D6FA8-9E26-E718-1F34-C03B0F7A9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98CBC1C-9CE1-361C-37AD-E7D52F94844A}"/>
              </a:ext>
            </a:extLst>
          </p:cNvPr>
          <p:cNvCxnSpPr>
            <a:cxnSpLocks/>
          </p:cNvCxnSpPr>
          <p:nvPr/>
        </p:nvCxnSpPr>
        <p:spPr>
          <a:xfrm>
            <a:off x="695325" y="1756682"/>
            <a:ext cx="10801350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04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11F1CC-A25E-1C4D-1E86-E0EE05E3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D2262EB-06D9-B39E-199D-C1587E13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7C6D2EA-E7FF-2762-15E6-32FD50DA0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BF731E4-752D-2DC6-DB89-C5DB51511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5CA16A5-0352-4B7A-7C11-4ED4B30011BC}"/>
              </a:ext>
            </a:extLst>
          </p:cNvPr>
          <p:cNvCxnSpPr>
            <a:cxnSpLocks/>
          </p:cNvCxnSpPr>
          <p:nvPr/>
        </p:nvCxnSpPr>
        <p:spPr>
          <a:xfrm>
            <a:off x="695325" y="1756682"/>
            <a:ext cx="10801350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64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432E8D8-481C-1506-010B-CCBF7F853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572F219-5CC8-DF6D-B13D-764420515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A015D6-9258-F59D-7FF0-AAEAC5500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68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749627-F772-E537-C773-D56E76B8C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90E722-A6B8-3F2E-75E1-3CD28A4B2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AA0E0E6-28AF-B74A-8C8F-AAE52CC66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CFF6CB-41D6-1765-80B0-2E055E8CE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4CE062-6339-4E78-1027-06667926A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3453F6-FD04-1AEB-CD1A-55EB8D48A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7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90D2C2-A4A7-061C-C883-ECD573741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35ECF05-8219-B53C-62BA-1914339128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957D45-7EBE-4C50-A2B0-BE9F4B65F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29F6C2-7B79-1C39-0ACD-5CAB343A8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83427B-4A9C-BBEE-E577-2537FDF8B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A34FC0-FA01-69CB-46D7-D927CCE39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439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E369963-1F4C-35A6-EDB6-170432884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E60861-AA4E-A403-ACA0-B0ACBC8FC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7C8BE9-F0C3-DB86-8A9A-BBB4DD5F34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41332" y="6365362"/>
            <a:ext cx="16595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11/24/25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D00AC1-B7E9-D0C5-81A1-FBED2A3F1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6451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21AC87-B7E4-AFC2-E8B7-A997E4EC62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D1A7821-D881-5D66-82B1-3C1D0BCF25A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57040" y="6364514"/>
            <a:ext cx="654183" cy="365125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F415A764-4B43-DDCE-D227-FABE09AB9FB3}"/>
              </a:ext>
            </a:extLst>
          </p:cNvPr>
          <p:cNvCxnSpPr>
            <a:cxnSpLocks/>
          </p:cNvCxnSpPr>
          <p:nvPr/>
        </p:nvCxnSpPr>
        <p:spPr>
          <a:xfrm>
            <a:off x="695325" y="6260647"/>
            <a:ext cx="10801350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5BC452B5-A11D-AF9A-BAD7-D1BDFE4618F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32258" y="6302108"/>
            <a:ext cx="394673" cy="47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03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buse@cppm.in2p3.f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abuse@cppm.in2p3.f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buse@egi.eu" TargetMode="External"/><Relationship Id="rId2" Type="http://schemas.openxmlformats.org/officeDocument/2006/relationships/hyperlink" Target="https://csirt.egi.eu/report-an-inciden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061ECB-E6B9-9889-A200-9DDD86B236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Incident de sécurité CPPM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46A5A7-F332-D548-C224-C6CB13D2D2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Coté CNRS</a:t>
            </a:r>
          </a:p>
        </p:txBody>
      </p:sp>
    </p:spTree>
    <p:extLst>
      <p:ext uri="{BB962C8B-B14F-4D97-AF65-F5344CB8AC3E}">
        <p14:creationId xmlns:p14="http://schemas.microsoft.com/office/powerpoint/2010/main" val="1118510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EEEE0-ED74-8B0D-9978-F017ED2AA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DE2DAFD-3859-22EF-F27E-BFF9FA282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confinement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9E693D-C5EC-A923-0D4D-EC8343969A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631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D77A711A-4D8F-98D9-6FF1-0D5927AE7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Protéger les autres 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F8C4DBE-2C07-3D52-EFFC-7141444E8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Décision de faire un confinement sélectif</a:t>
            </a:r>
          </a:p>
          <a:p>
            <a:pPr lvl="1"/>
            <a:r>
              <a:rPr lang="fr-FR" dirty="0"/>
              <a:t>La sortie SSH des serveurs désactivée (détection de tentative de latéralisation)</a:t>
            </a:r>
          </a:p>
          <a:p>
            <a:pPr lvl="1"/>
            <a:r>
              <a:rPr lang="fr-FR" dirty="0"/>
              <a:t>Coupure des liens IRC</a:t>
            </a:r>
          </a:p>
          <a:p>
            <a:r>
              <a:rPr lang="fr-FR" dirty="0"/>
              <a:t>Permettant une analyse online des serveurs</a:t>
            </a:r>
          </a:p>
          <a:p>
            <a:pPr lvl="1"/>
            <a:r>
              <a:rPr lang="fr-FR" dirty="0"/>
              <a:t>Analyser le comportement des codes malveillants</a:t>
            </a:r>
          </a:p>
          <a:p>
            <a:r>
              <a:rPr lang="fr-FR" dirty="0"/>
              <a:t>Demande de vérification de journaux sur certains labos</a:t>
            </a:r>
          </a:p>
          <a:p>
            <a:pPr lvl="1"/>
            <a:r>
              <a:rPr lang="fr-FR" dirty="0"/>
              <a:t>Aucun autre labo n’a été impacté</a:t>
            </a:r>
          </a:p>
        </p:txBody>
      </p:sp>
    </p:spTree>
    <p:extLst>
      <p:ext uri="{BB962C8B-B14F-4D97-AF65-F5344CB8AC3E}">
        <p14:creationId xmlns:p14="http://schemas.microsoft.com/office/powerpoint/2010/main" val="1049016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4D0DE-8259-BF96-9899-8525774D1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L’analyse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C41ABB-230C-F839-DB9C-21981384F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469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07669632-3A18-C458-E336-9B54D3D2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Choix d’un PRIS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77BBF638-5CB0-57DA-24F4-1ED1D89EC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PRIS: Prestataire de Réponse à Incident de Sécurité</a:t>
            </a:r>
          </a:p>
          <a:p>
            <a:pPr lvl="1"/>
            <a:r>
              <a:rPr lang="fr-FR" dirty="0"/>
              <a:t>Société spécialisée dans l’aide aux incidents de sécurité</a:t>
            </a:r>
          </a:p>
          <a:p>
            <a:pPr lvl="1"/>
            <a:r>
              <a:rPr lang="fr-FR" dirty="0"/>
              <a:t>Prestataire proposé par la CNSSI</a:t>
            </a:r>
          </a:p>
          <a:p>
            <a:r>
              <a:rPr lang="fr-FR" dirty="0"/>
              <a:t>Le PRIS propose</a:t>
            </a:r>
          </a:p>
          <a:p>
            <a:pPr lvl="1"/>
            <a:r>
              <a:rPr lang="fr-FR" dirty="0"/>
              <a:t>Une organisation pour gérer l’analyse (1 réunion tout les jours)</a:t>
            </a:r>
          </a:p>
          <a:p>
            <a:pPr lvl="2"/>
            <a:r>
              <a:rPr lang="fr-FR" dirty="0"/>
              <a:t>Participation de RENATER aux réunions</a:t>
            </a:r>
          </a:p>
          <a:p>
            <a:pPr lvl="1"/>
            <a:r>
              <a:rPr lang="fr-FR" dirty="0"/>
              <a:t>Une analyse de l’incident a partir des logs et informations collectées</a:t>
            </a:r>
          </a:p>
          <a:p>
            <a:pPr lvl="1"/>
            <a:r>
              <a:rPr lang="fr-FR" dirty="0"/>
              <a:t>Propose une solution de remédiation</a:t>
            </a:r>
          </a:p>
          <a:p>
            <a:pPr lvl="1"/>
            <a:r>
              <a:rPr lang="fr-FR" dirty="0"/>
              <a:t>Propose des évolutions de l’infrastructure</a:t>
            </a:r>
          </a:p>
        </p:txBody>
      </p:sp>
    </p:spTree>
    <p:extLst>
      <p:ext uri="{BB962C8B-B14F-4D97-AF65-F5344CB8AC3E}">
        <p14:creationId xmlns:p14="http://schemas.microsoft.com/office/powerpoint/2010/main" val="3409885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B35810-A5E6-3B3B-387C-E44471C9A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Récolte des informations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91D26B-24E9-A250-AD51-7ECA9CE80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Collecte des journaux</a:t>
            </a:r>
          </a:p>
          <a:p>
            <a:pPr lvl="1"/>
            <a:r>
              <a:rPr lang="fr-FR" dirty="0"/>
              <a:t>Réseau : Fourni par l’IN2P3 via </a:t>
            </a:r>
            <a:r>
              <a:rPr lang="fr-FR" dirty="0" err="1"/>
              <a:t>Znets</a:t>
            </a:r>
            <a:endParaRPr lang="fr-FR" dirty="0"/>
          </a:p>
          <a:p>
            <a:pPr lvl="1"/>
            <a:r>
              <a:rPr lang="fr-FR" dirty="0"/>
              <a:t>Serveur : Fourni par le CPPM via log centralisé</a:t>
            </a:r>
          </a:p>
          <a:p>
            <a:r>
              <a:rPr lang="fr-FR" dirty="0"/>
              <a:t>Collecte des artefacts</a:t>
            </a:r>
          </a:p>
          <a:p>
            <a:pPr lvl="1"/>
            <a:r>
              <a:rPr lang="fr-FR" dirty="0"/>
              <a:t>Processus en cours, fichiers modifiés / ajoutés…</a:t>
            </a:r>
          </a:p>
          <a:p>
            <a:pPr lvl="1"/>
            <a:r>
              <a:rPr lang="fr-FR" dirty="0"/>
              <a:t>Utilisation de l’outil </a:t>
            </a:r>
            <a:r>
              <a:rPr lang="fr-FR" dirty="0" err="1"/>
              <a:t>uac</a:t>
            </a:r>
            <a:r>
              <a:rPr lang="fr-FR" dirty="0"/>
              <a:t> (https://</a:t>
            </a:r>
            <a:r>
              <a:rPr lang="fr-FR" dirty="0" err="1"/>
              <a:t>tclahr.github.io</a:t>
            </a:r>
            <a:r>
              <a:rPr lang="fr-FR" dirty="0"/>
              <a:t>/</a:t>
            </a:r>
            <a:r>
              <a:rPr lang="fr-FR" dirty="0" err="1"/>
              <a:t>uac</a:t>
            </a:r>
            <a:r>
              <a:rPr lang="fr-FR" dirty="0"/>
              <a:t>-docs/)</a:t>
            </a:r>
          </a:p>
        </p:txBody>
      </p:sp>
    </p:spTree>
    <p:extLst>
      <p:ext uri="{BB962C8B-B14F-4D97-AF65-F5344CB8AC3E}">
        <p14:creationId xmlns:p14="http://schemas.microsoft.com/office/powerpoint/2010/main" val="3807414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FA29A7-2845-AE40-1B40-ADDA7981C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bilan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F7CBC5-B8D8-CD68-0AEF-5E4445E4EE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243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27377-D993-E1E0-D701-1D65B6CCE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CA97C11-FB8B-C68C-EC95-FE669FA5A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Pendant l’incident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4457862F-CBCC-0025-E618-34A6A879F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Des petites erreurs qui ont provoquées une catastrophe</a:t>
            </a:r>
          </a:p>
          <a:p>
            <a:r>
              <a:rPr lang="fr-FR" dirty="0"/>
              <a:t>Une équipe qui maitrise son SI</a:t>
            </a:r>
          </a:p>
          <a:p>
            <a:pPr lvl="1"/>
            <a:r>
              <a:rPr lang="fr-FR" dirty="0"/>
              <a:t>Capacité à fournir les éléments demandés par le PRIS</a:t>
            </a:r>
          </a:p>
          <a:p>
            <a:pPr lvl="1"/>
            <a:r>
              <a:rPr lang="fr-FR" dirty="0"/>
              <a:t>Capacité à comprendre le schéma de l’attaque</a:t>
            </a:r>
          </a:p>
          <a:p>
            <a:r>
              <a:rPr lang="fr-FR" dirty="0"/>
              <a:t>Une équipe solidaire</a:t>
            </a:r>
          </a:p>
          <a:p>
            <a:pPr lvl="1"/>
            <a:r>
              <a:rPr lang="fr-FR" dirty="0"/>
              <a:t>Présence aux réunions quotidiennes </a:t>
            </a:r>
          </a:p>
          <a:p>
            <a:r>
              <a:rPr lang="fr-FR" dirty="0"/>
              <a:t>Un retour mitigé sur le PRIS</a:t>
            </a:r>
          </a:p>
          <a:p>
            <a:pPr lvl="1"/>
            <a:r>
              <a:rPr lang="fr-FR" dirty="0"/>
              <a:t>A permis </a:t>
            </a:r>
          </a:p>
          <a:p>
            <a:pPr lvl="2"/>
            <a:r>
              <a:rPr lang="fr-FR" dirty="0"/>
              <a:t>de structuré la communication labo vers les RSSI-*</a:t>
            </a:r>
          </a:p>
          <a:p>
            <a:pPr lvl="2"/>
            <a:r>
              <a:rPr lang="fr-FR" dirty="0"/>
              <a:t>de découvrir des outils d’aide à l’analyse</a:t>
            </a:r>
          </a:p>
          <a:p>
            <a:pPr lvl="1"/>
            <a:r>
              <a:rPr lang="fr-FR" dirty="0"/>
              <a:t>Mais</a:t>
            </a:r>
          </a:p>
          <a:p>
            <a:pPr lvl="2"/>
            <a:r>
              <a:rPr lang="fr-FR" dirty="0"/>
              <a:t>techniquement pas d’élément supplémentaire par rapport à l’analyse du CPPM</a:t>
            </a:r>
          </a:p>
          <a:p>
            <a:pPr lvl="2"/>
            <a:r>
              <a:rPr lang="fr-FR" dirty="0"/>
              <a:t>préconisation d’amélioration très générique</a:t>
            </a:r>
          </a:p>
        </p:txBody>
      </p:sp>
    </p:spTree>
    <p:extLst>
      <p:ext uri="{BB962C8B-B14F-4D97-AF65-F5344CB8AC3E}">
        <p14:creationId xmlns:p14="http://schemas.microsoft.com/office/powerpoint/2010/main" val="1334451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42CC5-746B-1214-7E7B-917C7A722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9EDCDC31-634D-FECE-43B2-95F725560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maintenant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A179E8EC-BC76-0E6B-DF55-B432E28AB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Une généralisation des scans de vulnérabilité des sites</a:t>
            </a:r>
          </a:p>
          <a:p>
            <a:pPr lvl="1"/>
            <a:r>
              <a:rPr lang="fr-FR" dirty="0"/>
              <a:t>Avoir une vue extérieure de l’exposition des sites</a:t>
            </a:r>
          </a:p>
          <a:p>
            <a:r>
              <a:rPr lang="fr-FR" dirty="0"/>
              <a:t>Une documentation sur l’installation d’un bastion d’administration</a:t>
            </a:r>
          </a:p>
          <a:p>
            <a:pPr lvl="1"/>
            <a:r>
              <a:rPr lang="fr-FR" dirty="0"/>
              <a:t>Avec double authentification</a:t>
            </a:r>
          </a:p>
          <a:p>
            <a:pPr lvl="1"/>
            <a:r>
              <a:rPr lang="fr-FR" dirty="0"/>
              <a:t>Afin d’éviter la latéralisation lors de la compromission d’un compte à privilège</a:t>
            </a:r>
          </a:p>
          <a:p>
            <a:r>
              <a:rPr lang="fr-FR" dirty="0"/>
              <a:t>Réévaluation des risques liés aux clés SSH</a:t>
            </a:r>
          </a:p>
          <a:p>
            <a:pPr lvl="1"/>
            <a:r>
              <a:rPr lang="fr-FR" dirty="0"/>
              <a:t>Difficile de contrôler la sécurisation de la clé privée</a:t>
            </a:r>
          </a:p>
          <a:p>
            <a:r>
              <a:rPr lang="fr-FR" dirty="0"/>
              <a:t>En cours</a:t>
            </a:r>
          </a:p>
          <a:p>
            <a:pPr lvl="1"/>
            <a:r>
              <a:rPr lang="fr-FR" dirty="0"/>
              <a:t>Une documentation sur l’utilisation de </a:t>
            </a:r>
            <a:r>
              <a:rPr lang="fr-FR" dirty="0" err="1"/>
              <a:t>uac</a:t>
            </a:r>
            <a:r>
              <a:rPr lang="fr-FR" dirty="0"/>
              <a:t> pour collecter et analyser les </a:t>
            </a:r>
            <a:r>
              <a:rPr lang="fr-FR" dirty="0" err="1"/>
              <a:t>artifacts</a:t>
            </a:r>
            <a:endParaRPr lang="fr-FR" dirty="0"/>
          </a:p>
          <a:p>
            <a:pPr lvl="1"/>
            <a:r>
              <a:rPr lang="fr-FR" dirty="0"/>
              <a:t>Revue de </a:t>
            </a:r>
            <a:r>
              <a:rPr lang="fr-FR" dirty="0" err="1"/>
              <a:t>wazuh</a:t>
            </a:r>
            <a:r>
              <a:rPr lang="fr-FR" dirty="0"/>
              <a:t> pour proposer une solution aux laboratoires</a:t>
            </a:r>
          </a:p>
          <a:p>
            <a:pPr lvl="1"/>
            <a:r>
              <a:rPr lang="fr-FR" dirty="0"/>
              <a:t>Se baser sur cet événement pour la gestion d’incident à venir</a:t>
            </a:r>
          </a:p>
          <a:p>
            <a:pPr lvl="2"/>
            <a:r>
              <a:rPr lang="fr-FR" dirty="0"/>
              <a:t>Réunion régulière, aide à l’analyse pour soulager le site victime..</a:t>
            </a:r>
          </a:p>
          <a:p>
            <a:pPr lvl="1"/>
            <a:r>
              <a:rPr lang="fr-FR" dirty="0"/>
              <a:t>Revu des </a:t>
            </a:r>
            <a:r>
              <a:rPr lang="fr-FR" dirty="0" err="1"/>
              <a:t>ACLs</a:t>
            </a:r>
            <a:r>
              <a:rPr lang="fr-FR" dirty="0"/>
              <a:t> des laboratoires</a:t>
            </a:r>
          </a:p>
        </p:txBody>
      </p:sp>
    </p:spTree>
    <p:extLst>
      <p:ext uri="{BB962C8B-B14F-4D97-AF65-F5344CB8AC3E}">
        <p14:creationId xmlns:p14="http://schemas.microsoft.com/office/powerpoint/2010/main" val="3982488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AFEC4-DA30-B1F9-A854-F92FEDABF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9920AEF5-C7F4-18A7-4C46-308393C94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Mais aussi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8F944FC-9DD5-FDA2-0145-C3C7E809A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Réévaluer les priorités de mise à jour</a:t>
            </a:r>
          </a:p>
          <a:p>
            <a:pPr lvl="1"/>
            <a:r>
              <a:rPr lang="fr-FR" dirty="0"/>
              <a:t>Priorité aux infrastructures exposées sur internet</a:t>
            </a:r>
          </a:p>
          <a:p>
            <a:pPr lvl="1"/>
            <a:r>
              <a:rPr lang="fr-FR" dirty="0"/>
              <a:t>Priorité aux infrastructures sur lesquels les utilisateurs ont la possibilité de lancer du code</a:t>
            </a:r>
          </a:p>
          <a:p>
            <a:pPr lvl="2"/>
            <a:r>
              <a:rPr lang="fr-FR" dirty="0" err="1"/>
              <a:t>Workers</a:t>
            </a:r>
            <a:r>
              <a:rPr lang="fr-FR" dirty="0"/>
              <a:t> </a:t>
            </a:r>
            <a:r>
              <a:rPr lang="fr-FR" dirty="0" err="1"/>
              <a:t>Nodes</a:t>
            </a:r>
            <a:endParaRPr lang="fr-FR" dirty="0"/>
          </a:p>
          <a:p>
            <a:pPr lvl="2"/>
            <a:r>
              <a:rPr lang="fr-FR" dirty="0"/>
              <a:t>Machines interactives</a:t>
            </a:r>
          </a:p>
          <a:p>
            <a:pPr lvl="1"/>
            <a:r>
              <a:rPr lang="fr-FR" dirty="0"/>
              <a:t>Enfin les machines cachées derrière les </a:t>
            </a:r>
            <a:r>
              <a:rPr lang="fr-FR" dirty="0" err="1"/>
              <a:t>parfeux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8274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BC7D1F-A270-BD21-1909-9054E8C20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découverte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A2C471C-3551-4804-8FC8-A8307460A7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799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EFA9F9-7383-83B4-7E8D-870E41E34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Lundi 28 Juillet 2025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F01550-3EA1-55F3-B362-9FAEE97E0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11:14 - Mail d’alerte du CERT RENATER</a:t>
            </a:r>
          </a:p>
          <a:p>
            <a:pPr lvl="1"/>
            <a:r>
              <a:rPr lang="fr-FR" dirty="0"/>
              <a:t>Flux IRC suspect depuis 7 serveurs du CPPM. Mail transféré à </a:t>
            </a:r>
            <a:r>
              <a:rPr lang="fr-FR" dirty="0">
                <a:hlinkClick r:id="rId2"/>
              </a:rPr>
              <a:t>abuse@cppm.in2p3.fr</a:t>
            </a:r>
            <a:r>
              <a:rPr lang="fr-FR" dirty="0"/>
              <a:t> à 11:21 pour vérification des serveurs</a:t>
            </a:r>
          </a:p>
          <a:p>
            <a:pPr marL="0" indent="0">
              <a:buNone/>
            </a:pPr>
            <a:r>
              <a:rPr lang="fr-FR" dirty="0"/>
              <a:t>11:33 – Découverte de plusieurs alerte </a:t>
            </a:r>
            <a:r>
              <a:rPr lang="fr-FR" dirty="0" err="1"/>
              <a:t>Znets</a:t>
            </a:r>
            <a:r>
              <a:rPr lang="fr-FR" dirty="0"/>
              <a:t> datant du 27/07 12:48</a:t>
            </a:r>
          </a:p>
          <a:p>
            <a:pPr lvl="1"/>
            <a:r>
              <a:rPr lang="fr-FR" dirty="0"/>
              <a:t>Plusieurs serveurs faisant des scans SSH sur des plages IN2P3 (134.158.0.0/16)</a:t>
            </a:r>
          </a:p>
          <a:p>
            <a:pPr marL="0" indent="0">
              <a:buNone/>
            </a:pPr>
            <a:r>
              <a:rPr lang="fr-FR" dirty="0"/>
              <a:t>11:55 – Contact téléphonique avec le CSSI du CPPM</a:t>
            </a:r>
          </a:p>
          <a:p>
            <a:pPr lvl="1"/>
            <a:r>
              <a:rPr lang="fr-FR" dirty="0"/>
              <a:t>Période de vacances, peu de visibilité sur l’état des effectifs au CPPM</a:t>
            </a:r>
          </a:p>
          <a:p>
            <a:pPr lvl="1"/>
            <a:r>
              <a:rPr lang="fr-FR" dirty="0"/>
              <a:t>Le CSSI confirme le comportement anormal de certains serveurs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5510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B2515-CC91-9EF1-7E95-1597D6C94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CE25D2-FA6F-3649-387E-46EAFA84F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Lundi 28 Juillet 2025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52B715-0354-06C9-A92B-C11E21F49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11:14 - Mail d’alerte du CERT RENATER</a:t>
            </a:r>
          </a:p>
          <a:p>
            <a:pPr lvl="1"/>
            <a:r>
              <a:rPr lang="fr-FR" dirty="0"/>
              <a:t>Flux IRC suspect depuis 7 serveurs du CPPM. Mail transféré à </a:t>
            </a:r>
            <a:r>
              <a:rPr lang="fr-FR" dirty="0">
                <a:hlinkClick r:id="rId2"/>
              </a:rPr>
              <a:t>abuse@cppm.in2p3.fr</a:t>
            </a:r>
            <a:r>
              <a:rPr lang="fr-FR" dirty="0"/>
              <a:t> à 11:21 pour vérification des serveurs</a:t>
            </a:r>
          </a:p>
          <a:p>
            <a:pPr marL="0" indent="0">
              <a:buNone/>
            </a:pPr>
            <a:r>
              <a:rPr lang="fr-FR" dirty="0"/>
              <a:t>11:33 – Découverte de plusieurs alerte </a:t>
            </a:r>
            <a:r>
              <a:rPr lang="fr-FR" dirty="0" err="1"/>
              <a:t>Znets</a:t>
            </a:r>
            <a:r>
              <a:rPr lang="fr-FR" dirty="0"/>
              <a:t> datant du 27/07 12:48</a:t>
            </a:r>
          </a:p>
          <a:p>
            <a:pPr lvl="1"/>
            <a:r>
              <a:rPr lang="fr-FR" dirty="0"/>
              <a:t>Plusieurs serveurs faisant des scans SSH sur des plages IN2P3 (134.158.0.0/16)</a:t>
            </a:r>
          </a:p>
          <a:p>
            <a:pPr marL="0" indent="0">
              <a:buNone/>
            </a:pPr>
            <a:r>
              <a:rPr lang="fr-FR" dirty="0"/>
              <a:t>11:55 – Contact téléphonique avec le CSSI du CPPM</a:t>
            </a:r>
          </a:p>
          <a:p>
            <a:pPr lvl="1"/>
            <a:r>
              <a:rPr lang="fr-FR" dirty="0"/>
              <a:t>Période de vacances, peu de visibilité sur l’état des effectifs au CPPM</a:t>
            </a:r>
          </a:p>
          <a:p>
            <a:pPr lvl="1"/>
            <a:r>
              <a:rPr lang="fr-FR" dirty="0"/>
              <a:t>Le CSSI confirme le comportement anormal de certains serveurs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E62DE77-1EFA-BBDB-EAFC-A3CB007ADEA5}"/>
              </a:ext>
            </a:extLst>
          </p:cNvPr>
          <p:cNvSpPr txBox="1"/>
          <p:nvPr/>
        </p:nvSpPr>
        <p:spPr>
          <a:xfrm rot="20531753">
            <a:off x="2682372" y="2644170"/>
            <a:ext cx="6827257" cy="1569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/>
              <a:t>12:00 – Confirmation d’une compromission de plusieurs serveurs du CPPM</a:t>
            </a:r>
          </a:p>
        </p:txBody>
      </p:sp>
    </p:spTree>
    <p:extLst>
      <p:ext uri="{BB962C8B-B14F-4D97-AF65-F5344CB8AC3E}">
        <p14:creationId xmlns:p14="http://schemas.microsoft.com/office/powerpoint/2010/main" val="2729246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D4D6F5-5E11-E4B8-0085-C86A208C2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Déclaration d’incident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5662C0-DA13-5A07-6950-A9B8659FE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Déclaration à la chaine fonctionnelle CNRS</a:t>
            </a:r>
          </a:p>
          <a:p>
            <a:pPr lvl="1"/>
            <a:r>
              <a:rPr lang="fr-FR" dirty="0"/>
              <a:t>https://</a:t>
            </a:r>
            <a:r>
              <a:rPr lang="fr-FR" dirty="0" err="1"/>
              <a:t>securite-si.cnrs.fr</a:t>
            </a:r>
            <a:r>
              <a:rPr lang="fr-FR" dirty="0"/>
              <a:t>/urgence/</a:t>
            </a:r>
            <a:r>
              <a:rPr lang="fr-FR" dirty="0" err="1"/>
              <a:t>declarer</a:t>
            </a:r>
            <a:r>
              <a:rPr lang="fr-FR" dirty="0"/>
              <a:t>-un-incident/</a:t>
            </a:r>
          </a:p>
          <a:p>
            <a:pPr lvl="1"/>
            <a:r>
              <a:rPr lang="fr-FR" dirty="0"/>
              <a:t>Le RSSI-DR (Délégation régionale)</a:t>
            </a:r>
          </a:p>
          <a:p>
            <a:pPr lvl="1"/>
            <a:r>
              <a:rPr lang="fr-FR" dirty="0"/>
              <a:t>Le RSSI-N (Resp. Nationale) </a:t>
            </a:r>
          </a:p>
          <a:p>
            <a:r>
              <a:rPr lang="fr-FR" dirty="0"/>
              <a:t>Déclaration à EGI-CISRT</a:t>
            </a:r>
          </a:p>
          <a:p>
            <a:pPr lvl="1"/>
            <a:r>
              <a:rPr lang="fr-FR" dirty="0">
                <a:hlinkClick r:id="rId2"/>
              </a:rPr>
              <a:t>https://csirt.egi.eu/report-an-incident/</a:t>
            </a:r>
            <a:endParaRPr lang="fr-FR" dirty="0"/>
          </a:p>
          <a:p>
            <a:pPr lvl="1"/>
            <a:r>
              <a:rPr lang="fr-FR" dirty="0"/>
              <a:t>Déclaration à </a:t>
            </a:r>
            <a:r>
              <a:rPr lang="fr-FR" dirty="0">
                <a:hlinkClick r:id="rId3"/>
              </a:rPr>
              <a:t>abuse@egi.eu</a:t>
            </a:r>
            <a:endParaRPr lang="fr-FR" dirty="0"/>
          </a:p>
          <a:p>
            <a:pPr lvl="2"/>
            <a:r>
              <a:rPr lang="fr-FR" dirty="0"/>
              <a:t>Update régulière suivant l’état des investigations</a:t>
            </a:r>
          </a:p>
          <a:p>
            <a:pPr lvl="1"/>
            <a:r>
              <a:rPr lang="fr-FR" dirty="0"/>
              <a:t>Le CISRT décide d’informer, ou non, les sites partenaires</a:t>
            </a:r>
          </a:p>
          <a:p>
            <a:pPr lvl="2"/>
            <a:r>
              <a:rPr lang="fr-FR" dirty="0"/>
              <a:t>Evaluation du risque pour les autres sites </a:t>
            </a:r>
          </a:p>
        </p:txBody>
      </p:sp>
    </p:spTree>
    <p:extLst>
      <p:ext uri="{BB962C8B-B14F-4D97-AF65-F5344CB8AC3E}">
        <p14:creationId xmlns:p14="http://schemas.microsoft.com/office/powerpoint/2010/main" val="1810726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76EEB-D7F2-13E1-2A22-BA183BF63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Réunion de coordination CNRS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B7E05D-CBCD-70B7-3AC6-E46FE0FA8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28/07 – 15:00</a:t>
            </a:r>
          </a:p>
          <a:p>
            <a:pPr lvl="1"/>
            <a:r>
              <a:rPr lang="fr-FR" dirty="0"/>
              <a:t>Une première réunion à lieu entre le RSSI-DR, le RSSI-N, le RSSI-IN2P3, le NGI-Security </a:t>
            </a:r>
            <a:r>
              <a:rPr lang="fr-FR" dirty="0" err="1"/>
              <a:t>Officer</a:t>
            </a:r>
            <a:r>
              <a:rPr lang="fr-FR" dirty="0"/>
              <a:t> &amp; le CPPM</a:t>
            </a:r>
          </a:p>
          <a:p>
            <a:pPr lvl="1"/>
            <a:r>
              <a:rPr lang="fr-FR" dirty="0"/>
              <a:t>Première question: le CNRS doit-il porter plainte ?</a:t>
            </a:r>
          </a:p>
          <a:p>
            <a:pPr lvl="2"/>
            <a:r>
              <a:rPr lang="fr-FR" dirty="0"/>
              <a:t>Le dépôt de plainte est réalisé par le RSSI-DR et non par le directeur d’unité</a:t>
            </a:r>
          </a:p>
          <a:p>
            <a:pPr lvl="2"/>
            <a:r>
              <a:rPr lang="fr-FR" dirty="0"/>
              <a:t>Le dépôt de plainte à pour but de protéger le CNRS d’éventuel poursuite légale</a:t>
            </a:r>
          </a:p>
          <a:p>
            <a:pPr lvl="3"/>
            <a:r>
              <a:rPr lang="fr-FR" dirty="0"/>
              <a:t>En cas d’attaque par rebond</a:t>
            </a:r>
          </a:p>
          <a:p>
            <a:pPr lvl="3"/>
            <a:r>
              <a:rPr lang="fr-FR" dirty="0"/>
              <a:t>En cas de divulgation de donnée personnelle</a:t>
            </a:r>
          </a:p>
          <a:p>
            <a:pPr lvl="3"/>
            <a:r>
              <a:rPr lang="fr-FR" dirty="0"/>
              <a:t>En cas de fuite d’information entrant sous le domaine de la PPST</a:t>
            </a:r>
          </a:p>
        </p:txBody>
      </p:sp>
    </p:spTree>
    <p:extLst>
      <p:ext uri="{BB962C8B-B14F-4D97-AF65-F5344CB8AC3E}">
        <p14:creationId xmlns:p14="http://schemas.microsoft.com/office/powerpoint/2010/main" val="1648195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94DE8-0024-BC13-2600-6EE8AC26D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C23C94-E8EF-0CC4-39F5-85C65EB8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Réunion de coordination CNRS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1B272F-1369-9B90-C32C-64AE3999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28/07 – 15:00</a:t>
            </a:r>
          </a:p>
          <a:p>
            <a:pPr lvl="1"/>
            <a:r>
              <a:rPr lang="fr-FR" dirty="0"/>
              <a:t>Une première réunion à lieu entre le RSSI-DR, le RSSI-N, le RSSI-IN2P3, le NGI-Security </a:t>
            </a:r>
            <a:r>
              <a:rPr lang="fr-FR" dirty="0" err="1"/>
              <a:t>Officer</a:t>
            </a:r>
            <a:r>
              <a:rPr lang="fr-FR" dirty="0"/>
              <a:t> &amp; le CPPM</a:t>
            </a:r>
          </a:p>
          <a:p>
            <a:pPr lvl="1"/>
            <a:r>
              <a:rPr lang="fr-FR" dirty="0"/>
              <a:t>Première question: le CNRS doit-il porter plainte ?</a:t>
            </a:r>
          </a:p>
          <a:p>
            <a:pPr lvl="2"/>
            <a:r>
              <a:rPr lang="fr-FR" dirty="0"/>
              <a:t>Le dépôt de plainte est réalisé par le RSSI-DR et non par le directeur d’unité</a:t>
            </a:r>
          </a:p>
          <a:p>
            <a:pPr lvl="2"/>
            <a:r>
              <a:rPr lang="fr-FR" dirty="0"/>
              <a:t>Le dépôt de plainte à pour but de protéger le CNRS d’éventuel poursuite légale</a:t>
            </a:r>
          </a:p>
          <a:p>
            <a:pPr lvl="3"/>
            <a:r>
              <a:rPr lang="fr-FR" dirty="0"/>
              <a:t>En cas d’attaque par rebond</a:t>
            </a:r>
          </a:p>
          <a:p>
            <a:pPr lvl="3"/>
            <a:r>
              <a:rPr lang="fr-FR" dirty="0"/>
              <a:t>En cas de divulgation de donnée personnelle</a:t>
            </a:r>
          </a:p>
          <a:p>
            <a:pPr lvl="3"/>
            <a:r>
              <a:rPr lang="fr-FR" dirty="0"/>
              <a:t>En cas de fuite d’information entrant sous le domaine de la PPST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CBE3C6-F154-C51B-F4AF-3A0DF31255F9}"/>
              </a:ext>
            </a:extLst>
          </p:cNvPr>
          <p:cNvSpPr txBox="1"/>
          <p:nvPr/>
        </p:nvSpPr>
        <p:spPr>
          <a:xfrm rot="20531753">
            <a:off x="2682372" y="1659286"/>
            <a:ext cx="6827257" cy="353943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/>
              <a:t>Décision de ne pas porter plainte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/>
              <a:t>Procédure complexe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/>
              <a:t>Pas de donnée personnelle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/>
              <a:t>Pas de latéralisation visible hors IN2P3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/>
              <a:t>Pas de donnée relevant de la PPST</a:t>
            </a:r>
          </a:p>
        </p:txBody>
      </p:sp>
    </p:spTree>
    <p:extLst>
      <p:ext uri="{BB962C8B-B14F-4D97-AF65-F5344CB8AC3E}">
        <p14:creationId xmlns:p14="http://schemas.microsoft.com/office/powerpoint/2010/main" val="2947518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53532726-72CB-D57F-7B6E-78B8E93C1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communication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47A4B02-9AA6-8562-AE85-1C2A838C7F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502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A1CE7E91-D6CE-9F11-B39F-A7A2AADA3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 de la communication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0519E480-8245-C78F-F1F2-8F6102054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Avec les tutelles (Université, IN2P3)</a:t>
            </a:r>
          </a:p>
          <a:p>
            <a:pPr lvl="1"/>
            <a:r>
              <a:rPr lang="fr-FR" dirty="0"/>
              <a:t>Le CSSI de l’Université à été informé par le RSSI-DR</a:t>
            </a:r>
          </a:p>
          <a:p>
            <a:pPr lvl="1"/>
            <a:r>
              <a:rPr lang="fr-FR" dirty="0"/>
              <a:t>L’institut à été informé par le RSSI-IN2P3 sous embargo d’information (</a:t>
            </a:r>
            <a:r>
              <a:rPr lang="fr-FR" dirty="0" err="1"/>
              <a:t>TLP:Red</a:t>
            </a:r>
            <a:r>
              <a:rPr lang="fr-FR" dirty="0"/>
              <a:t>)</a:t>
            </a:r>
          </a:p>
          <a:p>
            <a:pPr lvl="2"/>
            <a:r>
              <a:rPr lang="fr-FR" dirty="0"/>
              <a:t>TLP (Traffic Light Protocol) – Red (ne pas diffuser l’information)</a:t>
            </a:r>
          </a:p>
          <a:p>
            <a:pPr lvl="1"/>
            <a:r>
              <a:rPr lang="fr-FR" dirty="0"/>
              <a:t>Le reste des CSSI-IN2P3</a:t>
            </a:r>
          </a:p>
          <a:p>
            <a:pPr lvl="2"/>
            <a:r>
              <a:rPr lang="fr-FR" dirty="0"/>
              <a:t>Jusqu’au 31 Juillet, sous réserve de suspicion de latéralisation</a:t>
            </a:r>
          </a:p>
          <a:p>
            <a:pPr lvl="2"/>
            <a:r>
              <a:rPr lang="fr-FR" dirty="0"/>
              <a:t>Informé le 31 Juillet à diffusion restreinte (TLP: Amber) aux seules personnes nécessaire (analyse de log dans les sites par exemple)</a:t>
            </a:r>
          </a:p>
          <a:p>
            <a:r>
              <a:rPr lang="fr-FR" dirty="0"/>
              <a:t>Objectif</a:t>
            </a:r>
          </a:p>
          <a:p>
            <a:pPr lvl="1"/>
            <a:r>
              <a:rPr lang="fr-FR" dirty="0"/>
              <a:t>Laisser la main au laboratoire pour sa communication</a:t>
            </a:r>
          </a:p>
          <a:p>
            <a:pPr lvl="1"/>
            <a:r>
              <a:rPr lang="fr-FR" dirty="0"/>
              <a:t>Ne pas avoir de discours divergents</a:t>
            </a:r>
          </a:p>
        </p:txBody>
      </p:sp>
    </p:spTree>
    <p:extLst>
      <p:ext uri="{BB962C8B-B14F-4D97-AF65-F5344CB8AC3E}">
        <p14:creationId xmlns:p14="http://schemas.microsoft.com/office/powerpoint/2010/main" val="2642170581"/>
      </p:ext>
    </p:extLst>
  </p:cSld>
  <p:clrMapOvr>
    <a:masterClrMapping/>
  </p:clrMapOvr>
</p:sld>
</file>

<file path=ppt/theme/theme1.xml><?xml version="1.0" encoding="utf-8"?>
<a:theme xmlns:a="http://schemas.openxmlformats.org/drawingml/2006/main" name="CERT-IN2P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-IN2P3" id="{B85BE623-47A4-A24B-A4CC-7B194AA30FBC}" vid="{83294009-C9B4-0F46-AC95-3FA3740EB84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CERT-IN2P3</Template>
  <TotalTime>4295</TotalTime>
  <Words>990</Words>
  <Application>Microsoft Macintosh PowerPoint</Application>
  <PresentationFormat>Grand écran</PresentationFormat>
  <Paragraphs>132</Paragraphs>
  <Slides>18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CERT-IN2P3</vt:lpstr>
      <vt:lpstr>Incident de sécurité CPPM</vt:lpstr>
      <vt:lpstr>La découverte</vt:lpstr>
      <vt:lpstr>Lundi 28 Juillet 2025</vt:lpstr>
      <vt:lpstr>Lundi 28 Juillet 2025</vt:lpstr>
      <vt:lpstr>Déclaration d’incident</vt:lpstr>
      <vt:lpstr>Réunion de coordination CNRS</vt:lpstr>
      <vt:lpstr>Réunion de coordination CNRS</vt:lpstr>
      <vt:lpstr>La communication</vt:lpstr>
      <vt:lpstr>Organisation de la communication</vt:lpstr>
      <vt:lpstr>Le confinement</vt:lpstr>
      <vt:lpstr>Protéger les autres </vt:lpstr>
      <vt:lpstr>L’analyse</vt:lpstr>
      <vt:lpstr>Choix d’un PRIS</vt:lpstr>
      <vt:lpstr>Récolte des informations</vt:lpstr>
      <vt:lpstr>Le bilan</vt:lpstr>
      <vt:lpstr>Pendant l’incident</vt:lpstr>
      <vt:lpstr>Et maintenant</vt:lpstr>
      <vt:lpstr>Mais aussi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Guillaume Philippon</dc:creator>
  <cp:lastModifiedBy>Guillaume Philippon</cp:lastModifiedBy>
  <cp:revision>10</cp:revision>
  <dcterms:created xsi:type="dcterms:W3CDTF">2025-11-24T11:19:10Z</dcterms:created>
  <dcterms:modified xsi:type="dcterms:W3CDTF">2025-11-27T10:54:15Z</dcterms:modified>
</cp:coreProperties>
</file>