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1pPr>
    <a:lvl2pPr marL="0" marR="0" indent="4572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2pPr>
    <a:lvl3pPr marL="0" marR="0" indent="9144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3pPr>
    <a:lvl4pPr marL="0" marR="0" indent="13716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4pPr>
    <a:lvl5pPr marL="0" marR="0" indent="18288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5pPr>
    <a:lvl6pPr marL="0" marR="0" indent="22860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6pPr>
    <a:lvl7pPr marL="0" marR="0" indent="27432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7pPr>
    <a:lvl8pPr marL="0" marR="0" indent="32004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8pPr>
    <a:lvl9pPr marL="0" marR="0" indent="3657600" algn="l" defTabSz="355600" rtl="0" fontAlgn="auto" latinLnBrk="0" hangingPunct="0">
      <a:lnSpc>
        <a:spcPct val="100000"/>
      </a:lnSpc>
      <a:spcBef>
        <a:spcPts val="4300"/>
      </a:spcBef>
      <a:spcAft>
        <a:spcPts val="0"/>
      </a:spcAft>
      <a:buClrTx/>
      <a:buSzTx/>
      <a:buFontTx/>
      <a:buNone/>
      <a:tabLst/>
      <a:defRPr kumimoji="0" sz="3600" b="1" i="0" u="none" strike="noStrike" cap="none" spc="36" normalizeH="0" baseline="0">
        <a:ln>
          <a:noFill/>
        </a:ln>
        <a:solidFill>
          <a:schemeClr val="accent1">
            <a:satOff val="36598"/>
            <a:lumOff val="-17227"/>
          </a:schemeClr>
        </a:solidFill>
        <a:effectLst/>
        <a:uFillTx/>
        <a:latin typeface="+mn-lt"/>
        <a:ea typeface="+mn-ea"/>
        <a:cs typeface="+mn-cs"/>
        <a:sym typeface="Graphi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84F64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84F64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084F64"/>
              </a:solidFill>
              <a:prstDash val="solid"/>
              <a:miter lim="400000"/>
            </a:ln>
          </a:left>
          <a:right>
            <a:ln w="12700" cap="flat">
              <a:solidFill>
                <a:srgbClr val="084F64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84F64"/>
              </a:solidFill>
              <a:prstDash val="solid"/>
              <a:miter lim="400000"/>
            </a:ln>
          </a:bottom>
          <a:insideH>
            <a:ln w="12700" cap="flat">
              <a:solidFill>
                <a:srgbClr val="084F64"/>
              </a:solidFill>
              <a:prstDash val="solid"/>
              <a:miter lim="400000"/>
            </a:ln>
          </a:insideH>
          <a:insideV>
            <a:ln w="12700" cap="flat">
              <a:solidFill>
                <a:srgbClr val="084F64"/>
              </a:solidFill>
              <a:prstDash val="solid"/>
              <a:miter lim="400000"/>
            </a:ln>
          </a:insideV>
        </a:tcBdr>
        <a:fill>
          <a:solidFill>
            <a:schemeClr val="accent1">
              <a:satOff val="3942"/>
              <a:lumOff val="17322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 Medium"/>
          <a:ea typeface="Graphik Medium"/>
          <a:cs typeface="Graphik Medium"/>
        </a:font>
        <a:schemeClr val="accent6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0EAF0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chemeClr val="accent6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84F64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 Medium"/>
          <a:ea typeface="Graphik Medium"/>
          <a:cs typeface="Graphik Medium"/>
        </a:font>
        <a:schemeClr val="accent6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84F64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rgbClr val="084F64"/>
              </a:solidFill>
              <a:prstDash val="solid"/>
              <a:miter lim="400000"/>
            </a:ln>
          </a:left>
          <a:right>
            <a:ln w="12700" cap="flat">
              <a:solidFill>
                <a:srgbClr val="084F64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84F64"/>
              </a:solidFill>
              <a:prstDash val="solid"/>
              <a:miter lim="400000"/>
            </a:ln>
          </a:bottom>
          <a:insideH>
            <a:ln w="12700" cap="flat">
              <a:solidFill>
                <a:srgbClr val="084F64"/>
              </a:solidFill>
              <a:prstDash val="solid"/>
              <a:miter lim="400000"/>
            </a:ln>
          </a:insideH>
          <a:insideV>
            <a:ln w="12700" cap="flat">
              <a:solidFill>
                <a:srgbClr val="084F64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35454"/>
              <a:satOff val="2115"/>
              <a:lumOff val="45487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 Medium"/>
          <a:ea typeface="Graphik Medium"/>
          <a:cs typeface="Graphik Medium"/>
        </a:font>
        <a:srgbClr val="2E4E61"/>
      </a:tcTxStyle>
      <a:tcStyle>
        <a:tcBdr>
          <a:left>
            <a:ln w="12700" cap="flat">
              <a:solidFill>
                <a:srgbClr val="3D3E3E"/>
              </a:solidFill>
              <a:prstDash val="solid"/>
              <a:miter lim="400000"/>
            </a:ln>
          </a:left>
          <a:right>
            <a:ln w="12700" cap="flat">
              <a:solidFill>
                <a:srgbClr val="3D3E3E"/>
              </a:solidFill>
              <a:prstDash val="solid"/>
              <a:miter lim="400000"/>
            </a:ln>
          </a:right>
          <a:top>
            <a:ln w="12700" cap="flat">
              <a:solidFill>
                <a:srgbClr val="3D3E3E"/>
              </a:solidFill>
              <a:prstDash val="solid"/>
              <a:miter lim="400000"/>
            </a:ln>
          </a:top>
          <a:bottom>
            <a:ln w="12700" cap="flat">
              <a:solidFill>
                <a:srgbClr val="3D3E3E"/>
              </a:solidFill>
              <a:prstDash val="solid"/>
              <a:miter lim="400000"/>
            </a:ln>
          </a:bottom>
          <a:insideH>
            <a:ln w="12700" cap="flat">
              <a:solidFill>
                <a:srgbClr val="3D3E3E"/>
              </a:solidFill>
              <a:prstDash val="solid"/>
              <a:miter lim="400000"/>
            </a:ln>
          </a:insideH>
          <a:insideV>
            <a:ln w="12700" cap="flat">
              <a:solidFill>
                <a:srgbClr val="3D3E3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2E4E61"/>
      </a:tcTxStyle>
      <a:tcStyle>
        <a:tcBdr>
          <a:left>
            <a:ln w="12700" cap="flat">
              <a:solidFill>
                <a:srgbClr val="3D3E3E"/>
              </a:solidFill>
              <a:prstDash val="solid"/>
              <a:miter lim="400000"/>
            </a:ln>
          </a:left>
          <a:right>
            <a:ln w="25400" cap="flat">
              <a:solidFill>
                <a:srgbClr val="3D3E3E"/>
              </a:solidFill>
              <a:prstDash val="solid"/>
              <a:miter lim="400000"/>
            </a:ln>
          </a:right>
          <a:top>
            <a:ln w="12700" cap="flat">
              <a:solidFill>
                <a:srgbClr val="3D3E3E"/>
              </a:solidFill>
              <a:prstDash val="solid"/>
              <a:miter lim="400000"/>
            </a:ln>
          </a:top>
          <a:bottom>
            <a:ln w="12700" cap="flat">
              <a:solidFill>
                <a:srgbClr val="3D3E3E"/>
              </a:solidFill>
              <a:prstDash val="solid"/>
              <a:miter lim="400000"/>
            </a:ln>
          </a:bottom>
          <a:insideH>
            <a:ln w="12700" cap="flat">
              <a:solidFill>
                <a:srgbClr val="3D3E3E"/>
              </a:solidFill>
              <a:prstDash val="solid"/>
              <a:miter lim="400000"/>
            </a:ln>
          </a:insideH>
          <a:insideV>
            <a:ln w="12700" cap="flat">
              <a:solidFill>
                <a:srgbClr val="3D3E3E"/>
              </a:solidFill>
              <a:prstDash val="solid"/>
              <a:miter lim="400000"/>
            </a:ln>
          </a:insideV>
        </a:tcBdr>
        <a:fill>
          <a:solidFill>
            <a:srgbClr val="DBE6A5"/>
          </a:solidFill>
        </a:fill>
      </a:tcStyle>
    </a:firstCol>
    <a:lastRow>
      <a:tcTxStyle b="off" i="off">
        <a:font>
          <a:latin typeface="Graphik Medium"/>
          <a:ea typeface="Graphik Medium"/>
          <a:cs typeface="Graphik Medium"/>
        </a:font>
        <a:srgbClr val="2E4E61"/>
      </a:tcTxStyle>
      <a:tcStyle>
        <a:tcBdr>
          <a:left>
            <a:ln w="12700" cap="flat">
              <a:solidFill>
                <a:srgbClr val="3D3E3E"/>
              </a:solidFill>
              <a:prstDash val="solid"/>
              <a:miter lim="400000"/>
            </a:ln>
          </a:left>
          <a:right>
            <a:ln w="12700" cap="flat">
              <a:solidFill>
                <a:srgbClr val="3D3E3E"/>
              </a:solidFill>
              <a:prstDash val="solid"/>
              <a:miter lim="400000"/>
            </a:ln>
          </a:right>
          <a:top>
            <a:ln w="25400" cap="flat">
              <a:solidFill>
                <a:srgbClr val="3D3E3E"/>
              </a:solidFill>
              <a:prstDash val="solid"/>
              <a:miter lim="400000"/>
            </a:ln>
          </a:top>
          <a:bottom>
            <a:ln w="12700" cap="flat">
              <a:solidFill>
                <a:srgbClr val="3D3E3E"/>
              </a:solidFill>
              <a:prstDash val="solid"/>
              <a:miter lim="400000"/>
            </a:ln>
          </a:bottom>
          <a:insideH>
            <a:ln w="12700" cap="flat">
              <a:solidFill>
                <a:srgbClr val="3D3E3E"/>
              </a:solidFill>
              <a:prstDash val="solid"/>
              <a:miter lim="400000"/>
            </a:ln>
          </a:insideH>
          <a:insideV>
            <a:ln w="12700" cap="flat">
              <a:solidFill>
                <a:srgbClr val="3D3E3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2E4E61"/>
      </a:tcTxStyle>
      <a:tcStyle>
        <a:tcBdr>
          <a:left>
            <a:ln w="12700" cap="flat">
              <a:solidFill>
                <a:srgbClr val="3D3E3E"/>
              </a:solidFill>
              <a:prstDash val="solid"/>
              <a:miter lim="400000"/>
            </a:ln>
          </a:left>
          <a:right>
            <a:ln w="12700" cap="flat">
              <a:solidFill>
                <a:srgbClr val="3D3E3E"/>
              </a:solidFill>
              <a:prstDash val="solid"/>
              <a:miter lim="400000"/>
            </a:ln>
          </a:right>
          <a:top>
            <a:ln w="12700" cap="flat">
              <a:solidFill>
                <a:srgbClr val="3D3E3E"/>
              </a:solidFill>
              <a:prstDash val="solid"/>
              <a:miter lim="400000"/>
            </a:ln>
          </a:top>
          <a:bottom>
            <a:ln w="25400" cap="flat">
              <a:solidFill>
                <a:srgbClr val="3D3E3E"/>
              </a:solidFill>
              <a:prstDash val="solid"/>
              <a:miter lim="400000"/>
            </a:ln>
          </a:bottom>
          <a:insideH>
            <a:ln w="12700" cap="flat">
              <a:solidFill>
                <a:srgbClr val="3D3E3E"/>
              </a:solidFill>
              <a:prstDash val="solid"/>
              <a:miter lim="400000"/>
            </a:ln>
          </a:insideH>
          <a:insideV>
            <a:ln w="12700" cap="flat">
              <a:solidFill>
                <a:srgbClr val="3D3E3E"/>
              </a:solidFill>
              <a:prstDash val="solid"/>
              <a:miter lim="400000"/>
            </a:ln>
          </a:insideV>
        </a:tcBdr>
        <a:fill>
          <a:solidFill>
            <a:srgbClr val="DBE6A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5C526A"/>
              </a:solidFill>
              <a:prstDash val="solid"/>
              <a:miter lim="400000"/>
            </a:ln>
          </a:left>
          <a:right>
            <a:ln w="254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CB5B2"/>
          </a:solidFill>
        </a:fill>
      </a:tcStyle>
    </a:firstCol>
    <a:lastRow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C526A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3B3B3B"/>
              </a:solidFill>
              <a:prstDash val="solid"/>
              <a:miter lim="400000"/>
            </a:ln>
          </a:left>
          <a:right>
            <a:ln w="12700" cap="flat">
              <a:solidFill>
                <a:srgbClr val="3B3B3B"/>
              </a:solidFill>
              <a:prstDash val="solid"/>
              <a:miter lim="400000"/>
            </a:ln>
          </a:right>
          <a:top>
            <a:ln w="12700" cap="flat">
              <a:solidFill>
                <a:srgbClr val="5C526A"/>
              </a:solidFill>
              <a:prstDash val="solid"/>
              <a:miter lim="400000"/>
            </a:ln>
          </a:top>
          <a:bottom>
            <a:ln w="25400" cap="flat">
              <a:solidFill>
                <a:srgbClr val="3B3B3B"/>
              </a:solidFill>
              <a:prstDash val="solid"/>
              <a:miter lim="400000"/>
            </a:ln>
          </a:bottom>
          <a:insideH>
            <a:ln w="12700" cap="flat">
              <a:solidFill>
                <a:srgbClr val="3B3B3B"/>
              </a:solidFill>
              <a:prstDash val="solid"/>
              <a:miter lim="400000"/>
            </a:ln>
          </a:insideH>
          <a:insideV>
            <a:ln w="12700" cap="flat">
              <a:solidFill>
                <a:srgbClr val="3B3B3B"/>
              </a:solidFill>
              <a:prstDash val="solid"/>
              <a:miter lim="400000"/>
            </a:ln>
          </a:insideV>
        </a:tcBdr>
        <a:fill>
          <a:solidFill>
            <a:srgbClr val="C16E6A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 Medium"/>
          <a:ea typeface="Graphik Medium"/>
          <a:cs typeface="Graphik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CDCECC"/>
          </a:solidFill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D2F24"/>
          </a:solidFill>
        </a:fill>
      </a:tcStyle>
    </a:firstCol>
    <a:la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40"/>
  </p:normalViewPr>
  <p:slideViewPr>
    <p:cSldViewPr snapToGrid="0">
      <p:cViewPr varScale="1">
        <p:scale>
          <a:sx n="51" d="100"/>
          <a:sy n="51" d="100"/>
        </p:scale>
        <p:origin x="9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Shape 18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w of seven small retro clocks on a green shelf against a yellow background"/>
          <p:cNvSpPr>
            <a:spLocks noGrp="1"/>
          </p:cNvSpPr>
          <p:nvPr>
            <p:ph type="pic" idx="21"/>
          </p:nvPr>
        </p:nvSpPr>
        <p:spPr>
          <a:xfrm>
            <a:off x="0" y="-2757142"/>
            <a:ext cx="24384000" cy="1923028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" name="Topic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181100" y="12364718"/>
            <a:ext cx="4965700" cy="467107"/>
          </a:xfrm>
          <a:prstGeom prst="rect">
            <a:avLst/>
          </a:prstGeom>
        </p:spPr>
        <p:txBody>
          <a:bodyPr anchor="t"/>
          <a:lstStyle>
            <a:lvl1pPr>
              <a:defRPr sz="2200" b="0" cap="all" spc="88"/>
            </a:lvl1pPr>
          </a:lstStyle>
          <a:p>
            <a:r>
              <a:t>Topic</a:t>
            </a:r>
          </a:p>
        </p:txBody>
      </p:sp>
      <p:sp>
        <p:nvSpPr>
          <p:cNvPr id="13" name="Location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8237200" y="12364718"/>
            <a:ext cx="4965700" cy="467107"/>
          </a:xfrm>
          <a:prstGeom prst="rect">
            <a:avLst/>
          </a:prstGeom>
        </p:spPr>
        <p:txBody>
          <a:bodyPr anchor="t"/>
          <a:lstStyle>
            <a:lvl1pPr>
              <a:defRPr sz="2200" b="0" cap="all" spc="88"/>
            </a:lvl1pPr>
          </a:lstStyle>
          <a:p>
            <a:r>
              <a:t>Location</a:t>
            </a:r>
          </a:p>
        </p:txBody>
      </p:sp>
      <p:sp>
        <p:nvSpPr>
          <p:cNvPr id="14" name="Author and Dat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46900" y="12233909"/>
            <a:ext cx="10490200" cy="706629"/>
          </a:xfrm>
          <a:prstGeom prst="rect">
            <a:avLst/>
          </a:prstGeom>
        </p:spPr>
        <p:txBody>
          <a:bodyPr anchor="t"/>
          <a:lstStyle/>
          <a:p>
            <a:r>
              <a:t>Author and Date</a:t>
            </a:r>
          </a:p>
        </p:txBody>
      </p:sp>
      <p:sp>
        <p:nvSpPr>
          <p:cNvPr id="15" name="Line"/>
          <p:cNvSpPr/>
          <p:nvPr/>
        </p:nvSpPr>
        <p:spPr>
          <a:xfrm>
            <a:off x="766879" y="12060766"/>
            <a:ext cx="22850240" cy="1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6" name="Line"/>
          <p:cNvSpPr/>
          <p:nvPr/>
        </p:nvSpPr>
        <p:spPr>
          <a:xfrm flipV="1">
            <a:off x="6527799" y="12034558"/>
            <a:ext cx="1" cy="1114983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7" name="Line"/>
          <p:cNvSpPr/>
          <p:nvPr/>
        </p:nvSpPr>
        <p:spPr>
          <a:xfrm flipV="1">
            <a:off x="17856201" y="12034558"/>
            <a:ext cx="1" cy="1114983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8" name="Line"/>
          <p:cNvSpPr/>
          <p:nvPr/>
        </p:nvSpPr>
        <p:spPr>
          <a:xfrm>
            <a:off x="766879" y="952500"/>
            <a:ext cx="22850242" cy="1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" name="Presentation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Presentation Title</a:t>
            </a:r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82800" y="2795091"/>
            <a:ext cx="20205700" cy="605029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solidFill>
                  <a:srgbClr val="8AACB9"/>
                </a:solidFill>
              </a:defRPr>
            </a:lvl1pPr>
          </a:lstStyle>
          <a:p>
            <a:r>
              <a:t>Agenda Subtitle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082800" y="4055764"/>
            <a:ext cx="20205700" cy="6731001"/>
          </a:xfrm>
          <a:prstGeom prst="rect">
            <a:avLst/>
          </a:prstGeom>
        </p:spPr>
        <p:txBody>
          <a:bodyPr anchor="t"/>
          <a:lstStyle>
            <a:lvl1pPr marL="177800" indent="-177800" defTabSz="2641600">
              <a:lnSpc>
                <a:spcPct val="100000"/>
              </a:lnSpc>
              <a:spcBef>
                <a:spcPts val="4400"/>
              </a:spcBef>
              <a:tabLst>
                <a:tab pos="5384800" algn="l"/>
              </a:tabLst>
              <a:defRPr sz="5000" spc="0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 marL="177800" indent="279400" defTabSz="2641600">
              <a:lnSpc>
                <a:spcPct val="100000"/>
              </a:lnSpc>
              <a:spcBef>
                <a:spcPts val="4400"/>
              </a:spcBef>
              <a:tabLst>
                <a:tab pos="5384800" algn="l"/>
              </a:tabLst>
              <a:defRPr sz="5000" spc="0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 marL="177800" indent="736600" defTabSz="2641600">
              <a:lnSpc>
                <a:spcPct val="100000"/>
              </a:lnSpc>
              <a:spcBef>
                <a:spcPts val="4400"/>
              </a:spcBef>
              <a:tabLst>
                <a:tab pos="5384800" algn="l"/>
              </a:tabLst>
              <a:defRPr sz="5000" spc="0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 marL="177800" indent="1193800" defTabSz="2641600">
              <a:lnSpc>
                <a:spcPct val="100000"/>
              </a:lnSpc>
              <a:spcBef>
                <a:spcPts val="4400"/>
              </a:spcBef>
              <a:tabLst>
                <a:tab pos="5384800" algn="l"/>
              </a:tabLst>
              <a:defRPr sz="5000" spc="0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 marL="177800" indent="1651000" defTabSz="2641600">
              <a:lnSpc>
                <a:spcPct val="100000"/>
              </a:lnSpc>
              <a:spcBef>
                <a:spcPts val="4400"/>
              </a:spcBef>
              <a:tabLst>
                <a:tab pos="5384800" algn="l"/>
              </a:tabLst>
              <a:defRPr sz="5000" spc="0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2082800" y="1282700"/>
            <a:ext cx="20205700" cy="1651000"/>
          </a:xfrm>
          <a:prstGeom prst="rect">
            <a:avLst/>
          </a:prstGeom>
        </p:spPr>
        <p:txBody>
          <a:bodyPr/>
          <a:lstStyle>
            <a:lvl1pPr>
              <a:defRPr sz="9000" spc="270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</a:lstStyle>
          <a:p>
            <a:r>
              <a:t>Agenda Title</a:t>
            </a:r>
          </a:p>
        </p:txBody>
      </p:sp>
      <p:sp>
        <p:nvSpPr>
          <p:cNvPr id="118" name="Line"/>
          <p:cNvSpPr/>
          <p:nvPr/>
        </p:nvSpPr>
        <p:spPr>
          <a:xfrm>
            <a:off x="757217" y="12603828"/>
            <a:ext cx="22862943" cy="1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19" name="Line"/>
          <p:cNvSpPr/>
          <p:nvPr/>
        </p:nvSpPr>
        <p:spPr>
          <a:xfrm flipV="1">
            <a:off x="762000" y="952499"/>
            <a:ext cx="22860001" cy="2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bg>
      <p:bgPr>
        <a:solidFill>
          <a:srgbClr val="F3F5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082800" y="4337484"/>
            <a:ext cx="20205700" cy="469900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90000"/>
              </a:lnSpc>
              <a:defRPr sz="9000" cap="all" spc="270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>
              <a:lnSpc>
                <a:spcPct val="90000"/>
              </a:lnSpc>
              <a:defRPr sz="9000" cap="all" spc="270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>
              <a:lnSpc>
                <a:spcPct val="90000"/>
              </a:lnSpc>
              <a:defRPr sz="9000" cap="all" spc="270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>
              <a:lnSpc>
                <a:spcPct val="90000"/>
              </a:lnSpc>
              <a:defRPr sz="9000" cap="all" spc="270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>
              <a:lnSpc>
                <a:spcPct val="90000"/>
              </a:lnSpc>
              <a:defRPr sz="9000" cap="all" spc="270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Line"/>
          <p:cNvSpPr/>
          <p:nvPr/>
        </p:nvSpPr>
        <p:spPr>
          <a:xfrm>
            <a:off x="766879" y="952500"/>
            <a:ext cx="22850242" cy="0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29" name="Line"/>
          <p:cNvSpPr/>
          <p:nvPr/>
        </p:nvSpPr>
        <p:spPr>
          <a:xfrm>
            <a:off x="757217" y="12603828"/>
            <a:ext cx="22862943" cy="1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bg>
      <p:bgPr>
        <a:solidFill>
          <a:srgbClr val="F3F5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082800" y="1509784"/>
            <a:ext cx="20205700" cy="6852293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5000" cap="all" spc="750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>
              <a:lnSpc>
                <a:spcPct val="90000"/>
              </a:lnSpc>
              <a:defRPr sz="25000" cap="all" spc="750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>
              <a:lnSpc>
                <a:spcPct val="90000"/>
              </a:lnSpc>
              <a:defRPr sz="25000" cap="all" spc="750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>
              <a:lnSpc>
                <a:spcPct val="90000"/>
              </a:lnSpc>
              <a:defRPr sz="25000" cap="all" spc="750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>
              <a:lnSpc>
                <a:spcPct val="90000"/>
              </a:lnSpc>
              <a:defRPr sz="25000" cap="all" spc="750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8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82800" y="8407994"/>
            <a:ext cx="20205700" cy="694056"/>
          </a:xfrm>
          <a:prstGeom prst="rect">
            <a:avLst/>
          </a:prstGeom>
        </p:spPr>
        <p:txBody>
          <a:bodyPr anchor="t"/>
          <a:lstStyle>
            <a:lvl1pPr>
              <a:defRPr sz="3500" spc="104">
                <a:solidFill>
                  <a:schemeClr val="accent1"/>
                </a:solidFill>
              </a:defRPr>
            </a:lvl1pPr>
          </a:lstStyle>
          <a:p>
            <a:r>
              <a:t>Fact information</a:t>
            </a:r>
          </a:p>
        </p:txBody>
      </p:sp>
      <p:sp>
        <p:nvSpPr>
          <p:cNvPr id="139" name="Line"/>
          <p:cNvSpPr/>
          <p:nvPr/>
        </p:nvSpPr>
        <p:spPr>
          <a:xfrm flipV="1">
            <a:off x="762000" y="952499"/>
            <a:ext cx="22860001" cy="2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40" name="Line"/>
          <p:cNvSpPr/>
          <p:nvPr/>
        </p:nvSpPr>
        <p:spPr>
          <a:xfrm>
            <a:off x="766879" y="12598400"/>
            <a:ext cx="22850242" cy="0"/>
          </a:xfrm>
          <a:prstGeom prst="line">
            <a:avLst/>
          </a:prstGeom>
          <a:ln w="762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bg>
      <p:bgPr>
        <a:solidFill>
          <a:srgbClr val="FFCB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088436" y="11375561"/>
            <a:ext cx="20207127" cy="70662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t>Attribution</a:t>
            </a:r>
          </a:p>
        </p:txBody>
      </p:sp>
      <p:sp>
        <p:nvSpPr>
          <p:cNvPr id="149" name="Line"/>
          <p:cNvSpPr/>
          <p:nvPr/>
        </p:nvSpPr>
        <p:spPr>
          <a:xfrm flipV="1">
            <a:off x="762000" y="952499"/>
            <a:ext cx="22860001" cy="2"/>
          </a:xfrm>
          <a:prstGeom prst="line">
            <a:avLst/>
          </a:prstGeom>
          <a:ln w="76200">
            <a:solidFill>
              <a:schemeClr val="accent1">
                <a:satOff val="36598"/>
                <a:lumOff val="-17227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50" name="Line"/>
          <p:cNvSpPr/>
          <p:nvPr/>
        </p:nvSpPr>
        <p:spPr>
          <a:xfrm>
            <a:off x="762000" y="12598400"/>
            <a:ext cx="22860001" cy="0"/>
          </a:xfrm>
          <a:prstGeom prst="line">
            <a:avLst/>
          </a:prstGeom>
          <a:ln w="76200">
            <a:solidFill>
              <a:schemeClr val="accent1">
                <a:satOff val="36598"/>
                <a:lumOff val="-17227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5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088436" y="4298870"/>
            <a:ext cx="20207128" cy="469900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90000"/>
              </a:lnSpc>
              <a:defRPr sz="9500" cap="all" spc="190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>
              <a:lnSpc>
                <a:spcPct val="90000"/>
              </a:lnSpc>
              <a:defRPr sz="9500" cap="all" spc="190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>
              <a:lnSpc>
                <a:spcPct val="90000"/>
              </a:lnSpc>
              <a:defRPr sz="9500" cap="all" spc="190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>
              <a:lnSpc>
                <a:spcPct val="90000"/>
              </a:lnSpc>
              <a:defRPr sz="9500" cap="all" spc="190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>
              <a:lnSpc>
                <a:spcPct val="90000"/>
              </a:lnSpc>
              <a:defRPr sz="9500" cap="all" spc="190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ink typewriter on a pink three-drawer dresser in front of a pink wall"/>
          <p:cNvSpPr>
            <a:spLocks noGrp="1"/>
          </p:cNvSpPr>
          <p:nvPr>
            <p:ph type="pic" idx="21"/>
          </p:nvPr>
        </p:nvSpPr>
        <p:spPr>
          <a:xfrm>
            <a:off x="-609600" y="431800"/>
            <a:ext cx="21514742" cy="12103100"/>
          </a:xfrm>
          <a:prstGeom prst="rect">
            <a:avLst/>
          </a:prstGeom>
          <a:ln w="1143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0" name="Bright turquoise cassette tape on a pink background"/>
          <p:cNvSpPr>
            <a:spLocks noGrp="1"/>
          </p:cNvSpPr>
          <p:nvPr>
            <p:ph type="pic" sz="quarter" idx="22"/>
          </p:nvPr>
        </p:nvSpPr>
        <p:spPr>
          <a:xfrm>
            <a:off x="15836900" y="-203200"/>
            <a:ext cx="7747000" cy="7747000"/>
          </a:xfrm>
          <a:prstGeom prst="rect">
            <a:avLst/>
          </a:prstGeom>
          <a:ln w="1143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1" name="Small retro clock on a green shelf against a yellow background"/>
          <p:cNvSpPr>
            <a:spLocks noGrp="1"/>
          </p:cNvSpPr>
          <p:nvPr>
            <p:ph type="pic" idx="23"/>
          </p:nvPr>
        </p:nvSpPr>
        <p:spPr>
          <a:xfrm>
            <a:off x="10769600" y="-6083300"/>
            <a:ext cx="17881600" cy="23842133"/>
          </a:xfrm>
          <a:prstGeom prst="rect">
            <a:avLst/>
          </a:prstGeom>
          <a:ln w="1143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Four vintage television sets in a row with fluorescent colors: pink, blue, orange, and green"/>
          <p:cNvSpPr>
            <a:spLocks noGrp="1"/>
          </p:cNvSpPr>
          <p:nvPr>
            <p:ph type="pic" idx="21"/>
          </p:nvPr>
        </p:nvSpPr>
        <p:spPr>
          <a:xfrm>
            <a:off x="760214" y="279400"/>
            <a:ext cx="22863633" cy="12866707"/>
          </a:xfrm>
          <a:prstGeom prst="rect">
            <a:avLst/>
          </a:prstGeom>
          <a:ln w="1143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70000" y="8015916"/>
            <a:ext cx="11785600" cy="3848101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8AACB9"/>
                </a:solidFill>
              </a:defRPr>
            </a:lvl1pPr>
            <a:lvl2pPr>
              <a:defRPr>
                <a:solidFill>
                  <a:srgbClr val="8AACB9"/>
                </a:solidFill>
              </a:defRPr>
            </a:lvl2pPr>
            <a:lvl3pPr>
              <a:defRPr>
                <a:solidFill>
                  <a:srgbClr val="8AACB9"/>
                </a:solidFill>
              </a:defRPr>
            </a:lvl3pPr>
            <a:lvl4pPr>
              <a:defRPr>
                <a:solidFill>
                  <a:srgbClr val="8AACB9"/>
                </a:solidFill>
              </a:defRPr>
            </a:lvl4pPr>
            <a:lvl5pPr>
              <a:defRPr>
                <a:solidFill>
                  <a:srgbClr val="8AACB9"/>
                </a:solidFill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4925417"/>
            <a:ext cx="11785600" cy="2933701"/>
          </a:xfrm>
          <a:prstGeom prst="rect">
            <a:avLst/>
          </a:prstGeom>
        </p:spPr>
        <p:txBody>
          <a:bodyPr anchor="b"/>
          <a:lstStyle>
            <a:lvl1pPr>
              <a:defRPr sz="9000" spc="270">
                <a:solidFill>
                  <a:schemeClr val="accent6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30" name="Pink typewriter on a pink three-drawer dresser in front of a pink wall"/>
          <p:cNvSpPr>
            <a:spLocks noGrp="1"/>
          </p:cNvSpPr>
          <p:nvPr>
            <p:ph type="pic" idx="21"/>
          </p:nvPr>
        </p:nvSpPr>
        <p:spPr>
          <a:xfrm>
            <a:off x="12801600" y="1895696"/>
            <a:ext cx="17642204" cy="9924608"/>
          </a:xfrm>
          <a:prstGeom prst="rect">
            <a:avLst/>
          </a:prstGeom>
          <a:ln w="1143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1" name="Line"/>
          <p:cNvSpPr/>
          <p:nvPr/>
        </p:nvSpPr>
        <p:spPr>
          <a:xfrm>
            <a:off x="757217" y="12603828"/>
            <a:ext cx="22862943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2" name="Line"/>
          <p:cNvSpPr/>
          <p:nvPr/>
        </p:nvSpPr>
        <p:spPr>
          <a:xfrm flipV="1">
            <a:off x="762000" y="952499"/>
            <a:ext cx="22860003" cy="2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082800" y="4195233"/>
            <a:ext cx="20207127" cy="6282059"/>
          </a:xfrm>
          <a:prstGeom prst="rect">
            <a:avLst/>
          </a:prstGeom>
        </p:spPr>
        <p:txBody>
          <a:bodyPr anchor="t"/>
          <a:lstStyle>
            <a:lvl1pPr marL="63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 marL="127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 marL="190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 marL="254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 marL="317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" name="Line"/>
          <p:cNvSpPr/>
          <p:nvPr/>
        </p:nvSpPr>
        <p:spPr>
          <a:xfrm>
            <a:off x="766879" y="952500"/>
            <a:ext cx="22850242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2" name="Line"/>
          <p:cNvSpPr/>
          <p:nvPr/>
        </p:nvSpPr>
        <p:spPr>
          <a:xfrm>
            <a:off x="757217" y="12603828"/>
            <a:ext cx="22862943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2088436" y="1282700"/>
            <a:ext cx="20207128" cy="1649711"/>
          </a:xfrm>
          <a:prstGeom prst="rect">
            <a:avLst/>
          </a:prstGeom>
        </p:spPr>
        <p:txBody>
          <a:bodyPr/>
          <a:lstStyle>
            <a:lvl1pPr>
              <a:defRPr sz="9000" spc="270">
                <a:solidFill>
                  <a:schemeClr val="accent6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082800" y="4195233"/>
            <a:ext cx="20207127" cy="6282059"/>
          </a:xfrm>
          <a:prstGeom prst="rect">
            <a:avLst/>
          </a:prstGeom>
        </p:spPr>
        <p:txBody>
          <a:bodyPr numCol="2" spcCol="1289181" anchor="t"/>
          <a:lstStyle>
            <a:lvl1pPr marL="63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 marL="127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 marL="190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 marL="254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 marL="317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" name="Line"/>
          <p:cNvSpPr/>
          <p:nvPr/>
        </p:nvSpPr>
        <p:spPr>
          <a:xfrm>
            <a:off x="766879" y="952500"/>
            <a:ext cx="22850242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53" name="Line"/>
          <p:cNvSpPr/>
          <p:nvPr/>
        </p:nvSpPr>
        <p:spPr>
          <a:xfrm>
            <a:off x="757217" y="12603828"/>
            <a:ext cx="22862943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1851223"/>
            <a:ext cx="11785600" cy="4084936"/>
          </a:xfrm>
          <a:prstGeom prst="rect">
            <a:avLst/>
          </a:prstGeom>
        </p:spPr>
        <p:txBody>
          <a:bodyPr anchor="b"/>
          <a:lstStyle>
            <a:lvl1pPr>
              <a:defRPr sz="9000" spc="270">
                <a:solidFill>
                  <a:schemeClr val="accent6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88435" y="6720284"/>
            <a:ext cx="10972801" cy="5467169"/>
          </a:xfrm>
          <a:prstGeom prst="rect">
            <a:avLst/>
          </a:prstGeom>
        </p:spPr>
        <p:txBody>
          <a:bodyPr anchor="t"/>
          <a:lstStyle>
            <a:lvl1pPr marL="63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 marL="127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 marL="190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 marL="254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 marL="317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Vintage television in front of yellow patterned wallpaper"/>
          <p:cNvSpPr>
            <a:spLocks noGrp="1"/>
          </p:cNvSpPr>
          <p:nvPr>
            <p:ph type="pic" idx="21"/>
          </p:nvPr>
        </p:nvSpPr>
        <p:spPr>
          <a:xfrm>
            <a:off x="12661900" y="-2501900"/>
            <a:ext cx="11077576" cy="14770100"/>
          </a:xfrm>
          <a:prstGeom prst="rect">
            <a:avLst/>
          </a:prstGeom>
          <a:ln w="1143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4" name="Line"/>
          <p:cNvSpPr/>
          <p:nvPr/>
        </p:nvSpPr>
        <p:spPr>
          <a:xfrm flipV="1">
            <a:off x="762000" y="952499"/>
            <a:ext cx="22860003" cy="2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65" name="Line"/>
          <p:cNvSpPr/>
          <p:nvPr/>
        </p:nvSpPr>
        <p:spPr>
          <a:xfrm>
            <a:off x="762000" y="12598400"/>
            <a:ext cx="22860001" cy="0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1851223"/>
            <a:ext cx="11785600" cy="4084936"/>
          </a:xfrm>
          <a:prstGeom prst="rect">
            <a:avLst/>
          </a:prstGeom>
        </p:spPr>
        <p:txBody>
          <a:bodyPr anchor="b"/>
          <a:lstStyle>
            <a:lvl1pPr>
              <a:defRPr sz="9000" spc="270">
                <a:solidFill>
                  <a:schemeClr val="accent6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88435" y="6720284"/>
            <a:ext cx="10972801" cy="5467169"/>
          </a:xfrm>
          <a:prstGeom prst="rect">
            <a:avLst/>
          </a:prstGeom>
        </p:spPr>
        <p:txBody>
          <a:bodyPr anchor="t"/>
          <a:lstStyle>
            <a:lvl1pPr marL="63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 marL="127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 marL="190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 marL="254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 marL="317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5" name="Line"/>
          <p:cNvSpPr/>
          <p:nvPr/>
        </p:nvSpPr>
        <p:spPr>
          <a:xfrm flipV="1">
            <a:off x="762000" y="952499"/>
            <a:ext cx="22860003" cy="2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76" name="Line"/>
          <p:cNvSpPr/>
          <p:nvPr/>
        </p:nvSpPr>
        <p:spPr>
          <a:xfrm>
            <a:off x="762000" y="12598400"/>
            <a:ext cx="22860001" cy="0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1851223"/>
            <a:ext cx="11785600" cy="4084936"/>
          </a:xfrm>
          <a:prstGeom prst="rect">
            <a:avLst/>
          </a:prstGeom>
        </p:spPr>
        <p:txBody>
          <a:bodyPr anchor="b"/>
          <a:lstStyle>
            <a:lvl1pPr>
              <a:defRPr sz="9000" spc="270">
                <a:solidFill>
                  <a:schemeClr val="accent6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88435" y="6720284"/>
            <a:ext cx="10972801" cy="5467169"/>
          </a:xfrm>
          <a:prstGeom prst="rect">
            <a:avLst/>
          </a:prstGeom>
        </p:spPr>
        <p:txBody>
          <a:bodyPr anchor="t"/>
          <a:lstStyle>
            <a:lvl1pPr marL="63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1pPr>
            <a:lvl2pPr marL="127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2pPr>
            <a:lvl3pPr marL="190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3pPr>
            <a:lvl4pPr marL="2540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4pPr>
            <a:lvl5pPr marL="3175000" indent="-635000" algn="l" defTabSz="355600">
              <a:lnSpc>
                <a:spcPct val="100000"/>
              </a:lnSpc>
              <a:spcBef>
                <a:spcPts val="4300"/>
              </a:spcBef>
              <a:buSzPct val="100000"/>
              <a:buBlip>
                <a:blip r:embed="rId2"/>
              </a:buBlip>
              <a:defRPr spc="36">
                <a:solidFill>
                  <a:schemeClr val="accent1">
                    <a:satOff val="36598"/>
                    <a:lumOff val="-17227"/>
                  </a:schemeClr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6" name="Line"/>
          <p:cNvSpPr/>
          <p:nvPr/>
        </p:nvSpPr>
        <p:spPr>
          <a:xfrm flipV="1">
            <a:off x="762000" y="952499"/>
            <a:ext cx="22860003" cy="2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87" name="Line"/>
          <p:cNvSpPr/>
          <p:nvPr/>
        </p:nvSpPr>
        <p:spPr>
          <a:xfrm>
            <a:off x="762000" y="12598400"/>
            <a:ext cx="22860001" cy="0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8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2086106" y="4292600"/>
            <a:ext cx="20205701" cy="56515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t>Section Title</a:t>
            </a:r>
          </a:p>
        </p:txBody>
      </p:sp>
      <p:sp>
        <p:nvSpPr>
          <p:cNvPr id="96" name="Line"/>
          <p:cNvSpPr/>
          <p:nvPr/>
        </p:nvSpPr>
        <p:spPr>
          <a:xfrm flipV="1">
            <a:off x="762000" y="952499"/>
            <a:ext cx="22860001" cy="2"/>
          </a:xfrm>
          <a:prstGeom prst="line">
            <a:avLst/>
          </a:prstGeom>
          <a:ln w="762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97" name="Line"/>
          <p:cNvSpPr/>
          <p:nvPr/>
        </p:nvSpPr>
        <p:spPr>
          <a:xfrm>
            <a:off x="762000" y="12598400"/>
            <a:ext cx="22860001" cy="0"/>
          </a:xfrm>
          <a:prstGeom prst="line">
            <a:avLst/>
          </a:prstGeom>
          <a:ln w="762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solidFill>
          <a:srgbClr val="FF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Line"/>
          <p:cNvSpPr/>
          <p:nvPr/>
        </p:nvSpPr>
        <p:spPr>
          <a:xfrm flipV="1">
            <a:off x="762000" y="952499"/>
            <a:ext cx="22860003" cy="2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06" name="Line"/>
          <p:cNvSpPr/>
          <p:nvPr/>
        </p:nvSpPr>
        <p:spPr>
          <a:xfrm>
            <a:off x="757217" y="12603828"/>
            <a:ext cx="22862943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107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2082800" y="1282700"/>
            <a:ext cx="20205700" cy="1651000"/>
          </a:xfrm>
          <a:prstGeom prst="rect">
            <a:avLst/>
          </a:prstGeom>
        </p:spPr>
        <p:txBody>
          <a:bodyPr/>
          <a:lstStyle>
            <a:lvl1pPr>
              <a:defRPr sz="9000" spc="270">
                <a:solidFill>
                  <a:schemeClr val="accent6"/>
                </a:solidFill>
              </a:defRPr>
            </a:lvl1pPr>
          </a:lstStyle>
          <a:p>
            <a:r>
              <a:t>Slide Title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0323" y="12890500"/>
            <a:ext cx="416053" cy="4671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082800" y="3492500"/>
            <a:ext cx="20205700" cy="161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2082800" y="4902200"/>
            <a:ext cx="20205700" cy="391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Presentation Title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8800" y="12890500"/>
            <a:ext cx="416053" cy="46710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spcBef>
                <a:spcPts val="0"/>
              </a:spcBef>
              <a:defRPr sz="2200" b="0" spc="0">
                <a:solidFill>
                  <a:srgbClr val="5E5E5E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1" i="0" u="none" strike="noStrike" cap="all" spc="330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9pPr>
    </p:titleStyle>
    <p:bodyStyle>
      <a:lvl1pPr marL="0" marR="0" indent="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107" baseline="0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en.wikipedia.org/wiki/Karl_Schwarzschild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6.png"/><Relationship Id="rId3" Type="http://schemas.openxmlformats.org/officeDocument/2006/relationships/image" Target="../media/image260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12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13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11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4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13.png"/><Relationship Id="rId10" Type="http://schemas.openxmlformats.org/officeDocument/2006/relationships/image" Target="../media/image74.png"/><Relationship Id="rId4" Type="http://schemas.openxmlformats.org/officeDocument/2006/relationships/image" Target="../media/image11.png"/><Relationship Id="rId9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hanawat Anusonthi"/>
          <p:cNvSpPr txBox="1">
            <a:spLocks noGrp="1"/>
          </p:cNvSpPr>
          <p:nvPr>
            <p:ph type="body" idx="21"/>
          </p:nvPr>
        </p:nvSpPr>
        <p:spPr>
          <a:xfrm>
            <a:off x="9693107" y="6457555"/>
            <a:ext cx="5498084" cy="70662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t>Thanawat Anusonthi</a:t>
            </a:r>
          </a:p>
        </p:txBody>
      </p:sp>
      <p:sp>
        <p:nvSpPr>
          <p:cNvPr id="187" name="On the entropy of black holes"/>
          <p:cNvSpPr txBox="1">
            <a:spLocks noGrp="1"/>
          </p:cNvSpPr>
          <p:nvPr>
            <p:ph type="body" sz="half" idx="1"/>
          </p:nvPr>
        </p:nvSpPr>
        <p:spPr>
          <a:xfrm>
            <a:off x="1068271" y="1132977"/>
            <a:ext cx="22247458" cy="4699001"/>
          </a:xfrm>
          <a:prstGeom prst="rect">
            <a:avLst/>
          </a:prstGeom>
        </p:spPr>
        <p:txBody>
          <a:bodyPr/>
          <a:lstStyle/>
          <a:p>
            <a:r>
              <a:t>On the entropy of black holes</a:t>
            </a:r>
          </a:p>
        </p:txBody>
      </p:sp>
      <p:sp>
        <p:nvSpPr>
          <p:cNvPr id="188" name="Srinakarinwirot University, Bangkok, Thailand"/>
          <p:cNvSpPr txBox="1"/>
          <p:nvPr/>
        </p:nvSpPr>
        <p:spPr>
          <a:xfrm>
            <a:off x="6938494" y="7161845"/>
            <a:ext cx="11007310" cy="706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ctr" defTabSz="584200">
              <a:lnSpc>
                <a:spcPct val="120000"/>
              </a:lnSpc>
              <a:spcBef>
                <a:spcPts val="0"/>
              </a:spcBef>
              <a:defRPr spc="107">
                <a:solidFill>
                  <a:schemeClr val="accent1"/>
                </a:solidFill>
              </a:defRPr>
            </a:lvl1pPr>
          </a:lstStyle>
          <a:p>
            <a:r>
              <a:t>Srinakarinwirot University, Bangkok, Thailand</a:t>
            </a:r>
          </a:p>
        </p:txBody>
      </p:sp>
      <p:sp>
        <p:nvSpPr>
          <p:cNvPr id="189" name="The 32nd Vietnam School Of Particle physics and dark matter (VSOP)…"/>
          <p:cNvSpPr txBox="1"/>
          <p:nvPr/>
        </p:nvSpPr>
        <p:spPr>
          <a:xfrm>
            <a:off x="5172111" y="9655965"/>
            <a:ext cx="14540076" cy="170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ctr" defTabSz="514095">
              <a:lnSpc>
                <a:spcPct val="120000"/>
              </a:lnSpc>
              <a:spcBef>
                <a:spcPts val="0"/>
              </a:spcBef>
              <a:defRPr sz="3168" spc="95">
                <a:solidFill>
                  <a:schemeClr val="accent1"/>
                </a:solidFill>
              </a:defRPr>
            </a:pPr>
            <a:r>
              <a:t>The 32nd Vietnam School Of Particle physics and dark matter (VSOP)</a:t>
            </a:r>
          </a:p>
          <a:p>
            <a:pPr algn="ctr" defTabSz="514095">
              <a:lnSpc>
                <a:spcPct val="120000"/>
              </a:lnSpc>
              <a:spcBef>
                <a:spcPts val="0"/>
              </a:spcBef>
              <a:defRPr sz="3168" spc="95">
                <a:solidFill>
                  <a:schemeClr val="accent1"/>
                </a:solidFill>
              </a:defRPr>
            </a:pPr>
            <a:r>
              <a:t>ICISE, Quy Nhon nam, Vietnam</a:t>
            </a:r>
          </a:p>
        </p:txBody>
      </p:sp>
      <p:sp>
        <p:nvSpPr>
          <p:cNvPr id="190" name="presented by"/>
          <p:cNvSpPr txBox="1"/>
          <p:nvPr/>
        </p:nvSpPr>
        <p:spPr>
          <a:xfrm>
            <a:off x="9693107" y="5125349"/>
            <a:ext cx="5498084" cy="706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ctr" defTabSz="584200">
              <a:lnSpc>
                <a:spcPct val="120000"/>
              </a:lnSpc>
              <a:spcBef>
                <a:spcPts val="0"/>
              </a:spcBef>
              <a:defRPr spc="107">
                <a:solidFill>
                  <a:schemeClr val="accent1"/>
                </a:solidFill>
              </a:defRPr>
            </a:lvl1pPr>
          </a:lstStyle>
          <a:p>
            <a:r>
              <a:t>presented by</a:t>
            </a:r>
          </a:p>
        </p:txBody>
      </p:sp>
      <p:sp>
        <p:nvSpPr>
          <p:cNvPr id="191" name="at"/>
          <p:cNvSpPr txBox="1"/>
          <p:nvPr/>
        </p:nvSpPr>
        <p:spPr>
          <a:xfrm>
            <a:off x="9693107" y="8408906"/>
            <a:ext cx="5498084" cy="706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ctr" defTabSz="584200">
              <a:lnSpc>
                <a:spcPct val="120000"/>
              </a:lnSpc>
              <a:spcBef>
                <a:spcPts val="0"/>
              </a:spcBef>
              <a:defRPr spc="107">
                <a:solidFill>
                  <a:schemeClr val="accent1"/>
                </a:solidFill>
              </a:defRPr>
            </a:lvl1pPr>
          </a:lstStyle>
          <a:p>
            <a:r>
              <a:t>at</a:t>
            </a:r>
          </a:p>
        </p:txBody>
      </p:sp>
      <p:sp>
        <p:nvSpPr>
          <p:cNvPr id="192" name="Thursday 23 July 2026"/>
          <p:cNvSpPr txBox="1"/>
          <p:nvPr/>
        </p:nvSpPr>
        <p:spPr>
          <a:xfrm>
            <a:off x="5172111" y="11335725"/>
            <a:ext cx="14540076" cy="1704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ctr" defTabSz="584200">
              <a:lnSpc>
                <a:spcPct val="120000"/>
              </a:lnSpc>
              <a:spcBef>
                <a:spcPts val="0"/>
              </a:spcBef>
              <a:defRPr spc="107">
                <a:solidFill>
                  <a:schemeClr val="accent1"/>
                </a:solidFill>
              </a:defRPr>
            </a:lvl1pPr>
          </a:lstStyle>
          <a:p>
            <a:r>
              <a:t>Thursday 23 July 2026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Conclusion"/>
          <p:cNvSpPr txBox="1"/>
          <p:nvPr/>
        </p:nvSpPr>
        <p:spPr>
          <a:xfrm>
            <a:off x="248631" y="1084640"/>
            <a:ext cx="3515098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Conclusion</a:t>
            </a:r>
          </a:p>
        </p:txBody>
      </p:sp>
      <p:sp>
        <p:nvSpPr>
          <p:cNvPr id="407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08" name="Arrow"/>
          <p:cNvSpPr/>
          <p:nvPr/>
        </p:nvSpPr>
        <p:spPr>
          <a:xfrm rot="10800000" flipH="1">
            <a:off x="4769951" y="2248518"/>
            <a:ext cx="1846655" cy="445099"/>
          </a:xfrm>
          <a:prstGeom prst="rightArrow">
            <a:avLst>
              <a:gd name="adj1" fmla="val 34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09" name="Tsallis entropy"/>
          <p:cNvSpPr txBox="1"/>
          <p:nvPr/>
        </p:nvSpPr>
        <p:spPr>
          <a:xfrm>
            <a:off x="7099656" y="4443762"/>
            <a:ext cx="3399928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Tsallis entropy</a:t>
            </a:r>
          </a:p>
        </p:txBody>
      </p:sp>
      <p:sp>
        <p:nvSpPr>
          <p:cNvPr id="410" name="Bekenstein-Hawking entropy"/>
          <p:cNvSpPr txBox="1"/>
          <p:nvPr/>
        </p:nvSpPr>
        <p:spPr>
          <a:xfrm>
            <a:off x="6925929" y="2151352"/>
            <a:ext cx="6456062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Bekenstein-Hawking entropy</a:t>
            </a:r>
          </a:p>
        </p:txBody>
      </p:sp>
      <p:sp>
        <p:nvSpPr>
          <p:cNvPr id="411" name="Gibbs-Boltzmann entropy"/>
          <p:cNvSpPr txBox="1"/>
          <p:nvPr/>
        </p:nvSpPr>
        <p:spPr>
          <a:xfrm>
            <a:off x="16218256" y="2151352"/>
            <a:ext cx="5803390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Gibbs-Boltzmann entropy</a:t>
            </a:r>
          </a:p>
        </p:txBody>
      </p:sp>
      <p:sp>
        <p:nvSpPr>
          <p:cNvPr id="412" name="Double Arrow"/>
          <p:cNvSpPr/>
          <p:nvPr/>
        </p:nvSpPr>
        <p:spPr>
          <a:xfrm>
            <a:off x="13341171" y="2279939"/>
            <a:ext cx="2496246" cy="565468"/>
          </a:xfrm>
          <a:prstGeom prst="leftRightArrow">
            <a:avLst>
              <a:gd name="adj1" fmla="val 32000"/>
              <a:gd name="adj2" fmla="val 98821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13" name="Non-additive"/>
          <p:cNvSpPr txBox="1"/>
          <p:nvPr/>
        </p:nvSpPr>
        <p:spPr>
          <a:xfrm>
            <a:off x="9969500" y="2912771"/>
            <a:ext cx="317500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Non-additive </a:t>
            </a:r>
          </a:p>
        </p:txBody>
      </p:sp>
      <p:sp>
        <p:nvSpPr>
          <p:cNvPr id="414" name="Non-extensive"/>
          <p:cNvSpPr txBox="1"/>
          <p:nvPr/>
        </p:nvSpPr>
        <p:spPr>
          <a:xfrm>
            <a:off x="9963460" y="3674191"/>
            <a:ext cx="317500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Non-extensive </a:t>
            </a:r>
          </a:p>
        </p:txBody>
      </p:sp>
      <p:sp>
        <p:nvSpPr>
          <p:cNvPr id="415" name="First law of thermodynamics"/>
          <p:cNvSpPr txBox="1"/>
          <p:nvPr/>
        </p:nvSpPr>
        <p:spPr>
          <a:xfrm>
            <a:off x="11935311" y="4519277"/>
            <a:ext cx="629652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First law of thermodynamics </a:t>
            </a:r>
          </a:p>
        </p:txBody>
      </p:sp>
      <p:sp>
        <p:nvSpPr>
          <p:cNvPr id="416" name="Additive"/>
          <p:cNvSpPr txBox="1"/>
          <p:nvPr/>
        </p:nvSpPr>
        <p:spPr>
          <a:xfrm>
            <a:off x="16278276" y="2912771"/>
            <a:ext cx="195848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Additive </a:t>
            </a:r>
          </a:p>
        </p:txBody>
      </p:sp>
      <p:sp>
        <p:nvSpPr>
          <p:cNvPr id="417" name="Extensive"/>
          <p:cNvSpPr txBox="1"/>
          <p:nvPr/>
        </p:nvSpPr>
        <p:spPr>
          <a:xfrm>
            <a:off x="16278276" y="3674191"/>
            <a:ext cx="233055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Extensive </a:t>
            </a:r>
          </a:p>
        </p:txBody>
      </p:sp>
      <p:sp>
        <p:nvSpPr>
          <p:cNvPr id="418" name="Double Arrow"/>
          <p:cNvSpPr/>
          <p:nvPr/>
        </p:nvSpPr>
        <p:spPr>
          <a:xfrm rot="16200000">
            <a:off x="7636039" y="3304457"/>
            <a:ext cx="1562111" cy="565468"/>
          </a:xfrm>
          <a:prstGeom prst="leftRightArrow">
            <a:avLst>
              <a:gd name="adj1" fmla="val 32000"/>
              <a:gd name="adj2" fmla="val 98821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19" name="Arrow"/>
          <p:cNvSpPr/>
          <p:nvPr/>
        </p:nvSpPr>
        <p:spPr>
          <a:xfrm rot="16200000" flipH="1">
            <a:off x="2886971" y="3364642"/>
            <a:ext cx="1425272" cy="445099"/>
          </a:xfrm>
          <a:prstGeom prst="rightArrow">
            <a:avLst>
              <a:gd name="adj1" fmla="val 34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20" name="Renyi entropy"/>
          <p:cNvSpPr txBox="1"/>
          <p:nvPr/>
        </p:nvSpPr>
        <p:spPr>
          <a:xfrm>
            <a:off x="1899643" y="4443762"/>
            <a:ext cx="3399929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Renyi entropy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1" name="Equation"/>
              <p:cNvSpPr txBox="1"/>
              <p:nvPr/>
            </p:nvSpPr>
            <p:spPr>
              <a:xfrm>
                <a:off x="1841778" y="5420116"/>
                <a:ext cx="4023659" cy="42336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42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778" y="5420116"/>
                <a:ext cx="4023659" cy="423369"/>
              </a:xfrm>
              <a:prstGeom prst="rect">
                <a:avLst/>
              </a:prstGeom>
              <a:blipFill>
                <a:blip r:embed="rId2"/>
                <a:stretch>
                  <a:fillRect l="-3774" r="-18553" b="-7428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2" name="Line"/>
          <p:cNvSpPr/>
          <p:nvPr/>
        </p:nvSpPr>
        <p:spPr>
          <a:xfrm flipH="1">
            <a:off x="5597132" y="4790789"/>
            <a:ext cx="1204964" cy="1"/>
          </a:xfrm>
          <a:prstGeom prst="line">
            <a:avLst/>
          </a:prstGeom>
          <a:ln w="76200">
            <a:solidFill>
              <a:schemeClr val="accent6">
                <a:hueOff val="61929"/>
                <a:satOff val="10820"/>
                <a:lumOff val="-8848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23" name="Black hole is thermodynamically stable with this entropy."/>
          <p:cNvSpPr txBox="1"/>
          <p:nvPr/>
        </p:nvSpPr>
        <p:spPr>
          <a:xfrm>
            <a:off x="4794169" y="6125783"/>
            <a:ext cx="1222669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Black hole is thermodynamically stable with this entropy. </a:t>
            </a:r>
          </a:p>
        </p:txBody>
      </p:sp>
      <p:sp>
        <p:nvSpPr>
          <p:cNvPr id="424" name="Kerr black hole"/>
          <p:cNvSpPr txBox="1"/>
          <p:nvPr/>
        </p:nvSpPr>
        <p:spPr>
          <a:xfrm>
            <a:off x="5720925" y="7660048"/>
            <a:ext cx="33999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Kerr black hole </a:t>
            </a:r>
          </a:p>
        </p:txBody>
      </p:sp>
      <p:sp>
        <p:nvSpPr>
          <p:cNvPr id="425" name="Check Mark"/>
          <p:cNvSpPr/>
          <p:nvPr/>
        </p:nvSpPr>
        <p:spPr>
          <a:xfrm>
            <a:off x="9202032" y="3591609"/>
            <a:ext cx="1022259" cy="784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26" name="Multiplication Sign"/>
          <p:cNvSpPr/>
          <p:nvPr/>
        </p:nvSpPr>
        <p:spPr>
          <a:xfrm>
            <a:off x="14210252" y="2119338"/>
            <a:ext cx="758083" cy="758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27" name="Multiplication Sign"/>
          <p:cNvSpPr/>
          <p:nvPr/>
        </p:nvSpPr>
        <p:spPr>
          <a:xfrm>
            <a:off x="11316760" y="4519277"/>
            <a:ext cx="758084" cy="758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28" name="Check Mark"/>
          <p:cNvSpPr/>
          <p:nvPr/>
        </p:nvSpPr>
        <p:spPr>
          <a:xfrm>
            <a:off x="9202032" y="2940887"/>
            <a:ext cx="1022259" cy="784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29" name="Check Mark"/>
          <p:cNvSpPr/>
          <p:nvPr/>
        </p:nvSpPr>
        <p:spPr>
          <a:xfrm>
            <a:off x="18142832" y="2822038"/>
            <a:ext cx="1022259" cy="784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30" name="Check Mark"/>
          <p:cNvSpPr/>
          <p:nvPr/>
        </p:nvSpPr>
        <p:spPr>
          <a:xfrm>
            <a:off x="18320632" y="3628825"/>
            <a:ext cx="1022259" cy="784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31" name="[1702.05341]"/>
          <p:cNvSpPr txBox="1"/>
          <p:nvPr/>
        </p:nvSpPr>
        <p:spPr>
          <a:xfrm>
            <a:off x="13477580" y="6920628"/>
            <a:ext cx="29653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[1702.05341]  </a:t>
            </a:r>
          </a:p>
        </p:txBody>
      </p:sp>
      <p:sp>
        <p:nvSpPr>
          <p:cNvPr id="432" name="Schwarzschild  black hole"/>
          <p:cNvSpPr txBox="1"/>
          <p:nvPr/>
        </p:nvSpPr>
        <p:spPr>
          <a:xfrm>
            <a:off x="5648644" y="6920628"/>
            <a:ext cx="597106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Schwarzschild  black hole </a:t>
            </a:r>
          </a:p>
        </p:txBody>
      </p:sp>
      <p:sp>
        <p:nvSpPr>
          <p:cNvPr id="433" name="[1511.06963]"/>
          <p:cNvSpPr txBox="1"/>
          <p:nvPr/>
        </p:nvSpPr>
        <p:spPr>
          <a:xfrm>
            <a:off x="13477580" y="7698986"/>
            <a:ext cx="29653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[1511.06963]  </a:t>
            </a:r>
          </a:p>
        </p:txBody>
      </p:sp>
      <p:sp>
        <p:nvSpPr>
          <p:cNvPr id="434" name="Schwarzschild-de Sitter black hole"/>
          <p:cNvSpPr txBox="1"/>
          <p:nvPr/>
        </p:nvSpPr>
        <p:spPr>
          <a:xfrm>
            <a:off x="5720925" y="8403877"/>
            <a:ext cx="7547073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Schwarzschild-de Sitter black hole </a:t>
            </a:r>
          </a:p>
        </p:txBody>
      </p:sp>
      <p:sp>
        <p:nvSpPr>
          <p:cNvPr id="435" name="[2501.04378]"/>
          <p:cNvSpPr txBox="1"/>
          <p:nvPr/>
        </p:nvSpPr>
        <p:spPr>
          <a:xfrm>
            <a:off x="13477580" y="8412028"/>
            <a:ext cx="29653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[2501.04378]  </a:t>
            </a:r>
          </a:p>
        </p:txBody>
      </p:sp>
      <p:sp>
        <p:nvSpPr>
          <p:cNvPr id="436" name="Addition rule of Bekenstein-Hawking entropy"/>
          <p:cNvSpPr txBox="1"/>
          <p:nvPr/>
        </p:nvSpPr>
        <p:spPr>
          <a:xfrm>
            <a:off x="1847769" y="9473011"/>
            <a:ext cx="983798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Addition rule of Bekenstein-Hawking entropy</a:t>
            </a:r>
          </a:p>
        </p:txBody>
      </p:sp>
      <p:sp>
        <p:nvSpPr>
          <p:cNvPr id="437" name="Addition rule of Tsallis entropy"/>
          <p:cNvSpPr txBox="1"/>
          <p:nvPr/>
        </p:nvSpPr>
        <p:spPr>
          <a:xfrm>
            <a:off x="13589523" y="9446535"/>
            <a:ext cx="6827986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Addition rule of Tsallis entropy</a:t>
            </a:r>
          </a:p>
        </p:txBody>
      </p:sp>
      <p:sp>
        <p:nvSpPr>
          <p:cNvPr id="438" name="Minus"/>
          <p:cNvSpPr/>
          <p:nvPr/>
        </p:nvSpPr>
        <p:spPr>
          <a:xfrm>
            <a:off x="11894821" y="9566361"/>
            <a:ext cx="1091133" cy="2062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" y="21600"/>
                </a:moveTo>
                <a:cubicBezTo>
                  <a:pt x="68" y="21600"/>
                  <a:pt x="0" y="21243"/>
                  <a:pt x="0" y="20801"/>
                </a:cubicBezTo>
                <a:lnTo>
                  <a:pt x="0" y="799"/>
                </a:lnTo>
                <a:cubicBezTo>
                  <a:pt x="0" y="360"/>
                  <a:pt x="68" y="0"/>
                  <a:pt x="151" y="0"/>
                </a:cubicBezTo>
                <a:lnTo>
                  <a:pt x="21449" y="0"/>
                </a:lnTo>
                <a:cubicBezTo>
                  <a:pt x="21532" y="0"/>
                  <a:pt x="21600" y="360"/>
                  <a:pt x="21600" y="799"/>
                </a:cubicBezTo>
                <a:lnTo>
                  <a:pt x="21600" y="20801"/>
                </a:lnTo>
                <a:cubicBezTo>
                  <a:pt x="21600" y="21240"/>
                  <a:pt x="21532" y="21600"/>
                  <a:pt x="21449" y="21600"/>
                </a:cubicBezTo>
                <a:lnTo>
                  <a:pt x="151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39" name="Minus"/>
          <p:cNvSpPr/>
          <p:nvPr/>
        </p:nvSpPr>
        <p:spPr>
          <a:xfrm>
            <a:off x="11894821" y="9934356"/>
            <a:ext cx="1091133" cy="206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" y="21600"/>
                </a:moveTo>
                <a:cubicBezTo>
                  <a:pt x="68" y="21600"/>
                  <a:pt x="0" y="21243"/>
                  <a:pt x="0" y="20801"/>
                </a:cubicBezTo>
                <a:lnTo>
                  <a:pt x="0" y="799"/>
                </a:lnTo>
                <a:cubicBezTo>
                  <a:pt x="0" y="360"/>
                  <a:pt x="68" y="0"/>
                  <a:pt x="151" y="0"/>
                </a:cubicBezTo>
                <a:lnTo>
                  <a:pt x="21449" y="0"/>
                </a:lnTo>
                <a:cubicBezTo>
                  <a:pt x="21532" y="0"/>
                  <a:pt x="21600" y="360"/>
                  <a:pt x="21600" y="799"/>
                </a:cubicBezTo>
                <a:lnTo>
                  <a:pt x="21600" y="20801"/>
                </a:lnTo>
                <a:cubicBezTo>
                  <a:pt x="21600" y="21240"/>
                  <a:pt x="21532" y="21600"/>
                  <a:pt x="21449" y="21600"/>
                </a:cubicBezTo>
                <a:lnTo>
                  <a:pt x="151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40" name="Minus"/>
          <p:cNvSpPr/>
          <p:nvPr/>
        </p:nvSpPr>
        <p:spPr>
          <a:xfrm rot="18900000">
            <a:off x="11894821" y="9716919"/>
            <a:ext cx="1091133" cy="2062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" y="21600"/>
                </a:moveTo>
                <a:cubicBezTo>
                  <a:pt x="68" y="21600"/>
                  <a:pt x="0" y="21243"/>
                  <a:pt x="0" y="20801"/>
                </a:cubicBezTo>
                <a:lnTo>
                  <a:pt x="0" y="799"/>
                </a:lnTo>
                <a:cubicBezTo>
                  <a:pt x="0" y="360"/>
                  <a:pt x="68" y="0"/>
                  <a:pt x="151" y="0"/>
                </a:cubicBezTo>
                <a:lnTo>
                  <a:pt x="21449" y="0"/>
                </a:lnTo>
                <a:cubicBezTo>
                  <a:pt x="21532" y="0"/>
                  <a:pt x="21600" y="360"/>
                  <a:pt x="21600" y="799"/>
                </a:cubicBezTo>
                <a:lnTo>
                  <a:pt x="21600" y="20801"/>
                </a:lnTo>
                <a:cubicBezTo>
                  <a:pt x="21600" y="21240"/>
                  <a:pt x="21532" y="21600"/>
                  <a:pt x="21449" y="21600"/>
                </a:cubicBezTo>
                <a:lnTo>
                  <a:pt x="151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41" name="There still be no statistical entropy which is consistent to Bekenstein-Hawking entropy."/>
          <p:cNvSpPr txBox="1"/>
          <p:nvPr/>
        </p:nvSpPr>
        <p:spPr>
          <a:xfrm>
            <a:off x="1831796" y="10344127"/>
            <a:ext cx="1875516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There still be no statistical entropy which is consistent to Bekenstein-Hawking entropy.</a:t>
            </a:r>
          </a:p>
        </p:txBody>
      </p:sp>
      <p:sp>
        <p:nvSpPr>
          <p:cNvPr id="442" name="Arrow"/>
          <p:cNvSpPr/>
          <p:nvPr/>
        </p:nvSpPr>
        <p:spPr>
          <a:xfrm rot="16200000" flipH="1">
            <a:off x="-3625009" y="7088189"/>
            <a:ext cx="9016300" cy="445099"/>
          </a:xfrm>
          <a:prstGeom prst="rightArrow">
            <a:avLst>
              <a:gd name="adj1" fmla="val 34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43" name="Rectangle"/>
          <p:cNvSpPr/>
          <p:nvPr/>
        </p:nvSpPr>
        <p:spPr>
          <a:xfrm>
            <a:off x="1557783" y="2061966"/>
            <a:ext cx="21116034" cy="9291520"/>
          </a:xfrm>
          <a:prstGeom prst="rect">
            <a:avLst/>
          </a:prstGeom>
          <a:ln w="50800">
            <a:solidFill>
              <a:srgbClr val="0433FF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44" name="Black hole’s entropy"/>
          <p:cNvSpPr txBox="1"/>
          <p:nvPr/>
        </p:nvSpPr>
        <p:spPr>
          <a:xfrm>
            <a:off x="220329" y="2036565"/>
            <a:ext cx="4627748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Black hole’s entropy</a:t>
            </a:r>
          </a:p>
        </p:txBody>
      </p:sp>
      <p:sp>
        <p:nvSpPr>
          <p:cNvPr id="445" name="General Relativity"/>
          <p:cNvSpPr txBox="1"/>
          <p:nvPr/>
        </p:nvSpPr>
        <p:spPr>
          <a:xfrm>
            <a:off x="18753959" y="1344566"/>
            <a:ext cx="402365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>
                <a:solidFill>
                  <a:srgbClr val="0433FF"/>
                </a:solidFill>
              </a:defRPr>
            </a:lvl1pPr>
          </a:lstStyle>
          <a:p>
            <a:r>
              <a:t>General Relativity </a:t>
            </a:r>
          </a:p>
        </p:txBody>
      </p:sp>
      <p:sp>
        <p:nvSpPr>
          <p:cNvPr id="446" name="Additive"/>
          <p:cNvSpPr txBox="1"/>
          <p:nvPr/>
        </p:nvSpPr>
        <p:spPr>
          <a:xfrm>
            <a:off x="1026940" y="12678951"/>
            <a:ext cx="195848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Additive </a:t>
            </a:r>
          </a:p>
        </p:txBody>
      </p:sp>
      <p:sp>
        <p:nvSpPr>
          <p:cNvPr id="447" name="Extensive"/>
          <p:cNvSpPr txBox="1"/>
          <p:nvPr/>
        </p:nvSpPr>
        <p:spPr>
          <a:xfrm>
            <a:off x="3562803" y="12678951"/>
            <a:ext cx="233055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Extensive </a:t>
            </a:r>
          </a:p>
        </p:txBody>
      </p:sp>
      <p:sp>
        <p:nvSpPr>
          <p:cNvPr id="448" name="Rectangle"/>
          <p:cNvSpPr/>
          <p:nvPr/>
        </p:nvSpPr>
        <p:spPr>
          <a:xfrm>
            <a:off x="651364" y="12221361"/>
            <a:ext cx="18123595" cy="1374472"/>
          </a:xfrm>
          <a:prstGeom prst="rect">
            <a:avLst/>
          </a:prstGeom>
          <a:ln w="50800">
            <a:solidFill>
              <a:srgbClr val="FF2F92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49" name="Modified Gravity"/>
          <p:cNvSpPr txBox="1"/>
          <p:nvPr/>
        </p:nvSpPr>
        <p:spPr>
          <a:xfrm>
            <a:off x="3681449" y="11500248"/>
            <a:ext cx="402365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>
                <a:solidFill>
                  <a:srgbClr val="FF2F92"/>
                </a:solidFill>
              </a:defRPr>
            </a:lvl1pPr>
          </a:lstStyle>
          <a:p>
            <a:r>
              <a:t>Modified Gravity</a:t>
            </a:r>
          </a:p>
        </p:txBody>
      </p:sp>
      <p:sp>
        <p:nvSpPr>
          <p:cNvPr id="450" name="Wald entropy"/>
          <p:cNvSpPr txBox="1"/>
          <p:nvPr/>
        </p:nvSpPr>
        <p:spPr>
          <a:xfrm>
            <a:off x="523504" y="11842566"/>
            <a:ext cx="2965352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Wald entropy</a:t>
            </a:r>
          </a:p>
        </p:txBody>
      </p:sp>
      <p:sp>
        <p:nvSpPr>
          <p:cNvPr id="451" name="?"/>
          <p:cNvSpPr txBox="1"/>
          <p:nvPr/>
        </p:nvSpPr>
        <p:spPr>
          <a:xfrm>
            <a:off x="5642772" y="12315667"/>
            <a:ext cx="758084" cy="1109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 spc="59">
                <a:solidFill>
                  <a:srgbClr val="FF2600"/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452" name="?"/>
          <p:cNvSpPr txBox="1"/>
          <p:nvPr/>
        </p:nvSpPr>
        <p:spPr>
          <a:xfrm>
            <a:off x="2856452" y="12309747"/>
            <a:ext cx="758083" cy="1109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 spc="59">
                <a:solidFill>
                  <a:srgbClr val="FF2600"/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453" name="Check Mark"/>
          <p:cNvSpPr/>
          <p:nvPr/>
        </p:nvSpPr>
        <p:spPr>
          <a:xfrm>
            <a:off x="18092032" y="4525395"/>
            <a:ext cx="1022259" cy="784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54" name="There still no statistics behind the Wald entropy."/>
          <p:cNvSpPr txBox="1"/>
          <p:nvPr/>
        </p:nvSpPr>
        <p:spPr>
          <a:xfrm>
            <a:off x="6470737" y="12684152"/>
            <a:ext cx="10749605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rPr dirty="0"/>
              <a:t>There </a:t>
            </a:r>
            <a:r>
              <a:rPr lang="en-US" dirty="0"/>
              <a:t>is </a:t>
            </a:r>
            <a:r>
              <a:rPr dirty="0"/>
              <a:t>no statistics behind the Wald entropy.</a:t>
            </a:r>
          </a:p>
        </p:txBody>
      </p:sp>
      <p:sp>
        <p:nvSpPr>
          <p:cNvPr id="455" name="!"/>
          <p:cNvSpPr txBox="1"/>
          <p:nvPr/>
        </p:nvSpPr>
        <p:spPr>
          <a:xfrm>
            <a:off x="20188708" y="9928005"/>
            <a:ext cx="758084" cy="1109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 spc="59">
                <a:solidFill>
                  <a:srgbClr val="FF2600"/>
                </a:solidFill>
              </a:defRPr>
            </a:lvl1pPr>
          </a:lstStyle>
          <a:p>
            <a:r>
              <a:t>!</a:t>
            </a:r>
          </a:p>
        </p:txBody>
      </p:sp>
      <p:pic>
        <p:nvPicPr>
          <p:cNvPr id="456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9100" y="8395540"/>
            <a:ext cx="3175000" cy="2633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pasted-movie.png" descr="pasted-movie.png"/>
          <p:cNvPicPr>
            <a:picLocks noChangeAspect="1"/>
          </p:cNvPicPr>
          <p:nvPr/>
        </p:nvPicPr>
        <p:blipFill>
          <a:blip r:embed="rId4"/>
          <a:srcRect t="16880" b="16880"/>
          <a:stretch>
            <a:fillRect/>
          </a:stretch>
        </p:blipFill>
        <p:spPr>
          <a:xfrm>
            <a:off x="17417496" y="11610725"/>
            <a:ext cx="2828379" cy="1873483"/>
          </a:xfrm>
          <a:prstGeom prst="rect">
            <a:avLst/>
          </a:prstGeom>
          <a:ln w="12700">
            <a:miter lim="400000"/>
          </a:ln>
        </p:spPr>
      </p:pic>
      <p:sp>
        <p:nvSpPr>
          <p:cNvPr id="458" name="!"/>
          <p:cNvSpPr txBox="1"/>
          <p:nvPr/>
        </p:nvSpPr>
        <p:spPr>
          <a:xfrm>
            <a:off x="16442932" y="12381789"/>
            <a:ext cx="758084" cy="1109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 spc="59">
                <a:solidFill>
                  <a:srgbClr val="FF2600"/>
                </a:solidFill>
              </a:defRPr>
            </a:lvl1pPr>
          </a:lstStyle>
          <a:p>
            <a:r>
              <a:rPr dirty="0"/>
              <a:t>!</a:t>
            </a:r>
          </a:p>
        </p:txBody>
      </p:sp>
      <p:pic>
        <p:nvPicPr>
          <p:cNvPr id="459" name="pasted-movie.png" descr="pasted-mov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2513" y="7023083"/>
            <a:ext cx="3175001" cy="17036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pasted-movie.png" descr="pasted-movi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7229509"/>
            <a:ext cx="1633011" cy="1633011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What is the proper entropy of Black holes ?"/>
          <p:cNvSpPr txBox="1"/>
          <p:nvPr/>
        </p:nvSpPr>
        <p:spPr>
          <a:xfrm>
            <a:off x="2738215" y="6454090"/>
            <a:ext cx="18755170" cy="1350011"/>
          </a:xfrm>
          <a:prstGeom prst="rect">
            <a:avLst/>
          </a:prstGeom>
          <a:solidFill>
            <a:srgbClr val="FFFC79"/>
          </a:solidFill>
          <a:ln w="76200">
            <a:solidFill>
              <a:srgbClr val="FF26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 b="0" spc="70"/>
            </a:lvl1pPr>
          </a:lstStyle>
          <a:p>
            <a:r>
              <a:t>What is the proper entropy of Black holes ?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1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1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2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2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2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2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2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2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2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2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8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75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2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2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75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3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6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75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75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3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2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75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3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6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75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75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75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75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8" fill="hold" grpId="3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6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75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75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8" fill="hold" grpId="3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75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75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8" fill="hold" grpId="3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4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75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75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8" fill="hold" grpId="3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8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75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3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4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75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75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grpId="3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8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75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4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2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75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75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4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8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75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75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grpId="4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2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75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75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4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8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75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75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grpId="4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2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75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75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grpId="4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8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75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75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grpId="4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2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75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75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8" fill="hold" grpId="4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8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75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75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ntr" presetSubtype="8" fill="hold" grpId="4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2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75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75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" presetClass="entr" presetSubtype="8" fill="hold" grpId="4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6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75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75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2" presetClass="entr" presetSubtype="8" fill="hold" grpId="5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75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75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4" fill="hold" grpId="5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6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75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75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2" presetClass="entr" presetSubtype="4" fill="hold" grpId="5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75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75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2" presetClass="entr" presetSubtype="4" fill="hold" grpId="5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4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75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75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4" fill="hold" grpId="5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75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75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2" animBg="1" advAuto="0"/>
      <p:bldP spid="409" grpId="12" animBg="1" advAuto="0"/>
      <p:bldP spid="410" grpId="3" animBg="1" advAuto="0"/>
      <p:bldP spid="411" grpId="5" animBg="1" advAuto="0"/>
      <p:bldP spid="412" grpId="4" animBg="1" advAuto="0"/>
      <p:bldP spid="413" grpId="6" animBg="1" advAuto="0"/>
      <p:bldP spid="414" grpId="8" animBg="1" advAuto="0"/>
      <p:bldP spid="415" grpId="16" animBg="1" advAuto="0"/>
      <p:bldP spid="416" grpId="7" animBg="1" advAuto="0"/>
      <p:bldP spid="417" grpId="9" animBg="1" advAuto="0"/>
      <p:bldP spid="418" grpId="11" animBg="1" advAuto="0"/>
      <p:bldP spid="419" grpId="17" animBg="1" advAuto="0"/>
      <p:bldP spid="420" grpId="18" animBg="1" advAuto="0"/>
      <p:bldP spid="421" grpId="20" animBg="1" advAuto="0"/>
      <p:bldP spid="422" grpId="19" animBg="1" advAuto="0"/>
      <p:bldP spid="423" grpId="24" animBg="1" advAuto="0"/>
      <p:bldP spid="424" grpId="27" animBg="1" advAuto="0"/>
      <p:bldP spid="425" grpId="14" animBg="1" advAuto="0"/>
      <p:bldP spid="426" grpId="10" animBg="1" advAuto="0"/>
      <p:bldP spid="427" grpId="15" animBg="1" advAuto="0"/>
      <p:bldP spid="428" grpId="13" animBg="1" advAuto="0"/>
      <p:bldP spid="429" grpId="21" animBg="1" advAuto="0"/>
      <p:bldP spid="430" grpId="22" animBg="1" advAuto="0"/>
      <p:bldP spid="431" grpId="26" animBg="1" advAuto="0"/>
      <p:bldP spid="432" grpId="25" animBg="1" advAuto="0"/>
      <p:bldP spid="433" grpId="28" animBg="1" advAuto="0"/>
      <p:bldP spid="434" grpId="29" animBg="1" advAuto="0"/>
      <p:bldP spid="435" grpId="30" animBg="1" advAuto="0"/>
      <p:bldP spid="436" grpId="36" animBg="1" advAuto="0"/>
      <p:bldP spid="437" grpId="35" animBg="1" advAuto="0"/>
      <p:bldP spid="438" grpId="33" animBg="1" advAuto="0"/>
      <p:bldP spid="439" grpId="37" animBg="1" advAuto="0"/>
      <p:bldP spid="440" grpId="34" animBg="1" advAuto="0"/>
      <p:bldP spid="441" grpId="39" animBg="1" advAuto="0"/>
      <p:bldP spid="442" grpId="45" animBg="1" advAuto="0"/>
      <p:bldP spid="443" grpId="42" animBg="1" advAuto="0"/>
      <p:bldP spid="444" grpId="1" animBg="1" advAuto="0"/>
      <p:bldP spid="445" grpId="41" animBg="1" advAuto="0"/>
      <p:bldP spid="446" grpId="49" animBg="1" advAuto="0"/>
      <p:bldP spid="447" grpId="50" animBg="1" advAuto="0"/>
      <p:bldP spid="448" grpId="44" animBg="1" advAuto="0"/>
      <p:bldP spid="449" grpId="43" animBg="1" advAuto="0"/>
      <p:bldP spid="450" grpId="46" animBg="1" advAuto="0"/>
      <p:bldP spid="451" grpId="48" animBg="1" advAuto="0"/>
      <p:bldP spid="452" grpId="47" animBg="1" advAuto="0"/>
      <p:bldP spid="453" grpId="23" animBg="1" advAuto="0"/>
      <p:bldP spid="454" grpId="52" animBg="1" advAuto="0"/>
      <p:bldP spid="455" grpId="38" animBg="1" advAuto="0"/>
      <p:bldP spid="456" grpId="40" animBg="1" advAuto="0"/>
      <p:bldP spid="457" grpId="53" animBg="1" advAuto="0"/>
      <p:bldP spid="458" grpId="51" animBg="1" advAuto="0"/>
      <p:bldP spid="459" grpId="32" animBg="1" advAuto="0"/>
      <p:bldP spid="460" grpId="31" animBg="1" advAuto="0"/>
      <p:bldP spid="461" grpId="54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pic>
        <p:nvPicPr>
          <p:cNvPr id="464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2503042"/>
            <a:ext cx="8077200" cy="8709916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THANK YOU FOR YOUR ATTENTION"/>
          <p:cNvSpPr txBox="1"/>
          <p:nvPr/>
        </p:nvSpPr>
        <p:spPr>
          <a:xfrm>
            <a:off x="10173710" y="6303009"/>
            <a:ext cx="13987808" cy="1109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 spc="59"/>
            </a:lvl1pPr>
          </a:lstStyle>
          <a:p>
            <a:r>
              <a:t>THANK YOU FOR YOUR ATTENTION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Black holes"/>
          <p:cNvSpPr txBox="1"/>
          <p:nvPr/>
        </p:nvSpPr>
        <p:spPr>
          <a:xfrm>
            <a:off x="9648866" y="1496938"/>
            <a:ext cx="5949868" cy="137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500" spc="75"/>
            </a:lvl1pPr>
          </a:lstStyle>
          <a:p>
            <a:r>
              <a:t>Black holes</a:t>
            </a:r>
          </a:p>
        </p:txBody>
      </p:sp>
      <p:sp>
        <p:nvSpPr>
          <p:cNvPr id="195" name="Black hole Thermodynamics"/>
          <p:cNvSpPr txBox="1"/>
          <p:nvPr/>
        </p:nvSpPr>
        <p:spPr>
          <a:xfrm>
            <a:off x="5669680" y="3860565"/>
            <a:ext cx="14369252" cy="137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500" spc="75"/>
            </a:lvl1pPr>
          </a:lstStyle>
          <a:p>
            <a:r>
              <a:t>Black hole Thermodynamics</a:t>
            </a:r>
          </a:p>
        </p:txBody>
      </p:sp>
      <p:sp>
        <p:nvSpPr>
          <p:cNvPr id="196" name="Black hole’s Entropy"/>
          <p:cNvSpPr txBox="1"/>
          <p:nvPr/>
        </p:nvSpPr>
        <p:spPr>
          <a:xfrm>
            <a:off x="7410277" y="8210432"/>
            <a:ext cx="10427046" cy="137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500" spc="75"/>
            </a:lvl1pPr>
          </a:lstStyle>
          <a:p>
            <a:r>
              <a:t>Black hole’s Entropy</a:t>
            </a:r>
          </a:p>
        </p:txBody>
      </p:sp>
      <p:sp>
        <p:nvSpPr>
          <p:cNvPr id="197" name="Thermodynamic stability of Black hole"/>
          <p:cNvSpPr txBox="1"/>
          <p:nvPr/>
        </p:nvSpPr>
        <p:spPr>
          <a:xfrm>
            <a:off x="3461895" y="5933942"/>
            <a:ext cx="18784822" cy="137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500" spc="75"/>
            </a:lvl1pPr>
          </a:lstStyle>
          <a:p>
            <a:r>
              <a:t>Thermodynamic stability of Black hole</a:t>
            </a:r>
          </a:p>
        </p:txBody>
      </p:sp>
      <p:sp>
        <p:nvSpPr>
          <p:cNvPr id="198" name="Conclusion"/>
          <p:cNvSpPr txBox="1"/>
          <p:nvPr/>
        </p:nvSpPr>
        <p:spPr>
          <a:xfrm>
            <a:off x="9516592" y="10370946"/>
            <a:ext cx="6214416" cy="137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500" spc="75"/>
            </a:lvl1pPr>
          </a:lstStyle>
          <a:p>
            <a:r>
              <a:t>Conclusion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Black holes"/>
          <p:cNvSpPr txBox="1"/>
          <p:nvPr/>
        </p:nvSpPr>
        <p:spPr>
          <a:xfrm>
            <a:off x="177541" y="1112164"/>
            <a:ext cx="3522779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Black holes</a:t>
            </a:r>
          </a:p>
        </p:txBody>
      </p:sp>
      <p:sp>
        <p:nvSpPr>
          <p:cNvPr id="201" name="What is Black hole ?"/>
          <p:cNvSpPr txBox="1"/>
          <p:nvPr/>
        </p:nvSpPr>
        <p:spPr>
          <a:xfrm>
            <a:off x="153844" y="2021252"/>
            <a:ext cx="4900156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What is Black hole ?</a:t>
            </a:r>
          </a:p>
        </p:txBody>
      </p:sp>
      <p:sp>
        <p:nvSpPr>
          <p:cNvPr id="202" name="A black hole is a region in space where gravity is so strong that nothing, not even light, can escape from it."/>
          <p:cNvSpPr txBox="1"/>
          <p:nvPr/>
        </p:nvSpPr>
        <p:spPr>
          <a:xfrm>
            <a:off x="273117" y="4108669"/>
            <a:ext cx="15187812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 black hole is a region in space where gravity is so strong that nothing, not even light, can escape from it.</a:t>
            </a:r>
          </a:p>
        </p:txBody>
      </p:sp>
      <p:sp>
        <p:nvSpPr>
          <p:cNvPr id="203" name="The solution of Einstein’s field equation solved by Karl Schwarzschild."/>
          <p:cNvSpPr txBox="1"/>
          <p:nvPr/>
        </p:nvSpPr>
        <p:spPr>
          <a:xfrm>
            <a:off x="296173" y="5534962"/>
            <a:ext cx="1484766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b="0" spc="35"/>
            </a:pPr>
            <a:r>
              <a:t>The solution of Einstein’s field equation solved by </a:t>
            </a:r>
            <a:r>
              <a:rPr>
                <a:hlinkClick r:id="rId2"/>
              </a:rPr>
              <a:t>Karl Schwarzschild</a:t>
            </a:r>
            <a:r>
              <a:t>.</a:t>
            </a:r>
          </a:p>
        </p:txBody>
      </p:sp>
      <p:pic>
        <p:nvPicPr>
          <p:cNvPr id="204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971" y="6422167"/>
            <a:ext cx="4900155" cy="11649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55" y="7730838"/>
            <a:ext cx="12080808" cy="872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pasted-movie.png" descr="pasted-mov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367" y="8753134"/>
            <a:ext cx="10051363" cy="119783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08" name="Evidences of black holes"/>
          <p:cNvSpPr txBox="1"/>
          <p:nvPr/>
        </p:nvSpPr>
        <p:spPr>
          <a:xfrm>
            <a:off x="456941" y="11024410"/>
            <a:ext cx="579609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Evidences of black holes</a:t>
            </a:r>
          </a:p>
        </p:txBody>
      </p:sp>
      <p:sp>
        <p:nvSpPr>
          <p:cNvPr id="209" name="What implies ?"/>
          <p:cNvSpPr txBox="1"/>
          <p:nvPr/>
        </p:nvSpPr>
        <p:spPr>
          <a:xfrm>
            <a:off x="16362970" y="2144751"/>
            <a:ext cx="392680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What implies ?</a:t>
            </a:r>
          </a:p>
        </p:txBody>
      </p:sp>
      <p:sp>
        <p:nvSpPr>
          <p:cNvPr id="210" name="Flipping of future light-cone."/>
          <p:cNvSpPr txBox="1"/>
          <p:nvPr/>
        </p:nvSpPr>
        <p:spPr>
          <a:xfrm>
            <a:off x="17142747" y="10789953"/>
            <a:ext cx="6329646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Flipping of future light-cone.</a:t>
            </a:r>
          </a:p>
        </p:txBody>
      </p:sp>
      <p:sp>
        <p:nvSpPr>
          <p:cNvPr id="211" name="Spherical symmetric and static spacetime"/>
          <p:cNvSpPr txBox="1"/>
          <p:nvPr/>
        </p:nvSpPr>
        <p:spPr>
          <a:xfrm>
            <a:off x="4535440" y="9951388"/>
            <a:ext cx="919521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Spherical symmetric and static spacetime</a:t>
            </a:r>
          </a:p>
        </p:txBody>
      </p:sp>
      <p:sp>
        <p:nvSpPr>
          <p:cNvPr id="212" name="A black hole is the final stage in the life cycle of a massive star."/>
          <p:cNvSpPr txBox="1"/>
          <p:nvPr/>
        </p:nvSpPr>
        <p:spPr>
          <a:xfrm>
            <a:off x="260553" y="2766511"/>
            <a:ext cx="7427588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 black hole is the final stage in the life cycle of a massive star.</a:t>
            </a:r>
          </a:p>
        </p:txBody>
      </p:sp>
      <p:pic>
        <p:nvPicPr>
          <p:cNvPr id="213" name="pasted-movie.png" descr="pasted-movi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2600"/>
            <a:ext cx="5796263" cy="3743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pasted-movie.png" descr="pasted-movi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21243" y="3747472"/>
            <a:ext cx="7359853" cy="6374484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Light-cone structure"/>
          <p:cNvSpPr txBox="1"/>
          <p:nvPr/>
        </p:nvSpPr>
        <p:spPr>
          <a:xfrm>
            <a:off x="16342538" y="2921045"/>
            <a:ext cx="468182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Light-cone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Equation"/>
              <p:cNvSpPr txBox="1"/>
              <p:nvPr/>
            </p:nvSpPr>
            <p:spPr>
              <a:xfrm>
                <a:off x="21220169" y="3070571"/>
                <a:ext cx="1372141" cy="39500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1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0169" y="3070571"/>
                <a:ext cx="1372141" cy="395004"/>
              </a:xfrm>
              <a:prstGeom prst="rect">
                <a:avLst/>
              </a:prstGeom>
              <a:blipFill>
                <a:blip r:embed="rId8"/>
                <a:stretch>
                  <a:fillRect l="-11927" r="-26606" b="-5312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7" name="DOI: 10.6084/m9.figshare.21814713.v1"/>
          <p:cNvSpPr txBox="1"/>
          <p:nvPr/>
        </p:nvSpPr>
        <p:spPr>
          <a:xfrm>
            <a:off x="16343721" y="10156774"/>
            <a:ext cx="7114899" cy="605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b="0" spc="29"/>
            </a:lvl1pPr>
          </a:lstStyle>
          <a:p>
            <a:r>
              <a:t>DOI: 10.6084/m9.figshare.21814713.v1</a:t>
            </a:r>
          </a:p>
        </p:txBody>
      </p:sp>
      <p:sp>
        <p:nvSpPr>
          <p:cNvPr id="218" name="Oval"/>
          <p:cNvSpPr/>
          <p:nvPr/>
        </p:nvSpPr>
        <p:spPr>
          <a:xfrm>
            <a:off x="11545490" y="2285419"/>
            <a:ext cx="2474021" cy="1727598"/>
          </a:xfrm>
          <a:prstGeom prst="ellipse">
            <a:avLst/>
          </a:prstGeom>
          <a:ln w="889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pic>
        <p:nvPicPr>
          <p:cNvPr id="219" name="pasted-movie.png" descr="pasted-movi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5058" y="11116990"/>
            <a:ext cx="2192962" cy="2192961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Messier 87  supermassive black hole"/>
          <p:cNvSpPr txBox="1"/>
          <p:nvPr/>
        </p:nvSpPr>
        <p:spPr>
          <a:xfrm>
            <a:off x="619096" y="11952922"/>
            <a:ext cx="5471788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b="0" spc="35"/>
            </a:pPr>
            <a:r>
              <a:t>Messier 87 </a:t>
            </a:r>
            <a:br/>
            <a:r>
              <a:t>supermassive black hole</a:t>
            </a:r>
          </a:p>
        </p:txBody>
      </p:sp>
      <p:pic>
        <p:nvPicPr>
          <p:cNvPr id="221" name="pasted-movie.png" descr="pasted-movi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55651" y="10934886"/>
            <a:ext cx="2467103" cy="2467103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Cygnus X-1, a visible component of black hole"/>
          <p:cNvSpPr txBox="1"/>
          <p:nvPr/>
        </p:nvSpPr>
        <p:spPr>
          <a:xfrm>
            <a:off x="15412676" y="11952922"/>
            <a:ext cx="5471788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Cygnus X-1, a visible component of black hole</a:t>
            </a:r>
          </a:p>
        </p:txBody>
      </p:sp>
      <p:pic>
        <p:nvPicPr>
          <p:cNvPr id="223" name="pasted-movie.png" descr="pasted-movi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8407" y="11116990"/>
            <a:ext cx="3096856" cy="2192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1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2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4" animBg="1" advAuto="0"/>
      <p:bldP spid="203" grpId="5" animBg="1" advAuto="0"/>
      <p:bldP spid="204" grpId="6" animBg="1" advAuto="0"/>
      <p:bldP spid="205" grpId="7" animBg="1" advAuto="0"/>
      <p:bldP spid="206" grpId="8" animBg="1" advAuto="0"/>
      <p:bldP spid="208" grpId="16" animBg="1" advAuto="0"/>
      <p:bldP spid="209" grpId="10" animBg="1" advAuto="0"/>
      <p:bldP spid="210" grpId="15" animBg="1" advAuto="0"/>
      <p:bldP spid="211" grpId="9" animBg="1" advAuto="0"/>
      <p:bldP spid="212" grpId="1" animBg="1" advAuto="0"/>
      <p:bldP spid="213" grpId="2" animBg="1" advAuto="0"/>
      <p:bldP spid="214" grpId="13" animBg="1" advAuto="0"/>
      <p:bldP spid="215" grpId="11" animBg="1" advAuto="0"/>
      <p:bldP spid="216" grpId="12" animBg="1" advAuto="0"/>
      <p:bldP spid="217" grpId="14" animBg="1" advAuto="0"/>
      <p:bldP spid="218" grpId="3" animBg="1" advAuto="0"/>
      <p:bldP spid="219" grpId="18" animBg="1" advAuto="0"/>
      <p:bldP spid="220" grpId="17" animBg="1" advAuto="0"/>
      <p:bldP spid="221" grpId="19" animBg="1" advAuto="0"/>
      <p:bldP spid="222" grpId="20" animBg="1" advAuto="0"/>
      <p:bldP spid="223" grpId="2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lack hole thermodynamics"/>
          <p:cNvSpPr txBox="1"/>
          <p:nvPr/>
        </p:nvSpPr>
        <p:spPr>
          <a:xfrm>
            <a:off x="177541" y="1112164"/>
            <a:ext cx="8403671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Black hole thermodynamics</a:t>
            </a:r>
          </a:p>
        </p:txBody>
      </p:sp>
      <p:sp>
        <p:nvSpPr>
          <p:cNvPr id="226" name="Birth of Black hole thermodynamics"/>
          <p:cNvSpPr txBox="1"/>
          <p:nvPr/>
        </p:nvSpPr>
        <p:spPr>
          <a:xfrm>
            <a:off x="279918" y="2091613"/>
            <a:ext cx="8198916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Birth of Black hole thermodynamics</a:t>
            </a:r>
          </a:p>
        </p:txBody>
      </p:sp>
      <p:sp>
        <p:nvSpPr>
          <p:cNvPr id="227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pic>
        <p:nvPicPr>
          <p:cNvPr id="228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70" y="2907233"/>
            <a:ext cx="9742539" cy="21934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94" y="5279525"/>
            <a:ext cx="9008115" cy="23804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asted-movie.png" descr="pasted-movie.png"/>
          <p:cNvPicPr>
            <a:picLocks noChangeAspect="1"/>
          </p:cNvPicPr>
          <p:nvPr/>
        </p:nvPicPr>
        <p:blipFill>
          <a:blip r:embed="rId4"/>
          <a:srcRect l="2892" t="2495" r="2892" b="21778"/>
          <a:stretch>
            <a:fillRect/>
          </a:stretch>
        </p:blipFill>
        <p:spPr>
          <a:xfrm>
            <a:off x="9213286" y="3572170"/>
            <a:ext cx="2689742" cy="1216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pasted-movie.png" descr="pasted-movie.png"/>
          <p:cNvPicPr>
            <a:picLocks noChangeAspect="1"/>
          </p:cNvPicPr>
          <p:nvPr/>
        </p:nvPicPr>
        <p:blipFill>
          <a:blip r:embed="rId5"/>
          <a:srcRect l="16707" t="28672" r="17368" b="24190"/>
          <a:stretch>
            <a:fillRect/>
          </a:stretch>
        </p:blipFill>
        <p:spPr>
          <a:xfrm>
            <a:off x="8798890" y="5818467"/>
            <a:ext cx="3099544" cy="1216069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he thermodynamic first law of black hole"/>
          <p:cNvSpPr txBox="1"/>
          <p:nvPr/>
        </p:nvSpPr>
        <p:spPr>
          <a:xfrm>
            <a:off x="335828" y="7984871"/>
            <a:ext cx="974253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The thermodynamic first law of black hole</a:t>
            </a:r>
          </a:p>
        </p:txBody>
      </p:sp>
      <p:pic>
        <p:nvPicPr>
          <p:cNvPr id="233" name="pasted-movie.png" descr="pasted-movie.png"/>
          <p:cNvPicPr>
            <a:picLocks noChangeAspect="1"/>
          </p:cNvPicPr>
          <p:nvPr/>
        </p:nvPicPr>
        <p:blipFill>
          <a:blip r:embed="rId6"/>
          <a:srcRect l="17433" t="66437" r="20719" b="13806"/>
          <a:stretch>
            <a:fillRect/>
          </a:stretch>
        </p:blipFill>
        <p:spPr>
          <a:xfrm>
            <a:off x="11782518" y="8691637"/>
            <a:ext cx="9761362" cy="1425387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Equation"/>
              <p:cNvSpPr txBox="1"/>
              <p:nvPr/>
            </p:nvSpPr>
            <p:spPr>
              <a:xfrm>
                <a:off x="535170" y="11697275"/>
                <a:ext cx="2202790" cy="97429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34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70" y="11697275"/>
                <a:ext cx="2202790" cy="974294"/>
              </a:xfrm>
              <a:prstGeom prst="rect">
                <a:avLst/>
              </a:prstGeom>
              <a:blipFill>
                <a:blip r:embed="rId7"/>
                <a:stretch>
                  <a:fillRect l="-7471" t="-1299" r="-11494" b="-1688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5" name="Considering the singularity"/>
          <p:cNvSpPr txBox="1"/>
          <p:nvPr/>
        </p:nvSpPr>
        <p:spPr>
          <a:xfrm>
            <a:off x="380760" y="10692514"/>
            <a:ext cx="607823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Considering the singularity</a:t>
            </a:r>
          </a:p>
        </p:txBody>
      </p:sp>
      <p:sp>
        <p:nvSpPr>
          <p:cNvPr id="236" name="The first law of thermodynamics is the definition of an internal energy."/>
          <p:cNvSpPr txBox="1"/>
          <p:nvPr/>
        </p:nvSpPr>
        <p:spPr>
          <a:xfrm>
            <a:off x="636785" y="8826257"/>
            <a:ext cx="10658477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rPr dirty="0"/>
              <a:t>The first law of thermodynamics is the definition of an internal energy.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Equation"/>
              <p:cNvSpPr txBox="1"/>
              <p:nvPr/>
            </p:nvSpPr>
            <p:spPr>
              <a:xfrm>
                <a:off x="4101798" y="11795607"/>
                <a:ext cx="1466717" cy="88011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3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798" y="11795607"/>
                <a:ext cx="1466717" cy="880111"/>
              </a:xfrm>
              <a:prstGeom prst="rect">
                <a:avLst/>
              </a:prstGeom>
              <a:blipFill>
                <a:blip r:embed="rId8"/>
                <a:stretch>
                  <a:fillRect l="-10345" r="-5172" b="-2571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8" name="Equation"/>
              <p:cNvSpPr txBox="1"/>
              <p:nvPr/>
            </p:nvSpPr>
            <p:spPr>
              <a:xfrm>
                <a:off x="6932354" y="11622065"/>
                <a:ext cx="2549864" cy="112471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𝐵𝐻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3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2354" y="11622065"/>
                <a:ext cx="2549864" cy="1124713"/>
              </a:xfrm>
              <a:prstGeom prst="rect">
                <a:avLst/>
              </a:prstGeom>
              <a:blipFill>
                <a:blip r:embed="rId9"/>
                <a:stretch>
                  <a:fillRect l="-2970" r="-495" b="-4494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9" name="Equation"/>
              <p:cNvSpPr txBox="1"/>
              <p:nvPr/>
            </p:nvSpPr>
            <p:spPr>
              <a:xfrm>
                <a:off x="21935584" y="8428006"/>
                <a:ext cx="2186781" cy="112471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𝐵𝐻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39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5584" y="8428006"/>
                <a:ext cx="2186781" cy="1124713"/>
              </a:xfrm>
              <a:prstGeom prst="rect">
                <a:avLst/>
              </a:prstGeom>
              <a:blipFill>
                <a:blip r:embed="rId10"/>
                <a:stretch>
                  <a:fillRect l="-3468" r="-2312" b="-4333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Equation"/>
              <p:cNvSpPr txBox="1"/>
              <p:nvPr/>
            </p:nvSpPr>
            <p:spPr>
              <a:xfrm>
                <a:off x="11832393" y="11629141"/>
                <a:ext cx="5775288" cy="121478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𝐵𝐻</m:t>
                              </m:r>
                            </m:sub>
                          </m:sSub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𝐵𝐻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4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2393" y="11629141"/>
                <a:ext cx="5775288" cy="1214781"/>
              </a:xfrm>
              <a:prstGeom prst="rect">
                <a:avLst/>
              </a:prstGeom>
              <a:blipFill>
                <a:blip r:embed="rId11"/>
                <a:stretch>
                  <a:fillRect l="-2851" t="-1031" r="-2632" b="-927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1" name="Equation"/>
              <p:cNvSpPr txBox="1"/>
              <p:nvPr/>
            </p:nvSpPr>
            <p:spPr>
              <a:xfrm>
                <a:off x="22031312" y="9922699"/>
                <a:ext cx="1995326" cy="107487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4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1312" y="9922699"/>
                <a:ext cx="1995326" cy="1074878"/>
              </a:xfrm>
              <a:prstGeom prst="rect">
                <a:avLst/>
              </a:prstGeom>
              <a:blipFill>
                <a:blip r:embed="rId12"/>
                <a:stretch>
                  <a:fillRect l="-7595" t="-1176" r="-8228" b="-1529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Equation"/>
              <p:cNvSpPr txBox="1"/>
              <p:nvPr/>
            </p:nvSpPr>
            <p:spPr>
              <a:xfrm>
                <a:off x="5933355" y="9732407"/>
                <a:ext cx="3110333" cy="31364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4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355" y="9732407"/>
                <a:ext cx="3110333" cy="313640"/>
              </a:xfrm>
              <a:prstGeom prst="rect">
                <a:avLst/>
              </a:prstGeom>
              <a:blipFill>
                <a:blip r:embed="rId13"/>
                <a:stretch>
                  <a:fillRect l="-5285" r="-10976" b="-8846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Equation"/>
              <p:cNvSpPr txBox="1"/>
              <p:nvPr/>
            </p:nvSpPr>
            <p:spPr>
              <a:xfrm>
                <a:off x="19133939" y="11987261"/>
                <a:ext cx="2507675" cy="41971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sub>
                      </m:sSub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43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3939" y="11987261"/>
                <a:ext cx="2507675" cy="419710"/>
              </a:xfrm>
              <a:prstGeom prst="rect">
                <a:avLst/>
              </a:prstGeom>
              <a:blipFill>
                <a:blip r:embed="rId14"/>
                <a:stretch>
                  <a:fillRect l="-6533" r="-12060" b="-5588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4" name="Differentiate the mass function w.r.t. entropy"/>
          <p:cNvSpPr txBox="1"/>
          <p:nvPr/>
        </p:nvSpPr>
        <p:spPr>
          <a:xfrm>
            <a:off x="11782518" y="10526581"/>
            <a:ext cx="976153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Differentiate the mass function w.r.t. entropy</a:t>
            </a:r>
          </a:p>
        </p:txBody>
      </p:sp>
      <p:sp>
        <p:nvSpPr>
          <p:cNvPr id="245" name="Arrow"/>
          <p:cNvSpPr/>
          <p:nvPr/>
        </p:nvSpPr>
        <p:spPr>
          <a:xfrm rot="10800000" flipH="1">
            <a:off x="2952012" y="12013114"/>
            <a:ext cx="935735" cy="445099"/>
          </a:xfrm>
          <a:prstGeom prst="rightArrow">
            <a:avLst>
              <a:gd name="adj1" fmla="val 39439"/>
              <a:gd name="adj2" fmla="val 115231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46" name="Arrow"/>
          <p:cNvSpPr/>
          <p:nvPr/>
        </p:nvSpPr>
        <p:spPr>
          <a:xfrm rot="10800000" flipH="1">
            <a:off x="5782567" y="11961872"/>
            <a:ext cx="935735" cy="445099"/>
          </a:xfrm>
          <a:prstGeom prst="rightArrow">
            <a:avLst>
              <a:gd name="adj1" fmla="val 39439"/>
              <a:gd name="adj2" fmla="val 115231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pic>
        <p:nvPicPr>
          <p:cNvPr id="247" name="pasted-movie.png" descr="pasted-movi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456812" y="2824411"/>
            <a:ext cx="5726118" cy="4695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MPA :: Current Research Highlight :: August 2014">
            <a:extLst>
              <a:ext uri="{FF2B5EF4-FFF2-40B4-BE49-F238E27FC236}">
                <a16:creationId xmlns:a16="http://schemas.microsoft.com/office/drawing/2014/main" id="{FAEC12EA-7106-1CD2-0746-D331002466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93665" y="3120813"/>
            <a:ext cx="6167916" cy="39596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Equation">
                <a:extLst>
                  <a:ext uri="{FF2B5EF4-FFF2-40B4-BE49-F238E27FC236}">
                    <a16:creationId xmlns:a16="http://schemas.microsoft.com/office/drawing/2014/main" id="{D899FB47-F419-FFAC-4342-4BDBAA25493A}"/>
                  </a:ext>
                </a:extLst>
              </p:cNvPr>
              <p:cNvSpPr txBox="1"/>
              <p:nvPr/>
            </p:nvSpPr>
            <p:spPr>
              <a:xfrm>
                <a:off x="15177623" y="4180204"/>
                <a:ext cx="2044855" cy="597728"/>
              </a:xfrm>
              <a:prstGeom prst="rect">
                <a:avLst/>
              </a:prstGeom>
              <a:solidFill>
                <a:schemeClr val="bg1">
                  <a:lumMod val="20000"/>
                  <a:lumOff val="80000"/>
                </a:schemeClr>
              </a:solidFill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𝑠𝑦𝑠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3" name="Equation">
                <a:extLst>
                  <a:ext uri="{FF2B5EF4-FFF2-40B4-BE49-F238E27FC236}">
                    <a16:creationId xmlns:a16="http://schemas.microsoft.com/office/drawing/2014/main" id="{D899FB47-F419-FFAC-4342-4BDBAA254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7623" y="4180204"/>
                <a:ext cx="2044855" cy="597728"/>
              </a:xfrm>
              <a:prstGeom prst="rect">
                <a:avLst/>
              </a:prstGeom>
              <a:blipFill>
                <a:blip r:embed="rId17"/>
                <a:stretch>
                  <a:fillRect l="-4348" r="-4348" b="-1875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Equation">
                <a:extLst>
                  <a:ext uri="{FF2B5EF4-FFF2-40B4-BE49-F238E27FC236}">
                    <a16:creationId xmlns:a16="http://schemas.microsoft.com/office/drawing/2014/main" id="{9B140CD6-A4BA-CA30-2D4B-622755FE98E9}"/>
                  </a:ext>
                </a:extLst>
              </p:cNvPr>
              <p:cNvSpPr txBox="1"/>
              <p:nvPr/>
            </p:nvSpPr>
            <p:spPr>
              <a:xfrm>
                <a:off x="11832393" y="4489052"/>
                <a:ext cx="1918217" cy="553998"/>
              </a:xfrm>
              <a:prstGeom prst="rect">
                <a:avLst/>
              </a:prstGeom>
              <a:solidFill>
                <a:schemeClr val="bg1">
                  <a:lumMod val="20000"/>
                  <a:lumOff val="80000"/>
                </a:schemeClr>
              </a:solidFill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𝑏h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4" name="Equation">
                <a:extLst>
                  <a:ext uri="{FF2B5EF4-FFF2-40B4-BE49-F238E27FC236}">
                    <a16:creationId xmlns:a16="http://schemas.microsoft.com/office/drawing/2014/main" id="{9B140CD6-A4BA-CA30-2D4B-622755FE9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2393" y="4489052"/>
                <a:ext cx="1918217" cy="553998"/>
              </a:xfrm>
              <a:prstGeom prst="rect">
                <a:avLst/>
              </a:prstGeom>
              <a:blipFill>
                <a:blip r:embed="rId18"/>
                <a:stretch>
                  <a:fillRect l="-4605" r="-4605" b="-2045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he first law of thermodynamics is the definition of an internal energy.">
            <a:extLst>
              <a:ext uri="{FF2B5EF4-FFF2-40B4-BE49-F238E27FC236}">
                <a16:creationId xmlns:a16="http://schemas.microsoft.com/office/drawing/2014/main" id="{F666ED4D-ABE7-2DB4-2769-03AA20DA793C}"/>
              </a:ext>
            </a:extLst>
          </p:cNvPr>
          <p:cNvSpPr txBox="1"/>
          <p:nvPr/>
        </p:nvSpPr>
        <p:spPr>
          <a:xfrm>
            <a:off x="11003257" y="1769984"/>
            <a:ext cx="7894343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rPr dirty="0"/>
              <a:t>The </a:t>
            </a:r>
            <a:r>
              <a:rPr lang="en-US" dirty="0"/>
              <a:t>second</a:t>
            </a:r>
            <a:r>
              <a:rPr dirty="0"/>
              <a:t> law of thermodynamic</a:t>
            </a:r>
            <a:r>
              <a:rPr lang="en-US" dirty="0"/>
              <a:t>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Equation">
                <a:extLst>
                  <a:ext uri="{FF2B5EF4-FFF2-40B4-BE49-F238E27FC236}">
                    <a16:creationId xmlns:a16="http://schemas.microsoft.com/office/drawing/2014/main" id="{0E7FC0A8-252D-0C73-48F3-E3906C7D5038}"/>
                  </a:ext>
                </a:extLst>
              </p:cNvPr>
              <p:cNvSpPr txBox="1"/>
              <p:nvPr/>
            </p:nvSpPr>
            <p:spPr>
              <a:xfrm>
                <a:off x="13860313" y="2423566"/>
                <a:ext cx="1507849" cy="553998"/>
              </a:xfrm>
              <a:prstGeom prst="rect">
                <a:avLst/>
              </a:prstGeom>
              <a:solidFill>
                <a:schemeClr val="bg1">
                  <a:lumMod val="20000"/>
                  <a:lumOff val="80000"/>
                </a:schemeClr>
              </a:solidFill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600" b="0" i="1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600" b="0" i="1" smtClean="0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6" name="Equation">
                <a:extLst>
                  <a:ext uri="{FF2B5EF4-FFF2-40B4-BE49-F238E27FC236}">
                    <a16:creationId xmlns:a16="http://schemas.microsoft.com/office/drawing/2014/main" id="{0E7FC0A8-252D-0C73-48F3-E3906C7D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0313" y="2423566"/>
                <a:ext cx="1507849" cy="553998"/>
              </a:xfrm>
              <a:prstGeom prst="rect">
                <a:avLst/>
              </a:prstGeom>
              <a:blipFill>
                <a:blip r:embed="rId19"/>
                <a:stretch>
                  <a:fillRect l="-5833" r="-5000" b="-909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1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2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1" animBg="1" advAuto="0"/>
      <p:bldP spid="228" grpId="2" animBg="1" advAuto="0"/>
      <p:bldP spid="229" grpId="3" animBg="1" advAuto="0"/>
      <p:bldP spid="230" grpId="5" animBg="1" advAuto="0"/>
      <p:bldP spid="231" grpId="6" animBg="1" advAuto="0"/>
      <p:bldP spid="232" grpId="7" animBg="1" advAuto="0"/>
      <p:bldP spid="233" grpId="10" animBg="1" advAuto="0"/>
      <p:bldP spid="234" grpId="14" animBg="1" advAuto="0"/>
      <p:bldP spid="235" grpId="13" animBg="1" advAuto="0"/>
      <p:bldP spid="236" grpId="8" animBg="1" advAuto="0"/>
      <p:bldP spid="237" grpId="16" animBg="1" advAuto="0"/>
      <p:bldP spid="238" grpId="18" animBg="1" advAuto="0"/>
      <p:bldP spid="239" grpId="11" animBg="1" advAuto="0"/>
      <p:bldP spid="240" grpId="20" animBg="1" advAuto="0"/>
      <p:bldP spid="241" grpId="12" animBg="1" advAuto="0"/>
      <p:bldP spid="242" grpId="9" animBg="1" advAuto="0"/>
      <p:bldP spid="243" grpId="21" animBg="1" advAuto="0"/>
      <p:bldP spid="244" grpId="19" animBg="1" advAuto="0"/>
      <p:bldP spid="245" grpId="15" animBg="1" advAuto="0"/>
      <p:bldP spid="246" grpId="17" animBg="1" advAuto="0"/>
      <p:bldP spid="247" grpId="4" animBg="1" advAuto="0"/>
      <p:bldP spid="3" grpId="0" animBg="1" advAuto="0"/>
      <p:bldP spid="4" grpId="0" animBg="1" advAuto="0"/>
      <p:bldP spid="5" grpId="0" animBg="1" advAuto="0"/>
      <p:bldP spid="6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Black hole thermodynamics"/>
          <p:cNvSpPr txBox="1"/>
          <p:nvPr/>
        </p:nvSpPr>
        <p:spPr>
          <a:xfrm>
            <a:off x="177541" y="1112164"/>
            <a:ext cx="8403671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Black hole thermodynamics</a:t>
            </a:r>
          </a:p>
        </p:txBody>
      </p:sp>
      <p:sp>
        <p:nvSpPr>
          <p:cNvPr id="250" name="Stability of black hole"/>
          <p:cNvSpPr txBox="1"/>
          <p:nvPr/>
        </p:nvSpPr>
        <p:spPr>
          <a:xfrm>
            <a:off x="305722" y="2886189"/>
            <a:ext cx="515915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Stability of black hole</a:t>
            </a:r>
          </a:p>
        </p:txBody>
      </p:sp>
      <p:sp>
        <p:nvSpPr>
          <p:cNvPr id="251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Equation"/>
              <p:cNvSpPr txBox="1"/>
              <p:nvPr/>
            </p:nvSpPr>
            <p:spPr>
              <a:xfrm>
                <a:off x="4254362" y="7450746"/>
                <a:ext cx="3872180" cy="108448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𝐵𝐻</m:t>
                              </m:r>
                            </m:sub>
                          </m:sSub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𝐵𝐻</m:t>
                              </m:r>
                            </m:sub>
                          </m:sSub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5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362" y="7450746"/>
                <a:ext cx="3872180" cy="1084480"/>
              </a:xfrm>
              <a:prstGeom prst="rect">
                <a:avLst/>
              </a:prstGeom>
              <a:blipFill>
                <a:blip r:embed="rId2"/>
                <a:stretch>
                  <a:fillRect l="-4262" t="-1163" r="-6230" b="-1511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Is it thermodynamically stable ?"/>
          <p:cNvSpPr txBox="1"/>
          <p:nvPr/>
        </p:nvSpPr>
        <p:spPr>
          <a:xfrm>
            <a:off x="298506" y="2021484"/>
            <a:ext cx="705582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Is it thermodynamically stable ?</a:t>
            </a:r>
          </a:p>
        </p:txBody>
      </p:sp>
      <p:sp>
        <p:nvSpPr>
          <p:cNvPr id="254" name="Local stability"/>
          <p:cNvSpPr txBox="1"/>
          <p:nvPr/>
        </p:nvSpPr>
        <p:spPr>
          <a:xfrm>
            <a:off x="566938" y="4817346"/>
            <a:ext cx="351185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Local stability</a:t>
            </a:r>
          </a:p>
        </p:txBody>
      </p:sp>
      <p:sp>
        <p:nvSpPr>
          <p:cNvPr id="255" name="Positive heat capacity"/>
          <p:cNvSpPr txBox="1"/>
          <p:nvPr/>
        </p:nvSpPr>
        <p:spPr>
          <a:xfrm>
            <a:off x="4548000" y="4817346"/>
            <a:ext cx="503132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Positive heat capacity</a:t>
            </a:r>
          </a:p>
        </p:txBody>
      </p:sp>
      <p:sp>
        <p:nvSpPr>
          <p:cNvPr id="256" name="Global stability"/>
          <p:cNvSpPr txBox="1"/>
          <p:nvPr/>
        </p:nvSpPr>
        <p:spPr>
          <a:xfrm>
            <a:off x="610119" y="6061675"/>
            <a:ext cx="351185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Global stability</a:t>
            </a:r>
          </a:p>
        </p:txBody>
      </p:sp>
      <p:sp>
        <p:nvSpPr>
          <p:cNvPr id="257" name="Negative free energy"/>
          <p:cNvSpPr txBox="1"/>
          <p:nvPr/>
        </p:nvSpPr>
        <p:spPr>
          <a:xfrm>
            <a:off x="4591180" y="6070781"/>
            <a:ext cx="503132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Negative free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Equation"/>
              <p:cNvSpPr txBox="1"/>
              <p:nvPr/>
            </p:nvSpPr>
            <p:spPr>
              <a:xfrm>
                <a:off x="10244452" y="4676540"/>
                <a:ext cx="2980335" cy="97566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5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4452" y="4676540"/>
                <a:ext cx="2980335" cy="975666"/>
              </a:xfrm>
              <a:prstGeom prst="rect">
                <a:avLst/>
              </a:prstGeom>
              <a:blipFill>
                <a:blip r:embed="rId3"/>
                <a:stretch>
                  <a:fillRect l="-4661" t="-3896" r="-4237" b="-2467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Equation"/>
              <p:cNvSpPr txBox="1"/>
              <p:nvPr/>
            </p:nvSpPr>
            <p:spPr>
              <a:xfrm>
                <a:off x="10263935" y="6319603"/>
                <a:ext cx="5469535" cy="57744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hot</m:t>
                          </m:r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gas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BH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59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3935" y="6319603"/>
                <a:ext cx="5469535" cy="577444"/>
              </a:xfrm>
              <a:prstGeom prst="rect">
                <a:avLst/>
              </a:prstGeom>
              <a:blipFill>
                <a:blip r:embed="rId4"/>
                <a:stretch>
                  <a:fillRect l="-232" r="-232" b="-6087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0" name="pasted-movie.png" descr="pasted-movie.png"/>
          <p:cNvPicPr>
            <a:picLocks noChangeAspect="1"/>
          </p:cNvPicPr>
          <p:nvPr/>
        </p:nvPicPr>
        <p:blipFill>
          <a:blip r:embed="rId5"/>
          <a:srcRect l="4557" t="22208" r="3537" b="24426"/>
          <a:stretch>
            <a:fillRect/>
          </a:stretch>
        </p:blipFill>
        <p:spPr>
          <a:xfrm>
            <a:off x="8708318" y="1929704"/>
            <a:ext cx="6388389" cy="23184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pasted-movie.png" descr="pasted-movi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43030" y="4900248"/>
            <a:ext cx="3284681" cy="2000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pasted-movie.png" descr="pasted-movi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46747" y="3986721"/>
            <a:ext cx="2938748" cy="2938747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Thermodynamic stability"/>
          <p:cNvSpPr txBox="1"/>
          <p:nvPr/>
        </p:nvSpPr>
        <p:spPr>
          <a:xfrm>
            <a:off x="336347" y="3746424"/>
            <a:ext cx="577528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Thermodynamic stability</a:t>
            </a:r>
          </a:p>
        </p:txBody>
      </p:sp>
      <p:sp>
        <p:nvSpPr>
          <p:cNvPr id="264" name="Heat capacity"/>
          <p:cNvSpPr txBox="1"/>
          <p:nvPr/>
        </p:nvSpPr>
        <p:spPr>
          <a:xfrm>
            <a:off x="500607" y="7491707"/>
            <a:ext cx="328468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Heat capacity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Equation"/>
              <p:cNvSpPr txBox="1"/>
              <p:nvPr/>
            </p:nvSpPr>
            <p:spPr>
              <a:xfrm>
                <a:off x="8595747" y="7450746"/>
                <a:ext cx="4376639" cy="108813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𝐵𝐻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65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747" y="7450746"/>
                <a:ext cx="4376639" cy="1088137"/>
              </a:xfrm>
              <a:prstGeom prst="rect">
                <a:avLst/>
              </a:prstGeom>
              <a:blipFill>
                <a:blip r:embed="rId8"/>
                <a:stretch>
                  <a:fillRect l="-2023" t="-2299" r="-7803" b="-2413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Equation"/>
              <p:cNvSpPr txBox="1"/>
              <p:nvPr/>
            </p:nvSpPr>
            <p:spPr>
              <a:xfrm>
                <a:off x="13441591" y="7450746"/>
                <a:ext cx="1342215" cy="109756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6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1591" y="7450746"/>
                <a:ext cx="1342215" cy="1097569"/>
              </a:xfrm>
              <a:prstGeom prst="rect">
                <a:avLst/>
              </a:prstGeom>
              <a:blipFill>
                <a:blip r:embed="rId9"/>
                <a:stretch>
                  <a:fillRect l="-7547" r="-7547" b="-1609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7" name="Negative heat capacity"/>
          <p:cNvSpPr txBox="1"/>
          <p:nvPr/>
        </p:nvSpPr>
        <p:spPr>
          <a:xfrm>
            <a:off x="15831655" y="7532605"/>
            <a:ext cx="521534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Negative heat capacity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Equation"/>
              <p:cNvSpPr txBox="1"/>
              <p:nvPr/>
            </p:nvSpPr>
            <p:spPr>
              <a:xfrm>
                <a:off x="4631293" y="9219518"/>
                <a:ext cx="2721509" cy="57744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hot</m:t>
                          </m:r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gas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6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293" y="9219518"/>
                <a:ext cx="2721509" cy="577445"/>
              </a:xfrm>
              <a:prstGeom prst="rect">
                <a:avLst/>
              </a:prstGeom>
              <a:blipFill>
                <a:blip r:embed="rId10"/>
                <a:stretch>
                  <a:fillRect l="-2326" r="-2791" b="-5957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Global stability"/>
          <p:cNvSpPr txBox="1"/>
          <p:nvPr/>
        </p:nvSpPr>
        <p:spPr>
          <a:xfrm>
            <a:off x="531996" y="9105802"/>
            <a:ext cx="351185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Global stability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0" name="Equation"/>
              <p:cNvSpPr txBox="1"/>
              <p:nvPr/>
            </p:nvSpPr>
            <p:spPr>
              <a:xfrm>
                <a:off x="8177210" y="9243204"/>
                <a:ext cx="3346586" cy="41925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sub>
                      </m:sSub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7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10" y="9243204"/>
                <a:ext cx="3346586" cy="419253"/>
              </a:xfrm>
              <a:prstGeom prst="rect">
                <a:avLst/>
              </a:prstGeom>
              <a:blipFill>
                <a:blip r:embed="rId11"/>
                <a:stretch>
                  <a:fillRect l="-4528" r="-8302" b="-5588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1" name="Positive free energy"/>
          <p:cNvSpPr txBox="1"/>
          <p:nvPr/>
        </p:nvSpPr>
        <p:spPr>
          <a:xfrm>
            <a:off x="15950035" y="8968401"/>
            <a:ext cx="448925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Positive free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2" name="Equation"/>
              <p:cNvSpPr txBox="1"/>
              <p:nvPr/>
            </p:nvSpPr>
            <p:spPr>
              <a:xfrm>
                <a:off x="11706449" y="9012774"/>
                <a:ext cx="3447954" cy="88011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=+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27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6449" y="9012774"/>
                <a:ext cx="3447954" cy="880111"/>
              </a:xfrm>
              <a:prstGeom prst="rect">
                <a:avLst/>
              </a:prstGeom>
              <a:blipFill>
                <a:blip r:embed="rId12"/>
                <a:stretch>
                  <a:fillRect l="-1465" r="-1099" b="-2253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3" name="Black hole is thermodynamic unstable."/>
          <p:cNvSpPr txBox="1"/>
          <p:nvPr/>
        </p:nvSpPr>
        <p:spPr>
          <a:xfrm>
            <a:off x="1346135" y="10515607"/>
            <a:ext cx="830610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Black hole is thermodynamic unstable.</a:t>
            </a:r>
          </a:p>
        </p:txBody>
      </p:sp>
      <p:sp>
        <p:nvSpPr>
          <p:cNvPr id="274" name="It decays fast when its temperature differs from environment."/>
          <p:cNvSpPr txBox="1"/>
          <p:nvPr/>
        </p:nvSpPr>
        <p:spPr>
          <a:xfrm>
            <a:off x="10095993" y="10515607"/>
            <a:ext cx="1340961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It decays fast when its temperature differs from environment.</a:t>
            </a:r>
          </a:p>
        </p:txBody>
      </p:sp>
      <p:sp>
        <p:nvSpPr>
          <p:cNvPr id="275" name="Arrow"/>
          <p:cNvSpPr/>
          <p:nvPr/>
        </p:nvSpPr>
        <p:spPr>
          <a:xfrm rot="10800000" flipH="1">
            <a:off x="19566121" y="5702873"/>
            <a:ext cx="1342215" cy="445100"/>
          </a:xfrm>
          <a:prstGeom prst="rightArrow">
            <a:avLst>
              <a:gd name="adj1" fmla="val 34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76" name="The black hole’s system cannot be formed to be black hole."/>
          <p:cNvSpPr txBox="1"/>
          <p:nvPr/>
        </p:nvSpPr>
        <p:spPr>
          <a:xfrm>
            <a:off x="10095993" y="11442047"/>
            <a:ext cx="1340961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 black hole’s system cannot be formed to be black hole.</a:t>
            </a:r>
          </a:p>
        </p:txBody>
      </p:sp>
      <p:sp>
        <p:nvSpPr>
          <p:cNvPr id="277" name="Is the black hole actually unstable ?"/>
          <p:cNvSpPr txBox="1"/>
          <p:nvPr/>
        </p:nvSpPr>
        <p:spPr>
          <a:xfrm>
            <a:off x="1242025" y="12442915"/>
            <a:ext cx="7857213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Is the black hole actually unstable ?</a:t>
            </a:r>
          </a:p>
        </p:txBody>
      </p:sp>
      <p:sp>
        <p:nvSpPr>
          <p:cNvPr id="278" name="OR"/>
          <p:cNvSpPr txBox="1"/>
          <p:nvPr/>
        </p:nvSpPr>
        <p:spPr>
          <a:xfrm>
            <a:off x="9632753" y="12442915"/>
            <a:ext cx="89949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OR</a:t>
            </a:r>
          </a:p>
        </p:txBody>
      </p:sp>
      <p:sp>
        <p:nvSpPr>
          <p:cNvPr id="279" name="There is something wrong about black hole’s entropy."/>
          <p:cNvSpPr txBox="1"/>
          <p:nvPr/>
        </p:nvSpPr>
        <p:spPr>
          <a:xfrm>
            <a:off x="11056421" y="12442915"/>
            <a:ext cx="1199294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There is something wrong about black hole’s entropy.</a:t>
            </a:r>
          </a:p>
        </p:txBody>
      </p:sp>
      <p:sp>
        <p:nvSpPr>
          <p:cNvPr id="280" name="Check Mark"/>
          <p:cNvSpPr/>
          <p:nvPr/>
        </p:nvSpPr>
        <p:spPr>
          <a:xfrm>
            <a:off x="22737948" y="12056210"/>
            <a:ext cx="1412503" cy="108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81" name="Multiplication Sign"/>
          <p:cNvSpPr/>
          <p:nvPr/>
        </p:nvSpPr>
        <p:spPr>
          <a:xfrm>
            <a:off x="1379390" y="4696293"/>
            <a:ext cx="1022259" cy="1022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82" name="Multiplication Sign"/>
          <p:cNvSpPr/>
          <p:nvPr/>
        </p:nvSpPr>
        <p:spPr>
          <a:xfrm>
            <a:off x="1379390" y="5897573"/>
            <a:ext cx="1022259" cy="1022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83" name="[1511.06963]"/>
          <p:cNvSpPr txBox="1"/>
          <p:nvPr/>
        </p:nvSpPr>
        <p:spPr>
          <a:xfrm>
            <a:off x="20646474" y="9035553"/>
            <a:ext cx="320553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[1511.06963]</a:t>
            </a:r>
          </a:p>
        </p:txBody>
      </p:sp>
      <p:pic>
        <p:nvPicPr>
          <p:cNvPr id="284" name="pasted-movie.png" descr="pasted-movi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69805" y="618732"/>
            <a:ext cx="3675928" cy="36428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1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2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2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2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8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2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2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2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2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2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8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75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2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75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75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2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75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3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75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75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3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75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75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3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75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75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75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75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1" animBg="1" advAuto="0"/>
      <p:bldP spid="252" grpId="14" animBg="1" advAuto="0"/>
      <p:bldP spid="254" grpId="3" animBg="1" advAuto="0"/>
      <p:bldP spid="255" grpId="5" animBg="1" advAuto="0"/>
      <p:bldP spid="256" grpId="4" animBg="1" advAuto="0"/>
      <p:bldP spid="257" grpId="8" animBg="1" advAuto="0"/>
      <p:bldP spid="258" grpId="6" animBg="1" advAuto="0"/>
      <p:bldP spid="259" grpId="9" animBg="1" advAuto="0"/>
      <p:bldP spid="260" grpId="7" animBg="1" advAuto="0"/>
      <p:bldP spid="261" grpId="10" animBg="1" advAuto="0"/>
      <p:bldP spid="262" grpId="12" animBg="1" advAuto="0"/>
      <p:bldP spid="263" grpId="2" animBg="1" advAuto="0"/>
      <p:bldP spid="264" grpId="13" animBg="1" advAuto="0"/>
      <p:bldP spid="265" grpId="15" animBg="1" advAuto="0"/>
      <p:bldP spid="266" grpId="16" animBg="1" advAuto="0"/>
      <p:bldP spid="267" grpId="17" animBg="1" advAuto="0"/>
      <p:bldP spid="268" grpId="19" animBg="1" advAuto="0"/>
      <p:bldP spid="269" grpId="18" animBg="1" advAuto="0"/>
      <p:bldP spid="270" grpId="20" animBg="1" advAuto="0"/>
      <p:bldP spid="271" grpId="22" animBg="1" advAuto="0"/>
      <p:bldP spid="272" grpId="21" animBg="1" advAuto="0"/>
      <p:bldP spid="273" grpId="26" animBg="1" advAuto="0"/>
      <p:bldP spid="274" grpId="27" animBg="1" advAuto="0"/>
      <p:bldP spid="275" grpId="11" animBg="1" advAuto="0"/>
      <p:bldP spid="276" grpId="28" animBg="1" advAuto="0"/>
      <p:bldP spid="277" grpId="29" animBg="1" advAuto="0"/>
      <p:bldP spid="278" grpId="30" animBg="1" advAuto="0"/>
      <p:bldP spid="279" grpId="31" animBg="1" advAuto="0"/>
      <p:bldP spid="280" grpId="33" animBg="1" advAuto="0"/>
      <p:bldP spid="281" grpId="23" animBg="1" advAuto="0"/>
      <p:bldP spid="282" grpId="24" animBg="1" advAuto="0"/>
      <p:bldP spid="283" grpId="25" animBg="1" advAuto="0"/>
      <p:bldP spid="284" grpId="3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hermodynamics inconsistency"/>
          <p:cNvSpPr txBox="1"/>
          <p:nvPr/>
        </p:nvSpPr>
        <p:spPr>
          <a:xfrm>
            <a:off x="177541" y="1112164"/>
            <a:ext cx="9656605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Thermodynamics inconsistency</a:t>
            </a:r>
          </a:p>
        </p:txBody>
      </p:sp>
      <p:sp>
        <p:nvSpPr>
          <p:cNvPr id="287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88" name="Statistical entropy"/>
          <p:cNvSpPr txBox="1"/>
          <p:nvPr/>
        </p:nvSpPr>
        <p:spPr>
          <a:xfrm>
            <a:off x="208828" y="2091613"/>
            <a:ext cx="461579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Statistical entropy</a:t>
            </a:r>
          </a:p>
        </p:txBody>
      </p:sp>
      <p:pic>
        <p:nvPicPr>
          <p:cNvPr id="289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44" y="2907232"/>
            <a:ext cx="6456062" cy="1706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pasted-movie.png" descr="pasted-movie.png"/>
          <p:cNvPicPr>
            <a:picLocks noChangeAspect="1"/>
          </p:cNvPicPr>
          <p:nvPr/>
        </p:nvPicPr>
        <p:blipFill>
          <a:blip r:embed="rId3"/>
          <a:srcRect l="16707" t="28672" r="17368" b="24190"/>
          <a:stretch>
            <a:fillRect/>
          </a:stretch>
        </p:blipFill>
        <p:spPr>
          <a:xfrm>
            <a:off x="6981278" y="3214012"/>
            <a:ext cx="2736722" cy="1073721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Maxwell-Boltzmann statistics"/>
          <p:cNvSpPr txBox="1"/>
          <p:nvPr/>
        </p:nvSpPr>
        <p:spPr>
          <a:xfrm>
            <a:off x="1556928" y="5033299"/>
            <a:ext cx="660114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Maxwell-Boltzmann statistics</a:t>
            </a:r>
          </a:p>
        </p:txBody>
      </p:sp>
      <p:pic>
        <p:nvPicPr>
          <p:cNvPr id="292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4956" y="2897759"/>
            <a:ext cx="8377618" cy="1706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pasted-movie.png" descr="pasted-movie.png"/>
          <p:cNvPicPr>
            <a:picLocks noChangeAspect="1"/>
          </p:cNvPicPr>
          <p:nvPr/>
        </p:nvPicPr>
        <p:blipFill>
          <a:blip r:embed="rId5"/>
          <a:srcRect l="2892" t="2495" r="2892" b="21778"/>
          <a:stretch>
            <a:fillRect/>
          </a:stretch>
        </p:blipFill>
        <p:spPr>
          <a:xfrm>
            <a:off x="10005005" y="3079023"/>
            <a:ext cx="3013224" cy="1362319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Bekenstein-Hawking entropy corresponds to Gibbs-Boltzmann entropy."/>
          <p:cNvSpPr txBox="1"/>
          <p:nvPr/>
        </p:nvSpPr>
        <p:spPr>
          <a:xfrm>
            <a:off x="10872707" y="4734849"/>
            <a:ext cx="10593451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Bekenstein-Hawking entropy corresponds to Gibbs-Boltzmann entropy.</a:t>
            </a:r>
          </a:p>
        </p:txBody>
      </p:sp>
      <p:sp>
        <p:nvSpPr>
          <p:cNvPr id="295" name="Arrow"/>
          <p:cNvSpPr/>
          <p:nvPr/>
        </p:nvSpPr>
        <p:spPr>
          <a:xfrm rot="10800000" flipH="1">
            <a:off x="8297791" y="5157778"/>
            <a:ext cx="2185089" cy="445099"/>
          </a:xfrm>
          <a:prstGeom prst="rightArrow">
            <a:avLst>
              <a:gd name="adj1" fmla="val 34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96" name="Circle"/>
          <p:cNvSpPr/>
          <p:nvPr/>
        </p:nvSpPr>
        <p:spPr>
          <a:xfrm>
            <a:off x="384546" y="6977605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97" name="Circle"/>
          <p:cNvSpPr/>
          <p:nvPr/>
        </p:nvSpPr>
        <p:spPr>
          <a:xfrm>
            <a:off x="3391036" y="6977605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98" name="Oval"/>
          <p:cNvSpPr/>
          <p:nvPr/>
        </p:nvSpPr>
        <p:spPr>
          <a:xfrm>
            <a:off x="7001954" y="6100916"/>
            <a:ext cx="2602390" cy="250204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299" name="Plus Mark"/>
          <p:cNvSpPr/>
          <p:nvPr/>
        </p:nvSpPr>
        <p:spPr>
          <a:xfrm>
            <a:off x="2090767" y="7183662"/>
            <a:ext cx="857886" cy="857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extrusionOk="0">
                <a:moveTo>
                  <a:pt x="8909" y="0"/>
                </a:moveTo>
                <a:cubicBezTo>
                  <a:pt x="8827" y="0"/>
                  <a:pt x="8758" y="68"/>
                  <a:pt x="8758" y="151"/>
                </a:cubicBezTo>
                <a:lnTo>
                  <a:pt x="8758" y="8694"/>
                </a:lnTo>
                <a:cubicBezTo>
                  <a:pt x="8758" y="8730"/>
                  <a:pt x="8730" y="8759"/>
                  <a:pt x="8693" y="8759"/>
                </a:cubicBezTo>
                <a:lnTo>
                  <a:pt x="151" y="8759"/>
                </a:lnTo>
                <a:cubicBezTo>
                  <a:pt x="68" y="8759"/>
                  <a:pt x="0" y="8826"/>
                  <a:pt x="0" y="8910"/>
                </a:cubicBezTo>
                <a:lnTo>
                  <a:pt x="0" y="12690"/>
                </a:lnTo>
                <a:cubicBezTo>
                  <a:pt x="0" y="12773"/>
                  <a:pt x="68" y="12841"/>
                  <a:pt x="151" y="12841"/>
                </a:cubicBezTo>
                <a:lnTo>
                  <a:pt x="8693" y="12841"/>
                </a:lnTo>
                <a:cubicBezTo>
                  <a:pt x="8730" y="12841"/>
                  <a:pt x="8758" y="12870"/>
                  <a:pt x="8758" y="12906"/>
                </a:cubicBezTo>
                <a:lnTo>
                  <a:pt x="8758" y="21449"/>
                </a:lnTo>
                <a:cubicBezTo>
                  <a:pt x="8758" y="21532"/>
                  <a:pt x="8826" y="21600"/>
                  <a:pt x="8909" y="21600"/>
                </a:cubicBezTo>
                <a:lnTo>
                  <a:pt x="12690" y="21600"/>
                </a:lnTo>
                <a:cubicBezTo>
                  <a:pt x="12773" y="21600"/>
                  <a:pt x="12841" y="21532"/>
                  <a:pt x="12841" y="21449"/>
                </a:cubicBezTo>
                <a:lnTo>
                  <a:pt x="12841" y="12906"/>
                </a:lnTo>
                <a:cubicBezTo>
                  <a:pt x="12841" y="12870"/>
                  <a:pt x="12870" y="12841"/>
                  <a:pt x="12906" y="12841"/>
                </a:cubicBezTo>
                <a:lnTo>
                  <a:pt x="21449" y="12841"/>
                </a:lnTo>
                <a:cubicBezTo>
                  <a:pt x="21531" y="12841"/>
                  <a:pt x="21600" y="12773"/>
                  <a:pt x="21599" y="12690"/>
                </a:cubicBezTo>
                <a:lnTo>
                  <a:pt x="21599" y="8910"/>
                </a:lnTo>
                <a:cubicBezTo>
                  <a:pt x="21599" y="8827"/>
                  <a:pt x="21532" y="8759"/>
                  <a:pt x="21449" y="8759"/>
                </a:cubicBezTo>
                <a:lnTo>
                  <a:pt x="12906" y="8759"/>
                </a:lnTo>
                <a:cubicBezTo>
                  <a:pt x="12870" y="8759"/>
                  <a:pt x="12841" y="8730"/>
                  <a:pt x="12841" y="8694"/>
                </a:cubicBezTo>
                <a:lnTo>
                  <a:pt x="12841" y="151"/>
                </a:lnTo>
                <a:cubicBezTo>
                  <a:pt x="12841" y="68"/>
                  <a:pt x="12773" y="0"/>
                  <a:pt x="12690" y="0"/>
                </a:cubicBezTo>
                <a:lnTo>
                  <a:pt x="8909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00" name="Arrow 11"/>
          <p:cNvSpPr/>
          <p:nvPr/>
        </p:nvSpPr>
        <p:spPr>
          <a:xfrm>
            <a:off x="5261781" y="7183662"/>
            <a:ext cx="1139429" cy="857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1" name="Equation"/>
              <p:cNvSpPr txBox="1"/>
              <p:nvPr/>
            </p:nvSpPr>
            <p:spPr>
              <a:xfrm>
                <a:off x="801323" y="8817624"/>
                <a:ext cx="545558" cy="3949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sz="45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0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23" y="8817624"/>
                <a:ext cx="545558" cy="394908"/>
              </a:xfrm>
              <a:prstGeom prst="rect">
                <a:avLst/>
              </a:prstGeom>
              <a:blipFill>
                <a:blip r:embed="rId6"/>
                <a:stretch>
                  <a:fillRect l="-22222" r="-51111" b="-10312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2" name="Equation"/>
              <p:cNvSpPr txBox="1"/>
              <p:nvPr/>
            </p:nvSpPr>
            <p:spPr>
              <a:xfrm>
                <a:off x="3753257" y="8817624"/>
                <a:ext cx="588076" cy="3949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45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0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257" y="8817624"/>
                <a:ext cx="588076" cy="394908"/>
              </a:xfrm>
              <a:prstGeom prst="rect">
                <a:avLst/>
              </a:prstGeom>
              <a:blipFill>
                <a:blip r:embed="rId7"/>
                <a:stretch>
                  <a:fillRect l="-23404" r="-44681" b="-10312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3" name="Equation"/>
              <p:cNvSpPr txBox="1"/>
              <p:nvPr/>
            </p:nvSpPr>
            <p:spPr>
              <a:xfrm>
                <a:off x="6465610" y="8785103"/>
                <a:ext cx="3675079" cy="45995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sz="45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45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45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45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03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610" y="8785103"/>
                <a:ext cx="3675079" cy="459950"/>
              </a:xfrm>
              <a:prstGeom prst="rect">
                <a:avLst/>
              </a:prstGeom>
              <a:blipFill>
                <a:blip r:embed="rId8"/>
                <a:stretch>
                  <a:fillRect l="-3793" r="-23793" b="-7105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4" name="Equation"/>
              <p:cNvSpPr txBox="1"/>
              <p:nvPr/>
            </p:nvSpPr>
            <p:spPr>
              <a:xfrm>
                <a:off x="14396725" y="6666389"/>
                <a:ext cx="2228183" cy="50290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04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6725" y="6666389"/>
                <a:ext cx="2228183" cy="502902"/>
              </a:xfrm>
              <a:prstGeom prst="rect">
                <a:avLst/>
              </a:prstGeom>
              <a:blipFill>
                <a:blip r:embed="rId9"/>
                <a:stretch>
                  <a:fillRect l="-6818" r="-14773" b="-275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5" name="Equation"/>
              <p:cNvSpPr txBox="1"/>
              <p:nvPr/>
            </p:nvSpPr>
            <p:spPr>
              <a:xfrm>
                <a:off x="11398046" y="6043574"/>
                <a:ext cx="2549864" cy="112471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sz="3600" i="1">
                                      <a:solidFill>
                                        <a:srgbClr val="1A5C7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𝐵𝐻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305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8046" y="6043574"/>
                <a:ext cx="2549864" cy="1124712"/>
              </a:xfrm>
              <a:prstGeom prst="rect">
                <a:avLst/>
              </a:prstGeom>
              <a:blipFill>
                <a:blip r:embed="rId10"/>
                <a:stretch>
                  <a:fillRect l="-3465" b="-4444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6" name="Equation"/>
              <p:cNvSpPr txBox="1"/>
              <p:nvPr/>
            </p:nvSpPr>
            <p:spPr>
              <a:xfrm>
                <a:off x="11051156" y="7809875"/>
                <a:ext cx="2783366" cy="53524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  <m:sup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0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1156" y="7809875"/>
                <a:ext cx="2783366" cy="535245"/>
              </a:xfrm>
              <a:prstGeom prst="rect">
                <a:avLst/>
              </a:prstGeom>
              <a:blipFill>
                <a:blip r:embed="rId11"/>
                <a:stretch>
                  <a:fillRect l="-5909" r="-25455" b="-25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7" name="Equation"/>
              <p:cNvSpPr txBox="1"/>
              <p:nvPr/>
            </p:nvSpPr>
            <p:spPr>
              <a:xfrm>
                <a:off x="14606445" y="7773261"/>
                <a:ext cx="7686788" cy="52940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30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6445" y="7773261"/>
                <a:ext cx="7686788" cy="529403"/>
              </a:xfrm>
              <a:prstGeom prst="rect">
                <a:avLst/>
              </a:prstGeom>
              <a:blipFill>
                <a:blip r:embed="rId12"/>
                <a:stretch>
                  <a:fillRect l="-1320" r="-13366" b="-4523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8" name="Equation"/>
              <p:cNvSpPr txBox="1"/>
              <p:nvPr/>
            </p:nvSpPr>
            <p:spPr>
              <a:xfrm>
                <a:off x="16255820" y="8710333"/>
                <a:ext cx="4540051" cy="56327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ad>
                        <m:radPr>
                          <m:degHide m:val="on"/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0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5820" y="8710333"/>
                <a:ext cx="4540051" cy="563271"/>
              </a:xfrm>
              <a:prstGeom prst="rect">
                <a:avLst/>
              </a:prstGeom>
              <a:blipFill>
                <a:blip r:embed="rId13"/>
                <a:stretch>
                  <a:fillRect l="-3631" r="-13408" b="-2826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9" name="Bekenstein-Hawking entropy is non-additive and non-extensive quantity."/>
          <p:cNvSpPr txBox="1"/>
          <p:nvPr/>
        </p:nvSpPr>
        <p:spPr>
          <a:xfrm>
            <a:off x="2341687" y="9687367"/>
            <a:ext cx="1572227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Bekenstein-Hawking entropy is non-additive and non-extensive quantity.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0" name="Equation"/>
              <p:cNvSpPr txBox="1"/>
              <p:nvPr/>
            </p:nvSpPr>
            <p:spPr>
              <a:xfrm>
                <a:off x="17975157" y="9877574"/>
                <a:ext cx="1682649" cy="31364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1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5157" y="9877574"/>
                <a:ext cx="1682649" cy="313640"/>
              </a:xfrm>
              <a:prstGeom prst="rect">
                <a:avLst/>
              </a:prstGeom>
              <a:blipFill>
                <a:blip r:embed="rId14"/>
                <a:stretch>
                  <a:fillRect l="-9023" r="-17293" b="-8846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1" name="Gibbs-Boltzman entropy is additive and extensive quantity."/>
          <p:cNvSpPr txBox="1"/>
          <p:nvPr/>
        </p:nvSpPr>
        <p:spPr>
          <a:xfrm>
            <a:off x="2368259" y="10477887"/>
            <a:ext cx="128501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Gibbs-Boltzman entropy is additive and extensive quantity.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2" name="Equation"/>
              <p:cNvSpPr txBox="1"/>
              <p:nvPr/>
            </p:nvSpPr>
            <p:spPr>
              <a:xfrm>
                <a:off x="15229262" y="10634386"/>
                <a:ext cx="2173045" cy="32049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𝑉𝑜𝑙𝑢𝑚𝑒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1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9262" y="10634386"/>
                <a:ext cx="2173045" cy="320498"/>
              </a:xfrm>
              <a:prstGeom prst="rect">
                <a:avLst/>
              </a:prstGeom>
              <a:blipFill>
                <a:blip r:embed="rId15"/>
                <a:stretch>
                  <a:fillRect l="-6977" r="-16279" b="-8846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3" name="Equation"/>
              <p:cNvSpPr txBox="1"/>
              <p:nvPr/>
            </p:nvSpPr>
            <p:spPr>
              <a:xfrm>
                <a:off x="18049180" y="10583223"/>
                <a:ext cx="2625236" cy="42282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13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9180" y="10583223"/>
                <a:ext cx="2625236" cy="422824"/>
              </a:xfrm>
              <a:prstGeom prst="rect">
                <a:avLst/>
              </a:prstGeom>
              <a:blipFill>
                <a:blip r:embed="rId16"/>
                <a:stretch>
                  <a:fillRect l="-6280" r="-20290" b="-5588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4" name="The zeroth of thermodynamics needs additive entropy."/>
          <p:cNvSpPr txBox="1"/>
          <p:nvPr/>
        </p:nvSpPr>
        <p:spPr>
          <a:xfrm>
            <a:off x="543522" y="11682133"/>
            <a:ext cx="11954764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 zeroth of thermodynamics needs additive entropy. </a:t>
            </a:r>
          </a:p>
        </p:txBody>
      </p:sp>
      <p:pic>
        <p:nvPicPr>
          <p:cNvPr id="315" name="pasted-movie.png" descr="pasted-movi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756603" y="11345518"/>
            <a:ext cx="2228183" cy="2172010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The Bekenstein-Hawking entropy seem to not correspond to Gibbs-Boltzman statistics."/>
          <p:cNvSpPr txBox="1"/>
          <p:nvPr/>
        </p:nvSpPr>
        <p:spPr>
          <a:xfrm>
            <a:off x="15512812" y="11348544"/>
            <a:ext cx="7799572" cy="1887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 Bekenstein-Hawking entropy seem to not correspond to Gibbs-Boltzman statistics.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" name="Equation"/>
              <p:cNvSpPr txBox="1"/>
              <p:nvPr/>
            </p:nvSpPr>
            <p:spPr>
              <a:xfrm>
                <a:off x="5501580" y="12820612"/>
                <a:ext cx="1332659" cy="41285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1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580" y="12820612"/>
                <a:ext cx="1332659" cy="412852"/>
              </a:xfrm>
              <a:prstGeom prst="rect">
                <a:avLst/>
              </a:prstGeom>
              <a:blipFill>
                <a:blip r:embed="rId18"/>
                <a:stretch>
                  <a:fillRect l="-11215" r="-14953" b="-5294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8" name="[1511.06963]"/>
          <p:cNvSpPr txBox="1"/>
          <p:nvPr/>
        </p:nvSpPr>
        <p:spPr>
          <a:xfrm>
            <a:off x="20442085" y="12752610"/>
            <a:ext cx="2839670" cy="706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/>
            </a:lvl1pPr>
          </a:lstStyle>
          <a:p>
            <a:r>
              <a:t>[1511.06963]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1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1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grpId="2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2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grpId="2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grpId="2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2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2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2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5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3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75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75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" grpId="1" animBg="1" advAuto="0"/>
      <p:bldP spid="290" grpId="2" animBg="1" advAuto="0"/>
      <p:bldP spid="291" grpId="5" animBg="1" advAuto="0"/>
      <p:bldP spid="292" grpId="4" animBg="1" advAuto="0"/>
      <p:bldP spid="293" grpId="3" animBg="1" advAuto="0"/>
      <p:bldP spid="294" grpId="7" animBg="1" advAuto="0"/>
      <p:bldP spid="295" grpId="6" animBg="1" advAuto="0"/>
      <p:bldP spid="296" grpId="9" animBg="1" advAuto="0"/>
      <p:bldP spid="297" grpId="10" animBg="1" advAuto="0"/>
      <p:bldP spid="298" grpId="8" animBg="1" advAuto="0"/>
      <p:bldP spid="299" grpId="11" animBg="1" advAuto="0"/>
      <p:bldP spid="300" grpId="12" animBg="1" advAuto="0"/>
      <p:bldP spid="301" grpId="13" animBg="1" advAuto="0"/>
      <p:bldP spid="302" grpId="14" animBg="1" advAuto="0"/>
      <p:bldP spid="303" grpId="15" animBg="1" advAuto="0"/>
      <p:bldP spid="304" grpId="17" animBg="1" advAuto="0"/>
      <p:bldP spid="305" grpId="16" animBg="1" advAuto="0"/>
      <p:bldP spid="306" grpId="18" animBg="1" advAuto="0"/>
      <p:bldP spid="307" grpId="19" animBg="1" advAuto="0"/>
      <p:bldP spid="308" grpId="20" animBg="1" advAuto="0"/>
      <p:bldP spid="309" grpId="21" animBg="1" advAuto="0"/>
      <p:bldP spid="310" grpId="22" animBg="1" advAuto="0"/>
      <p:bldP spid="311" grpId="23" animBg="1" advAuto="0"/>
      <p:bldP spid="312" grpId="24" animBg="1" advAuto="0"/>
      <p:bldP spid="313" grpId="25" animBg="1" advAuto="0"/>
      <p:bldP spid="314" grpId="26" animBg="1" advAuto="0"/>
      <p:bldP spid="315" grpId="28" animBg="1" advAuto="0"/>
      <p:bldP spid="316" grpId="29" animBg="1" advAuto="0"/>
      <p:bldP spid="317" grpId="27" animBg="1" advAuto="0"/>
      <p:bldP spid="318" grpId="3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Black hole’s entropy through an non-extensive entropy"/>
          <p:cNvSpPr txBox="1"/>
          <p:nvPr/>
        </p:nvSpPr>
        <p:spPr>
          <a:xfrm>
            <a:off x="224934" y="1112164"/>
            <a:ext cx="16120126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Black hole’s entropy through an non-extensive entropy</a:t>
            </a:r>
          </a:p>
        </p:txBody>
      </p:sp>
      <p:sp>
        <p:nvSpPr>
          <p:cNvPr id="321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22" name="Non-extensive entropy"/>
          <p:cNvSpPr txBox="1"/>
          <p:nvPr/>
        </p:nvSpPr>
        <p:spPr>
          <a:xfrm>
            <a:off x="232525" y="2090580"/>
            <a:ext cx="5398066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Non-extensive entropy</a:t>
            </a:r>
          </a:p>
        </p:txBody>
      </p:sp>
      <p:sp>
        <p:nvSpPr>
          <p:cNvPr id="323" name="Bekestein-Hawking entropy"/>
          <p:cNvSpPr txBox="1"/>
          <p:nvPr/>
        </p:nvSpPr>
        <p:spPr>
          <a:xfrm>
            <a:off x="3356200" y="5295179"/>
            <a:ext cx="625124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Bekestein-Hawking entropy</a:t>
            </a:r>
          </a:p>
        </p:txBody>
      </p:sp>
      <p:sp>
        <p:nvSpPr>
          <p:cNvPr id="324" name="Tsallis entropy"/>
          <p:cNvSpPr txBox="1"/>
          <p:nvPr/>
        </p:nvSpPr>
        <p:spPr>
          <a:xfrm>
            <a:off x="5649085" y="2987079"/>
            <a:ext cx="359322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Tsallis entropy</a:t>
            </a:r>
          </a:p>
        </p:txBody>
      </p:sp>
      <p:pic>
        <p:nvPicPr>
          <p:cNvPr id="325" name="pasted-movie.png" descr="pasted-movie.png"/>
          <p:cNvPicPr>
            <a:picLocks noChangeAspect="1"/>
          </p:cNvPicPr>
          <p:nvPr/>
        </p:nvPicPr>
        <p:blipFill>
          <a:blip r:embed="rId2"/>
          <a:srcRect l="34648" r="34648" b="77835"/>
          <a:stretch>
            <a:fillRect/>
          </a:stretch>
        </p:blipFill>
        <p:spPr>
          <a:xfrm>
            <a:off x="5756538" y="3799231"/>
            <a:ext cx="4024795" cy="130289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pasted-movie.png" descr="pasted-movie.png"/>
          <p:cNvPicPr>
            <a:picLocks noChangeAspect="1"/>
          </p:cNvPicPr>
          <p:nvPr/>
        </p:nvPicPr>
        <p:blipFill>
          <a:blip r:embed="rId2"/>
          <a:srcRect l="39827" t="84470" r="39827"/>
          <a:stretch>
            <a:fillRect/>
          </a:stretch>
        </p:blipFill>
        <p:spPr>
          <a:xfrm>
            <a:off x="18926235" y="4155896"/>
            <a:ext cx="2874328" cy="9837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pasted-movie.png" descr="pasted-movie.png"/>
          <p:cNvPicPr>
            <a:picLocks noChangeAspect="1"/>
          </p:cNvPicPr>
          <p:nvPr/>
        </p:nvPicPr>
        <p:blipFill>
          <a:blip r:embed="rId2"/>
          <a:srcRect l="18183" t="37212" r="18183" b="47070"/>
          <a:stretch>
            <a:fillRect/>
          </a:stretch>
        </p:blipFill>
        <p:spPr>
          <a:xfrm>
            <a:off x="10073802" y="4193401"/>
            <a:ext cx="8205342" cy="908736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Additional rule"/>
          <p:cNvSpPr txBox="1"/>
          <p:nvPr/>
        </p:nvSpPr>
        <p:spPr>
          <a:xfrm>
            <a:off x="10165314" y="3403847"/>
            <a:ext cx="359322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Additional rule</a:t>
            </a:r>
          </a:p>
        </p:txBody>
      </p:sp>
      <p:sp>
        <p:nvSpPr>
          <p:cNvPr id="329" name="Tsallis entropy"/>
          <p:cNvSpPr txBox="1"/>
          <p:nvPr/>
        </p:nvSpPr>
        <p:spPr>
          <a:xfrm>
            <a:off x="12078793" y="5295179"/>
            <a:ext cx="3257023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Tsallis entropy</a:t>
            </a:r>
          </a:p>
        </p:txBody>
      </p:sp>
      <p:pic>
        <p:nvPicPr>
          <p:cNvPr id="330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35" y="3789269"/>
            <a:ext cx="3257022" cy="1139958"/>
          </a:xfrm>
          <a:prstGeom prst="rect">
            <a:avLst/>
          </a:prstGeom>
          <a:ln w="12700">
            <a:miter lim="400000"/>
          </a:ln>
        </p:spPr>
      </p:pic>
      <p:sp>
        <p:nvSpPr>
          <p:cNvPr id="331" name="An extensive variable"/>
          <p:cNvSpPr txBox="1"/>
          <p:nvPr/>
        </p:nvSpPr>
        <p:spPr>
          <a:xfrm>
            <a:off x="242744" y="2895625"/>
            <a:ext cx="4948095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An extensive variable</a:t>
            </a:r>
          </a:p>
        </p:txBody>
      </p:sp>
      <p:sp>
        <p:nvSpPr>
          <p:cNvPr id="332" name="Arrow"/>
          <p:cNvSpPr/>
          <p:nvPr/>
        </p:nvSpPr>
        <p:spPr>
          <a:xfrm>
            <a:off x="9554762" y="5426373"/>
            <a:ext cx="2222593" cy="455651"/>
          </a:xfrm>
          <a:prstGeom prst="rightArrow">
            <a:avLst>
              <a:gd name="adj1" fmla="val 32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33" name="is non-extensive."/>
          <p:cNvSpPr txBox="1"/>
          <p:nvPr/>
        </p:nvSpPr>
        <p:spPr>
          <a:xfrm>
            <a:off x="18047196" y="5365152"/>
            <a:ext cx="3932103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is non-extensive.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4" name="Equation"/>
              <p:cNvSpPr txBox="1"/>
              <p:nvPr/>
            </p:nvSpPr>
            <p:spPr>
              <a:xfrm>
                <a:off x="15540308" y="5402199"/>
                <a:ext cx="2108505" cy="41971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334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0308" y="5402199"/>
                <a:ext cx="2108505" cy="419711"/>
              </a:xfrm>
              <a:prstGeom prst="rect">
                <a:avLst/>
              </a:prstGeom>
              <a:blipFill>
                <a:blip r:embed="rId4"/>
                <a:stretch>
                  <a:fillRect l="-7186" r="-15569" b="-5294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5" name="Renyi entropy"/>
          <p:cNvSpPr txBox="1"/>
          <p:nvPr/>
        </p:nvSpPr>
        <p:spPr>
          <a:xfrm>
            <a:off x="270270" y="7559029"/>
            <a:ext cx="325702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Renyi entropy</a:t>
            </a:r>
          </a:p>
        </p:txBody>
      </p:sp>
      <p:sp>
        <p:nvSpPr>
          <p:cNvPr id="336" name="The zeroth law of thermodynamics is required."/>
          <p:cNvSpPr txBox="1"/>
          <p:nvPr/>
        </p:nvSpPr>
        <p:spPr>
          <a:xfrm>
            <a:off x="7057221" y="6236391"/>
            <a:ext cx="1021841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 zeroth law of thermodynamics is required.</a:t>
            </a:r>
          </a:p>
        </p:txBody>
      </p:sp>
      <p:sp>
        <p:nvSpPr>
          <p:cNvPr id="337" name="Additive entropy"/>
          <p:cNvSpPr txBox="1"/>
          <p:nvPr/>
        </p:nvSpPr>
        <p:spPr>
          <a:xfrm>
            <a:off x="278045" y="6911974"/>
            <a:ext cx="402471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Additive entropy</a:t>
            </a:r>
          </a:p>
        </p:txBody>
      </p:sp>
      <p:pic>
        <p:nvPicPr>
          <p:cNvPr id="338" name="pasted-movie.png" descr="pasted-movie.png"/>
          <p:cNvPicPr>
            <a:picLocks noChangeAspect="1"/>
          </p:cNvPicPr>
          <p:nvPr/>
        </p:nvPicPr>
        <p:blipFill>
          <a:blip r:embed="rId5"/>
          <a:srcRect l="34361" r="34361" b="78252"/>
          <a:stretch>
            <a:fillRect/>
          </a:stretch>
        </p:blipFill>
        <p:spPr>
          <a:xfrm>
            <a:off x="379645" y="8396947"/>
            <a:ext cx="3821695" cy="1330433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Additional rule"/>
          <p:cNvSpPr txBox="1"/>
          <p:nvPr/>
        </p:nvSpPr>
        <p:spPr>
          <a:xfrm>
            <a:off x="4614467" y="8064593"/>
            <a:ext cx="359322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Additional rule</a:t>
            </a:r>
          </a:p>
        </p:txBody>
      </p:sp>
      <p:pic>
        <p:nvPicPr>
          <p:cNvPr id="340" name="pasted-movie.png" descr="pasted-movie.png"/>
          <p:cNvPicPr>
            <a:picLocks noChangeAspect="1"/>
          </p:cNvPicPr>
          <p:nvPr/>
        </p:nvPicPr>
        <p:blipFill>
          <a:blip r:embed="rId5"/>
          <a:srcRect l="31536" t="38037" r="31536" b="49689"/>
          <a:stretch>
            <a:fillRect/>
          </a:stretch>
        </p:blipFill>
        <p:spPr>
          <a:xfrm>
            <a:off x="4635288" y="8854432"/>
            <a:ext cx="5462310" cy="908853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1" name="Equation"/>
              <p:cNvSpPr txBox="1"/>
              <p:nvPr/>
            </p:nvSpPr>
            <p:spPr>
              <a:xfrm>
                <a:off x="10806872" y="9871967"/>
                <a:ext cx="4349578" cy="109067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𝑏h</m:t>
                          </m:r>
                        </m:sub>
                      </m:sSub>
                      <m:r>
                        <a:rPr sz="40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sz="40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sz="40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sz="40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40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40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𝐵𝐻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sz="40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4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6872" y="9871967"/>
                <a:ext cx="4349578" cy="1090677"/>
              </a:xfrm>
              <a:prstGeom prst="rect">
                <a:avLst/>
              </a:prstGeom>
              <a:blipFill>
                <a:blip r:embed="rId6"/>
                <a:stretch>
                  <a:fillRect l="-4082" t="-1149" r="-4082" b="-2183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2" name="Black hole’s entropy"/>
          <p:cNvSpPr txBox="1"/>
          <p:nvPr/>
        </p:nvSpPr>
        <p:spPr>
          <a:xfrm>
            <a:off x="10744253" y="8959269"/>
            <a:ext cx="4474815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Black hole’s entropy</a:t>
            </a:r>
          </a:p>
        </p:txBody>
      </p:sp>
      <p:sp>
        <p:nvSpPr>
          <p:cNvPr id="343" name="Renyi entropy"/>
          <p:cNvSpPr txBox="1"/>
          <p:nvPr/>
        </p:nvSpPr>
        <p:spPr>
          <a:xfrm>
            <a:off x="17855964" y="8961826"/>
            <a:ext cx="325702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Renyi entropy</a:t>
            </a:r>
          </a:p>
        </p:txBody>
      </p:sp>
      <p:sp>
        <p:nvSpPr>
          <p:cNvPr id="344" name="Arrow"/>
          <p:cNvSpPr/>
          <p:nvPr/>
        </p:nvSpPr>
        <p:spPr>
          <a:xfrm>
            <a:off x="15426219" y="9201142"/>
            <a:ext cx="2222594" cy="455651"/>
          </a:xfrm>
          <a:prstGeom prst="rightArrow">
            <a:avLst>
              <a:gd name="adj1" fmla="val 32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5" name="Equation"/>
              <p:cNvSpPr txBox="1"/>
              <p:nvPr/>
            </p:nvSpPr>
            <p:spPr>
              <a:xfrm>
                <a:off x="4438834" y="10214536"/>
                <a:ext cx="1748333" cy="40553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45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834" y="10214536"/>
                <a:ext cx="1748333" cy="405538"/>
              </a:xfrm>
              <a:prstGeom prst="rect">
                <a:avLst/>
              </a:prstGeom>
              <a:blipFill>
                <a:blip r:embed="rId7"/>
                <a:stretch>
                  <a:fillRect l="-9353" r="-16547" b="-7272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6" name="Additive"/>
          <p:cNvSpPr txBox="1"/>
          <p:nvPr/>
        </p:nvSpPr>
        <p:spPr>
          <a:xfrm>
            <a:off x="15560023" y="10116250"/>
            <a:ext cx="2108505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Additive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Equation"/>
              <p:cNvSpPr txBox="1"/>
              <p:nvPr/>
            </p:nvSpPr>
            <p:spPr>
              <a:xfrm>
                <a:off x="404155" y="9892794"/>
                <a:ext cx="3537392" cy="98161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1A5C7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sz="36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34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55" y="9892794"/>
                <a:ext cx="3537392" cy="981610"/>
              </a:xfrm>
              <a:prstGeom prst="rect">
                <a:avLst/>
              </a:prstGeom>
              <a:blipFill>
                <a:blip r:embed="rId8"/>
                <a:stretch>
                  <a:fillRect l="-4286" t="-1282" r="-2500" b="-2051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" name="The zeroth law of thermodynamics"/>
          <p:cNvSpPr txBox="1"/>
          <p:nvPr/>
        </p:nvSpPr>
        <p:spPr>
          <a:xfrm>
            <a:off x="11901756" y="11196788"/>
            <a:ext cx="759251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 zeroth law of thermodynamics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9" name="Equation"/>
              <p:cNvSpPr txBox="1"/>
              <p:nvPr/>
            </p:nvSpPr>
            <p:spPr>
              <a:xfrm>
                <a:off x="17380866" y="6355517"/>
                <a:ext cx="1332659" cy="41285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sz="36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3600" dirty="0">
                  <a:solidFill>
                    <a:srgbClr val="1A5C71"/>
                  </a:solidFill>
                </a:endParaRPr>
              </a:p>
            </p:txBody>
          </p:sp>
        </mc:Choice>
        <mc:Fallback>
          <p:sp>
            <p:nvSpPr>
              <p:cNvPr id="349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0866" y="6355517"/>
                <a:ext cx="1332659" cy="412852"/>
              </a:xfrm>
              <a:prstGeom prst="rect">
                <a:avLst/>
              </a:prstGeom>
              <a:blipFill>
                <a:blip r:embed="rId9"/>
                <a:stretch>
                  <a:fillRect l="-11321" r="-16038" b="-5757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0" name="Check Mark"/>
          <p:cNvSpPr/>
          <p:nvPr/>
        </p:nvSpPr>
        <p:spPr>
          <a:xfrm>
            <a:off x="17505548" y="9869704"/>
            <a:ext cx="1412503" cy="108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51" name="Check Mark"/>
          <p:cNvSpPr/>
          <p:nvPr/>
        </p:nvSpPr>
        <p:spPr>
          <a:xfrm>
            <a:off x="19479269" y="10730265"/>
            <a:ext cx="1412503" cy="108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52" name="[1511.06963]"/>
          <p:cNvSpPr txBox="1"/>
          <p:nvPr/>
        </p:nvSpPr>
        <p:spPr>
          <a:xfrm>
            <a:off x="14278179" y="12245085"/>
            <a:ext cx="2839670" cy="706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/>
            </a:lvl1pPr>
          </a:lstStyle>
          <a:p>
            <a:r>
              <a:t>[1511.06963]</a:t>
            </a:r>
          </a:p>
        </p:txBody>
      </p:sp>
      <p:pic>
        <p:nvPicPr>
          <p:cNvPr id="353" name="pasted-movie.png" descr="pasted-movi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3691" y="11176466"/>
            <a:ext cx="3348313" cy="2245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pasted-movie.png" descr="pasted-movi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19225" y="11076089"/>
            <a:ext cx="2553759" cy="21072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1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1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1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1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1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2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2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2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2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8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2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2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8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2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2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8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75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2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75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75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3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8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75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75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3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4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75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75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3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8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75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75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3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75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75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" grpId="1" animBg="1" advAuto="0"/>
      <p:bldP spid="323" grpId="9" animBg="1" advAuto="0"/>
      <p:bldP spid="324" grpId="4" animBg="1" advAuto="0"/>
      <p:bldP spid="325" grpId="5" animBg="1" advAuto="0"/>
      <p:bldP spid="326" grpId="8" animBg="1" advAuto="0"/>
      <p:bldP spid="327" grpId="7" animBg="1" advAuto="0"/>
      <p:bldP spid="328" grpId="6" animBg="1" advAuto="0"/>
      <p:bldP spid="329" grpId="11" animBg="1" advAuto="0"/>
      <p:bldP spid="330" grpId="3" animBg="1" advAuto="0"/>
      <p:bldP spid="331" grpId="2" animBg="1" advAuto="0"/>
      <p:bldP spid="332" grpId="10" animBg="1" advAuto="0"/>
      <p:bldP spid="333" grpId="13" animBg="1" advAuto="0"/>
      <p:bldP spid="334" grpId="12" animBg="1" advAuto="0"/>
      <p:bldP spid="335" grpId="17" animBg="1" advAuto="0"/>
      <p:bldP spid="336" grpId="14" animBg="1" advAuto="0"/>
      <p:bldP spid="337" grpId="16" animBg="1" advAuto="0"/>
      <p:bldP spid="338" grpId="18" animBg="1" advAuto="0"/>
      <p:bldP spid="339" grpId="21" animBg="1" advAuto="0"/>
      <p:bldP spid="340" grpId="22" animBg="1" advAuto="0"/>
      <p:bldP spid="341" grpId="26" animBg="1" advAuto="0"/>
      <p:bldP spid="342" grpId="23" animBg="1" advAuto="0"/>
      <p:bldP spid="343" grpId="25" animBg="1" advAuto="0"/>
      <p:bldP spid="344" grpId="24" animBg="1" advAuto="0"/>
      <p:bldP spid="345" grpId="20" animBg="1" advAuto="0"/>
      <p:bldP spid="346" grpId="27" animBg="1" advAuto="0"/>
      <p:bldP spid="347" grpId="19" animBg="1" advAuto="0"/>
      <p:bldP spid="348" grpId="29" animBg="1" advAuto="0"/>
      <p:bldP spid="349" grpId="15" animBg="1" advAuto="0"/>
      <p:bldP spid="350" grpId="28" animBg="1" advAuto="0"/>
      <p:bldP spid="351" grpId="30" animBg="1" advAuto="0"/>
      <p:bldP spid="352" grpId="33" animBg="1" advAuto="0"/>
      <p:bldP spid="353" grpId="31" animBg="1" advAuto="0"/>
      <p:bldP spid="354" grpId="3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Black hole’s entropy through an non-extensive entropy"/>
          <p:cNvSpPr txBox="1"/>
          <p:nvPr/>
        </p:nvSpPr>
        <p:spPr>
          <a:xfrm>
            <a:off x="224934" y="1112164"/>
            <a:ext cx="16120126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Black hole’s entropy through an non-extensive entropy</a:t>
            </a:r>
          </a:p>
        </p:txBody>
      </p:sp>
      <p:sp>
        <p:nvSpPr>
          <p:cNvPr id="357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58" name="Thermodynamic stability"/>
          <p:cNvSpPr txBox="1"/>
          <p:nvPr/>
        </p:nvSpPr>
        <p:spPr>
          <a:xfrm>
            <a:off x="232525" y="2090580"/>
            <a:ext cx="596715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spc="35"/>
            </a:lvl1pPr>
          </a:lstStyle>
          <a:p>
            <a:r>
              <a:t>Thermodynamic stability</a:t>
            </a:r>
          </a:p>
        </p:txBody>
      </p:sp>
      <p:sp>
        <p:nvSpPr>
          <p:cNvPr id="359" name="First law of black hole"/>
          <p:cNvSpPr txBox="1"/>
          <p:nvPr/>
        </p:nvSpPr>
        <p:spPr>
          <a:xfrm>
            <a:off x="422700" y="4733032"/>
            <a:ext cx="484526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First law of black hole</a:t>
            </a:r>
          </a:p>
        </p:txBody>
      </p:sp>
      <p:pic>
        <p:nvPicPr>
          <p:cNvPr id="360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328" y="3087113"/>
            <a:ext cx="2960407" cy="10906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7383" y="3056223"/>
            <a:ext cx="4249876" cy="10906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711" y="4733032"/>
            <a:ext cx="4690856" cy="6940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pasted-movie.png" descr="pasted-mov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5864" y="4574795"/>
            <a:ext cx="8375401" cy="1010530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Local stability"/>
          <p:cNvSpPr txBox="1"/>
          <p:nvPr/>
        </p:nvSpPr>
        <p:spPr>
          <a:xfrm>
            <a:off x="351609" y="6116766"/>
            <a:ext cx="312409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Local stability</a:t>
            </a:r>
          </a:p>
        </p:txBody>
      </p:sp>
      <p:pic>
        <p:nvPicPr>
          <p:cNvPr id="365" name="pasted-movie.png" descr="pasted-movie.png"/>
          <p:cNvPicPr>
            <a:picLocks noChangeAspect="1"/>
          </p:cNvPicPr>
          <p:nvPr/>
        </p:nvPicPr>
        <p:blipFill>
          <a:blip r:embed="rId6"/>
          <a:srcRect l="52043" t="42736"/>
          <a:stretch>
            <a:fillRect/>
          </a:stretch>
        </p:blipFill>
        <p:spPr>
          <a:xfrm>
            <a:off x="3803779" y="5925547"/>
            <a:ext cx="3364052" cy="1258696"/>
          </a:xfrm>
          <a:prstGeom prst="rect">
            <a:avLst/>
          </a:prstGeom>
          <a:ln w="12700">
            <a:miter lim="400000"/>
          </a:ln>
        </p:spPr>
      </p:pic>
      <p:sp>
        <p:nvSpPr>
          <p:cNvPr id="366" name="Global stability"/>
          <p:cNvSpPr txBox="1"/>
          <p:nvPr/>
        </p:nvSpPr>
        <p:spPr>
          <a:xfrm>
            <a:off x="265338" y="7799203"/>
            <a:ext cx="3625851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Global stability</a:t>
            </a:r>
          </a:p>
        </p:txBody>
      </p:sp>
      <p:sp>
        <p:nvSpPr>
          <p:cNvPr id="367" name="Positive heat capacity"/>
          <p:cNvSpPr txBox="1"/>
          <p:nvPr/>
        </p:nvSpPr>
        <p:spPr>
          <a:xfrm>
            <a:off x="7706131" y="6116766"/>
            <a:ext cx="499596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Positive heat capacity </a:t>
            </a:r>
          </a:p>
        </p:txBody>
      </p:sp>
      <p:pic>
        <p:nvPicPr>
          <p:cNvPr id="368" name="pasted-movie.png" descr="pasted-movie.png"/>
          <p:cNvPicPr>
            <a:picLocks noChangeAspect="1"/>
          </p:cNvPicPr>
          <p:nvPr/>
        </p:nvPicPr>
        <p:blipFill>
          <a:blip r:embed="rId7"/>
          <a:srcRect l="51728" t="11127"/>
          <a:stretch>
            <a:fillRect/>
          </a:stretch>
        </p:blipFill>
        <p:spPr>
          <a:xfrm>
            <a:off x="3855893" y="7399045"/>
            <a:ext cx="5475206" cy="3363005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Negative free energy"/>
          <p:cNvSpPr txBox="1"/>
          <p:nvPr/>
        </p:nvSpPr>
        <p:spPr>
          <a:xfrm>
            <a:off x="9480934" y="7965233"/>
            <a:ext cx="4845263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Negative free energy</a:t>
            </a:r>
          </a:p>
        </p:txBody>
      </p:sp>
      <p:sp>
        <p:nvSpPr>
          <p:cNvPr id="370" name="Schwarzschild black hole is thermodynamic stable with Renyi entropy."/>
          <p:cNvSpPr txBox="1"/>
          <p:nvPr/>
        </p:nvSpPr>
        <p:spPr>
          <a:xfrm>
            <a:off x="14729950" y="6212522"/>
            <a:ext cx="9069494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Schwarzschild black hole is thermodynamic stable with Renyi entropy.</a:t>
            </a:r>
          </a:p>
        </p:txBody>
      </p:sp>
      <p:sp>
        <p:nvSpPr>
          <p:cNvPr id="371" name="If we found the static black hole, then it might be  thermodynamically described by Renyi entropy."/>
          <p:cNvSpPr txBox="1"/>
          <p:nvPr/>
        </p:nvSpPr>
        <p:spPr>
          <a:xfrm>
            <a:off x="13470188" y="9169521"/>
            <a:ext cx="10713829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If we found the static black hole, then it might be  thermodynamically described by Renyi entropy.</a:t>
            </a:r>
          </a:p>
        </p:txBody>
      </p:sp>
      <p:pic>
        <p:nvPicPr>
          <p:cNvPr id="372" name="pasted-movie.png" descr="pasted-movi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3400" y="10595137"/>
            <a:ext cx="5374813" cy="2495449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There is another black hole which is stable by Renyi entropy. That is (rotating) Kerr black hole."/>
          <p:cNvSpPr txBox="1"/>
          <p:nvPr/>
        </p:nvSpPr>
        <p:spPr>
          <a:xfrm>
            <a:off x="519022" y="11350389"/>
            <a:ext cx="13087807" cy="129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There is another black hole which is stable by Renyi entropy. That is (rotating) Kerr black hole. </a:t>
            </a:r>
          </a:p>
        </p:txBody>
      </p:sp>
      <p:sp>
        <p:nvSpPr>
          <p:cNvPr id="374" name="Check Mark"/>
          <p:cNvSpPr/>
          <p:nvPr/>
        </p:nvSpPr>
        <p:spPr>
          <a:xfrm>
            <a:off x="12543653" y="5822694"/>
            <a:ext cx="1412503" cy="108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75" name="Check Mark"/>
          <p:cNvSpPr/>
          <p:nvPr/>
        </p:nvSpPr>
        <p:spPr>
          <a:xfrm>
            <a:off x="14196069" y="7604042"/>
            <a:ext cx="1412503" cy="108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85" extrusionOk="0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008F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pic>
        <p:nvPicPr>
          <p:cNvPr id="376" name="pasted-movie.png" descr="pasted-movi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34901" y="11031404"/>
            <a:ext cx="3533267" cy="1987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pasted-movie.png" descr="pasted-movi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5088" y="3087113"/>
            <a:ext cx="7399818" cy="1090677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[1511.06963]"/>
          <p:cNvSpPr txBox="1"/>
          <p:nvPr/>
        </p:nvSpPr>
        <p:spPr>
          <a:xfrm>
            <a:off x="8283624" y="12251372"/>
            <a:ext cx="29653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[1511.06963]  </a:t>
            </a:r>
          </a:p>
        </p:txBody>
      </p:sp>
      <p:sp>
        <p:nvSpPr>
          <p:cNvPr id="379" name="[2211.05989]"/>
          <p:cNvSpPr txBox="1"/>
          <p:nvPr/>
        </p:nvSpPr>
        <p:spPr>
          <a:xfrm>
            <a:off x="17394204" y="3253743"/>
            <a:ext cx="29653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[2211.05989]  </a:t>
            </a:r>
          </a:p>
        </p:txBody>
      </p:sp>
      <p:sp>
        <p:nvSpPr>
          <p:cNvPr id="380" name="[1702.05341]"/>
          <p:cNvSpPr txBox="1"/>
          <p:nvPr/>
        </p:nvSpPr>
        <p:spPr>
          <a:xfrm>
            <a:off x="20602675" y="7585552"/>
            <a:ext cx="296535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[1702.05341]  </a:t>
            </a:r>
          </a:p>
        </p:txBody>
      </p:sp>
      <p:pic>
        <p:nvPicPr>
          <p:cNvPr id="381" name="pasted-movie.png" descr="pasted-movi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97563" y="2871101"/>
            <a:ext cx="2852441" cy="28524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1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2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2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" grpId="5" animBg="1" advAuto="0"/>
      <p:bldP spid="360" grpId="1" animBg="1" advAuto="0"/>
      <p:bldP spid="361" grpId="2" animBg="1" advAuto="0"/>
      <p:bldP spid="362" grpId="6" animBg="1" advAuto="0"/>
      <p:bldP spid="363" grpId="7" animBg="1" advAuto="0"/>
      <p:bldP spid="364" grpId="8" animBg="1" advAuto="0"/>
      <p:bldP spid="365" grpId="9" animBg="1" advAuto="0"/>
      <p:bldP spid="366" grpId="11" animBg="1" advAuto="0"/>
      <p:bldP spid="367" grpId="10" animBg="1" advAuto="0"/>
      <p:bldP spid="368" grpId="12" animBg="1" advAuto="0"/>
      <p:bldP spid="369" grpId="13" animBg="1" advAuto="0"/>
      <p:bldP spid="370" grpId="16" animBg="1" advAuto="0"/>
      <p:bldP spid="371" grpId="17" animBg="1" advAuto="0"/>
      <p:bldP spid="372" grpId="18" animBg="1" advAuto="0"/>
      <p:bldP spid="373" grpId="19" animBg="1" advAuto="0"/>
      <p:bldP spid="374" grpId="14" animBg="1" advAuto="0"/>
      <p:bldP spid="375" grpId="15" animBg="1" advAuto="0"/>
      <p:bldP spid="376" grpId="20" animBg="1" advAuto="0"/>
      <p:bldP spid="377" grpId="3" animBg="1" advAuto="0"/>
      <p:bldP spid="378" grpId="21" animBg="1" advAuto="0"/>
      <p:bldP spid="379" grpId="4" animBg="1" advAuto="0"/>
      <p:bldP spid="381" grpId="22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Black hole’s entropy in Modified gravity"/>
          <p:cNvSpPr txBox="1"/>
          <p:nvPr/>
        </p:nvSpPr>
        <p:spPr>
          <a:xfrm>
            <a:off x="248631" y="1112164"/>
            <a:ext cx="11554976" cy="85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 spc="45"/>
            </a:lvl1pPr>
          </a:lstStyle>
          <a:p>
            <a:r>
              <a:t>Black hole’s entropy in Modified gravity</a:t>
            </a:r>
          </a:p>
        </p:txBody>
      </p:sp>
      <p:sp>
        <p:nvSpPr>
          <p:cNvPr id="384" name="Rectangle"/>
          <p:cNvSpPr/>
          <p:nvPr/>
        </p:nvSpPr>
        <p:spPr>
          <a:xfrm>
            <a:off x="585384" y="12315666"/>
            <a:ext cx="23213231" cy="565468"/>
          </a:xfrm>
          <a:prstGeom prst="rect">
            <a:avLst/>
          </a:prstGeom>
          <a:solidFill>
            <a:srgbClr val="E8F5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pic>
        <p:nvPicPr>
          <p:cNvPr id="385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0" y="2267419"/>
            <a:ext cx="6456062" cy="1706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pasted-movie.png" descr="pasted-movie.png"/>
          <p:cNvPicPr>
            <a:picLocks noChangeAspect="1"/>
          </p:cNvPicPr>
          <p:nvPr/>
        </p:nvPicPr>
        <p:blipFill>
          <a:blip r:embed="rId3"/>
          <a:srcRect l="16707" t="28672" r="17368" b="24190"/>
          <a:stretch>
            <a:fillRect/>
          </a:stretch>
        </p:blipFill>
        <p:spPr>
          <a:xfrm>
            <a:off x="1808194" y="4095036"/>
            <a:ext cx="2736722" cy="1073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105" y="2267419"/>
            <a:ext cx="8377618" cy="1706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pasted-movie.png" descr="pasted-movie.png"/>
          <p:cNvPicPr>
            <a:picLocks noChangeAspect="1"/>
          </p:cNvPicPr>
          <p:nvPr/>
        </p:nvPicPr>
        <p:blipFill>
          <a:blip r:embed="rId5"/>
          <a:srcRect l="2892" t="2495" r="2892" b="21778"/>
          <a:stretch>
            <a:fillRect/>
          </a:stretch>
        </p:blipFill>
        <p:spPr>
          <a:xfrm>
            <a:off x="9763264" y="4062889"/>
            <a:ext cx="2516853" cy="1137903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Arrow"/>
          <p:cNvSpPr/>
          <p:nvPr/>
        </p:nvSpPr>
        <p:spPr>
          <a:xfrm rot="16200000" flipH="1">
            <a:off x="6253398" y="5804369"/>
            <a:ext cx="1459205" cy="445099"/>
          </a:xfrm>
          <a:prstGeom prst="rightArrow">
            <a:avLst>
              <a:gd name="adj1" fmla="val 34000"/>
              <a:gd name="adj2" fmla="val 17838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390" name="General Relativity"/>
          <p:cNvSpPr txBox="1"/>
          <p:nvPr/>
        </p:nvSpPr>
        <p:spPr>
          <a:xfrm>
            <a:off x="5095075" y="4579008"/>
            <a:ext cx="411816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General Relativity</a:t>
            </a:r>
          </a:p>
        </p:txBody>
      </p:sp>
      <p:sp>
        <p:nvSpPr>
          <p:cNvPr id="391" name="Modified Gravity"/>
          <p:cNvSpPr txBox="1"/>
          <p:nvPr/>
        </p:nvSpPr>
        <p:spPr>
          <a:xfrm>
            <a:off x="5095075" y="6780773"/>
            <a:ext cx="4118160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Modified Gravity</a:t>
            </a:r>
          </a:p>
        </p:txBody>
      </p:sp>
      <p:pic>
        <p:nvPicPr>
          <p:cNvPr id="392" name="pasted-movie.png" descr="pasted-movi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015" y="7566997"/>
            <a:ext cx="15400361" cy="23502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pasted-movie.png" descr="pasted-movi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78428" y="12080623"/>
            <a:ext cx="8078745" cy="619139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pasted-movie.png" descr="pasted-movi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25715" y="8190786"/>
            <a:ext cx="4118160" cy="14005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pasted-movie.png" descr="pasted-movi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31061" y="11045252"/>
            <a:ext cx="10126528" cy="877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pasted-movie.png" descr="pasted-movi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557496" y="10233695"/>
            <a:ext cx="5105401" cy="673101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Question : What is the statistics ?"/>
          <p:cNvSpPr txBox="1"/>
          <p:nvPr/>
        </p:nvSpPr>
        <p:spPr>
          <a:xfrm>
            <a:off x="2330602" y="10533196"/>
            <a:ext cx="8578249" cy="769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 spc="39"/>
            </a:lvl1pPr>
          </a:lstStyle>
          <a:p>
            <a:r>
              <a:t>Question : What is the statistics ?</a:t>
            </a:r>
          </a:p>
        </p:txBody>
      </p:sp>
      <p:sp>
        <p:nvSpPr>
          <p:cNvPr id="398" name="Microscopic"/>
          <p:cNvSpPr txBox="1"/>
          <p:nvPr/>
        </p:nvSpPr>
        <p:spPr>
          <a:xfrm>
            <a:off x="1869309" y="11721331"/>
            <a:ext cx="293208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Microscopic</a:t>
            </a:r>
          </a:p>
        </p:txBody>
      </p:sp>
      <p:sp>
        <p:nvSpPr>
          <p:cNvPr id="399" name="Macroscopic"/>
          <p:cNvSpPr txBox="1"/>
          <p:nvPr/>
        </p:nvSpPr>
        <p:spPr>
          <a:xfrm>
            <a:off x="9302098" y="11721331"/>
            <a:ext cx="3136902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Macroscopic</a:t>
            </a:r>
          </a:p>
        </p:txBody>
      </p:sp>
      <p:sp>
        <p:nvSpPr>
          <p:cNvPr id="400" name="Wald’s entropy"/>
          <p:cNvSpPr txBox="1"/>
          <p:nvPr/>
        </p:nvSpPr>
        <p:spPr>
          <a:xfrm>
            <a:off x="17414895" y="7362330"/>
            <a:ext cx="3339803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Wald’s entropy</a:t>
            </a:r>
          </a:p>
        </p:txBody>
      </p:sp>
      <p:sp>
        <p:nvSpPr>
          <p:cNvPr id="401" name="Double Arrow"/>
          <p:cNvSpPr/>
          <p:nvPr/>
        </p:nvSpPr>
        <p:spPr>
          <a:xfrm>
            <a:off x="4755971" y="11785625"/>
            <a:ext cx="4408786" cy="565468"/>
          </a:xfrm>
          <a:prstGeom prst="leftRightArrow">
            <a:avLst>
              <a:gd name="adj1" fmla="val 32000"/>
              <a:gd name="adj2" fmla="val 98821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spcBef>
                <a:spcPts val="0"/>
              </a:spcBef>
              <a:defRPr sz="3200" b="0" spc="0">
                <a:solidFill>
                  <a:srgbClr val="000000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pPr>
            <a:endParaRPr/>
          </a:p>
        </p:txBody>
      </p:sp>
      <p:sp>
        <p:nvSpPr>
          <p:cNvPr id="402" name="Entropy"/>
          <p:cNvSpPr txBox="1"/>
          <p:nvPr/>
        </p:nvSpPr>
        <p:spPr>
          <a:xfrm>
            <a:off x="6010691" y="11721331"/>
            <a:ext cx="1899346" cy="6940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 b="0" spc="35"/>
            </a:lvl1pPr>
          </a:lstStyle>
          <a:p>
            <a:r>
              <a:t>Entropy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3" name="Equation"/>
              <p:cNvSpPr txBox="1"/>
              <p:nvPr/>
            </p:nvSpPr>
            <p:spPr>
              <a:xfrm>
                <a:off x="5928174" y="12560300"/>
                <a:ext cx="2064380" cy="43841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 b="0" spc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7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sz="37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7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7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sz="3700" i="1">
                              <a:solidFill>
                                <a:srgbClr val="1A5C7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m:rPr>
                          <m:sty m:val="p"/>
                        </m:rPr>
                        <a:rPr sz="3700" i="1">
                          <a:solidFill>
                            <a:srgbClr val="1A5C71"/>
                          </a:solidFill>
                          <a:latin typeface="Cambria Math" panose="02040503050406030204" pitchFamily="18" charset="0"/>
                        </a:rPr>
                        <m:t>lnΩ</m:t>
                      </m:r>
                    </m:oMath>
                  </m:oMathPara>
                </a14:m>
                <a:endParaRPr sz="3700">
                  <a:solidFill>
                    <a:srgbClr val="1A5C71"/>
                  </a:solidFill>
                </a:endParaRPr>
              </a:p>
            </p:txBody>
          </p:sp>
        </mc:Choice>
        <mc:Fallback xmlns="">
          <p:sp>
            <p:nvSpPr>
              <p:cNvPr id="403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174" y="12560300"/>
                <a:ext cx="2064380" cy="438417"/>
              </a:xfrm>
              <a:prstGeom prst="rect">
                <a:avLst/>
              </a:prstGeom>
              <a:blipFill>
                <a:blip r:embed="rId11"/>
                <a:stretch>
                  <a:fillRect l="-7317" r="-9146" b="-50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4" name="pasted-movie.png" descr="pasted-movi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42865" y="1112164"/>
            <a:ext cx="5577304" cy="54259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1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1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1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1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19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" grpId="1" animBg="1" advAuto="0"/>
      <p:bldP spid="386" grpId="3" animBg="1" advAuto="0"/>
      <p:bldP spid="387" grpId="2" animBg="1" advAuto="0"/>
      <p:bldP spid="388" grpId="4" animBg="1" advAuto="0"/>
      <p:bldP spid="389" grpId="6" animBg="1" advAuto="0"/>
      <p:bldP spid="390" grpId="5" animBg="1" advAuto="0"/>
      <p:bldP spid="391" grpId="7" animBg="1" advAuto="0"/>
      <p:bldP spid="392" grpId="8" animBg="1" advAuto="0"/>
      <p:bldP spid="393" grpId="13" animBg="1" advAuto="0"/>
      <p:bldP spid="394" grpId="10" animBg="1" advAuto="0"/>
      <p:bldP spid="395" grpId="12" animBg="1" advAuto="0"/>
      <p:bldP spid="396" grpId="11" animBg="1" advAuto="0"/>
      <p:bldP spid="397" grpId="14" animBg="1" advAuto="0"/>
      <p:bldP spid="398" grpId="16" animBg="1" advAuto="0"/>
      <p:bldP spid="399" grpId="17" animBg="1" advAuto="0"/>
      <p:bldP spid="400" grpId="9" animBg="1" advAuto="0"/>
      <p:bldP spid="401" grpId="15" animBg="1" advAuto="0"/>
      <p:bldP spid="402" grpId="18" animBg="1" advAuto="0"/>
      <p:bldP spid="403" grpId="19" animBg="1" advAuto="0"/>
      <p:bldP spid="404" grpId="20" animBg="1" advAuto="0"/>
    </p:bldLst>
  </p:timing>
</p:sld>
</file>

<file path=ppt/theme/theme1.xml><?xml version="1.0" encoding="utf-8"?>
<a:theme xmlns:a="http://schemas.openxmlformats.org/drawingml/2006/main" name="24_Briefing">
  <a:themeElements>
    <a:clrScheme name="24_Briefing">
      <a:dk1>
        <a:srgbClr val="1A5C71"/>
      </a:dk1>
      <a:lt1>
        <a:srgbClr val="715D57"/>
      </a:lt1>
      <a:dk2>
        <a:srgbClr val="5E5E5E"/>
      </a:dk2>
      <a:lt2>
        <a:srgbClr val="D5D5D5"/>
      </a:lt2>
      <a:accent1>
        <a:srgbClr val="54818F"/>
      </a:accent1>
      <a:accent2>
        <a:srgbClr val="308C8B"/>
      </a:accent2>
      <a:accent3>
        <a:srgbClr val="7A9105"/>
      </a:accent3>
      <a:accent4>
        <a:srgbClr val="C26E6A"/>
      </a:accent4>
      <a:accent5>
        <a:srgbClr val="E4E942"/>
      </a:accent5>
      <a:accent6>
        <a:srgbClr val="5B516A"/>
      </a:accent6>
      <a:hlink>
        <a:srgbClr val="0000FF"/>
      </a:hlink>
      <a:folHlink>
        <a:srgbClr val="FF00FF"/>
      </a:folHlink>
    </a:clrScheme>
    <a:fontScheme name="24_Briefing">
      <a:majorFont>
        <a:latin typeface="Graphik"/>
        <a:ea typeface="Graphik"/>
        <a:cs typeface="Graphik"/>
      </a:majorFont>
      <a:minorFont>
        <a:latin typeface="Graphik"/>
        <a:ea typeface="Graphik"/>
        <a:cs typeface="Graphik"/>
      </a:minorFont>
    </a:fontScheme>
    <a:fmtScheme name="24_Briefi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raphik-Medium"/>
            <a:ea typeface="Graphik-Medium"/>
            <a:cs typeface="Graphik-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76200" cap="flat">
          <a:solidFill>
            <a:schemeClr val="accent6">
              <a:hueOff val="61929"/>
              <a:satOff val="10820"/>
              <a:lumOff val="-8848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30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36" normalizeH="0" baseline="0">
            <a:ln>
              <a:noFill/>
            </a:ln>
            <a:solidFill>
              <a:schemeClr val="accent1">
                <a:satOff val="36598"/>
                <a:lumOff val="-17227"/>
              </a:schemeClr>
            </a:solidFill>
            <a:effectLst/>
            <a:uFillTx/>
            <a:latin typeface="+mn-lt"/>
            <a:ea typeface="+mn-ea"/>
            <a:cs typeface="+mn-cs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4_Briefing">
  <a:themeElements>
    <a:clrScheme name="24_Briefing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54818F"/>
      </a:accent1>
      <a:accent2>
        <a:srgbClr val="308C8B"/>
      </a:accent2>
      <a:accent3>
        <a:srgbClr val="7A9105"/>
      </a:accent3>
      <a:accent4>
        <a:srgbClr val="C26E6A"/>
      </a:accent4>
      <a:accent5>
        <a:srgbClr val="E4E942"/>
      </a:accent5>
      <a:accent6>
        <a:srgbClr val="5B516A"/>
      </a:accent6>
      <a:hlink>
        <a:srgbClr val="0000FF"/>
      </a:hlink>
      <a:folHlink>
        <a:srgbClr val="FF00FF"/>
      </a:folHlink>
    </a:clrScheme>
    <a:fontScheme name="24_Briefing">
      <a:majorFont>
        <a:latin typeface="Graphik"/>
        <a:ea typeface="Graphik"/>
        <a:cs typeface="Graphik"/>
      </a:majorFont>
      <a:minorFont>
        <a:latin typeface="Graphik"/>
        <a:ea typeface="Graphik"/>
        <a:cs typeface="Graphik"/>
      </a:minorFont>
    </a:fontScheme>
    <a:fmtScheme name="24_Briefi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raphik-Medium"/>
            <a:ea typeface="Graphik-Medium"/>
            <a:cs typeface="Graphik-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76200" cap="flat">
          <a:solidFill>
            <a:schemeClr val="accent6">
              <a:hueOff val="61929"/>
              <a:satOff val="10820"/>
              <a:lumOff val="-8848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30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36" normalizeH="0" baseline="0">
            <a:ln>
              <a:noFill/>
            </a:ln>
            <a:solidFill>
              <a:schemeClr val="accent1">
                <a:satOff val="36598"/>
                <a:lumOff val="-17227"/>
              </a:schemeClr>
            </a:solidFill>
            <a:effectLst/>
            <a:uFillTx/>
            <a:latin typeface="+mn-lt"/>
            <a:ea typeface="+mn-ea"/>
            <a:cs typeface="+mn-cs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793</Words>
  <Application>Microsoft Macintosh PowerPoint</Application>
  <PresentationFormat>Custom</PresentationFormat>
  <Paragraphs>171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Cambria Math</vt:lpstr>
      <vt:lpstr>Graphik</vt:lpstr>
      <vt:lpstr>Helvetica Neue</vt:lpstr>
      <vt:lpstr>24_Briefing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Thanawat Anusonthi</cp:lastModifiedBy>
  <cp:revision>5</cp:revision>
  <dcterms:modified xsi:type="dcterms:W3CDTF">2026-07-23T06:42:22Z</dcterms:modified>
</cp:coreProperties>
</file>