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1" r:id="rId1"/>
    <p:sldMasterId id="2147483883" r:id="rId2"/>
    <p:sldMasterId id="2147483895" r:id="rId3"/>
    <p:sldMasterId id="2147483907" r:id="rId4"/>
    <p:sldMasterId id="2147483919" r:id="rId5"/>
    <p:sldMasterId id="2147483931" r:id="rId6"/>
    <p:sldMasterId id="2147483943" r:id="rId7"/>
    <p:sldMasterId id="2147483955" r:id="rId8"/>
    <p:sldMasterId id="2147483979" r:id="rId9"/>
  </p:sldMasterIdLst>
  <p:notesMasterIdLst>
    <p:notesMasterId r:id="rId27"/>
  </p:notesMasterIdLst>
  <p:handoutMasterIdLst>
    <p:handoutMasterId r:id="rId28"/>
  </p:handoutMasterIdLst>
  <p:sldIdLst>
    <p:sldId id="568" r:id="rId10"/>
    <p:sldId id="683" r:id="rId11"/>
    <p:sldId id="678" r:id="rId12"/>
    <p:sldId id="697" r:id="rId13"/>
    <p:sldId id="679" r:id="rId14"/>
    <p:sldId id="676" r:id="rId15"/>
    <p:sldId id="698" r:id="rId16"/>
    <p:sldId id="682" r:id="rId17"/>
    <p:sldId id="699" r:id="rId18"/>
    <p:sldId id="701" r:id="rId19"/>
    <p:sldId id="690" r:id="rId20"/>
    <p:sldId id="700" r:id="rId21"/>
    <p:sldId id="687" r:id="rId22"/>
    <p:sldId id="680" r:id="rId23"/>
    <p:sldId id="688" r:id="rId24"/>
    <p:sldId id="696" r:id="rId25"/>
    <p:sldId id="662" r:id="rId26"/>
  </p:sldIdLst>
  <p:sldSz cx="12192000" cy="6858000"/>
  <p:notesSz cx="7104063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CC0000"/>
    <a:srgbClr val="808080"/>
    <a:srgbClr val="33CC33"/>
    <a:srgbClr val="666699"/>
    <a:srgbClr val="FFCC66"/>
    <a:srgbClr val="FFCC00"/>
    <a:srgbClr val="339933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08" autoAdjust="0"/>
    <p:restoredTop sz="94394" autoAdjust="0"/>
  </p:normalViewPr>
  <p:slideViewPr>
    <p:cSldViewPr>
      <p:cViewPr varScale="1">
        <p:scale>
          <a:sx n="111" d="100"/>
          <a:sy n="111" d="100"/>
        </p:scale>
        <p:origin x="144" y="1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8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912"/>
    </p:cViewPr>
  </p:sorterViewPr>
  <p:notesViewPr>
    <p:cSldViewPr>
      <p:cViewPr varScale="1">
        <p:scale>
          <a:sx n="82" d="100"/>
          <a:sy n="82" d="100"/>
        </p:scale>
        <p:origin x="2382" y="102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Feuille_de_calcul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 smtClean="0"/>
              <a:t>FTE </a:t>
            </a:r>
            <a:r>
              <a:rPr lang="fr-FR" dirty="0" err="1" smtClean="0"/>
              <a:t>EICROCs</a:t>
            </a:r>
            <a:endParaRPr lang="fr-FR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Feuil1!$B$2</c:f>
              <c:strCache>
                <c:ptCount val="1"/>
                <c:pt idx="0">
                  <c:v>OMEGA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Feuil1!$A$3:$A$9</c:f>
              <c:numCache>
                <c:formatCode>General</c:formatCode>
                <c:ptCount val="7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</c:numCache>
            </c:numRef>
          </c:cat>
          <c:val>
            <c:numRef>
              <c:f>Feuil1!$B$3:$B$9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2.5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Feuil1!$C$2</c:f>
              <c:strCache>
                <c:ptCount val="1"/>
                <c:pt idx="0">
                  <c:v>LPC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Feuil1!$A$3:$A$9</c:f>
              <c:numCache>
                <c:formatCode>General</c:formatCode>
                <c:ptCount val="7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</c:numCache>
            </c:numRef>
          </c:cat>
          <c:val>
            <c:numRef>
              <c:f>Feuil1!$C$3:$C$9</c:f>
              <c:numCache>
                <c:formatCode>General</c:formatCode>
                <c:ptCount val="7"/>
                <c:pt idx="0">
                  <c:v>1</c:v>
                </c:pt>
                <c:pt idx="1">
                  <c:v>2.5</c:v>
                </c:pt>
                <c:pt idx="2">
                  <c:v>2.5</c:v>
                </c:pt>
                <c:pt idx="3">
                  <c:v>2</c:v>
                </c:pt>
                <c:pt idx="4">
                  <c:v>1.5</c:v>
                </c:pt>
                <c:pt idx="5">
                  <c:v>1</c:v>
                </c:pt>
                <c:pt idx="6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3766136"/>
        <c:axId val="673766528"/>
      </c:barChart>
      <c:catAx>
        <c:axId val="673766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73766528"/>
        <c:crosses val="autoZero"/>
        <c:auto val="1"/>
        <c:lblAlgn val="ctr"/>
        <c:lblOffset val="100"/>
        <c:noMultiLvlLbl val="0"/>
      </c:catAx>
      <c:valAx>
        <c:axId val="673766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73766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9201" cy="51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0" tIns="49525" rIns="99050" bIns="49525" numCol="1" anchor="t" anchorCtr="0" compatLnSpc="1">
            <a:prstTxWarp prst="textNoShape">
              <a:avLst/>
            </a:prstTxWarp>
          </a:bodyPr>
          <a:lstStyle>
            <a:lvl1pPr defTabSz="990622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205" y="1"/>
            <a:ext cx="3079201" cy="51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0" tIns="49525" rIns="99050" bIns="49525" numCol="1" anchor="t" anchorCtr="0" compatLnSpc="1">
            <a:prstTxWarp prst="textNoShape">
              <a:avLst/>
            </a:prstTxWarp>
          </a:bodyPr>
          <a:lstStyle>
            <a:lvl1pPr algn="r" defTabSz="990622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720675"/>
            <a:ext cx="3079201" cy="512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0" tIns="49525" rIns="99050" bIns="49525" numCol="1" anchor="b" anchorCtr="0" compatLnSpc="1">
            <a:prstTxWarp prst="textNoShape">
              <a:avLst/>
            </a:prstTxWarp>
          </a:bodyPr>
          <a:lstStyle>
            <a:lvl1pPr defTabSz="990622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205" y="9720675"/>
            <a:ext cx="3079201" cy="512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0" tIns="49525" rIns="99050" bIns="49525" numCol="1" anchor="b" anchorCtr="0" compatLnSpc="1">
            <a:prstTxWarp prst="textNoShape">
              <a:avLst/>
            </a:prstTxWarp>
          </a:bodyPr>
          <a:lstStyle>
            <a:lvl1pPr algn="r" defTabSz="990622">
              <a:defRPr sz="1300">
                <a:latin typeface="Arial" charset="0"/>
              </a:defRPr>
            </a:lvl1pPr>
          </a:lstStyle>
          <a:p>
            <a:pPr>
              <a:defRPr/>
            </a:pPr>
            <a:fld id="{19E14790-E3AA-44A9-AC30-9F3910EB56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2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9201" cy="51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19" tIns="46259" rIns="92519" bIns="46259" numCol="1" anchor="t" anchorCtr="0" compatLnSpc="1">
            <a:prstTxWarp prst="textNoShape">
              <a:avLst/>
            </a:prstTxWarp>
          </a:bodyPr>
          <a:lstStyle>
            <a:lvl1pPr defTabSz="92480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205" y="1"/>
            <a:ext cx="3079201" cy="51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19" tIns="46259" rIns="92519" bIns="46259" numCol="1" anchor="t" anchorCtr="0" compatLnSpc="1">
            <a:prstTxWarp prst="textNoShape">
              <a:avLst/>
            </a:prstTxWarp>
          </a:bodyPr>
          <a:lstStyle>
            <a:lvl1pPr algn="r" defTabSz="92480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6763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077" y="4861156"/>
            <a:ext cx="5683913" cy="460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19" tIns="46259" rIns="92519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675"/>
            <a:ext cx="3079201" cy="512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19" tIns="46259" rIns="92519" bIns="46259" numCol="1" anchor="b" anchorCtr="0" compatLnSpc="1">
            <a:prstTxWarp prst="textNoShape">
              <a:avLst/>
            </a:prstTxWarp>
          </a:bodyPr>
          <a:lstStyle>
            <a:lvl1pPr defTabSz="92480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205" y="9720675"/>
            <a:ext cx="3079201" cy="512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19" tIns="46259" rIns="92519" bIns="46259" numCol="1" anchor="b" anchorCtr="0" compatLnSpc="1">
            <a:prstTxWarp prst="textNoShape">
              <a:avLst/>
            </a:prstTxWarp>
          </a:bodyPr>
          <a:lstStyle>
            <a:lvl1pPr algn="r" defTabSz="924801">
              <a:defRPr sz="1200">
                <a:latin typeface="Arial" charset="0"/>
              </a:defRPr>
            </a:lvl1pPr>
          </a:lstStyle>
          <a:p>
            <a:pPr>
              <a:defRPr/>
            </a:pPr>
            <a:fld id="{9831BB6A-A0DD-468D-BA33-5CDE4EAAAC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368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95263" y="790575"/>
            <a:ext cx="7029450" cy="39544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8922">
              <a:defRPr/>
            </a:pPr>
            <a:fld id="{9831BB6A-A0DD-468D-BA33-5CDE4EAAACD5}" type="slidenum">
              <a:rPr lang="fr-FR" smtClean="0">
                <a:solidFill>
                  <a:srgbClr val="000000"/>
                </a:solidFill>
              </a:rPr>
              <a:pPr defTabSz="928922">
                <a:defRPr/>
              </a:pPr>
              <a:t>1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22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31BB6A-A0DD-468D-BA33-5CDE4EAAACD5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5408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31BB6A-A0DD-468D-BA33-5CDE4EAAACD5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690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7"/>
          <p:cNvSpPr>
            <a:spLocks/>
          </p:cNvSpPr>
          <p:nvPr/>
        </p:nvSpPr>
        <p:spPr bwMode="auto">
          <a:xfrm flipV="1">
            <a:off x="11717867" y="6181725"/>
            <a:ext cx="196851" cy="101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2075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994400" y="5562601"/>
            <a:ext cx="423333" cy="752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079068" y="5603875"/>
            <a:ext cx="472017" cy="636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17685" y="5595939"/>
            <a:ext cx="461433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850467" y="5651501"/>
            <a:ext cx="82761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0" y="836613"/>
            <a:ext cx="527051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11664952" y="836613"/>
            <a:ext cx="527049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3117" y="1476376"/>
            <a:ext cx="11438467" cy="208597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9467" y="3697288"/>
            <a:ext cx="11440584" cy="1752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D31216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pic>
        <p:nvPicPr>
          <p:cNvPr id="31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33" name="Connecteur droit 32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latin typeface="Bryant Medium Compressed" pitchFamily="34" charset="0"/>
              </a:rPr>
              <a:t>rganization</a:t>
            </a:r>
            <a:r>
              <a:rPr lang="fr-FR" sz="2400" dirty="0" smtClean="0"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latin typeface="Bryant Medium Compressed" pitchFamily="34" charset="0"/>
              </a:rPr>
              <a:t>lectronics</a:t>
            </a:r>
            <a:r>
              <a:rPr lang="fr-FR" sz="2400" dirty="0" smtClean="0">
                <a:latin typeface="Bryant Medium Compressed" pitchFamily="34" charset="0"/>
              </a:rPr>
              <a:t> </a:t>
            </a:r>
            <a:r>
              <a:rPr lang="fr-FR" sz="2400" dirty="0" err="1" smtClean="0"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latin typeface="Bryant Medium Compressed" pitchFamily="34" charset="0"/>
              </a:rPr>
              <a:t>n</a:t>
            </a:r>
            <a:r>
              <a:rPr lang="fr-FR" sz="2400" dirty="0" smtClean="0"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latin typeface="Bryant Medium Compressed" pitchFamily="34" charset="0"/>
              </a:rPr>
              <a:t>pplications</a:t>
            </a:r>
            <a:endParaRPr lang="en-US" sz="2800" dirty="0">
              <a:latin typeface="Bryant Medium Compressed" pitchFamily="34" charset="0"/>
            </a:endParaRPr>
          </a:p>
        </p:txBody>
      </p:sp>
      <p:pic>
        <p:nvPicPr>
          <p:cNvPr id="36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latin typeface="Bryant Medium Compressed" pitchFamily="34" charset="0"/>
              </a:rPr>
              <a:t>rganization</a:t>
            </a:r>
            <a:r>
              <a:rPr lang="fr-FR" sz="2400" dirty="0" smtClean="0"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latin typeface="Bryant Medium Compressed" pitchFamily="34" charset="0"/>
              </a:rPr>
              <a:t>lectronics</a:t>
            </a:r>
            <a:r>
              <a:rPr lang="fr-FR" sz="2400" dirty="0" smtClean="0">
                <a:latin typeface="Bryant Medium Compressed" pitchFamily="34" charset="0"/>
              </a:rPr>
              <a:t> </a:t>
            </a:r>
            <a:r>
              <a:rPr lang="fr-FR" sz="2400" dirty="0" err="1" smtClean="0"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latin typeface="Bryant Medium Compressed" pitchFamily="34" charset="0"/>
              </a:rPr>
              <a:t>n</a:t>
            </a:r>
            <a:r>
              <a:rPr lang="fr-FR" sz="2400" dirty="0" smtClean="0"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latin typeface="Bryant Medium Compressed" pitchFamily="34" charset="0"/>
              </a:rPr>
              <a:t>pplications</a:t>
            </a:r>
            <a:endParaRPr lang="en-US" sz="2800" dirty="0">
              <a:latin typeface="Bryant Medium Compressed" pitchFamily="34" charset="0"/>
            </a:endParaRPr>
          </a:p>
        </p:txBody>
      </p:sp>
      <p:pic>
        <p:nvPicPr>
          <p:cNvPr id="22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hipembeded 012"/>
          <p:cNvPicPr>
            <a:picLocks noChangeAspect="1" noChangeArrowheads="1"/>
          </p:cNvPicPr>
          <p:nvPr userDrawn="1"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25" name="Connecteur droit 24"/>
          <p:cNvCxnSpPr/>
          <p:nvPr userDrawn="1"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 userDrawn="1"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latin typeface="Bryant Medium Compressed" pitchFamily="34" charset="0"/>
              </a:rPr>
              <a:t>rganization</a:t>
            </a:r>
            <a:r>
              <a:rPr lang="fr-FR" sz="2400" dirty="0" smtClean="0"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latin typeface="Bryant Medium Compressed" pitchFamily="34" charset="0"/>
              </a:rPr>
              <a:t>lectronics</a:t>
            </a:r>
            <a:r>
              <a:rPr lang="fr-FR" sz="2400" dirty="0" smtClean="0">
                <a:latin typeface="Bryant Medium Compressed" pitchFamily="34" charset="0"/>
              </a:rPr>
              <a:t> </a:t>
            </a:r>
            <a:r>
              <a:rPr lang="fr-FR" sz="2400" dirty="0" err="1" smtClean="0"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latin typeface="Bryant Medium Compressed" pitchFamily="34" charset="0"/>
              </a:rPr>
              <a:t>n</a:t>
            </a:r>
            <a:r>
              <a:rPr lang="fr-FR" sz="2400" dirty="0" smtClean="0"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latin typeface="Bryant Medium Compressed" pitchFamily="34" charset="0"/>
              </a:rPr>
              <a:t>pplications</a:t>
            </a:r>
            <a:endParaRPr lang="en-US" sz="2800" dirty="0">
              <a:latin typeface="Bryant Medium Compressed" pitchFamily="34" charset="0"/>
            </a:endParaRPr>
          </a:p>
        </p:txBody>
      </p:sp>
      <p:pic>
        <p:nvPicPr>
          <p:cNvPr id="28" name="Picture 4" descr="http://www.cenbg.in2p3.fr/joliot-curie/IMG/logoCNRSIN2P3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 3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332" y="188640"/>
            <a:ext cx="297687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99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205384" y="1"/>
            <a:ext cx="2986616" cy="61579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39184" y="1"/>
            <a:ext cx="8763000" cy="61579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CdLT  EAP EIC 25 sep 25</a:t>
            </a:r>
            <a:endParaRPr kumimoji="0"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91603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CdLT  EAP EIC 25 sep 25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74C64A-F892-4D24-8DE4-95AE196E3A2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7"/>
          <p:cNvSpPr>
            <a:spLocks/>
          </p:cNvSpPr>
          <p:nvPr/>
        </p:nvSpPr>
        <p:spPr bwMode="auto">
          <a:xfrm flipV="1">
            <a:off x="11717867" y="6181725"/>
            <a:ext cx="196851" cy="101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2075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994400" y="5562601"/>
            <a:ext cx="423333" cy="752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079068" y="5603875"/>
            <a:ext cx="472017" cy="636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17685" y="5595939"/>
            <a:ext cx="461433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850467" y="5651501"/>
            <a:ext cx="82761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0" y="836613"/>
            <a:ext cx="527051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11664952" y="836613"/>
            <a:ext cx="527049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3117" y="1476376"/>
            <a:ext cx="11438467" cy="208597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9467" y="3697288"/>
            <a:ext cx="11440584" cy="1752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D31216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pic>
        <p:nvPicPr>
          <p:cNvPr id="31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33" name="Connecteur droit 32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36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22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hipembeded 012"/>
          <p:cNvPicPr>
            <a:picLocks noChangeAspect="1" noChangeArrowheads="1"/>
          </p:cNvPicPr>
          <p:nvPr userDrawn="1"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25" name="Connecteur droit 24"/>
          <p:cNvCxnSpPr/>
          <p:nvPr userDrawn="1"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 userDrawn="1"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28" name="Picture 4" descr="http://www.cenbg.in2p3.fr/joliot-curie/IMG/logoCNRSIN2P3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 3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332" y="188640"/>
            <a:ext cx="297687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30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1"/>
            <a:ext cx="9120716" cy="620713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71A504-AE2C-4488-80ED-9ED6A4A57476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20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65151" y="892175"/>
            <a:ext cx="5710767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79117" y="892175"/>
            <a:ext cx="5712883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184467" y="6597353"/>
            <a:ext cx="1007533" cy="249237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084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002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29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406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0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1"/>
            <a:ext cx="9120716" cy="620713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CdLT  EAP EIC 25 sep 25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71A504-AE2C-4488-80ED-9ED6A4A5747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06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37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205384" y="1"/>
            <a:ext cx="2986616" cy="61579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39184" y="1"/>
            <a:ext cx="8763000" cy="61579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426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74C64A-F892-4D24-8DE4-95AE196E3A28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600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7"/>
          <p:cNvSpPr>
            <a:spLocks/>
          </p:cNvSpPr>
          <p:nvPr/>
        </p:nvSpPr>
        <p:spPr bwMode="auto">
          <a:xfrm flipV="1">
            <a:off x="11717867" y="6181725"/>
            <a:ext cx="196851" cy="101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2075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994400" y="5562601"/>
            <a:ext cx="423333" cy="752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079068" y="5603875"/>
            <a:ext cx="472017" cy="636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17685" y="5595939"/>
            <a:ext cx="461433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850467" y="5651501"/>
            <a:ext cx="82761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0" y="836613"/>
            <a:ext cx="527051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11664952" y="836613"/>
            <a:ext cx="527049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3117" y="1476376"/>
            <a:ext cx="11438467" cy="208597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9467" y="3697288"/>
            <a:ext cx="11440584" cy="1752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D31216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pic>
        <p:nvPicPr>
          <p:cNvPr id="31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33" name="Connecteur droit 32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36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22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hipembeded 012"/>
          <p:cNvPicPr>
            <a:picLocks noChangeAspect="1" noChangeArrowheads="1"/>
          </p:cNvPicPr>
          <p:nvPr userDrawn="1"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25" name="Connecteur droit 24"/>
          <p:cNvCxnSpPr/>
          <p:nvPr userDrawn="1"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 userDrawn="1"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28" name="Picture 4" descr="http://www.cenbg.in2p3.fr/joliot-curie/IMG/logoCNRSIN2P3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 3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332" y="188640"/>
            <a:ext cx="297687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383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1"/>
            <a:ext cx="9120716" cy="620713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71A504-AE2C-4488-80ED-9ED6A4A57476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5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65151" y="892175"/>
            <a:ext cx="5710767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79117" y="892175"/>
            <a:ext cx="5712883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184467" y="6597353"/>
            <a:ext cx="1007533" cy="249237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970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184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6291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64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72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65151" y="892175"/>
            <a:ext cx="5710767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79117" y="892175"/>
            <a:ext cx="5712883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CdLT  EAP EIC 25 sep 25</a:t>
            </a:r>
            <a:endParaRPr kumimoji="0"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184467" y="6597353"/>
            <a:ext cx="1007533" cy="249237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99641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874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82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205384" y="1"/>
            <a:ext cx="2986616" cy="61579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39184" y="1"/>
            <a:ext cx="8763000" cy="61579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318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74C64A-F892-4D24-8DE4-95AE196E3A28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450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7"/>
          <p:cNvSpPr>
            <a:spLocks/>
          </p:cNvSpPr>
          <p:nvPr/>
        </p:nvSpPr>
        <p:spPr bwMode="auto">
          <a:xfrm flipV="1">
            <a:off x="11717867" y="6181725"/>
            <a:ext cx="196851" cy="101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2075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994400" y="5562601"/>
            <a:ext cx="423333" cy="752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079068" y="5603875"/>
            <a:ext cx="472017" cy="636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17685" y="5595939"/>
            <a:ext cx="461433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850467" y="5651501"/>
            <a:ext cx="82761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0" y="836613"/>
            <a:ext cx="527051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11664952" y="836613"/>
            <a:ext cx="527049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3117" y="1476376"/>
            <a:ext cx="11438467" cy="208597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9467" y="3697288"/>
            <a:ext cx="11440584" cy="1752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D31216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pic>
        <p:nvPicPr>
          <p:cNvPr id="31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33" name="Connecteur droit 32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36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22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hipembeded 012"/>
          <p:cNvPicPr>
            <a:picLocks noChangeAspect="1" noChangeArrowheads="1"/>
          </p:cNvPicPr>
          <p:nvPr userDrawn="1"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25" name="Connecteur droit 24"/>
          <p:cNvCxnSpPr/>
          <p:nvPr userDrawn="1"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 userDrawn="1"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28" name="Picture 4" descr="http://www.cenbg.in2p3.fr/joliot-curie/IMG/logoCNRSIN2P3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 3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332" y="188640"/>
            <a:ext cx="297687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416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1"/>
            <a:ext cx="9120716" cy="620713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71A504-AE2C-4488-80ED-9ED6A4A57476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342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65151" y="892175"/>
            <a:ext cx="5710767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79117" y="892175"/>
            <a:ext cx="5712883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184467" y="6597353"/>
            <a:ext cx="1007533" cy="249237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8927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3718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7357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26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CdLT  EAP EIC 25 sep 25</a:t>
            </a:r>
            <a:endParaRPr kumimoji="0"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557861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709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450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418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205384" y="1"/>
            <a:ext cx="2986616" cy="61579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39184" y="1"/>
            <a:ext cx="8763000" cy="61579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4441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74C64A-F892-4D24-8DE4-95AE196E3A28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664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7"/>
          <p:cNvSpPr>
            <a:spLocks/>
          </p:cNvSpPr>
          <p:nvPr/>
        </p:nvSpPr>
        <p:spPr bwMode="auto">
          <a:xfrm flipV="1">
            <a:off x="11717867" y="6181725"/>
            <a:ext cx="196851" cy="101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2075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994400" y="5562601"/>
            <a:ext cx="423333" cy="752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079068" y="5603875"/>
            <a:ext cx="472017" cy="636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17685" y="5595939"/>
            <a:ext cx="461433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850467" y="5651501"/>
            <a:ext cx="82761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0" y="836613"/>
            <a:ext cx="527051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11664952" y="836613"/>
            <a:ext cx="527049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3117" y="1476376"/>
            <a:ext cx="11438467" cy="208597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9467" y="3697288"/>
            <a:ext cx="11440584" cy="1752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D31216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pic>
        <p:nvPicPr>
          <p:cNvPr id="31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33" name="Connecteur droit 32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36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22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hipembeded 012"/>
          <p:cNvPicPr>
            <a:picLocks noChangeAspect="1" noChangeArrowheads="1"/>
          </p:cNvPicPr>
          <p:nvPr userDrawn="1"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25" name="Connecteur droit 24"/>
          <p:cNvCxnSpPr/>
          <p:nvPr userDrawn="1"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 userDrawn="1"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28" name="Picture 4" descr="http://www.cenbg.in2p3.fr/joliot-curie/IMG/logoCNRSIN2P3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 3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332" y="188640"/>
            <a:ext cx="297687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522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1"/>
            <a:ext cx="9120716" cy="620713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71A504-AE2C-4488-80ED-9ED6A4A57476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000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65151" y="892175"/>
            <a:ext cx="5710767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79117" y="892175"/>
            <a:ext cx="5712883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184467" y="6597353"/>
            <a:ext cx="1007533" cy="249237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418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615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853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0" lang="en-US" smtClean="0"/>
              <a:t>CdLT  EAP EIC 25 sep 25</a:t>
            </a:r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296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6316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826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477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205384" y="1"/>
            <a:ext cx="2986616" cy="61579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39184" y="1"/>
            <a:ext cx="8763000" cy="61579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108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74C64A-F892-4D24-8DE4-95AE196E3A28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7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7"/>
          <p:cNvSpPr>
            <a:spLocks/>
          </p:cNvSpPr>
          <p:nvPr/>
        </p:nvSpPr>
        <p:spPr bwMode="auto">
          <a:xfrm flipV="1">
            <a:off x="11717867" y="6181725"/>
            <a:ext cx="196851" cy="101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2075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994400" y="5562601"/>
            <a:ext cx="423333" cy="752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079068" y="5603875"/>
            <a:ext cx="472017" cy="636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17685" y="5595939"/>
            <a:ext cx="461433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850467" y="5651501"/>
            <a:ext cx="82761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0" y="836613"/>
            <a:ext cx="527051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11664952" y="836613"/>
            <a:ext cx="527049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3117" y="1476376"/>
            <a:ext cx="11438467" cy="208597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9467" y="3697288"/>
            <a:ext cx="11440584" cy="1752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D31216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pic>
        <p:nvPicPr>
          <p:cNvPr id="31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33" name="Connecteur droit 32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36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22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hipembeded 012"/>
          <p:cNvPicPr>
            <a:picLocks noChangeAspect="1" noChangeArrowheads="1"/>
          </p:cNvPicPr>
          <p:nvPr userDrawn="1"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25" name="Connecteur droit 24"/>
          <p:cNvCxnSpPr/>
          <p:nvPr userDrawn="1"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 userDrawn="1"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28" name="Picture 4" descr="http://www.cenbg.in2p3.fr/joliot-curie/IMG/logoCNRSIN2P3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 3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332" y="188640"/>
            <a:ext cx="297687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652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1"/>
            <a:ext cx="9120716" cy="620713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71A504-AE2C-4488-80ED-9ED6A4A57476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398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65151" y="892175"/>
            <a:ext cx="5710767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79117" y="892175"/>
            <a:ext cx="5712883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184467" y="6597353"/>
            <a:ext cx="1007533" cy="249237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768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84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CdLT  EAP EIC 25 sep 25</a:t>
            </a:r>
            <a:endParaRPr kumimoji="0"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059188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9364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057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773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0711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113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205384" y="1"/>
            <a:ext cx="2986616" cy="61579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39184" y="1"/>
            <a:ext cx="8763000" cy="61579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05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74C64A-F892-4D24-8DE4-95AE196E3A28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5512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7"/>
          <p:cNvSpPr>
            <a:spLocks/>
          </p:cNvSpPr>
          <p:nvPr/>
        </p:nvSpPr>
        <p:spPr bwMode="auto">
          <a:xfrm flipV="1">
            <a:off x="11717867" y="6181725"/>
            <a:ext cx="196851" cy="101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2075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994400" y="5562601"/>
            <a:ext cx="423333" cy="752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079068" y="5603875"/>
            <a:ext cx="472017" cy="636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17685" y="5595939"/>
            <a:ext cx="461433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850467" y="5651501"/>
            <a:ext cx="82761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0" y="836613"/>
            <a:ext cx="527051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11664952" y="836613"/>
            <a:ext cx="527049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3117" y="1476376"/>
            <a:ext cx="11438467" cy="208597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9467" y="3697288"/>
            <a:ext cx="11440584" cy="1752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D31216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pic>
        <p:nvPicPr>
          <p:cNvPr id="31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33" name="Connecteur droit 32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36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22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hipembeded 012"/>
          <p:cNvPicPr>
            <a:picLocks noChangeAspect="1" noChangeArrowheads="1"/>
          </p:cNvPicPr>
          <p:nvPr userDrawn="1"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25" name="Connecteur droit 24"/>
          <p:cNvCxnSpPr/>
          <p:nvPr userDrawn="1"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 userDrawn="1"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28" name="Picture 4" descr="http://www.cenbg.in2p3.fr/joliot-curie/IMG/logoCNRSIN2P3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 3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332" y="188640"/>
            <a:ext cx="297687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714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1"/>
            <a:ext cx="9120716" cy="620713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71A504-AE2C-4488-80ED-9ED6A4A57476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176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65151" y="892175"/>
            <a:ext cx="5710767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79117" y="892175"/>
            <a:ext cx="5712883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184467" y="6597353"/>
            <a:ext cx="1007533" cy="249237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75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CdLT  EAP EIC 25 sep 25</a:t>
            </a:r>
            <a:endParaRPr kumimoji="0"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06577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6911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5480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5088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265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639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4150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205384" y="1"/>
            <a:ext cx="2986616" cy="61579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39184" y="1"/>
            <a:ext cx="8763000" cy="61579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230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74C64A-F892-4D24-8DE4-95AE196E3A28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513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7"/>
          <p:cNvSpPr>
            <a:spLocks/>
          </p:cNvSpPr>
          <p:nvPr/>
        </p:nvSpPr>
        <p:spPr bwMode="auto">
          <a:xfrm flipV="1">
            <a:off x="11717867" y="6181725"/>
            <a:ext cx="196851" cy="101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2075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994400" y="5562601"/>
            <a:ext cx="423333" cy="752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079068" y="5603875"/>
            <a:ext cx="472017" cy="636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17685" y="5595939"/>
            <a:ext cx="461433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850467" y="5651501"/>
            <a:ext cx="82761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0" y="836613"/>
            <a:ext cx="527051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11664952" y="836613"/>
            <a:ext cx="527049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3117" y="1476376"/>
            <a:ext cx="11438467" cy="208597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9467" y="3697288"/>
            <a:ext cx="11440584" cy="1752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D31216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pic>
        <p:nvPicPr>
          <p:cNvPr id="31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33" name="Connecteur droit 32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36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22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hipembeded 012"/>
          <p:cNvPicPr>
            <a:picLocks noChangeAspect="1" noChangeArrowheads="1"/>
          </p:cNvPicPr>
          <p:nvPr userDrawn="1"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25" name="Connecteur droit 24"/>
          <p:cNvCxnSpPr/>
          <p:nvPr userDrawn="1"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 userDrawn="1"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28" name="Picture 4" descr="http://www.cenbg.in2p3.fr/joliot-curie/IMG/logoCNRSIN2P3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 3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332" y="188640"/>
            <a:ext cx="297687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156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1"/>
            <a:ext cx="9120716" cy="620713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71A504-AE2C-4488-80ED-9ED6A4A57476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CdLT  EAP EIC 25 sep 25</a:t>
            </a:r>
            <a:endParaRPr kumimoji="0"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848120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65151" y="892175"/>
            <a:ext cx="5710767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79117" y="892175"/>
            <a:ext cx="5712883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184467" y="6597353"/>
            <a:ext cx="1007533" cy="249237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4215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289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505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1537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5404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990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9148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205384" y="1"/>
            <a:ext cx="2986616" cy="61579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39184" y="1"/>
            <a:ext cx="8763000" cy="61579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6495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74C64A-F892-4D24-8DE4-95AE196E3A28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0282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7"/>
          <p:cNvSpPr>
            <a:spLocks/>
          </p:cNvSpPr>
          <p:nvPr/>
        </p:nvSpPr>
        <p:spPr bwMode="auto">
          <a:xfrm flipV="1">
            <a:off x="11717867" y="6181725"/>
            <a:ext cx="196851" cy="101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2075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994400" y="5562601"/>
            <a:ext cx="423333" cy="752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079068" y="5603875"/>
            <a:ext cx="472017" cy="636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17685" y="5595939"/>
            <a:ext cx="461433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850467" y="5651501"/>
            <a:ext cx="82761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0" y="836613"/>
            <a:ext cx="527051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11664952" y="836613"/>
            <a:ext cx="527049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3117" y="1476376"/>
            <a:ext cx="11438467" cy="208597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9467" y="3697288"/>
            <a:ext cx="11440584" cy="1752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D31216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pic>
        <p:nvPicPr>
          <p:cNvPr id="31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print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3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191999" cy="1341677"/>
          </a:xfrm>
          <a:prstGeom prst="rect">
            <a:avLst/>
          </a:prstGeom>
        </p:spPr>
      </p:pic>
      <p:cxnSp>
        <p:nvCxnSpPr>
          <p:cNvPr id="33" name="Connecteur droit 32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36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349" y="120155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print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necteur droit 18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23" name="Picture 2" descr="chipembeded 012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Connecteur droit 24"/>
          <p:cNvCxnSpPr/>
          <p:nvPr userDrawn="1"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 userDrawn="1"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7511" y="31735"/>
            <a:ext cx="864095" cy="149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48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CdLT  EAP EIC 25 sep 25</a:t>
            </a:r>
            <a:endParaRPr kumimoji="0"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895582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1"/>
            <a:ext cx="9120716" cy="620713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71A504-AE2C-4488-80ED-9ED6A4A57476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020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65151" y="892175"/>
            <a:ext cx="5710767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79117" y="892175"/>
            <a:ext cx="5712883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184467" y="6597353"/>
            <a:ext cx="1007533" cy="249237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950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221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3835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538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207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7684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3406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205384" y="1"/>
            <a:ext cx="2986616" cy="61579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39184" y="1"/>
            <a:ext cx="8763000" cy="61579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1827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74C64A-F892-4D24-8DE4-95AE196E3A28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269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"/>
            <a:ext cx="9120716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5151" y="892175"/>
            <a:ext cx="11099468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597650"/>
            <a:ext cx="10179051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1" smtClean="0">
                <a:latin typeface="Arial" charset="0"/>
              </a:defRPr>
            </a:lvl1pPr>
          </a:lstStyle>
          <a:p>
            <a:r>
              <a:rPr lang="en-US" smtClean="0"/>
              <a:t>CdLT  EAP EIC 25 sep 25</a:t>
            </a:r>
            <a:endParaRPr lang="fr-FR" dirty="0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84467" y="6608764"/>
            <a:ext cx="100753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00000"/>
                </a:solidFill>
                <a:latin typeface="Arial" charset="0"/>
              </a:defRPr>
            </a:lvl1pPr>
          </a:lstStyle>
          <a:p>
            <a:fld id="{6D74C64A-F892-4D24-8DE4-95AE196E3A2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"/>
            <a:ext cx="9120716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5151" y="892175"/>
            <a:ext cx="11099468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597650"/>
            <a:ext cx="10179051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1" smtClean="0">
                <a:latin typeface="Arial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84467" y="6608764"/>
            <a:ext cx="100753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00000"/>
                </a:solidFill>
                <a:latin typeface="Arial" charset="0"/>
              </a:defRPr>
            </a:lvl1pPr>
          </a:lstStyle>
          <a:p>
            <a:fld id="{6D74C64A-F892-4D24-8DE4-95AE196E3A2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9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"/>
            <a:ext cx="9120716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5151" y="892175"/>
            <a:ext cx="11099468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597650"/>
            <a:ext cx="10179051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1" smtClean="0">
                <a:latin typeface="Arial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84467" y="6608764"/>
            <a:ext cx="100753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00000"/>
                </a:solidFill>
                <a:latin typeface="Arial" charset="0"/>
              </a:defRPr>
            </a:lvl1pPr>
          </a:lstStyle>
          <a:p>
            <a:fld id="{6D74C64A-F892-4D24-8DE4-95AE196E3A2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7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"/>
            <a:ext cx="9120716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5151" y="892175"/>
            <a:ext cx="11099468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597650"/>
            <a:ext cx="10179051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1" smtClean="0">
                <a:latin typeface="Arial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84467" y="6608764"/>
            <a:ext cx="100753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00000"/>
                </a:solidFill>
                <a:latin typeface="Arial" charset="0"/>
              </a:defRPr>
            </a:lvl1pPr>
          </a:lstStyle>
          <a:p>
            <a:fld id="{6D74C64A-F892-4D24-8DE4-95AE196E3A2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3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"/>
            <a:ext cx="9120716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5151" y="892175"/>
            <a:ext cx="11099468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597650"/>
            <a:ext cx="10179051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1" smtClean="0">
                <a:latin typeface="Arial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84467" y="6608764"/>
            <a:ext cx="100753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00000"/>
                </a:solidFill>
                <a:latin typeface="Arial" charset="0"/>
              </a:defRPr>
            </a:lvl1pPr>
          </a:lstStyle>
          <a:p>
            <a:fld id="{6D74C64A-F892-4D24-8DE4-95AE196E3A2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5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"/>
            <a:ext cx="9120716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5151" y="892175"/>
            <a:ext cx="11099468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597650"/>
            <a:ext cx="10179051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1" smtClean="0">
                <a:latin typeface="Arial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84467" y="6608764"/>
            <a:ext cx="100753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00000"/>
                </a:solidFill>
                <a:latin typeface="Arial" charset="0"/>
              </a:defRPr>
            </a:lvl1pPr>
          </a:lstStyle>
          <a:p>
            <a:fld id="{6D74C64A-F892-4D24-8DE4-95AE196E3A2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8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"/>
            <a:ext cx="9120716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5151" y="892175"/>
            <a:ext cx="11099468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597650"/>
            <a:ext cx="10179051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1" smtClean="0">
                <a:latin typeface="Arial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84467" y="6608764"/>
            <a:ext cx="100753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00000"/>
                </a:solidFill>
                <a:latin typeface="Arial" charset="0"/>
              </a:defRPr>
            </a:lvl1pPr>
          </a:lstStyle>
          <a:p>
            <a:fld id="{6D74C64A-F892-4D24-8DE4-95AE196E3A2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1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"/>
            <a:ext cx="9120716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5151" y="892175"/>
            <a:ext cx="11099468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597650"/>
            <a:ext cx="10179051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1" smtClean="0">
                <a:latin typeface="Arial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84467" y="6608764"/>
            <a:ext cx="100753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00000"/>
                </a:solidFill>
                <a:latin typeface="Arial" charset="0"/>
              </a:defRPr>
            </a:lvl1pPr>
          </a:lstStyle>
          <a:p>
            <a:fld id="{6D74C64A-F892-4D24-8DE4-95AE196E3A2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7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"/>
            <a:ext cx="9120716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5151" y="892175"/>
            <a:ext cx="11099468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597650"/>
            <a:ext cx="10179051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1" smtClean="0">
                <a:latin typeface="Arial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84467" y="6608764"/>
            <a:ext cx="100753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00000"/>
                </a:solidFill>
                <a:latin typeface="Arial" charset="0"/>
              </a:defRPr>
            </a:lvl1pPr>
          </a:lstStyle>
          <a:p>
            <a:fld id="{6D74C64A-F892-4D24-8DE4-95AE196E3A2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7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33.tmp"/><Relationship Id="rId4" Type="http://schemas.openxmlformats.org/officeDocument/2006/relationships/image" Target="../media/image32.tm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2783632" y="2312870"/>
            <a:ext cx="6895689" cy="187220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EICROC status and plans</a:t>
            </a:r>
            <a:br>
              <a:rPr lang="en-US" sz="3100" dirty="0" smtClean="0"/>
            </a:br>
            <a:r>
              <a:rPr lang="en-US" sz="3100" dirty="0" smtClean="0"/>
              <a:t>EAP 26 </a:t>
            </a:r>
            <a:r>
              <a:rPr lang="en-US" sz="3100" dirty="0" err="1" smtClean="0"/>
              <a:t>sep</a:t>
            </a:r>
            <a:r>
              <a:rPr lang="en-US" sz="3100" dirty="0" smtClean="0"/>
              <a:t> </a:t>
            </a:r>
            <a:r>
              <a:rPr lang="en-US" sz="3100" dirty="0" smtClean="0"/>
              <a:t>2025</a:t>
            </a:r>
            <a:br>
              <a:rPr lang="en-US" sz="3100" dirty="0" smtClean="0"/>
            </a:br>
            <a:endParaRPr lang="en-US" sz="3600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 bwMode="auto">
          <a:xfrm>
            <a:off x="2135559" y="4509120"/>
            <a:ext cx="9012375" cy="130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b="1">
                <a:solidFill>
                  <a:srgbClr val="D3121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2000" b="0" kern="0" dirty="0"/>
              <a:t>F. </a:t>
            </a:r>
            <a:r>
              <a:rPr lang="fr-FR" sz="2000" b="0" kern="0" dirty="0" err="1"/>
              <a:t>Bouyjou</a:t>
            </a:r>
            <a:r>
              <a:rPr lang="fr-FR" sz="2000" b="0" kern="0" dirty="0" smtClean="0"/>
              <a:t>, H. </a:t>
            </a:r>
            <a:r>
              <a:rPr lang="fr-FR" sz="2000" b="0" kern="0" dirty="0" err="1" smtClean="0"/>
              <a:t>Chanal</a:t>
            </a:r>
            <a:r>
              <a:rPr lang="fr-FR" sz="2000" b="0" kern="0" dirty="0" smtClean="0"/>
              <a:t>, E</a:t>
            </a:r>
            <a:r>
              <a:rPr lang="fr-FR" sz="2000" b="0" kern="0" dirty="0"/>
              <a:t>. </a:t>
            </a:r>
            <a:r>
              <a:rPr lang="fr-FR" sz="2000" b="0" kern="0" dirty="0" err="1"/>
              <a:t>Delagnes</a:t>
            </a:r>
            <a:r>
              <a:rPr lang="fr-FR" sz="2000" b="0" kern="0" dirty="0" smtClean="0"/>
              <a:t>, </a:t>
            </a:r>
            <a:r>
              <a:rPr lang="fr-FR" sz="2000" b="0" kern="0" dirty="0" smtClean="0"/>
              <a:t>P. </a:t>
            </a:r>
            <a:r>
              <a:rPr lang="fr-FR" sz="2000" b="0" kern="0" dirty="0" err="1" smtClean="0"/>
              <a:t>Dinaucourt</a:t>
            </a:r>
            <a:r>
              <a:rPr lang="fr-FR" sz="2000" b="0" kern="0" dirty="0" smtClean="0"/>
              <a:t>, </a:t>
            </a:r>
            <a:r>
              <a:rPr lang="fr-FR" sz="2000" b="0" kern="0" dirty="0" smtClean="0"/>
              <a:t>F</a:t>
            </a:r>
            <a:r>
              <a:rPr lang="fr-FR" sz="2000" b="0" kern="0" dirty="0"/>
              <a:t>. </a:t>
            </a:r>
            <a:r>
              <a:rPr lang="fr-FR" sz="2000" b="0" kern="0" dirty="0" err="1"/>
              <a:t>Dulucq</a:t>
            </a:r>
            <a:r>
              <a:rPr lang="fr-FR" sz="2000" b="0" kern="0" dirty="0" smtClean="0"/>
              <a:t>, </a:t>
            </a:r>
            <a:r>
              <a:rPr lang="fr-FR" sz="2000" b="0" kern="0" dirty="0" smtClean="0"/>
              <a:t>M. El Berni, S. </a:t>
            </a:r>
            <a:r>
              <a:rPr lang="fr-FR" sz="2000" b="0" kern="0" dirty="0" err="1" smtClean="0"/>
              <a:t>Extier</a:t>
            </a:r>
            <a:r>
              <a:rPr lang="fr-FR" sz="2000" b="0" kern="0" dirty="0" smtClean="0"/>
              <a:t>, M</a:t>
            </a:r>
            <a:r>
              <a:rPr lang="fr-FR" sz="2000" b="0" kern="0" dirty="0"/>
              <a:t>. </a:t>
            </a:r>
            <a:r>
              <a:rPr lang="fr-FR" sz="2000" b="0" kern="0" dirty="0" err="1"/>
              <a:t>Firlej</a:t>
            </a:r>
            <a:r>
              <a:rPr lang="fr-FR" sz="2000" b="0" kern="0" dirty="0"/>
              <a:t>, T. </a:t>
            </a:r>
            <a:r>
              <a:rPr lang="fr-FR" sz="2000" b="0" kern="0" dirty="0" err="1"/>
              <a:t>Fiutowski</a:t>
            </a:r>
            <a:r>
              <a:rPr lang="fr-FR" sz="2000" b="0" kern="0" dirty="0" smtClean="0"/>
              <a:t>, K. </a:t>
            </a:r>
            <a:r>
              <a:rPr lang="fr-FR" sz="2000" b="0" kern="0" dirty="0" err="1" smtClean="0"/>
              <a:t>Guillossou</a:t>
            </a:r>
            <a:r>
              <a:rPr lang="fr-FR" sz="2000" b="0" kern="0" dirty="0" smtClean="0"/>
              <a:t>, </a:t>
            </a:r>
            <a:r>
              <a:rPr lang="fr-FR" sz="2000" b="0" kern="0" dirty="0"/>
              <a:t>F. Guilloux, M. </a:t>
            </a:r>
            <a:r>
              <a:rPr lang="fr-FR" sz="2000" b="0" kern="0" dirty="0" err="1" smtClean="0"/>
              <a:t>Idzik</a:t>
            </a:r>
            <a:r>
              <a:rPr lang="fr-FR" sz="2000" b="0" kern="0" dirty="0" smtClean="0"/>
              <a:t>, </a:t>
            </a:r>
            <a:r>
              <a:rPr lang="fr-FR" sz="2000" b="0" kern="0" dirty="0" smtClean="0"/>
              <a:t>N. </a:t>
            </a:r>
            <a:r>
              <a:rPr lang="fr-FR" sz="2000" b="0" kern="0" dirty="0" err="1" smtClean="0"/>
              <a:t>Kajkachi</a:t>
            </a:r>
            <a:r>
              <a:rPr lang="fr-FR" sz="2000" b="0" kern="0" dirty="0" smtClean="0"/>
              <a:t>, B</a:t>
            </a:r>
            <a:r>
              <a:rPr lang="fr-FR" sz="2000" b="0" kern="0" dirty="0" smtClean="0"/>
              <a:t>.-Y. Ki, A. </a:t>
            </a:r>
            <a:r>
              <a:rPr lang="fr-FR" sz="2000" b="0" kern="0" dirty="0" err="1" smtClean="0"/>
              <a:t>Laffite</a:t>
            </a:r>
            <a:r>
              <a:rPr lang="fr-FR" sz="2000" b="0" kern="0" dirty="0" smtClean="0"/>
              <a:t>, C</a:t>
            </a:r>
            <a:r>
              <a:rPr lang="fr-FR" sz="2000" b="0" kern="0" dirty="0"/>
              <a:t>. de La Taille</a:t>
            </a:r>
            <a:r>
              <a:rPr lang="fr-FR" sz="2000" b="0" kern="0" dirty="0" smtClean="0"/>
              <a:t>, </a:t>
            </a:r>
            <a:r>
              <a:rPr lang="fr-FR" sz="2000" b="0" kern="0" dirty="0" smtClean="0"/>
              <a:t>J</a:t>
            </a:r>
            <a:r>
              <a:rPr lang="fr-FR" sz="2000" b="0" kern="0" dirty="0"/>
              <a:t>. Moron</a:t>
            </a:r>
            <a:r>
              <a:rPr lang="fr-FR" sz="2000" b="0" kern="0" dirty="0" smtClean="0"/>
              <a:t>, D. Marchand, C. Munoz</a:t>
            </a:r>
            <a:r>
              <a:rPr lang="fr-FR" sz="2000" b="0" kern="0" dirty="0" smtClean="0"/>
              <a:t>, L. Royer, N</a:t>
            </a:r>
            <a:r>
              <a:rPr lang="fr-FR" sz="2000" b="0" kern="0" dirty="0" smtClean="0"/>
              <a:t>. Seguin-Moreau, L. </a:t>
            </a:r>
            <a:r>
              <a:rPr lang="fr-FR" sz="2000" b="0" kern="0" dirty="0"/>
              <a:t>Serin, </a:t>
            </a:r>
            <a:r>
              <a:rPr lang="fr-FR" sz="2000" b="0" kern="0" dirty="0" smtClean="0"/>
              <a:t>A. </a:t>
            </a:r>
            <a:r>
              <a:rPr lang="fr-FR" sz="2000" b="0" kern="0" dirty="0" smtClean="0"/>
              <a:t>Sharma</a:t>
            </a:r>
            <a:r>
              <a:rPr lang="fr-FR" sz="2000" b="0" kern="0" dirty="0" smtClean="0"/>
              <a:t>, A. Soulier K</a:t>
            </a:r>
            <a:r>
              <a:rPr lang="fr-FR" sz="2000" b="0" kern="0" dirty="0"/>
              <a:t>. </a:t>
            </a:r>
            <a:r>
              <a:rPr lang="fr-FR" sz="2000" b="0" kern="0" dirty="0" err="1"/>
              <a:t>Swientek</a:t>
            </a:r>
            <a:r>
              <a:rPr lang="fr-FR" sz="2000" b="0" kern="0" dirty="0"/>
              <a:t>, </a:t>
            </a:r>
            <a:r>
              <a:rPr lang="fr-FR" sz="2000" b="0" kern="0" dirty="0" smtClean="0"/>
              <a:t>D</a:t>
            </a:r>
            <a:r>
              <a:rPr lang="fr-FR" sz="2000" b="0" kern="0" dirty="0"/>
              <a:t>. </a:t>
            </a:r>
            <a:r>
              <a:rPr lang="fr-FR" sz="2000" b="0" kern="0" dirty="0" smtClean="0"/>
              <a:t>Thienpont, A. </a:t>
            </a:r>
            <a:r>
              <a:rPr lang="fr-FR" sz="2000" b="0" kern="0" dirty="0" smtClean="0"/>
              <a:t>Verplancke</a:t>
            </a:r>
            <a:endParaRPr lang="fr-FR" sz="2000" b="0" kern="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A972D1E0-E7C8-4E84-A15A-75B64D0C04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66" y="3156531"/>
            <a:ext cx="1306631" cy="92509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102" y="2194858"/>
            <a:ext cx="1849458" cy="80209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3053077"/>
            <a:ext cx="671526" cy="113200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08568" y="1991634"/>
            <a:ext cx="801388" cy="80138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537" y="4275245"/>
            <a:ext cx="1892021" cy="97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5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EICROC </a:t>
            </a:r>
            <a:r>
              <a:rPr lang="fr-FR" dirty="0" err="1" smtClean="0"/>
              <a:t>timeline</a:t>
            </a:r>
            <a:r>
              <a:rPr lang="fr-FR" dirty="0" smtClean="0"/>
              <a:t> &amp; </a:t>
            </a:r>
            <a:r>
              <a:rPr lang="fr-FR" dirty="0" err="1" smtClean="0"/>
              <a:t>FTEs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3352" y="866743"/>
            <a:ext cx="11099468" cy="5265738"/>
          </a:xfrm>
        </p:spPr>
        <p:txBody>
          <a:bodyPr/>
          <a:lstStyle/>
          <a:p>
            <a:r>
              <a:rPr lang="fr-FR" dirty="0" smtClean="0"/>
              <a:t>Sept 2025 : EICROC1 fabrication</a:t>
            </a:r>
          </a:p>
          <a:p>
            <a:r>
              <a:rPr lang="fr-FR" dirty="0" smtClean="0"/>
              <a:t>2026 : test of EICROC1 and design of EICROC2 DOT + EICROC0/65n</a:t>
            </a:r>
          </a:p>
          <a:p>
            <a:r>
              <a:rPr lang="fr-FR" dirty="0" err="1" smtClean="0"/>
              <a:t>Beg</a:t>
            </a:r>
            <a:r>
              <a:rPr lang="fr-FR" dirty="0" smtClean="0"/>
              <a:t> 2027 : fabrication of EICROC2 </a:t>
            </a:r>
          </a:p>
          <a:p>
            <a:r>
              <a:rPr lang="fr-FR" dirty="0" err="1" smtClean="0"/>
              <a:t>Mid</a:t>
            </a:r>
            <a:r>
              <a:rPr lang="fr-FR" dirty="0" smtClean="0"/>
              <a:t> 2027 : test of EICROC2</a:t>
            </a:r>
          </a:p>
          <a:p>
            <a:r>
              <a:rPr lang="fr-FR" dirty="0" smtClean="0"/>
              <a:t>2028 : more system tests and </a:t>
            </a:r>
            <a:r>
              <a:rPr lang="fr-FR" dirty="0" err="1" smtClean="0"/>
              <a:t>possibility</a:t>
            </a:r>
            <a:r>
              <a:rPr lang="fr-FR" dirty="0" smtClean="0"/>
              <a:t> for an </a:t>
            </a:r>
            <a:r>
              <a:rPr lang="fr-FR" dirty="0" err="1" smtClean="0"/>
              <a:t>iteration</a:t>
            </a:r>
            <a:r>
              <a:rPr lang="fr-FR" dirty="0" smtClean="0"/>
              <a:t> EICROC3</a:t>
            </a:r>
          </a:p>
          <a:p>
            <a:r>
              <a:rPr lang="fr-FR" dirty="0" smtClean="0"/>
              <a:t>2029-2030 : fabrication (6 wafers are </a:t>
            </a:r>
            <a:r>
              <a:rPr lang="fr-FR" dirty="0" err="1" smtClean="0"/>
              <a:t>enough</a:t>
            </a:r>
            <a:r>
              <a:rPr lang="fr-FR" dirty="0" smtClean="0"/>
              <a:t> for </a:t>
            </a:r>
            <a:r>
              <a:rPr lang="fr-FR" dirty="0" err="1" smtClean="0"/>
              <a:t>RPs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dirty="0" err="1" smtClean="0"/>
              <a:t>FTEs</a:t>
            </a:r>
            <a:endParaRPr lang="fr-FR" dirty="0" smtClean="0"/>
          </a:p>
          <a:p>
            <a:pPr lvl="1"/>
            <a:r>
              <a:rPr lang="fr-FR" dirty="0" smtClean="0"/>
              <a:t>Design : 2-3 OMEGA + 2-3 LPCF : 2026-2031 + 0.25 IRFU</a:t>
            </a:r>
          </a:p>
          <a:p>
            <a:pPr lvl="1"/>
            <a:r>
              <a:rPr lang="fr-FR" dirty="0" smtClean="0"/>
              <a:t>Test :  1 OMEGA + 1 LPCF</a:t>
            </a:r>
          </a:p>
          <a:p>
            <a:pPr lvl="1"/>
            <a:r>
              <a:rPr lang="fr-FR" dirty="0" smtClean="0"/>
              <a:t>Production test on wafer :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subcontracted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3709706"/>
              </p:ext>
            </p:extLst>
          </p:nvPr>
        </p:nvGraphicFramePr>
        <p:xfrm>
          <a:off x="7752184" y="3573016"/>
          <a:ext cx="4283968" cy="2852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6126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summary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9336" y="692709"/>
            <a:ext cx="12241360" cy="5832946"/>
          </a:xfrm>
        </p:spPr>
        <p:txBody>
          <a:bodyPr/>
          <a:lstStyle/>
          <a:p>
            <a:r>
              <a:rPr lang="fr-FR" dirty="0" smtClean="0"/>
              <a:t>EICROC </a:t>
            </a:r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reached</a:t>
            </a:r>
            <a:r>
              <a:rPr lang="fr-FR" dirty="0" smtClean="0"/>
              <a:t> full </a:t>
            </a:r>
            <a:r>
              <a:rPr lang="fr-FR" dirty="0" err="1" smtClean="0"/>
              <a:t>scale</a:t>
            </a:r>
            <a:r>
              <a:rPr lang="fr-FR" dirty="0" smtClean="0"/>
              <a:t> 32x32 </a:t>
            </a:r>
            <a:r>
              <a:rPr lang="fr-FR" dirty="0" err="1" smtClean="0"/>
              <a:t>with</a:t>
            </a:r>
            <a:r>
              <a:rPr lang="fr-FR" dirty="0" smtClean="0"/>
              <a:t> EICROC1</a:t>
            </a:r>
          </a:p>
          <a:p>
            <a:pPr lvl="1"/>
            <a:r>
              <a:rPr lang="fr-FR" dirty="0" smtClean="0"/>
              <a:t>Important for </a:t>
            </a:r>
            <a:r>
              <a:rPr lang="fr-FR" dirty="0" err="1" smtClean="0"/>
              <a:t>analog</a:t>
            </a:r>
            <a:r>
              <a:rPr lang="fr-FR" dirty="0" smtClean="0"/>
              <a:t> performance and sensor test</a:t>
            </a:r>
          </a:p>
          <a:p>
            <a:pPr lvl="1"/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allows</a:t>
            </a:r>
            <a:r>
              <a:rPr lang="fr-FR" dirty="0" smtClean="0"/>
              <a:t> to </a:t>
            </a:r>
            <a:r>
              <a:rPr lang="fr-FR" dirty="0" err="1" smtClean="0"/>
              <a:t>progress</a:t>
            </a:r>
            <a:r>
              <a:rPr lang="fr-FR" dirty="0" smtClean="0"/>
              <a:t> on system </a:t>
            </a:r>
            <a:r>
              <a:rPr lang="fr-FR" dirty="0" smtClean="0"/>
              <a:t>design (1 </a:t>
            </a:r>
            <a:r>
              <a:rPr lang="fr-FR" dirty="0" err="1" smtClean="0"/>
              <a:t>yr</a:t>
            </a:r>
            <a:r>
              <a:rPr lang="fr-FR" dirty="0" smtClean="0"/>
              <a:t> of tests </a:t>
            </a:r>
            <a:r>
              <a:rPr lang="fr-FR" dirty="0" err="1" smtClean="0"/>
              <a:t>foreseen</a:t>
            </a:r>
            <a:r>
              <a:rPr lang="fr-FR" dirty="0" smtClean="0"/>
              <a:t> = 2026)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Small </a:t>
            </a:r>
            <a:r>
              <a:rPr lang="fr-FR" dirty="0" err="1" smtClean="0"/>
              <a:t>scale</a:t>
            </a:r>
            <a:r>
              <a:rPr lang="fr-FR" dirty="0" smtClean="0"/>
              <a:t> </a:t>
            </a:r>
            <a:r>
              <a:rPr lang="fr-FR" dirty="0" smtClean="0"/>
              <a:t>EICROC0s </a:t>
            </a:r>
            <a:r>
              <a:rPr lang="fr-FR" dirty="0" smtClean="0"/>
              <a:t>4x4 </a:t>
            </a:r>
            <a:r>
              <a:rPr lang="fr-FR" dirty="0" err="1" smtClean="0"/>
              <a:t>still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test to </a:t>
            </a:r>
            <a:r>
              <a:rPr lang="fr-FR" dirty="0" err="1" smtClean="0"/>
              <a:t>improve</a:t>
            </a:r>
            <a:r>
              <a:rPr lang="fr-FR" dirty="0" smtClean="0"/>
              <a:t> performance and </a:t>
            </a:r>
            <a:r>
              <a:rPr lang="fr-FR" dirty="0" err="1" smtClean="0"/>
              <a:t>reduce</a:t>
            </a:r>
            <a:r>
              <a:rPr lang="fr-FR" dirty="0" smtClean="0"/>
              <a:t> power</a:t>
            </a:r>
          </a:p>
          <a:p>
            <a:pPr lvl="1"/>
            <a:r>
              <a:rPr lang="fr-FR" dirty="0" err="1" smtClean="0"/>
              <a:t>Foresee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version in 65n in case digital </a:t>
            </a:r>
            <a:r>
              <a:rPr lang="fr-FR" dirty="0" err="1" smtClean="0"/>
              <a:t>does</a:t>
            </a:r>
            <a:r>
              <a:rPr lang="fr-FR" dirty="0" smtClean="0"/>
              <a:t> not fit in 130n</a:t>
            </a:r>
          </a:p>
          <a:p>
            <a:endParaRPr lang="fr-FR" dirty="0"/>
          </a:p>
          <a:p>
            <a:r>
              <a:rPr lang="fr-FR" dirty="0" smtClean="0"/>
              <a:t>EICROC2 </a:t>
            </a:r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needs</a:t>
            </a:r>
            <a:r>
              <a:rPr lang="fr-FR" dirty="0" smtClean="0"/>
              <a:t> </a:t>
            </a:r>
            <a:r>
              <a:rPr lang="fr-FR" dirty="0" err="1" smtClean="0"/>
              <a:t>its</a:t>
            </a:r>
            <a:r>
              <a:rPr lang="fr-FR" dirty="0" smtClean="0"/>
              <a:t> digital design : ~1 </a:t>
            </a:r>
            <a:r>
              <a:rPr lang="fr-FR" dirty="0" err="1" smtClean="0"/>
              <a:t>year</a:t>
            </a:r>
            <a:r>
              <a:rPr lang="fr-FR" dirty="0" smtClean="0"/>
              <a:t> design time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now</a:t>
            </a:r>
            <a:endParaRPr lang="fr-FR" dirty="0" smtClean="0"/>
          </a:p>
          <a:p>
            <a:pPr lvl="1"/>
            <a:r>
              <a:rPr lang="fr-FR" dirty="0" err="1" smtClean="0">
                <a:solidFill>
                  <a:srgbClr val="0000FF"/>
                </a:solidFill>
              </a:rPr>
              <a:t>With</a:t>
            </a:r>
            <a:r>
              <a:rPr lang="fr-FR" dirty="0" smtClean="0">
                <a:solidFill>
                  <a:srgbClr val="0000FF"/>
                </a:solidFill>
              </a:rPr>
              <a:t> the </a:t>
            </a:r>
            <a:r>
              <a:rPr lang="fr-FR" dirty="0" err="1" smtClean="0">
                <a:solidFill>
                  <a:srgbClr val="0000FF"/>
                </a:solidFill>
              </a:rPr>
              <a:t>most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welcome</a:t>
            </a:r>
            <a:r>
              <a:rPr lang="fr-FR" dirty="0" smtClean="0">
                <a:solidFill>
                  <a:srgbClr val="0000FF"/>
                </a:solidFill>
              </a:rPr>
              <a:t> help </a:t>
            </a:r>
            <a:r>
              <a:rPr lang="fr-FR" dirty="0" err="1" smtClean="0">
                <a:solidFill>
                  <a:srgbClr val="0000FF"/>
                </a:solidFill>
              </a:rPr>
              <a:t>from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smtClean="0">
                <a:solidFill>
                  <a:srgbClr val="0000FF"/>
                </a:solidFill>
              </a:rPr>
              <a:t>LPC Clermont Ferrand</a:t>
            </a:r>
            <a:endParaRPr lang="fr-FR" dirty="0" smtClean="0">
              <a:solidFill>
                <a:srgbClr val="0000FF"/>
              </a:solidFill>
            </a:endParaRPr>
          </a:p>
          <a:p>
            <a:pPr lvl="1"/>
            <a:r>
              <a:rPr lang="fr-FR" dirty="0" smtClean="0"/>
              <a:t>Main </a:t>
            </a:r>
            <a:r>
              <a:rPr lang="fr-FR" dirty="0" err="1" smtClean="0"/>
              <a:t>driving</a:t>
            </a:r>
            <a:r>
              <a:rPr lang="fr-FR" dirty="0" smtClean="0"/>
              <a:t> </a:t>
            </a:r>
            <a:r>
              <a:rPr lang="fr-FR" dirty="0" err="1" smtClean="0"/>
              <a:t>specification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hit rate : 50 Hz/pixel OK </a:t>
            </a:r>
            <a:r>
              <a:rPr lang="fr-FR" dirty="0" smtClean="0"/>
              <a:t>?</a:t>
            </a:r>
          </a:p>
          <a:p>
            <a:pPr lvl="1"/>
            <a:r>
              <a:rPr lang="fr-FR" dirty="0" smtClean="0"/>
              <a:t>Engineering </a:t>
            </a:r>
            <a:r>
              <a:rPr lang="fr-FR" dirty="0" err="1" smtClean="0"/>
              <a:t>run</a:t>
            </a:r>
            <a:r>
              <a:rPr lang="fr-FR" dirty="0" smtClean="0"/>
              <a:t> </a:t>
            </a:r>
            <a:r>
              <a:rPr lang="fr-FR" dirty="0" err="1" smtClean="0"/>
              <a:t>foreseen</a:t>
            </a:r>
            <a:r>
              <a:rPr lang="fr-FR" dirty="0" smtClean="0"/>
              <a:t> Q1 2027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>
                <a:solidFill>
                  <a:srgbClr val="FF0000"/>
                </a:solidFill>
              </a:rPr>
              <a:t>Administrative agreement to </a:t>
            </a:r>
            <a:r>
              <a:rPr lang="fr-FR" dirty="0" err="1" smtClean="0">
                <a:solidFill>
                  <a:srgbClr val="FF0000"/>
                </a:solidFill>
              </a:rPr>
              <a:t>pay</a:t>
            </a:r>
            <a:r>
              <a:rPr lang="fr-FR" dirty="0" smtClean="0">
                <a:solidFill>
                  <a:srgbClr val="FF0000"/>
                </a:solidFill>
              </a:rPr>
              <a:t> for the </a:t>
            </a:r>
            <a:r>
              <a:rPr lang="fr-FR" dirty="0" err="1" smtClean="0">
                <a:solidFill>
                  <a:srgbClr val="FF0000"/>
                </a:solidFill>
              </a:rPr>
              <a:t>runs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should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be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handled</a:t>
            </a:r>
            <a:r>
              <a:rPr lang="fr-FR" dirty="0" smtClean="0">
                <a:solidFill>
                  <a:srgbClr val="FF0000"/>
                </a:solidFill>
              </a:rPr>
              <a:t> by IN2P3</a:t>
            </a:r>
          </a:p>
          <a:p>
            <a:pPr lvl="1"/>
            <a:r>
              <a:rPr lang="fr-FR" dirty="0" err="1" smtClean="0">
                <a:solidFill>
                  <a:srgbClr val="FF0000"/>
                </a:solidFill>
              </a:rPr>
              <a:t>We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lost</a:t>
            </a:r>
            <a:r>
              <a:rPr lang="fr-FR" dirty="0" smtClean="0">
                <a:solidFill>
                  <a:srgbClr val="FF0000"/>
                </a:solidFill>
              </a:rPr>
              <a:t> 6 </a:t>
            </a:r>
            <a:r>
              <a:rPr lang="fr-FR" dirty="0" err="1" smtClean="0">
                <a:solidFill>
                  <a:srgbClr val="FF0000"/>
                </a:solidFill>
              </a:rPr>
              <a:t>months</a:t>
            </a:r>
            <a:r>
              <a:rPr lang="fr-FR" dirty="0" smtClean="0">
                <a:solidFill>
                  <a:srgbClr val="FF0000"/>
                </a:solidFill>
              </a:rPr>
              <a:t> in 2025 due to administrative </a:t>
            </a:r>
            <a:r>
              <a:rPr lang="fr-FR" dirty="0" err="1" smtClean="0">
                <a:solidFill>
                  <a:srgbClr val="FF0000"/>
                </a:solidFill>
              </a:rPr>
              <a:t>delays</a:t>
            </a:r>
            <a:r>
              <a:rPr lang="fr-FR" dirty="0" smtClean="0">
                <a:solidFill>
                  <a:srgbClr val="FF0000"/>
                </a:solidFill>
              </a:rPr>
              <a:t>…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2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backup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412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Path </a:t>
            </a:r>
            <a:r>
              <a:rPr lang="fr-FR" dirty="0" err="1" smtClean="0"/>
              <a:t>towards</a:t>
            </a:r>
            <a:r>
              <a:rPr lang="fr-FR" dirty="0" smtClean="0"/>
              <a:t> production and QC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914" y="836712"/>
            <a:ext cx="11099468" cy="5265738"/>
          </a:xfrm>
        </p:spPr>
        <p:txBody>
          <a:bodyPr/>
          <a:lstStyle/>
          <a:p>
            <a:r>
              <a:rPr lang="fr-FR" dirty="0" smtClean="0"/>
              <a:t>For roman pots ~500 chips </a:t>
            </a:r>
            <a:r>
              <a:rPr lang="fr-FR" dirty="0" err="1" smtClean="0"/>
              <a:t>would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needed</a:t>
            </a:r>
            <a:r>
              <a:rPr lang="fr-FR" dirty="0" smtClean="0"/>
              <a:t> (500 k </a:t>
            </a:r>
            <a:r>
              <a:rPr lang="fr-FR" dirty="0" err="1" smtClean="0"/>
              <a:t>ch</a:t>
            </a:r>
            <a:r>
              <a:rPr lang="fr-FR" dirty="0" smtClean="0"/>
              <a:t>) = 6 wafers</a:t>
            </a:r>
          </a:p>
          <a:p>
            <a:pPr lvl="1"/>
            <a:r>
              <a:rPr lang="fr-FR" dirty="0" smtClean="0"/>
              <a:t>Small </a:t>
            </a:r>
            <a:r>
              <a:rPr lang="fr-FR" dirty="0" err="1" smtClean="0"/>
              <a:t>quantity</a:t>
            </a:r>
            <a:r>
              <a:rPr lang="fr-FR" dirty="0" smtClean="0"/>
              <a:t> (200 wafers </a:t>
            </a:r>
            <a:r>
              <a:rPr lang="fr-FR" dirty="0" err="1" smtClean="0"/>
              <a:t>done</a:t>
            </a:r>
            <a:r>
              <a:rPr lang="fr-FR" dirty="0" smtClean="0"/>
              <a:t> for ATLAS or CMS)</a:t>
            </a:r>
          </a:p>
          <a:p>
            <a:endParaRPr lang="fr-FR" dirty="0"/>
          </a:p>
          <a:p>
            <a:r>
              <a:rPr lang="fr-FR" dirty="0" smtClean="0"/>
              <a:t>Final version </a:t>
            </a:r>
            <a:r>
              <a:rPr lang="fr-FR" dirty="0" err="1" smtClean="0"/>
              <a:t>would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an EICROC3 to </a:t>
            </a:r>
            <a:r>
              <a:rPr lang="fr-FR" dirty="0" err="1" smtClean="0"/>
              <a:t>fix</a:t>
            </a:r>
            <a:r>
              <a:rPr lang="fr-FR" dirty="0" smtClean="0"/>
              <a:t> possible bugs in EICROC2 </a:t>
            </a:r>
          </a:p>
          <a:p>
            <a:pPr lvl="1"/>
            <a:r>
              <a:rPr lang="fr-FR" dirty="0" smtClean="0"/>
              <a:t>~1 </a:t>
            </a:r>
            <a:r>
              <a:rPr lang="fr-FR" dirty="0" err="1" smtClean="0"/>
              <a:t>year</a:t>
            </a:r>
            <a:r>
              <a:rPr lang="fr-FR" dirty="0" smtClean="0"/>
              <a:t> </a:t>
            </a:r>
            <a:r>
              <a:rPr lang="fr-FR" dirty="0" err="1" smtClean="0"/>
              <a:t>after</a:t>
            </a:r>
            <a:r>
              <a:rPr lang="fr-FR" dirty="0" smtClean="0"/>
              <a:t> EICROC2 tests and system tests </a:t>
            </a:r>
            <a:r>
              <a:rPr lang="fr-FR" dirty="0" err="1" smtClean="0"/>
              <a:t>complete</a:t>
            </a:r>
            <a:endParaRPr lang="fr-FR" dirty="0" smtClean="0"/>
          </a:p>
          <a:p>
            <a:pPr lvl="1"/>
            <a:endParaRPr lang="fr-FR" dirty="0"/>
          </a:p>
          <a:p>
            <a:r>
              <a:rPr lang="fr-FR" dirty="0" smtClean="0"/>
              <a:t>Wafer </a:t>
            </a:r>
            <a:r>
              <a:rPr lang="fr-FR" dirty="0" err="1" smtClean="0"/>
              <a:t>probing</a:t>
            </a:r>
            <a:r>
              <a:rPr lang="fr-FR" dirty="0" smtClean="0"/>
              <a:t> station and test setup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needed</a:t>
            </a:r>
            <a:endParaRPr lang="fr-FR" dirty="0" smtClean="0"/>
          </a:p>
          <a:p>
            <a:pPr lvl="1"/>
            <a:r>
              <a:rPr lang="fr-FR" dirty="0" smtClean="0"/>
              <a:t>Can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inspired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ALTIROC setup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3224978"/>
            <a:ext cx="3279254" cy="273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EICROC1 max rate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4433" y="976313"/>
            <a:ext cx="11363497" cy="5265738"/>
          </a:xfrm>
        </p:spPr>
        <p:txBody>
          <a:bodyPr/>
          <a:lstStyle/>
          <a:p>
            <a:r>
              <a:rPr lang="fr-FR" dirty="0" err="1" smtClean="0"/>
              <a:t>Payload</a:t>
            </a:r>
            <a:r>
              <a:rPr lang="fr-FR" dirty="0" smtClean="0"/>
              <a:t> and </a:t>
            </a:r>
            <a:r>
              <a:rPr lang="fr-FR" dirty="0" err="1" smtClean="0"/>
              <a:t>readout</a:t>
            </a:r>
            <a:r>
              <a:rPr lang="fr-FR" dirty="0" smtClean="0"/>
              <a:t> speed</a:t>
            </a:r>
          </a:p>
          <a:p>
            <a:pPr lvl="1"/>
            <a:r>
              <a:rPr lang="fr-FR" dirty="0" err="1" smtClean="0"/>
              <a:t>Each</a:t>
            </a:r>
            <a:r>
              <a:rPr lang="fr-FR" dirty="0" smtClean="0"/>
              <a:t> pixels </a:t>
            </a:r>
            <a:r>
              <a:rPr lang="fr-FR" dirty="0" err="1" smtClean="0"/>
              <a:t>provides</a:t>
            </a:r>
            <a:r>
              <a:rPr lang="fr-FR" dirty="0" smtClean="0"/>
              <a:t> 8 </a:t>
            </a:r>
            <a:r>
              <a:rPr lang="fr-FR" dirty="0" err="1" smtClean="0"/>
              <a:t>samples</a:t>
            </a:r>
            <a:r>
              <a:rPr lang="fr-FR" dirty="0" smtClean="0"/>
              <a:t> of 24 bits (12b TDC 12b ADC) at 40 MHz + header</a:t>
            </a:r>
          </a:p>
          <a:p>
            <a:pPr lvl="1"/>
            <a:r>
              <a:rPr lang="fr-FR" dirty="0" smtClean="0"/>
              <a:t>200 bits * 25 ns = 5 us/pixel</a:t>
            </a:r>
          </a:p>
          <a:p>
            <a:pPr lvl="1"/>
            <a:r>
              <a:rPr lang="fr-FR" dirty="0" smtClean="0"/>
              <a:t>128 pixels * 5 us = 640 us </a:t>
            </a:r>
            <a:r>
              <a:rPr lang="fr-FR" dirty="0" smtClean="0">
                <a:solidFill>
                  <a:srgbClr val="0000FF"/>
                </a:solidFill>
              </a:rPr>
              <a:t>=&gt; ~1.5 kHz maximum rate </a:t>
            </a:r>
            <a:r>
              <a:rPr lang="fr-FR" dirty="0" smtClean="0"/>
              <a:t>per block of 4x32 </a:t>
            </a:r>
            <a:r>
              <a:rPr lang="fr-FR" dirty="0" smtClean="0">
                <a:solidFill>
                  <a:srgbClr val="0000FF"/>
                </a:solidFill>
              </a:rPr>
              <a:t>~10 Hz/pixel</a:t>
            </a:r>
          </a:p>
          <a:p>
            <a:pPr lvl="1"/>
            <a:r>
              <a:rPr lang="fr-FR" dirty="0" err="1" smtClean="0"/>
              <a:t>Same</a:t>
            </a:r>
            <a:r>
              <a:rPr lang="fr-FR" dirty="0" smtClean="0"/>
              <a:t> rate for full chip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serialized</a:t>
            </a:r>
            <a:r>
              <a:rPr lang="fr-FR" dirty="0" smtClean="0"/>
              <a:t> 320 MHz output</a:t>
            </a:r>
          </a:p>
          <a:p>
            <a:pPr lvl="1"/>
            <a:r>
              <a:rPr lang="fr-FR" dirty="0" err="1" smtClean="0"/>
              <a:t>Spec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15 Hz/pixel (max 28 Hz)</a:t>
            </a:r>
          </a:p>
          <a:p>
            <a:pPr lvl="1"/>
            <a:endParaRPr lang="fr-FR" dirty="0"/>
          </a:p>
          <a:p>
            <a:r>
              <a:rPr lang="fr-FR" dirty="0" smtClean="0"/>
              <a:t>Future </a:t>
            </a:r>
            <a:r>
              <a:rPr lang="fr-FR" dirty="0" err="1" smtClean="0"/>
              <a:t>improvements</a:t>
            </a:r>
            <a:endParaRPr lang="fr-FR" dirty="0" smtClean="0"/>
          </a:p>
          <a:p>
            <a:pPr lvl="1"/>
            <a:r>
              <a:rPr lang="fr-FR" dirty="0" err="1" smtClean="0"/>
              <a:t>Payload</a:t>
            </a:r>
            <a:r>
              <a:rPr lang="fr-FR" dirty="0" smtClean="0"/>
              <a:t> </a:t>
            </a:r>
            <a:r>
              <a:rPr lang="fr-FR" dirty="0" err="1" smtClean="0"/>
              <a:t>reduction</a:t>
            </a:r>
            <a:r>
              <a:rPr lang="fr-FR" dirty="0" smtClean="0"/>
              <a:t> to 12b TD C + 5 </a:t>
            </a:r>
            <a:r>
              <a:rPr lang="fr-FR" dirty="0" err="1" smtClean="0"/>
              <a:t>samples</a:t>
            </a:r>
            <a:r>
              <a:rPr lang="fr-FR" dirty="0" smtClean="0"/>
              <a:t> of 8b ADC = 64 bits</a:t>
            </a:r>
            <a:r>
              <a:rPr lang="fr-FR" dirty="0">
                <a:solidFill>
                  <a:srgbClr val="0000FF"/>
                </a:solidFill>
              </a:rPr>
              <a:t> =&gt; </a:t>
            </a:r>
            <a:r>
              <a:rPr lang="fr-FR" dirty="0" smtClean="0">
                <a:solidFill>
                  <a:srgbClr val="0000FF"/>
                </a:solidFill>
              </a:rPr>
              <a:t>~30 Hz/pixel max </a:t>
            </a:r>
            <a:r>
              <a:rPr lang="fr-FR" dirty="0">
                <a:solidFill>
                  <a:srgbClr val="0000FF"/>
                </a:solidFill>
              </a:rPr>
              <a:t>rate </a:t>
            </a:r>
            <a:endParaRPr lang="fr-FR" dirty="0" smtClean="0"/>
          </a:p>
          <a:p>
            <a:pPr lvl="1"/>
            <a:r>
              <a:rPr lang="fr-FR" dirty="0" err="1" smtClean="0"/>
              <a:t>Zero</a:t>
            </a:r>
            <a:r>
              <a:rPr lang="fr-FR" dirty="0" smtClean="0"/>
              <a:t>-suppression : </a:t>
            </a:r>
            <a:r>
              <a:rPr lang="fr-FR" dirty="0" err="1" smtClean="0"/>
              <a:t>read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channels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hits and </a:t>
            </a:r>
            <a:r>
              <a:rPr lang="fr-FR" dirty="0" err="1" smtClean="0"/>
              <a:t>their</a:t>
            </a:r>
            <a:r>
              <a:rPr lang="fr-FR" dirty="0" smtClean="0"/>
              <a:t> (4-8) </a:t>
            </a:r>
            <a:r>
              <a:rPr lang="fr-FR" dirty="0" err="1" smtClean="0"/>
              <a:t>neighbours</a:t>
            </a:r>
            <a:r>
              <a:rPr lang="fr-FR" dirty="0" smtClean="0"/>
              <a:t> (for </a:t>
            </a:r>
            <a:r>
              <a:rPr lang="fr-FR" dirty="0" err="1" smtClean="0"/>
              <a:t>barycenters</a:t>
            </a:r>
            <a:r>
              <a:rPr lang="fr-FR" dirty="0" smtClean="0"/>
              <a:t>)</a:t>
            </a:r>
          </a:p>
          <a:p>
            <a:pPr lvl="1"/>
            <a:r>
              <a:rPr lang="fr-FR" dirty="0" err="1" smtClean="0"/>
              <a:t>With</a:t>
            </a:r>
            <a:r>
              <a:rPr lang="fr-FR" dirty="0" smtClean="0"/>
              <a:t> 1 hit/</a:t>
            </a:r>
            <a:r>
              <a:rPr lang="fr-FR" dirty="0" err="1" smtClean="0"/>
              <a:t>column</a:t>
            </a:r>
            <a:r>
              <a:rPr lang="fr-FR" dirty="0" smtClean="0"/>
              <a:t> </a:t>
            </a:r>
            <a:r>
              <a:rPr lang="fr-FR" dirty="0" err="1" smtClean="0"/>
              <a:t>gives</a:t>
            </a:r>
            <a:r>
              <a:rPr lang="fr-FR" dirty="0" smtClean="0"/>
              <a:t> ~10 </a:t>
            </a:r>
            <a:r>
              <a:rPr lang="fr-FR" dirty="0" err="1" smtClean="0"/>
              <a:t>improvement</a:t>
            </a:r>
            <a:r>
              <a:rPr lang="fr-FR" dirty="0" smtClean="0"/>
              <a:t> </a:t>
            </a:r>
            <a:r>
              <a:rPr lang="fr-FR" dirty="0">
                <a:solidFill>
                  <a:srgbClr val="0000FF"/>
                </a:solidFill>
              </a:rPr>
              <a:t>=&gt; </a:t>
            </a:r>
            <a:r>
              <a:rPr lang="fr-FR" dirty="0" smtClean="0">
                <a:solidFill>
                  <a:srgbClr val="0000FF"/>
                </a:solidFill>
              </a:rPr>
              <a:t>~300 Hz/pixel max </a:t>
            </a:r>
            <a:r>
              <a:rPr lang="fr-FR" dirty="0">
                <a:solidFill>
                  <a:srgbClr val="0000FF"/>
                </a:solidFill>
              </a:rPr>
              <a:t>rate </a:t>
            </a:r>
            <a:endParaRPr lang="fr-FR" dirty="0" smtClean="0">
              <a:solidFill>
                <a:srgbClr val="0000FF"/>
              </a:solidFill>
            </a:endParaRPr>
          </a:p>
          <a:p>
            <a:pPr lvl="1"/>
            <a:r>
              <a:rPr lang="fr-FR" dirty="0" smtClean="0">
                <a:solidFill>
                  <a:srgbClr val="0000FF"/>
                </a:solidFill>
              </a:rPr>
              <a:t>A </a:t>
            </a:r>
            <a:r>
              <a:rPr lang="fr-FR" dirty="0" err="1" smtClean="0">
                <a:solidFill>
                  <a:srgbClr val="0000FF"/>
                </a:solidFill>
              </a:rPr>
              <a:t>derandomizer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/>
              <a:t>would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needed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9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Technology</a:t>
            </a:r>
            <a:r>
              <a:rPr lang="fr-FR" dirty="0" smtClean="0"/>
              <a:t> </a:t>
            </a:r>
            <a:r>
              <a:rPr lang="fr-FR" dirty="0" err="1" smtClean="0"/>
              <a:t>choice</a:t>
            </a:r>
            <a:r>
              <a:rPr lang="fr-FR" dirty="0" smtClean="0"/>
              <a:t> 65/130n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03" y="892175"/>
            <a:ext cx="7475065" cy="5265738"/>
          </a:xfrm>
        </p:spPr>
        <p:txBody>
          <a:bodyPr/>
          <a:lstStyle/>
          <a:p>
            <a:r>
              <a:rPr lang="fr-FR" dirty="0" err="1" smtClean="0"/>
              <a:t>Little</a:t>
            </a:r>
            <a:r>
              <a:rPr lang="fr-FR" dirty="0" smtClean="0"/>
              <a:t> impact on </a:t>
            </a:r>
            <a:r>
              <a:rPr lang="fr-FR" dirty="0" err="1" smtClean="0"/>
              <a:t>analog</a:t>
            </a:r>
            <a:r>
              <a:rPr lang="fr-FR" dirty="0" smtClean="0"/>
              <a:t>/digital performance</a:t>
            </a:r>
          </a:p>
          <a:p>
            <a:pPr lvl="1"/>
            <a:r>
              <a:rPr lang="fr-FR" dirty="0" err="1" smtClean="0"/>
              <a:t>Analog</a:t>
            </a:r>
            <a:r>
              <a:rPr lang="fr-FR" dirty="0" smtClean="0"/>
              <a:t> </a:t>
            </a:r>
            <a:r>
              <a:rPr lang="fr-FR" dirty="0" err="1" smtClean="0"/>
              <a:t>similar</a:t>
            </a:r>
            <a:r>
              <a:rPr lang="fr-FR" dirty="0" smtClean="0"/>
              <a:t> in 65/130</a:t>
            </a:r>
          </a:p>
          <a:p>
            <a:pPr lvl="1"/>
            <a:r>
              <a:rPr lang="fr-FR" dirty="0" err="1" smtClean="0">
                <a:solidFill>
                  <a:srgbClr val="FF0000"/>
                </a:solidFill>
              </a:rPr>
              <a:t>Possibly</a:t>
            </a:r>
            <a:r>
              <a:rPr lang="fr-FR" dirty="0" smtClean="0">
                <a:solidFill>
                  <a:srgbClr val="FF0000"/>
                </a:solidFill>
              </a:rPr>
              <a:t> more </a:t>
            </a:r>
            <a:r>
              <a:rPr lang="fr-FR" dirty="0" err="1" smtClean="0">
                <a:solidFill>
                  <a:srgbClr val="FF0000"/>
                </a:solidFill>
              </a:rPr>
              <a:t>significant</a:t>
            </a:r>
            <a:r>
              <a:rPr lang="fr-FR" dirty="0" smtClean="0">
                <a:solidFill>
                  <a:srgbClr val="FF0000"/>
                </a:solidFill>
              </a:rPr>
              <a:t> on TDC</a:t>
            </a:r>
          </a:p>
          <a:p>
            <a:pPr lvl="1"/>
            <a:r>
              <a:rPr lang="fr-FR" dirty="0" smtClean="0"/>
              <a:t>Digital </a:t>
            </a:r>
            <a:r>
              <a:rPr lang="fr-FR" dirty="0" err="1" smtClean="0"/>
              <a:t>much</a:t>
            </a:r>
            <a:r>
              <a:rPr lang="fr-FR" dirty="0" smtClean="0"/>
              <a:t> </a:t>
            </a:r>
            <a:r>
              <a:rPr lang="fr-FR" dirty="0" err="1" smtClean="0"/>
              <a:t>simpler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LHC chips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Update of digital part</a:t>
            </a:r>
          </a:p>
          <a:p>
            <a:pPr lvl="1"/>
            <a:r>
              <a:rPr lang="fr-FR" dirty="0" err="1" smtClean="0"/>
              <a:t>Little</a:t>
            </a:r>
            <a:r>
              <a:rPr lang="fr-FR" dirty="0" smtClean="0"/>
              <a:t> </a:t>
            </a:r>
            <a:r>
              <a:rPr lang="fr-FR" dirty="0" err="1" smtClean="0"/>
              <a:t>space</a:t>
            </a:r>
            <a:r>
              <a:rPr lang="fr-FR" dirty="0" smtClean="0"/>
              <a:t> </a:t>
            </a:r>
            <a:r>
              <a:rPr lang="fr-FR" dirty="0" err="1" smtClean="0"/>
              <a:t>available</a:t>
            </a:r>
            <a:r>
              <a:rPr lang="fr-FR" dirty="0" smtClean="0"/>
              <a:t> =&gt; main </a:t>
            </a:r>
            <a:r>
              <a:rPr lang="fr-FR" dirty="0" err="1" smtClean="0"/>
              <a:t>reason</a:t>
            </a:r>
            <a:r>
              <a:rPr lang="fr-FR" dirty="0" smtClean="0"/>
              <a:t> for 65 !</a:t>
            </a:r>
          </a:p>
          <a:p>
            <a:pPr lvl="1"/>
            <a:endParaRPr lang="fr-FR" dirty="0"/>
          </a:p>
          <a:p>
            <a:r>
              <a:rPr lang="fr-FR" dirty="0" err="1" smtClean="0"/>
              <a:t>sizeable</a:t>
            </a:r>
            <a:r>
              <a:rPr lang="fr-FR" dirty="0" smtClean="0"/>
              <a:t> </a:t>
            </a:r>
            <a:r>
              <a:rPr lang="fr-FR" dirty="0" err="1" smtClean="0"/>
              <a:t>cost</a:t>
            </a:r>
            <a:r>
              <a:rPr lang="fr-FR" dirty="0" smtClean="0"/>
              <a:t> impact : ER 700 k$ vs 300 k$</a:t>
            </a:r>
          </a:p>
          <a:p>
            <a:pPr lvl="1"/>
            <a:r>
              <a:rPr lang="fr-FR" dirty="0" smtClean="0"/>
              <a:t>But </a:t>
            </a:r>
            <a:r>
              <a:rPr lang="fr-FR" dirty="0" err="1" smtClean="0"/>
              <a:t>possibly</a:t>
            </a:r>
            <a:r>
              <a:rPr lang="fr-FR" dirty="0" smtClean="0"/>
              <a:t> more </a:t>
            </a:r>
            <a:r>
              <a:rPr lang="fr-FR" dirty="0" err="1" smtClean="0"/>
              <a:t>partners</a:t>
            </a:r>
            <a:r>
              <a:rPr lang="fr-FR" dirty="0" smtClean="0"/>
              <a:t> (but EICROC 50% of </a:t>
            </a:r>
            <a:r>
              <a:rPr lang="fr-FR" dirty="0" err="1" smtClean="0"/>
              <a:t>reticle</a:t>
            </a:r>
            <a:r>
              <a:rPr lang="fr-FR" dirty="0" smtClean="0"/>
              <a:t>)</a:t>
            </a:r>
          </a:p>
          <a:p>
            <a:pPr lvl="1"/>
            <a:endParaRPr lang="fr-FR" dirty="0"/>
          </a:p>
          <a:p>
            <a:r>
              <a:rPr lang="fr-FR" dirty="0" err="1" smtClean="0"/>
              <a:t>Prepare</a:t>
            </a:r>
            <a:r>
              <a:rPr lang="fr-FR" dirty="0" smtClean="0"/>
              <a:t> for design in 65 nm</a:t>
            </a:r>
          </a:p>
          <a:p>
            <a:pPr lvl="1"/>
            <a:r>
              <a:rPr lang="fr-FR" dirty="0" err="1" smtClean="0"/>
              <a:t>Make</a:t>
            </a:r>
            <a:r>
              <a:rPr lang="fr-FR" dirty="0" smtClean="0"/>
              <a:t> an EICROC0/65n to test </a:t>
            </a:r>
            <a:r>
              <a:rPr lang="fr-FR" dirty="0" err="1" smtClean="0"/>
              <a:t>analog</a:t>
            </a:r>
            <a:r>
              <a:rPr lang="fr-FR" dirty="0" smtClean="0"/>
              <a:t> part and TDC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CdLT  EAP EIC 25 sep 25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/>
          <a:srcRect r="5049" b="24243"/>
          <a:stretch/>
        </p:blipFill>
        <p:spPr>
          <a:xfrm>
            <a:off x="7608168" y="764704"/>
            <a:ext cx="4411010" cy="4447647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8328248" y="3525044"/>
            <a:ext cx="1800200" cy="168730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34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ADB2A1-EC40-A278-E045-6282F5347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ALTIROC pixel scheme and layout</a:t>
            </a:r>
            <a:endParaRPr lang="en-GB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xmlns="" id="{18521CF1-30A5-81C0-242B-C6A0E852CF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966975"/>
            <a:ext cx="7393033" cy="1876384"/>
          </a:xfrm>
          <a:prstGeom prst="rect">
            <a:avLst/>
          </a:prstGeom>
        </p:spPr>
      </p:pic>
      <p:sp>
        <p:nvSpPr>
          <p:cNvPr id="5" name="ZoneTexte 11">
            <a:extLst>
              <a:ext uri="{FF2B5EF4-FFF2-40B4-BE49-F238E27FC236}">
                <a16:creationId xmlns:a16="http://schemas.microsoft.com/office/drawing/2014/main" xmlns="" id="{54D1368C-8028-975E-03AF-A89A737EB8E7}"/>
              </a:ext>
            </a:extLst>
          </p:cNvPr>
          <p:cNvSpPr txBox="1"/>
          <p:nvPr/>
        </p:nvSpPr>
        <p:spPr>
          <a:xfrm>
            <a:off x="1415480" y="2616676"/>
            <a:ext cx="11291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00B0F0"/>
                </a:solidFill>
              </a:rPr>
              <a:t>1 GHz </a:t>
            </a:r>
            <a:r>
              <a:rPr lang="fr-FR" sz="1600" b="1" dirty="0" err="1" smtClean="0">
                <a:solidFill>
                  <a:srgbClr val="00B0F0"/>
                </a:solidFill>
              </a:rPr>
              <a:t>preamplifier</a:t>
            </a:r>
            <a:r>
              <a:rPr lang="fr-FR" sz="1600" b="1" dirty="0" smtClean="0">
                <a:solidFill>
                  <a:srgbClr val="00B0F0"/>
                </a:solidFill>
              </a:rPr>
              <a:t> and </a:t>
            </a:r>
            <a:r>
              <a:rPr lang="fr-FR" sz="1600" b="1" dirty="0" err="1" smtClean="0">
                <a:solidFill>
                  <a:srgbClr val="00B0F0"/>
                </a:solidFill>
              </a:rPr>
              <a:t>discriminator</a:t>
            </a: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00B0F0"/>
                </a:solidFill>
              </a:rPr>
              <a:t>2 vernier </a:t>
            </a:r>
            <a:r>
              <a:rPr lang="fr-FR" sz="1600" b="1" dirty="0" err="1" smtClean="0">
                <a:solidFill>
                  <a:srgbClr val="00B0F0"/>
                </a:solidFill>
              </a:rPr>
              <a:t>TDCs</a:t>
            </a:r>
            <a:r>
              <a:rPr lang="fr-FR" sz="1600" b="1" dirty="0" smtClean="0">
                <a:solidFill>
                  <a:srgbClr val="00B0F0"/>
                </a:solidFill>
              </a:rPr>
              <a:t> for </a:t>
            </a:r>
            <a:r>
              <a:rPr lang="fr-FR" sz="1600" b="1" dirty="0" err="1" smtClean="0">
                <a:solidFill>
                  <a:srgbClr val="00B0F0"/>
                </a:solidFill>
              </a:rPr>
              <a:t>ToA</a:t>
            </a:r>
            <a:r>
              <a:rPr lang="fr-FR" sz="1600" b="1" dirty="0" smtClean="0">
                <a:solidFill>
                  <a:srgbClr val="00B0F0"/>
                </a:solidFill>
              </a:rPr>
              <a:t> and </a:t>
            </a:r>
            <a:r>
              <a:rPr lang="fr-FR" sz="1600" b="1" dirty="0" err="1" smtClean="0">
                <a:solidFill>
                  <a:srgbClr val="00B0F0"/>
                </a:solidFill>
              </a:rPr>
              <a:t>ToT</a:t>
            </a: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00B0F0"/>
                </a:solidFill>
              </a:rPr>
              <a:t>Hit </a:t>
            </a:r>
            <a:r>
              <a:rPr lang="fr-FR" sz="1600" b="1" dirty="0">
                <a:solidFill>
                  <a:srgbClr val="00B0F0"/>
                </a:solidFill>
              </a:rPr>
              <a:t>buffer:</a:t>
            </a:r>
            <a:r>
              <a:rPr lang="fr-FR" sz="1600" dirty="0"/>
              <a:t> SRAM 1536 x 19 </a:t>
            </a:r>
            <a:r>
              <a:rPr lang="fr-FR" sz="1600" dirty="0" smtClean="0"/>
              <a:t>bit (38 µs </a:t>
            </a:r>
            <a:r>
              <a:rPr lang="fr-FR" sz="1600" dirty="0" err="1" smtClean="0"/>
              <a:t>latenccy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F7498B-612F-E2F0-E669-1CBB7A1707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CdLT  EAP EIC 25 sep 25</a:t>
            </a:r>
            <a:endParaRPr lang="en-US" dirty="0"/>
          </a:p>
        </p:txBody>
      </p:sp>
      <p:pic>
        <p:nvPicPr>
          <p:cNvPr id="9" name="Image 8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958" y="966975"/>
            <a:ext cx="3733713" cy="3758169"/>
          </a:xfrm>
          <a:prstGeom prst="rect">
            <a:avLst/>
          </a:prstGeom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9469368" y="4389483"/>
            <a:ext cx="2088232" cy="31750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fr-FR" altLang="en-US" sz="1400" dirty="0" smtClean="0">
                <a:solidFill>
                  <a:srgbClr val="FF0000"/>
                </a:solidFill>
              </a:rPr>
              <a:t>One pixel : 1.3x1.3mm²</a:t>
            </a:r>
            <a:endParaRPr lang="en-US" altLang="en-US" sz="1400" dirty="0">
              <a:solidFill>
                <a:srgbClr val="FF0000"/>
              </a:solidFill>
            </a:endParaRPr>
          </a:p>
        </p:txBody>
      </p:sp>
      <p:pic>
        <p:nvPicPr>
          <p:cNvPr id="12" name="Image 11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59" y="3717031"/>
            <a:ext cx="3441513" cy="3101099"/>
          </a:xfrm>
          <a:prstGeom prst="rect">
            <a:avLst/>
          </a:prstGeom>
        </p:spPr>
      </p:pic>
      <p:pic>
        <p:nvPicPr>
          <p:cNvPr id="13" name="Image 12" descr="Capture d’écra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690" y="3717031"/>
            <a:ext cx="4276994" cy="328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6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Chips versions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9781595"/>
              </p:ext>
            </p:extLst>
          </p:nvPr>
        </p:nvGraphicFramePr>
        <p:xfrm>
          <a:off x="565150" y="892175"/>
          <a:ext cx="11099802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4426"/>
                <a:gridCol w="1296144"/>
                <a:gridCol w="1008112"/>
                <a:gridCol w="864096"/>
                <a:gridCol w="1728192"/>
                <a:gridCol w="1584176"/>
                <a:gridCol w="2904656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Chip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date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Techno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size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Analog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Digital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goal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EICROC0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Jun 2023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130n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4x4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Conservative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Simple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Study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sensor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EICROC0A/B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beg</a:t>
                      </a:r>
                      <a:r>
                        <a:rPr lang="fr-FR" dirty="0" smtClean="0"/>
                        <a:t> 2025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130n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4x4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Low</a:t>
                      </a:r>
                      <a:r>
                        <a:rPr lang="fr-FR" dirty="0" smtClean="0"/>
                        <a:t> power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same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Study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analog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EICROC1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beg</a:t>
                      </a:r>
                      <a:r>
                        <a:rPr lang="fr-FR" dirty="0" smtClean="0"/>
                        <a:t> 2025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130n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32x32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Conservative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Same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Study</a:t>
                      </a:r>
                      <a:r>
                        <a:rPr lang="fr-FR" dirty="0" smtClean="0"/>
                        <a:t> power distribution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EICROC0_65n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end 2025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65n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4x4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final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Simple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Study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analog</a:t>
                      </a:r>
                      <a:r>
                        <a:rPr lang="fr-FR" dirty="0" smtClean="0"/>
                        <a:t> in 65n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EICROC2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End 2026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?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32x32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Low</a:t>
                      </a:r>
                      <a:r>
                        <a:rPr lang="fr-FR" dirty="0" smtClean="0"/>
                        <a:t> power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Final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First final prototype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7783478"/>
              </p:ext>
            </p:extLst>
          </p:nvPr>
        </p:nvGraphicFramePr>
        <p:xfrm>
          <a:off x="588431" y="3645024"/>
          <a:ext cx="11099802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4426"/>
                <a:gridCol w="1296144"/>
                <a:gridCol w="1008112"/>
                <a:gridCol w="864096"/>
                <a:gridCol w="1728192"/>
                <a:gridCol w="1584176"/>
                <a:gridCol w="2904656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Chip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date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Techno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size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Analog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Digital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goal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CALOROC1A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aseline="0" dirty="0" err="1" smtClean="0"/>
                        <a:t>beg</a:t>
                      </a:r>
                      <a:r>
                        <a:rPr lang="fr-FR" baseline="0" dirty="0" smtClean="0"/>
                        <a:t> 2025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130n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36ch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Conservative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Final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Study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sensor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CALOROC1B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beg</a:t>
                      </a:r>
                      <a:r>
                        <a:rPr lang="fr-FR" dirty="0" smtClean="0"/>
                        <a:t> 2025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130n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36ch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Low</a:t>
                      </a:r>
                      <a:r>
                        <a:rPr lang="fr-FR" dirty="0" smtClean="0"/>
                        <a:t> noise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final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Study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analog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CALOROC2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End 2026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130n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36/72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final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final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First final prototype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17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ePIC</a:t>
            </a:r>
            <a:r>
              <a:rPr lang="fr-FR" dirty="0" smtClean="0"/>
              <a:t> AC-LGAD detectors</a:t>
            </a:r>
            <a:endParaRPr lang="fr-FR" dirty="0"/>
          </a:p>
        </p:txBody>
      </p:sp>
      <p:pic>
        <p:nvPicPr>
          <p:cNvPr id="6" name="Espace réservé du contenu 5" descr="Capture d’écra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713"/>
            <a:ext cx="12192000" cy="6075781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479376" y="6125558"/>
            <a:ext cx="11521280" cy="3661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en-US" altLang="en-US" sz="1400" dirty="0">
              <a:solidFill>
                <a:srgbClr val="FF0000"/>
              </a:solidFill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9120716" y="1340768"/>
            <a:ext cx="1581951" cy="3661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en-US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8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EICROC0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456" y="701449"/>
            <a:ext cx="7716736" cy="5265738"/>
          </a:xfrm>
        </p:spPr>
        <p:txBody>
          <a:bodyPr/>
          <a:lstStyle/>
          <a:p>
            <a:r>
              <a:rPr lang="fr-FR" sz="2000" dirty="0" err="1" smtClean="0"/>
              <a:t>Analog</a:t>
            </a:r>
            <a:r>
              <a:rPr lang="fr-FR" sz="2000" dirty="0" smtClean="0"/>
              <a:t> </a:t>
            </a:r>
            <a:r>
              <a:rPr lang="fr-FR" sz="2000" dirty="0" err="1" smtClean="0"/>
              <a:t>frontend</a:t>
            </a:r>
            <a:r>
              <a:rPr lang="fr-FR" sz="2000" dirty="0" smtClean="0"/>
              <a:t> </a:t>
            </a:r>
            <a:r>
              <a:rPr lang="fr-FR" sz="2000" dirty="0" err="1" smtClean="0"/>
              <a:t>similar</a:t>
            </a:r>
            <a:r>
              <a:rPr lang="fr-FR" sz="2000" dirty="0" smtClean="0"/>
              <a:t> to ATLAS </a:t>
            </a:r>
            <a:r>
              <a:rPr lang="fr-FR" sz="2000" dirty="0" smtClean="0"/>
              <a:t>ALTIROC but 0.5x0.5 mm²</a:t>
            </a:r>
            <a:endParaRPr lang="fr-FR" sz="2000" dirty="0" smtClean="0"/>
          </a:p>
          <a:p>
            <a:pPr lvl="1"/>
            <a:r>
              <a:rPr lang="fr-FR" sz="1800" dirty="0" smtClean="0"/>
              <a:t>Cd = 1 pF (max 3 pF)</a:t>
            </a:r>
          </a:p>
          <a:p>
            <a:r>
              <a:rPr lang="fr-FR" sz="2000" dirty="0" smtClean="0">
                <a:solidFill>
                  <a:srgbClr val="0000FF"/>
                </a:solidFill>
              </a:rPr>
              <a:t>ADC </a:t>
            </a:r>
            <a:r>
              <a:rPr lang="fr-FR" sz="2000" dirty="0" err="1" smtClean="0">
                <a:solidFill>
                  <a:srgbClr val="0000FF"/>
                </a:solidFill>
              </a:rPr>
              <a:t>instead</a:t>
            </a:r>
            <a:r>
              <a:rPr lang="fr-FR" sz="2000" dirty="0" smtClean="0">
                <a:solidFill>
                  <a:srgbClr val="0000FF"/>
                </a:solidFill>
              </a:rPr>
              <a:t> of </a:t>
            </a:r>
            <a:r>
              <a:rPr lang="fr-FR" sz="2000" dirty="0" err="1" smtClean="0">
                <a:solidFill>
                  <a:srgbClr val="0000FF"/>
                </a:solidFill>
              </a:rPr>
              <a:t>ToT</a:t>
            </a:r>
            <a:r>
              <a:rPr lang="fr-FR" sz="2000" dirty="0" smtClean="0">
                <a:solidFill>
                  <a:srgbClr val="0000FF"/>
                </a:solidFill>
              </a:rPr>
              <a:t> </a:t>
            </a:r>
            <a:r>
              <a:rPr lang="fr-FR" sz="2000" dirty="0" smtClean="0"/>
              <a:t>for charge </a:t>
            </a:r>
            <a:r>
              <a:rPr lang="fr-FR" sz="2000" dirty="0" err="1" smtClean="0"/>
              <a:t>measurement</a:t>
            </a:r>
            <a:r>
              <a:rPr lang="fr-FR" sz="2000" dirty="0" smtClean="0"/>
              <a:t> : 8bit 40 MHz </a:t>
            </a:r>
            <a:r>
              <a:rPr lang="fr-FR" sz="2000" dirty="0" err="1" smtClean="0"/>
              <a:t>from</a:t>
            </a:r>
            <a:r>
              <a:rPr lang="fr-FR" sz="2000" dirty="0" smtClean="0"/>
              <a:t> AGH Krakow</a:t>
            </a:r>
          </a:p>
          <a:p>
            <a:r>
              <a:rPr lang="fr-FR" sz="2000" dirty="0" smtClean="0"/>
              <a:t>TDC </a:t>
            </a:r>
            <a:r>
              <a:rPr lang="fr-FR" sz="2000" dirty="0" err="1" smtClean="0"/>
              <a:t>taken</a:t>
            </a:r>
            <a:r>
              <a:rPr lang="fr-FR" sz="2000" dirty="0" smtClean="0"/>
              <a:t> </a:t>
            </a:r>
            <a:r>
              <a:rPr lang="fr-FR" sz="2000" dirty="0" err="1" smtClean="0"/>
              <a:t>from</a:t>
            </a:r>
            <a:r>
              <a:rPr lang="fr-FR" sz="2000" dirty="0" smtClean="0"/>
              <a:t> HGCROC by CEA Saclay</a:t>
            </a:r>
          </a:p>
          <a:p>
            <a:r>
              <a:rPr lang="fr-FR" sz="2000" dirty="0" smtClean="0"/>
              <a:t>Simple digital </a:t>
            </a:r>
            <a:r>
              <a:rPr lang="fr-FR" sz="2000" dirty="0" err="1" smtClean="0"/>
              <a:t>readout</a:t>
            </a:r>
            <a:r>
              <a:rPr lang="fr-FR" sz="2000" dirty="0" smtClean="0"/>
              <a:t> but SEE-proof I²C slow control</a:t>
            </a:r>
          </a:p>
          <a:p>
            <a:r>
              <a:rPr lang="fr-FR" sz="2000" dirty="0" smtClean="0"/>
              <a:t>~2 mW/pixel</a:t>
            </a:r>
          </a:p>
          <a:p>
            <a:r>
              <a:rPr lang="fr-FR" sz="2000" dirty="0" err="1" smtClean="0"/>
              <a:t>Fabricated</a:t>
            </a:r>
            <a:r>
              <a:rPr lang="fr-FR" sz="2000" dirty="0" smtClean="0"/>
              <a:t> in </a:t>
            </a:r>
            <a:r>
              <a:rPr lang="fr-FR" sz="2000" dirty="0" err="1" smtClean="0"/>
              <a:t>spring</a:t>
            </a:r>
            <a:r>
              <a:rPr lang="fr-FR" sz="2000" dirty="0" smtClean="0"/>
              <a:t> 2022 in TSMC 130nm</a:t>
            </a:r>
            <a:endParaRPr lang="fr-FR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7680176" y="764703"/>
            <a:ext cx="4550098" cy="5817795"/>
            <a:chOff x="6857712" y="652166"/>
            <a:chExt cx="4891734" cy="6107993"/>
          </a:xfrm>
        </p:grpSpPr>
        <p:pic>
          <p:nvPicPr>
            <p:cNvPr id="6" name="Picture 22">
              <a:extLst>
                <a:ext uri="{FF2B5EF4-FFF2-40B4-BE49-F238E27FC236}">
                  <a16:creationId xmlns="" xmlns:a16="http://schemas.microsoft.com/office/drawing/2014/main" id="{13D9BE38-C0F8-46C5-A8DE-816F993AE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7712" y="652166"/>
              <a:ext cx="4891734" cy="5375447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050" y="6101564"/>
              <a:ext cx="370014" cy="623739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76520" y="6066710"/>
              <a:ext cx="693449" cy="693449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80176" y="6173564"/>
              <a:ext cx="1008112" cy="437209"/>
            </a:xfrm>
            <a:prstGeom prst="rect">
              <a:avLst/>
            </a:prstGeom>
          </p:spPr>
        </p:pic>
      </p:grpSp>
      <p:pic>
        <p:nvPicPr>
          <p:cNvPr id="11" name="Picture 1">
            <a:extLst>
              <a:ext uri="{FF2B5EF4-FFF2-40B4-BE49-F238E27FC236}">
                <a16:creationId xmlns="" xmlns:a16="http://schemas.microsoft.com/office/drawing/2014/main" id="{05BF1A84-4716-45D9-94E6-22E81C9FAB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56" y="4101433"/>
            <a:ext cx="7477484" cy="250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1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EICROC0 </a:t>
            </a:r>
            <a:r>
              <a:rPr lang="fr-FR" dirty="0" smtClean="0"/>
              <a:t>performance (ASIC </a:t>
            </a:r>
            <a:r>
              <a:rPr lang="fr-FR" dirty="0" err="1" smtClean="0"/>
              <a:t>alone</a:t>
            </a:r>
            <a:r>
              <a:rPr lang="fr-FR" dirty="0" smtClean="0"/>
              <a:t>)</a:t>
            </a:r>
            <a:r>
              <a:rPr lang="fr-FR" dirty="0" smtClean="0"/>
              <a:t>	</a:t>
            </a:r>
            <a:r>
              <a:rPr lang="fr-FR" sz="1400" b="0" dirty="0" smtClean="0"/>
              <a:t>[A. Verplancke]</a:t>
            </a:r>
            <a:endParaRPr lang="fr-FR" b="0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961517"/>
            <a:ext cx="5742588" cy="3037243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4103107"/>
            <a:ext cx="5976664" cy="2518073"/>
          </a:xfrm>
          <a:prstGeom prst="rect">
            <a:avLst/>
          </a:prstGeom>
        </p:spPr>
      </p:pic>
      <p:pic>
        <p:nvPicPr>
          <p:cNvPr id="8" name="Espace réservé du contenu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216" y="802387"/>
            <a:ext cx="4487085" cy="2554605"/>
          </a:xfrm>
          <a:prstGeom prst="rect">
            <a:avLst/>
          </a:prstGeom>
        </p:spPr>
      </p:pic>
      <p:pic>
        <p:nvPicPr>
          <p:cNvPr id="9" name="Espace réservé du contenu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573" y="3805796"/>
            <a:ext cx="4920192" cy="292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537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2025 : EICROC0 </a:t>
            </a:r>
            <a:r>
              <a:rPr lang="fr-FR" dirty="0" err="1" smtClean="0"/>
              <a:t>variants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344" y="764704"/>
            <a:ext cx="7992888" cy="5265738"/>
          </a:xfrm>
        </p:spPr>
        <p:txBody>
          <a:bodyPr/>
          <a:lstStyle/>
          <a:p>
            <a:r>
              <a:rPr lang="fr-FR" dirty="0" smtClean="0"/>
              <a:t>EICROC0A : </a:t>
            </a:r>
            <a:r>
              <a:rPr lang="fr-FR" dirty="0" err="1" smtClean="0"/>
              <a:t>same</a:t>
            </a:r>
            <a:r>
              <a:rPr lang="fr-FR" dirty="0" smtClean="0"/>
              <a:t> as EICROC0 </a:t>
            </a:r>
            <a:r>
              <a:rPr lang="fr-FR" dirty="0" err="1" smtClean="0"/>
              <a:t>with</a:t>
            </a:r>
            <a:r>
              <a:rPr lang="fr-FR" dirty="0" smtClean="0"/>
              <a:t> more </a:t>
            </a:r>
            <a:r>
              <a:rPr lang="fr-FR" dirty="0" err="1" smtClean="0"/>
              <a:t>testability</a:t>
            </a:r>
            <a:endParaRPr lang="fr-FR" dirty="0" smtClean="0"/>
          </a:p>
          <a:p>
            <a:pPr lvl="1"/>
            <a:r>
              <a:rPr lang="fr-FR" dirty="0" err="1" smtClean="0"/>
              <a:t>Each</a:t>
            </a:r>
            <a:r>
              <a:rPr lang="fr-FR" dirty="0" smtClean="0"/>
              <a:t> pixel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by-</a:t>
            </a:r>
            <a:r>
              <a:rPr lang="fr-FR" dirty="0" err="1" smtClean="0"/>
              <a:t>passed</a:t>
            </a:r>
            <a:r>
              <a:rPr lang="fr-FR" dirty="0" smtClean="0"/>
              <a:t> by SC (</a:t>
            </a:r>
            <a:r>
              <a:rPr lang="fr-FR" dirty="0" err="1" smtClean="0"/>
              <a:t>clock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turned</a:t>
            </a:r>
            <a:r>
              <a:rPr lang="fr-FR" dirty="0" smtClean="0"/>
              <a:t> off)</a:t>
            </a:r>
          </a:p>
          <a:p>
            <a:pPr lvl="1"/>
            <a:r>
              <a:rPr lang="fr-FR" dirty="0" smtClean="0"/>
              <a:t>Buffers in SC to </a:t>
            </a:r>
            <a:r>
              <a:rPr lang="fr-FR" dirty="0" err="1" smtClean="0"/>
              <a:t>allow</a:t>
            </a:r>
            <a:r>
              <a:rPr lang="fr-FR" dirty="0" smtClean="0"/>
              <a:t> extension to 4x32</a:t>
            </a:r>
          </a:p>
          <a:p>
            <a:pPr lvl="1"/>
            <a:r>
              <a:rPr lang="fr-FR" dirty="0" err="1" smtClean="0"/>
              <a:t>Larger</a:t>
            </a:r>
            <a:r>
              <a:rPr lang="fr-FR" dirty="0" smtClean="0"/>
              <a:t> </a:t>
            </a:r>
            <a:r>
              <a:rPr lang="fr-FR" dirty="0" err="1" smtClean="0"/>
              <a:t>dynamic</a:t>
            </a:r>
            <a:r>
              <a:rPr lang="fr-FR" dirty="0" smtClean="0"/>
              <a:t> range in pulse injection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EICROC0B (4x4)</a:t>
            </a:r>
            <a:endParaRPr lang="fr-FR" dirty="0" smtClean="0"/>
          </a:p>
          <a:p>
            <a:pPr lvl="1"/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preamp</a:t>
            </a:r>
            <a:r>
              <a:rPr lang="fr-FR" dirty="0" smtClean="0"/>
              <a:t>/</a:t>
            </a:r>
            <a:r>
              <a:rPr lang="fr-FR" dirty="0" err="1" smtClean="0"/>
              <a:t>discri</a:t>
            </a:r>
            <a:r>
              <a:rPr lang="fr-FR" dirty="0" smtClean="0"/>
              <a:t>/TDC/</a:t>
            </a:r>
            <a:r>
              <a:rPr lang="fr-FR" dirty="0" err="1" smtClean="0"/>
              <a:t>integrator</a:t>
            </a:r>
            <a:endParaRPr lang="fr-FR" dirty="0" smtClean="0"/>
          </a:p>
          <a:p>
            <a:pPr lvl="1"/>
            <a:r>
              <a:rPr lang="fr-FR" dirty="0" smtClean="0"/>
              <a:t>ADC and driver </a:t>
            </a:r>
            <a:r>
              <a:rPr lang="fr-FR" dirty="0" err="1" smtClean="0"/>
              <a:t>replaced</a:t>
            </a:r>
            <a:r>
              <a:rPr lang="fr-FR" dirty="0" smtClean="0"/>
              <a:t> by </a:t>
            </a:r>
            <a:r>
              <a:rPr lang="fr-FR" dirty="0" err="1" smtClean="0"/>
              <a:t>peak</a:t>
            </a:r>
            <a:r>
              <a:rPr lang="fr-FR" dirty="0" smtClean="0"/>
              <a:t> </a:t>
            </a:r>
            <a:r>
              <a:rPr lang="fr-FR" dirty="0" err="1" smtClean="0"/>
              <a:t>sensing</a:t>
            </a:r>
            <a:r>
              <a:rPr lang="fr-FR" dirty="0" smtClean="0"/>
              <a:t> and Wilkinson ADC</a:t>
            </a:r>
          </a:p>
          <a:p>
            <a:pPr lvl="1"/>
            <a:r>
              <a:rPr lang="fr-FR" dirty="0" err="1" smtClean="0"/>
              <a:t>Currently</a:t>
            </a:r>
            <a:r>
              <a:rPr lang="fr-FR" dirty="0" smtClean="0"/>
              <a:t> ADC </a:t>
            </a:r>
            <a:r>
              <a:rPr lang="fr-FR" dirty="0" err="1" smtClean="0"/>
              <a:t>path</a:t>
            </a:r>
            <a:r>
              <a:rPr lang="fr-FR" dirty="0" smtClean="0"/>
              <a:t> ~1 mW/</a:t>
            </a:r>
            <a:r>
              <a:rPr lang="fr-FR" dirty="0" err="1" smtClean="0"/>
              <a:t>ch</a:t>
            </a:r>
            <a:r>
              <a:rPr lang="fr-FR" dirty="0" smtClean="0"/>
              <a:t> </a:t>
            </a:r>
            <a:r>
              <a:rPr lang="fr-FR" dirty="0" err="1" smtClean="0"/>
              <a:t>becomes</a:t>
            </a:r>
            <a:r>
              <a:rPr lang="fr-FR" dirty="0" smtClean="0"/>
              <a:t> 200 </a:t>
            </a:r>
            <a:r>
              <a:rPr lang="fr-FR" dirty="0" err="1" smtClean="0"/>
              <a:t>uW</a:t>
            </a:r>
            <a:r>
              <a:rPr lang="fr-FR" dirty="0" smtClean="0"/>
              <a:t>/</a:t>
            </a:r>
            <a:r>
              <a:rPr lang="fr-FR" dirty="0" err="1" smtClean="0"/>
              <a:t>ch</a:t>
            </a:r>
            <a:endParaRPr lang="fr-FR" dirty="0" smtClean="0"/>
          </a:p>
          <a:p>
            <a:pPr lvl="1"/>
            <a:endParaRPr lang="fr-FR" dirty="0"/>
          </a:p>
          <a:p>
            <a:r>
              <a:rPr lang="fr-FR" dirty="0" smtClean="0"/>
              <a:t>EICROC1A : 4x32</a:t>
            </a:r>
          </a:p>
          <a:p>
            <a:pPr lvl="1"/>
            <a:r>
              <a:rPr lang="fr-FR" dirty="0" err="1" smtClean="0"/>
              <a:t>Same</a:t>
            </a:r>
            <a:r>
              <a:rPr lang="fr-FR" dirty="0" smtClean="0"/>
              <a:t> I/Os </a:t>
            </a:r>
            <a:r>
              <a:rPr lang="fr-FR" dirty="0" err="1" smtClean="0"/>
              <a:t>than</a:t>
            </a:r>
            <a:r>
              <a:rPr lang="fr-FR" dirty="0" smtClean="0"/>
              <a:t> EICROC0,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testboard</a:t>
            </a:r>
            <a:endParaRPr lang="fr-FR" dirty="0" smtClean="0"/>
          </a:p>
          <a:p>
            <a:pPr lvl="1"/>
            <a:endParaRPr lang="fr-FR" dirty="0"/>
          </a:p>
          <a:p>
            <a:r>
              <a:rPr lang="fr-FR" dirty="0" smtClean="0"/>
              <a:t>Will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fabricated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EICROC1 below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r="21650"/>
          <a:stretch/>
        </p:blipFill>
        <p:spPr>
          <a:xfrm rot="16200000">
            <a:off x="7372796" y="1668876"/>
            <a:ext cx="5456606" cy="383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6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2025 : EICROC1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9336" y="762701"/>
            <a:ext cx="6912768" cy="5265738"/>
          </a:xfrm>
        </p:spPr>
        <p:txBody>
          <a:bodyPr/>
          <a:lstStyle/>
          <a:p>
            <a:r>
              <a:rPr lang="fr-FR" dirty="0" smtClean="0">
                <a:solidFill>
                  <a:srgbClr val="0000FF"/>
                </a:solidFill>
              </a:rPr>
              <a:t>32x32</a:t>
            </a:r>
            <a:r>
              <a:rPr lang="fr-FR" dirty="0" smtClean="0"/>
              <a:t> chip : final dimensions</a:t>
            </a:r>
          </a:p>
          <a:p>
            <a:endParaRPr lang="fr-FR" dirty="0" smtClean="0"/>
          </a:p>
          <a:p>
            <a:r>
              <a:rPr lang="fr-FR" dirty="0" smtClean="0"/>
              <a:t>Goal : </a:t>
            </a:r>
          </a:p>
          <a:p>
            <a:pPr lvl="1"/>
            <a:r>
              <a:rPr lang="fr-FR" dirty="0" smtClean="0">
                <a:solidFill>
                  <a:srgbClr val="0000FF"/>
                </a:solidFill>
              </a:rPr>
              <a:t>test full-</a:t>
            </a:r>
            <a:r>
              <a:rPr lang="fr-FR" dirty="0" err="1" smtClean="0">
                <a:solidFill>
                  <a:srgbClr val="0000FF"/>
                </a:solidFill>
              </a:rPr>
              <a:t>scale</a:t>
            </a:r>
            <a:r>
              <a:rPr lang="fr-FR" dirty="0" smtClean="0">
                <a:solidFill>
                  <a:srgbClr val="0000FF"/>
                </a:solidFill>
              </a:rPr>
              <a:t> chip </a:t>
            </a:r>
            <a:r>
              <a:rPr lang="fr-FR" dirty="0" err="1" smtClean="0">
                <a:solidFill>
                  <a:srgbClr val="0000FF"/>
                </a:solidFill>
              </a:rPr>
              <a:t>analog</a:t>
            </a:r>
            <a:r>
              <a:rPr lang="fr-FR" dirty="0" smtClean="0">
                <a:solidFill>
                  <a:srgbClr val="0000FF"/>
                </a:solidFill>
              </a:rPr>
              <a:t> performance </a:t>
            </a:r>
            <a:r>
              <a:rPr lang="fr-FR" dirty="0" smtClean="0"/>
              <a:t>(IR drops)</a:t>
            </a:r>
          </a:p>
          <a:p>
            <a:pPr lvl="1"/>
            <a:r>
              <a:rPr lang="fr-FR" dirty="0" err="1" smtClean="0"/>
              <a:t>Allow</a:t>
            </a:r>
            <a:r>
              <a:rPr lang="fr-FR" dirty="0" smtClean="0"/>
              <a:t> final sensor </a:t>
            </a:r>
            <a:r>
              <a:rPr lang="fr-FR" dirty="0" err="1" smtClean="0"/>
              <a:t>characterization</a:t>
            </a:r>
            <a:endParaRPr lang="fr-FR" dirty="0" smtClean="0"/>
          </a:p>
          <a:p>
            <a:pPr lvl="1"/>
            <a:r>
              <a:rPr lang="fr-FR" dirty="0" smtClean="0"/>
              <a:t>Test interface </a:t>
            </a:r>
            <a:r>
              <a:rPr lang="fr-FR" dirty="0" err="1" smtClean="0"/>
              <a:t>with</a:t>
            </a:r>
            <a:r>
              <a:rPr lang="fr-FR" dirty="0" smtClean="0"/>
              <a:t> DAQ : </a:t>
            </a:r>
            <a:r>
              <a:rPr lang="fr-FR" dirty="0" err="1" smtClean="0">
                <a:solidFill>
                  <a:srgbClr val="0000FF"/>
                </a:solidFill>
              </a:rPr>
              <a:t>fast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commands</a:t>
            </a:r>
            <a:r>
              <a:rPr lang="fr-FR" dirty="0" smtClean="0">
                <a:solidFill>
                  <a:srgbClr val="0000FF"/>
                </a:solidFill>
              </a:rPr>
              <a:t> and 320 Mb/s data output</a:t>
            </a:r>
          </a:p>
          <a:p>
            <a:pPr lvl="1"/>
            <a:r>
              <a:rPr lang="fr-FR" dirty="0" smtClean="0">
                <a:solidFill>
                  <a:srgbClr val="0000FF"/>
                </a:solidFill>
              </a:rPr>
              <a:t>Progress on module/front-end </a:t>
            </a:r>
            <a:r>
              <a:rPr lang="fr-FR" dirty="0" err="1" smtClean="0">
                <a:solidFill>
                  <a:srgbClr val="0000FF"/>
                </a:solidFill>
              </a:rPr>
              <a:t>boards</a:t>
            </a:r>
            <a:endParaRPr lang="fr-FR" dirty="0" smtClean="0">
              <a:solidFill>
                <a:srgbClr val="0000FF"/>
              </a:solidFill>
            </a:endParaRPr>
          </a:p>
          <a:p>
            <a:pPr lvl="1"/>
            <a:endParaRPr lang="fr-FR" dirty="0" smtClean="0"/>
          </a:p>
          <a:p>
            <a:r>
              <a:rPr lang="fr-FR" dirty="0" err="1" smtClean="0"/>
              <a:t>Caveats</a:t>
            </a:r>
            <a:r>
              <a:rPr lang="fr-FR" dirty="0" smtClean="0"/>
              <a:t> ;</a:t>
            </a:r>
          </a:p>
          <a:p>
            <a:pPr lvl="1"/>
            <a:r>
              <a:rPr lang="fr-FR" dirty="0" smtClean="0"/>
              <a:t>Not (</a:t>
            </a:r>
            <a:r>
              <a:rPr lang="fr-FR" dirty="0" err="1" smtClean="0"/>
              <a:t>yet</a:t>
            </a:r>
            <a:r>
              <a:rPr lang="fr-FR" dirty="0" smtClean="0"/>
              <a:t>) </a:t>
            </a:r>
            <a:r>
              <a:rPr lang="fr-FR" dirty="0" err="1" smtClean="0"/>
              <a:t>zero-suppressed</a:t>
            </a:r>
            <a:r>
              <a:rPr lang="fr-FR" dirty="0" smtClean="0"/>
              <a:t> data</a:t>
            </a:r>
          </a:p>
          <a:p>
            <a:pPr lvl="1"/>
            <a:r>
              <a:rPr lang="fr-FR" dirty="0" err="1" smtClean="0"/>
              <a:t>Still</a:t>
            </a:r>
            <a:r>
              <a:rPr lang="fr-FR" dirty="0" smtClean="0"/>
              <a:t> 2mW/</a:t>
            </a:r>
            <a:r>
              <a:rPr lang="fr-FR" dirty="0" err="1" smtClean="0"/>
              <a:t>ch</a:t>
            </a:r>
            <a:endParaRPr lang="fr-FR" dirty="0" smtClean="0"/>
          </a:p>
          <a:p>
            <a:pPr lvl="1"/>
            <a:r>
              <a:rPr lang="fr-FR" dirty="0" err="1" smtClean="0"/>
              <a:t>Still</a:t>
            </a:r>
            <a:r>
              <a:rPr lang="fr-FR" dirty="0" smtClean="0"/>
              <a:t> </a:t>
            </a:r>
            <a:r>
              <a:rPr lang="fr-FR" dirty="0" err="1" smtClean="0"/>
              <a:t>analog</a:t>
            </a:r>
            <a:r>
              <a:rPr lang="fr-FR" dirty="0" smtClean="0"/>
              <a:t>-on-top</a:t>
            </a:r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982" y="1340768"/>
            <a:ext cx="5201877" cy="511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7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EICROC </a:t>
            </a:r>
            <a:r>
              <a:rPr lang="fr-FR" dirty="0" err="1" smtClean="0"/>
              <a:t>reticle</a:t>
            </a:r>
            <a:r>
              <a:rPr lang="fr-FR" dirty="0" smtClean="0"/>
              <a:t> 2025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81436" y="778178"/>
            <a:ext cx="6850668" cy="5830585"/>
          </a:xfrm>
        </p:spPr>
        <p:txBody>
          <a:bodyPr/>
          <a:lstStyle/>
          <a:p>
            <a:r>
              <a:rPr lang="fr-FR" dirty="0" smtClean="0"/>
              <a:t>EIC/ATLAS engineering </a:t>
            </a:r>
            <a:r>
              <a:rPr lang="fr-FR" dirty="0" err="1" smtClean="0"/>
              <a:t>run</a:t>
            </a:r>
            <a:r>
              <a:rPr lang="fr-FR" dirty="0" smtClean="0"/>
              <a:t> (</a:t>
            </a:r>
            <a:r>
              <a:rPr lang="fr-FR" dirty="0" err="1" smtClean="0"/>
              <a:t>may</a:t>
            </a:r>
            <a:r>
              <a:rPr lang="fr-FR" dirty="0" smtClean="0"/>
              <a:t> 25)</a:t>
            </a:r>
          </a:p>
          <a:p>
            <a:pPr lvl="1"/>
            <a:r>
              <a:rPr lang="fr-FR" dirty="0" smtClean="0"/>
              <a:t>Just </a:t>
            </a:r>
            <a:r>
              <a:rPr lang="fr-FR" dirty="0" err="1" smtClean="0"/>
              <a:t>started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week</a:t>
            </a:r>
            <a:r>
              <a:rPr lang="fr-FR" dirty="0" smtClean="0"/>
              <a:t> (long administrative issues)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EIC chips 63% of wafer area</a:t>
            </a:r>
          </a:p>
          <a:p>
            <a:pPr lvl="1"/>
            <a:r>
              <a:rPr lang="fr-FR" dirty="0" err="1" smtClean="0"/>
              <a:t>EICROCs</a:t>
            </a:r>
            <a:r>
              <a:rPr lang="fr-FR" dirty="0" smtClean="0"/>
              <a:t> 48% = 130 k€</a:t>
            </a:r>
          </a:p>
          <a:p>
            <a:pPr lvl="1"/>
            <a:r>
              <a:rPr lang="fr-FR" dirty="0" smtClean="0"/>
              <a:t>100 k€ of EICROC1 </a:t>
            </a:r>
            <a:r>
              <a:rPr lang="fr-FR" dirty="0" err="1" smtClean="0"/>
              <a:t>paid</a:t>
            </a:r>
            <a:r>
              <a:rPr lang="fr-FR" dirty="0" smtClean="0"/>
              <a:t> by ANR</a:t>
            </a:r>
          </a:p>
          <a:p>
            <a:pPr lvl="1"/>
            <a:r>
              <a:rPr lang="fr-FR" dirty="0" err="1" smtClean="0"/>
              <a:t>Rest</a:t>
            </a:r>
            <a:r>
              <a:rPr lang="fr-FR" dirty="0" smtClean="0"/>
              <a:t> </a:t>
            </a:r>
            <a:r>
              <a:rPr lang="fr-FR" dirty="0" err="1" smtClean="0"/>
              <a:t>paid</a:t>
            </a:r>
            <a:r>
              <a:rPr lang="fr-FR" dirty="0" smtClean="0"/>
              <a:t> by 2024 money </a:t>
            </a:r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  <p:pic>
        <p:nvPicPr>
          <p:cNvPr id="9" name="Espace réservé du contenu 5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104" y="620714"/>
            <a:ext cx="4656129" cy="612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457626"/>
              </p:ext>
            </p:extLst>
          </p:nvPr>
        </p:nvGraphicFramePr>
        <p:xfrm>
          <a:off x="368467" y="3789040"/>
          <a:ext cx="5107460" cy="2451462"/>
        </p:xfrm>
        <a:graphic>
          <a:graphicData uri="http://schemas.openxmlformats.org/drawingml/2006/table">
            <a:tbl>
              <a:tblPr/>
              <a:tblGrid>
                <a:gridCol w="1916198"/>
                <a:gridCol w="767199"/>
                <a:gridCol w="778005"/>
                <a:gridCol w="334975"/>
                <a:gridCol w="432226"/>
                <a:gridCol w="878857"/>
              </a:tblGrid>
              <a:tr h="44549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chip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effectLst/>
                          <a:latin typeface="Arial" panose="020B0604020202020204" pitchFamily="34" charset="0"/>
                        </a:rPr>
                        <a:t>area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effectLst/>
                          <a:latin typeface="Arial" panose="020B0604020202020204" pitchFamily="34" charset="0"/>
                        </a:rPr>
                        <a:t>Fraction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effectLst/>
                          <a:latin typeface="Arial" panose="020B0604020202020204" pitchFamily="34" charset="0"/>
                        </a:rPr>
                        <a:t>#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effectLst/>
                          <a:latin typeface="Arial" panose="020B0604020202020204" pitchFamily="34" charset="0"/>
                        </a:rPr>
                        <a:t>cost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74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effectLst/>
                          <a:latin typeface="Arial" panose="020B0604020202020204" pitchFamily="34" charset="0"/>
                        </a:rPr>
                        <a:t>CALOROC1A/B/C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effectLst/>
                          <a:latin typeface="Arial" panose="020B0604020202020204" pitchFamily="34" charset="0"/>
                        </a:rPr>
                        <a:t>113,807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effectLst/>
                          <a:latin typeface="Arial" panose="020B0604020202020204" pitchFamily="34" charset="0"/>
                        </a:rPr>
                        <a:t>15,3%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 panose="020B0604020202020204" pitchFamily="34" charset="0"/>
                        </a:rPr>
                        <a:t>C4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effectLst/>
                          <a:latin typeface="Arial" panose="020B0604020202020204" pitchFamily="34" charset="0"/>
                        </a:rPr>
                        <a:t>40 500 €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274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EICROC0/A/B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effectLst/>
                          <a:latin typeface="Arial" panose="020B0604020202020204" pitchFamily="34" charset="0"/>
                        </a:rPr>
                        <a:t>27,807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effectLst/>
                          <a:latin typeface="Arial" panose="020B0604020202020204" pitchFamily="34" charset="0"/>
                        </a:rPr>
                        <a:t>3,7%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WB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effectLst/>
                          <a:latin typeface="Arial" panose="020B0604020202020204" pitchFamily="34" charset="0"/>
                        </a:rPr>
                        <a:t>9 895 €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74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EICROC1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effectLst/>
                          <a:latin typeface="Arial" panose="020B0604020202020204" pitchFamily="34" charset="0"/>
                        </a:rPr>
                        <a:t>283,860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effectLst/>
                          <a:latin typeface="Arial" panose="020B0604020202020204" pitchFamily="34" charset="0"/>
                        </a:rPr>
                        <a:t>38,0%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WB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effectLst/>
                          <a:latin typeface="Arial" panose="020B0604020202020204" pitchFamily="34" charset="0"/>
                        </a:rPr>
                        <a:t>101 015 €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74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EICROC1A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effectLst/>
                          <a:latin typeface="Arial" panose="020B0604020202020204" pitchFamily="34" charset="0"/>
                        </a:rPr>
                        <a:t>47,810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effectLst/>
                          <a:latin typeface="Arial" panose="020B0604020202020204" pitchFamily="34" charset="0"/>
                        </a:rPr>
                        <a:t>6,4%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WB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effectLst/>
                          <a:latin typeface="Arial" panose="020B0604020202020204" pitchFamily="34" charset="0"/>
                        </a:rPr>
                        <a:t>17 014 €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74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effectLst/>
                          <a:latin typeface="Arial" panose="020B0604020202020204" pitchFamily="34" charset="0"/>
                        </a:rPr>
                        <a:t>LADOC2C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effectLst/>
                          <a:latin typeface="Arial" panose="020B0604020202020204" pitchFamily="34" charset="0"/>
                        </a:rPr>
                        <a:t>160,992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effectLst/>
                          <a:latin typeface="Arial" panose="020B0604020202020204" pitchFamily="34" charset="0"/>
                        </a:rPr>
                        <a:t>21,6%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 panose="020B0604020202020204" pitchFamily="34" charset="0"/>
                        </a:rPr>
                        <a:t>WB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effectLst/>
                          <a:latin typeface="Arial" panose="020B0604020202020204" pitchFamily="34" charset="0"/>
                        </a:rPr>
                        <a:t>57 291 €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74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effectLst/>
                          <a:latin typeface="Arial" panose="020B0604020202020204" pitchFamily="34" charset="0"/>
                        </a:rPr>
                        <a:t>TEMPOROC3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effectLst/>
                          <a:latin typeface="Arial" panose="020B0604020202020204" pitchFamily="34" charset="0"/>
                        </a:rPr>
                        <a:t>56,927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effectLst/>
                          <a:latin typeface="Arial" panose="020B0604020202020204" pitchFamily="34" charset="0"/>
                        </a:rPr>
                        <a:t>7,6%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 panose="020B0604020202020204" pitchFamily="34" charset="0"/>
                        </a:rPr>
                        <a:t>C4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effectLst/>
                          <a:latin typeface="Arial" panose="020B0604020202020204" pitchFamily="34" charset="0"/>
                        </a:rPr>
                        <a:t>20 258 €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74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FLAXE2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effectLst/>
                          <a:latin typeface="Arial" panose="020B0604020202020204" pitchFamily="34" charset="0"/>
                        </a:rPr>
                        <a:t>52,650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effectLst/>
                          <a:latin typeface="Arial" panose="020B0604020202020204" pitchFamily="34" charset="0"/>
                        </a:rPr>
                        <a:t>7,1%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WB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effectLst/>
                          <a:latin typeface="Arial" panose="020B0604020202020204" pitchFamily="34" charset="0"/>
                        </a:rPr>
                        <a:t>18 736 €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61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</a:rPr>
                        <a:t>SM_TID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effectLst/>
                          <a:latin typeface="Arial" panose="020B0604020202020204" pitchFamily="34" charset="0"/>
                        </a:rPr>
                        <a:t>2,170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effectLst/>
                          <a:latin typeface="Arial" panose="020B0604020202020204" pitchFamily="34" charset="0"/>
                        </a:rPr>
                        <a:t>0,3%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Arial" panose="020B0604020202020204" pitchFamily="34" charset="0"/>
                        </a:rPr>
                        <a:t>WB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effectLst/>
                          <a:latin typeface="Arial" panose="020B0604020202020204" pitchFamily="34" charset="0"/>
                        </a:rPr>
                        <a:t>772 €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74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 panose="020B0604020202020204" pitchFamily="34" charset="0"/>
                        </a:rPr>
                        <a:t>746,022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effectLst/>
                          <a:latin typeface="Arial" panose="020B0604020202020204" pitchFamily="34" charset="0"/>
                        </a:rPr>
                        <a:t>265 482 €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90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Future </a:t>
            </a:r>
            <a:r>
              <a:rPr lang="fr-FR" dirty="0" smtClean="0"/>
              <a:t>EICROC2 (2026)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344" y="764704"/>
            <a:ext cx="8496944" cy="5265738"/>
          </a:xfrm>
        </p:spPr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missing</a:t>
            </a:r>
            <a:r>
              <a:rPr lang="fr-FR" dirty="0" smtClean="0"/>
              <a:t> in EICROC1 ?</a:t>
            </a:r>
          </a:p>
          <a:p>
            <a:pPr lvl="1"/>
            <a:r>
              <a:rPr lang="fr-FR" dirty="0" err="1" smtClean="0"/>
              <a:t>Larger</a:t>
            </a:r>
            <a:r>
              <a:rPr lang="fr-FR" dirty="0" smtClean="0"/>
              <a:t> rate compatibility ?</a:t>
            </a:r>
          </a:p>
          <a:p>
            <a:pPr lvl="1"/>
            <a:r>
              <a:rPr lang="fr-FR" dirty="0" err="1" smtClean="0">
                <a:solidFill>
                  <a:srgbClr val="0000FF"/>
                </a:solidFill>
              </a:rPr>
              <a:t>Derandomizer</a:t>
            </a:r>
            <a:r>
              <a:rPr lang="fr-FR" dirty="0" smtClean="0"/>
              <a:t> for successive </a:t>
            </a:r>
            <a:r>
              <a:rPr lang="fr-FR" dirty="0" err="1" smtClean="0"/>
              <a:t>events</a:t>
            </a:r>
            <a:r>
              <a:rPr lang="fr-FR" dirty="0" smtClean="0"/>
              <a:t> (how </a:t>
            </a:r>
            <a:r>
              <a:rPr lang="fr-FR" dirty="0" err="1" smtClean="0"/>
              <a:t>many</a:t>
            </a:r>
            <a:r>
              <a:rPr lang="fr-FR" dirty="0" smtClean="0"/>
              <a:t> ?)</a:t>
            </a:r>
          </a:p>
          <a:p>
            <a:pPr lvl="1"/>
            <a:r>
              <a:rPr lang="fr-FR" dirty="0" smtClean="0">
                <a:solidFill>
                  <a:srgbClr val="0000FF"/>
                </a:solidFill>
              </a:rPr>
              <a:t>Digital on Top </a:t>
            </a:r>
            <a:r>
              <a:rPr lang="fr-FR" dirty="0" smtClean="0"/>
              <a:t>(</a:t>
            </a:r>
            <a:r>
              <a:rPr lang="fr-FR" dirty="0" err="1" smtClean="0"/>
              <a:t>DoT</a:t>
            </a:r>
            <a:r>
              <a:rPr lang="fr-FR" dirty="0" smtClean="0"/>
              <a:t>) design for digital power </a:t>
            </a:r>
            <a:r>
              <a:rPr lang="fr-FR" dirty="0" err="1" smtClean="0"/>
              <a:t>reduction</a:t>
            </a:r>
            <a:r>
              <a:rPr lang="fr-FR" dirty="0" smtClean="0"/>
              <a:t> and timing </a:t>
            </a:r>
            <a:r>
              <a:rPr lang="fr-FR" dirty="0" err="1" smtClean="0"/>
              <a:t>verification</a:t>
            </a:r>
            <a:r>
              <a:rPr lang="fr-FR" dirty="0" smtClean="0"/>
              <a:t> on large area : more </a:t>
            </a:r>
            <a:r>
              <a:rPr lang="fr-FR" dirty="0" err="1" smtClean="0"/>
              <a:t>powerful</a:t>
            </a:r>
            <a:r>
              <a:rPr lang="fr-FR" dirty="0" smtClean="0"/>
              <a:t> </a:t>
            </a:r>
            <a:r>
              <a:rPr lang="fr-FR" dirty="0" err="1" smtClean="0"/>
              <a:t>tools</a:t>
            </a:r>
            <a:r>
              <a:rPr lang="fr-FR" dirty="0" smtClean="0"/>
              <a:t> </a:t>
            </a:r>
            <a:r>
              <a:rPr lang="fr-FR" dirty="0" err="1" smtClean="0"/>
              <a:t>available</a:t>
            </a:r>
            <a:r>
              <a:rPr lang="fr-FR" dirty="0" smtClean="0"/>
              <a:t> (UVM)</a:t>
            </a:r>
          </a:p>
          <a:p>
            <a:pPr lvl="1"/>
            <a:r>
              <a:rPr lang="fr-FR" dirty="0" smtClean="0"/>
              <a:t>Auto-trigger and </a:t>
            </a:r>
            <a:r>
              <a:rPr lang="fr-FR" dirty="0" err="1" smtClean="0"/>
              <a:t>zero_suppressed</a:t>
            </a:r>
            <a:r>
              <a:rPr lang="fr-FR" dirty="0" smtClean="0"/>
              <a:t> data</a:t>
            </a:r>
          </a:p>
          <a:p>
            <a:pPr lvl="1"/>
            <a:r>
              <a:rPr lang="fr-FR" dirty="0" smtClean="0"/>
              <a:t>Power </a:t>
            </a:r>
            <a:r>
              <a:rPr lang="fr-FR" dirty="0" err="1" smtClean="0"/>
              <a:t>reduction</a:t>
            </a:r>
            <a:r>
              <a:rPr lang="fr-FR" dirty="0" smtClean="0"/>
              <a:t> if possible down to ~1 mW/</a:t>
            </a:r>
            <a:r>
              <a:rPr lang="fr-FR" dirty="0" err="1" smtClean="0"/>
              <a:t>ch</a:t>
            </a:r>
            <a:endParaRPr lang="fr-FR" dirty="0" smtClean="0"/>
          </a:p>
          <a:p>
            <a:pPr lvl="1"/>
            <a:endParaRPr lang="fr-FR" dirty="0" smtClean="0"/>
          </a:p>
          <a:p>
            <a:r>
              <a:rPr lang="fr-FR" dirty="0" smtClean="0"/>
              <a:t>Our </a:t>
            </a:r>
            <a:r>
              <a:rPr lang="fr-FR" dirty="0" err="1" smtClean="0"/>
              <a:t>colleagues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Clermont Ferrand </a:t>
            </a:r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joining</a:t>
            </a:r>
            <a:r>
              <a:rPr lang="fr-FR" dirty="0" smtClean="0"/>
              <a:t> to help on the </a:t>
            </a:r>
            <a:r>
              <a:rPr lang="fr-FR" dirty="0" err="1" smtClean="0"/>
              <a:t>DoT</a:t>
            </a:r>
            <a:endParaRPr lang="fr-FR" dirty="0" smtClean="0"/>
          </a:p>
          <a:p>
            <a:pPr lvl="1"/>
            <a:r>
              <a:rPr lang="fr-FR" dirty="0" err="1" smtClean="0"/>
              <a:t>Already</a:t>
            </a:r>
            <a:r>
              <a:rPr lang="fr-FR" dirty="0" smtClean="0"/>
              <a:t> </a:t>
            </a:r>
            <a:r>
              <a:rPr lang="fr-FR" dirty="0" err="1" smtClean="0"/>
              <a:t>participated</a:t>
            </a:r>
            <a:r>
              <a:rPr lang="fr-FR" dirty="0" smtClean="0"/>
              <a:t> in ATLAS ALTIROC</a:t>
            </a:r>
          </a:p>
          <a:p>
            <a:pPr lvl="1"/>
            <a:r>
              <a:rPr lang="fr-FR" dirty="0" smtClean="0"/>
              <a:t>The design </a:t>
            </a:r>
            <a:r>
              <a:rPr lang="fr-FR" dirty="0" smtClean="0">
                <a:solidFill>
                  <a:srgbClr val="0000FF"/>
                </a:solidFill>
              </a:rPr>
              <a:t>and </a:t>
            </a:r>
            <a:r>
              <a:rPr lang="fr-FR" dirty="0" err="1" smtClean="0">
                <a:solidFill>
                  <a:srgbClr val="0000FF"/>
                </a:solidFill>
              </a:rPr>
              <a:t>verification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take</a:t>
            </a:r>
            <a:r>
              <a:rPr lang="fr-FR" dirty="0" smtClean="0"/>
              <a:t> ~1 </a:t>
            </a:r>
            <a:r>
              <a:rPr lang="fr-FR" dirty="0" err="1" smtClean="0"/>
              <a:t>year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now</a:t>
            </a:r>
            <a:endParaRPr lang="fr-FR" dirty="0" smtClean="0"/>
          </a:p>
          <a:p>
            <a:pPr lvl="1"/>
            <a:endParaRPr lang="fr-FR" dirty="0"/>
          </a:p>
          <a:p>
            <a:r>
              <a:rPr lang="fr-FR" dirty="0" err="1" smtClean="0"/>
              <a:t>Technology</a:t>
            </a:r>
            <a:r>
              <a:rPr lang="fr-FR" dirty="0" smtClean="0"/>
              <a:t> </a:t>
            </a:r>
            <a:r>
              <a:rPr lang="fr-FR" dirty="0" err="1" smtClean="0"/>
              <a:t>choice</a:t>
            </a:r>
            <a:r>
              <a:rPr lang="fr-FR" dirty="0" smtClean="0"/>
              <a:t> ?</a:t>
            </a:r>
          </a:p>
          <a:p>
            <a:pPr lvl="1"/>
            <a:r>
              <a:rPr lang="fr-FR" dirty="0" err="1" smtClean="0"/>
              <a:t>Depends</a:t>
            </a:r>
            <a:r>
              <a:rPr lang="fr-FR" dirty="0" smtClean="0"/>
              <a:t> </a:t>
            </a:r>
            <a:r>
              <a:rPr lang="fr-FR" dirty="0" err="1"/>
              <a:t>m</a:t>
            </a:r>
            <a:r>
              <a:rPr lang="fr-FR" dirty="0" err="1" smtClean="0"/>
              <a:t>ostly</a:t>
            </a:r>
            <a:r>
              <a:rPr lang="fr-FR" dirty="0" smtClean="0"/>
              <a:t> on rate </a:t>
            </a:r>
            <a:r>
              <a:rPr lang="fr-FR" dirty="0" err="1" smtClean="0"/>
              <a:t>estimates</a:t>
            </a:r>
            <a:r>
              <a:rPr lang="fr-FR" dirty="0" smtClean="0"/>
              <a:t> and </a:t>
            </a:r>
            <a:r>
              <a:rPr lang="fr-FR" dirty="0" err="1" smtClean="0"/>
              <a:t>complexity</a:t>
            </a:r>
            <a:r>
              <a:rPr lang="fr-FR" dirty="0" smtClean="0"/>
              <a:t> of digital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288" y="3169115"/>
            <a:ext cx="3240360" cy="329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8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2026 : </a:t>
            </a:r>
            <a:r>
              <a:rPr lang="fr-FR" dirty="0" err="1" smtClean="0"/>
              <a:t>requests</a:t>
            </a:r>
            <a:r>
              <a:rPr lang="fr-FR" dirty="0" smtClean="0"/>
              <a:t> and plans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0132" y="755640"/>
            <a:ext cx="11772531" cy="5705475"/>
          </a:xfrm>
        </p:spPr>
        <p:txBody>
          <a:bodyPr/>
          <a:lstStyle/>
          <a:p>
            <a:r>
              <a:rPr lang="fr-FR" dirty="0" smtClean="0"/>
              <a:t>Test of EICROCO/A/B/1/1A</a:t>
            </a:r>
          </a:p>
          <a:p>
            <a:pPr lvl="1"/>
            <a:r>
              <a:rPr lang="fr-FR" dirty="0" smtClean="0"/>
              <a:t>Chips </a:t>
            </a:r>
            <a:r>
              <a:rPr lang="fr-FR" dirty="0" err="1" smtClean="0"/>
              <a:t>should</a:t>
            </a:r>
            <a:r>
              <a:rPr lang="fr-FR" dirty="0" smtClean="0"/>
              <a:t> arrive end 2025. </a:t>
            </a:r>
            <a:r>
              <a:rPr lang="fr-FR" dirty="0" err="1" smtClean="0"/>
              <a:t>Dicing</a:t>
            </a:r>
            <a:r>
              <a:rPr lang="fr-FR" dirty="0" smtClean="0"/>
              <a:t> and </a:t>
            </a:r>
            <a:r>
              <a:rPr lang="fr-FR" dirty="0" err="1" smtClean="0"/>
              <a:t>bonding</a:t>
            </a:r>
            <a:r>
              <a:rPr lang="fr-FR" dirty="0" smtClean="0"/>
              <a:t> to </a:t>
            </a:r>
            <a:r>
              <a:rPr lang="fr-FR" dirty="0" err="1" smtClean="0"/>
              <a:t>foresee</a:t>
            </a:r>
            <a:r>
              <a:rPr lang="fr-FR" dirty="0" smtClean="0"/>
              <a:t> </a:t>
            </a:r>
          </a:p>
          <a:p>
            <a:pPr lvl="1"/>
            <a:r>
              <a:rPr lang="fr-FR" dirty="0" err="1" smtClean="0"/>
              <a:t>Testboards</a:t>
            </a:r>
            <a:r>
              <a:rPr lang="fr-FR" dirty="0" smtClean="0"/>
              <a:t> and test </a:t>
            </a:r>
            <a:r>
              <a:rPr lang="fr-FR" dirty="0" err="1" smtClean="0"/>
              <a:t>equipment</a:t>
            </a:r>
            <a:r>
              <a:rPr lang="fr-FR" dirty="0"/>
              <a:t> </a:t>
            </a:r>
            <a:r>
              <a:rPr lang="fr-FR" dirty="0" smtClean="0"/>
              <a:t>(5 k @LPC)</a:t>
            </a:r>
          </a:p>
          <a:p>
            <a:pPr lvl="1"/>
            <a:r>
              <a:rPr lang="fr-FR" dirty="0" smtClean="0"/>
              <a:t>Tests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sensors</a:t>
            </a:r>
            <a:r>
              <a:rPr lang="fr-FR" dirty="0" smtClean="0"/>
              <a:t> (</a:t>
            </a:r>
            <a:r>
              <a:rPr lang="fr-FR" dirty="0" err="1" smtClean="0"/>
              <a:t>Ijclab</a:t>
            </a:r>
            <a:r>
              <a:rPr lang="fr-FR" dirty="0" smtClean="0"/>
              <a:t>/BNL)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Design of EICROC2 </a:t>
            </a:r>
            <a:r>
              <a:rPr lang="fr-FR" dirty="0" err="1" smtClean="0"/>
              <a:t>with</a:t>
            </a:r>
            <a:r>
              <a:rPr lang="fr-FR" dirty="0" smtClean="0"/>
              <a:t> Clermont</a:t>
            </a:r>
          </a:p>
          <a:p>
            <a:pPr lvl="1"/>
            <a:r>
              <a:rPr lang="fr-FR" dirty="0" smtClean="0"/>
              <a:t>Simulations, </a:t>
            </a:r>
            <a:r>
              <a:rPr lang="fr-FR" dirty="0" err="1" smtClean="0"/>
              <a:t>choice</a:t>
            </a:r>
            <a:r>
              <a:rPr lang="fr-FR" dirty="0" smtClean="0"/>
              <a:t> of </a:t>
            </a:r>
            <a:r>
              <a:rPr lang="fr-FR" dirty="0" err="1" smtClean="0"/>
              <a:t>technology</a:t>
            </a:r>
            <a:endParaRPr lang="fr-FR" dirty="0" smtClean="0"/>
          </a:p>
          <a:p>
            <a:pPr lvl="1"/>
            <a:r>
              <a:rPr lang="fr-FR" dirty="0" smtClean="0"/>
              <a:t>Prototype </a:t>
            </a:r>
            <a:r>
              <a:rPr lang="fr-FR" dirty="0" err="1"/>
              <a:t>a</a:t>
            </a:r>
            <a:r>
              <a:rPr lang="fr-FR" dirty="0" err="1" smtClean="0"/>
              <a:t>nalog</a:t>
            </a:r>
            <a:r>
              <a:rPr lang="fr-FR" dirty="0" smtClean="0"/>
              <a:t> blocks EICROC0 in 65 nm (MPW 3x3 mm² = 9*4190€ ~ 40 k€ via ANR)</a:t>
            </a:r>
          </a:p>
          <a:p>
            <a:pPr lvl="1"/>
            <a:r>
              <a:rPr lang="fr-FR" dirty="0" err="1" smtClean="0"/>
              <a:t>Travel</a:t>
            </a:r>
            <a:r>
              <a:rPr lang="fr-FR" dirty="0" smtClean="0"/>
              <a:t> to/</a:t>
            </a:r>
            <a:r>
              <a:rPr lang="fr-FR" dirty="0" err="1" smtClean="0"/>
              <a:t>from</a:t>
            </a:r>
            <a:r>
              <a:rPr lang="fr-FR" dirty="0" smtClean="0"/>
              <a:t> Clermont</a:t>
            </a:r>
          </a:p>
          <a:p>
            <a:pPr lvl="1"/>
            <a:endParaRPr lang="fr-FR" dirty="0"/>
          </a:p>
          <a:p>
            <a:r>
              <a:rPr lang="fr-FR" dirty="0" smtClean="0"/>
              <a:t>Start to </a:t>
            </a:r>
            <a:r>
              <a:rPr lang="fr-FR" dirty="0" err="1" smtClean="0"/>
              <a:t>send</a:t>
            </a:r>
            <a:r>
              <a:rPr lang="fr-FR" dirty="0" smtClean="0"/>
              <a:t> the money to CERN for the </a:t>
            </a:r>
            <a:r>
              <a:rPr lang="fr-FR" dirty="0" err="1" smtClean="0"/>
              <a:t>next</a:t>
            </a:r>
            <a:r>
              <a:rPr lang="fr-FR" dirty="0" smtClean="0"/>
              <a:t> engineering </a:t>
            </a:r>
            <a:r>
              <a:rPr lang="fr-FR" dirty="0" err="1" smtClean="0"/>
              <a:t>run</a:t>
            </a:r>
            <a:endParaRPr lang="fr-FR" dirty="0" smtClean="0"/>
          </a:p>
          <a:p>
            <a:pPr lvl="1"/>
            <a:r>
              <a:rPr lang="fr-FR" dirty="0" smtClean="0"/>
              <a:t>300 k€ in 130nm and/or 650 k€ in 65 nm</a:t>
            </a:r>
          </a:p>
          <a:p>
            <a:pPr lvl="1"/>
            <a:endParaRPr lang="fr-FR" dirty="0"/>
          </a:p>
          <a:p>
            <a:r>
              <a:rPr lang="fr-FR" dirty="0" err="1" smtClean="0"/>
              <a:t>Travels</a:t>
            </a:r>
            <a:r>
              <a:rPr lang="fr-FR" dirty="0" smtClean="0"/>
              <a:t> : (5+2) </a:t>
            </a:r>
            <a:r>
              <a:rPr lang="fr-FR" dirty="0" err="1" smtClean="0"/>
              <a:t>persons</a:t>
            </a:r>
            <a:r>
              <a:rPr lang="fr-FR" dirty="0" smtClean="0"/>
              <a:t>/2 and 2 meetings/</a:t>
            </a:r>
            <a:r>
              <a:rPr lang="fr-FR" dirty="0" err="1" smtClean="0"/>
              <a:t>yr</a:t>
            </a:r>
            <a:r>
              <a:rPr lang="fr-FR" dirty="0" smtClean="0"/>
              <a:t> = 12 k€ </a:t>
            </a:r>
            <a:r>
              <a:rPr lang="el-GR" dirty="0" smtClean="0"/>
              <a:t>Ω</a:t>
            </a:r>
            <a:r>
              <a:rPr lang="fr-FR" dirty="0" smtClean="0"/>
              <a:t> + 3 k€ LPC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CdLT  EAP EIC 25 sep 25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101074"/>
      </p:ext>
    </p:extLst>
  </p:cSld>
  <p:clrMapOvr>
    <a:masterClrMapping/>
  </p:clrMapOvr>
</p:sld>
</file>

<file path=ppt/theme/theme1.xml><?xml version="1.0" encoding="utf-8"?>
<a:theme xmlns:a="http://schemas.openxmlformats.org/drawingml/2006/main" name="OMEGA">
  <a:themeElements>
    <a:clrScheme name="omeg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mega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meg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MEGA">
  <a:themeElements>
    <a:clrScheme name="omeg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mega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meg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MEGA">
  <a:themeElements>
    <a:clrScheme name="omeg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mega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meg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MEGA">
  <a:themeElements>
    <a:clrScheme name="omeg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mega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meg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MEGA">
  <a:themeElements>
    <a:clrScheme name="omeg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mega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meg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MEGA">
  <a:themeElements>
    <a:clrScheme name="omeg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mega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meg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OMEGA">
  <a:themeElements>
    <a:clrScheme name="omeg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mega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meg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OMEGA">
  <a:themeElements>
    <a:clrScheme name="omeg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mega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meg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OMEGA">
  <a:themeElements>
    <a:clrScheme name="omeg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mega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meg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omega2013</Template>
  <TotalTime>145323</TotalTime>
  <Words>1384</Words>
  <Application>Microsoft Office PowerPoint</Application>
  <PresentationFormat>Grand écran</PresentationFormat>
  <Paragraphs>313</Paragraphs>
  <Slides>17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9</vt:i4>
      </vt:variant>
      <vt:variant>
        <vt:lpstr>Titres des diapositives</vt:lpstr>
      </vt:variant>
      <vt:variant>
        <vt:i4>17</vt:i4>
      </vt:variant>
    </vt:vector>
  </HeadingPairs>
  <TitlesOfParts>
    <vt:vector size="28" baseType="lpstr">
      <vt:lpstr>Arial</vt:lpstr>
      <vt:lpstr>Bryant Medium Compressed</vt:lpstr>
      <vt:lpstr>OMEGA</vt:lpstr>
      <vt:lpstr>1_OMEGA</vt:lpstr>
      <vt:lpstr>2_OMEGA</vt:lpstr>
      <vt:lpstr>3_OMEGA</vt:lpstr>
      <vt:lpstr>4_OMEGA</vt:lpstr>
      <vt:lpstr>5_OMEGA</vt:lpstr>
      <vt:lpstr>6_OMEGA</vt:lpstr>
      <vt:lpstr>7_OMEGA</vt:lpstr>
      <vt:lpstr>8_OMEGA</vt:lpstr>
      <vt:lpstr>  EICROC status and plans EAP 26 sep 2025 </vt:lpstr>
      <vt:lpstr>ePIC AC-LGAD detectors</vt:lpstr>
      <vt:lpstr>EICROC0</vt:lpstr>
      <vt:lpstr>EICROC0 performance (ASIC alone) [A. Verplancke]</vt:lpstr>
      <vt:lpstr>2025 : EICROC0 variants</vt:lpstr>
      <vt:lpstr>2025 : EICROC1</vt:lpstr>
      <vt:lpstr>EICROC reticle 2025</vt:lpstr>
      <vt:lpstr>Future EICROC2 (2026)</vt:lpstr>
      <vt:lpstr>2026 : requests and plans</vt:lpstr>
      <vt:lpstr>EICROC timeline &amp; FTEs</vt:lpstr>
      <vt:lpstr>summary</vt:lpstr>
      <vt:lpstr>backup</vt:lpstr>
      <vt:lpstr>Path towards production and QC</vt:lpstr>
      <vt:lpstr>EICROC1 max rate</vt:lpstr>
      <vt:lpstr>Technology choice 65/130n</vt:lpstr>
      <vt:lpstr>ALTIROC pixel scheme and layout</vt:lpstr>
      <vt:lpstr>Chips versions</vt:lpstr>
    </vt:vector>
  </TitlesOfParts>
  <Company>LAL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OMEGA</dc:creator>
  <cp:lastModifiedBy>Compte Microsoft</cp:lastModifiedBy>
  <cp:revision>1950</cp:revision>
  <cp:lastPrinted>2025-09-24T17:38:49Z</cp:lastPrinted>
  <dcterms:created xsi:type="dcterms:W3CDTF">2013-06-17T16:24:05Z</dcterms:created>
  <dcterms:modified xsi:type="dcterms:W3CDTF">2025-09-25T15:33:43Z</dcterms:modified>
</cp:coreProperties>
</file>