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1001" r:id="rId3"/>
    <p:sldId id="1003" r:id="rId4"/>
    <p:sldId id="1004" r:id="rId5"/>
    <p:sldId id="267" r:id="rId6"/>
    <p:sldId id="519" r:id="rId7"/>
    <p:sldId id="490" r:id="rId8"/>
    <p:sldId id="491" r:id="rId9"/>
    <p:sldId id="1074" r:id="rId10"/>
    <p:sldId id="269" r:id="rId11"/>
    <p:sldId id="545" r:id="rId12"/>
    <p:sldId id="546" r:id="rId13"/>
    <p:sldId id="443" r:id="rId14"/>
    <p:sldId id="1012" r:id="rId15"/>
    <p:sldId id="1013" r:id="rId16"/>
    <p:sldId id="1018" r:id="rId17"/>
    <p:sldId id="1019" r:id="rId18"/>
    <p:sldId id="1072" r:id="rId19"/>
    <p:sldId id="344" r:id="rId20"/>
    <p:sldId id="306" r:id="rId21"/>
    <p:sldId id="1043" r:id="rId22"/>
    <p:sldId id="940" r:id="rId23"/>
    <p:sldId id="581" r:id="rId24"/>
    <p:sldId id="584" r:id="rId25"/>
    <p:sldId id="576" r:id="rId26"/>
    <p:sldId id="565" r:id="rId27"/>
    <p:sldId id="588" r:id="rId28"/>
    <p:sldId id="531" r:id="rId29"/>
    <p:sldId id="1068" r:id="rId30"/>
    <p:sldId id="534" r:id="rId31"/>
    <p:sldId id="479" r:id="rId32"/>
    <p:sldId id="1073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8A67A-9341-4251-AE61-3CE4792A84F1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1E198-F43C-40BF-8069-A7A84C8437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35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D51DC-5E76-4E82-91BE-2267302002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1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0D504-0CF2-4D9C-89EF-0060C531F0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3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2B372-C80F-4ACC-9D7A-ACC4C27BFB5A}" type="slidenum">
              <a:rPr lang="en-GB">
                <a:latin typeface="Arial" pitchFamily="34" charset="0"/>
                <a:ea typeface="ＭＳ Ｐゴシック" pitchFamily="-76" charset="-128"/>
              </a:rPr>
              <a:pPr/>
              <a:t>20</a:t>
            </a:fld>
            <a:endParaRPr lang="en-GB">
              <a:latin typeface="Arial" pitchFamily="34" charset="0"/>
              <a:ea typeface="ＭＳ Ｐゴシック" pitchFamily="-76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5" y="4344359"/>
            <a:ext cx="5487013" cy="411458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7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7E753-C4A1-BB9D-5DAA-4FDA8FCC7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B22FA8-4E65-532D-8B89-8EDC7C18D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792FF6-E6E2-F721-D568-EF4F242FE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3210-7DBD-4DF9-A781-DEC8F167724B}" type="datetime1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BA5369-84C4-09F4-2075-36A6D5C9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640D1B-4C1A-0B7B-A6D5-7BFCAADD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5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08C8E-268C-C4F4-EE29-0DE9641E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E43BB5-6196-79A2-5008-1D7EC9B87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AB15FF-611E-14F1-40DC-DC0A96A5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EE8C9-DD3B-454B-B2C3-511E5AD56BC4}" type="datetime1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1384F-A43D-7D82-980E-994F01BC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67255B-6574-2104-5DB9-958D8EA1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21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65CFC77-C6E6-4572-6FFA-19288D54F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9C42B8-2341-1519-906F-96D6680AB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14E2F-541B-96E8-F2BD-19320035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5699-0F76-4680-93E5-A445934B74E2}" type="datetime1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3CD78F-EB54-E6C5-78A3-179F9833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88BCC3-E068-D4FE-5F55-F65E5017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31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F507F4-D7AF-384F-8B87-8D28E2D34E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89ACB87A-3181-EAD8-55F3-ED6A459D06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5519937" y="6119471"/>
            <a:ext cx="5893129" cy="404813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/>
              <a:t>IPHC 09 12 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67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8296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3A322-3541-10D1-D7EB-D1C145B6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BA14BB-0295-52C3-A5B8-F4A843540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B7DC45-0FBB-780F-DD8F-55CB7C3F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6514-0BF3-4D96-888F-97D28BB76FF0}" type="datetime1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A39F0-6DBD-8D9F-5A01-C73DE59F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2CF0CF-E5AD-5146-6B9E-C1A631A1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2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86C0E-4814-9366-D247-FBDCF20C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EB018F-EE3B-15A8-F374-BB8294D4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83FDBB-F60D-34BA-949B-98B08626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849A-2719-4E6D-97DF-B971B69F3CC3}" type="datetime1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13A37-EFAA-02B3-B7DB-9F31772B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11D687-AC94-DCD4-30B5-D750EEA4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44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89357F-79FC-0915-0E90-DA3ED52C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FDA9CA-21C0-7399-A717-6301D3F6D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E0B353-A3F6-BEA8-7B30-83F45642A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06F44-8284-0368-0861-9FED9B3E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09B75-087A-465D-93B0-67F25B935F8B}" type="datetime1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678741-3839-1EAF-D356-FA49FE45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E05B30-242C-393F-E379-DFF77721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44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E505F4-61DE-3E9C-FEFA-AEAA26CA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E3B910-6F7D-F6C6-5104-8D6065360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BFFB3B-C549-0589-1112-7CFF7830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940D82-14AB-B61B-E7F8-ECBDF555C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E2FFAB-D8F7-4C2D-29FC-652983DC7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AA26793-899B-DB7E-65E6-193D3DF06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F5C7C-D13C-4A94-B1AA-600EA1A146FE}" type="datetime1">
              <a:rPr lang="fr-FR" smtClean="0"/>
              <a:t>08/12/2025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E4D879-0D77-0920-7C68-3C53689E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F31F40-BCC4-57FA-6110-BB54DE46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59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369C9B-D3CC-08DE-3E16-88754057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A55F3E-5718-DE70-0D58-2107F1825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43EE-A990-47EB-AAC2-BDFC45AC8BFF}" type="datetime1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C4CB62-2C07-B771-3D23-518CB13E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97A9EF-F6D5-A519-D76D-FC931D09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37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F49BB4-A5AE-DA2A-5400-C3B1F626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B8368-2377-42C2-A073-9AE97B1D6D19}" type="datetime1">
              <a:rPr lang="fr-FR" smtClean="0"/>
              <a:t>08/12/2025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37C224-9C46-EF8B-FFB6-105FB5B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7AC5B5-92ED-9998-03B2-CC7C382B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27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69CD5-C3C9-1555-1825-7B14BCBB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A90F42-F3B7-4D1F-4D4E-B9A530287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B24466-E125-CDC1-4B91-4D0D905D7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A75A6-D5B6-30E5-9916-FB6FAA07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DE54-1BA0-48DB-ADE2-9E0D7D011D89}" type="datetime1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CBCA86-48F5-EECB-821D-66096428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368088-E65C-9692-7C22-6B370525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84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7E7C6-FA4F-37DF-E8CA-DA366159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451369-023A-3DCE-F98A-78DBDF21F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043B42-ED7B-E358-B378-75E25A0D8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570A63-C2E4-654E-57D8-F652CCC6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FF1-970D-4AAB-8D36-DE7440713309}" type="datetime1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060722-37CC-A891-AED6-0CA6B023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8C2087-1872-9DF6-6B43-B9B44C82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82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E045D7-B0C8-2D12-E85E-466869F5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ECA3BF-1675-7B3B-8544-CDBD29CA5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8EAD25-47DD-6961-C72B-F66EBF3CE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6766-9C5C-48D7-B437-C42887B4C8D4}" type="datetime1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D55323-E485-BD8B-3372-D1FB080B6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IPHC 09 12 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885A4-8BBD-966B-FF6F-C93C2B1CE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AEB9-4CBB-4672-89CB-E29017C4D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6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78902-D693-D848-9671-D59FF34D0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734" y="151402"/>
            <a:ext cx="9144000" cy="2387600"/>
          </a:xfrm>
        </p:spPr>
        <p:txBody>
          <a:bodyPr>
            <a:normAutofit/>
          </a:bodyPr>
          <a:lstStyle/>
          <a:p>
            <a:r>
              <a:rPr lang="fr-FR" sz="4000" b="1" dirty="0"/>
              <a:t>La </a:t>
            </a:r>
            <a:r>
              <a:rPr lang="fr-FR" sz="4000" b="1" dirty="0">
                <a:solidFill>
                  <a:srgbClr val="0070C0"/>
                </a:solidFill>
              </a:rPr>
              <a:t>métabolique</a:t>
            </a:r>
            <a:r>
              <a:rPr lang="fr-FR" sz="4000" b="1" dirty="0"/>
              <a:t> comme outil de mesure des effets de la </a:t>
            </a:r>
            <a:r>
              <a:rPr lang="fr-FR" sz="4000" b="1" dirty="0">
                <a:solidFill>
                  <a:srgbClr val="0070C0"/>
                </a:solidFill>
              </a:rPr>
              <a:t>pollution</a:t>
            </a:r>
            <a:r>
              <a:rPr lang="fr-FR" sz="4000" b="1" dirty="0"/>
              <a:t> sur la </a:t>
            </a:r>
            <a:r>
              <a:rPr lang="fr-FR" sz="4000" b="1" dirty="0">
                <a:solidFill>
                  <a:srgbClr val="0070C0"/>
                </a:solidFill>
              </a:rPr>
              <a:t>santé</a:t>
            </a:r>
            <a:r>
              <a:rPr lang="fr-FR" sz="4000" b="1" dirty="0"/>
              <a:t> </a:t>
            </a:r>
            <a:br>
              <a:rPr lang="fr-FR" sz="4000" b="1" dirty="0"/>
            </a:br>
            <a:r>
              <a:rPr lang="fr-FR" sz="4000" b="1" dirty="0"/>
              <a:t>des socio-écosystèmes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EDFD88-E89E-CAB7-16D5-151F47784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98762"/>
          </a:xfrm>
        </p:spPr>
        <p:txBody>
          <a:bodyPr>
            <a:normAutofit/>
          </a:bodyPr>
          <a:lstStyle/>
          <a:p>
            <a:r>
              <a:rPr lang="fr-FR" dirty="0"/>
              <a:t>Dimitri Heintz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DEPE</a:t>
            </a:r>
          </a:p>
          <a:p>
            <a:r>
              <a:rPr lang="fr-FR" dirty="0"/>
              <a:t>IPHC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20EEC3-ECA9-1FAE-1548-2A620222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59B907-AA0E-13B6-1E76-4483EE9B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057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2762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+mn-lt"/>
              </a:rPr>
              <a:t>Environnement-santé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076450" y="1857375"/>
            <a:ext cx="7603969" cy="4669650"/>
            <a:chOff x="1136592" y="1067585"/>
            <a:chExt cx="8543827" cy="545944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7" t="10974" r="18212" b="1234"/>
            <a:stretch/>
          </p:blipFill>
          <p:spPr>
            <a:xfrm>
              <a:off x="6572251" y="3078836"/>
              <a:ext cx="3108168" cy="2646249"/>
            </a:xfrm>
            <a:prstGeom prst="rect">
              <a:avLst/>
            </a:prstGeom>
            <a:solidFill>
              <a:srgbClr val="FF0000"/>
            </a:solidFill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2" t="6819" r="31394" b="36688"/>
            <a:stretch/>
          </p:blipFill>
          <p:spPr>
            <a:xfrm>
              <a:off x="1136592" y="1816246"/>
              <a:ext cx="2948376" cy="2461696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6" name="Rectangle 5"/>
            <p:cNvSpPr/>
            <p:nvPr/>
          </p:nvSpPr>
          <p:spPr>
            <a:xfrm>
              <a:off x="2278995" y="2993874"/>
              <a:ext cx="59432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70C0"/>
                  </a:solidFill>
                  <a:ea typeface="+mj-ea"/>
                  <a:cs typeface="+mj-cs"/>
                </a:rPr>
                <a:t>L’effet </a:t>
              </a:r>
            </a:p>
            <a:p>
              <a:pPr algn="ctr"/>
              <a:r>
                <a:rPr lang="fr-FR" sz="3600" b="1" dirty="0">
                  <a:solidFill>
                    <a:srgbClr val="0070C0"/>
                  </a:solidFill>
                  <a:ea typeface="+mj-ea"/>
                  <a:cs typeface="+mj-cs"/>
                </a:rPr>
                <a:t>boomerang </a:t>
              </a:r>
              <a:endParaRPr lang="fr-FR" sz="3600" b="1" dirty="0">
                <a:solidFill>
                  <a:srgbClr val="0070C0"/>
                </a:solidFill>
              </a:endParaRPr>
            </a:p>
          </p:txBody>
        </p:sp>
        <p:sp>
          <p:nvSpPr>
            <p:cNvPr id="2" name="Flèche courbée vers la gauche 1"/>
            <p:cNvSpPr/>
            <p:nvPr/>
          </p:nvSpPr>
          <p:spPr>
            <a:xfrm rot="16954274">
              <a:off x="4804825" y="-1273413"/>
              <a:ext cx="1526494" cy="6208489"/>
            </a:xfrm>
            <a:prstGeom prst="curvedLef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Flèche courbée vers la gauche 9"/>
            <p:cNvSpPr/>
            <p:nvPr/>
          </p:nvSpPr>
          <p:spPr>
            <a:xfrm rot="6424768">
              <a:off x="4216279" y="2619985"/>
              <a:ext cx="1605590" cy="6208489"/>
            </a:xfrm>
            <a:prstGeom prst="curvedLef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0" y="107632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De l’</a:t>
            </a:r>
            <a:r>
              <a:rPr lang="fr-FR" sz="2800" b="1" dirty="0"/>
              <a:t>homme</a:t>
            </a:r>
            <a:r>
              <a:rPr lang="fr-FR" sz="2800" dirty="0"/>
              <a:t> à  l’</a:t>
            </a:r>
            <a:r>
              <a:rPr lang="fr-FR" sz="2800" b="1" dirty="0"/>
              <a:t>environnement</a:t>
            </a:r>
            <a:r>
              <a:rPr lang="fr-FR" sz="2800" dirty="0"/>
              <a:t> à l’</a:t>
            </a:r>
            <a:r>
              <a:rPr lang="fr-FR" sz="2800" b="1" dirty="0"/>
              <a:t>homme</a:t>
            </a:r>
          </a:p>
        </p:txBody>
      </p:sp>
    </p:spTree>
    <p:extLst>
      <p:ext uri="{BB962C8B-B14F-4D97-AF65-F5344CB8AC3E}">
        <p14:creationId xmlns:p14="http://schemas.microsoft.com/office/powerpoint/2010/main" val="233292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72" y="258074"/>
            <a:ext cx="8823528" cy="36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39846" r="35410" b="7313"/>
          <a:stretch/>
        </p:blipFill>
        <p:spPr bwMode="auto">
          <a:xfrm>
            <a:off x="424211" y="3795485"/>
            <a:ext cx="4048983" cy="259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9034-4A58-4F85-9651-D2FADE830D7E}" type="slidenum">
              <a:rPr lang="fr-FR" smtClean="0"/>
              <a:t>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60003" r="53110" b="1460"/>
          <a:stretch/>
        </p:blipFill>
        <p:spPr bwMode="auto">
          <a:xfrm>
            <a:off x="9067800" y="3959872"/>
            <a:ext cx="2094866" cy="242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14811" y="4221717"/>
            <a:ext cx="2252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/>
              <a:t>Di(2-ethylhexyl) </a:t>
            </a:r>
            <a:r>
              <a:rPr lang="fr-FR" sz="1200" b="1" dirty="0" err="1"/>
              <a:t>phtalate</a:t>
            </a:r>
            <a:r>
              <a:rPr lang="fr-FR" sz="1200" b="1" dirty="0"/>
              <a:t> (DEHP)</a:t>
            </a:r>
          </a:p>
        </p:txBody>
      </p:sp>
    </p:spTree>
    <p:extLst>
      <p:ext uri="{BB962C8B-B14F-4D97-AF65-F5344CB8AC3E}">
        <p14:creationId xmlns:p14="http://schemas.microsoft.com/office/powerpoint/2010/main" val="302511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74" y="435990"/>
            <a:ext cx="9330415" cy="377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9034-4A58-4F85-9651-D2FADE830D7E}" type="slidenum">
              <a:rPr lang="fr-FR" smtClean="0"/>
              <a:t>12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37758" b="44870"/>
          <a:stretch/>
        </p:blipFill>
        <p:spPr>
          <a:xfrm>
            <a:off x="182637" y="2183606"/>
            <a:ext cx="2077323" cy="148455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IPHC 09 12 25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" y="384620"/>
            <a:ext cx="2382291" cy="13650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57138" y="3815862"/>
            <a:ext cx="1371600" cy="47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7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10D1B7-EE35-2470-6679-5F5E0E9F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DA1A1-18D8-421A-8D2A-F37038F3E643}" type="slidenum">
              <a:rPr lang="en-US" smtClean="0"/>
              <a:t>13</a:t>
            </a:fld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4E00FC0-3DC6-58C2-4036-35A9ADDC3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 b="6295"/>
          <a:stretch/>
        </p:blipFill>
        <p:spPr bwMode="auto">
          <a:xfrm>
            <a:off x="4341633" y="508518"/>
            <a:ext cx="7770011" cy="6159825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CC61D-5055-5FA9-65B3-EF9FCA8D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497102" cy="1017037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IPHC 09 12 25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08454" y="2504303"/>
            <a:ext cx="3633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120 000 polluants peuvent être analysés en routine</a:t>
            </a:r>
          </a:p>
        </p:txBody>
      </p:sp>
    </p:spTree>
    <p:extLst>
      <p:ext uri="{BB962C8B-B14F-4D97-AF65-F5344CB8AC3E}">
        <p14:creationId xmlns:p14="http://schemas.microsoft.com/office/powerpoint/2010/main" val="107392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+mn-lt"/>
              </a:rPr>
              <a:t>Une révolution méthodologique et technique</a:t>
            </a:r>
            <a:br>
              <a:rPr lang="fr-FR" dirty="0"/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19100" y="1690688"/>
            <a:ext cx="853554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cs typeface="Arial" panose="020B0604020202020204" pitchFamily="34" charset="0"/>
              </a:rPr>
              <a:t>La spectrométrie de masse à haute résolution non ciblée</a:t>
            </a:r>
          </a:p>
          <a:p>
            <a:endParaRPr lang="fr-FR" sz="2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fr-FR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Bioinformatique</a:t>
            </a:r>
            <a:endParaRPr lang="fr-FR" sz="2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endParaRPr lang="fr-FR" sz="2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17708" r="6242" b="6101"/>
          <a:stretch/>
        </p:blipFill>
        <p:spPr>
          <a:xfrm>
            <a:off x="4305993" y="2680636"/>
            <a:ext cx="6252734" cy="367028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9034-4A58-4F85-9651-D2FADE830D7E}" type="slidenum">
              <a:rPr lang="fr-FR" smtClean="0"/>
              <a:t>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1546" y="514774"/>
            <a:ext cx="121920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Les approches « non ciblées » 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69421" y="3348131"/>
            <a:ext cx="4669327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Détection simultanée </a:t>
            </a:r>
          </a:p>
          <a:p>
            <a:pPr algn="ctr"/>
            <a:r>
              <a:rPr lang="fr-FR" sz="2800" b="1" dirty="0"/>
              <a:t>de plusieurs milliers </a:t>
            </a:r>
          </a:p>
          <a:p>
            <a:pPr algn="ctr"/>
            <a:r>
              <a:rPr lang="fr-FR" sz="2800" b="1" dirty="0"/>
              <a:t>de signaux chimiques </a:t>
            </a:r>
          </a:p>
          <a:p>
            <a:pPr algn="ctr"/>
            <a:r>
              <a:rPr lang="fr-FR" sz="2800" dirty="0"/>
              <a:t>dans des échantillons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4330931" y="4315315"/>
            <a:ext cx="2727094" cy="332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9034-4A58-4F85-9651-D2FADE830D7E}" type="slidenum">
              <a:rPr lang="fr-FR" smtClean="0"/>
              <a:t>15</a:t>
            </a:fld>
            <a:endParaRPr lang="fr-FR"/>
          </a:p>
        </p:txBody>
      </p:sp>
      <p:pic>
        <p:nvPicPr>
          <p:cNvPr id="9" name="Espace réservé du contenu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2736" r="16555" b="71215"/>
          <a:stretch/>
        </p:blipFill>
        <p:spPr>
          <a:xfrm>
            <a:off x="4615176" y="2794473"/>
            <a:ext cx="2238375" cy="1133475"/>
          </a:xfrm>
          <a:prstGeom prst="rect">
            <a:avLst/>
          </a:prstGeom>
        </p:spPr>
      </p:pic>
      <p:pic>
        <p:nvPicPr>
          <p:cNvPr id="10" name="Espace réservé du contenu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t="66235" r="17928"/>
          <a:stretch/>
        </p:blipFill>
        <p:spPr>
          <a:xfrm>
            <a:off x="4691376" y="4873993"/>
            <a:ext cx="2085975" cy="146923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771504" y="4060769"/>
            <a:ext cx="197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HR-LC/GC-MS/MS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330931" y="4614572"/>
            <a:ext cx="299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Imagerie par spectrométrie de masse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EC6AAE-6304-C627-575D-189AD87B6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17708" r="6242" b="6101"/>
          <a:stretch/>
        </p:blipFill>
        <p:spPr>
          <a:xfrm>
            <a:off x="117847" y="3238958"/>
            <a:ext cx="4213084" cy="24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718751"/>
            <a:ext cx="1994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1350" dirty="0">
              <a:latin typeface="Arial" panose="020B0604020202020204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509468" y="1609387"/>
            <a:ext cx="11360992" cy="4099679"/>
            <a:chOff x="1509468" y="1002850"/>
            <a:chExt cx="11360992" cy="5466238"/>
          </a:xfrm>
        </p:grpSpPr>
        <p:sp>
          <p:nvSpPr>
            <p:cNvPr id="15" name="ZoneTexte 14"/>
            <p:cNvSpPr txBox="1"/>
            <p:nvPr/>
          </p:nvSpPr>
          <p:spPr>
            <a:xfrm>
              <a:off x="9711772" y="1002850"/>
              <a:ext cx="31586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dirty="0">
                  <a:solidFill>
                    <a:srgbClr val="FF0000"/>
                  </a:solidFill>
                </a:rPr>
                <a:t>+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1509468" y="1157782"/>
              <a:ext cx="9297948" cy="5311306"/>
              <a:chOff x="721895" y="946025"/>
              <a:chExt cx="9297948" cy="5311306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895" y="4291055"/>
                <a:ext cx="2336734" cy="196627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071994" y="3390835"/>
                <a:ext cx="6096000" cy="9541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fr-FR" sz="1350" dirty="0">
                  <a:latin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sz="1350" dirty="0">
                    <a:latin typeface="Arial" panose="020B0604020202020204" pitchFamily="34" charset="0"/>
                  </a:rPr>
                  <a:t>386.6535 g/mol 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353382" y="4239289"/>
                <a:ext cx="825867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fr-FR" sz="1350" dirty="0">
                    <a:latin typeface="Arial" panose="020B0604020202020204" pitchFamily="34" charset="0"/>
                  </a:rPr>
                  <a:t>C</a:t>
                </a:r>
                <a:r>
                  <a:rPr lang="fr-FR" altLang="fr-FR" sz="1350" baseline="-30000" dirty="0">
                    <a:latin typeface="Arial" panose="020B0604020202020204" pitchFamily="34" charset="0"/>
                  </a:rPr>
                  <a:t>27</a:t>
                </a:r>
                <a:r>
                  <a:rPr lang="fr-FR" altLang="fr-FR" sz="1350" dirty="0">
                    <a:latin typeface="Arial" panose="020B0604020202020204" pitchFamily="34" charset="0"/>
                  </a:rPr>
                  <a:t>H</a:t>
                </a:r>
                <a:r>
                  <a:rPr lang="fr-FR" altLang="fr-FR" sz="1350" baseline="-30000" dirty="0">
                    <a:latin typeface="Arial" panose="020B0604020202020204" pitchFamily="34" charset="0"/>
                  </a:rPr>
                  <a:t>46</a:t>
                </a:r>
                <a:r>
                  <a:rPr lang="fr-FR" altLang="fr-FR" sz="1350" dirty="0">
                    <a:latin typeface="Arial" panose="020B0604020202020204" pitchFamily="34" charset="0"/>
                  </a:rPr>
                  <a:t>O</a:t>
                </a:r>
                <a:endParaRPr lang="fr-FR" sz="1350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1501539" y="2787918"/>
                <a:ext cx="741145" cy="74114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fr-FR" sz="1350"/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721895" y="2011633"/>
                <a:ext cx="249294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000" dirty="0"/>
                  <a:t>Molécule</a:t>
                </a:r>
              </a:p>
            </p:txBody>
          </p:sp>
          <p:sp>
            <p:nvSpPr>
              <p:cNvPr id="14" name="Flèche droite 13"/>
              <p:cNvSpPr/>
              <p:nvPr/>
            </p:nvSpPr>
            <p:spPr>
              <a:xfrm>
                <a:off x="2672229" y="2989923"/>
                <a:ext cx="4925310" cy="3705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grpSp>
            <p:nvGrpSpPr>
              <p:cNvPr id="24" name="Groupe 23"/>
              <p:cNvGrpSpPr/>
              <p:nvPr/>
            </p:nvGrpSpPr>
            <p:grpSpPr>
              <a:xfrm>
                <a:off x="7449381" y="946025"/>
                <a:ext cx="2570462" cy="4423427"/>
                <a:chOff x="7449381" y="1562043"/>
                <a:chExt cx="2570462" cy="4423427"/>
              </a:xfrm>
            </p:grpSpPr>
            <p:sp>
              <p:nvSpPr>
                <p:cNvPr id="10" name="Ellipse 9"/>
                <p:cNvSpPr/>
                <p:nvPr/>
              </p:nvSpPr>
              <p:spPr>
                <a:xfrm>
                  <a:off x="8106108" y="2269441"/>
                  <a:ext cx="741145" cy="74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7499717" y="1562043"/>
                  <a:ext cx="1953927" cy="73866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fr-FR" sz="3000" dirty="0">
                      <a:solidFill>
                        <a:srgbClr val="FF0000"/>
                      </a:solidFill>
                    </a:rPr>
                    <a:t>Ion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703365" y="2821555"/>
                  <a:ext cx="1635972" cy="98488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altLang="fr-FR" sz="1350" dirty="0">
                    <a:latin typeface="Arial" panose="020B0604020202020204" pitchFamily="34" charset="0"/>
                  </a:endParaRP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FR" altLang="fr-FR" sz="1350" dirty="0">
                      <a:latin typeface="Arial" panose="020B0604020202020204" pitchFamily="34" charset="0"/>
                    </a:rPr>
                    <a:t>38</a:t>
                  </a:r>
                  <a:r>
                    <a:rPr lang="fr-FR" altLang="fr-FR" sz="1500" dirty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7</a:t>
                  </a:r>
                  <a:r>
                    <a:rPr lang="fr-FR" altLang="fr-FR" sz="1350" dirty="0">
                      <a:latin typeface="Arial" panose="020B0604020202020204" pitchFamily="34" charset="0"/>
                    </a:rPr>
                    <a:t>.6535 </a:t>
                  </a:r>
                  <a:r>
                    <a:rPr lang="fr-FR" altLang="fr-FR" sz="1350" dirty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Da</a:t>
                  </a: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altLang="fr-FR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Ellipse 19"/>
                <p:cNvSpPr/>
                <p:nvPr/>
              </p:nvSpPr>
              <p:spPr>
                <a:xfrm>
                  <a:off x="8106108" y="4396928"/>
                  <a:ext cx="741145" cy="74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8924199" y="3390836"/>
                  <a:ext cx="1095644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6600" dirty="0">
                      <a:solidFill>
                        <a:srgbClr val="FF0000"/>
                      </a:solidFill>
                    </a:rPr>
                    <a:t>-</a:t>
                  </a: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7449381" y="3650842"/>
                  <a:ext cx="1953927" cy="73866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fr-FR" sz="3000" dirty="0">
                      <a:solidFill>
                        <a:srgbClr val="FF0000"/>
                      </a:solidFill>
                    </a:rPr>
                    <a:t>Ion</a:t>
                  </a: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703365" y="5000585"/>
                  <a:ext cx="1645596" cy="98488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altLang="fr-FR" sz="1350" dirty="0">
                    <a:latin typeface="Arial" panose="020B0604020202020204" pitchFamily="34" charset="0"/>
                  </a:endParaRP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FR" altLang="fr-FR" sz="1350" dirty="0">
                      <a:latin typeface="Arial" panose="020B0604020202020204" pitchFamily="34" charset="0"/>
                    </a:rPr>
                    <a:t>38</a:t>
                  </a:r>
                  <a:r>
                    <a:rPr lang="fr-FR" altLang="fr-FR" sz="1500" dirty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5</a:t>
                  </a:r>
                  <a:r>
                    <a:rPr lang="fr-FR" altLang="fr-FR" sz="1350" dirty="0">
                      <a:latin typeface="Arial" panose="020B0604020202020204" pitchFamily="34" charset="0"/>
                    </a:rPr>
                    <a:t>.6535 </a:t>
                  </a:r>
                  <a:r>
                    <a:rPr lang="fr-FR" altLang="fr-FR" sz="1350" dirty="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Da</a:t>
                  </a: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altLang="fr-FR" sz="135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" name="ZoneTexte 2"/>
          <p:cNvSpPr txBox="1"/>
          <p:nvPr/>
        </p:nvSpPr>
        <p:spPr>
          <a:xfrm>
            <a:off x="0" y="332657"/>
            <a:ext cx="1156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Principe de la spectrométrie de masse à haute résolution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241425" y="2813199"/>
            <a:ext cx="124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m/z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0366103" y="4457853"/>
            <a:ext cx="124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m/z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59B0-98A2-4727-84A8-D2889FE8FB00}" type="slidenum">
              <a:rPr lang="fr-FR" smtClean="0"/>
              <a:t>16</a:t>
            </a:fld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22144" r="60195" b="17636"/>
          <a:stretch/>
        </p:blipFill>
        <p:spPr>
          <a:xfrm>
            <a:off x="4556109" y="1232241"/>
            <a:ext cx="2497667" cy="2039333"/>
          </a:xfrm>
          <a:prstGeom prst="rect">
            <a:avLst/>
          </a:prstGeom>
        </p:spPr>
      </p:pic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35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7" r="52561" b="15150"/>
          <a:stretch/>
        </p:blipFill>
        <p:spPr>
          <a:xfrm>
            <a:off x="335361" y="1844824"/>
            <a:ext cx="5030815" cy="363356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189838" y="2329916"/>
            <a:ext cx="211756" cy="158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llipse 3"/>
          <p:cNvSpPr/>
          <p:nvPr/>
        </p:nvSpPr>
        <p:spPr>
          <a:xfrm>
            <a:off x="3776403" y="2240554"/>
            <a:ext cx="211756" cy="15881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ZoneTexte 4"/>
          <p:cNvSpPr txBox="1"/>
          <p:nvPr/>
        </p:nvSpPr>
        <p:spPr>
          <a:xfrm>
            <a:off x="2282885" y="2032737"/>
            <a:ext cx="231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82280" y="1959586"/>
            <a:ext cx="231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39883" y="3397975"/>
            <a:ext cx="3730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Interrogation des bases de données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23671" r="72911" b="49520"/>
          <a:stretch/>
        </p:blipFill>
        <p:spPr>
          <a:xfrm>
            <a:off x="9360362" y="1497140"/>
            <a:ext cx="945071" cy="103473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7380" y="332657"/>
            <a:ext cx="1145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Principe de l’identification des molécules en </a:t>
            </a:r>
            <a:r>
              <a:rPr lang="fr-FR" sz="3200" dirty="0" err="1"/>
              <a:t>métabolomique</a:t>
            </a:r>
            <a:endParaRPr lang="fr-FR" sz="3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341455" y="2483332"/>
            <a:ext cx="327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Librairies spectrales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277496" y="4863655"/>
            <a:ext cx="533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Listes de composés 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23671" r="72911" b="49520"/>
          <a:stretch/>
        </p:blipFill>
        <p:spPr>
          <a:xfrm>
            <a:off x="9360362" y="2526904"/>
            <a:ext cx="955460" cy="1046113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0103842" y="2641546"/>
            <a:ext cx="192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Spectre expérimental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88714" y="5360054"/>
            <a:ext cx="423972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350" dirty="0">
                <a:latin typeface="Arial" panose="020B0604020202020204" pitchFamily="34" charset="0"/>
              </a:rPr>
              <a:t>m/z </a:t>
            </a:r>
            <a:r>
              <a:rPr lang="fr-FR" altLang="fr-FR" sz="1350" baseline="-25000" dirty="0">
                <a:latin typeface="Arial" panose="020B0604020202020204" pitchFamily="34" charset="0"/>
              </a:rPr>
              <a:t>a</a:t>
            </a:r>
            <a:r>
              <a:rPr lang="fr-FR" altLang="fr-FR" sz="1350" dirty="0">
                <a:latin typeface="Arial" panose="020B0604020202020204" pitchFamily="34" charset="0"/>
              </a:rPr>
              <a:t>            </a:t>
            </a:r>
            <a:r>
              <a:rPr lang="fr-FR" altLang="fr-FR" sz="1350" dirty="0" err="1">
                <a:latin typeface="Arial" panose="020B0604020202020204" pitchFamily="34" charset="0"/>
              </a:rPr>
              <a:t>C</a:t>
            </a:r>
            <a:r>
              <a:rPr lang="fr-FR" altLang="fr-FR" sz="1350" baseline="-30000" dirty="0" err="1">
                <a:latin typeface="Arial" panose="020B0604020202020204" pitchFamily="34" charset="0"/>
              </a:rPr>
              <a:t>x</a:t>
            </a:r>
            <a:r>
              <a:rPr lang="fr-FR" altLang="fr-FR" sz="1350" dirty="0" err="1">
                <a:latin typeface="Arial" panose="020B0604020202020204" pitchFamily="34" charset="0"/>
              </a:rPr>
              <a:t>H</a:t>
            </a:r>
            <a:r>
              <a:rPr lang="fr-FR" altLang="fr-FR" sz="1350" baseline="-30000" dirty="0" err="1">
                <a:latin typeface="Arial" panose="020B0604020202020204" pitchFamily="34" charset="0"/>
              </a:rPr>
              <a:t>y</a:t>
            </a:r>
            <a:r>
              <a:rPr lang="fr-FR" altLang="fr-FR" sz="1350" dirty="0" err="1">
                <a:latin typeface="Arial" panose="020B0604020202020204" pitchFamily="34" charset="0"/>
              </a:rPr>
              <a:t>O</a:t>
            </a:r>
            <a:r>
              <a:rPr lang="fr-FR" altLang="fr-FR" sz="1350" dirty="0">
                <a:latin typeface="Arial" panose="020B0604020202020204" pitchFamily="34" charset="0"/>
              </a:rPr>
              <a:t>             molécule a</a:t>
            </a:r>
          </a:p>
          <a:p>
            <a:r>
              <a:rPr lang="pt-BR" altLang="fr-FR" sz="1350" dirty="0">
                <a:latin typeface="Arial" panose="020B0604020202020204" pitchFamily="34" charset="0"/>
              </a:rPr>
              <a:t>m/z </a:t>
            </a:r>
            <a:r>
              <a:rPr lang="pt-BR" altLang="fr-FR" sz="1350" baseline="-25000" dirty="0">
                <a:latin typeface="Arial" panose="020B0604020202020204" pitchFamily="34" charset="0"/>
              </a:rPr>
              <a:t>b</a:t>
            </a:r>
            <a:r>
              <a:rPr lang="pt-BR" altLang="fr-FR" sz="1350" dirty="0">
                <a:latin typeface="Arial" panose="020B0604020202020204" pitchFamily="34" charset="0"/>
              </a:rPr>
              <a:t>            C</a:t>
            </a:r>
            <a:r>
              <a:rPr lang="pt-BR" altLang="fr-FR" sz="1350" baseline="-25000" dirty="0">
                <a:latin typeface="Arial" panose="020B0604020202020204" pitchFamily="34" charset="0"/>
              </a:rPr>
              <a:t>h</a:t>
            </a:r>
            <a:r>
              <a:rPr lang="pt-BR" altLang="fr-FR" sz="1350" dirty="0">
                <a:latin typeface="Arial" panose="020B0604020202020204" pitchFamily="34" charset="0"/>
              </a:rPr>
              <a:t>H</a:t>
            </a:r>
            <a:r>
              <a:rPr lang="pt-BR" altLang="fr-FR" sz="1350" baseline="-25000" dirty="0">
                <a:latin typeface="Arial" panose="020B0604020202020204" pitchFamily="34" charset="0"/>
              </a:rPr>
              <a:t>w</a:t>
            </a:r>
            <a:r>
              <a:rPr lang="pt-BR" altLang="fr-FR" sz="1350" dirty="0">
                <a:latin typeface="Arial" panose="020B0604020202020204" pitchFamily="34" charset="0"/>
              </a:rPr>
              <a:t>O            molécule b</a:t>
            </a:r>
          </a:p>
          <a:p>
            <a:endParaRPr lang="pt-BR" altLang="fr-FR" sz="1350" dirty="0">
              <a:latin typeface="Arial" panose="020B0604020202020204" pitchFamily="34" charset="0"/>
            </a:endParaRPr>
          </a:p>
          <a:p>
            <a:r>
              <a:rPr lang="pt-BR" altLang="fr-FR" sz="1350" dirty="0">
                <a:latin typeface="Arial" panose="020B0604020202020204" pitchFamily="34" charset="0"/>
              </a:rPr>
              <a:t> </a:t>
            </a:r>
          </a:p>
          <a:p>
            <a:endParaRPr lang="fr-FR" sz="135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783522" y="5489052"/>
            <a:ext cx="548703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9853059" y="5489052"/>
            <a:ext cx="548703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8783522" y="5686078"/>
            <a:ext cx="548703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9853056" y="5669609"/>
            <a:ext cx="548703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280396" y="5775016"/>
            <a:ext cx="31149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fr-FR" sz="1350" dirty="0">
                <a:latin typeface="Arial" panose="020B0604020202020204" pitchFamily="34" charset="0"/>
              </a:rPr>
              <a:t>m/z </a:t>
            </a:r>
            <a:r>
              <a:rPr lang="pt-BR" altLang="fr-FR" sz="1350" baseline="-25000" dirty="0">
                <a:latin typeface="Arial" panose="020B0604020202020204" pitchFamily="34" charset="0"/>
              </a:rPr>
              <a:t>n</a:t>
            </a:r>
            <a:r>
              <a:rPr lang="pt-BR" altLang="fr-FR" sz="1350" dirty="0">
                <a:latin typeface="Arial" panose="020B0604020202020204" pitchFamily="34" charset="0"/>
              </a:rPr>
              <a:t>            C</a:t>
            </a:r>
            <a:r>
              <a:rPr lang="pt-BR" altLang="fr-FR" sz="1350" baseline="-25000" dirty="0">
                <a:latin typeface="Arial" panose="020B0604020202020204" pitchFamily="34" charset="0"/>
              </a:rPr>
              <a:t>z</a:t>
            </a:r>
            <a:r>
              <a:rPr lang="pt-BR" altLang="fr-FR" sz="1350" dirty="0">
                <a:latin typeface="Arial" panose="020B0604020202020204" pitchFamily="34" charset="0"/>
              </a:rPr>
              <a:t>H</a:t>
            </a:r>
            <a:r>
              <a:rPr lang="pt-BR" altLang="fr-FR" sz="1350" baseline="-25000" dirty="0">
                <a:latin typeface="Arial" panose="020B0604020202020204" pitchFamily="34" charset="0"/>
              </a:rPr>
              <a:t>v</a:t>
            </a:r>
            <a:r>
              <a:rPr lang="pt-BR" altLang="fr-FR" sz="1350" dirty="0">
                <a:latin typeface="Arial" panose="020B0604020202020204" pitchFamily="34" charset="0"/>
              </a:rPr>
              <a:t>O             molécule n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8770235" y="5925053"/>
            <a:ext cx="548703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9853057" y="5920966"/>
            <a:ext cx="548703" cy="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10032438" y="1709571"/>
            <a:ext cx="150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Spectre théorique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59B0-98A2-4727-84A8-D2889FE8FB00}" type="slidenum">
              <a:rPr lang="fr-FR" smtClean="0"/>
              <a:t>17</a:t>
            </a:fld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20010798">
            <a:off x="4511905" y="2879755"/>
            <a:ext cx="1974402" cy="532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 rot="2198291">
            <a:off x="4389020" y="4251007"/>
            <a:ext cx="1974402" cy="532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7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D0236-C818-C05C-F598-A8CEC793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91898-520C-CDFF-F35A-2858FB1B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71" y="1559506"/>
            <a:ext cx="121920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Les approches « non ciblées » 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181AC-2F8D-9662-5F6D-902A3197A294}"/>
              </a:ext>
            </a:extLst>
          </p:cNvPr>
          <p:cNvSpPr/>
          <p:nvPr/>
        </p:nvSpPr>
        <p:spPr>
          <a:xfrm>
            <a:off x="7269421" y="3348131"/>
            <a:ext cx="4669327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Détection simultanée </a:t>
            </a:r>
          </a:p>
          <a:p>
            <a:pPr algn="ctr"/>
            <a:r>
              <a:rPr lang="fr-FR" sz="2800" b="1" dirty="0"/>
              <a:t>de plusieurs milliers </a:t>
            </a:r>
          </a:p>
          <a:p>
            <a:pPr algn="ctr"/>
            <a:r>
              <a:rPr lang="fr-FR" sz="2800" b="1" dirty="0"/>
              <a:t>de signaux chimiques </a:t>
            </a:r>
          </a:p>
          <a:p>
            <a:pPr algn="ctr"/>
            <a:r>
              <a:rPr lang="fr-FR" sz="2800" dirty="0"/>
              <a:t>dans des échantillons</a:t>
            </a:r>
          </a:p>
        </p:txBody>
      </p:sp>
      <p:sp>
        <p:nvSpPr>
          <p:cNvPr id="7" name="Flèche droite 6">
            <a:extLst>
              <a:ext uri="{FF2B5EF4-FFF2-40B4-BE49-F238E27FC236}">
                <a16:creationId xmlns:a16="http://schemas.microsoft.com/office/drawing/2014/main" id="{884318BD-912E-0E35-7552-957EBC9969B3}"/>
              </a:ext>
            </a:extLst>
          </p:cNvPr>
          <p:cNvSpPr/>
          <p:nvPr/>
        </p:nvSpPr>
        <p:spPr>
          <a:xfrm>
            <a:off x="4330931" y="4315315"/>
            <a:ext cx="2727094" cy="332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BD7F111-E1CB-DC1B-9DB0-4A9B2187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9034-4A58-4F85-9651-D2FADE830D7E}" type="slidenum">
              <a:rPr lang="fr-FR" smtClean="0"/>
              <a:t>18</a:t>
            </a:fld>
            <a:endParaRPr lang="fr-FR"/>
          </a:p>
        </p:txBody>
      </p:sp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DE76A619-FA63-D27A-33F9-96C5D0825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2736" r="16555" b="71215"/>
          <a:stretch/>
        </p:blipFill>
        <p:spPr>
          <a:xfrm>
            <a:off x="4615176" y="2794473"/>
            <a:ext cx="2238375" cy="1133475"/>
          </a:xfrm>
          <a:prstGeom prst="rect">
            <a:avLst/>
          </a:prstGeom>
        </p:spPr>
      </p:pic>
      <p:pic>
        <p:nvPicPr>
          <p:cNvPr id="10" name="Espace réservé du contenu 5">
            <a:extLst>
              <a:ext uri="{FF2B5EF4-FFF2-40B4-BE49-F238E27FC236}">
                <a16:creationId xmlns:a16="http://schemas.microsoft.com/office/drawing/2014/main" id="{8DA16A81-2740-A5D8-C061-82111ECE4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t="66235" r="17928"/>
          <a:stretch/>
        </p:blipFill>
        <p:spPr>
          <a:xfrm>
            <a:off x="4691376" y="4873993"/>
            <a:ext cx="2085975" cy="14692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EDDBFB-DF69-3C47-8318-86F907FCFF8A}"/>
              </a:ext>
            </a:extLst>
          </p:cNvPr>
          <p:cNvSpPr txBox="1"/>
          <p:nvPr/>
        </p:nvSpPr>
        <p:spPr>
          <a:xfrm>
            <a:off x="4771504" y="4060769"/>
            <a:ext cx="197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HR-LC/GC-MS/MS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D7ED4E-5DB3-57FC-48D6-F76A4FA98589}"/>
              </a:ext>
            </a:extLst>
          </p:cNvPr>
          <p:cNvSpPr txBox="1"/>
          <p:nvPr/>
        </p:nvSpPr>
        <p:spPr>
          <a:xfrm>
            <a:off x="4330931" y="4614572"/>
            <a:ext cx="299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Imagerie par spectrométrie de masse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27FED1-14AF-4D2F-24CF-AA630480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E53D17-4858-1E54-9B16-500E9B63D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17708" r="6242" b="6101"/>
          <a:stretch/>
        </p:blipFill>
        <p:spPr>
          <a:xfrm>
            <a:off x="117847" y="3238958"/>
            <a:ext cx="4213084" cy="247303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2B2EBBB-CC84-E977-FA6B-905C19A9548F}"/>
              </a:ext>
            </a:extLst>
          </p:cNvPr>
          <p:cNvSpPr txBox="1"/>
          <p:nvPr/>
        </p:nvSpPr>
        <p:spPr>
          <a:xfrm>
            <a:off x="895350" y="207263"/>
            <a:ext cx="10629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000" b="1" dirty="0"/>
              <a:t>Un changement de paradigme pour évaluer l’exposition des populations aux contaminants chimiques</a:t>
            </a:r>
          </a:p>
        </p:txBody>
      </p:sp>
    </p:spTree>
    <p:extLst>
      <p:ext uri="{BB962C8B-B14F-4D97-AF65-F5344CB8AC3E}">
        <p14:creationId xmlns:p14="http://schemas.microsoft.com/office/powerpoint/2010/main" val="134390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2804" y="136525"/>
            <a:ext cx="11491274" cy="5069160"/>
          </a:xfrm>
        </p:spPr>
        <p:txBody>
          <a:bodyPr>
            <a:normAutofit/>
          </a:bodyPr>
          <a:lstStyle/>
          <a:p>
            <a:pPr marL="342900" lvl="1" indent="-342900"/>
            <a:endParaRPr lang="fr-FR" sz="1800" b="1" dirty="0"/>
          </a:p>
          <a:p>
            <a:pPr marL="400050" lvl="2" indent="0">
              <a:buNone/>
            </a:pPr>
            <a:r>
              <a:rPr lang="fr-FR" sz="2800" b="1" dirty="0"/>
              <a:t>Imagerie par spectrométrie de masse</a:t>
            </a:r>
          </a:p>
          <a:p>
            <a:pPr marL="400050" lvl="2" indent="0">
              <a:buNone/>
            </a:pPr>
            <a:r>
              <a:rPr lang="fr-FR" b="1" dirty="0"/>
              <a:t>MALDI</a:t>
            </a:r>
            <a:r>
              <a:rPr lang="fr-FR" dirty="0"/>
              <a:t> (Matrix </a:t>
            </a:r>
            <a:r>
              <a:rPr lang="fr-FR" dirty="0" err="1"/>
              <a:t>Assisted</a:t>
            </a:r>
            <a:r>
              <a:rPr lang="fr-FR" dirty="0"/>
              <a:t> Laser </a:t>
            </a:r>
            <a:r>
              <a:rPr lang="fr-FR" dirty="0" err="1"/>
              <a:t>Desorption</a:t>
            </a:r>
            <a:r>
              <a:rPr lang="fr-FR" dirty="0"/>
              <a:t> </a:t>
            </a:r>
            <a:r>
              <a:rPr lang="fr-FR" dirty="0" err="1"/>
              <a:t>Ionization</a:t>
            </a:r>
            <a:r>
              <a:rPr lang="fr-FR" dirty="0"/>
              <a:t>) </a:t>
            </a:r>
            <a:r>
              <a:rPr lang="fr-FR" b="1" dirty="0"/>
              <a:t>Imaging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endParaRPr lang="fr-FR" sz="1800" i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5EC6-D4EB-4F53-9844-418297815BE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8449" t="8112" r="4980" b="75188"/>
          <a:stretch>
            <a:fillRect/>
          </a:stretch>
        </p:blipFill>
        <p:spPr bwMode="auto">
          <a:xfrm>
            <a:off x="1318699" y="2180513"/>
            <a:ext cx="3120045" cy="219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439" t="4741" r="3845" b="3608"/>
          <a:stretch>
            <a:fillRect/>
          </a:stretch>
        </p:blipFill>
        <p:spPr bwMode="auto">
          <a:xfrm>
            <a:off x="5447928" y="1340768"/>
            <a:ext cx="490688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</p:spTree>
    <p:extLst>
      <p:ext uri="{BB962C8B-B14F-4D97-AF65-F5344CB8AC3E}">
        <p14:creationId xmlns:p14="http://schemas.microsoft.com/office/powerpoint/2010/main" val="412843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contenu 2"/>
          <p:cNvSpPr>
            <a:spLocks noGrp="1"/>
          </p:cNvSpPr>
          <p:nvPr>
            <p:ph idx="4294967295"/>
          </p:nvPr>
        </p:nvSpPr>
        <p:spPr>
          <a:xfrm>
            <a:off x="239184" y="1556793"/>
            <a:ext cx="11617456" cy="299615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br>
              <a:rPr lang="fr-FR" sz="1600" b="1" dirty="0"/>
            </a:br>
            <a:endParaRPr lang="fr-FR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r="1431" b="1704"/>
          <a:stretch/>
        </p:blipFill>
        <p:spPr bwMode="auto">
          <a:xfrm>
            <a:off x="3319290" y="2117205"/>
            <a:ext cx="5457244" cy="348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C000-0F12-41F3-AE74-6A2484C54F4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20188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La </a:t>
            </a:r>
            <a:r>
              <a:rPr lang="fr-FR" sz="3200" b="1" dirty="0" err="1"/>
              <a:t>métabolomique</a:t>
            </a:r>
            <a:endParaRPr lang="fr-FR" sz="32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7D6CB9-4C77-D2A3-3CF6-1A4E63BB6390}"/>
              </a:ext>
            </a:extLst>
          </p:cNvPr>
          <p:cNvSpPr txBox="1"/>
          <p:nvPr/>
        </p:nvSpPr>
        <p:spPr>
          <a:xfrm>
            <a:off x="0" y="120663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L’étude des petites molécules  &lt; 2000 Dalton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161956-E5B7-726B-51EC-AA24E5F1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</p:spTree>
    <p:extLst>
      <p:ext uri="{BB962C8B-B14F-4D97-AF65-F5344CB8AC3E}">
        <p14:creationId xmlns:p14="http://schemas.microsoft.com/office/powerpoint/2010/main" val="123763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25663" y="1916832"/>
            <a:ext cx="7777162" cy="4464050"/>
            <a:chOff x="2018" y="1071"/>
            <a:chExt cx="3181" cy="2541"/>
          </a:xfrm>
        </p:grpSpPr>
        <p:sp>
          <p:nvSpPr>
            <p:cNvPr id="15379" name="AutoShape 3"/>
            <p:cNvSpPr>
              <a:spLocks noChangeArrowheads="1"/>
            </p:cNvSpPr>
            <p:nvPr/>
          </p:nvSpPr>
          <p:spPr bwMode="auto">
            <a:xfrm>
              <a:off x="2018" y="1071"/>
              <a:ext cx="3179" cy="485"/>
            </a:xfrm>
            <a:prstGeom prst="roundRect">
              <a:avLst>
                <a:gd name="adj" fmla="val 28625"/>
              </a:avLst>
            </a:prstGeom>
            <a:solidFill>
              <a:schemeClr val="tx2"/>
            </a:solidFill>
            <a:ln w="12700">
              <a:solidFill>
                <a:srgbClr val="0072B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80" name="AutoShape 4"/>
            <p:cNvSpPr>
              <a:spLocks noChangeArrowheads="1"/>
            </p:cNvSpPr>
            <p:nvPr/>
          </p:nvSpPr>
          <p:spPr bwMode="auto">
            <a:xfrm>
              <a:off x="2020" y="1123"/>
              <a:ext cx="3179" cy="2489"/>
            </a:xfrm>
            <a:prstGeom prst="roundRect">
              <a:avLst>
                <a:gd name="adj" fmla="val 4051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405064" y="2353394"/>
            <a:ext cx="7094537" cy="174148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2400">
              <a:latin typeface="Verdana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39951" y="4359995"/>
            <a:ext cx="7693025" cy="2041107"/>
            <a:chOff x="296" y="588"/>
            <a:chExt cx="4846" cy="2961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60" y="588"/>
              <a:ext cx="4782" cy="2670"/>
              <a:chOff x="360" y="588"/>
              <a:chExt cx="4782" cy="2670"/>
            </a:xfrm>
          </p:grpSpPr>
          <p:pic>
            <p:nvPicPr>
              <p:cNvPr id="15377" name="Picture 9" descr="mousbrain Caprioli TIC total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0" y="588"/>
                <a:ext cx="4782" cy="2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8" name="Rectangle 10"/>
              <p:cNvSpPr>
                <a:spLocks noChangeArrowheads="1"/>
              </p:cNvSpPr>
              <p:nvPr/>
            </p:nvSpPr>
            <p:spPr bwMode="auto">
              <a:xfrm>
                <a:off x="372" y="3126"/>
                <a:ext cx="4770" cy="1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5376" name="Text Box 11"/>
            <p:cNvSpPr txBox="1">
              <a:spLocks noChangeArrowheads="1"/>
            </p:cNvSpPr>
            <p:nvPr/>
          </p:nvSpPr>
          <p:spPr bwMode="auto">
            <a:xfrm>
              <a:off x="296" y="3103"/>
              <a:ext cx="426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2500             5000             7500            10000           12500           15000           17500         20000</a:t>
              </a:r>
              <a:endParaRPr lang="de-DE" sz="1600"/>
            </a:p>
          </p:txBody>
        </p:sp>
      </p:grpSp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6000"/>
          </a:blip>
          <a:srcRect l="12233" t="11995" r="14510" b="22456"/>
          <a:stretch>
            <a:fillRect/>
          </a:stretch>
        </p:blipFill>
        <p:spPr bwMode="auto">
          <a:xfrm>
            <a:off x="2549526" y="2647082"/>
            <a:ext cx="2043113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6000"/>
          </a:blip>
          <a:srcRect l="13554" t="12337" r="17680" b="22002"/>
          <a:stretch>
            <a:fillRect/>
          </a:stretch>
        </p:blipFill>
        <p:spPr bwMode="auto">
          <a:xfrm>
            <a:off x="4465638" y="2608983"/>
            <a:ext cx="1917700" cy="1146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6000"/>
          </a:blip>
          <a:srcRect l="13655" t="12337" r="17709" b="22626"/>
          <a:stretch>
            <a:fillRect/>
          </a:stretch>
        </p:blipFill>
        <p:spPr bwMode="auto">
          <a:xfrm>
            <a:off x="6372226" y="2637557"/>
            <a:ext cx="1914525" cy="1135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6000"/>
          </a:blip>
          <a:srcRect l="13554" t="11200" r="17929" b="22171"/>
          <a:stretch>
            <a:fillRect/>
          </a:stretch>
        </p:blipFill>
        <p:spPr bwMode="auto">
          <a:xfrm>
            <a:off x="4440238" y="2628032"/>
            <a:ext cx="1909762" cy="11620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3448050" y="4382220"/>
            <a:ext cx="0" cy="1711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>
            <a:off x="5521325" y="4825132"/>
            <a:ext cx="0" cy="126841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>
            <a:off x="7234238" y="5187082"/>
            <a:ext cx="0" cy="906462"/>
          </a:xfrm>
          <a:prstGeom prst="line">
            <a:avLst/>
          </a:prstGeom>
          <a:noFill/>
          <a:ln w="38100">
            <a:solidFill>
              <a:srgbClr val="0071B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8286750" y="3772620"/>
            <a:ext cx="10874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1000">
                <a:solidFill>
                  <a:schemeClr val="bg1"/>
                </a:solidFill>
                <a:latin typeface="Verdana" pitchFamily="34" charset="0"/>
              </a:rPr>
              <a:t>200 µm pixels</a:t>
            </a:r>
            <a:endParaRPr 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524000" y="0"/>
            <a:ext cx="9144000" cy="889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	</a:t>
            </a:r>
            <a:r>
              <a:rPr lang="fr-FR" sz="3200" b="1" dirty="0">
                <a:solidFill>
                  <a:schemeClr val="tx1"/>
                </a:solidFill>
                <a:cs typeface="Arial" panose="020B0604020202020204" pitchFamily="34" charset="0"/>
              </a:rPr>
              <a:t>Identifier des molécules dans des tissus biologiques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648200" y="6085335"/>
            <a:ext cx="2895600" cy="365125"/>
          </a:xfrm>
        </p:spPr>
        <p:txBody>
          <a:bodyPr/>
          <a:lstStyle/>
          <a:p>
            <a:r>
              <a:rPr lang="en-US"/>
              <a:t>IPHC 09 12 25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122128" y="6536378"/>
            <a:ext cx="2510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Dimitri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Heintz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43EB1E-097A-C702-53A6-55368AD9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277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4335E-6 L 0.20539 -2.5433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6185E-6 L -0.20573 -1.6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81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 animBg="1"/>
      <p:bldP spid="48146" grpId="0" animBg="1"/>
      <p:bldP spid="481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FF1B3E-58EE-3846-F747-F23CA1CC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DA1A1-18D8-421A-8D2A-F37038F3E643}" type="slidenum">
              <a:rPr lang="en-US" smtClean="0"/>
              <a:t>21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FC9DD3-5A9C-1430-7DEE-C47068687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8856984" cy="2652817"/>
          </a:xfrm>
          <a:prstGeom prst="rect">
            <a:avLst/>
          </a:prstGeom>
        </p:spPr>
      </p:pic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9782115A-49A9-79A0-0770-27B2790BAEC8}"/>
              </a:ext>
            </a:extLst>
          </p:cNvPr>
          <p:cNvSpPr txBox="1">
            <a:spLocks/>
          </p:cNvSpPr>
          <p:nvPr/>
        </p:nvSpPr>
        <p:spPr bwMode="auto">
          <a:xfrm>
            <a:off x="1762298" y="232756"/>
            <a:ext cx="8338964" cy="4624925"/>
          </a:xfrm>
          <a:prstGeom prst="rect">
            <a:avLst/>
          </a:prstGeom>
        </p:spPr>
        <p:txBody>
          <a:bodyPr/>
          <a:lstStyle>
            <a:lvl1pPr marL="361950" indent="-361950" algn="l" defTabSz="861993">
              <a:lnSpc>
                <a:spcPct val="90000"/>
              </a:lnSpc>
              <a:spcBef>
                <a:spcPts val="942"/>
              </a:spcBef>
              <a:buFontTx/>
              <a:buBlip>
                <a:blip r:embed="rId3"/>
              </a:buBlip>
              <a:defRPr lang="fr-FR" sz="2800" b="0" cap="none">
                <a:solidFill>
                  <a:schemeClr val="accent1"/>
                </a:solidFill>
                <a:latin typeface="Unistra A"/>
                <a:ea typeface="Times New Roman"/>
                <a:cs typeface="Times New Roman"/>
              </a:defRPr>
            </a:lvl1pPr>
            <a:lvl2pPr marL="714375" indent="-352425" algn="l" defTabSz="861993">
              <a:lnSpc>
                <a:spcPct val="90000"/>
              </a:lnSpc>
              <a:spcBef>
                <a:spcPts val="471"/>
              </a:spcBef>
              <a:buFontTx/>
              <a:buBlip>
                <a:blip r:embed="rId3"/>
              </a:buBlip>
              <a:defRPr lang="fr-FR" sz="2400" b="0" cap="none">
                <a:solidFill>
                  <a:schemeClr val="accent1"/>
                </a:solidFill>
                <a:latin typeface="Unistra A"/>
                <a:ea typeface="Times New Roman"/>
                <a:cs typeface="Times New Roman"/>
              </a:defRPr>
            </a:lvl2pPr>
            <a:lvl3pPr marL="1162050" indent="-266700" algn="l" defTabSz="861993">
              <a:lnSpc>
                <a:spcPct val="90000"/>
              </a:lnSpc>
              <a:spcBef>
                <a:spcPts val="471"/>
              </a:spcBef>
              <a:buFontTx/>
              <a:buBlip>
                <a:blip r:embed="rId3"/>
              </a:buBlip>
              <a:defRPr lang="fr-FR" sz="2000" b="0">
                <a:solidFill>
                  <a:schemeClr val="accent1"/>
                </a:solidFill>
                <a:latin typeface="Unistra A"/>
                <a:ea typeface="Times New Roman"/>
                <a:cs typeface="Times New Roman"/>
              </a:defRPr>
            </a:lvl3pPr>
            <a:lvl4pPr marL="1619250" indent="-276225" algn="l" defTabSz="861993">
              <a:lnSpc>
                <a:spcPct val="90000"/>
              </a:lnSpc>
              <a:spcBef>
                <a:spcPts val="471"/>
              </a:spcBef>
              <a:buFontTx/>
              <a:buBlip>
                <a:blip r:embed="rId3"/>
              </a:buBlip>
              <a:defRPr lang="fr-FR" sz="2000" b="0">
                <a:solidFill>
                  <a:schemeClr val="accent1"/>
                </a:solidFill>
                <a:latin typeface="Unistra A"/>
                <a:ea typeface="Times New Roman"/>
                <a:cs typeface="Times New Roman"/>
              </a:defRPr>
            </a:lvl4pPr>
            <a:lvl5pPr marL="2066925" indent="-276225" algn="l" defTabSz="861993">
              <a:lnSpc>
                <a:spcPct val="90000"/>
              </a:lnSpc>
              <a:spcBef>
                <a:spcPts val="471"/>
              </a:spcBef>
              <a:buFontTx/>
              <a:buBlip>
                <a:blip r:embed="rId3"/>
              </a:buBlip>
              <a:defRPr lang="fr-FR" sz="2000" b="0">
                <a:solidFill>
                  <a:schemeClr val="accent1"/>
                </a:solidFill>
                <a:latin typeface="Unistra A"/>
                <a:ea typeface="Times New Roman"/>
                <a:cs typeface="Times New Roman"/>
              </a:defRPr>
            </a:lvl5pPr>
            <a:lvl6pPr marL="2370481" indent="-215498" algn="l" defTabSz="861993">
              <a:lnSpc>
                <a:spcPct val="90000"/>
              </a:lnSpc>
              <a:spcBef>
                <a:spcPts val="471"/>
              </a:spcBef>
              <a:buFont typeface="Arial"/>
              <a:buChar char="•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>
              <a:lnSpc>
                <a:spcPct val="90000"/>
              </a:lnSpc>
              <a:spcBef>
                <a:spcPts val="471"/>
              </a:spcBef>
              <a:buFont typeface="Arial"/>
              <a:buChar char="•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>
              <a:lnSpc>
                <a:spcPct val="90000"/>
              </a:lnSpc>
              <a:spcBef>
                <a:spcPts val="471"/>
              </a:spcBef>
              <a:buFont typeface="Arial"/>
              <a:buChar char="•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>
              <a:lnSpc>
                <a:spcPct val="90000"/>
              </a:lnSpc>
              <a:spcBef>
                <a:spcPts val="471"/>
              </a:spcBef>
              <a:buFont typeface="Arial"/>
              <a:buChar char="•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1993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srgbClr val="21404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Adaptation des écosystèmes au stress chimique d’origine anthropique </a:t>
            </a:r>
            <a:endParaRPr kumimoji="0" lang="fr-FR" sz="1800" b="0" i="0" u="none" strike="noStrike" kern="100" cap="none" spc="0" normalizeH="0" baseline="0" noProof="0" dirty="0">
              <a:ln>
                <a:noFill/>
              </a:ln>
              <a:solidFill>
                <a:srgbClr val="21404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0" marR="0" lvl="0" indent="-361950" algn="l" defTabSz="861993" eaLnBrk="1" fontAlgn="auto" latinLnBrk="0" hangingPunct="1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21404E"/>
              </a:solidFill>
              <a:effectLst/>
              <a:uLnTx/>
              <a:uFillTx/>
              <a:latin typeface="Unistra A"/>
              <a:cs typeface="Times New Roman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E13C3C-DF7D-B7FA-54FE-6BF275E29B5F}"/>
              </a:ext>
            </a:extLst>
          </p:cNvPr>
          <p:cNvSpPr txBox="1"/>
          <p:nvPr/>
        </p:nvSpPr>
        <p:spPr>
          <a:xfrm>
            <a:off x="2987824" y="471118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kern="0" dirty="0">
                <a:solidFill>
                  <a:srgbClr val="21404E"/>
                </a:solidFill>
                <a:latin typeface="Unistra A"/>
                <a:cs typeface="Arial"/>
              </a:rPr>
              <a:t>Filtre planté de roseaux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722192-B713-33D1-134D-96B79423152F}"/>
              </a:ext>
            </a:extLst>
          </p:cNvPr>
          <p:cNvSpPr txBox="1"/>
          <p:nvPr/>
        </p:nvSpPr>
        <p:spPr>
          <a:xfrm>
            <a:off x="5508104" y="471118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kern="0" dirty="0">
                <a:solidFill>
                  <a:srgbClr val="21404E"/>
                </a:solidFill>
                <a:latin typeface="Unistra A"/>
                <a:cs typeface="Arial"/>
              </a:rPr>
              <a:t>Zone de rejet végétalisée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C1702F-0F9B-B66C-0F09-346B7A2E8F69}"/>
              </a:ext>
            </a:extLst>
          </p:cNvPr>
          <p:cNvSpPr txBox="1"/>
          <p:nvPr/>
        </p:nvSpPr>
        <p:spPr>
          <a:xfrm>
            <a:off x="8121846" y="4857681"/>
            <a:ext cx="104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kern="0" dirty="0">
                <a:solidFill>
                  <a:srgbClr val="21404E"/>
                </a:solidFill>
                <a:latin typeface="Unistra A"/>
                <a:cs typeface="Arial"/>
              </a:rPr>
              <a:t>Rivière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D6CA4A-D00A-74BF-ACFE-2573127527A2}"/>
              </a:ext>
            </a:extLst>
          </p:cNvPr>
          <p:cNvSpPr txBox="1"/>
          <p:nvPr/>
        </p:nvSpPr>
        <p:spPr>
          <a:xfrm>
            <a:off x="3453617" y="2421903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kern="0" dirty="0">
                <a:solidFill>
                  <a:srgbClr val="21404E"/>
                </a:solidFill>
                <a:latin typeface="Unistra A"/>
                <a:cs typeface="Arial"/>
              </a:rPr>
              <a:t>Une station d’épuration végétalisée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1204D9-12C1-484F-6031-C5861A43B439}"/>
              </a:ext>
            </a:extLst>
          </p:cNvPr>
          <p:cNvSpPr txBox="1"/>
          <p:nvPr/>
        </p:nvSpPr>
        <p:spPr>
          <a:xfrm>
            <a:off x="467543" y="5227013"/>
            <a:ext cx="3395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kern="0" dirty="0">
                <a:solidFill>
                  <a:srgbClr val="FF0000"/>
                </a:solidFill>
                <a:latin typeface="Unistra A"/>
                <a:cs typeface="Arial"/>
              </a:rPr>
              <a:t>Santé des plantes</a:t>
            </a:r>
          </a:p>
          <a:p>
            <a:pPr defTabSz="457200"/>
            <a:r>
              <a:rPr lang="fr-FR" sz="2400" kern="0" dirty="0">
                <a:solidFill>
                  <a:srgbClr val="FF0000"/>
                </a:solidFill>
                <a:latin typeface="Unistra A"/>
                <a:cs typeface="Arial"/>
              </a:rPr>
              <a:t>Santé des animaux</a:t>
            </a:r>
          </a:p>
          <a:p>
            <a:pPr defTabSz="457200"/>
            <a:r>
              <a:rPr lang="fr-FR" sz="2400" kern="0" dirty="0">
                <a:solidFill>
                  <a:srgbClr val="FF0000"/>
                </a:solidFill>
                <a:latin typeface="Unistra A"/>
                <a:cs typeface="Arial"/>
              </a:rPr>
              <a:t>Santé de l’homme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8B92B8-B1C1-B2B4-D8AA-8F487D66F531}"/>
              </a:ext>
            </a:extLst>
          </p:cNvPr>
          <p:cNvSpPr txBox="1"/>
          <p:nvPr/>
        </p:nvSpPr>
        <p:spPr>
          <a:xfrm>
            <a:off x="693969" y="4072851"/>
            <a:ext cx="99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Eaux usées</a:t>
            </a:r>
          </a:p>
        </p:txBody>
      </p:sp>
    </p:spTree>
    <p:extLst>
      <p:ext uri="{BB962C8B-B14F-4D97-AF65-F5344CB8AC3E}">
        <p14:creationId xmlns:p14="http://schemas.microsoft.com/office/powerpoint/2010/main" val="274939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841" y="3860108"/>
            <a:ext cx="1603123" cy="1042030"/>
          </a:xfrm>
          <a:prstGeom prst="rect">
            <a:avLst/>
          </a:prstGeom>
        </p:spPr>
      </p:pic>
      <p:grpSp>
        <p:nvGrpSpPr>
          <p:cNvPr id="6" name="Grouper 75"/>
          <p:cNvGrpSpPr/>
          <p:nvPr/>
        </p:nvGrpSpPr>
        <p:grpSpPr>
          <a:xfrm>
            <a:off x="6410804" y="2093903"/>
            <a:ext cx="1016498" cy="757009"/>
            <a:chOff x="2298700" y="3187700"/>
            <a:chExt cx="903826" cy="673099"/>
          </a:xfrm>
        </p:grpSpPr>
        <p:pic>
          <p:nvPicPr>
            <p:cNvPr id="7" name="Image 4" descr="Capture d’écran 2014-10-16 à 15.47.4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700" y="3187700"/>
              <a:ext cx="903826" cy="673099"/>
            </a:xfrm>
            <a:prstGeom prst="rect">
              <a:avLst/>
            </a:prstGeom>
          </p:spPr>
        </p:pic>
        <p:cxnSp>
          <p:nvCxnSpPr>
            <p:cNvPr id="8" name="Connecteur droit 7"/>
            <p:cNvCxnSpPr/>
            <p:nvPr/>
          </p:nvCxnSpPr>
          <p:spPr>
            <a:xfrm flipV="1">
              <a:off x="2698750" y="3468687"/>
              <a:ext cx="88900" cy="53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2724150" y="3489325"/>
              <a:ext cx="88900" cy="53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2762250" y="3509963"/>
              <a:ext cx="88900" cy="53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2676525" y="3435350"/>
              <a:ext cx="88900" cy="53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r 88"/>
          <p:cNvGrpSpPr/>
          <p:nvPr/>
        </p:nvGrpSpPr>
        <p:grpSpPr>
          <a:xfrm>
            <a:off x="8042990" y="1841346"/>
            <a:ext cx="2018336" cy="1276400"/>
            <a:chOff x="4798885" y="1844606"/>
            <a:chExt cx="2754916" cy="175247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8885" y="1844606"/>
              <a:ext cx="2754916" cy="1752473"/>
            </a:xfrm>
            <a:prstGeom prst="rect">
              <a:avLst/>
            </a:prstGeom>
          </p:spPr>
        </p:pic>
        <p:cxnSp>
          <p:nvCxnSpPr>
            <p:cNvPr id="14" name="Connecteur droit 13"/>
            <p:cNvCxnSpPr/>
            <p:nvPr/>
          </p:nvCxnSpPr>
          <p:spPr>
            <a:xfrm>
              <a:off x="5771679" y="2903103"/>
              <a:ext cx="313522" cy="1586"/>
            </a:xfrm>
            <a:prstGeom prst="line">
              <a:avLst/>
            </a:prstGeom>
            <a:ln w="857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3492675" y="3195874"/>
            <a:ext cx="2538315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350" dirty="0"/>
          </a:p>
          <a:p>
            <a:r>
              <a:rPr lang="fr-F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Acquiring</a:t>
            </a:r>
            <a:r>
              <a:rPr lang="fr-F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fr-F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5788092" y="2470071"/>
            <a:ext cx="516365" cy="119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599438" y="2470071"/>
            <a:ext cx="516365" cy="119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9039326" y="3274278"/>
            <a:ext cx="7074" cy="4810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0800000">
            <a:off x="5916704" y="4404552"/>
            <a:ext cx="516365" cy="119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76" y="3638956"/>
            <a:ext cx="879083" cy="156281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8"/>
          <a:stretch/>
        </p:blipFill>
        <p:spPr bwMode="auto">
          <a:xfrm>
            <a:off x="8530771" y="5201769"/>
            <a:ext cx="1317193" cy="100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3200790" y="1518707"/>
            <a:ext cx="238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Espace réservé du contenu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7" y="3692858"/>
            <a:ext cx="4013421" cy="2148774"/>
          </a:xfrm>
          <a:prstGeom prst="rect">
            <a:avLst/>
          </a:prstGeom>
        </p:spPr>
      </p:pic>
      <p:cxnSp>
        <p:nvCxnSpPr>
          <p:cNvPr id="25" name="Connecteur droit avec flèche 24"/>
          <p:cNvCxnSpPr/>
          <p:nvPr/>
        </p:nvCxnSpPr>
        <p:spPr>
          <a:xfrm rot="10800000">
            <a:off x="7602110" y="4423944"/>
            <a:ext cx="516365" cy="119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8" b="10628"/>
          <a:stretch/>
        </p:blipFill>
        <p:spPr bwMode="auto">
          <a:xfrm>
            <a:off x="4273338" y="954460"/>
            <a:ext cx="1560622" cy="215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59B0-98A2-4727-84A8-D2889FE8FB00}" type="slidenum">
              <a:rPr lang="fr-FR" smtClean="0"/>
              <a:t>22</a:t>
            </a:fld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6312025" y="2780929"/>
            <a:ext cx="1401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70C0"/>
                </a:solidFill>
              </a:rPr>
              <a:t>Embedding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316848" y="4869161"/>
            <a:ext cx="145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70C0"/>
                </a:solidFill>
              </a:rPr>
              <a:t>Cryosectioning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33068" y="5157193"/>
            <a:ext cx="179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Slices on </a:t>
            </a:r>
            <a:r>
              <a:rPr lang="fr-FR" sz="1400" dirty="0" err="1">
                <a:solidFill>
                  <a:srgbClr val="0070C0"/>
                </a:solidFill>
              </a:rPr>
              <a:t>slides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004" y="164153"/>
            <a:ext cx="1177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MALDI Imaging workflow</a:t>
            </a:r>
            <a:endParaRPr lang="fr-FR" sz="2400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69830B49-7DF9-BF89-306A-82CA0752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8449" t="8112" r="4980" b="75188"/>
          <a:stretch>
            <a:fillRect/>
          </a:stretch>
        </p:blipFill>
        <p:spPr bwMode="auto">
          <a:xfrm>
            <a:off x="3756115" y="3874985"/>
            <a:ext cx="216058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ce réservé du pied de page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54BCFA-46B8-82B9-45D8-5A7AC9102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594" y="5633374"/>
            <a:ext cx="4800209" cy="11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40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59A474D-0349-E80F-5943-1BAA692A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" y="2385951"/>
            <a:ext cx="8513064" cy="37501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F19B06-B797-0012-90CB-D5EB2551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23" y="1454866"/>
            <a:ext cx="2585166" cy="19541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3EAED2-5975-EFC7-8DD7-5353EA12B7B6}"/>
              </a:ext>
            </a:extLst>
          </p:cNvPr>
          <p:cNvSpPr txBox="1"/>
          <p:nvPr/>
        </p:nvSpPr>
        <p:spPr>
          <a:xfrm>
            <a:off x="10196586" y="3429000"/>
            <a:ext cx="199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Salix</a:t>
            </a:r>
            <a:r>
              <a:rPr lang="fr-FR" i="1" dirty="0"/>
              <a:t> alba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640766-F9DE-F74A-101C-52A4F657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13" y="1159389"/>
            <a:ext cx="5539192" cy="127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80D931-0A39-E708-E9F9-428264DC3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4" y="1226561"/>
            <a:ext cx="960839" cy="538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74567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Les micropolluants sont stockés dans des tissus spécifiques des feuilles de plantes polluées.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675E-D3A5-4EC0-BBF5-9EC7B3EEE55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124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1DAFF48-A2AA-BA62-071B-8ECFD2E4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01"/>
          <a:stretch/>
        </p:blipFill>
        <p:spPr>
          <a:xfrm>
            <a:off x="259308" y="1648119"/>
            <a:ext cx="11673384" cy="42425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598994-9FEC-AC6B-1F76-86F11CD7D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81" r="13727"/>
          <a:stretch/>
        </p:blipFill>
        <p:spPr>
          <a:xfrm>
            <a:off x="750423" y="6147987"/>
            <a:ext cx="3995315" cy="6055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53E258-0C0A-A403-D819-771060C30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7" y="5994882"/>
            <a:ext cx="569025" cy="758700"/>
          </a:xfrm>
          <a:prstGeom prst="rect">
            <a:avLst/>
          </a:prstGeom>
        </p:spPr>
      </p:pic>
      <p:sp>
        <p:nvSpPr>
          <p:cNvPr id="12" name="ZoneTexte 38">
            <a:extLst>
              <a:ext uri="{FF2B5EF4-FFF2-40B4-BE49-F238E27FC236}">
                <a16:creationId xmlns:a16="http://schemas.microsoft.com/office/drawing/2014/main" id="{3D92EB4B-054A-45C1-8606-CA9037B54111}"/>
              </a:ext>
            </a:extLst>
          </p:cNvPr>
          <p:cNvSpPr txBox="1"/>
          <p:nvPr/>
        </p:nvSpPr>
        <p:spPr>
          <a:xfrm>
            <a:off x="5064202" y="1309565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Phase I</a:t>
            </a:r>
            <a:endParaRPr lang="en-US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88" y="629629"/>
            <a:ext cx="2864114" cy="161106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675E-D3A5-4EC0-BBF5-9EC7B3EEE559}" type="slidenum">
              <a:rPr lang="fr-FR" smtClean="0"/>
              <a:t>24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521431" y="48599"/>
            <a:ext cx="6944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Capacité des plantes à transformer les micropolluants</a:t>
            </a:r>
          </a:p>
        </p:txBody>
      </p:sp>
    </p:spTree>
    <p:extLst>
      <p:ext uri="{BB962C8B-B14F-4D97-AF65-F5344CB8AC3E}">
        <p14:creationId xmlns:p14="http://schemas.microsoft.com/office/powerpoint/2010/main" val="3877252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station de traitement des eaux usées est un réservoir de biodiversité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1429" y="1973491"/>
            <a:ext cx="3210373" cy="33532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126" y="2584779"/>
            <a:ext cx="7687748" cy="32865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03" y="4059757"/>
            <a:ext cx="3229426" cy="25340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30" y="1612311"/>
            <a:ext cx="3080570" cy="235085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675E-D3A5-4EC0-BBF5-9EC7B3EEE55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092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0EAB48-670C-47A8-87A9-94EAD30D9559}"/>
              </a:ext>
            </a:extLst>
          </p:cNvPr>
          <p:cNvSpPr txBox="1">
            <a:spLocks/>
          </p:cNvSpPr>
          <p:nvPr/>
        </p:nvSpPr>
        <p:spPr>
          <a:xfrm>
            <a:off x="0" y="269928"/>
            <a:ext cx="121920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/>
              <a:t>Dépistage de médicaments chez les animaux vivant dans une station d’épuration végétalisée de traitement des eaux usées 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761161-52A8-FFAB-8475-0EABA2AE0A8E}"/>
              </a:ext>
            </a:extLst>
          </p:cNvPr>
          <p:cNvSpPr txBox="1"/>
          <p:nvPr/>
        </p:nvSpPr>
        <p:spPr>
          <a:xfrm>
            <a:off x="229399" y="6538912"/>
            <a:ext cx="2502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2014-2017 PhD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Maximilien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Nuel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0BF880DC-433F-5223-FA8E-5FC884E8CC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15695" r="15274" b="31868"/>
          <a:stretch/>
        </p:blipFill>
        <p:spPr>
          <a:xfrm>
            <a:off x="3633343" y="2482134"/>
            <a:ext cx="6377899" cy="3251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84A624-A9A0-7BD3-867A-AB1B46523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71" r="22160"/>
          <a:stretch/>
        </p:blipFill>
        <p:spPr>
          <a:xfrm>
            <a:off x="229399" y="1081663"/>
            <a:ext cx="1830059" cy="31149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6DE1A5-B506-35C2-3ECF-AFA77C713D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09" y="1205674"/>
            <a:ext cx="2425832" cy="13645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85ABF54-BAF0-7396-B65C-5D7055B31360}"/>
              </a:ext>
            </a:extLst>
          </p:cNvPr>
          <p:cNvSpPr txBox="1"/>
          <p:nvPr/>
        </p:nvSpPr>
        <p:spPr>
          <a:xfrm>
            <a:off x="331710" y="5739838"/>
            <a:ext cx="11332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Des distributions différentes sont observées en fonction de l'organisme étudié, révélant des mécanismes d'accumulation spécifiques à chaque espèce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132439" y="3159270"/>
            <a:ext cx="90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Snail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46325" y="3159270"/>
            <a:ext cx="650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Bee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40345" y="3159270"/>
            <a:ext cx="766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041547" y="5239265"/>
            <a:ext cx="19491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Pilule contraceptive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6812692" y="4061254"/>
            <a:ext cx="716692" cy="11615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952825" y="3893412"/>
            <a:ext cx="168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Analgésique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2949146" y="4196643"/>
            <a:ext cx="53545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675E-D3A5-4EC0-BBF5-9EC7B3EEE559}" type="slidenum">
              <a:rPr lang="fr-FR" smtClean="0"/>
              <a:t>26</a:t>
            </a:fld>
            <a:endParaRPr lang="fr-FR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026732" y="4939247"/>
            <a:ext cx="53545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284542" y="4754581"/>
            <a:ext cx="1803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Antihistaminique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2340" y="4349386"/>
            <a:ext cx="1802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antihypertenseur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3346539" y="4497198"/>
            <a:ext cx="276132" cy="1062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993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AE2678C8-7DA2-D084-003A-9FCFFDE8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27" t="45668" r="8165" b="25163"/>
          <a:stretch/>
        </p:blipFill>
        <p:spPr>
          <a:xfrm>
            <a:off x="4477506" y="4016533"/>
            <a:ext cx="1946593" cy="19359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E2678C8-7DA2-D084-003A-9FCFFDE8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2" t="3437" r="34360" b="50726"/>
          <a:stretch/>
        </p:blipFill>
        <p:spPr>
          <a:xfrm>
            <a:off x="1507524" y="1894703"/>
            <a:ext cx="3179806" cy="2356022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3DF6C4B-C3C1-6ABA-B19A-F5281A8A5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48" y="5586264"/>
            <a:ext cx="852099" cy="1161953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6EF7D1-7CF4-BE8D-F7C1-343CEF613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70" y="6174788"/>
            <a:ext cx="3719434" cy="519812"/>
          </a:xfrm>
          <a:prstGeom prst="rect">
            <a:avLst/>
          </a:prstGeom>
        </p:spPr>
      </p:pic>
      <p:pic>
        <p:nvPicPr>
          <p:cNvPr id="10" name="Graphique 3">
            <a:extLst>
              <a:ext uri="{FF2B5EF4-FFF2-40B4-BE49-F238E27FC236}">
                <a16:creationId xmlns:a16="http://schemas.microsoft.com/office/drawing/2014/main" id="{AF7F3A41-BE88-43F1-A667-D4B46A3A06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52" t="25005" r="105"/>
          <a:stretch/>
        </p:blipFill>
        <p:spPr>
          <a:xfrm>
            <a:off x="7657396" y="4457553"/>
            <a:ext cx="2324804" cy="2318737"/>
          </a:xfrm>
          <a:prstGeom prst="rect">
            <a:avLst/>
          </a:prstGeom>
        </p:spPr>
      </p:pic>
      <p:pic>
        <p:nvPicPr>
          <p:cNvPr id="11" name="Graphique 3">
            <a:extLst>
              <a:ext uri="{FF2B5EF4-FFF2-40B4-BE49-F238E27FC236}">
                <a16:creationId xmlns:a16="http://schemas.microsoft.com/office/drawing/2014/main" id="{14E5796B-854D-4E8E-9FA9-84B17F97C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5005" r="54344"/>
          <a:stretch/>
        </p:blipFill>
        <p:spPr>
          <a:xfrm>
            <a:off x="7422292" y="1113312"/>
            <a:ext cx="1987114" cy="227933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153400" y="792122"/>
            <a:ext cx="316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top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65527" y="4196337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bottom</a:t>
            </a:r>
            <a:endParaRPr lang="fr-FR" b="1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5632818" y="2127616"/>
            <a:ext cx="2088118" cy="24124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AE2678C8-7DA2-D084-003A-9FCFFDE8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6" t="79806" r="41872" b="8014"/>
          <a:stretch/>
        </p:blipFill>
        <p:spPr>
          <a:xfrm>
            <a:off x="2547672" y="4726139"/>
            <a:ext cx="1909357" cy="767784"/>
          </a:xfrm>
          <a:prstGeom prst="rect">
            <a:avLst/>
          </a:prstGeom>
        </p:spPr>
      </p:pic>
      <p:sp>
        <p:nvSpPr>
          <p:cNvPr id="24" name="Flèche droite 23"/>
          <p:cNvSpPr/>
          <p:nvPr/>
        </p:nvSpPr>
        <p:spPr>
          <a:xfrm rot="1557077">
            <a:off x="4044543" y="3572752"/>
            <a:ext cx="1179767" cy="147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691965" y="4418797"/>
            <a:ext cx="8972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Pesticides</a:t>
            </a:r>
          </a:p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PAHs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706640" y="5419368"/>
            <a:ext cx="7174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lipids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 flipV="1">
            <a:off x="5706640" y="5189839"/>
            <a:ext cx="2547674" cy="1304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5691965" y="5696367"/>
            <a:ext cx="2373562" cy="91610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5626399" y="3330492"/>
            <a:ext cx="3256115" cy="158750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548" y="83523"/>
            <a:ext cx="12164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plupart des polluants sont stockés et dégradés à la surface dans les 30 premiers centimètres.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675E-D3A5-4EC0-BBF5-9EC7B3EEE55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5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23" y="1614594"/>
            <a:ext cx="4102455" cy="31548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23ED75-FE3D-4D96-F14A-FBD09956ECD9}"/>
              </a:ext>
            </a:extLst>
          </p:cNvPr>
          <p:cNvSpPr txBox="1"/>
          <p:nvPr/>
        </p:nvSpPr>
        <p:spPr>
          <a:xfrm>
            <a:off x="0" y="2184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Biosolides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BC05F1F9-685E-2D70-DFDE-0C005137910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18970" r="8288" b="6877"/>
          <a:stretch/>
        </p:blipFill>
        <p:spPr>
          <a:xfrm>
            <a:off x="5170516" y="1659467"/>
            <a:ext cx="6907876" cy="4654050"/>
          </a:xfrm>
          <a:prstGeom prst="rect">
            <a:avLst/>
          </a:prstGeom>
          <a:ln>
            <a:noFill/>
          </a:ln>
        </p:spPr>
      </p:pic>
      <p:sp>
        <p:nvSpPr>
          <p:cNvPr id="3" name="Flèche droite 2"/>
          <p:cNvSpPr/>
          <p:nvPr/>
        </p:nvSpPr>
        <p:spPr>
          <a:xfrm>
            <a:off x="4177570" y="3973484"/>
            <a:ext cx="918132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999317" y="6415801"/>
            <a:ext cx="6334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Biosolids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program reports 2019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DA1A1-18D8-421A-8D2A-F37038F3E643}" type="slidenum">
              <a:rPr lang="en-US" smtClean="0"/>
              <a:t>28</a:t>
            </a:fld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225223" y="1834296"/>
            <a:ext cx="25280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Station d’épuration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14400" y="3024718"/>
            <a:ext cx="829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boues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80838" y="4290637"/>
            <a:ext cx="1321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Biosolides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245330" y="3828972"/>
            <a:ext cx="110607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fr-FR" dirty="0"/>
              <a:t>Épandage</a:t>
            </a:r>
          </a:p>
          <a:p>
            <a:pPr algn="ctr"/>
            <a:r>
              <a:rPr lang="fr-FR" dirty="0"/>
              <a:t>51%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474415" y="1388061"/>
            <a:ext cx="16290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Incinération</a:t>
            </a:r>
          </a:p>
          <a:p>
            <a:pPr algn="ctr"/>
            <a:r>
              <a:rPr lang="fr-FR" dirty="0"/>
              <a:t>16%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482318" y="2305896"/>
            <a:ext cx="1242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Stockage 1%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834487" y="3182641"/>
            <a:ext cx="11449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Autres</a:t>
            </a:r>
          </a:p>
          <a:p>
            <a:pPr algn="ctr"/>
            <a:r>
              <a:rPr lang="fr-FR" dirty="0"/>
              <a:t>10%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989885" y="5650566"/>
            <a:ext cx="11833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Décharge</a:t>
            </a:r>
          </a:p>
          <a:p>
            <a:pPr algn="ctr"/>
            <a:r>
              <a:rPr lang="fr-FR" dirty="0"/>
              <a:t>22%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</p:spTree>
    <p:extLst>
      <p:ext uri="{BB962C8B-B14F-4D97-AF65-F5344CB8AC3E}">
        <p14:creationId xmlns:p14="http://schemas.microsoft.com/office/powerpoint/2010/main" val="2211718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7B03E9-78D8-03D2-CE3D-40F301AC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7A4BF5-1B23-0F39-A4F1-5C5E7D78E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B0EAB1-F520-F090-D94B-0EFD0529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DA1A1-18D8-421A-8D2A-F37038F3E643}" type="slidenum">
              <a:rPr lang="en-US" smtClean="0"/>
              <a:t>29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266959-3C40-F519-836D-C3BE6990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7"/>
          <a:stretch/>
        </p:blipFill>
        <p:spPr>
          <a:xfrm>
            <a:off x="4896165" y="1825625"/>
            <a:ext cx="4099785" cy="27813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7EDA68-9C16-A1FA-40F2-48B17A6DC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83" y="1926799"/>
            <a:ext cx="2454926" cy="3446871"/>
          </a:xfrm>
          <a:prstGeom prst="rect">
            <a:avLst/>
          </a:prstGeo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5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7854" y="1824645"/>
            <a:ext cx="6761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cs typeface="Arial" panose="020B0604020202020204" pitchFamily="34" charset="0"/>
              </a:rPr>
              <a:t>Petites molécules biologiquement actives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23392" y="2996952"/>
            <a:ext cx="11137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</a:rPr>
              <a:t>Homme</a:t>
            </a:r>
            <a:r>
              <a:rPr lang="fr-FR" sz="3600" dirty="0"/>
              <a:t> = 8000 </a:t>
            </a:r>
            <a:r>
              <a:rPr lang="fr-FR" sz="3600" b="1" dirty="0">
                <a:solidFill>
                  <a:srgbClr val="FF0000"/>
                </a:solidFill>
              </a:rPr>
              <a:t>?</a:t>
            </a:r>
          </a:p>
          <a:p>
            <a:endParaRPr lang="fr-FR" sz="3600" dirty="0"/>
          </a:p>
          <a:p>
            <a:r>
              <a:rPr lang="fr-FR" sz="3600" dirty="0">
                <a:solidFill>
                  <a:srgbClr val="0070C0"/>
                </a:solidFill>
              </a:rPr>
              <a:t>Plantes</a:t>
            </a:r>
            <a:r>
              <a:rPr lang="fr-FR" sz="3600" dirty="0"/>
              <a:t> &gt; 50 000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03424" y="219509"/>
            <a:ext cx="412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Métabolome</a:t>
            </a:r>
            <a:endParaRPr lang="fr-FR" sz="3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59B0-98A2-4727-84A8-D2889FE8FB00}" type="slidenum">
              <a:rPr lang="fr-FR" smtClean="0"/>
              <a:t>3</a:t>
            </a:fld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3"/>
          <a:stretch/>
        </p:blipFill>
        <p:spPr bwMode="auto">
          <a:xfrm>
            <a:off x="6192010" y="3874115"/>
            <a:ext cx="3867150" cy="166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26" y="1698777"/>
            <a:ext cx="3041661" cy="197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>
            <a:off x="8008717" y="3749781"/>
            <a:ext cx="1193470" cy="649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1766" t="3906" r="1308"/>
          <a:stretch/>
        </p:blipFill>
        <p:spPr bwMode="auto">
          <a:xfrm>
            <a:off x="1899821" y="861134"/>
            <a:ext cx="8433787" cy="4953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574" y="187317"/>
            <a:ext cx="1196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Détection de polluants organiques persistants dans des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biosolides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EA8D39F-0561-3743-9645-A69CBAE9FA0A}"/>
              </a:ext>
            </a:extLst>
          </p:cNvPr>
          <p:cNvGrpSpPr/>
          <p:nvPr/>
        </p:nvGrpSpPr>
        <p:grpSpPr>
          <a:xfrm>
            <a:off x="2000072" y="6060936"/>
            <a:ext cx="2883405" cy="689622"/>
            <a:chOff x="1947672" y="6162203"/>
            <a:chExt cx="2738117" cy="68962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0820CF4-23F0-6321-BAD8-04CD28040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672" y="6162203"/>
              <a:ext cx="2738117" cy="44963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71E9CF6-9807-F1D0-39F2-5AEC4377E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7672" y="6651285"/>
              <a:ext cx="2686304" cy="200540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FEEBB6F-6B24-A769-E0EE-3902526D52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2" b="22068"/>
          <a:stretch/>
        </p:blipFill>
        <p:spPr>
          <a:xfrm>
            <a:off x="82574" y="6107082"/>
            <a:ext cx="1917498" cy="545245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C7E-DEAF-4B75-8909-B624D1B13D4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571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83" y="241069"/>
            <a:ext cx="11766405" cy="1449619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La future station d'épuration est basée sur l'agroforesterie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agroforesterie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sanitaire”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67" y="2067894"/>
            <a:ext cx="5965834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84" y="1690688"/>
            <a:ext cx="675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principe est d'utiliser plusieurs espèces de plantes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4E2067-171D-2D02-3977-D19268541C8A}"/>
              </a:ext>
            </a:extLst>
          </p:cNvPr>
          <p:cNvSpPr txBox="1"/>
          <p:nvPr/>
        </p:nvSpPr>
        <p:spPr>
          <a:xfrm>
            <a:off x="6757363" y="2185581"/>
            <a:ext cx="4964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Meilleure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élimination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polluants</a:t>
            </a:r>
            <a:endParaRPr lang="fr-F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DDE8A5-4AD1-7F98-32A5-497BA8B04BA1}"/>
              </a:ext>
            </a:extLst>
          </p:cNvPr>
          <p:cNvSpPr txBox="1"/>
          <p:nvPr/>
        </p:nvSpPr>
        <p:spPr>
          <a:xfrm>
            <a:off x="6914153" y="2807800"/>
            <a:ext cx="4779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Recyclage des plantes polluées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En purin pour l’agriculture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675E-D3A5-4EC0-BBF5-9EC7B3EEE559}" type="slidenum">
              <a:rPr lang="fr-FR" smtClean="0"/>
              <a:t>31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BB6D1B-2BFD-615C-E74E-D2285FC9C5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2" b="22068"/>
          <a:stretch/>
        </p:blipFill>
        <p:spPr>
          <a:xfrm>
            <a:off x="6344906" y="4645667"/>
            <a:ext cx="1610600" cy="4822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28CCD3B-04FF-5260-0500-BF2B8B550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054" y="5149815"/>
            <a:ext cx="4717877" cy="12475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66F238-7A6D-E4CF-52B9-9EFD1BC4E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8" r="21554" b="8349"/>
          <a:stretch/>
        </p:blipFill>
        <p:spPr>
          <a:xfrm>
            <a:off x="8502977" y="3830026"/>
            <a:ext cx="1736302" cy="11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8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8E576-66A0-FD59-3CAC-B0930B26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F8BE7A-B99A-19B3-E189-981914D86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dirty="0"/>
              <a:t>Merci</a:t>
            </a:r>
          </a:p>
          <a:p>
            <a:pPr marL="0" indent="0" algn="ctr">
              <a:buNone/>
            </a:pPr>
            <a:endParaRPr lang="fr-FR" sz="4800" dirty="0"/>
          </a:p>
          <a:p>
            <a:pPr marL="0" indent="0" algn="ctr">
              <a:buNone/>
            </a:pPr>
            <a:endParaRPr lang="fr-FR" sz="4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80D389-3FB2-89D0-4321-C7E9C560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IPHC 09 12 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F24D1E-C4C5-8577-40E0-DE688B4B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AEB9-4CBB-4672-89CB-E29017C4DB47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84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-27384"/>
            <a:ext cx="10972800" cy="1143000"/>
          </a:xfrm>
          <a:noFill/>
          <a:ln/>
        </p:spPr>
        <p:txBody>
          <a:bodyPr>
            <a:norm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1600" y="389467"/>
            <a:ext cx="11480800" cy="5189233"/>
          </a:xfrm>
        </p:spPr>
        <p:txBody>
          <a:bodyPr/>
          <a:lstStyle/>
          <a:p>
            <a:pPr algn="ctr">
              <a:buNone/>
            </a:pPr>
            <a:r>
              <a:rPr lang="fr-FR" sz="3200" b="1" dirty="0"/>
              <a:t>Chez l’homme</a:t>
            </a:r>
          </a:p>
          <a:p>
            <a:pPr>
              <a:buNone/>
            </a:pPr>
            <a:endParaRPr lang="fr-FR" sz="2400" dirty="0"/>
          </a:p>
          <a:p>
            <a:pPr>
              <a:buNone/>
            </a:pPr>
            <a:endParaRPr lang="fr-FR" sz="2400" dirty="0"/>
          </a:p>
          <a:p>
            <a:pPr>
              <a:buNone/>
            </a:pPr>
            <a:endParaRPr lang="fr-FR" sz="2400" dirty="0"/>
          </a:p>
          <a:p>
            <a:r>
              <a:rPr lang="fr-FR" sz="2400" dirty="0"/>
              <a:t>Métabolites </a:t>
            </a:r>
            <a:r>
              <a:rPr lang="fr-FR" sz="2400" b="1" dirty="0"/>
              <a:t>endogènes</a:t>
            </a:r>
            <a:r>
              <a:rPr lang="fr-FR" sz="2400" dirty="0"/>
              <a:t>  et </a:t>
            </a:r>
            <a:r>
              <a:rPr lang="fr-FR" sz="2400" b="1" dirty="0"/>
              <a:t>exogènes</a:t>
            </a:r>
            <a:r>
              <a:rPr lang="fr-FR" sz="2400" dirty="0"/>
              <a:t> (la flore microbienne)</a:t>
            </a:r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r>
              <a:rPr lang="fr-FR" sz="2400" b="1" dirty="0" err="1"/>
              <a:t>Xenométabolites</a:t>
            </a:r>
            <a:r>
              <a:rPr lang="fr-FR" sz="2400" dirty="0"/>
              <a:t> ( </a:t>
            </a:r>
            <a:r>
              <a:rPr lang="fr-FR" sz="2400" dirty="0" err="1"/>
              <a:t>xeno</a:t>
            </a:r>
            <a:r>
              <a:rPr lang="fr-FR" sz="2400" dirty="0"/>
              <a:t> = étranger ex: médicaments)</a:t>
            </a:r>
          </a:p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A723-6BA4-460B-A740-FB3751C09D5E}" type="slidenum">
              <a:rPr lang="fr-FR" smtClean="0"/>
              <a:t>4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3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06183B8-6EE7-4E13-BDC5-A3403064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04"/>
            <a:ext cx="12181726" cy="1205057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+mn-lt"/>
              </a:rPr>
              <a:t>Micropolluants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9D694EA-F22F-4611-A56D-D575A629AF57}"/>
              </a:ext>
            </a:extLst>
          </p:cNvPr>
          <p:cNvGrpSpPr/>
          <p:nvPr/>
        </p:nvGrpSpPr>
        <p:grpSpPr>
          <a:xfrm>
            <a:off x="457201" y="3391692"/>
            <a:ext cx="9284676" cy="2182343"/>
            <a:chOff x="2914615" y="3485236"/>
            <a:chExt cx="7031190" cy="1015754"/>
          </a:xfrm>
        </p:grpSpPr>
        <p:sp>
          <p:nvSpPr>
            <p:cNvPr id="7" name="Flèche droite 2">
              <a:extLst>
                <a:ext uri="{FF2B5EF4-FFF2-40B4-BE49-F238E27FC236}">
                  <a16:creationId xmlns:a16="http://schemas.microsoft.com/office/drawing/2014/main" id="{2E3B16C1-D4D1-4EBF-8AB5-75AE5A2BC447}"/>
                </a:ext>
              </a:extLst>
            </p:cNvPr>
            <p:cNvSpPr/>
            <p:nvPr/>
          </p:nvSpPr>
          <p:spPr>
            <a:xfrm>
              <a:off x="2914615" y="3485238"/>
              <a:ext cx="7031190" cy="1015752"/>
            </a:xfrm>
            <a:prstGeom prst="right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b="1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7272537-93E5-4386-9212-4EE29B2BB623}"/>
                </a:ext>
              </a:extLst>
            </p:cNvPr>
            <p:cNvSpPr txBox="1"/>
            <p:nvPr/>
          </p:nvSpPr>
          <p:spPr>
            <a:xfrm>
              <a:off x="3005269" y="3485238"/>
              <a:ext cx="933016" cy="2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1970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7B6EDA-58DA-4C03-BE6E-1F9B21D77C06}"/>
                </a:ext>
              </a:extLst>
            </p:cNvPr>
            <p:cNvSpPr txBox="1"/>
            <p:nvPr/>
          </p:nvSpPr>
          <p:spPr>
            <a:xfrm>
              <a:off x="4014142" y="3485236"/>
              <a:ext cx="933016" cy="2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1980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1B06402-77F4-4CE9-8410-24D509AB31EB}"/>
                </a:ext>
              </a:extLst>
            </p:cNvPr>
            <p:cNvSpPr txBox="1"/>
            <p:nvPr/>
          </p:nvSpPr>
          <p:spPr>
            <a:xfrm>
              <a:off x="5033098" y="3485238"/>
              <a:ext cx="933016" cy="2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1990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A183FDC-2EF8-4AFE-B793-D0BC59A88856}"/>
                </a:ext>
              </a:extLst>
            </p:cNvPr>
            <p:cNvSpPr txBox="1"/>
            <p:nvPr/>
          </p:nvSpPr>
          <p:spPr>
            <a:xfrm>
              <a:off x="6270996" y="3485237"/>
              <a:ext cx="933016" cy="2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2000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308BF06-622C-4112-BD10-5CDCDD7C0949}"/>
                </a:ext>
              </a:extLst>
            </p:cNvPr>
            <p:cNvSpPr txBox="1"/>
            <p:nvPr/>
          </p:nvSpPr>
          <p:spPr>
            <a:xfrm>
              <a:off x="7496875" y="3485236"/>
              <a:ext cx="1511438" cy="2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2010        2020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68840AB-4253-4F48-8CB2-316E2C10D32C}"/>
                </a:ext>
              </a:extLst>
            </p:cNvPr>
            <p:cNvSpPr txBox="1"/>
            <p:nvPr/>
          </p:nvSpPr>
          <p:spPr>
            <a:xfrm>
              <a:off x="3031865" y="3900000"/>
              <a:ext cx="1721497" cy="186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métaux      HAP 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24F39CB-9D44-48E8-AEAC-9DB0B877C601}"/>
                </a:ext>
              </a:extLst>
            </p:cNvPr>
            <p:cNvSpPr txBox="1"/>
            <p:nvPr/>
          </p:nvSpPr>
          <p:spPr>
            <a:xfrm>
              <a:off x="4605520" y="3914323"/>
              <a:ext cx="1463044" cy="186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pesticides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F752B7C-B8F4-4826-A360-0AF9F0C8B5A7}"/>
                </a:ext>
              </a:extLst>
            </p:cNvPr>
            <p:cNvSpPr txBox="1"/>
            <p:nvPr/>
          </p:nvSpPr>
          <p:spPr>
            <a:xfrm>
              <a:off x="5777430" y="3906883"/>
              <a:ext cx="1463044" cy="186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médicaments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FDE54AC-0A8F-4E23-A790-F84D03134BA0}"/>
                </a:ext>
              </a:extLst>
            </p:cNvPr>
            <p:cNvSpPr txBox="1"/>
            <p:nvPr/>
          </p:nvSpPr>
          <p:spPr>
            <a:xfrm>
              <a:off x="7183452" y="3835257"/>
              <a:ext cx="1897147" cy="329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personal</a:t>
              </a:r>
              <a:r>
                <a:rPr lang="fr-FR" sz="2000" b="1" dirty="0"/>
                <a:t> care</a:t>
              </a:r>
              <a:br>
                <a:rPr lang="fr-FR" sz="2000" b="1" dirty="0"/>
              </a:br>
              <a:r>
                <a:rPr lang="fr-FR" sz="2000" b="1" dirty="0"/>
                <a:t> </a:t>
              </a:r>
              <a:r>
                <a:rPr lang="fr-FR" sz="2000" b="1" dirty="0" err="1"/>
                <a:t>products</a:t>
              </a:r>
              <a:endParaRPr lang="fr-FR" sz="2000" b="1" dirty="0"/>
            </a:p>
          </p:txBody>
        </p:sp>
      </p:grp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14AA13E-E194-4293-AFA8-AE1CE9D1C39F}"/>
              </a:ext>
            </a:extLst>
          </p:cNvPr>
          <p:cNvSpPr txBox="1">
            <a:spLocks/>
          </p:cNvSpPr>
          <p:nvPr/>
        </p:nvSpPr>
        <p:spPr>
          <a:xfrm>
            <a:off x="245534" y="1349430"/>
            <a:ext cx="11827934" cy="10183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cs typeface="Arial" panose="020B0604020202020204" pitchFamily="34" charset="0"/>
              </a:rPr>
              <a:t> </a:t>
            </a:r>
            <a:r>
              <a:rPr lang="fr-FR" sz="2800" dirty="0">
                <a:cs typeface="Arial" panose="020B0604020202020204" pitchFamily="34" charset="0"/>
              </a:rPr>
              <a:t>Substances qui peuvent affecter l'environnement ou l'homme à de très faibles concentrations</a:t>
            </a:r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26" name="Image 25" descr="Une image contenant herbe, extérieur, ciel, voie&#10;&#10;Description générée automatiquement">
            <a:extLst>
              <a:ext uri="{FF2B5EF4-FFF2-40B4-BE49-F238E27FC236}">
                <a16:creationId xmlns:a16="http://schemas.microsoft.com/office/drawing/2014/main" id="{720801B6-E366-4371-85AA-FD4949004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460" y="5195879"/>
            <a:ext cx="2169640" cy="1549259"/>
          </a:xfrm>
          <a:prstGeom prst="rect">
            <a:avLst/>
          </a:prstGeom>
        </p:spPr>
      </p:pic>
      <p:pic>
        <p:nvPicPr>
          <p:cNvPr id="27" name="Image 26" descr="Une image contenant intérieur, table&#10;&#10;Description générée automatiquement">
            <a:extLst>
              <a:ext uri="{FF2B5EF4-FFF2-40B4-BE49-F238E27FC236}">
                <a16:creationId xmlns:a16="http://schemas.microsoft.com/office/drawing/2014/main" id="{00005D40-8C9E-4FF4-B8DF-39201DBBC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336" y="2146864"/>
            <a:ext cx="1979423" cy="1187654"/>
          </a:xfrm>
          <a:prstGeom prst="rect">
            <a:avLst/>
          </a:prstGeom>
        </p:spPr>
      </p:pic>
      <p:pic>
        <p:nvPicPr>
          <p:cNvPr id="28" name="Image 27" descr="Une image contenant bouteille, mur, intérieur&#10;&#10;Description générée automatiquement">
            <a:extLst>
              <a:ext uri="{FF2B5EF4-FFF2-40B4-BE49-F238E27FC236}">
                <a16:creationId xmlns:a16="http://schemas.microsoft.com/office/drawing/2014/main" id="{AF18C922-EFB8-490B-8853-F39DB90701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262" y="4923052"/>
            <a:ext cx="2169640" cy="1433298"/>
          </a:xfrm>
          <a:prstGeom prst="rect">
            <a:avLst/>
          </a:prstGeom>
        </p:spPr>
      </p:pic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66033FFD-9B0E-43A1-A097-05DDBF0BE8E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84419C-CF16-4F2F-A493-79AE3F5784FE}" type="slidenum">
              <a:rPr lang="fr-FR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5</a:t>
            </a:fld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915587" y="4254241"/>
            <a:ext cx="121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PFAS</a:t>
            </a:r>
          </a:p>
        </p:txBody>
      </p:sp>
    </p:spTree>
    <p:extLst>
      <p:ext uri="{BB962C8B-B14F-4D97-AF65-F5344CB8AC3E}">
        <p14:creationId xmlns:p14="http://schemas.microsoft.com/office/powerpoint/2010/main" val="375787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FA97E5E5-89EC-4C2A-BCC6-1553715ECB2D}"/>
              </a:ext>
            </a:extLst>
          </p:cNvPr>
          <p:cNvSpPr txBox="1">
            <a:spLocks/>
          </p:cNvSpPr>
          <p:nvPr/>
        </p:nvSpPr>
        <p:spPr>
          <a:xfrm>
            <a:off x="266700" y="10864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F91A1AD-92D6-4B3B-8A53-3E8F13F2CBB4}"/>
              </a:ext>
            </a:extLst>
          </p:cNvPr>
          <p:cNvSpPr txBox="1"/>
          <p:nvPr/>
        </p:nvSpPr>
        <p:spPr>
          <a:xfrm>
            <a:off x="266700" y="1107369"/>
            <a:ext cx="114504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Industrie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L’agriculture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Ruissellements de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0000"/>
                </a:solidFill>
              </a:rPr>
              <a:t>Les eaux usées   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9E95109-C4C2-4E72-8991-0699FE623894}"/>
              </a:ext>
            </a:extLst>
          </p:cNvPr>
          <p:cNvGrpSpPr/>
          <p:nvPr/>
        </p:nvGrpSpPr>
        <p:grpSpPr>
          <a:xfrm>
            <a:off x="990684" y="3296017"/>
            <a:ext cx="3236188" cy="2674190"/>
            <a:chOff x="527229" y="3948794"/>
            <a:chExt cx="2381219" cy="2101941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B3F4BA0-83E9-476D-A051-512A0A612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0" t="24625" r="1143" b="16685"/>
            <a:stretch/>
          </p:blipFill>
          <p:spPr>
            <a:xfrm>
              <a:off x="527229" y="3948794"/>
              <a:ext cx="2381219" cy="2101941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0956293-DA6D-4623-A367-A3BB74583FAE}"/>
                </a:ext>
              </a:extLst>
            </p:cNvPr>
            <p:cNvSpPr txBox="1"/>
            <p:nvPr/>
          </p:nvSpPr>
          <p:spPr>
            <a:xfrm>
              <a:off x="1494904" y="4703319"/>
              <a:ext cx="473826" cy="253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/>
                <a:t>WC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386626D-3562-4AB9-8E16-06074E80515C}"/>
                </a:ext>
              </a:extLst>
            </p:cNvPr>
            <p:cNvSpPr txBox="1"/>
            <p:nvPr/>
          </p:nvSpPr>
          <p:spPr>
            <a:xfrm>
              <a:off x="829887" y="5329053"/>
              <a:ext cx="770313" cy="24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Lessive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BDB63C6-647F-4667-B31C-D930E169C11D}"/>
                </a:ext>
              </a:extLst>
            </p:cNvPr>
            <p:cNvSpPr txBox="1"/>
            <p:nvPr/>
          </p:nvSpPr>
          <p:spPr>
            <a:xfrm>
              <a:off x="1731817" y="5236545"/>
              <a:ext cx="770313" cy="24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Cuisine</a:t>
              </a:r>
            </a:p>
          </p:txBody>
        </p:sp>
      </p:grpSp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5906795D-55A1-4367-9C0B-7883230D7199}"/>
              </a:ext>
            </a:extLst>
          </p:cNvPr>
          <p:cNvSpPr txBox="1">
            <a:spLocks/>
          </p:cNvSpPr>
          <p:nvPr/>
        </p:nvSpPr>
        <p:spPr>
          <a:xfrm>
            <a:off x="11596396" y="6485583"/>
            <a:ext cx="595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" y="365006"/>
            <a:ext cx="1182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Sources de polluants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7740" y="6022434"/>
            <a:ext cx="2630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Les activités domestiques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9034-4A58-4F85-9651-D2FADE830D7E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IPHC 09 12 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21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B78EA-0EB2-9F5D-022D-D3B03EDAC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2C6CD2-01D3-D63A-3D53-967662334EFE}"/>
              </a:ext>
            </a:extLst>
          </p:cNvPr>
          <p:cNvSpPr txBox="1"/>
          <p:nvPr/>
        </p:nvSpPr>
        <p:spPr>
          <a:xfrm>
            <a:off x="161216" y="241826"/>
            <a:ext cx="11869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Deux grands systèmes de traitement des eaux usées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B51190-5127-AB7C-B6BC-7A19F903A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7"/>
          <a:stretch/>
        </p:blipFill>
        <p:spPr>
          <a:xfrm>
            <a:off x="2371584" y="1639205"/>
            <a:ext cx="8229369" cy="503842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76515E-B3CF-1F4E-C58B-7160FF9ECF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326110" y="2750884"/>
            <a:ext cx="20285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Station type Filtre planté de roseaux</a:t>
            </a:r>
          </a:p>
        </p:txBody>
      </p:sp>
      <p:sp>
        <p:nvSpPr>
          <p:cNvPr id="7" name="Rectangle 6"/>
          <p:cNvSpPr/>
          <p:nvPr/>
        </p:nvSpPr>
        <p:spPr>
          <a:xfrm>
            <a:off x="6641976" y="2848916"/>
            <a:ext cx="23583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  <a:r>
              <a:rPr lang="fr-FR" sz="1600" dirty="0"/>
              <a:t>Station de boues activées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89258" y="3360153"/>
            <a:ext cx="8260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Boues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49649" y="3369678"/>
            <a:ext cx="13908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Eau traitée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174352" y="4711795"/>
            <a:ext cx="1275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Biosolides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144BE8-AE38-1275-19D0-D4C3D7E5A5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fr-FR"/>
              <a:t>IPHC 09 12 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61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9EA42-60B6-4C24-7F15-447602C2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28125CA-FBD3-CAB9-AE92-A822A869BE77}"/>
              </a:ext>
            </a:extLst>
          </p:cNvPr>
          <p:cNvSpPr txBox="1">
            <a:spLocks/>
          </p:cNvSpPr>
          <p:nvPr/>
        </p:nvSpPr>
        <p:spPr>
          <a:xfrm>
            <a:off x="0" y="51643"/>
            <a:ext cx="12192000" cy="140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63 % des eaux usées urbaines sont traitées par un système végétal en France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B4EC27-6C9E-762F-7B36-71EFAAAEF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24625" r="1143" b="16685"/>
          <a:stretch/>
        </p:blipFill>
        <p:spPr>
          <a:xfrm>
            <a:off x="253558" y="1806509"/>
            <a:ext cx="1900032" cy="15313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07B5820-23C8-2752-6110-9A671157DF93}"/>
              </a:ext>
            </a:extLst>
          </p:cNvPr>
          <p:cNvSpPr txBox="1"/>
          <p:nvPr/>
        </p:nvSpPr>
        <p:spPr>
          <a:xfrm>
            <a:off x="547958" y="2231126"/>
            <a:ext cx="8036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Salle bain, WC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56DD15-6015-3F51-EED4-3FA4B89DBE73}"/>
              </a:ext>
            </a:extLst>
          </p:cNvPr>
          <p:cNvSpPr txBox="1"/>
          <p:nvPr/>
        </p:nvSpPr>
        <p:spPr>
          <a:xfrm>
            <a:off x="578693" y="2742656"/>
            <a:ext cx="80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Machine à laver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984E3B-C47E-1D1D-7BD9-70DBFF4A9D2A}"/>
              </a:ext>
            </a:extLst>
          </p:cNvPr>
          <p:cNvSpPr txBox="1"/>
          <p:nvPr/>
        </p:nvSpPr>
        <p:spPr>
          <a:xfrm>
            <a:off x="1267629" y="2675261"/>
            <a:ext cx="614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cuisine</a:t>
            </a:r>
          </a:p>
        </p:txBody>
      </p:sp>
      <p:pic>
        <p:nvPicPr>
          <p:cNvPr id="14" name="Espace réservé du contenu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01" y="2358084"/>
            <a:ext cx="7358460" cy="34818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2599" y="4660548"/>
            <a:ext cx="378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 officiel dans le traitement réglementaire de l'eau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3365982" y="4066574"/>
            <a:ext cx="551935" cy="4154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406761" y="5424462"/>
            <a:ext cx="104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Option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D480DF-8370-AF5E-444D-14F4D4AFEDEA}"/>
              </a:ext>
            </a:extLst>
          </p:cNvPr>
          <p:cNvSpPr txBox="1"/>
          <p:nvPr/>
        </p:nvSpPr>
        <p:spPr>
          <a:xfrm>
            <a:off x="4284835" y="1286486"/>
            <a:ext cx="44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Socio-écosystème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265CDC-1652-3235-F899-E1D79B825258}"/>
              </a:ext>
            </a:extLst>
          </p:cNvPr>
          <p:cNvSpPr txBox="1"/>
          <p:nvPr/>
        </p:nvSpPr>
        <p:spPr>
          <a:xfrm>
            <a:off x="9203499" y="6178341"/>
            <a:ext cx="1713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M. </a:t>
            </a:r>
            <a:r>
              <a:rPr lang="fr-FR" sz="1100" dirty="0" err="1"/>
              <a:t>Nuel</a:t>
            </a:r>
            <a:r>
              <a:rPr lang="fr-FR" sz="1100" dirty="0"/>
              <a:t>, PhD </a:t>
            </a:r>
            <a:r>
              <a:rPr lang="fr-FR" sz="1100" dirty="0" err="1"/>
              <a:t>Thesis</a:t>
            </a:r>
            <a:r>
              <a:rPr lang="fr-FR" sz="1100" dirty="0"/>
              <a:t> 2017</a:t>
            </a:r>
          </a:p>
          <a:p>
            <a:r>
              <a:rPr lang="fr-FR" sz="1100" dirty="0"/>
              <a:t>L. </a:t>
            </a:r>
            <a:r>
              <a:rPr lang="fr-FR" sz="1100" dirty="0" err="1"/>
              <a:t>Maurer</a:t>
            </a:r>
            <a:r>
              <a:rPr lang="fr-FR" sz="1100" dirty="0"/>
              <a:t> </a:t>
            </a:r>
            <a:r>
              <a:rPr lang="fr-FR" sz="1100" dirty="0" err="1"/>
              <a:t>PhD</a:t>
            </a:r>
            <a:r>
              <a:rPr lang="fr-FR" sz="1100" dirty="0"/>
              <a:t> </a:t>
            </a:r>
            <a:r>
              <a:rPr lang="fr-FR" sz="1100" dirty="0" err="1"/>
              <a:t>Thesis</a:t>
            </a:r>
            <a:r>
              <a:rPr lang="fr-FR" sz="1100" dirty="0"/>
              <a:t> 2020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301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8C11-87D1-452D-3B3F-864830D8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D73F8E-7BD4-D83B-1822-08618755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24625" r="1143" b="16685"/>
          <a:stretch/>
        </p:blipFill>
        <p:spPr>
          <a:xfrm>
            <a:off x="253558" y="1806509"/>
            <a:ext cx="1900032" cy="15313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3E16B2E-BDB9-F514-8DDC-56F48E1B65E0}"/>
              </a:ext>
            </a:extLst>
          </p:cNvPr>
          <p:cNvSpPr txBox="1"/>
          <p:nvPr/>
        </p:nvSpPr>
        <p:spPr>
          <a:xfrm>
            <a:off x="547958" y="2231126"/>
            <a:ext cx="8036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/>
              <a:t>Salle bain, WC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DC0869-9E8C-0EEC-653A-E6D50349017E}"/>
              </a:ext>
            </a:extLst>
          </p:cNvPr>
          <p:cNvSpPr txBox="1"/>
          <p:nvPr/>
        </p:nvSpPr>
        <p:spPr>
          <a:xfrm>
            <a:off x="578693" y="2742656"/>
            <a:ext cx="80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Machine à laver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71E650-FDDA-3F85-0626-B08720EE4F67}"/>
              </a:ext>
            </a:extLst>
          </p:cNvPr>
          <p:cNvSpPr txBox="1"/>
          <p:nvPr/>
        </p:nvSpPr>
        <p:spPr>
          <a:xfrm>
            <a:off x="1267629" y="2675261"/>
            <a:ext cx="614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cuisine</a:t>
            </a:r>
          </a:p>
        </p:txBody>
      </p:sp>
      <p:pic>
        <p:nvPicPr>
          <p:cNvPr id="14" name="Espace réservé du contenu 3">
            <a:extLst>
              <a:ext uri="{FF2B5EF4-FFF2-40B4-BE49-F238E27FC236}">
                <a16:creationId xmlns:a16="http://schemas.microsoft.com/office/drawing/2014/main" id="{DEFBE2C9-293F-A9E8-932A-D18127FC1E5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01" y="2358084"/>
            <a:ext cx="7358460" cy="34818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F69ABC-2995-D48C-1AD1-5CC167660F7F}"/>
              </a:ext>
            </a:extLst>
          </p:cNvPr>
          <p:cNvSpPr/>
          <p:nvPr/>
        </p:nvSpPr>
        <p:spPr>
          <a:xfrm>
            <a:off x="682599" y="4660548"/>
            <a:ext cx="378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 officiel dans le traitement réglementaire de l'eau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BE369A7-A046-E531-67C9-2898F295E03E}"/>
              </a:ext>
            </a:extLst>
          </p:cNvPr>
          <p:cNvCxnSpPr/>
          <p:nvPr/>
        </p:nvCxnSpPr>
        <p:spPr>
          <a:xfrm flipV="1">
            <a:off x="3365982" y="4066574"/>
            <a:ext cx="551935" cy="4154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D6E7DC2-7D44-F73C-559C-F3831603EFB2}"/>
              </a:ext>
            </a:extLst>
          </p:cNvPr>
          <p:cNvSpPr txBox="1"/>
          <p:nvPr/>
        </p:nvSpPr>
        <p:spPr>
          <a:xfrm>
            <a:off x="6406761" y="5424462"/>
            <a:ext cx="104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Option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2C9E8A-92F4-2B8A-F2BA-3A869B793F45}"/>
              </a:ext>
            </a:extLst>
          </p:cNvPr>
          <p:cNvSpPr txBox="1"/>
          <p:nvPr/>
        </p:nvSpPr>
        <p:spPr>
          <a:xfrm>
            <a:off x="9203499" y="6178341"/>
            <a:ext cx="1713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M. </a:t>
            </a:r>
            <a:r>
              <a:rPr lang="fr-FR" sz="1100" dirty="0" err="1"/>
              <a:t>Nuel</a:t>
            </a:r>
            <a:r>
              <a:rPr lang="fr-FR" sz="1100" dirty="0"/>
              <a:t>, PhD </a:t>
            </a:r>
            <a:r>
              <a:rPr lang="fr-FR" sz="1100" dirty="0" err="1"/>
              <a:t>Thesis</a:t>
            </a:r>
            <a:r>
              <a:rPr lang="fr-FR" sz="1100" dirty="0"/>
              <a:t> 2017</a:t>
            </a:r>
          </a:p>
          <a:p>
            <a:r>
              <a:rPr lang="fr-FR" sz="1100" dirty="0"/>
              <a:t>L. </a:t>
            </a:r>
            <a:r>
              <a:rPr lang="fr-FR" sz="1100" dirty="0" err="1"/>
              <a:t>Maurer</a:t>
            </a:r>
            <a:r>
              <a:rPr lang="fr-FR" sz="1100" dirty="0"/>
              <a:t> </a:t>
            </a:r>
            <a:r>
              <a:rPr lang="fr-FR" sz="1100" dirty="0" err="1"/>
              <a:t>PhD</a:t>
            </a:r>
            <a:r>
              <a:rPr lang="fr-FR" sz="1100" dirty="0"/>
              <a:t> </a:t>
            </a:r>
            <a:r>
              <a:rPr lang="fr-FR" sz="1100" dirty="0" err="1"/>
              <a:t>Thesis</a:t>
            </a:r>
            <a:r>
              <a:rPr lang="fr-FR" sz="1100" dirty="0"/>
              <a:t> 2020</a:t>
            </a:r>
            <a:endParaRPr lang="en-US" sz="1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C91F3A-F9AA-5AF2-EE80-9870180ABF9B}"/>
              </a:ext>
            </a:extLst>
          </p:cNvPr>
          <p:cNvSpPr/>
          <p:nvPr/>
        </p:nvSpPr>
        <p:spPr>
          <a:xfrm>
            <a:off x="4085512" y="1668163"/>
            <a:ext cx="30343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Le roseau est l’acteur principal, mais il ne peut pas tout faire toute seule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F0E54-046C-F2D0-CE3D-F02982890184}"/>
              </a:ext>
            </a:extLst>
          </p:cNvPr>
          <p:cNvSpPr/>
          <p:nvPr/>
        </p:nvSpPr>
        <p:spPr>
          <a:xfrm>
            <a:off x="4135385" y="1336506"/>
            <a:ext cx="258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Réduction de la pollution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368A9-1EE7-E0DF-80FC-8690225779B2}"/>
              </a:ext>
            </a:extLst>
          </p:cNvPr>
          <p:cNvSpPr/>
          <p:nvPr/>
        </p:nvSpPr>
        <p:spPr>
          <a:xfrm>
            <a:off x="8236554" y="2167429"/>
            <a:ext cx="3152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Nous avons besoin de traitements complémentaires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87F96-00A7-B282-7B91-CB414489539D}"/>
              </a:ext>
            </a:extLst>
          </p:cNvPr>
          <p:cNvSpPr/>
          <p:nvPr/>
        </p:nvSpPr>
        <p:spPr>
          <a:xfrm>
            <a:off x="8207462" y="1851777"/>
            <a:ext cx="258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Réduction de la pollution</a:t>
            </a:r>
          </a:p>
        </p:txBody>
      </p:sp>
    </p:spTree>
    <p:extLst>
      <p:ext uri="{BB962C8B-B14F-4D97-AF65-F5344CB8AC3E}">
        <p14:creationId xmlns:p14="http://schemas.microsoft.com/office/powerpoint/2010/main" val="28778015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829</Words>
  <Application>Microsoft Office PowerPoint</Application>
  <PresentationFormat>Grand écran</PresentationFormat>
  <Paragraphs>254</Paragraphs>
  <Slides>32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Unistra A</vt:lpstr>
      <vt:lpstr>Verdana</vt:lpstr>
      <vt:lpstr>Thème Office</vt:lpstr>
      <vt:lpstr>La métabolique comme outil de mesure des effets de la pollution sur la santé  des socio-écosystèmes</vt:lpstr>
      <vt:lpstr>Présentation PowerPoint</vt:lpstr>
      <vt:lpstr>Présentation PowerPoint</vt:lpstr>
      <vt:lpstr> </vt:lpstr>
      <vt:lpstr>Micropolluants</vt:lpstr>
      <vt:lpstr>Présentation PowerPoint</vt:lpstr>
      <vt:lpstr>Présentation PowerPoint</vt:lpstr>
      <vt:lpstr>Présentation PowerPoint</vt:lpstr>
      <vt:lpstr>Présentation PowerPoint</vt:lpstr>
      <vt:lpstr>Environnement-santé </vt:lpstr>
      <vt:lpstr>Présentation PowerPoint</vt:lpstr>
      <vt:lpstr>Présentation PowerPoint</vt:lpstr>
      <vt:lpstr>Présentation PowerPoint</vt:lpstr>
      <vt:lpstr>Une révolution méthodologique et technique </vt:lpstr>
      <vt:lpstr>Les approches « non ciblées »  </vt:lpstr>
      <vt:lpstr>Présentation PowerPoint</vt:lpstr>
      <vt:lpstr>Présentation PowerPoint</vt:lpstr>
      <vt:lpstr>Les approches « non ciblées »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station de traitement des eaux usées est un réservoir de biodiversité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future station d'épuration est basée sur l'agroforesterie “agroforesterie sanitaire”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Dimitri Heintz</dc:creator>
  <cp:lastModifiedBy>Dimitri Heintz</cp:lastModifiedBy>
  <cp:revision>11</cp:revision>
  <dcterms:created xsi:type="dcterms:W3CDTF">2025-12-08T08:32:12Z</dcterms:created>
  <dcterms:modified xsi:type="dcterms:W3CDTF">2025-12-08T10:53:47Z</dcterms:modified>
</cp:coreProperties>
</file>