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72" r:id="rId3"/>
    <p:sldId id="303" r:id="rId4"/>
    <p:sldId id="349" r:id="rId5"/>
    <p:sldId id="354" r:id="rId6"/>
    <p:sldId id="284" r:id="rId7"/>
    <p:sldId id="285" r:id="rId8"/>
    <p:sldId id="286" r:id="rId9"/>
    <p:sldId id="352" r:id="rId10"/>
    <p:sldId id="348" r:id="rId11"/>
    <p:sldId id="355" r:id="rId12"/>
    <p:sldId id="356" r:id="rId13"/>
    <p:sldId id="263" r:id="rId14"/>
    <p:sldId id="280" r:id="rId15"/>
    <p:sldId id="34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0B1"/>
    <a:srgbClr val="D6EDFB"/>
    <a:srgbClr val="7F1E4B"/>
    <a:srgbClr val="0A7107"/>
    <a:srgbClr val="FFF8E5"/>
    <a:srgbClr val="D38856"/>
    <a:srgbClr val="9F9F9F"/>
    <a:srgbClr val="FFFFFF"/>
    <a:srgbClr val="709BC1"/>
    <a:srgbClr val="D4A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8" autoAdjust="0"/>
    <p:restoredTop sz="95165" autoAdjust="0"/>
  </p:normalViewPr>
  <p:slideViewPr>
    <p:cSldViewPr snapToGrid="0">
      <p:cViewPr varScale="1">
        <p:scale>
          <a:sx n="97" d="100"/>
          <a:sy n="97" d="100"/>
        </p:scale>
        <p:origin x="1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6BA0-84C2-41FC-8ED5-71E46AA2647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E8A7B-A7B9-4AF7-9C62-C1BB346FF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2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2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8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8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69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9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9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87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2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E8A7B-A7B9-4AF7-9C62-C1BB346FF5D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23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E83AF-3E39-FF6E-0FF5-A4CC3F42A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8FA58D-0233-9563-ECB5-A3E4D1420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C3CB52-D732-6228-CFBE-820E230F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7D079-7855-AD73-F448-938B0602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A4E6B-10A2-17B1-078A-5B2674DD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91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BEAFA-F6FA-508E-EC55-4FC92D17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2C65A5-892C-5060-657C-29645A0D0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8C66F-687B-2324-6186-79D61739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4EBF61-0020-2B5D-7989-BDBF265E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BF104E-7B35-67F8-B106-CDD16BD9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03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1200FE-685E-6C2D-8FD4-D98ABB2C9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DF86A5-263D-DA05-4A06-4A3CE528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510302-5A49-CF83-5E6C-245CAEB2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9FBBF7-D812-8880-2D36-4935C699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A36A26-9291-426E-4BF9-D63127F2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30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ADA35-8B3B-1A9D-3901-93B8E7E4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7D9B6-81BC-A6D4-A86D-43E3D505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E72228-7951-FA1F-973A-C743E48B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1FBB7F-3098-664F-2E2C-AD5BE957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0E98D6-A675-DB01-209D-A6510B63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8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7209C-F975-3AF0-1E28-2F2D9AE8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D99547-2447-6E4A-C50F-2AC296DFD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DCC91-FDAD-0A54-A0BC-48FBA435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313D3A-025E-6C05-0363-223ED1AF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58B23-A1D9-A365-2F10-A1E702E2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07FA3-9695-BA42-90A0-1F22610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823585-B0F3-2656-B316-5AB3D1507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A74416-6FFB-89B0-9376-05C3A8A70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4A74C4-E4BD-FE42-F592-2E2567D4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884EC1-CA88-C6D0-3B81-B62E5C5F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C14115-CC20-FF80-89BE-C4DAF1B1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99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63149-C462-731C-856B-5255C16E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CEAB8-383A-A97F-C7FF-D03887F11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284733-8AC5-A7ED-EB5D-8F862ED4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BAF46C-4336-6BF6-B4B5-DA2F3B164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6B9390-2A48-EFEC-B17C-8DC5ABA35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362FD6-9B6F-E7DB-A22A-544D39F4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A88E18-C442-08D0-40DA-6158A863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BB9981-7C8E-ACA5-C20F-EF7053FD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83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78D93-0073-B697-802C-0A4F7D18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364B39-A469-ADFC-8600-7127DA4A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2F67ED-5452-D608-04BA-CA954ABD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E16102-9E79-E52C-607A-D039DF8C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6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C64475-78C2-DEA4-5F29-6B2E9FE3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344F4D-0F38-8442-D9CF-9B060392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701D0F-B379-EDB6-DD45-5BF50C9D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3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610B6-757B-A591-1CAF-2BAA2CB1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E8B04-ABFF-CBA3-E0FD-FAA93BAB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A3530A-4BA8-C269-F418-32CF9390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7DFA9E-F629-F759-DB00-52594FF0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2B2A11-3D02-B6BA-1823-7006CF73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092490-8594-FEF1-C724-4CE6059D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78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CE4EB-208E-AAE1-B16A-404CF07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FA6E09-598D-BADB-C0AD-029BA7475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883A3C-06C5-B132-496F-1259348DE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441F4C-162D-8CEB-0B02-2541A6B9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D11B63-F2DE-0C6C-CDD2-E1FE6C39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8163DB-CAB5-ADA2-80CD-68229486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5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C932A0-F4A0-8CB7-2CCA-863DC4A7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A5C604-FB5E-882D-20EB-F16C558FD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6121EA-30CE-7EF5-C6C3-BC0C53390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D49C-690F-48F0-810D-9967B58F3E8C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9B3A74-8A92-8B60-259C-9042BB3E6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1CE57-84D4-CFE4-0748-1FFD1D490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E7D0-711D-4C94-9E5A-5FB8D60E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8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36.png"/><Relationship Id="rId9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4/pp.110.155119" TargetMode="External"/><Relationship Id="rId3" Type="http://schemas.openxmlformats.org/officeDocument/2006/relationships/hyperlink" Target="https://doi.org/10.1007/s00253-020-10595-y" TargetMode="External"/><Relationship Id="rId7" Type="http://schemas.openxmlformats.org/officeDocument/2006/relationships/hyperlink" Target="https://doi.org/10.1016/j.indcrop.2021.11440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07/12_2009_12" TargetMode="External"/><Relationship Id="rId5" Type="http://schemas.openxmlformats.org/officeDocument/2006/relationships/hyperlink" Target="https://doi.org/10.1021/acs.chemrev.5b00155" TargetMode="External"/><Relationship Id="rId4" Type="http://schemas.openxmlformats.org/officeDocument/2006/relationships/hyperlink" Target="https://www.researchgate.net/publication/286449542_Lignin_potential_products_and_their_market_value" TargetMode="External"/><Relationship Id="rId9" Type="http://schemas.openxmlformats.org/officeDocument/2006/relationships/hyperlink" Target="https://doi.org/10.3390/biomedicines1004074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science/hal-01603214" TargetMode="External"/><Relationship Id="rId2" Type="http://schemas.openxmlformats.org/officeDocument/2006/relationships/hyperlink" Target="https://acrobat.adobe.com/link/track?uri=urn:aaid:scds:US:35244134-01e2-450b-af13-f18696b95176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16/j.biotechadv.2020.107685" TargetMode="External"/><Relationship Id="rId4" Type="http://schemas.openxmlformats.org/officeDocument/2006/relationships/hyperlink" Target="https://doi.org/10.1016/j.xcrp.2022.10080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1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2.png"/><Relationship Id="rId19" Type="http://schemas.openxmlformats.org/officeDocument/2006/relationships/image" Target="../media/image25.sv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E42B4DD-4655-5350-B485-09EAFF88F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3" b="13850"/>
          <a:stretch/>
        </p:blipFill>
        <p:spPr>
          <a:xfrm>
            <a:off x="374716" y="423113"/>
            <a:ext cx="1443571" cy="94319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8BCE96A-890E-B293-AF8B-40B744574E56}"/>
              </a:ext>
            </a:extLst>
          </p:cNvPr>
          <p:cNvSpPr/>
          <p:nvPr/>
        </p:nvSpPr>
        <p:spPr>
          <a:xfrm>
            <a:off x="1669814" y="4300980"/>
            <a:ext cx="253254" cy="1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F8E232-0A4F-2867-858B-FCB5AC0DA53E}"/>
              </a:ext>
            </a:extLst>
          </p:cNvPr>
          <p:cNvSpPr txBox="1"/>
          <p:nvPr/>
        </p:nvSpPr>
        <p:spPr>
          <a:xfrm>
            <a:off x="10402796" y="6425176"/>
            <a:ext cx="1302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09/12/2025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277806" y="1163683"/>
            <a:ext cx="11687966" cy="218209"/>
            <a:chOff x="323528" y="1340768"/>
            <a:chExt cx="8568552" cy="144512"/>
          </a:xfrm>
        </p:grpSpPr>
        <p:pic>
          <p:nvPicPr>
            <p:cNvPr id="12" name="Picture 7" descr="Eclats de la forêt vosgienne | Quand les forêts de l'Ouest v… | Flick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5" b="-63"/>
            <a:stretch/>
          </p:blipFill>
          <p:spPr bwMode="auto">
            <a:xfrm>
              <a:off x="323528" y="1340768"/>
              <a:ext cx="3600000" cy="144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Eclats de la forêt vosgienne | Quand les forêts de l'Ouest v… | Flick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5" b="-63"/>
            <a:stretch/>
          </p:blipFill>
          <p:spPr bwMode="auto">
            <a:xfrm>
              <a:off x="2820110" y="1340768"/>
              <a:ext cx="3600000" cy="144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Eclats de la forêt vosgienne | Quand les forêts de l'Ouest v… | Flick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5" b="-63"/>
            <a:stretch/>
          </p:blipFill>
          <p:spPr bwMode="auto">
            <a:xfrm>
              <a:off x="5292080" y="1340768"/>
              <a:ext cx="3600000" cy="144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63" y="216253"/>
            <a:ext cx="1118798" cy="947430"/>
          </a:xfrm>
          <a:prstGeom prst="rect">
            <a:avLst/>
          </a:prstGeom>
        </p:spPr>
      </p:pic>
      <p:pic>
        <p:nvPicPr>
          <p:cNvPr id="16" name="Image 15" descr="Une image contenant Graphique, Police, cercle, logo&#10;&#10;Description générée automatiquement">
            <a:extLst>
              <a:ext uri="{FF2B5EF4-FFF2-40B4-BE49-F238E27FC236}">
                <a16:creationId xmlns:a16="http://schemas.microsoft.com/office/drawing/2014/main" id="{64E394A5-A3AC-7EE3-0587-EC0DE5DB41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6" y="115172"/>
            <a:ext cx="849675" cy="849675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7128380" y="2664535"/>
            <a:ext cx="5653343" cy="5415465"/>
            <a:chOff x="5016381" y="1279605"/>
            <a:chExt cx="4884211" cy="4466672"/>
          </a:xfrm>
        </p:grpSpPr>
        <p:grpSp>
          <p:nvGrpSpPr>
            <p:cNvPr id="18" name="Groupe 17"/>
            <p:cNvGrpSpPr/>
            <p:nvPr/>
          </p:nvGrpSpPr>
          <p:grpSpPr>
            <a:xfrm>
              <a:off x="5364088" y="1279605"/>
              <a:ext cx="4536504" cy="4466672"/>
              <a:chOff x="5364088" y="1279605"/>
              <a:chExt cx="4536504" cy="4466672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5364088" y="1340768"/>
                <a:ext cx="4536504" cy="4405509"/>
                <a:chOff x="2843808" y="1340768"/>
                <a:chExt cx="4536504" cy="4405509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843808" y="1340768"/>
                  <a:ext cx="4536504" cy="38164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5" name="Picture 7" descr="Eclats de la forêt vosgienne | Quand les forêts de l'Ouest v… | Flickr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3846"/>
                <a:stretch/>
              </p:blipFill>
              <p:spPr bwMode="auto">
                <a:xfrm>
                  <a:off x="3257599" y="1772816"/>
                  <a:ext cx="3618657" cy="29596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Rectangle 26"/>
                <p:cNvSpPr/>
                <p:nvPr/>
              </p:nvSpPr>
              <p:spPr>
                <a:xfrm rot="18900000">
                  <a:off x="4276449" y="2338591"/>
                  <a:ext cx="180000" cy="331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rot="18900000">
                  <a:off x="5120147" y="1678277"/>
                  <a:ext cx="288000" cy="406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18900000">
                  <a:off x="5743105" y="1425767"/>
                  <a:ext cx="144000" cy="338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 rot="18900000">
                <a:off x="5590066" y="3697996"/>
                <a:ext cx="805941" cy="158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900000">
                <a:off x="8521062" y="1316298"/>
                <a:ext cx="180000" cy="262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700000">
                <a:off x="8513027" y="1629547"/>
                <a:ext cx="1448728" cy="748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Forme libre 18"/>
            <p:cNvSpPr/>
            <p:nvPr/>
          </p:nvSpPr>
          <p:spPr>
            <a:xfrm>
              <a:off x="5016381" y="1606609"/>
              <a:ext cx="3580688" cy="2709017"/>
            </a:xfrm>
            <a:custGeom>
              <a:avLst/>
              <a:gdLst>
                <a:gd name="connsiteX0" fmla="*/ 3452501 w 3580688"/>
                <a:gd name="connsiteY0" fmla="*/ 145279 h 2709017"/>
                <a:gd name="connsiteX1" fmla="*/ 3076486 w 3580688"/>
                <a:gd name="connsiteY1" fmla="*/ 555477 h 2709017"/>
                <a:gd name="connsiteX2" fmla="*/ 2931208 w 3580688"/>
                <a:gd name="connsiteY2" fmla="*/ 444382 h 2709017"/>
                <a:gd name="connsiteX3" fmla="*/ 2597922 w 3580688"/>
                <a:gd name="connsiteY3" fmla="*/ 803305 h 2709017"/>
                <a:gd name="connsiteX4" fmla="*/ 2315911 w 3580688"/>
                <a:gd name="connsiteY4" fmla="*/ 555477 h 2709017"/>
                <a:gd name="connsiteX5" fmla="*/ 1828800 w 3580688"/>
                <a:gd name="connsiteY5" fmla="*/ 1068225 h 2709017"/>
                <a:gd name="connsiteX6" fmla="*/ 1375873 w 3580688"/>
                <a:gd name="connsiteY6" fmla="*/ 683664 h 2709017"/>
                <a:gd name="connsiteX7" fmla="*/ 820397 w 3580688"/>
                <a:gd name="connsiteY7" fmla="*/ 1281870 h 2709017"/>
                <a:gd name="connsiteX8" fmla="*/ 1230595 w 3580688"/>
                <a:gd name="connsiteY8" fmla="*/ 1666430 h 2709017"/>
                <a:gd name="connsiteX9" fmla="*/ 734939 w 3580688"/>
                <a:gd name="connsiteY9" fmla="*/ 2221907 h 2709017"/>
                <a:gd name="connsiteX10" fmla="*/ 0 w 3580688"/>
                <a:gd name="connsiteY10" fmla="*/ 2709017 h 2709017"/>
                <a:gd name="connsiteX11" fmla="*/ 435836 w 3580688"/>
                <a:gd name="connsiteY11" fmla="*/ 0 h 2709017"/>
                <a:gd name="connsiteX12" fmla="*/ 3580688 w 3580688"/>
                <a:gd name="connsiteY12" fmla="*/ 25638 h 2709017"/>
                <a:gd name="connsiteX13" fmla="*/ 3452501 w 3580688"/>
                <a:gd name="connsiteY13" fmla="*/ 145279 h 27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0688" h="2709017">
                  <a:moveTo>
                    <a:pt x="3452501" y="145279"/>
                  </a:moveTo>
                  <a:lnTo>
                    <a:pt x="3076486" y="555477"/>
                  </a:lnTo>
                  <a:lnTo>
                    <a:pt x="2931208" y="444382"/>
                  </a:lnTo>
                  <a:lnTo>
                    <a:pt x="2597922" y="803305"/>
                  </a:lnTo>
                  <a:lnTo>
                    <a:pt x="2315911" y="555477"/>
                  </a:lnTo>
                  <a:lnTo>
                    <a:pt x="1828800" y="1068225"/>
                  </a:lnTo>
                  <a:lnTo>
                    <a:pt x="1375873" y="683664"/>
                  </a:lnTo>
                  <a:lnTo>
                    <a:pt x="820397" y="1281870"/>
                  </a:lnTo>
                  <a:lnTo>
                    <a:pt x="1230595" y="1666430"/>
                  </a:lnTo>
                  <a:lnTo>
                    <a:pt x="734939" y="2221907"/>
                  </a:lnTo>
                  <a:lnTo>
                    <a:pt x="0" y="2709017"/>
                  </a:lnTo>
                  <a:lnTo>
                    <a:pt x="435836" y="0"/>
                  </a:lnTo>
                  <a:lnTo>
                    <a:pt x="3580688" y="25638"/>
                  </a:lnTo>
                  <a:lnTo>
                    <a:pt x="3452501" y="1452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923068" y="3467382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fr-FR" altLang="en-US" sz="1600" dirty="0">
                <a:ea typeface="Times New Roman" pitchFamily="18" charset="0"/>
                <a:cs typeface="Arial" pitchFamily="34" charset="0"/>
              </a:rPr>
              <a:t>2eme journée scientifique et technique de l’IPHC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fr-FR" altLang="en-US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09 Décembre 2025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600" y="4696804"/>
            <a:ext cx="590465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fr-FR" altLang="en-US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Maud VILLAIN-GAMBIER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fr-FR" altLang="en-US" sz="11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Maître de conférences-HDR, Université de Strasbourg</a:t>
            </a:r>
          </a:p>
        </p:txBody>
      </p:sp>
      <p:sp>
        <p:nvSpPr>
          <p:cNvPr id="39" name="ZoneTexte 14"/>
          <p:cNvSpPr txBox="1">
            <a:spLocks noChangeArrowheads="1"/>
          </p:cNvSpPr>
          <p:nvPr/>
        </p:nvSpPr>
        <p:spPr bwMode="auto">
          <a:xfrm>
            <a:off x="1267669" y="5606013"/>
            <a:ext cx="49353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200" dirty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É</a:t>
            </a:r>
            <a:r>
              <a:rPr lang="fr-FR" altLang="fr-FR" sz="1200" dirty="0">
                <a:latin typeface="+mn-lt"/>
                <a:cs typeface="Arial" panose="020B0604020202020204" pitchFamily="34" charset="0"/>
              </a:rPr>
              <a:t>quipe de Reconnaissance et Procédés de Séparation Moléculaire (</a:t>
            </a:r>
            <a:r>
              <a:rPr lang="fr-FR" altLang="fr-FR" sz="1200" dirty="0" err="1">
                <a:latin typeface="+mn-lt"/>
                <a:cs typeface="Arial" panose="020B0604020202020204" pitchFamily="34" charset="0"/>
              </a:rPr>
              <a:t>RePSeM</a:t>
            </a:r>
            <a:r>
              <a:rPr lang="fr-FR" altLang="fr-FR" sz="12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algn="ctr" eaLnBrk="1" hangingPunct="1"/>
            <a:r>
              <a:rPr lang="fr-FR" altLang="fr-FR" sz="1200" dirty="0">
                <a:latin typeface="+mn-lt"/>
                <a:cs typeface="Arial" panose="020B0604020202020204" pitchFamily="34" charset="0"/>
              </a:rPr>
              <a:t>Département des Sciences Analytiques</a:t>
            </a:r>
          </a:p>
          <a:p>
            <a:pPr algn="ctr" eaLnBrk="1" hangingPunct="1"/>
            <a:r>
              <a:rPr lang="fr-FR" altLang="fr-FR" sz="1200" dirty="0">
                <a:latin typeface="+mn-lt"/>
                <a:cs typeface="Arial" panose="020B0604020202020204" pitchFamily="34" charset="0"/>
              </a:rPr>
              <a:t>Institut Pluridisciplinaire Hubert Curien (IPHC) UMR CNRS 7178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8873" y="1944090"/>
            <a:ext cx="7337437" cy="1200329"/>
          </a:xfrm>
          <a:prstGeom prst="rect">
            <a:avLst/>
          </a:prstGeom>
          <a:solidFill>
            <a:srgbClr val="92D05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80644" y="216674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cs typeface="Times New Roman" panose="02020603050405020304" pitchFamily="18" charset="0"/>
              </a:rPr>
              <a:t>Lignocellulosic</a:t>
            </a:r>
            <a:r>
              <a:rPr lang="en-US" sz="2400" dirty="0">
                <a:cs typeface="Times New Roman" panose="02020603050405020304" pitchFamily="18" charset="0"/>
              </a:rPr>
              <a:t> biomass fractionation with deep eutectic solvents: a tunable step towards lignin applications</a:t>
            </a:r>
            <a:endParaRPr lang="fr-FR" sz="2400" dirty="0">
              <a:solidFill>
                <a:srgbClr val="072D3B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566AC9-D51A-A57C-6AC9-C7225344D5E1}"/>
              </a:ext>
            </a:extLst>
          </p:cNvPr>
          <p:cNvSpPr txBox="1"/>
          <p:nvPr/>
        </p:nvSpPr>
        <p:spPr>
          <a:xfrm>
            <a:off x="439862" y="934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D9B35E-222B-BB97-A987-FA0EBE8D9F30}"/>
              </a:ext>
            </a:extLst>
          </p:cNvPr>
          <p:cNvSpPr txBox="1"/>
          <p:nvPr/>
        </p:nvSpPr>
        <p:spPr>
          <a:xfrm>
            <a:off x="37708" y="101177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6758C5-E537-B7A2-1F28-2349DF504803}"/>
              </a:ext>
            </a:extLst>
          </p:cNvPr>
          <p:cNvSpPr txBox="1"/>
          <p:nvPr/>
        </p:nvSpPr>
        <p:spPr>
          <a:xfrm>
            <a:off x="-8875" y="2345197"/>
            <a:ext cx="60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1FF086-2182-8B8A-6F42-9CF7CF56624C}"/>
              </a:ext>
            </a:extLst>
          </p:cNvPr>
          <p:cNvSpPr txBox="1"/>
          <p:nvPr/>
        </p:nvSpPr>
        <p:spPr>
          <a:xfrm>
            <a:off x="46069" y="3002285"/>
            <a:ext cx="48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83" name="Organigramme : Connecteur 82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385002" y="6514758"/>
            <a:ext cx="670349" cy="26459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BD221F-23C9-80E5-34B6-18975D516E91}"/>
              </a:ext>
            </a:extLst>
          </p:cNvPr>
          <p:cNvSpPr txBox="1"/>
          <p:nvPr/>
        </p:nvSpPr>
        <p:spPr>
          <a:xfrm>
            <a:off x="-37388" y="3668848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63BFEBB-9D7C-0050-CD37-8477E95C2EFE}"/>
              </a:ext>
            </a:extLst>
          </p:cNvPr>
          <p:cNvSpPr/>
          <p:nvPr/>
        </p:nvSpPr>
        <p:spPr>
          <a:xfrm>
            <a:off x="3958812" y="1467347"/>
            <a:ext cx="3434009" cy="1902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152825D-495D-6954-5196-02981A68A3C6}"/>
              </a:ext>
            </a:extLst>
          </p:cNvPr>
          <p:cNvSpPr/>
          <p:nvPr/>
        </p:nvSpPr>
        <p:spPr>
          <a:xfrm>
            <a:off x="8124524" y="3563094"/>
            <a:ext cx="529930" cy="284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B3640D8-ECAD-AF48-0BDE-696113EAB540}"/>
              </a:ext>
            </a:extLst>
          </p:cNvPr>
          <p:cNvSpPr/>
          <p:nvPr/>
        </p:nvSpPr>
        <p:spPr>
          <a:xfrm>
            <a:off x="9167860" y="3051985"/>
            <a:ext cx="630384" cy="356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225763" y="184303"/>
            <a:ext cx="8118761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Lignin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nanoparticles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LNPs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production and applications 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93F42F62-065B-4A22-BC22-3D459CBD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01" y="-51085"/>
            <a:ext cx="3471939" cy="331498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58" y="788912"/>
            <a:ext cx="7187319" cy="3014994"/>
          </a:xfrm>
          <a:prstGeom prst="rect">
            <a:avLst/>
          </a:prstGeom>
        </p:spPr>
      </p:pic>
      <p:pic>
        <p:nvPicPr>
          <p:cNvPr id="65" name="Graphique 125" descr="Flèche : courbe dans le sens des aiguilles d’une montre contour">
            <a:extLst>
              <a:ext uri="{FF2B5EF4-FFF2-40B4-BE49-F238E27FC236}">
                <a16:creationId xmlns:a16="http://schemas.microsoft.com/office/drawing/2014/main" id="{3A1CB59B-A093-5C38-2140-39D51D616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657158" flipH="1">
            <a:off x="8362528" y="2398800"/>
            <a:ext cx="860096" cy="860096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152937BD-E9C5-CC50-41E1-6B26E86888CC}"/>
              </a:ext>
            </a:extLst>
          </p:cNvPr>
          <p:cNvSpPr txBox="1"/>
          <p:nvPr/>
        </p:nvSpPr>
        <p:spPr>
          <a:xfrm>
            <a:off x="8654454" y="3443380"/>
            <a:ext cx="3304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Adhesive for construction sector </a:t>
            </a:r>
          </a:p>
        </p:txBody>
      </p:sp>
      <p:pic>
        <p:nvPicPr>
          <p:cNvPr id="67" name="Picture 6">
            <a:extLst>
              <a:ext uri="{FF2B5EF4-FFF2-40B4-BE49-F238E27FC236}">
                <a16:creationId xmlns:a16="http://schemas.microsoft.com/office/drawing/2014/main" id="{45FE2CE7-61FF-FB1C-EB06-E510A91E3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9"/>
          <a:stretch/>
        </p:blipFill>
        <p:spPr bwMode="auto">
          <a:xfrm>
            <a:off x="8792576" y="3847146"/>
            <a:ext cx="1171118" cy="12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21" y="3975120"/>
            <a:ext cx="1566056" cy="1173394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152937BD-E9C5-CC50-41E1-6B26E86888CC}"/>
              </a:ext>
            </a:extLst>
          </p:cNvPr>
          <p:cNvSpPr txBox="1"/>
          <p:nvPr/>
        </p:nvSpPr>
        <p:spPr>
          <a:xfrm>
            <a:off x="3906745" y="5126246"/>
            <a:ext cx="3304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Main objectives of </a:t>
            </a:r>
          </a:p>
          <a:p>
            <a:pPr algn="ctr"/>
            <a:r>
              <a:rPr lang="en-US" dirty="0" err="1"/>
              <a:t>Iliass</a:t>
            </a:r>
            <a:r>
              <a:rPr lang="en-US" dirty="0"/>
              <a:t> </a:t>
            </a:r>
            <a:r>
              <a:rPr lang="en-US" dirty="0" err="1"/>
              <a:t>Kadmiri’s</a:t>
            </a:r>
            <a:r>
              <a:rPr lang="en-US" dirty="0"/>
              <a:t> PhD thesis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867238" y="3799967"/>
            <a:ext cx="2982455" cy="3058033"/>
            <a:chOff x="867238" y="3799967"/>
            <a:chExt cx="2982455" cy="305803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38" y="3799967"/>
              <a:ext cx="2982455" cy="3058033"/>
            </a:xfrm>
            <a:prstGeom prst="rect">
              <a:avLst/>
            </a:prstGeom>
          </p:spPr>
        </p:pic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152937BD-E9C5-CC50-41E1-6B26E86888CC}"/>
                </a:ext>
              </a:extLst>
            </p:cNvPr>
            <p:cNvSpPr txBox="1"/>
            <p:nvPr/>
          </p:nvSpPr>
          <p:spPr>
            <a:xfrm>
              <a:off x="1026223" y="4238651"/>
              <a:ext cx="11711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Biomass type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152937BD-E9C5-CC50-41E1-6B26E86888CC}"/>
                </a:ext>
              </a:extLst>
            </p:cNvPr>
            <p:cNvSpPr txBox="1"/>
            <p:nvPr/>
          </p:nvSpPr>
          <p:spPr>
            <a:xfrm>
              <a:off x="2624738" y="4238651"/>
              <a:ext cx="10332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DES process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152937BD-E9C5-CC50-41E1-6B26E86888CC}"/>
                </a:ext>
              </a:extLst>
            </p:cNvPr>
            <p:cNvSpPr txBox="1"/>
            <p:nvPr/>
          </p:nvSpPr>
          <p:spPr>
            <a:xfrm>
              <a:off x="2472013" y="5772577"/>
              <a:ext cx="11859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LNPs properties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152937BD-E9C5-CC50-41E1-6B26E86888CC}"/>
                </a:ext>
              </a:extLst>
            </p:cNvPr>
            <p:cNvSpPr txBox="1"/>
            <p:nvPr/>
          </p:nvSpPr>
          <p:spPr>
            <a:xfrm>
              <a:off x="924290" y="5739060"/>
              <a:ext cx="11859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Adhesives properties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343F3C11-8791-E728-16F6-CB47A04D487A}"/>
              </a:ext>
            </a:extLst>
          </p:cNvPr>
          <p:cNvSpPr txBox="1"/>
          <p:nvPr/>
        </p:nvSpPr>
        <p:spPr>
          <a:xfrm>
            <a:off x="10776669" y="2966853"/>
            <a:ext cx="15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[14]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0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566AC9-D51A-A57C-6AC9-C7225344D5E1}"/>
              </a:ext>
            </a:extLst>
          </p:cNvPr>
          <p:cNvSpPr txBox="1"/>
          <p:nvPr/>
        </p:nvSpPr>
        <p:spPr>
          <a:xfrm>
            <a:off x="439862" y="934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D9B35E-222B-BB97-A987-FA0EBE8D9F30}"/>
              </a:ext>
            </a:extLst>
          </p:cNvPr>
          <p:cNvSpPr txBox="1"/>
          <p:nvPr/>
        </p:nvSpPr>
        <p:spPr>
          <a:xfrm>
            <a:off x="37708" y="101177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6758C5-E537-B7A2-1F28-2349DF504803}"/>
              </a:ext>
            </a:extLst>
          </p:cNvPr>
          <p:cNvSpPr txBox="1"/>
          <p:nvPr/>
        </p:nvSpPr>
        <p:spPr>
          <a:xfrm>
            <a:off x="-8875" y="2345197"/>
            <a:ext cx="60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1FF086-2182-8B8A-6F42-9CF7CF56624C}"/>
              </a:ext>
            </a:extLst>
          </p:cNvPr>
          <p:cNvSpPr txBox="1"/>
          <p:nvPr/>
        </p:nvSpPr>
        <p:spPr>
          <a:xfrm>
            <a:off x="46069" y="3002285"/>
            <a:ext cx="48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BD221F-23C9-80E5-34B6-18975D516E91}"/>
              </a:ext>
            </a:extLst>
          </p:cNvPr>
          <p:cNvSpPr txBox="1"/>
          <p:nvPr/>
        </p:nvSpPr>
        <p:spPr>
          <a:xfrm>
            <a:off x="-37388" y="3668848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63BFEBB-9D7C-0050-CD37-8477E95C2EFE}"/>
              </a:ext>
            </a:extLst>
          </p:cNvPr>
          <p:cNvSpPr/>
          <p:nvPr/>
        </p:nvSpPr>
        <p:spPr>
          <a:xfrm>
            <a:off x="3958812" y="1467347"/>
            <a:ext cx="3434009" cy="1902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152825D-495D-6954-5196-02981A68A3C6}"/>
              </a:ext>
            </a:extLst>
          </p:cNvPr>
          <p:cNvSpPr/>
          <p:nvPr/>
        </p:nvSpPr>
        <p:spPr>
          <a:xfrm>
            <a:off x="8124524" y="3563094"/>
            <a:ext cx="529930" cy="284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B3640D8-ECAD-AF48-0BDE-696113EAB540}"/>
              </a:ext>
            </a:extLst>
          </p:cNvPr>
          <p:cNvSpPr/>
          <p:nvPr/>
        </p:nvSpPr>
        <p:spPr>
          <a:xfrm>
            <a:off x="9167860" y="3051985"/>
            <a:ext cx="630384" cy="356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225763" y="184303"/>
            <a:ext cx="6403612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LNPs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28" y="996856"/>
            <a:ext cx="8458200" cy="390525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52937BD-E9C5-CC50-41E1-6B26E86888CC}"/>
              </a:ext>
            </a:extLst>
          </p:cNvPr>
          <p:cNvSpPr txBox="1"/>
          <p:nvPr/>
        </p:nvSpPr>
        <p:spPr>
          <a:xfrm>
            <a:off x="6447341" y="5244920"/>
            <a:ext cx="622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cs typeface="Times New Roman" panose="02020603050405020304" pitchFamily="18" charset="0"/>
              </a:rPr>
              <a:t>Parameters affecting LNPs size from [15]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/>
          <a:srcRect l="12316" t="58763" r="71119" b="11095"/>
          <a:stretch/>
        </p:blipFill>
        <p:spPr>
          <a:xfrm>
            <a:off x="556722" y="1071411"/>
            <a:ext cx="586948" cy="588445"/>
          </a:xfrm>
          <a:prstGeom prst="ellipse">
            <a:avLst/>
          </a:prstGeom>
        </p:spPr>
      </p:pic>
      <p:cxnSp>
        <p:nvCxnSpPr>
          <p:cNvPr id="31" name="Connecteur droit 30"/>
          <p:cNvCxnSpPr/>
          <p:nvPr/>
        </p:nvCxnSpPr>
        <p:spPr>
          <a:xfrm flipV="1">
            <a:off x="832068" y="1698686"/>
            <a:ext cx="2474" cy="20899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839844" y="2328712"/>
            <a:ext cx="435430" cy="1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275274" y="2152752"/>
            <a:ext cx="2908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Good </a:t>
            </a:r>
            <a:r>
              <a:rPr lang="fr-FR" sz="1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Lignin</a:t>
            </a:r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fractionation</a:t>
            </a:r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yield </a:t>
            </a: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852045" y="3303196"/>
            <a:ext cx="435430" cy="1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01423" y="3127988"/>
            <a:ext cx="271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High Hydroxy groups content</a:t>
            </a: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841693" y="3813862"/>
            <a:ext cx="435430" cy="1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01423" y="3634719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High B-O-4’ Bonds </a:t>
            </a: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850196" y="2816423"/>
            <a:ext cx="435430" cy="1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297725" y="2641704"/>
            <a:ext cx="1709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High </a:t>
            </a:r>
            <a:r>
              <a:rPr lang="fr-FR" sz="1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Lignin</a:t>
            </a:r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purity </a:t>
            </a:r>
          </a:p>
        </p:txBody>
      </p: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385002" y="6514758"/>
            <a:ext cx="670349" cy="26459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549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566AC9-D51A-A57C-6AC9-C7225344D5E1}"/>
              </a:ext>
            </a:extLst>
          </p:cNvPr>
          <p:cNvSpPr txBox="1"/>
          <p:nvPr/>
        </p:nvSpPr>
        <p:spPr>
          <a:xfrm>
            <a:off x="439862" y="934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D9B35E-222B-BB97-A987-FA0EBE8D9F30}"/>
              </a:ext>
            </a:extLst>
          </p:cNvPr>
          <p:cNvSpPr txBox="1"/>
          <p:nvPr/>
        </p:nvSpPr>
        <p:spPr>
          <a:xfrm>
            <a:off x="37708" y="101177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6758C5-E537-B7A2-1F28-2349DF504803}"/>
              </a:ext>
            </a:extLst>
          </p:cNvPr>
          <p:cNvSpPr txBox="1"/>
          <p:nvPr/>
        </p:nvSpPr>
        <p:spPr>
          <a:xfrm>
            <a:off x="-8875" y="2345197"/>
            <a:ext cx="60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1FF086-2182-8B8A-6F42-9CF7CF56624C}"/>
              </a:ext>
            </a:extLst>
          </p:cNvPr>
          <p:cNvSpPr txBox="1"/>
          <p:nvPr/>
        </p:nvSpPr>
        <p:spPr>
          <a:xfrm>
            <a:off x="46069" y="3002285"/>
            <a:ext cx="48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BD221F-23C9-80E5-34B6-18975D516E91}"/>
              </a:ext>
            </a:extLst>
          </p:cNvPr>
          <p:cNvSpPr txBox="1"/>
          <p:nvPr/>
        </p:nvSpPr>
        <p:spPr>
          <a:xfrm>
            <a:off x="-37388" y="3668848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63BFEBB-9D7C-0050-CD37-8477E95C2EFE}"/>
              </a:ext>
            </a:extLst>
          </p:cNvPr>
          <p:cNvSpPr/>
          <p:nvPr/>
        </p:nvSpPr>
        <p:spPr>
          <a:xfrm>
            <a:off x="3958812" y="1467347"/>
            <a:ext cx="3434009" cy="1902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152825D-495D-6954-5196-02981A68A3C6}"/>
              </a:ext>
            </a:extLst>
          </p:cNvPr>
          <p:cNvSpPr/>
          <p:nvPr/>
        </p:nvSpPr>
        <p:spPr>
          <a:xfrm>
            <a:off x="8124524" y="3563094"/>
            <a:ext cx="529930" cy="284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B3640D8-ECAD-AF48-0BDE-696113EAB540}"/>
              </a:ext>
            </a:extLst>
          </p:cNvPr>
          <p:cNvSpPr/>
          <p:nvPr/>
        </p:nvSpPr>
        <p:spPr>
          <a:xfrm>
            <a:off x="9167860" y="3051985"/>
            <a:ext cx="630384" cy="356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410708" y="182250"/>
            <a:ext cx="3548104" cy="830997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b="1" baseline="30000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NMR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2400" b="1" dirty="0">
              <a:solidFill>
                <a:srgbClr val="E0B7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/>
          <a:srcRect l="12316" t="58763" r="71119" b="11095"/>
          <a:stretch/>
        </p:blipFill>
        <p:spPr>
          <a:xfrm>
            <a:off x="147147" y="766611"/>
            <a:ext cx="586948" cy="588445"/>
          </a:xfrm>
          <a:prstGeom prst="ellipse">
            <a:avLst/>
          </a:prstGeom>
        </p:spPr>
      </p:pic>
      <p:cxnSp>
        <p:nvCxnSpPr>
          <p:cNvPr id="31" name="Connecteur droit 30"/>
          <p:cNvCxnSpPr/>
          <p:nvPr/>
        </p:nvCxnSpPr>
        <p:spPr>
          <a:xfrm flipV="1">
            <a:off x="422493" y="1393886"/>
            <a:ext cx="2474" cy="20899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30269" y="2023912"/>
            <a:ext cx="435430" cy="1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65699" y="1847952"/>
            <a:ext cx="2908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Good </a:t>
            </a:r>
            <a:r>
              <a:rPr lang="fr-FR" sz="1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Lignin</a:t>
            </a:r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fractionation</a:t>
            </a:r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yield </a:t>
            </a: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42470" y="2998396"/>
            <a:ext cx="435430" cy="1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91848" y="2861288"/>
            <a:ext cx="271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High Hydroxy groups content</a:t>
            </a: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432118" y="3509062"/>
            <a:ext cx="435430" cy="1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91848" y="3329919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High B-O-4’ Bonds </a:t>
            </a: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440621" y="2511623"/>
            <a:ext cx="435430" cy="1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88150" y="2336904"/>
            <a:ext cx="1709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High </a:t>
            </a:r>
            <a:r>
              <a:rPr lang="fr-FR" sz="1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Lignin</a:t>
            </a:r>
            <a:r>
              <a:rPr lang="fr-FR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purity </a:t>
            </a:r>
          </a:p>
        </p:txBody>
      </p:sp>
      <p:sp>
        <p:nvSpPr>
          <p:cNvPr id="2" name="Rectangle 1"/>
          <p:cNvSpPr/>
          <p:nvPr/>
        </p:nvSpPr>
        <p:spPr>
          <a:xfrm>
            <a:off x="941224" y="2747185"/>
            <a:ext cx="2615453" cy="47352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210654" y="3934189"/>
            <a:ext cx="2982455" cy="3058033"/>
            <a:chOff x="867238" y="3799967"/>
            <a:chExt cx="2982455" cy="3058033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38" y="3799967"/>
              <a:ext cx="2982455" cy="3058033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52937BD-E9C5-CC50-41E1-6B26E86888CC}"/>
                </a:ext>
              </a:extLst>
            </p:cNvPr>
            <p:cNvSpPr txBox="1"/>
            <p:nvPr/>
          </p:nvSpPr>
          <p:spPr>
            <a:xfrm>
              <a:off x="1026223" y="4238651"/>
              <a:ext cx="11711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Biomass type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152937BD-E9C5-CC50-41E1-6B26E86888CC}"/>
                </a:ext>
              </a:extLst>
            </p:cNvPr>
            <p:cNvSpPr txBox="1"/>
            <p:nvPr/>
          </p:nvSpPr>
          <p:spPr>
            <a:xfrm>
              <a:off x="2624738" y="4238651"/>
              <a:ext cx="10332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DES process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52937BD-E9C5-CC50-41E1-6B26E86888CC}"/>
                </a:ext>
              </a:extLst>
            </p:cNvPr>
            <p:cNvSpPr txBox="1"/>
            <p:nvPr/>
          </p:nvSpPr>
          <p:spPr>
            <a:xfrm>
              <a:off x="2472013" y="5772577"/>
              <a:ext cx="11859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LNPs properties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52937BD-E9C5-CC50-41E1-6B26E86888CC}"/>
                </a:ext>
              </a:extLst>
            </p:cNvPr>
            <p:cNvSpPr txBox="1"/>
            <p:nvPr/>
          </p:nvSpPr>
          <p:spPr>
            <a:xfrm>
              <a:off x="924290" y="5739060"/>
              <a:ext cx="11859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Adhesives properties</a:t>
              </a:r>
            </a:p>
          </p:txBody>
        </p:sp>
      </p:grpSp>
      <p:pic>
        <p:nvPicPr>
          <p:cNvPr id="45" name="Image 44">
            <a:extLst>
              <a:ext uri="{FF2B5EF4-FFF2-40B4-BE49-F238E27FC236}">
                <a16:creationId xmlns:a16="http://schemas.microsoft.com/office/drawing/2014/main" id="{F9A4F77A-DBAF-4493-A969-A2872CA6B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42" y="-166852"/>
            <a:ext cx="4824140" cy="369235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CB180AF-38F8-4C2E-A696-C1BE6154BC43}"/>
              </a:ext>
            </a:extLst>
          </p:cNvPr>
          <p:cNvSpPr/>
          <p:nvPr/>
        </p:nvSpPr>
        <p:spPr>
          <a:xfrm>
            <a:off x="4050760" y="3605549"/>
            <a:ext cx="3813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Inverted correlation of aliphatic and phenolic groups with increasing temperature.</a:t>
            </a:r>
            <a:endParaRPr lang="fr-FR" sz="1600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66" y="-166852"/>
            <a:ext cx="4878286" cy="37338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42" y="3169065"/>
            <a:ext cx="4808510" cy="3680395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050760" y="4710893"/>
            <a:ext cx="3696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Harsh conditions increase the yield but also the phenolic content of the lignin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3554847" y="5621650"/>
            <a:ext cx="4155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Production of tailored DES (composition, process parameters) depending on application </a:t>
            </a:r>
            <a:endParaRPr lang="fr-FR" sz="1600" b="1" dirty="0"/>
          </a:p>
        </p:txBody>
      </p:sp>
      <p:sp>
        <p:nvSpPr>
          <p:cNvPr id="53" name="Organigramme : Connecteur 52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385002" y="6514758"/>
            <a:ext cx="670349" cy="26459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96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8BD883D8-027B-4C2B-EDBA-99F0D7B7F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071" y="1579510"/>
            <a:ext cx="6485794" cy="2387600"/>
          </a:xfrm>
        </p:spPr>
        <p:txBody>
          <a:bodyPr/>
          <a:lstStyle/>
          <a:p>
            <a:r>
              <a:rPr lang="fr-FR" dirty="0" err="1">
                <a:solidFill>
                  <a:srgbClr val="072D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fr-FR" dirty="0">
                <a:solidFill>
                  <a:srgbClr val="072D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dirty="0" err="1">
                <a:solidFill>
                  <a:srgbClr val="072D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dirty="0">
                <a:solidFill>
                  <a:srgbClr val="072D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attention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7128380" y="2664535"/>
            <a:ext cx="5653343" cy="5415465"/>
            <a:chOff x="5016381" y="1279605"/>
            <a:chExt cx="4884211" cy="4466672"/>
          </a:xfrm>
        </p:grpSpPr>
        <p:grpSp>
          <p:nvGrpSpPr>
            <p:cNvPr id="12" name="Groupe 11"/>
            <p:cNvGrpSpPr/>
            <p:nvPr/>
          </p:nvGrpSpPr>
          <p:grpSpPr>
            <a:xfrm>
              <a:off x="5364088" y="1279605"/>
              <a:ext cx="4536504" cy="4466672"/>
              <a:chOff x="5364088" y="1279605"/>
              <a:chExt cx="4536504" cy="4466672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5364088" y="1340768"/>
                <a:ext cx="4536504" cy="4405509"/>
                <a:chOff x="2843808" y="1340768"/>
                <a:chExt cx="4536504" cy="4405509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843808" y="1340768"/>
                  <a:ext cx="4536504" cy="38164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2" name="Picture 7" descr="Eclats de la forêt vosgienne | Quand les forêts de l'Ouest v… | Flickr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3846"/>
                <a:stretch/>
              </p:blipFill>
              <p:spPr bwMode="auto">
                <a:xfrm>
                  <a:off x="3257599" y="1772816"/>
                  <a:ext cx="3618657" cy="29596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 rot="18900000">
                  <a:off x="4276449" y="2338591"/>
                  <a:ext cx="180000" cy="331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18900000">
                  <a:off x="5120147" y="1678277"/>
                  <a:ext cx="288000" cy="406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18900000">
                  <a:off x="5743105" y="1425767"/>
                  <a:ext cx="144000" cy="338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 rot="18900000">
                <a:off x="5590066" y="3697996"/>
                <a:ext cx="805941" cy="158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8900000">
                <a:off x="8521062" y="1316298"/>
                <a:ext cx="180000" cy="262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2700000">
                <a:off x="8513027" y="1629547"/>
                <a:ext cx="1448728" cy="748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Forme libre 13"/>
            <p:cNvSpPr/>
            <p:nvPr/>
          </p:nvSpPr>
          <p:spPr>
            <a:xfrm>
              <a:off x="5016381" y="1606609"/>
              <a:ext cx="3580688" cy="2709017"/>
            </a:xfrm>
            <a:custGeom>
              <a:avLst/>
              <a:gdLst>
                <a:gd name="connsiteX0" fmla="*/ 3452501 w 3580688"/>
                <a:gd name="connsiteY0" fmla="*/ 145279 h 2709017"/>
                <a:gd name="connsiteX1" fmla="*/ 3076486 w 3580688"/>
                <a:gd name="connsiteY1" fmla="*/ 555477 h 2709017"/>
                <a:gd name="connsiteX2" fmla="*/ 2931208 w 3580688"/>
                <a:gd name="connsiteY2" fmla="*/ 444382 h 2709017"/>
                <a:gd name="connsiteX3" fmla="*/ 2597922 w 3580688"/>
                <a:gd name="connsiteY3" fmla="*/ 803305 h 2709017"/>
                <a:gd name="connsiteX4" fmla="*/ 2315911 w 3580688"/>
                <a:gd name="connsiteY4" fmla="*/ 555477 h 2709017"/>
                <a:gd name="connsiteX5" fmla="*/ 1828800 w 3580688"/>
                <a:gd name="connsiteY5" fmla="*/ 1068225 h 2709017"/>
                <a:gd name="connsiteX6" fmla="*/ 1375873 w 3580688"/>
                <a:gd name="connsiteY6" fmla="*/ 683664 h 2709017"/>
                <a:gd name="connsiteX7" fmla="*/ 820397 w 3580688"/>
                <a:gd name="connsiteY7" fmla="*/ 1281870 h 2709017"/>
                <a:gd name="connsiteX8" fmla="*/ 1230595 w 3580688"/>
                <a:gd name="connsiteY8" fmla="*/ 1666430 h 2709017"/>
                <a:gd name="connsiteX9" fmla="*/ 734939 w 3580688"/>
                <a:gd name="connsiteY9" fmla="*/ 2221907 h 2709017"/>
                <a:gd name="connsiteX10" fmla="*/ 0 w 3580688"/>
                <a:gd name="connsiteY10" fmla="*/ 2709017 h 2709017"/>
                <a:gd name="connsiteX11" fmla="*/ 435836 w 3580688"/>
                <a:gd name="connsiteY11" fmla="*/ 0 h 2709017"/>
                <a:gd name="connsiteX12" fmla="*/ 3580688 w 3580688"/>
                <a:gd name="connsiteY12" fmla="*/ 25638 h 2709017"/>
                <a:gd name="connsiteX13" fmla="*/ 3452501 w 3580688"/>
                <a:gd name="connsiteY13" fmla="*/ 145279 h 27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0688" h="2709017">
                  <a:moveTo>
                    <a:pt x="3452501" y="145279"/>
                  </a:moveTo>
                  <a:lnTo>
                    <a:pt x="3076486" y="555477"/>
                  </a:lnTo>
                  <a:lnTo>
                    <a:pt x="2931208" y="444382"/>
                  </a:lnTo>
                  <a:lnTo>
                    <a:pt x="2597922" y="803305"/>
                  </a:lnTo>
                  <a:lnTo>
                    <a:pt x="2315911" y="555477"/>
                  </a:lnTo>
                  <a:lnTo>
                    <a:pt x="1828800" y="1068225"/>
                  </a:lnTo>
                  <a:lnTo>
                    <a:pt x="1375873" y="683664"/>
                  </a:lnTo>
                  <a:lnTo>
                    <a:pt x="820397" y="1281870"/>
                  </a:lnTo>
                  <a:lnTo>
                    <a:pt x="1230595" y="1666430"/>
                  </a:lnTo>
                  <a:lnTo>
                    <a:pt x="734939" y="2221907"/>
                  </a:lnTo>
                  <a:lnTo>
                    <a:pt x="0" y="2709017"/>
                  </a:lnTo>
                  <a:lnTo>
                    <a:pt x="435836" y="0"/>
                  </a:lnTo>
                  <a:lnTo>
                    <a:pt x="3580688" y="25638"/>
                  </a:lnTo>
                  <a:lnTo>
                    <a:pt x="3452501" y="1452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47477" y="1318682"/>
            <a:ext cx="11687966" cy="218209"/>
            <a:chOff x="323528" y="1340768"/>
            <a:chExt cx="8568552" cy="144512"/>
          </a:xfrm>
        </p:grpSpPr>
        <p:pic>
          <p:nvPicPr>
            <p:cNvPr id="27" name="Picture 7" descr="Eclats de la forêt vosgienne | Quand les forêts de l'Ouest v… | Flick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5" b="-63"/>
            <a:stretch/>
          </p:blipFill>
          <p:spPr bwMode="auto">
            <a:xfrm>
              <a:off x="323528" y="1340768"/>
              <a:ext cx="3600000" cy="144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Eclats de la forêt vosgienne | Quand les forêts de l'Ouest v… | Flick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5" b="-63"/>
            <a:stretch/>
          </p:blipFill>
          <p:spPr bwMode="auto">
            <a:xfrm>
              <a:off x="2820110" y="1340768"/>
              <a:ext cx="3600000" cy="144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Eclats de la forêt vosgienne | Quand les forêts de l'Ouest v… | Flick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5" b="-63"/>
            <a:stretch/>
          </p:blipFill>
          <p:spPr bwMode="auto">
            <a:xfrm>
              <a:off x="5292080" y="1340768"/>
              <a:ext cx="3600000" cy="144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Imag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287" y="149587"/>
            <a:ext cx="1118798" cy="947430"/>
          </a:xfrm>
          <a:prstGeom prst="rect">
            <a:avLst/>
          </a:prstGeom>
        </p:spPr>
      </p:pic>
      <p:pic>
        <p:nvPicPr>
          <p:cNvPr id="31" name="Image 30" descr="Une image contenant Graphique, Police, cercle, logo&#10;&#10;Description générée automatiquement">
            <a:extLst>
              <a:ext uri="{FF2B5EF4-FFF2-40B4-BE49-F238E27FC236}">
                <a16:creationId xmlns:a16="http://schemas.microsoft.com/office/drawing/2014/main" id="{64E394A5-A3AC-7EE3-0587-EC0DE5DB41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8" y="146216"/>
            <a:ext cx="849675" cy="84967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50161" y="4170477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fr-FR" altLang="en-US" sz="1600" dirty="0">
                <a:ea typeface="Times New Roman" pitchFamily="18" charset="0"/>
                <a:cs typeface="Arial" pitchFamily="34" charset="0"/>
              </a:rPr>
              <a:t>2eme journée scientifique et technique de l’IPHC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fr-FR" altLang="en-US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09 Décembre 2025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63" y="5508675"/>
            <a:ext cx="590465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fr-FR" altLang="en-US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Maud VILLAIN-GAMBIER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fr-FR" altLang="en-US" sz="11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Maître de conférences-HDR, Université de Strasbourg</a:t>
            </a:r>
          </a:p>
        </p:txBody>
      </p:sp>
    </p:spTree>
    <p:extLst>
      <p:ext uri="{BB962C8B-B14F-4D97-AF65-F5344CB8AC3E}">
        <p14:creationId xmlns:p14="http://schemas.microsoft.com/office/powerpoint/2010/main" val="37361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BFB2871A-E7D4-9111-4483-6EDC29B6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5" y="209578"/>
            <a:ext cx="6091235" cy="714250"/>
          </a:xfrm>
          <a:prstGeom prst="roundRect">
            <a:avLst/>
          </a:prstGeom>
          <a:solidFill>
            <a:srgbClr val="072D3B"/>
          </a:solidFill>
          <a:ln>
            <a:solidFill>
              <a:srgbClr val="072D3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Références bibliographiques</a:t>
            </a:r>
          </a:p>
        </p:txBody>
      </p: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id="{9CC72C75-8247-07A2-4C8C-B29DEF50AA8E}"/>
              </a:ext>
            </a:extLst>
          </p:cNvPr>
          <p:cNvSpPr/>
          <p:nvPr/>
        </p:nvSpPr>
        <p:spPr>
          <a:xfrm>
            <a:off x="6410960" y="749432"/>
            <a:ext cx="75415" cy="84842"/>
          </a:xfrm>
          <a:prstGeom prst="flowChartConnector">
            <a:avLst/>
          </a:prstGeom>
          <a:solidFill>
            <a:srgbClr val="64C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102289D-31EA-552A-1EBC-62FBC66C1639}"/>
              </a:ext>
            </a:extLst>
          </p:cNvPr>
          <p:cNvSpPr txBox="1">
            <a:spLocks/>
          </p:cNvSpPr>
          <p:nvPr/>
        </p:nvSpPr>
        <p:spPr>
          <a:xfrm>
            <a:off x="865112" y="1096297"/>
            <a:ext cx="10451794" cy="56768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b="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Brethauer</a:t>
            </a:r>
            <a:r>
              <a:rPr lang="en-US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S., Shahab, R., &amp; Studer, M. (2020). Impacts of biofilms on the conversion of cellulose. </a:t>
            </a:r>
            <a:r>
              <a:rPr lang="en-US" sz="1400" b="0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Applied Microbiology and Biotechnology</a:t>
            </a:r>
            <a:r>
              <a:rPr lang="en-US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104(12), 5201-5212. </a:t>
            </a:r>
            <a:r>
              <a:rPr lang="en-US" sz="1400" b="0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https://doi.org/10.1007/s00253-020-10595-y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[2] </a:t>
            </a:r>
            <a:r>
              <a:rPr lang="en-US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Ludmila, H., Michal, J., Andrea, S., &amp; Ales, H. (2015). Lignin, potential products and their market value. </a:t>
            </a:r>
            <a:r>
              <a:rPr lang="en-US" sz="1400" b="0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Wood Research, </a:t>
            </a:r>
            <a:r>
              <a:rPr lang="en-US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60(6), 973-986. </a:t>
            </a:r>
            <a:r>
              <a:rPr lang="en-US" sz="1400" b="0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https://www.researchgate.net/publication/286449542_Lignin_potential_products_and_their_market_value 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[3] </a:t>
            </a:r>
            <a:r>
              <a:rPr lang="en-US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Li, C., Zhao, X., Wang, A., Huber, G., &amp; Zhang, T. (2015). Catalytic transformation of lignin for the production of chemicals and fuels. </a:t>
            </a:r>
            <a:r>
              <a:rPr lang="en-US" sz="1400" b="0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Chemical Reviews</a:t>
            </a:r>
            <a:r>
              <a:rPr lang="en-US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115(21), 11559-11624. </a:t>
            </a:r>
            <a:r>
              <a:rPr lang="en-US" sz="1400" b="0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https://doi.org/10.1021/acs.chemrev.5b00155 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algn="just"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[4]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Hatakeyama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H., &amp;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Hatakeyama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T. (2009).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Lignin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structure,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properties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and applications.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Advances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Polymer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Science,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232(1),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1‑63. 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https://doi.org/10.1007/12_2009_12</a:t>
            </a:r>
            <a:endParaRPr lang="fr-FR" sz="1400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[5]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Gracia-Vitoria, J., Rubens, M.,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Feghali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E.,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Adriaensens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P.,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Vanbroekhoven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K., &amp;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Vendamme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R. (2022). Low-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field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benchtop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versus high-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field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NMR for routine 31P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analysis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lignin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a comparative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study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Industrial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Crops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Products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176(1), 114405. 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https://doi.org/10.1016/j.indcrop.2021.114405</a:t>
            </a:r>
            <a:endParaRPr lang="fr-FR" sz="1400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[6] </a:t>
            </a:r>
            <a:r>
              <a:rPr lang="fr-FR" sz="1400" b="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Vanholme</a:t>
            </a: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R., </a:t>
            </a:r>
            <a:r>
              <a:rPr lang="fr-FR" sz="1400" b="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Demedts</a:t>
            </a: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B., </a:t>
            </a:r>
            <a:r>
              <a:rPr lang="fr-FR" sz="1400" b="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Morreel</a:t>
            </a: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K., Ralph, J., &amp; </a:t>
            </a:r>
            <a:r>
              <a:rPr lang="fr-FR" sz="1400" b="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Boerjan</a:t>
            </a: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W. (2010). </a:t>
            </a:r>
            <a:r>
              <a:rPr lang="fr-FR" sz="1400" b="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Lignin</a:t>
            </a: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fr-FR" sz="1400" b="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biosynthesis</a:t>
            </a: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and structure. </a:t>
            </a:r>
            <a:r>
              <a:rPr lang="fr-FR" sz="1400" b="0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Plant </a:t>
            </a:r>
            <a:r>
              <a:rPr lang="fr-FR" sz="1400" b="0" i="1" u="none" strike="noStrike" baseline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Physiology</a:t>
            </a: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153(3), 895-905. </a:t>
            </a:r>
            <a:r>
              <a:rPr lang="fr-FR" sz="1400" b="0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https://doi.org/10.1104/pp.110.155119 </a:t>
            </a:r>
            <a:endParaRPr lang="fr-FR" sz="1400" b="0" i="1" u="none" strike="noStrike" baseline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[7] </a:t>
            </a:r>
            <a:r>
              <a:rPr lang="fr-FR" sz="1400" dirty="0"/>
              <a:t>10.5772/intechopen.72963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algn="just"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[8] </a:t>
            </a:r>
            <a:r>
              <a:rPr lang="fr-FR" sz="1400" dirty="0">
                <a:hlinkClick r:id="rId9"/>
              </a:rPr>
              <a:t>https://doi.org/10.3390/biomedicines10040747</a:t>
            </a:r>
            <a:endParaRPr lang="fr-FR" sz="1400" b="0" i="1" u="none" strike="noStrike" baseline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[9] </a:t>
            </a:r>
            <a:r>
              <a:rPr lang="en-US" sz="1400" i="1" dirty="0">
                <a:cs typeface="Times New Roman" panose="02020603050405020304" pitchFamily="18" charset="0"/>
              </a:rPr>
              <a:t>D. </a:t>
            </a:r>
            <a:r>
              <a:rPr lang="en-US" sz="1400" i="1" dirty="0" err="1">
                <a:cs typeface="Times New Roman" panose="02020603050405020304" pitchFamily="18" charset="0"/>
              </a:rPr>
              <a:t>Lobato</a:t>
            </a:r>
            <a:r>
              <a:rPr lang="en-US" sz="1400" i="1" dirty="0">
                <a:cs typeface="Times New Roman" panose="02020603050405020304" pitchFamily="18" charset="0"/>
              </a:rPr>
              <a:t>-Peralta, E. Duque-Brito, H. </a:t>
            </a:r>
            <a:r>
              <a:rPr lang="en-US" sz="1400" i="1" dirty="0" err="1">
                <a:cs typeface="Times New Roman" panose="02020603050405020304" pitchFamily="18" charset="0"/>
              </a:rPr>
              <a:t>Villafán-Vidales</a:t>
            </a:r>
            <a:r>
              <a:rPr lang="en-US" sz="1400" i="1" dirty="0">
                <a:cs typeface="Times New Roman" panose="02020603050405020304" pitchFamily="18" charset="0"/>
              </a:rPr>
              <a:t>, A. Longoria, P.J. Sebastian, A. </a:t>
            </a:r>
            <a:r>
              <a:rPr lang="en-US" sz="1400" i="1" dirty="0" err="1">
                <a:cs typeface="Times New Roman" panose="02020603050405020304" pitchFamily="18" charset="0"/>
              </a:rPr>
              <a:t>Cuentas</a:t>
            </a:r>
            <a:r>
              <a:rPr lang="en-US" sz="1400" i="1" dirty="0">
                <a:cs typeface="Times New Roman" panose="02020603050405020304" pitchFamily="18" charset="0"/>
              </a:rPr>
              <a:t>-Gallegos, C. </a:t>
            </a:r>
            <a:r>
              <a:rPr lang="en-US" sz="1400" i="1" dirty="0" err="1">
                <a:cs typeface="Times New Roman" panose="02020603050405020304" pitchFamily="18" charset="0"/>
              </a:rPr>
              <a:t>Arancibia-Bulnes</a:t>
            </a:r>
            <a:r>
              <a:rPr lang="en-US" sz="1400" i="1" dirty="0">
                <a:cs typeface="Times New Roman" panose="02020603050405020304" pitchFamily="18" charset="0"/>
              </a:rPr>
              <a:t>, U. </a:t>
            </a:r>
            <a:r>
              <a:rPr lang="en-US" sz="1400" i="1" dirty="0" err="1">
                <a:cs typeface="Times New Roman" panose="02020603050405020304" pitchFamily="18" charset="0"/>
              </a:rPr>
              <a:t>Okoye</a:t>
            </a:r>
            <a:r>
              <a:rPr lang="en-US" sz="1400" i="1" dirty="0">
                <a:cs typeface="Times New Roman" panose="02020603050405020304" pitchFamily="18" charset="0"/>
              </a:rPr>
              <a:t>, A review on trends in lignin extraction and valorization of </a:t>
            </a:r>
            <a:r>
              <a:rPr lang="en-US" sz="1400" i="1" dirty="0" err="1">
                <a:cs typeface="Times New Roman" panose="02020603050405020304" pitchFamily="18" charset="0"/>
              </a:rPr>
              <a:t>lignocellulosic</a:t>
            </a:r>
            <a:r>
              <a:rPr lang="en-US" sz="1400" i="1" dirty="0">
                <a:cs typeface="Times New Roman" panose="02020603050405020304" pitchFamily="18" charset="0"/>
              </a:rPr>
              <a:t> biomass for energy applications, Journal of Cleaner Production, Volume 293, 2021.</a:t>
            </a:r>
          </a:p>
          <a:p>
            <a:pPr marL="0" indent="0" algn="just"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[10] </a:t>
            </a:r>
            <a:r>
              <a:rPr lang="en-US" sz="1400" i="1" dirty="0" err="1">
                <a:cs typeface="Times New Roman" panose="02020603050405020304" pitchFamily="18" charset="0"/>
              </a:rPr>
              <a:t>Rezania</a:t>
            </a:r>
            <a:r>
              <a:rPr lang="en-US" sz="1400" i="1" dirty="0"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cs typeface="Times New Roman" panose="02020603050405020304" pitchFamily="18" charset="0"/>
              </a:rPr>
              <a:t>Shahabaldin</a:t>
            </a:r>
            <a:r>
              <a:rPr lang="en-US" sz="1400" i="1" dirty="0">
                <a:cs typeface="Times New Roman" panose="02020603050405020304" pitchFamily="18" charset="0"/>
              </a:rPr>
              <a:t> &amp; </a:t>
            </a:r>
            <a:r>
              <a:rPr lang="en-US" sz="1400" i="1" dirty="0" err="1">
                <a:cs typeface="Times New Roman" panose="02020603050405020304" pitchFamily="18" charset="0"/>
              </a:rPr>
              <a:t>Md</a:t>
            </a:r>
            <a:r>
              <a:rPr lang="en-US" sz="1400" i="1" dirty="0">
                <a:cs typeface="Times New Roman" panose="02020603050405020304" pitchFamily="18" charset="0"/>
              </a:rPr>
              <a:t> Din, </a:t>
            </a:r>
            <a:r>
              <a:rPr lang="en-US" sz="1400" i="1" dirty="0" err="1">
                <a:cs typeface="Times New Roman" panose="02020603050405020304" pitchFamily="18" charset="0"/>
              </a:rPr>
              <a:t>Mohd</a:t>
            </a:r>
            <a:r>
              <a:rPr lang="en-US" sz="1400" i="1" dirty="0"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cs typeface="Times New Roman" panose="02020603050405020304" pitchFamily="18" charset="0"/>
              </a:rPr>
              <a:t>Fadhil</a:t>
            </a:r>
            <a:r>
              <a:rPr lang="en-US" sz="1400" i="1" dirty="0">
                <a:cs typeface="Times New Roman" panose="02020603050405020304" pitchFamily="18" charset="0"/>
              </a:rPr>
              <a:t> &amp; Mohamad, </a:t>
            </a:r>
            <a:r>
              <a:rPr lang="en-US" sz="1400" i="1" dirty="0" err="1">
                <a:cs typeface="Times New Roman" panose="02020603050405020304" pitchFamily="18" charset="0"/>
              </a:rPr>
              <a:t>Shaza</a:t>
            </a:r>
            <a:r>
              <a:rPr lang="en-US" sz="1400" i="1" dirty="0">
                <a:cs typeface="Times New Roman" panose="02020603050405020304" pitchFamily="18" charset="0"/>
              </a:rPr>
              <a:t> &amp; </a:t>
            </a:r>
            <a:r>
              <a:rPr lang="en-US" sz="1400" i="1" dirty="0" err="1">
                <a:cs typeface="Times New Roman" panose="02020603050405020304" pitchFamily="18" charset="0"/>
              </a:rPr>
              <a:t>Sohaili</a:t>
            </a:r>
            <a:r>
              <a:rPr lang="en-US" sz="1400" i="1" dirty="0">
                <a:cs typeface="Times New Roman" panose="02020603050405020304" pitchFamily="18" charset="0"/>
              </a:rPr>
              <a:t>, Johan &amp; Mat </a:t>
            </a:r>
            <a:r>
              <a:rPr lang="en-US" sz="1400" i="1" dirty="0" err="1">
                <a:cs typeface="Times New Roman" panose="02020603050405020304" pitchFamily="18" charset="0"/>
              </a:rPr>
              <a:t>Taib</a:t>
            </a:r>
            <a:r>
              <a:rPr lang="en-US" sz="1400" i="1" dirty="0"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cs typeface="Times New Roman" panose="02020603050405020304" pitchFamily="18" charset="0"/>
              </a:rPr>
              <a:t>Shazwin</a:t>
            </a:r>
            <a:r>
              <a:rPr lang="en-US" sz="1400" i="1" dirty="0">
                <a:cs typeface="Times New Roman" panose="02020603050405020304" pitchFamily="18" charset="0"/>
              </a:rPr>
              <a:t> &amp; </a:t>
            </a:r>
            <a:r>
              <a:rPr lang="en-US" sz="1400" i="1" dirty="0" err="1">
                <a:cs typeface="Times New Roman" panose="02020603050405020304" pitchFamily="18" charset="0"/>
              </a:rPr>
              <a:t>Yusof</a:t>
            </a:r>
            <a:r>
              <a:rPr lang="en-US" sz="1400" i="1" dirty="0"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cs typeface="Times New Roman" panose="02020603050405020304" pitchFamily="18" charset="0"/>
              </a:rPr>
              <a:t>Mohd</a:t>
            </a:r>
            <a:r>
              <a:rPr lang="en-US" sz="1400" i="1" dirty="0">
                <a:cs typeface="Times New Roman" panose="02020603050405020304" pitchFamily="18" charset="0"/>
              </a:rPr>
              <a:t> &amp; </a:t>
            </a:r>
            <a:r>
              <a:rPr lang="en-US" sz="1400" i="1" dirty="0" err="1">
                <a:cs typeface="Times New Roman" panose="02020603050405020304" pitchFamily="18" charset="0"/>
              </a:rPr>
              <a:t>Kamyab</a:t>
            </a:r>
            <a:r>
              <a:rPr lang="en-US" sz="1400" i="1" dirty="0"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cs typeface="Times New Roman" panose="02020603050405020304" pitchFamily="18" charset="0"/>
              </a:rPr>
              <a:t>Hesam</a:t>
            </a:r>
            <a:r>
              <a:rPr lang="en-US" sz="1400" i="1" dirty="0">
                <a:cs typeface="Times New Roman" panose="02020603050405020304" pitchFamily="18" charset="0"/>
              </a:rPr>
              <a:t> &amp; </a:t>
            </a:r>
            <a:r>
              <a:rPr lang="en-US" sz="1400" i="1" dirty="0" err="1">
                <a:cs typeface="Times New Roman" panose="02020603050405020304" pitchFamily="18" charset="0"/>
              </a:rPr>
              <a:t>Darajeh</a:t>
            </a:r>
            <a:r>
              <a:rPr lang="en-US" sz="1400" i="1" dirty="0"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cs typeface="Times New Roman" panose="02020603050405020304" pitchFamily="18" charset="0"/>
              </a:rPr>
              <a:t>Negisa</a:t>
            </a:r>
            <a:r>
              <a:rPr lang="en-US" sz="1400" i="1" dirty="0">
                <a:cs typeface="Times New Roman" panose="02020603050405020304" pitchFamily="18" charset="0"/>
              </a:rPr>
              <a:t> &amp; Ahsan, </a:t>
            </a:r>
            <a:r>
              <a:rPr lang="en-US" sz="1400" i="1" dirty="0" err="1">
                <a:cs typeface="Times New Roman" panose="02020603050405020304" pitchFamily="18" charset="0"/>
              </a:rPr>
              <a:t>Amimul</a:t>
            </a:r>
            <a:r>
              <a:rPr lang="en-US" sz="1400" i="1" dirty="0">
                <a:cs typeface="Times New Roman" panose="02020603050405020304" pitchFamily="18" charset="0"/>
              </a:rPr>
              <a:t>. (2017). Review on Pretreatment Methods and Ethanol Production from Cellulosic Water Hyacinth. </a:t>
            </a:r>
            <a:r>
              <a:rPr lang="en-US" sz="1400" i="1" dirty="0" err="1">
                <a:cs typeface="Times New Roman" panose="02020603050405020304" pitchFamily="18" charset="0"/>
              </a:rPr>
              <a:t>Bioresources</a:t>
            </a:r>
            <a:r>
              <a:rPr lang="en-US" sz="1400" i="1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fr-FR" sz="1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BFB2871A-E7D4-9111-4483-6EDC29B6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5" y="209578"/>
            <a:ext cx="6091235" cy="714250"/>
          </a:xfrm>
          <a:prstGeom prst="roundRect">
            <a:avLst/>
          </a:prstGeom>
          <a:solidFill>
            <a:srgbClr val="072D3B"/>
          </a:solidFill>
          <a:ln>
            <a:solidFill>
              <a:srgbClr val="072D3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Références bibliographiques</a:t>
            </a:r>
          </a:p>
        </p:txBody>
      </p: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id="{9CC72C75-8247-07A2-4C8C-B29DEF50AA8E}"/>
              </a:ext>
            </a:extLst>
          </p:cNvPr>
          <p:cNvSpPr/>
          <p:nvPr/>
        </p:nvSpPr>
        <p:spPr>
          <a:xfrm>
            <a:off x="6410960" y="749432"/>
            <a:ext cx="75415" cy="84842"/>
          </a:xfrm>
          <a:prstGeom prst="flowChartConnector">
            <a:avLst/>
          </a:prstGeom>
          <a:solidFill>
            <a:srgbClr val="64C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102289D-31EA-552A-1EBC-62FBC66C1639}"/>
              </a:ext>
            </a:extLst>
          </p:cNvPr>
          <p:cNvSpPr txBox="1">
            <a:spLocks/>
          </p:cNvSpPr>
          <p:nvPr/>
        </p:nvSpPr>
        <p:spPr>
          <a:xfrm>
            <a:off x="865112" y="1096297"/>
            <a:ext cx="10451794" cy="56768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[11]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El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Bekkari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N., Leroux, C., Picard, L. (2023). La filière lignine. Procédés d’extraction, de fractionnement chimique et de valorisation des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agromolécules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Université de Champagne-Ardenne.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Mini projet de Master. BCVB0901. 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https://acrobat.adobe.com/link/track?uri=urn:aaid:scds:US:35244134-01e2-450b-af13-f18696b95176 </a:t>
            </a:r>
            <a:endParaRPr lang="fr-FR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[12] Robert, M. (2017). Les solvants eutectiques comme milieu d’extraction de composés polaires bioactifs à partir de sons céréaliers. 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INRA Montpellier. 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https://hal.science/hal-01603214</a:t>
            </a:r>
            <a:endParaRPr lang="fr-FR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algn="just">
              <a:buNone/>
              <a:defRPr/>
            </a:pP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[13]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Yu, D., Xue, Z., &amp; Mu, T. (2022). Deep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eute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ctic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solvents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as a green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toolbox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for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synthesis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Cell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reports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physical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science,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3(4), 100809.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https://doi.org/10.1016/j.xcrp.2022.100809</a:t>
            </a:r>
            <a:endParaRPr lang="fr-FR" sz="1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fr-FR" sz="1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[14]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Schneider, W. D. H., Dillon, A. J. P. &amp;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Camassola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Lignin nanoparticles enter the scene: A promising versatile green tool for multiple applications.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 Advances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 107685 (2021).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https://doi.org/10.1016/j.biotechadv.2020.107685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[15] 10.1038/s44296-024-00037-5</a:t>
            </a:r>
          </a:p>
          <a:p>
            <a:pPr marL="0" indent="0" algn="just">
              <a:buNone/>
              <a:defRPr/>
            </a:pP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fr-FR" sz="1400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566AC9-D51A-A57C-6AC9-C7225344D5E1}"/>
              </a:ext>
            </a:extLst>
          </p:cNvPr>
          <p:cNvSpPr txBox="1"/>
          <p:nvPr/>
        </p:nvSpPr>
        <p:spPr>
          <a:xfrm>
            <a:off x="439862" y="934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D9B35E-222B-BB97-A987-FA0EBE8D9F30}"/>
              </a:ext>
            </a:extLst>
          </p:cNvPr>
          <p:cNvSpPr txBox="1"/>
          <p:nvPr/>
        </p:nvSpPr>
        <p:spPr>
          <a:xfrm>
            <a:off x="37708" y="101177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8F3751E-AC1F-5DD2-EED9-8A772F32CEA0}"/>
              </a:ext>
            </a:extLst>
          </p:cNvPr>
          <p:cNvSpPr txBox="1"/>
          <p:nvPr/>
        </p:nvSpPr>
        <p:spPr>
          <a:xfrm>
            <a:off x="-22404" y="1670379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6758C5-E537-B7A2-1F28-2349DF504803}"/>
              </a:ext>
            </a:extLst>
          </p:cNvPr>
          <p:cNvSpPr txBox="1"/>
          <p:nvPr/>
        </p:nvSpPr>
        <p:spPr>
          <a:xfrm>
            <a:off x="-8875" y="2345197"/>
            <a:ext cx="60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1FF086-2182-8B8A-6F42-9CF7CF56624C}"/>
              </a:ext>
            </a:extLst>
          </p:cNvPr>
          <p:cNvSpPr txBox="1"/>
          <p:nvPr/>
        </p:nvSpPr>
        <p:spPr>
          <a:xfrm>
            <a:off x="46069" y="3002285"/>
            <a:ext cx="48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6521A5-3CF8-E0F7-1961-287FE4F3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331" y="1518116"/>
            <a:ext cx="7635316" cy="47785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164E17D-532E-62C9-4ECE-ECBE1121EF46}"/>
              </a:ext>
            </a:extLst>
          </p:cNvPr>
          <p:cNvSpPr txBox="1"/>
          <p:nvPr/>
        </p:nvSpPr>
        <p:spPr>
          <a:xfrm>
            <a:off x="7175125" y="3744807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Montserrat" panose="00000500000000000000" pitchFamily="2" charset="0"/>
              </a:rPr>
              <a:t>5-35%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914AFE-FC2A-3EF2-087B-F3E6F84B4321}"/>
              </a:ext>
            </a:extLst>
          </p:cNvPr>
          <p:cNvSpPr txBox="1"/>
          <p:nvPr/>
        </p:nvSpPr>
        <p:spPr>
          <a:xfrm>
            <a:off x="6582209" y="4086163"/>
            <a:ext cx="7409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ea typeface="Tahoma" panose="020B0604030504040204" pitchFamily="34" charset="0"/>
                <a:cs typeface="Times New Roman" panose="02020603050405020304" pitchFamily="18" charset="0"/>
              </a:rPr>
              <a:t>Lignin</a:t>
            </a:r>
            <a:endParaRPr lang="fr-FR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6C925D-72F9-56BC-EC7F-DB4610EE154B}"/>
              </a:ext>
            </a:extLst>
          </p:cNvPr>
          <p:cNvSpPr txBox="1"/>
          <p:nvPr/>
        </p:nvSpPr>
        <p:spPr>
          <a:xfrm>
            <a:off x="8974618" y="4750171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</a:rPr>
              <a:t>25-35%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55C165-9CF6-A526-09BB-20E14B0BF176}"/>
              </a:ext>
            </a:extLst>
          </p:cNvPr>
          <p:cNvSpPr txBox="1"/>
          <p:nvPr/>
        </p:nvSpPr>
        <p:spPr>
          <a:xfrm>
            <a:off x="7579243" y="5066432"/>
            <a:ext cx="1518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4">
                    <a:lumMod val="50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Hemicellulose</a:t>
            </a:r>
            <a:endParaRPr lang="fr-FR" dirty="0">
              <a:solidFill>
                <a:schemeClr val="accent4">
                  <a:lumMod val="50000"/>
                </a:schemeClr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D088DC7-1118-2B2C-A426-513204E28C7C}"/>
              </a:ext>
            </a:extLst>
          </p:cNvPr>
          <p:cNvSpPr txBox="1"/>
          <p:nvPr/>
        </p:nvSpPr>
        <p:spPr>
          <a:xfrm>
            <a:off x="11101790" y="4480609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348B40"/>
                </a:solidFill>
                <a:latin typeface="Montserrat" panose="00000500000000000000" pitchFamily="2" charset="0"/>
              </a:rPr>
              <a:t>40-50%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BB85D1-131A-192C-D398-B305FF69DEC0}"/>
              </a:ext>
            </a:extLst>
          </p:cNvPr>
          <p:cNvSpPr txBox="1"/>
          <p:nvPr/>
        </p:nvSpPr>
        <p:spPr>
          <a:xfrm>
            <a:off x="10222686" y="4789936"/>
            <a:ext cx="10567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Cellulose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2D6E73F-AF59-1CAB-4712-F222FC2A96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0" b="88929" l="0" r="96578">
                        <a14:foregroundMark x1="72624" y1="83929" x2="74525" y2="88929"/>
                        <a14:foregroundMark x1="88593" y1="52857" x2="97338" y2="52857"/>
                        <a14:foregroundMark x1="9886" y1="52857" x2="0" y2="51786"/>
                        <a14:foregroundMark x1="28897" y1="16071" x2="25856" y2="12500"/>
                      </a14:backgroundRemoval>
                    </a14:imgEffect>
                  </a14:imgLayer>
                </a14:imgProps>
              </a:ext>
            </a:extLst>
          </a:blip>
          <a:srcRect t="7809" b="6476"/>
          <a:stretch/>
        </p:blipFill>
        <p:spPr>
          <a:xfrm>
            <a:off x="4608947" y="1224147"/>
            <a:ext cx="2343717" cy="213876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1F3474E-D35B-1662-7016-E17C502135A8}"/>
              </a:ext>
            </a:extLst>
          </p:cNvPr>
          <p:cNvSpPr txBox="1"/>
          <p:nvPr/>
        </p:nvSpPr>
        <p:spPr>
          <a:xfrm>
            <a:off x="4913962" y="854815"/>
            <a:ext cx="105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cs typeface="Times New Roman" panose="02020603050405020304" pitchFamily="18" charset="0"/>
              </a:rPr>
              <a:t>Plant </a:t>
            </a:r>
            <a:r>
              <a:rPr lang="fr-FR" b="1" dirty="0" err="1">
                <a:cs typeface="Times New Roman" panose="02020603050405020304" pitchFamily="18" charset="0"/>
              </a:rPr>
              <a:t>cell</a:t>
            </a:r>
            <a:endParaRPr lang="fr-FR" b="1" dirty="0">
              <a:cs typeface="Times New Roman" panose="02020603050405020304" pitchFamily="18" charset="0"/>
            </a:endParaRPr>
          </a:p>
        </p:txBody>
      </p:sp>
      <p:pic>
        <p:nvPicPr>
          <p:cNvPr id="20" name="Graphique 19" descr="Flèche : courbe dans le sens des aiguilles d’une montre contour">
            <a:extLst>
              <a:ext uri="{FF2B5EF4-FFF2-40B4-BE49-F238E27FC236}">
                <a16:creationId xmlns:a16="http://schemas.microsoft.com/office/drawing/2014/main" id="{ED8121C4-5632-3245-DC23-AF6385FAF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143920">
            <a:off x="6744244" y="1257895"/>
            <a:ext cx="1048340" cy="104834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669D6FA-8655-5038-CE1D-F712034F79F4}"/>
              </a:ext>
            </a:extLst>
          </p:cNvPr>
          <p:cNvSpPr txBox="1"/>
          <p:nvPr/>
        </p:nvSpPr>
        <p:spPr>
          <a:xfrm>
            <a:off x="8221321" y="1167690"/>
            <a:ext cx="381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cs typeface="Times New Roman" panose="02020603050405020304" pitchFamily="18" charset="0"/>
              </a:rPr>
              <a:t>Lignocellulosic</a:t>
            </a:r>
            <a:r>
              <a:rPr lang="fr-FR" b="1" dirty="0">
                <a:cs typeface="Times New Roman" panose="02020603050405020304" pitchFamily="18" charset="0"/>
              </a:rPr>
              <a:t> complexe</a:t>
            </a: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CD335399-87F6-8310-766D-43EA31EED351}"/>
              </a:ext>
            </a:extLst>
          </p:cNvPr>
          <p:cNvSpPr/>
          <p:nvPr/>
        </p:nvSpPr>
        <p:spPr>
          <a:xfrm>
            <a:off x="6467629" y="1988617"/>
            <a:ext cx="396310" cy="347877"/>
          </a:xfrm>
          <a:prstGeom prst="flowChartConnec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43F3C11-8791-E728-16F6-CB47A04D487A}"/>
              </a:ext>
            </a:extLst>
          </p:cNvPr>
          <p:cNvSpPr txBox="1"/>
          <p:nvPr/>
        </p:nvSpPr>
        <p:spPr>
          <a:xfrm>
            <a:off x="2718855" y="6369030"/>
            <a:ext cx="1100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cs typeface="Times New Roman" panose="02020603050405020304" pitchFamily="18" charset="0"/>
              </a:rPr>
              <a:t>Main </a:t>
            </a:r>
            <a:r>
              <a:rPr lang="fr-FR" i="1" dirty="0" err="1">
                <a:cs typeface="Times New Roman" panose="02020603050405020304" pitchFamily="18" charset="0"/>
              </a:rPr>
              <a:t>biopolymers</a:t>
            </a:r>
            <a:r>
              <a:rPr lang="fr-FR" i="1" dirty="0">
                <a:cs typeface="Times New Roman" panose="02020603050405020304" pitchFamily="18" charset="0"/>
              </a:rPr>
              <a:t> </a:t>
            </a:r>
            <a:r>
              <a:rPr lang="fr-FR" i="1" dirty="0" err="1">
                <a:cs typeface="Times New Roman" panose="02020603050405020304" pitchFamily="18" charset="0"/>
              </a:rPr>
              <a:t>from</a:t>
            </a:r>
            <a:r>
              <a:rPr lang="fr-FR" i="1" dirty="0">
                <a:cs typeface="Times New Roman" panose="02020603050405020304" pitchFamily="18" charset="0"/>
              </a:rPr>
              <a:t> plant </a:t>
            </a:r>
            <a:r>
              <a:rPr lang="fr-FR" i="1" dirty="0" err="1">
                <a:cs typeface="Times New Roman" panose="02020603050405020304" pitchFamily="18" charset="0"/>
              </a:rPr>
              <a:t>cell</a:t>
            </a:r>
            <a:r>
              <a:rPr lang="fr-FR" i="1" dirty="0">
                <a:cs typeface="Times New Roman" panose="02020603050405020304" pitchFamily="18" charset="0"/>
              </a:rPr>
              <a:t> </a:t>
            </a:r>
            <a:r>
              <a:rPr lang="fr-FR" i="1" dirty="0" err="1">
                <a:cs typeface="Times New Roman" panose="02020603050405020304" pitchFamily="18" charset="0"/>
              </a:rPr>
              <a:t>wall</a:t>
            </a:r>
            <a:r>
              <a:rPr lang="fr-FR" i="1" dirty="0">
                <a:cs typeface="Times New Roman" panose="02020603050405020304" pitchFamily="18" charset="0"/>
              </a:rPr>
              <a:t> </a:t>
            </a:r>
            <a:r>
              <a:rPr lang="fr-FR" b="1" i="1" dirty="0">
                <a:cs typeface="Times New Roman" panose="02020603050405020304" pitchFamily="18" charset="0"/>
              </a:rPr>
              <a:t> </a:t>
            </a:r>
            <a:r>
              <a:rPr lang="fr-FR" i="1" dirty="0">
                <a:cs typeface="Times New Roman" panose="02020603050405020304" pitchFamily="18" charset="0"/>
              </a:rPr>
              <a:t> [1]</a:t>
            </a:r>
            <a:r>
              <a:rPr lang="fr-FR" b="1" i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289785" y="232022"/>
            <a:ext cx="3632726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Lignocellulosic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biomass</a:t>
            </a:r>
            <a:endParaRPr lang="fr-FR" sz="2400" b="1" dirty="0">
              <a:solidFill>
                <a:srgbClr val="E0B75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id="{15DC5B3C-2393-76A1-AC35-8BFE3FB9DE13}"/>
              </a:ext>
            </a:extLst>
          </p:cNvPr>
          <p:cNvSpPr/>
          <p:nvPr/>
        </p:nvSpPr>
        <p:spPr>
          <a:xfrm>
            <a:off x="11703452" y="6347612"/>
            <a:ext cx="348347" cy="32551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4583696-545C-E070-FDCA-72D9836BA44D}"/>
              </a:ext>
            </a:extLst>
          </p:cNvPr>
          <p:cNvSpPr txBox="1"/>
          <p:nvPr/>
        </p:nvSpPr>
        <p:spPr>
          <a:xfrm>
            <a:off x="-37388" y="3668848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9EB91B9-E4BD-46AB-ACA6-CB9FAA0885F7}"/>
              </a:ext>
            </a:extLst>
          </p:cNvPr>
          <p:cNvSpPr txBox="1"/>
          <p:nvPr/>
        </p:nvSpPr>
        <p:spPr>
          <a:xfrm>
            <a:off x="433849" y="1406690"/>
            <a:ext cx="3808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300 billion tons of lignin in the biosphere </a:t>
            </a:r>
            <a:r>
              <a:rPr lang="fr-FR" sz="2400" i="1" baseline="30000" dirty="0">
                <a:cs typeface="Times New Roman" panose="02020603050405020304" pitchFamily="18" charset="0"/>
              </a:rPr>
              <a:t>[2]</a:t>
            </a:r>
            <a:endParaRPr lang="fr-FR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 most abundant natural source of aromatic molecules on Earth </a:t>
            </a:r>
            <a:r>
              <a:rPr lang="fr-FR" sz="2400" i="1" baseline="30000" dirty="0">
                <a:cs typeface="Times New Roman" panose="02020603050405020304" pitchFamily="18" charset="0"/>
              </a:rPr>
              <a:t>[3]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Major by-product of the paper, sugar, and biofuel industries </a:t>
            </a:r>
            <a:r>
              <a:rPr lang="fr-FR" sz="2400" i="1" baseline="30000" dirty="0">
                <a:cs typeface="Times New Roman" panose="02020603050405020304" pitchFamily="18" charset="0"/>
              </a:rPr>
              <a:t>[4]</a:t>
            </a:r>
            <a:endParaRPr lang="fr-FR" sz="2400" dirty="0">
              <a:cs typeface="Times New Roman" panose="02020603050405020304" pitchFamily="18" charset="0"/>
            </a:endParaRPr>
          </a:p>
          <a:p>
            <a:pPr algn="just"/>
            <a:endParaRPr lang="fr-FR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566AC9-D51A-A57C-6AC9-C7225344D5E1}"/>
              </a:ext>
            </a:extLst>
          </p:cNvPr>
          <p:cNvSpPr txBox="1"/>
          <p:nvPr/>
        </p:nvSpPr>
        <p:spPr>
          <a:xfrm>
            <a:off x="439862" y="934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D9B35E-222B-BB97-A987-FA0EBE8D9F30}"/>
              </a:ext>
            </a:extLst>
          </p:cNvPr>
          <p:cNvSpPr txBox="1"/>
          <p:nvPr/>
        </p:nvSpPr>
        <p:spPr>
          <a:xfrm>
            <a:off x="37708" y="101177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6758C5-E537-B7A2-1F28-2349DF504803}"/>
              </a:ext>
            </a:extLst>
          </p:cNvPr>
          <p:cNvSpPr txBox="1"/>
          <p:nvPr/>
        </p:nvSpPr>
        <p:spPr>
          <a:xfrm>
            <a:off x="-8875" y="2345197"/>
            <a:ext cx="60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1FF086-2182-8B8A-6F42-9CF7CF56624C}"/>
              </a:ext>
            </a:extLst>
          </p:cNvPr>
          <p:cNvSpPr txBox="1"/>
          <p:nvPr/>
        </p:nvSpPr>
        <p:spPr>
          <a:xfrm>
            <a:off x="46069" y="3002285"/>
            <a:ext cx="48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43F3C11-8791-E728-16F6-CB47A04D487A}"/>
              </a:ext>
            </a:extLst>
          </p:cNvPr>
          <p:cNvSpPr txBox="1"/>
          <p:nvPr/>
        </p:nvSpPr>
        <p:spPr>
          <a:xfrm>
            <a:off x="1027049" y="5750745"/>
            <a:ext cx="95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cs typeface="Times New Roman" panose="02020603050405020304" pitchFamily="18" charset="0"/>
              </a:rPr>
              <a:t>Example</a:t>
            </a:r>
            <a:r>
              <a:rPr lang="fr-FR" i="1" dirty="0" smtClean="0">
                <a:cs typeface="Times New Roman" panose="02020603050405020304" pitchFamily="18" charset="0"/>
              </a:rPr>
              <a:t> </a:t>
            </a:r>
            <a:r>
              <a:rPr lang="fr-FR" i="1" dirty="0">
                <a:cs typeface="Times New Roman" panose="02020603050405020304" pitchFamily="18" charset="0"/>
              </a:rPr>
              <a:t>of native </a:t>
            </a:r>
            <a:r>
              <a:rPr lang="fr-FR" i="1" dirty="0" err="1">
                <a:cs typeface="Times New Roman" panose="02020603050405020304" pitchFamily="18" charset="0"/>
              </a:rPr>
              <a:t>lignin</a:t>
            </a:r>
            <a:r>
              <a:rPr lang="fr-FR" i="1" dirty="0">
                <a:cs typeface="Times New Roman" panose="02020603050405020304" pitchFamily="18" charset="0"/>
              </a:rPr>
              <a:t> structure </a:t>
            </a:r>
            <a:r>
              <a:rPr lang="fr-FR" i="1" dirty="0" err="1">
                <a:cs typeface="Times New Roman" panose="02020603050405020304" pitchFamily="18" charset="0"/>
              </a:rPr>
              <a:t>from</a:t>
            </a:r>
            <a:r>
              <a:rPr lang="fr-FR" i="1" dirty="0">
                <a:cs typeface="Times New Roman" panose="02020603050405020304" pitchFamily="18" charset="0"/>
              </a:rPr>
              <a:t> [5]</a:t>
            </a:r>
            <a:r>
              <a:rPr lang="fr-FR" b="1" i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" name="Organigramme : Connecteur 82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703452" y="6347612"/>
            <a:ext cx="348347" cy="32551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BD221F-23C9-80E5-34B6-18975D516E91}"/>
              </a:ext>
            </a:extLst>
          </p:cNvPr>
          <p:cNvSpPr txBox="1"/>
          <p:nvPr/>
        </p:nvSpPr>
        <p:spPr>
          <a:xfrm>
            <a:off x="-37388" y="3668848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</a:p>
        </p:txBody>
      </p:sp>
      <p:pic>
        <p:nvPicPr>
          <p:cNvPr id="117" name="Image 116">
            <a:extLst>
              <a:ext uri="{FF2B5EF4-FFF2-40B4-BE49-F238E27FC236}">
                <a16:creationId xmlns:a16="http://schemas.microsoft.com/office/drawing/2014/main" id="{83F0085A-DC39-831A-4A8E-CF9D48B8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21" y="1377782"/>
            <a:ext cx="8143202" cy="3639146"/>
          </a:xfrm>
          <a:prstGeom prst="rect">
            <a:avLst/>
          </a:prstGeom>
        </p:spPr>
      </p:pic>
      <p:sp>
        <p:nvSpPr>
          <p:cNvPr id="120" name="ZoneTexte 119">
            <a:extLst>
              <a:ext uri="{FF2B5EF4-FFF2-40B4-BE49-F238E27FC236}">
                <a16:creationId xmlns:a16="http://schemas.microsoft.com/office/drawing/2014/main" id="{BBF8CC79-CB3A-B05D-9E1A-728454D16F76}"/>
              </a:ext>
            </a:extLst>
          </p:cNvPr>
          <p:cNvSpPr txBox="1"/>
          <p:nvPr/>
        </p:nvSpPr>
        <p:spPr>
          <a:xfrm>
            <a:off x="9409171" y="922589"/>
            <a:ext cx="1242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A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fr-FR" b="1" dirty="0" err="1">
                <a:solidFill>
                  <a:srgbClr val="0A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fr-FR" b="1" dirty="0">
                <a:solidFill>
                  <a:srgbClr val="0A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-unit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63BFEBB-9D7C-0050-CD37-8477E95C2EFE}"/>
              </a:ext>
            </a:extLst>
          </p:cNvPr>
          <p:cNvSpPr/>
          <p:nvPr/>
        </p:nvSpPr>
        <p:spPr>
          <a:xfrm>
            <a:off x="3838147" y="1433241"/>
            <a:ext cx="3434009" cy="1902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3E51E4F-8B3F-D57E-01EA-FF711E68A819}"/>
              </a:ext>
            </a:extLst>
          </p:cNvPr>
          <p:cNvSpPr txBox="1"/>
          <p:nvPr/>
        </p:nvSpPr>
        <p:spPr>
          <a:xfrm>
            <a:off x="10528632" y="1707712"/>
            <a:ext cx="152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A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fr-FR" dirty="0" err="1">
                <a:solidFill>
                  <a:srgbClr val="0A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coumaryl</a:t>
            </a:r>
            <a:r>
              <a:rPr lang="fr-FR" dirty="0">
                <a:solidFill>
                  <a:srgbClr val="0A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A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r>
              <a:rPr lang="fr-FR" dirty="0">
                <a:solidFill>
                  <a:srgbClr val="0A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3" name="Image 122">
            <a:extLst>
              <a:ext uri="{FF2B5EF4-FFF2-40B4-BE49-F238E27FC236}">
                <a16:creationId xmlns:a16="http://schemas.microsoft.com/office/drawing/2014/main" id="{219C4860-E0D8-942B-EA31-1F860FC9D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37" t="5944" r="59790" b="60515"/>
          <a:stretch/>
        </p:blipFill>
        <p:spPr>
          <a:xfrm>
            <a:off x="10864666" y="2426590"/>
            <a:ext cx="930760" cy="1572340"/>
          </a:xfrm>
          <a:prstGeom prst="rect">
            <a:avLst/>
          </a:prstGeom>
        </p:spPr>
      </p:pic>
      <p:pic>
        <p:nvPicPr>
          <p:cNvPr id="124" name="Graphique 123" descr="Flèche : courbe dans le sens des aiguilles d’une montre contour">
            <a:extLst>
              <a:ext uri="{FF2B5EF4-FFF2-40B4-BE49-F238E27FC236}">
                <a16:creationId xmlns:a16="http://schemas.microsoft.com/office/drawing/2014/main" id="{5CED1336-C4AF-41BF-7140-BB6C9DD89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960487" flipH="1">
            <a:off x="10744114" y="911988"/>
            <a:ext cx="860096" cy="860096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3E475877-66F1-5841-F9AA-F7E388B6888B}"/>
              </a:ext>
            </a:extLst>
          </p:cNvPr>
          <p:cNvSpPr/>
          <p:nvPr/>
        </p:nvSpPr>
        <p:spPr>
          <a:xfrm>
            <a:off x="10528632" y="1707712"/>
            <a:ext cx="1526595" cy="2389611"/>
          </a:xfrm>
          <a:prstGeom prst="rect">
            <a:avLst/>
          </a:prstGeom>
          <a:noFill/>
          <a:ln w="19050">
            <a:solidFill>
              <a:srgbClr val="0A7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6" name="Graphique 125" descr="Flèche : courbe dans le sens des aiguilles d’une montre contour">
            <a:extLst>
              <a:ext uri="{FF2B5EF4-FFF2-40B4-BE49-F238E27FC236}">
                <a16:creationId xmlns:a16="http://schemas.microsoft.com/office/drawing/2014/main" id="{3A1CB59B-A093-5C38-2140-39D51D616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860551" flipH="1">
            <a:off x="9348675" y="3539678"/>
            <a:ext cx="860096" cy="860096"/>
          </a:xfrm>
          <a:prstGeom prst="rect">
            <a:avLst/>
          </a:prstGeom>
        </p:spPr>
      </p:pic>
      <p:sp>
        <p:nvSpPr>
          <p:cNvPr id="127" name="ZoneTexte 126">
            <a:extLst>
              <a:ext uri="{FF2B5EF4-FFF2-40B4-BE49-F238E27FC236}">
                <a16:creationId xmlns:a16="http://schemas.microsoft.com/office/drawing/2014/main" id="{EC36513E-BC3A-3D89-12B4-0D4A6A2FC2ED}"/>
              </a:ext>
            </a:extLst>
          </p:cNvPr>
          <p:cNvSpPr txBox="1"/>
          <p:nvPr/>
        </p:nvSpPr>
        <p:spPr>
          <a:xfrm>
            <a:off x="9175847" y="4348120"/>
            <a:ext cx="146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E0A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Coniferyl</a:t>
            </a:r>
            <a:r>
              <a:rPr lang="fr-FR" dirty="0">
                <a:solidFill>
                  <a:srgbClr val="E0A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E0A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endParaRPr lang="fr-FR" dirty="0">
              <a:solidFill>
                <a:srgbClr val="E0AB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Image 127">
            <a:extLst>
              <a:ext uri="{FF2B5EF4-FFF2-40B4-BE49-F238E27FC236}">
                <a16:creationId xmlns:a16="http://schemas.microsoft.com/office/drawing/2014/main" id="{FBC5A40F-C441-5930-0379-BA2227FFA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06" t="6128" r="51221" b="60331"/>
          <a:stretch/>
        </p:blipFill>
        <p:spPr>
          <a:xfrm>
            <a:off x="9440864" y="5075101"/>
            <a:ext cx="930760" cy="1572340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A032FBB2-5B7B-B72B-6386-149FD0FB23F0}"/>
              </a:ext>
            </a:extLst>
          </p:cNvPr>
          <p:cNvSpPr/>
          <p:nvPr/>
        </p:nvSpPr>
        <p:spPr>
          <a:xfrm>
            <a:off x="9143047" y="4348289"/>
            <a:ext cx="1493457" cy="2389611"/>
          </a:xfrm>
          <a:prstGeom prst="rect">
            <a:avLst/>
          </a:prstGeom>
          <a:noFill/>
          <a:ln w="19050">
            <a:solidFill>
              <a:srgbClr val="E0A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FFE28E99-E6AB-3DD5-2821-584FCE50298F}"/>
              </a:ext>
            </a:extLst>
          </p:cNvPr>
          <p:cNvSpPr txBox="1"/>
          <p:nvPr/>
        </p:nvSpPr>
        <p:spPr>
          <a:xfrm>
            <a:off x="3671321" y="2859917"/>
            <a:ext cx="514885" cy="369332"/>
          </a:xfrm>
          <a:prstGeom prst="rect">
            <a:avLst/>
          </a:prstGeom>
          <a:solidFill>
            <a:srgbClr val="FEE8D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-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86E7FAC6-9A0A-7699-9328-8D43236FD5A9}"/>
              </a:ext>
            </a:extLst>
          </p:cNvPr>
          <p:cNvSpPr txBox="1"/>
          <p:nvPr/>
        </p:nvSpPr>
        <p:spPr>
          <a:xfrm>
            <a:off x="7272732" y="2200504"/>
            <a:ext cx="514885" cy="369332"/>
          </a:xfrm>
          <a:prstGeom prst="rect">
            <a:avLst/>
          </a:prstGeom>
          <a:solidFill>
            <a:srgbClr val="FEE8D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-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274C2466-1467-E1FB-83F6-FFB47805C21F}"/>
              </a:ext>
            </a:extLst>
          </p:cNvPr>
          <p:cNvSpPr txBox="1"/>
          <p:nvPr/>
        </p:nvSpPr>
        <p:spPr>
          <a:xfrm>
            <a:off x="8038671" y="4332687"/>
            <a:ext cx="747320" cy="369332"/>
          </a:xfrm>
          <a:prstGeom prst="rect">
            <a:avLst/>
          </a:prstGeom>
          <a:solidFill>
            <a:srgbClr val="D6EDF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-O-4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0A1CA956-740E-6B10-EB1C-90921CF94A7B}"/>
              </a:ext>
            </a:extLst>
          </p:cNvPr>
          <p:cNvSpPr txBox="1"/>
          <p:nvPr/>
        </p:nvSpPr>
        <p:spPr>
          <a:xfrm>
            <a:off x="4090873" y="4964435"/>
            <a:ext cx="503664" cy="369332"/>
          </a:xfrm>
          <a:prstGeom prst="rect">
            <a:avLst/>
          </a:prstGeom>
          <a:solidFill>
            <a:srgbClr val="D3E9C3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-5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93AEC80E-5501-9F8F-2061-F15DB377902F}"/>
              </a:ext>
            </a:extLst>
          </p:cNvPr>
          <p:cNvSpPr txBox="1"/>
          <p:nvPr/>
        </p:nvSpPr>
        <p:spPr>
          <a:xfrm>
            <a:off x="6498054" y="4851583"/>
            <a:ext cx="736099" cy="369332"/>
          </a:xfrm>
          <a:prstGeom prst="rect">
            <a:avLst/>
          </a:prstGeom>
          <a:solidFill>
            <a:srgbClr val="ECECEC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4-O-5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274BD752-BBA6-DAFA-1EB8-AF799B060248}"/>
              </a:ext>
            </a:extLst>
          </p:cNvPr>
          <p:cNvSpPr txBox="1"/>
          <p:nvPr/>
        </p:nvSpPr>
        <p:spPr>
          <a:xfrm>
            <a:off x="8769211" y="1405441"/>
            <a:ext cx="492444" cy="369332"/>
          </a:xfrm>
          <a:prstGeom prst="rect">
            <a:avLst/>
          </a:prstGeom>
          <a:solidFill>
            <a:srgbClr val="F7DDEA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5-5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6BE2800-B9D6-37A6-3800-63E456C1CAEE}"/>
              </a:ext>
            </a:extLst>
          </p:cNvPr>
          <p:cNvSpPr/>
          <p:nvPr/>
        </p:nvSpPr>
        <p:spPr>
          <a:xfrm>
            <a:off x="1631566" y="4017780"/>
            <a:ext cx="1579423" cy="99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7" name="Graphique 136" descr="Ligne fléchée : incurvée sens des aiguilles d’une montre contour">
            <a:extLst>
              <a:ext uri="{FF2B5EF4-FFF2-40B4-BE49-F238E27FC236}">
                <a16:creationId xmlns:a16="http://schemas.microsoft.com/office/drawing/2014/main" id="{434DEBBC-9E2E-70D5-CCCA-C22AC6E591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356473">
            <a:off x="3347465" y="4151990"/>
            <a:ext cx="561609" cy="561609"/>
          </a:xfrm>
          <a:prstGeom prst="rect">
            <a:avLst/>
          </a:prstGeom>
        </p:spPr>
      </p:pic>
      <p:sp>
        <p:nvSpPr>
          <p:cNvPr id="138" name="ZoneTexte 137">
            <a:extLst>
              <a:ext uri="{FF2B5EF4-FFF2-40B4-BE49-F238E27FC236}">
                <a16:creationId xmlns:a16="http://schemas.microsoft.com/office/drawing/2014/main" id="{AD1A068D-E8B9-76D9-473C-1ADE82066972}"/>
              </a:ext>
            </a:extLst>
          </p:cNvPr>
          <p:cNvSpPr txBox="1"/>
          <p:nvPr/>
        </p:nvSpPr>
        <p:spPr>
          <a:xfrm>
            <a:off x="2559899" y="4248026"/>
            <a:ext cx="747320" cy="369332"/>
          </a:xfrm>
          <a:prstGeom prst="rect">
            <a:avLst/>
          </a:prstGeom>
          <a:solidFill>
            <a:srgbClr val="D6EDF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-O-4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" name="Graphique 138" descr="Ligne fléchée : incurvée sens des aiguilles d’une montre contour">
            <a:extLst>
              <a:ext uri="{FF2B5EF4-FFF2-40B4-BE49-F238E27FC236}">
                <a16:creationId xmlns:a16="http://schemas.microsoft.com/office/drawing/2014/main" id="{EB166237-1D9B-1BD0-0127-9B6D6526F39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447963">
            <a:off x="4548498" y="4572593"/>
            <a:ext cx="561609" cy="561609"/>
          </a:xfrm>
          <a:prstGeom prst="rect">
            <a:avLst/>
          </a:prstGeom>
        </p:spPr>
      </p:pic>
      <p:pic>
        <p:nvPicPr>
          <p:cNvPr id="140" name="Graphique 139" descr="Ligne fléchée : incurvée sens des aiguilles d’une montre contour">
            <a:extLst>
              <a:ext uri="{FF2B5EF4-FFF2-40B4-BE49-F238E27FC236}">
                <a16:creationId xmlns:a16="http://schemas.microsoft.com/office/drawing/2014/main" id="{86C7C1CA-EF38-BE2B-0CB4-86976DC9069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203795" flipH="1">
            <a:off x="3315976" y="3158044"/>
            <a:ext cx="561609" cy="561609"/>
          </a:xfrm>
          <a:prstGeom prst="rect">
            <a:avLst/>
          </a:prstGeom>
        </p:spPr>
      </p:pic>
      <p:pic>
        <p:nvPicPr>
          <p:cNvPr id="141" name="Graphique 140" descr="Ligne fléchée : incurvée sens des aiguilles d’une montre contour">
            <a:extLst>
              <a:ext uri="{FF2B5EF4-FFF2-40B4-BE49-F238E27FC236}">
                <a16:creationId xmlns:a16="http://schemas.microsoft.com/office/drawing/2014/main" id="{46D37C98-D473-DCC3-7A7B-403F2F0086E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391294" flipH="1">
            <a:off x="7790137" y="2279185"/>
            <a:ext cx="561609" cy="561609"/>
          </a:xfrm>
          <a:prstGeom prst="rect">
            <a:avLst/>
          </a:prstGeom>
        </p:spPr>
      </p:pic>
      <p:pic>
        <p:nvPicPr>
          <p:cNvPr id="142" name="Graphique 141" descr="Ligne fléchée : incurvée sens des aiguilles d’une montre contour">
            <a:extLst>
              <a:ext uri="{FF2B5EF4-FFF2-40B4-BE49-F238E27FC236}">
                <a16:creationId xmlns:a16="http://schemas.microsoft.com/office/drawing/2014/main" id="{FEA81EE9-7513-45FD-94EC-253E6521DA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 flipH="1">
            <a:off x="7449382" y="4114703"/>
            <a:ext cx="561609" cy="561609"/>
          </a:xfrm>
          <a:prstGeom prst="rect">
            <a:avLst/>
          </a:prstGeom>
        </p:spPr>
      </p:pic>
      <p:pic>
        <p:nvPicPr>
          <p:cNvPr id="143" name="Graphique 142" descr="Ligne fléchée : incurvée sens des aiguilles d’une montre contour">
            <a:extLst>
              <a:ext uri="{FF2B5EF4-FFF2-40B4-BE49-F238E27FC236}">
                <a16:creationId xmlns:a16="http://schemas.microsoft.com/office/drawing/2014/main" id="{818566B8-9CC4-0AC5-8195-FF559910D29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936902" flipH="1" flipV="1">
            <a:off x="6384355" y="4316537"/>
            <a:ext cx="561609" cy="561609"/>
          </a:xfrm>
          <a:prstGeom prst="rect">
            <a:avLst/>
          </a:prstGeom>
        </p:spPr>
      </p:pic>
      <p:pic>
        <p:nvPicPr>
          <p:cNvPr id="144" name="Graphique 143" descr="Ligne fléchée : incurvée sens des aiguilles d’une montre contour">
            <a:extLst>
              <a:ext uri="{FF2B5EF4-FFF2-40B4-BE49-F238E27FC236}">
                <a16:creationId xmlns:a16="http://schemas.microsoft.com/office/drawing/2014/main" id="{A0117587-5EA4-E97A-9AE7-597B2524958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9810184" flipH="1">
            <a:off x="9031844" y="1771383"/>
            <a:ext cx="561609" cy="561609"/>
          </a:xfrm>
          <a:prstGeom prst="rect">
            <a:avLst/>
          </a:prstGeom>
        </p:spPr>
      </p:pic>
      <p:pic>
        <p:nvPicPr>
          <p:cNvPr id="145" name="Graphique 144" descr="Flèche : courbe dans le sens des aiguilles d’une montre contour">
            <a:extLst>
              <a:ext uri="{FF2B5EF4-FFF2-40B4-BE49-F238E27FC236}">
                <a16:creationId xmlns:a16="http://schemas.microsoft.com/office/drawing/2014/main" id="{0312F767-C9AA-EE5C-FFC4-D3E994A877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70545">
            <a:off x="581714" y="3432890"/>
            <a:ext cx="860096" cy="860096"/>
          </a:xfrm>
          <a:prstGeom prst="rect">
            <a:avLst/>
          </a:prstGeom>
        </p:spPr>
      </p:pic>
      <p:sp>
        <p:nvSpPr>
          <p:cNvPr id="146" name="ZoneTexte 145">
            <a:extLst>
              <a:ext uri="{FF2B5EF4-FFF2-40B4-BE49-F238E27FC236}">
                <a16:creationId xmlns:a16="http://schemas.microsoft.com/office/drawing/2014/main" id="{C4B972A4-05B6-B49C-9A1E-562A6AEA084C}"/>
              </a:ext>
            </a:extLst>
          </p:cNvPr>
          <p:cNvSpPr txBox="1"/>
          <p:nvPr/>
        </p:nvSpPr>
        <p:spPr>
          <a:xfrm>
            <a:off x="946103" y="4203661"/>
            <a:ext cx="149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7F1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Sinapyl</a:t>
            </a:r>
            <a:r>
              <a:rPr lang="fr-FR" dirty="0">
                <a:solidFill>
                  <a:srgbClr val="7F1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7F1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endParaRPr lang="fr-FR" dirty="0">
              <a:solidFill>
                <a:srgbClr val="7F1E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7" name="Image 146">
            <a:extLst>
              <a:ext uri="{FF2B5EF4-FFF2-40B4-BE49-F238E27FC236}">
                <a16:creationId xmlns:a16="http://schemas.microsoft.com/office/drawing/2014/main" id="{C253E587-E4F3-066B-AB7C-53E4EC010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67" t="6982" r="37942" b="60097"/>
          <a:stretch/>
        </p:blipFill>
        <p:spPr>
          <a:xfrm>
            <a:off x="1011952" y="4959699"/>
            <a:ext cx="1352275" cy="1543283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DDCAA264-3BEB-2C7D-26B1-A8E5BF844C4A}"/>
              </a:ext>
            </a:extLst>
          </p:cNvPr>
          <p:cNvSpPr/>
          <p:nvPr/>
        </p:nvSpPr>
        <p:spPr>
          <a:xfrm>
            <a:off x="946103" y="4203830"/>
            <a:ext cx="1493457" cy="2389611"/>
          </a:xfrm>
          <a:prstGeom prst="rect">
            <a:avLst/>
          </a:prstGeom>
          <a:noFill/>
          <a:ln w="19050">
            <a:solidFill>
              <a:srgbClr val="7F1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82855DA-4443-F32F-828B-FF8555FB3CF1}"/>
              </a:ext>
            </a:extLst>
          </p:cNvPr>
          <p:cNvSpPr txBox="1"/>
          <p:nvPr/>
        </p:nvSpPr>
        <p:spPr>
          <a:xfrm>
            <a:off x="195341" y="899189"/>
            <a:ext cx="829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cs typeface="Times New Roman" panose="02020603050405020304" pitchFamily="18" charset="0"/>
              </a:rPr>
              <a:t>Varies depending on plant species, tissue, stage of development, or growing conditions</a:t>
            </a:r>
            <a:r>
              <a:rPr lang="fr-FR" sz="2000" dirty="0">
                <a:cs typeface="Times New Roman" panose="02020603050405020304" pitchFamily="18" charset="0"/>
              </a:rPr>
              <a:t> </a:t>
            </a:r>
            <a:r>
              <a:rPr lang="fr-FR" sz="2000" i="1" baseline="30000" dirty="0">
                <a:cs typeface="Times New Roman" panose="02020603050405020304" pitchFamily="18" charset="0"/>
              </a:rPr>
              <a:t>[6]</a:t>
            </a:r>
            <a:endParaRPr lang="fr-FR" sz="20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>
              <a:cs typeface="Times New Roman" panose="02020603050405020304" pitchFamily="18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152825D-495D-6954-5196-02981A68A3C6}"/>
              </a:ext>
            </a:extLst>
          </p:cNvPr>
          <p:cNvSpPr/>
          <p:nvPr/>
        </p:nvSpPr>
        <p:spPr>
          <a:xfrm>
            <a:off x="8124524" y="3563094"/>
            <a:ext cx="529930" cy="284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6605D2BB-389B-875E-3BB8-C0DFA3551ED8}"/>
              </a:ext>
            </a:extLst>
          </p:cNvPr>
          <p:cNvSpPr txBox="1"/>
          <p:nvPr/>
        </p:nvSpPr>
        <p:spPr>
          <a:xfrm>
            <a:off x="7820524" y="3551509"/>
            <a:ext cx="178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0A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fr-FR" b="1" dirty="0" err="1">
                <a:solidFill>
                  <a:srgbClr val="E0A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fr-FR" b="1" dirty="0">
                <a:solidFill>
                  <a:srgbClr val="E0A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-unit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B3640D8-ECAD-AF48-0BDE-696113EAB540}"/>
              </a:ext>
            </a:extLst>
          </p:cNvPr>
          <p:cNvSpPr/>
          <p:nvPr/>
        </p:nvSpPr>
        <p:spPr>
          <a:xfrm>
            <a:off x="9167860" y="3051985"/>
            <a:ext cx="630384" cy="356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9019E08-9164-22D2-058E-C2C87EEB4C0B}"/>
              </a:ext>
            </a:extLst>
          </p:cNvPr>
          <p:cNvSpPr/>
          <p:nvPr/>
        </p:nvSpPr>
        <p:spPr>
          <a:xfrm>
            <a:off x="1953576" y="3496093"/>
            <a:ext cx="630384" cy="356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4E56B10A-11D6-F949-4E3E-DFFA5AE2100C}"/>
              </a:ext>
            </a:extLst>
          </p:cNvPr>
          <p:cNvSpPr txBox="1"/>
          <p:nvPr/>
        </p:nvSpPr>
        <p:spPr>
          <a:xfrm>
            <a:off x="1237152" y="3315864"/>
            <a:ext cx="119135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b="1" dirty="0">
                <a:solidFill>
                  <a:srgbClr val="7F1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fr-FR" b="1" dirty="0" err="1">
                <a:solidFill>
                  <a:srgbClr val="7F1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fr-FR" b="1" dirty="0">
                <a:solidFill>
                  <a:srgbClr val="7F1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-unit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225763" y="184303"/>
            <a:ext cx="2588657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Lignin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structure </a:t>
            </a:r>
          </a:p>
        </p:txBody>
      </p:sp>
    </p:spTree>
    <p:extLst>
      <p:ext uri="{BB962C8B-B14F-4D97-AF65-F5344CB8AC3E}">
        <p14:creationId xmlns:p14="http://schemas.microsoft.com/office/powerpoint/2010/main" val="22440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289785" y="175818"/>
            <a:ext cx="4094454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Why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lignin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is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so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interesting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9FD7DF-9C26-B380-8100-ADB5DB749F14}"/>
              </a:ext>
            </a:extLst>
          </p:cNvPr>
          <p:cNvSpPr/>
          <p:nvPr/>
        </p:nvSpPr>
        <p:spPr>
          <a:xfrm>
            <a:off x="7670641" y="4342071"/>
            <a:ext cx="1183341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9FD7DF-9C26-B380-8100-ADB5DB749F14}"/>
              </a:ext>
            </a:extLst>
          </p:cNvPr>
          <p:cNvSpPr/>
          <p:nvPr/>
        </p:nvSpPr>
        <p:spPr>
          <a:xfrm rot="5400000">
            <a:off x="7409769" y="4249373"/>
            <a:ext cx="513812" cy="30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703452" y="6347612"/>
            <a:ext cx="348347" cy="32551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2" y="1057275"/>
            <a:ext cx="5216303" cy="526539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52937BD-E9C5-CC50-41E1-6B26E86888CC}"/>
              </a:ext>
            </a:extLst>
          </p:cNvPr>
          <p:cNvSpPr txBox="1"/>
          <p:nvPr/>
        </p:nvSpPr>
        <p:spPr>
          <a:xfrm>
            <a:off x="720289" y="6286958"/>
            <a:ext cx="622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cs typeface="Times New Roman" panose="02020603050405020304" pitchFamily="18" charset="0"/>
              </a:rPr>
              <a:t>Lignin current and potential global applications [7]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1743912"/>
            <a:ext cx="5119193" cy="424667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52937BD-E9C5-CC50-41E1-6B26E86888CC}"/>
              </a:ext>
            </a:extLst>
          </p:cNvPr>
          <p:cNvSpPr txBox="1"/>
          <p:nvPr/>
        </p:nvSpPr>
        <p:spPr>
          <a:xfrm>
            <a:off x="6682939" y="6118104"/>
            <a:ext cx="622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cs typeface="Times New Roman" panose="02020603050405020304" pitchFamily="18" charset="0"/>
              </a:rPr>
              <a:t>Lignin current and potential medical applications [8]</a:t>
            </a:r>
          </a:p>
          <a:p>
            <a:endParaRPr lang="en-US" i="1" dirty="0"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2937BD-E9C5-CC50-41E1-6B26E86888CC}"/>
              </a:ext>
            </a:extLst>
          </p:cNvPr>
          <p:cNvSpPr txBox="1"/>
          <p:nvPr/>
        </p:nvSpPr>
        <p:spPr>
          <a:xfrm>
            <a:off x="5724525" y="247215"/>
            <a:ext cx="6794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be used: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</a:t>
            </a:r>
            <a:r>
              <a:rPr lang="en-US" dirty="0" err="1"/>
              <a:t>macromomecule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</a:t>
            </a:r>
            <a:r>
              <a:rPr lang="en-US" dirty="0" err="1"/>
              <a:t>depolymerization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lignin nanoparticles (LNPs)</a:t>
            </a:r>
          </a:p>
        </p:txBody>
      </p:sp>
    </p:spTree>
    <p:extLst>
      <p:ext uri="{BB962C8B-B14F-4D97-AF65-F5344CB8AC3E}">
        <p14:creationId xmlns:p14="http://schemas.microsoft.com/office/powerpoint/2010/main" val="228084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289785" y="175818"/>
            <a:ext cx="6394828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Lignin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extraction in  Cellulose 1st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biorefineries</a:t>
            </a:r>
            <a:endParaRPr lang="fr-FR" sz="2400" b="1" dirty="0">
              <a:solidFill>
                <a:srgbClr val="E0B75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Molecules 27 03598 g006">
            <a:extLst>
              <a:ext uri="{FF2B5EF4-FFF2-40B4-BE49-F238E27FC236}">
                <a16:creationId xmlns:a16="http://schemas.microsoft.com/office/drawing/2014/main" id="{782D78B2-C92B-64DC-3DF1-D61044DA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82" y="1572943"/>
            <a:ext cx="6699943" cy="42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378B97-A938-18BC-4659-41E05CCD7304}"/>
              </a:ext>
            </a:extLst>
          </p:cNvPr>
          <p:cNvSpPr txBox="1"/>
          <p:nvPr/>
        </p:nvSpPr>
        <p:spPr>
          <a:xfrm>
            <a:off x="112293" y="4711068"/>
            <a:ext cx="4947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MA" sz="1600" dirty="0"/>
              <a:t>High </a:t>
            </a:r>
            <a:r>
              <a:rPr lang="fr-MA" sz="1600" dirty="0" err="1"/>
              <a:t>energy</a:t>
            </a:r>
            <a:r>
              <a:rPr lang="fr-MA" sz="1600" dirty="0"/>
              <a:t> </a:t>
            </a:r>
            <a:r>
              <a:rPr lang="fr-MA" sz="1600" dirty="0" err="1"/>
              <a:t>demands</a:t>
            </a:r>
            <a:r>
              <a:rPr lang="fr-MA" sz="1600" dirty="0"/>
              <a:t> for </a:t>
            </a:r>
            <a:r>
              <a:rPr lang="fr-MA" sz="1600" dirty="0" err="1"/>
              <a:t>combined</a:t>
            </a:r>
            <a:r>
              <a:rPr lang="fr-MA" sz="1600" dirty="0"/>
              <a:t> </a:t>
            </a:r>
            <a:r>
              <a:rPr lang="fr-MA" sz="1600" dirty="0" err="1"/>
              <a:t>methods</a:t>
            </a:r>
            <a:endParaRPr lang="fr-MA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E168F6-B83F-2CB6-5EC3-C3F93D4FE889}"/>
              </a:ext>
            </a:extLst>
          </p:cNvPr>
          <p:cNvSpPr txBox="1"/>
          <p:nvPr/>
        </p:nvSpPr>
        <p:spPr>
          <a:xfrm>
            <a:off x="111357" y="2698096"/>
            <a:ext cx="4948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MA" sz="1600" dirty="0" err="1"/>
              <a:t>Concentrated</a:t>
            </a:r>
            <a:r>
              <a:rPr lang="fr-MA" sz="1600" dirty="0"/>
              <a:t> </a:t>
            </a:r>
            <a:r>
              <a:rPr lang="fr-MA" sz="1600" dirty="0" err="1"/>
              <a:t>acid</a:t>
            </a:r>
            <a:r>
              <a:rPr lang="fr-MA" sz="1600" dirty="0"/>
              <a:t> process </a:t>
            </a:r>
            <a:r>
              <a:rPr lang="fr-MA" sz="1600" dirty="0" err="1"/>
              <a:t>is</a:t>
            </a:r>
            <a:r>
              <a:rPr lang="fr-MA" sz="1600" dirty="0"/>
              <a:t> corrosive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57F2D73-A251-C452-79BF-DEAE52F1AE36}"/>
              </a:ext>
            </a:extLst>
          </p:cNvPr>
          <p:cNvSpPr txBox="1"/>
          <p:nvPr/>
        </p:nvSpPr>
        <p:spPr>
          <a:xfrm>
            <a:off x="111357" y="3105510"/>
            <a:ext cx="3832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MA" sz="1600" dirty="0"/>
              <a:t>Large </a:t>
            </a:r>
            <a:r>
              <a:rPr lang="fr-MA" sz="1600" dirty="0" err="1"/>
              <a:t>amount</a:t>
            </a:r>
            <a:r>
              <a:rPr lang="fr-MA" sz="1600" dirty="0"/>
              <a:t> of water </a:t>
            </a:r>
            <a:r>
              <a:rPr lang="fr-MA" sz="1600" dirty="0" err="1"/>
              <a:t>is</a:t>
            </a:r>
            <a:r>
              <a:rPr lang="fr-MA" sz="1600" dirty="0"/>
              <a:t> </a:t>
            </a:r>
            <a:r>
              <a:rPr lang="fr-MA" sz="1600" dirty="0" err="1"/>
              <a:t>needed</a:t>
            </a:r>
            <a:r>
              <a:rPr lang="fr-MA" sz="1600" dirty="0"/>
              <a:t> for </a:t>
            </a:r>
            <a:r>
              <a:rPr lang="fr-MA" sz="1600" dirty="0" err="1"/>
              <a:t>washing</a:t>
            </a:r>
            <a:r>
              <a:rPr lang="fr-MA" sz="1600" dirty="0"/>
              <a:t> (Alkali NaOH)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667A00-ABDD-8F42-4422-423A290860E8}"/>
              </a:ext>
            </a:extLst>
          </p:cNvPr>
          <p:cNvSpPr txBox="1"/>
          <p:nvPr/>
        </p:nvSpPr>
        <p:spPr>
          <a:xfrm>
            <a:off x="111357" y="4116252"/>
            <a:ext cx="4065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MA" sz="1600" dirty="0"/>
              <a:t>High </a:t>
            </a:r>
            <a:r>
              <a:rPr lang="fr-MA" sz="1600" dirty="0" err="1"/>
              <a:t>cost</a:t>
            </a:r>
            <a:r>
              <a:rPr lang="fr-MA" sz="1600" dirty="0"/>
              <a:t> of </a:t>
            </a:r>
            <a:r>
              <a:rPr lang="fr-MA" sz="1600" dirty="0" err="1"/>
              <a:t>chemicals</a:t>
            </a:r>
            <a:r>
              <a:rPr lang="fr-MA" sz="1600" dirty="0"/>
              <a:t> and </a:t>
            </a:r>
            <a:r>
              <a:rPr lang="fr-MA" sz="1600" dirty="0" err="1"/>
              <a:t>toxicity</a:t>
            </a:r>
            <a:r>
              <a:rPr lang="fr-MA" sz="1600" dirty="0"/>
              <a:t> of </a:t>
            </a:r>
            <a:r>
              <a:rPr lang="fr-MA" sz="1600" dirty="0" err="1"/>
              <a:t>some</a:t>
            </a:r>
            <a:r>
              <a:rPr lang="fr-MA" sz="1600" dirty="0"/>
              <a:t> </a:t>
            </a:r>
            <a:r>
              <a:rPr lang="fr-MA" sz="1600" dirty="0" err="1"/>
              <a:t>ionic</a:t>
            </a:r>
            <a:r>
              <a:rPr lang="fr-MA" sz="1600" dirty="0"/>
              <a:t> </a:t>
            </a:r>
            <a:r>
              <a:rPr lang="fr-MA" sz="1600" dirty="0" err="1"/>
              <a:t>liquids</a:t>
            </a:r>
            <a:endParaRPr lang="fr-MA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2937BD-E9C5-CC50-41E1-6B26E86888CC}"/>
              </a:ext>
            </a:extLst>
          </p:cNvPr>
          <p:cNvSpPr txBox="1"/>
          <p:nvPr/>
        </p:nvSpPr>
        <p:spPr>
          <a:xfrm>
            <a:off x="377764" y="1710152"/>
            <a:ext cx="622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Drawbacks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29A24C-97C4-3B42-73EB-1A1B88C83AEF}"/>
              </a:ext>
            </a:extLst>
          </p:cNvPr>
          <p:cNvSpPr txBox="1"/>
          <p:nvPr/>
        </p:nvSpPr>
        <p:spPr>
          <a:xfrm>
            <a:off x="109239" y="2284902"/>
            <a:ext cx="4948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MA" sz="1600" dirty="0" err="1"/>
              <a:t>Harm</a:t>
            </a:r>
            <a:r>
              <a:rPr lang="fr-MA" sz="1600" dirty="0"/>
              <a:t> for the </a:t>
            </a:r>
            <a:r>
              <a:rPr lang="fr-MA" sz="1600" dirty="0" err="1"/>
              <a:t>environment</a:t>
            </a:r>
            <a:endParaRPr lang="fr-MA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A3D97D-ED81-DC11-14DC-9A7FBA58ABDD}"/>
              </a:ext>
            </a:extLst>
          </p:cNvPr>
          <p:cNvSpPr txBox="1"/>
          <p:nvPr/>
        </p:nvSpPr>
        <p:spPr>
          <a:xfrm>
            <a:off x="109983" y="3694673"/>
            <a:ext cx="4947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MA" sz="1600" dirty="0" err="1"/>
              <a:t>Solvents</a:t>
            </a:r>
            <a:r>
              <a:rPr lang="fr-MA" sz="1600" dirty="0"/>
              <a:t> </a:t>
            </a:r>
            <a:r>
              <a:rPr lang="fr-MA" sz="1600" dirty="0" err="1"/>
              <a:t>recycling</a:t>
            </a:r>
            <a:r>
              <a:rPr lang="fr-MA" sz="1600" dirty="0"/>
              <a:t> </a:t>
            </a:r>
            <a:r>
              <a:rPr lang="fr-MA" sz="1600" dirty="0" err="1"/>
              <a:t>complexity</a:t>
            </a:r>
            <a:endParaRPr lang="fr-MA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9FD7DF-9C26-B380-8100-ADB5DB749F14}"/>
              </a:ext>
            </a:extLst>
          </p:cNvPr>
          <p:cNvSpPr/>
          <p:nvPr/>
        </p:nvSpPr>
        <p:spPr>
          <a:xfrm>
            <a:off x="7935982" y="4582475"/>
            <a:ext cx="1183341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9FD7DF-9C26-B380-8100-ADB5DB749F14}"/>
              </a:ext>
            </a:extLst>
          </p:cNvPr>
          <p:cNvSpPr/>
          <p:nvPr/>
        </p:nvSpPr>
        <p:spPr>
          <a:xfrm rot="5400000">
            <a:off x="7664857" y="4514095"/>
            <a:ext cx="513812" cy="30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52937BD-E9C5-CC50-41E1-6B26E86888CC}"/>
              </a:ext>
            </a:extLst>
          </p:cNvPr>
          <p:cNvSpPr txBox="1"/>
          <p:nvPr/>
        </p:nvSpPr>
        <p:spPr>
          <a:xfrm>
            <a:off x="1065273" y="1142770"/>
            <a:ext cx="622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Concept focuses on cellulose recovery of high purity</a:t>
            </a:r>
          </a:p>
        </p:txBody>
      </p:sp>
      <p:pic>
        <p:nvPicPr>
          <p:cNvPr id="19" name="Graphique 125" descr="Flèche : courbe dans le sens des aiguilles d’une montre contour">
            <a:extLst>
              <a:ext uri="{FF2B5EF4-FFF2-40B4-BE49-F238E27FC236}">
                <a16:creationId xmlns:a16="http://schemas.microsoft.com/office/drawing/2014/main" id="{3A1CB59B-A093-5C38-2140-39D51D616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657158" flipH="1">
            <a:off x="293651" y="743149"/>
            <a:ext cx="860096" cy="86009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2378B97-A938-18BC-4659-41E05CCD7304}"/>
              </a:ext>
            </a:extLst>
          </p:cNvPr>
          <p:cNvSpPr txBox="1"/>
          <p:nvPr/>
        </p:nvSpPr>
        <p:spPr>
          <a:xfrm>
            <a:off x="120558" y="5130374"/>
            <a:ext cx="4947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MA" sz="1600" dirty="0" err="1"/>
              <a:t>Lignin</a:t>
            </a:r>
            <a:r>
              <a:rPr lang="fr-MA" sz="1600" dirty="0"/>
              <a:t> of </a:t>
            </a:r>
            <a:r>
              <a:rPr lang="fr-MA" sz="1600" dirty="0" err="1"/>
              <a:t>low</a:t>
            </a:r>
            <a:r>
              <a:rPr lang="fr-MA" sz="1600" dirty="0"/>
              <a:t> </a:t>
            </a:r>
            <a:r>
              <a:rPr lang="fr-MA" sz="1600" dirty="0" err="1"/>
              <a:t>quality</a:t>
            </a:r>
            <a:endParaRPr lang="fr-MA" sz="1600" dirty="0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703452" y="6347612"/>
            <a:ext cx="348347" cy="32551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8825" y="6064622"/>
            <a:ext cx="2121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cs typeface="Times New Roman" panose="02020603050405020304" pitchFamily="18" charset="0"/>
              </a:rPr>
              <a:t>From [9] and [10]</a:t>
            </a:r>
          </a:p>
          <a:p>
            <a:endParaRPr lang="en-US" i="1" dirty="0"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46" y="1573562"/>
            <a:ext cx="700352" cy="6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566AC9-D51A-A57C-6AC9-C7225344D5E1}"/>
              </a:ext>
            </a:extLst>
          </p:cNvPr>
          <p:cNvSpPr txBox="1"/>
          <p:nvPr/>
        </p:nvSpPr>
        <p:spPr>
          <a:xfrm>
            <a:off x="439862" y="934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D9B35E-222B-BB97-A987-FA0EBE8D9F30}"/>
              </a:ext>
            </a:extLst>
          </p:cNvPr>
          <p:cNvSpPr txBox="1"/>
          <p:nvPr/>
        </p:nvSpPr>
        <p:spPr>
          <a:xfrm>
            <a:off x="37708" y="101177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8F3751E-AC1F-5DD2-EED9-8A772F32CEA0}"/>
              </a:ext>
            </a:extLst>
          </p:cNvPr>
          <p:cNvSpPr txBox="1"/>
          <p:nvPr/>
        </p:nvSpPr>
        <p:spPr>
          <a:xfrm>
            <a:off x="-22404" y="1670379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6758C5-E537-B7A2-1F28-2349DF504803}"/>
              </a:ext>
            </a:extLst>
          </p:cNvPr>
          <p:cNvSpPr txBox="1"/>
          <p:nvPr/>
        </p:nvSpPr>
        <p:spPr>
          <a:xfrm>
            <a:off x="-8875" y="2345197"/>
            <a:ext cx="60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1FF086-2182-8B8A-6F42-9CF7CF56624C}"/>
              </a:ext>
            </a:extLst>
          </p:cNvPr>
          <p:cNvSpPr txBox="1"/>
          <p:nvPr/>
        </p:nvSpPr>
        <p:spPr>
          <a:xfrm>
            <a:off x="46069" y="3002285"/>
            <a:ext cx="48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289785" y="175818"/>
            <a:ext cx="9314601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Relationship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between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lignin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added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value and </a:t>
            </a:r>
            <a:r>
              <a:rPr lang="fr-FR" sz="2400" b="1" dirty="0" err="1">
                <a:solidFill>
                  <a:srgbClr val="E0B751"/>
                </a:solidFill>
                <a:cs typeface="Times New Roman" panose="02020603050405020304" pitchFamily="18" charset="0"/>
              </a:rPr>
              <a:t>fractionation</a:t>
            </a:r>
            <a:r>
              <a:rPr lang="fr-FR" sz="2400" b="1" dirty="0">
                <a:solidFill>
                  <a:srgbClr val="E0B751"/>
                </a:solidFill>
                <a:cs typeface="Times New Roman" panose="02020603050405020304" pitchFamily="18" charset="0"/>
              </a:rPr>
              <a:t> process </a:t>
            </a:r>
          </a:p>
        </p:txBody>
      </p:sp>
      <p:sp>
        <p:nvSpPr>
          <p:cNvPr id="83" name="Organigramme : Connecteur 82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703452" y="6347612"/>
            <a:ext cx="348347" cy="32551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11D156-4C06-0809-8EDB-1C06B3F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40" y="1093775"/>
            <a:ext cx="9796658" cy="49022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3547B9-4432-25F7-A6B5-BEC49785CA27}"/>
              </a:ext>
            </a:extLst>
          </p:cNvPr>
          <p:cNvSpPr txBox="1"/>
          <p:nvPr/>
        </p:nvSpPr>
        <p:spPr>
          <a:xfrm>
            <a:off x="1092541" y="6162946"/>
            <a:ext cx="95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cs typeface="Times New Roman" panose="02020603050405020304" pitchFamily="18" charset="0"/>
              </a:rPr>
              <a:t>Industrial</a:t>
            </a:r>
            <a:r>
              <a:rPr lang="fr-FR" i="1" dirty="0">
                <a:cs typeface="Times New Roman" panose="02020603050405020304" pitchFamily="18" charset="0"/>
              </a:rPr>
              <a:t> valorisation of </a:t>
            </a:r>
            <a:r>
              <a:rPr lang="fr-FR" i="1" dirty="0" err="1">
                <a:cs typeface="Times New Roman" panose="02020603050405020304" pitchFamily="18" charset="0"/>
              </a:rPr>
              <a:t>lignin</a:t>
            </a:r>
            <a:r>
              <a:rPr lang="fr-FR" i="1" dirty="0">
                <a:cs typeface="Times New Roman" panose="02020603050405020304" pitchFamily="18" charset="0"/>
              </a:rPr>
              <a:t> and relation </a:t>
            </a:r>
            <a:r>
              <a:rPr lang="fr-FR" i="1" dirty="0" err="1">
                <a:cs typeface="Times New Roman" panose="02020603050405020304" pitchFamily="18" charset="0"/>
              </a:rPr>
              <a:t>with</a:t>
            </a:r>
            <a:r>
              <a:rPr lang="fr-FR" i="1" dirty="0">
                <a:cs typeface="Times New Roman" panose="02020603050405020304" pitchFamily="18" charset="0"/>
              </a:rPr>
              <a:t> </a:t>
            </a:r>
            <a:r>
              <a:rPr lang="fr-FR" i="1" dirty="0" err="1">
                <a:cs typeface="Times New Roman" panose="02020603050405020304" pitchFamily="18" charset="0"/>
              </a:rPr>
              <a:t>fractionation</a:t>
            </a:r>
            <a:r>
              <a:rPr lang="fr-FR" i="1" dirty="0">
                <a:cs typeface="Times New Roman" panose="02020603050405020304" pitchFamily="18" charset="0"/>
              </a:rPr>
              <a:t> process </a:t>
            </a:r>
            <a:r>
              <a:rPr lang="fr-FR" i="1" dirty="0" err="1">
                <a:cs typeface="Times New Roman" panose="02020603050405020304" pitchFamily="18" charset="0"/>
              </a:rPr>
              <a:t>from</a:t>
            </a:r>
            <a:r>
              <a:rPr lang="fr-FR" i="1" dirty="0">
                <a:cs typeface="Times New Roman" panose="02020603050405020304" pitchFamily="18" charset="0"/>
              </a:rPr>
              <a:t> [11]</a:t>
            </a:r>
            <a:r>
              <a:rPr lang="fr-FR" b="1" i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C4B175-099B-AB10-E0FD-E3AC74D9AA0A}"/>
              </a:ext>
            </a:extLst>
          </p:cNvPr>
          <p:cNvSpPr txBox="1"/>
          <p:nvPr/>
        </p:nvSpPr>
        <p:spPr>
          <a:xfrm>
            <a:off x="-37388" y="3668848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8928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A0F98B09-799D-BD4D-49CA-0DF3D0B848E4}"/>
              </a:ext>
            </a:extLst>
          </p:cNvPr>
          <p:cNvSpPr/>
          <p:nvPr/>
        </p:nvSpPr>
        <p:spPr>
          <a:xfrm>
            <a:off x="814990" y="5490983"/>
            <a:ext cx="75415" cy="84842"/>
          </a:xfrm>
          <a:prstGeom prst="flowChartConnector">
            <a:avLst/>
          </a:prstGeom>
          <a:solidFill>
            <a:srgbClr val="D9C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566AC9-D51A-A57C-6AC9-C7225344D5E1}"/>
              </a:ext>
            </a:extLst>
          </p:cNvPr>
          <p:cNvSpPr txBox="1"/>
          <p:nvPr/>
        </p:nvSpPr>
        <p:spPr>
          <a:xfrm>
            <a:off x="439862" y="934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8F3751E-AC1F-5DD2-EED9-8A772F32CEA0}"/>
              </a:ext>
            </a:extLst>
          </p:cNvPr>
          <p:cNvSpPr txBox="1"/>
          <p:nvPr/>
        </p:nvSpPr>
        <p:spPr>
          <a:xfrm>
            <a:off x="-22404" y="1670379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6758C5-E537-B7A2-1F28-2349DF504803}"/>
              </a:ext>
            </a:extLst>
          </p:cNvPr>
          <p:cNvSpPr txBox="1"/>
          <p:nvPr/>
        </p:nvSpPr>
        <p:spPr>
          <a:xfrm>
            <a:off x="-8875" y="2345197"/>
            <a:ext cx="60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1FF086-2182-8B8A-6F42-9CF7CF56624C}"/>
              </a:ext>
            </a:extLst>
          </p:cNvPr>
          <p:cNvSpPr txBox="1"/>
          <p:nvPr/>
        </p:nvSpPr>
        <p:spPr>
          <a:xfrm>
            <a:off x="46069" y="3002285"/>
            <a:ext cx="48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163487" y="113248"/>
            <a:ext cx="4283545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eutectic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solvents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(DES)</a:t>
            </a:r>
          </a:p>
        </p:txBody>
      </p:sp>
      <p:sp>
        <p:nvSpPr>
          <p:cNvPr id="83" name="Organigramme : Connecteur 82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703452" y="6347612"/>
            <a:ext cx="348347" cy="32551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B3EDC6-4056-A242-9ED8-1DA7EEAA5DD0}"/>
              </a:ext>
            </a:extLst>
          </p:cNvPr>
          <p:cNvSpPr txBox="1"/>
          <p:nvPr/>
        </p:nvSpPr>
        <p:spPr>
          <a:xfrm>
            <a:off x="533069" y="1103917"/>
            <a:ext cx="677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= Mix at a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a least  </a:t>
            </a:r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</a:t>
            </a:r>
            <a:r>
              <a:rPr lang="fr-FR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acceptor</a:t>
            </a:r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(HBA)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fr-FR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</a:t>
            </a:r>
            <a:r>
              <a:rPr lang="fr-FR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r>
              <a:rPr lang="fr-FR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(HBD)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07683F-14F4-CE0C-A644-E98A88D8DF92}"/>
              </a:ext>
            </a:extLst>
          </p:cNvPr>
          <p:cNvCxnSpPr>
            <a:cxnSpLocks/>
          </p:cNvCxnSpPr>
          <p:nvPr/>
        </p:nvCxnSpPr>
        <p:spPr>
          <a:xfrm flipV="1">
            <a:off x="3559238" y="5485242"/>
            <a:ext cx="5171440" cy="544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42F71E6-DD1E-BA96-B624-C18B6B6940CC}"/>
              </a:ext>
            </a:extLst>
          </p:cNvPr>
          <p:cNvCxnSpPr>
            <a:cxnSpLocks/>
          </p:cNvCxnSpPr>
          <p:nvPr/>
        </p:nvCxnSpPr>
        <p:spPr>
          <a:xfrm flipV="1">
            <a:off x="3559238" y="2550445"/>
            <a:ext cx="0" cy="2935246"/>
          </a:xfrm>
          <a:prstGeom prst="straightConnector1">
            <a:avLst/>
          </a:prstGeom>
          <a:ln w="19050">
            <a:solidFill>
              <a:srgbClr val="E0B7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F1771CE-549C-13F8-CF0E-D8A975375712}"/>
              </a:ext>
            </a:extLst>
          </p:cNvPr>
          <p:cNvCxnSpPr>
            <a:cxnSpLocks/>
          </p:cNvCxnSpPr>
          <p:nvPr/>
        </p:nvCxnSpPr>
        <p:spPr>
          <a:xfrm flipV="1">
            <a:off x="8730678" y="2560420"/>
            <a:ext cx="0" cy="2935246"/>
          </a:xfrm>
          <a:prstGeom prst="straightConnector1">
            <a:avLst/>
          </a:prstGeom>
          <a:ln w="19050">
            <a:solidFill>
              <a:srgbClr val="E0B7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D9F8F18-5EBB-25E1-68E5-7B9DB8E7D250}"/>
              </a:ext>
            </a:extLst>
          </p:cNvPr>
          <p:cNvSpPr txBox="1"/>
          <p:nvPr/>
        </p:nvSpPr>
        <p:spPr>
          <a:xfrm>
            <a:off x="2900707" y="2125621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fr-FR" dirty="0">
              <a:solidFill>
                <a:srgbClr val="E0B7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5C57E8C-8693-217A-81DB-BCD52135D3DD}"/>
              </a:ext>
            </a:extLst>
          </p:cNvPr>
          <p:cNvSpPr txBox="1"/>
          <p:nvPr/>
        </p:nvSpPr>
        <p:spPr>
          <a:xfrm>
            <a:off x="8055641" y="2125621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fr-FR" dirty="0">
              <a:solidFill>
                <a:srgbClr val="E0B7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997C2AC-F7F8-48CE-8F6E-FCB547302565}"/>
              </a:ext>
            </a:extLst>
          </p:cNvPr>
          <p:cNvSpPr txBox="1"/>
          <p:nvPr/>
        </p:nvSpPr>
        <p:spPr>
          <a:xfrm>
            <a:off x="2430083" y="5480255"/>
            <a:ext cx="228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A: HBA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56F8359-B6C0-CF3D-48BA-DD5BCCD05902}"/>
              </a:ext>
            </a:extLst>
          </p:cNvPr>
          <p:cNvSpPr txBox="1"/>
          <p:nvPr/>
        </p:nvSpPr>
        <p:spPr>
          <a:xfrm>
            <a:off x="7679904" y="5472195"/>
            <a:ext cx="209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B: HBD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0ED49F2-94E4-070E-BFBC-141B2BA2B383}"/>
              </a:ext>
            </a:extLst>
          </p:cNvPr>
          <p:cNvSpPr/>
          <p:nvPr/>
        </p:nvSpPr>
        <p:spPr>
          <a:xfrm>
            <a:off x="1243953" y="3052313"/>
            <a:ext cx="5353123" cy="2162417"/>
          </a:xfrm>
          <a:prstGeom prst="arc">
            <a:avLst>
              <a:gd name="adj1" fmla="val 15108487"/>
              <a:gd name="adj2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63C77FF4-667A-D50B-B4A9-01352617C5D8}"/>
              </a:ext>
            </a:extLst>
          </p:cNvPr>
          <p:cNvSpPr/>
          <p:nvPr/>
        </p:nvSpPr>
        <p:spPr>
          <a:xfrm flipH="1">
            <a:off x="6597076" y="3534607"/>
            <a:ext cx="5353123" cy="1213185"/>
          </a:xfrm>
          <a:prstGeom prst="arc">
            <a:avLst>
              <a:gd name="adj1" fmla="val 18768137"/>
              <a:gd name="adj2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AA7A2F58-0F0B-0860-9D36-228D1A73AB95}"/>
              </a:ext>
            </a:extLst>
          </p:cNvPr>
          <p:cNvCxnSpPr>
            <a:cxnSpLocks/>
          </p:cNvCxnSpPr>
          <p:nvPr/>
        </p:nvCxnSpPr>
        <p:spPr>
          <a:xfrm>
            <a:off x="6597076" y="4113202"/>
            <a:ext cx="0" cy="1372304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5F25914C-0338-5BE8-B4AE-49115C1EBEFE}"/>
              </a:ext>
            </a:extLst>
          </p:cNvPr>
          <p:cNvSpPr txBox="1"/>
          <p:nvPr/>
        </p:nvSpPr>
        <p:spPr>
          <a:xfrm>
            <a:off x="5259265" y="5557740"/>
            <a:ext cx="228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eutectic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7CD126E-6C6E-1C54-45FD-5A37C569142B}"/>
              </a:ext>
            </a:extLst>
          </p:cNvPr>
          <p:cNvCxnSpPr>
            <a:cxnSpLocks/>
          </p:cNvCxnSpPr>
          <p:nvPr/>
        </p:nvCxnSpPr>
        <p:spPr>
          <a:xfrm flipV="1">
            <a:off x="3558392" y="4113202"/>
            <a:ext cx="5171440" cy="5449"/>
          </a:xfrm>
          <a:prstGeom prst="line">
            <a:avLst/>
          </a:prstGeom>
          <a:ln w="127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1467D028-CA0A-5A0E-2EB4-0DD2FDB65923}"/>
              </a:ext>
            </a:extLst>
          </p:cNvPr>
          <p:cNvSpPr txBox="1"/>
          <p:nvPr/>
        </p:nvSpPr>
        <p:spPr>
          <a:xfrm>
            <a:off x="8729832" y="3928536"/>
            <a:ext cx="239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Eutectic</a:t>
            </a:r>
            <a:r>
              <a:rPr lang="fr-F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fr-FR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6ABF18D-CBDB-860D-0C4A-20433BAD75E4}"/>
              </a:ext>
            </a:extLst>
          </p:cNvPr>
          <p:cNvSpPr txBox="1"/>
          <p:nvPr/>
        </p:nvSpPr>
        <p:spPr>
          <a:xfrm>
            <a:off x="3933342" y="4424626"/>
            <a:ext cx="228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A: Solid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4BD02AD-8911-E51F-A1E7-81E6C6CDB2C3}"/>
              </a:ext>
            </a:extLst>
          </p:cNvPr>
          <p:cNvSpPr txBox="1"/>
          <p:nvPr/>
        </p:nvSpPr>
        <p:spPr>
          <a:xfrm>
            <a:off x="6629976" y="4423370"/>
            <a:ext cx="209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B: Solid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7DFD11A-A400-8EFA-C4EA-D0AB17ADB0FD}"/>
              </a:ext>
            </a:extLst>
          </p:cNvPr>
          <p:cNvSpPr txBox="1"/>
          <p:nvPr/>
        </p:nvSpPr>
        <p:spPr>
          <a:xfrm>
            <a:off x="3933342" y="3477307"/>
            <a:ext cx="228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A + </a:t>
            </a:r>
            <a:r>
              <a:rPr lang="fr-FR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endParaRPr lang="fr-F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E87BB1B-DFD3-20FC-2FB2-9C2B5956AB82}"/>
              </a:ext>
            </a:extLst>
          </p:cNvPr>
          <p:cNvSpPr txBox="1"/>
          <p:nvPr/>
        </p:nvSpPr>
        <p:spPr>
          <a:xfrm>
            <a:off x="6691246" y="3730830"/>
            <a:ext cx="228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 B + </a:t>
            </a:r>
            <a:r>
              <a:rPr lang="fr-FR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endParaRPr lang="fr-FR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487E041-B63A-8998-6C54-34A9298DD761}"/>
              </a:ext>
            </a:extLst>
          </p:cNvPr>
          <p:cNvSpPr txBox="1"/>
          <p:nvPr/>
        </p:nvSpPr>
        <p:spPr>
          <a:xfrm>
            <a:off x="5453492" y="3101452"/>
            <a:ext cx="228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FA7C4866-A2FE-376F-2263-430CFA5AAAB7}"/>
              </a:ext>
            </a:extLst>
          </p:cNvPr>
          <p:cNvSpPr txBox="1"/>
          <p:nvPr/>
        </p:nvSpPr>
        <p:spPr>
          <a:xfrm>
            <a:off x="1890504" y="2871066"/>
            <a:ext cx="170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  <a:r>
              <a:rPr lang="fr-FR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T° of A</a:t>
            </a:r>
          </a:p>
        </p:txBody>
      </p:sp>
      <p:sp>
        <p:nvSpPr>
          <p:cNvPr id="74" name="Organigramme : Connecteur 73">
            <a:extLst>
              <a:ext uri="{FF2B5EF4-FFF2-40B4-BE49-F238E27FC236}">
                <a16:creationId xmlns:a16="http://schemas.microsoft.com/office/drawing/2014/main" id="{36175ABD-6C6B-225C-41F8-2D67D557BD94}"/>
              </a:ext>
            </a:extLst>
          </p:cNvPr>
          <p:cNvSpPr/>
          <p:nvPr/>
        </p:nvSpPr>
        <p:spPr>
          <a:xfrm>
            <a:off x="6514277" y="4020801"/>
            <a:ext cx="172717" cy="178209"/>
          </a:xfrm>
          <a:prstGeom prst="flowChartConnector">
            <a:avLst/>
          </a:prstGeom>
          <a:noFill/>
          <a:ln w="28575">
            <a:solidFill>
              <a:srgbClr val="7F1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BFE3E06-DE0A-C805-780F-875E8399737B}"/>
              </a:ext>
            </a:extLst>
          </p:cNvPr>
          <p:cNvSpPr txBox="1"/>
          <p:nvPr/>
        </p:nvSpPr>
        <p:spPr>
          <a:xfrm>
            <a:off x="829888" y="3836809"/>
            <a:ext cx="228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7F1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Eutectic</a:t>
            </a:r>
            <a:r>
              <a:rPr lang="fr-FR" dirty="0">
                <a:solidFill>
                  <a:srgbClr val="7F1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</a:t>
            </a:r>
          </a:p>
        </p:txBody>
      </p:sp>
      <p:sp>
        <p:nvSpPr>
          <p:cNvPr id="76" name="Organigramme : Connecteur 75">
            <a:extLst>
              <a:ext uri="{FF2B5EF4-FFF2-40B4-BE49-F238E27FC236}">
                <a16:creationId xmlns:a16="http://schemas.microsoft.com/office/drawing/2014/main" id="{165F7D56-8E79-007D-CF75-4AF2ED7D9539}"/>
              </a:ext>
            </a:extLst>
          </p:cNvPr>
          <p:cNvSpPr/>
          <p:nvPr/>
        </p:nvSpPr>
        <p:spPr>
          <a:xfrm>
            <a:off x="960774" y="3932370"/>
            <a:ext cx="172717" cy="178209"/>
          </a:xfrm>
          <a:prstGeom prst="flowChartConnector">
            <a:avLst/>
          </a:prstGeom>
          <a:noFill/>
          <a:ln w="28575">
            <a:solidFill>
              <a:srgbClr val="7F1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D8A47577-1244-D143-762D-E50EB46DABE4}"/>
              </a:ext>
            </a:extLst>
          </p:cNvPr>
          <p:cNvSpPr txBox="1"/>
          <p:nvPr/>
        </p:nvSpPr>
        <p:spPr>
          <a:xfrm>
            <a:off x="1322172" y="6404298"/>
            <a:ext cx="95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eutectic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mixture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[12]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B9BFD06D-FB27-20D7-3E81-0778F653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1" y="4608036"/>
            <a:ext cx="1968209" cy="969790"/>
          </a:xfrm>
          <a:prstGeom prst="rect">
            <a:avLst/>
          </a:prstGeom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616790B3-7AE0-EDE4-B6E2-8A00C7220F28}"/>
              </a:ext>
            </a:extLst>
          </p:cNvPr>
          <p:cNvSpPr txBox="1"/>
          <p:nvPr/>
        </p:nvSpPr>
        <p:spPr>
          <a:xfrm>
            <a:off x="756377" y="5524910"/>
            <a:ext cx="17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z="14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choline </a:t>
            </a:r>
            <a:r>
              <a:rPr lang="fr-FR" sz="14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  <a:endParaRPr lang="fr-FR" sz="1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96C1E080-C899-27E4-7C64-B9226633AA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92698" y="4622772"/>
            <a:ext cx="1404430" cy="987490"/>
          </a:xfrm>
          <a:prstGeom prst="rect">
            <a:avLst/>
          </a:prstGeom>
        </p:spPr>
      </p:pic>
      <p:sp>
        <p:nvSpPr>
          <p:cNvPr id="82" name="ZoneTexte 81">
            <a:extLst>
              <a:ext uri="{FF2B5EF4-FFF2-40B4-BE49-F238E27FC236}">
                <a16:creationId xmlns:a16="http://schemas.microsoft.com/office/drawing/2014/main" id="{C950E1F3-48CB-B906-AD22-DE2609AA70AF}"/>
              </a:ext>
            </a:extLst>
          </p:cNvPr>
          <p:cNvSpPr txBox="1"/>
          <p:nvPr/>
        </p:nvSpPr>
        <p:spPr>
          <a:xfrm>
            <a:off x="9803355" y="5563985"/>
            <a:ext cx="17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z="14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L-(+)-</a:t>
            </a:r>
            <a:r>
              <a:rPr lang="fr-FR" sz="1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lactic</a:t>
            </a:r>
            <a:r>
              <a:rPr lang="fr-FR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fr-FR" sz="1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6719E6-0D7E-C3C9-0657-9ACDA236C777}"/>
              </a:ext>
            </a:extLst>
          </p:cNvPr>
          <p:cNvSpPr txBox="1"/>
          <p:nvPr/>
        </p:nvSpPr>
        <p:spPr>
          <a:xfrm>
            <a:off x="-37388" y="3668848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217B0B6B-55A5-4FB0-BC36-C8620EE3D700}"/>
              </a:ext>
            </a:extLst>
          </p:cNvPr>
          <p:cNvSpPr txBox="1"/>
          <p:nvPr/>
        </p:nvSpPr>
        <p:spPr>
          <a:xfrm>
            <a:off x="8704961" y="3324096"/>
            <a:ext cx="170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  <a:r>
              <a:rPr lang="fr-F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T° of B</a:t>
            </a:r>
          </a:p>
        </p:txBody>
      </p:sp>
      <p:sp>
        <p:nvSpPr>
          <p:cNvPr id="2" name="Rectangle 1"/>
          <p:cNvSpPr/>
          <p:nvPr/>
        </p:nvSpPr>
        <p:spPr>
          <a:xfrm>
            <a:off x="9779760" y="439273"/>
            <a:ext cx="2722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Easy</a:t>
            </a:r>
            <a:r>
              <a:rPr lang="fr-FR" dirty="0"/>
              <a:t> to </a:t>
            </a:r>
            <a:r>
              <a:rPr lang="fr-FR" dirty="0" err="1" smtClean="0"/>
              <a:t>prepare</a:t>
            </a:r>
            <a:endParaRPr lang="fr-FR" dirty="0" smtClean="0"/>
          </a:p>
          <a:p>
            <a:r>
              <a:rPr lang="fr-FR" dirty="0" err="1" smtClean="0"/>
              <a:t>Biodegradable</a:t>
            </a:r>
            <a:endParaRPr lang="fr-FR" dirty="0" smtClean="0"/>
          </a:p>
          <a:p>
            <a:r>
              <a:rPr lang="fr-FR" dirty="0" smtClean="0"/>
              <a:t>Non-</a:t>
            </a:r>
            <a:r>
              <a:rPr lang="fr-FR" dirty="0" err="1" smtClean="0"/>
              <a:t>toxic</a:t>
            </a:r>
            <a:endParaRPr lang="fr-FR" dirty="0" smtClean="0"/>
          </a:p>
          <a:p>
            <a:r>
              <a:rPr lang="fr-FR" dirty="0" err="1" smtClean="0"/>
              <a:t>Mild</a:t>
            </a:r>
            <a:r>
              <a:rPr lang="fr-FR" dirty="0" smtClean="0"/>
              <a:t> conditions</a:t>
            </a:r>
          </a:p>
          <a:p>
            <a:r>
              <a:rPr lang="fr-FR" dirty="0" err="1" smtClean="0"/>
              <a:t>Sustainable</a:t>
            </a:r>
            <a:endParaRPr lang="fr-FR" dirty="0" smtClean="0"/>
          </a:p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/>
              <a:t>cost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66" y="391149"/>
            <a:ext cx="862426" cy="9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EB58F9F-3D2C-3002-AEC2-3E2463426E9E}"/>
              </a:ext>
            </a:extLst>
          </p:cNvPr>
          <p:cNvSpPr/>
          <p:nvPr/>
        </p:nvSpPr>
        <p:spPr>
          <a:xfrm>
            <a:off x="1183665" y="1548525"/>
            <a:ext cx="3246018" cy="47384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D0C703-2109-F0E9-20C8-F02813470BAD}"/>
              </a:ext>
            </a:extLst>
          </p:cNvPr>
          <p:cNvSpPr txBox="1"/>
          <p:nvPr/>
        </p:nvSpPr>
        <p:spPr>
          <a:xfrm>
            <a:off x="1342608" y="1143038"/>
            <a:ext cx="29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fr-F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</a:t>
            </a:r>
            <a:r>
              <a:rPr lang="fr-FR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acceptor</a:t>
            </a:r>
            <a:endParaRPr lang="fr-FR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3C3EDA0-37AC-2486-48E6-1D5EDA836997}"/>
              </a:ext>
            </a:extLst>
          </p:cNvPr>
          <p:cNvSpPr/>
          <p:nvPr/>
        </p:nvSpPr>
        <p:spPr>
          <a:xfrm>
            <a:off x="4785017" y="1548525"/>
            <a:ext cx="6324120" cy="47384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19948F-86DF-E28A-E6A5-AF9A92865AD2}"/>
              </a:ext>
            </a:extLst>
          </p:cNvPr>
          <p:cNvSpPr txBox="1"/>
          <p:nvPr/>
        </p:nvSpPr>
        <p:spPr>
          <a:xfrm>
            <a:off x="6672918" y="1115207"/>
            <a:ext cx="25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fr-FR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</a:t>
            </a:r>
            <a:r>
              <a:rPr lang="fr-FR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endParaRPr lang="fr-FR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9E9344-F193-8309-A3B1-8B168216C0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0172" y="1665394"/>
            <a:ext cx="1968209" cy="96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E06907A-F441-3CB8-F91A-23DA47FEAC21}"/>
              </a:ext>
            </a:extLst>
          </p:cNvPr>
          <p:cNvSpPr txBox="1"/>
          <p:nvPr/>
        </p:nvSpPr>
        <p:spPr>
          <a:xfrm>
            <a:off x="1351203" y="2551954"/>
            <a:ext cx="29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Choline </a:t>
            </a:r>
            <a:r>
              <a:rPr lang="fr-FR" sz="14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  <a:r>
              <a:rPr lang="fr-FR" sz="1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(B4 </a:t>
            </a:r>
            <a:r>
              <a:rPr lang="fr-FR" sz="14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  <a:r>
              <a:rPr lang="fr-FR" sz="1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pet </a:t>
            </a:r>
            <a:r>
              <a:rPr lang="fr-FR" sz="14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fr-FR" sz="1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CF6E1FD-3166-5B12-0D29-758256E63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60191" b="32032"/>
          <a:stretch/>
        </p:blipFill>
        <p:spPr>
          <a:xfrm>
            <a:off x="1967832" y="3018131"/>
            <a:ext cx="1634151" cy="100722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D8D9D24-90A2-3809-EBE1-91D766AE34D7}"/>
              </a:ext>
            </a:extLst>
          </p:cNvPr>
          <p:cNvSpPr txBox="1"/>
          <p:nvPr/>
        </p:nvSpPr>
        <p:spPr>
          <a:xfrm>
            <a:off x="1262547" y="3944366"/>
            <a:ext cx="308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Betaine (beetroot pigment essential for liver function)</a:t>
            </a:r>
            <a:endParaRPr lang="fr-FR" sz="1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32A57E0-25D5-F6E8-3834-203580AAD99D}"/>
              </a:ext>
            </a:extLst>
          </p:cNvPr>
          <p:cNvSpPr txBox="1"/>
          <p:nvPr/>
        </p:nvSpPr>
        <p:spPr>
          <a:xfrm>
            <a:off x="1262547" y="5763150"/>
            <a:ext cx="3083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Tetraethylammonium</a:t>
            </a:r>
            <a:r>
              <a:rPr lang="fr-FR" sz="1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  <a:endParaRPr lang="fr-FR" sz="1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583FB2C9-7689-3D93-2B01-3FD8360F5C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7485" y="4503741"/>
            <a:ext cx="1467638" cy="137869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15D3374C-5883-3B75-DC3C-3E15D1E7E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514" y="5426083"/>
            <a:ext cx="205758" cy="274344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D8943DF9-0391-C6DF-47B2-0FA6C6A01624}"/>
              </a:ext>
            </a:extLst>
          </p:cNvPr>
          <p:cNvSpPr txBox="1"/>
          <p:nvPr/>
        </p:nvSpPr>
        <p:spPr>
          <a:xfrm>
            <a:off x="4785075" y="2596335"/>
            <a:ext cx="321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Lactic acid (organic compound necessary for carbohydrate metabolism)</a:t>
            </a:r>
            <a:r>
              <a:rPr lang="fr-FR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93E15A6D-7FB2-0A8F-1F65-B4DD160E719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4729" y="1637762"/>
            <a:ext cx="1093368" cy="988302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D2EFF70-50C4-6535-667E-0DC97D4814D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5811" y="1652297"/>
            <a:ext cx="1426184" cy="921926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75165273-2F64-0C58-4D09-8C86695E1106}"/>
              </a:ext>
            </a:extLst>
          </p:cNvPr>
          <p:cNvSpPr txBox="1"/>
          <p:nvPr/>
        </p:nvSpPr>
        <p:spPr>
          <a:xfrm>
            <a:off x="7947076" y="2596335"/>
            <a:ext cx="321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 (molecule resulting from the breakdown of proteins)</a:t>
            </a:r>
            <a:endParaRPr lang="fr-FR" sz="1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4D582FE-1A1C-DDAE-AAEA-F0390897E56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6719" y="3236350"/>
            <a:ext cx="1707479" cy="630345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C7B0F4ED-D4B1-8AA5-A94F-DD3E765ED26F}"/>
              </a:ext>
            </a:extLst>
          </p:cNvPr>
          <p:cNvSpPr txBox="1"/>
          <p:nvPr/>
        </p:nvSpPr>
        <p:spPr>
          <a:xfrm>
            <a:off x="4791205" y="3890786"/>
            <a:ext cx="3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Glycerol (molecule naturally present in all oils and fats)</a:t>
            </a:r>
            <a:endParaRPr lang="fr-FR" sz="1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3471974A-F3C2-0F20-960C-13B8ABDF5A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34119" b="29896"/>
          <a:stretch/>
        </p:blipFill>
        <p:spPr>
          <a:xfrm>
            <a:off x="8849572" y="3370683"/>
            <a:ext cx="1542423" cy="555053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75A885A4-1F73-DC22-40E5-E42E14D8B671}"/>
              </a:ext>
            </a:extLst>
          </p:cNvPr>
          <p:cNvSpPr txBox="1"/>
          <p:nvPr/>
        </p:nvSpPr>
        <p:spPr>
          <a:xfrm>
            <a:off x="8125671" y="3835720"/>
            <a:ext cx="2853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 glycol (mainly used in the manufacture of antifreeze and polyester fibers)</a:t>
            </a:r>
            <a:endParaRPr lang="fr-FR" sz="1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7A0D212E-3532-142E-E493-599B528E348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2155" y="4636307"/>
            <a:ext cx="1560486" cy="647601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50DC0C43-10F4-8F6C-4D18-26C36FA2EA9A}"/>
              </a:ext>
            </a:extLst>
          </p:cNvPr>
          <p:cNvSpPr txBox="1"/>
          <p:nvPr/>
        </p:nvSpPr>
        <p:spPr>
          <a:xfrm>
            <a:off x="4793145" y="5308909"/>
            <a:ext cx="3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Malonic acid (a cellular poison found after oxidation of apple juice)</a:t>
            </a:r>
            <a:endParaRPr lang="fr-FR" sz="1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494AFE38-94EE-4ABB-B46D-B43F0DF7C0D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7374" y="4609665"/>
            <a:ext cx="1304621" cy="1004557"/>
          </a:xfrm>
          <a:prstGeom prst="rect">
            <a:avLst/>
          </a:prstGeom>
        </p:spPr>
      </p:pic>
      <p:sp>
        <p:nvSpPr>
          <p:cNvPr id="76" name="ZoneTexte 75">
            <a:extLst>
              <a:ext uri="{FF2B5EF4-FFF2-40B4-BE49-F238E27FC236}">
                <a16:creationId xmlns:a16="http://schemas.microsoft.com/office/drawing/2014/main" id="{C5660CF8-1A88-AFF6-B323-6F4D7BB7EAB6}"/>
              </a:ext>
            </a:extLst>
          </p:cNvPr>
          <p:cNvSpPr txBox="1"/>
          <p:nvPr/>
        </p:nvSpPr>
        <p:spPr>
          <a:xfrm>
            <a:off x="8280085" y="5593807"/>
            <a:ext cx="276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Oxalic</a:t>
            </a:r>
            <a:r>
              <a:rPr lang="fr-FR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fr-FR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bleaching</a:t>
            </a:r>
            <a:r>
              <a:rPr lang="fr-FR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agent)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1660F60E-297A-5F1F-A6DC-7261A33A8EFD}"/>
              </a:ext>
            </a:extLst>
          </p:cNvPr>
          <p:cNvSpPr txBox="1"/>
          <p:nvPr/>
        </p:nvSpPr>
        <p:spPr>
          <a:xfrm>
            <a:off x="1322172" y="6405579"/>
            <a:ext cx="95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[13]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163487" y="113248"/>
            <a:ext cx="4490332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DES composition</a:t>
            </a:r>
          </a:p>
        </p:txBody>
      </p:sp>
      <p:sp>
        <p:nvSpPr>
          <p:cNvPr id="78" name="Organigramme : Connecteur 77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703452" y="6347612"/>
            <a:ext cx="348347" cy="32551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81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A0F98B09-799D-BD4D-49CA-0DF3D0B848E4}"/>
              </a:ext>
            </a:extLst>
          </p:cNvPr>
          <p:cNvSpPr/>
          <p:nvPr/>
        </p:nvSpPr>
        <p:spPr>
          <a:xfrm>
            <a:off x="810704" y="5603828"/>
            <a:ext cx="75415" cy="84842"/>
          </a:xfrm>
          <a:prstGeom prst="flowChartConnector">
            <a:avLst/>
          </a:prstGeom>
          <a:solidFill>
            <a:srgbClr val="D9C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566AC9-D51A-A57C-6AC9-C7225344D5E1}"/>
              </a:ext>
            </a:extLst>
          </p:cNvPr>
          <p:cNvSpPr txBox="1"/>
          <p:nvPr/>
        </p:nvSpPr>
        <p:spPr>
          <a:xfrm>
            <a:off x="439862" y="934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20471FDB-8555-6F7C-1F66-FE0F248E313F}"/>
              </a:ext>
            </a:extLst>
          </p:cNvPr>
          <p:cNvSpPr/>
          <p:nvPr/>
        </p:nvSpPr>
        <p:spPr>
          <a:xfrm>
            <a:off x="3992938" y="838986"/>
            <a:ext cx="75415" cy="84842"/>
          </a:xfrm>
          <a:prstGeom prst="flowChartConnector">
            <a:avLst/>
          </a:prstGeom>
          <a:solidFill>
            <a:srgbClr val="64C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 descr="Une image contenant texte, capture d’écran, nourriture&#10;&#10;Le contenu généré par l’IA peut être incorrect.">
            <a:extLst>
              <a:ext uri="{FF2B5EF4-FFF2-40B4-BE49-F238E27FC236}">
                <a16:creationId xmlns:a16="http://schemas.microsoft.com/office/drawing/2014/main" id="{55778FBA-4B7E-456A-8902-6072392F46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9"/>
          <a:stretch/>
        </p:blipFill>
        <p:spPr bwMode="auto">
          <a:xfrm>
            <a:off x="579538" y="881407"/>
            <a:ext cx="10823792" cy="5683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1F77A8AD-9099-0F34-2F81-D2C8EEAE6015}"/>
              </a:ext>
            </a:extLst>
          </p:cNvPr>
          <p:cNvSpPr txBox="1"/>
          <p:nvPr/>
        </p:nvSpPr>
        <p:spPr>
          <a:xfrm>
            <a:off x="395520" y="415031"/>
            <a:ext cx="4234685" cy="461665"/>
          </a:xfrm>
          <a:prstGeom prst="rect">
            <a:avLst/>
          </a:prstGeom>
          <a:solidFill>
            <a:schemeClr val="bg1"/>
          </a:solidFill>
          <a:ln>
            <a:solidFill>
              <a:srgbClr val="E0B75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Lignin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fractionation</a:t>
            </a:r>
            <a:r>
              <a:rPr lang="fr-FR" sz="2400" b="1" dirty="0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E0B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fr-FR" sz="2400" b="1" dirty="0">
              <a:solidFill>
                <a:srgbClr val="E0B7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rganigramme : Connecteur 63">
            <a:extLst>
              <a:ext uri="{FF2B5EF4-FFF2-40B4-BE49-F238E27FC236}">
                <a16:creationId xmlns:a16="http://schemas.microsoft.com/office/drawing/2014/main" id="{3E81EF99-929B-6462-235B-F5C7095EAE0C}"/>
              </a:ext>
            </a:extLst>
          </p:cNvPr>
          <p:cNvSpPr/>
          <p:nvPr/>
        </p:nvSpPr>
        <p:spPr>
          <a:xfrm>
            <a:off x="11703452" y="6347612"/>
            <a:ext cx="348347" cy="325512"/>
          </a:xfrm>
          <a:prstGeom prst="flowChartConnector">
            <a:avLst/>
          </a:prstGeom>
          <a:solidFill>
            <a:srgbClr val="9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16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1343</Words>
  <Application>Microsoft Office PowerPoint</Application>
  <PresentationFormat>Grand écran</PresentationFormat>
  <Paragraphs>208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Montserrat</vt:lpstr>
      <vt:lpstr>Symbol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Thanks for your attention </vt:lpstr>
      <vt:lpstr>Références bibliographiques</vt:lpstr>
      <vt:lpstr>Références bibliographiques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Compréhension de l’extractibilité de la lignine par les solvants eutectiques profonds : apport de la culture végétale ?</dc:title>
  <dc:creator>Coraline Leroux</dc:creator>
  <cp:lastModifiedBy>villain</cp:lastModifiedBy>
  <cp:revision>247</cp:revision>
  <dcterms:created xsi:type="dcterms:W3CDTF">2023-09-05T10:55:26Z</dcterms:created>
  <dcterms:modified xsi:type="dcterms:W3CDTF">2025-12-08T13:28:20Z</dcterms:modified>
</cp:coreProperties>
</file>