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4_82E75A7C.xml" ContentType="application/vnd.ms-powerpoint.comments+xml"/>
  <Override PartName="/ppt/comments/modernComment_108_CE882AB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A_8FBE6AA1.xml" ContentType="application/vnd.ms-powerpoint.comments+xml"/>
  <Override PartName="/ppt/notesSlides/notesSlide6.xml" ContentType="application/vnd.openxmlformats-officedocument.presentationml.notesSlide+xml"/>
  <Override PartName="/ppt/comments/modernComment_10B_DA87ECA1.xml" ContentType="application/vnd.ms-powerpoint.comments+xml"/>
  <Override PartName="/ppt/notesSlides/notesSlide7.xml" ContentType="application/vnd.openxmlformats-officedocument.presentationml.notesSlide+xml"/>
  <Override PartName="/ppt/comments/modernComment_10C_9E172A82.xml" ContentType="application/vnd.ms-powerpoint.comments+xml"/>
  <Override PartName="/ppt/notesSlides/notesSlide8.xml" ContentType="application/vnd.openxmlformats-officedocument.presentationml.notesSlide+xml"/>
  <Override PartName="/ppt/comments/modernComment_10E_6CA8D129.xml" ContentType="application/vnd.ms-powerpoint.comments+xml"/>
  <Override PartName="/ppt/notesSlides/notesSlide9.xml" ContentType="application/vnd.openxmlformats-officedocument.presentationml.notesSlide+xml"/>
  <Override PartName="/ppt/comments/modernComment_10D_1BB8A03C.xml" ContentType="application/vnd.ms-powerpoint.comments+xml"/>
  <Override PartName="/ppt/notesSlides/notesSlide10.xml" ContentType="application/vnd.openxmlformats-officedocument.presentationml.notesSlide+xml"/>
  <Override PartName="/ppt/comments/modernComment_115_BA0A4AB4.xml" ContentType="application/vnd.ms-powerpoint.comments+xml"/>
  <Override PartName="/ppt/notesSlides/notesSlide11.xml" ContentType="application/vnd.openxmlformats-officedocument.presentationml.notesSlide+xml"/>
  <Override PartName="/ppt/comments/modernComment_10F_4008A1F0.xml" ContentType="application/vnd.ms-powerpoint.comments+xml"/>
  <Override PartName="/ppt/notesSlides/notesSlide12.xml" ContentType="application/vnd.openxmlformats-officedocument.presentationml.notesSlide+xml"/>
  <Override PartName="/ppt/comments/modernComment_114_F9D6A71C.xml" ContentType="application/vnd.ms-powerpoint.comments+xml"/>
  <Override PartName="/ppt/notesSlides/notesSlide13.xml" ContentType="application/vnd.openxmlformats-officedocument.presentationml.notesSlide+xml"/>
  <Override PartName="/ppt/comments/modernComment_112_DC9E8C86.xml" ContentType="application/vnd.ms-powerpoint.comments+xml"/>
  <Override PartName="/ppt/notesSlides/notesSlide14.xml" ContentType="application/vnd.openxmlformats-officedocument.presentationml.notesSlide+xml"/>
  <Override PartName="/ppt/comments/modernComment_113_566DC40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9" r:id="rId2"/>
    <p:sldId id="257" r:id="rId3"/>
    <p:sldId id="256" r:id="rId4"/>
    <p:sldId id="260" r:id="rId5"/>
    <p:sldId id="264" r:id="rId6"/>
    <p:sldId id="262" r:id="rId7"/>
    <p:sldId id="263" r:id="rId8"/>
    <p:sldId id="265" r:id="rId9"/>
    <p:sldId id="266" r:id="rId10"/>
    <p:sldId id="267" r:id="rId11"/>
    <p:sldId id="268" r:id="rId12"/>
    <p:sldId id="270" r:id="rId13"/>
    <p:sldId id="269" r:id="rId14"/>
    <p:sldId id="277" r:id="rId15"/>
    <p:sldId id="271" r:id="rId16"/>
    <p:sldId id="276" r:id="rId17"/>
    <p:sldId id="274" r:id="rId18"/>
    <p:sldId id="275" r:id="rId19"/>
  </p:sldIdLst>
  <p:sldSz cx="9144000" cy="5143500" type="screen16x9"/>
  <p:notesSz cx="51435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grPTE0K8UBySEwSfXFD59mCoU1p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9CDA1F-82D3-1831-4AB3-55576C845623}" name="Office" initials="O" userId="S::239530@office365works.net::2b946f30-e35d-48f7-a58f-33b0a7c6f8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howGuides="1">
      <p:cViewPr varScale="1">
        <p:scale>
          <a:sx n="142" d="100"/>
          <a:sy n="142" d="100"/>
        </p:scale>
        <p:origin x="13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04_82E75A7C.xml><?xml version="1.0" encoding="utf-8"?>
<p188:cmLst xmlns:a="http://schemas.openxmlformats.org/drawingml/2006/main" xmlns:r="http://schemas.openxmlformats.org/officeDocument/2006/relationships" xmlns:p188="http://schemas.microsoft.com/office/powerpoint/2018/8/main">
  <p188:cm id="{9575D7E1-FC60-46B4-8273-EBB12794CCD6}" authorId="{939CDA1F-82D3-1831-4AB3-55576C845623}" created="2025-12-07T16:59:24.437">
    <pc:sldMkLst xmlns:pc="http://schemas.microsoft.com/office/powerpoint/2013/main/command">
      <pc:docMk/>
      <pc:sldMk cId="2196200060" sldId="260"/>
    </pc:sldMkLst>
    <p188:txBody>
      <a:bodyPr/>
      <a:lstStyle/>
      <a:p>
        <a:r>
          <a:rPr lang="fr-FR"/>
          <a:t>Un traitement par ions lourds ne génère pas uniquement un faisceau propre qui s’arrête dans la tumeur : il crée tout un spectre de particules secondaires chargées, neutres et électromagnétiques, chaque famille ayant ses propriétés de transport, de dose, et de risque</a:t>
        </a:r>
      </a:p>
    </p188:txBody>
  </p188:cm>
</p188:cmLst>
</file>

<file path=ppt/comments/modernComment_108_CE882AB5.xml><?xml version="1.0" encoding="utf-8"?>
<p188:cmLst xmlns:a="http://schemas.openxmlformats.org/drawingml/2006/main" xmlns:r="http://schemas.openxmlformats.org/officeDocument/2006/relationships" xmlns:p188="http://schemas.microsoft.com/office/powerpoint/2018/8/main">
  <p188:cm id="{BECC0BA2-C7CE-4C51-89D6-C054165AEADC}" authorId="{939CDA1F-82D3-1831-4AB3-55576C845623}" created="2025-12-07T16:01:54.409">
    <pc:sldMkLst xmlns:pc="http://schemas.microsoft.com/office/powerpoint/2013/main/command">
      <pc:docMk/>
      <pc:sldMk cId="3465030325" sldId="264"/>
    </pc:sldMkLst>
    <p188:replyLst>
      <p188:reply id="{14BFCA47-A5A4-4E2D-AEF2-6478406E473F}" authorId="{939CDA1F-82D3-1831-4AB3-55576C845623}" created="2025-12-07T16:04:35.151">
        <p188:txBody>
          <a:bodyPr/>
          <a:lstStyle/>
          <a:p>
            <a:r>
              <a:rPr lang="fr-FR"/>
              <a:t>Dans FOOT, l’équipe DeSIs ne mesure pas directement la dose cliniquement, mais les propriétés des particules secondaires (sections efficaces de fragmentation) qui alimentent les modèles de dose en hadronthérapie et en radioprotection spatiale.
Dans d’autres projets, DeSIs mesure réellement la dose à l’aide de différents systèmes dosimétriques : détecteurs luminescents (RPL/TLD/OSL), scintillateurs, détecteurs silicium/CMOS et chambres d’ionisation, toujours couplés à des simulations Monte Carlo (Geant4/GATE/MCNP) pour reconstruire des cartes de dose fiables.</a:t>
            </a:r>
          </a:p>
        </p188:txBody>
      </p188:reply>
    </p188:replyLst>
    <p188:txBody>
      <a:bodyPr/>
      <a:lstStyle/>
      <a:p>
        <a:r>
          <a:rPr lang="fr-FR"/>
          <a:t>MIMOSA / tracking → trajectoires, p/Z
simulations / cross sections → production de fragments</a:t>
        </a:r>
      </a:p>
    </p188:txBody>
  </p188:cm>
</p188:cmLst>
</file>

<file path=ppt/comments/modernComment_10A_8FBE6AA1.xml><?xml version="1.0" encoding="utf-8"?>
<p188:cmLst xmlns:a="http://schemas.openxmlformats.org/drawingml/2006/main" xmlns:r="http://schemas.openxmlformats.org/officeDocument/2006/relationships" xmlns:p188="http://schemas.microsoft.com/office/powerpoint/2018/8/main">
  <p188:cm id="{B967C541-171A-4EE8-9413-5968BF538C49}" authorId="{939CDA1F-82D3-1831-4AB3-55576C845623}" created="2025-12-07T18:43:36.583">
    <pc:sldMkLst xmlns:pc="http://schemas.microsoft.com/office/powerpoint/2013/main/command">
      <pc:docMk/>
      <pc:sldMk cId="2411621025" sldId="266"/>
    </pc:sldMkLst>
    <p188:txBody>
      <a:bodyPr/>
      <a:lstStyle/>
      <a:p>
        <a:r>
          <a:rPr lang="fr-FR"/>
          <a:t>Le CR-39 est un détecteur passif utilisé pour enregistrer les particules chargées.
Quand une particule traverse le matériau, elle laisse une micro-lésion dans le plastique.
Après un traitement chimique, ces traces deviennent visibles et peuvent être comptées pour déterminer le flux et le type de particules.</a:t>
        </a:r>
      </a:p>
    </p188:txBody>
  </p188:cm>
</p188:cmLst>
</file>

<file path=ppt/comments/modernComment_10B_DA87ECA1.xml><?xml version="1.0" encoding="utf-8"?>
<p188:cmLst xmlns:a="http://schemas.openxmlformats.org/drawingml/2006/main" xmlns:r="http://schemas.openxmlformats.org/officeDocument/2006/relationships" xmlns:p188="http://schemas.microsoft.com/office/powerpoint/2018/8/main">
  <p188:cm id="{F366CB21-C499-4492-9879-CA29D9504983}"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0C_9E172A82.xml><?xml version="1.0" encoding="utf-8"?>
<p188:cmLst xmlns:a="http://schemas.openxmlformats.org/drawingml/2006/main" xmlns:r="http://schemas.openxmlformats.org/officeDocument/2006/relationships" xmlns:p188="http://schemas.microsoft.com/office/powerpoint/2018/8/main">
  <p188:cm id="{454C5B35-726F-468B-A6CD-46D1458476A1}"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0D_1BB8A03C.xml><?xml version="1.0" encoding="utf-8"?>
<p188:cmLst xmlns:a="http://schemas.openxmlformats.org/drawingml/2006/main" xmlns:r="http://schemas.openxmlformats.org/officeDocument/2006/relationships" xmlns:p188="http://schemas.microsoft.com/office/powerpoint/2018/8/main">
  <p188:cm id="{2C490FED-5B49-45A7-A4BE-0ADF7466BCD1}"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0E_6CA8D129.xml><?xml version="1.0" encoding="utf-8"?>
<p188:cmLst xmlns:a="http://schemas.openxmlformats.org/drawingml/2006/main" xmlns:r="http://schemas.openxmlformats.org/officeDocument/2006/relationships" xmlns:p188="http://schemas.microsoft.com/office/powerpoint/2018/8/main">
  <p188:cm id="{3815D81F-62AB-44B1-994C-B9DB6B6A61E0}"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0F_4008A1F0.xml><?xml version="1.0" encoding="utf-8"?>
<p188:cmLst xmlns:a="http://schemas.openxmlformats.org/drawingml/2006/main" xmlns:r="http://schemas.openxmlformats.org/officeDocument/2006/relationships" xmlns:p188="http://schemas.microsoft.com/office/powerpoint/2018/8/main">
  <p188:cm id="{1CF81768-89F5-42D7-8E3C-D783DBE975DE}"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12_DC9E8C86.xml><?xml version="1.0" encoding="utf-8"?>
<p188:cmLst xmlns:a="http://schemas.openxmlformats.org/drawingml/2006/main" xmlns:r="http://schemas.openxmlformats.org/officeDocument/2006/relationships" xmlns:p188="http://schemas.microsoft.com/office/powerpoint/2018/8/main">
  <p188:cm id="{84F07623-1417-430E-9A7B-5725200D20FD}"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 id="{CB80041E-52F8-46BC-92C9-DAB61D0B1DEA}" authorId="{939CDA1F-82D3-1831-4AB3-55576C845623}" created="2025-12-08T00:56:37.241">
        <p188:txBody>
          <a:bodyPr/>
          <a:lstStyle/>
          <a:p>
            <a:r>
              <a:rPr lang="fr-FR"/>
              <a:t>Spatial dose distribution
The temporal evolution of the dose
A relative estimation of intensity</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13_566DC400.xml><?xml version="1.0" encoding="utf-8"?>
<p188:cmLst xmlns:a="http://schemas.openxmlformats.org/drawingml/2006/main" xmlns:r="http://schemas.openxmlformats.org/officeDocument/2006/relationships" xmlns:p188="http://schemas.microsoft.com/office/powerpoint/2018/8/main">
  <p188:cm id="{BAC0DF6B-2219-497B-A008-FEB28B498613}"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14_F9D6A71C.xml><?xml version="1.0" encoding="utf-8"?>
<p188:cmLst xmlns:a="http://schemas.openxmlformats.org/drawingml/2006/main" xmlns:r="http://schemas.openxmlformats.org/officeDocument/2006/relationships" xmlns:p188="http://schemas.microsoft.com/office/powerpoint/2018/8/main">
  <p188:cm id="{EAB406D2-218E-42AC-8661-AA3AF0803073}"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comments/modernComment_115_BA0A4AB4.xml><?xml version="1.0" encoding="utf-8"?>
<p188:cmLst xmlns:a="http://schemas.openxmlformats.org/drawingml/2006/main" xmlns:r="http://schemas.openxmlformats.org/officeDocument/2006/relationships" xmlns:p188="http://schemas.microsoft.com/office/powerpoint/2018/8/main">
  <p188:cm id="{45F7BD8C-B822-470B-AF7F-3543D598968E}" authorId="{939CDA1F-82D3-1831-4AB3-55576C845623}" created="2025-12-07T18:45:13.604">
    <pc:sldMkLst xmlns:pc="http://schemas.microsoft.com/office/powerpoint/2013/main/command">
      <pc:docMk/>
      <pc:sldMk cId="3666341025" sldId="267"/>
    </pc:sldMkLst>
    <p188:replyLst>
      <p188:reply id="{20881046-7D9D-492E-BE53-4E34A9678932}" authorId="{939CDA1F-82D3-1831-4AB3-55576C845623}" created="2025-12-07T18:45:26.311">
        <p188:txBody>
          <a:bodyPr/>
          <a:lstStyle/>
          <a:p>
            <a:r>
              <a:rPr lang="fr-FR"/>
              <a:t>Dans ce contexte, des capteurs CMOS comme MIMOSA ont été développés en physique des particules : ce sont des capteurs de type "caméra", capables de détecter des particules chargées par leur ionisation dans le silicium, avec une très haute précision.
</a:t>
            </a:r>
          </a:p>
        </p188:txBody>
      </p188:reply>
      <p188:reply id="{4C5F06CF-D3BB-4981-988A-E21A56601F35}" authorId="{939CDA1F-82D3-1831-4AB3-55576C845623}" created="2025-12-07T18:46:24.958">
        <p188:txBody>
          <a:bodyPr/>
          <a:lstStyle/>
          <a:p>
            <a:r>
              <a:rPr lang="fr-FR"/>
              <a:t>AlphaBeast reprend cette même base technologique de capteur pixel CMOS</a:t>
            </a:r>
          </a:p>
        </p188:txBody>
      </p188:reply>
    </p188:replyLst>
    <p188:txBody>
      <a:bodyPr/>
      <a:lstStyle/>
      <a:p>
        <a:r>
          <a:rPr lang="fr-FR"/>
          <a:t>Ces limites ont poussé au développement de détecteurs électroniques capables de mesurer les particules en temps réel, avec une résolution spatiale élevée.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33A6F2CE-8F8B-7A5F-88CD-D95A1A1FB7D9}"/>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F76E9C47-98DB-B64F-BDCB-98F0D8194D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4B9F3AD0-8ED7-4ADF-416B-399E04AE56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A4A6DB3D-7959-90AC-81E9-423731ABEE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315320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1183153E-6682-16C6-D2D1-6B70EFD04110}"/>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91EA8942-BC35-BA8D-3E19-113A36EB467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ED4E9576-4E11-8BC2-E1EB-73FE38BDBA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ECC7FAC3-0F0C-EAAE-2A78-F38379B698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44763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88C9E8B4-FE89-D671-EAC6-844F11F0D27F}"/>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105CAFEA-79E9-9A9B-CB82-C1BD9CF760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5C5EE79A-D9D7-DCAE-941D-6B7CB59E612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A613FE61-8321-ACE1-6385-8C368119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83414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FCCB091B-1330-CF84-0C28-C747E604A36B}"/>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EFD91069-8203-62F6-61A1-CDF912DDBD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D4AF0053-9C90-959E-4E92-8DBE7C1CAEB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2CA1948E-0974-9F01-2570-772A307DC6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61227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D182C7D4-EC61-44BE-E18E-6947BB936093}"/>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469B063F-5FC2-DB28-8845-34501B5295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2B608A21-D716-208E-830D-B4597E4703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182C8F89-9C57-96F4-92DA-227CCF1E33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7368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48D49D09-06C2-4C83-CAC1-12D5FF34489D}"/>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F1AC5C7E-F101-303F-7061-D689EBB573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E030BA64-36EC-791A-B932-F7F0F29F1E6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1CB50FBE-575C-C1FC-CFB0-1FB4C28937C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397003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41FC7534-03BB-1B1E-D331-EF3DE6852C70}"/>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3FC124B1-70CA-56D9-EA83-6A23C00B2E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8C998F1B-AF4C-28DB-D872-EB32FFEAFAF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9901B3D4-5359-51F5-3B36-DE9EAE2BBF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6156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B5BC9537-C360-4436-A40D-45AE0BF261B7}"/>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F6E9AACA-0468-12DC-4476-3875B9DDE3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D06E0010-E151-6F6C-8743-0B246C1CC5B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F6BD2A7A-7FA4-8997-77F5-0C57558EB8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60206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CA8C0537-CB71-5EDC-30CA-E53D6C501D3B}"/>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B1089A26-C4DF-E719-97F0-C6E0D86C43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4BBA5F90-5DFD-18CD-C0D9-3192D517F6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B5D17DCA-5CEC-6B4A-CECA-54773C70FF1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13131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6671AB0A-5374-75C3-15D6-A9AB959AAED9}"/>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628F7EAA-C7E9-AFF5-5A33-879D94647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9D8F7E1B-B68E-BFE4-67B6-CC9B896CDC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E236CB5A-7FB2-88F7-DDC5-BD047A0AC2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5483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355CC728-CF62-8D41-14AB-458FC1F27932}"/>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909685D8-4396-BB7D-AA68-341FB8404C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88A1A8FE-F19F-8412-F5D9-6449DC0E05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EF5CAC64-DF33-ADB8-E668-21EE896507F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71358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33A6F2CE-8F8B-7A5F-88CD-D95A1A1FB7D9}"/>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F76E9C47-98DB-B64F-BDCB-98F0D8194D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4B9F3AD0-8ED7-4ADF-416B-399E04AE56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A4A6DB3D-7959-90AC-81E9-423731ABEE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1360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a:extLst>
            <a:ext uri="{FF2B5EF4-FFF2-40B4-BE49-F238E27FC236}">
              <a16:creationId xmlns:a16="http://schemas.microsoft.com/office/drawing/2014/main" id="{D5EFE871-C510-B27C-CEB3-5C3530858876}"/>
            </a:ext>
          </a:extLst>
        </p:cNvPr>
        <p:cNvGrpSpPr/>
        <p:nvPr/>
      </p:nvGrpSpPr>
      <p:grpSpPr>
        <a:xfrm>
          <a:off x="0" y="0"/>
          <a:ext cx="0" cy="0"/>
          <a:chOff x="0" y="0"/>
          <a:chExt cx="0" cy="0"/>
        </a:xfrm>
      </p:grpSpPr>
      <p:sp>
        <p:nvSpPr>
          <p:cNvPr id="14" name="Google Shape;14;p1:notes">
            <a:extLst>
              <a:ext uri="{FF2B5EF4-FFF2-40B4-BE49-F238E27FC236}">
                <a16:creationId xmlns:a16="http://schemas.microsoft.com/office/drawing/2014/main" id="{E8C76EE6-4B17-9B66-86DB-042B3A0B91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 name="Google Shape;15;p1:notes">
            <a:extLst>
              <a:ext uri="{FF2B5EF4-FFF2-40B4-BE49-F238E27FC236}">
                <a16:creationId xmlns:a16="http://schemas.microsoft.com/office/drawing/2014/main" id="{E3FD5038-BFC1-2F6A-2077-AF666B70BA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 name="Google Shape;16;p1:notes">
            <a:extLst>
              <a:ext uri="{FF2B5EF4-FFF2-40B4-BE49-F238E27FC236}">
                <a16:creationId xmlns:a16="http://schemas.microsoft.com/office/drawing/2014/main" id="{7324924A-8C1F-8AF5-7371-0D5793A6246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46541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1"/>
        <p:cNvGrpSpPr/>
        <p:nvPr/>
      </p:nvGrpSpPr>
      <p:grpSpPr>
        <a:xfrm>
          <a:off x="0" y="0"/>
          <a:ext cx="0" cy="0"/>
          <a:chOff x="0" y="0"/>
          <a:chExt cx="0" cy="0"/>
        </a:xfrm>
      </p:grpSpPr>
      <p:sp>
        <p:nvSpPr>
          <p:cNvPr id="12" name="Google Shape;12;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x" userDrawn="1">
  <p:cSld name="Title &amp; Bullets">
    <p:bg>
      <p:bgPr>
        <a:solidFill>
          <a:srgbClr val="FFFFFF"/>
        </a:solidFill>
        <a:effectLst/>
      </p:bgPr>
    </p:bg>
    <p:spTree>
      <p:nvGrpSpPr>
        <p:cNvPr id="1" name=""/>
        <p:cNvGrpSpPr/>
        <p:nvPr/>
      </p:nvGrpSpPr>
      <p:grpSpPr bwMode="auto">
        <a:xfrm>
          <a:off x="0" y="0"/>
          <a:ext cx="0" cy="0"/>
          <a:chOff x="0" y="0"/>
          <a:chExt cx="0" cy="0"/>
        </a:xfrm>
      </p:grpSpPr>
      <p:sp>
        <p:nvSpPr>
          <p:cNvPr id="68" name="Texte du titre"/>
          <p:cNvSpPr txBox="1">
            <a:spLocks noGrp="1"/>
          </p:cNvSpPr>
          <p:nvPr>
            <p:ph type="title"/>
          </p:nvPr>
        </p:nvSpPr>
        <p:spPr bwMode="auto">
          <a:xfrm>
            <a:off x="250031" y="189442"/>
            <a:ext cx="8643938" cy="591906"/>
          </a:xfrm>
          <a:prstGeom prst="rect">
            <a:avLst/>
          </a:prstGeom>
        </p:spPr>
        <p:txBody>
          <a:bodyPr/>
          <a:lstStyle>
            <a:lvl1pPr>
              <a:defRPr>
                <a:solidFill>
                  <a:srgbClr val="000000"/>
                </a:solidFill>
                <a:latin typeface="Palatino"/>
                <a:ea typeface="Palatino"/>
                <a:cs typeface="Palatino"/>
              </a:defRPr>
            </a:lvl1pPr>
          </a:lstStyle>
          <a:p>
            <a:pPr>
              <a:defRPr/>
            </a:pPr>
            <a:r>
              <a:t>Texte du titre</a:t>
            </a:r>
          </a:p>
        </p:txBody>
      </p:sp>
      <p:sp>
        <p:nvSpPr>
          <p:cNvPr id="69" name="Rectangle"/>
          <p:cNvSpPr/>
          <p:nvPr/>
        </p:nvSpPr>
        <p:spPr bwMode="auto">
          <a:xfrm>
            <a:off x="-10717" y="4959995"/>
            <a:ext cx="9165433" cy="187524"/>
          </a:xfrm>
          <a:prstGeom prst="rect">
            <a:avLst/>
          </a:prstGeom>
          <a:solidFill>
            <a:schemeClr val="accent1">
              <a:alpha val="47200"/>
            </a:schemeClr>
          </a:solidFill>
          <a:ln w="12700">
            <a:miter lim="400000"/>
          </a:ln>
        </p:spPr>
        <p:txBody>
          <a:bodyPr lIns="26789" tIns="26789" rIns="26789" bIns="26789" anchor="ctr"/>
          <a:lstStyle/>
          <a:p>
            <a:pPr>
              <a:defRPr>
                <a:solidFill>
                  <a:srgbClr val="FFFFFF"/>
                </a:solidFill>
              </a:defRPr>
            </a:pPr>
            <a:endParaRPr sz="738"/>
          </a:p>
        </p:txBody>
      </p:sp>
      <p:pic>
        <p:nvPicPr>
          <p:cNvPr id="70" name="Losange Losange" descr="Losange Losange"/>
          <p:cNvPicPr/>
          <p:nvPr/>
        </p:nvPicPr>
        <p:blipFill>
          <a:blip r:embed="rId2"/>
          <a:stretch/>
        </p:blipFill>
        <p:spPr bwMode="auto">
          <a:xfrm>
            <a:off x="-140" y="803295"/>
            <a:ext cx="9144280" cy="13462"/>
          </a:xfrm>
          <a:prstGeom prst="rect">
            <a:avLst/>
          </a:prstGeom>
        </p:spPr>
      </p:pic>
      <p:pic>
        <p:nvPicPr>
          <p:cNvPr id="72" name="Losange Losange" descr="Losange Losange"/>
          <p:cNvPicPr/>
          <p:nvPr/>
        </p:nvPicPr>
        <p:blipFill>
          <a:blip r:embed="rId3"/>
          <a:stretch/>
        </p:blipFill>
        <p:spPr bwMode="auto">
          <a:xfrm>
            <a:off x="214173" y="860440"/>
            <a:ext cx="8914944" cy="13462"/>
          </a:xfrm>
          <a:prstGeom prst="rect">
            <a:avLst/>
          </a:prstGeom>
        </p:spPr>
      </p:pic>
      <p:pic>
        <p:nvPicPr>
          <p:cNvPr id="74" name="Ligne Ligne" descr="Ligne Ligne"/>
          <p:cNvPicPr/>
          <p:nvPr/>
        </p:nvPicPr>
        <p:blipFill>
          <a:blip r:embed="rId4"/>
          <a:stretch/>
        </p:blipFill>
        <p:spPr bwMode="auto">
          <a:xfrm>
            <a:off x="14507" y="4939234"/>
            <a:ext cx="9210236" cy="33486"/>
          </a:xfrm>
          <a:prstGeom prst="rect">
            <a:avLst/>
          </a:prstGeom>
          <a:effectLst>
            <a:outerShdw blurRad="63500" dist="25400" dir="5400000" rotWithShape="0">
              <a:srgbClr val="000000">
                <a:alpha val="50000"/>
              </a:srgbClr>
            </a:outerShdw>
          </a:effectLst>
        </p:spPr>
      </p:pic>
      <p:sp>
        <p:nvSpPr>
          <p:cNvPr id="75" name="Texte niveau 1…"/>
          <p:cNvSpPr txBox="1">
            <a:spLocks noGrp="1"/>
          </p:cNvSpPr>
          <p:nvPr>
            <p:ph type="body" idx="1"/>
          </p:nvPr>
        </p:nvSpPr>
        <p:spPr bwMode="auto">
          <a:xfrm>
            <a:off x="404812" y="917585"/>
            <a:ext cx="8105041" cy="3837743"/>
          </a:xfrm>
          <a:prstGeom prst="rect">
            <a:avLst/>
          </a:prstGeom>
        </p:spPr>
        <p:txBody>
          <a:bodyPr/>
          <a:lstStyle>
            <a:lvl1pPr marL="160721" indent="-160721">
              <a:spcBef>
                <a:spcPts val="2215"/>
              </a:spcBef>
              <a:buSzPct val="100000"/>
              <a:buBlip>
                <a:blip r:embed="rId5"/>
              </a:buBlip>
            </a:lvl1pPr>
            <a:lvl2pPr>
              <a:spcBef>
                <a:spcPts val="2215"/>
              </a:spcBef>
              <a:buBlip>
                <a:blip r:embed="rId5"/>
              </a:buBlip>
            </a:lvl2pPr>
            <a:lvl3pPr>
              <a:spcBef>
                <a:spcPts val="2215"/>
              </a:spcBef>
              <a:buBlip>
                <a:blip r:embed="rId5"/>
              </a:buBlip>
            </a:lvl3pPr>
            <a:lvl4pPr>
              <a:spcBef>
                <a:spcPts val="2215"/>
              </a:spcBef>
              <a:buBlip>
                <a:blip r:embed="rId5"/>
              </a:buBlip>
            </a:lvl4pPr>
            <a:lvl5pPr>
              <a:spcBef>
                <a:spcPts val="2215"/>
              </a:spcBef>
              <a:buBlip>
                <a:blip r:embed="rId5"/>
              </a:buBlip>
            </a:lvl5pPr>
          </a:lstStyle>
          <a:p>
            <a:pPr>
              <a:defRPr/>
            </a:pPr>
            <a:r>
              <a:t>Texte niveau 1</a:t>
            </a:r>
          </a:p>
          <a:p>
            <a:pPr lvl="1">
              <a:defRPr/>
            </a:pPr>
            <a:r>
              <a:t>Texte niveau 2</a:t>
            </a:r>
          </a:p>
          <a:p>
            <a:pPr lvl="2">
              <a:defRPr/>
            </a:pPr>
            <a:r>
              <a:t>Texte niveau 3</a:t>
            </a:r>
          </a:p>
          <a:p>
            <a:pPr lvl="3">
              <a:defRPr/>
            </a:pPr>
            <a:r>
              <a:t>Texte niveau 4</a:t>
            </a:r>
          </a:p>
          <a:p>
            <a:pPr lvl="4">
              <a:defRPr/>
            </a:pPr>
            <a:r>
              <a:t>Texte niveau 5</a:t>
            </a:r>
          </a:p>
        </p:txBody>
      </p:sp>
      <p:sp>
        <p:nvSpPr>
          <p:cNvPr id="76" name="Rectangle"/>
          <p:cNvSpPr/>
          <p:nvPr/>
        </p:nvSpPr>
        <p:spPr bwMode="auto">
          <a:xfrm>
            <a:off x="8670168" y="4982521"/>
            <a:ext cx="451508" cy="120795"/>
          </a:xfrm>
          <a:prstGeom prst="rect">
            <a:avLst/>
          </a:prstGeom>
          <a:ln w="12700">
            <a:miter lim="400000"/>
          </a:ln>
        </p:spPr>
        <p:txBody>
          <a:bodyPr lIns="26789" tIns="26789" rIns="26789" bIns="26789" anchor="ctr"/>
          <a:lstStyle/>
          <a:p>
            <a:pPr>
              <a:defRPr>
                <a:solidFill>
                  <a:srgbClr val="FFFFFF"/>
                </a:solidFill>
              </a:defRPr>
            </a:pPr>
            <a:endParaRPr sz="738"/>
          </a:p>
        </p:txBody>
      </p:sp>
      <p:sp>
        <p:nvSpPr>
          <p:cNvPr id="77" name="Numéro de diapositive"/>
          <p:cNvSpPr txBox="1">
            <a:spLocks noGrp="1"/>
          </p:cNvSpPr>
          <p:nvPr>
            <p:ph type="sldNum" sz="quarter" idx="2"/>
          </p:nvPr>
        </p:nvSpPr>
        <p:spPr bwMode="auto">
          <a:xfrm>
            <a:off x="8908851" y="4949157"/>
            <a:ext cx="223243" cy="187524"/>
          </a:xfrm>
          <a:prstGeom prst="rect">
            <a:avLst/>
          </a:prstGeom>
        </p:spPr>
        <p:txBody>
          <a:bodyPr/>
          <a:lstStyle>
            <a:lvl1pPr>
              <a:defRPr>
                <a:solidFill>
                  <a:srgbClr val="000000"/>
                </a:solidFill>
              </a:defRPr>
            </a:lvl1pPr>
          </a:lstStyle>
          <a:p>
            <a:pPr>
              <a:defRPr/>
            </a:pPr>
            <a:fld id="{86CB4B4D-7CA3-9044-876B-883B54F8677D}" type="slidenum">
              <a:rPr/>
              <a:t>‹N°›</a:t>
            </a:fld>
            <a:endParaRPr/>
          </a:p>
        </p:txBody>
      </p:sp>
      <p:sp>
        <p:nvSpPr>
          <p:cNvPr id="78" name="Rectangle"/>
          <p:cNvSpPr/>
          <p:nvPr/>
        </p:nvSpPr>
        <p:spPr bwMode="auto">
          <a:xfrm>
            <a:off x="-10715" y="-13332"/>
            <a:ext cx="9165432" cy="187524"/>
          </a:xfrm>
          <a:prstGeom prst="rect">
            <a:avLst/>
          </a:prstGeom>
          <a:solidFill>
            <a:schemeClr val="accent1">
              <a:alpha val="47200"/>
            </a:schemeClr>
          </a:solidFill>
          <a:ln w="12700">
            <a:miter lim="400000"/>
          </a:ln>
        </p:spPr>
        <p:txBody>
          <a:bodyPr lIns="26789" tIns="26789" rIns="26789" bIns="26789" anchor="ctr"/>
          <a:lstStyle/>
          <a:p>
            <a:pPr>
              <a:defRPr>
                <a:solidFill>
                  <a:srgbClr val="FFFFFF"/>
                </a:solidFill>
              </a:defRPr>
            </a:pPr>
            <a:endParaRPr sz="738"/>
          </a:p>
        </p:txBody>
      </p:sp>
    </p:spTree>
    <p:extLst>
      <p:ext uri="{BB962C8B-B14F-4D97-AF65-F5344CB8AC3E}">
        <p14:creationId xmlns:p14="http://schemas.microsoft.com/office/powerpoint/2010/main" val="4253302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Google Shape;1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B_DA87ECA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C_9E172A8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E_6CA8D129.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D_1BB8A03C.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5_BA0A4AB4.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F_4008A1F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4_F9D6A71C.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2_DC9E8C86.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3_566DC400.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2" Type="http://schemas.microsoft.com/office/2018/10/relationships/comments" Target="../comments/modernComment_104_82E75A7C.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08_CE882AB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A_8FBE6AA1.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BBF34A5-AC4A-464C-B419-C3A7C3A2B8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
        <p:nvSpPr>
          <p:cNvPr id="4" name="ZoneTexte 3">
            <a:extLst>
              <a:ext uri="{FF2B5EF4-FFF2-40B4-BE49-F238E27FC236}">
                <a16:creationId xmlns:a16="http://schemas.microsoft.com/office/drawing/2014/main" id="{29696EDE-A751-4445-A0A7-C395FB92291F}"/>
              </a:ext>
            </a:extLst>
          </p:cNvPr>
          <p:cNvSpPr txBox="1"/>
          <p:nvPr/>
        </p:nvSpPr>
        <p:spPr>
          <a:xfrm>
            <a:off x="900161" y="1551471"/>
            <a:ext cx="7343678" cy="830997"/>
          </a:xfrm>
          <a:prstGeom prst="rect">
            <a:avLst/>
          </a:prstGeom>
          <a:noFill/>
        </p:spPr>
        <p:txBody>
          <a:bodyPr wrap="square" rtlCol="0">
            <a:spAutoFit/>
          </a:bodyPr>
          <a:lstStyle/>
          <a:p>
            <a:pPr algn="ctr"/>
            <a:r>
              <a:rPr lang="en-US" sz="2400" b="1" dirty="0"/>
              <a:t>Measure to protect: Instrumentation for modern radiation protection</a:t>
            </a:r>
            <a:endParaRPr lang="fr-FR" sz="2400" b="1" dirty="0"/>
          </a:p>
        </p:txBody>
      </p:sp>
      <p:cxnSp>
        <p:nvCxnSpPr>
          <p:cNvPr id="5" name="Google Shape;20;p1">
            <a:extLst>
              <a:ext uri="{FF2B5EF4-FFF2-40B4-BE49-F238E27FC236}">
                <a16:creationId xmlns:a16="http://schemas.microsoft.com/office/drawing/2014/main" id="{0EA9547C-39D4-4769-9181-CF3C41317EE3}"/>
              </a:ext>
            </a:extLst>
          </p:cNvPr>
          <p:cNvCxnSpPr>
            <a:cxnSpLocks/>
          </p:cNvCxnSpPr>
          <p:nvPr/>
        </p:nvCxnSpPr>
        <p:spPr>
          <a:xfrm>
            <a:off x="228600" y="2571750"/>
            <a:ext cx="8674200" cy="0"/>
          </a:xfrm>
          <a:prstGeom prst="straightConnector1">
            <a:avLst/>
          </a:prstGeom>
          <a:noFill/>
          <a:ln w="28575" cap="flat" cmpd="sng">
            <a:solidFill>
              <a:srgbClr val="002060"/>
            </a:solidFill>
            <a:prstDash val="solid"/>
            <a:round/>
            <a:headEnd type="none" w="sm" len="sm"/>
            <a:tailEnd type="none" w="sm" len="sm"/>
          </a:ln>
        </p:spPr>
      </p:cxnSp>
      <p:pic>
        <p:nvPicPr>
          <p:cNvPr id="6" name="Image 5">
            <a:extLst>
              <a:ext uri="{FF2B5EF4-FFF2-40B4-BE49-F238E27FC236}">
                <a16:creationId xmlns:a16="http://schemas.microsoft.com/office/drawing/2014/main" id="{EEDC035B-5982-4075-B715-4CB61DA8AB0F}"/>
              </a:ext>
            </a:extLst>
          </p:cNvPr>
          <p:cNvPicPr>
            <a:picLocks noChangeAspect="1"/>
          </p:cNvPicPr>
          <p:nvPr/>
        </p:nvPicPr>
        <p:blipFill>
          <a:blip r:embed="rId2"/>
          <a:stretch>
            <a:fillRect/>
          </a:stretch>
        </p:blipFill>
        <p:spPr>
          <a:xfrm>
            <a:off x="228600" y="212271"/>
            <a:ext cx="792485" cy="801882"/>
          </a:xfrm>
          <a:prstGeom prst="rect">
            <a:avLst/>
          </a:prstGeom>
        </p:spPr>
      </p:pic>
      <p:pic>
        <p:nvPicPr>
          <p:cNvPr id="13" name="Picture 3" descr="logo_iphc_final">
            <a:extLst>
              <a:ext uri="{FF2B5EF4-FFF2-40B4-BE49-F238E27FC236}">
                <a16:creationId xmlns:a16="http://schemas.microsoft.com/office/drawing/2014/main" id="{1EEE00EB-9538-4388-9741-165B1DAB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067" y="129172"/>
            <a:ext cx="1395837" cy="968080"/>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F61684E3-A852-4724-A3DB-1C00BA5CE973}"/>
              </a:ext>
            </a:extLst>
          </p:cNvPr>
          <p:cNvSpPr txBox="1"/>
          <p:nvPr/>
        </p:nvSpPr>
        <p:spPr>
          <a:xfrm>
            <a:off x="2833710" y="4595961"/>
            <a:ext cx="3561950" cy="307777"/>
          </a:xfrm>
          <a:prstGeom prst="rect">
            <a:avLst/>
          </a:prstGeom>
          <a:noFill/>
        </p:spPr>
        <p:txBody>
          <a:bodyPr wrap="square">
            <a:spAutoFit/>
          </a:bodyPr>
          <a:lstStyle/>
          <a:p>
            <a:r>
              <a:rPr lang="fr-FR" dirty="0"/>
              <a:t>Journées R&amp;T CNRS/IN2P3 – 09/12/2025</a:t>
            </a:r>
          </a:p>
        </p:txBody>
      </p:sp>
      <p:sp>
        <p:nvSpPr>
          <p:cNvPr id="16" name="ZoneTexte 15">
            <a:extLst>
              <a:ext uri="{FF2B5EF4-FFF2-40B4-BE49-F238E27FC236}">
                <a16:creationId xmlns:a16="http://schemas.microsoft.com/office/drawing/2014/main" id="{54F9EA8D-FCE2-4F55-B70B-43AE817706CF}"/>
              </a:ext>
            </a:extLst>
          </p:cNvPr>
          <p:cNvSpPr txBox="1"/>
          <p:nvPr/>
        </p:nvSpPr>
        <p:spPr>
          <a:xfrm>
            <a:off x="3079555" y="3322246"/>
            <a:ext cx="2972289" cy="523220"/>
          </a:xfrm>
          <a:prstGeom prst="rect">
            <a:avLst/>
          </a:prstGeom>
          <a:noFill/>
        </p:spPr>
        <p:txBody>
          <a:bodyPr wrap="none" rtlCol="0">
            <a:spAutoFit/>
          </a:bodyPr>
          <a:lstStyle/>
          <a:p>
            <a:pPr algn="ctr"/>
            <a:r>
              <a:rPr lang="fr-FR" dirty="0"/>
              <a:t>Djokhar BETELGUERIEV</a:t>
            </a:r>
          </a:p>
          <a:p>
            <a:pPr algn="ctr"/>
            <a:r>
              <a:rPr lang="fr-FR" dirty="0"/>
              <a:t>(</a:t>
            </a:r>
            <a:r>
              <a:rPr lang="fr-FR" dirty="0">
                <a:solidFill>
                  <a:srgbClr val="0070C0"/>
                </a:solidFill>
              </a:rPr>
              <a:t>djokhar.betelgueriev@iphc.cnrs.fr</a:t>
            </a:r>
            <a:r>
              <a:rPr lang="fr-FR" dirty="0"/>
              <a:t>)</a:t>
            </a:r>
          </a:p>
        </p:txBody>
      </p:sp>
      <p:sp>
        <p:nvSpPr>
          <p:cNvPr id="3" name="ZoneTexte 2">
            <a:extLst>
              <a:ext uri="{FF2B5EF4-FFF2-40B4-BE49-F238E27FC236}">
                <a16:creationId xmlns:a16="http://schemas.microsoft.com/office/drawing/2014/main" id="{77F453A9-5B89-D3FC-3051-307542F84DAE}"/>
              </a:ext>
            </a:extLst>
          </p:cNvPr>
          <p:cNvSpPr txBox="1"/>
          <p:nvPr/>
        </p:nvSpPr>
        <p:spPr>
          <a:xfrm>
            <a:off x="3328821" y="2919786"/>
            <a:ext cx="2473755" cy="307777"/>
          </a:xfrm>
          <a:prstGeom prst="rect">
            <a:avLst/>
          </a:prstGeom>
          <a:noFill/>
        </p:spPr>
        <p:txBody>
          <a:bodyPr wrap="none" rtlCol="0">
            <a:spAutoFit/>
          </a:bodyPr>
          <a:lstStyle/>
          <a:p>
            <a:pPr algn="ctr"/>
            <a:r>
              <a:rPr lang="fr-FR" dirty="0"/>
              <a:t>On </a:t>
            </a:r>
            <a:r>
              <a:rPr lang="fr-FR" dirty="0" err="1"/>
              <a:t>behalf</a:t>
            </a:r>
            <a:r>
              <a:rPr lang="fr-FR" dirty="0"/>
              <a:t> of the </a:t>
            </a:r>
            <a:r>
              <a:rPr lang="fr-FR" dirty="0" err="1"/>
              <a:t>DeSIs</a:t>
            </a:r>
            <a:r>
              <a:rPr lang="fr-FR" dirty="0"/>
              <a:t> team</a:t>
            </a:r>
          </a:p>
        </p:txBody>
      </p:sp>
    </p:spTree>
    <p:extLst>
      <p:ext uri="{BB962C8B-B14F-4D97-AF65-F5344CB8AC3E}">
        <p14:creationId xmlns:p14="http://schemas.microsoft.com/office/powerpoint/2010/main" val="4271488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9D00D346-637A-78C5-A264-3EB5F6C21D97}"/>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78E8BA2B-A5E4-7B0A-4224-DAC682B41C0C}"/>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119EB717-5D67-329C-F5C6-B7BE9082A983}"/>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95CFAD63-318D-BF6C-59EC-D7AE623F9DAC}"/>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10</a:t>
            </a:fld>
            <a:endParaRPr/>
          </a:p>
        </p:txBody>
      </p:sp>
      <p:pic>
        <p:nvPicPr>
          <p:cNvPr id="15" name="Image 14" descr="Une image contenant Appareils électroniques, circuit, Composant électronique, Ingénierie électronique">
            <a:extLst>
              <a:ext uri="{FF2B5EF4-FFF2-40B4-BE49-F238E27FC236}">
                <a16:creationId xmlns:a16="http://schemas.microsoft.com/office/drawing/2014/main" id="{83F5B080-FE51-E0C7-887F-4E8E5B01FB2C}"/>
              </a:ext>
            </a:extLst>
          </p:cNvPr>
          <p:cNvPicPr>
            <a:picLocks noChangeAspect="1"/>
          </p:cNvPicPr>
          <p:nvPr/>
        </p:nvPicPr>
        <p:blipFill>
          <a:blip r:embed="rId4"/>
          <a:stretch>
            <a:fillRect/>
          </a:stretch>
        </p:blipFill>
        <p:spPr>
          <a:xfrm rot="16200000">
            <a:off x="-588483" y="1930216"/>
            <a:ext cx="4232225" cy="2194246"/>
          </a:xfrm>
          <a:prstGeom prst="rect">
            <a:avLst/>
          </a:prstGeom>
        </p:spPr>
      </p:pic>
      <p:sp>
        <p:nvSpPr>
          <p:cNvPr id="16" name="ZoneTexte 15">
            <a:extLst>
              <a:ext uri="{FF2B5EF4-FFF2-40B4-BE49-F238E27FC236}">
                <a16:creationId xmlns:a16="http://schemas.microsoft.com/office/drawing/2014/main" id="{6AE1A051-7C4A-E070-15CA-F4289E516B56}"/>
              </a:ext>
            </a:extLst>
          </p:cNvPr>
          <p:cNvSpPr txBox="1"/>
          <p:nvPr/>
        </p:nvSpPr>
        <p:spPr>
          <a:xfrm>
            <a:off x="207571" y="829980"/>
            <a:ext cx="4572000" cy="307777"/>
          </a:xfrm>
          <a:prstGeom prst="rect">
            <a:avLst/>
          </a:prstGeom>
          <a:noFill/>
        </p:spPr>
        <p:txBody>
          <a:bodyPr wrap="square">
            <a:spAutoFit/>
          </a:bodyPr>
          <a:lstStyle/>
          <a:p>
            <a:r>
              <a:rPr lang="fr-FR" b="1" dirty="0" err="1">
                <a:solidFill>
                  <a:srgbClr val="002060"/>
                </a:solidFill>
              </a:rPr>
              <a:t>Alphabeast</a:t>
            </a:r>
            <a:endParaRPr lang="fr-FR" dirty="0">
              <a:solidFill>
                <a:srgbClr val="002060"/>
              </a:solidFill>
            </a:endParaRPr>
          </a:p>
        </p:txBody>
      </p:sp>
      <p:sp>
        <p:nvSpPr>
          <p:cNvPr id="17" name="Rectangle 16">
            <a:extLst>
              <a:ext uri="{FF2B5EF4-FFF2-40B4-BE49-F238E27FC236}">
                <a16:creationId xmlns:a16="http://schemas.microsoft.com/office/drawing/2014/main" id="{5C86B181-FEBC-B79B-D007-00C2C12A1F60}"/>
              </a:ext>
            </a:extLst>
          </p:cNvPr>
          <p:cNvSpPr/>
          <p:nvPr/>
        </p:nvSpPr>
        <p:spPr>
          <a:xfrm>
            <a:off x="1828801" y="1904092"/>
            <a:ext cx="602342" cy="5315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CCAF2F05-9B73-5CC4-1A93-C9F0C1893C9C}"/>
              </a:ext>
            </a:extLst>
          </p:cNvPr>
          <p:cNvCxnSpPr>
            <a:cxnSpLocks/>
            <a:stCxn id="17" idx="3"/>
          </p:cNvCxnSpPr>
          <p:nvPr/>
        </p:nvCxnSpPr>
        <p:spPr>
          <a:xfrm>
            <a:off x="2431143" y="2169883"/>
            <a:ext cx="5878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F341C153-620F-E631-C178-579AB88AA5BD}"/>
              </a:ext>
            </a:extLst>
          </p:cNvPr>
          <p:cNvPicPr>
            <a:picLocks noChangeAspect="1"/>
          </p:cNvPicPr>
          <p:nvPr/>
        </p:nvPicPr>
        <p:blipFill>
          <a:blip r:embed="rId5"/>
          <a:stretch>
            <a:fillRect/>
          </a:stretch>
        </p:blipFill>
        <p:spPr>
          <a:xfrm>
            <a:off x="3018971" y="1239486"/>
            <a:ext cx="2606639" cy="2294743"/>
          </a:xfrm>
          <a:prstGeom prst="rect">
            <a:avLst/>
          </a:prstGeom>
        </p:spPr>
      </p:pic>
      <p:sp>
        <p:nvSpPr>
          <p:cNvPr id="25" name="Rectangle 24">
            <a:extLst>
              <a:ext uri="{FF2B5EF4-FFF2-40B4-BE49-F238E27FC236}">
                <a16:creationId xmlns:a16="http://schemas.microsoft.com/office/drawing/2014/main" id="{92E740DE-54C1-CCE5-C01C-198DF642B79F}"/>
              </a:ext>
            </a:extLst>
          </p:cNvPr>
          <p:cNvSpPr/>
          <p:nvPr/>
        </p:nvSpPr>
        <p:spPr>
          <a:xfrm>
            <a:off x="4513944" y="2230661"/>
            <a:ext cx="396256" cy="34108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41FB92DE-B0F3-FC97-D968-146960396B0F}"/>
              </a:ext>
            </a:extLst>
          </p:cNvPr>
          <p:cNvCxnSpPr>
            <a:cxnSpLocks/>
            <a:stCxn id="25" idx="3"/>
          </p:cNvCxnSpPr>
          <p:nvPr/>
        </p:nvCxnSpPr>
        <p:spPr>
          <a:xfrm flipV="1">
            <a:off x="4910200" y="2401205"/>
            <a:ext cx="1494973"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B0F8F702-8A01-9059-B476-2120867D58C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0051" r="6361"/>
          <a:stretch/>
        </p:blipFill>
        <p:spPr>
          <a:xfrm>
            <a:off x="6405173" y="1280183"/>
            <a:ext cx="2342571" cy="2242043"/>
          </a:xfrm>
          <a:prstGeom prst="rect">
            <a:avLst/>
          </a:prstGeom>
        </p:spPr>
      </p:pic>
      <p:cxnSp>
        <p:nvCxnSpPr>
          <p:cNvPr id="31" name="Connecteur droit avec flèche 30">
            <a:extLst>
              <a:ext uri="{FF2B5EF4-FFF2-40B4-BE49-F238E27FC236}">
                <a16:creationId xmlns:a16="http://schemas.microsoft.com/office/drawing/2014/main" id="{1D65CD83-346A-7101-ACC3-D59D533080B9}"/>
              </a:ext>
            </a:extLst>
          </p:cNvPr>
          <p:cNvCxnSpPr/>
          <p:nvPr/>
        </p:nvCxnSpPr>
        <p:spPr>
          <a:xfrm>
            <a:off x="7794171" y="1836057"/>
            <a:ext cx="682172"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1D8A7E4E-75AE-40EC-83F8-774B4D9F9939}"/>
              </a:ext>
            </a:extLst>
          </p:cNvPr>
          <p:cNvSpPr txBox="1"/>
          <p:nvPr/>
        </p:nvSpPr>
        <p:spPr>
          <a:xfrm>
            <a:off x="7700682" y="1549078"/>
            <a:ext cx="869149" cy="276999"/>
          </a:xfrm>
          <a:prstGeom prst="rect">
            <a:avLst/>
          </a:prstGeom>
          <a:noFill/>
        </p:spPr>
        <p:txBody>
          <a:bodyPr wrap="none" rtlCol="0">
            <a:spAutoFit/>
          </a:bodyPr>
          <a:lstStyle/>
          <a:p>
            <a:r>
              <a:rPr lang="fr-FR" sz="1200" dirty="0">
                <a:solidFill>
                  <a:srgbClr val="00B050"/>
                </a:solidFill>
              </a:rPr>
              <a:t>137,63µm</a:t>
            </a:r>
          </a:p>
        </p:txBody>
      </p:sp>
      <p:sp>
        <p:nvSpPr>
          <p:cNvPr id="19" name="ZoneTexte 18">
            <a:extLst>
              <a:ext uri="{FF2B5EF4-FFF2-40B4-BE49-F238E27FC236}">
                <a16:creationId xmlns:a16="http://schemas.microsoft.com/office/drawing/2014/main" id="{6A612BD3-9258-4983-82B5-B85921CB40C8}"/>
              </a:ext>
            </a:extLst>
          </p:cNvPr>
          <p:cNvSpPr txBox="1"/>
          <p:nvPr/>
        </p:nvSpPr>
        <p:spPr>
          <a:xfrm>
            <a:off x="3222171" y="3658985"/>
            <a:ext cx="4572000" cy="954107"/>
          </a:xfrm>
          <a:prstGeom prst="rect">
            <a:avLst/>
          </a:prstGeom>
          <a:noFill/>
        </p:spPr>
        <p:txBody>
          <a:bodyPr wrap="square">
            <a:spAutoFit/>
          </a:bodyPr>
          <a:lstStyle/>
          <a:p>
            <a:pPr marL="285750" indent="-285750">
              <a:buFont typeface="Arial" panose="020B0604020202020204" pitchFamily="34" charset="0"/>
              <a:buChar char="•"/>
            </a:pPr>
            <a:r>
              <a:rPr lang="en-US" b="1" dirty="0"/>
              <a:t>The silicon oxide layer acts as a surface filter</a:t>
            </a:r>
            <a:r>
              <a:rPr lang="en-US" dirty="0"/>
              <a:t>, reducing leakage and surface noise.</a:t>
            </a:r>
          </a:p>
          <a:p>
            <a:pPr marL="285750" indent="-285750">
              <a:buFont typeface="Arial" panose="020B0604020202020204" pitchFamily="34" charset="0"/>
              <a:buChar char="•"/>
            </a:pPr>
            <a:r>
              <a:rPr lang="en-US" dirty="0"/>
              <a:t>The </a:t>
            </a:r>
            <a:r>
              <a:rPr lang="en-US" b="1" dirty="0"/>
              <a:t>size of the collection well is optimized to balance signal and noise</a:t>
            </a:r>
            <a:endParaRPr lang="fr-FR" dirty="0"/>
          </a:p>
        </p:txBody>
      </p:sp>
    </p:spTree>
    <p:extLst>
      <p:ext uri="{BB962C8B-B14F-4D97-AF65-F5344CB8AC3E}">
        <p14:creationId xmlns:p14="http://schemas.microsoft.com/office/powerpoint/2010/main" val="366634102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516BFA95-E6CD-9ED8-58FC-65619E6E5044}"/>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CF0A2BC8-BD1E-918B-8860-311C904DC7A5}"/>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5AE37580-B92B-9B3F-F70A-8F20D5B5B403}"/>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6D82321D-80E3-36E8-59AD-6358330E48A0}"/>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11</a:t>
            </a:fld>
            <a:endParaRPr/>
          </a:p>
        </p:txBody>
      </p:sp>
      <p:sp>
        <p:nvSpPr>
          <p:cNvPr id="16" name="ZoneTexte 15">
            <a:extLst>
              <a:ext uri="{FF2B5EF4-FFF2-40B4-BE49-F238E27FC236}">
                <a16:creationId xmlns:a16="http://schemas.microsoft.com/office/drawing/2014/main" id="{DDAF000E-97C0-637F-58CF-E41DD27FDB6E}"/>
              </a:ext>
            </a:extLst>
          </p:cNvPr>
          <p:cNvSpPr txBox="1"/>
          <p:nvPr/>
        </p:nvSpPr>
        <p:spPr>
          <a:xfrm>
            <a:off x="207571" y="829980"/>
            <a:ext cx="8686800" cy="523220"/>
          </a:xfrm>
          <a:prstGeom prst="rect">
            <a:avLst/>
          </a:prstGeom>
          <a:noFill/>
        </p:spPr>
        <p:txBody>
          <a:bodyPr wrap="square">
            <a:spAutoFit/>
          </a:bodyPr>
          <a:lstStyle/>
          <a:p>
            <a:r>
              <a:rPr lang="fr-FR" b="1" dirty="0" err="1">
                <a:solidFill>
                  <a:srgbClr val="002060"/>
                </a:solidFill>
              </a:rPr>
              <a:t>Alphabeast</a:t>
            </a:r>
            <a:r>
              <a:rPr lang="fr-FR" b="1" dirty="0">
                <a:solidFill>
                  <a:srgbClr val="002060"/>
                </a:solidFill>
              </a:rPr>
              <a:t> : Thermal neutron &amp; Fast neutron </a:t>
            </a:r>
            <a:r>
              <a:rPr lang="fr-FR" b="1" dirty="0" err="1">
                <a:solidFill>
                  <a:srgbClr val="002060"/>
                </a:solidFill>
                <a:latin typeface="+mj-lt"/>
              </a:rPr>
              <a:t>detection</a:t>
            </a:r>
            <a:r>
              <a:rPr lang="fr-FR" b="1" dirty="0">
                <a:solidFill>
                  <a:srgbClr val="002060"/>
                </a:solidFill>
                <a:latin typeface="+mj-lt"/>
              </a:rPr>
              <a:t>                          collab </a:t>
            </a:r>
            <a:r>
              <a:rPr lang="fr-FR" b="1" i="0" dirty="0">
                <a:solidFill>
                  <a:srgbClr val="002060"/>
                </a:solidFill>
                <a:effectLst/>
                <a:latin typeface="+mj-lt"/>
              </a:rPr>
              <a:t>C4PI Techno XFAB 0.35</a:t>
            </a:r>
            <a:endParaRPr lang="fr-FR" b="1" dirty="0">
              <a:solidFill>
                <a:srgbClr val="002060"/>
              </a:solidFill>
              <a:latin typeface="+mj-lt"/>
            </a:endParaRPr>
          </a:p>
          <a:p>
            <a:endParaRPr lang="fr-FR" b="1" dirty="0">
              <a:solidFill>
                <a:srgbClr val="002060"/>
              </a:solidFill>
            </a:endParaRPr>
          </a:p>
        </p:txBody>
      </p:sp>
      <p:sp>
        <p:nvSpPr>
          <p:cNvPr id="2" name="Rectangle 1">
            <a:extLst>
              <a:ext uri="{FF2B5EF4-FFF2-40B4-BE49-F238E27FC236}">
                <a16:creationId xmlns:a16="http://schemas.microsoft.com/office/drawing/2014/main" id="{60341BFF-9A14-633C-E8E0-C22C2380CF73}"/>
              </a:ext>
            </a:extLst>
          </p:cNvPr>
          <p:cNvSpPr/>
          <p:nvPr/>
        </p:nvSpPr>
        <p:spPr>
          <a:xfrm>
            <a:off x="439309" y="2454933"/>
            <a:ext cx="1081314"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SiO</a:t>
            </a:r>
            <a:r>
              <a:rPr lang="fr-FR" baseline="-25000" dirty="0"/>
              <a:t>2</a:t>
            </a:r>
            <a:endParaRPr lang="fr-FR" dirty="0"/>
          </a:p>
        </p:txBody>
      </p:sp>
      <p:sp>
        <p:nvSpPr>
          <p:cNvPr id="3" name="Rectangle 2">
            <a:extLst>
              <a:ext uri="{FF2B5EF4-FFF2-40B4-BE49-F238E27FC236}">
                <a16:creationId xmlns:a16="http://schemas.microsoft.com/office/drawing/2014/main" id="{8973F4BA-330E-2522-536A-E27442924544}"/>
              </a:ext>
            </a:extLst>
          </p:cNvPr>
          <p:cNvSpPr/>
          <p:nvPr/>
        </p:nvSpPr>
        <p:spPr>
          <a:xfrm>
            <a:off x="2744195" y="2454933"/>
            <a:ext cx="1081314"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SiO</a:t>
            </a:r>
            <a:r>
              <a:rPr lang="fr-FR" baseline="-25000" dirty="0"/>
              <a:t>2</a:t>
            </a:r>
            <a:endParaRPr lang="fr-FR" dirty="0"/>
          </a:p>
        </p:txBody>
      </p:sp>
      <p:sp>
        <p:nvSpPr>
          <p:cNvPr id="4" name="Rectangle 3">
            <a:extLst>
              <a:ext uri="{FF2B5EF4-FFF2-40B4-BE49-F238E27FC236}">
                <a16:creationId xmlns:a16="http://schemas.microsoft.com/office/drawing/2014/main" id="{B8AB335F-A0FA-34F1-AA3A-D5675435082E}"/>
              </a:ext>
            </a:extLst>
          </p:cNvPr>
          <p:cNvSpPr/>
          <p:nvPr/>
        </p:nvSpPr>
        <p:spPr>
          <a:xfrm>
            <a:off x="439309" y="2766546"/>
            <a:ext cx="3386200" cy="743206"/>
          </a:xfrm>
          <a:prstGeom prst="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err="1">
                <a:solidFill>
                  <a:schemeClr val="tx1"/>
                </a:solidFill>
              </a:rPr>
              <a:t>Epitaxial</a:t>
            </a:r>
            <a:r>
              <a:rPr lang="fr-FR" dirty="0">
                <a:solidFill>
                  <a:schemeClr val="tx1"/>
                </a:solidFill>
              </a:rPr>
              <a:t> layer</a:t>
            </a:r>
          </a:p>
        </p:txBody>
      </p:sp>
      <p:sp>
        <p:nvSpPr>
          <p:cNvPr id="5" name="Rectangle 4">
            <a:extLst>
              <a:ext uri="{FF2B5EF4-FFF2-40B4-BE49-F238E27FC236}">
                <a16:creationId xmlns:a16="http://schemas.microsoft.com/office/drawing/2014/main" id="{A1C71ED5-6B04-7307-F6D0-B8D4880B46A8}"/>
              </a:ext>
            </a:extLst>
          </p:cNvPr>
          <p:cNvSpPr/>
          <p:nvPr/>
        </p:nvSpPr>
        <p:spPr>
          <a:xfrm>
            <a:off x="439309" y="3509752"/>
            <a:ext cx="3386200" cy="962479"/>
          </a:xfrm>
          <a:prstGeom prst="rect">
            <a:avLst/>
          </a:prstGeom>
          <a:solidFill>
            <a:schemeClr val="accent3">
              <a:lumMod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t>Bulk</a:t>
            </a:r>
          </a:p>
        </p:txBody>
      </p:sp>
      <p:sp>
        <p:nvSpPr>
          <p:cNvPr id="6" name="Rectangle 5">
            <a:extLst>
              <a:ext uri="{FF2B5EF4-FFF2-40B4-BE49-F238E27FC236}">
                <a16:creationId xmlns:a16="http://schemas.microsoft.com/office/drawing/2014/main" id="{D0827BE9-7B61-98C2-C0C4-64BD4BACB180}"/>
              </a:ext>
            </a:extLst>
          </p:cNvPr>
          <p:cNvSpPr/>
          <p:nvPr/>
        </p:nvSpPr>
        <p:spPr>
          <a:xfrm>
            <a:off x="439309" y="1743544"/>
            <a:ext cx="3386200" cy="40361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baseline="30000" dirty="0"/>
              <a:t>10</a:t>
            </a:r>
            <a:r>
              <a:rPr lang="fr-FR" b="1" dirty="0"/>
              <a:t>B</a:t>
            </a:r>
            <a:endParaRPr lang="fr-FR" dirty="0"/>
          </a:p>
        </p:txBody>
      </p:sp>
      <p:cxnSp>
        <p:nvCxnSpPr>
          <p:cNvPr id="9" name="Connecteur droit avec flèche 8">
            <a:extLst>
              <a:ext uri="{FF2B5EF4-FFF2-40B4-BE49-F238E27FC236}">
                <a16:creationId xmlns:a16="http://schemas.microsoft.com/office/drawing/2014/main" id="{C0E465C3-153C-6619-8151-1B1366285F7D}"/>
              </a:ext>
            </a:extLst>
          </p:cNvPr>
          <p:cNvCxnSpPr>
            <a:cxnSpLocks/>
          </p:cNvCxnSpPr>
          <p:nvPr/>
        </p:nvCxnSpPr>
        <p:spPr>
          <a:xfrm flipH="1">
            <a:off x="2674510" y="1220324"/>
            <a:ext cx="493486" cy="523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E726911-35D4-58DF-386F-1B113DB029B1}"/>
              </a:ext>
            </a:extLst>
          </p:cNvPr>
          <p:cNvSpPr txBox="1"/>
          <p:nvPr/>
        </p:nvSpPr>
        <p:spPr>
          <a:xfrm>
            <a:off x="3054930" y="1327589"/>
            <a:ext cx="1689886" cy="338554"/>
          </a:xfrm>
          <a:prstGeom prst="rect">
            <a:avLst/>
          </a:prstGeom>
          <a:noFill/>
        </p:spPr>
        <p:txBody>
          <a:bodyPr wrap="none" rtlCol="0">
            <a:spAutoFit/>
          </a:bodyPr>
          <a:lstStyle/>
          <a:p>
            <a:r>
              <a:rPr lang="fr-FR" sz="1600" dirty="0">
                <a:solidFill>
                  <a:srgbClr val="FF0000"/>
                </a:solidFill>
              </a:rPr>
              <a:t>Thermal neutron</a:t>
            </a:r>
          </a:p>
        </p:txBody>
      </p:sp>
      <p:sp>
        <p:nvSpPr>
          <p:cNvPr id="13" name="ZoneTexte 12">
            <a:extLst>
              <a:ext uri="{FF2B5EF4-FFF2-40B4-BE49-F238E27FC236}">
                <a16:creationId xmlns:a16="http://schemas.microsoft.com/office/drawing/2014/main" id="{DC473288-0BBA-7866-04A7-AF378A5ACC7E}"/>
              </a:ext>
            </a:extLst>
          </p:cNvPr>
          <p:cNvSpPr txBox="1"/>
          <p:nvPr/>
        </p:nvSpPr>
        <p:spPr>
          <a:xfrm>
            <a:off x="2272481" y="1558653"/>
            <a:ext cx="588693" cy="523220"/>
          </a:xfrm>
          <a:prstGeom prst="rect">
            <a:avLst/>
          </a:prstGeom>
          <a:noFill/>
        </p:spPr>
        <p:txBody>
          <a:bodyPr wrap="square">
            <a:spAutoFit/>
          </a:bodyPr>
          <a:lstStyle/>
          <a:p>
            <a:r>
              <a:rPr lang="fr-FR" sz="2800" dirty="0"/>
              <a:t>💥</a:t>
            </a:r>
            <a:r>
              <a:rPr lang="fr-FR" sz="2000" dirty="0"/>
              <a:t>​</a:t>
            </a:r>
          </a:p>
        </p:txBody>
      </p:sp>
      <p:cxnSp>
        <p:nvCxnSpPr>
          <p:cNvPr id="19" name="Connecteur droit avec flèche 18">
            <a:extLst>
              <a:ext uri="{FF2B5EF4-FFF2-40B4-BE49-F238E27FC236}">
                <a16:creationId xmlns:a16="http://schemas.microsoft.com/office/drawing/2014/main" id="{5B86727E-E38D-049D-0DED-5A4D6B6A3E79}"/>
              </a:ext>
            </a:extLst>
          </p:cNvPr>
          <p:cNvCxnSpPr>
            <a:cxnSpLocks/>
          </p:cNvCxnSpPr>
          <p:nvPr/>
        </p:nvCxnSpPr>
        <p:spPr>
          <a:xfrm flipH="1">
            <a:off x="2297201" y="1862244"/>
            <a:ext cx="269626" cy="10006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8565593F-0284-93E9-D29B-613CB24C6751}"/>
              </a:ext>
            </a:extLst>
          </p:cNvPr>
          <p:cNvSpPr txBox="1"/>
          <p:nvPr/>
        </p:nvSpPr>
        <p:spPr>
          <a:xfrm>
            <a:off x="2562357" y="2118297"/>
            <a:ext cx="303288" cy="338554"/>
          </a:xfrm>
          <a:prstGeom prst="rect">
            <a:avLst/>
          </a:prstGeom>
          <a:noFill/>
        </p:spPr>
        <p:txBody>
          <a:bodyPr wrap="none" rtlCol="0">
            <a:spAutoFit/>
          </a:bodyPr>
          <a:lstStyle/>
          <a:p>
            <a:r>
              <a:rPr lang="pt-BR" sz="1600" dirty="0">
                <a:solidFill>
                  <a:srgbClr val="00B050"/>
                </a:solidFill>
              </a:rPr>
              <a:t>α</a:t>
            </a:r>
            <a:endParaRPr lang="fr-FR" sz="1600" dirty="0">
              <a:solidFill>
                <a:srgbClr val="00B050"/>
              </a:solidFill>
            </a:endParaRPr>
          </a:p>
        </p:txBody>
      </p:sp>
      <p:sp>
        <p:nvSpPr>
          <p:cNvPr id="37" name="ZoneTexte 36">
            <a:extLst>
              <a:ext uri="{FF2B5EF4-FFF2-40B4-BE49-F238E27FC236}">
                <a16:creationId xmlns:a16="http://schemas.microsoft.com/office/drawing/2014/main" id="{71A4ECB6-5347-E98E-A2BC-2310A33860C6}"/>
              </a:ext>
            </a:extLst>
          </p:cNvPr>
          <p:cNvSpPr txBox="1"/>
          <p:nvPr/>
        </p:nvSpPr>
        <p:spPr>
          <a:xfrm>
            <a:off x="2234717" y="2672473"/>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38" name="ZoneTexte 37">
            <a:extLst>
              <a:ext uri="{FF2B5EF4-FFF2-40B4-BE49-F238E27FC236}">
                <a16:creationId xmlns:a16="http://schemas.microsoft.com/office/drawing/2014/main" id="{0BAFCD87-2963-B775-674E-06A2CC13BBDD}"/>
              </a:ext>
            </a:extLst>
          </p:cNvPr>
          <p:cNvSpPr txBox="1"/>
          <p:nvPr/>
        </p:nvSpPr>
        <p:spPr>
          <a:xfrm>
            <a:off x="1948660" y="2608821"/>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44" name="ZoneTexte 43">
            <a:extLst>
              <a:ext uri="{FF2B5EF4-FFF2-40B4-BE49-F238E27FC236}">
                <a16:creationId xmlns:a16="http://schemas.microsoft.com/office/drawing/2014/main" id="{AFF18270-65A4-AE84-2C80-87582AD7BD56}"/>
              </a:ext>
            </a:extLst>
          </p:cNvPr>
          <p:cNvSpPr txBox="1"/>
          <p:nvPr/>
        </p:nvSpPr>
        <p:spPr>
          <a:xfrm>
            <a:off x="2322307" y="2682543"/>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46" name="ZoneTexte 45">
            <a:extLst>
              <a:ext uri="{FF2B5EF4-FFF2-40B4-BE49-F238E27FC236}">
                <a16:creationId xmlns:a16="http://schemas.microsoft.com/office/drawing/2014/main" id="{D2D271EE-1D1F-C8BA-E4E2-480C33989913}"/>
              </a:ext>
            </a:extLst>
          </p:cNvPr>
          <p:cNvSpPr txBox="1"/>
          <p:nvPr/>
        </p:nvSpPr>
        <p:spPr>
          <a:xfrm>
            <a:off x="2068308" y="2736406"/>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10" name="Rectangle 9">
            <a:extLst>
              <a:ext uri="{FF2B5EF4-FFF2-40B4-BE49-F238E27FC236}">
                <a16:creationId xmlns:a16="http://schemas.microsoft.com/office/drawing/2014/main" id="{9690738E-46F3-D0A7-2938-52EADC77B726}"/>
              </a:ext>
            </a:extLst>
          </p:cNvPr>
          <p:cNvSpPr/>
          <p:nvPr/>
        </p:nvSpPr>
        <p:spPr>
          <a:xfrm>
            <a:off x="5007936" y="2454933"/>
            <a:ext cx="1081314"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SiO</a:t>
            </a:r>
            <a:r>
              <a:rPr lang="fr-FR" baseline="-25000" dirty="0"/>
              <a:t>2</a:t>
            </a:r>
            <a:endParaRPr lang="fr-FR" dirty="0"/>
          </a:p>
        </p:txBody>
      </p:sp>
      <p:sp>
        <p:nvSpPr>
          <p:cNvPr id="11" name="Rectangle 10">
            <a:extLst>
              <a:ext uri="{FF2B5EF4-FFF2-40B4-BE49-F238E27FC236}">
                <a16:creationId xmlns:a16="http://schemas.microsoft.com/office/drawing/2014/main" id="{E6D3EF1A-454C-8852-A60B-FB342B8F8B41}"/>
              </a:ext>
            </a:extLst>
          </p:cNvPr>
          <p:cNvSpPr/>
          <p:nvPr/>
        </p:nvSpPr>
        <p:spPr>
          <a:xfrm>
            <a:off x="7312822" y="2454933"/>
            <a:ext cx="1081314"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SiO</a:t>
            </a:r>
            <a:r>
              <a:rPr lang="fr-FR" baseline="-25000" dirty="0"/>
              <a:t>2</a:t>
            </a:r>
            <a:endParaRPr lang="fr-FR" dirty="0"/>
          </a:p>
        </p:txBody>
      </p:sp>
      <p:sp>
        <p:nvSpPr>
          <p:cNvPr id="14" name="Rectangle 13">
            <a:extLst>
              <a:ext uri="{FF2B5EF4-FFF2-40B4-BE49-F238E27FC236}">
                <a16:creationId xmlns:a16="http://schemas.microsoft.com/office/drawing/2014/main" id="{07EE8EEF-4E71-C60E-F581-6E2AB9CB9F44}"/>
              </a:ext>
            </a:extLst>
          </p:cNvPr>
          <p:cNvSpPr/>
          <p:nvPr/>
        </p:nvSpPr>
        <p:spPr>
          <a:xfrm>
            <a:off x="5007936" y="2766546"/>
            <a:ext cx="3386200" cy="743206"/>
          </a:xfrm>
          <a:prstGeom prst="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err="1">
                <a:solidFill>
                  <a:schemeClr val="tx1"/>
                </a:solidFill>
              </a:rPr>
              <a:t>Epitaxial</a:t>
            </a:r>
            <a:r>
              <a:rPr lang="fr-FR" dirty="0">
                <a:solidFill>
                  <a:schemeClr val="tx1"/>
                </a:solidFill>
              </a:rPr>
              <a:t> layer</a:t>
            </a:r>
          </a:p>
        </p:txBody>
      </p:sp>
      <p:sp>
        <p:nvSpPr>
          <p:cNvPr id="15" name="Rectangle 14">
            <a:extLst>
              <a:ext uri="{FF2B5EF4-FFF2-40B4-BE49-F238E27FC236}">
                <a16:creationId xmlns:a16="http://schemas.microsoft.com/office/drawing/2014/main" id="{F4F7B1DE-5B55-B086-C82A-EF9563EFA73F}"/>
              </a:ext>
            </a:extLst>
          </p:cNvPr>
          <p:cNvSpPr/>
          <p:nvPr/>
        </p:nvSpPr>
        <p:spPr>
          <a:xfrm>
            <a:off x="5007936" y="3509752"/>
            <a:ext cx="3386200" cy="962479"/>
          </a:xfrm>
          <a:prstGeom prst="rect">
            <a:avLst/>
          </a:prstGeom>
          <a:solidFill>
            <a:schemeClr val="accent3">
              <a:lumMod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t>Bulk</a:t>
            </a:r>
          </a:p>
        </p:txBody>
      </p:sp>
      <p:sp>
        <p:nvSpPr>
          <p:cNvPr id="17" name="Rectangle 16">
            <a:extLst>
              <a:ext uri="{FF2B5EF4-FFF2-40B4-BE49-F238E27FC236}">
                <a16:creationId xmlns:a16="http://schemas.microsoft.com/office/drawing/2014/main" id="{4F2C9538-884C-8340-86C9-6FDD4476F366}"/>
              </a:ext>
            </a:extLst>
          </p:cNvPr>
          <p:cNvSpPr/>
          <p:nvPr/>
        </p:nvSpPr>
        <p:spPr>
          <a:xfrm>
            <a:off x="5007936" y="1743544"/>
            <a:ext cx="3386200" cy="40361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PE</a:t>
            </a:r>
          </a:p>
        </p:txBody>
      </p:sp>
      <p:cxnSp>
        <p:nvCxnSpPr>
          <p:cNvPr id="21" name="Connecteur droit avec flèche 20">
            <a:extLst>
              <a:ext uri="{FF2B5EF4-FFF2-40B4-BE49-F238E27FC236}">
                <a16:creationId xmlns:a16="http://schemas.microsoft.com/office/drawing/2014/main" id="{BDE5DECE-AFEE-B3CB-93AA-FC4E00EA0E56}"/>
              </a:ext>
            </a:extLst>
          </p:cNvPr>
          <p:cNvCxnSpPr>
            <a:cxnSpLocks/>
          </p:cNvCxnSpPr>
          <p:nvPr/>
        </p:nvCxnSpPr>
        <p:spPr>
          <a:xfrm flipH="1">
            <a:off x="7243137" y="1220324"/>
            <a:ext cx="493486" cy="523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D93A82E-3397-A36D-C2A4-492422C2A7C1}"/>
              </a:ext>
            </a:extLst>
          </p:cNvPr>
          <p:cNvSpPr txBox="1"/>
          <p:nvPr/>
        </p:nvSpPr>
        <p:spPr>
          <a:xfrm>
            <a:off x="7649387" y="1341765"/>
            <a:ext cx="1337226" cy="338554"/>
          </a:xfrm>
          <a:prstGeom prst="rect">
            <a:avLst/>
          </a:prstGeom>
          <a:noFill/>
        </p:spPr>
        <p:txBody>
          <a:bodyPr wrap="none" rtlCol="0">
            <a:spAutoFit/>
          </a:bodyPr>
          <a:lstStyle/>
          <a:p>
            <a:r>
              <a:rPr lang="fr-FR" sz="1600" dirty="0">
                <a:solidFill>
                  <a:srgbClr val="FF0000"/>
                </a:solidFill>
              </a:rPr>
              <a:t>Fast neutron</a:t>
            </a:r>
          </a:p>
        </p:txBody>
      </p:sp>
      <p:sp>
        <p:nvSpPr>
          <p:cNvPr id="23" name="ZoneTexte 22">
            <a:extLst>
              <a:ext uri="{FF2B5EF4-FFF2-40B4-BE49-F238E27FC236}">
                <a16:creationId xmlns:a16="http://schemas.microsoft.com/office/drawing/2014/main" id="{40FA8258-D311-A8E6-E800-EE4194B1F699}"/>
              </a:ext>
            </a:extLst>
          </p:cNvPr>
          <p:cNvSpPr txBox="1"/>
          <p:nvPr/>
        </p:nvSpPr>
        <p:spPr>
          <a:xfrm>
            <a:off x="6841108" y="1558653"/>
            <a:ext cx="588693" cy="523220"/>
          </a:xfrm>
          <a:prstGeom prst="rect">
            <a:avLst/>
          </a:prstGeom>
          <a:noFill/>
        </p:spPr>
        <p:txBody>
          <a:bodyPr wrap="square">
            <a:spAutoFit/>
          </a:bodyPr>
          <a:lstStyle/>
          <a:p>
            <a:r>
              <a:rPr lang="fr-FR" sz="2800" dirty="0"/>
              <a:t>💥</a:t>
            </a:r>
            <a:r>
              <a:rPr lang="fr-FR" sz="2000" dirty="0"/>
              <a:t>​</a:t>
            </a:r>
          </a:p>
        </p:txBody>
      </p:sp>
      <p:cxnSp>
        <p:nvCxnSpPr>
          <p:cNvPr id="24" name="Connecteur droit avec flèche 23">
            <a:extLst>
              <a:ext uri="{FF2B5EF4-FFF2-40B4-BE49-F238E27FC236}">
                <a16:creationId xmlns:a16="http://schemas.microsoft.com/office/drawing/2014/main" id="{2F916E43-16D4-4BCC-D495-51B4578FCB46}"/>
              </a:ext>
            </a:extLst>
          </p:cNvPr>
          <p:cNvCxnSpPr>
            <a:cxnSpLocks/>
          </p:cNvCxnSpPr>
          <p:nvPr/>
        </p:nvCxnSpPr>
        <p:spPr>
          <a:xfrm flipH="1">
            <a:off x="6503960" y="1862244"/>
            <a:ext cx="631494" cy="29507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FA172582-8D6A-4CB5-1D84-663A929B2708}"/>
              </a:ext>
            </a:extLst>
          </p:cNvPr>
          <p:cNvSpPr txBox="1"/>
          <p:nvPr/>
        </p:nvSpPr>
        <p:spPr>
          <a:xfrm>
            <a:off x="7130984" y="2118297"/>
            <a:ext cx="1391728" cy="338554"/>
          </a:xfrm>
          <a:prstGeom prst="rect">
            <a:avLst/>
          </a:prstGeom>
          <a:noFill/>
        </p:spPr>
        <p:txBody>
          <a:bodyPr wrap="none" rtlCol="0">
            <a:spAutoFit/>
          </a:bodyPr>
          <a:lstStyle/>
          <a:p>
            <a:r>
              <a:rPr lang="fr-FR" sz="1600" dirty="0" err="1">
                <a:solidFill>
                  <a:srgbClr val="00B050"/>
                </a:solidFill>
              </a:rPr>
              <a:t>Recoil</a:t>
            </a:r>
            <a:r>
              <a:rPr lang="fr-FR" sz="1600" dirty="0">
                <a:solidFill>
                  <a:srgbClr val="00B050"/>
                </a:solidFill>
              </a:rPr>
              <a:t> proton</a:t>
            </a:r>
          </a:p>
        </p:txBody>
      </p:sp>
      <p:sp>
        <p:nvSpPr>
          <p:cNvPr id="26" name="ZoneTexte 25">
            <a:extLst>
              <a:ext uri="{FF2B5EF4-FFF2-40B4-BE49-F238E27FC236}">
                <a16:creationId xmlns:a16="http://schemas.microsoft.com/office/drawing/2014/main" id="{0972011A-E9BE-70B7-8391-60A21E389AE7}"/>
              </a:ext>
            </a:extLst>
          </p:cNvPr>
          <p:cNvSpPr txBox="1"/>
          <p:nvPr/>
        </p:nvSpPr>
        <p:spPr>
          <a:xfrm>
            <a:off x="6803344" y="2672473"/>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27" name="ZoneTexte 26">
            <a:extLst>
              <a:ext uri="{FF2B5EF4-FFF2-40B4-BE49-F238E27FC236}">
                <a16:creationId xmlns:a16="http://schemas.microsoft.com/office/drawing/2014/main" id="{22A9E9C5-2D51-755C-2425-22E52CF8D262}"/>
              </a:ext>
            </a:extLst>
          </p:cNvPr>
          <p:cNvSpPr txBox="1"/>
          <p:nvPr/>
        </p:nvSpPr>
        <p:spPr>
          <a:xfrm>
            <a:off x="6566223" y="2712766"/>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28" name="ZoneTexte 27">
            <a:extLst>
              <a:ext uri="{FF2B5EF4-FFF2-40B4-BE49-F238E27FC236}">
                <a16:creationId xmlns:a16="http://schemas.microsoft.com/office/drawing/2014/main" id="{77F8141F-2E74-A5F4-7E59-7A70182259ED}"/>
              </a:ext>
            </a:extLst>
          </p:cNvPr>
          <p:cNvSpPr txBox="1"/>
          <p:nvPr/>
        </p:nvSpPr>
        <p:spPr>
          <a:xfrm>
            <a:off x="6628526" y="2698080"/>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29" name="ZoneTexte 28">
            <a:extLst>
              <a:ext uri="{FF2B5EF4-FFF2-40B4-BE49-F238E27FC236}">
                <a16:creationId xmlns:a16="http://schemas.microsoft.com/office/drawing/2014/main" id="{A7FB016A-9A58-96BD-1C56-68C8B186A2DD}"/>
              </a:ext>
            </a:extLst>
          </p:cNvPr>
          <p:cNvSpPr txBox="1"/>
          <p:nvPr/>
        </p:nvSpPr>
        <p:spPr>
          <a:xfrm>
            <a:off x="6744103" y="3236694"/>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32" name="ZoneTexte 31">
            <a:extLst>
              <a:ext uri="{FF2B5EF4-FFF2-40B4-BE49-F238E27FC236}">
                <a16:creationId xmlns:a16="http://schemas.microsoft.com/office/drawing/2014/main" id="{6B9FD98D-460C-701E-0F28-5BC558399DDB}"/>
              </a:ext>
            </a:extLst>
          </p:cNvPr>
          <p:cNvSpPr txBox="1"/>
          <p:nvPr/>
        </p:nvSpPr>
        <p:spPr>
          <a:xfrm>
            <a:off x="6898152" y="2693468"/>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33" name="ZoneTexte 32">
            <a:extLst>
              <a:ext uri="{FF2B5EF4-FFF2-40B4-BE49-F238E27FC236}">
                <a16:creationId xmlns:a16="http://schemas.microsoft.com/office/drawing/2014/main" id="{8015AD75-317E-FD36-E8E6-4C8DDB67196F}"/>
              </a:ext>
            </a:extLst>
          </p:cNvPr>
          <p:cNvSpPr txBox="1"/>
          <p:nvPr/>
        </p:nvSpPr>
        <p:spPr>
          <a:xfrm>
            <a:off x="6780926" y="2850480"/>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34" name="ZoneTexte 33">
            <a:extLst>
              <a:ext uri="{FF2B5EF4-FFF2-40B4-BE49-F238E27FC236}">
                <a16:creationId xmlns:a16="http://schemas.microsoft.com/office/drawing/2014/main" id="{013928E2-4975-1A4F-488E-B4E24D620E17}"/>
              </a:ext>
            </a:extLst>
          </p:cNvPr>
          <p:cNvSpPr txBox="1"/>
          <p:nvPr/>
        </p:nvSpPr>
        <p:spPr>
          <a:xfrm>
            <a:off x="6503960" y="3479681"/>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35" name="ZoneTexte 34">
            <a:extLst>
              <a:ext uri="{FF2B5EF4-FFF2-40B4-BE49-F238E27FC236}">
                <a16:creationId xmlns:a16="http://schemas.microsoft.com/office/drawing/2014/main" id="{6A0271E3-7270-902B-CD7A-32D4754F6725}"/>
              </a:ext>
            </a:extLst>
          </p:cNvPr>
          <p:cNvSpPr txBox="1"/>
          <p:nvPr/>
        </p:nvSpPr>
        <p:spPr>
          <a:xfrm>
            <a:off x="6574441" y="3127002"/>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36" name="ZoneTexte 35">
            <a:extLst>
              <a:ext uri="{FF2B5EF4-FFF2-40B4-BE49-F238E27FC236}">
                <a16:creationId xmlns:a16="http://schemas.microsoft.com/office/drawing/2014/main" id="{9A8F87EF-03F4-2590-0F8F-50C5CB00AD2B}"/>
              </a:ext>
            </a:extLst>
          </p:cNvPr>
          <p:cNvSpPr txBox="1"/>
          <p:nvPr/>
        </p:nvSpPr>
        <p:spPr>
          <a:xfrm>
            <a:off x="6339664" y="4174152"/>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39" name="ZoneTexte 38">
            <a:extLst>
              <a:ext uri="{FF2B5EF4-FFF2-40B4-BE49-F238E27FC236}">
                <a16:creationId xmlns:a16="http://schemas.microsoft.com/office/drawing/2014/main" id="{A0B199B0-0EBC-6C1C-8D08-91CBBD1E8779}"/>
              </a:ext>
            </a:extLst>
          </p:cNvPr>
          <p:cNvSpPr txBox="1"/>
          <p:nvPr/>
        </p:nvSpPr>
        <p:spPr>
          <a:xfrm>
            <a:off x="6584277" y="3911076"/>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
        <p:nvSpPr>
          <p:cNvPr id="41" name="ZoneTexte 40">
            <a:extLst>
              <a:ext uri="{FF2B5EF4-FFF2-40B4-BE49-F238E27FC236}">
                <a16:creationId xmlns:a16="http://schemas.microsoft.com/office/drawing/2014/main" id="{BB3F02C2-A06C-70B0-DB04-59519629B144}"/>
              </a:ext>
            </a:extLst>
          </p:cNvPr>
          <p:cNvSpPr txBox="1"/>
          <p:nvPr/>
        </p:nvSpPr>
        <p:spPr>
          <a:xfrm>
            <a:off x="1808130" y="2680415"/>
            <a:ext cx="288862" cy="307777"/>
          </a:xfrm>
          <a:prstGeom prst="rect">
            <a:avLst/>
          </a:prstGeom>
          <a:noFill/>
        </p:spPr>
        <p:txBody>
          <a:bodyPr wrap="none" rtlCol="0">
            <a:spAutoFit/>
          </a:bodyPr>
          <a:lstStyle/>
          <a:p>
            <a:r>
              <a:rPr lang="fr-FR" dirty="0">
                <a:solidFill>
                  <a:srgbClr val="00B050"/>
                </a:solidFill>
              </a:rPr>
              <a:t>+</a:t>
            </a:r>
            <a:endParaRPr lang="fr-FR" sz="1050" dirty="0">
              <a:solidFill>
                <a:srgbClr val="00B050"/>
              </a:solidFill>
            </a:endParaRPr>
          </a:p>
        </p:txBody>
      </p:sp>
      <p:sp>
        <p:nvSpPr>
          <p:cNvPr id="49" name="ZoneTexte 48">
            <a:extLst>
              <a:ext uri="{FF2B5EF4-FFF2-40B4-BE49-F238E27FC236}">
                <a16:creationId xmlns:a16="http://schemas.microsoft.com/office/drawing/2014/main" id="{59C90E46-F8B6-A40F-73A4-3476E9DEFFB2}"/>
              </a:ext>
            </a:extLst>
          </p:cNvPr>
          <p:cNvSpPr txBox="1"/>
          <p:nvPr/>
        </p:nvSpPr>
        <p:spPr>
          <a:xfrm>
            <a:off x="2392009" y="2571750"/>
            <a:ext cx="269626" cy="400110"/>
          </a:xfrm>
          <a:prstGeom prst="rect">
            <a:avLst/>
          </a:prstGeom>
          <a:noFill/>
        </p:spPr>
        <p:txBody>
          <a:bodyPr wrap="none" rtlCol="0">
            <a:spAutoFit/>
          </a:bodyPr>
          <a:lstStyle/>
          <a:p>
            <a:r>
              <a:rPr lang="fr-FR" sz="2000" dirty="0">
                <a:solidFill>
                  <a:srgbClr val="FF0000"/>
                </a:solidFill>
              </a:rPr>
              <a:t>-</a:t>
            </a:r>
            <a:endParaRPr lang="fr-FR" dirty="0">
              <a:solidFill>
                <a:srgbClr val="FF0000"/>
              </a:solidFill>
            </a:endParaRPr>
          </a:p>
        </p:txBody>
      </p:sp>
    </p:spTree>
    <p:extLst>
      <p:ext uri="{BB962C8B-B14F-4D97-AF65-F5344CB8AC3E}">
        <p14:creationId xmlns:p14="http://schemas.microsoft.com/office/powerpoint/2010/main" val="265231833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81C28223-68F8-7D88-27B0-8CD8E1C2D734}"/>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D48CCDE0-62B4-CDC6-5B34-FB1F4E0F7757}"/>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DEADECDB-9610-FFD4-699C-E029A9656033}"/>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C0BA0D09-0CB6-C7C4-FF5B-F872B6086C64}"/>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15" name="Image 14" descr="Une image contenant Appareils électroniques, circuit, Composant électronique, Ingénierie électronique">
            <a:extLst>
              <a:ext uri="{FF2B5EF4-FFF2-40B4-BE49-F238E27FC236}">
                <a16:creationId xmlns:a16="http://schemas.microsoft.com/office/drawing/2014/main" id="{96A15865-22A7-67F1-549C-DF6FE3A4CEB1}"/>
              </a:ext>
            </a:extLst>
          </p:cNvPr>
          <p:cNvPicPr>
            <a:picLocks noChangeAspect="1"/>
          </p:cNvPicPr>
          <p:nvPr/>
        </p:nvPicPr>
        <p:blipFill>
          <a:blip r:embed="rId4"/>
          <a:stretch>
            <a:fillRect/>
          </a:stretch>
        </p:blipFill>
        <p:spPr>
          <a:xfrm rot="16200000">
            <a:off x="-588483" y="1930216"/>
            <a:ext cx="4232225" cy="2194246"/>
          </a:xfrm>
          <a:prstGeom prst="rect">
            <a:avLst/>
          </a:prstGeom>
        </p:spPr>
      </p:pic>
      <p:sp>
        <p:nvSpPr>
          <p:cNvPr id="16" name="ZoneTexte 15">
            <a:extLst>
              <a:ext uri="{FF2B5EF4-FFF2-40B4-BE49-F238E27FC236}">
                <a16:creationId xmlns:a16="http://schemas.microsoft.com/office/drawing/2014/main" id="{AD923A84-6AA4-EB88-B938-2A402BF241C8}"/>
              </a:ext>
            </a:extLst>
          </p:cNvPr>
          <p:cNvSpPr txBox="1"/>
          <p:nvPr/>
        </p:nvSpPr>
        <p:spPr>
          <a:xfrm>
            <a:off x="207571" y="829980"/>
            <a:ext cx="4572000" cy="307777"/>
          </a:xfrm>
          <a:prstGeom prst="rect">
            <a:avLst/>
          </a:prstGeom>
          <a:noFill/>
        </p:spPr>
        <p:txBody>
          <a:bodyPr wrap="square">
            <a:spAutoFit/>
          </a:bodyPr>
          <a:lstStyle/>
          <a:p>
            <a:r>
              <a:rPr lang="fr-FR" b="1" dirty="0" err="1">
                <a:solidFill>
                  <a:srgbClr val="002060"/>
                </a:solidFill>
              </a:rPr>
              <a:t>Alphabeast</a:t>
            </a:r>
            <a:endParaRPr lang="fr-FR" dirty="0">
              <a:solidFill>
                <a:srgbClr val="002060"/>
              </a:solidFill>
            </a:endParaRPr>
          </a:p>
        </p:txBody>
      </p:sp>
      <p:sp>
        <p:nvSpPr>
          <p:cNvPr id="4" name="Rectangle 3">
            <a:extLst>
              <a:ext uri="{FF2B5EF4-FFF2-40B4-BE49-F238E27FC236}">
                <a16:creationId xmlns:a16="http://schemas.microsoft.com/office/drawing/2014/main" id="{BC5D9644-B221-1747-FCC4-C39F763FBECC}"/>
              </a:ext>
            </a:extLst>
          </p:cNvPr>
          <p:cNvSpPr/>
          <p:nvPr/>
        </p:nvSpPr>
        <p:spPr>
          <a:xfrm>
            <a:off x="2962940" y="1864242"/>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TH0</a:t>
            </a:r>
          </a:p>
        </p:txBody>
      </p:sp>
      <p:sp>
        <p:nvSpPr>
          <p:cNvPr id="5" name="Rectangle 4">
            <a:extLst>
              <a:ext uri="{FF2B5EF4-FFF2-40B4-BE49-F238E27FC236}">
                <a16:creationId xmlns:a16="http://schemas.microsoft.com/office/drawing/2014/main" id="{91C4E7FE-4621-E2D4-D066-776F32724860}"/>
              </a:ext>
            </a:extLst>
          </p:cNvPr>
          <p:cNvSpPr/>
          <p:nvPr/>
        </p:nvSpPr>
        <p:spPr>
          <a:xfrm>
            <a:off x="3611526" y="1859563"/>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TH1</a:t>
            </a:r>
          </a:p>
        </p:txBody>
      </p:sp>
      <p:sp>
        <p:nvSpPr>
          <p:cNvPr id="6" name="Rectangle 5">
            <a:extLst>
              <a:ext uri="{FF2B5EF4-FFF2-40B4-BE49-F238E27FC236}">
                <a16:creationId xmlns:a16="http://schemas.microsoft.com/office/drawing/2014/main" id="{C4FD5610-E37F-8BBD-485B-BF246A0F9AB7}"/>
              </a:ext>
            </a:extLst>
          </p:cNvPr>
          <p:cNvSpPr/>
          <p:nvPr/>
        </p:nvSpPr>
        <p:spPr>
          <a:xfrm>
            <a:off x="4262120" y="1859563"/>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TH2</a:t>
            </a:r>
          </a:p>
        </p:txBody>
      </p:sp>
      <p:sp>
        <p:nvSpPr>
          <p:cNvPr id="7" name="Rectangle 6">
            <a:extLst>
              <a:ext uri="{FF2B5EF4-FFF2-40B4-BE49-F238E27FC236}">
                <a16:creationId xmlns:a16="http://schemas.microsoft.com/office/drawing/2014/main" id="{638D39F3-8FEA-3D60-663B-30785861B0AE}"/>
              </a:ext>
            </a:extLst>
          </p:cNvPr>
          <p:cNvSpPr/>
          <p:nvPr/>
        </p:nvSpPr>
        <p:spPr>
          <a:xfrm>
            <a:off x="2686494" y="1627422"/>
            <a:ext cx="2417134" cy="11624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73DCE36-882E-E068-779C-8FE50EE35470}"/>
              </a:ext>
            </a:extLst>
          </p:cNvPr>
          <p:cNvSpPr/>
          <p:nvPr/>
        </p:nvSpPr>
        <p:spPr>
          <a:xfrm>
            <a:off x="2698588" y="2408839"/>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0</a:t>
            </a:r>
          </a:p>
        </p:txBody>
      </p:sp>
      <p:sp>
        <p:nvSpPr>
          <p:cNvPr id="9" name="Rectangle 8">
            <a:extLst>
              <a:ext uri="{FF2B5EF4-FFF2-40B4-BE49-F238E27FC236}">
                <a16:creationId xmlns:a16="http://schemas.microsoft.com/office/drawing/2014/main" id="{E616814F-21B2-8EB3-E19E-5189C0D80D2E}"/>
              </a:ext>
            </a:extLst>
          </p:cNvPr>
          <p:cNvSpPr/>
          <p:nvPr/>
        </p:nvSpPr>
        <p:spPr>
          <a:xfrm>
            <a:off x="3510517" y="2408456"/>
            <a:ext cx="769088" cy="377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1</a:t>
            </a:r>
          </a:p>
        </p:txBody>
      </p:sp>
      <p:sp>
        <p:nvSpPr>
          <p:cNvPr id="10" name="Rectangle 9">
            <a:extLst>
              <a:ext uri="{FF2B5EF4-FFF2-40B4-BE49-F238E27FC236}">
                <a16:creationId xmlns:a16="http://schemas.microsoft.com/office/drawing/2014/main" id="{3971218C-AA18-63CB-C63E-B8F21E6597DF}"/>
              </a:ext>
            </a:extLst>
          </p:cNvPr>
          <p:cNvSpPr/>
          <p:nvPr/>
        </p:nvSpPr>
        <p:spPr>
          <a:xfrm>
            <a:off x="4323315" y="2406569"/>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2</a:t>
            </a:r>
          </a:p>
        </p:txBody>
      </p:sp>
      <p:sp>
        <p:nvSpPr>
          <p:cNvPr id="11" name="ZoneTexte 10">
            <a:extLst>
              <a:ext uri="{FF2B5EF4-FFF2-40B4-BE49-F238E27FC236}">
                <a16:creationId xmlns:a16="http://schemas.microsoft.com/office/drawing/2014/main" id="{3F60CA8A-B803-5E7C-FE72-29F8094FAFCF}"/>
              </a:ext>
            </a:extLst>
          </p:cNvPr>
          <p:cNvSpPr txBox="1"/>
          <p:nvPr/>
        </p:nvSpPr>
        <p:spPr>
          <a:xfrm>
            <a:off x="3611526" y="1311349"/>
            <a:ext cx="463588" cy="307777"/>
          </a:xfrm>
          <a:prstGeom prst="rect">
            <a:avLst/>
          </a:prstGeom>
          <a:noFill/>
        </p:spPr>
        <p:txBody>
          <a:bodyPr wrap="none" rtlCol="0">
            <a:spAutoFit/>
          </a:bodyPr>
          <a:lstStyle/>
          <a:p>
            <a:r>
              <a:rPr lang="fr-FR" b="1" dirty="0"/>
              <a:t>IC1</a:t>
            </a:r>
          </a:p>
        </p:txBody>
      </p:sp>
      <p:sp>
        <p:nvSpPr>
          <p:cNvPr id="12" name="Rectangle 11">
            <a:extLst>
              <a:ext uri="{FF2B5EF4-FFF2-40B4-BE49-F238E27FC236}">
                <a16:creationId xmlns:a16="http://schemas.microsoft.com/office/drawing/2014/main" id="{CEC91FBD-1B8E-4099-A2CE-38F01DEC2035}"/>
              </a:ext>
            </a:extLst>
          </p:cNvPr>
          <p:cNvSpPr/>
          <p:nvPr/>
        </p:nvSpPr>
        <p:spPr>
          <a:xfrm>
            <a:off x="6204097" y="1864242"/>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TH0</a:t>
            </a:r>
          </a:p>
        </p:txBody>
      </p:sp>
      <p:sp>
        <p:nvSpPr>
          <p:cNvPr id="13" name="Rectangle 12">
            <a:extLst>
              <a:ext uri="{FF2B5EF4-FFF2-40B4-BE49-F238E27FC236}">
                <a16:creationId xmlns:a16="http://schemas.microsoft.com/office/drawing/2014/main" id="{502E3EA7-E087-5B59-5699-716EB8BCEDF1}"/>
              </a:ext>
            </a:extLst>
          </p:cNvPr>
          <p:cNvSpPr/>
          <p:nvPr/>
        </p:nvSpPr>
        <p:spPr>
          <a:xfrm>
            <a:off x="6852683" y="1859563"/>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TH1</a:t>
            </a:r>
          </a:p>
        </p:txBody>
      </p:sp>
      <p:sp>
        <p:nvSpPr>
          <p:cNvPr id="14" name="Rectangle 13">
            <a:extLst>
              <a:ext uri="{FF2B5EF4-FFF2-40B4-BE49-F238E27FC236}">
                <a16:creationId xmlns:a16="http://schemas.microsoft.com/office/drawing/2014/main" id="{9D016EDC-D7D9-BA1F-714A-51DA168AE6AF}"/>
              </a:ext>
            </a:extLst>
          </p:cNvPr>
          <p:cNvSpPr/>
          <p:nvPr/>
        </p:nvSpPr>
        <p:spPr>
          <a:xfrm>
            <a:off x="7503277" y="1859563"/>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TH2</a:t>
            </a:r>
          </a:p>
        </p:txBody>
      </p:sp>
      <p:sp>
        <p:nvSpPr>
          <p:cNvPr id="19" name="Rectangle 18">
            <a:extLst>
              <a:ext uri="{FF2B5EF4-FFF2-40B4-BE49-F238E27FC236}">
                <a16:creationId xmlns:a16="http://schemas.microsoft.com/office/drawing/2014/main" id="{8AE2AB67-3A8F-6608-5529-B1D03DAC3FAE}"/>
              </a:ext>
            </a:extLst>
          </p:cNvPr>
          <p:cNvSpPr/>
          <p:nvPr/>
        </p:nvSpPr>
        <p:spPr>
          <a:xfrm>
            <a:off x="5927651" y="1627422"/>
            <a:ext cx="2417134" cy="11624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9FF17B5-64D4-C9F9-B377-0BD21D93808A}"/>
              </a:ext>
            </a:extLst>
          </p:cNvPr>
          <p:cNvSpPr/>
          <p:nvPr/>
        </p:nvSpPr>
        <p:spPr>
          <a:xfrm>
            <a:off x="5939745" y="2408839"/>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0</a:t>
            </a:r>
          </a:p>
        </p:txBody>
      </p:sp>
      <p:sp>
        <p:nvSpPr>
          <p:cNvPr id="24" name="Rectangle 23">
            <a:extLst>
              <a:ext uri="{FF2B5EF4-FFF2-40B4-BE49-F238E27FC236}">
                <a16:creationId xmlns:a16="http://schemas.microsoft.com/office/drawing/2014/main" id="{F9690FE3-E02A-DE9E-4305-C5E28CD4E1DE}"/>
              </a:ext>
            </a:extLst>
          </p:cNvPr>
          <p:cNvSpPr/>
          <p:nvPr/>
        </p:nvSpPr>
        <p:spPr>
          <a:xfrm>
            <a:off x="6751674" y="2406569"/>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1</a:t>
            </a:r>
          </a:p>
        </p:txBody>
      </p:sp>
      <p:sp>
        <p:nvSpPr>
          <p:cNvPr id="27" name="Rectangle 26">
            <a:extLst>
              <a:ext uri="{FF2B5EF4-FFF2-40B4-BE49-F238E27FC236}">
                <a16:creationId xmlns:a16="http://schemas.microsoft.com/office/drawing/2014/main" id="{CD0F2AB5-87C4-D80D-CD25-DEE608BFF7C1}"/>
              </a:ext>
            </a:extLst>
          </p:cNvPr>
          <p:cNvSpPr/>
          <p:nvPr/>
        </p:nvSpPr>
        <p:spPr>
          <a:xfrm>
            <a:off x="7564472" y="2406569"/>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2</a:t>
            </a:r>
          </a:p>
        </p:txBody>
      </p:sp>
      <p:sp>
        <p:nvSpPr>
          <p:cNvPr id="28" name="ZoneTexte 27">
            <a:extLst>
              <a:ext uri="{FF2B5EF4-FFF2-40B4-BE49-F238E27FC236}">
                <a16:creationId xmlns:a16="http://schemas.microsoft.com/office/drawing/2014/main" id="{7CBEAB44-554A-6FFE-8996-1D7603A65869}"/>
              </a:ext>
            </a:extLst>
          </p:cNvPr>
          <p:cNvSpPr txBox="1"/>
          <p:nvPr/>
        </p:nvSpPr>
        <p:spPr>
          <a:xfrm>
            <a:off x="6852683" y="1311349"/>
            <a:ext cx="463588" cy="307777"/>
          </a:xfrm>
          <a:prstGeom prst="rect">
            <a:avLst/>
          </a:prstGeom>
          <a:noFill/>
        </p:spPr>
        <p:txBody>
          <a:bodyPr wrap="none" rtlCol="0">
            <a:spAutoFit/>
          </a:bodyPr>
          <a:lstStyle/>
          <a:p>
            <a:r>
              <a:rPr lang="fr-FR" b="1" dirty="0"/>
              <a:t>IC2</a:t>
            </a:r>
          </a:p>
        </p:txBody>
      </p:sp>
      <p:sp>
        <p:nvSpPr>
          <p:cNvPr id="30" name="Rectangle 29">
            <a:extLst>
              <a:ext uri="{FF2B5EF4-FFF2-40B4-BE49-F238E27FC236}">
                <a16:creationId xmlns:a16="http://schemas.microsoft.com/office/drawing/2014/main" id="{1E653ED4-F17C-B3C6-87BB-060BA17401CA}"/>
              </a:ext>
            </a:extLst>
          </p:cNvPr>
          <p:cNvSpPr/>
          <p:nvPr/>
        </p:nvSpPr>
        <p:spPr>
          <a:xfrm>
            <a:off x="4610986" y="3516398"/>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TH0</a:t>
            </a:r>
          </a:p>
        </p:txBody>
      </p:sp>
      <p:sp>
        <p:nvSpPr>
          <p:cNvPr id="33" name="Rectangle 32">
            <a:extLst>
              <a:ext uri="{FF2B5EF4-FFF2-40B4-BE49-F238E27FC236}">
                <a16:creationId xmlns:a16="http://schemas.microsoft.com/office/drawing/2014/main" id="{BC160987-5B0A-6B01-8344-2679CC0E2FC5}"/>
              </a:ext>
            </a:extLst>
          </p:cNvPr>
          <p:cNvSpPr/>
          <p:nvPr/>
        </p:nvSpPr>
        <p:spPr>
          <a:xfrm>
            <a:off x="5259572" y="3511719"/>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TH1</a:t>
            </a:r>
          </a:p>
        </p:txBody>
      </p:sp>
      <p:sp>
        <p:nvSpPr>
          <p:cNvPr id="34" name="Rectangle 33">
            <a:extLst>
              <a:ext uri="{FF2B5EF4-FFF2-40B4-BE49-F238E27FC236}">
                <a16:creationId xmlns:a16="http://schemas.microsoft.com/office/drawing/2014/main" id="{EC69FEA6-D47D-C34D-9D6B-1183AC4529FE}"/>
              </a:ext>
            </a:extLst>
          </p:cNvPr>
          <p:cNvSpPr/>
          <p:nvPr/>
        </p:nvSpPr>
        <p:spPr>
          <a:xfrm>
            <a:off x="5910166" y="3511719"/>
            <a:ext cx="567070" cy="3077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TH2</a:t>
            </a:r>
          </a:p>
        </p:txBody>
      </p:sp>
      <p:sp>
        <p:nvSpPr>
          <p:cNvPr id="35" name="Rectangle 34">
            <a:extLst>
              <a:ext uri="{FF2B5EF4-FFF2-40B4-BE49-F238E27FC236}">
                <a16:creationId xmlns:a16="http://schemas.microsoft.com/office/drawing/2014/main" id="{E42568CA-DB99-041C-8581-85F24DE73EF5}"/>
              </a:ext>
            </a:extLst>
          </p:cNvPr>
          <p:cNvSpPr/>
          <p:nvPr/>
        </p:nvSpPr>
        <p:spPr>
          <a:xfrm>
            <a:off x="4334540" y="3279578"/>
            <a:ext cx="2417134" cy="11624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0D6E9D4-C634-785C-42EA-D8E51549E10E}"/>
              </a:ext>
            </a:extLst>
          </p:cNvPr>
          <p:cNvSpPr/>
          <p:nvPr/>
        </p:nvSpPr>
        <p:spPr>
          <a:xfrm>
            <a:off x="4346634" y="4060995"/>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0</a:t>
            </a:r>
          </a:p>
        </p:txBody>
      </p:sp>
      <p:sp>
        <p:nvSpPr>
          <p:cNvPr id="37" name="Rectangle 36">
            <a:extLst>
              <a:ext uri="{FF2B5EF4-FFF2-40B4-BE49-F238E27FC236}">
                <a16:creationId xmlns:a16="http://schemas.microsoft.com/office/drawing/2014/main" id="{B2AB2141-5992-1AE4-4378-D466E245B5E4}"/>
              </a:ext>
            </a:extLst>
          </p:cNvPr>
          <p:cNvSpPr/>
          <p:nvPr/>
        </p:nvSpPr>
        <p:spPr>
          <a:xfrm>
            <a:off x="5158563" y="4058725"/>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1</a:t>
            </a:r>
          </a:p>
        </p:txBody>
      </p:sp>
      <p:sp>
        <p:nvSpPr>
          <p:cNvPr id="38" name="Rectangle 37">
            <a:extLst>
              <a:ext uri="{FF2B5EF4-FFF2-40B4-BE49-F238E27FC236}">
                <a16:creationId xmlns:a16="http://schemas.microsoft.com/office/drawing/2014/main" id="{D032DC37-CE16-7138-B9FD-9EA8BB5A1C6A}"/>
              </a:ext>
            </a:extLst>
          </p:cNvPr>
          <p:cNvSpPr/>
          <p:nvPr/>
        </p:nvSpPr>
        <p:spPr>
          <a:xfrm>
            <a:off x="5971361" y="4058725"/>
            <a:ext cx="769088" cy="3810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a:t>
            </a:r>
          </a:p>
          <a:p>
            <a:pPr algn="ctr"/>
            <a:r>
              <a:rPr lang="fr-FR" sz="1200" dirty="0"/>
              <a:t>2</a:t>
            </a:r>
          </a:p>
        </p:txBody>
      </p:sp>
      <p:sp>
        <p:nvSpPr>
          <p:cNvPr id="39" name="ZoneTexte 38">
            <a:extLst>
              <a:ext uri="{FF2B5EF4-FFF2-40B4-BE49-F238E27FC236}">
                <a16:creationId xmlns:a16="http://schemas.microsoft.com/office/drawing/2014/main" id="{2818E099-A2A9-B038-ADB0-14E9342BB7E7}"/>
              </a:ext>
            </a:extLst>
          </p:cNvPr>
          <p:cNvSpPr txBox="1"/>
          <p:nvPr/>
        </p:nvSpPr>
        <p:spPr>
          <a:xfrm>
            <a:off x="5259572" y="2963505"/>
            <a:ext cx="463588" cy="307777"/>
          </a:xfrm>
          <a:prstGeom prst="rect">
            <a:avLst/>
          </a:prstGeom>
          <a:noFill/>
        </p:spPr>
        <p:txBody>
          <a:bodyPr wrap="none" rtlCol="0">
            <a:spAutoFit/>
          </a:bodyPr>
          <a:lstStyle/>
          <a:p>
            <a:r>
              <a:rPr lang="fr-FR" b="1" dirty="0"/>
              <a:t>IC3</a:t>
            </a:r>
          </a:p>
        </p:txBody>
      </p:sp>
      <p:sp>
        <p:nvSpPr>
          <p:cNvPr id="40" name="Rectangle 39">
            <a:extLst>
              <a:ext uri="{FF2B5EF4-FFF2-40B4-BE49-F238E27FC236}">
                <a16:creationId xmlns:a16="http://schemas.microsoft.com/office/drawing/2014/main" id="{DE908699-86D5-5751-C952-CF700702A0AA}"/>
              </a:ext>
            </a:extLst>
          </p:cNvPr>
          <p:cNvSpPr/>
          <p:nvPr/>
        </p:nvSpPr>
        <p:spPr>
          <a:xfrm>
            <a:off x="368765" y="3090529"/>
            <a:ext cx="751198" cy="40460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No </a:t>
            </a:r>
            <a:r>
              <a:rPr lang="fr-FR" sz="1050" dirty="0" err="1">
                <a:solidFill>
                  <a:schemeClr val="tx1"/>
                </a:solidFill>
              </a:rPr>
              <a:t>converter</a:t>
            </a:r>
            <a:endParaRPr lang="fr-FR" sz="1050" dirty="0">
              <a:solidFill>
                <a:schemeClr val="tx1"/>
              </a:solidFill>
            </a:endParaRPr>
          </a:p>
        </p:txBody>
      </p:sp>
      <p:cxnSp>
        <p:nvCxnSpPr>
          <p:cNvPr id="42" name="Connecteur droit avec flèche 41">
            <a:extLst>
              <a:ext uri="{FF2B5EF4-FFF2-40B4-BE49-F238E27FC236}">
                <a16:creationId xmlns:a16="http://schemas.microsoft.com/office/drawing/2014/main" id="{51FB67B8-6B85-C43E-767A-BE2EE915DC73}"/>
              </a:ext>
            </a:extLst>
          </p:cNvPr>
          <p:cNvCxnSpPr>
            <a:cxnSpLocks/>
            <a:endCxn id="40" idx="0"/>
          </p:cNvCxnSpPr>
          <p:nvPr/>
        </p:nvCxnSpPr>
        <p:spPr>
          <a:xfrm flipH="1">
            <a:off x="744364" y="2282456"/>
            <a:ext cx="162948" cy="808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FCCD800-5162-4A02-5990-F7E7D5EE30F5}"/>
              </a:ext>
            </a:extLst>
          </p:cNvPr>
          <p:cNvSpPr/>
          <p:nvPr/>
        </p:nvSpPr>
        <p:spPr>
          <a:xfrm>
            <a:off x="1181704" y="3090529"/>
            <a:ext cx="751198" cy="40460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PE </a:t>
            </a:r>
            <a:r>
              <a:rPr lang="fr-FR" sz="1050" dirty="0" err="1">
                <a:solidFill>
                  <a:schemeClr val="tx1"/>
                </a:solidFill>
              </a:rPr>
              <a:t>converter</a:t>
            </a:r>
            <a:endParaRPr lang="fr-FR" sz="1050" dirty="0">
              <a:solidFill>
                <a:schemeClr val="tx1"/>
              </a:solidFill>
            </a:endParaRPr>
          </a:p>
        </p:txBody>
      </p:sp>
      <p:sp>
        <p:nvSpPr>
          <p:cNvPr id="47" name="Rectangle 46">
            <a:extLst>
              <a:ext uri="{FF2B5EF4-FFF2-40B4-BE49-F238E27FC236}">
                <a16:creationId xmlns:a16="http://schemas.microsoft.com/office/drawing/2014/main" id="{4EE31179-F084-43D4-3895-70399D5CE31B}"/>
              </a:ext>
            </a:extLst>
          </p:cNvPr>
          <p:cNvSpPr/>
          <p:nvPr/>
        </p:nvSpPr>
        <p:spPr>
          <a:xfrm>
            <a:off x="2010751" y="3077276"/>
            <a:ext cx="751198" cy="40460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rPr>
              <a:t>Bore </a:t>
            </a:r>
            <a:r>
              <a:rPr lang="fr-FR" sz="1050" dirty="0" err="1">
                <a:solidFill>
                  <a:schemeClr val="tx1"/>
                </a:solidFill>
              </a:rPr>
              <a:t>converter</a:t>
            </a:r>
            <a:endParaRPr lang="fr-FR" sz="1050" dirty="0">
              <a:solidFill>
                <a:schemeClr val="tx1"/>
              </a:solidFill>
            </a:endParaRPr>
          </a:p>
        </p:txBody>
      </p:sp>
      <p:cxnSp>
        <p:nvCxnSpPr>
          <p:cNvPr id="48" name="Connecteur droit avec flèche 47">
            <a:extLst>
              <a:ext uri="{FF2B5EF4-FFF2-40B4-BE49-F238E27FC236}">
                <a16:creationId xmlns:a16="http://schemas.microsoft.com/office/drawing/2014/main" id="{3276254A-1848-1A8D-D06E-5DDD8DC43AA4}"/>
              </a:ext>
            </a:extLst>
          </p:cNvPr>
          <p:cNvCxnSpPr>
            <a:cxnSpLocks/>
            <a:endCxn id="46" idx="0"/>
          </p:cNvCxnSpPr>
          <p:nvPr/>
        </p:nvCxnSpPr>
        <p:spPr>
          <a:xfrm>
            <a:off x="1537116" y="2346251"/>
            <a:ext cx="20187" cy="7442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342073D7-B9CB-C499-041B-DCE7037671E2}"/>
              </a:ext>
            </a:extLst>
          </p:cNvPr>
          <p:cNvCxnSpPr>
            <a:cxnSpLocks/>
            <a:endCxn id="47" idx="0"/>
          </p:cNvCxnSpPr>
          <p:nvPr/>
        </p:nvCxnSpPr>
        <p:spPr>
          <a:xfrm>
            <a:off x="2110608" y="2368182"/>
            <a:ext cx="275742" cy="709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C10AB0F0-0E74-08F2-5328-073475743CCC}"/>
              </a:ext>
            </a:extLst>
          </p:cNvPr>
          <p:cNvCxnSpPr>
            <a:stCxn id="4" idx="2"/>
            <a:endCxn id="8" idx="0"/>
          </p:cNvCxnSpPr>
          <p:nvPr/>
        </p:nvCxnSpPr>
        <p:spPr>
          <a:xfrm flipH="1">
            <a:off x="3083132" y="2172019"/>
            <a:ext cx="163343" cy="236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B1AE62A5-E9B8-5BF2-B283-051B4F4BAD4D}"/>
              </a:ext>
            </a:extLst>
          </p:cNvPr>
          <p:cNvCxnSpPr>
            <a:stCxn id="5" idx="2"/>
            <a:endCxn id="9" idx="0"/>
          </p:cNvCxnSpPr>
          <p:nvPr/>
        </p:nvCxnSpPr>
        <p:spPr>
          <a:xfrm>
            <a:off x="3895061" y="2167340"/>
            <a:ext cx="0" cy="241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0EF3FBF0-5083-78F5-E3F1-64508D773E18}"/>
              </a:ext>
            </a:extLst>
          </p:cNvPr>
          <p:cNvCxnSpPr>
            <a:stCxn id="6" idx="2"/>
            <a:endCxn id="10" idx="0"/>
          </p:cNvCxnSpPr>
          <p:nvPr/>
        </p:nvCxnSpPr>
        <p:spPr>
          <a:xfrm>
            <a:off x="4545655" y="2167340"/>
            <a:ext cx="162204" cy="23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D5DCFBA9-2AB5-9BE9-117F-B514F4B27B18}"/>
              </a:ext>
            </a:extLst>
          </p:cNvPr>
          <p:cNvCxnSpPr>
            <a:stCxn id="12" idx="2"/>
            <a:endCxn id="23" idx="0"/>
          </p:cNvCxnSpPr>
          <p:nvPr/>
        </p:nvCxnSpPr>
        <p:spPr>
          <a:xfrm flipH="1">
            <a:off x="6324289" y="2172019"/>
            <a:ext cx="163343" cy="236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78563C57-0600-37AE-68B7-A973F60E5FEE}"/>
              </a:ext>
            </a:extLst>
          </p:cNvPr>
          <p:cNvCxnSpPr>
            <a:cxnSpLocks/>
            <a:stCxn id="13" idx="2"/>
            <a:endCxn id="24" idx="0"/>
          </p:cNvCxnSpPr>
          <p:nvPr/>
        </p:nvCxnSpPr>
        <p:spPr>
          <a:xfrm>
            <a:off x="7136218" y="2167340"/>
            <a:ext cx="0" cy="23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5C41AF1C-530E-4F55-4158-78E3428F2852}"/>
              </a:ext>
            </a:extLst>
          </p:cNvPr>
          <p:cNvCxnSpPr>
            <a:cxnSpLocks/>
            <a:stCxn id="14" idx="2"/>
            <a:endCxn id="27" idx="0"/>
          </p:cNvCxnSpPr>
          <p:nvPr/>
        </p:nvCxnSpPr>
        <p:spPr>
          <a:xfrm>
            <a:off x="7786812" y="2167340"/>
            <a:ext cx="162204" cy="23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6171C6DF-D975-E368-68E6-D11E9E8E82D1}"/>
              </a:ext>
            </a:extLst>
          </p:cNvPr>
          <p:cNvCxnSpPr>
            <a:cxnSpLocks/>
            <a:stCxn id="30" idx="2"/>
            <a:endCxn id="36" idx="0"/>
          </p:cNvCxnSpPr>
          <p:nvPr/>
        </p:nvCxnSpPr>
        <p:spPr>
          <a:xfrm flipH="1">
            <a:off x="4731178" y="3824175"/>
            <a:ext cx="163343" cy="236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87728775-A58D-45D7-2DCE-A8EF6873F3BF}"/>
              </a:ext>
            </a:extLst>
          </p:cNvPr>
          <p:cNvCxnSpPr>
            <a:cxnSpLocks/>
            <a:stCxn id="33" idx="2"/>
            <a:endCxn id="37" idx="0"/>
          </p:cNvCxnSpPr>
          <p:nvPr/>
        </p:nvCxnSpPr>
        <p:spPr>
          <a:xfrm>
            <a:off x="5543107" y="3819496"/>
            <a:ext cx="0" cy="23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20649092-493D-4219-A566-574122EC9E4A}"/>
              </a:ext>
            </a:extLst>
          </p:cNvPr>
          <p:cNvCxnSpPr>
            <a:cxnSpLocks/>
            <a:stCxn id="34" idx="2"/>
            <a:endCxn id="38" idx="0"/>
          </p:cNvCxnSpPr>
          <p:nvPr/>
        </p:nvCxnSpPr>
        <p:spPr>
          <a:xfrm>
            <a:off x="6193701" y="3819496"/>
            <a:ext cx="162204" cy="23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00292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C84CFFF8-B460-6FC4-A230-71A5DB6B70A3}"/>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CF756682-79AF-ED2A-04B3-B67FAFDD274D}"/>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3CDFFFF9-1BA7-01A1-7A7F-07ABFCB84ACA}"/>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686E1D28-D805-BD29-A5FC-FE0B8ED239C4}"/>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57" name="Image 56">
            <a:extLst>
              <a:ext uri="{FF2B5EF4-FFF2-40B4-BE49-F238E27FC236}">
                <a16:creationId xmlns:a16="http://schemas.microsoft.com/office/drawing/2014/main" id="{D6E86476-E390-4CA8-98B1-856924050DFC}"/>
              </a:ext>
            </a:extLst>
          </p:cNvPr>
          <p:cNvPicPr>
            <a:picLocks noChangeAspect="1"/>
          </p:cNvPicPr>
          <p:nvPr/>
        </p:nvPicPr>
        <p:blipFill rotWithShape="1">
          <a:blip r:embed="rId4">
            <a:extLst>
              <a:ext uri="{28A0092B-C50C-407E-A947-70E740481C1C}">
                <a14:useLocalDpi xmlns:a14="http://schemas.microsoft.com/office/drawing/2010/main" val="0"/>
              </a:ext>
            </a:extLst>
          </a:blip>
          <a:srcRect l="10089" t="8441" r="5126" b="53451"/>
          <a:stretch>
            <a:fillRect/>
          </a:stretch>
        </p:blipFill>
        <p:spPr>
          <a:xfrm>
            <a:off x="1554929" y="1538182"/>
            <a:ext cx="5044346" cy="2995076"/>
          </a:xfrm>
          <a:prstGeom prst="rect">
            <a:avLst/>
          </a:prstGeom>
        </p:spPr>
      </p:pic>
      <p:cxnSp>
        <p:nvCxnSpPr>
          <p:cNvPr id="59" name="Connecteur droit 58">
            <a:extLst>
              <a:ext uri="{FF2B5EF4-FFF2-40B4-BE49-F238E27FC236}">
                <a16:creationId xmlns:a16="http://schemas.microsoft.com/office/drawing/2014/main" id="{B645B0DF-596F-351B-9D77-7C2008144997}"/>
              </a:ext>
            </a:extLst>
          </p:cNvPr>
          <p:cNvCxnSpPr>
            <a:cxnSpLocks/>
          </p:cNvCxnSpPr>
          <p:nvPr/>
        </p:nvCxnSpPr>
        <p:spPr>
          <a:xfrm flipH="1">
            <a:off x="1304260" y="1906773"/>
            <a:ext cx="6088911" cy="0"/>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7935A7CB-C59D-BEFA-764D-DCEFA092A70C}"/>
              </a:ext>
            </a:extLst>
          </p:cNvPr>
          <p:cNvCxnSpPr>
            <a:cxnSpLocks/>
          </p:cNvCxnSpPr>
          <p:nvPr/>
        </p:nvCxnSpPr>
        <p:spPr>
          <a:xfrm>
            <a:off x="1456660" y="1240467"/>
            <a:ext cx="0" cy="3388241"/>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A1114F87-972B-9C2F-F3B0-DA4DFC1E7B4B}"/>
              </a:ext>
            </a:extLst>
          </p:cNvPr>
          <p:cNvSpPr txBox="1"/>
          <p:nvPr/>
        </p:nvSpPr>
        <p:spPr>
          <a:xfrm>
            <a:off x="946952" y="1598996"/>
            <a:ext cx="453970" cy="307777"/>
          </a:xfrm>
          <a:prstGeom prst="rect">
            <a:avLst/>
          </a:prstGeom>
          <a:noFill/>
        </p:spPr>
        <p:txBody>
          <a:bodyPr wrap="none" rtlCol="0">
            <a:spAutoFit/>
          </a:bodyPr>
          <a:lstStyle/>
          <a:p>
            <a:r>
              <a:rPr lang="fr-FR" dirty="0"/>
              <a:t>0 V</a:t>
            </a:r>
          </a:p>
        </p:txBody>
      </p:sp>
      <p:cxnSp>
        <p:nvCxnSpPr>
          <p:cNvPr id="75" name="Connecteur droit 74">
            <a:extLst>
              <a:ext uri="{FF2B5EF4-FFF2-40B4-BE49-F238E27FC236}">
                <a16:creationId xmlns:a16="http://schemas.microsoft.com/office/drawing/2014/main" id="{2B329D36-F885-4BCC-EBEB-7F84C28B63DD}"/>
              </a:ext>
            </a:extLst>
          </p:cNvPr>
          <p:cNvCxnSpPr>
            <a:cxnSpLocks/>
          </p:cNvCxnSpPr>
          <p:nvPr/>
        </p:nvCxnSpPr>
        <p:spPr>
          <a:xfrm flipH="1">
            <a:off x="1304259" y="2441946"/>
            <a:ext cx="6088911" cy="0"/>
          </a:xfrm>
          <a:prstGeom prst="line">
            <a:avLst/>
          </a:prstGeom>
          <a:ln w="19050" cap="flat" cmpd="sng" algn="ctr">
            <a:solidFill>
              <a:srgbClr val="000000">
                <a:alpha val="5098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7" name="ZoneTexte 76">
            <a:extLst>
              <a:ext uri="{FF2B5EF4-FFF2-40B4-BE49-F238E27FC236}">
                <a16:creationId xmlns:a16="http://schemas.microsoft.com/office/drawing/2014/main" id="{EA27CCFC-34F6-4B29-82FE-ADA4B37062F8}"/>
              </a:ext>
            </a:extLst>
          </p:cNvPr>
          <p:cNvSpPr txBox="1"/>
          <p:nvPr/>
        </p:nvSpPr>
        <p:spPr>
          <a:xfrm>
            <a:off x="207571" y="829980"/>
            <a:ext cx="5597806" cy="523220"/>
          </a:xfrm>
          <a:prstGeom prst="rect">
            <a:avLst/>
          </a:prstGeom>
          <a:noFill/>
        </p:spPr>
        <p:txBody>
          <a:bodyPr wrap="square">
            <a:spAutoFit/>
          </a:bodyPr>
          <a:lstStyle/>
          <a:p>
            <a:r>
              <a:rPr lang="fr-FR" b="1" dirty="0" err="1">
                <a:solidFill>
                  <a:srgbClr val="002060"/>
                </a:solidFill>
              </a:rPr>
              <a:t>Alphabeast</a:t>
            </a:r>
            <a:r>
              <a:rPr lang="fr-FR" b="1" dirty="0">
                <a:solidFill>
                  <a:srgbClr val="002060"/>
                </a:solidFill>
              </a:rPr>
              <a:t> : Example of use 38 mm </a:t>
            </a:r>
            <a:r>
              <a:rPr lang="fr-FR" b="1" dirty="0" err="1">
                <a:solidFill>
                  <a:srgbClr val="002060"/>
                </a:solidFill>
              </a:rPr>
              <a:t>airgap</a:t>
            </a:r>
            <a:endParaRPr lang="fr-FR" b="1" dirty="0">
              <a:solidFill>
                <a:srgbClr val="002060"/>
              </a:solidFill>
            </a:endParaRPr>
          </a:p>
          <a:p>
            <a:endParaRPr lang="fr-FR" b="1" dirty="0">
              <a:solidFill>
                <a:srgbClr val="002060"/>
              </a:solidFill>
            </a:endParaRPr>
          </a:p>
        </p:txBody>
      </p:sp>
      <p:graphicFrame>
        <p:nvGraphicFramePr>
          <p:cNvPr id="78" name="Tableau 77">
            <a:extLst>
              <a:ext uri="{FF2B5EF4-FFF2-40B4-BE49-F238E27FC236}">
                <a16:creationId xmlns:a16="http://schemas.microsoft.com/office/drawing/2014/main" id="{6DCAA1E2-DA94-DF87-C0C5-DDF70F2B9568}"/>
              </a:ext>
            </a:extLst>
          </p:cNvPr>
          <p:cNvGraphicFramePr>
            <a:graphicFrameLocks noGrp="1"/>
          </p:cNvGraphicFramePr>
          <p:nvPr>
            <p:extLst>
              <p:ext uri="{D42A27DB-BD31-4B8C-83A1-F6EECF244321}">
                <p14:modId xmlns:p14="http://schemas.microsoft.com/office/powerpoint/2010/main" val="2717813998"/>
              </p:ext>
            </p:extLst>
          </p:nvPr>
        </p:nvGraphicFramePr>
        <p:xfrm>
          <a:off x="377159" y="2346696"/>
          <a:ext cx="850900" cy="192405"/>
        </p:xfrm>
        <a:graphic>
          <a:graphicData uri="http://schemas.openxmlformats.org/drawingml/2006/table">
            <a:tbl>
              <a:tblPr/>
              <a:tblGrid>
                <a:gridCol w="850900">
                  <a:extLst>
                    <a:ext uri="{9D8B030D-6E8A-4147-A177-3AD203B41FA5}">
                      <a16:colId xmlns:a16="http://schemas.microsoft.com/office/drawing/2014/main" val="1863701763"/>
                    </a:ext>
                  </a:extLst>
                </a:gridCol>
              </a:tblGrid>
              <a:tr h="190500">
                <a:tc>
                  <a:txBody>
                    <a:bodyPr/>
                    <a:lstStyle/>
                    <a:p>
                      <a:pPr algn="r" fontAlgn="b">
                        <a:buNone/>
                      </a:pPr>
                      <a:r>
                        <a:rPr lang="fr-FR" sz="1200" b="0" i="0" u="none" strike="noStrike" dirty="0">
                          <a:solidFill>
                            <a:srgbClr val="000000"/>
                          </a:solidFill>
                          <a:effectLst/>
                          <a:latin typeface="Calibri" panose="020F0502020204030204" pitchFamily="34" charset="0"/>
                        </a:rPr>
                        <a:t>-56,323 mV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7136314"/>
                  </a:ext>
                </a:extLst>
              </a:tr>
            </a:tbl>
          </a:graphicData>
        </a:graphic>
      </p:graphicFrame>
      <p:cxnSp>
        <p:nvCxnSpPr>
          <p:cNvPr id="79" name="Connecteur droit 78">
            <a:extLst>
              <a:ext uri="{FF2B5EF4-FFF2-40B4-BE49-F238E27FC236}">
                <a16:creationId xmlns:a16="http://schemas.microsoft.com/office/drawing/2014/main" id="{E0AE2E41-8E60-F524-41E8-A76C92197BAA}"/>
              </a:ext>
            </a:extLst>
          </p:cNvPr>
          <p:cNvCxnSpPr>
            <a:cxnSpLocks/>
          </p:cNvCxnSpPr>
          <p:nvPr/>
        </p:nvCxnSpPr>
        <p:spPr>
          <a:xfrm flipH="1">
            <a:off x="1304258" y="3182681"/>
            <a:ext cx="6088911" cy="0"/>
          </a:xfrm>
          <a:prstGeom prst="line">
            <a:avLst/>
          </a:prstGeom>
          <a:ln w="19050" cap="flat" cmpd="sng" algn="ctr">
            <a:solidFill>
              <a:srgbClr val="000000">
                <a:alpha val="5098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80" name="Tableau 79">
            <a:extLst>
              <a:ext uri="{FF2B5EF4-FFF2-40B4-BE49-F238E27FC236}">
                <a16:creationId xmlns:a16="http://schemas.microsoft.com/office/drawing/2014/main" id="{CA3DA007-18F8-7868-440D-55CA1EDD04F5}"/>
              </a:ext>
            </a:extLst>
          </p:cNvPr>
          <p:cNvGraphicFramePr>
            <a:graphicFrameLocks noGrp="1"/>
          </p:cNvGraphicFramePr>
          <p:nvPr>
            <p:extLst>
              <p:ext uri="{D42A27DB-BD31-4B8C-83A1-F6EECF244321}">
                <p14:modId xmlns:p14="http://schemas.microsoft.com/office/powerpoint/2010/main" val="1362226528"/>
              </p:ext>
            </p:extLst>
          </p:nvPr>
        </p:nvGraphicFramePr>
        <p:xfrm>
          <a:off x="377157" y="3065926"/>
          <a:ext cx="850900" cy="190500"/>
        </p:xfrm>
        <a:graphic>
          <a:graphicData uri="http://schemas.openxmlformats.org/drawingml/2006/table">
            <a:tbl>
              <a:tblPr/>
              <a:tblGrid>
                <a:gridCol w="850900">
                  <a:extLst>
                    <a:ext uri="{9D8B030D-6E8A-4147-A177-3AD203B41FA5}">
                      <a16:colId xmlns:a16="http://schemas.microsoft.com/office/drawing/2014/main" val="609957285"/>
                    </a:ext>
                  </a:extLst>
                </a:gridCol>
              </a:tblGrid>
              <a:tr h="190500">
                <a:tc>
                  <a:txBody>
                    <a:bodyPr/>
                    <a:lstStyle/>
                    <a:p>
                      <a:pPr algn="r" fontAlgn="b">
                        <a:buNone/>
                      </a:pPr>
                      <a:r>
                        <a:rPr lang="fr-FR" sz="1100" b="0" i="0" u="none" strike="noStrike" dirty="0">
                          <a:solidFill>
                            <a:srgbClr val="000000"/>
                          </a:solidFill>
                          <a:effectLst/>
                          <a:latin typeface="Calibri" panose="020F0502020204030204" pitchFamily="34" charset="0"/>
                        </a:rPr>
                        <a:t>-123,545 mV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8490444"/>
                  </a:ext>
                </a:extLst>
              </a:tr>
            </a:tbl>
          </a:graphicData>
        </a:graphic>
      </p:graphicFrame>
      <p:graphicFrame>
        <p:nvGraphicFramePr>
          <p:cNvPr id="81" name="Tableau 80">
            <a:extLst>
              <a:ext uri="{FF2B5EF4-FFF2-40B4-BE49-F238E27FC236}">
                <a16:creationId xmlns:a16="http://schemas.microsoft.com/office/drawing/2014/main" id="{8B3CBB02-D1B9-FE25-CCF9-7B07EBAEE1A2}"/>
              </a:ext>
            </a:extLst>
          </p:cNvPr>
          <p:cNvGraphicFramePr>
            <a:graphicFrameLocks noGrp="1"/>
          </p:cNvGraphicFramePr>
          <p:nvPr>
            <p:extLst>
              <p:ext uri="{D42A27DB-BD31-4B8C-83A1-F6EECF244321}">
                <p14:modId xmlns:p14="http://schemas.microsoft.com/office/powerpoint/2010/main" val="1280017872"/>
              </p:ext>
            </p:extLst>
          </p:nvPr>
        </p:nvGraphicFramePr>
        <p:xfrm>
          <a:off x="377157" y="3881036"/>
          <a:ext cx="850900" cy="190500"/>
        </p:xfrm>
        <a:graphic>
          <a:graphicData uri="http://schemas.openxmlformats.org/drawingml/2006/table">
            <a:tbl>
              <a:tblPr/>
              <a:tblGrid>
                <a:gridCol w="850900">
                  <a:extLst>
                    <a:ext uri="{9D8B030D-6E8A-4147-A177-3AD203B41FA5}">
                      <a16:colId xmlns:a16="http://schemas.microsoft.com/office/drawing/2014/main" val="470281851"/>
                    </a:ext>
                  </a:extLst>
                </a:gridCol>
              </a:tblGrid>
              <a:tr h="190500">
                <a:tc>
                  <a:txBody>
                    <a:bodyPr/>
                    <a:lstStyle/>
                    <a:p>
                      <a:pPr algn="r" fontAlgn="b">
                        <a:buNone/>
                      </a:pPr>
                      <a:r>
                        <a:rPr lang="fr-FR" sz="1100" b="0" i="0" u="none" strike="noStrike" dirty="0">
                          <a:solidFill>
                            <a:srgbClr val="000000"/>
                          </a:solidFill>
                          <a:effectLst/>
                          <a:latin typeface="Calibri" panose="020F0502020204030204" pitchFamily="34" charset="0"/>
                        </a:rPr>
                        <a:t>-176,823 mV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840134"/>
                  </a:ext>
                </a:extLst>
              </a:tr>
            </a:tbl>
          </a:graphicData>
        </a:graphic>
      </p:graphicFrame>
      <p:cxnSp>
        <p:nvCxnSpPr>
          <p:cNvPr id="82" name="Connecteur droit 81">
            <a:extLst>
              <a:ext uri="{FF2B5EF4-FFF2-40B4-BE49-F238E27FC236}">
                <a16:creationId xmlns:a16="http://schemas.microsoft.com/office/drawing/2014/main" id="{18D49464-1053-9D60-AFF3-54E9F5DC852E}"/>
              </a:ext>
            </a:extLst>
          </p:cNvPr>
          <p:cNvCxnSpPr>
            <a:cxnSpLocks/>
          </p:cNvCxnSpPr>
          <p:nvPr/>
        </p:nvCxnSpPr>
        <p:spPr>
          <a:xfrm flipH="1">
            <a:off x="1280970" y="3976287"/>
            <a:ext cx="6088911" cy="0"/>
          </a:xfrm>
          <a:prstGeom prst="line">
            <a:avLst/>
          </a:prstGeom>
          <a:ln w="19050" cap="flat" cmpd="sng" algn="ctr">
            <a:solidFill>
              <a:srgbClr val="000000">
                <a:alpha val="50980"/>
              </a:srgb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Connecteur droit 82">
            <a:extLst>
              <a:ext uri="{FF2B5EF4-FFF2-40B4-BE49-F238E27FC236}">
                <a16:creationId xmlns:a16="http://schemas.microsoft.com/office/drawing/2014/main" id="{1A72F9D0-4743-F243-6F2D-94C6A0170C19}"/>
              </a:ext>
            </a:extLst>
          </p:cNvPr>
          <p:cNvCxnSpPr>
            <a:cxnSpLocks/>
          </p:cNvCxnSpPr>
          <p:nvPr/>
        </p:nvCxnSpPr>
        <p:spPr>
          <a:xfrm flipV="1">
            <a:off x="6599275" y="1551070"/>
            <a:ext cx="0" cy="3029712"/>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84E7F239-37F8-A5E7-DE33-B6AC569E41B1}"/>
              </a:ext>
            </a:extLst>
          </p:cNvPr>
          <p:cNvSpPr txBox="1"/>
          <p:nvPr/>
        </p:nvSpPr>
        <p:spPr>
          <a:xfrm>
            <a:off x="6599275" y="2208325"/>
            <a:ext cx="747320" cy="276999"/>
          </a:xfrm>
          <a:prstGeom prst="rect">
            <a:avLst/>
          </a:prstGeom>
          <a:noFill/>
        </p:spPr>
        <p:txBody>
          <a:bodyPr wrap="none" rtlCol="0">
            <a:spAutoFit/>
          </a:bodyPr>
          <a:lstStyle/>
          <a:p>
            <a:r>
              <a:rPr lang="fr-FR" sz="1200" dirty="0"/>
              <a:t>350 keV</a:t>
            </a:r>
          </a:p>
        </p:txBody>
      </p:sp>
      <p:sp>
        <p:nvSpPr>
          <p:cNvPr id="90" name="ZoneTexte 89">
            <a:extLst>
              <a:ext uri="{FF2B5EF4-FFF2-40B4-BE49-F238E27FC236}">
                <a16:creationId xmlns:a16="http://schemas.microsoft.com/office/drawing/2014/main" id="{25166621-54BB-1D63-7556-6842BA1427E8}"/>
              </a:ext>
            </a:extLst>
          </p:cNvPr>
          <p:cNvSpPr txBox="1"/>
          <p:nvPr/>
        </p:nvSpPr>
        <p:spPr>
          <a:xfrm>
            <a:off x="6622561" y="2905682"/>
            <a:ext cx="747320" cy="276999"/>
          </a:xfrm>
          <a:prstGeom prst="rect">
            <a:avLst/>
          </a:prstGeom>
          <a:noFill/>
        </p:spPr>
        <p:txBody>
          <a:bodyPr wrap="none" rtlCol="0">
            <a:spAutoFit/>
          </a:bodyPr>
          <a:lstStyle/>
          <a:p>
            <a:r>
              <a:rPr lang="fr-FR" sz="1200" dirty="0"/>
              <a:t>700 keV</a:t>
            </a:r>
          </a:p>
        </p:txBody>
      </p:sp>
      <p:sp>
        <p:nvSpPr>
          <p:cNvPr id="92" name="ZoneTexte 91">
            <a:extLst>
              <a:ext uri="{FF2B5EF4-FFF2-40B4-BE49-F238E27FC236}">
                <a16:creationId xmlns:a16="http://schemas.microsoft.com/office/drawing/2014/main" id="{9EBA654A-0333-C5A3-2F07-B7A8EA9F808F}"/>
              </a:ext>
            </a:extLst>
          </p:cNvPr>
          <p:cNvSpPr txBox="1"/>
          <p:nvPr/>
        </p:nvSpPr>
        <p:spPr>
          <a:xfrm>
            <a:off x="6658586" y="3699287"/>
            <a:ext cx="628698" cy="276999"/>
          </a:xfrm>
          <a:prstGeom prst="rect">
            <a:avLst/>
          </a:prstGeom>
          <a:noFill/>
        </p:spPr>
        <p:txBody>
          <a:bodyPr wrap="none" rtlCol="0">
            <a:spAutoFit/>
          </a:bodyPr>
          <a:lstStyle/>
          <a:p>
            <a:r>
              <a:rPr lang="fr-FR" sz="1200" dirty="0"/>
              <a:t>1 MeV</a:t>
            </a:r>
          </a:p>
        </p:txBody>
      </p:sp>
      <p:sp>
        <p:nvSpPr>
          <p:cNvPr id="93" name="Rectangle 92">
            <a:extLst>
              <a:ext uri="{FF2B5EF4-FFF2-40B4-BE49-F238E27FC236}">
                <a16:creationId xmlns:a16="http://schemas.microsoft.com/office/drawing/2014/main" id="{C87A5FB1-D105-A412-C346-8B7107988F13}"/>
              </a:ext>
            </a:extLst>
          </p:cNvPr>
          <p:cNvSpPr/>
          <p:nvPr/>
        </p:nvSpPr>
        <p:spPr>
          <a:xfrm>
            <a:off x="7448908" y="2223962"/>
            <a:ext cx="1420246" cy="377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 0 = 8000</a:t>
            </a:r>
          </a:p>
        </p:txBody>
      </p:sp>
      <p:sp>
        <p:nvSpPr>
          <p:cNvPr id="94" name="Rectangle 93">
            <a:extLst>
              <a:ext uri="{FF2B5EF4-FFF2-40B4-BE49-F238E27FC236}">
                <a16:creationId xmlns:a16="http://schemas.microsoft.com/office/drawing/2014/main" id="{ECE87577-2782-29BA-770C-9AA8DB6396AF}"/>
              </a:ext>
            </a:extLst>
          </p:cNvPr>
          <p:cNvSpPr/>
          <p:nvPr/>
        </p:nvSpPr>
        <p:spPr>
          <a:xfrm>
            <a:off x="7448908" y="2972525"/>
            <a:ext cx="1420246" cy="377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 1 = 935</a:t>
            </a:r>
          </a:p>
        </p:txBody>
      </p:sp>
      <p:sp>
        <p:nvSpPr>
          <p:cNvPr id="95" name="Rectangle 94">
            <a:extLst>
              <a:ext uri="{FF2B5EF4-FFF2-40B4-BE49-F238E27FC236}">
                <a16:creationId xmlns:a16="http://schemas.microsoft.com/office/drawing/2014/main" id="{4E8D9047-F934-4205-FFF0-62B0DFD9D265}"/>
              </a:ext>
            </a:extLst>
          </p:cNvPr>
          <p:cNvSpPr/>
          <p:nvPr/>
        </p:nvSpPr>
        <p:spPr>
          <a:xfrm>
            <a:off x="7448908" y="3787635"/>
            <a:ext cx="1420246" cy="377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Counter 2 = 4</a:t>
            </a:r>
          </a:p>
        </p:txBody>
      </p:sp>
    </p:spTree>
    <p:extLst>
      <p:ext uri="{BB962C8B-B14F-4D97-AF65-F5344CB8AC3E}">
        <p14:creationId xmlns:p14="http://schemas.microsoft.com/office/powerpoint/2010/main" val="46508447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81C28223-68F8-7D88-27B0-8CD8E1C2D734}"/>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D48CCDE0-62B4-CDC6-5B34-FB1F4E0F7757}"/>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DEADECDB-9610-FFD4-699C-E029A9656033}"/>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C0BA0D09-0CB6-C7C4-FF5B-F872B6086C64}"/>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16" name="ZoneTexte 15">
            <a:extLst>
              <a:ext uri="{FF2B5EF4-FFF2-40B4-BE49-F238E27FC236}">
                <a16:creationId xmlns:a16="http://schemas.microsoft.com/office/drawing/2014/main" id="{AD923A84-6AA4-EB88-B938-2A402BF241C8}"/>
              </a:ext>
            </a:extLst>
          </p:cNvPr>
          <p:cNvSpPr txBox="1"/>
          <p:nvPr/>
        </p:nvSpPr>
        <p:spPr>
          <a:xfrm>
            <a:off x="207571" y="829980"/>
            <a:ext cx="4572000" cy="307777"/>
          </a:xfrm>
          <a:prstGeom prst="rect">
            <a:avLst/>
          </a:prstGeom>
          <a:noFill/>
        </p:spPr>
        <p:txBody>
          <a:bodyPr wrap="square">
            <a:spAutoFit/>
          </a:bodyPr>
          <a:lstStyle/>
          <a:p>
            <a:r>
              <a:rPr lang="fr-FR" b="1" dirty="0" err="1">
                <a:solidFill>
                  <a:srgbClr val="002060"/>
                </a:solidFill>
              </a:rPr>
              <a:t>Alphabeast</a:t>
            </a:r>
            <a:endParaRPr lang="fr-FR" dirty="0">
              <a:solidFill>
                <a:srgbClr val="002060"/>
              </a:solidFill>
            </a:endParaRPr>
          </a:p>
        </p:txBody>
      </p:sp>
      <p:pic>
        <p:nvPicPr>
          <p:cNvPr id="3" name="Image 2">
            <a:extLst>
              <a:ext uri="{FF2B5EF4-FFF2-40B4-BE49-F238E27FC236}">
                <a16:creationId xmlns:a16="http://schemas.microsoft.com/office/drawing/2014/main" id="{5840FC79-983D-45D9-96DE-7929727796EF}"/>
              </a:ext>
            </a:extLst>
          </p:cNvPr>
          <p:cNvPicPr>
            <a:picLocks noChangeAspect="1"/>
          </p:cNvPicPr>
          <p:nvPr/>
        </p:nvPicPr>
        <p:blipFill>
          <a:blip r:embed="rId4"/>
          <a:stretch>
            <a:fillRect/>
          </a:stretch>
        </p:blipFill>
        <p:spPr>
          <a:xfrm>
            <a:off x="457200" y="1120565"/>
            <a:ext cx="4572000" cy="3805565"/>
          </a:xfrm>
          <a:prstGeom prst="rect">
            <a:avLst/>
          </a:prstGeom>
        </p:spPr>
      </p:pic>
      <p:pic>
        <p:nvPicPr>
          <p:cNvPr id="21" name="Image 20">
            <a:extLst>
              <a:ext uri="{FF2B5EF4-FFF2-40B4-BE49-F238E27FC236}">
                <a16:creationId xmlns:a16="http://schemas.microsoft.com/office/drawing/2014/main" id="{15EF19FE-BD74-4482-9734-BE5A92EE115F}"/>
              </a:ext>
            </a:extLst>
          </p:cNvPr>
          <p:cNvPicPr>
            <a:picLocks noChangeAspect="1"/>
          </p:cNvPicPr>
          <p:nvPr/>
        </p:nvPicPr>
        <p:blipFill>
          <a:blip r:embed="rId5"/>
          <a:stretch>
            <a:fillRect/>
          </a:stretch>
        </p:blipFill>
        <p:spPr>
          <a:xfrm>
            <a:off x="5770939" y="2571750"/>
            <a:ext cx="2641542" cy="903197"/>
          </a:xfrm>
          <a:prstGeom prst="rect">
            <a:avLst/>
          </a:prstGeom>
        </p:spPr>
      </p:pic>
      <p:sp>
        <p:nvSpPr>
          <p:cNvPr id="22" name="ZoneTexte 21">
            <a:extLst>
              <a:ext uri="{FF2B5EF4-FFF2-40B4-BE49-F238E27FC236}">
                <a16:creationId xmlns:a16="http://schemas.microsoft.com/office/drawing/2014/main" id="{096CC19C-97DD-413D-AECF-C55232D2FC1D}"/>
              </a:ext>
            </a:extLst>
          </p:cNvPr>
          <p:cNvSpPr txBox="1"/>
          <p:nvPr/>
        </p:nvSpPr>
        <p:spPr>
          <a:xfrm>
            <a:off x="2426010" y="2943802"/>
            <a:ext cx="841897" cy="307777"/>
          </a:xfrm>
          <a:prstGeom prst="rect">
            <a:avLst/>
          </a:prstGeom>
          <a:noFill/>
        </p:spPr>
        <p:txBody>
          <a:bodyPr wrap="none" rtlCol="0">
            <a:spAutoFit/>
          </a:bodyPr>
          <a:lstStyle/>
          <a:p>
            <a:r>
              <a:rPr lang="fr-FR" dirty="0">
                <a:solidFill>
                  <a:srgbClr val="FF0000"/>
                </a:solidFill>
              </a:rPr>
              <a:t>800 keV</a:t>
            </a:r>
          </a:p>
        </p:txBody>
      </p:sp>
      <p:sp>
        <p:nvSpPr>
          <p:cNvPr id="52" name="ZoneTexte 51">
            <a:extLst>
              <a:ext uri="{FF2B5EF4-FFF2-40B4-BE49-F238E27FC236}">
                <a16:creationId xmlns:a16="http://schemas.microsoft.com/office/drawing/2014/main" id="{DA156D28-9DD6-480A-A792-80B2A5868576}"/>
              </a:ext>
            </a:extLst>
          </p:cNvPr>
          <p:cNvSpPr txBox="1"/>
          <p:nvPr/>
        </p:nvSpPr>
        <p:spPr>
          <a:xfrm>
            <a:off x="1231131" y="2943802"/>
            <a:ext cx="841897" cy="307777"/>
          </a:xfrm>
          <a:prstGeom prst="rect">
            <a:avLst/>
          </a:prstGeom>
          <a:noFill/>
        </p:spPr>
        <p:txBody>
          <a:bodyPr wrap="none" rtlCol="0">
            <a:spAutoFit/>
          </a:bodyPr>
          <a:lstStyle/>
          <a:p>
            <a:r>
              <a:rPr lang="fr-FR" dirty="0">
                <a:solidFill>
                  <a:srgbClr val="FF0000"/>
                </a:solidFill>
              </a:rPr>
              <a:t>200 keV</a:t>
            </a:r>
          </a:p>
        </p:txBody>
      </p:sp>
    </p:spTree>
    <p:extLst>
      <p:ext uri="{BB962C8B-B14F-4D97-AF65-F5344CB8AC3E}">
        <p14:creationId xmlns:p14="http://schemas.microsoft.com/office/powerpoint/2010/main" val="3121236660"/>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7DACB2E3-BCE9-8165-A9C3-8C051FE77DFE}"/>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C505C5CE-0404-A0DC-8C14-349B0F2E3235}"/>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1E5972F5-C2BA-2460-E320-4A2F31C88669}"/>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397A0F38-3097-AFD5-D152-DFEE585F3C8C}"/>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15</a:t>
            </a:fld>
            <a:endParaRPr/>
          </a:p>
        </p:txBody>
      </p:sp>
      <p:pic>
        <p:nvPicPr>
          <p:cNvPr id="5" name="Image 4">
            <a:extLst>
              <a:ext uri="{FF2B5EF4-FFF2-40B4-BE49-F238E27FC236}">
                <a16:creationId xmlns:a16="http://schemas.microsoft.com/office/drawing/2014/main" id="{40D77DD1-A92E-259B-43F8-B68BF1EE6E38}"/>
              </a:ext>
            </a:extLst>
          </p:cNvPr>
          <p:cNvPicPr>
            <a:picLocks noChangeAspect="1"/>
          </p:cNvPicPr>
          <p:nvPr/>
        </p:nvPicPr>
        <p:blipFill>
          <a:blip r:embed="rId4"/>
          <a:stretch>
            <a:fillRect/>
          </a:stretch>
        </p:blipFill>
        <p:spPr>
          <a:xfrm>
            <a:off x="5615580" y="878960"/>
            <a:ext cx="3143876" cy="1692789"/>
          </a:xfrm>
          <a:prstGeom prst="rect">
            <a:avLst/>
          </a:prstGeom>
        </p:spPr>
      </p:pic>
      <p:pic>
        <p:nvPicPr>
          <p:cNvPr id="7" name="Image 6">
            <a:extLst>
              <a:ext uri="{FF2B5EF4-FFF2-40B4-BE49-F238E27FC236}">
                <a16:creationId xmlns:a16="http://schemas.microsoft.com/office/drawing/2014/main" id="{71EB6D0D-09BE-CF05-5D87-AA11092E4EC8}"/>
              </a:ext>
            </a:extLst>
          </p:cNvPr>
          <p:cNvPicPr>
            <a:picLocks noChangeAspect="1"/>
          </p:cNvPicPr>
          <p:nvPr/>
        </p:nvPicPr>
        <p:blipFill rotWithShape="1">
          <a:blip r:embed="rId5">
            <a:extLst>
              <a:ext uri="{28A0092B-C50C-407E-A947-70E740481C1C}">
                <a14:useLocalDpi xmlns:a14="http://schemas.microsoft.com/office/drawing/2010/main" val="0"/>
              </a:ext>
            </a:extLst>
          </a:blip>
          <a:srcRect l="38116" t="11366" r="18274" b="9769"/>
          <a:stretch/>
        </p:blipFill>
        <p:spPr>
          <a:xfrm>
            <a:off x="384544" y="857443"/>
            <a:ext cx="5352108" cy="4089208"/>
          </a:xfrm>
          <a:prstGeom prst="rect">
            <a:avLst/>
          </a:prstGeom>
        </p:spPr>
      </p:pic>
      <p:sp>
        <p:nvSpPr>
          <p:cNvPr id="8" name="ZoneTexte 7">
            <a:extLst>
              <a:ext uri="{FF2B5EF4-FFF2-40B4-BE49-F238E27FC236}">
                <a16:creationId xmlns:a16="http://schemas.microsoft.com/office/drawing/2014/main" id="{B143EA28-528A-E26A-5150-B47347EC55A3}"/>
              </a:ext>
            </a:extLst>
          </p:cNvPr>
          <p:cNvSpPr txBox="1"/>
          <p:nvPr/>
        </p:nvSpPr>
        <p:spPr>
          <a:xfrm>
            <a:off x="4486938" y="1041991"/>
            <a:ext cx="633507" cy="307777"/>
          </a:xfrm>
          <a:prstGeom prst="rect">
            <a:avLst/>
          </a:prstGeom>
          <a:noFill/>
        </p:spPr>
        <p:txBody>
          <a:bodyPr wrap="none" rtlCol="0">
            <a:spAutoFit/>
          </a:bodyPr>
          <a:lstStyle/>
          <a:p>
            <a:r>
              <a:rPr lang="fr-FR" dirty="0"/>
              <a:t>Hits/s</a:t>
            </a:r>
          </a:p>
        </p:txBody>
      </p:sp>
      <p:cxnSp>
        <p:nvCxnSpPr>
          <p:cNvPr id="10" name="Connecteur droit 9">
            <a:extLst>
              <a:ext uri="{FF2B5EF4-FFF2-40B4-BE49-F238E27FC236}">
                <a16:creationId xmlns:a16="http://schemas.microsoft.com/office/drawing/2014/main" id="{96CE00B7-026A-D3AB-85FD-D7B6E479B1CD}"/>
              </a:ext>
            </a:extLst>
          </p:cNvPr>
          <p:cNvCxnSpPr>
            <a:cxnSpLocks/>
          </p:cNvCxnSpPr>
          <p:nvPr/>
        </p:nvCxnSpPr>
        <p:spPr>
          <a:xfrm flipV="1">
            <a:off x="1197935" y="2571750"/>
            <a:ext cx="2906232" cy="55422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19C82D35-07C1-7DE0-03D4-DE3436E7CF6B}"/>
              </a:ext>
            </a:extLst>
          </p:cNvPr>
          <p:cNvSpPr txBox="1"/>
          <p:nvPr/>
        </p:nvSpPr>
        <p:spPr>
          <a:xfrm rot="20958714">
            <a:off x="1814623" y="2551814"/>
            <a:ext cx="1806905" cy="307777"/>
          </a:xfrm>
          <a:prstGeom prst="rect">
            <a:avLst/>
          </a:prstGeom>
          <a:noFill/>
        </p:spPr>
        <p:txBody>
          <a:bodyPr wrap="none" rtlCol="0">
            <a:spAutoFit/>
          </a:bodyPr>
          <a:lstStyle/>
          <a:p>
            <a:r>
              <a:rPr lang="fr-FR" dirty="0">
                <a:solidFill>
                  <a:srgbClr val="FF0000"/>
                </a:solidFill>
              </a:rPr>
              <a:t>Inflexion of </a:t>
            </a:r>
            <a:r>
              <a:rPr lang="fr-FR" dirty="0" err="1">
                <a:solidFill>
                  <a:srgbClr val="FF0000"/>
                </a:solidFill>
              </a:rPr>
              <a:t>sigmoids</a:t>
            </a:r>
            <a:endParaRPr lang="fr-FR" dirty="0">
              <a:solidFill>
                <a:srgbClr val="FF0000"/>
              </a:solidFill>
            </a:endParaRPr>
          </a:p>
        </p:txBody>
      </p:sp>
      <p:pic>
        <p:nvPicPr>
          <p:cNvPr id="17" name="Image 16" descr="Une image contenant texte, capture d’écran, diagramme, ligne">
            <a:extLst>
              <a:ext uri="{FF2B5EF4-FFF2-40B4-BE49-F238E27FC236}">
                <a16:creationId xmlns:a16="http://schemas.microsoft.com/office/drawing/2014/main" id="{B7F52808-E691-4999-981A-FD422F48D975}"/>
              </a:ext>
            </a:extLst>
          </p:cNvPr>
          <p:cNvPicPr>
            <a:picLocks noChangeAspect="1"/>
          </p:cNvPicPr>
          <p:nvPr/>
        </p:nvPicPr>
        <p:blipFill>
          <a:blip r:embed="rId6"/>
          <a:stretch>
            <a:fillRect/>
          </a:stretch>
        </p:blipFill>
        <p:spPr>
          <a:xfrm>
            <a:off x="5550195" y="2484894"/>
            <a:ext cx="3365205" cy="2218555"/>
          </a:xfrm>
          <a:prstGeom prst="rect">
            <a:avLst/>
          </a:prstGeom>
        </p:spPr>
      </p:pic>
    </p:spTree>
    <p:extLst>
      <p:ext uri="{BB962C8B-B14F-4D97-AF65-F5344CB8AC3E}">
        <p14:creationId xmlns:p14="http://schemas.microsoft.com/office/powerpoint/2010/main" val="107430756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B2C62DB4-75EC-425A-E2DD-5470563D1869}"/>
            </a:ext>
          </a:extLst>
        </p:cNvPr>
        <p:cNvGrpSpPr/>
        <p:nvPr/>
      </p:nvGrpSpPr>
      <p:grpSpPr>
        <a:xfrm>
          <a:off x="0" y="0"/>
          <a:ext cx="0" cy="0"/>
          <a:chOff x="0" y="0"/>
          <a:chExt cx="0" cy="0"/>
        </a:xfrm>
      </p:grpSpPr>
      <p:pic>
        <p:nvPicPr>
          <p:cNvPr id="24" name="Image 23">
            <a:extLst>
              <a:ext uri="{FF2B5EF4-FFF2-40B4-BE49-F238E27FC236}">
                <a16:creationId xmlns:a16="http://schemas.microsoft.com/office/drawing/2014/main" id="{088AA3C6-830A-43F1-CE6D-3E504C815319}"/>
              </a:ext>
            </a:extLst>
          </p:cNvPr>
          <p:cNvPicPr>
            <a:picLocks noChangeAspect="1"/>
          </p:cNvPicPr>
          <p:nvPr/>
        </p:nvPicPr>
        <p:blipFill>
          <a:blip r:embed="rId4"/>
          <a:stretch>
            <a:fillRect/>
          </a:stretch>
        </p:blipFill>
        <p:spPr>
          <a:xfrm>
            <a:off x="4222583" y="886510"/>
            <a:ext cx="4493595" cy="3948916"/>
          </a:xfrm>
          <a:prstGeom prst="rect">
            <a:avLst/>
          </a:prstGeom>
        </p:spPr>
      </p:pic>
      <p:pic>
        <p:nvPicPr>
          <p:cNvPr id="53" name="Image 52" descr="Une image contenant cercle, léger&#10;&#10;Le contenu généré par l’IA peut être incorrect.">
            <a:extLst>
              <a:ext uri="{FF2B5EF4-FFF2-40B4-BE49-F238E27FC236}">
                <a16:creationId xmlns:a16="http://schemas.microsoft.com/office/drawing/2014/main" id="{3FD4FC3D-82A0-8615-4815-2764D4646D95}"/>
              </a:ext>
            </a:extLst>
          </p:cNvPr>
          <p:cNvPicPr>
            <a:picLocks noChangeAspect="1"/>
          </p:cNvPicPr>
          <p:nvPr/>
        </p:nvPicPr>
        <p:blipFill>
          <a:blip r:embed="rId5"/>
          <a:stretch>
            <a:fillRect/>
          </a:stretch>
        </p:blipFill>
        <p:spPr>
          <a:xfrm rot="9844901">
            <a:off x="4479950" y="920445"/>
            <a:ext cx="1550064" cy="1550064"/>
          </a:xfrm>
          <a:prstGeom prst="rect">
            <a:avLst/>
          </a:prstGeom>
        </p:spPr>
      </p:pic>
      <p:sp>
        <p:nvSpPr>
          <p:cNvPr id="18" name="Google Shape;18;p1">
            <a:extLst>
              <a:ext uri="{FF2B5EF4-FFF2-40B4-BE49-F238E27FC236}">
                <a16:creationId xmlns:a16="http://schemas.microsoft.com/office/drawing/2014/main" id="{8751AA36-127A-EACE-E79F-9BF3EC4C64D3}"/>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fr-FR" sz="1800" b="1" dirty="0">
                <a:solidFill>
                  <a:srgbClr val="002060"/>
                </a:solidFill>
              </a:rPr>
              <a:t>Perspectives and </a:t>
            </a:r>
            <a:r>
              <a:rPr lang="fr-FR" sz="1800" b="1" dirty="0" err="1">
                <a:solidFill>
                  <a:srgbClr val="002060"/>
                </a:solidFill>
              </a:rPr>
              <a:t>next</a:t>
            </a:r>
            <a:r>
              <a:rPr lang="fr-FR" sz="1800" b="1" dirty="0">
                <a:solidFill>
                  <a:srgbClr val="002060"/>
                </a:solidFill>
              </a:rPr>
              <a:t> </a:t>
            </a:r>
            <a:r>
              <a:rPr lang="fr-FR" sz="1800" b="1" dirty="0" err="1">
                <a:solidFill>
                  <a:srgbClr val="002060"/>
                </a:solidFill>
              </a:rPr>
              <a:t>developments</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0C2EA5A1-218C-BBA9-2C93-31BF8D1DC929}"/>
              </a:ext>
            </a:extLst>
          </p:cNvPr>
          <p:cNvCxnSpPr/>
          <p:nvPr/>
        </p:nvCxnSpPr>
        <p:spPr>
          <a:xfrm>
            <a:off x="228601" y="616620"/>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9A8A7460-B4E1-406F-00BE-44C9D0B83B69}"/>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25" name="Rectangle 24">
            <a:extLst>
              <a:ext uri="{FF2B5EF4-FFF2-40B4-BE49-F238E27FC236}">
                <a16:creationId xmlns:a16="http://schemas.microsoft.com/office/drawing/2014/main" id="{4915CEE4-8389-FBF5-44EF-C465D698EC18}"/>
              </a:ext>
            </a:extLst>
          </p:cNvPr>
          <p:cNvSpPr/>
          <p:nvPr/>
        </p:nvSpPr>
        <p:spPr>
          <a:xfrm>
            <a:off x="4449194" y="2165320"/>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2BDCC2CB-0D93-01B9-2897-DDA8E0075F45}"/>
              </a:ext>
            </a:extLst>
          </p:cNvPr>
          <p:cNvSpPr/>
          <p:nvPr/>
        </p:nvSpPr>
        <p:spPr>
          <a:xfrm rot="5400000">
            <a:off x="5684164" y="112015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2C94EBCC-7ED7-0370-F38C-E689B50833DB}"/>
              </a:ext>
            </a:extLst>
          </p:cNvPr>
          <p:cNvSpPr/>
          <p:nvPr/>
        </p:nvSpPr>
        <p:spPr>
          <a:xfrm rot="2739826">
            <a:off x="5825303" y="225037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716EA716-C9CD-C73A-60ED-E0A6A2B95E5B}"/>
              </a:ext>
            </a:extLst>
          </p:cNvPr>
          <p:cNvSpPr/>
          <p:nvPr/>
        </p:nvSpPr>
        <p:spPr>
          <a:xfrm>
            <a:off x="8301725" y="1615973"/>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EEEDD6FA-1332-DB9F-62FE-AC9E12B41A78}"/>
              </a:ext>
            </a:extLst>
          </p:cNvPr>
          <p:cNvSpPr/>
          <p:nvPr/>
        </p:nvSpPr>
        <p:spPr>
          <a:xfrm rot="5400000">
            <a:off x="7475929" y="112015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F0B6E6F8-1FD3-BDB2-077C-ABBB283DF5ED}"/>
              </a:ext>
            </a:extLst>
          </p:cNvPr>
          <p:cNvSpPr/>
          <p:nvPr/>
        </p:nvSpPr>
        <p:spPr>
          <a:xfrm rot="5400000">
            <a:off x="6658186" y="4437143"/>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ECBF2D5B-93AD-A08E-6F5B-A47AE5AE6863}"/>
              </a:ext>
            </a:extLst>
          </p:cNvPr>
          <p:cNvSpPr/>
          <p:nvPr/>
        </p:nvSpPr>
        <p:spPr>
          <a:xfrm rot="5400000">
            <a:off x="5321063" y="4437786"/>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574C8F5-5B56-B7C8-56B4-26BF01EAD5B4}"/>
              </a:ext>
            </a:extLst>
          </p:cNvPr>
          <p:cNvSpPr/>
          <p:nvPr/>
        </p:nvSpPr>
        <p:spPr>
          <a:xfrm rot="10800000">
            <a:off x="4449194" y="3789201"/>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512AA5DD-C779-DE85-FA6E-8EFE93EE92CC}"/>
              </a:ext>
            </a:extLst>
          </p:cNvPr>
          <p:cNvSpPr/>
          <p:nvPr/>
        </p:nvSpPr>
        <p:spPr>
          <a:xfrm rot="20911285">
            <a:off x="5526626" y="350367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24836B78-78B1-906C-117D-DF34C6F6E1DF}"/>
              </a:ext>
            </a:extLst>
          </p:cNvPr>
          <p:cNvSpPr/>
          <p:nvPr/>
        </p:nvSpPr>
        <p:spPr>
          <a:xfrm rot="6221728">
            <a:off x="7692835" y="2486122"/>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7B0CAC84-C596-A0B8-DA1B-CBBF5B4A9044}"/>
              </a:ext>
            </a:extLst>
          </p:cNvPr>
          <p:cNvSpPr/>
          <p:nvPr/>
        </p:nvSpPr>
        <p:spPr>
          <a:xfrm>
            <a:off x="8301725" y="3215285"/>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BF367E13-5D3A-B0C9-CCFE-2D8680179112}"/>
              </a:ext>
            </a:extLst>
          </p:cNvPr>
          <p:cNvSpPr/>
          <p:nvPr/>
        </p:nvSpPr>
        <p:spPr>
          <a:xfrm rot="10800000">
            <a:off x="4015740" y="1320354"/>
            <a:ext cx="678180" cy="2055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94F64F75-FF85-21BE-F314-680A4D6DA2C3}"/>
              </a:ext>
            </a:extLst>
          </p:cNvPr>
          <p:cNvSpPr txBox="1"/>
          <p:nvPr/>
        </p:nvSpPr>
        <p:spPr>
          <a:xfrm>
            <a:off x="2698032" y="1053802"/>
            <a:ext cx="1476686" cy="738664"/>
          </a:xfrm>
          <a:prstGeom prst="rect">
            <a:avLst/>
          </a:prstGeom>
          <a:noFill/>
        </p:spPr>
        <p:txBody>
          <a:bodyPr wrap="square" rtlCol="0">
            <a:spAutoFit/>
          </a:bodyPr>
          <a:lstStyle/>
          <a:p>
            <a:r>
              <a:rPr lang="fr-FR" dirty="0"/>
              <a:t>Peer to </a:t>
            </a:r>
            <a:r>
              <a:rPr lang="fr-FR" dirty="0" err="1"/>
              <a:t>peer</a:t>
            </a:r>
            <a:r>
              <a:rPr lang="fr-FR" dirty="0"/>
              <a:t> </a:t>
            </a:r>
          </a:p>
          <a:p>
            <a:r>
              <a:rPr lang="fr-FR" dirty="0"/>
              <a:t>Ethernet to the </a:t>
            </a:r>
          </a:p>
          <a:p>
            <a:r>
              <a:rPr lang="fr-FR" dirty="0"/>
              <a:t>monitoring room</a:t>
            </a:r>
          </a:p>
        </p:txBody>
      </p:sp>
      <p:sp>
        <p:nvSpPr>
          <p:cNvPr id="38" name="Ellipse 37">
            <a:extLst>
              <a:ext uri="{FF2B5EF4-FFF2-40B4-BE49-F238E27FC236}">
                <a16:creationId xmlns:a16="http://schemas.microsoft.com/office/drawing/2014/main" id="{C7CAE349-2854-688F-8BF8-E39736C9DC74}"/>
              </a:ext>
            </a:extLst>
          </p:cNvPr>
          <p:cNvSpPr/>
          <p:nvPr/>
        </p:nvSpPr>
        <p:spPr>
          <a:xfrm>
            <a:off x="4551509" y="1266519"/>
            <a:ext cx="850537" cy="334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t>TCP server</a:t>
            </a:r>
          </a:p>
        </p:txBody>
      </p:sp>
      <p:pic>
        <p:nvPicPr>
          <p:cNvPr id="40" name="Image 39" descr="Une image contenant cercle, léger&#10;&#10;Le contenu généré par l’IA peut être incorrect.">
            <a:extLst>
              <a:ext uri="{FF2B5EF4-FFF2-40B4-BE49-F238E27FC236}">
                <a16:creationId xmlns:a16="http://schemas.microsoft.com/office/drawing/2014/main" id="{55C755BF-21B9-9F70-4262-01C440D086A8}"/>
              </a:ext>
            </a:extLst>
          </p:cNvPr>
          <p:cNvPicPr>
            <a:picLocks noChangeAspect="1"/>
          </p:cNvPicPr>
          <p:nvPr/>
        </p:nvPicPr>
        <p:blipFill>
          <a:blip r:embed="rId5"/>
          <a:stretch>
            <a:fillRect/>
          </a:stretch>
        </p:blipFill>
        <p:spPr>
          <a:xfrm rot="14511242">
            <a:off x="6844642" y="935670"/>
            <a:ext cx="996444" cy="996444"/>
          </a:xfrm>
          <a:prstGeom prst="rect">
            <a:avLst/>
          </a:prstGeom>
        </p:spPr>
      </p:pic>
      <p:pic>
        <p:nvPicPr>
          <p:cNvPr id="41" name="Image 40" descr="Une image contenant cercle, léger&#10;&#10;Le contenu généré par l’IA peut être incorrect.">
            <a:extLst>
              <a:ext uri="{FF2B5EF4-FFF2-40B4-BE49-F238E27FC236}">
                <a16:creationId xmlns:a16="http://schemas.microsoft.com/office/drawing/2014/main" id="{7D3A7520-3CC7-F7FE-4575-4330E20D6906}"/>
              </a:ext>
            </a:extLst>
          </p:cNvPr>
          <p:cNvPicPr>
            <a:picLocks noChangeAspect="1"/>
          </p:cNvPicPr>
          <p:nvPr/>
        </p:nvPicPr>
        <p:blipFill>
          <a:blip r:embed="rId5"/>
          <a:stretch>
            <a:fillRect/>
          </a:stretch>
        </p:blipFill>
        <p:spPr>
          <a:xfrm rot="13210288">
            <a:off x="5355362" y="1097266"/>
            <a:ext cx="651732" cy="651732"/>
          </a:xfrm>
          <a:prstGeom prst="rect">
            <a:avLst/>
          </a:prstGeom>
        </p:spPr>
      </p:pic>
      <p:pic>
        <p:nvPicPr>
          <p:cNvPr id="42" name="Image 41" descr="Une image contenant cercle, léger&#10;&#10;Le contenu généré par l’IA peut être incorrect.">
            <a:extLst>
              <a:ext uri="{FF2B5EF4-FFF2-40B4-BE49-F238E27FC236}">
                <a16:creationId xmlns:a16="http://schemas.microsoft.com/office/drawing/2014/main" id="{941122B6-3B5E-04D0-90BD-54C01F61D16D}"/>
              </a:ext>
            </a:extLst>
          </p:cNvPr>
          <p:cNvPicPr>
            <a:picLocks noChangeAspect="1"/>
          </p:cNvPicPr>
          <p:nvPr/>
        </p:nvPicPr>
        <p:blipFill>
          <a:blip r:embed="rId5"/>
          <a:stretch>
            <a:fillRect/>
          </a:stretch>
        </p:blipFill>
        <p:spPr>
          <a:xfrm rot="15783610">
            <a:off x="7644236" y="1317115"/>
            <a:ext cx="891557" cy="891557"/>
          </a:xfrm>
          <a:prstGeom prst="rect">
            <a:avLst/>
          </a:prstGeom>
        </p:spPr>
      </p:pic>
      <p:pic>
        <p:nvPicPr>
          <p:cNvPr id="45" name="Image 44" descr="Une image contenant cercle, léger&#10;&#10;Le contenu généré par l’IA peut être incorrect.">
            <a:extLst>
              <a:ext uri="{FF2B5EF4-FFF2-40B4-BE49-F238E27FC236}">
                <a16:creationId xmlns:a16="http://schemas.microsoft.com/office/drawing/2014/main" id="{508218C2-FC41-CB59-1C71-1E6366F22642}"/>
              </a:ext>
            </a:extLst>
          </p:cNvPr>
          <p:cNvPicPr>
            <a:picLocks noChangeAspect="1"/>
          </p:cNvPicPr>
          <p:nvPr/>
        </p:nvPicPr>
        <p:blipFill>
          <a:blip r:embed="rId5"/>
          <a:stretch>
            <a:fillRect/>
          </a:stretch>
        </p:blipFill>
        <p:spPr>
          <a:xfrm rot="19111944">
            <a:off x="5192980" y="1683694"/>
            <a:ext cx="996444" cy="996444"/>
          </a:xfrm>
          <a:prstGeom prst="rect">
            <a:avLst/>
          </a:prstGeom>
        </p:spPr>
      </p:pic>
      <p:pic>
        <p:nvPicPr>
          <p:cNvPr id="46" name="Image 45" descr="Une image contenant cercle, léger&#10;&#10;Le contenu généré par l’IA peut être incorrect.">
            <a:extLst>
              <a:ext uri="{FF2B5EF4-FFF2-40B4-BE49-F238E27FC236}">
                <a16:creationId xmlns:a16="http://schemas.microsoft.com/office/drawing/2014/main" id="{78A82B36-B6FE-978C-25DD-B0DAABD2B180}"/>
              </a:ext>
            </a:extLst>
          </p:cNvPr>
          <p:cNvPicPr>
            <a:picLocks noChangeAspect="1"/>
          </p:cNvPicPr>
          <p:nvPr/>
        </p:nvPicPr>
        <p:blipFill>
          <a:blip r:embed="rId5"/>
          <a:stretch>
            <a:fillRect/>
          </a:stretch>
        </p:blipFill>
        <p:spPr>
          <a:xfrm rot="3365747">
            <a:off x="4260592" y="1683694"/>
            <a:ext cx="996444" cy="996444"/>
          </a:xfrm>
          <a:prstGeom prst="rect">
            <a:avLst/>
          </a:prstGeom>
        </p:spPr>
      </p:pic>
      <p:pic>
        <p:nvPicPr>
          <p:cNvPr id="47" name="Image 46" descr="Une image contenant cercle, léger&#10;&#10;Le contenu généré par l’IA peut être incorrect.">
            <a:extLst>
              <a:ext uri="{FF2B5EF4-FFF2-40B4-BE49-F238E27FC236}">
                <a16:creationId xmlns:a16="http://schemas.microsoft.com/office/drawing/2014/main" id="{C77D30BC-B2AB-C5A6-C39D-3BD44F6A2619}"/>
              </a:ext>
            </a:extLst>
          </p:cNvPr>
          <p:cNvPicPr>
            <a:picLocks noChangeAspect="1"/>
          </p:cNvPicPr>
          <p:nvPr/>
        </p:nvPicPr>
        <p:blipFill>
          <a:blip r:embed="rId5"/>
          <a:stretch>
            <a:fillRect/>
          </a:stretch>
        </p:blipFill>
        <p:spPr>
          <a:xfrm rot="2898026">
            <a:off x="4220942" y="3266838"/>
            <a:ext cx="996444" cy="996444"/>
          </a:xfrm>
          <a:prstGeom prst="rect">
            <a:avLst/>
          </a:prstGeom>
        </p:spPr>
      </p:pic>
      <p:pic>
        <p:nvPicPr>
          <p:cNvPr id="48" name="Image 47" descr="Une image contenant cercle, léger&#10;&#10;Le contenu généré par l’IA peut être incorrect.">
            <a:extLst>
              <a:ext uri="{FF2B5EF4-FFF2-40B4-BE49-F238E27FC236}">
                <a16:creationId xmlns:a16="http://schemas.microsoft.com/office/drawing/2014/main" id="{F8AEB47B-04E5-F2F4-2B9F-AA07AB438FF4}"/>
              </a:ext>
            </a:extLst>
          </p:cNvPr>
          <p:cNvPicPr>
            <a:picLocks noChangeAspect="1"/>
          </p:cNvPicPr>
          <p:nvPr/>
        </p:nvPicPr>
        <p:blipFill>
          <a:blip r:embed="rId5"/>
          <a:stretch>
            <a:fillRect/>
          </a:stretch>
        </p:blipFill>
        <p:spPr>
          <a:xfrm rot="20967214">
            <a:off x="5009155" y="2836385"/>
            <a:ext cx="996444" cy="996444"/>
          </a:xfrm>
          <a:prstGeom prst="rect">
            <a:avLst/>
          </a:prstGeom>
        </p:spPr>
      </p:pic>
      <p:pic>
        <p:nvPicPr>
          <p:cNvPr id="49" name="Image 48" descr="Une image contenant cercle, léger&#10;&#10;Le contenu généré par l’IA peut être incorrect.">
            <a:extLst>
              <a:ext uri="{FF2B5EF4-FFF2-40B4-BE49-F238E27FC236}">
                <a16:creationId xmlns:a16="http://schemas.microsoft.com/office/drawing/2014/main" id="{C59D80D0-EA38-8DCC-BFD7-E69C74479E7C}"/>
              </a:ext>
            </a:extLst>
          </p:cNvPr>
          <p:cNvPicPr>
            <a:picLocks noChangeAspect="1"/>
          </p:cNvPicPr>
          <p:nvPr/>
        </p:nvPicPr>
        <p:blipFill>
          <a:blip r:embed="rId5"/>
          <a:stretch>
            <a:fillRect/>
          </a:stretch>
        </p:blipFill>
        <p:spPr>
          <a:xfrm rot="20967214">
            <a:off x="4841588" y="3805735"/>
            <a:ext cx="996444" cy="996444"/>
          </a:xfrm>
          <a:prstGeom prst="rect">
            <a:avLst/>
          </a:prstGeom>
        </p:spPr>
      </p:pic>
      <p:pic>
        <p:nvPicPr>
          <p:cNvPr id="50" name="Image 49" descr="Une image contenant cercle, léger&#10;&#10;Le contenu généré par l’IA peut être incorrect.">
            <a:extLst>
              <a:ext uri="{FF2B5EF4-FFF2-40B4-BE49-F238E27FC236}">
                <a16:creationId xmlns:a16="http://schemas.microsoft.com/office/drawing/2014/main" id="{01B55746-96A4-FC87-5315-C6395B9D8B5B}"/>
              </a:ext>
            </a:extLst>
          </p:cNvPr>
          <p:cNvPicPr>
            <a:picLocks noChangeAspect="1"/>
          </p:cNvPicPr>
          <p:nvPr/>
        </p:nvPicPr>
        <p:blipFill>
          <a:blip r:embed="rId5"/>
          <a:stretch>
            <a:fillRect/>
          </a:stretch>
        </p:blipFill>
        <p:spPr>
          <a:xfrm rot="20967214">
            <a:off x="6171148" y="3780972"/>
            <a:ext cx="996444" cy="996444"/>
          </a:xfrm>
          <a:prstGeom prst="rect">
            <a:avLst/>
          </a:prstGeom>
        </p:spPr>
      </p:pic>
      <p:pic>
        <p:nvPicPr>
          <p:cNvPr id="51" name="Image 50" descr="Une image contenant cercle, léger&#10;&#10;Le contenu généré par l’IA peut être incorrect.">
            <a:extLst>
              <a:ext uri="{FF2B5EF4-FFF2-40B4-BE49-F238E27FC236}">
                <a16:creationId xmlns:a16="http://schemas.microsoft.com/office/drawing/2014/main" id="{EE8A1EF8-61D9-7114-D155-50FA6E712148}"/>
              </a:ext>
            </a:extLst>
          </p:cNvPr>
          <p:cNvPicPr>
            <a:picLocks noChangeAspect="1"/>
          </p:cNvPicPr>
          <p:nvPr/>
        </p:nvPicPr>
        <p:blipFill>
          <a:blip r:embed="rId5"/>
          <a:stretch>
            <a:fillRect/>
          </a:stretch>
        </p:blipFill>
        <p:spPr>
          <a:xfrm rot="17575939">
            <a:off x="7612847" y="2726147"/>
            <a:ext cx="996444" cy="996444"/>
          </a:xfrm>
          <a:prstGeom prst="rect">
            <a:avLst/>
          </a:prstGeom>
        </p:spPr>
      </p:pic>
      <p:pic>
        <p:nvPicPr>
          <p:cNvPr id="52" name="Image 51" descr="Une image contenant cercle, léger&#10;&#10;Le contenu généré par l’IA peut être incorrect.">
            <a:extLst>
              <a:ext uri="{FF2B5EF4-FFF2-40B4-BE49-F238E27FC236}">
                <a16:creationId xmlns:a16="http://schemas.microsoft.com/office/drawing/2014/main" id="{E103D94D-D96B-3941-4F3A-D663C252DC4A}"/>
              </a:ext>
            </a:extLst>
          </p:cNvPr>
          <p:cNvPicPr>
            <a:picLocks noChangeAspect="1"/>
          </p:cNvPicPr>
          <p:nvPr/>
        </p:nvPicPr>
        <p:blipFill>
          <a:blip r:embed="rId5"/>
          <a:stretch>
            <a:fillRect/>
          </a:stretch>
        </p:blipFill>
        <p:spPr>
          <a:xfrm rot="17920791">
            <a:off x="6973826" y="1970446"/>
            <a:ext cx="996444" cy="996444"/>
          </a:xfrm>
          <a:prstGeom prst="rect">
            <a:avLst/>
          </a:prstGeom>
        </p:spPr>
      </p:pic>
      <p:pic>
        <p:nvPicPr>
          <p:cNvPr id="54" name="Image 53" descr="Une image contenant cercle, léger&#10;&#10;Le contenu généré par l’IA peut être incorrect.">
            <a:extLst>
              <a:ext uri="{FF2B5EF4-FFF2-40B4-BE49-F238E27FC236}">
                <a16:creationId xmlns:a16="http://schemas.microsoft.com/office/drawing/2014/main" id="{7F8F2965-75E4-B7B1-643A-DFE844ED0179}"/>
              </a:ext>
            </a:extLst>
          </p:cNvPr>
          <p:cNvPicPr>
            <a:picLocks noChangeAspect="1"/>
          </p:cNvPicPr>
          <p:nvPr/>
        </p:nvPicPr>
        <p:blipFill>
          <a:blip r:embed="rId5"/>
          <a:stretch>
            <a:fillRect/>
          </a:stretch>
        </p:blipFill>
        <p:spPr>
          <a:xfrm rot="19111944">
            <a:off x="528839" y="1807215"/>
            <a:ext cx="996444" cy="996444"/>
          </a:xfrm>
          <a:prstGeom prst="rect">
            <a:avLst/>
          </a:prstGeom>
        </p:spPr>
      </p:pic>
      <p:sp>
        <p:nvSpPr>
          <p:cNvPr id="55" name="Rectangle 54">
            <a:extLst>
              <a:ext uri="{FF2B5EF4-FFF2-40B4-BE49-F238E27FC236}">
                <a16:creationId xmlns:a16="http://schemas.microsoft.com/office/drawing/2014/main" id="{733A5499-C310-1DB9-A927-C4B8B08D512A}"/>
              </a:ext>
            </a:extLst>
          </p:cNvPr>
          <p:cNvSpPr/>
          <p:nvPr/>
        </p:nvSpPr>
        <p:spPr>
          <a:xfrm rot="2739826">
            <a:off x="1162997" y="2376396"/>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lèche : droite 55">
            <a:extLst>
              <a:ext uri="{FF2B5EF4-FFF2-40B4-BE49-F238E27FC236}">
                <a16:creationId xmlns:a16="http://schemas.microsoft.com/office/drawing/2014/main" id="{A8C13E1E-E8C5-507E-5399-438918E2416F}"/>
              </a:ext>
            </a:extLst>
          </p:cNvPr>
          <p:cNvSpPr/>
          <p:nvPr/>
        </p:nvSpPr>
        <p:spPr>
          <a:xfrm>
            <a:off x="1529073" y="2288658"/>
            <a:ext cx="632460" cy="40827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854A5836-18CA-A6FE-4E50-06C113811047}"/>
              </a:ext>
            </a:extLst>
          </p:cNvPr>
          <p:cNvSpPr/>
          <p:nvPr/>
        </p:nvSpPr>
        <p:spPr>
          <a:xfrm>
            <a:off x="2232673" y="1975769"/>
            <a:ext cx="1298220" cy="976667"/>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ESP + </a:t>
            </a:r>
            <a:r>
              <a:rPr lang="fr-FR" dirty="0" err="1">
                <a:solidFill>
                  <a:srgbClr val="FF0000"/>
                </a:solidFill>
              </a:rPr>
              <a:t>Alphabeasts</a:t>
            </a:r>
            <a:r>
              <a:rPr lang="fr-FR" dirty="0">
                <a:solidFill>
                  <a:srgbClr val="FF0000"/>
                </a:solidFill>
              </a:rPr>
              <a:t> module</a:t>
            </a:r>
          </a:p>
        </p:txBody>
      </p:sp>
      <p:cxnSp>
        <p:nvCxnSpPr>
          <p:cNvPr id="59" name="Connecteur droit avec flèche 58">
            <a:extLst>
              <a:ext uri="{FF2B5EF4-FFF2-40B4-BE49-F238E27FC236}">
                <a16:creationId xmlns:a16="http://schemas.microsoft.com/office/drawing/2014/main" id="{6FA319F1-8CE5-8559-6E6C-57025E6D6497}"/>
              </a:ext>
            </a:extLst>
          </p:cNvPr>
          <p:cNvCxnSpPr>
            <a:cxnSpLocks/>
            <a:stCxn id="57" idx="2"/>
          </p:cNvCxnSpPr>
          <p:nvPr/>
        </p:nvCxnSpPr>
        <p:spPr>
          <a:xfrm>
            <a:off x="2881783" y="2952436"/>
            <a:ext cx="0" cy="1652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2" name="Image 61" descr="Une image contenant Appareils électroniques, circuit, Composant électronique, Ingénierie électronique">
            <a:extLst>
              <a:ext uri="{FF2B5EF4-FFF2-40B4-BE49-F238E27FC236}">
                <a16:creationId xmlns:a16="http://schemas.microsoft.com/office/drawing/2014/main" id="{5A95732E-CCA4-0479-E568-52D966D848F2}"/>
              </a:ext>
            </a:extLst>
          </p:cNvPr>
          <p:cNvPicPr>
            <a:picLocks noChangeAspect="1"/>
          </p:cNvPicPr>
          <p:nvPr/>
        </p:nvPicPr>
        <p:blipFill>
          <a:blip r:embed="rId6"/>
          <a:stretch>
            <a:fillRect/>
          </a:stretch>
        </p:blipFill>
        <p:spPr>
          <a:xfrm rot="16200000">
            <a:off x="1860703" y="3395574"/>
            <a:ext cx="2042160" cy="1059994"/>
          </a:xfrm>
          <a:prstGeom prst="rect">
            <a:avLst/>
          </a:prstGeom>
        </p:spPr>
      </p:pic>
    </p:spTree>
    <p:extLst>
      <p:ext uri="{BB962C8B-B14F-4D97-AF65-F5344CB8AC3E}">
        <p14:creationId xmlns:p14="http://schemas.microsoft.com/office/powerpoint/2010/main" val="419159426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5F88FB21-DB22-261F-E31A-CE1E073A252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8F7BC56-65BD-FAEB-650C-717074D73862}"/>
              </a:ext>
            </a:extLst>
          </p:cNvPr>
          <p:cNvPicPr>
            <a:picLocks noChangeAspect="1"/>
          </p:cNvPicPr>
          <p:nvPr/>
        </p:nvPicPr>
        <p:blipFill>
          <a:blip r:embed="rId4"/>
          <a:srcRect l="14999" t="20065" r="19888" b="13074"/>
          <a:stretch>
            <a:fillRect/>
          </a:stretch>
        </p:blipFill>
        <p:spPr>
          <a:xfrm>
            <a:off x="4259004" y="904005"/>
            <a:ext cx="4401112" cy="3931421"/>
          </a:xfrm>
          <a:prstGeom prst="rect">
            <a:avLst/>
          </a:prstGeom>
        </p:spPr>
      </p:pic>
      <p:pic>
        <p:nvPicPr>
          <p:cNvPr id="53" name="Image 52" descr="Une image contenant cercle, léger&#10;&#10;Le contenu généré par l’IA peut être incorrect.">
            <a:extLst>
              <a:ext uri="{FF2B5EF4-FFF2-40B4-BE49-F238E27FC236}">
                <a16:creationId xmlns:a16="http://schemas.microsoft.com/office/drawing/2014/main" id="{CA0FC1B7-2301-5BAB-D7D4-28D585844C3A}"/>
              </a:ext>
            </a:extLst>
          </p:cNvPr>
          <p:cNvPicPr>
            <a:picLocks noChangeAspect="1"/>
          </p:cNvPicPr>
          <p:nvPr/>
        </p:nvPicPr>
        <p:blipFill>
          <a:blip r:embed="rId5"/>
          <a:stretch>
            <a:fillRect/>
          </a:stretch>
        </p:blipFill>
        <p:spPr>
          <a:xfrm rot="9844901">
            <a:off x="4479950" y="920445"/>
            <a:ext cx="1550064" cy="1550064"/>
          </a:xfrm>
          <a:prstGeom prst="rect">
            <a:avLst/>
          </a:prstGeom>
        </p:spPr>
      </p:pic>
      <p:sp>
        <p:nvSpPr>
          <p:cNvPr id="43" name="Google Shape;43;p1">
            <a:extLst>
              <a:ext uri="{FF2B5EF4-FFF2-40B4-BE49-F238E27FC236}">
                <a16:creationId xmlns:a16="http://schemas.microsoft.com/office/drawing/2014/main" id="{BCC7D5FC-4412-47E9-9719-9F43394D35F2}"/>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17</a:t>
            </a:fld>
            <a:endParaRPr/>
          </a:p>
        </p:txBody>
      </p:sp>
      <p:sp>
        <p:nvSpPr>
          <p:cNvPr id="25" name="Rectangle 24">
            <a:extLst>
              <a:ext uri="{FF2B5EF4-FFF2-40B4-BE49-F238E27FC236}">
                <a16:creationId xmlns:a16="http://schemas.microsoft.com/office/drawing/2014/main" id="{57145888-6A13-9C43-477E-FFBFF0430BE3}"/>
              </a:ext>
            </a:extLst>
          </p:cNvPr>
          <p:cNvSpPr/>
          <p:nvPr/>
        </p:nvSpPr>
        <p:spPr>
          <a:xfrm>
            <a:off x="4449194" y="2165320"/>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5E4233E-5DBF-1ECD-F1E9-B0BF0967BFD2}"/>
              </a:ext>
            </a:extLst>
          </p:cNvPr>
          <p:cNvSpPr/>
          <p:nvPr/>
        </p:nvSpPr>
        <p:spPr>
          <a:xfrm rot="5400000">
            <a:off x="5684164" y="112015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FCB96F1C-18D1-F4DF-6AD0-BA612D104E5A}"/>
              </a:ext>
            </a:extLst>
          </p:cNvPr>
          <p:cNvSpPr/>
          <p:nvPr/>
        </p:nvSpPr>
        <p:spPr>
          <a:xfrm rot="2739826">
            <a:off x="5825303" y="225037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F5697254-D142-3651-14CB-5B19335AC23E}"/>
              </a:ext>
            </a:extLst>
          </p:cNvPr>
          <p:cNvSpPr/>
          <p:nvPr/>
        </p:nvSpPr>
        <p:spPr>
          <a:xfrm>
            <a:off x="8301725" y="1615973"/>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699CA232-1FCE-58D8-D44A-37BF91CF2169}"/>
              </a:ext>
            </a:extLst>
          </p:cNvPr>
          <p:cNvSpPr/>
          <p:nvPr/>
        </p:nvSpPr>
        <p:spPr>
          <a:xfrm rot="5400000">
            <a:off x="7475929" y="112015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28CBB79A-DC7D-4CDE-3D30-61616F3EDDFF}"/>
              </a:ext>
            </a:extLst>
          </p:cNvPr>
          <p:cNvSpPr/>
          <p:nvPr/>
        </p:nvSpPr>
        <p:spPr>
          <a:xfrm rot="5400000">
            <a:off x="6658186" y="4437143"/>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53D3F478-30DF-A48A-B3DC-30AF06760329}"/>
              </a:ext>
            </a:extLst>
          </p:cNvPr>
          <p:cNvSpPr/>
          <p:nvPr/>
        </p:nvSpPr>
        <p:spPr>
          <a:xfrm rot="5400000">
            <a:off x="5321063" y="4437786"/>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E37637B1-9F50-A597-BC85-99923E947184}"/>
              </a:ext>
            </a:extLst>
          </p:cNvPr>
          <p:cNvSpPr/>
          <p:nvPr/>
        </p:nvSpPr>
        <p:spPr>
          <a:xfrm rot="10800000">
            <a:off x="4449194" y="3789201"/>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EE8DB9DB-DDEF-2B74-068F-E1359884707D}"/>
              </a:ext>
            </a:extLst>
          </p:cNvPr>
          <p:cNvSpPr/>
          <p:nvPr/>
        </p:nvSpPr>
        <p:spPr>
          <a:xfrm rot="20911285">
            <a:off x="5526626" y="3503679"/>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30ABE57D-1578-011B-56CE-2BC3BD4AF6AC}"/>
              </a:ext>
            </a:extLst>
          </p:cNvPr>
          <p:cNvSpPr/>
          <p:nvPr/>
        </p:nvSpPr>
        <p:spPr>
          <a:xfrm rot="6221728">
            <a:off x="7692835" y="2486122"/>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5A4A3E9A-BC57-C2CF-4E34-0AA31115E039}"/>
              </a:ext>
            </a:extLst>
          </p:cNvPr>
          <p:cNvSpPr/>
          <p:nvPr/>
        </p:nvSpPr>
        <p:spPr>
          <a:xfrm>
            <a:off x="8301725" y="3215285"/>
            <a:ext cx="120502" cy="205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46629706-9EBC-37AA-8209-FC2185AB9D5D}"/>
              </a:ext>
            </a:extLst>
          </p:cNvPr>
          <p:cNvSpPr/>
          <p:nvPr/>
        </p:nvSpPr>
        <p:spPr>
          <a:xfrm rot="10800000">
            <a:off x="4015740" y="1320354"/>
            <a:ext cx="678180" cy="2055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C47173CB-3FED-4FED-9D50-36C83F21A8DB}"/>
              </a:ext>
            </a:extLst>
          </p:cNvPr>
          <p:cNvSpPr/>
          <p:nvPr/>
        </p:nvSpPr>
        <p:spPr>
          <a:xfrm>
            <a:off x="4551509" y="1266519"/>
            <a:ext cx="850537" cy="3347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t>TCP server</a:t>
            </a:r>
          </a:p>
        </p:txBody>
      </p:sp>
      <p:pic>
        <p:nvPicPr>
          <p:cNvPr id="40" name="Image 39" descr="Une image contenant cercle, léger&#10;&#10;Le contenu généré par l’IA peut être incorrect.">
            <a:extLst>
              <a:ext uri="{FF2B5EF4-FFF2-40B4-BE49-F238E27FC236}">
                <a16:creationId xmlns:a16="http://schemas.microsoft.com/office/drawing/2014/main" id="{F0790B34-B1E4-2784-D468-D4E6EAC7AC36}"/>
              </a:ext>
            </a:extLst>
          </p:cNvPr>
          <p:cNvPicPr>
            <a:picLocks noChangeAspect="1"/>
          </p:cNvPicPr>
          <p:nvPr/>
        </p:nvPicPr>
        <p:blipFill>
          <a:blip r:embed="rId5"/>
          <a:stretch>
            <a:fillRect/>
          </a:stretch>
        </p:blipFill>
        <p:spPr>
          <a:xfrm rot="14511242">
            <a:off x="6844642" y="935670"/>
            <a:ext cx="996444" cy="996444"/>
          </a:xfrm>
          <a:prstGeom prst="rect">
            <a:avLst/>
          </a:prstGeom>
        </p:spPr>
      </p:pic>
      <p:pic>
        <p:nvPicPr>
          <p:cNvPr id="41" name="Image 40" descr="Une image contenant cercle, léger&#10;&#10;Le contenu généré par l’IA peut être incorrect.">
            <a:extLst>
              <a:ext uri="{FF2B5EF4-FFF2-40B4-BE49-F238E27FC236}">
                <a16:creationId xmlns:a16="http://schemas.microsoft.com/office/drawing/2014/main" id="{37D005BF-AA6D-B7F1-FC72-4B99DF0A3DA4}"/>
              </a:ext>
            </a:extLst>
          </p:cNvPr>
          <p:cNvPicPr>
            <a:picLocks noChangeAspect="1"/>
          </p:cNvPicPr>
          <p:nvPr/>
        </p:nvPicPr>
        <p:blipFill>
          <a:blip r:embed="rId5"/>
          <a:stretch>
            <a:fillRect/>
          </a:stretch>
        </p:blipFill>
        <p:spPr>
          <a:xfrm rot="13210288">
            <a:off x="5355362" y="1097266"/>
            <a:ext cx="651732" cy="651732"/>
          </a:xfrm>
          <a:prstGeom prst="rect">
            <a:avLst/>
          </a:prstGeom>
        </p:spPr>
      </p:pic>
      <p:pic>
        <p:nvPicPr>
          <p:cNvPr id="42" name="Image 41" descr="Une image contenant cercle, léger&#10;&#10;Le contenu généré par l’IA peut être incorrect.">
            <a:extLst>
              <a:ext uri="{FF2B5EF4-FFF2-40B4-BE49-F238E27FC236}">
                <a16:creationId xmlns:a16="http://schemas.microsoft.com/office/drawing/2014/main" id="{C82C1FB8-8A28-770E-87BE-014A83D64670}"/>
              </a:ext>
            </a:extLst>
          </p:cNvPr>
          <p:cNvPicPr>
            <a:picLocks noChangeAspect="1"/>
          </p:cNvPicPr>
          <p:nvPr/>
        </p:nvPicPr>
        <p:blipFill>
          <a:blip r:embed="rId5"/>
          <a:stretch>
            <a:fillRect/>
          </a:stretch>
        </p:blipFill>
        <p:spPr>
          <a:xfrm rot="15783610">
            <a:off x="7644236" y="1317115"/>
            <a:ext cx="891557" cy="891557"/>
          </a:xfrm>
          <a:prstGeom prst="rect">
            <a:avLst/>
          </a:prstGeom>
        </p:spPr>
      </p:pic>
      <p:pic>
        <p:nvPicPr>
          <p:cNvPr id="45" name="Image 44" descr="Une image contenant cercle, léger&#10;&#10;Le contenu généré par l’IA peut être incorrect.">
            <a:extLst>
              <a:ext uri="{FF2B5EF4-FFF2-40B4-BE49-F238E27FC236}">
                <a16:creationId xmlns:a16="http://schemas.microsoft.com/office/drawing/2014/main" id="{3113677A-BD7C-8AE9-7A9F-8BE39A5635B5}"/>
              </a:ext>
            </a:extLst>
          </p:cNvPr>
          <p:cNvPicPr>
            <a:picLocks noChangeAspect="1"/>
          </p:cNvPicPr>
          <p:nvPr/>
        </p:nvPicPr>
        <p:blipFill>
          <a:blip r:embed="rId5"/>
          <a:stretch>
            <a:fillRect/>
          </a:stretch>
        </p:blipFill>
        <p:spPr>
          <a:xfrm rot="19111944">
            <a:off x="5192980" y="1683694"/>
            <a:ext cx="996444" cy="996444"/>
          </a:xfrm>
          <a:prstGeom prst="rect">
            <a:avLst/>
          </a:prstGeom>
        </p:spPr>
      </p:pic>
      <p:pic>
        <p:nvPicPr>
          <p:cNvPr id="46" name="Image 45" descr="Une image contenant cercle, léger&#10;&#10;Le contenu généré par l’IA peut être incorrect.">
            <a:extLst>
              <a:ext uri="{FF2B5EF4-FFF2-40B4-BE49-F238E27FC236}">
                <a16:creationId xmlns:a16="http://schemas.microsoft.com/office/drawing/2014/main" id="{DEFE5BAA-62CA-8FAB-F67F-709F78CE5FAA}"/>
              </a:ext>
            </a:extLst>
          </p:cNvPr>
          <p:cNvPicPr>
            <a:picLocks noChangeAspect="1"/>
          </p:cNvPicPr>
          <p:nvPr/>
        </p:nvPicPr>
        <p:blipFill>
          <a:blip r:embed="rId5"/>
          <a:stretch>
            <a:fillRect/>
          </a:stretch>
        </p:blipFill>
        <p:spPr>
          <a:xfrm rot="3365747">
            <a:off x="4260592" y="1683694"/>
            <a:ext cx="996444" cy="996444"/>
          </a:xfrm>
          <a:prstGeom prst="rect">
            <a:avLst/>
          </a:prstGeom>
        </p:spPr>
      </p:pic>
      <p:pic>
        <p:nvPicPr>
          <p:cNvPr id="47" name="Image 46" descr="Une image contenant cercle, léger&#10;&#10;Le contenu généré par l’IA peut être incorrect.">
            <a:extLst>
              <a:ext uri="{FF2B5EF4-FFF2-40B4-BE49-F238E27FC236}">
                <a16:creationId xmlns:a16="http://schemas.microsoft.com/office/drawing/2014/main" id="{CF287380-BBB7-6F43-F0FD-4958F88DF0FA}"/>
              </a:ext>
            </a:extLst>
          </p:cNvPr>
          <p:cNvPicPr>
            <a:picLocks noChangeAspect="1"/>
          </p:cNvPicPr>
          <p:nvPr/>
        </p:nvPicPr>
        <p:blipFill>
          <a:blip r:embed="rId5"/>
          <a:stretch>
            <a:fillRect/>
          </a:stretch>
        </p:blipFill>
        <p:spPr>
          <a:xfrm rot="2898026">
            <a:off x="4220942" y="3266838"/>
            <a:ext cx="996444" cy="996444"/>
          </a:xfrm>
          <a:prstGeom prst="rect">
            <a:avLst/>
          </a:prstGeom>
        </p:spPr>
      </p:pic>
      <p:pic>
        <p:nvPicPr>
          <p:cNvPr id="48" name="Image 47" descr="Une image contenant cercle, léger&#10;&#10;Le contenu généré par l’IA peut être incorrect.">
            <a:extLst>
              <a:ext uri="{FF2B5EF4-FFF2-40B4-BE49-F238E27FC236}">
                <a16:creationId xmlns:a16="http://schemas.microsoft.com/office/drawing/2014/main" id="{7A68023D-79C5-7D62-C46B-8AE27A95B1F3}"/>
              </a:ext>
            </a:extLst>
          </p:cNvPr>
          <p:cNvPicPr>
            <a:picLocks noChangeAspect="1"/>
          </p:cNvPicPr>
          <p:nvPr/>
        </p:nvPicPr>
        <p:blipFill>
          <a:blip r:embed="rId5"/>
          <a:stretch>
            <a:fillRect/>
          </a:stretch>
        </p:blipFill>
        <p:spPr>
          <a:xfrm rot="20967214">
            <a:off x="5009155" y="2836385"/>
            <a:ext cx="996444" cy="996444"/>
          </a:xfrm>
          <a:prstGeom prst="rect">
            <a:avLst/>
          </a:prstGeom>
        </p:spPr>
      </p:pic>
      <p:pic>
        <p:nvPicPr>
          <p:cNvPr id="49" name="Image 48" descr="Une image contenant cercle, léger&#10;&#10;Le contenu généré par l’IA peut être incorrect.">
            <a:extLst>
              <a:ext uri="{FF2B5EF4-FFF2-40B4-BE49-F238E27FC236}">
                <a16:creationId xmlns:a16="http://schemas.microsoft.com/office/drawing/2014/main" id="{D2756ED3-3F24-2BE9-BDF2-31C1D2401AD3}"/>
              </a:ext>
            </a:extLst>
          </p:cNvPr>
          <p:cNvPicPr>
            <a:picLocks noChangeAspect="1"/>
          </p:cNvPicPr>
          <p:nvPr/>
        </p:nvPicPr>
        <p:blipFill>
          <a:blip r:embed="rId5"/>
          <a:stretch>
            <a:fillRect/>
          </a:stretch>
        </p:blipFill>
        <p:spPr>
          <a:xfrm rot="20967214">
            <a:off x="4841588" y="3805735"/>
            <a:ext cx="996444" cy="996444"/>
          </a:xfrm>
          <a:prstGeom prst="rect">
            <a:avLst/>
          </a:prstGeom>
        </p:spPr>
      </p:pic>
      <p:pic>
        <p:nvPicPr>
          <p:cNvPr id="50" name="Image 49" descr="Une image contenant cercle, léger&#10;&#10;Le contenu généré par l’IA peut être incorrect.">
            <a:extLst>
              <a:ext uri="{FF2B5EF4-FFF2-40B4-BE49-F238E27FC236}">
                <a16:creationId xmlns:a16="http://schemas.microsoft.com/office/drawing/2014/main" id="{E2458D62-0D4D-F9A9-148E-5881C4CD958C}"/>
              </a:ext>
            </a:extLst>
          </p:cNvPr>
          <p:cNvPicPr>
            <a:picLocks noChangeAspect="1"/>
          </p:cNvPicPr>
          <p:nvPr/>
        </p:nvPicPr>
        <p:blipFill>
          <a:blip r:embed="rId5"/>
          <a:stretch>
            <a:fillRect/>
          </a:stretch>
        </p:blipFill>
        <p:spPr>
          <a:xfrm rot="20967214">
            <a:off x="6171148" y="3780972"/>
            <a:ext cx="996444" cy="996444"/>
          </a:xfrm>
          <a:prstGeom prst="rect">
            <a:avLst/>
          </a:prstGeom>
        </p:spPr>
      </p:pic>
      <p:pic>
        <p:nvPicPr>
          <p:cNvPr id="51" name="Image 50" descr="Une image contenant cercle, léger&#10;&#10;Le contenu généré par l’IA peut être incorrect.">
            <a:extLst>
              <a:ext uri="{FF2B5EF4-FFF2-40B4-BE49-F238E27FC236}">
                <a16:creationId xmlns:a16="http://schemas.microsoft.com/office/drawing/2014/main" id="{A2685E50-D7AB-9875-9BF7-995B4FC0DBE8}"/>
              </a:ext>
            </a:extLst>
          </p:cNvPr>
          <p:cNvPicPr>
            <a:picLocks noChangeAspect="1"/>
          </p:cNvPicPr>
          <p:nvPr/>
        </p:nvPicPr>
        <p:blipFill>
          <a:blip r:embed="rId5"/>
          <a:stretch>
            <a:fillRect/>
          </a:stretch>
        </p:blipFill>
        <p:spPr>
          <a:xfrm rot="17575939">
            <a:off x="7612847" y="2726147"/>
            <a:ext cx="996444" cy="996444"/>
          </a:xfrm>
          <a:prstGeom prst="rect">
            <a:avLst/>
          </a:prstGeom>
        </p:spPr>
      </p:pic>
      <p:pic>
        <p:nvPicPr>
          <p:cNvPr id="52" name="Image 51" descr="Une image contenant cercle, léger&#10;&#10;Le contenu généré par l’IA peut être incorrect.">
            <a:extLst>
              <a:ext uri="{FF2B5EF4-FFF2-40B4-BE49-F238E27FC236}">
                <a16:creationId xmlns:a16="http://schemas.microsoft.com/office/drawing/2014/main" id="{038BB7CA-2842-79A4-CF6C-87F80BA3263C}"/>
              </a:ext>
            </a:extLst>
          </p:cNvPr>
          <p:cNvPicPr>
            <a:picLocks noChangeAspect="1"/>
          </p:cNvPicPr>
          <p:nvPr/>
        </p:nvPicPr>
        <p:blipFill>
          <a:blip r:embed="rId5"/>
          <a:stretch>
            <a:fillRect/>
          </a:stretch>
        </p:blipFill>
        <p:spPr>
          <a:xfrm rot="17920791">
            <a:off x="6973826" y="1970446"/>
            <a:ext cx="996444" cy="996444"/>
          </a:xfrm>
          <a:prstGeom prst="rect">
            <a:avLst/>
          </a:prstGeom>
        </p:spPr>
      </p:pic>
      <p:sp>
        <p:nvSpPr>
          <p:cNvPr id="4" name="ZoneTexte 3">
            <a:extLst>
              <a:ext uri="{FF2B5EF4-FFF2-40B4-BE49-F238E27FC236}">
                <a16:creationId xmlns:a16="http://schemas.microsoft.com/office/drawing/2014/main" id="{25DD0DE1-D4EA-17A3-C9AE-FFB5AACBF549}"/>
              </a:ext>
            </a:extLst>
          </p:cNvPr>
          <p:cNvSpPr txBox="1"/>
          <p:nvPr/>
        </p:nvSpPr>
        <p:spPr>
          <a:xfrm>
            <a:off x="231194" y="1115911"/>
            <a:ext cx="3542958" cy="584775"/>
          </a:xfrm>
          <a:prstGeom prst="rect">
            <a:avLst/>
          </a:prstGeom>
          <a:noFill/>
        </p:spPr>
        <p:txBody>
          <a:bodyPr wrap="none" rtlCol="0">
            <a:spAutoFit/>
          </a:bodyPr>
          <a:lstStyle/>
          <a:p>
            <a:r>
              <a:rPr lang="fr-FR" sz="1600" b="1" dirty="0">
                <a:solidFill>
                  <a:srgbClr val="002060"/>
                </a:solidFill>
              </a:rPr>
              <a:t>Real time 4D neutron </a:t>
            </a:r>
            <a:r>
              <a:rPr lang="fr-FR" sz="1600" b="1" dirty="0" err="1">
                <a:solidFill>
                  <a:srgbClr val="002060"/>
                </a:solidFill>
              </a:rPr>
              <a:t>heatmap</a:t>
            </a:r>
            <a:r>
              <a:rPr lang="fr-FR" sz="1600" b="1" dirty="0">
                <a:solidFill>
                  <a:srgbClr val="002060"/>
                </a:solidFill>
              </a:rPr>
              <a:t> </a:t>
            </a:r>
          </a:p>
          <a:p>
            <a:r>
              <a:rPr lang="fr-FR" sz="1600" b="1" dirty="0">
                <a:solidFill>
                  <a:srgbClr val="002060"/>
                </a:solidFill>
              </a:rPr>
              <a:t>monitoring (x, y, dose proxy, time)</a:t>
            </a:r>
          </a:p>
        </p:txBody>
      </p:sp>
      <p:sp>
        <p:nvSpPr>
          <p:cNvPr id="5" name="Google Shape;18;p1">
            <a:extLst>
              <a:ext uri="{FF2B5EF4-FFF2-40B4-BE49-F238E27FC236}">
                <a16:creationId xmlns:a16="http://schemas.microsoft.com/office/drawing/2014/main" id="{4042449B-C939-BC3E-F4F9-138264482056}"/>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fr-FR" sz="1800" b="1" dirty="0">
                <a:solidFill>
                  <a:srgbClr val="002060"/>
                </a:solidFill>
              </a:rPr>
              <a:t>Perspectives and </a:t>
            </a:r>
            <a:r>
              <a:rPr lang="fr-FR" sz="1800" b="1" dirty="0" err="1">
                <a:solidFill>
                  <a:srgbClr val="002060"/>
                </a:solidFill>
              </a:rPr>
              <a:t>next</a:t>
            </a:r>
            <a:r>
              <a:rPr lang="fr-FR" sz="1800" b="1" dirty="0">
                <a:solidFill>
                  <a:srgbClr val="002060"/>
                </a:solidFill>
              </a:rPr>
              <a:t> </a:t>
            </a:r>
            <a:r>
              <a:rPr lang="fr-FR" sz="1800" b="1" dirty="0" err="1">
                <a:solidFill>
                  <a:srgbClr val="002060"/>
                </a:solidFill>
              </a:rPr>
              <a:t>developments</a:t>
            </a:r>
            <a:endParaRPr lang="fr-FR" sz="1800" b="1" dirty="0">
              <a:solidFill>
                <a:srgbClr val="002060"/>
              </a:solidFill>
            </a:endParaRPr>
          </a:p>
        </p:txBody>
      </p:sp>
      <p:cxnSp>
        <p:nvCxnSpPr>
          <p:cNvPr id="6" name="Google Shape;20;p1">
            <a:extLst>
              <a:ext uri="{FF2B5EF4-FFF2-40B4-BE49-F238E27FC236}">
                <a16:creationId xmlns:a16="http://schemas.microsoft.com/office/drawing/2014/main" id="{86BDBF8F-25EB-0D68-9ADD-D14B816C6CDC}"/>
              </a:ext>
            </a:extLst>
          </p:cNvPr>
          <p:cNvCxnSpPr/>
          <p:nvPr/>
        </p:nvCxnSpPr>
        <p:spPr>
          <a:xfrm>
            <a:off x="228601" y="616620"/>
            <a:ext cx="8686800" cy="0"/>
          </a:xfrm>
          <a:prstGeom prst="straightConnector1">
            <a:avLst/>
          </a:prstGeom>
          <a:noFill/>
          <a:ln w="28575" cap="flat" cmpd="sng">
            <a:solidFill>
              <a:srgbClr val="002060"/>
            </a:solidFill>
            <a:prstDash val="solid"/>
            <a:round/>
            <a:headEnd type="none" w="sm" len="sm"/>
            <a:tailEnd type="none" w="sm" len="sm"/>
          </a:ln>
        </p:spPr>
      </p:cxnSp>
      <p:sp>
        <p:nvSpPr>
          <p:cNvPr id="8" name="ZoneTexte 7">
            <a:extLst>
              <a:ext uri="{FF2B5EF4-FFF2-40B4-BE49-F238E27FC236}">
                <a16:creationId xmlns:a16="http://schemas.microsoft.com/office/drawing/2014/main" id="{F0882243-FCDA-5624-7E0C-7AEFB5A66BED}"/>
              </a:ext>
            </a:extLst>
          </p:cNvPr>
          <p:cNvSpPr txBox="1"/>
          <p:nvPr/>
        </p:nvSpPr>
        <p:spPr>
          <a:xfrm>
            <a:off x="232543" y="1811747"/>
            <a:ext cx="4039888" cy="338554"/>
          </a:xfrm>
          <a:prstGeom prst="rect">
            <a:avLst/>
          </a:prstGeom>
          <a:noFill/>
        </p:spPr>
        <p:txBody>
          <a:bodyPr wrap="none" rtlCol="0">
            <a:spAutoFit/>
          </a:bodyPr>
          <a:lstStyle/>
          <a:p>
            <a:r>
              <a:rPr lang="fr-FR" sz="1600" b="1" dirty="0">
                <a:solidFill>
                  <a:srgbClr val="002060"/>
                </a:solidFill>
              </a:rPr>
              <a:t>Direct </a:t>
            </a:r>
            <a:r>
              <a:rPr lang="fr-FR" sz="1600" b="1" dirty="0" err="1">
                <a:solidFill>
                  <a:srgbClr val="002060"/>
                </a:solidFill>
              </a:rPr>
              <a:t>comparison</a:t>
            </a:r>
            <a:r>
              <a:rPr lang="fr-FR" sz="1600" b="1" dirty="0">
                <a:solidFill>
                  <a:srgbClr val="002060"/>
                </a:solidFill>
              </a:rPr>
              <a:t> </a:t>
            </a:r>
            <a:r>
              <a:rPr lang="fr-FR" sz="1600" b="1" dirty="0" err="1">
                <a:solidFill>
                  <a:srgbClr val="002060"/>
                </a:solidFill>
              </a:rPr>
              <a:t>with</a:t>
            </a:r>
            <a:r>
              <a:rPr lang="fr-FR" sz="1600" b="1" dirty="0">
                <a:solidFill>
                  <a:srgbClr val="002060"/>
                </a:solidFill>
              </a:rPr>
              <a:t> GEANT4/GATE</a:t>
            </a:r>
          </a:p>
        </p:txBody>
      </p:sp>
    </p:spTree>
    <p:extLst>
      <p:ext uri="{BB962C8B-B14F-4D97-AF65-F5344CB8AC3E}">
        <p14:creationId xmlns:p14="http://schemas.microsoft.com/office/powerpoint/2010/main" val="370137818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A9D66CD3-610C-E3D5-6E1F-483A58621CCE}"/>
            </a:ext>
          </a:extLst>
        </p:cNvPr>
        <p:cNvGrpSpPr/>
        <p:nvPr/>
      </p:nvGrpSpPr>
      <p:grpSpPr>
        <a:xfrm>
          <a:off x="0" y="0"/>
          <a:ext cx="0" cy="0"/>
          <a:chOff x="0" y="0"/>
          <a:chExt cx="0" cy="0"/>
        </a:xfrm>
      </p:grpSpPr>
      <p:sp>
        <p:nvSpPr>
          <p:cNvPr id="43" name="Google Shape;43;p1">
            <a:extLst>
              <a:ext uri="{FF2B5EF4-FFF2-40B4-BE49-F238E27FC236}">
                <a16:creationId xmlns:a16="http://schemas.microsoft.com/office/drawing/2014/main" id="{426C18A8-557B-994E-8423-258BC5CCBA8E}"/>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Text 0"/>
          <p:cNvSpPr/>
          <p:nvPr/>
        </p:nvSpPr>
        <p:spPr>
          <a:xfrm>
            <a:off x="3258654" y="1649186"/>
            <a:ext cx="2502066" cy="914400"/>
          </a:xfrm>
          <a:prstGeom prst="rect">
            <a:avLst/>
          </a:prstGeom>
          <a:noFill/>
          <a:ln/>
        </p:spPr>
        <p:txBody>
          <a:bodyPr wrap="square" lIns="0" tIns="0" rIns="0" bIns="0" rtlCol="0" anchor="t"/>
          <a:lstStyle/>
          <a:p>
            <a:pPr marL="0" indent="0" algn="ctr">
              <a:lnSpc>
                <a:spcPts val="7200"/>
              </a:lnSpc>
              <a:buNone/>
            </a:pPr>
            <a:r>
              <a:rPr lang="en-US" sz="7200" b="1" dirty="0">
                <a:solidFill>
                  <a:srgbClr val="2C3E50"/>
                </a:solidFill>
                <a:latin typeface="Arial" pitchFamily="34" charset="0"/>
                <a:ea typeface="Arial" pitchFamily="34" charset="-122"/>
                <a:cs typeface="Arial" pitchFamily="34" charset="-120"/>
              </a:rPr>
              <a:t>Merci</a:t>
            </a:r>
            <a:endParaRPr lang="en-US" sz="7200" dirty="0"/>
          </a:p>
        </p:txBody>
      </p:sp>
      <p:pic>
        <p:nvPicPr>
          <p:cNvPr id="5" name="Image 0" descr="/tmp/rasterized-gradient-7fd69671.png"/>
          <p:cNvPicPr>
            <a:picLocks noChangeAspect="1"/>
          </p:cNvPicPr>
          <p:nvPr/>
        </p:nvPicPr>
        <p:blipFill>
          <a:blip r:embed="rId4"/>
          <a:stretch>
            <a:fillRect/>
          </a:stretch>
        </p:blipFill>
        <p:spPr>
          <a:xfrm flipV="1">
            <a:off x="712760" y="2759741"/>
            <a:ext cx="7718480" cy="88958"/>
          </a:xfrm>
          <a:prstGeom prst="rect">
            <a:avLst/>
          </a:prstGeom>
        </p:spPr>
      </p:pic>
      <p:sp>
        <p:nvSpPr>
          <p:cNvPr id="6" name="Text 1"/>
          <p:cNvSpPr/>
          <p:nvPr/>
        </p:nvSpPr>
        <p:spPr>
          <a:xfrm>
            <a:off x="2801390" y="3099495"/>
            <a:ext cx="3541222" cy="373261"/>
          </a:xfrm>
          <a:prstGeom prst="rect">
            <a:avLst/>
          </a:prstGeom>
          <a:noFill/>
          <a:ln/>
        </p:spPr>
        <p:txBody>
          <a:bodyPr wrap="square" lIns="0" tIns="0" rIns="0" bIns="0" rtlCol="0" anchor="t"/>
          <a:lstStyle/>
          <a:p>
            <a:pPr marL="0" indent="0" algn="ctr">
              <a:lnSpc>
                <a:spcPts val="2940"/>
              </a:lnSpc>
              <a:spcBef>
                <a:spcPts val="300"/>
              </a:spcBef>
              <a:spcAft>
                <a:spcPts val="300"/>
              </a:spcAft>
              <a:buNone/>
            </a:pPr>
            <a:r>
              <a:rPr lang="en-US" sz="2100" dirty="0">
                <a:solidFill>
                  <a:srgbClr val="34495E"/>
                </a:solidFill>
                <a:latin typeface="Arial" pitchFamily="34" charset="0"/>
                <a:ea typeface="Arial" pitchFamily="34" charset="-122"/>
                <a:cs typeface="Arial" pitchFamily="34" charset="-120"/>
              </a:rPr>
              <a:t>Thank you for your attention</a:t>
            </a:r>
            <a:endParaRPr lang="en-US" sz="2100" dirty="0"/>
          </a:p>
        </p:txBody>
      </p:sp>
    </p:spTree>
    <p:extLst>
      <p:ext uri="{BB962C8B-B14F-4D97-AF65-F5344CB8AC3E}">
        <p14:creationId xmlns:p14="http://schemas.microsoft.com/office/powerpoint/2010/main" val="1450034176"/>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6" name="Numéro de diapositive"/>
          <p:cNvSpPr txBox="1">
            <a:spLocks noGrp="1"/>
          </p:cNvSpPr>
          <p:nvPr>
            <p:ph type="sldNum" sz="quarter" idx="2"/>
          </p:nvPr>
        </p:nvSpPr>
        <p:spPr bwMode="auto">
          <a:xfrm>
            <a:off x="8853234" y="4622315"/>
            <a:ext cx="113854" cy="187524"/>
          </a:xfrm>
          <a:prstGeom prst="rect">
            <a:avLst/>
          </a:prstGeom>
        </p:spPr>
        <p:txBody>
          <a:bodyPr/>
          <a:lstStyle/>
          <a:p>
            <a:pPr>
              <a:defRPr/>
            </a:pPr>
            <a:fld id="{86CB4B4D-7CA3-9044-876B-883B54F8677D}" type="slidenum">
              <a:rPr/>
              <a:t>2</a:t>
            </a:fld>
            <a:endParaRPr dirty="0"/>
          </a:p>
        </p:txBody>
      </p:sp>
      <p:sp>
        <p:nvSpPr>
          <p:cNvPr id="279" name="Why do we need nuclear data for health?"/>
          <p:cNvSpPr txBox="1">
            <a:spLocks noGrp="1"/>
          </p:cNvSpPr>
          <p:nvPr>
            <p:ph type="title"/>
          </p:nvPr>
        </p:nvSpPr>
        <p:spPr bwMode="auto">
          <a:xfrm>
            <a:off x="1330524" y="189442"/>
            <a:ext cx="5803325" cy="591906"/>
          </a:xfrm>
          <a:prstGeom prst="rect">
            <a:avLst/>
          </a:prstGeom>
        </p:spPr>
        <p:txBody>
          <a:bodyPr>
            <a:normAutofit fontScale="90000"/>
          </a:bodyPr>
          <a:lstStyle>
            <a:lvl1pPr defTabSz="461518">
              <a:defRPr sz="5050" spc="-100">
                <a:latin typeface="Optima"/>
                <a:ea typeface="Optima"/>
                <a:cs typeface="Optima"/>
              </a:defRPr>
            </a:lvl1pPr>
          </a:lstStyle>
          <a:p>
            <a:pPr>
              <a:defRPr/>
            </a:pPr>
            <a:r>
              <a:rPr lang="fr-FR"/>
              <a:t>Our Team</a:t>
            </a:r>
            <a:endParaRPr/>
          </a:p>
        </p:txBody>
      </p:sp>
      <p:sp>
        <p:nvSpPr>
          <p:cNvPr id="6" name="ZoneTexte 5"/>
          <p:cNvSpPr txBox="1"/>
          <p:nvPr/>
        </p:nvSpPr>
        <p:spPr bwMode="auto">
          <a:xfrm>
            <a:off x="1314267" y="953743"/>
            <a:ext cx="4174864" cy="1488228"/>
          </a:xfrm>
          <a:prstGeom prst="rect">
            <a:avLst/>
          </a:prstGeom>
          <a:noFill/>
        </p:spPr>
        <p:txBody>
          <a:bodyPr wrap="square" rtlCol="0">
            <a:spAutoFit/>
          </a:bodyPr>
          <a:lstStyle/>
          <a:p>
            <a:pPr marL="150676" indent="-150676">
              <a:buFont typeface="Arial"/>
              <a:buChar char="•"/>
              <a:defRPr/>
            </a:pPr>
            <a:r>
              <a:rPr lang="fr-FR" sz="1476" b="1">
                <a:solidFill>
                  <a:schemeClr val="bg2">
                    <a:lumMod val="10000"/>
                  </a:schemeClr>
                </a:solidFill>
                <a:latin typeface="CMU SERIF ROMAN"/>
                <a:ea typeface="CMU SERIF ROMAN"/>
                <a:cs typeface="CMU SERIF ROMAN"/>
              </a:rPr>
              <a:t>Permanent researchers</a:t>
            </a:r>
          </a:p>
          <a:p>
            <a:pPr marL="382550" indent="-214295">
              <a:buFont typeface="Courier New"/>
              <a:buChar char="o"/>
              <a:defRPr/>
            </a:pPr>
            <a:r>
              <a:rPr lang="fr-FR" sz="1266">
                <a:solidFill>
                  <a:schemeClr val="bg2">
                    <a:lumMod val="10000"/>
                  </a:schemeClr>
                </a:solidFill>
                <a:latin typeface="CMU Serif Roman"/>
                <a:ea typeface="CMU Serif Roman"/>
                <a:cs typeface="CMU Serif Roman"/>
              </a:rPr>
              <a:t>Nicolas ARBOR (PR)</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Alexandre BIGOT (MCF)</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Christian FINCK (50%)</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Daniel HUSSON (MCF)</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Abdel-Mjid NOURREDDINE (PR)</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Marie VANSTALLE (Team leader - MCF)</a:t>
            </a:r>
            <a:endParaRPr sz="738"/>
          </a:p>
        </p:txBody>
      </p:sp>
      <p:sp>
        <p:nvSpPr>
          <p:cNvPr id="7" name="ZoneTexte 6"/>
          <p:cNvSpPr txBox="1"/>
          <p:nvPr/>
        </p:nvSpPr>
        <p:spPr bwMode="auto">
          <a:xfrm>
            <a:off x="1314266" y="2460082"/>
            <a:ext cx="4459547" cy="1098634"/>
          </a:xfrm>
          <a:prstGeom prst="rect">
            <a:avLst/>
          </a:prstGeom>
          <a:noFill/>
        </p:spPr>
        <p:txBody>
          <a:bodyPr wrap="square" rtlCol="0">
            <a:spAutoFit/>
          </a:bodyPr>
          <a:lstStyle/>
          <a:p>
            <a:pPr marL="150676" indent="-150676">
              <a:buFont typeface="Arial"/>
              <a:buChar char="•"/>
              <a:defRPr/>
            </a:pPr>
            <a:r>
              <a:rPr lang="fr-FR" sz="1476" b="1">
                <a:solidFill>
                  <a:schemeClr val="bg2">
                    <a:lumMod val="10000"/>
                  </a:schemeClr>
                </a:solidFill>
                <a:latin typeface="CMU SERIF ROMAN"/>
                <a:ea typeface="CMU SERIF ROMAN"/>
                <a:cs typeface="CMU SERIF ROMAN"/>
              </a:rPr>
              <a:t>Permanent engineers/technicians</a:t>
            </a:r>
            <a:endParaRPr lang="fr-FR" sz="738">
              <a:solidFill>
                <a:schemeClr val="bg2">
                  <a:lumMod val="10000"/>
                </a:schemeClr>
              </a:solidFill>
              <a:latin typeface="CMU Serif Roman"/>
              <a:ea typeface="CMU Serif Roman"/>
              <a:cs typeface="CMU Serif Roman"/>
            </a:endParaRPr>
          </a:p>
          <a:p>
            <a:pPr marL="382550" indent="-214295">
              <a:buFont typeface="Courier New"/>
              <a:buChar char="o"/>
              <a:defRPr/>
            </a:pPr>
            <a:r>
              <a:rPr lang="fr-FR" sz="1266">
                <a:solidFill>
                  <a:schemeClr val="bg2">
                    <a:lumMod val="10000"/>
                  </a:schemeClr>
                </a:solidFill>
                <a:latin typeface="CMU Serif Roman"/>
                <a:ea typeface="CMU Serif Roman"/>
                <a:cs typeface="CMU Serif Roman"/>
              </a:rPr>
              <a:t>Séverine CHEFSON (AI)</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Stéphane HIGUERET (Technical manager – IR)</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Thê-Duc LÊ (AI)</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Djokhar Betelgueriev (IR-CDD)</a:t>
            </a:r>
          </a:p>
        </p:txBody>
      </p:sp>
      <p:sp>
        <p:nvSpPr>
          <p:cNvPr id="8" name="ZoneTexte 7"/>
          <p:cNvSpPr txBox="1"/>
          <p:nvPr/>
        </p:nvSpPr>
        <p:spPr bwMode="auto">
          <a:xfrm>
            <a:off x="1330524" y="3598855"/>
            <a:ext cx="6506203" cy="903837"/>
          </a:xfrm>
          <a:prstGeom prst="rect">
            <a:avLst/>
          </a:prstGeom>
          <a:noFill/>
        </p:spPr>
        <p:txBody>
          <a:bodyPr wrap="square" rtlCol="0">
            <a:spAutoFit/>
          </a:bodyPr>
          <a:lstStyle/>
          <a:p>
            <a:pPr marL="150676" indent="-150676">
              <a:buFont typeface="Arial"/>
              <a:buChar char="•"/>
              <a:defRPr/>
            </a:pPr>
            <a:r>
              <a:rPr lang="fr-FR" sz="1476" b="1">
                <a:solidFill>
                  <a:schemeClr val="bg2">
                    <a:lumMod val="10000"/>
                  </a:schemeClr>
                </a:solidFill>
                <a:latin typeface="CMU SERIF ROMAN"/>
                <a:ea typeface="CMU SERIF ROMAN"/>
                <a:cs typeface="CMU SERIF ROMAN"/>
              </a:rPr>
              <a:t>PhD students</a:t>
            </a:r>
          </a:p>
          <a:p>
            <a:pPr marL="382550" indent="-214295">
              <a:buFont typeface="Courier New"/>
              <a:buChar char="o"/>
              <a:defRPr/>
            </a:pPr>
            <a:r>
              <a:rPr lang="fr-FR" sz="1266">
                <a:solidFill>
                  <a:schemeClr val="bg2">
                    <a:lumMod val="10000"/>
                  </a:schemeClr>
                </a:solidFill>
                <a:latin typeface="CMU Serif Roman"/>
                <a:ea typeface="CMU Serif Roman"/>
                <a:cs typeface="CMU Serif Roman"/>
              </a:rPr>
              <a:t>Jonathan COLLIN, ATER – Dir. A. Nourreddine – 2022-2025</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Lucia Garcia-Garcia, CNRS – Dir. N. Arbor – 2024-2027</a:t>
            </a:r>
            <a:endParaRPr sz="738"/>
          </a:p>
          <a:p>
            <a:pPr marL="382550" indent="-214295">
              <a:buFont typeface="Courier New"/>
              <a:buChar char="o"/>
              <a:defRPr/>
            </a:pPr>
            <a:r>
              <a:rPr lang="fr-FR" sz="1266">
                <a:solidFill>
                  <a:schemeClr val="bg2">
                    <a:lumMod val="10000"/>
                  </a:schemeClr>
                </a:solidFill>
                <a:latin typeface="CMU Serif Roman"/>
                <a:ea typeface="CMU Serif Roman"/>
                <a:cs typeface="CMU Serif Roman"/>
              </a:rPr>
              <a:t>Giovanna Rezende, CNRS-CNES – Dir. M. Vanstalle – 2024-2027</a:t>
            </a:r>
            <a:endParaRPr sz="738"/>
          </a:p>
        </p:txBody>
      </p:sp>
      <p:pic>
        <p:nvPicPr>
          <p:cNvPr id="9" name="Image 8"/>
          <p:cNvPicPr>
            <a:picLocks noChangeAspect="1"/>
          </p:cNvPicPr>
          <p:nvPr/>
        </p:nvPicPr>
        <p:blipFill>
          <a:blip r:embed="rId2"/>
          <a:srcRect l="17664" r="20778"/>
          <a:stretch/>
        </p:blipFill>
        <p:spPr bwMode="auto">
          <a:xfrm>
            <a:off x="4363040" y="920573"/>
            <a:ext cx="650244" cy="858247"/>
          </a:xfrm>
          <a:prstGeom prst="rect">
            <a:avLst/>
          </a:prstGeom>
        </p:spPr>
      </p:pic>
      <p:pic>
        <p:nvPicPr>
          <p:cNvPr id="12" name="Image 11"/>
          <p:cNvPicPr>
            <a:picLocks noChangeAspect="1"/>
          </p:cNvPicPr>
          <p:nvPr/>
        </p:nvPicPr>
        <p:blipFill>
          <a:blip r:embed="rId3"/>
          <a:srcRect l="31381" t="20000" r="12554" b="4748"/>
          <a:stretch/>
        </p:blipFill>
        <p:spPr bwMode="auto">
          <a:xfrm rot="5400000">
            <a:off x="5072358" y="929050"/>
            <a:ext cx="833544" cy="839100"/>
          </a:xfrm>
          <a:prstGeom prst="rect">
            <a:avLst/>
          </a:prstGeom>
        </p:spPr>
      </p:pic>
      <p:pic>
        <p:nvPicPr>
          <p:cNvPr id="14" name="Image 13"/>
          <p:cNvPicPr>
            <a:picLocks noChangeAspect="1"/>
          </p:cNvPicPr>
          <p:nvPr/>
        </p:nvPicPr>
        <p:blipFill>
          <a:blip r:embed="rId4"/>
          <a:stretch/>
        </p:blipFill>
        <p:spPr bwMode="auto">
          <a:xfrm>
            <a:off x="6084878" y="1453688"/>
            <a:ext cx="839100" cy="839100"/>
          </a:xfrm>
          <a:prstGeom prst="rect">
            <a:avLst/>
          </a:prstGeom>
        </p:spPr>
      </p:pic>
      <p:pic>
        <p:nvPicPr>
          <p:cNvPr id="2" name="Image 1"/>
          <p:cNvPicPr>
            <a:picLocks noChangeAspect="1"/>
          </p:cNvPicPr>
          <p:nvPr/>
        </p:nvPicPr>
        <p:blipFill>
          <a:blip r:embed="rId5"/>
          <a:stretch/>
        </p:blipFill>
        <p:spPr bwMode="auto">
          <a:xfrm>
            <a:off x="7133848" y="2365959"/>
            <a:ext cx="694853" cy="1013442"/>
          </a:xfrm>
          <a:prstGeom prst="rect">
            <a:avLst/>
          </a:prstGeom>
        </p:spPr>
      </p:pic>
      <p:pic>
        <p:nvPicPr>
          <p:cNvPr id="3" name="Image 2"/>
          <p:cNvPicPr>
            <a:picLocks noChangeAspect="1"/>
          </p:cNvPicPr>
          <p:nvPr/>
        </p:nvPicPr>
        <p:blipFill>
          <a:blip r:embed="rId6"/>
          <a:stretch/>
        </p:blipFill>
        <p:spPr bwMode="auto">
          <a:xfrm>
            <a:off x="7133848" y="3463198"/>
            <a:ext cx="769045" cy="894575"/>
          </a:xfrm>
          <a:prstGeom prst="rect">
            <a:avLst/>
          </a:prstGeom>
        </p:spPr>
      </p:pic>
      <p:pic>
        <p:nvPicPr>
          <p:cNvPr id="4" name="Image 3"/>
          <p:cNvPicPr>
            <a:picLocks noChangeAspect="1"/>
          </p:cNvPicPr>
          <p:nvPr/>
        </p:nvPicPr>
        <p:blipFill>
          <a:blip r:embed="rId7"/>
          <a:srcRect t="5136" b="24474"/>
          <a:stretch/>
        </p:blipFill>
        <p:spPr bwMode="auto">
          <a:xfrm>
            <a:off x="6331674" y="2550486"/>
            <a:ext cx="653158" cy="1023462"/>
          </a:xfrm>
          <a:prstGeom prst="rect">
            <a:avLst/>
          </a:prstGeom>
        </p:spPr>
      </p:pic>
      <p:pic>
        <p:nvPicPr>
          <p:cNvPr id="10" name="Image 9"/>
          <p:cNvPicPr>
            <a:picLocks noChangeAspect="1"/>
          </p:cNvPicPr>
          <p:nvPr/>
        </p:nvPicPr>
        <p:blipFill>
          <a:blip r:embed="rId8"/>
          <a:stretch/>
        </p:blipFill>
        <p:spPr bwMode="auto">
          <a:xfrm>
            <a:off x="6984832" y="966526"/>
            <a:ext cx="769045" cy="1025394"/>
          </a:xfrm>
          <a:prstGeom prst="rect">
            <a:avLst/>
          </a:prstGeom>
        </p:spPr>
      </p:pic>
      <p:pic>
        <p:nvPicPr>
          <p:cNvPr id="1026" name="Picture 2" descr="témoignage_Bigot – Magistère de Physique Fondamentale"/>
          <p:cNvPicPr>
            <a:picLocks noChangeAspect="1" noChangeArrowheads="1"/>
          </p:cNvPicPr>
          <p:nvPr/>
        </p:nvPicPr>
        <p:blipFill>
          <a:blip r:embed="rId9"/>
          <a:stretch/>
        </p:blipFill>
        <p:spPr bwMode="auto">
          <a:xfrm>
            <a:off x="5092279" y="1819776"/>
            <a:ext cx="796728" cy="888794"/>
          </a:xfrm>
          <a:prstGeom prst="rect">
            <a:avLst/>
          </a:prstGeom>
          <a:noFill/>
        </p:spPr>
      </p:pic>
      <p:pic>
        <p:nvPicPr>
          <p:cNvPr id="1028" name="Picture 4" descr="Parmi les 100 étudiantes sélectionnées dans le monde par l'Agence  Internationale de l'Énergie Atomique"/>
          <p:cNvPicPr>
            <a:picLocks noChangeAspect="1" noChangeArrowheads="1"/>
          </p:cNvPicPr>
          <p:nvPr/>
        </p:nvPicPr>
        <p:blipFill>
          <a:blip r:embed="rId10"/>
          <a:srcRect l="9420" t="12782" r="14980"/>
          <a:stretch/>
        </p:blipFill>
        <p:spPr bwMode="auto">
          <a:xfrm>
            <a:off x="6414522" y="3713636"/>
            <a:ext cx="653159" cy="1002441"/>
          </a:xfrm>
          <a:prstGeom prst="rect">
            <a:avLst/>
          </a:prstGeom>
          <a:noFill/>
        </p:spPr>
      </p:pic>
      <p:pic>
        <p:nvPicPr>
          <p:cNvPr id="15" name="Image 14"/>
          <p:cNvPicPr>
            <a:picLocks noChangeAspect="1"/>
          </p:cNvPicPr>
          <p:nvPr/>
        </p:nvPicPr>
        <p:blipFill>
          <a:blip r:embed="rId11"/>
          <a:srcRect l="33238" t="21548" b="25354"/>
          <a:stretch/>
        </p:blipFill>
        <p:spPr bwMode="auto">
          <a:xfrm>
            <a:off x="5287295" y="2823432"/>
            <a:ext cx="938488" cy="9952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Shape 17"/>
        <p:cNvGrpSpPr/>
        <p:nvPr/>
      </p:nvGrpSpPr>
      <p:grpSpPr>
        <a:xfrm>
          <a:off x="0" y="0"/>
          <a:ext cx="0" cy="0"/>
          <a:chOff x="0" y="0"/>
          <a:chExt cx="0" cy="0"/>
        </a:xfrm>
      </p:grpSpPr>
      <p:sp>
        <p:nvSpPr>
          <p:cNvPr id="13" name="Rectangle 12">
            <a:extLst>
              <a:ext uri="{FF2B5EF4-FFF2-40B4-BE49-F238E27FC236}">
                <a16:creationId xmlns:a16="http://schemas.microsoft.com/office/drawing/2014/main" id="{11A65131-CDA7-4E21-8AC5-A0AC645680BA}"/>
              </a:ext>
            </a:extLst>
          </p:cNvPr>
          <p:cNvSpPr/>
          <p:nvPr/>
        </p:nvSpPr>
        <p:spPr>
          <a:xfrm>
            <a:off x="322762" y="928570"/>
            <a:ext cx="3266258" cy="9557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t>Hadrontherapy</a:t>
            </a:r>
            <a:r>
              <a:rPr lang="en-US" b="1" u="sng" dirty="0"/>
              <a:t> &amp; Space radiation </a:t>
            </a:r>
            <a:r>
              <a:rPr lang="en-US" dirty="0"/>
              <a:t>Measure and model secondary particles produced by heavy ions.</a:t>
            </a:r>
            <a:endParaRPr lang="fr-FR" sz="1400" dirty="0"/>
          </a:p>
        </p:txBody>
      </p:sp>
      <p:sp>
        <p:nvSpPr>
          <p:cNvPr id="18" name="Google Shape;18;p1"/>
          <p:cNvSpPr/>
          <p:nvPr/>
        </p:nvSpPr>
        <p:spPr>
          <a:xfrm>
            <a:off x="228600" y="228600"/>
            <a:ext cx="7325487" cy="335161"/>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2C5F8D"/>
              </a:buClr>
              <a:buSzPts val="2400"/>
              <a:buFont typeface="Arial"/>
              <a:buNone/>
            </a:pPr>
            <a:r>
              <a:rPr lang="en-US" sz="2000" b="1" dirty="0" err="1">
                <a:solidFill>
                  <a:srgbClr val="002060"/>
                </a:solidFill>
              </a:rPr>
              <a:t>DeSIs</a:t>
            </a:r>
            <a:r>
              <a:rPr lang="en-US" sz="2000" b="1" dirty="0">
                <a:solidFill>
                  <a:srgbClr val="002060"/>
                </a:solidFill>
              </a:rPr>
              <a:t> </a:t>
            </a:r>
            <a:r>
              <a:rPr lang="en-US" sz="2000" b="1">
                <a:solidFill>
                  <a:srgbClr val="002060"/>
                </a:solidFill>
              </a:rPr>
              <a:t>– Dosimetry</a:t>
            </a:r>
            <a:r>
              <a:rPr lang="en-US" sz="2000" b="1" dirty="0">
                <a:solidFill>
                  <a:srgbClr val="002060"/>
                </a:solidFill>
              </a:rPr>
              <a:t>, Simulation &amp; Instrumentation</a:t>
            </a:r>
            <a:endParaRPr sz="2000" b="1" dirty="0">
              <a:solidFill>
                <a:srgbClr val="002060"/>
              </a:solidFill>
              <a:sym typeface="Calibri"/>
            </a:endParaRPr>
          </a:p>
        </p:txBody>
      </p:sp>
      <p:cxnSp>
        <p:nvCxnSpPr>
          <p:cNvPr id="20" name="Google Shape;20;p1"/>
          <p:cNvCxnSpPr/>
          <p:nvPr/>
        </p:nvCxnSpPr>
        <p:spPr>
          <a:xfrm>
            <a:off x="228600" y="634046"/>
            <a:ext cx="8686800" cy="0"/>
          </a:xfrm>
          <a:prstGeom prst="straightConnector1">
            <a:avLst/>
          </a:prstGeom>
          <a:noFill/>
          <a:ln w="28575" cap="flat" cmpd="sng">
            <a:solidFill>
              <a:srgbClr val="002060"/>
            </a:solidFill>
            <a:prstDash val="solid"/>
            <a:round/>
            <a:headEnd type="none" w="sm" len="sm"/>
            <a:tailEnd type="none" w="sm" len="sm"/>
          </a:ln>
        </p:spPr>
      </p:cxnSp>
      <p:cxnSp>
        <p:nvCxnSpPr>
          <p:cNvPr id="38" name="Google Shape;38;p1"/>
          <p:cNvCxnSpPr/>
          <p:nvPr/>
        </p:nvCxnSpPr>
        <p:spPr>
          <a:xfrm>
            <a:off x="228600" y="4047074"/>
            <a:ext cx="8686800" cy="0"/>
          </a:xfrm>
          <a:prstGeom prst="straightConnector1">
            <a:avLst/>
          </a:prstGeom>
          <a:noFill/>
          <a:ln w="28575" cap="flat" cmpd="sng">
            <a:solidFill>
              <a:srgbClr val="002060"/>
            </a:solidFill>
            <a:prstDash val="solid"/>
            <a:round/>
            <a:headEnd type="none" w="sm" len="sm"/>
            <a:tailEnd type="none" w="sm" len="sm"/>
          </a:ln>
        </p:spPr>
      </p:cxnSp>
      <p:sp>
        <p:nvSpPr>
          <p:cNvPr id="39" name="Google Shape;39;p1"/>
          <p:cNvSpPr/>
          <p:nvPr/>
        </p:nvSpPr>
        <p:spPr>
          <a:xfrm>
            <a:off x="228600" y="3855086"/>
            <a:ext cx="4439984" cy="158651"/>
          </a:xfrm>
          <a:prstGeom prst="rect">
            <a:avLst/>
          </a:prstGeom>
          <a:noFill/>
          <a:ln>
            <a:noFill/>
          </a:ln>
        </p:spPr>
        <p:txBody>
          <a:bodyPr spcFirstLastPara="1" wrap="square" lIns="0" tIns="0" rIns="0" bIns="0" anchor="t" anchorCtr="0">
            <a:noAutofit/>
          </a:bodyPr>
          <a:lstStyle/>
          <a:p>
            <a:pPr lvl="0">
              <a:lnSpc>
                <a:spcPct val="111111"/>
              </a:lnSpc>
              <a:buClr>
                <a:srgbClr val="2C5F8D"/>
              </a:buClr>
              <a:buSzPts val="1125"/>
            </a:pPr>
            <a:r>
              <a:rPr lang="fr-FR" sz="1200" b="1" dirty="0">
                <a:solidFill>
                  <a:srgbClr val="002060"/>
                </a:solidFill>
              </a:rPr>
              <a:t>Partnerships and collaborations</a:t>
            </a:r>
            <a:endParaRPr sz="1125" b="1" i="0" u="none" strike="noStrike" cap="none" dirty="0">
              <a:solidFill>
                <a:srgbClr val="002060"/>
              </a:solidFill>
              <a:latin typeface="Calibri"/>
              <a:ea typeface="Calibri"/>
              <a:cs typeface="Calibri"/>
              <a:sym typeface="Calibri"/>
            </a:endParaRPr>
          </a:p>
        </p:txBody>
      </p:sp>
      <p:sp>
        <p:nvSpPr>
          <p:cNvPr id="40" name="Google Shape;40;p1"/>
          <p:cNvSpPr/>
          <p:nvPr/>
        </p:nvSpPr>
        <p:spPr>
          <a:xfrm>
            <a:off x="228600" y="4118511"/>
            <a:ext cx="8686800" cy="471488"/>
          </a:xfrm>
          <a:prstGeom prst="roundRect">
            <a:avLst>
              <a:gd name="adj" fmla="val 6061"/>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41" name="Google Shape;41;p1"/>
          <p:cNvCxnSpPr/>
          <p:nvPr/>
        </p:nvCxnSpPr>
        <p:spPr>
          <a:xfrm>
            <a:off x="247650" y="4118511"/>
            <a:ext cx="0" cy="471488"/>
          </a:xfrm>
          <a:prstGeom prst="straightConnector1">
            <a:avLst/>
          </a:prstGeom>
          <a:noFill/>
          <a:ln w="38100" cap="flat" cmpd="sng">
            <a:solidFill>
              <a:srgbClr val="002060"/>
            </a:solidFill>
            <a:prstDash val="solid"/>
            <a:round/>
            <a:headEnd type="none" w="sm" len="sm"/>
            <a:tailEnd type="none" w="sm" len="sm"/>
          </a:ln>
        </p:spPr>
      </p:cxnSp>
      <p:sp>
        <p:nvSpPr>
          <p:cNvPr id="42" name="Google Shape;42;p1"/>
          <p:cNvSpPr/>
          <p:nvPr/>
        </p:nvSpPr>
        <p:spPr>
          <a:xfrm>
            <a:off x="352425" y="4204236"/>
            <a:ext cx="8646795" cy="300038"/>
          </a:xfrm>
          <a:prstGeom prst="rect">
            <a:avLst/>
          </a:prstGeom>
          <a:noFill/>
          <a:ln>
            <a:noFill/>
          </a:ln>
        </p:spPr>
        <p:txBody>
          <a:bodyPr spcFirstLastPara="1" wrap="square" lIns="0" tIns="0" rIns="0" bIns="0" anchor="t" anchorCtr="0">
            <a:noAutofit/>
          </a:bodyPr>
          <a:lstStyle/>
          <a:p>
            <a:pPr lvl="0">
              <a:lnSpc>
                <a:spcPct val="149873"/>
              </a:lnSpc>
              <a:buClr>
                <a:srgbClr val="2C3E50"/>
              </a:buClr>
              <a:buSzPts val="788"/>
            </a:pPr>
            <a:r>
              <a:rPr lang="en-US" sz="900" b="1" dirty="0">
                <a:solidFill>
                  <a:srgbClr val="002060"/>
                </a:solidFill>
              </a:rPr>
              <a:t>Hospitals</a:t>
            </a:r>
            <a:r>
              <a:rPr lang="en-US" sz="900" dirty="0">
                <a:solidFill>
                  <a:srgbClr val="002060"/>
                </a:solidFill>
              </a:rPr>
              <a:t> (radiotherapy, radiobiology) • </a:t>
            </a:r>
            <a:r>
              <a:rPr lang="en-US" sz="900" b="1" dirty="0">
                <a:solidFill>
                  <a:srgbClr val="002060"/>
                </a:solidFill>
              </a:rPr>
              <a:t>Heavy ion facilities </a:t>
            </a:r>
            <a:r>
              <a:rPr lang="en-US" sz="900" dirty="0">
                <a:solidFill>
                  <a:srgbClr val="002060"/>
                </a:solidFill>
              </a:rPr>
              <a:t>(HIT, CNAO, GANIL, GSI...) • </a:t>
            </a:r>
            <a:r>
              <a:rPr lang="en-US" sz="900" b="1" dirty="0">
                <a:solidFill>
                  <a:srgbClr val="002060"/>
                </a:solidFill>
              </a:rPr>
              <a:t>Academic laboratories </a:t>
            </a:r>
            <a:r>
              <a:rPr lang="en-US" sz="900" dirty="0">
                <a:solidFill>
                  <a:srgbClr val="002060"/>
                </a:solidFill>
              </a:rPr>
              <a:t>• Nuclear industry &amp; instrumentation</a:t>
            </a:r>
            <a:endParaRPr sz="800" b="0" i="0" u="none" strike="noStrike" cap="none" dirty="0">
              <a:solidFill>
                <a:srgbClr val="002060"/>
              </a:solidFill>
              <a:latin typeface="Calibri"/>
              <a:ea typeface="Calibri"/>
              <a:cs typeface="Calibri"/>
              <a:sym typeface="Calibri"/>
            </a:endParaRPr>
          </a:p>
        </p:txBody>
      </p:sp>
      <p:sp>
        <p:nvSpPr>
          <p:cNvPr id="43" name="Google Shape;43;p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7" name="Image 6">
            <a:extLst>
              <a:ext uri="{FF2B5EF4-FFF2-40B4-BE49-F238E27FC236}">
                <a16:creationId xmlns:a16="http://schemas.microsoft.com/office/drawing/2014/main" id="{F4977482-463D-44DE-80AB-18DA35068C24}"/>
              </a:ext>
            </a:extLst>
          </p:cNvPr>
          <p:cNvPicPr>
            <a:picLocks noChangeAspect="1"/>
          </p:cNvPicPr>
          <p:nvPr/>
        </p:nvPicPr>
        <p:blipFill>
          <a:blip r:embed="rId3"/>
          <a:stretch>
            <a:fillRect/>
          </a:stretch>
        </p:blipFill>
        <p:spPr>
          <a:xfrm>
            <a:off x="3541913" y="2192369"/>
            <a:ext cx="2563585" cy="1436734"/>
          </a:xfrm>
          <a:prstGeom prst="rect">
            <a:avLst/>
          </a:prstGeom>
        </p:spPr>
      </p:pic>
      <p:pic>
        <p:nvPicPr>
          <p:cNvPr id="46" name="Image 45">
            <a:extLst>
              <a:ext uri="{FF2B5EF4-FFF2-40B4-BE49-F238E27FC236}">
                <a16:creationId xmlns:a16="http://schemas.microsoft.com/office/drawing/2014/main" id="{331EB088-6C76-4D22-B5B6-2B11A1CF9566}"/>
              </a:ext>
            </a:extLst>
          </p:cNvPr>
          <p:cNvPicPr>
            <a:picLocks noChangeAspect="1"/>
          </p:cNvPicPr>
          <p:nvPr/>
        </p:nvPicPr>
        <p:blipFill>
          <a:blip r:embed="rId4"/>
          <a:stretch>
            <a:fillRect/>
          </a:stretch>
        </p:blipFill>
        <p:spPr>
          <a:xfrm>
            <a:off x="6644899" y="2174760"/>
            <a:ext cx="1610268" cy="1371706"/>
          </a:xfrm>
          <a:prstGeom prst="rect">
            <a:avLst/>
          </a:prstGeom>
        </p:spPr>
      </p:pic>
      <p:sp>
        <p:nvSpPr>
          <p:cNvPr id="49" name="Rectangle 48">
            <a:extLst>
              <a:ext uri="{FF2B5EF4-FFF2-40B4-BE49-F238E27FC236}">
                <a16:creationId xmlns:a16="http://schemas.microsoft.com/office/drawing/2014/main" id="{0827F557-F8A2-49EF-A4F2-10012086FB6A}"/>
              </a:ext>
            </a:extLst>
          </p:cNvPr>
          <p:cNvSpPr/>
          <p:nvPr/>
        </p:nvSpPr>
        <p:spPr>
          <a:xfrm>
            <a:off x="3541913" y="928571"/>
            <a:ext cx="2563585" cy="9557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Dosimetry</a:t>
            </a:r>
            <a:r>
              <a:rPr lang="en-US" dirty="0"/>
              <a:t> </a:t>
            </a:r>
          </a:p>
          <a:p>
            <a:pPr algn="ctr"/>
            <a:r>
              <a:rPr lang="en-US" dirty="0"/>
              <a:t>Accurately measure the dose in treatment systems.</a:t>
            </a:r>
            <a:endParaRPr lang="fr-FR" sz="1400" dirty="0"/>
          </a:p>
        </p:txBody>
      </p:sp>
      <p:sp>
        <p:nvSpPr>
          <p:cNvPr id="51" name="Rectangle 50">
            <a:extLst>
              <a:ext uri="{FF2B5EF4-FFF2-40B4-BE49-F238E27FC236}">
                <a16:creationId xmlns:a16="http://schemas.microsoft.com/office/drawing/2014/main" id="{44DB7B48-B14E-45F3-B7D7-4E6041833A1F}"/>
              </a:ext>
            </a:extLst>
          </p:cNvPr>
          <p:cNvSpPr/>
          <p:nvPr/>
        </p:nvSpPr>
        <p:spPr>
          <a:xfrm>
            <a:off x="6105498" y="926538"/>
            <a:ext cx="2689071" cy="9557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Radioactivity</a:t>
            </a:r>
            <a:r>
              <a:rPr lang="en-US" dirty="0"/>
              <a:t> </a:t>
            </a:r>
          </a:p>
          <a:p>
            <a:pPr algn="ctr"/>
            <a:r>
              <a:rPr lang="en-US" dirty="0"/>
              <a:t>Detect and map contaminations and activations</a:t>
            </a:r>
            <a:endParaRPr lang="fr-FR" sz="1400" dirty="0"/>
          </a:p>
        </p:txBody>
      </p:sp>
      <p:pic>
        <p:nvPicPr>
          <p:cNvPr id="8" name="Image 7" descr="Une image contenant Caractère coloré, art">
            <a:extLst>
              <a:ext uri="{FF2B5EF4-FFF2-40B4-BE49-F238E27FC236}">
                <a16:creationId xmlns:a16="http://schemas.microsoft.com/office/drawing/2014/main" id="{42F51BE3-6873-7D86-CEBE-F36B92E0A818}"/>
              </a:ext>
            </a:extLst>
          </p:cNvPr>
          <p:cNvPicPr>
            <a:picLocks noChangeAspect="1"/>
          </p:cNvPicPr>
          <p:nvPr/>
        </p:nvPicPr>
        <p:blipFill>
          <a:blip r:embed="rId5"/>
          <a:stretch>
            <a:fillRect/>
          </a:stretch>
        </p:blipFill>
        <p:spPr>
          <a:xfrm>
            <a:off x="531835" y="2093287"/>
            <a:ext cx="2740378" cy="1535816"/>
          </a:xfrm>
          <a:prstGeom prst="rect">
            <a:avLst/>
          </a:prstGeom>
        </p:spPr>
      </p:pic>
      <p:pic>
        <p:nvPicPr>
          <p:cNvPr id="10" name="Image 9">
            <a:extLst>
              <a:ext uri="{FF2B5EF4-FFF2-40B4-BE49-F238E27FC236}">
                <a16:creationId xmlns:a16="http://schemas.microsoft.com/office/drawing/2014/main" id="{4FF8C306-1D07-937D-B90A-48FECCFD0075}"/>
              </a:ext>
            </a:extLst>
          </p:cNvPr>
          <p:cNvPicPr>
            <a:picLocks noChangeAspect="1"/>
          </p:cNvPicPr>
          <p:nvPr/>
        </p:nvPicPr>
        <p:blipFill>
          <a:blip r:embed="rId6"/>
          <a:srcRect l="71471" t="90920" r="2477" b="4548"/>
          <a:stretch>
            <a:fillRect/>
          </a:stretch>
        </p:blipFill>
        <p:spPr>
          <a:xfrm>
            <a:off x="6609256" y="3602328"/>
            <a:ext cx="1645911" cy="1735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3D008-0ABC-5314-4F98-D7983649C224}"/>
              </a:ext>
            </a:extLst>
          </p:cNvPr>
          <p:cNvSpPr/>
          <p:nvPr/>
        </p:nvSpPr>
        <p:spPr>
          <a:xfrm>
            <a:off x="5184727" y="1516782"/>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 name="Espace réservé du numéro de diapositive 1">
            <a:extLst>
              <a:ext uri="{FF2B5EF4-FFF2-40B4-BE49-F238E27FC236}">
                <a16:creationId xmlns:a16="http://schemas.microsoft.com/office/drawing/2014/main" id="{624D0439-9F1D-2456-E4EB-3AD9946C1D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3" name="Google Shape;18;p1">
            <a:extLst>
              <a:ext uri="{FF2B5EF4-FFF2-40B4-BE49-F238E27FC236}">
                <a16:creationId xmlns:a16="http://schemas.microsoft.com/office/drawing/2014/main" id="{F7CCC70D-CDB3-974F-F8A9-F45CB112245C}"/>
              </a:ext>
            </a:extLst>
          </p:cNvPr>
          <p:cNvSpPr/>
          <p:nvPr/>
        </p:nvSpPr>
        <p:spPr>
          <a:xfrm>
            <a:off x="228600" y="228600"/>
            <a:ext cx="8739051" cy="335161"/>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Measurement and modeling of secondary particles produced by heavy ions</a:t>
            </a:r>
            <a:endParaRPr lang="fr-FR" sz="1800" b="1" dirty="0">
              <a:solidFill>
                <a:srgbClr val="002060"/>
              </a:solidFill>
            </a:endParaRPr>
          </a:p>
        </p:txBody>
      </p:sp>
      <p:cxnSp>
        <p:nvCxnSpPr>
          <p:cNvPr id="4" name="Google Shape;20;p1">
            <a:extLst>
              <a:ext uri="{FF2B5EF4-FFF2-40B4-BE49-F238E27FC236}">
                <a16:creationId xmlns:a16="http://schemas.microsoft.com/office/drawing/2014/main" id="{C264356A-8719-A277-3B84-A3120E9BF5A3}"/>
              </a:ext>
            </a:extLst>
          </p:cNvPr>
          <p:cNvCxnSpPr/>
          <p:nvPr/>
        </p:nvCxnSpPr>
        <p:spPr>
          <a:xfrm>
            <a:off x="228600" y="614447"/>
            <a:ext cx="8686800" cy="0"/>
          </a:xfrm>
          <a:prstGeom prst="straightConnector1">
            <a:avLst/>
          </a:prstGeom>
          <a:noFill/>
          <a:ln w="28575" cap="flat" cmpd="sng">
            <a:solidFill>
              <a:srgbClr val="002060"/>
            </a:solidFill>
            <a:prstDash val="solid"/>
            <a:round/>
            <a:headEnd type="none" w="sm" len="sm"/>
            <a:tailEnd type="none" w="sm" len="sm"/>
          </a:ln>
        </p:spPr>
      </p:cxnSp>
      <p:sp>
        <p:nvSpPr>
          <p:cNvPr id="5" name="Rectangle 4">
            <a:extLst>
              <a:ext uri="{FF2B5EF4-FFF2-40B4-BE49-F238E27FC236}">
                <a16:creationId xmlns:a16="http://schemas.microsoft.com/office/drawing/2014/main" id="{3BC2466F-8FB2-2917-8570-A58FE9F8E050}"/>
              </a:ext>
            </a:extLst>
          </p:cNvPr>
          <p:cNvSpPr/>
          <p:nvPr/>
        </p:nvSpPr>
        <p:spPr>
          <a:xfrm>
            <a:off x="2360390" y="1519186"/>
            <a:ext cx="120015" cy="8983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6" name="ZoneTexte 5">
            <a:extLst>
              <a:ext uri="{FF2B5EF4-FFF2-40B4-BE49-F238E27FC236}">
                <a16:creationId xmlns:a16="http://schemas.microsoft.com/office/drawing/2014/main" id="{00AFFE01-C3E4-129E-4C4F-43D3CCFA3190}"/>
              </a:ext>
            </a:extLst>
          </p:cNvPr>
          <p:cNvSpPr txBox="1"/>
          <p:nvPr/>
        </p:nvSpPr>
        <p:spPr>
          <a:xfrm>
            <a:off x="2120557" y="1038902"/>
            <a:ext cx="574196" cy="253916"/>
          </a:xfrm>
          <a:prstGeom prst="rect">
            <a:avLst/>
          </a:prstGeom>
          <a:noFill/>
        </p:spPr>
        <p:txBody>
          <a:bodyPr wrap="none" rtlCol="0">
            <a:spAutoFit/>
          </a:bodyPr>
          <a:lstStyle/>
          <a:p>
            <a:r>
              <a:rPr lang="fr-FR" sz="1050" dirty="0"/>
              <a:t>Target</a:t>
            </a:r>
          </a:p>
        </p:txBody>
      </p:sp>
      <p:cxnSp>
        <p:nvCxnSpPr>
          <p:cNvPr id="7" name="Connecteur droit avec flèche 6">
            <a:extLst>
              <a:ext uri="{FF2B5EF4-FFF2-40B4-BE49-F238E27FC236}">
                <a16:creationId xmlns:a16="http://schemas.microsoft.com/office/drawing/2014/main" id="{AA2191DF-7D0C-FE2F-3BB2-577A29BC30B7}"/>
              </a:ext>
            </a:extLst>
          </p:cNvPr>
          <p:cNvCxnSpPr>
            <a:cxnSpLocks/>
          </p:cNvCxnSpPr>
          <p:nvPr/>
        </p:nvCxnSpPr>
        <p:spPr>
          <a:xfrm>
            <a:off x="495775" y="1971945"/>
            <a:ext cx="1834381"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CEDB7E1A-0162-77F2-B807-4CD085158FB0}"/>
              </a:ext>
            </a:extLst>
          </p:cNvPr>
          <p:cNvSpPr txBox="1"/>
          <p:nvPr/>
        </p:nvSpPr>
        <p:spPr>
          <a:xfrm>
            <a:off x="650690" y="997860"/>
            <a:ext cx="1343638" cy="461665"/>
          </a:xfrm>
          <a:prstGeom prst="rect">
            <a:avLst/>
          </a:prstGeom>
          <a:noFill/>
        </p:spPr>
        <p:txBody>
          <a:bodyPr wrap="none" rtlCol="0">
            <a:spAutoFit/>
          </a:bodyPr>
          <a:lstStyle/>
          <a:p>
            <a:pPr algn="ctr"/>
            <a:r>
              <a:rPr lang="fr-FR" sz="1200" dirty="0">
                <a:solidFill>
                  <a:schemeClr val="tx1"/>
                </a:solidFill>
              </a:rPr>
              <a:t>Heavy ion</a:t>
            </a:r>
          </a:p>
          <a:p>
            <a:pPr algn="ctr"/>
            <a:r>
              <a:rPr lang="fr-FR" sz="1200" dirty="0">
                <a:solidFill>
                  <a:schemeClr val="tx1"/>
                </a:solidFill>
              </a:rPr>
              <a:t>Beam monitoring</a:t>
            </a:r>
          </a:p>
        </p:txBody>
      </p:sp>
      <p:sp>
        <p:nvSpPr>
          <p:cNvPr id="10" name="Rectangle 9">
            <a:extLst>
              <a:ext uri="{FF2B5EF4-FFF2-40B4-BE49-F238E27FC236}">
                <a16:creationId xmlns:a16="http://schemas.microsoft.com/office/drawing/2014/main" id="{8FE764B8-2D47-5D88-08A5-D643DB87448A}"/>
              </a:ext>
            </a:extLst>
          </p:cNvPr>
          <p:cNvSpPr/>
          <p:nvPr/>
        </p:nvSpPr>
        <p:spPr>
          <a:xfrm>
            <a:off x="3097960" y="1519187"/>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1" name="Rectangle 10">
            <a:extLst>
              <a:ext uri="{FF2B5EF4-FFF2-40B4-BE49-F238E27FC236}">
                <a16:creationId xmlns:a16="http://schemas.microsoft.com/office/drawing/2014/main" id="{C233EA95-835D-72E7-3607-F1D0FB1CE5ED}"/>
              </a:ext>
            </a:extLst>
          </p:cNvPr>
          <p:cNvSpPr/>
          <p:nvPr/>
        </p:nvSpPr>
        <p:spPr>
          <a:xfrm>
            <a:off x="3229144" y="1519186"/>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2" name="Rectangle 11">
            <a:extLst>
              <a:ext uri="{FF2B5EF4-FFF2-40B4-BE49-F238E27FC236}">
                <a16:creationId xmlns:a16="http://schemas.microsoft.com/office/drawing/2014/main" id="{8857B542-068D-715C-E5E2-171D7CA6316C}"/>
              </a:ext>
            </a:extLst>
          </p:cNvPr>
          <p:cNvSpPr/>
          <p:nvPr/>
        </p:nvSpPr>
        <p:spPr>
          <a:xfrm>
            <a:off x="3360327" y="1519185"/>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3" name="Rectangle 12">
            <a:extLst>
              <a:ext uri="{FF2B5EF4-FFF2-40B4-BE49-F238E27FC236}">
                <a16:creationId xmlns:a16="http://schemas.microsoft.com/office/drawing/2014/main" id="{A5034227-126C-4C91-0CBC-895C2E255A56}"/>
              </a:ext>
            </a:extLst>
          </p:cNvPr>
          <p:cNvSpPr/>
          <p:nvPr/>
        </p:nvSpPr>
        <p:spPr>
          <a:xfrm>
            <a:off x="3491114" y="1519184"/>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4" name="Rectangle 13">
            <a:extLst>
              <a:ext uri="{FF2B5EF4-FFF2-40B4-BE49-F238E27FC236}">
                <a16:creationId xmlns:a16="http://schemas.microsoft.com/office/drawing/2014/main" id="{04ABBC04-D652-0392-5E52-657B2A690D22}"/>
              </a:ext>
            </a:extLst>
          </p:cNvPr>
          <p:cNvSpPr/>
          <p:nvPr/>
        </p:nvSpPr>
        <p:spPr>
          <a:xfrm>
            <a:off x="3042213" y="1519184"/>
            <a:ext cx="528067" cy="898394"/>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5" name="ZoneTexte 14">
            <a:extLst>
              <a:ext uri="{FF2B5EF4-FFF2-40B4-BE49-F238E27FC236}">
                <a16:creationId xmlns:a16="http://schemas.microsoft.com/office/drawing/2014/main" id="{1EC8C28B-E92F-73D3-0F83-73A3D8904380}"/>
              </a:ext>
            </a:extLst>
          </p:cNvPr>
          <p:cNvSpPr txBox="1"/>
          <p:nvPr/>
        </p:nvSpPr>
        <p:spPr>
          <a:xfrm>
            <a:off x="3004961" y="1198945"/>
            <a:ext cx="574196" cy="253916"/>
          </a:xfrm>
          <a:prstGeom prst="rect">
            <a:avLst/>
          </a:prstGeom>
          <a:noFill/>
        </p:spPr>
        <p:txBody>
          <a:bodyPr wrap="none" rtlCol="0">
            <a:spAutoFit/>
          </a:bodyPr>
          <a:lstStyle/>
          <a:p>
            <a:r>
              <a:rPr lang="fr-FR" sz="1050" dirty="0"/>
              <a:t>Vertex</a:t>
            </a:r>
          </a:p>
        </p:txBody>
      </p:sp>
      <p:sp>
        <p:nvSpPr>
          <p:cNvPr id="16" name="Rectangle 15">
            <a:extLst>
              <a:ext uri="{FF2B5EF4-FFF2-40B4-BE49-F238E27FC236}">
                <a16:creationId xmlns:a16="http://schemas.microsoft.com/office/drawing/2014/main" id="{2FCF75CD-B139-9B9D-60C5-38F43FAA229F}"/>
              </a:ext>
            </a:extLst>
          </p:cNvPr>
          <p:cNvSpPr/>
          <p:nvPr/>
        </p:nvSpPr>
        <p:spPr>
          <a:xfrm>
            <a:off x="4044253" y="1515082"/>
            <a:ext cx="514350" cy="237865"/>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7" name="Rectangle 16">
            <a:extLst>
              <a:ext uri="{FF2B5EF4-FFF2-40B4-BE49-F238E27FC236}">
                <a16:creationId xmlns:a16="http://schemas.microsoft.com/office/drawing/2014/main" id="{20354E2E-7F5B-CB7C-A509-F82C5322F0B7}"/>
              </a:ext>
            </a:extLst>
          </p:cNvPr>
          <p:cNvSpPr/>
          <p:nvPr/>
        </p:nvSpPr>
        <p:spPr>
          <a:xfrm>
            <a:off x="4061396" y="2179714"/>
            <a:ext cx="514350" cy="237865"/>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8" name="ZoneTexte 17">
            <a:extLst>
              <a:ext uri="{FF2B5EF4-FFF2-40B4-BE49-F238E27FC236}">
                <a16:creationId xmlns:a16="http://schemas.microsoft.com/office/drawing/2014/main" id="{CD1AE8AC-39B1-287B-0F92-D556E5D9CE26}"/>
              </a:ext>
            </a:extLst>
          </p:cNvPr>
          <p:cNvSpPr txBox="1"/>
          <p:nvPr/>
        </p:nvSpPr>
        <p:spPr>
          <a:xfrm>
            <a:off x="3928693" y="1205609"/>
            <a:ext cx="747320" cy="253916"/>
          </a:xfrm>
          <a:prstGeom prst="rect">
            <a:avLst/>
          </a:prstGeom>
          <a:noFill/>
        </p:spPr>
        <p:txBody>
          <a:bodyPr wrap="square" rtlCol="0">
            <a:spAutoFit/>
          </a:bodyPr>
          <a:lstStyle/>
          <a:p>
            <a:r>
              <a:rPr lang="fr-FR" sz="1050" dirty="0"/>
              <a:t>Magnet 1</a:t>
            </a:r>
          </a:p>
        </p:txBody>
      </p:sp>
      <p:sp>
        <p:nvSpPr>
          <p:cNvPr id="19" name="Forme libre : forme 18">
            <a:extLst>
              <a:ext uri="{FF2B5EF4-FFF2-40B4-BE49-F238E27FC236}">
                <a16:creationId xmlns:a16="http://schemas.microsoft.com/office/drawing/2014/main" id="{6E408E5C-58D4-93F5-5542-CDF089EE032D}"/>
              </a:ext>
            </a:extLst>
          </p:cNvPr>
          <p:cNvSpPr/>
          <p:nvPr/>
        </p:nvSpPr>
        <p:spPr>
          <a:xfrm>
            <a:off x="3577160" y="1833596"/>
            <a:ext cx="1313608" cy="97875"/>
          </a:xfrm>
          <a:custGeom>
            <a:avLst/>
            <a:gdLst>
              <a:gd name="connsiteX0" fmla="*/ 0 w 1892808"/>
              <a:gd name="connsiteY0" fmla="*/ 80267 h 235715"/>
              <a:gd name="connsiteX1" fmla="*/ 1133856 w 1892808"/>
              <a:gd name="connsiteY1" fmla="*/ 7115 h 235715"/>
              <a:gd name="connsiteX2" fmla="*/ 1892808 w 1892808"/>
              <a:gd name="connsiteY2" fmla="*/ 235715 h 235715"/>
            </a:gdLst>
            <a:ahLst/>
            <a:cxnLst>
              <a:cxn ang="0">
                <a:pos x="connsiteX0" y="connsiteY0"/>
              </a:cxn>
              <a:cxn ang="0">
                <a:pos x="connsiteX1" y="connsiteY1"/>
              </a:cxn>
              <a:cxn ang="0">
                <a:pos x="connsiteX2" y="connsiteY2"/>
              </a:cxn>
            </a:cxnLst>
            <a:rect l="l" t="t" r="r" b="b"/>
            <a:pathLst>
              <a:path w="1892808" h="235715">
                <a:moveTo>
                  <a:pt x="0" y="80267"/>
                </a:moveTo>
                <a:cubicBezTo>
                  <a:pt x="409194" y="30737"/>
                  <a:pt x="818388" y="-18793"/>
                  <a:pt x="1133856" y="7115"/>
                </a:cubicBezTo>
                <a:cubicBezTo>
                  <a:pt x="1449324" y="33023"/>
                  <a:pt x="1751076" y="186947"/>
                  <a:pt x="1892808" y="235715"/>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0" name="Rectangle 19">
            <a:extLst>
              <a:ext uri="{FF2B5EF4-FFF2-40B4-BE49-F238E27FC236}">
                <a16:creationId xmlns:a16="http://schemas.microsoft.com/office/drawing/2014/main" id="{AA71B52C-E922-A959-46E6-0810596D3D77}"/>
              </a:ext>
            </a:extLst>
          </p:cNvPr>
          <p:cNvSpPr/>
          <p:nvPr/>
        </p:nvSpPr>
        <p:spPr>
          <a:xfrm>
            <a:off x="5137699" y="1516782"/>
            <a:ext cx="34289" cy="898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1" name="ZoneTexte 20">
            <a:extLst>
              <a:ext uri="{FF2B5EF4-FFF2-40B4-BE49-F238E27FC236}">
                <a16:creationId xmlns:a16="http://schemas.microsoft.com/office/drawing/2014/main" id="{214AE062-FA21-EE83-9B5D-7EFB9E454197}"/>
              </a:ext>
            </a:extLst>
          </p:cNvPr>
          <p:cNvSpPr txBox="1"/>
          <p:nvPr/>
        </p:nvSpPr>
        <p:spPr>
          <a:xfrm>
            <a:off x="4859530" y="1114847"/>
            <a:ext cx="641522" cy="415498"/>
          </a:xfrm>
          <a:prstGeom prst="rect">
            <a:avLst/>
          </a:prstGeom>
          <a:noFill/>
        </p:spPr>
        <p:txBody>
          <a:bodyPr wrap="none" rtlCol="0">
            <a:spAutoFit/>
          </a:bodyPr>
          <a:lstStyle/>
          <a:p>
            <a:pPr algn="ctr"/>
            <a:r>
              <a:rPr lang="fr-FR" sz="1050" dirty="0" err="1"/>
              <a:t>Inner</a:t>
            </a:r>
            <a:r>
              <a:rPr lang="fr-FR" sz="1050" dirty="0"/>
              <a:t> </a:t>
            </a:r>
          </a:p>
          <a:p>
            <a:pPr algn="ctr"/>
            <a:r>
              <a:rPr lang="fr-FR" sz="1050" dirty="0"/>
              <a:t>Tracker</a:t>
            </a:r>
          </a:p>
        </p:txBody>
      </p:sp>
      <p:cxnSp>
        <p:nvCxnSpPr>
          <p:cNvPr id="22" name="Connecteur droit avec flèche 21">
            <a:extLst>
              <a:ext uri="{FF2B5EF4-FFF2-40B4-BE49-F238E27FC236}">
                <a16:creationId xmlns:a16="http://schemas.microsoft.com/office/drawing/2014/main" id="{B183E87B-D19F-BAD1-9AF8-1F61D6C105E8}"/>
              </a:ext>
            </a:extLst>
          </p:cNvPr>
          <p:cNvCxnSpPr>
            <a:cxnSpLocks/>
            <a:stCxn id="19" idx="2"/>
          </p:cNvCxnSpPr>
          <p:nvPr/>
        </p:nvCxnSpPr>
        <p:spPr>
          <a:xfrm>
            <a:off x="4890768" y="1931471"/>
            <a:ext cx="903929" cy="2482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FD3FDDBD-C6F7-B3A9-3D03-0AF62E766463}"/>
              </a:ext>
            </a:extLst>
          </p:cNvPr>
          <p:cNvCxnSpPr>
            <a:cxnSpLocks/>
          </p:cNvCxnSpPr>
          <p:nvPr/>
        </p:nvCxnSpPr>
        <p:spPr>
          <a:xfrm flipV="1">
            <a:off x="2501225" y="1852453"/>
            <a:ext cx="1356970" cy="115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938B1B-E79A-3120-1E76-89D3D5BFC35E}"/>
              </a:ext>
            </a:extLst>
          </p:cNvPr>
          <p:cNvSpPr/>
          <p:nvPr/>
        </p:nvSpPr>
        <p:spPr>
          <a:xfrm>
            <a:off x="5794697" y="1343773"/>
            <a:ext cx="514350" cy="237865"/>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5" name="Rectangle 24">
            <a:extLst>
              <a:ext uri="{FF2B5EF4-FFF2-40B4-BE49-F238E27FC236}">
                <a16:creationId xmlns:a16="http://schemas.microsoft.com/office/drawing/2014/main" id="{7AF663A2-3E2F-A72E-85DA-D4F17069F8A2}"/>
              </a:ext>
            </a:extLst>
          </p:cNvPr>
          <p:cNvSpPr/>
          <p:nvPr/>
        </p:nvSpPr>
        <p:spPr>
          <a:xfrm>
            <a:off x="5818751" y="2298646"/>
            <a:ext cx="514350" cy="237865"/>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26" name="ZoneTexte 25">
            <a:extLst>
              <a:ext uri="{FF2B5EF4-FFF2-40B4-BE49-F238E27FC236}">
                <a16:creationId xmlns:a16="http://schemas.microsoft.com/office/drawing/2014/main" id="{226486C7-53AC-4846-E9A8-EF96F3588EAB}"/>
              </a:ext>
            </a:extLst>
          </p:cNvPr>
          <p:cNvSpPr txBox="1"/>
          <p:nvPr/>
        </p:nvSpPr>
        <p:spPr>
          <a:xfrm>
            <a:off x="5692973" y="1054977"/>
            <a:ext cx="747320" cy="253916"/>
          </a:xfrm>
          <a:prstGeom prst="rect">
            <a:avLst/>
          </a:prstGeom>
          <a:noFill/>
        </p:spPr>
        <p:txBody>
          <a:bodyPr wrap="none" rtlCol="0">
            <a:spAutoFit/>
          </a:bodyPr>
          <a:lstStyle/>
          <a:p>
            <a:r>
              <a:rPr lang="fr-FR" sz="1050" dirty="0"/>
              <a:t>Magnet 2</a:t>
            </a:r>
          </a:p>
        </p:txBody>
      </p:sp>
      <p:sp>
        <p:nvSpPr>
          <p:cNvPr id="27" name="Forme libre : forme 26">
            <a:extLst>
              <a:ext uri="{FF2B5EF4-FFF2-40B4-BE49-F238E27FC236}">
                <a16:creationId xmlns:a16="http://schemas.microsoft.com/office/drawing/2014/main" id="{2161DF21-CC05-2B5F-318A-B1C86315771F}"/>
              </a:ext>
            </a:extLst>
          </p:cNvPr>
          <p:cNvSpPr/>
          <p:nvPr/>
        </p:nvSpPr>
        <p:spPr>
          <a:xfrm>
            <a:off x="5515128" y="2096398"/>
            <a:ext cx="2000250" cy="114319"/>
          </a:xfrm>
          <a:custGeom>
            <a:avLst/>
            <a:gdLst>
              <a:gd name="connsiteX0" fmla="*/ 0 w 2667000"/>
              <a:gd name="connsiteY0" fmla="*/ 9525 h 152425"/>
              <a:gd name="connsiteX1" fmla="*/ 904875 w 2667000"/>
              <a:gd name="connsiteY1" fmla="*/ 152400 h 152425"/>
              <a:gd name="connsiteX2" fmla="*/ 2667000 w 2667000"/>
              <a:gd name="connsiteY2" fmla="*/ 0 h 152425"/>
            </a:gdLst>
            <a:ahLst/>
            <a:cxnLst>
              <a:cxn ang="0">
                <a:pos x="connsiteX0" y="connsiteY0"/>
              </a:cxn>
              <a:cxn ang="0">
                <a:pos x="connsiteX1" y="connsiteY1"/>
              </a:cxn>
              <a:cxn ang="0">
                <a:pos x="connsiteX2" y="connsiteY2"/>
              </a:cxn>
            </a:cxnLst>
            <a:rect l="l" t="t" r="r" b="b"/>
            <a:pathLst>
              <a:path w="2667000" h="152425">
                <a:moveTo>
                  <a:pt x="0" y="9525"/>
                </a:moveTo>
                <a:cubicBezTo>
                  <a:pt x="230187" y="81756"/>
                  <a:pt x="460375" y="153987"/>
                  <a:pt x="904875" y="152400"/>
                </a:cubicBezTo>
                <a:cubicBezTo>
                  <a:pt x="1349375" y="150813"/>
                  <a:pt x="2667000" y="0"/>
                  <a:pt x="2667000" y="0"/>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solidFill>
                <a:srgbClr val="FF0000"/>
              </a:solidFill>
            </a:endParaRPr>
          </a:p>
        </p:txBody>
      </p:sp>
      <p:cxnSp>
        <p:nvCxnSpPr>
          <p:cNvPr id="28" name="Connecteur droit avec flèche 27">
            <a:extLst>
              <a:ext uri="{FF2B5EF4-FFF2-40B4-BE49-F238E27FC236}">
                <a16:creationId xmlns:a16="http://schemas.microsoft.com/office/drawing/2014/main" id="{B1BE78BA-5245-D7B3-1CAF-6AD97B3459D8}"/>
              </a:ext>
            </a:extLst>
          </p:cNvPr>
          <p:cNvCxnSpPr>
            <a:cxnSpLocks/>
          </p:cNvCxnSpPr>
          <p:nvPr/>
        </p:nvCxnSpPr>
        <p:spPr>
          <a:xfrm flipV="1">
            <a:off x="7515378" y="2036966"/>
            <a:ext cx="329684" cy="594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6564AFB5-25D5-439D-F129-BD28C253347A}"/>
              </a:ext>
            </a:extLst>
          </p:cNvPr>
          <p:cNvSpPr/>
          <p:nvPr/>
        </p:nvSpPr>
        <p:spPr>
          <a:xfrm>
            <a:off x="7009257" y="1574418"/>
            <a:ext cx="34289" cy="925095"/>
          </a:xfrm>
          <a:prstGeom prst="rect">
            <a:avLst/>
          </a:prstGeom>
          <a:solidFill>
            <a:srgbClr val="FFC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39D0276A-7D8A-92D8-61E6-AB4E9794946F}"/>
              </a:ext>
            </a:extLst>
          </p:cNvPr>
          <p:cNvSpPr txBox="1"/>
          <p:nvPr/>
        </p:nvSpPr>
        <p:spPr>
          <a:xfrm>
            <a:off x="6601622" y="1085069"/>
            <a:ext cx="837089" cy="415498"/>
          </a:xfrm>
          <a:prstGeom prst="rect">
            <a:avLst/>
          </a:prstGeom>
          <a:noFill/>
        </p:spPr>
        <p:txBody>
          <a:bodyPr wrap="none" rtlCol="0">
            <a:spAutoFit/>
          </a:bodyPr>
          <a:lstStyle/>
          <a:p>
            <a:pPr algn="ctr"/>
            <a:r>
              <a:rPr lang="fr-FR" sz="1050" dirty="0"/>
              <a:t>Silicium </a:t>
            </a:r>
          </a:p>
          <a:p>
            <a:pPr algn="ctr"/>
            <a:r>
              <a:rPr lang="fr-FR" sz="1050" dirty="0" err="1"/>
              <a:t>Microstrips</a:t>
            </a:r>
            <a:endParaRPr lang="fr-FR" sz="1050" dirty="0"/>
          </a:p>
        </p:txBody>
      </p:sp>
      <p:sp>
        <p:nvSpPr>
          <p:cNvPr id="31" name="Rectangle 30">
            <a:extLst>
              <a:ext uri="{FF2B5EF4-FFF2-40B4-BE49-F238E27FC236}">
                <a16:creationId xmlns:a16="http://schemas.microsoft.com/office/drawing/2014/main" id="{78D9C994-36E9-9934-D70F-D8AFE8AF031E}"/>
              </a:ext>
            </a:extLst>
          </p:cNvPr>
          <p:cNvSpPr/>
          <p:nvPr/>
        </p:nvSpPr>
        <p:spPr>
          <a:xfrm>
            <a:off x="7843626" y="1413727"/>
            <a:ext cx="68729" cy="1206738"/>
          </a:xfrm>
          <a:prstGeom prst="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68C6AF1C-C0B6-B3C5-5484-D64F2C091C2E}"/>
              </a:ext>
            </a:extLst>
          </p:cNvPr>
          <p:cNvSpPr txBox="1"/>
          <p:nvPr/>
        </p:nvSpPr>
        <p:spPr>
          <a:xfrm>
            <a:off x="7416164" y="951843"/>
            <a:ext cx="923650" cy="415498"/>
          </a:xfrm>
          <a:prstGeom prst="rect">
            <a:avLst/>
          </a:prstGeom>
          <a:noFill/>
        </p:spPr>
        <p:txBody>
          <a:bodyPr wrap="none" rtlCol="0">
            <a:spAutoFit/>
          </a:bodyPr>
          <a:lstStyle/>
          <a:p>
            <a:pPr algn="ctr"/>
            <a:r>
              <a:rPr lang="fr-FR" sz="1050" dirty="0"/>
              <a:t>TOF Plastic </a:t>
            </a:r>
          </a:p>
          <a:p>
            <a:pPr algn="ctr"/>
            <a:r>
              <a:rPr lang="fr-FR" sz="1050" dirty="0" err="1"/>
              <a:t>scintillator</a:t>
            </a:r>
            <a:endParaRPr lang="fr-FR" sz="1050" dirty="0"/>
          </a:p>
        </p:txBody>
      </p:sp>
      <p:sp>
        <p:nvSpPr>
          <p:cNvPr id="33" name="Rectangle 32">
            <a:extLst>
              <a:ext uri="{FF2B5EF4-FFF2-40B4-BE49-F238E27FC236}">
                <a16:creationId xmlns:a16="http://schemas.microsoft.com/office/drawing/2014/main" id="{FA6F92E5-E526-4B5A-0EA8-282B7A969190}"/>
              </a:ext>
            </a:extLst>
          </p:cNvPr>
          <p:cNvSpPr/>
          <p:nvPr/>
        </p:nvSpPr>
        <p:spPr>
          <a:xfrm>
            <a:off x="8535567" y="1413726"/>
            <a:ext cx="68729" cy="120673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1DE8071B-115C-381D-3882-B28B7EB5648C}"/>
              </a:ext>
            </a:extLst>
          </p:cNvPr>
          <p:cNvSpPr txBox="1"/>
          <p:nvPr/>
        </p:nvSpPr>
        <p:spPr>
          <a:xfrm>
            <a:off x="8312563" y="1061977"/>
            <a:ext cx="482825" cy="253916"/>
          </a:xfrm>
          <a:prstGeom prst="rect">
            <a:avLst/>
          </a:prstGeom>
          <a:noFill/>
        </p:spPr>
        <p:txBody>
          <a:bodyPr wrap="none" rtlCol="0">
            <a:spAutoFit/>
          </a:bodyPr>
          <a:lstStyle/>
          <a:p>
            <a:pPr algn="ctr"/>
            <a:r>
              <a:rPr lang="fr-FR" sz="1050" dirty="0"/>
              <a:t>BGO</a:t>
            </a:r>
          </a:p>
        </p:txBody>
      </p:sp>
      <p:cxnSp>
        <p:nvCxnSpPr>
          <p:cNvPr id="37" name="Connecteur droit avec flèche 36">
            <a:extLst>
              <a:ext uri="{FF2B5EF4-FFF2-40B4-BE49-F238E27FC236}">
                <a16:creationId xmlns:a16="http://schemas.microsoft.com/office/drawing/2014/main" id="{81DE597A-D91E-FFAB-4A24-8D8D16A7DFA4}"/>
              </a:ext>
            </a:extLst>
          </p:cNvPr>
          <p:cNvCxnSpPr>
            <a:cxnSpLocks/>
          </p:cNvCxnSpPr>
          <p:nvPr/>
        </p:nvCxnSpPr>
        <p:spPr>
          <a:xfrm flipV="1">
            <a:off x="7729356" y="1882533"/>
            <a:ext cx="792283" cy="1841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53598798-0445-D6E0-7359-FC9C00621F67}"/>
              </a:ext>
            </a:extLst>
          </p:cNvPr>
          <p:cNvSpPr/>
          <p:nvPr/>
        </p:nvSpPr>
        <p:spPr>
          <a:xfrm>
            <a:off x="7050103" y="1574417"/>
            <a:ext cx="34289" cy="925095"/>
          </a:xfrm>
          <a:prstGeom prst="rect">
            <a:avLst/>
          </a:prstGeom>
          <a:solidFill>
            <a:srgbClr val="FFC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2294D7DE-C830-9553-F771-6EA0ED8CC02C}"/>
              </a:ext>
            </a:extLst>
          </p:cNvPr>
          <p:cNvSpPr/>
          <p:nvPr/>
        </p:nvSpPr>
        <p:spPr>
          <a:xfrm>
            <a:off x="6974174" y="1574417"/>
            <a:ext cx="34289" cy="925095"/>
          </a:xfrm>
          <a:prstGeom prst="rect">
            <a:avLst/>
          </a:prstGeom>
          <a:solidFill>
            <a:srgbClr val="FFC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2586D77-1351-CD08-89E5-AAAC903DA287}"/>
              </a:ext>
            </a:extLst>
          </p:cNvPr>
          <p:cNvSpPr txBox="1"/>
          <p:nvPr/>
        </p:nvSpPr>
        <p:spPr>
          <a:xfrm>
            <a:off x="298095" y="2017095"/>
            <a:ext cx="441656" cy="307777"/>
          </a:xfrm>
          <a:prstGeom prst="rect">
            <a:avLst/>
          </a:prstGeom>
          <a:noFill/>
        </p:spPr>
        <p:txBody>
          <a:bodyPr wrap="square">
            <a:spAutoFit/>
          </a:bodyPr>
          <a:lstStyle/>
          <a:p>
            <a:r>
              <a:rPr lang="fr-FR" b="0" i="0" dirty="0">
                <a:solidFill>
                  <a:srgbClr val="1F1F1F"/>
                </a:solidFill>
                <a:effectLst/>
                <a:latin typeface="+mn-lt"/>
              </a:rPr>
              <a:t>¹²C</a:t>
            </a:r>
            <a:endParaRPr lang="fr-FR" dirty="0">
              <a:latin typeface="+mn-lt"/>
            </a:endParaRPr>
          </a:p>
        </p:txBody>
      </p:sp>
      <p:sp>
        <p:nvSpPr>
          <p:cNvPr id="46" name="ZoneTexte 45">
            <a:extLst>
              <a:ext uri="{FF2B5EF4-FFF2-40B4-BE49-F238E27FC236}">
                <a16:creationId xmlns:a16="http://schemas.microsoft.com/office/drawing/2014/main" id="{8AD65FC5-D650-2FE6-DA4B-6B2102D877BC}"/>
              </a:ext>
            </a:extLst>
          </p:cNvPr>
          <p:cNvSpPr txBox="1"/>
          <p:nvPr/>
        </p:nvSpPr>
        <p:spPr>
          <a:xfrm>
            <a:off x="171761" y="674065"/>
            <a:ext cx="4572000" cy="307777"/>
          </a:xfrm>
          <a:prstGeom prst="rect">
            <a:avLst/>
          </a:prstGeom>
          <a:noFill/>
        </p:spPr>
        <p:txBody>
          <a:bodyPr wrap="square">
            <a:spAutoFit/>
          </a:bodyPr>
          <a:lstStyle/>
          <a:p>
            <a:r>
              <a:rPr lang="en-US" dirty="0">
                <a:solidFill>
                  <a:srgbClr val="002060"/>
                </a:solidFill>
              </a:rPr>
              <a:t>FOOT: </a:t>
            </a:r>
            <a:r>
              <a:rPr lang="en-US" dirty="0" err="1">
                <a:solidFill>
                  <a:srgbClr val="002060"/>
                </a:solidFill>
              </a:rPr>
              <a:t>FragmentatiOn</a:t>
            </a:r>
            <a:r>
              <a:rPr lang="en-US" dirty="0">
                <a:solidFill>
                  <a:srgbClr val="002060"/>
                </a:solidFill>
              </a:rPr>
              <a:t> Of Target experiment</a:t>
            </a:r>
            <a:endParaRPr lang="fr-FR" dirty="0">
              <a:solidFill>
                <a:srgbClr val="002060"/>
              </a:solidFill>
            </a:endParaRPr>
          </a:p>
        </p:txBody>
      </p:sp>
      <p:sp>
        <p:nvSpPr>
          <p:cNvPr id="47" name="ZoneTexte 46">
            <a:extLst>
              <a:ext uri="{FF2B5EF4-FFF2-40B4-BE49-F238E27FC236}">
                <a16:creationId xmlns:a16="http://schemas.microsoft.com/office/drawing/2014/main" id="{4601E2E4-4971-C787-7B59-C75A3355EE17}"/>
              </a:ext>
            </a:extLst>
          </p:cNvPr>
          <p:cNvSpPr txBox="1"/>
          <p:nvPr/>
        </p:nvSpPr>
        <p:spPr>
          <a:xfrm>
            <a:off x="2120557" y="1189884"/>
            <a:ext cx="591829" cy="307777"/>
          </a:xfrm>
          <a:prstGeom prst="rect">
            <a:avLst/>
          </a:prstGeom>
          <a:noFill/>
        </p:spPr>
        <p:txBody>
          <a:bodyPr wrap="none" rtlCol="0">
            <a:spAutoFit/>
          </a:bodyPr>
          <a:lstStyle/>
          <a:p>
            <a:r>
              <a:rPr lang="fr-FR" dirty="0">
                <a:latin typeface="+mn-lt"/>
              </a:rPr>
              <a:t>C₂H₄</a:t>
            </a:r>
          </a:p>
        </p:txBody>
      </p:sp>
      <p:sp>
        <p:nvSpPr>
          <p:cNvPr id="49" name="ZoneTexte 48">
            <a:extLst>
              <a:ext uri="{FF2B5EF4-FFF2-40B4-BE49-F238E27FC236}">
                <a16:creationId xmlns:a16="http://schemas.microsoft.com/office/drawing/2014/main" id="{3EACF4D5-F99C-98D3-11FB-17D20BD917D5}"/>
              </a:ext>
            </a:extLst>
          </p:cNvPr>
          <p:cNvSpPr txBox="1"/>
          <p:nvPr/>
        </p:nvSpPr>
        <p:spPr>
          <a:xfrm>
            <a:off x="2491879" y="2002236"/>
            <a:ext cx="472054" cy="523220"/>
          </a:xfrm>
          <a:prstGeom prst="rect">
            <a:avLst/>
          </a:prstGeom>
          <a:noFill/>
        </p:spPr>
        <p:txBody>
          <a:bodyPr wrap="square">
            <a:spAutoFit/>
          </a:bodyPr>
          <a:lstStyle/>
          <a:p>
            <a:r>
              <a:rPr lang="fr-FR" baseline="30000" dirty="0">
                <a:latin typeface="+mn-lt"/>
              </a:rPr>
              <a:t>11</a:t>
            </a:r>
            <a:r>
              <a:rPr lang="fr-FR" dirty="0">
                <a:latin typeface="+mn-lt"/>
              </a:rPr>
              <a:t>C</a:t>
            </a:r>
          </a:p>
          <a:p>
            <a:endParaRPr lang="fr-FR" dirty="0">
              <a:latin typeface="+mn-lt"/>
            </a:endParaRPr>
          </a:p>
        </p:txBody>
      </p:sp>
      <p:sp>
        <p:nvSpPr>
          <p:cNvPr id="51" name="ZoneTexte 50">
            <a:extLst>
              <a:ext uri="{FF2B5EF4-FFF2-40B4-BE49-F238E27FC236}">
                <a16:creationId xmlns:a16="http://schemas.microsoft.com/office/drawing/2014/main" id="{D3CFD9DC-4D5D-E566-330F-E59BA2B24E8C}"/>
              </a:ext>
            </a:extLst>
          </p:cNvPr>
          <p:cNvSpPr txBox="1"/>
          <p:nvPr/>
        </p:nvSpPr>
        <p:spPr>
          <a:xfrm>
            <a:off x="2172646" y="1780389"/>
            <a:ext cx="588693" cy="369332"/>
          </a:xfrm>
          <a:prstGeom prst="rect">
            <a:avLst/>
          </a:prstGeom>
          <a:noFill/>
        </p:spPr>
        <p:txBody>
          <a:bodyPr wrap="square">
            <a:spAutoFit/>
          </a:bodyPr>
          <a:lstStyle/>
          <a:p>
            <a:r>
              <a:rPr lang="fr-FR" sz="1800" dirty="0"/>
              <a:t>💥</a:t>
            </a:r>
            <a:r>
              <a:rPr lang="fr-FR" dirty="0"/>
              <a:t>​</a:t>
            </a:r>
          </a:p>
        </p:txBody>
      </p:sp>
      <p:sp>
        <p:nvSpPr>
          <p:cNvPr id="56" name="ZoneTexte 55">
            <a:extLst>
              <a:ext uri="{FF2B5EF4-FFF2-40B4-BE49-F238E27FC236}">
                <a16:creationId xmlns:a16="http://schemas.microsoft.com/office/drawing/2014/main" id="{E89F5238-2C80-922D-D90F-AB998B5E5874}"/>
              </a:ext>
            </a:extLst>
          </p:cNvPr>
          <p:cNvSpPr txBox="1"/>
          <p:nvPr/>
        </p:nvSpPr>
        <p:spPr>
          <a:xfrm>
            <a:off x="8346884" y="1728061"/>
            <a:ext cx="370027" cy="307777"/>
          </a:xfrm>
          <a:prstGeom prst="rect">
            <a:avLst/>
          </a:prstGeom>
          <a:noFill/>
        </p:spPr>
        <p:txBody>
          <a:bodyPr wrap="square">
            <a:spAutoFit/>
          </a:bodyPr>
          <a:lstStyle/>
          <a:p>
            <a:r>
              <a:rPr lang="fr-FR" dirty="0"/>
              <a:t>💥​</a:t>
            </a:r>
          </a:p>
        </p:txBody>
      </p:sp>
      <p:sp>
        <p:nvSpPr>
          <p:cNvPr id="61" name="ZoneTexte 60">
            <a:extLst>
              <a:ext uri="{FF2B5EF4-FFF2-40B4-BE49-F238E27FC236}">
                <a16:creationId xmlns:a16="http://schemas.microsoft.com/office/drawing/2014/main" id="{2A11BB8B-71F8-35F9-30A1-7D932C77D767}"/>
              </a:ext>
            </a:extLst>
          </p:cNvPr>
          <p:cNvSpPr txBox="1"/>
          <p:nvPr/>
        </p:nvSpPr>
        <p:spPr>
          <a:xfrm>
            <a:off x="3759295" y="2994141"/>
            <a:ext cx="2173993" cy="954107"/>
          </a:xfrm>
          <a:prstGeom prst="rect">
            <a:avLst/>
          </a:prstGeom>
          <a:noFill/>
        </p:spPr>
        <p:txBody>
          <a:bodyPr wrap="none" rtlCol="0">
            <a:spAutoFit/>
          </a:bodyPr>
          <a:lstStyle/>
          <a:p>
            <a:pPr algn="ctr"/>
            <a:r>
              <a:rPr lang="fr-FR" dirty="0"/>
              <a:t>🧲 </a:t>
            </a:r>
          </a:p>
          <a:p>
            <a:pPr algn="ctr"/>
            <a:r>
              <a:rPr lang="en-US" dirty="0"/>
              <a:t>Bends the fragment </a:t>
            </a:r>
          </a:p>
          <a:p>
            <a:pPr algn="ctr"/>
            <a:r>
              <a:rPr lang="en-US" dirty="0"/>
              <a:t>trajectory according to its</a:t>
            </a:r>
          </a:p>
          <a:p>
            <a:pPr algn="ctr"/>
            <a:r>
              <a:rPr lang="en-US" dirty="0"/>
              <a:t> momentum-to-charge</a:t>
            </a:r>
            <a:endParaRPr lang="fr-FR" dirty="0"/>
          </a:p>
        </p:txBody>
      </p:sp>
      <p:sp>
        <p:nvSpPr>
          <p:cNvPr id="63" name="ZoneTexte 62">
            <a:extLst>
              <a:ext uri="{FF2B5EF4-FFF2-40B4-BE49-F238E27FC236}">
                <a16:creationId xmlns:a16="http://schemas.microsoft.com/office/drawing/2014/main" id="{6B290512-F459-382F-4F02-D392DAFBA381}"/>
              </a:ext>
            </a:extLst>
          </p:cNvPr>
          <p:cNvSpPr txBox="1"/>
          <p:nvPr/>
        </p:nvSpPr>
        <p:spPr>
          <a:xfrm>
            <a:off x="126231" y="2976593"/>
            <a:ext cx="4572000" cy="1169551"/>
          </a:xfrm>
          <a:prstGeom prst="rect">
            <a:avLst/>
          </a:prstGeom>
          <a:noFill/>
        </p:spPr>
        <p:txBody>
          <a:bodyPr wrap="square">
            <a:spAutoFit/>
          </a:bodyPr>
          <a:lstStyle/>
          <a:p>
            <a:pPr algn="ctr"/>
            <a:r>
              <a:rPr lang="fr-FR" dirty="0"/>
              <a:t>🎯</a:t>
            </a:r>
          </a:p>
          <a:p>
            <a:pPr algn="ctr"/>
            <a:r>
              <a:rPr lang="en-US" dirty="0"/>
              <a:t>Measure the track before and </a:t>
            </a:r>
          </a:p>
          <a:p>
            <a:pPr algn="ctr"/>
            <a:r>
              <a:rPr lang="en-US" dirty="0"/>
              <a:t>after bending, enabling precise </a:t>
            </a:r>
          </a:p>
          <a:p>
            <a:pPr algn="ctr"/>
            <a:r>
              <a:rPr lang="en-US" dirty="0"/>
              <a:t>reconstruction of the particle’s</a:t>
            </a:r>
          </a:p>
          <a:p>
            <a:pPr algn="ctr"/>
            <a:r>
              <a:rPr lang="en-US" dirty="0"/>
              <a:t> trajectory</a:t>
            </a:r>
            <a:endParaRPr lang="fr-FR" dirty="0"/>
          </a:p>
        </p:txBody>
      </p:sp>
      <p:sp>
        <p:nvSpPr>
          <p:cNvPr id="68" name="ZoneTexte 67">
            <a:extLst>
              <a:ext uri="{FF2B5EF4-FFF2-40B4-BE49-F238E27FC236}">
                <a16:creationId xmlns:a16="http://schemas.microsoft.com/office/drawing/2014/main" id="{911436F1-64BC-D971-759B-4194684EFCB4}"/>
              </a:ext>
            </a:extLst>
          </p:cNvPr>
          <p:cNvSpPr txBox="1"/>
          <p:nvPr/>
        </p:nvSpPr>
        <p:spPr>
          <a:xfrm>
            <a:off x="3097960" y="2449586"/>
            <a:ext cx="393154" cy="307777"/>
          </a:xfrm>
          <a:prstGeom prst="rect">
            <a:avLst/>
          </a:prstGeom>
          <a:noFill/>
        </p:spPr>
        <p:txBody>
          <a:bodyPr wrap="square">
            <a:spAutoFit/>
          </a:bodyPr>
          <a:lstStyle/>
          <a:p>
            <a:r>
              <a:rPr lang="fr-FR" sz="1400" dirty="0"/>
              <a:t>🎯</a:t>
            </a:r>
          </a:p>
        </p:txBody>
      </p:sp>
      <p:sp>
        <p:nvSpPr>
          <p:cNvPr id="70" name="ZoneTexte 69">
            <a:extLst>
              <a:ext uri="{FF2B5EF4-FFF2-40B4-BE49-F238E27FC236}">
                <a16:creationId xmlns:a16="http://schemas.microsoft.com/office/drawing/2014/main" id="{62FE9EEC-CE36-8FAB-8A28-CBF003FFCF03}"/>
              </a:ext>
            </a:extLst>
          </p:cNvPr>
          <p:cNvSpPr txBox="1"/>
          <p:nvPr/>
        </p:nvSpPr>
        <p:spPr>
          <a:xfrm>
            <a:off x="4108261" y="2417861"/>
            <a:ext cx="358385" cy="307777"/>
          </a:xfrm>
          <a:prstGeom prst="rect">
            <a:avLst/>
          </a:prstGeom>
          <a:noFill/>
        </p:spPr>
        <p:txBody>
          <a:bodyPr wrap="square">
            <a:spAutoFit/>
          </a:bodyPr>
          <a:lstStyle/>
          <a:p>
            <a:r>
              <a:rPr lang="fr-FR" sz="1400" dirty="0"/>
              <a:t>🧲</a:t>
            </a:r>
            <a:endParaRPr lang="fr-FR" dirty="0"/>
          </a:p>
        </p:txBody>
      </p:sp>
      <p:sp>
        <p:nvSpPr>
          <p:cNvPr id="71" name="ZoneTexte 70">
            <a:extLst>
              <a:ext uri="{FF2B5EF4-FFF2-40B4-BE49-F238E27FC236}">
                <a16:creationId xmlns:a16="http://schemas.microsoft.com/office/drawing/2014/main" id="{B1E2367D-142A-AC6C-3FAC-1D7861E20CC7}"/>
              </a:ext>
            </a:extLst>
          </p:cNvPr>
          <p:cNvSpPr txBox="1"/>
          <p:nvPr/>
        </p:nvSpPr>
        <p:spPr>
          <a:xfrm>
            <a:off x="5883791" y="2540336"/>
            <a:ext cx="358385" cy="307777"/>
          </a:xfrm>
          <a:prstGeom prst="rect">
            <a:avLst/>
          </a:prstGeom>
          <a:noFill/>
        </p:spPr>
        <p:txBody>
          <a:bodyPr wrap="square">
            <a:spAutoFit/>
          </a:bodyPr>
          <a:lstStyle/>
          <a:p>
            <a:r>
              <a:rPr lang="fr-FR" sz="1400" dirty="0"/>
              <a:t>🧲</a:t>
            </a:r>
            <a:endParaRPr lang="fr-FR" dirty="0"/>
          </a:p>
        </p:txBody>
      </p:sp>
      <p:sp>
        <p:nvSpPr>
          <p:cNvPr id="72" name="ZoneTexte 71">
            <a:extLst>
              <a:ext uri="{FF2B5EF4-FFF2-40B4-BE49-F238E27FC236}">
                <a16:creationId xmlns:a16="http://schemas.microsoft.com/office/drawing/2014/main" id="{2E1A20A3-742C-360B-39A0-91DE0449E8BB}"/>
              </a:ext>
            </a:extLst>
          </p:cNvPr>
          <p:cNvSpPr txBox="1"/>
          <p:nvPr/>
        </p:nvSpPr>
        <p:spPr>
          <a:xfrm>
            <a:off x="4961300" y="2464174"/>
            <a:ext cx="393154" cy="307777"/>
          </a:xfrm>
          <a:prstGeom prst="rect">
            <a:avLst/>
          </a:prstGeom>
          <a:noFill/>
        </p:spPr>
        <p:txBody>
          <a:bodyPr wrap="square">
            <a:spAutoFit/>
          </a:bodyPr>
          <a:lstStyle/>
          <a:p>
            <a:r>
              <a:rPr lang="fr-FR" sz="1400" dirty="0"/>
              <a:t>🎯</a:t>
            </a:r>
          </a:p>
        </p:txBody>
      </p:sp>
      <p:sp>
        <p:nvSpPr>
          <p:cNvPr id="73" name="ZoneTexte 72">
            <a:extLst>
              <a:ext uri="{FF2B5EF4-FFF2-40B4-BE49-F238E27FC236}">
                <a16:creationId xmlns:a16="http://schemas.microsoft.com/office/drawing/2014/main" id="{E493659B-C2FC-4175-EFD3-63D149DE58FF}"/>
              </a:ext>
            </a:extLst>
          </p:cNvPr>
          <p:cNvSpPr txBox="1"/>
          <p:nvPr/>
        </p:nvSpPr>
        <p:spPr>
          <a:xfrm>
            <a:off x="6825255" y="2528261"/>
            <a:ext cx="393154" cy="307777"/>
          </a:xfrm>
          <a:prstGeom prst="rect">
            <a:avLst/>
          </a:prstGeom>
          <a:noFill/>
        </p:spPr>
        <p:txBody>
          <a:bodyPr wrap="square">
            <a:spAutoFit/>
          </a:bodyPr>
          <a:lstStyle/>
          <a:p>
            <a:r>
              <a:rPr lang="fr-FR" sz="1400" dirty="0"/>
              <a:t>🎯</a:t>
            </a:r>
          </a:p>
        </p:txBody>
      </p:sp>
      <p:sp>
        <p:nvSpPr>
          <p:cNvPr id="76" name="ZoneTexte 75">
            <a:extLst>
              <a:ext uri="{FF2B5EF4-FFF2-40B4-BE49-F238E27FC236}">
                <a16:creationId xmlns:a16="http://schemas.microsoft.com/office/drawing/2014/main" id="{CF782B8E-0783-6D0C-E4EE-C04D35160AF5}"/>
              </a:ext>
            </a:extLst>
          </p:cNvPr>
          <p:cNvSpPr txBox="1"/>
          <p:nvPr/>
        </p:nvSpPr>
        <p:spPr>
          <a:xfrm>
            <a:off x="7676544" y="2620464"/>
            <a:ext cx="300277" cy="307777"/>
          </a:xfrm>
          <a:prstGeom prst="rect">
            <a:avLst/>
          </a:prstGeom>
          <a:noFill/>
        </p:spPr>
        <p:txBody>
          <a:bodyPr wrap="square">
            <a:spAutoFit/>
          </a:bodyPr>
          <a:lstStyle/>
          <a:p>
            <a:r>
              <a:rPr lang="fr-FR" sz="1400" dirty="0"/>
              <a:t>⏱️</a:t>
            </a:r>
            <a:endParaRPr lang="fr-FR" dirty="0"/>
          </a:p>
        </p:txBody>
      </p:sp>
      <p:sp>
        <p:nvSpPr>
          <p:cNvPr id="78" name="ZoneTexte 77">
            <a:extLst>
              <a:ext uri="{FF2B5EF4-FFF2-40B4-BE49-F238E27FC236}">
                <a16:creationId xmlns:a16="http://schemas.microsoft.com/office/drawing/2014/main" id="{6FBBB115-E46D-DFAC-3121-5538031DA7DD}"/>
              </a:ext>
            </a:extLst>
          </p:cNvPr>
          <p:cNvSpPr txBox="1"/>
          <p:nvPr/>
        </p:nvSpPr>
        <p:spPr>
          <a:xfrm>
            <a:off x="8360287" y="2612233"/>
            <a:ext cx="343219" cy="307777"/>
          </a:xfrm>
          <a:prstGeom prst="rect">
            <a:avLst/>
          </a:prstGeom>
          <a:noFill/>
        </p:spPr>
        <p:txBody>
          <a:bodyPr wrap="square">
            <a:spAutoFit/>
          </a:bodyPr>
          <a:lstStyle/>
          <a:p>
            <a:r>
              <a:rPr lang="fr-FR" dirty="0"/>
              <a:t>🔋</a:t>
            </a:r>
          </a:p>
        </p:txBody>
      </p:sp>
      <p:sp>
        <p:nvSpPr>
          <p:cNvPr id="80" name="ZoneTexte 79">
            <a:extLst>
              <a:ext uri="{FF2B5EF4-FFF2-40B4-BE49-F238E27FC236}">
                <a16:creationId xmlns:a16="http://schemas.microsoft.com/office/drawing/2014/main" id="{C12FABD8-4097-D6D1-45FF-7987ABF8B22C}"/>
              </a:ext>
            </a:extLst>
          </p:cNvPr>
          <p:cNvSpPr txBox="1"/>
          <p:nvPr/>
        </p:nvSpPr>
        <p:spPr>
          <a:xfrm>
            <a:off x="5943870" y="2994140"/>
            <a:ext cx="2212465" cy="954107"/>
          </a:xfrm>
          <a:prstGeom prst="rect">
            <a:avLst/>
          </a:prstGeom>
          <a:noFill/>
        </p:spPr>
        <p:txBody>
          <a:bodyPr wrap="none" rtlCol="0">
            <a:spAutoFit/>
          </a:bodyPr>
          <a:lstStyle/>
          <a:p>
            <a:pPr algn="ctr"/>
            <a:r>
              <a:rPr lang="fr-FR" dirty="0"/>
              <a:t>⏱️🔋 </a:t>
            </a:r>
          </a:p>
          <a:p>
            <a:pPr algn="ctr"/>
            <a:r>
              <a:rPr lang="en-US" dirty="0"/>
              <a:t>Measure the time-of-flight</a:t>
            </a:r>
          </a:p>
          <a:p>
            <a:pPr algn="ctr"/>
            <a:r>
              <a:rPr lang="en-US" dirty="0"/>
              <a:t> of the fragment</a:t>
            </a:r>
            <a:r>
              <a:rPr lang="fr-FR" dirty="0"/>
              <a:t> </a:t>
            </a:r>
            <a:r>
              <a:rPr lang="en-US" dirty="0"/>
              <a:t>and</a:t>
            </a:r>
          </a:p>
          <a:p>
            <a:pPr algn="ctr"/>
            <a:r>
              <a:rPr lang="en-US" dirty="0"/>
              <a:t> the deposited energy</a:t>
            </a:r>
            <a:endParaRPr lang="fr-FR" dirty="0"/>
          </a:p>
        </p:txBody>
      </p:sp>
      <p:cxnSp>
        <p:nvCxnSpPr>
          <p:cNvPr id="83" name="Google Shape;20;p1">
            <a:extLst>
              <a:ext uri="{FF2B5EF4-FFF2-40B4-BE49-F238E27FC236}">
                <a16:creationId xmlns:a16="http://schemas.microsoft.com/office/drawing/2014/main" id="{5792C8C4-AA53-1E75-66F0-BF8DCD231184}"/>
              </a:ext>
            </a:extLst>
          </p:cNvPr>
          <p:cNvCxnSpPr/>
          <p:nvPr/>
        </p:nvCxnSpPr>
        <p:spPr>
          <a:xfrm>
            <a:off x="198684" y="2927606"/>
            <a:ext cx="8686800" cy="0"/>
          </a:xfrm>
          <a:prstGeom prst="straightConnector1">
            <a:avLst/>
          </a:prstGeom>
          <a:noFill/>
          <a:ln w="28575" cap="flat" cmpd="sng">
            <a:solidFill>
              <a:srgbClr val="002060"/>
            </a:solidFill>
            <a:prstDash val="solid"/>
            <a:round/>
            <a:headEnd type="none" w="sm" len="sm"/>
            <a:tailEnd type="none" w="sm" len="sm"/>
          </a:ln>
        </p:spPr>
      </p:cxnSp>
      <p:sp>
        <p:nvSpPr>
          <p:cNvPr id="85" name="ZoneTexte 84">
            <a:extLst>
              <a:ext uri="{FF2B5EF4-FFF2-40B4-BE49-F238E27FC236}">
                <a16:creationId xmlns:a16="http://schemas.microsoft.com/office/drawing/2014/main" id="{57F64219-095F-2152-4E58-6342CA336AB9}"/>
              </a:ext>
            </a:extLst>
          </p:cNvPr>
          <p:cNvSpPr txBox="1"/>
          <p:nvPr/>
        </p:nvSpPr>
        <p:spPr>
          <a:xfrm>
            <a:off x="2646409" y="4134707"/>
            <a:ext cx="4572000" cy="738664"/>
          </a:xfrm>
          <a:prstGeom prst="rect">
            <a:avLst/>
          </a:prstGeom>
          <a:noFill/>
          <a:ln>
            <a:solidFill>
              <a:srgbClr val="FF0000"/>
            </a:solidFill>
          </a:ln>
        </p:spPr>
        <p:txBody>
          <a:bodyPr wrap="square">
            <a:spAutoFit/>
          </a:bodyPr>
          <a:lstStyle/>
          <a:p>
            <a:r>
              <a:rPr lang="fr-FR" dirty="0"/>
              <a:t>Track + p/Z + </a:t>
            </a:r>
            <a:r>
              <a:rPr lang="el-GR" dirty="0"/>
              <a:t>Δ</a:t>
            </a:r>
            <a:r>
              <a:rPr lang="fr-FR" dirty="0"/>
              <a:t>E → </a:t>
            </a:r>
            <a:r>
              <a:rPr lang="fr-FR" dirty="0" err="1"/>
              <a:t>Element</a:t>
            </a:r>
            <a:r>
              <a:rPr lang="fr-FR" dirty="0"/>
              <a:t> &amp; isotope identification</a:t>
            </a:r>
          </a:p>
          <a:p>
            <a:r>
              <a:rPr lang="fr-FR" dirty="0"/>
              <a:t>→ </a:t>
            </a:r>
            <a:r>
              <a:rPr lang="en-US" dirty="0"/>
              <a:t>Measure the differential production cross sections of nuclear fragments produced by ion–matter interactions</a:t>
            </a:r>
            <a:r>
              <a:rPr lang="fr-FR" dirty="0"/>
              <a:t> </a:t>
            </a:r>
          </a:p>
        </p:txBody>
      </p:sp>
      <p:sp>
        <p:nvSpPr>
          <p:cNvPr id="91" name="Rectangle 90">
            <a:extLst>
              <a:ext uri="{FF2B5EF4-FFF2-40B4-BE49-F238E27FC236}">
                <a16:creationId xmlns:a16="http://schemas.microsoft.com/office/drawing/2014/main" id="{314FC16A-EE20-2462-1889-A1EB7AB9F395}"/>
              </a:ext>
            </a:extLst>
          </p:cNvPr>
          <p:cNvSpPr/>
          <p:nvPr/>
        </p:nvSpPr>
        <p:spPr>
          <a:xfrm>
            <a:off x="970492" y="1514775"/>
            <a:ext cx="825869" cy="900401"/>
          </a:xfrm>
          <a:prstGeom prst="rect">
            <a:avLst/>
          </a:prstGeom>
          <a:solidFill>
            <a:srgbClr val="4472C4">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8DD2455E-3830-1090-1C13-A3C2F4F4458A}"/>
              </a:ext>
            </a:extLst>
          </p:cNvPr>
          <p:cNvSpPr/>
          <p:nvPr/>
        </p:nvSpPr>
        <p:spPr>
          <a:xfrm>
            <a:off x="880619" y="1518879"/>
            <a:ext cx="45719" cy="900401"/>
          </a:xfrm>
          <a:prstGeom prst="rect">
            <a:avLst/>
          </a:prstGeom>
          <a:solidFill>
            <a:srgbClr val="4472C4">
              <a:alpha val="2117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AB7F27B9-F5CD-DE75-FC24-F1AE54E27874}"/>
              </a:ext>
            </a:extLst>
          </p:cNvPr>
          <p:cNvSpPr/>
          <p:nvPr/>
        </p:nvSpPr>
        <p:spPr>
          <a:xfrm>
            <a:off x="799939" y="1459524"/>
            <a:ext cx="1080133" cy="1312425"/>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A5E83CD6-D3DC-E6B4-6D3B-A87CFA89CDE3}"/>
              </a:ext>
            </a:extLst>
          </p:cNvPr>
          <p:cNvSpPr txBox="1"/>
          <p:nvPr/>
        </p:nvSpPr>
        <p:spPr>
          <a:xfrm>
            <a:off x="802505" y="2376237"/>
            <a:ext cx="1099980" cy="430887"/>
          </a:xfrm>
          <a:prstGeom prst="rect">
            <a:avLst/>
          </a:prstGeom>
          <a:noFill/>
        </p:spPr>
        <p:txBody>
          <a:bodyPr wrap="none" rtlCol="0">
            <a:spAutoFit/>
          </a:bodyPr>
          <a:lstStyle/>
          <a:p>
            <a:pPr algn="ctr"/>
            <a:r>
              <a:rPr lang="fr-FR" sz="1100" dirty="0"/>
              <a:t>Monitor </a:t>
            </a:r>
            <a:r>
              <a:rPr lang="fr-FR" sz="1100" dirty="0" err="1"/>
              <a:t>where</a:t>
            </a:r>
            <a:endParaRPr lang="fr-FR" sz="1100" dirty="0"/>
          </a:p>
          <a:p>
            <a:pPr algn="ctr"/>
            <a:r>
              <a:rPr lang="fr-FR" sz="1100" dirty="0"/>
              <a:t> do the ions hit</a:t>
            </a:r>
            <a:endParaRPr lang="fr-FR" sz="1000" dirty="0"/>
          </a:p>
        </p:txBody>
      </p:sp>
    </p:spTree>
    <p:extLst>
      <p:ext uri="{BB962C8B-B14F-4D97-AF65-F5344CB8AC3E}">
        <p14:creationId xmlns:p14="http://schemas.microsoft.com/office/powerpoint/2010/main" val="219620006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0E3C1-6C3E-9C9C-6E1D-1A818FA89FE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9CAD45A-74E3-FD12-86A5-D08BDA2A72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3" name="Google Shape;18;p1">
            <a:extLst>
              <a:ext uri="{FF2B5EF4-FFF2-40B4-BE49-F238E27FC236}">
                <a16:creationId xmlns:a16="http://schemas.microsoft.com/office/drawing/2014/main" id="{5465C0F4-F916-561B-7355-7F7927CB4D0C}"/>
              </a:ext>
            </a:extLst>
          </p:cNvPr>
          <p:cNvSpPr/>
          <p:nvPr/>
        </p:nvSpPr>
        <p:spPr>
          <a:xfrm>
            <a:off x="228600" y="228600"/>
            <a:ext cx="8739051" cy="335161"/>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Measurement and modeling of secondary particles produced by heavy ions</a:t>
            </a:r>
            <a:endParaRPr lang="fr-FR" sz="1800" b="1" dirty="0">
              <a:solidFill>
                <a:srgbClr val="002060"/>
              </a:solidFill>
            </a:endParaRPr>
          </a:p>
        </p:txBody>
      </p:sp>
      <p:cxnSp>
        <p:nvCxnSpPr>
          <p:cNvPr id="4" name="Google Shape;20;p1">
            <a:extLst>
              <a:ext uri="{FF2B5EF4-FFF2-40B4-BE49-F238E27FC236}">
                <a16:creationId xmlns:a16="http://schemas.microsoft.com/office/drawing/2014/main" id="{88BC0CD7-AF14-0AE7-DA14-7ECB5521587D}"/>
              </a:ext>
            </a:extLst>
          </p:cNvPr>
          <p:cNvCxnSpPr/>
          <p:nvPr/>
        </p:nvCxnSpPr>
        <p:spPr>
          <a:xfrm>
            <a:off x="228600" y="614447"/>
            <a:ext cx="8686800" cy="0"/>
          </a:xfrm>
          <a:prstGeom prst="straightConnector1">
            <a:avLst/>
          </a:prstGeom>
          <a:noFill/>
          <a:ln w="28575" cap="flat" cmpd="sng">
            <a:solidFill>
              <a:srgbClr val="002060"/>
            </a:solidFill>
            <a:prstDash val="solid"/>
            <a:round/>
            <a:headEnd type="none" w="sm" len="sm"/>
            <a:tailEnd type="none" w="sm" len="sm"/>
          </a:ln>
        </p:spPr>
      </p:cxnSp>
      <p:sp>
        <p:nvSpPr>
          <p:cNvPr id="46" name="ZoneTexte 45">
            <a:extLst>
              <a:ext uri="{FF2B5EF4-FFF2-40B4-BE49-F238E27FC236}">
                <a16:creationId xmlns:a16="http://schemas.microsoft.com/office/drawing/2014/main" id="{A007B959-ECEF-B5AB-C8E2-F13FACE2B89F}"/>
              </a:ext>
            </a:extLst>
          </p:cNvPr>
          <p:cNvSpPr txBox="1"/>
          <p:nvPr/>
        </p:nvSpPr>
        <p:spPr>
          <a:xfrm>
            <a:off x="171761" y="674065"/>
            <a:ext cx="4572000" cy="307777"/>
          </a:xfrm>
          <a:prstGeom prst="rect">
            <a:avLst/>
          </a:prstGeom>
          <a:noFill/>
        </p:spPr>
        <p:txBody>
          <a:bodyPr wrap="square">
            <a:spAutoFit/>
          </a:bodyPr>
          <a:lstStyle/>
          <a:p>
            <a:r>
              <a:rPr lang="en-US" dirty="0">
                <a:solidFill>
                  <a:srgbClr val="002060"/>
                </a:solidFill>
              </a:rPr>
              <a:t>FOOT: the </a:t>
            </a:r>
            <a:r>
              <a:rPr lang="en-US" dirty="0" err="1">
                <a:solidFill>
                  <a:srgbClr val="002060"/>
                </a:solidFill>
              </a:rPr>
              <a:t>FragmentatiOn</a:t>
            </a:r>
            <a:r>
              <a:rPr lang="en-US" dirty="0">
                <a:solidFill>
                  <a:srgbClr val="002060"/>
                </a:solidFill>
              </a:rPr>
              <a:t> Of Target experiment</a:t>
            </a:r>
            <a:endParaRPr lang="fr-FR" dirty="0">
              <a:solidFill>
                <a:srgbClr val="002060"/>
              </a:solidFill>
            </a:endParaRPr>
          </a:p>
        </p:txBody>
      </p:sp>
      <p:pic>
        <p:nvPicPr>
          <p:cNvPr id="40" name="Image 39">
            <a:extLst>
              <a:ext uri="{FF2B5EF4-FFF2-40B4-BE49-F238E27FC236}">
                <a16:creationId xmlns:a16="http://schemas.microsoft.com/office/drawing/2014/main" id="{BF86626D-739E-2D2D-594B-41176091E801}"/>
              </a:ext>
            </a:extLst>
          </p:cNvPr>
          <p:cNvPicPr>
            <a:picLocks noChangeAspect="1"/>
          </p:cNvPicPr>
          <p:nvPr/>
        </p:nvPicPr>
        <p:blipFill>
          <a:blip r:embed="rId3"/>
          <a:stretch>
            <a:fillRect/>
          </a:stretch>
        </p:blipFill>
        <p:spPr>
          <a:xfrm>
            <a:off x="532037" y="977144"/>
            <a:ext cx="8079926" cy="3823394"/>
          </a:xfrm>
          <a:prstGeom prst="rect">
            <a:avLst/>
          </a:prstGeom>
        </p:spPr>
      </p:pic>
    </p:spTree>
    <p:extLst>
      <p:ext uri="{BB962C8B-B14F-4D97-AF65-F5344CB8AC3E}">
        <p14:creationId xmlns:p14="http://schemas.microsoft.com/office/powerpoint/2010/main" val="346503032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1C37A36B-F7F5-1C5E-60E0-3BBBE83AF563}"/>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BE2F89D2-BD69-EF66-606F-8F5E5646AA75}"/>
              </a:ext>
            </a:extLst>
          </p:cNvPr>
          <p:cNvSpPr/>
          <p:nvPr/>
        </p:nvSpPr>
        <p:spPr>
          <a:xfrm>
            <a:off x="202474" y="222068"/>
            <a:ext cx="8739051" cy="335161"/>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Measurement and modeling of secondary particles produced by heavy ions</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6E943369-79EF-7DEC-CBEA-F258266F96A0}"/>
              </a:ext>
            </a:extLst>
          </p:cNvPr>
          <p:cNvCxnSpPr/>
          <p:nvPr/>
        </p:nvCxnSpPr>
        <p:spPr>
          <a:xfrm>
            <a:off x="202474" y="674065"/>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6452AD0E-7F4F-A973-2065-89EA1559A593}"/>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 name="Image 1">
            <a:extLst>
              <a:ext uri="{FF2B5EF4-FFF2-40B4-BE49-F238E27FC236}">
                <a16:creationId xmlns:a16="http://schemas.microsoft.com/office/drawing/2014/main" id="{3D1B7834-78DF-2419-A607-17F7F43C4529}"/>
              </a:ext>
            </a:extLst>
          </p:cNvPr>
          <p:cNvPicPr>
            <a:picLocks noChangeAspect="1"/>
          </p:cNvPicPr>
          <p:nvPr/>
        </p:nvPicPr>
        <p:blipFill>
          <a:blip r:embed="rId3"/>
          <a:stretch>
            <a:fillRect/>
          </a:stretch>
        </p:blipFill>
        <p:spPr>
          <a:xfrm>
            <a:off x="3601181" y="1207245"/>
            <a:ext cx="5366470" cy="2677593"/>
          </a:xfrm>
          <a:prstGeom prst="rect">
            <a:avLst/>
          </a:prstGeom>
        </p:spPr>
      </p:pic>
      <p:pic>
        <p:nvPicPr>
          <p:cNvPr id="3" name="Image 2">
            <a:extLst>
              <a:ext uri="{FF2B5EF4-FFF2-40B4-BE49-F238E27FC236}">
                <a16:creationId xmlns:a16="http://schemas.microsoft.com/office/drawing/2014/main" id="{FC773096-A062-8F63-F37B-F77F7AFD955D}"/>
              </a:ext>
            </a:extLst>
          </p:cNvPr>
          <p:cNvPicPr>
            <a:picLocks noChangeAspect="1"/>
          </p:cNvPicPr>
          <p:nvPr/>
        </p:nvPicPr>
        <p:blipFill>
          <a:blip r:embed="rId4"/>
          <a:stretch>
            <a:fillRect/>
          </a:stretch>
        </p:blipFill>
        <p:spPr>
          <a:xfrm>
            <a:off x="277825" y="1631442"/>
            <a:ext cx="3232742" cy="1824976"/>
          </a:xfrm>
          <a:prstGeom prst="rect">
            <a:avLst/>
          </a:prstGeom>
          <a:ln w="38100">
            <a:solidFill>
              <a:srgbClr val="FF0000"/>
            </a:solidFill>
          </a:ln>
        </p:spPr>
      </p:pic>
      <p:sp>
        <p:nvSpPr>
          <p:cNvPr id="4" name="Rectangle 3">
            <a:extLst>
              <a:ext uri="{FF2B5EF4-FFF2-40B4-BE49-F238E27FC236}">
                <a16:creationId xmlns:a16="http://schemas.microsoft.com/office/drawing/2014/main" id="{2EDABCD8-989A-D1C2-D7EC-5B9E653EC0F4}"/>
              </a:ext>
            </a:extLst>
          </p:cNvPr>
          <p:cNvSpPr/>
          <p:nvPr/>
        </p:nvSpPr>
        <p:spPr>
          <a:xfrm>
            <a:off x="4525849" y="3453670"/>
            <a:ext cx="1918546" cy="4001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cxnSp>
        <p:nvCxnSpPr>
          <p:cNvPr id="5" name="Connecteur droit 4">
            <a:extLst>
              <a:ext uri="{FF2B5EF4-FFF2-40B4-BE49-F238E27FC236}">
                <a16:creationId xmlns:a16="http://schemas.microsoft.com/office/drawing/2014/main" id="{FF2C641E-7CFB-770D-6487-951E96C2BBA7}"/>
              </a:ext>
            </a:extLst>
          </p:cNvPr>
          <p:cNvCxnSpPr>
            <a:cxnSpLocks/>
            <a:stCxn id="4" idx="1"/>
          </p:cNvCxnSpPr>
          <p:nvPr/>
        </p:nvCxnSpPr>
        <p:spPr>
          <a:xfrm flipH="1">
            <a:off x="1908484" y="3653726"/>
            <a:ext cx="2617365"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necteur droit avec flèche 5">
            <a:extLst>
              <a:ext uri="{FF2B5EF4-FFF2-40B4-BE49-F238E27FC236}">
                <a16:creationId xmlns:a16="http://schemas.microsoft.com/office/drawing/2014/main" id="{8C901A67-97BC-5857-90BB-4A38B6894E77}"/>
              </a:ext>
            </a:extLst>
          </p:cNvPr>
          <p:cNvCxnSpPr>
            <a:cxnSpLocks/>
          </p:cNvCxnSpPr>
          <p:nvPr/>
        </p:nvCxnSpPr>
        <p:spPr>
          <a:xfrm flipV="1">
            <a:off x="1908484" y="3456417"/>
            <a:ext cx="0" cy="20842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2C54E988-868F-C834-D0F9-301515533051}"/>
              </a:ext>
            </a:extLst>
          </p:cNvPr>
          <p:cNvSpPr txBox="1"/>
          <p:nvPr/>
        </p:nvSpPr>
        <p:spPr>
          <a:xfrm>
            <a:off x="171761" y="674065"/>
            <a:ext cx="4572000" cy="307777"/>
          </a:xfrm>
          <a:prstGeom prst="rect">
            <a:avLst/>
          </a:prstGeom>
          <a:noFill/>
        </p:spPr>
        <p:txBody>
          <a:bodyPr wrap="square">
            <a:spAutoFit/>
          </a:bodyPr>
          <a:lstStyle/>
          <a:p>
            <a:r>
              <a:rPr lang="fr-FR" b="1" dirty="0">
                <a:solidFill>
                  <a:srgbClr val="002060"/>
                </a:solidFill>
              </a:rPr>
              <a:t>MIMOSA</a:t>
            </a:r>
            <a:r>
              <a:rPr lang="fr-FR" dirty="0">
                <a:solidFill>
                  <a:srgbClr val="002060"/>
                </a:solidFill>
              </a:rPr>
              <a:t> (</a:t>
            </a:r>
            <a:r>
              <a:rPr lang="fr-FR" dirty="0" err="1">
                <a:solidFill>
                  <a:srgbClr val="002060"/>
                </a:solidFill>
              </a:rPr>
              <a:t>Monolithic</a:t>
            </a:r>
            <a:r>
              <a:rPr lang="fr-FR" dirty="0">
                <a:solidFill>
                  <a:srgbClr val="002060"/>
                </a:solidFill>
              </a:rPr>
              <a:t> Active Pixel </a:t>
            </a:r>
            <a:r>
              <a:rPr lang="fr-FR" dirty="0" err="1">
                <a:solidFill>
                  <a:srgbClr val="002060"/>
                </a:solidFill>
              </a:rPr>
              <a:t>Sensor</a:t>
            </a:r>
            <a:r>
              <a:rPr lang="fr-FR" dirty="0">
                <a:solidFill>
                  <a:srgbClr val="002060"/>
                </a:solidFill>
              </a:rPr>
              <a:t>) </a:t>
            </a:r>
          </a:p>
        </p:txBody>
      </p:sp>
    </p:spTree>
    <p:extLst>
      <p:ext uri="{BB962C8B-B14F-4D97-AF65-F5344CB8AC3E}">
        <p14:creationId xmlns:p14="http://schemas.microsoft.com/office/powerpoint/2010/main" val="140927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5AA91DF6-D2D6-5E54-3581-224FA9985126}"/>
            </a:ext>
          </a:extLst>
        </p:cNvPr>
        <p:cNvGrpSpPr/>
        <p:nvPr/>
      </p:nvGrpSpPr>
      <p:grpSpPr>
        <a:xfrm>
          <a:off x="0" y="0"/>
          <a:ext cx="0" cy="0"/>
          <a:chOff x="0" y="0"/>
          <a:chExt cx="0" cy="0"/>
        </a:xfrm>
      </p:grpSpPr>
      <p:pic>
        <p:nvPicPr>
          <p:cNvPr id="30" name="Image 29">
            <a:extLst>
              <a:ext uri="{FF2B5EF4-FFF2-40B4-BE49-F238E27FC236}">
                <a16:creationId xmlns:a16="http://schemas.microsoft.com/office/drawing/2014/main" id="{EE5975CC-CCBC-42B5-DB23-4012C66223D0}"/>
              </a:ext>
            </a:extLst>
          </p:cNvPr>
          <p:cNvPicPr>
            <a:picLocks noChangeAspect="1"/>
          </p:cNvPicPr>
          <p:nvPr/>
        </p:nvPicPr>
        <p:blipFill>
          <a:blip r:embed="rId3"/>
          <a:stretch>
            <a:fillRect/>
          </a:stretch>
        </p:blipFill>
        <p:spPr>
          <a:xfrm>
            <a:off x="4163859" y="2255521"/>
            <a:ext cx="4126492" cy="2580409"/>
          </a:xfrm>
          <a:prstGeom prst="rect">
            <a:avLst/>
          </a:prstGeom>
        </p:spPr>
      </p:pic>
      <p:sp>
        <p:nvSpPr>
          <p:cNvPr id="18" name="Google Shape;18;p1">
            <a:extLst>
              <a:ext uri="{FF2B5EF4-FFF2-40B4-BE49-F238E27FC236}">
                <a16:creationId xmlns:a16="http://schemas.microsoft.com/office/drawing/2014/main" id="{99985128-A5FF-F6EF-3A76-77BC3C10CBCC}"/>
              </a:ext>
            </a:extLst>
          </p:cNvPr>
          <p:cNvSpPr/>
          <p:nvPr/>
        </p:nvSpPr>
        <p:spPr>
          <a:xfrm>
            <a:off x="228600" y="176289"/>
            <a:ext cx="8739051" cy="335161"/>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84910D19-7B30-36EE-7630-A00F6CFBB7E3}"/>
              </a:ext>
            </a:extLst>
          </p:cNvPr>
          <p:cNvCxnSpPr/>
          <p:nvPr/>
        </p:nvCxnSpPr>
        <p:spPr>
          <a:xfrm>
            <a:off x="228600" y="789366"/>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5C0343EF-DE7C-C381-1A29-527B69230ADC}"/>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7</a:t>
            </a:fld>
            <a:endParaRPr/>
          </a:p>
        </p:txBody>
      </p:sp>
      <p:pic>
        <p:nvPicPr>
          <p:cNvPr id="3" name="Image 2">
            <a:extLst>
              <a:ext uri="{FF2B5EF4-FFF2-40B4-BE49-F238E27FC236}">
                <a16:creationId xmlns:a16="http://schemas.microsoft.com/office/drawing/2014/main" id="{5FAA748F-A1C8-48FB-1D7B-F64CEF1F108B}"/>
              </a:ext>
            </a:extLst>
          </p:cNvPr>
          <p:cNvPicPr>
            <a:picLocks noChangeAspect="1"/>
          </p:cNvPicPr>
          <p:nvPr/>
        </p:nvPicPr>
        <p:blipFill>
          <a:blip r:embed="rId4"/>
          <a:srcRect l="49516"/>
          <a:stretch>
            <a:fillRect/>
          </a:stretch>
        </p:blipFill>
        <p:spPr>
          <a:xfrm>
            <a:off x="299244" y="981842"/>
            <a:ext cx="2250005" cy="2516015"/>
          </a:xfrm>
          <a:prstGeom prst="rect">
            <a:avLst/>
          </a:prstGeom>
          <a:ln w="38100">
            <a:noFill/>
          </a:ln>
        </p:spPr>
      </p:pic>
      <p:pic>
        <p:nvPicPr>
          <p:cNvPr id="8" name="Image 7" descr="Une image contenant capture d’écran, ligne&#10;&#10;Le contenu généré par l’IA peut être incorrect.">
            <a:extLst>
              <a:ext uri="{FF2B5EF4-FFF2-40B4-BE49-F238E27FC236}">
                <a16:creationId xmlns:a16="http://schemas.microsoft.com/office/drawing/2014/main" id="{0BE4566D-C459-E1D5-6023-806473306A3B}"/>
              </a:ext>
            </a:extLst>
          </p:cNvPr>
          <p:cNvPicPr>
            <a:picLocks noChangeAspect="1"/>
          </p:cNvPicPr>
          <p:nvPr/>
        </p:nvPicPr>
        <p:blipFill>
          <a:blip r:embed="rId5"/>
          <a:stretch>
            <a:fillRect/>
          </a:stretch>
        </p:blipFill>
        <p:spPr>
          <a:xfrm>
            <a:off x="2396346" y="2754500"/>
            <a:ext cx="2095816" cy="1995351"/>
          </a:xfrm>
          <a:prstGeom prst="rect">
            <a:avLst/>
          </a:prstGeom>
        </p:spPr>
      </p:pic>
      <p:sp>
        <p:nvSpPr>
          <p:cNvPr id="9" name="ZoneTexte 8">
            <a:extLst>
              <a:ext uri="{FF2B5EF4-FFF2-40B4-BE49-F238E27FC236}">
                <a16:creationId xmlns:a16="http://schemas.microsoft.com/office/drawing/2014/main" id="{5364575B-1AD7-D4E1-F6E2-A3E918193495}"/>
              </a:ext>
            </a:extLst>
          </p:cNvPr>
          <p:cNvSpPr txBox="1"/>
          <p:nvPr/>
        </p:nvSpPr>
        <p:spPr>
          <a:xfrm>
            <a:off x="204166" y="789366"/>
            <a:ext cx="4572000" cy="307777"/>
          </a:xfrm>
          <a:prstGeom prst="rect">
            <a:avLst/>
          </a:prstGeom>
          <a:noFill/>
        </p:spPr>
        <p:txBody>
          <a:bodyPr wrap="square">
            <a:spAutoFit/>
          </a:bodyPr>
          <a:lstStyle/>
          <a:p>
            <a:r>
              <a:rPr lang="fr-FR" b="1" dirty="0">
                <a:solidFill>
                  <a:srgbClr val="002060"/>
                </a:solidFill>
              </a:rPr>
              <a:t>MIMOSA</a:t>
            </a:r>
            <a:r>
              <a:rPr lang="fr-FR" dirty="0">
                <a:solidFill>
                  <a:srgbClr val="002060"/>
                </a:solidFill>
              </a:rPr>
              <a:t> (</a:t>
            </a:r>
            <a:r>
              <a:rPr lang="fr-FR" dirty="0" err="1">
                <a:solidFill>
                  <a:srgbClr val="002060"/>
                </a:solidFill>
              </a:rPr>
              <a:t>Monolithic</a:t>
            </a:r>
            <a:r>
              <a:rPr lang="fr-FR" dirty="0">
                <a:solidFill>
                  <a:srgbClr val="002060"/>
                </a:solidFill>
              </a:rPr>
              <a:t> Active Pixel </a:t>
            </a:r>
            <a:r>
              <a:rPr lang="fr-FR" dirty="0" err="1">
                <a:solidFill>
                  <a:srgbClr val="002060"/>
                </a:solidFill>
              </a:rPr>
              <a:t>Sensor</a:t>
            </a:r>
            <a:r>
              <a:rPr lang="fr-FR" dirty="0">
                <a:solidFill>
                  <a:srgbClr val="002060"/>
                </a:solidFill>
              </a:rPr>
              <a:t>) </a:t>
            </a:r>
          </a:p>
        </p:txBody>
      </p:sp>
      <p:pic>
        <p:nvPicPr>
          <p:cNvPr id="13" name="Image 12" descr="Une image contenant texte, capture d’écran, affichage, logiciel&#10;&#10;Le contenu généré par l’IA peut être incorrect.">
            <a:extLst>
              <a:ext uri="{FF2B5EF4-FFF2-40B4-BE49-F238E27FC236}">
                <a16:creationId xmlns:a16="http://schemas.microsoft.com/office/drawing/2014/main" id="{50518FFB-E160-B987-4910-1193F6F2702E}"/>
              </a:ext>
            </a:extLst>
          </p:cNvPr>
          <p:cNvPicPr>
            <a:picLocks noChangeAspect="1"/>
          </p:cNvPicPr>
          <p:nvPr/>
        </p:nvPicPr>
        <p:blipFill>
          <a:blip r:embed="rId6"/>
          <a:stretch>
            <a:fillRect/>
          </a:stretch>
        </p:blipFill>
        <p:spPr>
          <a:xfrm>
            <a:off x="4127240" y="1588879"/>
            <a:ext cx="463729" cy="255779"/>
          </a:xfrm>
          <a:prstGeom prst="rect">
            <a:avLst/>
          </a:prstGeom>
        </p:spPr>
      </p:pic>
      <p:pic>
        <p:nvPicPr>
          <p:cNvPr id="14" name="Image 13" descr="Une image contenant texte, capture d’écran, affichage, logiciel&#10;&#10;Le contenu généré par l’IA peut être incorrect.">
            <a:extLst>
              <a:ext uri="{FF2B5EF4-FFF2-40B4-BE49-F238E27FC236}">
                <a16:creationId xmlns:a16="http://schemas.microsoft.com/office/drawing/2014/main" id="{07206214-7858-69E7-BC42-AA0E532585A6}"/>
              </a:ext>
            </a:extLst>
          </p:cNvPr>
          <p:cNvPicPr>
            <a:picLocks noChangeAspect="1"/>
          </p:cNvPicPr>
          <p:nvPr/>
        </p:nvPicPr>
        <p:blipFill>
          <a:blip r:embed="rId6"/>
          <a:stretch>
            <a:fillRect/>
          </a:stretch>
        </p:blipFill>
        <p:spPr>
          <a:xfrm>
            <a:off x="4544302" y="1588878"/>
            <a:ext cx="463729" cy="255779"/>
          </a:xfrm>
          <a:prstGeom prst="rect">
            <a:avLst/>
          </a:prstGeom>
        </p:spPr>
      </p:pic>
      <p:pic>
        <p:nvPicPr>
          <p:cNvPr id="15" name="Image 14" descr="Une image contenant texte, capture d’écran, affichage, logiciel&#10;&#10;Le contenu généré par l’IA peut être incorrect.">
            <a:extLst>
              <a:ext uri="{FF2B5EF4-FFF2-40B4-BE49-F238E27FC236}">
                <a16:creationId xmlns:a16="http://schemas.microsoft.com/office/drawing/2014/main" id="{E58B0FEE-BB3B-9414-74AD-18C705B98CED}"/>
              </a:ext>
            </a:extLst>
          </p:cNvPr>
          <p:cNvPicPr>
            <a:picLocks noChangeAspect="1"/>
          </p:cNvPicPr>
          <p:nvPr/>
        </p:nvPicPr>
        <p:blipFill>
          <a:blip r:embed="rId6"/>
          <a:stretch>
            <a:fillRect/>
          </a:stretch>
        </p:blipFill>
        <p:spPr>
          <a:xfrm>
            <a:off x="4962731" y="1588876"/>
            <a:ext cx="463729" cy="255779"/>
          </a:xfrm>
          <a:prstGeom prst="rect">
            <a:avLst/>
          </a:prstGeom>
        </p:spPr>
      </p:pic>
      <p:pic>
        <p:nvPicPr>
          <p:cNvPr id="16" name="Image 15" descr="Une image contenant texte, capture d’écran, affichage, logiciel&#10;&#10;Le contenu généré par l’IA peut être incorrect.">
            <a:extLst>
              <a:ext uri="{FF2B5EF4-FFF2-40B4-BE49-F238E27FC236}">
                <a16:creationId xmlns:a16="http://schemas.microsoft.com/office/drawing/2014/main" id="{7D13484B-2164-5A23-DE96-771F8478ED51}"/>
              </a:ext>
            </a:extLst>
          </p:cNvPr>
          <p:cNvPicPr>
            <a:picLocks noChangeAspect="1"/>
          </p:cNvPicPr>
          <p:nvPr/>
        </p:nvPicPr>
        <p:blipFill>
          <a:blip r:embed="rId6"/>
          <a:stretch>
            <a:fillRect/>
          </a:stretch>
        </p:blipFill>
        <p:spPr>
          <a:xfrm>
            <a:off x="5381160" y="1588876"/>
            <a:ext cx="463729" cy="255779"/>
          </a:xfrm>
          <a:prstGeom prst="rect">
            <a:avLst/>
          </a:prstGeom>
        </p:spPr>
      </p:pic>
      <p:pic>
        <p:nvPicPr>
          <p:cNvPr id="17" name="Image 16" descr="Une image contenant texte, capture d’écran, affichage, logiciel&#10;&#10;Le contenu généré par l’IA peut être incorrect.">
            <a:extLst>
              <a:ext uri="{FF2B5EF4-FFF2-40B4-BE49-F238E27FC236}">
                <a16:creationId xmlns:a16="http://schemas.microsoft.com/office/drawing/2014/main" id="{6CCAD0CE-4F33-D502-11C0-22C901ADC87D}"/>
              </a:ext>
            </a:extLst>
          </p:cNvPr>
          <p:cNvPicPr>
            <a:picLocks noChangeAspect="1"/>
          </p:cNvPicPr>
          <p:nvPr/>
        </p:nvPicPr>
        <p:blipFill>
          <a:blip r:embed="rId6"/>
          <a:stretch>
            <a:fillRect/>
          </a:stretch>
        </p:blipFill>
        <p:spPr>
          <a:xfrm>
            <a:off x="5816867" y="1588876"/>
            <a:ext cx="463729" cy="255779"/>
          </a:xfrm>
          <a:prstGeom prst="rect">
            <a:avLst/>
          </a:prstGeom>
        </p:spPr>
      </p:pic>
      <p:pic>
        <p:nvPicPr>
          <p:cNvPr id="19" name="Image 18" descr="Une image contenant texte, capture d’écran, affichage, logiciel&#10;&#10;Le contenu généré par l’IA peut être incorrect.">
            <a:extLst>
              <a:ext uri="{FF2B5EF4-FFF2-40B4-BE49-F238E27FC236}">
                <a16:creationId xmlns:a16="http://schemas.microsoft.com/office/drawing/2014/main" id="{DA4F02BC-9959-F3D2-691C-01156AEAD85B}"/>
              </a:ext>
            </a:extLst>
          </p:cNvPr>
          <p:cNvPicPr>
            <a:picLocks noChangeAspect="1"/>
          </p:cNvPicPr>
          <p:nvPr/>
        </p:nvPicPr>
        <p:blipFill>
          <a:blip r:embed="rId6"/>
          <a:stretch>
            <a:fillRect/>
          </a:stretch>
        </p:blipFill>
        <p:spPr>
          <a:xfrm>
            <a:off x="6217145" y="1588876"/>
            <a:ext cx="463729" cy="255779"/>
          </a:xfrm>
          <a:prstGeom prst="rect">
            <a:avLst/>
          </a:prstGeom>
        </p:spPr>
      </p:pic>
      <p:pic>
        <p:nvPicPr>
          <p:cNvPr id="21" name="Image 20" descr="Une image contenant texte, capture d’écran, affichage, logiciel&#10;&#10;Le contenu généré par l’IA peut être incorrect.">
            <a:extLst>
              <a:ext uri="{FF2B5EF4-FFF2-40B4-BE49-F238E27FC236}">
                <a16:creationId xmlns:a16="http://schemas.microsoft.com/office/drawing/2014/main" id="{4B9AF969-218F-A93C-225E-3AA266EC2EA5}"/>
              </a:ext>
            </a:extLst>
          </p:cNvPr>
          <p:cNvPicPr>
            <a:picLocks noChangeAspect="1"/>
          </p:cNvPicPr>
          <p:nvPr/>
        </p:nvPicPr>
        <p:blipFill>
          <a:blip r:embed="rId6"/>
          <a:stretch>
            <a:fillRect/>
          </a:stretch>
        </p:blipFill>
        <p:spPr>
          <a:xfrm>
            <a:off x="6632159" y="1588875"/>
            <a:ext cx="463729" cy="255779"/>
          </a:xfrm>
          <a:prstGeom prst="rect">
            <a:avLst/>
          </a:prstGeom>
        </p:spPr>
      </p:pic>
      <p:pic>
        <p:nvPicPr>
          <p:cNvPr id="22" name="Image 21" descr="Une image contenant texte, capture d’écran, affichage, logiciel&#10;&#10;Le contenu généré par l’IA peut être incorrect.">
            <a:extLst>
              <a:ext uri="{FF2B5EF4-FFF2-40B4-BE49-F238E27FC236}">
                <a16:creationId xmlns:a16="http://schemas.microsoft.com/office/drawing/2014/main" id="{1E301937-6977-B287-F2ED-A71ACB617A16}"/>
              </a:ext>
            </a:extLst>
          </p:cNvPr>
          <p:cNvPicPr>
            <a:picLocks noChangeAspect="1"/>
          </p:cNvPicPr>
          <p:nvPr/>
        </p:nvPicPr>
        <p:blipFill>
          <a:blip r:embed="rId6"/>
          <a:stretch>
            <a:fillRect/>
          </a:stretch>
        </p:blipFill>
        <p:spPr>
          <a:xfrm>
            <a:off x="7047173" y="1588875"/>
            <a:ext cx="463729" cy="255779"/>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8998EF30-7DCA-237D-327A-96269D4670C7}"/>
              </a:ext>
            </a:extLst>
          </p:cNvPr>
          <p:cNvPicPr>
            <a:picLocks noChangeAspect="1"/>
          </p:cNvPicPr>
          <p:nvPr/>
        </p:nvPicPr>
        <p:blipFill>
          <a:blip r:embed="rId6"/>
          <a:stretch>
            <a:fillRect/>
          </a:stretch>
        </p:blipFill>
        <p:spPr>
          <a:xfrm>
            <a:off x="7462078" y="1588874"/>
            <a:ext cx="463729" cy="255779"/>
          </a:xfrm>
          <a:prstGeom prst="rect">
            <a:avLst/>
          </a:prstGeom>
        </p:spPr>
      </p:pic>
      <p:sp>
        <p:nvSpPr>
          <p:cNvPr id="10" name="Rectangle 9">
            <a:extLst>
              <a:ext uri="{FF2B5EF4-FFF2-40B4-BE49-F238E27FC236}">
                <a16:creationId xmlns:a16="http://schemas.microsoft.com/office/drawing/2014/main" id="{15E1ED84-7962-AF69-D08B-683983200B66}"/>
              </a:ext>
            </a:extLst>
          </p:cNvPr>
          <p:cNvSpPr/>
          <p:nvPr/>
        </p:nvSpPr>
        <p:spPr>
          <a:xfrm>
            <a:off x="744583" y="1449977"/>
            <a:ext cx="1345474" cy="11217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A0FD50D5-5813-C38D-08F6-535115F2E778}"/>
              </a:ext>
            </a:extLst>
          </p:cNvPr>
          <p:cNvCxnSpPr>
            <a:cxnSpLocks/>
          </p:cNvCxnSpPr>
          <p:nvPr/>
        </p:nvCxnSpPr>
        <p:spPr>
          <a:xfrm flipV="1">
            <a:off x="2098525" y="1716766"/>
            <a:ext cx="1691640" cy="57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Image 22" descr="Une image contenant texte, capture d’écran, affichage, logiciel&#10;&#10;Le contenu généré par l’IA peut être incorrect.">
            <a:extLst>
              <a:ext uri="{FF2B5EF4-FFF2-40B4-BE49-F238E27FC236}">
                <a16:creationId xmlns:a16="http://schemas.microsoft.com/office/drawing/2014/main" id="{085713FF-EB56-7EE7-C004-D4817BB96F9C}"/>
              </a:ext>
            </a:extLst>
          </p:cNvPr>
          <p:cNvPicPr>
            <a:picLocks noChangeAspect="1"/>
          </p:cNvPicPr>
          <p:nvPr/>
        </p:nvPicPr>
        <p:blipFill>
          <a:blip r:embed="rId6"/>
          <a:stretch>
            <a:fillRect/>
          </a:stretch>
        </p:blipFill>
        <p:spPr>
          <a:xfrm>
            <a:off x="7873075" y="1588873"/>
            <a:ext cx="463729" cy="255779"/>
          </a:xfrm>
          <a:prstGeom prst="rect">
            <a:avLst/>
          </a:prstGeom>
        </p:spPr>
      </p:pic>
      <p:sp>
        <p:nvSpPr>
          <p:cNvPr id="24" name="ZoneTexte 23">
            <a:extLst>
              <a:ext uri="{FF2B5EF4-FFF2-40B4-BE49-F238E27FC236}">
                <a16:creationId xmlns:a16="http://schemas.microsoft.com/office/drawing/2014/main" id="{C0A1B2B4-99A0-CDFB-DF52-9C4216BFD514}"/>
              </a:ext>
            </a:extLst>
          </p:cNvPr>
          <p:cNvSpPr txBox="1"/>
          <p:nvPr/>
        </p:nvSpPr>
        <p:spPr>
          <a:xfrm>
            <a:off x="4064202" y="1016908"/>
            <a:ext cx="1648208" cy="307777"/>
          </a:xfrm>
          <a:prstGeom prst="rect">
            <a:avLst/>
          </a:prstGeom>
          <a:noFill/>
        </p:spPr>
        <p:txBody>
          <a:bodyPr wrap="none" rtlCol="0">
            <a:spAutoFit/>
          </a:bodyPr>
          <a:lstStyle/>
          <a:p>
            <a:r>
              <a:rPr lang="fr-FR" dirty="0"/>
              <a:t>MIMOSA surface :</a:t>
            </a:r>
          </a:p>
        </p:txBody>
      </p:sp>
      <p:sp>
        <p:nvSpPr>
          <p:cNvPr id="25" name="Rectangle 24">
            <a:extLst>
              <a:ext uri="{FF2B5EF4-FFF2-40B4-BE49-F238E27FC236}">
                <a16:creationId xmlns:a16="http://schemas.microsoft.com/office/drawing/2014/main" id="{248741A2-F0AD-B47B-8508-97562D086064}"/>
              </a:ext>
            </a:extLst>
          </p:cNvPr>
          <p:cNvSpPr/>
          <p:nvPr/>
        </p:nvSpPr>
        <p:spPr>
          <a:xfrm>
            <a:off x="6203647" y="1528354"/>
            <a:ext cx="462856" cy="372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a:extLst>
              <a:ext uri="{FF2B5EF4-FFF2-40B4-BE49-F238E27FC236}">
                <a16:creationId xmlns:a16="http://schemas.microsoft.com/office/drawing/2014/main" id="{483B2617-E824-59D6-B586-0338AA98A597}"/>
              </a:ext>
            </a:extLst>
          </p:cNvPr>
          <p:cNvCxnSpPr>
            <a:cxnSpLocks/>
            <a:stCxn id="25" idx="2"/>
          </p:cNvCxnSpPr>
          <p:nvPr/>
        </p:nvCxnSpPr>
        <p:spPr>
          <a:xfrm>
            <a:off x="6435075" y="1900645"/>
            <a:ext cx="0" cy="555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7F065A5E-0006-6F0D-D236-48DACB3BB435}"/>
              </a:ext>
            </a:extLst>
          </p:cNvPr>
          <p:cNvPicPr>
            <a:picLocks noChangeAspect="1"/>
          </p:cNvPicPr>
          <p:nvPr/>
        </p:nvPicPr>
        <p:blipFill>
          <a:blip r:embed="rId7"/>
          <a:stretch>
            <a:fillRect/>
          </a:stretch>
        </p:blipFill>
        <p:spPr>
          <a:xfrm>
            <a:off x="425406" y="3328312"/>
            <a:ext cx="1954099" cy="1591085"/>
          </a:xfrm>
          <a:prstGeom prst="rect">
            <a:avLst/>
          </a:prstGeom>
        </p:spPr>
      </p:pic>
      <p:sp>
        <p:nvSpPr>
          <p:cNvPr id="33" name="ZoneTexte 32">
            <a:extLst>
              <a:ext uri="{FF2B5EF4-FFF2-40B4-BE49-F238E27FC236}">
                <a16:creationId xmlns:a16="http://schemas.microsoft.com/office/drawing/2014/main" id="{1CC0FB31-D916-65E8-2B40-DF563EC80089}"/>
              </a:ext>
            </a:extLst>
          </p:cNvPr>
          <p:cNvSpPr txBox="1"/>
          <p:nvPr/>
        </p:nvSpPr>
        <p:spPr>
          <a:xfrm>
            <a:off x="4041085" y="1428562"/>
            <a:ext cx="530915" cy="230832"/>
          </a:xfrm>
          <a:prstGeom prst="rect">
            <a:avLst/>
          </a:prstGeom>
          <a:noFill/>
        </p:spPr>
        <p:txBody>
          <a:bodyPr wrap="none" rtlCol="0">
            <a:spAutoFit/>
          </a:bodyPr>
          <a:lstStyle/>
          <a:p>
            <a:r>
              <a:rPr lang="fr-FR" sz="900" dirty="0"/>
              <a:t>Pixel 1</a:t>
            </a:r>
          </a:p>
        </p:txBody>
      </p:sp>
      <p:sp>
        <p:nvSpPr>
          <p:cNvPr id="35" name="ZoneTexte 34">
            <a:extLst>
              <a:ext uri="{FF2B5EF4-FFF2-40B4-BE49-F238E27FC236}">
                <a16:creationId xmlns:a16="http://schemas.microsoft.com/office/drawing/2014/main" id="{8CB6B77D-7AE0-6794-B307-1CD5A650E2A0}"/>
              </a:ext>
            </a:extLst>
          </p:cNvPr>
          <p:cNvSpPr txBox="1"/>
          <p:nvPr/>
        </p:nvSpPr>
        <p:spPr>
          <a:xfrm>
            <a:off x="4484444" y="1428035"/>
            <a:ext cx="742511" cy="230832"/>
          </a:xfrm>
          <a:prstGeom prst="rect">
            <a:avLst/>
          </a:prstGeom>
          <a:noFill/>
        </p:spPr>
        <p:txBody>
          <a:bodyPr wrap="none" rtlCol="0">
            <a:spAutoFit/>
          </a:bodyPr>
          <a:lstStyle/>
          <a:p>
            <a:r>
              <a:rPr lang="fr-FR" sz="900" dirty="0"/>
              <a:t>Pixel 2   …</a:t>
            </a:r>
          </a:p>
        </p:txBody>
      </p:sp>
      <p:sp>
        <p:nvSpPr>
          <p:cNvPr id="2" name="ZoneTexte 1">
            <a:extLst>
              <a:ext uri="{FF2B5EF4-FFF2-40B4-BE49-F238E27FC236}">
                <a16:creationId xmlns:a16="http://schemas.microsoft.com/office/drawing/2014/main" id="{5D8463CC-CBBD-424B-B3A3-7A50F5EC909F}"/>
              </a:ext>
            </a:extLst>
          </p:cNvPr>
          <p:cNvSpPr txBox="1"/>
          <p:nvPr/>
        </p:nvSpPr>
        <p:spPr>
          <a:xfrm>
            <a:off x="4306542" y="2030026"/>
            <a:ext cx="2109873" cy="307777"/>
          </a:xfrm>
          <a:prstGeom prst="rect">
            <a:avLst/>
          </a:prstGeom>
          <a:noFill/>
        </p:spPr>
        <p:txBody>
          <a:bodyPr wrap="none" rtlCol="0">
            <a:spAutoFit/>
          </a:bodyPr>
          <a:lstStyle/>
          <a:p>
            <a:r>
              <a:rPr lang="fr-FR" dirty="0"/>
              <a:t>Spatial </a:t>
            </a:r>
            <a:r>
              <a:rPr lang="fr-FR" dirty="0" err="1"/>
              <a:t>resolution</a:t>
            </a:r>
            <a:r>
              <a:rPr lang="fr-FR" dirty="0"/>
              <a:t> : 4 µm</a:t>
            </a:r>
          </a:p>
        </p:txBody>
      </p:sp>
    </p:spTree>
    <p:extLst>
      <p:ext uri="{BB962C8B-B14F-4D97-AF65-F5344CB8AC3E}">
        <p14:creationId xmlns:p14="http://schemas.microsoft.com/office/powerpoint/2010/main" val="324752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37BB2A27-20B8-0B9C-B663-158278E1A715}"/>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573A55EB-059D-C025-331F-62C7D7304575}"/>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A59E75F3-D340-5378-A13E-F3FF7C06EECE}"/>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41337EBE-BA73-F43C-2FF4-115CB275DD63}"/>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8</a:t>
            </a:fld>
            <a:endParaRPr/>
          </a:p>
        </p:txBody>
      </p:sp>
      <p:sp>
        <p:nvSpPr>
          <p:cNvPr id="5" name="Rectangle 4">
            <a:extLst>
              <a:ext uri="{FF2B5EF4-FFF2-40B4-BE49-F238E27FC236}">
                <a16:creationId xmlns:a16="http://schemas.microsoft.com/office/drawing/2014/main" id="{630D175C-E955-09EC-52BC-D7B8633FE75C}"/>
              </a:ext>
            </a:extLst>
          </p:cNvPr>
          <p:cNvSpPr/>
          <p:nvPr/>
        </p:nvSpPr>
        <p:spPr>
          <a:xfrm>
            <a:off x="7739743" y="3498659"/>
            <a:ext cx="790303" cy="5522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F66F200-7886-727A-6636-DD4CE7D7E990}"/>
              </a:ext>
            </a:extLst>
          </p:cNvPr>
          <p:cNvSpPr/>
          <p:nvPr/>
        </p:nvSpPr>
        <p:spPr>
          <a:xfrm>
            <a:off x="5416732" y="3498659"/>
            <a:ext cx="790303" cy="5522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EC91D69F-0B6F-F2B5-DA1F-F5F7EBD1B24B}"/>
              </a:ext>
            </a:extLst>
          </p:cNvPr>
          <p:cNvSpPr txBox="1"/>
          <p:nvPr/>
        </p:nvSpPr>
        <p:spPr>
          <a:xfrm>
            <a:off x="542109" y="1047896"/>
            <a:ext cx="4572000" cy="3662541"/>
          </a:xfrm>
          <a:prstGeom prst="rect">
            <a:avLst/>
          </a:prstGeom>
          <a:noFill/>
        </p:spPr>
        <p:txBody>
          <a:bodyPr wrap="square">
            <a:spAutoFit/>
          </a:bodyPr>
          <a:lstStyle/>
          <a:p>
            <a:pPr marL="342900" indent="-342900">
              <a:buFont typeface="Arial" panose="020B0604020202020204" pitchFamily="34" charset="0"/>
              <a:buChar char="•"/>
            </a:pPr>
            <a:r>
              <a:rPr lang="en-US" sz="1600" b="1"/>
              <a:t>Off-target dose</a:t>
            </a:r>
          </a:p>
          <a:p>
            <a:r>
              <a:rPr lang="en-US"/>
              <a:t>Unwanted neutron dose delivered outside the treatment field.</a:t>
            </a:r>
          </a:p>
          <a:p>
            <a:endParaRPr lang="en-US"/>
          </a:p>
          <a:p>
            <a:pPr marL="342900" indent="-342900">
              <a:buFont typeface="Arial" panose="020B0604020202020204" pitchFamily="34" charset="0"/>
              <a:buChar char="•"/>
            </a:pPr>
            <a:r>
              <a:rPr lang="en-US" sz="1600" b="1"/>
              <a:t>Risk of secondary cancers</a:t>
            </a:r>
          </a:p>
          <a:p>
            <a:r>
              <a:rPr lang="en-US"/>
              <a:t>Neutron exposure can increase the probability of long-term radiation-induced malignancies.</a:t>
            </a:r>
          </a:p>
          <a:p>
            <a:endParaRPr lang="en-US"/>
          </a:p>
          <a:p>
            <a:pPr marL="342900" indent="-342900">
              <a:buFont typeface="Arial" panose="020B0604020202020204" pitchFamily="34" charset="0"/>
              <a:buChar char="•"/>
            </a:pPr>
            <a:r>
              <a:rPr lang="en-US" sz="1600" b="1"/>
              <a:t>Activation and radiation protection</a:t>
            </a:r>
          </a:p>
          <a:p>
            <a:r>
              <a:rPr lang="en-US"/>
              <a:t>Neutrons can activate surrounding materials, creating residual radioactivity that must be monitored for safety.</a:t>
            </a:r>
          </a:p>
          <a:p>
            <a:endParaRPr lang="en-US"/>
          </a:p>
          <a:p>
            <a:pPr marL="342900" indent="-342900">
              <a:buFont typeface="Arial" panose="020B0604020202020204" pitchFamily="34" charset="0"/>
              <a:buChar char="•"/>
            </a:pPr>
            <a:r>
              <a:rPr lang="en-US" sz="1600" b="1"/>
              <a:t>Difficult to quantify</a:t>
            </a:r>
          </a:p>
          <a:p>
            <a:pPr lvl="1"/>
            <a:r>
              <a:rPr lang="en-US"/>
              <a:t>Neutrons have no electric charge, so they cannot be directly detected, making their measurement and modelling challenging.</a:t>
            </a:r>
            <a:endParaRPr lang="en-US" dirty="0"/>
          </a:p>
        </p:txBody>
      </p:sp>
      <p:pic>
        <p:nvPicPr>
          <p:cNvPr id="34" name="Image 33" descr="Une image contenant capture d’écran, diagramme, ligne, conception&#10;&#10;Le contenu généré par l’IA peut être incorrect.">
            <a:extLst>
              <a:ext uri="{FF2B5EF4-FFF2-40B4-BE49-F238E27FC236}">
                <a16:creationId xmlns:a16="http://schemas.microsoft.com/office/drawing/2014/main" id="{93571F51-925C-D8A1-69FB-E50C424FB057}"/>
              </a:ext>
            </a:extLst>
          </p:cNvPr>
          <p:cNvPicPr>
            <a:picLocks noChangeAspect="1"/>
          </p:cNvPicPr>
          <p:nvPr/>
        </p:nvPicPr>
        <p:blipFill>
          <a:blip r:embed="rId3"/>
          <a:srcRect l="20392" r="19873" b="4729"/>
          <a:stretch>
            <a:fillRect/>
          </a:stretch>
        </p:blipFill>
        <p:spPr>
          <a:xfrm>
            <a:off x="5219422" y="1153367"/>
            <a:ext cx="3437343" cy="3596484"/>
          </a:xfrm>
          <a:prstGeom prst="rect">
            <a:avLst/>
          </a:prstGeom>
        </p:spPr>
      </p:pic>
      <p:sp>
        <p:nvSpPr>
          <p:cNvPr id="2" name="Rectangle 1">
            <a:extLst>
              <a:ext uri="{FF2B5EF4-FFF2-40B4-BE49-F238E27FC236}">
                <a16:creationId xmlns:a16="http://schemas.microsoft.com/office/drawing/2014/main" id="{2962C708-999F-292F-FF84-D9E2E67C5BE5}"/>
              </a:ext>
            </a:extLst>
          </p:cNvPr>
          <p:cNvSpPr/>
          <p:nvPr/>
        </p:nvSpPr>
        <p:spPr>
          <a:xfrm>
            <a:off x="5443946" y="3535674"/>
            <a:ext cx="735874" cy="478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Fast neutrons</a:t>
            </a:r>
          </a:p>
        </p:txBody>
      </p:sp>
      <p:sp>
        <p:nvSpPr>
          <p:cNvPr id="3" name="Rectangle 2">
            <a:extLst>
              <a:ext uri="{FF2B5EF4-FFF2-40B4-BE49-F238E27FC236}">
                <a16:creationId xmlns:a16="http://schemas.microsoft.com/office/drawing/2014/main" id="{838A78FF-AC5B-AE4D-67E6-FA5F51577010}"/>
              </a:ext>
            </a:extLst>
          </p:cNvPr>
          <p:cNvSpPr/>
          <p:nvPr/>
        </p:nvSpPr>
        <p:spPr>
          <a:xfrm>
            <a:off x="7766957" y="3535674"/>
            <a:ext cx="735874" cy="478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647CCFA4-A0DC-A5C3-FFA4-47D589ADB752}"/>
              </a:ext>
            </a:extLst>
          </p:cNvPr>
          <p:cNvSpPr/>
          <p:nvPr/>
        </p:nvSpPr>
        <p:spPr>
          <a:xfrm>
            <a:off x="7766957" y="3535674"/>
            <a:ext cx="735874" cy="478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Thermal neutrons</a:t>
            </a:r>
          </a:p>
        </p:txBody>
      </p:sp>
    </p:spTree>
    <p:extLst>
      <p:ext uri="{BB962C8B-B14F-4D97-AF65-F5344CB8AC3E}">
        <p14:creationId xmlns:p14="http://schemas.microsoft.com/office/powerpoint/2010/main" val="384542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
          <a:extLst>
            <a:ext uri="{FF2B5EF4-FFF2-40B4-BE49-F238E27FC236}">
              <a16:creationId xmlns:a16="http://schemas.microsoft.com/office/drawing/2014/main" id="{F1FA19C3-6BC9-E317-9011-202A0F6F3534}"/>
            </a:ext>
          </a:extLst>
        </p:cNvPr>
        <p:cNvGrpSpPr/>
        <p:nvPr/>
      </p:nvGrpSpPr>
      <p:grpSpPr>
        <a:xfrm>
          <a:off x="0" y="0"/>
          <a:ext cx="0" cy="0"/>
          <a:chOff x="0" y="0"/>
          <a:chExt cx="0" cy="0"/>
        </a:xfrm>
      </p:grpSpPr>
      <p:sp>
        <p:nvSpPr>
          <p:cNvPr id="18" name="Google Shape;18;p1">
            <a:extLst>
              <a:ext uri="{FF2B5EF4-FFF2-40B4-BE49-F238E27FC236}">
                <a16:creationId xmlns:a16="http://schemas.microsoft.com/office/drawing/2014/main" id="{1788B9C1-EBE6-7D56-345B-DCCE110D4A05}"/>
              </a:ext>
            </a:extLst>
          </p:cNvPr>
          <p:cNvSpPr/>
          <p:nvPr/>
        </p:nvSpPr>
        <p:spPr>
          <a:xfrm>
            <a:off x="228601" y="210017"/>
            <a:ext cx="8686800" cy="619963"/>
          </a:xfrm>
          <a:prstGeom prst="rect">
            <a:avLst/>
          </a:prstGeom>
          <a:noFill/>
          <a:ln>
            <a:noFill/>
          </a:ln>
        </p:spPr>
        <p:txBody>
          <a:bodyPr spcFirstLastPara="1" wrap="square" lIns="0" tIns="0" rIns="0" bIns="0" anchor="t" anchorCtr="0">
            <a:noAutofit/>
          </a:bodyPr>
          <a:lstStyle/>
          <a:p>
            <a:r>
              <a:rPr lang="en-US" sz="1800" b="1" dirty="0">
                <a:solidFill>
                  <a:srgbClr val="002060"/>
                </a:solidFill>
              </a:rPr>
              <a:t>Measure and map charged particles and secondary neutrons with high spatial and temporal precision.</a:t>
            </a:r>
            <a:endParaRPr lang="fr-FR" sz="1800" b="1" dirty="0">
              <a:solidFill>
                <a:srgbClr val="002060"/>
              </a:solidFill>
            </a:endParaRPr>
          </a:p>
        </p:txBody>
      </p:sp>
      <p:cxnSp>
        <p:nvCxnSpPr>
          <p:cNvPr id="20" name="Google Shape;20;p1">
            <a:extLst>
              <a:ext uri="{FF2B5EF4-FFF2-40B4-BE49-F238E27FC236}">
                <a16:creationId xmlns:a16="http://schemas.microsoft.com/office/drawing/2014/main" id="{05A341B9-ECCD-40C1-3D3B-9E1BA0C67598}"/>
              </a:ext>
            </a:extLst>
          </p:cNvPr>
          <p:cNvCxnSpPr/>
          <p:nvPr/>
        </p:nvCxnSpPr>
        <p:spPr>
          <a:xfrm>
            <a:off x="228600" y="829983"/>
            <a:ext cx="8686800" cy="0"/>
          </a:xfrm>
          <a:prstGeom prst="straightConnector1">
            <a:avLst/>
          </a:prstGeom>
          <a:noFill/>
          <a:ln w="28575" cap="flat" cmpd="sng">
            <a:solidFill>
              <a:srgbClr val="002060"/>
            </a:solidFill>
            <a:prstDash val="solid"/>
            <a:round/>
            <a:headEnd type="none" w="sm" len="sm"/>
            <a:tailEnd type="none" w="sm" len="sm"/>
          </a:ln>
        </p:spPr>
      </p:cxnSp>
      <p:sp>
        <p:nvSpPr>
          <p:cNvPr id="43" name="Google Shape;43;p1">
            <a:extLst>
              <a:ext uri="{FF2B5EF4-FFF2-40B4-BE49-F238E27FC236}">
                <a16:creationId xmlns:a16="http://schemas.microsoft.com/office/drawing/2014/main" id="{D28ACCD9-81A1-488E-E5E7-023D841B03DF}"/>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9</a:t>
            </a:fld>
            <a:endParaRPr/>
          </a:p>
        </p:txBody>
      </p:sp>
      <p:pic>
        <p:nvPicPr>
          <p:cNvPr id="3" name="Image 2">
            <a:extLst>
              <a:ext uri="{FF2B5EF4-FFF2-40B4-BE49-F238E27FC236}">
                <a16:creationId xmlns:a16="http://schemas.microsoft.com/office/drawing/2014/main" id="{0FD852BF-3F55-0F31-BE67-92565800BEF6}"/>
              </a:ext>
            </a:extLst>
          </p:cNvPr>
          <p:cNvPicPr>
            <a:picLocks noChangeAspect="1"/>
          </p:cNvPicPr>
          <p:nvPr/>
        </p:nvPicPr>
        <p:blipFill>
          <a:blip r:embed="rId4"/>
          <a:stretch>
            <a:fillRect/>
          </a:stretch>
        </p:blipFill>
        <p:spPr>
          <a:xfrm>
            <a:off x="1290941" y="920969"/>
            <a:ext cx="6317935" cy="3768595"/>
          </a:xfrm>
          <a:prstGeom prst="rect">
            <a:avLst/>
          </a:prstGeom>
        </p:spPr>
      </p:pic>
    </p:spTree>
    <p:extLst>
      <p:ext uri="{BB962C8B-B14F-4D97-AF65-F5344CB8AC3E}">
        <p14:creationId xmlns:p14="http://schemas.microsoft.com/office/powerpoint/2010/main" val="241162102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13264</TotalTime>
  <Words>847</Words>
  <Application>Microsoft Office PowerPoint</Application>
  <PresentationFormat>Affichage à l'écran (16:9)</PresentationFormat>
  <Paragraphs>237</Paragraphs>
  <Slides>18</Slides>
  <Notes>14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CMU Serif Roman</vt:lpstr>
      <vt:lpstr>CMU Serif Roman</vt:lpstr>
      <vt:lpstr>Courier New</vt:lpstr>
      <vt:lpstr>Optima</vt:lpstr>
      <vt:lpstr>Palatino</vt:lpstr>
      <vt:lpstr>Office Theme</vt:lpstr>
      <vt:lpstr>Présentation PowerPoint</vt:lpstr>
      <vt:lpstr>Our Team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PptxGenJS</dc:creator>
  <cp:lastModifiedBy>djokhar betelgueriev</cp:lastModifiedBy>
  <cp:revision>56</cp:revision>
  <dcterms:created xsi:type="dcterms:W3CDTF">2025-11-20T10:37:51Z</dcterms:created>
  <dcterms:modified xsi:type="dcterms:W3CDTF">2025-12-08T16:39:06Z</dcterms:modified>
</cp:coreProperties>
</file>