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2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5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838" r:id="rId3"/>
    <p:sldId id="842" r:id="rId4"/>
    <p:sldId id="848" r:id="rId5"/>
    <p:sldId id="590" r:id="rId6"/>
    <p:sldId id="610" r:id="rId7"/>
    <p:sldId id="592" r:id="rId8"/>
    <p:sldId id="728" r:id="rId9"/>
    <p:sldId id="724" r:id="rId10"/>
    <p:sldId id="727" r:id="rId11"/>
    <p:sldId id="729" r:id="rId12"/>
    <p:sldId id="818" r:id="rId13"/>
    <p:sldId id="839" r:id="rId14"/>
    <p:sldId id="819" r:id="rId15"/>
    <p:sldId id="820" r:id="rId16"/>
    <p:sldId id="852" r:id="rId17"/>
    <p:sldId id="458" r:id="rId18"/>
    <p:sldId id="456" r:id="rId19"/>
    <p:sldId id="455" r:id="rId20"/>
    <p:sldId id="823" r:id="rId21"/>
    <p:sldId id="870" r:id="rId22"/>
    <p:sldId id="871" r:id="rId23"/>
    <p:sldId id="815" r:id="rId24"/>
    <p:sldId id="816" r:id="rId25"/>
    <p:sldId id="499" r:id="rId26"/>
    <p:sldId id="850" r:id="rId27"/>
    <p:sldId id="827" r:id="rId28"/>
    <p:sldId id="828" r:id="rId29"/>
    <p:sldId id="829" r:id="rId30"/>
    <p:sldId id="830" r:id="rId31"/>
    <p:sldId id="831" r:id="rId32"/>
    <p:sldId id="832" r:id="rId33"/>
    <p:sldId id="833" r:id="rId34"/>
    <p:sldId id="834" r:id="rId35"/>
    <p:sldId id="835" r:id="rId36"/>
    <p:sldId id="836" r:id="rId37"/>
    <p:sldId id="740" r:id="rId38"/>
    <p:sldId id="710" r:id="rId39"/>
    <p:sldId id="857" r:id="rId40"/>
    <p:sldId id="864" r:id="rId41"/>
    <p:sldId id="759" r:id="rId42"/>
    <p:sldId id="743" r:id="rId43"/>
    <p:sldId id="804" r:id="rId44"/>
    <p:sldId id="805" r:id="rId45"/>
    <p:sldId id="806" r:id="rId46"/>
    <p:sldId id="809" r:id="rId47"/>
    <p:sldId id="810" r:id="rId48"/>
    <p:sldId id="811" r:id="rId49"/>
    <p:sldId id="868" r:id="rId50"/>
    <p:sldId id="604" r:id="rId51"/>
    <p:sldId id="847" r:id="rId52"/>
    <p:sldId id="578" r:id="rId53"/>
    <p:sldId id="451" r:id="rId54"/>
    <p:sldId id="869" r:id="rId55"/>
    <p:sldId id="853" r:id="rId56"/>
    <p:sldId id="854" r:id="rId57"/>
    <p:sldId id="855" r:id="rId58"/>
    <p:sldId id="858" r:id="rId59"/>
    <p:sldId id="859" r:id="rId60"/>
    <p:sldId id="860" r:id="rId61"/>
    <p:sldId id="861" r:id="rId62"/>
    <p:sldId id="862" r:id="rId63"/>
    <p:sldId id="863" r:id="rId64"/>
    <p:sldId id="865" r:id="rId65"/>
    <p:sldId id="866" r:id="rId66"/>
    <p:sldId id="872" r:id="rId6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679A"/>
    <a:srgbClr val="A95F15"/>
    <a:srgbClr val="BA0C5C"/>
    <a:srgbClr val="D10C66"/>
    <a:srgbClr val="7B9CC2"/>
    <a:srgbClr val="9DB5D3"/>
    <a:srgbClr val="7030A0"/>
    <a:srgbClr val="2E75B6"/>
    <a:srgbClr val="C3C3C3"/>
    <a:srgbClr val="FC9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5149" autoAdjust="0"/>
  </p:normalViewPr>
  <p:slideViewPr>
    <p:cSldViewPr snapToGrid="0">
      <p:cViewPr varScale="1">
        <p:scale>
          <a:sx n="120" d="100"/>
          <a:sy n="120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ckup\sperrine\HLA%20ligandome\HL60\IP%20HLA%20I%20n&#176;5\Analyse%20des%20peptides\Protocole%205\IP5-Proto5-r&#233;sulta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Optimisation%20HLA%20TIMS\TIMS\Serie%201\Nb%20peptides%20final_TIMS_present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ewan\Desktop\Bruker%20Webinar\HLA_Nb%20peptides%20final_TIMS_presenta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ewan\Desktop\Bruker%20Webinar\HLA_Nb%20peptides%20final_TIMS_presenta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ewan\Desktop\Bruker%20Webinar\HLA_Nb%20peptides%20final_TIMS_presenta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Optimisation%20HLA%20TIMS\TIMS\Serie%204_M5%20vs%20M5ext%20Perrine\De%20Arthur\unique%20peptides%20number%20sage_with%20without%20rescorin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Optimisation%20HLA%20TIMS\TIMS\Serie%204_M5%20vs%20M5ext%20Perrine\De%20Arthur\unique%20peptides%20number%20sage_with%20without%20rescoring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ckup\sperrine\HLA%20ligandome\HL60\IP%20HLA%20I%20n&#176;5\Analyse%20des%20peptides\Protocole%205\IP5-Proto5-r&#233;sultat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Abstract,%20poster,%20publies,%20pr&#233;sentations\ASMS%202024\Oral\graphiques%20pour%20oral%20asm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Abstract,%20poster,%20publies,%20pr&#233;sentations\ASMS%202024\Oral\graphiques%20pour%20oral%20asm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Abstract,%20poster,%20publies,%20pr&#233;sentations\ASMS%202024\Oral\graphiques%20pour%20oral%20asm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Abstract,%20poster,%20publies,%20pr&#233;sentations\ASMS%202024\Oral\graphiques%20pour%20oral%20asm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ckup\sperrine\HLA%20ligandome\HL60\IP%20HLA%20I%20n&#176;5\Analyse%20des%20peptides\Protocole%205\IP5-Proto5-r&#233;sulta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Abstract,%20poster,%20publies,%20pr&#233;sentations\ASMS%202024\Oral\graphiques%20pour%20oral%20as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Manip%20HLA%20LSMBO\Serie%205\MSFragger\All\60millions_rep1\Comparaison%20HL60%20LSMBO%20vs%20Perrine%2060m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Manip%20HLA%20LSMBO\Serie%205\MSFragger\All\60millions_rep1\Comparaison%20HL60%20LSMBO%20vs%20Perrine%2060m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nas-ii\Users\HIRSCHLER%20Aur&#233;lie\CARAPITO%20Christine\Yang\Manip%20HLA%20LSMBO\Serie%205\MSFragger\All\60millions_rep1\Comparaison%20HL60%20LSMBO%20vs%20Perrine%2060m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erv-nas-ii\Users\RIJAL%20Jeewan%20Babu\Conferences%20and%20Seminars\HUPO.2024\graphiques%20pour%20o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667E"/>
            </a:solidFill>
          </c:spPr>
          <c:invertIfNegative val="0"/>
          <c:cat>
            <c:numRef>
              <c:f>Résultats!$F$4:$F$12</c:f>
              <c:numCache>
                <c:formatCode>General</c:formatCode>
                <c:ptCount val="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numCache>
            </c:numRef>
          </c:cat>
          <c:val>
            <c:numRef>
              <c:f>Résultats!$G$4:$G$12</c:f>
              <c:numCache>
                <c:formatCode>General</c:formatCode>
                <c:ptCount val="9"/>
                <c:pt idx="0">
                  <c:v>188</c:v>
                </c:pt>
                <c:pt idx="1">
                  <c:v>1703</c:v>
                </c:pt>
                <c:pt idx="2">
                  <c:v>886</c:v>
                </c:pt>
                <c:pt idx="3">
                  <c:v>684</c:v>
                </c:pt>
                <c:pt idx="4">
                  <c:v>199</c:v>
                </c:pt>
                <c:pt idx="5">
                  <c:v>41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893-9E8B-1F3460EE6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917888"/>
        <c:axId val="66919808"/>
      </c:barChart>
      <c:catAx>
        <c:axId val="6691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Peptide length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6919808"/>
        <c:crosses val="autoZero"/>
        <c:auto val="1"/>
        <c:lblAlgn val="ctr"/>
        <c:lblOffset val="100"/>
        <c:noMultiLvlLbl val="0"/>
      </c:catAx>
      <c:valAx>
        <c:axId val="6691980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peptides</a:t>
                </a:r>
              </a:p>
            </c:rich>
          </c:tx>
          <c:layout>
            <c:manualLayout>
              <c:xMode val="edge"/>
              <c:yMode val="edge"/>
              <c:x val="4.9981661616042547E-2"/>
              <c:y val="0.139663582400606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91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16-4B41-89D6-9A6B06DB3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6-4B41-89D6-9A6B06DB3275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16-4B41-89D6-9A6B06DB3275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16-4B41-89D6-9A6B06DB3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6-4B41-89D6-9A6B06DB3275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16-4B41-89D6-9A6B06DB3275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16-4B41-89D6-9A6B06DB3275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16-4B41-89D6-9A6B06DB3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16-4B41-89D6-9A6B06DB32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81D-44BB-ACFA-63A42D553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D-44BB-ACFA-63A42D5539D4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1D-44BB-ACFA-63A42D5539D4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1D-44BB-ACFA-63A42D553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1D-44BB-ACFA-63A42D5539D4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1D-44BB-ACFA-63A42D5539D4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1D-44BB-ACFA-63A42D5539D4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1D-44BB-ACFA-63A42D553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1D-44BB-ACFA-63A42D5539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DE-4A02-938B-33755DD81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E-4A02-938B-33755DD813D5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DE-4A02-938B-33755DD813D5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DE-4A02-938B-33755DD81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DE-4A02-938B-33755DD813D5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DE-4A02-938B-33755DD813D5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CDE-4A02-938B-33755DD813D5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DE-4A02-938B-33755DD81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DE-4A02-938B-33755DD813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71-4DFD-A0B9-5B3ABDD1C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1-4DFD-A0B9-5B3ABDD1C758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71-4DFD-A0B9-5B3ABDD1C758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71-4DFD-A0B9-5B3ABDD1C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1-4DFD-A0B9-5B3ABDD1C758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71-4DFD-A0B9-5B3ABDD1C758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71-4DFD-A0B9-5B3ABDD1C758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71-4DFD-A0B9-5B3ABDD1C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71-4DFD-A0B9-5B3ABDD1C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Number of peptides</a:t>
            </a:r>
            <a:endParaRPr lang="en-GB" sz="2000" dirty="0">
              <a:effectLst/>
            </a:endParaRPr>
          </a:p>
        </c:rich>
      </c:tx>
      <c:layout>
        <c:manualLayout>
          <c:xMode val="edge"/>
          <c:yMode val="edge"/>
          <c:x val="0.41197422010108647"/>
          <c:y val="4.2537645696819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365951629913832E-2"/>
          <c:y val="0.18674457100736466"/>
          <c:w val="0.91664064057811545"/>
          <c:h val="0.560097104497387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'Pour graph Lennart'!$B$55:$C$55</c:f>
              <c:strCache>
                <c:ptCount val="1"/>
                <c:pt idx="0">
                  <c:v>1% Mascot+Proline</c:v>
                </c:pt>
              </c:strCache>
            </c:strRef>
          </c:tx>
          <c:spPr>
            <a:solidFill>
              <a:srgbClr val="FC9D9A">
                <a:alpha val="52941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9-4CBD-90B9-DA1B54F4C8CF}"/>
              </c:ext>
            </c:extLst>
          </c:dPt>
          <c:dPt>
            <c:idx val="1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9-4CBD-90B9-DA1B54F4C8CF}"/>
              </c:ext>
            </c:extLst>
          </c:dPt>
          <c:dPt>
            <c:idx val="2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29-4CBD-90B9-DA1B54F4C8C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  <a:alpha val="52941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29-4CBD-90B9-DA1B54F4C8CF}"/>
              </c:ext>
            </c:extLst>
          </c:dPt>
          <c:dPt>
            <c:idx val="4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29-4CBD-90B9-DA1B54F4C8CF}"/>
              </c:ext>
            </c:extLst>
          </c:dPt>
          <c:dPt>
            <c:idx val="5"/>
            <c:invertIfNegative val="0"/>
            <c:bubble3D val="0"/>
            <c:spPr>
              <a:solidFill>
                <a:srgbClr val="FC9D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29-4CBD-90B9-DA1B54F4C8CF}"/>
              </c:ext>
            </c:extLst>
          </c:dPt>
          <c:dPt>
            <c:idx val="6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29-4CBD-90B9-DA1B54F4C8CF}"/>
              </c:ext>
            </c:extLst>
          </c:dPt>
          <c:dPt>
            <c:idx val="7"/>
            <c:invertIfNegative val="0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29-4CBD-90B9-DA1B54F4C8CF}"/>
              </c:ext>
            </c:extLst>
          </c:dPt>
          <c:dLbls>
            <c:dLbl>
              <c:idx val="0"/>
              <c:layout>
                <c:manualLayout>
                  <c:x val="2.1793274149435765E-3"/>
                  <c:y val="-3.3422435904643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9-4CBD-90B9-DA1B54F4C8CF}"/>
                </c:ext>
              </c:extLst>
            </c:dLbl>
            <c:dLbl>
              <c:idx val="1"/>
              <c:layout>
                <c:manualLayout>
                  <c:x val="1.0896637074717982E-3"/>
                  <c:y val="-2.7345629376526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9-4CBD-90B9-DA1B54F4C8CF}"/>
                </c:ext>
              </c:extLst>
            </c:dLbl>
            <c:dLbl>
              <c:idx val="2"/>
              <c:layout>
                <c:manualLayout>
                  <c:x val="8.7173096597743457E-3"/>
                  <c:y val="-2.7345629376526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9-4CBD-90B9-DA1B54F4C8CF}"/>
                </c:ext>
              </c:extLst>
            </c:dLbl>
            <c:dLbl>
              <c:idx val="4"/>
              <c:layout>
                <c:manualLayout>
                  <c:x val="3.2689911224153948E-3"/>
                  <c:y val="-2.734562937652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29-4CBD-90B9-DA1B54F4C8CF}"/>
                </c:ext>
              </c:extLst>
            </c:dLbl>
            <c:dLbl>
              <c:idx val="5"/>
              <c:layout>
                <c:manualLayout>
                  <c:x val="6.5379822448307897E-3"/>
                  <c:y val="-2.73456293765268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29-4CBD-90B9-DA1B54F4C8CF}"/>
                </c:ext>
              </c:extLst>
            </c:dLbl>
            <c:dLbl>
              <c:idx val="6"/>
              <c:layout>
                <c:manualLayout>
                  <c:x val="1.0896637074717982E-3"/>
                  <c:y val="-2.1268822848409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29-4CBD-90B9-DA1B54F4C8CF}"/>
                </c:ext>
              </c:extLst>
            </c:dLbl>
            <c:dLbl>
              <c:idx val="7"/>
              <c:layout>
                <c:manualLayout>
                  <c:x val="0"/>
                  <c:y val="-3.3422435904643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29-4CBD-90B9-DA1B54F4C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'Pour graph Lennart'!$C$57:$C$64</c:f>
                <c:numCache>
                  <c:formatCode>General</c:formatCode>
                  <c:ptCount val="8"/>
                  <c:pt idx="0">
                    <c:v>465.39481446760158</c:v>
                  </c:pt>
                  <c:pt idx="1">
                    <c:v>638.27606357541981</c:v>
                  </c:pt>
                  <c:pt idx="2">
                    <c:v>430.17089627263255</c:v>
                  </c:pt>
                  <c:pt idx="4">
                    <c:v>969.08427566096327</c:v>
                  </c:pt>
                  <c:pt idx="5">
                    <c:v>908.39216934831393</c:v>
                  </c:pt>
                  <c:pt idx="6">
                    <c:v>703.31879921791926</c:v>
                  </c:pt>
                  <c:pt idx="7">
                    <c:v>628.26135750445121</c:v>
                  </c:pt>
                </c:numCache>
              </c:numRef>
            </c:plus>
            <c:minus>
              <c:numRef>
                <c:f>'Pour graph Lennart'!$C$57:$C$64</c:f>
                <c:numCache>
                  <c:formatCode>General</c:formatCode>
                  <c:ptCount val="8"/>
                  <c:pt idx="0">
                    <c:v>465.39481446760158</c:v>
                  </c:pt>
                  <c:pt idx="1">
                    <c:v>638.27606357541981</c:v>
                  </c:pt>
                  <c:pt idx="2">
                    <c:v>430.17089627263255</c:v>
                  </c:pt>
                  <c:pt idx="4">
                    <c:v>969.08427566096327</c:v>
                  </c:pt>
                  <c:pt idx="5">
                    <c:v>908.39216934831393</c:v>
                  </c:pt>
                  <c:pt idx="6">
                    <c:v>703.31879921791926</c:v>
                  </c:pt>
                  <c:pt idx="7">
                    <c:v>628.26135750445121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'Comparaison Mascot vs MS2+Sage'!$B$13:$B$20</c:f>
              <c:strCache>
                <c:ptCount val="8"/>
                <c:pt idx="0">
                  <c:v>M0-Bruker
default 
method</c:v>
                </c:pt>
                <c:pt idx="1">
                  <c:v>M1</c:v>
                </c:pt>
                <c:pt idx="2">
                  <c:v>M2</c:v>
                </c:pt>
                <c:pt idx="3">
                  <c:v>M3</c:v>
                </c:pt>
                <c:pt idx="4">
                  <c:v>M4</c:v>
                </c:pt>
                <c:pt idx="5">
                  <c:v>M5</c:v>
                </c:pt>
                <c:pt idx="6">
                  <c:v>M6</c:v>
                </c:pt>
                <c:pt idx="7">
                  <c:v>M7</c:v>
                </c:pt>
              </c:strCache>
            </c:strRef>
          </c:cat>
          <c:val>
            <c:numRef>
              <c:f>'Pour graph Lennart'!$B$57:$B$64</c:f>
              <c:numCache>
                <c:formatCode>0</c:formatCode>
                <c:ptCount val="8"/>
                <c:pt idx="0">
                  <c:v>4548.333333333333</c:v>
                </c:pt>
                <c:pt idx="1">
                  <c:v>5520.333333333333</c:v>
                </c:pt>
                <c:pt idx="2">
                  <c:v>5550</c:v>
                </c:pt>
                <c:pt idx="3">
                  <c:v>3548</c:v>
                </c:pt>
                <c:pt idx="4">
                  <c:v>3314.3333333333335</c:v>
                </c:pt>
                <c:pt idx="5">
                  <c:v>5793.333333333333</c:v>
                </c:pt>
                <c:pt idx="6">
                  <c:v>5332.333333333333</c:v>
                </c:pt>
                <c:pt idx="7">
                  <c:v>4983.666666666667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29-4CBD-90B9-DA1B54F4C8CF}"/>
            </c:ext>
          </c:extLst>
        </c:ser>
        <c:ser>
          <c:idx val="0"/>
          <c:order val="1"/>
          <c:tx>
            <c:strRef>
              <c:f>'Pour graph Lennart'!$D$55:$E$55</c:f>
              <c:strCache>
                <c:ptCount val="1"/>
                <c:pt idx="0">
                  <c:v>1% Sage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strRef>
              <c:f>'Comparaison Mascot vs MS2+Sage'!$B$13:$B$20</c:f>
              <c:strCache>
                <c:ptCount val="8"/>
                <c:pt idx="0">
                  <c:v>M0-Bruker
default 
method</c:v>
                </c:pt>
                <c:pt idx="1">
                  <c:v>M1</c:v>
                </c:pt>
                <c:pt idx="2">
                  <c:v>M2</c:v>
                </c:pt>
                <c:pt idx="3">
                  <c:v>M3</c:v>
                </c:pt>
                <c:pt idx="4">
                  <c:v>M4</c:v>
                </c:pt>
                <c:pt idx="5">
                  <c:v>M5</c:v>
                </c:pt>
                <c:pt idx="6">
                  <c:v>M6</c:v>
                </c:pt>
                <c:pt idx="7">
                  <c:v>M7</c:v>
                </c:pt>
              </c:strCache>
            </c:strRef>
          </c:cat>
          <c:val>
            <c:numRef>
              <c:f>'Pour graph Lennart'!$D$57:$D$64</c:f>
              <c:numCache>
                <c:formatCode>0</c:formatCode>
                <c:ptCount val="8"/>
                <c:pt idx="0">
                  <c:v>7918.666666666667</c:v>
                </c:pt>
                <c:pt idx="1">
                  <c:v>9355</c:v>
                </c:pt>
                <c:pt idx="2">
                  <c:v>9084.6666666666661</c:v>
                </c:pt>
                <c:pt idx="3">
                  <c:v>8867</c:v>
                </c:pt>
                <c:pt idx="4">
                  <c:v>7754.666666666667</c:v>
                </c:pt>
                <c:pt idx="5">
                  <c:v>9290.3333333333339</c:v>
                </c:pt>
                <c:pt idx="6">
                  <c:v>8637</c:v>
                </c:pt>
                <c:pt idx="7">
                  <c:v>8444.6666666666661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A29-4CBD-90B9-DA1B54F4C8CF}"/>
            </c:ext>
          </c:extLst>
        </c:ser>
        <c:ser>
          <c:idx val="3"/>
          <c:order val="2"/>
          <c:tx>
            <c:strRef>
              <c:f>'Pour graph Lennart'!$F$55:$G$55</c:f>
              <c:strCache>
                <c:ptCount val="1"/>
                <c:pt idx="0">
                  <c:v>1% Sage+ MS²Rescore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val>
            <c:numRef>
              <c:f>'Pour graph Lennart'!$F$57:$F$64</c:f>
              <c:numCache>
                <c:formatCode>0</c:formatCode>
                <c:ptCount val="8"/>
                <c:pt idx="0">
                  <c:v>8384.6666666666661</c:v>
                </c:pt>
                <c:pt idx="1">
                  <c:v>10256</c:v>
                </c:pt>
                <c:pt idx="2">
                  <c:v>9836.6666666666661</c:v>
                </c:pt>
                <c:pt idx="3">
                  <c:v>9339</c:v>
                </c:pt>
                <c:pt idx="4">
                  <c:v>8023.666666666667</c:v>
                </c:pt>
                <c:pt idx="5">
                  <c:v>10256.666666666666</c:v>
                </c:pt>
                <c:pt idx="6">
                  <c:v>9299</c:v>
                </c:pt>
                <c:pt idx="7">
                  <c:v>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A29-4CBD-90B9-DA1B54F4C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9235520"/>
        <c:axId val="769243720"/>
      </c:barChart>
      <c:catAx>
        <c:axId val="7692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243720"/>
        <c:crosses val="autoZero"/>
        <c:auto val="1"/>
        <c:lblAlgn val="ctr"/>
        <c:lblOffset val="100"/>
        <c:noMultiLvlLbl val="0"/>
      </c:catAx>
      <c:valAx>
        <c:axId val="769243720"/>
        <c:scaling>
          <c:orientation val="minMax"/>
          <c:max val="12000"/>
        </c:scaling>
        <c:delete val="1"/>
        <c:axPos val="l"/>
        <c:numFmt formatCode="0" sourceLinked="1"/>
        <c:majorTickMark val="out"/>
        <c:minorTickMark val="none"/>
        <c:tickLblPos val="nextTo"/>
        <c:crossAx val="769235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32309249648991"/>
          <c:y val="9.8036114891836432E-2"/>
          <c:w val="0.16333209552112182"/>
          <c:h val="0.2309306102860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4672320349426E-2"/>
          <c:y val="7.1804960317460323E-2"/>
          <c:w val="0.95287060839760074"/>
          <c:h val="0.9164168650793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ForBrukerSeminar!$C$2</c:f>
              <c:strCache>
                <c:ptCount val="1"/>
                <c:pt idx="0">
                  <c:v>Sage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CA-4932-AC40-31B42C25496B}"/>
              </c:ext>
            </c:extLst>
          </c:dPt>
          <c:dLbls>
            <c:dLbl>
              <c:idx val="0"/>
              <c:layout>
                <c:manualLayout>
                  <c:x val="-1.9396209736255838E-3"/>
                  <c:y val="-4.8114706482196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A-4932-AC40-31B42C254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ForBrukerSeminar!$F$3</c:f>
                <c:numCache>
                  <c:formatCode>General</c:formatCode>
                  <c:ptCount val="1"/>
                  <c:pt idx="0">
                    <c:v>767.61600643377233</c:v>
                  </c:pt>
                </c:numCache>
              </c:numRef>
            </c:plus>
            <c:minus>
              <c:numRef>
                <c:f>ForBrukerSeminar!$F$3</c:f>
                <c:numCache>
                  <c:formatCode>General</c:formatCode>
                  <c:ptCount val="1"/>
                  <c:pt idx="0">
                    <c:v>767.61600643377233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ForBrukerSeminar!$C$3</c:f>
              <c:numCache>
                <c:formatCode>0</c:formatCode>
                <c:ptCount val="1"/>
                <c:pt idx="0">
                  <c:v>9290.3333333333339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A-4932-AC40-31B42C25496B}"/>
            </c:ext>
          </c:extLst>
        </c:ser>
        <c:ser>
          <c:idx val="2"/>
          <c:order val="1"/>
          <c:tx>
            <c:strRef>
              <c:f>ForBrukerSeminar!$D$2</c:f>
              <c:strCache>
                <c:ptCount val="1"/>
                <c:pt idx="0">
                  <c:v>Sage + MS2 Rescore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CA-4932-AC40-31B42C25496B}"/>
              </c:ext>
            </c:extLst>
          </c:dPt>
          <c:dLbls>
            <c:dLbl>
              <c:idx val="0"/>
              <c:layout>
                <c:manualLayout>
                  <c:x val="1.9396209736255127E-3"/>
                  <c:y val="-9.1852286523972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CA-4932-AC40-31B42C254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ForBrukerSeminar!$G$3</c:f>
                <c:numCache>
                  <c:formatCode>General</c:formatCode>
                  <c:ptCount val="1"/>
                  <c:pt idx="0">
                    <c:v>1379.0059221531078</c:v>
                  </c:pt>
                </c:numCache>
              </c:numRef>
            </c:plus>
            <c:minus>
              <c:numRef>
                <c:f>ForBrukerSeminar!$G$3</c:f>
                <c:numCache>
                  <c:formatCode>General</c:formatCode>
                  <c:ptCount val="1"/>
                  <c:pt idx="0">
                    <c:v>1379.0059221531078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ForBrukerSeminar!$D$3</c:f>
              <c:numCache>
                <c:formatCode>0</c:formatCode>
                <c:ptCount val="1"/>
                <c:pt idx="0">
                  <c:v>10256.666666666666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CA-4932-AC40-31B42C254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537615"/>
        <c:axId val="357530127"/>
      </c:barChart>
      <c:catAx>
        <c:axId val="357537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530127"/>
        <c:crosses val="autoZero"/>
        <c:auto val="1"/>
        <c:lblAlgn val="ctr"/>
        <c:lblOffset val="100"/>
        <c:noMultiLvlLbl val="0"/>
      </c:catAx>
      <c:valAx>
        <c:axId val="35753012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57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4695801199659E-2"/>
          <c:y val="0.10618242891118755"/>
          <c:w val="0.95287060839760074"/>
          <c:h val="0.88183551587301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ForBrukerSeminar!$C$2</c:f>
              <c:strCache>
                <c:ptCount val="1"/>
                <c:pt idx="0">
                  <c:v>Sage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95-41D9-BBA5-92B7F6CCD8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ForBrukerSeminar!$F$9</c:f>
                <c:numCache>
                  <c:formatCode>General</c:formatCode>
                  <c:ptCount val="1"/>
                  <c:pt idx="0">
                    <c:v>298</c:v>
                  </c:pt>
                </c:numCache>
              </c:numRef>
            </c:plus>
            <c:minus>
              <c:numRef>
                <c:f>ForBrukerSeminar!$F$9</c:f>
                <c:numCache>
                  <c:formatCode>General</c:formatCode>
                  <c:ptCount val="1"/>
                  <c:pt idx="0">
                    <c:v>298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ForBrukerSeminar!$C$9</c:f>
              <c:numCache>
                <c:formatCode>General</c:formatCode>
                <c:ptCount val="1"/>
                <c:pt idx="0">
                  <c:v>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D-4A6F-B6F7-31E21032E43D}"/>
            </c:ext>
          </c:extLst>
        </c:ser>
        <c:ser>
          <c:idx val="2"/>
          <c:order val="1"/>
          <c:tx>
            <c:strRef>
              <c:f>ForBrukerSeminar!$D$2</c:f>
              <c:strCache>
                <c:ptCount val="1"/>
                <c:pt idx="0">
                  <c:v>Sage + MS2 Rescore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1299404761904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D-4A6F-B6F7-31E21032E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ForBrukerSeminar!$G$9</c:f>
                <c:numCache>
                  <c:formatCode>General</c:formatCode>
                  <c:ptCount val="1"/>
                  <c:pt idx="0">
                    <c:v>1136.6507819026915</c:v>
                  </c:pt>
                </c:numCache>
              </c:numRef>
            </c:plus>
            <c:minus>
              <c:numRef>
                <c:f>ForBrukerSeminar!$G$9</c:f>
                <c:numCache>
                  <c:formatCode>General</c:formatCode>
                  <c:ptCount val="1"/>
                  <c:pt idx="0">
                    <c:v>1136.6507819026915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ForBrukerSeminar!$D$9</c:f>
              <c:numCache>
                <c:formatCode>0</c:formatCode>
                <c:ptCount val="1"/>
                <c:pt idx="0">
                  <c:v>8863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D-4A6F-B6F7-31E21032E4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537615"/>
        <c:axId val="357530127"/>
      </c:barChart>
      <c:catAx>
        <c:axId val="357537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530127"/>
        <c:crosses val="autoZero"/>
        <c:auto val="1"/>
        <c:lblAlgn val="ctr"/>
        <c:lblOffset val="100"/>
        <c:noMultiLvlLbl val="0"/>
      </c:catAx>
      <c:valAx>
        <c:axId val="357530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7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4672320349426E-2"/>
          <c:y val="7.1804960317460323E-2"/>
          <c:w val="0.95287060839760074"/>
          <c:h val="0.9164168650793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ForBrukerSeminar!$C$2</c:f>
              <c:strCache>
                <c:ptCount val="1"/>
                <c:pt idx="0">
                  <c:v>Sage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CA-4932-AC40-31B42C25496B}"/>
              </c:ext>
            </c:extLst>
          </c:dPt>
          <c:dLbls>
            <c:dLbl>
              <c:idx val="0"/>
              <c:layout>
                <c:manualLayout>
                  <c:x val="-1.9396209736255838E-3"/>
                  <c:y val="-4.8114706482196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A-4932-AC40-31B42C254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ForBrukerSeminar!$F$3</c:f>
                <c:numCache>
                  <c:formatCode>General</c:formatCode>
                  <c:ptCount val="1"/>
                  <c:pt idx="0">
                    <c:v>767.61600643377233</c:v>
                  </c:pt>
                </c:numCache>
              </c:numRef>
            </c:plus>
            <c:minus>
              <c:numRef>
                <c:f>ForBrukerSeminar!$F$3</c:f>
                <c:numCache>
                  <c:formatCode>General</c:formatCode>
                  <c:ptCount val="1"/>
                  <c:pt idx="0">
                    <c:v>767.61600643377233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ForBrukerSeminar!$C$3</c:f>
              <c:numCache>
                <c:formatCode>0</c:formatCode>
                <c:ptCount val="1"/>
                <c:pt idx="0">
                  <c:v>9290.3333333333339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A-4932-AC40-31B42C25496B}"/>
            </c:ext>
          </c:extLst>
        </c:ser>
        <c:ser>
          <c:idx val="2"/>
          <c:order val="1"/>
          <c:tx>
            <c:strRef>
              <c:f>ForBrukerSeminar!$D$2</c:f>
              <c:strCache>
                <c:ptCount val="1"/>
                <c:pt idx="0">
                  <c:v>Sage + MS2 Rescore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CA-4932-AC40-31B42C25496B}"/>
              </c:ext>
            </c:extLst>
          </c:dPt>
          <c:dLbls>
            <c:dLbl>
              <c:idx val="0"/>
              <c:layout>
                <c:manualLayout>
                  <c:x val="1.9396209736255127E-3"/>
                  <c:y val="-9.1852286523972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CA-4932-AC40-31B42C254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ForBrukerSeminar!$G$3</c:f>
                <c:numCache>
                  <c:formatCode>General</c:formatCode>
                  <c:ptCount val="1"/>
                  <c:pt idx="0">
                    <c:v>1379.0059221531078</c:v>
                  </c:pt>
                </c:numCache>
              </c:numRef>
            </c:plus>
            <c:minus>
              <c:numRef>
                <c:f>ForBrukerSeminar!$G$3</c:f>
                <c:numCache>
                  <c:formatCode>General</c:formatCode>
                  <c:ptCount val="1"/>
                  <c:pt idx="0">
                    <c:v>1379.0059221531078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ForBrukerSeminar!$D$3</c:f>
              <c:numCache>
                <c:formatCode>0</c:formatCode>
                <c:ptCount val="1"/>
                <c:pt idx="0">
                  <c:v>10256.666666666666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CA-4932-AC40-31B42C254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537615"/>
        <c:axId val="357530127"/>
      </c:barChart>
      <c:catAx>
        <c:axId val="357537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530127"/>
        <c:crosses val="autoZero"/>
        <c:auto val="1"/>
        <c:lblAlgn val="ctr"/>
        <c:lblOffset val="100"/>
        <c:noMultiLvlLbl val="0"/>
      </c:catAx>
      <c:valAx>
        <c:axId val="35753012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57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Unique peptides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Feuil1!$F$45</c:f>
              <c:strCache>
                <c:ptCount val="1"/>
                <c:pt idx="0">
                  <c:v>Sage + MS²Rescore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3B2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0B7-46F6-93F0-BDED729963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90-4C6C-B263-8654A8C63354}"/>
              </c:ext>
            </c:extLst>
          </c:dPt>
          <c:dLbls>
            <c:dLbl>
              <c:idx val="1"/>
              <c:layout>
                <c:manualLayout>
                  <c:x val="-1.9762848925159227E-3"/>
                  <c:y val="-2.2444631869348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90-4C6C-B263-8654A8C63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Feuil1!$L$46:$L$47</c:f>
                <c:numCache>
                  <c:formatCode>General</c:formatCode>
                  <c:ptCount val="2"/>
                  <c:pt idx="0">
                    <c:v>65.607418279744394</c:v>
                  </c:pt>
                  <c:pt idx="1">
                    <c:v>256.95330315059192</c:v>
                  </c:pt>
                </c:numCache>
              </c:numRef>
            </c:plus>
            <c:minus>
              <c:numRef>
                <c:f>Feuil1!$L$46:$L$47</c:f>
                <c:numCache>
                  <c:formatCode>General</c:formatCode>
                  <c:ptCount val="2"/>
                  <c:pt idx="0">
                    <c:v>65.607418279744394</c:v>
                  </c:pt>
                  <c:pt idx="1">
                    <c:v>256.95330315059192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Feuil1!$A$46:$A$47</c:f>
              <c:strCache>
                <c:ptCount val="2"/>
                <c:pt idx="0">
                  <c:v>Standard polygon</c:v>
                </c:pt>
                <c:pt idx="1">
                  <c:v>HLA tailored polygon</c:v>
                </c:pt>
              </c:strCache>
            </c:strRef>
          </c:cat>
          <c:val>
            <c:numRef>
              <c:f>Feuil1!$F$46:$F$47</c:f>
              <c:numCache>
                <c:formatCode>0</c:formatCode>
                <c:ptCount val="2"/>
                <c:pt idx="0">
                  <c:v>5767.666666666667</c:v>
                </c:pt>
                <c:pt idx="1">
                  <c:v>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90-4C6C-B263-8654A8C633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70"/>
        <c:axId val="984968968"/>
        <c:axId val="984970280"/>
      </c:barChart>
      <c:catAx>
        <c:axId val="98496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4970280"/>
        <c:crosses val="autoZero"/>
        <c:auto val="1"/>
        <c:lblAlgn val="ctr"/>
        <c:lblOffset val="100"/>
        <c:noMultiLvlLbl val="0"/>
      </c:catAx>
      <c:valAx>
        <c:axId val="9849702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496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Feuil1!$F$23</c:f>
              <c:strCache>
                <c:ptCount val="1"/>
                <c:pt idx="0">
                  <c:v>1+</c:v>
                </c:pt>
              </c:strCache>
            </c:strRef>
          </c:tx>
          <c:spPr>
            <a:solidFill>
              <a:srgbClr val="FF4365"/>
            </a:solidFill>
            <a:ln>
              <a:noFill/>
            </a:ln>
            <a:effectLst/>
          </c:spPr>
          <c:invertIfNegative val="0"/>
          <c:cat>
            <c:strRef>
              <c:f>Feuil1!$A$24:$A$25</c:f>
              <c:strCache>
                <c:ptCount val="2"/>
                <c:pt idx="0">
                  <c:v>Standard polygon</c:v>
                </c:pt>
                <c:pt idx="1">
                  <c:v>HLA tailored</c:v>
                </c:pt>
              </c:strCache>
            </c:strRef>
          </c:cat>
          <c:val>
            <c:numRef>
              <c:f>Feuil1!$F$24:$F$25</c:f>
              <c:numCache>
                <c:formatCode>0.0</c:formatCode>
                <c:ptCount val="2"/>
                <c:pt idx="0">
                  <c:v>8.3346885672467064E-2</c:v>
                </c:pt>
                <c:pt idx="1">
                  <c:v>14.203622308494809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4-4AC9-A52A-DF1928F643D5}"/>
            </c:ext>
          </c:extLst>
        </c:ser>
        <c:ser>
          <c:idx val="1"/>
          <c:order val="1"/>
          <c:tx>
            <c:strRef>
              <c:f>Feuil1!$G$23</c:f>
              <c:strCache>
                <c:ptCount val="1"/>
                <c:pt idx="0">
                  <c:v>2+</c:v>
                </c:pt>
              </c:strCache>
            </c:strRef>
          </c:tx>
          <c:spPr>
            <a:solidFill>
              <a:srgbClr val="FC9D9A"/>
            </a:solidFill>
            <a:ln>
              <a:noFill/>
            </a:ln>
            <a:effectLst/>
          </c:spPr>
          <c:invertIfNegative val="0"/>
          <c:cat>
            <c:strRef>
              <c:f>Feuil1!$A$24:$A$25</c:f>
              <c:strCache>
                <c:ptCount val="2"/>
                <c:pt idx="0">
                  <c:v>Standard polygon</c:v>
                </c:pt>
                <c:pt idx="1">
                  <c:v>HLA tailored</c:v>
                </c:pt>
              </c:strCache>
            </c:strRef>
          </c:cat>
          <c:val>
            <c:numRef>
              <c:f>Feuil1!$G$24:$G$25</c:f>
              <c:numCache>
                <c:formatCode>0.0</c:formatCode>
                <c:ptCount val="2"/>
                <c:pt idx="0">
                  <c:v>78.248495690356151</c:v>
                </c:pt>
                <c:pt idx="1">
                  <c:v>68.834122898530893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4-4AC9-A52A-DF1928F643D5}"/>
            </c:ext>
          </c:extLst>
        </c:ser>
        <c:ser>
          <c:idx val="2"/>
          <c:order val="2"/>
          <c:tx>
            <c:strRef>
              <c:f>Feuil1!$H$23</c:f>
              <c:strCache>
                <c:ptCount val="1"/>
                <c:pt idx="0">
                  <c:v>3+</c:v>
                </c:pt>
              </c:strCache>
            </c:strRef>
          </c:tx>
          <c:spPr>
            <a:solidFill>
              <a:srgbClr val="F9CDAD"/>
            </a:solidFill>
            <a:ln>
              <a:noFill/>
            </a:ln>
            <a:effectLst/>
          </c:spPr>
          <c:invertIfNegative val="0"/>
          <c:cat>
            <c:strRef>
              <c:f>Feuil1!$A$24:$A$25</c:f>
              <c:strCache>
                <c:ptCount val="2"/>
                <c:pt idx="0">
                  <c:v>Standard polygon</c:v>
                </c:pt>
                <c:pt idx="1">
                  <c:v>HLA tailored</c:v>
                </c:pt>
              </c:strCache>
            </c:strRef>
          </c:cat>
          <c:val>
            <c:numRef>
              <c:f>Feuil1!$H$24:$H$25</c:f>
              <c:numCache>
                <c:formatCode>0.0</c:formatCode>
                <c:ptCount val="2"/>
                <c:pt idx="0">
                  <c:v>21.261587249959344</c:v>
                </c:pt>
                <c:pt idx="1">
                  <c:v>16.543243659249885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4-4AC9-A52A-DF1928F643D5}"/>
            </c:ext>
          </c:extLst>
        </c:ser>
        <c:ser>
          <c:idx val="3"/>
          <c:order val="3"/>
          <c:tx>
            <c:strRef>
              <c:f>Feuil1!$I$23</c:f>
              <c:strCache>
                <c:ptCount val="1"/>
                <c:pt idx="0">
                  <c:v>4+</c:v>
                </c:pt>
              </c:strCache>
            </c:strRef>
          </c:tx>
          <c:spPr>
            <a:solidFill>
              <a:srgbClr val="FCE5D4"/>
            </a:solidFill>
            <a:ln>
              <a:noFill/>
            </a:ln>
            <a:effectLst/>
          </c:spPr>
          <c:invertIfNegative val="0"/>
          <c:cat>
            <c:strRef>
              <c:f>Feuil1!$A$24:$A$25</c:f>
              <c:strCache>
                <c:ptCount val="2"/>
                <c:pt idx="0">
                  <c:v>Standard polygon</c:v>
                </c:pt>
                <c:pt idx="1">
                  <c:v>HLA tailored</c:v>
                </c:pt>
              </c:strCache>
            </c:strRef>
          </c:cat>
          <c:val>
            <c:numRef>
              <c:f>Feuil1!$I$24:$I$25</c:f>
              <c:numCache>
                <c:formatCode>0.0</c:formatCode>
                <c:ptCount val="2"/>
                <c:pt idx="0">
                  <c:v>0.40657017401203449</c:v>
                </c:pt>
                <c:pt idx="1">
                  <c:v>0.4190111337244104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A4-4AC9-A52A-DF1928F64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484464"/>
        <c:axId val="1112484792"/>
      </c:barChart>
      <c:catAx>
        <c:axId val="11124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2484792"/>
        <c:crosses val="autoZero"/>
        <c:auto val="1"/>
        <c:lblAlgn val="ctr"/>
        <c:lblOffset val="100"/>
        <c:noMultiLvlLbl val="0"/>
      </c:catAx>
      <c:valAx>
        <c:axId val="1112484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24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16488787952747"/>
          <c:y val="0.33473483888574834"/>
          <c:w val="0.11887418328344485"/>
          <c:h val="0.3136026043392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667E"/>
            </a:solidFill>
          </c:spPr>
          <c:invertIfNegative val="0"/>
          <c:cat>
            <c:numRef>
              <c:f>Résultats!$F$4:$F$12</c:f>
              <c:numCache>
                <c:formatCode>General</c:formatCode>
                <c:ptCount val="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numCache>
            </c:numRef>
          </c:cat>
          <c:val>
            <c:numRef>
              <c:f>Résultats!$G$4:$G$12</c:f>
              <c:numCache>
                <c:formatCode>General</c:formatCode>
                <c:ptCount val="9"/>
                <c:pt idx="0">
                  <c:v>188</c:v>
                </c:pt>
                <c:pt idx="1">
                  <c:v>1703</c:v>
                </c:pt>
                <c:pt idx="2">
                  <c:v>886</c:v>
                </c:pt>
                <c:pt idx="3">
                  <c:v>684</c:v>
                </c:pt>
                <c:pt idx="4">
                  <c:v>199</c:v>
                </c:pt>
                <c:pt idx="5">
                  <c:v>41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893-9E8B-1F3460EE6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917888"/>
        <c:axId val="66919808"/>
      </c:barChart>
      <c:catAx>
        <c:axId val="6691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Peptide length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6919808"/>
        <c:crosses val="autoZero"/>
        <c:auto val="1"/>
        <c:lblAlgn val="ctr"/>
        <c:lblOffset val="100"/>
        <c:noMultiLvlLbl val="0"/>
      </c:catAx>
      <c:valAx>
        <c:axId val="6691980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peptides</a:t>
                </a:r>
              </a:p>
            </c:rich>
          </c:tx>
          <c:layout>
            <c:manualLayout>
              <c:xMode val="edge"/>
              <c:yMode val="edge"/>
              <c:x val="4.9981661616042547E-2"/>
              <c:y val="0.139663582400606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91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3B2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8-466F-83FB-D48415D5F8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8-466F-83FB-D48415D5F8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9BABF5-76F3-4CD4-AA10-01EA0E9777FA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18-466F-83FB-D48415D5F8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4DBE3E-B73C-4737-B96B-DC00F5061DEF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18-466F-83FB-D48415D5F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'Binding affinity M5 vs M5 ext'!$B$3:$C$3</c:f>
              <c:strCache>
                <c:ptCount val="2"/>
                <c:pt idx="0">
                  <c:v>Standard polygon</c:v>
                </c:pt>
                <c:pt idx="1">
                  <c:v>HLA tailored polygon</c:v>
                </c:pt>
              </c:strCache>
            </c:strRef>
          </c:cat>
          <c:val>
            <c:numRef>
              <c:f>'Binding affinity M5 vs M5 ext'!$B$4:$C$4</c:f>
              <c:numCache>
                <c:formatCode>0</c:formatCode>
                <c:ptCount val="2"/>
                <c:pt idx="0">
                  <c:v>86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8-466F-83FB-D48415D5F8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6912"/>
        <c:axId val="5298576"/>
      </c:barChart>
      <c:catAx>
        <c:axId val="529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98576"/>
        <c:crosses val="autoZero"/>
        <c:auto val="1"/>
        <c:lblAlgn val="ctr"/>
        <c:lblOffset val="100"/>
        <c:noMultiLvlLbl val="0"/>
      </c:catAx>
      <c:valAx>
        <c:axId val="5298576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529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04302916568308"/>
          <c:y val="6.324954714794602E-2"/>
          <c:w val="0.80687731896878634"/>
          <c:h val="0.67916565045180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'Serie4 TTPro aa repartition'!$B$1</c:f>
              <c:strCache>
                <c:ptCount val="1"/>
                <c:pt idx="0">
                  <c:v>Standard polygon</c:v>
                </c:pt>
              </c:strCache>
            </c:strRef>
          </c:tx>
          <c:spPr>
            <a:solidFill>
              <a:srgbClr val="73B248"/>
            </a:solidFill>
            <a:ln>
              <a:noFill/>
            </a:ln>
            <a:effectLst/>
          </c:spPr>
          <c:invertIfNegative val="0"/>
          <c:cat>
            <c:strRef>
              <c:f>'Serie4 TTPro aa repartition'!$A$3:$A$10</c:f>
              <c:strCach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&gt;14</c:v>
                </c:pt>
              </c:strCache>
            </c:strRef>
          </c:cat>
          <c:val>
            <c:numRef>
              <c:f>'Serie4 TTPro aa repartition'!$B$3:$B$10</c:f>
              <c:numCache>
                <c:formatCode>General</c:formatCode>
                <c:ptCount val="8"/>
                <c:pt idx="0">
                  <c:v>312</c:v>
                </c:pt>
                <c:pt idx="1">
                  <c:v>3117</c:v>
                </c:pt>
                <c:pt idx="2">
                  <c:v>1582</c:v>
                </c:pt>
                <c:pt idx="3">
                  <c:v>1288</c:v>
                </c:pt>
                <c:pt idx="4">
                  <c:v>460</c:v>
                </c:pt>
                <c:pt idx="5">
                  <c:v>189</c:v>
                </c:pt>
                <c:pt idx="6">
                  <c:v>94</c:v>
                </c:pt>
                <c:pt idx="7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A-43F9-8000-1BE46456E8E2}"/>
            </c:ext>
          </c:extLst>
        </c:ser>
        <c:ser>
          <c:idx val="1"/>
          <c:order val="1"/>
          <c:tx>
            <c:strRef>
              <c:f>'Serie4 TTPro aa repartition'!$C$1</c:f>
              <c:strCache>
                <c:ptCount val="1"/>
                <c:pt idx="0">
                  <c:v>HLA tailored polygon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'Serie4 TTPro aa repartition'!$A$3:$A$10</c:f>
              <c:strCach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&gt;14</c:v>
                </c:pt>
              </c:strCache>
            </c:strRef>
          </c:cat>
          <c:val>
            <c:numRef>
              <c:f>'Serie4 TTPro aa repartition'!$C$3:$C$10</c:f>
              <c:numCache>
                <c:formatCode>General</c:formatCode>
                <c:ptCount val="8"/>
                <c:pt idx="0">
                  <c:v>482</c:v>
                </c:pt>
                <c:pt idx="1">
                  <c:v>3578</c:v>
                </c:pt>
                <c:pt idx="2">
                  <c:v>1678</c:v>
                </c:pt>
                <c:pt idx="3">
                  <c:v>1249</c:v>
                </c:pt>
                <c:pt idx="4">
                  <c:v>475</c:v>
                </c:pt>
                <c:pt idx="5">
                  <c:v>187</c:v>
                </c:pt>
                <c:pt idx="6">
                  <c:v>98</c:v>
                </c:pt>
                <c:pt idx="7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A-43F9-8000-1BE46456E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085695"/>
        <c:axId val="1676086943"/>
      </c:barChart>
      <c:catAx>
        <c:axId val="167608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6086943"/>
        <c:crosses val="autoZero"/>
        <c:auto val="1"/>
        <c:lblAlgn val="ctr"/>
        <c:lblOffset val="100"/>
        <c:noMultiLvlLbl val="0"/>
      </c:catAx>
      <c:valAx>
        <c:axId val="167608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608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38484594754516"/>
          <c:y val="0.87346914377444596"/>
          <c:w val="0.71923030810490973"/>
          <c:h val="0.1265308562255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5946118604579"/>
          <c:y val="4.0947007710427641E-2"/>
          <c:w val="0.85556313915251581"/>
          <c:h val="0.71886717269720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'MSFragger vs Sage rescore'!$C$2</c:f>
              <c:strCache>
                <c:ptCount val="1"/>
                <c:pt idx="0">
                  <c:v>MS2Rescore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1-42F6-B132-D56ADB7C783D}"/>
              </c:ext>
            </c:extLst>
          </c:dPt>
          <c:dLbls>
            <c:dLbl>
              <c:idx val="1"/>
              <c:layout>
                <c:manualLayout>
                  <c:x val="-7.1877800946787218E-3"/>
                  <c:y val="-2.01021069600315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F1-42F6-B132-D56ADB7C7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'MSFragger vs Sage rescore'!$B$3:$B$7</c:f>
              <c:strCache>
                <c:ptCount val="5"/>
                <c:pt idx="0">
                  <c:v>60 million</c:v>
                </c:pt>
                <c:pt idx="1">
                  <c:v>30 million</c:v>
                </c:pt>
                <c:pt idx="2">
                  <c:v>22,5 million</c:v>
                </c:pt>
                <c:pt idx="3">
                  <c:v>15 million</c:v>
                </c:pt>
                <c:pt idx="4">
                  <c:v>3,75 million</c:v>
                </c:pt>
              </c:strCache>
            </c:strRef>
          </c:cat>
          <c:val>
            <c:numRef>
              <c:f>'MSFragger vs Sage rescore'!$C$3:$C$7</c:f>
              <c:numCache>
                <c:formatCode>General</c:formatCode>
                <c:ptCount val="5"/>
                <c:pt idx="0">
                  <c:v>6616</c:v>
                </c:pt>
                <c:pt idx="1">
                  <c:v>7223</c:v>
                </c:pt>
                <c:pt idx="2">
                  <c:v>6591</c:v>
                </c:pt>
                <c:pt idx="3">
                  <c:v>5712</c:v>
                </c:pt>
                <c:pt idx="4">
                  <c:v>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1-42F6-B132-D56ADB7C7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006623"/>
        <c:axId val="1554997055"/>
      </c:barChart>
      <c:catAx>
        <c:axId val="1555006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/>
                  <a:t>Number of injected cells</a:t>
                </a:r>
              </a:p>
            </c:rich>
          </c:tx>
          <c:layout>
            <c:manualLayout>
              <c:xMode val="edge"/>
              <c:yMode val="edge"/>
              <c:x val="0.41571457212730151"/>
              <c:y val="0.90333805912026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4997055"/>
        <c:crosses val="autoZero"/>
        <c:auto val="1"/>
        <c:lblAlgn val="ctr"/>
        <c:lblOffset val="100"/>
        <c:noMultiLvlLbl val="0"/>
      </c:catAx>
      <c:valAx>
        <c:axId val="15549970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/>
                  <a:t>Unique peptides numbers</a:t>
                </a:r>
              </a:p>
            </c:rich>
          </c:tx>
          <c:layout>
            <c:manualLayout>
              <c:xMode val="edge"/>
              <c:yMode val="edge"/>
              <c:x val="1.1579523234455571E-2"/>
              <c:y val="0.1022479067207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00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5946118604579"/>
          <c:y val="4.0947007710427641E-2"/>
          <c:w val="0.85556313915251581"/>
          <c:h val="0.71886717269720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'MSFragger vs Sage rescore'!$C$2</c:f>
              <c:strCache>
                <c:ptCount val="1"/>
                <c:pt idx="0">
                  <c:v>MS2Rescore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1-42F6-B132-D56ADB7C783D}"/>
              </c:ext>
            </c:extLst>
          </c:dPt>
          <c:dLbls>
            <c:dLbl>
              <c:idx val="1"/>
              <c:layout>
                <c:manualLayout>
                  <c:x val="-7.1877800946787218E-3"/>
                  <c:y val="-2.01021069600315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F1-42F6-B132-D56ADB7C7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'MSFragger vs Sage rescore'!$B$3:$B$7</c:f>
              <c:strCache>
                <c:ptCount val="5"/>
                <c:pt idx="0">
                  <c:v>60 million</c:v>
                </c:pt>
                <c:pt idx="1">
                  <c:v>30 million</c:v>
                </c:pt>
                <c:pt idx="2">
                  <c:v>22,5 million</c:v>
                </c:pt>
                <c:pt idx="3">
                  <c:v>15 million</c:v>
                </c:pt>
                <c:pt idx="4">
                  <c:v>3,75 million</c:v>
                </c:pt>
              </c:strCache>
            </c:strRef>
          </c:cat>
          <c:val>
            <c:numRef>
              <c:f>'MSFragger vs Sage rescore'!$C$3:$C$7</c:f>
              <c:numCache>
                <c:formatCode>General</c:formatCode>
                <c:ptCount val="5"/>
                <c:pt idx="0">
                  <c:v>6616</c:v>
                </c:pt>
                <c:pt idx="1">
                  <c:v>7223</c:v>
                </c:pt>
                <c:pt idx="2">
                  <c:v>6591</c:v>
                </c:pt>
                <c:pt idx="3">
                  <c:v>5712</c:v>
                </c:pt>
                <c:pt idx="4">
                  <c:v>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1-42F6-B132-D56ADB7C7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006623"/>
        <c:axId val="1554997055"/>
      </c:barChart>
      <c:catAx>
        <c:axId val="1555006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/>
                  <a:t>Number of injected cells</a:t>
                </a:r>
              </a:p>
            </c:rich>
          </c:tx>
          <c:layout>
            <c:manualLayout>
              <c:xMode val="edge"/>
              <c:yMode val="edge"/>
              <c:x val="0.41571457212730151"/>
              <c:y val="0.90333805912026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4997055"/>
        <c:crosses val="autoZero"/>
        <c:auto val="1"/>
        <c:lblAlgn val="ctr"/>
        <c:lblOffset val="100"/>
        <c:noMultiLvlLbl val="0"/>
      </c:catAx>
      <c:valAx>
        <c:axId val="15549970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/>
                  <a:t>Unique peptides numbers</a:t>
                </a:r>
              </a:p>
            </c:rich>
          </c:tx>
          <c:layout>
            <c:manualLayout>
              <c:xMode val="edge"/>
              <c:yMode val="edge"/>
              <c:x val="1.1579523234455571E-2"/>
              <c:y val="0.1022479067207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00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667E"/>
            </a:solidFill>
          </c:spPr>
          <c:invertIfNegative val="0"/>
          <c:cat>
            <c:numRef>
              <c:f>Résultats!$F$4:$F$12</c:f>
              <c:numCache>
                <c:formatCode>General</c:formatCode>
                <c:ptCount val="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numCache>
            </c:numRef>
          </c:cat>
          <c:val>
            <c:numRef>
              <c:f>Résultats!$G$4:$G$12</c:f>
              <c:numCache>
                <c:formatCode>General</c:formatCode>
                <c:ptCount val="9"/>
                <c:pt idx="0">
                  <c:v>188</c:v>
                </c:pt>
                <c:pt idx="1">
                  <c:v>1703</c:v>
                </c:pt>
                <c:pt idx="2">
                  <c:v>886</c:v>
                </c:pt>
                <c:pt idx="3">
                  <c:v>684</c:v>
                </c:pt>
                <c:pt idx="4">
                  <c:v>199</c:v>
                </c:pt>
                <c:pt idx="5">
                  <c:v>41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893-9E8B-1F3460EE6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917888"/>
        <c:axId val="66919808"/>
      </c:barChart>
      <c:catAx>
        <c:axId val="6691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Peptide length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6919808"/>
        <c:crosses val="autoZero"/>
        <c:auto val="1"/>
        <c:lblAlgn val="ctr"/>
        <c:lblOffset val="100"/>
        <c:noMultiLvlLbl val="0"/>
      </c:catAx>
      <c:valAx>
        <c:axId val="6691980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peptides</a:t>
                </a:r>
              </a:p>
            </c:rich>
          </c:tx>
          <c:layout>
            <c:manualLayout>
              <c:xMode val="edge"/>
              <c:yMode val="edge"/>
              <c:x val="4.9981661616042547E-2"/>
              <c:y val="0.139663582400606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91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3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3A-4FC4-AF0A-580773493E92}"/>
              </c:ext>
            </c:extLst>
          </c:dPt>
          <c:dPt>
            <c:idx val="1"/>
            <c:invertIfNegative val="0"/>
            <c:bubble3D val="0"/>
            <c:spPr>
              <a:solidFill>
                <a:srgbClr val="7698D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3A-4FC4-AF0A-580773493E92}"/>
              </c:ext>
            </c:extLst>
          </c:dPt>
          <c:dPt>
            <c:idx val="2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3A-4FC4-AF0A-580773493E92}"/>
              </c:ext>
            </c:extLst>
          </c:dPt>
          <c:dPt>
            <c:idx val="3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3A-4FC4-AF0A-580773493E92}"/>
              </c:ext>
            </c:extLst>
          </c:dPt>
          <c:cat>
            <c:strRef>
              <c:f>'Detail affinity Proline'!$O$20:$O$23</c:f>
              <c:strCache>
                <c:ptCount val="4"/>
                <c:pt idx="0">
                  <c:v>Total affinity</c:v>
                </c:pt>
                <c:pt idx="1">
                  <c:v>Strong affinity</c:v>
                </c:pt>
                <c:pt idx="2">
                  <c:v>Medium affinity</c:v>
                </c:pt>
                <c:pt idx="3">
                  <c:v>Non-binders</c:v>
                </c:pt>
              </c:strCache>
            </c:strRef>
          </c:cat>
          <c:val>
            <c:numRef>
              <c:f>'Detail affinity Proline'!$P$20:$P$23</c:f>
              <c:numCache>
                <c:formatCode>0</c:formatCode>
                <c:ptCount val="4"/>
                <c:pt idx="0">
                  <c:v>94.286641778931994</c:v>
                </c:pt>
                <c:pt idx="1">
                  <c:v>86.452057152694096</c:v>
                </c:pt>
                <c:pt idx="2">
                  <c:v>13.547942847305904</c:v>
                </c:pt>
                <c:pt idx="3">
                  <c:v>5.7133582210680087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3A-4FC4-AF0A-580773493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47"/>
        <c:axId val="5267792"/>
        <c:axId val="5269040"/>
      </c:barChart>
      <c:catAx>
        <c:axId val="52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9040"/>
        <c:crosses val="autoZero"/>
        <c:auto val="1"/>
        <c:lblAlgn val="ctr"/>
        <c:lblOffset val="100"/>
        <c:noMultiLvlLbl val="0"/>
      </c:catAx>
      <c:valAx>
        <c:axId val="5269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% affinity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Peptides number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5344155172226221E-2"/>
          <c:y val="0.29200129904175404"/>
          <c:w val="0.92931168965554756"/>
          <c:h val="0.61510798171972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A6D6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0-4173-AF4C-2D6B6E570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Feuil1!$B$38:$C$38</c:f>
              <c:strCache>
                <c:ptCount val="2"/>
                <c:pt idx="0">
                  <c:v>Standard protocol</c:v>
                </c:pt>
                <c:pt idx="1">
                  <c:v>SaPrIm based protocol</c:v>
                </c:pt>
              </c:strCache>
            </c:strRef>
          </c:cat>
          <c:val>
            <c:numRef>
              <c:f>Feuil1!$B$39:$C$39</c:f>
              <c:numCache>
                <c:formatCode>General</c:formatCode>
                <c:ptCount val="2"/>
                <c:pt idx="0">
                  <c:v>16480</c:v>
                </c:pt>
                <c:pt idx="1">
                  <c:v>18814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173-AF4C-2D6B6E570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975024"/>
        <c:axId val="798975440"/>
      </c:barChart>
      <c:catAx>
        <c:axId val="7989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8975440"/>
        <c:crosses val="autoZero"/>
        <c:auto val="1"/>
        <c:lblAlgn val="ctr"/>
        <c:lblOffset val="100"/>
        <c:noMultiLvlLbl val="0"/>
      </c:catAx>
      <c:valAx>
        <c:axId val="79897544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98975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5373570251441"/>
          <c:y val="0.14217394251626897"/>
          <c:w val="0.74585794431663055"/>
          <c:h val="0.51771821899855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Feuil1!$B$11</c:f>
              <c:strCache>
                <c:ptCount val="1"/>
                <c:pt idx="0">
                  <c:v>Standard protocol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Feuil1!$A$12:$A$19</c:f>
              <c:strCache>
                <c:ptCount val="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&gt;13</c:v>
                </c:pt>
              </c:strCache>
            </c:strRef>
          </c:cat>
          <c:val>
            <c:numRef>
              <c:f>Feuil1!$B$12:$B$19</c:f>
              <c:numCache>
                <c:formatCode>General</c:formatCode>
                <c:ptCount val="8"/>
                <c:pt idx="0">
                  <c:v>516</c:v>
                </c:pt>
                <c:pt idx="1">
                  <c:v>1472</c:v>
                </c:pt>
                <c:pt idx="2">
                  <c:v>6641</c:v>
                </c:pt>
                <c:pt idx="3">
                  <c:v>3292</c:v>
                </c:pt>
                <c:pt idx="4">
                  <c:v>2605</c:v>
                </c:pt>
                <c:pt idx="5">
                  <c:v>998</c:v>
                </c:pt>
                <c:pt idx="6">
                  <c:v>449</c:v>
                </c:pt>
                <c:pt idx="7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7-4613-82FB-E4D2468ADF64}"/>
            </c:ext>
          </c:extLst>
        </c:ser>
        <c:ser>
          <c:idx val="1"/>
          <c:order val="1"/>
          <c:tx>
            <c:strRef>
              <c:f>Feuil1!$C$11</c:f>
              <c:strCache>
                <c:ptCount val="1"/>
                <c:pt idx="0">
                  <c:v>SaPrIm based protocol</c:v>
                </c:pt>
              </c:strCache>
            </c:strRef>
          </c:tx>
          <c:spPr>
            <a:solidFill>
              <a:srgbClr val="FA6D6A"/>
            </a:solidFill>
            <a:ln>
              <a:noFill/>
            </a:ln>
            <a:effectLst/>
          </c:spPr>
          <c:invertIfNegative val="0"/>
          <c:cat>
            <c:strRef>
              <c:f>Feuil1!$A$12:$A$19</c:f>
              <c:strCache>
                <c:ptCount val="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&gt;13</c:v>
                </c:pt>
              </c:strCache>
            </c:strRef>
          </c:cat>
          <c:val>
            <c:numRef>
              <c:f>Feuil1!$C$12:$C$19</c:f>
              <c:numCache>
                <c:formatCode>General</c:formatCode>
                <c:ptCount val="8"/>
                <c:pt idx="0">
                  <c:v>1142</c:v>
                </c:pt>
                <c:pt idx="1">
                  <c:v>2370</c:v>
                </c:pt>
                <c:pt idx="2">
                  <c:v>6624</c:v>
                </c:pt>
                <c:pt idx="3">
                  <c:v>3463</c:v>
                </c:pt>
                <c:pt idx="4">
                  <c:v>2603</c:v>
                </c:pt>
                <c:pt idx="5">
                  <c:v>1164</c:v>
                </c:pt>
                <c:pt idx="6">
                  <c:v>579</c:v>
                </c:pt>
                <c:pt idx="7">
                  <c:v>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7-4613-82FB-E4D2468AD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398624"/>
        <c:axId val="435388224"/>
      </c:barChart>
      <c:catAx>
        <c:axId val="4353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388224"/>
        <c:crosses val="autoZero"/>
        <c:auto val="1"/>
        <c:lblAlgn val="ctr"/>
        <c:lblOffset val="100"/>
        <c:noMultiLvlLbl val="0"/>
      </c:catAx>
      <c:valAx>
        <c:axId val="43538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39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32236308950786E-2"/>
          <c:y val="0.79385537712781951"/>
          <c:w val="0.7768521464584659"/>
          <c:h val="0.17989818861405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70520508073353E-2"/>
          <c:y val="7.7755062369866138E-2"/>
          <c:w val="0.89705895898385324"/>
          <c:h val="0.27490445157936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Standard protocol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5827645601333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8F-4974-81E9-E02846BA8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'[1]Min value &lt;= 2.0'!$N$17:$N$20</c:f>
              <c:strCache>
                <c:ptCount val="4"/>
                <c:pt idx="0">
                  <c:v>Total affinity</c:v>
                </c:pt>
                <c:pt idx="1">
                  <c:v>Strong affinity</c:v>
                </c:pt>
                <c:pt idx="2">
                  <c:v>Medium Affinity</c:v>
                </c:pt>
                <c:pt idx="3">
                  <c:v>Non binders</c:v>
                </c:pt>
              </c:strCache>
            </c:strRef>
          </c:cat>
          <c:val>
            <c:numRef>
              <c:f>Feuil1!$B$3:$B$5</c:f>
              <c:numCache>
                <c:formatCode>General</c:formatCode>
                <c:ptCount val="3"/>
                <c:pt idx="0">
                  <c:v>92</c:v>
                </c:pt>
                <c:pt idx="1">
                  <c:v>81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F-4974-81E9-E02846BA8D58}"/>
            </c:ext>
          </c:extLst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Saprim based protocol</c:v>
                </c:pt>
              </c:strCache>
            </c:strRef>
          </c:tx>
          <c:spPr>
            <a:solidFill>
              <a:srgbClr val="FA6D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'[1]Min value &lt;= 2.0'!$N$17:$N$20</c:f>
              <c:strCache>
                <c:ptCount val="4"/>
                <c:pt idx="0">
                  <c:v>Total affinity</c:v>
                </c:pt>
                <c:pt idx="1">
                  <c:v>Strong affinity</c:v>
                </c:pt>
                <c:pt idx="2">
                  <c:v>Medium Affinity</c:v>
                </c:pt>
                <c:pt idx="3">
                  <c:v>Non binders</c:v>
                </c:pt>
              </c:strCache>
            </c:strRef>
          </c:cat>
          <c:val>
            <c:numRef>
              <c:f>Feuil1!$C$3:$C$5</c:f>
              <c:numCache>
                <c:formatCode>General</c:formatCode>
                <c:ptCount val="3"/>
                <c:pt idx="0">
                  <c:v>83</c:v>
                </c:pt>
                <c:pt idx="1">
                  <c:v>78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F-4974-81E9-E02846BA8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914639"/>
        <c:axId val="221910895"/>
      </c:barChart>
      <c:catAx>
        <c:axId val="22191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910895"/>
        <c:crosses val="autoZero"/>
        <c:auto val="1"/>
        <c:lblAlgn val="ctr"/>
        <c:lblOffset val="100"/>
        <c:noMultiLvlLbl val="0"/>
      </c:catAx>
      <c:valAx>
        <c:axId val="221910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91463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4AD-4E48-93F9-108AF0350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E48-93F9-108AF0350FBD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AD-4E48-93F9-108AF0350FBD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AD-4E48-93F9-108AF0350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AD-4E48-93F9-108AF0350FBD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AD-4E48-93F9-108AF0350FBD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AD-4E48-93F9-108AF0350FBD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4AD-4E48-93F9-108AF0350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AD-4E48-93F9-108AF0350F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32478605504972E-3"/>
          <c:y val="1.4249793948468302E-2"/>
          <c:w val="0.97867093767587665"/>
          <c:h val="0.8748452680048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'Ultra résultats rescoring ok'!$B$58</c:f>
              <c:strCache>
                <c:ptCount val="1"/>
                <c:pt idx="0">
                  <c:v>50 cm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C7-4D93-A5A7-E84A78E5D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ok'!$B$59:$B$65</c:f>
              <c:numCache>
                <c:formatCode>General</c:formatCode>
                <c:ptCount val="7"/>
                <c:pt idx="0">
                  <c:v>29038</c:v>
                </c:pt>
                <c:pt idx="1">
                  <c:v>29820</c:v>
                </c:pt>
                <c:pt idx="2">
                  <c:v>18042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7-4D93-A5A7-E84A78E5DE9E}"/>
            </c:ext>
          </c:extLst>
        </c:ser>
        <c:ser>
          <c:idx val="1"/>
          <c:order val="1"/>
          <c:tx>
            <c:strRef>
              <c:f>'Ultra résultats rescoring ok'!$C$58</c:f>
              <c:strCache>
                <c:ptCount val="1"/>
                <c:pt idx="0">
                  <c:v>25 cm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0320641282819E-3"/>
                  <c:y val="-3.74366841595605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C7-4D93-A5A7-E84A78E5DE9E}"/>
                </c:ext>
              </c:extLst>
            </c:dLbl>
            <c:dLbl>
              <c:idx val="2"/>
              <c:layout>
                <c:manualLayout>
                  <c:x val="1.6807909417590756E-2"/>
                  <c:y val="4.0756910382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C7-4D93-A5A7-E84A78E5D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ok'!$C$59:$C$65</c:f>
              <c:numCache>
                <c:formatCode>General</c:formatCode>
                <c:ptCount val="7"/>
                <c:pt idx="1">
                  <c:v>19376</c:v>
                </c:pt>
                <c:pt idx="2">
                  <c:v>17757</c:v>
                </c:pt>
                <c:pt idx="3">
                  <c:v>12895</c:v>
                </c:pt>
                <c:pt idx="4">
                  <c:v>9575</c:v>
                </c:pt>
                <c:pt idx="5">
                  <c:v>7063</c:v>
                </c:pt>
                <c:pt idx="6">
                  <c:v>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7-4D93-A5A7-E84A78E5DE9E}"/>
            </c:ext>
          </c:extLst>
        </c:ser>
        <c:ser>
          <c:idx val="2"/>
          <c:order val="2"/>
          <c:tx>
            <c:strRef>
              <c:f>'Ultra résultats rescoring ok'!$D$58</c:f>
              <c:strCache>
                <c:ptCount val="1"/>
                <c:pt idx="0">
                  <c:v>5 cm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016032064128255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C7-4D93-A5A7-E84A78E5DE9E}"/>
                </c:ext>
              </c:extLst>
            </c:dLbl>
            <c:dLbl>
              <c:idx val="3"/>
              <c:layout>
                <c:manualLayout>
                  <c:x val="1.2024048096192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C7-4D93-A5A7-E84A78E5DE9E}"/>
                </c:ext>
              </c:extLst>
            </c:dLbl>
            <c:dLbl>
              <c:idx val="4"/>
              <c:layout>
                <c:manualLayout>
                  <c:x val="9.940195351332488E-3"/>
                  <c:y val="-7.4873368319121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C7-4D93-A5A7-E84A78E5D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'Ultra résultats rescoring ok'!$A$59:$A$65</c:f>
              <c:strCache>
                <c:ptCount val="7"/>
                <c:pt idx="0">
                  <c:v>150 min</c:v>
                </c:pt>
                <c:pt idx="1">
                  <c:v>100 min</c:v>
                </c:pt>
                <c:pt idx="2">
                  <c:v>60 min</c:v>
                </c:pt>
                <c:pt idx="3">
                  <c:v>30 min</c:v>
                </c:pt>
                <c:pt idx="4">
                  <c:v>20 min</c:v>
                </c:pt>
                <c:pt idx="5">
                  <c:v>15 min</c:v>
                </c:pt>
                <c:pt idx="6">
                  <c:v>10 min</c:v>
                </c:pt>
              </c:strCache>
            </c:strRef>
          </c:cat>
          <c:val>
            <c:numRef>
              <c:f>'Ultra résultats rescoring ok'!$D$59:$D$65</c:f>
              <c:numCache>
                <c:formatCode>General</c:formatCode>
                <c:ptCount val="7"/>
                <c:pt idx="2">
                  <c:v>12052</c:v>
                </c:pt>
                <c:pt idx="3">
                  <c:v>10311</c:v>
                </c:pt>
                <c:pt idx="4">
                  <c:v>9574</c:v>
                </c:pt>
                <c:pt idx="5">
                  <c:v>7807</c:v>
                </c:pt>
                <c:pt idx="6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C7-4D93-A5A7-E84A78E5D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679050911"/>
        <c:axId val="1679031775"/>
      </c:barChart>
      <c:catAx>
        <c:axId val="16790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9031775"/>
        <c:crosses val="autoZero"/>
        <c:auto val="1"/>
        <c:lblAlgn val="ctr"/>
        <c:lblOffset val="100"/>
        <c:noMultiLvlLbl val="0"/>
      </c:catAx>
      <c:valAx>
        <c:axId val="1679031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05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A6166-8A0C-49F1-96E4-D9BD72AE8B2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7CFDA-300C-434D-B19F-0CFA4F28A29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ECF1F8"/>
        </a:solidFill>
        <a:ln>
          <a:noFill/>
        </a:ln>
      </dgm:spPr>
      <dgm:t>
        <a:bodyPr/>
        <a:lstStyle/>
        <a:p>
          <a:endParaRPr lang="en-US" sz="1200" dirty="0"/>
        </a:p>
      </dgm:t>
    </dgm:pt>
    <dgm:pt modelId="{C635BBA2-9C10-4514-BD78-C0B570C4C1F5}" type="parTrans" cxnId="{9C269E10-E3BF-4D21-90E1-0EB9CEAA2DCC}">
      <dgm:prSet/>
      <dgm:spPr/>
      <dgm:t>
        <a:bodyPr/>
        <a:lstStyle/>
        <a:p>
          <a:endParaRPr lang="en-US"/>
        </a:p>
      </dgm:t>
    </dgm:pt>
    <dgm:pt modelId="{0E8D73B2-6596-4A51-8191-948D98A12909}" type="sibTrans" cxnId="{9C269E10-E3BF-4D21-90E1-0EB9CEAA2DCC}">
      <dgm:prSet/>
      <dgm:spPr/>
      <dgm:t>
        <a:bodyPr/>
        <a:lstStyle/>
        <a:p>
          <a:endParaRPr lang="en-US"/>
        </a:p>
      </dgm:t>
    </dgm:pt>
    <dgm:pt modelId="{346612A6-2C17-4041-8179-D4895780973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8F33EB">
            <a:alpha val="58039"/>
          </a:srgbClr>
        </a:solidFill>
        <a:ln>
          <a:noFill/>
        </a:ln>
      </dgm:spPr>
      <dgm:t>
        <a:bodyPr/>
        <a:lstStyle/>
        <a:p>
          <a:r>
            <a:rPr lang="en-US" sz="1400" dirty="0"/>
            <a:t>Search engine features</a:t>
          </a:r>
        </a:p>
      </dgm:t>
    </dgm:pt>
    <dgm:pt modelId="{E6DD6A77-B6C7-4ED7-9411-5B6D382E6D94}" type="parTrans" cxnId="{0637ECF2-088E-44C4-B588-A88BF288A199}">
      <dgm:prSet/>
      <dgm:spPr/>
      <dgm:t>
        <a:bodyPr/>
        <a:lstStyle/>
        <a:p>
          <a:endParaRPr lang="en-US"/>
        </a:p>
      </dgm:t>
    </dgm:pt>
    <dgm:pt modelId="{3DAD82FD-5A84-4D5F-B551-A054F15326FB}" type="sibTrans" cxnId="{0637ECF2-088E-44C4-B588-A88BF288A199}">
      <dgm:prSet/>
      <dgm:spPr/>
      <dgm:t>
        <a:bodyPr/>
        <a:lstStyle/>
        <a:p>
          <a:endParaRPr lang="en-US"/>
        </a:p>
      </dgm:t>
    </dgm:pt>
    <dgm:pt modelId="{AE3D5C78-1F18-4BE5-9429-1A7C9DDB4BC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endParaRPr lang="en-US" sz="1400" dirty="0">
            <a:solidFill>
              <a:schemeClr val="bg1"/>
            </a:solidFill>
          </a:endParaRPr>
        </a:p>
      </dgm:t>
    </dgm:pt>
    <dgm:pt modelId="{C2BE152D-E52A-45C3-A0A8-E875DD2DDE9C}" type="parTrans" cxnId="{A6B58551-39E7-40BF-9D3A-4627ACA8E2A1}">
      <dgm:prSet/>
      <dgm:spPr/>
      <dgm:t>
        <a:bodyPr/>
        <a:lstStyle/>
        <a:p>
          <a:endParaRPr lang="en-US"/>
        </a:p>
      </dgm:t>
    </dgm:pt>
    <dgm:pt modelId="{E881D251-9E7D-41FC-9B90-27C4BD8027AC}" type="sibTrans" cxnId="{A6B58551-39E7-40BF-9D3A-4627ACA8E2A1}">
      <dgm:prSet/>
      <dgm:spPr/>
      <dgm:t>
        <a:bodyPr/>
        <a:lstStyle/>
        <a:p>
          <a:endParaRPr lang="en-US"/>
        </a:p>
      </dgm:t>
    </dgm:pt>
    <dgm:pt modelId="{CE8AAB55-65BF-4DD5-8546-9A9C4593D9BB}" type="pres">
      <dgm:prSet presAssocID="{1F0A6166-8A0C-49F1-96E4-D9BD72AE8B2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7390325-E4CA-4A82-9424-C9F7C20BD25F}" type="pres">
      <dgm:prSet presAssocID="{1F0A6166-8A0C-49F1-96E4-D9BD72AE8B25}" presName="comp1" presStyleCnt="0"/>
      <dgm:spPr/>
    </dgm:pt>
    <dgm:pt modelId="{9C647C2F-7D15-46CD-8D66-B7DCFEF20293}" type="pres">
      <dgm:prSet presAssocID="{1F0A6166-8A0C-49F1-96E4-D9BD72AE8B25}" presName="circle1" presStyleLbl="node1" presStyleIdx="0" presStyleCnt="3" custScaleX="89228" custScaleY="88996"/>
      <dgm:spPr/>
      <dgm:t>
        <a:bodyPr/>
        <a:lstStyle/>
        <a:p>
          <a:endParaRPr lang="fr-FR"/>
        </a:p>
      </dgm:t>
    </dgm:pt>
    <dgm:pt modelId="{94D45317-0ECA-4D31-B8E7-CA43F4B71BD5}" type="pres">
      <dgm:prSet presAssocID="{1F0A6166-8A0C-49F1-96E4-D9BD72AE8B2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BEEB7-13ED-4546-B71A-0A1511FA7144}" type="pres">
      <dgm:prSet presAssocID="{1F0A6166-8A0C-49F1-96E4-D9BD72AE8B25}" presName="comp2" presStyleCnt="0"/>
      <dgm:spPr/>
    </dgm:pt>
    <dgm:pt modelId="{0ABD908D-0154-4282-89D5-C57AFA9B1B11}" type="pres">
      <dgm:prSet presAssocID="{1F0A6166-8A0C-49F1-96E4-D9BD72AE8B25}" presName="circle2" presStyleLbl="node1" presStyleIdx="1" presStyleCnt="3" custScaleX="93772" custScaleY="98588" custLinFactNeighborX="-300" custLinFactNeighborY="-7667"/>
      <dgm:spPr/>
      <dgm:t>
        <a:bodyPr/>
        <a:lstStyle/>
        <a:p>
          <a:endParaRPr lang="fr-FR"/>
        </a:p>
      </dgm:t>
    </dgm:pt>
    <dgm:pt modelId="{95E5F674-ADAF-4999-96BC-4E1B7ADB78F3}" type="pres">
      <dgm:prSet presAssocID="{1F0A6166-8A0C-49F1-96E4-D9BD72AE8B2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FB73C4-309C-4727-9CAC-80A9D7826E75}" type="pres">
      <dgm:prSet presAssocID="{1F0A6166-8A0C-49F1-96E4-D9BD72AE8B25}" presName="comp3" presStyleCnt="0"/>
      <dgm:spPr/>
    </dgm:pt>
    <dgm:pt modelId="{F7FB11D9-833F-469B-83C0-9701068D6015}" type="pres">
      <dgm:prSet presAssocID="{1F0A6166-8A0C-49F1-96E4-D9BD72AE8B25}" presName="circle3" presStyleLbl="node1" presStyleIdx="2" presStyleCnt="3" custScaleX="68280" custScaleY="68280" custLinFactNeighborX="-33981" custLinFactNeighborY="-51902"/>
      <dgm:spPr/>
      <dgm:t>
        <a:bodyPr/>
        <a:lstStyle/>
        <a:p>
          <a:endParaRPr lang="fr-FR"/>
        </a:p>
      </dgm:t>
    </dgm:pt>
    <dgm:pt modelId="{74E2D351-45B3-44D5-9087-2460B57A95E3}" type="pres">
      <dgm:prSet presAssocID="{1F0A6166-8A0C-49F1-96E4-D9BD72AE8B2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E8061D-3560-49BF-B916-75D00942CA1F}" type="presOf" srcId="{346612A6-2C17-4041-8179-D48957809736}" destId="{F7FB11D9-833F-469B-83C0-9701068D6015}" srcOrd="0" destOrd="0" presId="urn:microsoft.com/office/officeart/2005/8/layout/venn2"/>
    <dgm:cxn modelId="{1ED81BFB-539D-4238-AA68-ED32AE55423E}" type="presOf" srcId="{8A67CFDA-300C-434D-B19F-0CFA4F28A298}" destId="{0ABD908D-0154-4282-89D5-C57AFA9B1B11}" srcOrd="0" destOrd="0" presId="urn:microsoft.com/office/officeart/2005/8/layout/venn2"/>
    <dgm:cxn modelId="{799EBAC7-B268-44DB-9615-25DAF43EEF20}" type="presOf" srcId="{8A67CFDA-300C-434D-B19F-0CFA4F28A298}" destId="{95E5F674-ADAF-4999-96BC-4E1B7ADB78F3}" srcOrd="1" destOrd="0" presId="urn:microsoft.com/office/officeart/2005/8/layout/venn2"/>
    <dgm:cxn modelId="{9C269E10-E3BF-4D21-90E1-0EB9CEAA2DCC}" srcId="{1F0A6166-8A0C-49F1-96E4-D9BD72AE8B25}" destId="{8A67CFDA-300C-434D-B19F-0CFA4F28A298}" srcOrd="1" destOrd="0" parTransId="{C635BBA2-9C10-4514-BD78-C0B570C4C1F5}" sibTransId="{0E8D73B2-6596-4A51-8191-948D98A12909}"/>
    <dgm:cxn modelId="{0637ECF2-088E-44C4-B588-A88BF288A199}" srcId="{1F0A6166-8A0C-49F1-96E4-D9BD72AE8B25}" destId="{346612A6-2C17-4041-8179-D48957809736}" srcOrd="2" destOrd="0" parTransId="{E6DD6A77-B6C7-4ED7-9411-5B6D382E6D94}" sibTransId="{3DAD82FD-5A84-4D5F-B551-A054F15326FB}"/>
    <dgm:cxn modelId="{B31CE85C-5167-4820-BB59-F288391251D6}" type="presOf" srcId="{346612A6-2C17-4041-8179-D48957809736}" destId="{74E2D351-45B3-44D5-9087-2460B57A95E3}" srcOrd="1" destOrd="0" presId="urn:microsoft.com/office/officeart/2005/8/layout/venn2"/>
    <dgm:cxn modelId="{A6B58551-39E7-40BF-9D3A-4627ACA8E2A1}" srcId="{1F0A6166-8A0C-49F1-96E4-D9BD72AE8B25}" destId="{AE3D5C78-1F18-4BE5-9429-1A7C9DDB4BCE}" srcOrd="0" destOrd="0" parTransId="{C2BE152D-E52A-45C3-A0A8-E875DD2DDE9C}" sibTransId="{E881D251-9E7D-41FC-9B90-27C4BD8027AC}"/>
    <dgm:cxn modelId="{5E8B5A95-F48D-4DF3-9A00-29E62B03EE13}" type="presOf" srcId="{1F0A6166-8A0C-49F1-96E4-D9BD72AE8B25}" destId="{CE8AAB55-65BF-4DD5-8546-9A9C4593D9BB}" srcOrd="0" destOrd="0" presId="urn:microsoft.com/office/officeart/2005/8/layout/venn2"/>
    <dgm:cxn modelId="{6CCCB0DD-FD83-4CC2-9B1D-0D48D665E155}" type="presOf" srcId="{AE3D5C78-1F18-4BE5-9429-1A7C9DDB4BCE}" destId="{94D45317-0ECA-4D31-B8E7-CA43F4B71BD5}" srcOrd="1" destOrd="0" presId="urn:microsoft.com/office/officeart/2005/8/layout/venn2"/>
    <dgm:cxn modelId="{9540C82B-4621-4999-BBC0-423B4BFC6C81}" type="presOf" srcId="{AE3D5C78-1F18-4BE5-9429-1A7C9DDB4BCE}" destId="{9C647C2F-7D15-46CD-8D66-B7DCFEF20293}" srcOrd="0" destOrd="0" presId="urn:microsoft.com/office/officeart/2005/8/layout/venn2"/>
    <dgm:cxn modelId="{F7FBD903-98DE-4C95-A9B8-F1AA590B67B1}" type="presParOf" srcId="{CE8AAB55-65BF-4DD5-8546-9A9C4593D9BB}" destId="{27390325-E4CA-4A82-9424-C9F7C20BD25F}" srcOrd="0" destOrd="0" presId="urn:microsoft.com/office/officeart/2005/8/layout/venn2"/>
    <dgm:cxn modelId="{BC0BE5C1-25F7-4181-991F-08BAC13E9B27}" type="presParOf" srcId="{27390325-E4CA-4A82-9424-C9F7C20BD25F}" destId="{9C647C2F-7D15-46CD-8D66-B7DCFEF20293}" srcOrd="0" destOrd="0" presId="urn:microsoft.com/office/officeart/2005/8/layout/venn2"/>
    <dgm:cxn modelId="{FE501033-2AEF-44D6-BC4E-1FBA4D9D76E6}" type="presParOf" srcId="{27390325-E4CA-4A82-9424-C9F7C20BD25F}" destId="{94D45317-0ECA-4D31-B8E7-CA43F4B71BD5}" srcOrd="1" destOrd="0" presId="urn:microsoft.com/office/officeart/2005/8/layout/venn2"/>
    <dgm:cxn modelId="{73D54C3D-7107-476A-8DE0-A09FE87E9BCD}" type="presParOf" srcId="{CE8AAB55-65BF-4DD5-8546-9A9C4593D9BB}" destId="{F34BEEB7-13ED-4546-B71A-0A1511FA7144}" srcOrd="1" destOrd="0" presId="urn:microsoft.com/office/officeart/2005/8/layout/venn2"/>
    <dgm:cxn modelId="{8BC29893-DBC1-490B-8B67-9C39EFA88632}" type="presParOf" srcId="{F34BEEB7-13ED-4546-B71A-0A1511FA7144}" destId="{0ABD908D-0154-4282-89D5-C57AFA9B1B11}" srcOrd="0" destOrd="0" presId="urn:microsoft.com/office/officeart/2005/8/layout/venn2"/>
    <dgm:cxn modelId="{38F383E6-72E1-4873-A784-609D51D1F376}" type="presParOf" srcId="{F34BEEB7-13ED-4546-B71A-0A1511FA7144}" destId="{95E5F674-ADAF-4999-96BC-4E1B7ADB78F3}" srcOrd="1" destOrd="0" presId="urn:microsoft.com/office/officeart/2005/8/layout/venn2"/>
    <dgm:cxn modelId="{B0D27437-16E9-4E61-85C5-859ED9BDBAFF}" type="presParOf" srcId="{CE8AAB55-65BF-4DD5-8546-9A9C4593D9BB}" destId="{F6FB73C4-309C-4727-9CAC-80A9D7826E75}" srcOrd="2" destOrd="0" presId="urn:microsoft.com/office/officeart/2005/8/layout/venn2"/>
    <dgm:cxn modelId="{70E6F98A-128F-45CE-B2E0-CB26FCEC9D1D}" type="presParOf" srcId="{F6FB73C4-309C-4727-9CAC-80A9D7826E75}" destId="{F7FB11D9-833F-469B-83C0-9701068D6015}" srcOrd="0" destOrd="0" presId="urn:microsoft.com/office/officeart/2005/8/layout/venn2"/>
    <dgm:cxn modelId="{1AFFED3A-C07B-4B99-8AB6-5EE9237AACEB}" type="presParOf" srcId="{F6FB73C4-309C-4727-9CAC-80A9D7826E75}" destId="{74E2D351-45B3-44D5-9087-2460B57A95E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47C2F-7D15-46CD-8D66-B7DCFEF20293}">
      <dsp:nvSpPr>
        <dsp:cNvPr id="0" name=""/>
        <dsp:cNvSpPr/>
      </dsp:nvSpPr>
      <dsp:spPr>
        <a:xfrm>
          <a:off x="187422" y="117517"/>
          <a:ext cx="3104955" cy="309688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1197308" y="272361"/>
        <a:ext cx="1085182" cy="464532"/>
      </dsp:txXfrm>
    </dsp:sp>
    <dsp:sp modelId="{0ABD908D-0154-4282-89D5-C57AFA9B1B11}">
      <dsp:nvSpPr>
        <dsp:cNvPr id="0" name=""/>
        <dsp:cNvSpPr/>
      </dsp:nvSpPr>
      <dsp:spPr>
        <a:xfrm>
          <a:off x="508416" y="614336"/>
          <a:ext cx="2447308" cy="2572998"/>
        </a:xfrm>
        <a:prstGeom prst="ellipse">
          <a:avLst/>
        </a:prstGeom>
        <a:solidFill>
          <a:srgbClr val="ECF1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161847" y="775149"/>
        <a:ext cx="1140445" cy="482437"/>
      </dsp:txXfrm>
    </dsp:sp>
    <dsp:sp modelId="{F7FB11D9-833F-469B-83C0-9701068D6015}">
      <dsp:nvSpPr>
        <dsp:cNvPr id="0" name=""/>
        <dsp:cNvSpPr/>
      </dsp:nvSpPr>
      <dsp:spPr>
        <a:xfrm>
          <a:off x="554662" y="1038863"/>
          <a:ext cx="1188003" cy="1188003"/>
        </a:xfrm>
        <a:prstGeom prst="ellipse">
          <a:avLst/>
        </a:prstGeom>
        <a:solidFill>
          <a:srgbClr val="8F33EB">
            <a:alpha val="58039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Search engine features</a:t>
          </a:r>
        </a:p>
      </dsp:txBody>
      <dsp:txXfrm>
        <a:off x="728641" y="1335864"/>
        <a:ext cx="840045" cy="59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0.56772</cdr:x>
      <cdr:y>0.60418</cdr:y>
    </cdr:from>
    <cdr:to>
      <cdr:x>0.68099</cdr:x>
      <cdr:y>0.76388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44542" y="2479488"/>
          <a:ext cx="427877" cy="655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b="1" dirty="0">
              <a:solidFill>
                <a:srgbClr val="C00000"/>
              </a:solidFill>
            </a:rPr>
            <a:t>14%</a:t>
          </a:r>
        </a:p>
      </cdr:txBody>
    </cdr:sp>
  </cdr:relSizeAnchor>
  <cdr:relSizeAnchor xmlns:cdr="http://schemas.openxmlformats.org/drawingml/2006/chartDrawing">
    <cdr:from>
      <cdr:x>0.27029</cdr:x>
      <cdr:y>0.70051</cdr:y>
    </cdr:from>
    <cdr:to>
      <cdr:x>0.38356</cdr:x>
      <cdr:y>0.86021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21019" y="2874849"/>
          <a:ext cx="427877" cy="655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b="1" dirty="0">
              <a:solidFill>
                <a:srgbClr val="C00000"/>
              </a:solidFill>
            </a:rPr>
            <a:t>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76EE7-12F5-441E-9C74-D16CDE43EC9B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913F-8DFF-427A-8D06-B19B24BAB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4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50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2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0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322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674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2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2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28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22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8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07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763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26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448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43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136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022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7539-5DBA-412A-8B94-C233D31AA168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1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52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a </a:t>
            </a:r>
            <a:r>
              <a:rPr lang="fr-FR" dirty="0" err="1" smtClean="0"/>
              <a:t>checké</a:t>
            </a:r>
            <a:r>
              <a:rPr lang="fr-FR" baseline="0" dirty="0" smtClean="0"/>
              <a:t> que les peptides qu’on voyait que avec MS2 </a:t>
            </a:r>
            <a:r>
              <a:rPr lang="fr-FR" baseline="0" dirty="0" err="1" smtClean="0"/>
              <a:t>rescore</a:t>
            </a:r>
            <a:r>
              <a:rPr lang="fr-FR" baseline="0" dirty="0" smtClean="0"/>
              <a:t> étaient des peptides HLA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46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a </a:t>
            </a:r>
            <a:r>
              <a:rPr lang="fr-FR" dirty="0" err="1" smtClean="0"/>
              <a:t>checké</a:t>
            </a:r>
            <a:r>
              <a:rPr lang="fr-FR" baseline="0" dirty="0" smtClean="0"/>
              <a:t> que les peptides qu’on voyait que avec MS2 </a:t>
            </a:r>
            <a:r>
              <a:rPr lang="fr-FR" baseline="0" dirty="0" err="1" smtClean="0"/>
              <a:t>rescore</a:t>
            </a:r>
            <a:r>
              <a:rPr lang="fr-FR" baseline="0" dirty="0" smtClean="0"/>
              <a:t> étaient des peptides HLA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79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99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5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05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926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93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73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9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1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49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4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56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42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13F-8DFF-427A-8D06-B19B24BAB53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41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04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0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0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46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98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23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8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4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2DCC-7C1B-44DD-BE09-B30FCA46B84F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ECBD-0E9A-4B12-8A82-A22727525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7.wdp"/><Relationship Id="rId3" Type="http://schemas.openxmlformats.org/officeDocument/2006/relationships/image" Target="../media/image24.png"/><Relationship Id="rId7" Type="http://schemas.microsoft.com/office/2007/relationships/hdphoto" Target="../media/hdphoto6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microsoft.com/office/2007/relationships/hdphoto" Target="../media/hdphoto8.wdp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jpe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microsoft.com/office/2007/relationships/hdphoto" Target="../media/hdphoto11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microsoft.com/office/2007/relationships/hdphoto" Target="../media/hdphoto8.wdp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jpe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6" Type="http://schemas.microsoft.com/office/2007/relationships/hdphoto" Target="../media/hdphoto11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microsoft.com/office/2007/relationships/hdphoto" Target="../media/hdphoto8.wdp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jpe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6" Type="http://schemas.microsoft.com/office/2007/relationships/hdphoto" Target="../media/hdphoto11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microsoft.com/office/2007/relationships/hdphoto" Target="../media/hdphoto8.wdp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1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3.xml"/><Relationship Id="rId7" Type="http://schemas.microsoft.com/office/2007/relationships/hdphoto" Target="../media/hdphoto1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tags" Target="../tags/tag7.xml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5" Type="http://schemas.openxmlformats.org/officeDocument/2006/relationships/tags" Target="../tags/tag9.xml"/><Relationship Id="rId10" Type="http://schemas.openxmlformats.org/officeDocument/2006/relationships/image" Target="../media/image43.png"/><Relationship Id="rId4" Type="http://schemas.openxmlformats.org/officeDocument/2006/relationships/tags" Target="../tags/tag8.xml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9.png"/><Relationship Id="rId3" Type="http://schemas.openxmlformats.org/officeDocument/2006/relationships/tags" Target="../tags/tag12.xml"/><Relationship Id="rId21" Type="http://schemas.openxmlformats.org/officeDocument/2006/relationships/image" Target="../media/image42.png"/><Relationship Id="rId34" Type="http://schemas.openxmlformats.org/officeDocument/2006/relationships/image" Target="../media/image54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image" Target="../media/image48.png"/><Relationship Id="rId33" Type="http://schemas.openxmlformats.org/officeDocument/2006/relationships/image" Target="../media/image46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41.png"/><Relationship Id="rId29" Type="http://schemas.openxmlformats.org/officeDocument/2006/relationships/image" Target="../media/image5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47.png"/><Relationship Id="rId32" Type="http://schemas.openxmlformats.org/officeDocument/2006/relationships/image" Target="../media/image44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tags" Target="../tags/tag19.xml"/><Relationship Id="rId19" Type="http://schemas.openxmlformats.org/officeDocument/2006/relationships/image" Target="../media/image40.png"/><Relationship Id="rId31" Type="http://schemas.openxmlformats.org/officeDocument/2006/relationships/image" Target="../media/image53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43.png"/><Relationship Id="rId27" Type="http://schemas.microsoft.com/office/2007/relationships/hdphoto" Target="../media/hdphoto13.wdp"/><Relationship Id="rId30" Type="http://schemas.openxmlformats.org/officeDocument/2006/relationships/image" Target="../media/image52.png"/><Relationship Id="rId8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43.png"/><Relationship Id="rId39" Type="http://schemas.openxmlformats.org/officeDocument/2006/relationships/image" Target="../media/image62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7.png"/><Relationship Id="rId42" Type="http://schemas.openxmlformats.org/officeDocument/2006/relationships/image" Target="../media/image46.png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image" Target="../media/image4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41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52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40.png"/><Relationship Id="rId28" Type="http://schemas.openxmlformats.org/officeDocument/2006/relationships/image" Target="../media/image47.png"/><Relationship Id="rId36" Type="http://schemas.openxmlformats.org/officeDocument/2006/relationships/image" Target="../media/image59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microsoft.com/office/2007/relationships/hdphoto" Target="../media/hdphoto13.wdp"/><Relationship Id="rId44" Type="http://schemas.openxmlformats.org/officeDocument/2006/relationships/image" Target="../media/image54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22.xml"/><Relationship Id="rId27" Type="http://schemas.openxmlformats.org/officeDocument/2006/relationships/image" Target="../media/image45.png"/><Relationship Id="rId30" Type="http://schemas.openxmlformats.org/officeDocument/2006/relationships/image" Target="../media/image49.png"/><Relationship Id="rId35" Type="http://schemas.openxmlformats.org/officeDocument/2006/relationships/image" Target="../media/image58.png"/><Relationship Id="rId43" Type="http://schemas.openxmlformats.org/officeDocument/2006/relationships/image" Target="../media/image44.png"/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42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0" Type="http://schemas.openxmlformats.org/officeDocument/2006/relationships/tags" Target="../tags/tag46.xml"/><Relationship Id="rId41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4.png"/><Relationship Id="rId21" Type="http://schemas.openxmlformats.org/officeDocument/2006/relationships/tags" Target="../tags/tag67.xml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5.png"/><Relationship Id="rId55" Type="http://schemas.openxmlformats.org/officeDocument/2006/relationships/image" Target="../media/image69.png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image" Target="../media/image41.png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image" Target="../media/image45.png"/><Relationship Id="rId37" Type="http://schemas.openxmlformats.org/officeDocument/2006/relationships/image" Target="../media/image44.png"/><Relationship Id="rId40" Type="http://schemas.openxmlformats.org/officeDocument/2006/relationships/image" Target="../media/image52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43.png"/><Relationship Id="rId44" Type="http://schemas.openxmlformats.org/officeDocument/2006/relationships/image" Target="../media/image58.png"/><Relationship Id="rId52" Type="http://schemas.openxmlformats.org/officeDocument/2006/relationships/image" Target="../media/image6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notesSlide" Target="../notesSlides/notesSlide23.xml"/><Relationship Id="rId30" Type="http://schemas.openxmlformats.org/officeDocument/2006/relationships/image" Target="../media/image42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tags" Target="../tags/tag54.xml"/><Relationship Id="rId51" Type="http://schemas.openxmlformats.org/officeDocument/2006/relationships/image" Target="../media/image66.png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image" Target="../media/image47.png"/><Relationship Id="rId38" Type="http://schemas.openxmlformats.org/officeDocument/2006/relationships/image" Target="../media/image46.png"/><Relationship Id="rId46" Type="http://schemas.openxmlformats.org/officeDocument/2006/relationships/image" Target="../media/image60.png"/><Relationship Id="rId20" Type="http://schemas.openxmlformats.org/officeDocument/2006/relationships/tags" Target="../tags/tag66.xml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40.png"/><Relationship Id="rId36" Type="http://schemas.microsoft.com/office/2007/relationships/hdphoto" Target="../media/hdphoto13.wdp"/><Relationship Id="rId4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7.png"/><Relationship Id="rId21" Type="http://schemas.openxmlformats.org/officeDocument/2006/relationships/tags" Target="../tags/tag92.xml"/><Relationship Id="rId34" Type="http://schemas.openxmlformats.org/officeDocument/2006/relationships/image" Target="../media/image48.png"/><Relationship Id="rId42" Type="http://schemas.openxmlformats.org/officeDocument/2006/relationships/image" Target="../media/image60.png"/><Relationship Id="rId47" Type="http://schemas.openxmlformats.org/officeDocument/2006/relationships/image" Target="../media/image66.png"/><Relationship Id="rId50" Type="http://schemas.openxmlformats.org/officeDocument/2006/relationships/image" Target="../media/image70.png"/><Relationship Id="rId55" Type="http://schemas.openxmlformats.org/officeDocument/2006/relationships/image" Target="../media/image54.png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9" Type="http://schemas.openxmlformats.org/officeDocument/2006/relationships/image" Target="../media/image41.png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45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69.png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43.png"/><Relationship Id="rId44" Type="http://schemas.openxmlformats.org/officeDocument/2006/relationships/image" Target="../media/image62.png"/><Relationship Id="rId52" Type="http://schemas.openxmlformats.org/officeDocument/2006/relationships/image" Target="../media/image6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notesSlide" Target="../notesSlides/notesSlide24.xml"/><Relationship Id="rId30" Type="http://schemas.openxmlformats.org/officeDocument/2006/relationships/image" Target="../media/image42.png"/><Relationship Id="rId35" Type="http://schemas.openxmlformats.org/officeDocument/2006/relationships/image" Target="../media/image49.png"/><Relationship Id="rId43" Type="http://schemas.openxmlformats.org/officeDocument/2006/relationships/image" Target="../media/image61.png"/><Relationship Id="rId48" Type="http://schemas.openxmlformats.org/officeDocument/2006/relationships/image" Target="../media/image64.png"/><Relationship Id="rId56" Type="http://schemas.openxmlformats.org/officeDocument/2006/relationships/image" Target="../media/image52.png"/><Relationship Id="rId8" Type="http://schemas.openxmlformats.org/officeDocument/2006/relationships/tags" Target="../tags/tag79.xml"/><Relationship Id="rId51" Type="http://schemas.openxmlformats.org/officeDocument/2006/relationships/image" Target="../media/image67.png"/><Relationship Id="rId3" Type="http://schemas.openxmlformats.org/officeDocument/2006/relationships/tags" Target="../tags/tag74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image" Target="../media/image47.png"/><Relationship Id="rId38" Type="http://schemas.openxmlformats.org/officeDocument/2006/relationships/image" Target="../media/image56.png"/><Relationship Id="rId46" Type="http://schemas.openxmlformats.org/officeDocument/2006/relationships/image" Target="../media/image65.png"/><Relationship Id="rId20" Type="http://schemas.openxmlformats.org/officeDocument/2006/relationships/tags" Target="../tags/tag91.xml"/><Relationship Id="rId41" Type="http://schemas.openxmlformats.org/officeDocument/2006/relationships/image" Target="../media/image59.png"/><Relationship Id="rId54" Type="http://schemas.openxmlformats.org/officeDocument/2006/relationships/image" Target="../media/image4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40.png"/><Relationship Id="rId36" Type="http://schemas.microsoft.com/office/2007/relationships/hdphoto" Target="../media/hdphoto13.wdp"/><Relationship Id="rId4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image" Target="../media/image49.png"/><Relationship Id="rId21" Type="http://schemas.openxmlformats.org/officeDocument/2006/relationships/tags" Target="../tags/tag117.xml"/><Relationship Id="rId34" Type="http://schemas.openxmlformats.org/officeDocument/2006/relationships/image" Target="../media/image42.png"/><Relationship Id="rId42" Type="http://schemas.openxmlformats.org/officeDocument/2006/relationships/image" Target="../media/image68.png"/><Relationship Id="rId47" Type="http://schemas.openxmlformats.org/officeDocument/2006/relationships/image" Target="../media/image57.png"/><Relationship Id="rId50" Type="http://schemas.openxmlformats.org/officeDocument/2006/relationships/image" Target="../media/image61.png"/><Relationship Id="rId55" Type="http://schemas.openxmlformats.org/officeDocument/2006/relationships/image" Target="../media/image64.png"/><Relationship Id="rId63" Type="http://schemas.openxmlformats.org/officeDocument/2006/relationships/image" Target="../media/image52.png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9" Type="http://schemas.openxmlformats.org/officeDocument/2006/relationships/tags" Target="../tags/tag125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image" Target="../media/image40.png"/><Relationship Id="rId37" Type="http://schemas.openxmlformats.org/officeDocument/2006/relationships/image" Target="../media/image47.png"/><Relationship Id="rId40" Type="http://schemas.microsoft.com/office/2007/relationships/hdphoto" Target="../media/hdphoto13.wdp"/><Relationship Id="rId45" Type="http://schemas.openxmlformats.org/officeDocument/2006/relationships/image" Target="../media/image55.png"/><Relationship Id="rId53" Type="http://schemas.openxmlformats.org/officeDocument/2006/relationships/image" Target="../media/image65.png"/><Relationship Id="rId58" Type="http://schemas.openxmlformats.org/officeDocument/2006/relationships/image" Target="../media/image72.png"/><Relationship Id="rId5" Type="http://schemas.openxmlformats.org/officeDocument/2006/relationships/tags" Target="../tags/tag101.xml"/><Relationship Id="rId61" Type="http://schemas.openxmlformats.org/officeDocument/2006/relationships/image" Target="../media/image44.png"/><Relationship Id="rId19" Type="http://schemas.openxmlformats.org/officeDocument/2006/relationships/tags" Target="../tags/tag11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3.png"/><Relationship Id="rId43" Type="http://schemas.openxmlformats.org/officeDocument/2006/relationships/image" Target="../media/image58.png"/><Relationship Id="rId48" Type="http://schemas.openxmlformats.org/officeDocument/2006/relationships/image" Target="../media/image59.png"/><Relationship Id="rId56" Type="http://schemas.openxmlformats.org/officeDocument/2006/relationships/image" Target="../media/image46.png"/><Relationship Id="rId64" Type="http://schemas.openxmlformats.org/officeDocument/2006/relationships/image" Target="../media/image75.png"/><Relationship Id="rId8" Type="http://schemas.openxmlformats.org/officeDocument/2006/relationships/tags" Target="../tags/tag104.xml"/><Relationship Id="rId51" Type="http://schemas.openxmlformats.org/officeDocument/2006/relationships/image" Target="../media/image62.png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image" Target="../media/image41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73.jpeg"/><Relationship Id="rId20" Type="http://schemas.openxmlformats.org/officeDocument/2006/relationships/tags" Target="../tags/tag116.xml"/><Relationship Id="rId41" Type="http://schemas.openxmlformats.org/officeDocument/2006/relationships/image" Target="../media/image67.png"/><Relationship Id="rId54" Type="http://schemas.openxmlformats.org/officeDocument/2006/relationships/image" Target="../media/image66.png"/><Relationship Id="rId62" Type="http://schemas.openxmlformats.org/officeDocument/2006/relationships/image" Target="../media/image54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image" Target="../media/image45.png"/><Relationship Id="rId49" Type="http://schemas.openxmlformats.org/officeDocument/2006/relationships/image" Target="../media/image60.png"/><Relationship Id="rId57" Type="http://schemas.openxmlformats.org/officeDocument/2006/relationships/image" Target="../media/image71.png"/><Relationship Id="rId10" Type="http://schemas.openxmlformats.org/officeDocument/2006/relationships/tags" Target="../tags/tag106.xml"/><Relationship Id="rId31" Type="http://schemas.openxmlformats.org/officeDocument/2006/relationships/notesSlide" Target="../notesSlides/notesSlide25.xml"/><Relationship Id="rId44" Type="http://schemas.openxmlformats.org/officeDocument/2006/relationships/image" Target="../media/image69.png"/><Relationship Id="rId52" Type="http://schemas.openxmlformats.org/officeDocument/2006/relationships/image" Target="../media/image63.png"/><Relationship Id="rId60" Type="http://schemas.openxmlformats.org/officeDocument/2006/relationships/image" Target="../media/image74.tiff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9.png"/><Relationship Id="rId5" Type="http://schemas.openxmlformats.org/officeDocument/2006/relationships/diagramData" Target="../diagrams/data1.xml"/><Relationship Id="rId10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microsoft.com/office/2007/relationships/diagramDrawing" Target="../diagrams/drawing1.xml"/><Relationship Id="rId1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chart" Target="../charts/chart6.xml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7" Type="http://schemas.microsoft.com/office/2007/relationships/hdphoto" Target="../media/hdphoto14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microsoft.com/office/2007/relationships/hdphoto" Target="../media/hdphoto15.wdp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microsoft.com/office/2007/relationships/hdphoto" Target="../media/hdphoto17.wdp"/><Relationship Id="rId7" Type="http://schemas.openxmlformats.org/officeDocument/2006/relationships/image" Target="../media/image104.png"/><Relationship Id="rId12" Type="http://schemas.openxmlformats.org/officeDocument/2006/relationships/image" Target="../media/image106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81.png"/><Relationship Id="rId5" Type="http://schemas.microsoft.com/office/2007/relationships/hdphoto" Target="../media/hdphoto18.wdp"/><Relationship Id="rId10" Type="http://schemas.microsoft.com/office/2007/relationships/hdphoto" Target="../media/hdphoto20.wdp"/><Relationship Id="rId4" Type="http://schemas.openxmlformats.org/officeDocument/2006/relationships/image" Target="../media/image102.png"/><Relationship Id="rId9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09.png"/><Relationship Id="rId10" Type="http://schemas.openxmlformats.org/officeDocument/2006/relationships/image" Target="../media/image23.png"/><Relationship Id="rId4" Type="http://schemas.microsoft.com/office/2007/relationships/hdphoto" Target="../media/hdphoto22.wdp"/><Relationship Id="rId9" Type="http://schemas.microsoft.com/office/2007/relationships/hdphoto" Target="../media/hdphoto5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9671" y="2549013"/>
            <a:ext cx="12251342" cy="124852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F4E79"/>
                </a:solidFill>
                <a:latin typeface="+mn-lt"/>
              </a:rPr>
              <a:t>Development of immunopeptidomics as one of the most promising tool for immunology and cancer research</a:t>
            </a:r>
            <a:endParaRPr lang="fr-FR" sz="40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73" y="208222"/>
            <a:ext cx="994336" cy="994336"/>
          </a:xfrm>
          <a:prstGeom prst="rect">
            <a:avLst/>
          </a:prstGeom>
        </p:spPr>
      </p:pic>
      <p:pic>
        <p:nvPicPr>
          <p:cNvPr id="5" name="Picture 2" descr="RÃ©sultat de recherche d'images pour &quot;logo iphc strasbourg&quot;">
            <a:extLst>
              <a:ext uri="{FF2B5EF4-FFF2-40B4-BE49-F238E27FC236}">
                <a16:creationId xmlns:a16="http://schemas.microsoft.com/office/drawing/2014/main" id="{B8B6D925-63C6-48AB-AC6A-2F6AD3B6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49" y="5015277"/>
            <a:ext cx="1538657" cy="15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RÃ©sultat de recherche d'images pour &quot;logo universitÃ© de strasbourg&quot;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6416"/>
            <a:ext cx="1763886" cy="66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551" y="496117"/>
            <a:ext cx="1627719" cy="542573"/>
          </a:xfrm>
          <a:prstGeom prst="rect">
            <a:avLst/>
          </a:prstGeom>
        </p:spPr>
      </p:pic>
      <p:sp>
        <p:nvSpPr>
          <p:cNvPr id="8" name="AutoShape 2" descr="data:image/png;base64,iVBORw0KGgoAAAANSUhEUgAAAqIAAADSCAYAAACRvKIbAAAABHNCSVQICAgIfAhkiAAAIABJREFUeF7sfQeAG9W59dGqa3uxve6927jbYHoNkACBBNLJeyHthRcCSUh9fxqkkAKBJAQSQgkQIAm9Ph7VNu69975919u06uU/32hnLcvSrmZWWu3ac7GY1Wjmzr3fvTP3zPmaKcqCHJSOQBS1bUG0+6PwhKJw8+MNAe5gBN6wSdnnDcd+8yp/A35+9/ET4N9hNtucZ4IzD3BY8uAyA3YL4DSb4OL3IhswypWH0UX8zWaGxWKCjR+H/G41gacaxZCAIQFDAoYEDAkYEjAkYEgghxIgdMtNOdwexu1LO9BKkKm/qOdGuq3CLuCTQLWYQLSEIHR8vgkjy6wYV2bBxFIzgawJZpMJ/GcUQwKGBAwJGBIwJGBIwJCAIYE+kkDOgGgf9U+5jDCpfrKozWRhpWxsBSw1IRCTKuB0SpkZl4+yYSzBaQVZVBuBq1EMCRgSMCRgSMCQgCEBQwKZlkAoHIF8vIEgQhH+HQornwj3iZI6EiFgEbjC3+QP+VNBJXlUAfMvkzmPWl4LivIdcNissFsHNpQb2K3vxewQIlY+XjERqA3hPX4G2U2YT4b0wnEOzBnCwSUgNVjSXgjZONWQgCEBQwKGBAwJnOISEPAoRo6RqABJQkcFTEZxpLEVVcfa0NbhRXVdMwK+AELt7Wj1BmiWGEJNq4cYJESzxDC8NEsUMKqcTwBq4h953JIrQ5B12QhCO/ibmCRGTDQ5dFgwvCQfo8oLMWPaGFy2YCpKC5ywEKQOtMK+Srf7vuxoClE1zwEJ5uTy3XbYznEcX5CHL0xzYmalTbEpNYohgZ4kIHeS2DY7+eQwbJB7kpbxuyEBQwKGBAamBMIEiM1uH4IhgkiPD43N7dh8qB77a5qw7WA9vG0d8BJ0BgkerVZ+CA4rXDYUETwOK7QjjyxmntWMwsJ82OjD4rLbUOiyo9BhU4BkodNGwMktvwvwNAkjxn8eqnYFuHrIpDZ7/DhKcNvc4saWffWobfdj0fSR+NYNF2FIeVHsnAEi3twC0SUEor2yEc2ulJ20K11cbsbnZudjXLElRo1n95JG7QNMAgI+Q3xbrXGH8d5BP7Y3hvC1BXxLLTptlQ0DbASN5hoSMCRgSOBkCQhHJ+pzoaE8/qDCbh5pbMH+Q7VoqG7A5qPH6FwdQovbDwfJqzyLGWOGFmPqsFJMHFKEEqrN86gytxF0ms1m5DvsVKfnwcF9eQSZAi7VrQI0WWSrftTvybayL8bCknllO9sElNY24U+vrYeJbb7r5o9i7NBypc6BUHILRPspI5o4cEOpsv/+AhdmV9oNVX2icE7T72GCzwZPBLsagnhhvx87W2nvw31FNOe4+4ICTCi1nqaSMbptSMCQgCGBgSkBAZzN7R543B3YW92EZdsPYdOeGrRSve5ll/IdVowpcWJ0RT5KK4rgIJM5bUQFBlNFbiaTac4zK6BT/haQqX7iAaYKPkVC8WBU/R4vuXhQmihRAaLye0SxIxWzAK5JZEfv/ucS+MnG/uk7nxowtqO5pW36n1Y+cayV7zUMMfWjVR7cMjOCC8c6YDH0rknldKrvpM8b/KEI1tcFsZLs58pjYTTQxpj4s6sMkCl9qg+V0T9DAoYEDAmklIDYbwpwC4fDaGr3YsvBGuwj07l3zxFsrG5BiEAuzHV+UKkLIwg6//P8CSih/aXDaUcxt6JKF0ApoDMecKrfVYApDYj/W45V98l+9W+1oeq++Ibn0R5UitifJv5O/lTZL0WA6bCKEnzx6rPw3T++hE37qrFwyqj4qvrt37kFogPI9LKFtqy/3uhFqy+Kj06lQbABRvvtpM50wzo49nVtdGg7GsD/HQ6gieDTmyJi2ACa0pkWk1GfIQFDAoYE+q0EfLStbKbTkIefXQeq8cbGfdi5uxptZEHtDEI+osiOiYMLcd1Z47Bw0jAUUJWusJtUuVvpoa6CzETwqQJR6Xg825nIfApojLfvU9hO/ic+8cpvUrpZQNiSpLKN3x8lwB4zpAyD821oqG0ADCCaVGYn7hxg9JGP4OOvu3wYTEemc0c7upszaXTeOKS/S0ASKby6x4uVR4PY4Y6gLQ175gE2pfv7EBjtMyRgSMCQgGYJCNsprKfPH8DGg3XYX0Wbzs17sauuFY1tXjhNEYwbVY4vXDoVFcUu2Ak6i/PJdIqzUALoTASeAiBlnwIk1Y9AyU5ySmUwBSDEg08VdEpn4plNBY52sqPqb6q6Pd2Oy/mK3znJUyfZWidNA6J0pBooxWBENY6Uh+G9/rrFh6kVVgzKT/6GorFK4/B+KoFmDvbDu/xo1xDZoZsX2n7aS6NZhgQMCRgSGPgSEBzW7vOjoamVoZKO4YWVO7BhxxFGMgmjosCGWZWFuHjWcEyhTecIhjyyWq0EnZJ1McZ2xmw7j6va49XsAvROYD5FXS5As5PVVKSnPvxVAJogUqWOTjV7YrCieCAqp6kqfC2jotbpowNVB03IjjZ3oJoOVsMqirVUk5NjcwtEe0kfybjLi4RMQCm9rC7tAThEvezjWz34+vwChmUwoEfaghuAB6pzK92m99UcTLc9xnGGBAwJGBI4VSUQlEDwtPNcu7cKKzfswR7aem462ox8RFA+uAhfvGQKKulUlO90kPF0wGZlOCSCTxV0xm8FDCaCTwVoxn9iNKfCdCoqdQEgLPFAUgWE3YHJROCZifGROuXaDa0dqGnz4VcvrcUSAvE/3nY9ygpdmbhE1urILRDVgeGG0IP9LIZUKmVsT7vE5+JWnMbCfAMI0ptEctLX0I6zjnr0RtryiW1nIIU9n16pCth4qzqExTUBnDnCrrca47xTUAIDL5TwKTgIRpcMCRgSOGUl4CfjV8e4na3NrXj07U1Yt+UAfAQBo8qcmDVuEM6aMRzzxg1RGE8rQyUJ46l+BBwmgk/VljMRdMar2EWYclw8kyke8vHfk4HSvhwEtS1HjtTgANnQyrCHDljAXsY2XWgA0W6GQgd9tHCwBV8jE+lIkvVIqhMPZgGkAeVDL+dgGBsbQlhCO78DrfSQo51fJoBpO+uRuJFzh9qMlKDdDPHp9lOG33lON/EZ/TUkYEjAkMBJEgjQ3rG53YelW/Zh5Rqq3A83we/1YQidiz59wSSMqyxBaXE+Csh8xlTuMXV7otpdwGIi6ykXU0CnqNSF/exkPWW/Ci5VkKeCVbWB2WA2T+p8GjvU9gXIEL+2ZjeKIiFcGqrCO/7xaGdw/f5ecsqIdrLammQk2asYE1ZRyScW2SWacjMz2zgkL5ZS8jCsyIrLxznRTgS64ohfifu4qz0CCcfTm7KyKUybFKoADFvR3ojxlDrXYERPqeE0OmNIwJBAjiQgDkfVjN/Z0tSCB15bg7XbDzNupwWLRhbho2eOwYLxQ5DvcsBuizkYqQA0Hnyqdp3qtov1FLgpzkWCAVQA2qnaTgSXieAzR+JI67INzW14Y90BjI16MDPUgpUE8EGfL61zc3lQToFofPzFbApBQKsA1BKmP7hiohNnj7JjfbUfD9LpqIoxQvXi0WNU/W9vCuIcAtEkuDibXTLq7qcSMBjRfjowRrMMCRgS6PcSkNSZAYZZWrHzCD5YvhFL9tTCz6xBgyoK8O2rZqKCqSvLmBZTAsnHA89E8JnIegqYVFlPEYIKNgWMpmI7+72wOhso7Vc/zy/fjg6Gozo/XA9bMEgX+uM+NP25PzkForkKxVnEZPLnjXEybpgFf1zvwfqWsC4wKgD29QMBnD2SoZwMJNqf53mftS1Xc7rPOmhcyJCAIQFDAhmUgKyjbm8AVXVNWMVMRk+8vhotBFOzhhbhQ7OH46zJw1CUzxBLTJVpUew+xdv9ZLvPLvaTanYBmPFMZjzLmch4dudUlMFuZr2q+mY33l+xDYMjPowMtqDQ70UB030iGMj6tXt7gZwC0b5iRJMJSQDD+HIrvn9WAb7PnPd7OvRxWfsIYlv9YZQ6jFBOyeR8uu3L5Zw+3WRt9NeQgCGBgSkBYfAkj3uL24NXV+/EspXbsL2mBUVcR69eNIYhlspQWlSAAqreBXTaqH4XACpMZ6LjkcJ2SjrNJHaeKuiU650qgDN+xFU2V7b7Dh7FpupWXB3pgCvkhyUUVELl69X49uXMyikQzTV7JCTmYKrVvz7HhR+t7EBLGgHLEweH2nm+vYFANPEX4/vpKIFcz+nTUeZGnw0JGBIYOBJooap9x57DeH75Nixdv48+HXm4dMognDtrOs4YNQg2qt3F7lNlPuMBqKpyj2c/VRtPkYAKPOM93OOZ0YEjpfRbKtmUvExJ+uunl8AZDmFsuA52quVtgQBsBKgDQVmbUyCqhz0SoWZSsKJSnzHYiosqLXienvVa3x4k21KrX9jU3DOi4nwlcS/FyFtkJPKV/sk+1S5btnmKvUz6Ez1TR0p7pG0ygmobpc1ivyu/iSOa0lZRq/CoXLSxt33trQNcb6+v9/zYvInZ7sfG6LhtkcwhZboo29jcGYhjEy8bmW8yE5W+KvMy1kfZp5rZxPp4avRX77wwzjMk0FsJCFsn8T6rGGj+pSWbsJ7hlrbXtmDM4ALcetUZGMLg8hXFBV2sp8qAquynGm5JZT4lbJLyLOq8UdX9ko0oHnSqv/e2/f31/C7bUD7AXqFKflNVC0Yx7/zIYDusZEOtBKPyPJNPfy85BaJ6FrPOdSOjcpWg9ItG2fBGdRAejRp6sS51K0A0veInUpGPLOzSFxUodreVvPbOrigAJ15HFtAWXr++LYxtjUEcYirKJqLjFlK1zfzIdWzsXyHPz+dolzEO6+xyC0YWW1DkysNgF1UdWXT1DrKBjRSqtO9Iexg1zFZ0jE58TWyztLE9GIGN/StkPNgStq2Y2won2+UwYWyJBWVkrMv5PZuJA2Q8JNxXYnGzfYwAprm0S7+6iRGmgB1+km1dHCcZ774oMv9k7jRwXI62hlAl4+SNKvNHHPHa2Acz21LEMSm2cXxseShl2NxKjsf4Eo5LoUUZm75qb29lEuZcPMYYww3tIRzhfKxhfxv4vZkyOEanRSWDFv9JX4v4KeWnjA6Og50mjKE9eXmhWZmbxyNy9LZFxvmGBE5dCcjzrbHFja17j+LfS7dgyZZDNIdzMsZnBa6/cDJG0vHI3ul0FIv5edz2MzHWZyL4VBlPdXuqqt57mh3S7xa3F6+9s155qV4QqYWDINQSCMJE8C+KeZMA935ecgpEBURpLV3sjNYTezh+7hAbFx4PPFyYtBTiKE1A9GlmZFpVE2TeBwksRSYmje1cxk79wuz8ExZ8AU6b6oN474AfuxkfVbI9STD/dMpLR4KMw8ooAgQ9c0rNuHySAzMH0Qg8AwBIpCdxXGvcYaysCmBbXRB7CI5rudCntnxILnP6lEESGIzj4j+90or5w2wYQTCQSSAgc/CFXV68e5gG3dKMOIToZoN9SQBqdzKWfPR3r/VAInqlApuJ++PnwY0znThzePaSJIjtegcn7Yb6ENYc8WF7SwTVnPMdKfuZemwqCEwn5pswmRqFeUMtGFtshZ1zqm9gdHejcPw3uU9EY7GCc3Ez77u9DNt2lEC723dHz8l1C2s/mMB0NOfi1EEWJX7wpDKZi2KbdvLxxh5DAqerBIT9bPf48MirK/D++r1oI1AaVJ6PH183G8MGFdPxyEkAau8MOH+i41Ei+6mynWpsT/mu2kWqNp+nOvOZbB51saEEn0vX78QHh5thI5qYE2xWmFCb2IfyYe8Xu1na1fb3klMgqucBng1GVAZJWMFBZAirfGmiuc6RFSDpJchKtzRx0d/CxVBLGVoQi3kqgxUicjpwLIQnt3uxlIH6BQinf/XjV5Vu1nKRfr02hJWNHbjznAKcQTDamyKL/jaC4yd2eLG1OQzB9HpeNtQ2CFg4TIbuMBH2UtZn2+nDmPw8fJVgbSpfHFKxxFr7ICzZNo1jkuoaMhYHtdLqcZUJC5uNIuNQy5eD1/Z68eIhMv+S2KEXl5KxqSKgqyK7vfRYGI/sAmYWm/GZKQ5M49jkk0XNZRFcfaA5hGd2erGiLgQ3d6TE2mk0VM6t4X1eQ8fEVXRQfGqfH5VkS2+aasdcZlcrIig3iiGB01kCQQKffUfr8e93N+D15Ttg5T1x2cxhOGvaCJQys4+AT3E6ko+o31PZfirgM97xqBN8qoDzVHQ60jJvVCAu5zS3efCbZ5YhRLu2CwLtKAq6CUQDsNI+lPYQisY1jylN+3vJKRDVA1KyxYjKG1c5FxYmC9U0Zgow1tARgaAqI5buheR4+XRQVfroZg/+j7asTaJGzFAZV5iHyaX6p4Ko3w9TtfsE27a8KQJPb1b8FH2SKolJsYOA8furOjCv1IfrpzoxneBZTA96U7S9FvTmSj2fm7lRjV1L5mc7UePLe31442BAYc4zfQ0ZG/ms48vC9tUdmFHow3VTHZhfacsoe92z9NgODuYxvrg8ucWD9/iSlcn7RL2+yE9sw+WF48frvThjTwBXT7LjnBHsL9MO9242ptNL4xhDAv1DAvJ88RH0rNtThZffWoPlu6tRSAB640WTMGVkBcqK8rvAp+r5rsb8lK3qdNTFfMoCzyLhlwSMJtp99o9e574VAkbDZJ4ffXMNggSa+QhiQqRZUcsrjKjfr2gm/ZSj2ax/be+rnua0hboZ0UyvpJS2VCn2eVqLYCAbVXbpFoG6WpsvN+kxAoiHNnbgLS6umcR5gr0/R9CgF8zJov8vsrMvHQ5C1NJ9UWhmiqWNYaxd7sbZkvJ1boHCZust+s/Ue8XU56U/k1LXof4iLwgrD/tx/xavwuZlct6kurqYh6whY7ieUSjOLPfjG/NdqKQtaSb7lfLaVA+8uc+HJ3b7UdeLRBWp6k+2X95BN9LedAfjEb/KjG23zM3HWL7U9UV/k7XH2GdIoK8k4GPg+U27DuKeZz/A7qpGnD+mBDdeOAmzxgyGy8GMR45OBtRKD3iJAUrgqareu7zeGXZJZToTt9KP0539TBxLlQ2V7d6jdXh56TYU09HLfKwVkwONDGJPT3nxlpeMSuGYbM0GI5ooxhO/ayASu05UGNEsPOWlyuZuHExS9UTa4tSgltPDiNYRhP70g3Zsa8s8mzWb6tQpg2yaZSqQs7EjjF+vcmMNVbN9AXISx0BAz1s1IdQvbcf3GA92ZJE+FcSpyIh6yJg/usmNF6iG5/Tp8yLzYXljCMeWuXErwejkcpsSFSFbxc1798/rOvAaHQ5DOeivmCqs433wg2Xt+M6CfMymeYKeF+1syceo15BAJiQgDKifjjCrdx3B06+twMq9NZg3tgx3Xj8H5aVFjPvpVBjQZDag8dmOBGDGA0/5+3R1OEp3XFQQKiyxhGv6w7/eR0FJAZ2fgVmBehQGvYpKXoCobCNwIcCHkMWaU74xre5lcWno+fp6HtSKKjwLxJt4nLVpsPVUe2flDaQFiOphRDdT5bk1CyBUnIGuokoxXwOjK/0W+R84FsSPuOiuasoNCI2fXZvJSH3rvTZsbwjomhs5vQl6vk00H9FIyviuFe14+kBuQKjaYLlNd9BR7f8tJ5N/wJc0MoHmziU5oYkq8l+vdOOVqtyA0PgmVdHe+EcrOrDssI9mAll4UCXpv7HLkEBfSEAC0G+iB/yX7v4Xbrv3OVijfnyLaTe/evksjB4+BGUlxSgsLFQ++fn5cLlccDqdTMdJjVunXWg8Ixqvjlf/7ot+DORrqE5Kr6/ajv21rbj2nBloOlKN84JM6dkJQkUtL0A0YKJmxmqGy5k959dMyTKnUFnPczpbjKg4AdXryK4kIEYLkNPDiGZrOZtGNnTRMG2TVMZsK8NECRN6SIw2+0kR1fNPCABumxPBmSO0pVzNAYGWFanJC0IVQxP9mmrxTQTn/WV06ukVdc8mL+oIkD81zZXRUFzVdMD6FU00NjJyRH/pbytNVO5c58FXqTG4eoprwIS3ysqkNCod8BIQALqXqveHn3sPy3ZUYWiRDT/9+GxUlBWjoNMDXnVCUgGnav+psKCSclNZuEWbGVNnylb9e8ALqA860KWS5wK8v7oJD7+8CledfwZWrN6BWcE2FATcChC1E4TaBZBSRR92WukwnAX1cRb6m1Mg2p8Y0R1Uq3FN01zExlJiYKZb9DCi6dat5ThhQz9LD2cttqGy0Isn8p0r3IrNYX8r0qZfrvPiPsZ8HMM4qemWU4ERVcamJYifEpTt9/S/sZHwUM/sDWA441pdMNahJDHobWmmzcEPaZaxl6xrfytiNnL/Tr8Sr3c+w3FloLv9rYtGe04DCTQwDuibK7bg/hdWYniJDf950UScQRtQp9MBh9iBJnjCq3ag8U5IiaDTAKDaJk68Sj5AT/h7n12K4nwbhpQWYOv+WnwuUIX8gDcGQglEbQEyorQRFbdJl82spEnt7yX91ToLPekvjKgwSVtrA93EUkzdeVlQiwXVpVn0MKJpVq3psJm0p5zG+I9a7G0lcP+9tMPrjyBU7XwzbSPvpVf9z86niijNcel/MEbTUCoHtzMe1x/Iwh3ohyBU7Y04sz1Ax6nhEqWhQrtdcrxUJFTYgxs6+iUIVdsptlv30Inpd3wxGsr4t0YxJDBQJOCjHehbjAH6t+feR5vXhxvOHq04IZUw/7uAz3gQqqbiFPCpqN6TZD6SfhsAVN/oxwPRJ99azQgF1Xj0O9fjrifexkRPPcb7msmCkgntBKE2es2b6T0ftjoRJdtXYM8pzEur0+kjqLSq03aQHkZUwGumbUTFpk5CIunhkUYyrmWpEvYpvdIfGFExCf3IRDsKNDhZycL/OEPibKYKNFOFkW6ULDaS8UnPXEjVjvVUSz/HWKZibpFOSX/00qmt74+RzFB/YBD9tbQlTq/Hfd9G9Yq1VNPfxRBP1TQh0FskRNPb9FB/mwHqM1Vk/olmQ7JI6QiekbIZR2kz+jdGuxDnMaMYEujvEgjTEWbXoRr86IEX8Y0/vYhZQ1341kdn45zpoxmUvjSpDajqmGSjd7wAUcnU0h0j2t9l0J/aF6+SP1zTiOfe2Yxbrl6ItWRCN+44iA/7jsIV8MHu88Ph88HhF0clAtEwfTcIRJ12K0PK9S4+eF/II6dQOU2ccIIcZMHQwuL1JEQBKy/t8TFouj5ebOEwsoo9XSTu90wzogKilIwvRXlYwOxDIwvMDPTOCABUU+9hGJ2tDHpfK6kbuRCq8p5MNvRsBuFOt8h5K4748TJDNPXGOz6f9PFYpks8k/EWzxnG9J1OST8Uy8QTYsX1fCF4jw4nq5kFp57xeNt1Xkza+4/9AUyosGIxr9XT+LgIPiaxXXKezC/ZyhwT9WoVgZNWCDGC2aD4T1E/S0QrsdwQHCJbCSJvY+UBXkRSm/q5tXduHTxBawgxmb8v7vDgXWaw6k1hwiBUch4JczebIbEGMxyWpLcU2UkaUEnEsKMphIM0zWjgpYR51ioXtX37yNr+bZMH3z2rUMnEpLWICcKD27xKLE+9hZltlf4uYIaki0dalVS35k57AXn4S1iy5TXMDnbUryRVELtPPf2Vc95hFqsJuxn3dpozIyYJevtsnGdIoDsJNLd78Mjrq/Dyki3UJpnwS9qBjhlaprCf4nQkgDPRG15hQcmAStzPZPafBgvancS7/60LhPJ51O7x4jf/eAejh5Rg7ozx+N69z+JCfzPKyYbaCECd/Nj5sZIVNYflJZ8RdmwOrmVciwaA13xOgageFkxAQqYYUcE5q44G8OIBhjrQscoIo7eYC5kWYCwKOh2XSjpjhdC8YbQNH5rowEjGapTwOFK3LO2yvVCmIxfrKhq/rmU6x3/Ri7qBoOJzGm1DG7ko37/Zq2Sn0VNkfV/IdIjiqDKD6RElN3kymVUQRE8bTDukGS5srgvgie0+xQlFT5Gg+k9v82AmzQ8kb3iqInPwc9Od+DRBQmKpagvhq++50aEhPmoZ0eaPmaVqvNioqgPRuZU+y9ztbmtOJpjEhsV930iTkgd2MXixTlAmc2hhuQVXjrVhNudyvgRk7xSXKrWuUecfEpt0XwuzcR3iiwlTxTboSM8k9b1LcPbx5iCmMXSYluJmR+9b29GrQPUTqcWQ2LkLhrO/FECy2VFKYDquHPgkj9vLTGbPMUPT28zQpIfYlLF5nvFNz+e9OpRz3CiGBPqTBMQZaePuwwrQqWpowUfmDMfZ00fQEcmlgFBVDa+C0Ph4oNIPxRkpbjE3wGfvR/cEu1DGa/39M+/g6DE3/nr7J3Dnk2+j/VA1znXvhsvnhZMg1eH1kA310UnJj7wogSgfahFnEcoKHChwanvG9r712mvIKRDVA/5kvmtcq5NKRVTNK8h23LvRi2YNQCO+shGkkUqEStJQMsWIjiRb9d2FLi7kJ+aIVxdVdSvgdBQZ0OHT8ukkEsYyMo4zyZym+xIgYa1eI5uj1y5U1t0bxjtwPcFvPm02ky36ieJzEswtJGMrfRMA8NhefUBrJ51YdpNand8D+5tHYSQbRXHkSqe98e2XGJZC8lkz4Y2TKJiE76LufZje6HpAqPRrOFmPm2a6yI4zXWo3DnddMuAfIpOp5VZMZND2D02gzTBB4VoCNa14VOT0F957d10Yy0/fQ1e7ft5cHVCya+kpMi6XcO5/ba4LxWTje7oHpN8yjlM5D7/J/i5icoA/8oVMT7YmuX/e309bu5n5PV5XT9+McwwJaJWAgJ0Orx8Pv7QMj7+1CfPGFOPz181CeQnDLzH0UjwIVe1Au7zh4+xA45lQrW0wjj9ZAhInVC0hqtiffX8DVmw5hN/cch1eXL4Fy1dvx22eXSjztsHp9cIlIFQYUarlRSWv0FDKQzsKX5DmWhzn/v5ykFMg2tNCcPIQxdSmvWFE5dwjZLpeozr+xcMBXZ7y0i4Z5wXljNHVDduWrP3SZ3284vHahhGE/pSsm4CBdIvgojKyPFdNpBol3ZN4XCPV+m+SNdbTZsHoN0124JopTs3ATNoZ7AYhAAAgAElEQVQozkaflYWbfz+0x6+ZtRbV7ZME0TOZalKPClhPn4Ul74si83gNX6T26MxrP6UgD7cvzMf4svRfSuL7Jaz2ML7g/Pi8QjyyvgP/5r2k9X1uJwHlWgLLxaPS8yr3Eng/yXmgVyV/Bc1obllYoCvtqJMo9kLx9qcQfkPw366xszKXXiGDfPnEiOaX176YT8Y1Ti8JiC3ohp2H8fPH3kRVUys+c/ZYLJoyvEsNr4JQAaDxMUDVQPQCbAwAmvk5o6Y0FfAof+88UIO/vLoGX/3wAoZtqscf//0BbvBUY0RHPZlQD1wdHQSjAkQZzJ4OSiZJUW7iufyrgc8oF7Mu9XcQKlJMH8lkXuaagYU0QSsjKqyrBJbmiwH20rbsHebbXkonB1Ep6gEaqhgKuTBJGBqrRjQt7RGQpffaYg/608UFmKABhMYPnRYQKm1dfiQACdKttQjwvWGcnXEUtYPQ+GsJo3v9dBfamTnn6YPaHcq20072AFXJU2gvqrVokZVatx52Umu75HgvHzLPkinWA8rG0B72B2fmY3SpNvvmZO0Um9YvzMlnVrIo/q82qOmelpBOL+31Ye4wMrJp2IrubApihw5TDRnHC2n3evN8fSBU7bfM6XPHOGg7HMVvhYnWeFscoR362poALuZzIxNanWTjYewzJNCTBFpoC3rfs+9jydrdqCx14Kc3zFVYUDUAvWoLquaGV73h1XSb6nYgAJyeZNGffo93TIo5jVXj9vtfxqfOmoQp40fgm799Ble3H8RZrXuQLyDUIyBU1PKikg8RfwoIlR4R25jMqBGswUQCBiPa3SgT8WvEcEptdXQc2MnUgaLmFScT0SiqtpHiuCFAQD5eApcOPvjrGVRaMhOtZW7yRq7aWhePVF1YOJj2jBXacXxvGFFZvL4wzcF0iX2Ty9pDQQrY0WNCsbDUjE/S9lJLnNJUsnYQpFxH+9IVdW04qDGIvjgcvURWdCLVyVq15RpxhtL8vmJE11T7sYEgW2spoBD+e5YLo0p6D0LVa4ta/ytUdx96vx1iDqGlbGzhfUq7ZWcP+ZDFNvWftBnWA/RHOUz40hyXpsQTqfpg4YvReaPtWMYXtKXMKqalyH30HDUxcn4m7gst1zaONSQgEli/8xDuoi1obX0zPr5oJGZPHEY1vPMEEKoGp0+WBUmVogFCMzufVBAqtUaiERxrc+Pr9zyPM6eOgLOiDD+7/wWcXbcfFxKEFna4kU8mtKDDEwOiDN0k4Zpgkmdv7PkbZlalNoKNIhe1TQPgrVc7ksqU/CkcPQBnFb3At9BoV9S+4mghHseiDZUXAfFAlqVBUsaLzZqbrJFGDVpavSsnK3kTQZZZB5LuDSN6ER1vFDYlrVb2/qDVzNtdpYNycxHsfHyqU3EEyVQZQrOCq2lr+oetXk1ssoDJ7XwRaWE/yjXa8+qRsx6gpFVGYhv6FEGZ1iL9Ob/SgjlkIHVM3W4vV06bSxmffZs9ml72xKlsAz3+LxnXvcnIQYLu7QzLpbXIy4e0axid+TJVZF5fy/m9jokdGOhBUznYEcUh9kOLWY2mCxgHGxJIIgGJC/rYG6vxyKurMa7Mjm9fMxODy4pOAKCijk/MjKQ6IgmYEbCksqFJLmHs0imBLia0Ux0vIPQXf3sVc8ZXIsr0qA8+8z4uatyLi9p2d4LQODaUtqEKCM07DkKVZuRZcJBRDqYMLulykNXZvD45LXNIQWtzdTKi4rgt9lmSNlBi9O2jjZzYye3m5xC/yz75rYWLdTZAqCzgHx5uRSWDVOspehnRIrKC1zIvvLCDfVEEMIujjx4ZzqWH/Dw6hWSypfJS96Gxdgwiu6W11HE+NJIZ11r6KyMqQKZaR2YriZb1hTNcWWHjZF5fNMaOIRK3SmNZynBd3RUZh2qa1UgIJa1lGF8+rhxvzyjwlh7O4kvhRB1B6v187h2gc5dRDAn0lQRqaAN63z/fxa/+uRQfnTsUX758BoYOisUELSgoUPLCy0cFomo8UCUWKNWNKqNmgNDMjphqB6puw3Q0EhD604ffQJiq9eKKUrzCUFqXNO7HJS27UNTOVJ5uYUPbY7ahBKGWEJ+dcUyo2sKw1YVquwtDy4sGhBlQ7oCoTkY0s1NBW22yAE1l6JePkg0RZw09RWVEtZ47ic4lU+i921dF1PJiX6l16RcG6noCZj1scU99c5KJPo+2flqLhF+q05F7Xc8IZ5sRlfGoOhbQBcou5MuBOKxlqziooj+PL2layx4y1m1Uz6cqYuO9muGetEYPk/H7+BgrHQoz/5gT2/APMRyT1jki2ppDBKJa+5JKNsZ+QwKpJCD3zd6jDfj2fc/h9WVbcOe10xmYfgSKi5h1rrAQKghVY4R2ZUgi+FRAKD9S4h2TUl3L2K9NAvEsaFQ0uQShjS3t+PlDr9J5rB11LR149X/X4Lrmvbj42DYUuVUQ6qZtqIRqEnU8QagwoQoQPbGY8qxodBYzHWtl4k/98nvmn9DpdlMnI5pu9dk4bgJB6PfPKkAF82XrLXoZ0bNH0fNbq5Gj3kbyvDaqsrXaY8rlJKTVOHpiZ6PI4r9oqBXC7GkpAt6WUf0rQfO1FG1Hx2rOto2ohB1bWRfWbNYi5hJXklEWG8dsFZmeFzI2p1bcxzC3ONKemrFmGD2s12iPKX0sJTCeXplZNlSVnTD0c4cwRm03Ya9SyXkjX/DkRc8ohgSyJQFxdlm5ZR++/IsnkW8K4OYPT8f4YYNQVFSkAFD5iHOSGiM0Pk2nAFAVfA4E+8JsyTAb9QoAjf/INcIRmh0dqMaNd/wDb+6ux9E2P5p378d/NW3Ch45tR3EnE1pAu1CXxAxlFqVUTKja5jZHMdqLizFmcHE2upHxOrXTS5lqwgBjREdQJfy9RfkYyUDlWlmQeJHpsRGVte5Msll9VRRVKIFBqw7PrvMGmZk6tDcS6r6XY+h0VETEI57LWsoOSX+p7RRd4yyMVzaLgOlNjAKgtQylynykzkgLWq5VxJc0Cepfq8F0wMebor2byAytgTDqddgqj2SfRxdrfGvR0NlivnSN5cupAEst5TDNiAJyb6WIMx05dgyBxx5DlAsOuEhRP9q1tVx0EayLFmq5XO6OlUWXXr2hPXsQXroU0eZmJaND3ogRsFx6GfIGD4KJdmxGyawEgvSg/ssry/Hi2xuYiScfHz97HIoLY8BTVcELAE2MDaqCT8MWNLPjkVhbPBANcKwOHK3Dd/78CnbWtylhDuceO4pPtezAoI4mxRnJKd7xndmTbHRMypNYoYk2oQkXebuoEjNGDIJlAKT3lKbnDogOIEZUQiZ9b0E+JpLp660Dmh5GtJQguFSjo03i5NfyXeLpLtcYikfqFzZwFMGOXrOFdNpYzhiqgwh0xO5TS6lnBAVR/1b04J0dX6dW4CrnamUDtfRBjj1KE4NajZED5LyR+YwwwfHJds5zuT9Keb9oAaIC43zdMIRrOBf1APwxtFXOpk21RAsY7zIRiGobxRbO3QbaLJcn06xw0oU2bUL4rp8DHa0MCUIQKgtP5za4fx+s8+fFvmu7bN8eHWIWqtVrEPzlLxBduZTeo+Jcx3uW/YuYrQhZ6c17w6dh+8Y3YJkwQfS/fdu+U/RqAmwefnEp/vrqWnxi0XAsmjyUGZJiNqACQiU0k6jiVRCqpucUcRi2oNmbFCr4lCsof/Pl20v1+gsMVv+7f61AK7NTFdLV+pPtR3BB804lSL0SJ1SAqBKs3g9r0EctvKjiZe3rfv3bNmIaZo4sg1XDepe93vdcc+6A6ABgRBkhCrNLzPj6vHyMECY0A89KPYzoIKKbbIK7ZNOkpkM7tSfMbaWktsxisfCNsUhAucb2SW8EAFTkp984PeOtBzCl3yJgA6NG6CkbmiO4/a02xTZRVOjJtvKSJPNT2fIiosWXx51M+1SPPfU32co5Uu9RjeylnOPrxka0lmPdXRuSyUPaPiFLJiLq9SQd62A6LOWZQppNJer4YjS5U7bx7Y8GaULy9NMxECo/KJlSjm+ja9cgtGMHLDNmxJ/Wr/6OBgLwP/kkwvf+Hti3/eS2iW0bP9HHHoR/x3ZEf/VrWOfN5YTLot3Iya045fYIE/q7p9/G0+9sxifPHIFFk4aisKAThLrojOR0nJArXrUDVT3iDTV85qeECkAV2fI5J0HqRRXv9vjw66fewVtr9uKYL4jJER8+3bwdk9w1yPd2BqlnfFCHn6p4RjywBMWhU5hQeRKnehrH2n+oeBy2FJTg9lnjYRsAeeal1dlFDd2Naz9nRCVE0xcm23EJQ7+4Mmj4p4cRzaenfPdTrztBa/9N0nq6NTKOcpVSIpwRdKrKZhFAMrHMguWMJaulCMBq7QbsJKurPzKizRpBntov8TjX43WeTC6Z3idj4+V8E3knA/9uqvm1zn8BxVMYyzbbRV68bCYmFtDYwGYxXZBzZELHlUhtLaKvvJC62ft3Ibx+PSxTpvDpnbvHd8oGchCDb71NRveX9Ko7kPKwrh9WL0XgO9+G6cG/wDJpUs/HG0cklUCQDPTDLy3FMwShn1g47EQQSibU6XDC7rCfyITG3WyGR3xSsereqTojqRWIM5LsC4cjdCCrw2/+8S7e21kNC4Hplb5GfLRlG8rdzWQ/yYBKkHqyoOKQpKjixTynM2NSTyBUrldfOQX2wUWYOXl04uNFd3+yfWLunmT9kBEVkChhkmYU5eFr810YXqgv/WF3g6aHES0k1Sht66siz6dWDTZ+arukiSVUnWe7lOsI4SRrfrtGcJ0MFPXUt2wzoo1k0k7F0sj5FuaD2pJE6BIDVmuRKFKjmII020Xmu55b8xiR60k4VEDcU0+RDW1L3ewIPe4f/zui110HEx1O+luJ1Ncj9Kc/pAdC1cav/QDBhx6C+Wc/g4m2i0bRJgGFCX3mHTz19iaq4wWEDjvOhBKEilOSqOS7HJKoBlYmbefENZhQbfJO9+h4W1BhQr20+X591Q48+Pxy7D/WgYlhP25q2Y4R7loUet3MkNSphhdVPBlQKz8mxUZcnn/pvekGLQV4vnAQps+cgCHFrnSbmvPjcgdE+xEjKvfjaFcePjzSijkj7BhPdXy2VOF6GFETbULSm4aZmU9ihhLU6AwkVy4ii5yXBEhkplXHa8nX4akst3KbRnCtnxHVA03Sk5JPhwNZejXn9qhUL1oy7/0ax03pCSvUM35apeAg1rVyzmtLs8BkG0leiiINDYisXkXyo3u2P7pyCYJkRW3nnae1udk9XtSOW7ciuuQtzdeJ/ONxRG69FeZhwzSfezqfECLD9jztDAWEXj+vEgsnVNIm1KWAz/iUnfEg1MR7Q3VMOp1ll+m+x7OgAjxl0ZZ9Id7P+6qb8Ofnl+DFNQdQyFSc/+k5gsUte1DmaVNsQAWECgMqtqDCgpr5wqlUkIYqPr4f1SWj8PLQsXj9ioUMoZh9UihTMswdEM0hIyoOJflUI1PDi1G08bpqoh1T6Y3t5A9iP5fNoocRlSb15ZQKsJFaM8YoMuujRhboAKICaNzdOMQkG3M9mDrGiGbntUFqbaHH9alYJAyS2FwmFokS0K4DfEsipWzEsk1sn1Mxm9E+3k1JzETCB/bTsWd54iWSfOfi9uijsC1e3L/U81x8g889x/ZqlwdaGxFasRLm665Nbp+RRArGLoY123MU9/57Ga6bNxQLJg1mYHqmsu1kQU+KD0om1ACh2Zk1AjwF3CsAVO4ArqFiC+ohC/omWdC/vbgSB5rcmBN043PN2zCio5GOSMwQKeynooYPMF88HZJoO22SF1GFsdb2rI/ypKdGzcZlM8di1JDS7HQ0S7XmDoj2ESMqwNLB/5VTVzee9ouz6UlbSZVdBVeqSrKghQSfSda/LIlbIWo0P6blsa5tSvau+V4u/HoAuauPsj659ABRCrFDI7Omh1HLpte8n3ae8iJzqhWZayV0QEt2HyrvDifj0x5FEOU5ourXdXKPtR8/QHLG25SGaxuYRGY7SiYk+NDfSNs3pXX1KJ18Qrt3wzJtWlrH98VBCiNEG1e9JUIgbpT0JVDLjEl/oEp+yhAH5o0rZ854l+IRLx8Jz9QVosls4bpjgND0JZvekSoDqm4jZKflpVRAaJBg8khtEx59eQX+uWofSggyb3YfxezmHSj2dcRsQBVveB9sAkIJQM2KJoQPPPGK1/HMq8sfhh3DxuG/LpwJpz1FbLj0utbnR+UOiOpkRK8cYcFNM1w4RlAhjhuST97H8ZMFS9Rkoh4u5EcYliKCT1koFHUxP1b+Lir3VGrAvpC+aLy1LltyfB+RjYoIZO3XY+vYvUIxc9LVtuTHrts5BTQ1Ihkw6qkCPXLrqU71dwlm79ZhMpFu/bk6Tt5fClNkfJIHux6Z2nmT9wUjKjLTQdiedE6k6RiiKz5Ifwh2bEZ446aY01I/UcEptoZcWHUXLswpPdZ0V3pqnhgMhfGnf72Hg1WN+MqlE1DgigFQl/N4kHoLndnko7Cghjo+oxPhBBDKBUm+R6I0TaFTkrvDi5eZyeqR19ehudmN8311+FjzHlSSBRUnJGFA7VS/2wWAcmshgDVFmS9eCcskRfsKJ2zomnGL4R9cirnTJ2S0r31RWe6AqE5GVIBkKRetwYU6Xhn6QqI9XEPYH63TTI7vS0ZUmE2JkNTaGTmmhy51/Zynh0JMt/K447Q6Hamnag20r6c72WRE5QXKqVDVWmeQDiH34SnFnG+VhclftSSbVrJwmz01z0PALikOdVELPVUe97s3FNH1YpvocBf81z/p4HMo/SuHGebpwQdgu/qq/uO0JDfM4MHp9yHhSNPoUQphYJSeJbBlXxUeX7odP/jQeFSWFijsp8KESogmeseLc5KA0PgQTYZTUs9yTecIVf0uj2F5UZbv8vEzzNLGnQfx238uw+Yjx3BuoBlfbN2HyW1HY97wCgNKAMqYulZ/EDbewzE1PCtKIzZod21rKxyN3w4Zi29fcy5KC53dHdovf8sdENXJiMo6PJCfVQOBEZUg4HqgTquEOuuD0q7R1lOaJDCnQALDaih65pke9i7dJinB2fUMTLoXyNFx4uE+mGYyyYpkGtFD+ImpVjKb02TX6M0+L9UAYlOttcQ73EVbWhBZxqDvEl9TS9nMmKIbNsB67rlazsresQy6bz7vfIT+9SSvoVEmriJYz2E/9Nx02etRv6z5WLsHv3rkDSwaWYih5QUK6FRV8fK3zWpj/gOOBT/x+eL7ZWcGSKNUG9AuJpT3vDCgKgDdX92I+/75PrYcqENFuxs/Z0zQMYwJWkA7UIUBJQBVwjGJNzwBq1m84aP6bEETRSZs6KMTzsKEGeNx5SKGdRuAJXdAVCcjKkBOD1PVX8ZmIDCiIqtCmpgwPbumYtW49miqPO7gDo3tUk8Vsw0tRc88yyYjKtoApQ8eLb3o/8eOpsNgqli9MmLFglQ1lg6a7PQFI+rhdWJMk7bJLxnClF5xkoV270F0VTpOSglCCAUZ7ulpWM8+m29ayYG8RrH17nC2wXLhhQhNoN3q3m2a6jJdcRXyyss1nXM6HixxKN9evR1Hm9vxX5eMQz4ZUAWEdgart9lsXUyo6hlvMKH6ZkqiDajYfsYzoKKGP1jXjFeXbMRf3t6GQZ5WfNxTizObd6PI085A9HRCorOSTWFBg0o4JrOwoASwSkim2ANAX+PizqouGou1w8fj85fMRgHnwUAsuQOiBiOa9nyR+dqXy4yQElaLXFGbbr6ZxnIdpAQLNTKPaQuCB8pyf6RdW7ukfnkBKNYYf1QPOZNNRlT6oSd1sJhZ3HdeASQrlfRJAPZJ207ZylwTGSdu5do9lcRzTvqe4to9xeJ0KOhe25jLGZLAID+Lc1Hk0cisT34djGgXuOZiFnr230BzQ0/iTfp7dM0qhPbu7TfB4M3Dh8N80xcR/uHttCdK02q8YigsN94IU2Fh0j4aO49LoMPrx/30wL50+iAMogpWgKcCRO3HsyapbKgAUAFTBhDVPoO6Y0BDtM9tc3vw8Bur8f7qPWhpaMGHPTW4unkXir0SjskbU8GLIxKzjNmYLc2iqOH5DBMVvLKYa3txTdWDsMmCl8efCdPwQTh37hS+j8pTd+CV3AFRgxFNe7bIlO1LG1FpWIkOFkqgQh3DC2UTiErbqlq0gRJV0AUKuE6/9DdGVFpe5pQg7dr6L8405bSrHqTH2DJ9cWXtyGIdSRKkz7s5T4YVZfcRV9vCAPM61pRyAchcMyKiln9BQh7pLHt3IMzc9Jbx4/tH/nnaJdq/8AX4Dh5C5C/3cb3t4clFlbzlzl/CdsEFhlo+jSnwZ+aRD9DBZfrwoi6VvKjjVZvQRHW8AULTECoPUdnP+KMFjMp+YUJVNXxtixur1u/EvS+vQwsdkT7mrcec1j0Y016veMA7yX5aubULAOXHwoxXeaKCF+CpeMPreFik7IIJW4fOxsOjp+HJ/7oGZYUDJ4B9Ypey+5ROvFr8d4MR7U46J/wm7zjaIFTaVSc9UB5eFToW/3auyDXuMCaUZm9atZHlkjzdWototCuc2t4W9TKimXzUJPYzX6N5gZwvvT7McRmoQLRcQjuxD1rkKsfvJ0i8YJQ9UYQZ++7nfBe5ammXXFxIi8EustNc5PwSd7OpTn+baFcafuxRRK+8EibGj+wPxcQwQo6f/Bj+oUMRfor2onuoplfSFMYVuwum2Qtg+cY3YL388v5hWtAfhNdNGw7UHsObK3fhggkljDLhUNhQFYSqAetVIGoA0G4EmfDTSeynMBD8p4JPSZ8qDOjT727COyt2oKa2BdMDbbixcROKvC2MB+pRHJBiweipgueLgpVmMzE7UFakBKXXvmb11INW52DcO/VCXHP2FEwZOaSnw/v179lDDD1122BEe5JQ1+/ZmcapLy+L+KLBpPwPa3OeoLkcmtrl7S97i38tVaH8p7kMIpix9wEjKv5EYQlimaUyskB72koZly11IcwbMrBiy6kinMe5qBXsyfFHCERlm63RkOxIBz1aW0ZtA0PLlZGhjrS3I7KcIZv83l7Nluj7/4fQ9u2wLljQq3oyebKkH3XcditCBMjhLQw19c7bjDFKwC3hhEaPhvnSS2GeNQvmykqDCU1D8GIbumbzHnpm+zF3wigC0OMgVJyTTsicxBmv2oemUfVpeYhqsqB6wKtbxQ6U2ERAaIgAtPpYO9Zu2In7XtuIRoUBbcBn2g9gUltVp/o9ZgMqYZjsTLVqETtQJai9vHjx2aCA0MyXcJ4NS8csQsfwCtzyyYvhsOUOymWid7lr/WnKiIo5mR52py8ZUWFsxpHVzCeqEqePdIuoKNc3hHE5z1E8vDNcRHZ76wJo1tAmtQlzyy2QUEBaii5GVFguHe1Lt12LKq2KvasWdbCM4IaaAD4xjbEGszAu6bZd73FDmXxiMO1765mfXUvZ3xaB5Kkv1cHup3Od+rYQjupg58fn58FpzUNkzwFEl76fzqV6OIYBtB9+GNa5c/uHel5trTgvTZ0Cy+RJiF59teg/Yx96c5vI5hke8j0Ma9zPAYKiR/5vIxaML4GLINRGY3FhROVjtVmPOyjxGScxQw3b0OSyFcCpRhJQVe9ypDgeqVs/AaWbDOifX16J9VsPoq6+DTPIgH67aTtGeiQjUocS/1Pxgqf63UobUCvHxxwmcaM4IklN8qzS9rxK3uLke7dWTMH9E+bi9s9cxpzy/UMTkryl6e3NHRA9TRlRwUJap6ccr4METG8GpDhKnDyG0k50r0ZQtaE5jHaqzx0W7cxdiqZ07faxLW9UBzVnFxKZnzlEYur1dIUTf5d1U2vhMpBVIJrPMRnOUEeHNdLCB7xRHGkNYRJT2Q60IuM3np719ZK5QkOpFcbyWBClwzLP0JOgwiuHApqD7cur0JxyM+yRIALPPgvUV2noUepDo9u3IbR/PywTJ6Y+KFe/8MYz0aHGKPol8Pa6PThKp5jPzp8QA6ASpklAKAFpV7xQyZ7U+fasgi39Vzx1zkxkP1XQGc9+qmGYth2sxfINe/DY+zsQ9XhxLRnQGW0HMLGtOgY8FftPqt7pBS9OSKKCz2NGJCb3pMC4YGjMDa9Hyg1F4/DAjEvw4Svm4ZL5k08JZ7TcAVGDEU17DsripRFDpV13qgMLCXgmMyXqXo2Ap5VeIhtqA7h0vDPjKtEmTxg7dDgqFZEFrKDTijY+VB9h4yNt2+zV5kyUagyS7bexL3OYplYrEG3huLy0x4dvkOnWygwna0df7pPsaGcPsmBlQ0zVnu61OV2wuiaImZUM7p3hG8jN8AhrarXHEZN2jOAYmGhXFnn99XS70vNxm9civHVbzGlJ6xtXz7UbR+RQApJF6c131ypxQwvzHQr4lE88EBXbUGFCjRKTgOJkJGQX7wX1b9nG234K+Azz4/H6sJsZqv78ryXYW9uGSJsbi32N+FTTDsYBbYXLTxvQzixIJzCgfJmMOeOx3l4GpE9v3EzwWfLxt8nnomPiaHzq8jOpkh94xEKyvuYOiBqMaLLxSLovF4yogJVxVGdb6kPQQopKW5/f48d5oxlSJINq4BAB3l83eBgqJ6mIut05jKC6LEXA9G5P5I9an+2iMm9ul5zD2bFNlFiicysseOVoULN6/vWqIC5vCmLGoIFlKypjMJLgzUFA6tVik8AxeOlwENdNyayjljTh5V1eNJBx1VpK2YdxZRayoc8Dh/ZoPT318WRmQn++H7bLLu03TkupG2v8okUCOw/VYC0z9dywsFIBHgJClcD1CTFDpc7T2TZUAZos6lb+FvZTBaCyDdNpTtlyf01TG1Zv3Yfnl+3AqgONGBry4kpfA85o2Y9xbvGCj6neFfDZGYbJKuynGgtUcH+fAFClW3IxvDJ6EV4ZMxXP3PIxjBxUov4w4Le5A6IGI5r25MkFIyqNWzTChsd3+9GiBYnyvB3uCN494MOHJjg1A7lkQpHHy/2+qJIAACAASURBVLrqAFY2aVPNSl0iu5lk00p0RJo3EzSIeWFbskal2Cdt3UjzhGsos2zYY0p/hhPICMsrcVu1FIlx+qd1HtxxnhkVKXK7a6mvu2PV0JpagXyqOsezz8PFVESjc1A7x+GJrR7csqCQuedT1a5tfy0d8l6kWl7jbaFcZDhTmQ6FD6GlSwDammW0bFiN0M5dsM6jrahRTgkJRHgjbd9XTfvDEEaXuRQ1vMqIqrnklTSecWr5U6LjGjqR6PUup6osqGoHqrCfkgeecVjF/vNB2n+u3n4Ute1ejKGq/RMdR3H1sb0o8LXBxTigSvxPUcGL+l3igCZ6wfcpAJUe5WHzqMV4aNJZuPOmSzFhhP5UuhpE22eH5g6IGoxo2oMscEMHEZh2/akOHE67vHmDzHi7RhsAFMboyd0+zKJjzTA6mvS2NHSE8cBWL3T4hTA3O3DtZIcuvwhJEaknt/u2VgY89oXhLOh935PJbnyJBdOK8vBBk3YTgG1ka3+3qgPfX1yAoiwFew9yArx30I+KfBNmD7Hrkn1ivyWW6AUjrdi7y5/4U7ff5d55n/P3wno/ZmWgLR6C/z9u9KDWr+0lQBopTmZfmMa5eJiZlCSlZ6aLrwOhxx+n09IcfXYl6bZHFvU6esAr3sE6iohO3qiEwVJtGktK0mJyo22iOuWroZynnp/mVuxUs5m9KUrAEmls1CYXVRYEk+YhDMGTYFbhoy3iH15di/OmVTBofcwmVFXJd4VsyuNDTuQpYtXjYaljCHN5SjLms8vrXeYC/wnzKfvkEyIAraXH+6YdB/Dcqr1Yt6cGPjoknRVsw+faazCZDGiJr10BnjEAGnNAigWiJwOqJGaQgeKnD2xAT5atCWtHnY2vTzsfH798Pq5cPPOUG+fsrJQnS/LkPQYjerJMUuzJFSMqauDPTHFgZX0HOjSqRA+TubprZQd+fE5BZxD2FJ3rYXcz0eevVrixjwBKT7loiBVDdAZyF38rPQ7XYif7Es0TvjDbooAPrUVELeRdqjVFxuXT051YvcyNoEaxyOP0g8YQ7ljWjm8uLEAlXzZ0NDFllyTO66ObPDQdCGA0Q2bde4k1ZfrOlJWk+OGjkxx44UAAjRpV4k0cj3vWeXHHuWaM1GErrDbHy3oeWu/Gcpqr6Ckzi8wYX5yH0KMvATWH9VTR4zmR1SsQPngQ5rFjezxW7wHho1Xw//fXEG0nIFTCgCiokh91Jql/d/4mxwg1zq1JbPYIEkwET1ECBBNvsihtIC233gb7ddd13ySCisDb7yD0+7tj51F1amJGoSgdSNLZYvAQOH7/e+QJ4Mt0YV8CL7+C8P1/YH9kfmiTBUaNhvO+P8BUXHRCy7YdrkO7uwOTB1couePj2VDFLpSyV21DT2UQqgJN1eZTFVK83af8rYLPAIGm2H4eqGnCP6l637nrCPYc82AY4+4u9jfhKrKfo+gBn8+XN5s4Hine78KAhmKpODlH85R88PHgU+Z135dGpvD808QzcS1TeH7zU5ecciBUJJo7IKqTEZVnmsyNgVrkeay1+XK8RryRMfEML7ZiXmkeljRqY9+kzRvJDP5xTQe+OMelixmtYSrPv23owDo6KGmVmQiggCjwyvF2qmT1QS07zx9CdfAutzZxSltfo+p2QaUFZ9BRRsvlG+lh895+H84dbceQbtjkiWVWzKfT0gqN4yI9kfatPBbGze+04eaZDpzNoO8SY1WflGL1+UMRhogK4smdPmzuHK+DzLK19JAfl9FEQ2/d8ZJ30bziKrKij+zTFt9W6tjPttyx3I1vznNhUoVN8wuCRIJ4eosHzx3RHrVBri+WIR8aRVAe6IBPvOV1zeh4aaT4e9d2hDdvhpmxOhPZtRRnaN8tdncN9cDW9ZrPVe/jE7ZmOlyQTeyxEMRaLzgf4ZdeQPTfDJTPkrS+VPsJfv2zZ8Nx660ErpmNpBDasAGhO3/G4P1be+yGekBX24eNge23v4Op6OQUp/+7YhsG51vgdMS845MCUQGjqd5a025N/zlQZTylT6qKXW2d4vFOwSlZ3zuBp7qVWKse5nbfcaQe23cexItrD2B7dQv4qoPSsB/fdNdgTOtejOho7vR8j2U/sjH2p4RfkixIZnk5OiETUuJo9a2cjhWOxo/mXIXKs8/Ad//jCiV016lYcgdEdTKisqjn9J7jZI/ShkRRS8lNoapSaDieTogShUDgTFIfQulMKjk+Q+Zt6VzuhGNcDL598Viyosc6NIeqkb6+TfZox3vtuGmGE2cOtzN+oqlbECDneGl8t7bajwc3e3GUsSO1yCq+8TOpvp5YYdUNgsTZamKJGUupAtfahkayZz9f48EXp0dw9kj2m0AvmY2i9FfCUrmpyn/lgB9vE8BWUe07Z6gN3fE2IsfrJjhoj9pBBx7Nw6qcIM42d23wYgLZ26tY1+JhzFvNeq0E4D2BZ+JOiApeYqauY2zX53b5lAgL4qmuFobwxAt7AziL/c+EGYA40J0zxsFEC0GIfLWWXWTV/2d5B64eG4KwqwVEh8nGRK1XXnh97ON+hoD6w3oPttP2We9L8BDK9ZwxdoReepk5ag+l33QLQVpRKXCMwC+dEvDG1POXXQaT05nOGfqOIduUsSKxF+VGSKPklZbC/uOfwLdrN7M0rEnjjLhDRF375z8ieMYZsEk2pwwtJJHaWgR+pg2EdrXK6oDlp3fASoCc2J4OXwD791fjjMFOApAYEFXtQmUrQE1YUSkD3UlJBZwqoI4HoCrrKStBvM2nqnb3Uk7N9HR/afVurNqwD/sb3WjyBlEUDVP97sGitv1Y3FpF+8/WrtBLVoJPmwSgJ0NqCcbYT5PMQ5N8RKK5on6Oz9cmhmn6yfxr0TZ5LH5905WnLAiVHucOiA40RpRvS0G+9UaY1zn83ruIMpMJmpto+EURDhoM00Kmq7viw7AwqHTeoEEnPVTU6TXQGFFp92I6LS087McyZufRWmR9ETB5B51kptDx6eJhFkwcRHU5MwS5CPQkZaWAmQ4CiybGutxdH8Bb9Ajf2hbW5BWe2C7Rxv/HbKYa7IXnvjyPxhDIOqgO1mOfKnaEvxSgt9ePCwZb6flthpPgx8q2SZ99BIJVZI3XHAthZyszRsV5v6QDv+cQOJ5R7MMqspt6i/RrCwO/byXQKqMd7jSqj+dVmBkkmSwMwZMAUztlKCYAXv7Pz3Hyst2HmbVoHQH6XoIzdzdeO9uZAnMjw3mdO0qfnW5iv8bTe/6K0VY8ToCrtQjUqWfb/0b75deZNezioRbMpOnGcPZZQKnqXNZOr64Wjt2+hgCWVIeU8eF7gu4iIZu+dIYTRQjCv4ROSu7WtOsyzVuMvGs+ivAPvslz0gNr0TepIt6zF5YzZqZ9Hc0HOjMYF5SONj2++cQ10DxyJKzf+x6CX/8aAbrG9KhNtQjd+3uYp02LscaaO37iCVGfD7477kT0XX2huPK+9g3YxCShE1DG117V2Iq9TW58+IwyxUlJ/Qj4VD9yvMoc9ndWVGU649ss+9T2y/4TbD35XYn1mQBAhRUV1fvB+hZs3XUIy7Ycwnt76pl1KrY+DQ37cBPV7lPajzD+51GGX/LFnI46nY9swnzS+chCk5A8gtXYfcV7S2F7cg9ABQkfKxylMKFNE0bjvls/hiFlJ5psSEtPpZI7INqfGFHeDFHaG6lvpGLHRGMchfGMejwIrV2L4GOPIrpmNZN27z15/OuOILp1HYLPPIXQrHmw3HwzrExhl4yRGGiMqHRWwNwtc/JRs6Qd+6ji1FOk39sJLnfw4yQDV8I6xfFQvL/F/lRq5U9wy9/prbcpmyF2nV+lU8jkDARvn0JvbQffHrw6GyX2nrsI9Ha10RCe7RKbUQvnfpBzTn5LZeMpgfF7KmI68M0F+fjOEjcO6UHKcRcQkTcRpC2l/egyfmx5fqWdxKGxTE78XfCmhNFStmmOkYjt0W0+zCXDK2Cvt0Xk95kZ+bT3CisAPM1mnHBZYTWrKK+/7w/ARQY6n+MrQQTkYSj1EztDfJEkWoRG0+ik3btmuJUvc3ZE9u5C5N13kh6TaqdpLp8ni89CeNhooPpgqsMS9tOW8pFHYPndb7Onns8oI0pha7m/xFaSjGb4U59F5E93s+/aZkF0xfsI0FbU8YtfJH1GpylkiHOS/4knEH3qsXRPOeE403Wfgv2b34xlmUpSg5ssn5de3iOKnWTuyd6T9FABqMqAquAzHszlGpAmqtOla2qAfRWMxm8FbEpRIGecul2tR4CnOG15qXZvanXjtXX7sHHLARxt9qCmI0DwGkUlY3qODXbggpZ9mEMHJJfPreR/V4LOi+qdrKeS/11AKLWZMQekTvZTWFDNesokA5aRXXloKhqjMKGtZEIfvP0GDBtEjcgpXnIHRHPNiIpHXVMTwrt3I1pTg/Dy5VyFuFBy8TUNHoy8adMRbWlG+Kmn6OHKxYOTuMfS0Yro8ncQXLUE4a9+Aw6qa5RUdnFlIDKi0nxxarlphgO/ILMpC7XeIo8cUd96Olf4Ko2OJz1dV+DbOcxNLqGj9DgKJdZfwfijcxi38x0dwcsT65LwSbHS88KZDiMqdVXSjvS/ZzvxC5oB6El9mthG+S6tk3itfo0LfLK6ZN9hgr6l9KK/fCJtRXvG16mq6dov5iJfJtt9+AM3qnV4r8dfoGsupnF799iwJAdMYVKIz/Mlzs7c0753303+IpvkvNguvgjc+DnkkQE0zZ6DaLpAVJD2VuZ3P3IkI6xf0uZllBHlpNA4MeS5ar/9dnhXrmBsNz67tRRR0T90PwKLF8N+/fVazjx+rHhjr1mD8G/u4tukDjOF+WfD9sP/QV5ZWdLrS6D1zQdqUMC5XuBgVjiFBRUwalZAnQrs5IVVBXUqGE3GPCa9SIZ3xjOzXW3hM8QUNXWl0JRLxgNV9e9EACrMaJCgsaHNg20MX7Vu+yGs3FePvUy3KdNb/ldIVfpUpt68xtOEYcx+NMrdCIc4HBG0Kk5HIb5MCwBl6CuL2H6KOZ0woMKAdOWAV5/FPT+TMyyuhOrkwUgmtGCkwoQ2ThhFJvS60wKEiiByB0RzwYgK8+n1KgDUf8891EluRvTIYdIjB06cFGxb2Eb7KnnAyOTVWjjxIw/cB39lJexf+coJb93y8idTTsu0l+N7zyVp7USCSPj1TLI61zCW5zNkktJlxHp3Ve1nSx7v/56Xn7EYnoqH+hQ7VjGrj9bIAdpbf/yMdBhROVpebOYzheUnJtGxi45CqRjW3rSlt+cKqH1+nx+L6RQlYZh6W+R+GE9nrRsZOeBuhlI6DvB7W3Nmzx9Ms5NvL3ChlGGyoh1ehJ9+StsF5i+GedQomAoLYZo6DdE3Xkz7eRRdtxLhbdsgauysOC1lmhFV0IW2IqGY7L+7G/4v3UQnoW3aTqYOJnTP72i+cAbMkydrPJfKMoL84E9/ooGljrvE2Mmw/ewOWCZMSHldYflW7zqKykGuGDkiBEkcWFdtJSVMkcqOSmXKc0NuECkUadcLrbovyRVPOCfJ7/G74kHuCYfKtZTYmtx2MpwRAkWpm5RPF/hUz1cBaLzNZ4iq8jam1QwRSL6//TDeWbMH9U3tOEJtkodG6YTcKObaOoHhlEZ11OLapj0o9LdT9d4RYz0JXGMxPwV48kMwmsdjTcrc4kNIHj19Hv+zB4F2/WwiEzoaP5lHJnTKODz47RswfPCpz4Sq3c8dEGULZBHVWmSO63hmIdLaihBZz9DLLyP6/D+7t9OSCzCtV68Ksy+Ef/J9skq0sfvaf3UxowOVERVZiBOLhA1qpRfKG7Sd629gVMIFfYte0aUSPDSDZWSJFYvoof4OwWhflXQZUWmP2CB+bLITjXQWeoG2j/1tXKSNu9i2NUxKII5vGsmvpCKX++hSOv80M8bsYzT1EMeo/lTKyGTdPNOJCWUxjUjgf/8XDIKqqYnm6z4GiMMRBWalHaH/nl+mfz6ZodCDD9DL/AKYXAQzmS45ZkTV7ljmzEHoS19B+Lvf0L4wbFlHmf4ezrvpsa5BRhLL1H/33YiufF+7VIvLYb7567CceWa3LwjiAb6vrhXTaV7UhSuFSOFHDVEUIvCSvxV2VMGfJy6o8cBVzlO/d23jjk/3eaNeQz0+EZjGA00Rjgo41b/VtstWSa9JR6NdTK9ZX3cMNQ2teG3LERxscCsmQAIgJTRVMR2K5vtacCE/Ze1VGONuYPQJjxJkXvF2V1jPAMzcWgjMJfi/4nik0D38CPhUAKjIJwaWtQ9cts6Ijdmeskm4e+aH0DFtPH53y7WnFQgVyeYUiGoxC1KngSxAaS9kcuN2MMjzuvUI3nsPoquowmk7lq0ZdXK9vCEEjAaGkhn9+McVg/SByoiqnSuym/H1+QVwkol65Yg+J56TBdW7PTIfplEF+r0zCzCKTjZ6XnC6a4Gogm+c5cIW2sjqSevYXd2pfktcVFIdp+4XO94vUwVcxHBT/yZj3dbP0KjM+yd2+LBwuC0jHvTSb8lB/4npLtg5Po/u9PebPo90mHDbXBcjH0joMC59dGiJLFmq7dlTXgnz9Okwia06i1nYs7mLgbXLepoKXb9H11F1fOAgLNOnpX1O2gdSs5S5opNdkAYQhNk//3n4yP5GHn+IxJc2u6Hoc08zpNMsOL70paQOQ4l9jDLepO/++xH9x2Nps9NddbCtpmuvh53mFuq4JtavfpdnWktrB4aOLu0CnwI8g7R5DLANAj7FdlKNJSrnJQLN43UdB6jx4DT+nFTtSLU/HoB2Bz5VwBkk2ykORgGynQ0tbqzaU42thxpQV9WEaneAzoEE1ex0lAC8mCzmBALL0Z56zCPonE6bTyu930XtbhF7T66rZok9K/aenX+bCTyVuJ/CfAqRpCheBIzGg8/+BkJj2qHtzJj0nSnn4ZxL5+Lbn70MxQVZjHaRakBzvD+nQFQPYEibERUbk3V0IHrgAURf+jfjsPSS4dQ7UGRGQ9+4GaZBFbBdeJFyf2i9HeT4/kT4SDzHL1P9XeY0KSlAdfov6ZXoCefJY2YRvdFvo9PO0F4EK++pMWOZzeiWWU7F+78vVMHpMhTx7RYv98/NdGFcsRl/Yuirml7aT/YkE62/i1lwI+1FMxHKSb22sPTXTnahgir/P2xi/ncdYZ209qO748fRpvj7C/MZq9Ta9UIUqapC5L23uzvtpN9M02bALCF9ujpqhfljH0dYAxBFayOCj/8dll/+KrYen3SVXuxwZHKxFHZBf1uEzbTddhv8u3aRpXxPW0VeN8J/fwyhs8+BZcb07lkOWVMYUD/y2CNcT7SnZzVdchUc//M/NNXqmaFWbCQJ3LwEXG4fPbytQeSRPQxGOxQQKoBUYormMTZqjJhhyDUuqAIKY0HfBaPL99hWhBIPVOMZUvU39ffE3+R3FWxGhKVM8l1MCaRIFqMqZjHy+Ak4mcvdRwejBnr/N7l92FbVgj1kOzvYHymit6LRCpwEkBPpaDSVavZFzHBU5K5lrM965Ae9cWAzQnW7OBsJ40kQKsBTZT6lk51mAcfZT+USLFpXW/W8bG9p/kcecPWYRfj+pHNw2Yfm4Xs3Xo58x6kZJ7QnaeYUiGaLEY22t8P/0N8QfuSvwAHGm8t1oRNT8M47YB4zhl64DPWk8faQ42PvTrnuyPHrOwgAbpgWs3/7B9MuHs6BbrSQLOB5Qyy4maC4MEvpKtUey0vTYsbD/ByDtT9Oe8dsg1GtjKjaTrFpPWe0gznNzfj92g5sZezMTHh+92bmiVnohQxf9SWyhOVZyHEvpgnnMb5oCS/0ZzL1u2kG0Nd9lihhC/hCdCtB6FA6kHXhKgEU77zLiPra1PKmseOQx7SXahEGzbxgAcKDhjEAbHXawxFZ8QHCBMLmEcPTPqfHA63s3zC2o4ghZQQExBXRQGE37TX9WhjT3oMFySRloQd68Cu8dnNDj1044QCq6AM/vxPmv/5VscdNVcKHDiF4x08Zj25/qkNS758wDdb/+SHy6AjbUwkSaLV7fBg6qBhPrq5Dma1RcbwUDYCfE7uEwe0lhq+T2il57DptFsUErNBJBy6XHfl2C4aWFcBOOp5+Qhhc6FTgWCFBjsQjVeYm/yfPmEp65CtfO3fKVgWiMrT17T7le4jXa3TTfpOMZbOHZh8EhK3c1rd44PMG0MG/88hQBgLcTxW5lzadbhqsB3h8uFPN7iCdUkHQOYufIjoZjSLYnO+uw1BvO0FmjO2008FIgKbCdPJc+VsApwBPE78L6ym2ogrAVJlPxet9IJU8eGyl+NfUS/DY2Bn4/k2X4SMMWG/jfXW6lpz2PBuMaIRp53w/+AGijz7Yv8Z07Qr47/oVHJd/h7dQuaa2yW3XH281eTBeQU/oWQzN8+YeL549FEQ7VcK9X1a6F49EAZpM1u+r0x2YMtimPKD7osh1PnOGiyAvD7/f7MuqKrg3UhRxjKdt2R3nF2HNER8e3hlAHT2G+lpbL6GfhtNu9+tnODCHyQwkIH22ivR5NufhL8hcf3DAh4fI1Euq1WzPRQGgY+gg90WGC5tLpzFhpeOLOEeG//EEF01td7DlxhtPsiE0jxsL08xZiL6TPhDFjq0Ib90C87ChJ9WndyzMBKGO+//Mh9LJ0o3U1cach3Zt0VB9BuYFWULrxRcjctvtijmUNhU958mrz8L/lwVwkFkVdX9iibS0wP/d79DBdW3iTz1/dxbC+otfwTprVveMK2sS9fU/3liFB15cAR/XsvMDrRjR7McYhiISRlBCEOXl2RX7yVqGc2pgDNY2sqLkSXGUDrZVVjva8yyIWp3w8DczjwsQXQp4UyFcl22boM4enHHNBLZytty6dgJeAaUWAlw3wWeEbY0QdMroqR8eQdBIcExgOTXoRhFB5IXeNhRQtW4PkO30NqPS2wKbBJLntU0ElnkCOPm3Ajq5Vb7Tu11ifJoIgGPAU71/WHk8+9mz9PvREdITjlPpeDw05QKsGjcBv7zpclwwfwrlm4F7oB/1VGtTcgpEkzzHemy/3BCpxkweFr4f/b/+B0KlV1yIok/9HdftOIatn70D20uG8G01vcknR538aOxRVH1ygIzHCLJvN87Ox8Xjw3iSQdHXMA6lxKQ8eZnqXZPEB2kqI9VfN9WBRZIFSFBAHxcBUxeNc6K8wILHNzO0CBlHbxboN72MqCoOkUwpGcJLJrhwFoPJv8XwSf+734/dtKPIpme9AEJx1JnFjFQXjLVhfiVZGCtt4/pgqOQSFQS+V011KVmMntnhZUD6oGKioOdZ093Ukn5OoBr+8rF2XME0sk72MRnODi6jTef+JLGHu6t82pykntx5FRUwTZrM4OlvnMREpqyOqucQ1fOK05IjQ0HoCdTyGBEkaZFB0Ky2z8yTQkI62f7jP+BbuRLR155L2rzudoYf+gtC550Hy/z5JywyYuPrF7vQ1xm1QHNh9qPv/lAByckAbnx14rzzt1dX4i//fh+Xeo/gbE8VijxuFHS4kc+Pg7GuLVTJi0d4HgFhVOhO3lgRSQhAEYYtTFvK7yEzwSO3DTYXmpiZq8FegGMEqfWuEjQ7SxGw5hOkMpYxT2riuUH+3dq5DSqwk4CY+2R9ipCZlSI2mPKDldd18LxhBI3l3GfndyediMr9bSgMeTGzvQEjmN3LTNCcRzAqzKY4FVlo9ykgU0IoCTg2CehU7DrlQ3gmjGcn22mSm1XApjCe0hjl2SFzJDPzROlQnxeOS14+Ng2bgV+fcRlGzh6LRz9/OcZWlp/2IFSGImdAVBYmyX7jp32x4Alha7rbiumXkA3y5pB0OnJi+3/za0QfeaDPp1jaF+TNVrThZXzL4sDDV3yZ9iEzyRL13Hd5QU/a57QvnP0DRSU8mo5Ct59VwKw7YRxoCuI95h7fyHBPEqtRxldrH2SxlzkxgUB3MWODzqm0YnSpVXHIyWWRds1lRp5JFxRhO7MGPc6wSbsYjV9CourFpFKnFAn0L2lFJeNUJoqAIzFb+Ci96i8gODvIl4S1TMm5hhEA9jMrkrRXL1OqvBSykdLUIv5PxumSEVZMJks9jH+rfcpEP7TUIe0SE4CvzC3ARyaEceRYgHMxhM2ci3UEpTIPtQJTqVOeP5UE92dxLp45lHORrHM5v8uzLFmRgOfhd9+lqrg+2c8p90kmpWTJMORC5muuQeTBe1Oem+yH6OsvIUK1sp4wRcnq63FfCnmkPk/zCSmrkhSgtp/8GP41KzWZMCgVUuUeEPX5U08fj+9JoBR45RVE7vkND9D6BOP9IUHrv/zlk+JJJ+tANW0qX35vEy4L1GBxkDFEGZYon0A0392OfC+ddWhvKcHZLYqqmxE84kl2ESE/MQtObk1mlCrf5W9R0QtgFXDJqIRmqvbJmobIqLZZXQjwu9fuQpBANsp9yrEWFz/8TkApdVhCHoJHXlv5BFFKhtMV8sHO73IzCTAWkKlsOwGmAEr5rgBQ2ceKTMJyKu2PyVIsJZULdE0B5SB+uKPfhlpKNnqp9skgmOBxVuDFSefhEariP3blQnz5o+eiwJWhF8NUlx5A+3MGRCdShfbElSVKmAYBMfFbM7+LXcmJ21i8eZHtSSo+TurAm2/Sa/LRfi96gdFD1/wL3/Mchun398A+d46iMlH7mkwW0qm+Uj/3VoAyNuOZjWgsUzGeP86h5FHfRgCwoSaABgIfH98oRH0viYAYeUfJMCTPIBdRC8ksJdOS2BQWkW2SPPFnMSVoiYNBnHmQyKY/FQk2vYB2o2Ka0ExjrXV1QWxmP2s7c66L/ZaP81jAnjxXBVRLD6z8In0UG1fp8yCmmBxBU4Mx/Eyl3CyUhS3DbK9cV+JZltJrfSZB1I1sWxvzVq6tD2M706q2kimVNJYyNtJuD9stzGkMgLE9bKcATmm3/F3A9o3iOMtYS/apYtYtHuIyRv1lmAQIj6JMR9IObsEojgP7s5epIOLR7wAAIABJREFUSVczjFQdU6u6+eYgbHY7+y19luxZIifJpMXpp7wo57OfLr74jOG4nMUMSUPzZXzkWdQzZx05ehSRt97kQhRbdNOau0VlMDMkkclOditJsfK34BSqeHdsTPJril0EDoG/Pw7nHT/rkZVLUYO23Rq6G6tY8wndtscyeQrCd/0Woe98i95xNd0em/hjdNVS+CXrkjgV0S43uH4DQr/8BSeIO/HQHr+bzr8M9p//vFu70/hK2lraUNfYjk9GGhXWU0ITSWB2B19o7GRDFUaUNpQKcks2p2TydoE6TuB4hCenyC5xETLR7pMzXT6DTExTrQBUifcpD6jY3wJY5WtsZMyxrfws9ciZwmDKIQrwFIVzJ7hUQKacGvuuAE0VMMsJ8kUqVdrSWZJmNsrsnIi7Wh/+KWyzHTWDJ+NX0y9CM9N1/vCG83HxvMmM9JEz6NWH/U//Un0nDblxOm+eCOOwRevqYKL9lFVCUdCA28I32TwaitvE80ApyqyN23Z+TbJRQjQ9+6x2I/UkdfXFLrlJLduZLvT2W5F3589hpzooRqvE+mzr7Lu67Ys2ZfoaAkbyiATEq/lMqtHlIyXMOcBIHYrRvZK9h8BHAIPkMyfeVAC3AJ3EMCOZbl+m6pMRk7ZXFpjxYX6uFPDNvgWkf3wGy1ZesoTJF6AmcjELEFX7ym1f2wcJWJTbbBDNC66QzzgyH+yHOCTIuIgjltJ2jo2w8fJyYWU7hRFUz5VxVe/QTMkyW/VIO5UXOfZh5iCr8pEiHsDqGAkIl7mojCc7qgBumYt6x4caGsm8g11bNXXLNGU6zGJLmKqIp/TVZEW1AFEyUtEN6xCuraWtKJ2Msl00TwzNJ3TfA05a20c+gvCSJTTT0qghIwCM/PufCF1yCfImTULwLmZO2q3F3rWzaZOo7frBD2Eenr6TmGJ/ybGyin2kEDH8WwCpkhedYNRMu0rF1liWyJPYwk4ZdomSE1qZzSoKlFM6v3Mb0yt2Hiw3/wlD0Ak8ladCqrE5DhQFwirlpMM7j+my6YwdFqtSPVit53h9nUcN0I3Ii9Il6u9wVeCJaZfiH0NG45KL5uAnVy3G2GEVA7Rf2W129oCoPPwINJUc7nyzU9Khie3Ovr2IkilQUmYyyLxCL/DhaqrkA3LsWNi+9jV6eI5M+y1SxCOZkpQQTQOpyANl4yoEbr0FuOdeWM89N604dgOpi8naKiDMRRwgsTlPxcLuKVmd5DOQirRWwKV8TpciLwBOPgFlrIoz3Oko4yWGH32EtWpcYMeMhXnIkJStETtIy4UXIvDAn/j8bEx5XOIP0VXLENm5E+ahdFqSSZrNorHLmmWURtvFtMHx4x/DJymcmXZZUzmyD4Ef/pBrUiWib76k6VTl4PIhsNz2TVgXLtQkazPXwZDNija/FSUiQ/kIw6hgT3lJ6gShyg+JQk78Lg2J26cMefwxsqMTQCrzIX5OMCC8HK6W41j2+L54RlPdewI4lhqStSm+4p5+jz92IPzNPhPkh8z52Dzs/7N3HXBSU9v7S6Zuo/feO4iAShFQ7F2f3adYn+X5t/fen733jl0Re8OCgiiKBekovfcOuzstyf87d2aW2WXLZHZ2dxZyfr8w7CS5ufckc/PdU77TE0/0GI7Cti1wxwnDcPDe3Whkqzq4VRu0U14f06cZsXbSCmCsXKnikcwFC2BMnAhrNuk05s6meaV8Og9LLAcTaJV44xVohx8Dz8X/Bzd/yBUR/0rWX/Cuu+hXs8/rVp5iyt3HLEW0ak9uC2avVpafdP5shE49AeZDj8N7LGPDcnLKvbSz09GAo4HM10CENdCtvznv2RT3yadUuCDV27WD8Ixav4xPvnVmXYdfeAHuQYNKjz9NvqWKjyyGYio+vGyrWzLnln2M1HH3kEEldPEyYMm8sg8sbc9UGk1K+76i75i1rp95DryshAWbwCOLMYP1cqRamA+to5gmGkqhMF2iUlPqWYmeJ7Yh/y/ZZvx6/L400FkEVUueF79MWd9XpMDauD96syRAYWtuc3zc5zC82agZDj5gT5x/zFA0b1in1nj4akr7lQOiBJ/iFpdNBXT/8H3U2rmCP/w1K/hsl7aUqmCoEhz92RiE5syGcfpI+C4mGXw52Z7munWw5lUTV6j4KfvsBdfIM+E9niX3nn0O5pOPMNhxawWDqmD3dpYfvfg/MFgG0H/vvdDFImJzEqvgCs5uRwOOBqpJA5KkFPnhBybL2ItPBGuQuwf0r7CXyqrJ7HnYAaJs1WICj7FyBdwdO1V4jUodYBuD2D4hue4JpdOQITBGngXj7lupAHFXV61oBx8JH62hdkqGxnvUtF4eujSvi2XrGqCnvg4mK/EZjOcxOA6T4TFiE4261Kt2DNHWK7onFe2vjj7W9DUErEfd8NuyG+Pztv3wUfu+aNCtDW45chD279sJflq4HalYA6kBUbF8LllKd/tvML74nK6Pnwg86W5Pp9BSaDz1OIJ03fsuuLBMMBr56y9g8YLKXdnLxIBmrVlTjeU/CQqLcdCJ28JPK2X33nCffQ7cpOFwteaxFN8FFyBAd5f1yXuc5Cr5wxQA/tE7KJw5Ha4L/wvPIYfA1aaNLddO5ZTgnO1owNFAOjRgMhbTHPctm7I3J+iHHZ6ctZLAxM1jw6/Z5EpeuwJhJi25b789w+aVRGtfOu5AQhtc0PsuvBCFrLKXCqWTrd70HgDvHXdAr5taoIeXgdhNmtTHr7qf7z0vXbwCRFkWOgZIwUz4xJhPW31zDk6jBqIWUGkw4qmLn9ruidGtemFJ61a4/owDsHefzmiwG5bprIyC7QFRgi3h6gy99x6Md94GZjFz01YFDZtdZcajce/dCBD0+vkDF8uoTO0ybalPTsjWelbR2GiPHqWoF3n1oA0dARfrwHsPPhihb79VcVTYvAnW1m28HgEqJxXXvkPh2XffaCZrgqVSb9gQ/gceYGZ4hITI5K1LxQJcUiXzZsG45XpVds5FV733tH8rd70mVUyqOrarZF+cvx0NOBqwpwHOkcafU6Jzo50zs+vANXhIckCU7XqGDUW4TWdgqT2Xs/UzY0XXro16Xez0z86xtnGlPcBupytyrMyd3ltvRXA5PXXTmUBWFVK3ETy33Ap3Z96TFOdpF99nBwzujc9+nIqA7qEV1E1uUKFZIhjl/4V+ySVG3VJd5VUxKKfNHRqIPdQSIsEtSC7WtU274OlOgzCDhql9+3bA/Sfujyb181RpVUfsacAWEA2NH4/wnXcAf/xs7yqVOZrlMc0Xn0RhQQH09u3ZUhEMhdagPozR76bWeuuOcN92OzwHHQzhnpPJw0dAqoQWX0k2kESqcmNUeY4QO/uYWalINVido9KWUbl+wTZgGq3N3AofewTawEHkDzwOele67lh/WhMwLJNdihNeagpzznI04GigIg1Icmbk5Zc4h5Aawo507gZX797Jn8GkJf3gQ2C+ZBOIzpoOY/bsaKnJqpo/bOPKqn9xu3v0gHHd9YicOzKlOvHl3hhaKl133A3vQQdFYzrLPbj8nXt2aI7suvWxqjAHjV1blEVUwKh8WhIaZoiu4u/A8tty9qZDA7FnU7iv+Fwb3jqY2qwzvm3dF1+w3G7f3u3x7Ckj0KlVY3gk8dqRlDSQHBDlKj88eTLCF18EMKOwJsR6i7Xj03hhF93s3mOPK52vjz96Tcr4JCOySuWKyP/wI6okm/Xjd+mxjMavzcxY6+vPEPn2C6BDV4SbMD6sWVNlxfXsM1BZUBT5tRNTmszdco5xNFClGohMnQZr7hzb19DatouG4iR5pvCMuo8+GqF33mCMOsOJkpXtmxF+g+75wYNLn/uSbSetx9lGrvavznlavF7mRZfCfPpRJs9GKwbZb2jnM/RzLoTvFCaZpWEOlpjCvp1bYMq6RejpWs1qPIwRVRZR5swLEFW4yAGiO9+FdH8TA/zq0XQhQOL/FayK9Hj7/pjXvCX6d2uJZ48YhD07ttita8SnS+tJAdEQA+/D555lmxw4XZ1Mezs5deA57l/pm4iVZbQpfI8xppVEyCoWqbIxoyUHTXYAzJ8Di5tI5OP3EGlKmqv+A6DTYqp37w5Xl87QW7R0LKYldef87WigOjQg3KHjxgGr7cfLu8gNCgIOOyLZ8+jSDfhrsp3TuLD9EuaqVXDJ+RkhMatTFfdFQrt8pAcMTJ8OaxwX9mkQbeiB8F1/fdrYToQ/uWPzBphLInQBnhIfqj7J1CKueeWXl6pK1aOyNGiotjQRU2icnYCfovPCrHr4nVRMv7Tojq+btES/Pu3x3L/2RfuWjZHlTQo+1RYF1Gg/K9RkZMYMhP/vv7sOCKW6JS5UI7VHWoWThatjR/gfeZSrJw+sb7+sfDZ9eR0UYLpqCazPlzBh7CMYdRsg3LottEaNoe21N1zMvnUTpEJceLm5aVmtl9cdZ5+jgd1dAwaLdJhj+btnzWxb0qwtPCNG2A61kWRGrWt3ktXbA6JiQQ299RaySG2UGeE91WARjd0QYSTx3HILQnOZC1BZ7x4ZVLwPPJjWeFvBml4CHJZ5YSiiWEAJQvmlVD5SpTo5DoVHHUmDBuKKTAShOiJMFNtQvy3GN2qLz1r2xNaWzTGwVxs8uX8/9HMsoGnQ+85NlAtErUAAofvvq/wPdufr1ug3Wq9eKWc2lttxsYw2Z8woKZiCDJC3Rr+V/nik0jogSVKbSW7NTSYq64exahUdbsYXVbfu0JnprzVtBr1zJ7h792HyJS0vMps5M1pp2nS+czRgXwNcGBpctGPGn7bP1fbbn3Q/DK+xK/wdu/jbjrw7yt6ZjF+1WGBEqO+kql3NSzUiK855nj59YF7LeNGrL2eybYr8083bKNJ6Nz1R6ZxHlSONm0BO9V+qRmJDFX1TfL5WaLTm71rt60GC0tTaR5QbfQ8aLi9Cvlz82aANZrcbgE9y68LTpgUuO2YgenZpi1aN6zkxoFV4w8sGokIUP2oU3TjpcWFU4RjsNZ3HUqKciOy6wZK+CCcLKevmv/kWBOvVg/nGqzVTelQspisXw+Jm/PA1uab8QMu2BKcSY9oc7tNOg5ulBLX6ZA4Q+ipHHA04GkhZA5ZUj3vpRftJSr5suJjkkmohC6F5izRiVbr1LK5hQ6yffoDBqkN648ZpBVI2upBwqEIF1Sf0WHlPPJGV/ibDeouJZXaFFjPXOefBe9RRaX+PKKzJzVQYKQY+1Zex+FDJmJedCqY6krwGYoqNoXuxLovrPZ/gc1PD9phQrxk+a94dBY0aqBjdC/fqhqMH9YCPMbvCZuBI1WqgTCCqKiR9+kn1WPSqdozFW2/UBC5mUFapcOIQy6j/hhsQbNoExpOPM26M1CE1JWIxlQpQCxhjyk0k/NG7CLdsB50JW3o/uvFJT+WSl5IKiJcfrSOOBhwNJKsBg5XkUqmkhPad4aKHJlWRuEdtxIH0vrxur4lgAXlIXyOB/l5Rmjp7Z6f56OqfbyTBU9+zLww6rWyLANH96WVi2FP6RUMjclAaTJCJA1EhsleWUccMmqS6Y8+TwupxECk6FF5WD8LeLCzLqY8/WvbC1PrNMTmvIRo1a8QynJ1x9L590KppAxLRlwmNkuyDc5gdDZSqbXHJB++4HdZP39tpq1Ycq3XixN+uXbX0VWNsppDxh5q3QOSpJ4Epv1TLdZO6iMSxMUbKfPIhmDl1EenQGRqrtbjPOB3uXr1pKa1f+kRLS6tQ1MgzIuVVITRXsjpPTM6KA1nFPsCsfilb6qwqk7otzkG1UAP8HahKSiuW2u681r5DlHvS9pnREwSIumndC386xna5YWvij3TPry0q0JFiF9JwWjVb9zhXRebPJwh9M7W+B7Yj/L+74XrxpbSHNsjUme0jd2gRgBLLaLSbypjH77W08sekpoLMOytm8ZSOqceJwFMCHBjSYLh82JhdH1sZ9zm2TiNMaNKRoXP10LhlfQzq1Q7/7tcV/Rn76ZZQF1aycqT6NVAqEA2x1KT1Oa2h6SBo32lMfGD8jIfigyB8ndiwZqcjquwLlxueK68qHWBV0UWFZsXHusPuPfdE8MorYE1kVm1EwFsGidC/zPgDFjdlKW3TCfoxx0Dv0BFgeIESAZ3btsEin6s19x9YixbB2r6dVa0W8vvNNLGG6KbyRI/NJfm+xKE2aAitZ0+V1a/lkui3Uydm9neBLm06ltcMegCcrqSsASnysXQpzO+5aA8Lm7BNYSy5JIRWJujPWsf48Ow820AUKxdFk5aY9V2zUr0WUWv7NoQeegiYajPJK0FJEocfuOsu+O++O635BlLEs3EdWmvFIqosoTs2xyCa+Jzw/8r4sQM4KuApVk9WqDLc2diYlYdfm3bC6kYdMZHhZ+vrN0K9Zg1x/JAeGEoA2qhRPTTMy67ZR9+5utLATkDUIMCI3Pc/lrokuEiX8IFAm/bM8OwKXdxQjZswcYYVKAoLEb6SAeOVzV5Msp/asSdF3WDV7XqWlRZBmJ/l9YLPPw/zQ1ov5kyvIqCfpDLKOkwspYv/gfn4AwxF4o+c1afUD162QgLP8oi64/s2FkZbX7cS1j8zYHw0Ohqj2oAZ/S1bAe06wHPhBXC1as1FiX8HMC2rT873jgYyVQNcTIdHvQzr+69S6qH1xccI/k5AxPr08NDVGyKY5eIV9DpEP+l5kPjuYDmfskjcmMKCnr9pZRU97zzojRql1P/0nFR9FlErFEKAzCbW+/TJJ3px7A5EdPfO6wgKh/Tll6fNuCGvppycLIT4LGwLuMElvRIFSBUSrT5d2VVJ+o+PA88EwKnMwvw+xiAgFk+pOrXdl4Pt/nrYVL81xufk4fdGHbCmTkM0bFYX/ds1wnEdW+OgAd0I8rOZdOR2qh+l/2ZVqsViQFRcrqHnngNmskRdZYQJQWjWAlrb9nCddBLc/fqpSVUnZZIqVRkXBvhrr4xC+OYbYU2eWJkrVnxu977wXnJZFPRUfHSVHCGWQJm0DBJRhz/8EOabjOtaTotipopYxLdurHzv4jGqK5cweWoJ8PvPCH34Di2mTWgxJYPBEUfB1b0b3ELQz0SCKkskq/xInBYcDRTTgLl8OYzvWMRCPAKpyHZ6I2SrIbGmTYkmLbFccc3FhleTRZSAPcwQClOq8UVSvF+J94lxtubD9yPUrl20Kl+awo90CWniFlK15RNEGVDkO6EH2xVBaeJzwP/HXOzqk2M3qQ/lanf7uPmx2ZeFf+o2w7yWe+AfvjcWcMFWwByQlq2b4pS9O2KPLq2Rl5eLpk7ZzeLPUQb+VQyIqh/pB7ReVUK0406B66ij4R46FC6Z3OTHKW7a0oQrE8/ee0N75DGE7ryTJMPk4KsKt3WXXoo7zr0Hs+VrWFRFlG4s53fttYiMGIHI6NEw334tWtazhvtWrZcX66lYTMevhDHhOxit2iNMC6k2ZF94zzwTWh5d+VJ6NU2Te7WOzbnY7qEBAhtj0k+wliyqvePdsiFaaal///QV+LCtjeqx8hnLliJ8683A0vm2e1jmCQVbEbn9Vrjat2fiF3mb0+BtcxNUueheLrAISEtcWFE4iSW35I4yO5jpOxJiMmn3iOovypcKWjqFQzXo9mBrVl0UZNdDfk5jfFa3MabT8rmRIWDZdXPQvFEeBtDVfjjLbA7v3YExtl4aTMle47w7Mv3mF/WvCIiamzcTFL0HrFmecue1w4+D/6GH7QVw82Fxs8ay/vQzCL7yMsx36DJZRithOgApH2Jt4HB4WFPeTcCbjhJsKSsn8UTpFycbz6BBqna8MXIkwl+y2slYuveWM+Fh41r7pNhp6VgNNSIWU4ZnWLL9Mh6B55+GNmBv6IcdAc+BB8LVoYMTU1pDt8a5bNkakFhDY8KEaIx02Ydl/B7rG/IOk1PU1YphMzUiVY+qTMa3S9U7zJ6a/hFy3gpedSW0V0epoiaVlWBhgK+/CPy0fFqx8AEBoKrMJz9dCozyKkpt8f9UD5hPbWyx+1vURfk7fs+jIQeKTskt5Uy9/PQi6MnCXGazL6KLfX69FpjhcWNTVjbcdeuhSYvGOHVAB+zVvS185N+tR5aBOtkMX3Gk1mogCkT5sBvz5sH67KPUB0IqIO/td9oDofGr8Yelk+bIf9XVMMjNFhk/HuaUKbAm0V2/apl9UJbLuMbW7eA6/Qx4yZep16jbqXyVSla5gFE3uU2tyy5D+M8/YfxEK8uvvzBcYRLjMreV38CuuHfbJpLyfw1j/Lcweu6p3Peeiy5UL0pNEqDEfe+Io4Ea1oC5eDHMX3+OJl3WcF8qdfnN6xCmZ8Z1xRVpsejZ70vVgiiJCw2NGgXrk/ftdy3ZM/76FUFJXnqYhhh536QoazZuxW0vfoVmhRvQyAqo2FApTiL15iNMtg0TkOkWw9zoUdIsuujj1lEBp0pEl7KJpVFMjNUl8eslgMx4V6QLKqaT+9TuqKXTILAu8GYztjMPBblNsNZfBz+z/PbMvCbYkteYme3iVs/Gnm0b4rRu7dGzXXN0admI9iQyBwggdyye1XVzq/w6CohKbGj4zjtS5wz1+uG6+jom5FRuNaiRPNbNZCY3M63NrczQ3sBsUMaRmsuWw9y4AdbWaCyVAiKkBDL/+QfYshXWFiZW0U2mZWdD69xFWdHA/wuxfK1w7cokInFBpHvyDh8OkNPT3LiJ415GS+nnML/5hm5sJiNs28rxbqjyhyJjLiCW0pl/wuIWGkNLea89GU96JFysFuU+YAT0nFzHUpoxN2s36wjnJYkNtVbbI5LPSC0xQcqc/CvMTZtUHH/1SxxEVcGVCdTC33FB+787+aKrWmBmkXFEJS+xdKoYGFKRF9//HvOXrcEFoFeMQCuiAKiLANSDIMO6NI5HkkjdERfcBKKawfceAZ+idOI++b8S9R8JiYuhQVGxSvKRnfGD1JEJkvh9WfeE38th0r46XI6LHWvF7FrqK8n2j9InCZA2yaiiqhd5/JhHS+fS3MZY3bgTFtL6uYjgel12LurWr4uO7ZrhoE7NcQBrunuZyJqT7UMDZrY7oLPYjdrl/lBPTpjuJWu2UIikJlK73XvssemzVImFtC6TmmSjuCTDXjJDlUuCT3/8U3bGvhcXhqyS1L6yYlJTG171n8X+640bMZO1oYprtS5jghMpYoxZs2iB4Qvj99+AJYtYsYmT1e4iElM6jWUJp/8BkywMkR69AT4XngsvgvDC1swLdHdRvjPOkhow166F8eMP9FiwUMQuINb3BGvz5kPfe6/oHFqtYyoLGFWyE3wnCF9o+P7708sCU1a3yDhivvw8gi1awHfuuSll0g8f3AcT5qzAq+s0dLM2ok1WPvqa65Gjb0MTbSPymFfhpYXXw/lQJ2ODTiDqMmkdNUheRKCtmxZcCpDKRpAqVlHB3/LeFJtknJS0yFoa030RqEwYXAxfFgHNGFWSOjR+PK2aYukUsCnHyWeIFYsKWTGskKCzMLcp1vnE0pmHWbmNsLFOU+Rn+ZGV40OL+jnoT2vn3i2asppRS/SmxVPe3zrbcLFdR3YfDbjFGmp8wxKQa1Nc2TdrA+9991ct/Ud54DIGOnfJxzY2bkncESuxbBYz7s0NtIqSzzPy888wPv4IFi0ZWLaEGe60DDOTc5cWmVCZIGD9QZcot9DoN6EdeARcRx4J97BhUXJueSYct80u/RjU6OD4DKokpVlcvKsX/C4gQtL+7rvkO+6bEoDKRA0Iz3HowQcAus1ti59FOEKkoRNDhx1hWJHxzFMIc5Hs3X9/20aRIb3a47VbzsD8Javx0aTZmDxvJSZu2wItEELbwny0DBcih1uz/LVoXbgZrTgXeo0wXNx0AuHop4BTglSCUgGkuoBS8RgKMOXjqqCjsg4Laym/UKC1xCDlhcrNInCNUkeRrkosnBLLyblVfZIo3uL/8wk459CVvoVu9jV1W2B9VgMs5vebScy/KSsXOfXroG2bZhjRsRkO7tsBLno+PaxKlUdrZz1SVTniaMBtrlkD8ytmq6ciJFF2nU8+yDQEaKdy+d3xHKmkokIOKCqJ5/TTYQkfK2NLTYnznT2bZTzn8yU5k4uL1BPPao1uaRmwvv4EkR/HIdKUlGHde8B14knwDB7MMqtcYTuAtNbcytrSUYuJL8Y4uuUZLrQriTXuG47pWmjNmtX6YVnkZQ089lhqfKGMxdQvvIS6YKz66y9QFyVRWgXqWTwX4bvv4vzDaj09utuyMOs0PrRoWAfNG+RhUJ+OKllp4epNWLtlO2b8swSrVq7HvPXbMWlrITZu2g49EEROMB+5kQK0CW5Hy1AB8gg6uwa3KVDqCW/npwE/wavPCClrqVtAa+wzCkzpFSU1kmDPMDPVxcIZ4qdYJ0N0nUcIMBXo9OZiqe7BXIYI5HP//JwGWJtVHyZpkzwN6sDn0dG1RX20aVoPLfw+tG7VBP07t0KzegyhUpZOJ66zgidnt93tVtWNVq9ISQFa3/7wnn1O+lzyKfViNz4pbg2mxdS7334ANwGlVn6+spIaS+jO/34czB++JyhdDaznJoT1u6II2T5fABa3yNhPEWnfBa7zzoeLFa3ce7GeNl1atT5kY1e8b7VtTHyBm4sXwfyNVrZUuENlYaT4IQXcyKs/4VM8IGJhreyntEuwYVuWzEeIVlE/kyZVH2qrCF+oJLy+R67iFNhXtGEHwvff/5JlxYMAY4Ctbz6zr4k/f0HorjugP/Y49BSAvYSZedxR2sNurRtDtmG0loYiBgqCBNncCgoKsXztZqxigtOCNZuxYsM2/LJuCwx+/wa/82gsPUtLqodzfh6f1Ty+6118vOrTUiqOdIkGjj99cbboDbyueO/zxeXO/28jKJfY1AgtoHVyc2ARYDZtUh9ezqfDaOHcs0MztCBo9tLdLiUy6+X6WafdSSa1/8BUwxlSNEN+1yW3arh0RZdwq5rhYW4piPXHrwjccTt8LJspPGqO1LwGVG3PwByRAAAgAElEQVR3CZRnpRRXx07A/gSn269H+A/GV0qM6Zw5sMZwgg7k13xnq6oH4nZa+DeMm8jC0Jr8pM1bQjvoIHhPPQ0uxm9lDI1XVY3fabfqNCAg5803o9yhAhptin7x1dBaRGPhilBAaW0Uw6kxgCpxcwQRqOhTcOibb6hEP1siMY4/TYRJOrnaHHOt+EJvvIFx9PNsDV8d3KApPNdcGwWPfGF7b78DwVUMW5thU5e8udZXHyOQVwdZrOSkkVg9HeIlOJUNOaQrIgBs37KxeiQEUpriipdHhJ9bC0MoIAhdQUC6eVsBNm7JRwFpoWRfSIwV/JSwvHhuRQN62mTp0ZOucnHY50r7/KxDYNmkXh63HALOOnz0lDOf1+FRPEH+VrkZjmS0BqzNW1DIaobgQkKnt1BjsrerVx9osTwceSeq+yj4gYat6mamcVvkj0tZQqSXeP0lBEi15L7ov/CyprpkrjuSIRpQAd90ufBh8x5wAMBN4qYMBtKHP/4Y5oTxwEq673dVS6kA0qXkJpVt8o8IfPQRdNKD6T16wktmBQXYxVLqiKOBJDVgMPnFGPdttORmkucUHda0NXyXXpKShczupQrXrIVpF4jyIhYTIc1Fi2otEDW3bkXw1luBv6fZVRnRFZNkbr5d8TvHLcLC4mLecx/C54zkPLnKXptctFgfv48gC5j4LrmkSmJvFY2RwoHi9o51jzi1ETPRSa6JNk1IZejIbq+ByD9/Ry37tIwbH7yt9MH0X5YVZjlhVqgCK1IhO4cluFvCe9NNcPdncYZqlMq/hcXVO/13RK69EibjFH2sYFSbV9PVqPsauZRQRLlZRcVNl7WA0vDvtJT+zYeUL1jz54nA/L+TL38nD3EjxpM1aQotsVY1XUDWn8zszyfdlt1g/6rUyqwpMGf/BZOJCJHuLKJwwIHwnnUWGQoap0y3UpXdddrOMA3QAhqZyN/I4oUpdUw//gRoUi2sGsT7738j8PQjTLix6e3auBohWnxdLDKiMaGkNoniC33jdVgfjU6p29q/ToH3xBOKL04J9Dz7DoF59fWkgLrDfsljep6Mhx9AqEsX+I44wolZT+nOOCdVVgPCTQ5hnikp4SA94ty2M9GZYq1fC4tMDNUtbo0gAvUaAyQ1rpQwW9B89TkEAoXIuv+B4jXlK9Wwc3LaNSAmeMbzaHXrKssguFnMwhceQTC+NDJ1KswZM2Atkhcuj43HrfG/mpTh7ELapOH7RSdVaUesiowjimYQy/Kcbh+CXHPpMkSEmJ9hAdbCBcACgtxU4urSqQAZi8STTvkF5tTJCLw+CvrhR0Dvy1hSqeIkiWCx2Nt0XtZpq/ZrQCUpkalCZVPbFWYP67QySInf6hC9FcNRhjAs54exti8nlZas665n0hLfDbVF+LtWfKF3EywK0btd6b4HLUE3Q6+3swVR3JS+M0eicPo0WO+Osr+43rYRkeuuUQYaz5AhdnuWecfLHCrWXhoczPXrOc8vYW4CwYzwfMu7RfYL17eUaSa5v5bLTz5LiS78YpEnHGHc3a8GK3HUTpJp+u4775U5d25yz23jJpUqyJBqp91682bQ9qfLlmS8lRbJYH57FAI08fpvu80Bo5VWaPU1ICEVrlhYhasTY0uPPz4GLEvpQzITBScgV5s2zF4fFJ2wyIMa/ulnmAJKJ05QMZw1LmKtXbNMLaDMLFpJ23WC66ST4TnuOFquGkRr3TvxTzV+mzKlA+bGjYz7+zy17nRmEQYWqqgukbAT12mnI/LTD1GLh50Lr12F0Ecfwn/RRXbOqrljxVItfKEPkKopZtmx1ZlGzeG+9nq4hYWkDBFPkp+VkwLyDIz9hEepwMzkhWVAQzfdCF3KgNbifAopBWsuWYLwJ5+w8iEpzKgPMOZUGRgkGUbmVAkJE/Uw7lQZKJhVLwVmoiLWDNnP49SxjCMQ4CoxqlwEaHz36D16wD2EvxWCWUn0qm2W+eQfiuo5MiJsOn/QQ5mEaB07Q6+BUr9uXVYtQ4fBGMvMQPKUVVok4P2dNxAmh5qX3I6O1EINpGs1Gre80sIo4FZovqwTTlBVsiIMCTDeeYfxm4sZDjCn5i2l8uzPmQbjDm6PM7mgX39aSo+C96QTIb8RZSV1QGktfJjT1GVafyJffEEO22h1N7utap06w9W0Gi2M/A27evVEpA3B1QL+vuwI3cnmJC4a6d7X60SLitg5vbqPtfLJF/oASevp5bAtjAvVjjgG3sMPr9ATIiE83htuQHDFshSSl9izPyepevf+p58u1fJqu+/VdIJQYRmzZ5Ei70dSPX7FOGLquQqSXQW7Wl8Tn9ILF5GwL5bp1g89DBppsFxcxHlYCjvleVjYgQh4LYJfTd5vAn7jc/quPK9zvMbMWcAiWkSTEbFgV5PXJrE7JEzT4T3hRAQ++zQlN06pY6ObPnzPXXDvM1BVCHLE0YDSAH/wGilAXLJx1WUxccjg6joyaRInN8aqTqD1hvRLNS4MU7G+H8vKOeNQ+MZr0Pag2458uTotvHo1xfjVuA6cDhTTgCUlPT+nNVReYLZFg/vss6vd3ejq2hVan77kFbYJRDk+4RQ1FyxgyApf/hn8olZ8oU88EWUCSeHeaHvuAx+TM5JKsqUe3JwLTJazDl92cUrhbNbnHyJIsnv/teRrzfDEXom5NRYuRPilF2F+yzLTTPpMhQ7L9s9FzKnC5EOvmfkMPWfUu9GS7CcD9ob3yiu5wOqVXFa3uKRpwbW2bEH4h/EwSWUoJcPh80KjC1rrSc5p/kb0du1VFrnKbUmXEcb+oKvkDKkAF7n/f8kZeqhnAfw1ISpZScppuv97McLzSXdBF0JaZPY0FTjuv+KKjJ7I0jJWpxH7GuAPXlwubk7KblpLLYYCSIxq5NfJMMj/ZzHuSCVOSSB1TYlwEE77DRa34LtvQDvqeLiGDoX7kEOi1i2Jg3Jkt9BA5BfGOs9LMZykWx8Sm/eo9nlQYhtdfFYjKuzKJoAWY8KHHyb/0q+Jp4Du3bBY6d5hFnCErmG7Uq8RPHfcyd8yM4aTFVrRPIcfBmMBk3PvudU+XyvLcZrPPYWQZCczUbK6aXKSGiath1JSOvTiCzAZooHlqSXnJXWtZA6SBQb7YK1YhCBdzK7//h98F1xQrsveyi9A8L13YY55n4mzk+nJ2FbsSvFfg0GeVLTpCI1hGfq+Q1WugIdgTOU91HZGFd7H4OOPK09fUsLfg/fgg5M6NN0HuW6nyIrD1bYtrLqskjCZsQSSzFFZkYenbkN4SOmUySvqyg7TOT8NGhBLKUGpzuQpd/ducB/3L+gjmETVkzxnTZqTnH8rsCVOuZyG66XShGQczpkBc/wPiHxKwvxp06CTlkXioRQNlCO7rgY4oYdpDbU+HZPSGPVzLoCXPLY1kQQn8V6R0e8D26JZsXYGYG3cDPeJJ9uy3EmSYuR9Zq2vsVEkhXGC+pHHQKiS7IjBxWqIgATz6XpMQfRLroKP4Qd274uAFGEVMBZyscw5wbZwcW3OnQ907sp40XYZZYUzxXo4bhxC11wN6zM+7zU975ZU7lZWu2LYiBE0FPOLRl7MkiJW3MBVV8B8iqwRi6nn8hJkJVZ1MyukLWI1wh+/p1fuR8a/fqo8dZpU5hNXvszvGewVKDl+9Tf7HWamfOQOLpaSDKPQzzgX7kMPjYLwUhutui+jQFTalzg+mqqtdh1Iev4PsGFtpa+qdewCDylLat1NrPTInQZS1oCAUj6Lkm0pbjD3sOFwHXMsjHxaRiOyjmWge4nVbcrXSuVEsZLKxDVzGl+4Y2D88QeMdeuh06rrVG9KRaGZf45Y6sP330dv0SL7nSUjiftcVvjq3t3+uek4Q9yaq1YzWeFX+61tIYtGq7Zw9+uX9ByeGhDVCUSPtQVEFV/o9dcBP5LTNQXRRhwO/3332QLZiZeRODqdeon89ge5mBkzalc4h5gLFpNcfEg0S7mmgY4kfHFxHWRClfEok76W0QqaQqiDXTWkdDyt39avBKOFYbgHDYxaRiX+kwT94W++RkiKGYz7Krks8ZId2M4Y8FXLYP3yEwxWGTN+/VX9fkwW/tFZDEXFl9b0vSrZ51L+Nlcy4fDqK4F5SS7SWrSF59bbVIJxTYxvBxDlYAQAiEVKH7AX6EEASIKaUqm4mGK0Fm3gPuroGgl+LeXeOF/VNg3ELaWMy/TQxeg+5jigdx/lSrFYOQQbSDlWkyVLZaW5kBmJE75H5DvWup8+QxECS7Znpsd/1bZHoSb7q+KYb7ueXbDp3pZO99wDvmuvo1VFKtVUv8jiyGJCjvkNY/yStIwU9ZJWFSu7DlwshKFJBnQSkhoQtWcRlbjQ0KhRMJ98mD1K5Z70g+/hh+Fq1y6JEZV9iFA9aaxeZ0wkpVcqlkMCHnPRUrhIhZeuyktl97bsPRILGv5qLEKX/R/w64TUwhzKbr5q9gjwFDqtlozb5300mBkevPsuGE8/SdwyMz3XFA7epYt2WEo/JluCJBxK9SHG9wpeykSRmNjAzTeR4UPYHZIT7ZCj4DvvvBqxhkoPiwFR1WW+/AX5u1hdwmrZmkkkXPGlmE2vde2hyiruKPmQnFKcoxwN7KQBiSllkpObweXuIYMJSo+BNmwE44ZW0/VC94o8o+JmqQkRGpI1LAM4ldbRt95QLjtjwwa6dppBlxe4rKBrwSq6JlSX8ddkbe/AddcCs6en1FX9sKPh5bNak/dfy8ll4t2PjLOjK9mubNwEl/DsCt90EpIaELVhESUACX/9NSLX0NoTTIHlJTsPriuugfeww9LiEldJl/UbwhT9BguT0FCJQwh0zO2FnNOG1IjBxqJlOUDLsPGwWPxrOBbUrvaMMMzpM2H8MgmRRx8iiGaxiXyGcVWFKEvpcsbMjiF7wEQYi5fAZNlMV9s2UfCWCfO7WLXJFxq6915Y771ROoF9abphCKX3wUdUeGZNyc5ANNYThfiJ/iMffwRsTI3sXtt7MDw1PAnXlGKd61adBsTKI7x+rg7t4f7X8dDo3kIXJoO4WAlm9aryY4KqrlvRliWW9O+ZtJIylvRjxpJy0rLq03IitBhJWpWquotO+8lrwFizBhEmbWD18uRPih/J2EfPI0/AxYV9zQLRbLpdp0eTNuyOIn8brKw8FrAYnlQsZWpANEmLqLxomckfEpf8IoaP2RXxsJxxDvxXXZU+0Cc0WZ1pFc1n/fa/WI++tOo15fVTrM4zpsH0kvd1n32qz8omCUkrliNw9VWw3niZZPT2Y4jLG1a17ZPYZ3qlUJCGvJZkOi3GDhodrN8m0cswlowvk2Gytqrmp5VUuFBrKIFVKMwiU/5C+PprYX3+ga3nUL/iumh59hpMzlJZ86WKrDwZI2Gbgy6hMakk4oijgSrTgLxYuGDyDBwIz14MJznjDP4YpyDyzNOwli2t2az7QIF6WVrcwow3igwcBH3gYLj22w/unj2jE1bctSMWVXE1SWA8lWUxHin811+wSL0Bulmkoo+K15JVt/D+kuRZ5+rV1aatcvmqyFkpNC3k0I6kVQORbxmDOPOv1NokNVBNxVwV6zCfG8/Z5yA4ioDabslPNmR+PZaURVdXYcWV5NzrFqu+he4nXyj5OFOSPfaC79LL0p5cKMksvssvR+DvOTF3aHLjKRoDYx6N555BiAwiPhbTqHIKIUlkmTYVIWG0+YuxwzK3VEYY+oE8VqQiGFNeKflbeDslSYiVFhFhfL/McbuSiM6Yq2BNoHWeccqRxs3JR3uUSrSV95ECpFUN7OSdwTCVyNRppNh6AdYnBKB28yc4R3lPPz19C7MU73GZQFSV7vr+u0o9pNbMGYoGQtwXdjMTUxyPc9ruqgFJcGIsqZeFFDykWDIWLYIxmVRQv5F+6bOPadVfU3OaEV7SsczE/PZLGC+0RLgV45qOZXIGa93LS0BKoRoz6PrdvBnmFFpVNqwH1rG/wnkn7j5JkIqL2wOD7kVVsaRefaBOXdKO7Aud9CNuAbstOCGypJ4jldeAKuk5gTFzqVCIEfy5+GJS3IQZIMqFOGAwM46/t98bxjKGP/sMPtINVY3I8qt8UXyhTz/FCoDvpfZO8vrhueY6elE6VIl1Ws099/wPQSYu4o+fyh9MaXs3rEKE1ixX+3ZMDutf2hHp+U4YIKb+xUSWq1MrAJDYi7z60A49QnFPag3JF57Ii8rrSNloyMYYVHMFQ5c2McmzHn8P/G1IRcfoqpu3U6pVEW+omM9ZZCHYSoaUmoz9t6tpAd9rV8Aa9Txjbb9AuFkL6Mxp8NBbJ0UQ9EbUTZpd95KYZUg1sTffhPkZY0GX0CqcgniuvDq6WE7h3HSeUiYQlYBXiyu8yoj52gsI8AXrueGmaE3zDA3urcwYnXMzTANxflKJJe3SBRbpwyIs2BAmp5xMdJCqKBsYV1oTIm67lazLzM34jXFGqfRBQKlYW0VW0epLMSeTS5ETXaQhy+EN2w96z17Q+/SBh6DcyeRPRcnRcwSIWp9zEZOKtGElsT1jlWBSOT/N56gSvgSSRojWKcZag9ZFsBSzAgoCIKRMo9DUiAVLQkj4ooOXix2CCJBazVy8mICcz15Frkf5/TF5RCz3ytIm5R4Nvqhl7pfnX3gbZYEl7cTalnYrquZizCO9DgtfaIOGsYwnPQSy2CrtU64rHoRin9uhHURgQHCQbkBQdJv4+5MSoSYT0yLPsQ8ytqJEKuqgIl2I9dDjRejZ5+B6lJXdGHqUdolbQq+kJXQKLaGpiGSN9+gLff8DWOTjfLXQ0pKoviULCWUlFa8N1VHMhc3nQfZb8gzyuRPQGiZ/qTn2S2BumhKPUhmr3XPkHq/m+4WbOXUygs89Da03dUXmF30wwxT33rtyllIJ4xALKJNiI8KRStCLpfPt9rLoeP0/F8NDuqYq+03Y6JlmUUo73vjnHwQGcWWWijWgZIM9SBJ7/wPw0lLlWEZLKsf5u8o1II84f8RSZSNMC6nBjFvrp/F8+fKFtSuKvPRz6kYnwVNOgWfQYOjM5q+Sl9uuqD8ZE5+ZIAndI2edktII9RvvQNbV11QM3FJqPcWTYiEgKZ6d/NwtgMOuiMVIQE5ZEvsNF+2Wv+WcZD8rar+s69r9vrI6lutVBUUQLYzhv+iOv+Yq4Hdm+aciufVUopcw4bgZF1tlrme5p9wic+YgeDLpH5ekDrZ2GqbMi3sNhCW5BAsYZ5wOfLPTRUp8Ic9ek5aAWEqZJOcRnmwbllIBn1IhSTBZ5OWXYE2dEq1yVdF1y9mvHXUCsl54MWPeCeUD0cGM8Uwhpmin8cuN6DcQ2Z9+ntTqaafznS8cDaRRA6a4wFesQJjE9NaPE5hkQGaIfGZF7ooi8VoNm0Ibvj/0PUlbc+65yq1fU0H1tUXF4voqPOF4WOO/tt/lrFz4f2YFGMb8OeJoIBM0EGbsfOiKy1KzhNJSqx14OLwsheru0bP6FldSGei90WRIuDzqrq+MIhuTA/RQcsfefEvUAyDlS0n5FB49mhy7vzMBicB0TQoJian0qW4jlt7dA9q+w+CWSn0DiLNi3mKNWElZBgnErYJ8hMdPgElWAJMlsPF7CiEfpfWv3yD433o7GjJZ2v4a+K5sIMqbFDhgOOM6UsuYL20srsefg/8cvggdcTRQ0xqIrbqtgkKExn4F44fvYTELUrlWdlVhnBy69YY+YgS8Z56lEp4cQFr6zQ599RXCF52fUhiHdtypyHrySWisFOaIo4Ga1oBJKrnARRcykSqFMJO2DDE5/0L4/nN+2pO8ktKLxAY/8TiM20lSn6Jo+46A++JL4DnwwOLMJTEru8kY1ciff8Ig2DO//QaYQYtjKiVj7fZPDHQEyMirQ6o/WkwZSqbCHMQCymQyrGJcrdACCiWV9DUdss8w+J56Gm6pCphBUiYQNVetQuHppwG/pQmFc9DaQUci6423oOUwJskRRwOZogGJvWF8klhKI0xOMV59BdZcxkdvrHx1sUwZYrF+SJxejz2gM5nGc+IJTJDo4ADSBAWJNTRwx+0sEfiw/RcALdCu+x+DX0pPludqzsgHw+nUrqYB4QktJF2VNeat4kmPFQ2UIEkbQgB32WXwjGBBA8YJ15QIJVjh5ZcxUY2lY5P10DKpEx1ZnIdWUN8ll0AXIvoKRIj9RV/G32Q6Gf0eLEkcXbVCJSLtCqKdeAZ8d98dpZPLsAGVCUQloLyQVBnmg3fb4qQqd3ykz/C//gYzFzuWe5iz09FAjWlAYknJHRlm6U7zN66Qv/ysdgXM21GcJKO0bAedFau8Z57pWEhjujPm0xs0fN/U3IHd+sA/egzBfXs7d8I51tFA2jUgzDeKJ/Qj0jDapE/SDj8OvgcezAz6MWpGjASh11+Hce9dTFIjd2h50p80eaf9m6wkB8Atv0O7C8K4pXSDWEpZpGTybzDHkK0hxcz08rpaLfsYF+u+5354Tz45Y2JCS467bCDKI40FCxG89P8YR0cuvXRI647wvv4WPAOqkJ4iHf102nA0QA0In6fQQIWZtGL9RGL6RQuYdb9419RN7/7MhB0Bz1lnsfRh+93XQsoFeMH/XQzrrVdSus/ayPOR/cQTySf2pHQV5yRHA+VrQOauwAMPwHz0PnuWUC5O9UuuohXx0irkjS2/72XtVaVIfxiPyNu07i4j+4jwLAv7gjA1sGAI6N52MznTzex0Kb+arsRo8ZAIxV7o008YMz4e1nwmOS1fVFY3M+d7WoU15ua4r79B0RpWWXJZGkZcLhCVVZSQpQb/7yLGTdBMXVnp3BO+Ua/DTWoZRxwN1AoNxGNJ8wsQ/v03RCS4/WvSiqxncPuuJkKt0qw1dPLfec46W3Eu7m4xpCpT9+yzgFmME7MrUknpk7HwDiPFkF0rjN1rOcc7GihDAwLYgq+/BuOm62wTnOtX3wg/Kai0rAwNn5P5mElMYu2VqmeCUSSuUnhcFfiUuEvZ0i0Sokm+UAGlERYbkfeA+fVXBKQL032l9LTXpRdcI8+E96RTWACFYQlVoZP09FS1Uj4QlSMkc+3zzxG59x5OzgygLeJGS6EXdFv53n6X1A+dUzjZOcXRQA1rQGJJaWkwN21C5PvvYbz5BqzZM0hETxLrXU34W9X3Y3GACy6Eq3XrCnked4nh0xoaeOwxGHfeaD82lArQhh8M/2uvZ5wlaZe4N84gktOAPMOjXoXx0AP2vDdcROmXXg0/rWdaDvllHSlbA5LRzpwCiScNTyQf9AcfwPqHOQXzZ5d9TnXskbjY5ixcQc+W74YbVVxsbTEkVAxERYF8uMPMKAs/xcoWn4+xHW8SvwcSd5L1xps1GvhcHc+Dc43dQANcoMmK3JBsS3KTSt1hzCFhfrqyGzNBhbKKbsRKTeTd815/Pas2kQevSZPSV9dSSSXICiobN6gJWpGfi0gbMV5EmRhVlZEMFalUEhg6qOIYtNL6n5UD932PwHfOOaXtrfbvzJUryT1Ii5HQd8kzKfch/im9IV2MKnbAxFGdFboUx2yGW02qXYm18IKRGTMQPPxg24tj7dBj4Gc2dTJJPbVQLVXXZQGlxEeRqVMRGctSuGIllZLAUryhOoUFNPQzRsJ9yKHw7LFHrfPIJAdERaGSxEFC8MKDDwQW/p2Sil0PPRXNJk3pbOckRwOZqQGxkgr4Cj7/fDSWdOkSVlBanPKCLSNHWYcVVHr2hjaQ5Pjt2gGy2o4BFxm7yaB+a9Nmxk/N5diZZbouVr3Kw4Qoybhl7JnWoxe0vfeBmzQq7v79M8rKKu7MwksvZWzoy6mpXxIx336PyR2tUzs/zWcFPxhDMv5Td25V7pnck2wCz7r1oDVqDDB51M3kDs/w4bXGgrLzwJxvBAwFGd+Mab/ZUAaz44cdCP8rrzog1IbWSjtU3PbW9nwYs2dHK/mxxDmWMJa0qsK46jIutkNnuBhK5T31VGgMTaioQllp/c6E75IHouxtkCboyKX/TS2btEM3ZE+YqJTliKOBXVIDsjpmecHI9OkwSCBtfM6M+yl8KQRjJTl3hUELkPHTdSduoLiosqMsGZmUNZjnt+7AONQT4R15BlzkzssECf34I8IX/CflmC/XfTHKJrEyZoCUCUTL6lsL1ji/5174jj02o5Mayur+7v69soSecpLtko/a/ofC98STTFBsV6YKJTySv1pHktWAzINiuGMca0TeA8JPSq5qzKKllBWuKiUy/zZmlbyDDob78COYmLUPvVRcTNbymPTkgSgVW3jXXTAfZqxoUi+c4urWL7wM/rvvqbWIvVIPj3Py7qeBCAPqWQs7/M03MD5kDNFcZlpK9Y5tpB5h0HupIpOMmmhIcizuUqE5CwSh9eqlfnMWiamxXKp/8P+y0l5H12vh9lKbyvgvJTGqex+4Tj5VVXtKpl51VY3JYr31wuuvgzXq+ZTmNnTbA/4xH8DFAgGZIsExtIievcMiqu1NOqr6DWI15pmIQiu2JfXmZ7CqWFy69ob/3dFwdeqUKcNw+pGEBlRC8SU0EE21Ywllw333QRafW8cdn4SSK3GIspTyt2bMnKUspWCxIGsr3wML6D0KB1QeTrlSn0CzGUOkOnWBznLNXjIDSByvlp2hCWXlDqb0nUkv3wXdW79PTm2iJrGs+8STHBBa+j1wvt0VNeBm8D+t/74TT4R13HGqnJxJKihz/gIVT2otYP3k9WtZbpPVjrp2ZygfidCZGCSmB61BQ4KBjizBFnPzJsb3ScYoCZ7NJUtgLF5MgDsXxpdf0B1HQFEddZPTda/EMkALgXHrXyhkiT3vTTdHkxiFjqWaRaqqWK8+l9pVGRvqOuW0jCqXpwaSaMKilVbYSlwtWb0lZkSQUASTi5rggw/CeufV6NgXseThJ5/AdeWVTrxoak9D9Z7FuUBZQqXwjF2OS2ZVe25kQksGx2xXrzKr7mriLpdNH7ovPEMGw6TXTMIcxYUP1rw3fv4Z2MKFIf+v5qfjO8MAACAASURBVP96XDB63Dx+KDRaqrXcPLi6deVCt11RvH3V9bZmWk4eiNIaY0nMQwqis861e889UzjTOcXRQC3XAEGkZC66e/RgNSNuDGy3zjoTlqyChWRaQGY8mae8sBU5ToSgQgCubG4GpVtMCrLOO08B3cj777MmMa0iEqO5akmtUZz16RgEObeEhVj/QmbpS0JUNbm4DVaQC92UYvlAuRd0jXn2i9E1ScIW72/ifVUJQWW4zSS2WIlQ0EgcrRwrlu9wSIze0Xb4nSZ1qMtoo8ybnOi1ymYJwRJtaFlZcJG9xH/bbSicwkXMP5zbWbXGnDcXAlLjsWZizYmPR7XB/sgzp76jqKxc+b6kiC7kGZctZumPn1/yULme/C7iY1TXjj/viQfLb0eOleuxXRnDTsfJMdI3aS/2DKk+ltae6FrGJz8tg/dAritt83w1RhG5N9KObKW1UbJ/Ml7RvWzCbxnTWckxF/s7UVexuaC85yZ+bmQaLaEXXmAfhHbqAc9d98BL926p967czmbmTvm5xB95PXERxu8Lw/Tm8nHw8RZme3hPqnAI6mcrt14AZcnr8PmxxBPE2Gy3zOH8/YWCTHQ64TR4dRPeGCORGCWU0OJZW7LeSw7V7t/JAVHhzxLOrg2xBASbV9H33Xe3UahN1TiH724aEGDBGuQ7TVIp6kEmKk049PbaCx5uqm7yL78g8s7bsMZ9Q1fslhRbrs7TOHMzAdJ8/AEE3nwN+oX/hZcB+Ko6UWkgJ01dExASJnjHTKGlsy9ak2Zwn30eXL37wFy9GuFx42D88D2pXJjM6c9iclYPuFke0U3Lht6AVo4EICOAKnD77TA/+ZAxxEF4nn2e1pJ9Efn1V0Ro4bZmzYS1ZQt0fuc+4ki4Bw2yV+s7ETTJMxADjiVHKSERWpeu7HPMyCAATsCUCM8J3HgD+/iRAmKeJ59RbtzwC8/DJJei1qwZrcGnwnvMMTuYUHiOwYx946efEJEiEARLCszxXgpod5NYW9W5jlu+uS/43HMwnnxMXUNr1wH+t96O6qtEZ4PvvoPIbbdEE99o3fW/9/4Oqiy57tKlCH/9NcyffyKt2ixoTZtB69YdroMPhkf0l5dX/B5ISMYlLNjyyySV5eyTsISOnRCWMr+M6bP+/pug1oC+7zC4jzoK7n79Sn+PEbRG/vkHEd5/87fJsBaSW5JIRKOnQx84EB5W+FExmCWfZSInYTcIf/cdjAnjYZHDVquTF+3zAQfCIxaxODdmCV0oS+iZZwCL6d61I3kEQdeR4Jw6qa7Fnp3upXqszKdlrROyCD6zqsnRIv1wlTO5Sx/juwVu+omO/b46Crwm7ktVD7X1vOSAKFeLEQbzpyrGyy/D6D8AQpDtiKMBRwNVoIHYLKyzwoj38MNppdtPVYUKPfIIrBkEA3GgUQWXTluT4q5fR9qhe25DgFVM9AMPhveC8+FqXAUWUoKA8MQfYTzxaGohDdS31q0HXHsPRHjmTIT/dzcLHTA5LUGsyUyAeu1FRI45Cb5bbonGXsbuU5xxIF6hxVq9BgGJwf+ApQTX0KIdE5PhC6GPP4RxwUXwXX5F8tR3iRZRlvgry6Kq+BCXLS26XpFlNv4N92PNcvWXQWaE8FdMupjyi/rbmqHDFPaDuAWHgCxEUBV56glW4/uuqE117PTfYXwyGgb5aSOnj4zGBQtlFM/1HHEEjJcYn7uI1tg1BLGzZhH8MaY1EbgTNBrfsMJfrO63Tn3oBNFKCJxD5PWNPHAfrF93vKcEXEtVQHPMuzCOZsnKm28pHg8p7TOWW5GS16nPSoILEH7xRZgf8h4U7Ii9Nv/8BaEPSGB+823wMT4vEVCKVTtEPuHIiy8As4svaKzpLA/5/hswGZ/rvv5GeEeM2HEugbOiRLz3f1wwskBGTJRlb9J4mG+NQuTo4/nc3BoFsQm6ENAbvPQS+yDU64d+6kh4nYS0In1nyn9KWnEzpV/V1Y+kgKhydTCuIVWxfhmP0DPPwn/XnfZW9ale0DnP0cDurAFxCfIl7+7dG26+WMPM4o8QQJhPEnTVBgupANJpzDSdMQWBF2iFu/wqeA48SNFGKctiGsRYsQKRhx4qAlm2m8xhNZeDD4NVkI/wddcSAE1QTWgHHgEXLYTC32mwEIj1zaes9f0OiRMK4KflLx6TZ8Xdt7ELR6QKDpkI9GP/Rev23rBYW9sY9Qrw93QFviThzRDLaM+eyXU1Abio2tyJFlFxSUtIB8OtguSGLkpykeeGLAbF3IEJMbvmI/fTz8kEp7g0b6MsvsqyxvZDLH8YvvH6KLG3AHXRxZFHKuuw+dcUmB+NUeMxHr4fQR7vu+giaH6Co1atlNXRJBCVOGcJMfEMHlwM8Bm0MqoFlQjjG92kmopbVcU6GL6Y8dWrooBaO/F0uGhRBEG0QRor6+fvYb7+IgK8ZtZ990cto9KO3IO4eWori1RccSnb9EI//2Lo3XvAEsvum68xqYQWbpZ0NIQonhZdF/l0lQgA/vRTRB58IErXxqQS/bgTafndm2EOQRjcZ31H6/ZvPyF8x+1qnO7u3aOnCui99mpYU35VfwuPp+vIo1SfjE8+hvU9LbLvv4kgga7/af4G6PVQYRtsN/QkS8j+wbhCOyIg9Oob4JfFDHXuiKOBTNJAUkBUrXgrk0TACcB88UkEWzSH/7LLdnZRZJJGnL44GtiVNCAuVboUBcCY5JoLPf4YTLruMSc1d3S1qkYA6bZNMO++hYDpCWh70vrWd0+6qklbIoBMAJCAJztzE8GDVMYKXn65sjylKtoe/eA59TQEn3lmBwhlwQ7/408Ukf6btEwHrsmG9QHDJAgswqTz8rHsnuqzAMVEsEgKLPdd98J7MpM6pbwi+xlmKeTQuWdFAdbc2YzfnBeNM048r6wBJFpEOf8Gbr2Fbl6CGSHa5vkqY57xsdavE3e00H0PeI46uni/4rGSchRBqBQlESsd6DKO0KUtccoiqtoYXfbx6jL6yP/Ad/sdRSEJFq1w4X79Eb7hGoZ4sRDEs08hsg/ja8VlzvhY98mn0PL7QfR+M3lNQh10Sa4SoS4k3AQL/1F/CpuES9z7FLHoyjMdB6H6WRfQ4HF3lIVBQB1d0MHzzqX7na7vL1kh8PgT4JG623H9iwkyLtk58Dz+FDy0XCrLMMcebNMGkcv/T/XLmvEXLOoMMSBqEsgbL70YBaE+xtxexhrtF1wQrUzEa5skFw+I63/RQvWMiuteqgqKYSf02qgdIPTYk+B/5LGiMAPzsMMQuPwyFo8h28a4sSrcwHcSqZl4XuR38vV+UdzynjCC0v9L3lj9zPOiIFTiah1xNJBhGkgKiEqfteaxVWCqA+BLxXj3bYQ6doTOmCR39+hEkmpzznmOBhwNJK8BScSQ0Jishx9BhK7PyBdfRN2hdIVnvAio2rQ2aiX6fixCr76IELlMNYIgjXGx7n2HqoWyWHpUeUKCCC2bMZrCSCCgS9zPtDBKzKWEK0QEuPwVtUSlNPZcxtkxjlViOy3G9ilp2FSRwuuMm4yL3rgxPCNH0lL4vYqvN8ZPgEUgJLGKJS2i2p4D4CW7gkYwpIQg20XaLq1XH4IfWvpoKbS2xCybJWMNi66Y8J8SYFWsa4mYa6dT2naCh+7jnSioEkF+i7bw0r0t/RJxnXBiFNAJQCJfojX2k2iztFh6aXBIzMgWqhkPwWjkm69hjXlLAcfwK6/AI9ZDGSsXFtrgoQxv+JRcmLxHjLX0HnOsAu1y/4y33yQQi8auuk87rcizZpA9QuJBlbTvAs+ZZxXjqnYRSErN7QiBqBCLR0in5h4yJJqYlGgR5elyfQlpKSIFF4A8eBAinbpGn5d8ZjbzOVLWZepXao4LwFXSpgO80i8JNxDhfnkWvDfeFM2AbsICEBLvybGKpdWUTGmRpq3gYaiCPCtxkThcN/sc/p4x3gXbYDDswGKMKs2jDAEgu4OdXA1lCWX9eC68VHKXI44GMlADyQFR/njcw4fBkIoclaGIYQnE8MiT6Vrpicip/4bv/PN3/HAzUDlOlxwN7HIakN8yAZxYlEzGu4VefRXmOMbezfizlgxVQOk69nUdAdpiBX5CArr8BAD1WWlEMu6lipPEDwooFeL9DTx24ybG1C1IrRhHomYITly0mLkH9IcpXJyzYu5iVirSaMETTtJE0VrQqif9IAWsNWcWs7QDCogqL1MiWMxj0pAk0ySIssrJFhMrTGtmspJoES15jgBZH62udWkhlet2JoC78CKCLrrDxcqcKKFw0V9aK4I6WvR2fBHza4vlcdIOV7FG2jG9bbuSV1UAz0UrcUSAKMWaPVNZUgWESciF0NUYPxB8baGlkdZD69DDFHiShRPm0j0uwgpW7mF0y6sGJNlnBS2ldOmL1GFlGbqwFRuBJFzFsut1Gj/iYjFEQLnkRUT/cXQuVmoCx5Jua41hBUXH8xTFiqDO47UZ8hIXrTl5HktSIbFNqSBWUsSSir9nRr/mwkOuK2BbXSfWtt66tRqPAFFrJq/D5DaLyViW6KK8e5t4MW8W9JHnOiC05A1w/s44DSQHRNltnQkD2tADaJXYEVid0mhkVStxQrdNR2Dxoh3um5Qac05yNOBoIBUNFFlISd8ToSUn8sWXjKdjBvmshBd1Kg3XxDnyYi5kDLtsKxerHpRr/atEH7UmLehGPhU6PUSSvKMKFIgsW4DQkYcgJKUzxWImQFPmOgFEm9dHj2Eyi5VPoNqI/ZNjEgCFJsBDzkkUASVCKZSKJIJcnu9+9FloYnWTa8p1xIJM653eqCH0Nm2j5NglzlGX9RLIx0QTd3jJPso+tmmpQgtRkeOKEpiKvuV/2L7OTPYiEWunhAhIv/h/CQswHn1YWfzMLxhfee11CtxHGGup4lwZ0Ok67vjiMZ4sK4tADPyztGWgP0M2pCAE3f9ipVafzBSPi7JgClCVOEkF/OJ7GNNKMFlscSC7yAes5TC8oqgB/k/OkzFviN1X2Scew2QAopwnVtXtW6ItLmLi0cH7A7lcOAltlyw8FKUUO6YWXBQuEkVPArqttavjPSn/k2N2XX4NfJdc4lhCy9eUszcDNJA8EG3aBG5aMMN/cfKlmywdYo5+G0FyavmZUapW/444GnA0UL0aEAspEyhctBqZJxyPMF/65o90IQsFERM0wNhFR2IaoK60PfvBNXiIAk6ELsVUo/Wjm1lcswIiBGjGLHLqM85rKZ+UnSyiwi+ogFFCm/L/OJWSOssGvE4ERXUbwENLpB5PsinW6wr+EN7OuAjtWGlAlP0U3sui3gnQKw3USjuJ4xHAlRBmoJKWmN1uvvos3eikwyIVlodxlsqKKfpkaIB7GCmNEt8Videh9Vvbj7REcmzuQII9Zr4XffK+yN+0lMsiQGlZzo13WiznpcYaS2gHxxMXOafomgn3ipbwUnWz48wy/6ftNSgKjMUaLTG5Mj7RexyUcjEiyWXmsiXFk8XKarFxc7jOvQC+Sy/dycJb1inO944GalIDSQNRtWKl6yQyfD9YH49OT58Zc2M+9QhMBni7OAk54mjA0UDNaEBe7sJ16KIFxfrP+eRFJK8nOSANJthYPzLGkS7CpEXogrozvpEA12IcHWbWFrd/OSMU4NmN1WguZdYxK18JGFExf6T9ATOu0bknvIy/VRyZ5UkMxJS0iCrLY2ngLdFVXtr+sq6VeOyWjVFwVtax5X2fCPriVsRSjhf3flys+SxhSOCkyNwThQBQKoLFRSPVWBEFE78UMOv+178Q+pDvF3HPf/mlSliyphOIyv6+XAT06r2jxfg9ECs06Za0vQbD/yyZCRhjGQWZMWAfB/glgX7i3wb7WwaHjoQHFIFsOScG8rWEd5ZYhFUhgBKhDSar5VjbmeTF0AOxQMd5f5WVVqzpPfvC99jjaiFYrgjn7ew5UatpeQfm5CmLvfcKJzu+PDU5+zJLA8kDUZkIuJr03Xk3AksYPF+ZYP9EHURCKk4ti1ZRRxwNOBqoYQ3Iyz3LD0/fvgCztq3jj2cG8xpEGN9oTPiRrk66I4O01ojbWV7IYiGjNU+Tlz/j89xHHA43ScEVECC4MleuQvDOO2B9O7by8Zk1qBopu+c+59xohbiYVVCBi74DFFclli+GwYQdd1cmtiRYDVUlILHACSiTLQYQd7KIiiWsJFCS8cYsqGroiVbOinSReCwtoqW61CtqQ/YnWkTVvS4RPiDH8DsXk8aMXC5A6HK25v4Dg5RK7gEDioFrVW/744+KrqqR4L4ouSfeTm8uYPr2ZxLYN7AmkvZP4ikFSFOEFqtYDCd1qTMZCW0J4ph/INnpBjk2i2qnx3St7gH1UVRhKT4G2R/Xk8vD/5ZucbYKE+J+5ZxYu66+e8DIZlyvLNLWsFQjKaYUm0Nsv6J3eoccpu+PhoBujfGifoYbSBKX1rtvlLVh0QIY06ZCcWyX9twIsJXv2TdrI3Uh1t5yRGvYCC7SfDmJSeUoydmVcRqwBUTlhyVZp8LPlk6x5sxWQf6SWemIowFHAxmiAb4ABSi4OsnGl73wHFYk8Zdw7DiVqf/k0wjRshp54jFVX94WoKroetWxn3RK+tHHwnPKv4vFbKpSqwceCOO3ScplarzwHCIEom4CeEn6kaSU4NNPKcJ4vXtP6PzeQ/5Lic/dySIqbuESulNDyySLqPQvHnKQqHd+rzL8DyKv6kfvsn72MoT+dw9w9z2KrkgAuNTWDr36CqzJP0fPJFWU98wzdwK2en0mLQ1jYuxEEuKTMgksCqBEylIKZ2kJHQkQ1fcZCJNAVK4bvu9exu/SNS3AjseKRTJ4zz200IagswKWi/RfiqNU9JoI/MUiWpr+eWmh09rJIirguwcz/YeNiLIFkPQ/xHut3UDmAQmBoJ4iLHRgkv8VM0i5RJCuH320uveS1CRlr40/SElFEBvheToXbwrEsl2Ti70graTWGlJY8Tt9j77RZyqJ967Wnqw07aNjT7xFzv8dDWSyBpIHolyZB15+hcHkDwErCEbTKWtJzcLVsgNE06lUpy1HA2nWQBkv6oquouXlwnfiicwgHoDQ22+xehCTouyWJqzoIlW1nzHsrlPPgO/qa3fKahcw42GJS3MiS1myOo6QkwfPOwchxpEqoMOyyNZUhiUw6cRg4ox2/0NF7uqdLKKSnV5lFlGGEpRmyUxGZ4kWUelfGe0IKPeSLD20bBkskq2LPoLLCUgJ/tQ5pCyyptHFLkk6HbrCIzRQbdvtBCzlWM+xx0XJ/JctLOqhLAQkI76kSEiJ55JLESTow5+TYP00DoFzzlblVVXVJCb3WJO5UAhwofBrF7hIDl80Bnmek7GIJjIhyDmx34GMWa4dYtKtJOBa77NwAa3BECBIIGpNJziWimbiMdh3P1Y0Oq4oJtZz5kiYk3+F9QPprH7/GcGzz4w+N6KrtXxupjAXQ8ITGjWH/hg5dOOW0ZIKKPk39VHMylxyv/O3o4EM1EByQJSW0OCYMTBuvd5erFiyAxYXl8Nxlqy2nOMcDdQ+DfBF6urSGVk334wwCbsjn3wC841Xd2SUZ+KIGBPp/u/l5MQkB6NQMJUiLlLv+B58iKTqrWC+9xar8MyBxa2YsKyl+6pryBP6ryIL504W0SqNEa3YpVvK0KJflUwMKs0iKkcSnLklnOOJJxF67llyhdIyKuBMKkPFhVWLtGEHwUP3tIdcnjtRRcWOEyunNmgILckxINqG1sKDDtrB71mis+5ODAV55FGEHn4IFsuIgtnzFrdiQtonz0238LosHRoH08laREvLmhcwKqBZxvHQI9ESr5NZ455VlCBbXBi/qp/4b3ivvLIYr6qLtF7y3AQfZQwsOV6lEIDFrZj06AvPNdeyZO8R0Uz7xBCBEjoo+jOXoQLOu7Qs7TjfZ6gGKgainHgCo0bBuPHaqgGhopgcBnE7bvkMfUScbjkaSKMGxIrIijrCZWqcMRLhl16AyexozIuRkqfxUpVtSj/1LHgvvrhMEKraJyARN7CfpSMNIU7/iWBEylGyJLLWvBlcjJN0DxwUrbaU4GYXi6jWmLGChx2rsqM18nnuZBFl24py6diTOfcydInzZLKiXMDHncKSrqRHkrYTXfzJNiLDo6tcO/okVZFJJWeVYRFVTXKfmy56FwGWcf4FilvUFEulJPG0YyIc9eBilS+d2ffltSN99wihO3lahWYpXq62zG7LdYUb97nnESEfqsF7YNIaC56vEaS6aIl385lT5WET+y/3oFVL4JCjAXn/lAbgBHDScqs1pA4kAUuOiVlEVX8YdiBJvK533iMJ/28wJk9WoRhiqdW6dCXDwmClk53Ok+eGYQtZDz+MyNlnqz5btKxa0mcmQak+s+qUKgrAe2flk090G7P+KxCLSU0lE6YqOMXZ7WigxjWgMUC79AjtWNekJnNg5Blc5U2sss563vkIXqlJ7IijAUcDu5cGGPITmTkL4S+/oEXx7aIyjjWtBAFx/sdYdlEy5O1I3MpWmpu9tHYqOr6i/aW1Kd+lel7J9tLRTrK6SNe17fa5ouMr2l9Wv0t+X97fFVzDYPWo4BmnMBGMtGrliHbgEfC/9noxNoJyDnd2ORrICA0wIKUckay/t/lymDK5nIMqsUtW/JzwVe1fRxwNOBrY/TRAa4+b2cf+q1in+70PoN94J92yw2klrIFyhGLpojvUdcf9yKJ1zTYIlbsXt5YlWs3Ku6sVHV/R/rLaTvW8ku2lo51kdZGua9vtc0XHV7S/rH6X/L68vyu4hjyLWidJ/Cr/lW39MlFZ5WtdQmB5unH27fIaKNciKqXSCg46EJhaNUBU2+8Q+Bg8LvWAHXE04GjA0YBowGTyYmTSpGhd8k8+rB7aJxKa62f+Bx66lBUFU0kOTOfWOBqoSQ3wXRx6jLGozzzB5DfG/JYnXXvD99Y70ee4vOOcfY4GMkQD5QLRyOzZCB5LypZVS9Pb3VgFDP+LLxUL4E7vRZzWHA04Gqi1GpCsY8nYZsybsWIlwuSftMi3iC3kqVy6WPE2IlRJGjlS6mi9mGDTti08p53OmLyBTtJkrX1gdvGO8/dgfDMWweuvYTLc3AoHK3G9Wc+yrCu5vx1xNJDpGig3WcmQqijbGDCeTmnWBp4HH4abQdwqENsRRwOOBhwNlNSAJJJIJR/JXGdyi7tHd0WJY5Bc31xFKqCNG5kUsgwmQaq1gJV8phKk5jOZYz0BalllSf1M9mnSDFofJraQ01Fv0hQ6KyG5pMZ4eUk4Jfvm/O1ooLo1QNe9xnr2Wr36SRV6tcZ/hxDL9fpOYcJaiolqpQ1RQlnXFJjID1vwsj5Dy1wXyihIVdrpNfKdyT6v2m5gDbeIYSHHr6t+1+Ung3F2kkDEwqp8Axt4vNetoXmeCw2z7I9Tkm82B0ws2RxBiG36vTqa5uhokk06rxIXVnrlNVfzmmEem82+tanjQh7PSYdsD5lYuMlAgJ9ej4ZGOS6lg5L9kGuJvtYVGFi51VARHg3Z5+Y81usq3mnZt4L9XS3H8bxsn4a2ddzI9e6s1QgbXb7NxIb8aInjOlm6OjbeZtlAlJO+uXABed82V04PGhUpHHpD94PODFIfSYy1PFJMOBN/5fTqnO1oYHfTAOcMVwuSlXNTwhh2SyoPCaWQVCaSOSVWy9xYvoLE4Ou42G2sKuroTZpE98vsyb9VvXLH/b67PUG1d7wCRIW1QJgTBD3Ic1yebN2IyIP3w3vUUdCEpSBNEiageGdGPiasjqAlAcpjI+qQJnVn4JGmy1W6mRCB55i/C/HlwiDWEDwLyPIRObciaDqpux/7t/Mj3n3R6AYCsId/3Y55BE2bCAjl2IasNXEmj92vPRfFSaJug1PSpOUBjJoZwDKCUTal2mpAxHVUBx/+1S2rCITF+/gZ+7iJ01iE99bDY9tmaTivTzb6NycDQ4oqljHNWRfCk38UYEnAQoAK8LLtPE6VQ5t58J9+OcgiMI1LkB39cE4BPlkUAvEzBGLWIxjfq5EbF/XPQZ4vCowFrL8zswBfLAlhC3UsevWLXv3S5ywMaEHWjlizAsaf+jMf09ZHlE4F/efy2O51dVwyIBctCPTLBKLm5s1RQt7KPAqdSeXBmCvXnqxm0a8/XwBlXq4yV3HOdTTgaGB31ACBZFE98xLUO2JFdcTRwC6lAUlYam0jn2Lh3+T/fh/+c89LmxoE2AQJUDYQ1OXGgF3aGk9zQwKOxi0M4NW/AwRgNAwTAPmJOrcTDM3h9sy0QrSipa9bYyJNyvagibsmbcdftBwKiGpOq92WkIXFhRb+N7UQbo+O/dr4kurl9DUhPPhnoQJegl2zeXGxIm+n7l5kf1rm6hjSxq/2bec1fl4ewnICxewYRJI+ztpm4RECuIf3dymLZCqyapuBa3/OxxZeWySXoLOAbYth8v2lIeQQkJ/bN8qRLGubd2bm49X5IbXOacR9Um1sDfv1+UpZ6Ofj8r1yFYD+iOD+1XlBZQl1E5sKuN3Kdmdvt3D37wV4aoQLrWnxFFm2JYLf1xGEyjNDVRfI80Pw+vN6A/4p+bhmcB7KtPtKyU1r1epUxs4qEgfA/fzryB4/Ab5zz1W8gbUShJoRWMECmIXbizYrHCxajVp0AZoF+dxHrj6xyjiSsgYsqYLiiKOBSmhAJs8IJ7sIJ0SDW0VGo0pcyjnV0UC1a0D4VPXDSXPYtFXS1zYn/FjkJUj6pHIOFCMXf1lFRwiQEhHQJ1vJ35z8Hd8XPynxb9kvVtYwgUnJc0t2g4dArIfymYwImGxJ93YTWvF61tHx+oF18N5hdXFBD4b8UNZxrpi7ju9w6Tf//nZxUIFQMfpd38ePlw+qg6eG56IpXc1hvt4//4eAlvNKMtKYru9W2Rpa00L45NBcjOZ1HxmUQyDMMbCtbwgC4+OtTzf8Gb2zcWJbD949pB5GH1oXwxpFgedqgtTZ6wkCUxQBfr3rutCAAPT23+eUSQAAIABJREFUAdl4n/14mmNqGLOC/rIiXDSmJQStny6J6mMIry/jf+Wguti/KXlsOezxKyO0GDN2n31pwzZbcmz967nwzsF1MebwujirAy233LeFOvp99Y4+dyfQP7GTD1fTUvreofUw6oA6aE6QK+1M22JgC1cJZZsoJVFgSwpu+dx68L3wIlytW6eougw5zSKR/z/jUDjpIUQ2LeGvRZ5WH/wDzkXOoDOg5zVCaMnf2PzUaXA374P6/30aOsdeTHj3lOtQ3CriBkzVvp4hKqmqblj0Y2yeuRguvxd5XVpBi89uVXVBp91dUgOBQhMTvy7A1k0m6jZkbFdrD5q3cqNufbp+EtxPu+TgnUHt+hrg+8NzwAEsBHEWzIf/R4RX8eLdmj8Xkblz4e7OGOs0iIAHvs2KWhJQ6OL27bxC5BNhtcpzY++2UauhALwpK4NYuimCHMY6DuvA4gQ888dFUUDXmy7neWtDmL4xOo4+DVzYq60f9WPu3/hFCglspq4IYh7bWZ5voSP9yp3oL+9F17KvnLAAuVafpl48sB/fvexMC1ro5Lv9Wnnx3OyAan4N5wyT72kBwt/QNS7j605r5f4dsuCnFbNjAx1DW3kwZmEI8wjClhOsdapfNmyK97kVAfDdw/KwJWihbV23sny24XkNqYcVvOZmAky5Ln06ChYMbOHFPtzimh3A/0/aEE3GDPDYVKUOke/N++ZhEXXXk4BQrtWlgUeFJohVW1oWcO2hHn9bEsB6fid9uKhfNuozLlbkuK5+/LEhX1k8v10SxMhe2RjUyqestHUJRiV+VqRHMy+yCWQLqeutHGNcJJzhdJ4TfXZYN4I66M4YhVWrCIJ5mMSPlq1RAVDr1xY1lvR/2nXcJch0zcBWbP/lCRhbF3PoVCHvjhUhndXMT+Fp2Qf+bsP52QHhweciiytUzRtdZYmeLMaphZcvwvafvkNw9ky46jVEDkvb5ew9mO2UaYROWsW72oEaufHqdGuNDZP+RuHyDWg8rBd0b9mP5q42fmc86dGAWEGXLTSxiC8ZTefkRvBZjyv7br196D+ULzj+3yX+OUccDdRSDUipWf9ll6FwPhP0PmIZ1Yrk75lM6FtBdJUeICq/nkSLqOBAsZa9TTftQgK145oZRUBUujaJYON9xht2Ibjbm25tAULvLwhi7nYTDecGsZ4gKw6zPl0Wxh6Lw7hjaB4a0C0usl5iNifn47eNTPhJcDrmukLYp7ELV++di9wSwLWkSiQpJ1FmsS0RAYfdaNEToLSC/VlN0Cjj69jQrUCoiPRtT8ZHChAVd3mA7vtkpQEBWoMEOuT8gIFNMVDZVcBpCYOLXFEsvgU8ZurqkIorFTU057GVkRzOg72aRMMPpJ0NBIlrY/3I4746BKVilZ7GBYHcyzYqoWrHNVtQf9nsxzaeKwlMItL1DgmAXBYdqzZHQaic2UECa0uIjK+QQHdjoYF/CIxFmtHaLIuUskcorma6pO2KRiqUXSERKbD0Z4QDy2BFn0eqgaZk/t/avgHBtfPhbT8AenZdhLsNg6dtBwLRHbEj5tZN2PLVaGz5ZBQtqTzVcCOwdBlcTVvA366DXZXuFseLNbTJ/n0QWLsJgYVrkd25WYXkzbuFYpxBJq8BTobq9cVPi/OlWDnWLY9g42oDs/8KYuih2ejZz4csTrRFpofkW3eOdDSQERqQ5CPhuw0lA0QZSmZOmwZr+HCVtFdZEWBW0iKqa5LUE2050eknoKY055acL8BFYgYHE+QNbuLCz2sN/Lohgql01X4+v5AWtBxlKXtxagF+YpILwzNxVEsPxGo6aU0E49dG8CM/u88L4PgeWUknEW2jj/0juthFmhMEtWkU1ckmgjPl9OT3jQV1xURe/3ELrbjnQ/JPCiJz0ctcIBfwUwyII+itKU03o2cV4PX5QRCrqSnq0BYe9KaO0iWiU7FIS+KWyAHtveyHptgEVsWsmPWol+je6FWzCVYFy0ugZj5NmNFnoHiPNrPDH3ARIfe1AYFt31L6LNe+aeJW/EXAGwfZJ3f2oR5DE3ZovMRILQGirC9sW6Rm766QjcqbQ3Vx44+GW0T9zY1vOBrVCUqjCJUVmGHp8qAUIVbWSN6IbVN+hEHrp0EVR+hCKZj2GzaP+zbqqret1N3kBKrQ37Q+fA1zEZzIUnbyVDviaCBJDaifpHpkij83YindxJfWt2MKMOGLAuQzI7bEIUlewTnM0UBmaMDcQFL7bLLPJCHW1i1JHJXcIdGf2I7fV9QzrqlsbJF43KP8X36P8Sk88fv42YObuHHrkDwc2SMH1w7MRWdZIFJ+J8iUY2ZvCGM8Yw3lmie08ais7f07ZeHKfXIxkEBHsNTXy0JJx21KX36YH8DftH5Km/u39hYl1BjcGWYnpQclCX0EiIlIn7bGLLhiuVxNN/3KrRGsopUw+hlBoBSgKmP/nZbh39ZFrYlDaXEVi+EOxKCaV7KFYDBudBX9deWxpR644xRb/xN6qHdp3RVdSNzsCIZCiAgoFnAoIsNN1IGLHYkPSxKuRFeJIgDzfSZgLaNFXAzJZ9OVH8+uTzxOxruuYEeM7/+z9x2AbRxn1h8AEiTYe++9SFTvsixZxVW2Zbk7duwUO8kld7nk7lIvye9cysUpl1xyTuLEsZ3EsRP3blmWLMnqvUskxSZ2UuwVIID/vQGWAiGQBOkmyvhsCMTu7Ozs7Ozsm/c1RqZKZxgBiGeozdBNYPAmI7po5GZ2v5OTqegjPiYgdQlQUZpYLRVoCVcIjmFjCEP4mPg80Qc4PM10F1wrYCqDcGMlqqJr4SYStCp1fQ/IbZ9T07h3ljailv99V/xnpIk+EuFKfOLrAS96QGNgHNEBR06WfBT74bK6fwtAKB7ly69F2BI4E7yfk7wXTfQV8fXAe+4BG2LoWv+G1Nt9VJaOL7qw9y+CBJ8qT4woQ/cQqjn5GdUoV0bUdbvjTQqvbFCDAUAuPJQOO3kAoqcBEs1UG+P/snNWBcp47MkOq/wvPMgpxEHdTkavDh7dFvJliMY2ntTAe/vhU4MKcNHR5tYCh9c6j/NHO4w4UT9PbNNa6Kixx4nCuJWqbH6fBQj9t3e6lU2lq/xuaYgUwfbVVRgS6nGEOuoHeKXT0K3THfanIwo5f6zJCZRcqLz/AXvV01gw//poP2KJ6mSZEzB6OsbbbbS1/eXeXmUOEYIVxN0ISaWFbiLP67iH4B/ZBdzgtGggQKdnPCUY/WRwoXJ59UcRIYBhnPh3CcDtItgIu95vx5G8jzr58iyTlMM04skzZmlD331vZ4/8cnnYKEAUR9rqa7XjJ/StS0w+H1JlQkdeXIUNgaESuvCL0rXnj2A4a8RuIVceKCHT1ooptQQ2aM67hKdi5LDFjQoNF31ihlibSGbTKBnbImMkCIG03w/1yMXVU+9za+C4ZHn5iEgbojawzycgNP624gnyvxQY+Qlct6+oowfU5IfZcKRiaWTvmKFaOrZzQCLgwDRnWaD4Q43kE18PTKUesJ46JfZ33vauyQEmMcx4H987eL4GnYwY2a/3wohyvtYAC7ENXAWUALcpaUGMIZ6KAOd4l01OAZg5H3H1TQ/0EFBp2nGOozz/S0eq/wEIo50n4snLP88wSYTTyYZHBAPssQ2st8PFDpTn7oDtKIUMXqDTBoHAjGA2DscR2LIvCOAYAN9VyJwShJKF5a7boYrOiRzdRCIXTGk2nInoiPX5Td0KrO2HZ/ui1AAVW3Sywn6kQ9l+RAWgLIEn/PzkgGHzALaNKnkK+8gVSA6gDSBSVd+EYbHg2gp6vP/+iCNMVRgq+fTMIKVq9yRs/hycc2ZigNCZ61sI81SP0FhlYL49M6LwGNcCQ3uqcMxtKovD5DtszLo/zJ1Qq4cXXSvGyGTpPr1ZBnr7JDL/KglKyhKD6bx3vN7DU2APRurA+SvE0NktgxVlYgiPkcjrb5Ooy1Y4lncf5nVMpXMBhJp3wMvz6f1iWAOnt3CYeUxAmto75LX9h+XuFUsxIXge2hOozld0ivUAGRhOoB4ZUZdr6YUd2sGt/ZKUYZC0XC+olCnWD77mXro9YIe2zfI0nJR6vVS3F80QfWbmpDqEIIoAhqBLC+RuxoYWJzCLBihzQDRkDXIyogRlPIY/x2NEaZvIMhpc0OCL008JHtnMZmRRAPDTYO9yIkbO6UQZ9PZ2Dcju6UKHAGfegEr+iNPR5nI47syH17crSgkDU4mIRCqgfBUYO4JKgmyWOQpmlkKgZXIC0TREB3hoVfhIUwSUcQWivLTdtYOyEUCSfbIA9q3XgvEcw9FfnYd9Fw20HIlFMoFoKQA4nXzey6K5Gmzw/4ENJoGbgHofAGBk32nCeTORGiJIdS/PZ4PDloNsa4DKnd7tvB6Gw9KE1/QkQPYxLBJ4/K2wNy2Cza1rvw4XdvmDkCkD99KE8xP0HoDJgue3NT27nRlKPFU01jZdIpxMnBcwVrmpsU8ngQkl4h+VL21gN0NSMsCEjkT77vYStK0919YqAdMXStqa9bhM2Jj294me2Vx84Gj0245Rbd5RJpYfbmDeOAn47HLRBYy+cnSviKvrRzZtk2d27JdwZO66acFsPNDjPRLutfh+T+Ue4O2G3wSAKKfMsaUDNqNnjlokAbZnRh8rOnZn+fZeXD1QVuZ1e3TTposhI8Pr8lrBQSCxXyLD0El4N+cAoX0RgcwJXCrAXpVBLU1Jgyc87QcpOieoOQnQ1AxKMwqsGB2A9uE5oyjA6RTtT1dGlLuoDaZokX8yoaJmtXA2l06Ao4JshGsCGKSffSt+09ubHtfjSTW8uR+Hhz417FSt3zM9UAXlN2OyYLsYoIUe7oyNWTUwpJjXsjaLZOP8bQBhO+sRyhJSgLBRKcgCROFlm9zYT/d2tCJl56PHBxSbSP+ndTAFYH/1OdX5KhA8LpAY4oXT/cLYo/Og1icQrQJwbAFbSAnDa9AVNDLwfjVsUxkqi7aY4xGlTO/5yz09CGKPcFGo++78AKHday9U9GrOxIeB/ufj3K/UWhwxUxHZ4FZkfyIg34H4qgzdxAxLazIcTtnst33olxdrHPFCk3EvVmQGwOufCQ8c9TIFLBcwA1gJ/B4JAa7PNiJdqp8C5YebLMpxixKHyAKegShT5zW3uPerV78V2LqEAIBOh/AOAUFQqQfAyaFLQsJHxgql3YPLMyaVpSeFYDQttwDhY5xAig5cPhm9BzAyh47WyNBPNyIdXaAEfPdGpGb0zhBfq7Suo1N2HjwqHb298uSGzbK4IFeSIsJGP6dvzyXXAxoD47Dicn0qL7xUOjBVnzRLyeJAiU44v8q/sKRvi68HLqIe4LuZjkpeSsDXvz4p52FirMRgHTLq2KW8f0hObuqSCICXcqiYqToPRYFV6QBNAFN87vIQBukENA0VQJHfebdH8mAruAdMYqMTVbpCAgd0JfM3NiM6E8xlHoDfMdT71yqzHIdaeWa0QVrByG4BwF0JL/ovI0XkWHCjiyBsf5/y0KeQ0f0GMg25KjLvhHPNGqTvvBXf7zb3qPia/7mjVxYhPNQx2KaeBSCkA89a7HfPtz7abVBe8of7pByAmQJTVnkYKmy9zhEblNvoEX97SbCK8flXAGUGgi8KHwCI18kh9F0X6iDOXpzor4Ciqgdo+l83dylb2jSg21+vCB1hYqAKuQgdiV5HZIHDYC0p7IW/IXPScwippQlDWP0r+rE43l8yQUefRpufRHsYqqkd/bcLGZAoq9Df4U5GuAOrg0eO9g2DSeB2+Q7sPTVha78B57IcMKQbAWpfRvzRN5E9qgTn4njZD9aZgJQs8wIAYM9AVBtdw9VO4A+q9T8gsTuXVQR/Q4hz2tF2TgICAyUIsdUMBkb/JxLXhvn734izULMXzpo3omKbCioM20RMEG3NTfjTJhl5hci/63u5eXsHbN39Yn4ITGgoVrwP3SKGhEhvD1XlaBe6+dAxrN671O+TbR1S3dQsiQCiH9xomFATfYU/hB5Qjz4mt7FsRF2b0Y582Z0IGROB8DEeLGw+hBb7TuHrgQn2AIgeHWKC2k8cHP/AvOmip/PwJIQOKVflmmQ3npETAD1U11ajHj5izMpzE7Lo5DrVsHzubgPLdhhZiirhFX0SAOYUPlS9BuHT62S+tGZokUNHY0SpBqaQtfv6/CD5KeKIHkcbDgAU8kMhQKsEmOkGUAobJY4o4cJuBGk/AiCrySD+rHKCQ27j9XQ7Y2oy4Pu/IOvSnwDCmsE6Pn/WoXKOhu3kZ2AaQLbSWznUbJFN6DtNCLoqcQ2u0unMUmRFQyNxrVTDH3LacLIc+3kxbDnpwKTBGhVqiWpy1FfDe4JrCwebO9p7jjacf0GMV5pMUNiOWpzXVWKcrDJB5tcWBMuP0d+MCfsKTAootMVdiigF981wqPN57mcQAovOVJqQ3TyDlKSasD1W533n/aaTExcD7yLVJ4W4miwqFwFpUNN7BqJ0mSIYjYyHTz+Qsz9uANNYElzRUy8ITFMPsi4xfIT67fw2wZNcc+IZbtL798fgwIDU1lRJU2OT1FRVSl3VGXh32ZBBJV2ycvMlKydbEpNT378TutRElqWjvR2dO6RAryZ69NMQ3PZ6uhqktbFe8qbPQtBsx347QGl/3Vnl2GSMjRMD+9EnF/TA0BHEa63qQUauW8WQODEQysr6Bs3y/J6DSDTimHD8cU9cPfsuOKFvwyXZA5wgqaZyKOvOT4qjXSzTgTZWWWErCpUV2B+f+Hrgou8BDvJIL+dI5Jq3NTWJIStrUpdFVfF/waP5eINZqgAs+URRHZ8A4EC1tescmwz98Q8uC5PTjYNSBzAaC1YvBeUIoNq6hyQQgUBpy8mn7IFikwwC/EWC7XR96q4B4FqYaBMjymnq5vQIf/nRijA5AVVuI+o5BzaUtqkJCGyZB8Z0NBCqLhiV0/nnB7NhrIPGsy2evlMYIglCNfKNhUFSiHobAXjroFpPBOuYghBDdDCayGKVQeC/N9PkMEngRbLz3KaYWKfjT36MUf57hZ+Uwfu8Gv1M0JgMe80EXDvbr3msqzYCwd0Pr/vvwdGHTmPxaN9YMxdNGf4d5Ue7dm43ARDyXrIeZqxiRqhqLNBpV8rMValgMQvjkDWJtDAvA1+LAcqLaKbgem3aNTq/47Gf9/G6vCCZhgxXNUhVWg0wTmCbhGvPxHUncQygjGcgCpVy4L/9m8hXvuL5zqExtkZ6hKMG5521I+e6HeGJDAXvTwYHdcUu0tnRLu9seF22btwgLQ11iv3UGNCj+/eAGUV8sf/8viQkIcuRtnxwr+Q9/A6Aej3Q6A883ichYS4qXwyG7o5WGegfUCBUU8fbLGZpPX5UTvz4W7AzTZW8+z4vUTNmv4cWXLqHMv2p4Y5i8cuDffEkxA5WegBG/Epw72emp0hBCqI3TLAuM9LaDmCx09DQIBaLReLj48VkMklAQID4ORcX3M99noTjkQsTLo74zWMCwdhz3diPxYoVzlhc0ZIJcP2242kNRB/4Y6abaJs9tWO8bR7mxPEOmRL7+diz/7zuQzy7bWAuhoYYS8/ro6ZEX/gaeWn2AKOuGBYvlaE//W78ON9DFjE/9piYHnxw0p1BD+glUFsv5KSBz2hgjM9eKhxZUkKDhp2Vhl/DACGuMhce4J6kECkiPUkIGLv5OMaGFNva3KkBVU/ltW18ojPggc6Pt8J6C8H0FuBD9pCL2snAiWQALH68lRioxGMyAmW+s5/JA3qakahqrwVYJQidh8gfYS6e/57Oxb5bmn0+66OnMq7beE6m7uRnHvqbvz31NdX4wo8Xwv7LxKKEH7wC1YU5LQ2Gj/YMRFkWL+CxxJCTM9bu93XfEF78h/fulnfeeE3az7U6QifhZR8TFwfggBy33T1KVc97+EGJCUA0Fmxrb3eHhMAZRltiELwMtvZLen7ReZtQNMKK7V1nq7CvDkwdHHFgX+oTzz1gKEoUGxMWT9LJLQT35sHb18mX//ikdASGyV1rr8ED6v3Dx1Z1dnbK448/Lvv27ZWCggIxIlNWS0uzNGLBNWf2bLnnk/dKGBYg27ZtlS1btsiOHTskIiJC0tLSsCByPF3awogLoTI4FNx22+3yiU98Qvowafzp1Fk5AdOBk519UhgWBJUVACvOS/jcBDvk2QF+sjYrUaZFhQ47AHjurfe+9eS5TqRwMyGOn+eJ/72f4SOqAUOIE6enCdxji7AgMGOFzudzwoJ7aoda0E4bONhL2THD6kBd6KgmxJJfF4CXkIOanXDVvgN8PTBqD1DbU1wkQ9kFIqXHRi2m7bC3TM7Xw71iBRy8eLAIOtxBhntdk/1NQPRhOaDyUj+o6xjr+sfr59dK++XhkwOSBSb0n2CDqbGUY9U52X0fxPWPtpAZFYhOtvEfxHEWrOz27tguXWBFORCDQkJl7a13yKx5CyUY4MACNqzqTDnU8h8MG8pr8oNaPSgkTPr7zhvkWsB6trU0wm50rgSHnmdJaTfaiWwWA2hb0q2floDwaAmD3ahPPPcAwzQNcIS2d4sxHMbnnpZgng9FGkeb9EA1vwMW9NaS+bI4KlwuT0scpbTnzYMYPw8//LDExsbg+7cAoQ6ARmaztbVV7r//s7Ju/XoFPFeuXCULFy6S7373OzJ/3ny5Cds1AOr6/dvfPozFkYM5DfH3k89Py4Ttaqf84GCFfHNOniQEkSklAELwfpgUvFnXIj/eVypfn50jM2JHOsR5bvXkttIeaWdVoywA6L3kgCjeHnyBEP95Ay1VWcwnXjMeqNQOZwFbXZ9YS6EBOt0j9rMIgd2N+0yrEAPAKFSUuhQEyi4ME0MR4gnHgf2hbs2Ll/jk7qjvqI9bDxgyMmAnWix2L4CoICc9szBN1lb049a3F/v1Xg273dVZmF+oRXOqyi/2NnvTvikBRAfgCd0C+0tFMGBFOHPBIll93Q3q+qgCFTgrzYyar1SiH6QYAJb0CG1FwGEZHJDyE8ckGKCYAFUzB2Ab2mCXQw/7wiXLxXD5auVF792r8YNs/UVcNxcXyC1f+dhGCc6Nl5iFxRIAZnA8MQPAPX3ktDx28qx0I2mADva7t+YkwrNxYlRUbW2t7N27R5544s8YSo6MWdq5Q8F+U72uIRsDVehQj/FDMwyq7T1JSkqK9Pc7PCSJQRiMmDZIRozXADC/rm0MRHtvTE9E+lc7wn1Uyc+XzfjAbFyp2qET5AfoU+ipOz6cbQCKvPPe3n1VjuCS5kXjCVhTWwPMMjY1i203Yji2wnZe8wBQ9QCMMv1vE5jSMphfvNsiVthA6ZfGiN+KBNHHYwxNYIE1XnN8+z++PaCDBkgXHeXVYktpmWg77zSh+/j22qVx5bT55OdSkykBRDs7O5D2fgh+UGQW9DJ3wWIwk33S1tqs2NEwpDDzB4ulQKmLDAIIUHVPj3ZTUDDKtyiHFpYNj4wSM5iwoBDER9PCLI1yd3l8P2xgzWaLtCCeaA+AMR2TQoJDEGdLB6a2Qzkw0Ump8vQJMeOc2cUl+O2woXCPPTrKaT7Wm/3DgyXj3lVy+id/l5onNkrc5bMk8abFYJMRESEADKWHZ6+zb0B+e7BUBvWOfs4P8pfZKfETUt8QhJSVlUp6erpHUEkb0RJkJnEfI+Mtem644Ua1MCJwPS86MeN8noAPQeqCpGh5o7ZNWgbMYEwD4B3pAEiaSoo/h4Ag+U1gq8Xw0+on28ljeJQfwL0WhNp1YLFMCzJWfVgqrg9zUGvMJoeKF9BSNY19O55NuR0etNajnTL0YpPYy/tkOPGyK5WqXvSkRZ1nhnOoHXmyrS/2ie1kh/jdmiGGfCxYGVzPJ74eeC89gPeR3bnIHa8a+75dMvDVr4rf3Z8Q/yVLhSDWexXAeLX79vt64P3pgSkBRG108uCL1/lSf/qx3wM0IKYX7Pio/lyyco2svGbtiB4ZAHDcvX2b1MPLvh25eTvh8c6XDsEBXxV6AMf0zEzJhYojC2rzqJgYjz06gAf+bFWFnDx8UI4c3I981d2qDp7XAG/40PBwScnIluz8AgkLCZK4pFSJL5o+7svN48k+5huNAJ1F//kJaTt4Wppf2SeHPv0riZifJYk3LJbIGdkjeodw66c7DovZYHTYBYIN/eSMQomeoG0oK42KipYmsNi099WckrSTEYB+5z+/c8GdcV/0uBdwB66O/YgLp1TBHlA1CoSAvWDIky68aCKGrPLnUzVQ29tldlykzIwLlx31rbKjsQNZLuxSAnOG9fkpw2D0TFev7DjbKuVdPcieYZe0YJPMT4qRkmjk8cXAp5F/OcJkVWF/VS9SvbV0SCsc7Pgs0F60ICJ46oNTXAyXouxdzz088i55w4gqEHqkS8xP1IPtHFTEEhfD7qJHcGydopndIDCJ0pPtYvkdVPh3Zovf3BgfGHXvPN/vCfWAFXOVnK3x7pgBpEp+4SmxbNkkQ0uXif9n7xe/RQthwwyGfpR5aLSKOfb3N5qVJ3URQh15siFkaKHTCHpPs+tChPx5L2kpR2vHh7W9BkHj25nLHvMt55NAMJFMBRoHB6EP0jbzw7q+i+k8UwKI0maQKnHHy18HL/UOQdAoBUzJLpH5dBfa/W18+QXpaj+nXsJ2DCaq1vmK4jEEkw01lXJozy7Jn1YiV6+7RRJTRoZ+YrlSqN9ff/ZpaairRZgmiwLEiuHEPnpB9/X2SHNjg1SfKZN/+fb3JCwialSgMaKN6o3G5njzynS/ukv3tyHQX2Khmo+anS+W7j6penqzVPz8OUm8+wpJXDELGTwcIKCso1sOtvdCPe4nGYF+ci9sMFfmZEy4YwgKc3NzFQB97rnn5MYbb5QgsAauQNMTcByPEfXcENiDcixq996tUBtsXfsxg0fjmqi6X54SK09VNcjJ1k4Ede6WClzvqvQ4HAUWF9eved7vbGqTP5ysk1UpUfKVWTkY4To50NYtfzxRg2wZEXLiafLdAAAgAElEQVRXToo6076Gc7K7uV3O9fXLzsZzcgpRIMjhzYuPlHwA0SkvzkfJ2yeK5cZiRAlCzXs7xPxXOBwiZqE7xnTtL0c2J0f4sAv6kfi0oVesT5UjMQaY6tlY9E7QfOSCOn0bPr49QDIFi+YJSXuz2F9+Rsw7t4tlzjzxu/9+8V96mYMh9bKiFtjh/xT52hnU/Xdrwj2m1qzrtCAYPJyH8Xr70cIgKU7wbLrk5Sk/smKcov96ol/ebRjCtTiinPDNwzTqzHK5GMHd75r2wToLfWQX/xGceEoAUb4ACAz08C4mExaXmKzUqGFwHiFjGeqW7UjrR6rGOaD4Yg4EuIhPToKK1YjQqBZpRoiewcF+6evpkYO7dkDl3iz/8q3vSKDpfBakbjgc7dq6GaxqjTovg+dn5RUotT7BRAvqsMIxiSYCgVDTh4ZFeAVC7VT1Iy96AOwPldrZJ8M9QMcdgrwApPc0BIRLwT/dKIO3d0nbtmMyVNcm/mkxWG0jP21dq3SDnf7S/GJZnZshsabJT3iRiMv3zW9+S/77xz+WN998Q6699jqZNWuW5CAyxEjV+vkbxfHIME7d3d0XAEs6Oym70guEGTo8M6KDuO63KhsQP84POYYdad5yI0KQWSRInq1okpVJUfLd+flgIxxA/AqwnZR2qPF/fqRavj8vV4oiz9vVLoeanyznd/eUytxIZM2IjUTw4FS5JiNevrjztHypJGNE+QuaOhU3cJ5Au6n8di7zxrwKtSxlQU8LA0a62A32+R+NYiUIVebnniEut3J+0NlRTlXoQbDZXtclQ69XiT4V7HM8gL/n6jwc7Nvk64HzPaCDE6wuLt6rMX5Bv7U2iP3Nl8Tyzlti/cSnxP/znxe//PwLirlv4KjeX2eGWQ9IHMQAfRc51FcjrJO7IEOmdACF8pHqRVkeNxWHOfkhXgNTW1KIPMgAgySVZvw+g+xE7ci49C8LkI7aEzXs3jG+32P2wJQAomSkyETq1Q3Xy52f+RzU4ZlQt7eJCc4lQbD/vFDAfAIkKgYTx19543opAPOphzqdLFoAbP9e+fvf5Oj+3QrMNp6tlO2b35Yrrr5uGEy2Is3pGTCi1MTFJSTJXfd/ESk+4QnLUYpPMMBnOzwS2Y6uznavJgYbbF2PPfeinN26UyKzs2Xu/Z8UY7AvBSiBfReYunfLK2VV0ciJMQDq5fg1c2Tg12+J3xdWST9UJE+++ZY0VVRKaEm6RAe+dzCfl5cnv/7Nb+C0tFdeeulFefnll6Gyj5T77r1Ppk2fPuxJr40zGxj2p576mwrnxPFFO2LaCfN75cqVsh7e9BeCWB3iv9kwQQ9JL8agxox2DiIXctlZKe/okx8BbJKl04Qc2wDskG+Gl7sGQl3H+jPwgL8SmajyAVrdJR6e+Wsz4+VvALLfjYYdNcAzF2VKI+AJfLlXMNV+O/uNX968/BQQVYVHlrbjbWo+0C19zzfLUIuZENOBcMfoD386JOo8qOZdjyEYLW2ToT0N4r8mXXRg/33i64GJ9oAeBIZu9hyxv/Y8bc0merijPEgY258eFjNU/Pr/exgLIySvGUP6ASo31JiRItNRaCvyjy9LCxgBwjilpCPQ/ddmByHnOMyHEh3kgBYdbfh5c56H5bXWK83EGOd33cXjmKqT5Wl25Dpfshxt6Akfte1DaADbwHzt3mJGnoNmBpQUBOf/wdIQpcTYWW+Rp5B56RzA+FakGV2PzEZZCHjPc2pTCf/mOTmt0DTBdXrR2s56jW77tHZr9bj2h2tfuV8Dr42+AexfBrx370fu5zb2B8/Be8O/3dvmuNrz/1pRmH3g6Tq0UqyPpgvq3G7X417fWL+nBBAly0BHJYJKAgC+4MlOxiUmjXVtcErydwJRBBeHrV9SWvqwypUv46UrVwNItiA//Cm8nG1y8uhhWXrFalU395vhGT8E20OeNzQi0nE87ooGIFh/XEIC2oE4mAqIjO6IwGMIWMwDg7L7V/8n5g5EAjhZLimL5kvawjljXselvtMMcL7t2El5af8ReWD15cis4WFY9kAVdahezIcqpCzRJIfLzqj78Pi7e2XljOkS9B6ZZd4bquQvv/xyWbJkibIZPXXqpPz0Zz/FtuVy3333jQCjfDhvvHGdrF27dng8aPfJXbXvev86zUPy/V0nVBxRMrsDmCK6waDeEhsm9y1Ih73mSGaXBFtRqEmCPfQJdslhMMPr8lIxEbhPP47Jpxis6M+OV4oFM4o/ghuTo+BxnNguOcE1cULkx5vLUz3m1hkMzzQAENr7VBNAKKK8YhHgjTj61cVZabSDkHLPtqtBbEXRYshGhhzvqh+tNt/2j2MPYPIJ+Oxnpf+vfwY1d3LyPUAV/8ZXxfLaaxJw991AEh7mXWftTT1WOeqSKvNIp03lIs8E8NTkUMOgHEcGJLXcxbjuxlg/B9Cz6YzDFj0NgO2ytEAF6AheNpUPSDPqZVafZQi6njJOAHiCnlpkVzpYM6hywPPRLYCevDg5QApQtwb4Npb1SzOyIs1KNkotyh1DlqAuAOncML0sSg9AYHXggnGeO9alZTQiYAyHTj4atqHp4ci3DvOaHx7sl25cWwfO042Yni+fArBHA3NgO1sNDcoJ9BWd21fhfAudAfyZU/5Q3SBiSTucRfPRnhloexb6kPPxpsp+acA+AuZr800SRjsAp2zFvhpcC4HmlUiLGYVYxQwOfxCZrE6jz08hl3wMMiTlImj8gowA7He8EQbB6D53vE9NM9PRH8fAajP9KnPXF0cZZCmC6DNpgav04ZgdVQPq/pYizjLzwRcieP4ilI1G4H3WRXBbjgTzR1Afr5X18V7MxOIkDd/jdO+I8/HH6CPvgqIf3QaseRSAJNBjBlFvvdAZNkkdQyYII8u1c/g7HnFHk9MypL66wqFmhT0pvewJRLk/GB71DOdDj/mm2hr5x2OPSHp2jmJVuZ+OSoFgVuPiE0fEEXXvqSHEG+2Hp31vV4cKyO+XEIcUZzA4R/0B4eOHKXKv71L5TVauvq1d/ufVjWIF6P/qDddISmz0yEEMAGVFfFHz/6LMyTYx9AzI0VqEz+FMgft7vKpG9pZXyuXF46uXvO032osmJydLIhYYVM9/4QtfkGXLlkkhcjxrQhDM0E6xsbHeVqvKRRj95NtQo8fDqYqLH3/aOeNaaBPq7gWvVazSr2mzrMvZzLRRHrBIKOr0sFuVDMNiyQ9e8mb0FXl3PgV8DkYr71L91PvT5QH3ZiIc7gdnYasZGUsO9UjP8y1iRt5sBUK9qYg9pcdbAQ5m40JgFLFVtoutGpE2MsN9tqJTb5RdFC3WQz3v/18/Esu3vi6CVJ6TFswLQ7/5tRhvuUV0eB95EgLAFwAaYTItwFyK+WLe8B21ZkkH8NFAXRkA2CNnzI6MRHhuFqQYJTbMTw4jf/ruNqtE1ViEaUOZuWj32UH5xbF+YT6INUn+sh4AZyxhG7bVDMjvj8B5GA5EBKGUDbDhDMM5P1UQINcDvLFtW+rNsrUFOdirLCqZCNaWSjbhlftitUUeXBwshbFja9EIDLXobA7tkWMi4HnD4LBE4b9GPXxUUPDRikEwjYgkiXP2EqVBmNvi6kxHNqhNlQPyyLEBaQKTqrX9jXpoWivM8tlpJlmJcmQo/4TfbG48wNwKmD7wHO0A9I+dGpRy5JYvCdfL+mlB6py/Pdgrb56FeZjzfKpN+J19ZlC+uTBYpQdlv/2lEsl1cL8iUHcnzSZU60ReB7u7ESz3/7s8TJhnnlKBe/jTvT1yHHnkeawmr6Hszdj2ubkO7fNzp/vlaTDDzbgeTV5FbvoE9MM/Iyf9EgDSibxjpgQQ5YXSQ52gkg5CXtE5uINkLHmMAqH4zS5zfa/4wYY0KCRYjLA3JbAgcKVDkib0pC+aOVuOIKsTc8wf3bsTySwOKRUsyw8CtAbCLCABGZcWLrtCps+dr87FOui1z1ii3Qg9ZUFayCBMHGRVs+FRH/z1/5CKrTskNjNTorMyhs/3cfvjVEOT/PcLr8kDy5fIrNwsMXFFzhuFJ8AO5tB6qkGGjlYibM5xsZUiBE46goRnJ0qWFa5qTkqvF2rtR17ZIDOy0iViEh7z7HONrXbvfy5gkrFYmTFjppQjMHQ+bKk0Jyay5BMXeM2jzhCwtyGwgfVeNB5z5BHsKtonOedZj9Xx2jiiNRZfq8nZfR6PmbIb8YDzrnh7a1jOYSOKIYe37OCRHmn/G5hQ5HxWNXk9k8LUAUcYdDAg80YweROI2nuTEAB/8rbN3pzKV+YS7QHMI8arrlLzoOXLX4LhYu3kL7T8uAwhhJ3/LM8pqLuAsPYjFBmfrWUJ/gLsKU8BVL4C9fyNYOeCoWmhTEeO9rsBEh8H8OG7lnNMKEDb56Gqr97WI43IE//YkT5ZVxAoPz+EjIgAbrORx/xzM4PGjY15FnnPf+cEoWkArXdkG9Xc95eyQanos8nvAdToyc/UnFqYTdp35gG43ZphlGqAqH9Um6URz96jh/vlx1cYh/0FNVzgig/46Gv10BSP8yYjmDAX/BPIbEQJRgGTaSSEYurNawGsc3BdjUDZ+eiThm6r/P64A4QmgbW8D31GefQ00kmjT/4Ip6jpsX7Ix+4v6UD6ZwA4n8d1XQYwR2B9GmmIq1EX2/TJYpNiTF8CEHyuyqy2LYgxyPXpRqnrscMMC4AV/fE/+3rlv68Ix/yGdjsnewLW61L8ZVa0Qd6qtcjOc1Y5DCZ1HxYFV2SbhEzoz+GMdhTbiEtXwiFrSRxCUuL3Ow0WWQGmlaTIoQaz/AX9TVvgQrC6t2YZZWBIB/Myx/X8/FCfZCNiQiIWHd7KlACi7GyHah7spvKe5yMxtqgSGBQae6nDcR6PQhmCR41xZTlNgmADOnvhUsVitjU3q6xKVrAe/FBYdgDxTGsqyhXojI6FRzNYrnY6L4FVjYJdaUqWwyNb72RmeVzq7BmSDHWyuq4x1CHDDbmE/rC19ogNYYbMYAC37dorD81YJJG9cCrbfgbpUOH409AptlONYuvsEX0NYsB2Qz3qD9OKGXHw9LxM/LITpKQ/XBIiwqUBbCqXF7tr62XvqTJZNXOaupcTEdp0/uIXP4dN582SiYWBu7A+Zsqik5tr3VTDjCVMOcu6Rwa8H9trfqz6LrT8YbdgTAPUdoIV5Vzj6dLPAaiHwJHL5FTtX+qMKO++tyNAlSUSxRDrr+iWtj83iaWV3vHe1qDdMceLakQc0bFuJvbZ6zvF3ocXiQ+IjtNTvt2j9gATY1x9leiSnxPLHx4ROzzikWVl1OKj7vAHa1ddI+IBiHKW2wemqx6AiYl8rsoOkC6ATSOADNmwfVALX+5UPReAZQzFXP0EgChFm4+oCn8AAOonACh7wY4e290nPQBFcQCpXwLDFhXkACwEbHVQvbtKEnKex4X4yctgZGt5XryevzYvSLKRP54wIAWs37fe7ZYWtOW1ykHJBxDVmMxsk05+AbaP+dZpQ1kD5PtOE84BoNaJhWcYQOFxaD5oM6k98cB4Mj0eIBWN1+qpAQj8j03dqg5YEiiHLcp8qLZTwFzSBEGTxQCU/zwfmk6AVDKpBLFPA2g2of+CUfl35wdLAeqnJAHEfXVHrzTiunagj9cVmOQKgL8KMI1noBIvhyo/G2r7Z3DtZHVLUL4QYLsD53sRrCfPmg1Q/u84HxlN2nMa0Ke/AdNcBjB7utUiRegPOsgieJw8kBMg66cHKXA7L9Uq973VJa1o13Gw1cuy4AAMB7SjuAfsi7tQ9i4wrwS9i3HdNxfbVfgqMrH/KB2QdnxHYkB8c2EIzMkc9y8SphXf39MrbWTLz5plPa7HW5kSQJQXwxvqhxcvbTE1dme8i6RdqEOtSdU8IcvIl5RSmQNIMk80AS7jkpJF1YTAIyMnT6675U6pBiPG0EGdiEnK4yityEVeVXpStaerDTEeN78ll62+SvJKZsHcBg/KKDajNC0w4HMpytA5gEkAI/9E2L95WDDYYBs7+K3X5LRlUK7us4hpsBzqGdwZTAa8x2q5gH6GeblY4/AgLMwV/doi8ctNQrpEpFFFnQEAXzfNni6/eXubWnYPwvnnxQNHZNm0AgkYJzmBe5/z3p09e1baEWc2IyPjAiDbC5MK5o3/zGc+O2LfeIB3w4YN0gdW/Kab1g+zqByBo3nNu7fL/fd5hcr5PZwwrkdopiOICboiNfYCZyaO910I/XR9QpR6DigfC0bUvfNG+c0eIYDvOdgj5s3nxAxbMvWK4WQxQXHcH4JYx0tq7MMBXHsRk5S6PJ/4euC99ACIDP/ZeN/89GcydALMJkLQ2Z56UuRcI4gYL8cXzKIQ/sNjKwYAOLYDVBB7JcJph7aYjGMcCxBSBxCzBQzcYtgeao4vro+O9ihw6lkKW8lDAH0vA8AShJJx++psk2SDXtWetg1QXz8KEKat8bn9S3lQuRcb5JTTJpSNfBLAzl/vsDvlb5oMUGphq8hjCCYpBH6hTpUzAVUhMp2909QvhLq9uC6C2gcBnJoBBDUhC/rKWn8JBkjVGFECUrKM2rURdy0C4PynuSEKnLn23DVgJk3YxrIEs1Tgljlta9ODdJIMYKm9FpNgbxoP+8xq1H2GZXCeK3MC5XkA+TacdC9sYXlpRwDeuQhYA4Y0BEC/smNIzjnBMFXtD+/vVaCZ54QVlsMhCQfSftUW7afCT1FiAVoZeosSAAPYNLCvrYNWaQLQ5lRUC7aXfc9+WZdnGi5L4OrnNEfoBSKuAcil8L39BywuXIXnYh21aONEZEoAUQVQANyUrSc6xVsbUbKTVOk7VPPoXXSSpobld3N9PcI41anBS5Y1CiExAgNHonhmYUpOy1COSmRAFQjmBwf1dHXJE7/5BZ75BgdIwf7wKKT0AxjyxGBN5MZM1bJ6APn27z0ltqxkCbt1gRjjEdKKaeacYkiFDejaPClDpIK2xm5ZDHW6DX2pg6paFwTWEUHt9TjGmAHwlIEQRbznsIEcnq1QjxGT77zCXAnfvkc6EZSd92N3WYUK+zQZIXt5Dqw3v7VA9LzPnZ2d8thjf5JFixZLWlraBVWzDFlPT1Jx5owEIai866KJY2KsOKKe6uF1O1hMxwTiXmYZAP/LlfWyp7FN5gNwap71XL2Xd/TArqpFvgFPfLKnFAPGaAjGeo+T1We5Plw3bUmnulCZQW5SzejeCIaLGerF1uM94t8LVtnR2d4cOaKMHhO6fggnhwoLrwF83O+Vh/agz8e0qZhwK3wHfJx7QIekFP5z5ogfInwMQbsz9OqrYkdYQvu2jeN3C4PbM+OSB2nrHVIqXEooEMoe2F9ydGsw4wBAEp1aaCtKcR35rqCUAKgEauo3wPwBv0osgE1WJOZ8lwOoak8AANSAKOszEtThu92JNgm4eE6Huvz8+agmD0AT+GrWTCbp4c8nTzsFMJwS1sHtfOfHAqjqgRNYhtvodMNFO+thOUoItl2R7CexeM7jwdDmQu2eBttXDdQ5Sjn+jUJ9rtfErd1OO8oA1OvqB8DXohMnS5vz+ugMtAKqfZoR0Ct/N66VhCtV+kthYsC6zQCDfc6LpK3uLtwf1+tkXxBvEnwrAk81iNjnfEsJhrVkA9zM91QFbSUgUbg3o6URZR0dThDM/t0LNlXrO36z74LRzyYncD1/xrH/mhJAlEOJgJJAlHacri/30S6P4NPfz5H2k3+31NdKbWWFRMREq+2kzQ/telfamwAiUa+/3k/yiqer9J+u0oqUnnQ0ioyOkWDYeWo2ggqE4GXCgeUwG4CaHnEty44eUGDWBMPvqDiE3MHfTP1JcWXRGGCfd3A8Zm2067tYt+v8oS6yG6T9J1uk67k9EvKlFRK7bonoNdUwZgvT/VdIan2L/PJErcRPS5ciZA7ipMBFxgVPsYcL7ejtkznZmTguWnZW16kS3QCkyn54gsL7mZGRIQ899JAcOXIEf2eq4Pa9SFTwxhtvIJ7oTPnc5z6nPOZ5z/ft26fsRSsqHA5uXViMuANgHr93/z5Zcfly1Zp+gNUtZ+qltA02w/2D8sbJaklAzM+VGQnDANG92YO4lrfKa+UggtDX9w/JSyerZCHKpyJ7l6sEoV+/hiD2Pz1SIftqW+DFCiCPa2rp6pONbb3ytRmZkhlyfnEVhPtzGYD+X0vrpAXmD+29sOvBGP5qSdaobXFv28X6m1jb4IeoGmigy5w7anOplR8CC2rBG0cHdbw3x7hXZgz2k/ArwsQIRt2+GePPCfDdy13we7xQTxcc4Nvg64FxegDPsQ7+Dv5zZovftGIZ+K//8g6IYn7SwxbeXQg6XoQjkOZ8UwrA+Z29IxkwqmH3A5ymhCPFNZGIi7g+T41QuT99yuHwxCJ1YCH/eLhXvrogVLGKlGtyA2UpWD9XoY0p6wkjTYeA+qkAav8Km1NmNtIAkPbg0sscXTDcDh7i2iTtb62dBFvfWRyigC/Poe0ngHOtJw4g8FMlwcpjfDISCxMB6eB7wJGlSTvTAPqu24l2k4neUIyg8eqsAHkdgP001POarAbTSk95ij/YzEC8KwdQ32qA1nXoN746tWvg9fAaE0MZVgohmJwIlNekiftcRxySrlTsQ0q13g+wa8K7wl1YBYE5DIukBID8/ulwEGN/Ybuq09mIGKe63v340X5PCSDKDiRQUbahAIxeMaJqcDlSg/LiTx7cJ+cAOgkmsQCScy1NMgCwYYGanSg+BvacsxYsuqCfmCL0wPYtyiuefRwRGa0YT7N5EOr6UukAk0Y1uxE2oUWz50nx3IVwYuqT/m6EZwL4bQVbGog4oeE4juego9Oxze9K9YGjOMYkM69dJckFORecd6puoJORvb1fTFCyG8rQD//9tlhXzxJ9JNTqTqGJw7ykWFkCNf3/O1otd+aZ5dr0BAlwfVJG6QACzlcPHZO7Fs+Tm1dcJrv+/IyKF7u8IBdhnybO6hG0ffnLX5Z77rlH9uzZCzV9DVTqfYghGoUg99+UbERJcGVJ+cAGBsJ+5q5PqEUEwamnxcQ6ZGhibFK1cMGE0YtjYmMj5BMA3VyaDo3jrMShPggThNlp8TKb5VmPh/7hBJAeFiw/WVgkO5o75FBrhwoLlRcTLr8tzoTt0Mg+4cLplpwkCcSC4CgYU8Yf/SIyOGmM6SjdPiU2++HNY4KBPOeJ8Wx4eUHavIxZAoYg7lPzOJeMgw0I5xK2PEyir4wQ21twpGSueQUwvRC7ZybdiyN9RXw9MG4P2LlAfhoqem8kKhZM6rQLSnaC8tqB8DyUeAA/Ag8+JYRjJPBOAJjSXvJFOM1cnQvyhfpjF9F+MQbprw70KbvFCIC/FACzY3Aeegse7ykILXSn0xaRYDPMgzM7bR+Lwg1yHOr5ZpzYBvCWAVtJhlfC60bOtFuU7aTG8I3GiGpPuLafYI02qJ6E2E0rN6GYyyO7QE3ZhWCL38G1VkIFX4a4xLMQsolgcQ9sMmk7ynYUwd5Ug7lpKD8Pfb2Z9uqQWADh66Gy16b/CDCzZJTJTJaBMQ3HfkYjoPRhW1u/VTKcIar64anqiRF1ayb6Du8R9DFvIdX7zCp1X4nDiYz9X4dI/lHO1KbZAM11UOfXAiiTQU5FexmSi8C6Bk5lBdHnHcE89a2nbVMCiLLhfKHTA57s02jJS0ZcIDqUzJRS56s7yExIddJUd1YV08ADc9bHJCTKqhtuUeyluwwhlVpLQ700InwT61DOT6iTAIT2qqzaiDoy8gpkOlKnEWgGBYdB0xEq0ag3HXns6UHPEFCqDhyz/e/PSf2B02IMCpEQeOZfSkDUhlHcA5sjK160JmTC8j+H++Wqa3F2sD9G7gNFGZIfFiS/P1YlPf1mub0wTXmVazKEe01msAsONwQXQbif5ciANT0tRa30VpUU4aGOh31Nr9y1EnmUXUwA3O/jWL/piBQfn6Bigo4lHEtz585Vn4kIbYbWpzE1p/dCYLgeDKi3YsK1r0Q2JX7Gk0CUvSUzcbxiU28/nsWIOGg3gL2H4IDkXKOPeh1qVsA/cPh02CaPWvLCHQa8DMKWhkrMNZHiD4cFZc2lJiYvASbDPU0U/F7YDN8WXw9c0AN2RG0ZfPBBpJXlO2t80c3GfOYy72pHHAbTSYckzsirU+FwNOd8eCcGO38cttWPVVikFgBrH3LQX+Z0WtKO59NAEPPMiT7ZA1BF4vNmeFivhf3h97d3yz6AqCfBuFKtz+D4XHx7EoKcqxFnlJ7bbM9/gpVdFD0o0QBgBLdVALXfhgPTPAA8CoEdZTxG1NO5tG18r2v1qAQ23orbepbXtBLe5i8BrNcCvH1vX7+sgZ0s2dFNUL3z1TgdTkhzEx1qd56GTO0qOAvtQiglquVXJ/ohIsz592Ik9PlXphmlCgwzIwZ8eUu3LIAtKNt7EH3K5v76ilDYxwIvkcQgqoa4XoZbM1U7SpKMUgBHJHrN0yP/FOoqCIV2DWB5H1TwXywKlCux4FiLth3GoqAVwPOr7/bIQnjIw59MTuK4VjT4oct0kgGzi4nIlACidPohI0kgQKcAR854Ly4TN0ALMk82koCjB7E8GYqJYDIoNFzSMrNkGljM+KSUYXDqWnMEgGJKVg6clODpjXBNvIEOIhrfGGWmkDDJKSyWEtTBMFDD4rzrBLwmeN8zxWhkTBzqGBAj4o9asd3Gj3OQeHE1U6KIPiRALHmRMritFq9mxC6LCFUveRuXrnhANBU9L4b2jKvA+MUEB8p/7TktK9JiJTXUEaesBYzyD7cfkMbmNmmHqj8YfctXvB4oww/q6eiyeqz+LNKSkCFrpkfIfIRv8sRMTolO8zXyfekBZfOVg6xpAInWwfGN5bXXC62chlyiZYzXGD+wD+GIRZh0U5Twb4fxFWYGpvj0lulUjiTur4Pxzuzb7+uBcXoAi3fLpk1i+4eXbCjeQYabb1UqfVehd/QWxAllnE/GO2foHlehFsl26EgAACAASURBVHFWSoD8HXE5aVq4DR7rC+G0pAQPlnq2MLyPNQ3KU3BoAmZRoZpuLkRyDiDE/0BqzG9v65ZSAMlfw+ElHs8sWU1PwrqywBh+ocQkT5wYUKGMNjaff74jQONVwcN8NjI5EbRqvAc9zR3va2etzgfeAy9ywWn5WtbKjWcKyGq1ueT8H+erjMEc8dU5JvkNguBXATg+CyBKIQtZAqD3JTg9hYNtdJX5AKbpIf1S32eX5VmBw2wvyxDcXo8QUOcA+hiGqQlmDi9Cla/tywBorQc4zwcQdbURda3ftc38m3XS8/5f5wXLb8FeH4bz1BGATX4o0PJLKRyQVqNj5gCw3p1vlRfguc9oCq9jgUBhPbTxZeD9NC+SBqiDnIIwUxc/EhoEeGuuq1V53WnDGQtQOQL0uV6R8+8eOJr85eFfSE/HOXQQMjdcfYPkz5itwiwRiAaFIM87AC5ZUNZFptOTqJigAKBkNemY0olMTGwP7T6j46HixPGBcLghK+qNyQDtSne/8qaU7jwIxtYoy+64QdKmvX/B2D1dw4e9zdLWIw0vbJHW32wWPzxIxgfmiBETjhVd7JeXJIlLZktgLIJ5O5fAFkyefwQrug4xQuPh4MN887/bflD+cLiU1s+wxsBqEVEIDKS6uBhBH9pwX2wwqwjA0/zUzWugivj4Jgb4sO/vxXy+QaiLtv6+U5oQ586u6dbGaHAQgGMc5gODl9OgAW/l+BUhknR1uBidDhp8Yw3+Y6dYnz3opY0ozDlyEsT4hZWiHPJ84uuB96kHrBVnZGDNKkEGFu9qzCmSgL88KX7FxSPKM2ZmGbzcmaqSEKMokarwYbilyjI70mnEF6UZjBFgMBuhgnhcOZNBQDIQWqkF834vVMVEKYmwI42BKpy1sNazUKl30AMbGyJhU5jqkqVJVeAmfESbgHqbOhFXE+wbwW0KQF4MwBxZVa195Qhb1AuQRmaxIOG8rr8eoYlaoDqmTWMG2hrsZkrgfr4z5+DhD9Drj3qyAZJHyylPlXQpYn3yqtIRVircgy0pr/ccbFzrAJir0Q6yw6kId5QK5tCV7dTaQBB8CCxzNdp7fV6QAtjuQkfTaoC+li4LQlIhIgvKpKPOOPRzPE2UcA7evxO4R2xbPPbFw8mKQncK9tMg0HogFga8dxoD3AWTjLNgY2uhju/GoaHop3RkVkpHW6ndo7B9VNe34MMYrbyHabi3MdAOpQC1emqve/tdf08JIMoGu+Jlb5ivnq5O+Ss82nu72xVTdtmVN8qcpcvQYY6O9KaOER3HpwDHKmcp5zpL2f9NQhiHlNfDulS4KGebJlHVRXuIDdfYU90oZ57aKF1vHhHbsQ6oSpCUAAGAdQURknnTCom8eb74I488nXmqunolLwoB69EX7d09cu3jz0ufDqYVBnhWgskmk6qD2YNtCN7NCNdkQ/gnGwDp7YWZ8m9XLLgkbBwv2ps5hRpG+7Ga/QNy4GmYw+CFNZ6YsLiNsuHlhMebL4vRhLOGAS+Y+CtCJGUNnJMIQh1TiZqVB/+xQ6zP7PMSiOJQAtF/WuMDoqN1uG/7hHvA2tAgg597QOybXvf6WP0n7xfTL3+Fwe2ZiPG6og+5oMZW8tWpPYYfchMmfTqt7W64/oL6WI5zkgYQLyjg3MAy2jp6vDpHq8PTdq2d3DdWvVyr8B68l3sxJVTz7IgJA0cc4wevr+HMSk7MOJl61E3SACzA53sd+IZJ2jKqdkwR0eMaw7KTZcbXPiE9tzVKw4Y9MnS8XoLgLR4wK12sLWCt7nlY9PctkpNZ0bKoJF+BUD5Uf99zQLp7+iQcjDOZUE6SNvS7FSDUhqWcbQiZO8BipYUEym2zClR8WZ/4eoA9oMeKPWlagJw9OCh1B7Fg0WKwjNo9iPXHJ3ocw3M/gNDYy0MkeU3oSBA6XC9ZATI/45sEqEO8dWoatd2+Hb4eON8DdoTDM//xj2J/d7P33RIRI8Yv/+uUA6G8wLGAkfcd8NGU9Lbt3pbTQOD7fTXenn88oOxNu6YMEPXmYtzLUCXviCNKxP5+Lp3gqAQ2k+p8qusJbl3ZUQscnPoQyonpP7mPYFgL4eTexkv9twKkOckSknG9Y9nG1RO22ZBBqeflUjn39VclY3mqGH+WAetyf+kfNMuWQ8dlflyEfPFahH2C7V4P+roNDkvnELbpFGxGGRtzEP0emhon28/1CmMBZ8BznB7iEzIsv9Q7/2N6ff6wNyu+Kkj6EF+vvZJZpzxznWpBiX+GuADyXEQtOglCY5YES+qVYRLgyoSO6F9WQHsqAFJvRNmSjnJSb473lfH1gEsPDP7pUbH98mdwI3eknxy3c2jq9B/fACOfMW5RXwFfD3zQPXDJAlESmIz9aIZdIcGJilHJeV+9fbwT2qT29rcBzCInfSDytqoXFgKddzXLmTOHpBVZaxjTKyIsSqbPWAJnqAAVFH3XljelrqpS2lrOKd+F2YuXwSxg6Qi7Vu3lOGmG1rtLuGhKEZC6iiExXPTTEiT0wDnpfadWOrcclujrF8vp+gYpb2yR4K5uyYITUzhCX2nC29eXmybb01vkiYpGae7qkT8cq1RhNmhbenduglyTCfvhCTCkZiwamDmpv79PsjKzJSo6yqs+q6qqkhg4soUgXuxowoD4Bw4ckMWLF7ul+hx5REdHh4phumTJkmHnumaklG1sbBwGURzP6ekZEg5Ht8kKbZ0tsK1l1i+moPU09hi6irFSFy6E851bTN3JnvfDPo59FZFqlBk3hMjBp7ulG96po9uLOpwGR5sYCGpjFpgk4xow+bRhG3X+IADFw+6ts5J7HFF3JMyL0GSsfSwz1n5P+1y38Tzab+2cno5xv4nudbjv9/3+UHvAeMedMtiBkE2//gWCKjP18TgyE2ZR11zL0DLjFPTt9vXAB98Dl+woDAgMkiVXXgdgyNA/MKJFeB4FRr2UIZtFntv6AxkY7JHUmGkyp+BaCQuOxdF2aWqpkh17n5X62jK8e/wkMa5A8gvnKiBKu8+De7dK+dEjYkEgcivCsIVEREvJvHnDQNRitsiJPYckPCZK0nIzRk0F6mVTp2Yx3Au/RUVi+NspCe5Hr/5hl1hXzcYc2gGD9F7RARAdqD4rK4rOO3Lx7gUD0K5GWKNliH3ZCVBV0zMgpxGP9GRDqzxS2gjDan+ku4zzihklq71hw5sSHR0N7/5IefrvT8unP/1prwAY04IynuhYQDQ0NBQLlnKZNm0aYohy7HiW4OBgVW7BggXDQJQs+uZNb8viJUvVeXp6euTkyZMKIE5GuPApLUXc245OdTjBMcObuQvBZyNi3xKwTlUgymui72FcYYDMu1cnJ17qkdbTZrHSu8GDqLwqF6jmES+WuaQvD5aMlSFCQDo6CGWlqFuBUH68EA2w4r5Y65rEVlkNJzyHdgVBXkWfgpS20RFibW4Ve3Wto37OX0hDzH2GBIwnHtvQKDZmFUPcSB3upy42Wgx5OaJnvGSoa601tWLHQgdR+xkJW/SpqWgiTFxq60WHcWcoLhQrxrLtbC2CmuOc8XFiPV0q9p5eXC8W8BwjYaHil5EhOi66cJlWpDa2lZUr8xgCGb+CAsQJZkpfn4mMF3f+AynC/g/8l38Wc1ysDP38IXgCVYx+npAI8f/Wt8WQmTl6Gd8eXw98iD1w4ZvoQzz5B3kqBp3PzC+a9CkIUho6yqWjC3FHbQYpzlwOIBqjyAMLbBQHMZlTpcdy/WaEdXIyBPwegh0j46cNIXAR01cy5ppr9p0BqJg3vbRBklJTJCkzBanCppah+KQ71e1Aw5w06YvQix9CcRgPI6xWRQsckhx2vYxW8ML23bIMgeqZMMBVCEgZC5OfeEQsmBsTIUPwuD8OhnprU5tcBpBqdGWURmnw4OAgMiRVysqVqxRDaDIhDD9MAVpbW7EdKTphWpGfj/SYGEtkKKvAckciMUFaWqoQZEZFRav7Wl9fh0+DJCQg8xFe9ARxJ5D3mQsgFfcWbeG5Tp8+jQgMAzIdafh4LrKxx48fV61zVx+T+UxAHNqioiIhUCXTzmN5zKlTJ9VvBtuvqalW7WAbQhAJgkH0aS5y6tQpsLz96ly8Np6b7RsC2PFDv2nnY2Yo7uM1FhYWqm+TKUjt57m4jyzpdIDpILRjKgnBaDTiFs68M0yqd/RL7Z4BGUBsPKuW448Xw+cT/ziS/DmwFFXxYWn+kn5FkMQVB4of49eMK7QRdbKi45bleVkWkwnGx9Chk/C4fxWpV6BW5biF0ZUOCR/877pZrKXljn0sy4EPd1RdUZ4EPHAv1LCDYn7iabEfPoZ6nKp+aAZsKxBT97qrxfLOVrFueBsMGRYfzOKBCB9+N6+Ds59FrC+8ILrsLDFkZ4p1FxaBb7wphquuEpk/X4aefU7syBym2sIPxo/9llvEf9UqVc/Q2xvF+tobmAjhDMZ9624UI47V4W+ffHQ9wIVFwL33ir6wQCz/73ti37nVMcZcm4SHwu9HD4nx8su9WjjwteZ5+Xa+0gnwOx9d5/jOfFH3gDcz7EV9AR9U45hXPiIkVcJDkJ0mNFkCjHwJ4wXBuRnZnfR+iJfJpxRe3QYwocNqThSwE4DQuUZ7yWkTurOxzLS0av01svDKy1SWpo+r+MWFi/2qDOmxA9iDuTa/fVriwByqWKLo213lVVLa2DRu97B7GQB+OjIXLUJGIb6vvRECtHlgqh9//HGprq6WpKQkmF10yJtvvom/k4ERrIoxJQjdsuUdBQx37tiu7vWBA/uRi74DTOYZOXz4iAKnp06fQs76c7Jx41uKbSTT2g6Gl+Xr6+sVSxsKVmnnzh0K5D3//HMAuyZVjup5d7GAxSLArKysQEKEPsW+vvrqKwCYAwoI89w9YK62bdum2ltZWSmHDh0COK1RpgCs94UXnldguKWlRd5+e5NiZtva2uXgwYMKYL4AQBIXF4d2BMlLL72kQLQmrIcxe2mC8OyzzyqAO9WEYyMszk8KrgmRxf8UIUU3hkj89EAJS0CqWWQSMSJLiB/CmgQgfEkYAjUnwyFp+j0RMvOzEZIwM8hLEIpeIbBkHFHFiHrxcVXhs1+xsNDBkU8/C4vnIIC7xlax1TUghQ1UKtgnKdDolBQ6wChYUDtSitqgirVXVIGVRIizFUtFN3M60psMiA1j2UqGtbxcpO0cgvvFi/6ypaJfulh0iUhkQNCK0GcqhgvnK9bPD9vBOY1/Y7uuqFB06WkAst1iw1jgMXZoK2xHjjpUumT5wYradu8G++qlbeJUG0BTrb2Yd/wXwRTokUdFtwYJOujs6SK6Oz4p/uvWYcIc/71DAPpaxYD89mCv/N+BXo/fD2NfLUIM+cTXA++lBy5ZRvS9dAqP9UeooFsu+wbYzwHEHQsQk1GzBdRJXFSKTC9cJjnpCwAQuiU6MknZ3VEYVDsrrxgvdGRyqm8GgaCXlPR0hGk6HxBYsU9zpiv2bbIhoN7r9V0Mx+vhnBT5qVVSe6hGeo52id+RMkmFF31mbJRUnmuXxs5ueWvXfsm5/mqvsiYRcJ0F4CsBGPVGTUiASFU3WcTS0tOyd+9evLPj1baUlBTFINJ+tKmpCYB1PsBmmqxbf5NiDclSMn4eASqPr6k5i/c0nNQA7rrx4s7PL1DlkqHuZLt4bDvAQ1tbm/owl30Y1Kd5efmKfSQIvlCQ8xesJrN/DTlBIOshQIyJiVYMZl1dnQKRycnJyn708ccfk89//gs4V5t0wc6WbeH5mbKUx5CxDQVzun3HuwrkZmVlwfY0XbWhHMCFdq0qlS4kE6q7jo521AHVNlLZEjyTyZ1ywoUKAi2HJwNsIjdz5mU2Mfci5FIP2FEEZNaDgfQP0klACEAp2FAD4uZNIL69AxwS8apsSV6C9RE2onzl43iMe/3MYgUy7fWNDmCo+CjEHQ0HSE2A2rzsjFKxw24CjCjTL+KcUcjudO2VULHXyhDGqwryx8gSBJR4xgwwwzBeC7aTanaMI3MZ4vOyvYrucvJd/O0qtOkG0NRBe2M/U6HU8naYFFkxRux4HnT5eWIoKRErgqfboQ2wYrGkD5sxJT2wp9x4Hq/BWJQbsDAO+MlPZPAHMNF46VksaGD/VDRTAh/8vui9tTPH0NiHGJQb60cPg8ZRsxLPlEzedH28q/Ht/xj0gA+IjnqTkVIyAPnR+XERgpeY6BS5YvGt5ydz7GdqTwoB6dp1d+ED+y0wDlqK0RH2eHh6PdnnjdqUS3UH+iEkL1XS/vcz0vzEW9K346wEnKiVRTnZsvl0hQJHT+w5KLcuXyIJeNmOJz1gZQ5U18i1ZI68EILGBsTeIxgj0Cwt/au0AcAlpyQPH02w6ao2J4ijcBvf3czWVVRUrIApt5FB5OSsvdY1k4ytW7eosgScKkMYJnltzLA+so2u5+E2AtmcnFwFNLmfoLSwsEgyMjLh3HQYLGerYj01DEE2k2Bxh2Jt9QqcjhRnq/DFdjkwiBOIsM3YrjH73L99+3Z1IVkZWcPb3SqcWj/V9QGbgQWlgiMkDmBLu3zthk3yinQBeP4ZjJS2mN6IYk/P9z0Bpb2iRoaawWBi8YAo04gkDUc9/o1y9mOnxHoKIBMmHnYwmtaDh0Wfm+0AkrwogEydiiLtfkH4zRi8ZMAIRDXhzXfccMcWDZBq+/Es2be96xiTGAu2o0fFNnOmWOFUB8N5tLVCrDDrsMOMhaytDWDVjqDoNK3xyUXQA7i3Bsxrpl/9rwzk5CC26CYx/vRnoof2YyKijSbEm5ciBCx3SwCk5jkT8p77xNcD76UHfEB0nN5T4IAvsGFogQOckzYBhaaudAATxwOpgUzXeX+c03x8d4N9C8pPkdTvfELOnaqU8l+/Lnkd3RIcIdKD92oLWNGXD5+Qz65YMmYfETA+s2ufJIIB8pZlJrCj6voWpLjrAUNJNfn8+Qtk82ZM2mCwqS7nNqquqf7mfSWbmZ2drew16fhDp5/NmzfLokWLwEB2gklNVYRUGZgjsof0fGdZetmvgo1dLxgmqvoJMmtrzyr1OvEAy7E9NBegkDFtwUue6nbWw7pZz2k4kixevEgSoWIlw8pxdwYgIDo6Bir/nXLllVeB2d0jq1evUeWpxidApd0rz2OzFTjr75V4sL979uxGm9NQxqwY1CDYh7Y0twDkNuOYFtUfPJ5tI+M7JRnRsUbO+/UODYXGJBDTKRY3XskFzlEYNLiXuhAwzgkxos/PFkNOJoApgB4Z0ZRE0QF42k+dhtoezk1YcCkgyvbDVtQOkxAbzECUut3Joiq2lLahWFxZMb5UTF44QjEurxJEirBhMQP7jgubTGBbXASHphCxHT4sdizYbLW1KAsnJs5/UNHbeS6aDvB8g1DNu4PZC2v1bfkwewAPPJnswH/7d7HdedekQjVpj0c80j9+bUmIRLrZS3M/MxpxzutlTk1IIGL5mmGHXY+sScz2kwzTF3+U4XDpHLRJOz7MChQL7UM40lC6ZuFhBJQ+1MPYlMxk1I0sPy39dgkD2I2mtgL1eHpk6YfRCy1kM1Jo8jGMBWI20tbapTDL9KFME8qEsj5ci6rPU4Uf5n3ynUt8QNTDIODLvWewU8x4Obd01SnnpMiQWEmJzlIv/sqGMqlvrpHYsARpaYOaCg9PTmaxxMfC/grCMnx5ExBpHw+n8W1y6QEDYoDGzciTqF+mS9fBCrlry2Z55GyVYu42bd0hd8JZJjgKbKTrrOU8nv29F7ZyL+zcKz+65zaYVXjHykTC03TdupuksqpCMZrXXbdWAcE1a65Uqno6/xDQETQuRfgtOjARvPGeTps2HYuQIcnNzQM4C1RAk/aXrGft2rVyFAwS2cU78QKwYwK8/voblOMPWcrly5erlt922+1y7NhRpTZfv/5mpdZnmyj8e86cOUq1zg8lB8xGZmaWUqGHAPjMmTNX6L1P73aef+7cuUrNzjbSXpVq+LVrr1MsKeulzSv7igxrATydedzatdfDG/+Eusbrr79etbkQtoEst2LFFWof7U9vv/32YfMA1RifjOgBfQKY6VDYdmJx4JV4iCOqy0oT/7vXiyEZoDPAqFThSggoCnPhgHSVDL0ErEkWEgy5Yh8DACyxsLE88iflJU9wiby3UOXDVjoELD0dk95+W6yw4+Rvw5VXig5OeGRH7bAlHfwFwv3A/AKDA7apYGC1Zwdj2rBwkehhI2qBfbEd40yVIdiE2l6/7HLxw4LI8swzAMenHOyqVxfuK/Rh94AOz7khI2NSp8XdVkKuncButDSXTUhb+dV3ugS4UUqi/eQ0UlnSdJQY77bcALkx3ySPHOqV7VDzI/umWioR0+bATvuf5wZLIthWSiXSan57R4+kI0VliAkRL1qHBFkkhYxsGkxnvjwnWFKQwlIDj0wzeubckPzucJ9UI70voTDBbByA5u0FAbI6G857+N3QPSS/RU77M0iJ2Q6QHIprCYMJzv0zTDILaUD934+o7OoKfDKZHvABUQ+9ZrYOyF93PySVLYcFbgywt9LLvMwrJSkqQ4Vn2ndqm7y99zkx9yMMilkvwcYIufPaz0pcDBwK8ISQqdqxa5vUIOxKTFSMXH/DDcp5RFN78iXf3zeAlz8My5ni0yfDPeAXFCBRSwrl1uwo2fA/v5fK9k450dAs+77wiMy+cYEEXDlTjNFgn1yWsV19/fLwaxtlxbRCKURoG2+FgJJqeX5chc45/LgKGUh+NCHo04QsKD+aEIx6CrNE9tRdFizwHI4pMTEJ5/N8LQSaFC52GNKJTC0ZWY0Jprp+yeKRDLIGcHkcQ0PNnDlL1UHg7d4G19+L3epRB/lkZA9gLBpS4sQSDxr/bJ13zCDtSRUrimQYkWFiQ/QMXWoy/o4AC+mMnctwTuFhcBhKhiMTttMuFCHfdOkoC3tffVKCGFZcJra9+0BH9TmOwz6/ZZchNA/mKiwkGBJKEI5LOSJhsaHDPGTAos4GNp7sqrIzRdQFOiX5zZrlOB/tlcGc6hC2iZ7wOthKEzroYNOsw3OhA6jRZ2WCsc0Ra24u5kCz6LCYwgD0jYxLrAc0srAT4G1z9SCYSdxjLkYw5pOR470A+eRpUs53WoMZkTYwrBsaEKsY22CWrXKTL00xqrzvfkCEbaiH2ylNGHqNLUPSt7NHfrICySJQhqCxCaxlHXKdUxg1jXUxfX1jm1V+sa9XHlwWKiFoB8tuR5t+drhfOnAMSFsxoV10Ii4Hi3qi1SqroDSoBwj9963dUottjjKweAFaZXu/satXvjrDJlfnmDwyrZfY7bxoL8cHRD3cGhvYih5Lj/TbYCcFNtSGAdsz4GCl+ABaMLlzsNt08I7HywQ8kwzSCxXCB7KppVH+/txT0oZwQolxybJq9eoRAc37evvl2SdflsSkeFl+JQPh+8Co+23IiI2Rkrwsqdx9UNrRp6W2dil68C3peWqXhP74FgkpzlCHWLEweOStd1SM2AeuusJrNtT9fFPxNwHlsmXLFADVFjlT8TouhTbrYMJhKM6VoVPleMtBfT2eaF7zYPj9Fs4SQ0G22AAmbWDC7XVm0SMqgg6hmPyXLcS+HOV0pDMFiBGsqP2yxYrppDMSnZBsC+dDNd+GMwIs0maYLCmeGX+o1v0yAUgR3YGpcXV4VnQRESrGaMAdd6gYpHao5cm+0naQ+8iyGu+5B/WjDbSHBvtpvPUWtQDXM47o/HkOr3qCWnyMCOsEtYID5Ppskca761Nuv8aItuId+H/HwLhDiCO5/cZ0o+RFOYCoq8I8HEzjN+cFSVqonzT2WSUpDOp3HLQ61ySzUwMkP8KgVPOPH++Xl2ssUtptk1NgUGfE4j2onRD1L4/1k0/NNCnw+8QRRPiotch+MJo1KFsUb5R2xOl+GG0iCM0Ae/rAjCApQR1U/b91ZkBuLkCIPADOhw/2KRAajXZ9frpJliDZRQPMBn6xp1eOdlnlLycHZE6iEUlRvNOkTbmbOAUa7AOio9wkxv+0AXQqql89eM7VPgGo2qZDnFB8o5xrHEJWZ0MZMx40K463AyQQnLoKf3fC9jEME7/brhHlPs4/qF6/a+lCeWXfEWWHG3gXMlP5x4jh0e1i+e6rYv7lHWJMjpKyphbZBkeO7961XkI+ZnEMCUDpee+Ti6AHCCgXzRDr/kNiPw6nIqqxxxIt1zznk/omMT/9ArzTKx3HcWEBO1H/O9aDVgoUy1+eFoG9rv7ypYjluUIsW7aJbRscyZAFzP/G68V69JhYd+zAjORwrKNdoN+NN4g+LUUsz6FeeMnb4UTFxYoOQNJv+QoZeustOEAdU2CWwEIHdtP/zjtED2bTAhtjHc5rhX2pHky/FTaijBdqgMkGA9srj32nKJbW5fdYl+zbN/V6wEleKgVULKhMAkpu4xstaBQnpduzjbIgCcw7CqYAhGqSATV8J/Tyb5YNSBe+uwAOWRdJnVYAQ0E0MFda8vOzgiQJanjK2rxA2dgINT1A5+lOmxRCKbSzYUgaBxws5yeLTLI4BckeUGEYdP6fnhWi2lwJ+4DTAK+UtBCdZAAEN+FcfJsvAlN79ES/wBoAqnurD4iqXvpoxAdEPfQ7lGUgAuA0gtSeRn98wwPZn98UjG7G/vQ3BqmsS/6IJ+pnRKBop9c8J/sYOI6sXL5KGuoaJTY6DnGkR4a8oQPMbffciNiksE1hKBafDPeABcxNB7xyg8DSUM0+PSNVzrV1yvRZxRKeDkeg5dNkcAM8eM+2iDUhQg4i4PfV82fJzIy098QK9sL5gtmL6Jg0GrtoxYTZPmDGap7hz2EvBbYozIiYspzxxhFO3FyAjFe2E3aBTFFqQt3jiRnt6B60wIgfDJhPPvIeoFrdb+1KsZythVcGNChjrTLpRMTXOe7h0OHjYj96EvMNRhW0JHbYfNpLz4h170HRz5kpdjjISUOTWDduEj00BdatAKEI26WjKpyqdzog4duOEFtkAzhvMAAAEQhJREFUThnOyY45a2jfAbHt2YOVMsAmzUrogISPDcDUhnizgvI6mpTgWUNML4fNKdqsA2g1FGSIlY50ZFCzETUBwNTArExe2l9/5DfD14D3pQc0CiUTjkIPLQ9Vzkoc1pzy+EEI2wtkZoyfAqGuQgD6yz09shPq8j6wlK7LNOaX6KbhKMWFs6ETlCZBYEVhIipd2NDvTEhRBWaUxcOhu88He+pSXLWN0gHHpE4ajUIOd9jkP7b2APiCwMf+Aer2IYP4HgCL6pOPrgd8KMhD3xv9AuX2WV+UvoEeOdfXCPUv1QvngU5x5iwAUKMkhqVKXSteCACuuZkI/uwc/bQLvWP97ZjfsULDxO2eGUgP9iQufqQNoodmfCw3Ha5tkB/uPQUjdmQugmrSkJQhq2dGKkDK2UUfahLTTfPA5NgUUx0IB4tr588eF+CN15kEiS+//LLce+8nVQguT8Jp6x1kbqrq7pel8ZFyBulFp4VDHRQ9fhD9bgDMs70DUoyg5aMJgeVrtS1yDTJD4cpHKza8vctilbfqz8kd2Z5tScetwFfg/e0BgDy/4nyxrV0t1hdfx1vTac7j6Sw6B0uj3uoIyUR7UV0xYs/etk6GXtsAxnOHCpPkALMoQ+AKD3rLHx5zeOYrkIsPHJOMV60RCxbHQ889JzqkePS/914xJCbI4DOwASUIBdsZ8KUvOZhLtHHowAFsx/kxznWw9aQNqB5ZumgDyirtMA+wlgOEwsFNDxtVez0QAJ0EfSDU0528pLdpUJDffkCXozr1uADPAI4VFyEOfB2q8reRQY+yIgEhDjMxXjEEH9zfJyRD6dGuxBXAOjdpm0es91GO6n0KZ0rDKGSAI/yeKibhYHCTYHRKyMkWat8E0xH0hvLJR9YDPiDqoesZaD4pHMAHQXozbXlUeGHgMj4k/sOAL04rkcLUYsWCMtA4QYzGiLI62u6FIOyJTybWA32we/vdoTKpbu+Ws3AEo9owSG+XT86bPnKiwT3Q+cNzF/0+PzdLQsDWTFbo8MPg73yvM/UlhekzGbqJHvvMYKSFLPLDeZPAZtNKfkFcpBREWOTR0lrJDgsWem+SMeV4iEeZdoS1GQS7y4k7CoxTK5jUyq5eHB8oEQAPvWCdesxDanKPgk0fxxjZ1qXIDkWheUc72E5mjOpFG01gzjl59gF8BoOFDcFvtnZVUrQqz3PxeM7H4bT5wza2gRKFmJSsxycffA/Qucd4FdTn6O6hF5C2E7E2HTSP6xuW7SAQ5YsU23nT8CdtNemoxG+HOPdzJ9XfGDcqDSgWadLtrJfPAjUu8HJX9WBc6DBmVXm+qLkN+5UXPW1HaesJjQ2dn5iD3rZ1m2JEbWBGdZ+6TwyIumBAogRDQb6DIaWZAAOgY1E9mqbgg+9V3xk+qh7QsKD2PZl2cG7dgcD4HI6zoRr/yvxgCYXX0CnoxJ1k5flqXU/k9siMaAN+JIfRe94iHaikAuxoImw8OdwpTLFNhjQUYZyCMceS9VybZpS7pyFbGp5NDfeynBET6Xiaqslct+8Y73tgygBRK7OEQAjyhkebF9dJkMiPNolOdDI1MGE1xNXOk23gfxR/jGruc4TGcQBV92Zpx0703O71XOq/9zW0yqH2HtETmBHg4/OZwnRJDfMM6jl5JIKxmewkQsD52quvSiZYIdpbUjXPJAQMCM/QTZF4WTMmJ8M5nXcoo3rdARR7ASSDAIh7AA7/53iVXJsWJybs5O/jnb1SCLb0ZFu/pCMSQBvKkkFNASs6hPHyZl2rLIgJQ5iTfskJDpRmgMhBbE+Dmn1Lc4esAcAsRR0nuvpkCcptqG6UHMSYzAoJkndbO2QtvLRbcMxL1U3ylemZ8lR5rUyLCpNOANxItCkIQKQDQJbA2NTTL7MAnN3m9Ut9OH001+cEhv5rVohEhgOMvgw1er0jL/uIFpGPcXnN04OeJh9gPhmw3rGP+/HhmxwA1bDycrGDPdUBdFpffuV8bXyrKr0kvvkm5p+oa/hYsp/8OFN3GnJzRD71KbFVVMI+tU5szI7UUO9wXCKrO614hAe8ISPDcS7tLX/+zL6/LvEe0OaM9zZ3OBbp7KpuZ6zPHnw/d2pAoDlX0tfv/GOM/hzRBvyYC2Y1FI5G9Oj/M5yWuNbOjvBTsUffPjMol2cgZS/AanKgTtpwvteqzBIPE4N5yY6F3v4GmFkBxF6XZxqh1h+jCb5dH1APTAkgymDbfWAW/GD/ZAqCLZNidwj+AAqcTA9BHp1a+N0HtiAIrIAeIJIAtksxXnaocYOVKpfCcjZOztiuBxPGTDRqGyZwO14GBJsKYNLblBMw3wf8wjY1z+OjQDGkH8HHCWpYV2gE7LP4QnG2y1EHzoM6lIqe7aSDAP52qOxR23t7ylUbprqwn2gX+sniLOkGcBpCkO6EiGC5eTY8f91UPa7XOlkQyjoYZsuE8VBcPE3dV+ZfZxD40tJSufaaa9RYYDxPsqYaECWzuKO1W7ow9gbNVrkpAzbAGD8hAH8LY6mi18krdS2yDKp7MpEJYEA31bfKzOgINT5LIkPkYMM5BT7JsPK7uqtHavoH5Z7cNMTpc4yREwChCTi+BGOsCADzNMwB4sCI5UeEysnuPqWWItPKcVkDcNuFumfFRADkIn0lJtdA1NNrQsw8qHe3A9iWYJ+rzdVUHy8Xe/vJUhoXLxBDdoYMbX0Xtpr7EIi+0QFICRKVjSiEzz7nEc41J07J4J/+IvYa2Jjit8qEpOYG/A1Wx1AyzREy6fgJsaq5B9sROsn81gaxvrnBEWS+slLMjz4qfojUwfBLnG/sSIIw8MMfKpZUX1Qk+tQ0sSJrlh1JEpRZAHWkZEs5z1Gcc5fjB/7Vtg9v8P3xcekBjDAl2vdkrpvvzwVxRjnWMSDl0MN/5Z1uh8YG85RW71E4FPUy9tMY4t6GVDhC3QbHqCfKBuUEYoh+D6GYGB+0H3Mj1f012PbgsjC5r8Qk39vdJ60Ao78CYDWdQOhEDHXGE2Us0WVgSqOCpgQUGqN3pvauKdH7FqgYO9taJQgsVTeCLwcEBiGZyABARLB0tiMlHgZ6SFg4gJ2DLa2rLJPgsAiJjk9UYHSwHwM0IkramxslBECR7OUgAIaRMfVgJzVEoNuHMjhGTfwEm6iz/VwLAodH4HyBCpQQCFsZZJoTNV4kDB0UATVXTyeDWCNALuLxtTTUqafWH5P+AM7rh7SOJqjpzQg23QfAGpuYLG0tTdgWjHpNKltNWOT/b+9seqsqwgA8t6WftPSDlpoCAoKKKJBIjAYTMUA0RhJjdOPSjQvUFfoj3Lh04doY4y9wa2KiGw2Gj0RNhEI/aKHQL9teWrg+z8ydy4VAg0kjrZ4hl3PunHNm5r5zOuc57/vOO8Tg+4+mrA1+mO1BgOsgPpTRF50+iADKtqwWqPowdJt279C7rhQZ5tPxhyN76+h2Mgb9af96rUHqLcx+Mx058mpttSO/C3r70XSewI+zC7884W4GLaTmcv2UHEotxxU7TOblAdQcj1lvJ/AqdPo5NLA5XLwwWnsrt0xnkqaUXnwsL0O3TiIeTuW5oskyk5uSs36zE+sQxw9XrgcN88bV02WgSI9AAvRJo0u6vvN2qBw/Gv0uneEe12rvxtxt2DZfSAlWf5sg9hUmIFVOn+GmoQPxIW94jpWNDJOk6Z3znGhU0n1E87sv1FoO6NvKOJObnNCkeV7IvUSMUMazGC/0HBOhLg4Bt5ci8FaIA1pxtaRLQ76JJRslriSlp/cyEcppy0UqJHBHAgadHwDWUCxGeFwp9XFeOelc7joNNgxvMet9iglB348Y0J6lkBnPDjOpaV9PY/j2z5thhBn0C4CiY3svk4/uXXjM8HxOSrrFn0yeIOU4+e6+dkzyDeHr38rhaploNQx1qJXC7vZSOAZgOkg+T8D6zw6XwpdnFsIocDpv/Rww6P3x7YzhKyg6Vvq9xbHVk8C6AFEf3q0MlhvwU1rWX46BdJGBVhhdUnO2fWcYHx4KHV09oQsY9PhW1scW+No7cMDn+jne/lsYvBfmZiME9g9uCxOjl1ndwWU6lwml1BMmx6+Edq51gpF5fQODEVId7Odnp0Mr1wmfrYDwAiArELtqjtBru65h3rpxbSLs2bc/TIwNU09nhOE54HkWWBWCbbfgs4AZuAyc9van4OSr16WPrqT4UOQTtcrI5bZmxpjnNsGl2mL9H/O5eWur437cqX8zTkB3N4gmF4gMnW4bGJSyVjt9x6tXLXcVCO8Xa1Pfz/Pnz8WA9morrxOLsRkA7WAFGlcj6sI3Tk13rpufFOZxKhIuu3kpyQ7yS/ymv9AqGbKrhb7tBxbG0OpWCBcyRszYHsDBmfBznKPfZi8m9h8np8MbnVuiLFpooz6fw5jue1qbwkV8SXd0bqQutAR8rFfB6Afqrtcs0l5N+Qvk7epsD99dGGMpvHIc4K3rF8z37+3eGiH17NRf8ZoarT+6W+T/VzP3iiGOSkBeAxDYRPikii87aINK9Llj04anmCh06sMElNwfJV5qDBzfyDWa6UsnP4hyi6AouOJKUvr0VLzWWfQVJhtteJkFDOxj/1yEVq43FmnDRx8TRxTNp39T3gLc2zGoPaGYWDqODDI9n7BNDbyURRIoUiEBJOCt8MmLvLRw6ziMNkqUD0gDLOP51ZvJv/1+lpcuiPYkqyK9f6ASZtB8Ghu0DXC1xNefJCIDO734c/YyaeibEymsYbOR7KtJk/oXr3XFsdB25CMGzD/2RFt4ZWdrXL7TsjeSZ8D72hKf/JBn0ch+frQpLLJ86DS06jjZ6xKfHCs49AGd+i9ml3j4Ozyt6VReXAi3NI8yKWUWM7tANzFyGcgUSOeBvccwv08ynjZGTZbQN7hzd8xrZe1sgU9tpdublsVflub0FspzBvsCcCiIdHQCHkus24xISpSlBraRCUmCyNzMFPU3U8YiINqGtnM+gvDAth1xazvc2lY1nWqvNOk2o01Vc2ubNPP3sVrODQBZNwGhtH9we83Ev6Y7YYXGZZj09xlhIN1SyXVCKM2f2nnVPB+CCUxV5KTzfC5yZXymupcgUNBMrhNuHRTtnwyiMa8KovXn1Y4DpPZzOu/Oe73tGRkZDpdZQ7u7qzuup77jcczj9JkrFll/L/fNrl3Jh1Rz+M+TM6EMHL6wpTu0VUewcQDw9PXZcGjzptCHOV1gPMuEK4yeoYky1PT6u366Oh02YsLXPD+Eef0KfqMOhM8Aks2U9StlGLtWH889m/AvBSCnAMnDTGAaZSWuSXw+D6Ax/h1Q1fSua8cfU3PhJfw/BVPN+c28RO0lsoD+o1cBjU7UB7MMvgd6O0KHpt4irW0JRJh88AN/bTe+aF0hgUIChQT+uQTWBYhGgPG1rDpACxSCi1pL4TP5cxKPjwdvhI2qz+et5aUILNGszkPYbXylYpyXcywzQiflCipq1DSVmzStm1K9XAZcNFKGQByv5TrjiVqf2lDN/UKwZVmvzxPPz+k2mjU1rX7Usi0Cwo3U2YrWNGvcaiev052oCeWH10OlWtH6/Ayj9VDqfkz2s/+qX+vFIGgmdY8KnASlsd/q9uu/m2/K8Jmh9F5Z53bU57sf7xVrZL/+WNRO0sZ639R0P6TbMyNEvkfi9bGkpMnM32vHOZq5I5edz0nfkzYi16EY6sWjrLzeOrLWM4qqrj7PyXnpSPF/IYFCAoUECgkUElgbElgXILo2RLW6rRBcsyl5dUteG6XV4DI2J2lHM/RVs+Imm+/rW333tQkG8/EMhdEv1CSEVUnObQbQe8+vL7/YLyRQSKCQQCGBQgKFBNaGBP4GM1J8xzXhIS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14565" y="6081116"/>
            <a:ext cx="6029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/>
              <a:t>Journée scientifique et technique de l’IPHC</a:t>
            </a:r>
          </a:p>
          <a:p>
            <a:pPr algn="ctr"/>
            <a:r>
              <a:rPr lang="en-GB" sz="2200" b="1" dirty="0" smtClean="0"/>
              <a:t>9</a:t>
            </a:r>
            <a:r>
              <a:rPr lang="en-GB" sz="2200" b="1" baseline="30000" dirty="0" smtClean="0"/>
              <a:t>th</a:t>
            </a:r>
            <a:r>
              <a:rPr lang="en-GB" sz="2200" b="1" dirty="0" smtClean="0"/>
              <a:t> December 2025</a:t>
            </a:r>
            <a:endParaRPr lang="fr-FR" sz="2200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1979540"/>
            <a:ext cx="12192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0" y="4291282"/>
            <a:ext cx="12192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8" y="5558629"/>
            <a:ext cx="1577556" cy="866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8335" y="4559748"/>
            <a:ext cx="679319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9385" algn="ctr">
              <a:lnSpc>
                <a:spcPct val="115000"/>
              </a:lnSpc>
              <a:spcAft>
                <a:spcPts val="0"/>
              </a:spcAft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Aurélie </a:t>
            </a:r>
            <a:r>
              <a:rPr lang="fr-F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Hirschler</a:t>
            </a:r>
          </a:p>
          <a:p>
            <a:pPr marR="159385" algn="ctr">
              <a:lnSpc>
                <a:spcPct val="115000"/>
              </a:lnSpc>
              <a:spcAft>
                <a:spcPts val="0"/>
              </a:spcAft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Jeewan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Babu Rijal,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 Carapito</a:t>
            </a:r>
          </a:p>
          <a:p>
            <a:pPr marR="159385" algn="ctr">
              <a:lnSpc>
                <a:spcPct val="115000"/>
              </a:lnSpc>
              <a:spcAft>
                <a:spcPts val="0"/>
              </a:spcAft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 LSMBO, IPHC</a:t>
            </a:r>
            <a:endParaRPr lang="fr-FR" sz="2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sbioworks.com/assets/MHC-in-Cell_v1-1004x102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5" y="986380"/>
            <a:ext cx="5310106" cy="54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0915" y="6474247"/>
            <a:ext cx="186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Created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/>
              <a:t>B</a:t>
            </a:r>
            <a:r>
              <a:rPr lang="fr-FR" sz="1400" i="1" dirty="0" err="1" smtClean="0"/>
              <a:t>iorender</a:t>
            </a:r>
            <a:endParaRPr lang="fr-FR" sz="14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What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?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riangle isocèle 5"/>
          <p:cNvSpPr/>
          <p:nvPr/>
        </p:nvSpPr>
        <p:spPr>
          <a:xfrm rot="16200000">
            <a:off x="7269437" y="2240240"/>
            <a:ext cx="2180137" cy="904971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8" b="95070" l="7510" r="95257">
                        <a14:foregroundMark x1="33399" y1="29343" x2="33399" y2="29343"/>
                        <a14:foregroundMark x1="80632" y1="34507" x2="80632" y2="34507"/>
                        <a14:foregroundMark x1="73715" y1="30047" x2="73715" y2="30047"/>
                        <a14:foregroundMark x1="69368" y1="29577" x2="69368" y2="29577"/>
                        <a14:foregroundMark x1="37549" y1="26291" x2="37549" y2="26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277" y="1912351"/>
            <a:ext cx="2662744" cy="22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1961" y="2633259"/>
            <a:ext cx="46957" cy="55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605" y="1489541"/>
            <a:ext cx="2849018" cy="2437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543" y="4621848"/>
            <a:ext cx="5644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sym typeface="Wingdings" panose="05000000000000000000" pitchFamily="2" charset="2"/>
              </a:rPr>
              <a:t>Complex</a:t>
            </a:r>
            <a:r>
              <a:rPr lang="fr-FR" dirty="0">
                <a:sym typeface="Wingdings" panose="05000000000000000000" pitchFamily="2" charset="2"/>
              </a:rPr>
              <a:t> system of </a:t>
            </a:r>
            <a:r>
              <a:rPr lang="fr-FR" dirty="0" err="1">
                <a:sym typeface="Wingdings" panose="05000000000000000000" pitchFamily="2" charset="2"/>
              </a:rPr>
              <a:t>genes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encodes for surface membrane </a:t>
            </a:r>
            <a:r>
              <a:rPr lang="fr-FR" dirty="0" err="1">
                <a:sym typeface="Wingdings" panose="05000000000000000000" pitchFamily="2" charset="2"/>
              </a:rPr>
              <a:t>glycoproteins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b="1" dirty="0">
                <a:solidFill>
                  <a:srgbClr val="7B9CC2"/>
                </a:solidFill>
                <a:sym typeface="Wingdings" panose="05000000000000000000" pitchFamily="2" charset="2"/>
              </a:rPr>
              <a:t>HLA </a:t>
            </a:r>
            <a:r>
              <a:rPr lang="fr-FR" b="1" dirty="0" err="1">
                <a:solidFill>
                  <a:srgbClr val="7B9CC2"/>
                </a:solidFill>
                <a:sym typeface="Wingdings" panose="05000000000000000000" pitchFamily="2" charset="2"/>
              </a:rPr>
              <a:t>molecules</a:t>
            </a:r>
            <a:r>
              <a:rPr lang="fr-FR" dirty="0">
                <a:sym typeface="Wingdings" panose="05000000000000000000" pitchFamily="2" charset="2"/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A95F15"/>
                </a:solidFill>
                <a:cs typeface="Arial" panose="020B0604020202020204" pitchFamily="34" charset="0"/>
              </a:rPr>
              <a:t>Immunopeptides</a:t>
            </a:r>
            <a:r>
              <a:rPr lang="en-US" dirty="0" smtClean="0">
                <a:solidFill>
                  <a:srgbClr val="A95F15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guide </a:t>
            </a:r>
            <a:r>
              <a:rPr lang="en-GB" dirty="0">
                <a:cs typeface="Arial" panose="020B0604020202020204" pitchFamily="34" charset="0"/>
              </a:rPr>
              <a:t>T cell recognition of self, pathogenic</a:t>
            </a:r>
            <a:r>
              <a:rPr lang="en-US" dirty="0">
                <a:cs typeface="Arial" panose="020B0604020202020204" pitchFamily="34" charset="0"/>
              </a:rPr>
              <a:t> and modified proteins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For HLA class I, peptides are 8-12 </a:t>
            </a:r>
            <a:r>
              <a:rPr lang="fr-FR" dirty="0" err="1">
                <a:sym typeface="Wingdings" panose="05000000000000000000" pitchFamily="2" charset="2"/>
              </a:rPr>
              <a:t>amino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acids</a:t>
            </a:r>
            <a:r>
              <a:rPr lang="fr-FR" dirty="0" smtClean="0">
                <a:sym typeface="Wingdings" panose="05000000000000000000" pitchFamily="2" charset="2"/>
              </a:rPr>
              <a:t> long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0474287" y="3176325"/>
            <a:ext cx="984868" cy="322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78446" y="313646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A95F15"/>
                </a:solidFill>
              </a:rPr>
              <a:t>Immuno</a:t>
            </a:r>
            <a:endParaRPr lang="fr-FR" dirty="0" smtClean="0">
              <a:solidFill>
                <a:srgbClr val="A95F15"/>
              </a:solidFill>
            </a:endParaRPr>
          </a:p>
          <a:p>
            <a:r>
              <a:rPr lang="fr-FR" dirty="0" smtClean="0">
                <a:solidFill>
                  <a:srgbClr val="A95F15"/>
                </a:solidFill>
              </a:rPr>
              <a:t>peptide</a:t>
            </a:r>
            <a:endParaRPr lang="fr-FR" dirty="0">
              <a:solidFill>
                <a:srgbClr val="A95F15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400175" y="346369"/>
            <a:ext cx="540227" cy="8556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09185" y="54506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</a:t>
            </a:r>
            <a:r>
              <a:rPr lang="fr-FR" dirty="0" err="1" smtClean="0"/>
              <a:t>cell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67646" y="1061794"/>
            <a:ext cx="2043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HLA Class I </a:t>
            </a:r>
            <a:r>
              <a:rPr lang="fr-FR" dirty="0" err="1" smtClean="0"/>
              <a:t>pathway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88230" y="5617029"/>
            <a:ext cx="46679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87679A"/>
                </a:solidFill>
              </a:rPr>
              <a:t>HLA I</a:t>
            </a:r>
            <a:endParaRPr lang="fr-FR" sz="1050" dirty="0">
              <a:solidFill>
                <a:srgbClr val="8767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sbioworks.com/assets/MHC-in-Cell_v1-1004x102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5" y="986380"/>
            <a:ext cx="5310106" cy="54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0915" y="6474247"/>
            <a:ext cx="186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Created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/>
              <a:t>B</a:t>
            </a:r>
            <a:r>
              <a:rPr lang="fr-FR" sz="1400" i="1" dirty="0" err="1" smtClean="0"/>
              <a:t>iorender</a:t>
            </a:r>
            <a:endParaRPr lang="fr-FR" sz="14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What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?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riangle isocèle 5"/>
          <p:cNvSpPr/>
          <p:nvPr/>
        </p:nvSpPr>
        <p:spPr>
          <a:xfrm rot="16200000">
            <a:off x="7269437" y="2240240"/>
            <a:ext cx="2180137" cy="904971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8" b="95070" l="7510" r="95257">
                        <a14:foregroundMark x1="33399" y1="29343" x2="33399" y2="29343"/>
                        <a14:foregroundMark x1="80632" y1="34507" x2="80632" y2="34507"/>
                        <a14:foregroundMark x1="73715" y1="30047" x2="73715" y2="30047"/>
                        <a14:foregroundMark x1="69368" y1="29577" x2="69368" y2="29577"/>
                        <a14:foregroundMark x1="37549" y1="26291" x2="37549" y2="26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277" y="1912351"/>
            <a:ext cx="2662744" cy="22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1961" y="2633259"/>
            <a:ext cx="46957" cy="55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605" y="1489541"/>
            <a:ext cx="2849018" cy="2437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543" y="4621848"/>
            <a:ext cx="5644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sym typeface="Wingdings" panose="05000000000000000000" pitchFamily="2" charset="2"/>
              </a:rPr>
              <a:t>Complex</a:t>
            </a:r>
            <a:r>
              <a:rPr lang="fr-FR" dirty="0">
                <a:sym typeface="Wingdings" panose="05000000000000000000" pitchFamily="2" charset="2"/>
              </a:rPr>
              <a:t> system of </a:t>
            </a:r>
            <a:r>
              <a:rPr lang="fr-FR" dirty="0" err="1">
                <a:sym typeface="Wingdings" panose="05000000000000000000" pitchFamily="2" charset="2"/>
              </a:rPr>
              <a:t>genes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encodes for surface membrane </a:t>
            </a:r>
            <a:r>
              <a:rPr lang="fr-FR" dirty="0" err="1">
                <a:sym typeface="Wingdings" panose="05000000000000000000" pitchFamily="2" charset="2"/>
              </a:rPr>
              <a:t>glycoproteins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b="1" dirty="0">
                <a:solidFill>
                  <a:srgbClr val="7B9CC2"/>
                </a:solidFill>
                <a:sym typeface="Wingdings" panose="05000000000000000000" pitchFamily="2" charset="2"/>
              </a:rPr>
              <a:t>HLA </a:t>
            </a:r>
            <a:r>
              <a:rPr lang="fr-FR" b="1" dirty="0" err="1">
                <a:solidFill>
                  <a:srgbClr val="7B9CC2"/>
                </a:solidFill>
                <a:sym typeface="Wingdings" panose="05000000000000000000" pitchFamily="2" charset="2"/>
              </a:rPr>
              <a:t>molecules</a:t>
            </a:r>
            <a:r>
              <a:rPr lang="fr-FR" dirty="0">
                <a:sym typeface="Wingdings" panose="05000000000000000000" pitchFamily="2" charset="2"/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A95F15"/>
                </a:solidFill>
                <a:cs typeface="Arial" panose="020B0604020202020204" pitchFamily="34" charset="0"/>
              </a:rPr>
              <a:t>Immunopeptides</a:t>
            </a:r>
            <a:r>
              <a:rPr lang="en-US" dirty="0" smtClean="0">
                <a:solidFill>
                  <a:srgbClr val="A95F15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guide </a:t>
            </a:r>
            <a:r>
              <a:rPr lang="en-GB" dirty="0">
                <a:cs typeface="Arial" panose="020B0604020202020204" pitchFamily="34" charset="0"/>
              </a:rPr>
              <a:t>T cell recognition of self, pathogenic</a:t>
            </a:r>
            <a:r>
              <a:rPr lang="en-US" dirty="0">
                <a:cs typeface="Arial" panose="020B0604020202020204" pitchFamily="34" charset="0"/>
              </a:rPr>
              <a:t> and modified proteins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For HLA class I, peptides are 8-12 </a:t>
            </a:r>
            <a:r>
              <a:rPr lang="fr-FR" dirty="0" err="1">
                <a:sym typeface="Wingdings" panose="05000000000000000000" pitchFamily="2" charset="2"/>
              </a:rPr>
              <a:t>amino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acids</a:t>
            </a:r>
            <a:r>
              <a:rPr lang="fr-FR" dirty="0" smtClean="0">
                <a:sym typeface="Wingdings" panose="05000000000000000000" pitchFamily="2" charset="2"/>
              </a:rPr>
              <a:t> long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0474287" y="3176325"/>
            <a:ext cx="984868" cy="322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78446" y="313646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A95F15"/>
                </a:solidFill>
              </a:rPr>
              <a:t>Immuno</a:t>
            </a:r>
            <a:endParaRPr lang="fr-FR" dirty="0" smtClean="0">
              <a:solidFill>
                <a:srgbClr val="A95F15"/>
              </a:solidFill>
            </a:endParaRPr>
          </a:p>
          <a:p>
            <a:r>
              <a:rPr lang="fr-FR" dirty="0" smtClean="0">
                <a:solidFill>
                  <a:srgbClr val="A95F15"/>
                </a:solidFill>
              </a:rPr>
              <a:t>peptide</a:t>
            </a:r>
            <a:endParaRPr lang="fr-FR" dirty="0">
              <a:solidFill>
                <a:srgbClr val="A95F15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400175" y="346369"/>
            <a:ext cx="540227" cy="8556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09185" y="54506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</a:t>
            </a:r>
            <a:r>
              <a:rPr lang="fr-FR" dirty="0" err="1" smtClean="0"/>
              <a:t>cell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778" r="10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795" y="1689970"/>
            <a:ext cx="4020345" cy="402034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67646" y="1061794"/>
            <a:ext cx="2043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HLA Class I </a:t>
            </a:r>
            <a:r>
              <a:rPr lang="fr-FR" dirty="0" err="1" smtClean="0"/>
              <a:t>pathway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88230" y="5617029"/>
            <a:ext cx="46679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87679A"/>
                </a:solidFill>
              </a:rPr>
              <a:t>HLA I</a:t>
            </a:r>
            <a:endParaRPr lang="fr-FR" sz="1050" dirty="0">
              <a:solidFill>
                <a:srgbClr val="8767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2982" y="144713"/>
            <a:ext cx="12058650" cy="77864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From discovery to therapy: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multiple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applications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79" name="Image 15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1" y="1008444"/>
            <a:ext cx="4971854" cy="5562038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7477104" y="6496305"/>
            <a:ext cx="424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Shapiro IE. </a:t>
            </a:r>
            <a:r>
              <a:rPr lang="fr-FR" sz="1600" i="1" dirty="0"/>
              <a:t>et al</a:t>
            </a:r>
            <a:r>
              <a:rPr lang="fr-FR" sz="1600" dirty="0"/>
              <a:t>., 2023, </a:t>
            </a:r>
            <a:r>
              <a:rPr lang="fr-FR" sz="1600" dirty="0" err="1"/>
              <a:t>Seminars</a:t>
            </a:r>
            <a:r>
              <a:rPr lang="fr-FR" sz="1600" dirty="0"/>
              <a:t> in </a:t>
            </a:r>
            <a:r>
              <a:rPr lang="fr-FR" sz="1600" dirty="0" err="1"/>
              <a:t>Immunology</a:t>
            </a:r>
            <a:r>
              <a:rPr lang="fr-FR" sz="1600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2259" y="1537246"/>
            <a:ext cx="50400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Cancer </a:t>
            </a:r>
            <a:r>
              <a:rPr lang="fr-FR" sz="2400" b="1" dirty="0" err="1" smtClean="0"/>
              <a:t>immunotherapy</a:t>
            </a:r>
            <a:endParaRPr lang="fr-FR" sz="2400" dirty="0"/>
          </a:p>
          <a:p>
            <a:r>
              <a:rPr lang="fr-FR" sz="2400" dirty="0" smtClean="0"/>
              <a:t>N</a:t>
            </a:r>
            <a:r>
              <a:rPr lang="en-US" sz="2400" dirty="0" err="1" smtClean="0"/>
              <a:t>eoantigen</a:t>
            </a:r>
            <a:r>
              <a:rPr lang="en-US" sz="2400" dirty="0" smtClean="0"/>
              <a:t>* </a:t>
            </a:r>
            <a:r>
              <a:rPr lang="en-US" sz="2400" dirty="0"/>
              <a:t>discovery, personalized cancer vaccines, T-cell </a:t>
            </a:r>
            <a:r>
              <a:rPr lang="en-US" sz="2400" dirty="0" smtClean="0"/>
              <a:t>therapies</a:t>
            </a:r>
          </a:p>
          <a:p>
            <a:endParaRPr lang="fr-FR" sz="2400" dirty="0" smtClean="0"/>
          </a:p>
          <a:p>
            <a:r>
              <a:rPr lang="fr-FR" sz="2400" b="1" dirty="0" smtClean="0"/>
              <a:t>Vaccine </a:t>
            </a:r>
            <a:r>
              <a:rPr lang="fr-FR" sz="2400" b="1" dirty="0" err="1" smtClean="0"/>
              <a:t>development</a:t>
            </a:r>
            <a:r>
              <a:rPr lang="fr-FR" sz="2400" b="1" dirty="0" smtClean="0"/>
              <a:t> </a:t>
            </a:r>
            <a:endParaRPr lang="fr-FR" sz="2400" dirty="0"/>
          </a:p>
          <a:p>
            <a:r>
              <a:rPr lang="en-US" sz="2400" dirty="0" smtClean="0"/>
              <a:t>Identification </a:t>
            </a:r>
            <a:r>
              <a:rPr lang="en-US" sz="2400" dirty="0"/>
              <a:t>of pathogen-derived peptides for targeted </a:t>
            </a:r>
            <a:r>
              <a:rPr lang="en-US" sz="2400" dirty="0" smtClean="0"/>
              <a:t>vaccines</a:t>
            </a:r>
          </a:p>
          <a:p>
            <a:endParaRPr lang="fr-FR" sz="2400" dirty="0"/>
          </a:p>
          <a:p>
            <a:r>
              <a:rPr lang="fr-FR" sz="2400" b="1" dirty="0" err="1" smtClean="0"/>
              <a:t>Infectious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disease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research</a:t>
            </a:r>
            <a:endParaRPr lang="fr-FR" sz="2400" b="1" dirty="0" smtClean="0"/>
          </a:p>
          <a:p>
            <a:r>
              <a:rPr lang="fr-FR" sz="2400" dirty="0" err="1" smtClean="0"/>
              <a:t>Understanding</a:t>
            </a:r>
            <a:r>
              <a:rPr lang="fr-FR" sz="2400" dirty="0" smtClean="0"/>
              <a:t> </a:t>
            </a:r>
            <a:r>
              <a:rPr lang="fr-FR" sz="2400" dirty="0"/>
              <a:t>immune </a:t>
            </a:r>
            <a:r>
              <a:rPr lang="fr-FR" sz="2400" dirty="0" err="1"/>
              <a:t>responses</a:t>
            </a:r>
            <a:r>
              <a:rPr lang="fr-FR" sz="2400" dirty="0"/>
              <a:t> to </a:t>
            </a:r>
            <a:r>
              <a:rPr lang="fr-FR" sz="2400" dirty="0" err="1"/>
              <a:t>viruses</a:t>
            </a:r>
            <a:r>
              <a:rPr lang="fr-FR" sz="2400" dirty="0"/>
              <a:t>, </a:t>
            </a:r>
            <a:r>
              <a:rPr lang="fr-FR" sz="2400" dirty="0" err="1"/>
              <a:t>bacteria</a:t>
            </a:r>
            <a:r>
              <a:rPr lang="fr-FR" sz="2400" dirty="0"/>
              <a:t>, parasite</a:t>
            </a: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942680" y="6385816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r>
              <a:rPr lang="fr-FR" dirty="0" err="1" smtClean="0"/>
              <a:t>mutated</a:t>
            </a:r>
            <a:r>
              <a:rPr lang="fr-FR" dirty="0" smtClean="0"/>
              <a:t> cancer peptides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397061" y="6282775"/>
            <a:ext cx="834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Parker </a:t>
            </a:r>
            <a:r>
              <a:rPr lang="fr-FR" sz="800" i="1" dirty="0" err="1"/>
              <a:t>institute</a:t>
            </a:r>
            <a:endParaRPr lang="fr-FR" sz="800" i="1" dirty="0"/>
          </a:p>
        </p:txBody>
      </p:sp>
      <p:pic>
        <p:nvPicPr>
          <p:cNvPr id="13" name="Image 12" descr="https://www.parkerici.org/wp-content/uploads/2017/01/best-in-class-t-cell-therap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6"/>
          <a:stretch>
            <a:fillRect/>
          </a:stretch>
        </p:blipFill>
        <p:spPr bwMode="auto">
          <a:xfrm>
            <a:off x="1372744" y="1094234"/>
            <a:ext cx="8766175" cy="488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s://www.parkerici.org/wp-content/uploads/2017/01/best-in-class-t-cell-therap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3"/>
          <a:stretch>
            <a:fillRect/>
          </a:stretch>
        </p:blipFill>
        <p:spPr bwMode="auto">
          <a:xfrm>
            <a:off x="1642546" y="5775092"/>
            <a:ext cx="9474274" cy="923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261870" y="1450425"/>
            <a:ext cx="14541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Extract</a:t>
            </a:r>
            <a:r>
              <a:rPr lang="fr-FR" sz="1600" dirty="0"/>
              <a:t> T </a:t>
            </a:r>
            <a:r>
              <a:rPr lang="fr-FR" sz="1600" dirty="0" err="1"/>
              <a:t>cells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patient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11805" y="1450425"/>
            <a:ext cx="45388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BA0C5C"/>
                </a:solidFill>
              </a:rPr>
              <a:t>T </a:t>
            </a:r>
            <a:r>
              <a:rPr lang="fr-FR" sz="1600" dirty="0" err="1">
                <a:solidFill>
                  <a:srgbClr val="BA0C5C"/>
                </a:solidFill>
              </a:rPr>
              <a:t>cells</a:t>
            </a:r>
            <a:r>
              <a:rPr lang="fr-FR" sz="1600" dirty="0">
                <a:solidFill>
                  <a:srgbClr val="BA0C5C"/>
                </a:solidFill>
              </a:rPr>
              <a:t> </a:t>
            </a:r>
            <a:r>
              <a:rPr lang="fr-FR" sz="1600" dirty="0" err="1">
                <a:solidFill>
                  <a:srgbClr val="BA0C5C"/>
                </a:solidFill>
              </a:rPr>
              <a:t>engineered</a:t>
            </a:r>
            <a:r>
              <a:rPr lang="fr-FR" sz="1600" dirty="0">
                <a:solidFill>
                  <a:srgbClr val="BA0C5C"/>
                </a:solidFill>
              </a:rPr>
              <a:t> to </a:t>
            </a:r>
            <a:r>
              <a:rPr lang="fr-FR" sz="1600" dirty="0" err="1">
                <a:solidFill>
                  <a:srgbClr val="BA0C5C"/>
                </a:solidFill>
              </a:rPr>
              <a:t>detect</a:t>
            </a:r>
            <a:r>
              <a:rPr lang="fr-FR" sz="1600" dirty="0">
                <a:solidFill>
                  <a:srgbClr val="BA0C5C"/>
                </a:solidFill>
              </a:rPr>
              <a:t> </a:t>
            </a:r>
            <a:r>
              <a:rPr lang="fr-FR" sz="1600" dirty="0" err="1" smtClean="0">
                <a:solidFill>
                  <a:srgbClr val="BA0C5C"/>
                </a:solidFill>
              </a:rPr>
              <a:t>tumor</a:t>
            </a:r>
            <a:r>
              <a:rPr lang="fr-FR" sz="1600" dirty="0">
                <a:solidFill>
                  <a:srgbClr val="BA0C5C"/>
                </a:solidFill>
              </a:rPr>
              <a:t> </a:t>
            </a:r>
            <a:r>
              <a:rPr lang="fr-FR" sz="1600" dirty="0" smtClean="0">
                <a:solidFill>
                  <a:srgbClr val="BA0C5C"/>
                </a:solidFill>
              </a:rPr>
              <a:t>(</a:t>
            </a:r>
            <a:r>
              <a:rPr lang="fr-FR" sz="1600" dirty="0" err="1" smtClean="0">
                <a:solidFill>
                  <a:srgbClr val="BA0C5C"/>
                </a:solidFill>
              </a:rPr>
              <a:t>neoantigene</a:t>
            </a:r>
            <a:r>
              <a:rPr lang="fr-FR" sz="1600" dirty="0" smtClean="0">
                <a:solidFill>
                  <a:srgbClr val="BA0C5C"/>
                </a:solidFill>
              </a:rPr>
              <a:t>) </a:t>
            </a:r>
            <a:r>
              <a:rPr lang="fr-FR" sz="1600" dirty="0">
                <a:solidFill>
                  <a:srgbClr val="BA0C5C"/>
                </a:solidFill>
              </a:rPr>
              <a:t>and </a:t>
            </a:r>
            <a:r>
              <a:rPr lang="fr-FR" sz="1600" dirty="0" err="1">
                <a:solidFill>
                  <a:srgbClr val="BA0C5C"/>
                </a:solidFill>
              </a:rPr>
              <a:t>reprogramed</a:t>
            </a:r>
            <a:r>
              <a:rPr lang="fr-FR" sz="1600" dirty="0">
                <a:solidFill>
                  <a:srgbClr val="BA0C5C"/>
                </a:solidFill>
              </a:rPr>
              <a:t> to </a:t>
            </a:r>
            <a:r>
              <a:rPr lang="fr-FR" sz="1600" dirty="0" err="1">
                <a:solidFill>
                  <a:srgbClr val="BA0C5C"/>
                </a:solidFill>
              </a:rPr>
              <a:t>be</a:t>
            </a:r>
            <a:r>
              <a:rPr lang="fr-FR" sz="1600" dirty="0">
                <a:solidFill>
                  <a:srgbClr val="BA0C5C"/>
                </a:solidFill>
              </a:rPr>
              <a:t> super-killer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11770" y="2688674"/>
            <a:ext cx="24235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Grow</a:t>
            </a:r>
            <a:r>
              <a:rPr lang="fr-FR" sz="1600" dirty="0"/>
              <a:t> an </a:t>
            </a:r>
            <a:r>
              <a:rPr lang="fr-FR" sz="1600" dirty="0" err="1"/>
              <a:t>army</a:t>
            </a:r>
            <a:r>
              <a:rPr lang="fr-FR" sz="1600" dirty="0"/>
              <a:t> of cancer </a:t>
            </a:r>
            <a:r>
              <a:rPr lang="fr-FR" sz="1600" dirty="0" err="1"/>
              <a:t>killing</a:t>
            </a:r>
            <a:r>
              <a:rPr lang="fr-FR" sz="1600" dirty="0"/>
              <a:t> T-</a:t>
            </a:r>
            <a:r>
              <a:rPr lang="fr-FR" sz="1600" dirty="0" err="1"/>
              <a:t>cells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79011" y="3359086"/>
            <a:ext cx="25209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Infuse cancer </a:t>
            </a:r>
            <a:r>
              <a:rPr lang="fr-FR" sz="1600" dirty="0" err="1"/>
              <a:t>killing</a:t>
            </a:r>
            <a:r>
              <a:rPr lang="fr-FR" sz="1600" dirty="0"/>
              <a:t> T-</a:t>
            </a:r>
            <a:r>
              <a:rPr lang="fr-FR" sz="1600" dirty="0" err="1"/>
              <a:t>cells</a:t>
            </a:r>
            <a:r>
              <a:rPr lang="fr-FR" sz="1600" dirty="0"/>
              <a:t> back </a:t>
            </a:r>
            <a:r>
              <a:rPr lang="fr-FR" sz="1600" dirty="0" err="1"/>
              <a:t>into</a:t>
            </a:r>
            <a:r>
              <a:rPr lang="fr-FR" sz="1600" dirty="0"/>
              <a:t> the </a:t>
            </a:r>
            <a:r>
              <a:rPr lang="fr-FR" sz="1600" dirty="0" err="1"/>
              <a:t>patient’s</a:t>
            </a:r>
            <a:r>
              <a:rPr lang="fr-FR" sz="1600" dirty="0"/>
              <a:t> body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01003" y="3357540"/>
            <a:ext cx="25209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T-</a:t>
            </a:r>
            <a:r>
              <a:rPr lang="fr-FR" sz="1600" dirty="0" err="1" smtClean="0"/>
              <a:t>cells</a:t>
            </a:r>
            <a:r>
              <a:rPr lang="fr-FR" sz="1600" dirty="0" smtClean="0"/>
              <a:t> </a:t>
            </a:r>
            <a:r>
              <a:rPr lang="fr-FR" sz="1600" dirty="0" err="1"/>
              <a:t>target</a:t>
            </a:r>
            <a:r>
              <a:rPr lang="fr-FR" sz="1600" dirty="0"/>
              <a:t> and destroy cancer </a:t>
            </a:r>
            <a:r>
              <a:rPr lang="fr-FR" sz="1600" dirty="0" err="1"/>
              <a:t>cells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6451"/>
          <a:stretch/>
        </p:blipFill>
        <p:spPr>
          <a:xfrm>
            <a:off x="6702785" y="3380295"/>
            <a:ext cx="276226" cy="352425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74634" y="144714"/>
            <a:ext cx="11237437" cy="77864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ersonalized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therapy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as an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example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for immunopeptidomics application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riangle isocèle 123"/>
          <p:cNvSpPr/>
          <p:nvPr/>
        </p:nvSpPr>
        <p:spPr>
          <a:xfrm rot="16200000">
            <a:off x="3571553" y="2146347"/>
            <a:ext cx="3101214" cy="3350292"/>
          </a:xfrm>
          <a:prstGeom prst="triangle">
            <a:avLst>
              <a:gd name="adj" fmla="val 5011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79" name="Image 15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927524"/>
            <a:ext cx="5132121" cy="5741330"/>
          </a:xfrm>
          <a:prstGeom prst="rect">
            <a:avLst/>
          </a:prstGeom>
        </p:spPr>
      </p:pic>
      <p:grpSp>
        <p:nvGrpSpPr>
          <p:cNvPr id="15380" name="Groupe 15379"/>
          <p:cNvGrpSpPr/>
          <p:nvPr/>
        </p:nvGrpSpPr>
        <p:grpSpPr>
          <a:xfrm>
            <a:off x="1310883" y="2282078"/>
            <a:ext cx="1824383" cy="2058490"/>
            <a:chOff x="1830201" y="1983378"/>
            <a:chExt cx="1824383" cy="2058490"/>
          </a:xfrm>
        </p:grpSpPr>
        <p:grpSp>
          <p:nvGrpSpPr>
            <p:cNvPr id="7" name="Groupe 6"/>
            <p:cNvGrpSpPr/>
            <p:nvPr/>
          </p:nvGrpSpPr>
          <p:grpSpPr>
            <a:xfrm rot="16982660">
              <a:off x="1978991" y="2527380"/>
              <a:ext cx="1112710" cy="1118899"/>
              <a:chOff x="9036136" y="1932041"/>
              <a:chExt cx="1112710" cy="1118899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18" name="Groupe 17"/>
            <p:cNvGrpSpPr/>
            <p:nvPr/>
          </p:nvGrpSpPr>
          <p:grpSpPr>
            <a:xfrm rot="19023817">
              <a:off x="1941696" y="2866803"/>
              <a:ext cx="1112710" cy="1118899"/>
              <a:chOff x="9036136" y="1932041"/>
              <a:chExt cx="1112710" cy="1118899"/>
            </a:xfrm>
          </p:grpSpPr>
          <p:pic>
            <p:nvPicPr>
              <p:cNvPr id="1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2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29" name="Groupe 28"/>
            <p:cNvGrpSpPr/>
            <p:nvPr/>
          </p:nvGrpSpPr>
          <p:grpSpPr>
            <a:xfrm rot="13101969">
              <a:off x="2608198" y="2656299"/>
              <a:ext cx="1046386" cy="950720"/>
              <a:chOff x="9036136" y="2100220"/>
              <a:chExt cx="1046386" cy="950720"/>
            </a:xfrm>
          </p:grpSpPr>
          <p:pic>
            <p:nvPicPr>
              <p:cNvPr id="3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3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3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40" name="Groupe 39"/>
            <p:cNvGrpSpPr/>
            <p:nvPr/>
          </p:nvGrpSpPr>
          <p:grpSpPr>
            <a:xfrm rot="20312187">
              <a:off x="2463964" y="2922969"/>
              <a:ext cx="1112710" cy="1118899"/>
              <a:chOff x="9036136" y="1932041"/>
              <a:chExt cx="1112710" cy="1118899"/>
            </a:xfrm>
          </p:grpSpPr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4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5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64" name="Groupe 63"/>
            <p:cNvGrpSpPr/>
            <p:nvPr/>
          </p:nvGrpSpPr>
          <p:grpSpPr>
            <a:xfrm rot="20312187">
              <a:off x="1830201" y="2040600"/>
              <a:ext cx="1112710" cy="950720"/>
              <a:chOff x="9036136" y="2100220"/>
              <a:chExt cx="1112710" cy="950720"/>
            </a:xfrm>
          </p:grpSpPr>
          <p:pic>
            <p:nvPicPr>
              <p:cNvPr id="6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6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6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7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86" name="Groupe 85"/>
            <p:cNvGrpSpPr/>
            <p:nvPr/>
          </p:nvGrpSpPr>
          <p:grpSpPr>
            <a:xfrm rot="20312187">
              <a:off x="2601158" y="1983378"/>
              <a:ext cx="759938" cy="950720"/>
              <a:chOff x="9007237" y="2100220"/>
              <a:chExt cx="759938" cy="950720"/>
            </a:xfrm>
          </p:grpSpPr>
          <p:pic>
            <p:nvPicPr>
              <p:cNvPr id="8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9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07237" y="2775612"/>
                <a:ext cx="318648" cy="154653"/>
              </a:xfrm>
              <a:prstGeom prst="rect">
                <a:avLst/>
              </a:prstGeom>
            </p:spPr>
          </p:pic>
          <p:pic>
            <p:nvPicPr>
              <p:cNvPr id="9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442894" y="2379551"/>
                <a:ext cx="360664" cy="197193"/>
              </a:xfrm>
              <a:prstGeom prst="rect">
                <a:avLst/>
              </a:prstGeom>
            </p:spPr>
          </p:pic>
        </p:grpSp>
        <p:sp>
          <p:nvSpPr>
            <p:cNvPr id="15361" name="Forme libre 15360"/>
            <p:cNvSpPr/>
            <p:nvPr/>
          </p:nvSpPr>
          <p:spPr>
            <a:xfrm>
              <a:off x="2669284" y="2865213"/>
              <a:ext cx="191536" cy="62646"/>
            </a:xfrm>
            <a:custGeom>
              <a:avLst/>
              <a:gdLst>
                <a:gd name="connsiteX0" fmla="*/ 0 w 139700"/>
                <a:gd name="connsiteY0" fmla="*/ 3055 h 34805"/>
                <a:gd name="connsiteX1" fmla="*/ 95250 w 139700"/>
                <a:gd name="connsiteY1" fmla="*/ 3055 h 34805"/>
                <a:gd name="connsiteX2" fmla="*/ 139700 w 139700"/>
                <a:gd name="connsiteY2" fmla="*/ 34805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34805">
                  <a:moveTo>
                    <a:pt x="0" y="3055"/>
                  </a:moveTo>
                  <a:cubicBezTo>
                    <a:pt x="35983" y="409"/>
                    <a:pt x="71967" y="-2237"/>
                    <a:pt x="95250" y="3055"/>
                  </a:cubicBezTo>
                  <a:cubicBezTo>
                    <a:pt x="118533" y="8347"/>
                    <a:pt x="129116" y="21576"/>
                    <a:pt x="139700" y="34805"/>
                  </a:cubicBezTo>
                </a:path>
              </a:pathLst>
            </a:custGeom>
            <a:noFill/>
            <a:ln w="38100">
              <a:solidFill>
                <a:srgbClr val="D2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4221F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2487" y="5148844"/>
            <a:ext cx="592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 err="1">
                <a:solidFill>
                  <a:srgbClr val="C00000"/>
                </a:solidFill>
              </a:rPr>
              <a:t>Neoantigens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/>
              <a:t>promising</a:t>
            </a:r>
            <a:r>
              <a:rPr lang="fr-FR" sz="2400" b="1" dirty="0"/>
              <a:t> </a:t>
            </a:r>
            <a:r>
              <a:rPr lang="fr-FR" sz="2400" b="1" dirty="0" err="1"/>
              <a:t>targets</a:t>
            </a:r>
            <a:r>
              <a:rPr lang="fr-FR" sz="2400" b="1" dirty="0"/>
              <a:t> to </a:t>
            </a:r>
            <a:r>
              <a:rPr lang="fr-FR" sz="2400" b="1" dirty="0" err="1"/>
              <a:t>develop</a:t>
            </a:r>
            <a:r>
              <a:rPr lang="fr-FR" sz="2400" b="1" dirty="0"/>
              <a:t> </a:t>
            </a:r>
            <a:r>
              <a:rPr lang="fr-FR" sz="2400" b="1" dirty="0" err="1"/>
              <a:t>personalized</a:t>
            </a:r>
            <a:r>
              <a:rPr lang="fr-FR" sz="2400" b="1" dirty="0"/>
              <a:t> </a:t>
            </a:r>
            <a:r>
              <a:rPr lang="fr-FR" sz="2400" b="1" dirty="0" err="1" smtClean="0"/>
              <a:t>therapy</a:t>
            </a:r>
            <a:endParaRPr lang="fr-FR" sz="2400" b="1" dirty="0" smtClean="0"/>
          </a:p>
        </p:txBody>
      </p:sp>
      <p:sp>
        <p:nvSpPr>
          <p:cNvPr id="75" name="ZoneTexte 74"/>
          <p:cNvSpPr txBox="1"/>
          <p:nvPr/>
        </p:nvSpPr>
        <p:spPr>
          <a:xfrm>
            <a:off x="170041" y="6471981"/>
            <a:ext cx="424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Shapiro IE. </a:t>
            </a:r>
            <a:r>
              <a:rPr lang="fr-FR" sz="1600" i="1" dirty="0"/>
              <a:t>et al</a:t>
            </a:r>
            <a:r>
              <a:rPr lang="fr-FR" sz="1600" dirty="0"/>
              <a:t>., 2023, </a:t>
            </a:r>
            <a:r>
              <a:rPr lang="fr-FR" sz="1600" dirty="0" err="1"/>
              <a:t>Seminars</a:t>
            </a:r>
            <a:r>
              <a:rPr lang="fr-FR" sz="1600" dirty="0"/>
              <a:t> in </a:t>
            </a:r>
            <a:r>
              <a:rPr lang="fr-FR" sz="1600" dirty="0" err="1"/>
              <a:t>Immunology</a:t>
            </a:r>
            <a:r>
              <a:rPr lang="fr-FR" sz="1600" dirty="0"/>
              <a:t> 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 rot="21030150">
            <a:off x="978354" y="1891355"/>
            <a:ext cx="3018715" cy="3207386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0E72FB23-6D88-D322-D3E6-B3D85B9D99A6}"/>
              </a:ext>
            </a:extLst>
          </p:cNvPr>
          <p:cNvSpPr txBox="1">
            <a:spLocks/>
          </p:cNvSpPr>
          <p:nvPr/>
        </p:nvSpPr>
        <p:spPr>
          <a:xfrm>
            <a:off x="473215" y="0"/>
            <a:ext cx="12058650" cy="77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Identifying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neoantigen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requires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extreme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sensitivity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ZoneTexte 78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124" name="Triangle isocèle 123"/>
          <p:cNvSpPr/>
          <p:nvPr/>
        </p:nvSpPr>
        <p:spPr>
          <a:xfrm rot="16200000">
            <a:off x="3571553" y="2146347"/>
            <a:ext cx="3101214" cy="3350292"/>
          </a:xfrm>
          <a:prstGeom prst="triangle">
            <a:avLst>
              <a:gd name="adj" fmla="val 5011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79" name="Image 15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927524"/>
            <a:ext cx="5132121" cy="5741330"/>
          </a:xfrm>
          <a:prstGeom prst="rect">
            <a:avLst/>
          </a:prstGeom>
        </p:spPr>
      </p:pic>
      <p:grpSp>
        <p:nvGrpSpPr>
          <p:cNvPr id="15380" name="Groupe 15379"/>
          <p:cNvGrpSpPr/>
          <p:nvPr/>
        </p:nvGrpSpPr>
        <p:grpSpPr>
          <a:xfrm>
            <a:off x="1310883" y="2282078"/>
            <a:ext cx="1824383" cy="2058490"/>
            <a:chOff x="1830201" y="1983378"/>
            <a:chExt cx="1824383" cy="2058490"/>
          </a:xfrm>
        </p:grpSpPr>
        <p:grpSp>
          <p:nvGrpSpPr>
            <p:cNvPr id="7" name="Groupe 6"/>
            <p:cNvGrpSpPr/>
            <p:nvPr/>
          </p:nvGrpSpPr>
          <p:grpSpPr>
            <a:xfrm rot="16982660">
              <a:off x="1978991" y="2527380"/>
              <a:ext cx="1112710" cy="1118899"/>
              <a:chOff x="9036136" y="1932041"/>
              <a:chExt cx="1112710" cy="1118899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18" name="Groupe 17"/>
            <p:cNvGrpSpPr/>
            <p:nvPr/>
          </p:nvGrpSpPr>
          <p:grpSpPr>
            <a:xfrm rot="19023817">
              <a:off x="1941696" y="2866803"/>
              <a:ext cx="1112710" cy="1118899"/>
              <a:chOff x="9036136" y="1932041"/>
              <a:chExt cx="1112710" cy="1118899"/>
            </a:xfrm>
          </p:grpSpPr>
          <p:pic>
            <p:nvPicPr>
              <p:cNvPr id="1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2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2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29" name="Groupe 28"/>
            <p:cNvGrpSpPr/>
            <p:nvPr/>
          </p:nvGrpSpPr>
          <p:grpSpPr>
            <a:xfrm rot="13101969">
              <a:off x="2608198" y="2656299"/>
              <a:ext cx="1046386" cy="950720"/>
              <a:chOff x="9036136" y="2100220"/>
              <a:chExt cx="1046386" cy="950720"/>
            </a:xfrm>
          </p:grpSpPr>
          <p:pic>
            <p:nvPicPr>
              <p:cNvPr id="3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3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3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40" name="Groupe 39"/>
            <p:cNvGrpSpPr/>
            <p:nvPr/>
          </p:nvGrpSpPr>
          <p:grpSpPr>
            <a:xfrm rot="20312187">
              <a:off x="2463964" y="2922969"/>
              <a:ext cx="1112710" cy="1118899"/>
              <a:chOff x="9036136" y="1932041"/>
              <a:chExt cx="1112710" cy="1118899"/>
            </a:xfrm>
          </p:grpSpPr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4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37" b="19797" l="28010" r="48429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711030" y="2013776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4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5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64" name="Groupe 63"/>
            <p:cNvGrpSpPr/>
            <p:nvPr/>
          </p:nvGrpSpPr>
          <p:grpSpPr>
            <a:xfrm rot="20312187">
              <a:off x="1830201" y="2040600"/>
              <a:ext cx="1112710" cy="950720"/>
              <a:chOff x="9036136" y="2100220"/>
              <a:chExt cx="1112710" cy="950720"/>
            </a:xfrm>
          </p:grpSpPr>
          <p:pic>
            <p:nvPicPr>
              <p:cNvPr id="6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635782" y="22766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6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88182" y="2429078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6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0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721858" y="2783751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73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36136" y="2803495"/>
                <a:ext cx="360664" cy="154653"/>
              </a:xfrm>
              <a:prstGeom prst="rect">
                <a:avLst/>
              </a:prstGeom>
            </p:spPr>
          </p:pic>
          <p:pic>
            <p:nvPicPr>
              <p:cNvPr id="7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</p:grpSp>
        <p:grpSp>
          <p:nvGrpSpPr>
            <p:cNvPr id="86" name="Groupe 85"/>
            <p:cNvGrpSpPr/>
            <p:nvPr/>
          </p:nvGrpSpPr>
          <p:grpSpPr>
            <a:xfrm rot="20312187">
              <a:off x="2601158" y="1983378"/>
              <a:ext cx="759938" cy="950720"/>
              <a:chOff x="9007237" y="2100220"/>
              <a:chExt cx="759938" cy="950720"/>
            </a:xfrm>
          </p:grpSpPr>
          <p:pic>
            <p:nvPicPr>
              <p:cNvPr id="89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4502937">
                <a:off x="9004822" y="2479986"/>
                <a:ext cx="443106" cy="197193"/>
              </a:xfrm>
              <a:prstGeom prst="rect">
                <a:avLst/>
              </a:prstGeom>
            </p:spPr>
          </p:pic>
          <p:pic>
            <p:nvPicPr>
              <p:cNvPr id="91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356827" y="2181955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2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459952" y="2613010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4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17624588">
                <a:off x="9229831" y="247500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5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50" b="19914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007237" y="2775612"/>
                <a:ext cx="318648" cy="154653"/>
              </a:xfrm>
              <a:prstGeom prst="rect">
                <a:avLst/>
              </a:prstGeom>
            </p:spPr>
          </p:pic>
          <p:pic>
            <p:nvPicPr>
              <p:cNvPr id="96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>
                <a:off x="9406511" y="2853747"/>
                <a:ext cx="360664" cy="197193"/>
              </a:xfrm>
              <a:prstGeom prst="rect">
                <a:avLst/>
              </a:prstGeom>
            </p:spPr>
          </p:pic>
          <p:pic>
            <p:nvPicPr>
              <p:cNvPr id="97" name="Picture 6">
                <a:extLst>
                  <a:ext uri="{FF2B5EF4-FFF2-40B4-BE49-F238E27FC236}">
                    <a16:creationId xmlns:a16="http://schemas.microsoft.com/office/drawing/2014/main" id="{E95CD8C6-2544-43C0-97A5-8FCDE8C6D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149" b="19913" l="28239" r="48545"/>
                        </a14:imgEffect>
                      </a14:imgLayer>
                    </a14:imgProps>
                  </a:ext>
                </a:extLst>
              </a:blip>
              <a:srcRect l="25701" t="7804" r="48917" b="78741"/>
              <a:stretch/>
            </p:blipFill>
            <p:spPr>
              <a:xfrm rot="8076894">
                <a:off x="9442894" y="2379551"/>
                <a:ext cx="360664" cy="197193"/>
              </a:xfrm>
              <a:prstGeom prst="rect">
                <a:avLst/>
              </a:prstGeom>
            </p:spPr>
          </p:pic>
        </p:grpSp>
        <p:sp>
          <p:nvSpPr>
            <p:cNvPr id="15361" name="Forme libre 15360"/>
            <p:cNvSpPr/>
            <p:nvPr/>
          </p:nvSpPr>
          <p:spPr>
            <a:xfrm>
              <a:off x="2669284" y="2865213"/>
              <a:ext cx="191536" cy="62646"/>
            </a:xfrm>
            <a:custGeom>
              <a:avLst/>
              <a:gdLst>
                <a:gd name="connsiteX0" fmla="*/ 0 w 139700"/>
                <a:gd name="connsiteY0" fmla="*/ 3055 h 34805"/>
                <a:gd name="connsiteX1" fmla="*/ 95250 w 139700"/>
                <a:gd name="connsiteY1" fmla="*/ 3055 h 34805"/>
                <a:gd name="connsiteX2" fmla="*/ 139700 w 139700"/>
                <a:gd name="connsiteY2" fmla="*/ 34805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34805">
                  <a:moveTo>
                    <a:pt x="0" y="3055"/>
                  </a:moveTo>
                  <a:cubicBezTo>
                    <a:pt x="35983" y="409"/>
                    <a:pt x="71967" y="-2237"/>
                    <a:pt x="95250" y="3055"/>
                  </a:cubicBezTo>
                  <a:cubicBezTo>
                    <a:pt x="118533" y="8347"/>
                    <a:pt x="129116" y="21576"/>
                    <a:pt x="139700" y="34805"/>
                  </a:cubicBezTo>
                </a:path>
              </a:pathLst>
            </a:custGeom>
            <a:noFill/>
            <a:ln w="38100">
              <a:solidFill>
                <a:srgbClr val="D24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4221F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2487" y="5148844"/>
            <a:ext cx="592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 err="1">
                <a:solidFill>
                  <a:srgbClr val="C00000"/>
                </a:solidFill>
              </a:rPr>
              <a:t>Neoantigens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/>
              <a:t>promising</a:t>
            </a:r>
            <a:r>
              <a:rPr lang="fr-FR" sz="2400" b="1" dirty="0"/>
              <a:t> </a:t>
            </a:r>
            <a:r>
              <a:rPr lang="fr-FR" sz="2400" b="1" dirty="0" err="1"/>
              <a:t>targets</a:t>
            </a:r>
            <a:r>
              <a:rPr lang="fr-FR" sz="2400" b="1" dirty="0"/>
              <a:t> to </a:t>
            </a:r>
            <a:r>
              <a:rPr lang="fr-FR" sz="2400" b="1" dirty="0" err="1"/>
              <a:t>develop</a:t>
            </a:r>
            <a:r>
              <a:rPr lang="fr-FR" sz="2400" b="1" dirty="0"/>
              <a:t> </a:t>
            </a:r>
            <a:r>
              <a:rPr lang="fr-FR" sz="2400" b="1" dirty="0" err="1"/>
              <a:t>personalized</a:t>
            </a:r>
            <a:r>
              <a:rPr lang="fr-FR" sz="2400" b="1" dirty="0"/>
              <a:t> </a:t>
            </a:r>
            <a:r>
              <a:rPr lang="fr-FR" sz="2400" b="1" dirty="0" err="1" smtClean="0"/>
              <a:t>therapy</a:t>
            </a:r>
            <a:endParaRPr lang="fr-FR" sz="2400" b="1" dirty="0" smtClean="0"/>
          </a:p>
        </p:txBody>
      </p:sp>
      <p:sp>
        <p:nvSpPr>
          <p:cNvPr id="75" name="ZoneTexte 74"/>
          <p:cNvSpPr txBox="1"/>
          <p:nvPr/>
        </p:nvSpPr>
        <p:spPr>
          <a:xfrm>
            <a:off x="170041" y="6471981"/>
            <a:ext cx="424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Shapiro IE. </a:t>
            </a:r>
            <a:r>
              <a:rPr lang="fr-FR" sz="1600" i="1" dirty="0"/>
              <a:t>et al</a:t>
            </a:r>
            <a:r>
              <a:rPr lang="fr-FR" sz="1600" dirty="0"/>
              <a:t>., 2023, </a:t>
            </a:r>
            <a:r>
              <a:rPr lang="fr-FR" sz="1600" dirty="0" err="1"/>
              <a:t>Seminars</a:t>
            </a:r>
            <a:r>
              <a:rPr lang="fr-FR" sz="1600" dirty="0"/>
              <a:t> in </a:t>
            </a:r>
            <a:r>
              <a:rPr lang="fr-FR" sz="1600" dirty="0" err="1"/>
              <a:t>Immunology</a:t>
            </a:r>
            <a:r>
              <a:rPr lang="fr-FR" sz="1600" dirty="0"/>
              <a:t> 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 rot="21030150">
            <a:off x="978354" y="1891355"/>
            <a:ext cx="3018715" cy="3207386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0E72FB23-6D88-D322-D3E6-B3D85B9D99A6}"/>
              </a:ext>
            </a:extLst>
          </p:cNvPr>
          <p:cNvSpPr txBox="1">
            <a:spLocks/>
          </p:cNvSpPr>
          <p:nvPr/>
        </p:nvSpPr>
        <p:spPr>
          <a:xfrm>
            <a:off x="473215" y="0"/>
            <a:ext cx="12058650" cy="77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Identifying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neoantigen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requires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extreme</a:t>
            </a:r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sensitivity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-1" y="835374"/>
            <a:ext cx="12389623" cy="7065764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649341" y="2904025"/>
            <a:ext cx="10652468" cy="1464231"/>
          </a:xfrm>
          <a:prstGeom prst="roundRect">
            <a:avLst/>
          </a:prstGeom>
          <a:solidFill>
            <a:srgbClr val="FFABAD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Analysis of all peptides presented by HLA is called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Immunopeptidomics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1" y="1175507"/>
            <a:ext cx="10226519" cy="56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immunopeptidomics?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Challenges of immunopeptidomics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preparation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optimisation using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magnetic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beads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Fine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tuning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of LC and MS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methods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-1472767" y="2798662"/>
            <a:ext cx="5450692" cy="1348490"/>
            <a:chOff x="1936895" y="1478595"/>
            <a:chExt cx="5450692" cy="1348490"/>
          </a:xfrm>
        </p:grpSpPr>
        <p:sp>
          <p:nvSpPr>
            <p:cNvPr id="6" name="Rectangle 5"/>
            <p:cNvSpPr/>
            <p:nvPr/>
          </p:nvSpPr>
          <p:spPr>
            <a:xfrm>
              <a:off x="1936898" y="1478595"/>
              <a:ext cx="5450689" cy="5518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Immunopeptidomics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3162495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6585286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420440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 flipV="1">
              <a:off x="4662241" y="-566345"/>
              <a:ext cx="0" cy="545069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52494" y="2159011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675285" y="2159000"/>
              <a:ext cx="0" cy="466309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510439" y="2159168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rganigramme : Connecteur 15"/>
            <p:cNvSpPr/>
            <p:nvPr/>
          </p:nvSpPr>
          <p:spPr>
            <a:xfrm>
              <a:off x="4299215" y="2647085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89208" y="2180979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75284" y="3021323"/>
            <a:ext cx="10764317" cy="2492990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0718" y="657062"/>
            <a:ext cx="10764317" cy="1077218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</p:spTree>
    <p:extLst>
      <p:ext uri="{BB962C8B-B14F-4D97-AF65-F5344CB8AC3E}">
        <p14:creationId xmlns:p14="http://schemas.microsoft.com/office/powerpoint/2010/main" val="24191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420" y="1628284"/>
            <a:ext cx="512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Specific</a:t>
            </a:r>
            <a:r>
              <a:rPr lang="fr-FR" sz="2400" b="1" dirty="0"/>
              <a:t> and </a:t>
            </a:r>
            <a:r>
              <a:rPr lang="fr-FR" sz="2400" b="1" dirty="0" err="1"/>
              <a:t>tricky</a:t>
            </a:r>
            <a:r>
              <a:rPr lang="fr-FR" sz="2400" b="1" dirty="0"/>
              <a:t> </a:t>
            </a:r>
            <a:r>
              <a:rPr lang="fr-FR" sz="2400" b="1" dirty="0" err="1"/>
              <a:t>sample</a:t>
            </a:r>
            <a:r>
              <a:rPr lang="fr-FR" sz="2400" b="1" dirty="0"/>
              <a:t> </a:t>
            </a:r>
            <a:r>
              <a:rPr lang="fr-FR" sz="2400" b="1" dirty="0" err="1"/>
              <a:t>preparation</a:t>
            </a:r>
            <a:r>
              <a:rPr lang="fr-FR" sz="2400" b="1" dirty="0"/>
              <a:t> 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887" y="2153049"/>
            <a:ext cx="1072566" cy="595078"/>
          </a:xfrm>
          <a:prstGeom prst="rect">
            <a:avLst/>
          </a:prstGeom>
        </p:spPr>
      </p:pic>
      <p:pic>
        <p:nvPicPr>
          <p:cNvPr id="14" name="Picture 4" descr="NP-40 Alternative | CAS 9016-45-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29935"/>
          <a:stretch/>
        </p:blipFill>
        <p:spPr bwMode="auto">
          <a:xfrm>
            <a:off x="609162" y="2073771"/>
            <a:ext cx="1593606" cy="5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0936" t="8229" r="6454" b="7560"/>
          <a:stretch/>
        </p:blipFill>
        <p:spPr>
          <a:xfrm>
            <a:off x="747252" y="4307547"/>
            <a:ext cx="1089831" cy="159673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420" y="1628284"/>
            <a:ext cx="512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Specific</a:t>
            </a:r>
            <a:r>
              <a:rPr lang="fr-FR" sz="2400" b="1" dirty="0"/>
              <a:t> and </a:t>
            </a:r>
            <a:r>
              <a:rPr lang="fr-FR" sz="2400" b="1" dirty="0" err="1"/>
              <a:t>tricky</a:t>
            </a:r>
            <a:r>
              <a:rPr lang="fr-FR" sz="2400" b="1" dirty="0"/>
              <a:t> </a:t>
            </a:r>
            <a:r>
              <a:rPr lang="fr-FR" sz="2400" b="1" dirty="0" err="1"/>
              <a:t>sample</a:t>
            </a:r>
            <a:r>
              <a:rPr lang="fr-FR" sz="2400" b="1" dirty="0"/>
              <a:t> </a:t>
            </a:r>
            <a:r>
              <a:rPr lang="fr-FR" sz="2400" b="1" dirty="0" err="1"/>
              <a:t>preparation</a:t>
            </a:r>
            <a:r>
              <a:rPr lang="fr-FR" sz="2400" b="1" dirty="0"/>
              <a:t> 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719" y="3780176"/>
            <a:ext cx="4773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Low</a:t>
            </a:r>
            <a:r>
              <a:rPr lang="fr-FR" sz="2400" b="1" dirty="0"/>
              <a:t> </a:t>
            </a:r>
            <a:r>
              <a:rPr lang="fr-FR" sz="2400" b="1" dirty="0" err="1"/>
              <a:t>abundance</a:t>
            </a:r>
            <a:r>
              <a:rPr lang="fr-FR" sz="2400" b="1" dirty="0"/>
              <a:t> of immunopeptides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9551" y1="85806" x2="59551" y2="85806"/>
                        <a14:foregroundMark x1="40449" y1="87097" x2="40449" y2="87097"/>
                        <a14:foregroundMark x1="21348" y1="87742" x2="21348" y2="87742"/>
                        <a14:foregroundMark x1="8989" y1="70968" x2="8989" y2="70968"/>
                        <a14:foregroundMark x1="8989" y1="97419" x2="8989" y2="97419"/>
                        <a14:backgroundMark x1="26966" y1="24516" x2="26966" y2="24516"/>
                        <a14:backgroundMark x1="24719" y1="9677" x2="24719" y2="9677"/>
                        <a14:backgroundMark x1="93258" y1="36129" x2="93258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5" y="4694133"/>
            <a:ext cx="892978" cy="15551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83" b="93197" l="3315" r="93370"/>
                    </a14:imgEffect>
                  </a14:imgLayer>
                </a14:imgProps>
              </a:ext>
            </a:extLst>
          </a:blip>
          <a:srcRect l="5524" t="8304" r="7008" b="7486"/>
          <a:stretch/>
        </p:blipFill>
        <p:spPr>
          <a:xfrm>
            <a:off x="2365125" y="4372295"/>
            <a:ext cx="925820" cy="7239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41291" y="425383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2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887" y="2153049"/>
            <a:ext cx="1072566" cy="595078"/>
          </a:xfrm>
          <a:prstGeom prst="rect">
            <a:avLst/>
          </a:prstGeom>
        </p:spPr>
      </p:pic>
      <p:pic>
        <p:nvPicPr>
          <p:cNvPr id="19" name="Picture 4" descr="NP-40 Alternative | CAS 9016-45-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29935"/>
          <a:stretch/>
        </p:blipFill>
        <p:spPr bwMode="auto">
          <a:xfrm>
            <a:off x="609162" y="2073771"/>
            <a:ext cx="1593606" cy="5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529" l="3261" r="956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2" y="6029797"/>
            <a:ext cx="717961" cy="67894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3" y="1552792"/>
            <a:ext cx="4681292" cy="46812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455118" y="207429"/>
            <a:ext cx="913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 smtClean="0">
                <a:solidFill>
                  <a:srgbClr val="1F4E79"/>
                </a:solidFill>
                <a:ea typeface="+mj-ea"/>
                <a:cs typeface="+mj-cs"/>
              </a:rPr>
              <a:t>From</a:t>
            </a:r>
            <a:r>
              <a:rPr lang="fr-FR" sz="4400" b="1" dirty="0" smtClean="0">
                <a:solidFill>
                  <a:srgbClr val="1F4E79"/>
                </a:solidFill>
                <a:ea typeface="+mj-ea"/>
                <a:cs typeface="+mj-cs"/>
              </a:rPr>
              <a:t> </a:t>
            </a:r>
            <a:r>
              <a:rPr lang="fr-FR" sz="4400" b="1" dirty="0" err="1" smtClean="0">
                <a:solidFill>
                  <a:srgbClr val="1F4E79"/>
                </a:solidFill>
                <a:ea typeface="+mj-ea"/>
                <a:cs typeface="+mj-cs"/>
              </a:rPr>
              <a:t>bredeles</a:t>
            </a:r>
            <a:r>
              <a:rPr lang="fr-FR" sz="4400" b="1" dirty="0" smtClean="0">
                <a:solidFill>
                  <a:srgbClr val="1F4E79"/>
                </a:solidFill>
                <a:ea typeface="+mj-ea"/>
                <a:cs typeface="+mj-cs"/>
              </a:rPr>
              <a:t> to immunopeptidomics</a:t>
            </a:r>
            <a:endParaRPr lang="fr-FR" sz="4400" b="1" dirty="0">
              <a:solidFill>
                <a:srgbClr val="1F4E79"/>
              </a:solidFill>
              <a:ea typeface="+mj-ea"/>
              <a:cs typeface="+mj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50551" t="62120" b="7164"/>
          <a:stretch/>
        </p:blipFill>
        <p:spPr>
          <a:xfrm>
            <a:off x="5985552" y="4026441"/>
            <a:ext cx="5678284" cy="1618221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083396" y="2192752"/>
            <a:ext cx="5308505" cy="1605955"/>
            <a:chOff x="6149384" y="1928801"/>
            <a:chExt cx="5308505" cy="160595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4"/>
            <a:srcRect l="2068" t="12364" r="55716" b="59800"/>
            <a:stretch/>
          </p:blipFill>
          <p:spPr>
            <a:xfrm>
              <a:off x="6149384" y="1928801"/>
              <a:ext cx="5308505" cy="16059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056077" y="3080645"/>
              <a:ext cx="1072661" cy="26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4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887" y="2153049"/>
            <a:ext cx="1072566" cy="5950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420" y="1628284"/>
            <a:ext cx="512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Specific</a:t>
            </a:r>
            <a:r>
              <a:rPr lang="fr-FR" sz="2400" b="1" dirty="0"/>
              <a:t> and </a:t>
            </a:r>
            <a:r>
              <a:rPr lang="fr-FR" sz="2400" b="1" dirty="0" err="1"/>
              <a:t>tricky</a:t>
            </a:r>
            <a:r>
              <a:rPr lang="fr-FR" sz="2400" b="1" dirty="0"/>
              <a:t> </a:t>
            </a:r>
            <a:r>
              <a:rPr lang="fr-FR" sz="2400" b="1" dirty="0" err="1"/>
              <a:t>sample</a:t>
            </a:r>
            <a:r>
              <a:rPr lang="fr-FR" sz="2400" b="1" dirty="0"/>
              <a:t> </a:t>
            </a:r>
            <a:r>
              <a:rPr lang="fr-FR" sz="2400" b="1" dirty="0" err="1"/>
              <a:t>preparation</a:t>
            </a:r>
            <a:r>
              <a:rPr lang="fr-FR" sz="2400" b="1" dirty="0"/>
              <a:t> 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719" y="3780176"/>
            <a:ext cx="4773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Low</a:t>
            </a:r>
            <a:r>
              <a:rPr lang="fr-FR" sz="2400" b="1" dirty="0"/>
              <a:t> </a:t>
            </a:r>
            <a:r>
              <a:rPr lang="fr-FR" sz="2400" b="1" dirty="0" err="1"/>
              <a:t>abundance</a:t>
            </a:r>
            <a:r>
              <a:rPr lang="fr-FR" sz="2400" b="1" dirty="0"/>
              <a:t> of immunopeptides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9551" y1="85806" x2="59551" y2="85806"/>
                        <a14:foregroundMark x1="40449" y1="87097" x2="40449" y2="87097"/>
                        <a14:foregroundMark x1="21348" y1="87742" x2="21348" y2="87742"/>
                        <a14:foregroundMark x1="8989" y1="70968" x2="8989" y2="70968"/>
                        <a14:foregroundMark x1="8989" y1="97419" x2="8989" y2="97419"/>
                        <a14:backgroundMark x1="26966" y1="24516" x2="26966" y2="24516"/>
                        <a14:backgroundMark x1="24719" y1="9677" x2="24719" y2="9677"/>
                        <a14:backgroundMark x1="93258" y1="36129" x2="93258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5" y="4694133"/>
            <a:ext cx="892978" cy="15551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3" b="93197" l="3315" r="93370"/>
                    </a14:imgEffect>
                  </a14:imgLayer>
                </a14:imgProps>
              </a:ext>
            </a:extLst>
          </a:blip>
          <a:srcRect l="5524" t="8304" r="7008" b="7486"/>
          <a:stretch/>
        </p:blipFill>
        <p:spPr>
          <a:xfrm>
            <a:off x="2365125" y="4372295"/>
            <a:ext cx="925820" cy="7239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41291" y="425383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endParaRPr lang="fr-FR" dirty="0"/>
          </a:p>
        </p:txBody>
      </p:sp>
      <p:pic>
        <p:nvPicPr>
          <p:cNvPr id="14340" name="Picture 4" descr="NP-40 Alternative | CAS 9016-45-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29935"/>
          <a:stretch/>
        </p:blipFill>
        <p:spPr bwMode="auto">
          <a:xfrm>
            <a:off x="609162" y="2073771"/>
            <a:ext cx="1593606" cy="5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3771" y="5117637"/>
            <a:ext cx="852695" cy="99481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7495" y="5473832"/>
            <a:ext cx="771987" cy="1874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62512" y="4967068"/>
            <a:ext cx="675838" cy="49123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7998" y="5683521"/>
            <a:ext cx="499862" cy="369761"/>
          </a:xfrm>
          <a:prstGeom prst="rect">
            <a:avLst/>
          </a:prstGeom>
        </p:spPr>
      </p:pic>
      <p:grpSp>
        <p:nvGrpSpPr>
          <p:cNvPr id="169" name="Groupe 168"/>
          <p:cNvGrpSpPr/>
          <p:nvPr/>
        </p:nvGrpSpPr>
        <p:grpSpPr>
          <a:xfrm>
            <a:off x="10104989" y="4999868"/>
            <a:ext cx="1112710" cy="1118899"/>
            <a:chOff x="9036136" y="1932041"/>
            <a:chExt cx="1112710" cy="1118899"/>
          </a:xfrm>
        </p:grpSpPr>
        <p:pic>
          <p:nvPicPr>
            <p:cNvPr id="18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8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8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8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8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8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8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8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8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8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sp>
        <p:nvSpPr>
          <p:cNvPr id="190" name="Rectangle 189"/>
          <p:cNvSpPr/>
          <p:nvPr/>
        </p:nvSpPr>
        <p:spPr>
          <a:xfrm>
            <a:off x="7142206" y="1711295"/>
            <a:ext cx="541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/>
              <a:t>Non </a:t>
            </a:r>
            <a:r>
              <a:rPr lang="fr-FR" sz="2400" b="1" dirty="0" err="1"/>
              <a:t>tryptic</a:t>
            </a:r>
            <a:r>
              <a:rPr lang="fr-FR" sz="2400" b="1" dirty="0"/>
              <a:t> nature </a:t>
            </a:r>
            <a:r>
              <a:rPr lang="fr-FR" sz="2400" b="1" dirty="0" smtClean="0"/>
              <a:t>of </a:t>
            </a:r>
            <a:r>
              <a:rPr lang="fr-FR" sz="2400" b="1" dirty="0"/>
              <a:t>immunopeptides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20"/>
          <a:srcRect l="10936" t="8229" r="6454" b="7560"/>
          <a:stretch/>
        </p:blipFill>
        <p:spPr>
          <a:xfrm>
            <a:off x="747252" y="4307547"/>
            <a:ext cx="1089831" cy="159673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529" l="3261" r="956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2" y="6029797"/>
            <a:ext cx="717961" cy="67894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3493" y="3100342"/>
            <a:ext cx="852695" cy="994811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7668695" y="2374213"/>
            <a:ext cx="3848890" cy="408623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 smtClean="0"/>
              <a:t>proteomics</a:t>
            </a:r>
            <a:r>
              <a:rPr lang="fr-FR" b="1" dirty="0" smtClean="0"/>
              <a:t> </a:t>
            </a:r>
            <a:r>
              <a:rPr lang="fr-FR" b="1" dirty="0"/>
              <a:t>digestion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10231489" y="2916771"/>
            <a:ext cx="1455237" cy="1465568"/>
            <a:chOff x="7772896" y="1849507"/>
            <a:chExt cx="1455237" cy="1465568"/>
          </a:xfrm>
        </p:grpSpPr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07200" y="1849507"/>
              <a:ext cx="1420933" cy="1465568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8947969" y="281217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59497" t="62002" r="10585" b="24315"/>
            <a:stretch/>
          </p:blipFill>
          <p:spPr>
            <a:xfrm rot="17921366">
              <a:off x="7806934" y="2199009"/>
              <a:ext cx="425116" cy="200526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8813958" y="2590861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344282" y="280787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399957" y="191358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772896" y="238699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365920" y="2173593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068740" y="24545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844628" y="278639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335995" y="300197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006188" y="20290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840696" y="1987176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412" y="3293266"/>
            <a:ext cx="771987" cy="18748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6184" y="3456476"/>
            <a:ext cx="499862" cy="3697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650545" y="3017675"/>
            <a:ext cx="176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Trypsin</a:t>
            </a:r>
            <a:r>
              <a:rPr lang="fr-FR" dirty="0" smtClean="0"/>
              <a:t> digestion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8230540" y="4502187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Immunopeptides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887" y="2153049"/>
            <a:ext cx="1072566" cy="5950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420" y="1628284"/>
            <a:ext cx="512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Specific</a:t>
            </a:r>
            <a:r>
              <a:rPr lang="fr-FR" sz="2400" b="1" dirty="0"/>
              <a:t> and </a:t>
            </a:r>
            <a:r>
              <a:rPr lang="fr-FR" sz="2400" b="1" dirty="0" err="1"/>
              <a:t>tricky</a:t>
            </a:r>
            <a:r>
              <a:rPr lang="fr-FR" sz="2400" b="1" dirty="0"/>
              <a:t> </a:t>
            </a:r>
            <a:r>
              <a:rPr lang="fr-FR" sz="2400" b="1" dirty="0" err="1"/>
              <a:t>sample</a:t>
            </a:r>
            <a:r>
              <a:rPr lang="fr-FR" sz="2400" b="1" dirty="0"/>
              <a:t> </a:t>
            </a:r>
            <a:r>
              <a:rPr lang="fr-FR" sz="2400" b="1" dirty="0" err="1"/>
              <a:t>preparation</a:t>
            </a:r>
            <a:r>
              <a:rPr lang="fr-FR" sz="2400" b="1" dirty="0"/>
              <a:t> 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719" y="3780176"/>
            <a:ext cx="4773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Low</a:t>
            </a:r>
            <a:r>
              <a:rPr lang="fr-FR" sz="2400" b="1" dirty="0"/>
              <a:t> </a:t>
            </a:r>
            <a:r>
              <a:rPr lang="fr-FR" sz="2400" b="1" dirty="0" err="1"/>
              <a:t>abundance</a:t>
            </a:r>
            <a:r>
              <a:rPr lang="fr-FR" sz="2400" b="1" dirty="0"/>
              <a:t> of immunopeptides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9551" y1="85806" x2="59551" y2="85806"/>
                        <a14:foregroundMark x1="40449" y1="87097" x2="40449" y2="87097"/>
                        <a14:foregroundMark x1="21348" y1="87742" x2="21348" y2="87742"/>
                        <a14:foregroundMark x1="8989" y1="70968" x2="8989" y2="70968"/>
                        <a14:foregroundMark x1="8989" y1="97419" x2="8989" y2="97419"/>
                        <a14:backgroundMark x1="26966" y1="24516" x2="26966" y2="24516"/>
                        <a14:backgroundMark x1="24719" y1="9677" x2="24719" y2="9677"/>
                        <a14:backgroundMark x1="93258" y1="36129" x2="93258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5" y="4694133"/>
            <a:ext cx="892978" cy="15551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3" b="93197" l="3315" r="93370"/>
                    </a14:imgEffect>
                  </a14:imgLayer>
                </a14:imgProps>
              </a:ext>
            </a:extLst>
          </a:blip>
          <a:srcRect l="5524" t="8304" r="7008" b="7486"/>
          <a:stretch/>
        </p:blipFill>
        <p:spPr>
          <a:xfrm>
            <a:off x="2365125" y="4372295"/>
            <a:ext cx="925820" cy="7239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41291" y="425383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endParaRPr lang="fr-FR" dirty="0"/>
          </a:p>
        </p:txBody>
      </p:sp>
      <p:pic>
        <p:nvPicPr>
          <p:cNvPr id="14340" name="Picture 4" descr="NP-40 Alternative | CAS 9016-45-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29935"/>
          <a:stretch/>
        </p:blipFill>
        <p:spPr bwMode="auto">
          <a:xfrm>
            <a:off x="609162" y="2073771"/>
            <a:ext cx="1593606" cy="5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3771" y="5117637"/>
            <a:ext cx="852695" cy="99481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7495" y="5473832"/>
            <a:ext cx="771987" cy="1874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62512" y="4967068"/>
            <a:ext cx="675838" cy="49123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7998" y="5683521"/>
            <a:ext cx="499862" cy="369761"/>
          </a:xfrm>
          <a:prstGeom prst="rect">
            <a:avLst/>
          </a:prstGeom>
        </p:spPr>
      </p:pic>
      <p:grpSp>
        <p:nvGrpSpPr>
          <p:cNvPr id="169" name="Groupe 168"/>
          <p:cNvGrpSpPr/>
          <p:nvPr/>
        </p:nvGrpSpPr>
        <p:grpSpPr>
          <a:xfrm>
            <a:off x="10104989" y="4999868"/>
            <a:ext cx="1112710" cy="1118899"/>
            <a:chOff x="9036136" y="1932041"/>
            <a:chExt cx="1112710" cy="1118899"/>
          </a:xfrm>
        </p:grpSpPr>
        <p:pic>
          <p:nvPicPr>
            <p:cNvPr id="18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8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8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8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8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8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8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8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8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8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sp>
        <p:nvSpPr>
          <p:cNvPr id="190" name="Rectangle 189"/>
          <p:cNvSpPr/>
          <p:nvPr/>
        </p:nvSpPr>
        <p:spPr>
          <a:xfrm>
            <a:off x="7142206" y="1711295"/>
            <a:ext cx="541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/>
              <a:t>Non </a:t>
            </a:r>
            <a:r>
              <a:rPr lang="fr-FR" sz="2400" b="1" dirty="0" err="1"/>
              <a:t>tryptic</a:t>
            </a:r>
            <a:r>
              <a:rPr lang="fr-FR" sz="2400" b="1" dirty="0"/>
              <a:t> nature </a:t>
            </a:r>
            <a:r>
              <a:rPr lang="fr-FR" sz="2400" b="1" dirty="0" smtClean="0"/>
              <a:t>of </a:t>
            </a:r>
            <a:r>
              <a:rPr lang="fr-FR" sz="2400" b="1" dirty="0"/>
              <a:t>immunopeptides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20"/>
          <a:srcRect l="10936" t="8229" r="6454" b="7560"/>
          <a:stretch/>
        </p:blipFill>
        <p:spPr>
          <a:xfrm>
            <a:off x="747252" y="4307547"/>
            <a:ext cx="1089831" cy="159673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529" l="3261" r="956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2" y="6029797"/>
            <a:ext cx="717961" cy="67894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3493" y="3100342"/>
            <a:ext cx="852695" cy="994811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7668695" y="2374213"/>
            <a:ext cx="3848890" cy="408623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 smtClean="0"/>
              <a:t>proteomics</a:t>
            </a:r>
            <a:r>
              <a:rPr lang="fr-FR" b="1" dirty="0" smtClean="0"/>
              <a:t> </a:t>
            </a:r>
            <a:r>
              <a:rPr lang="fr-FR" b="1" dirty="0"/>
              <a:t>digestion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10231489" y="2916771"/>
            <a:ext cx="1455237" cy="1465568"/>
            <a:chOff x="7772896" y="1849507"/>
            <a:chExt cx="1455237" cy="1465568"/>
          </a:xfrm>
        </p:grpSpPr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07200" y="1849507"/>
              <a:ext cx="1420933" cy="1465568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8947969" y="281217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59497" t="62002" r="10585" b="24315"/>
            <a:stretch/>
          </p:blipFill>
          <p:spPr>
            <a:xfrm rot="17921366">
              <a:off x="7806934" y="2199009"/>
              <a:ext cx="425116" cy="200526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8813958" y="2590861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344282" y="280787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399957" y="191358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772896" y="238699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365920" y="2173593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068740" y="24545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844628" y="278639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335995" y="300197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006188" y="20290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840696" y="1987176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412" y="3293266"/>
            <a:ext cx="771987" cy="18748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6184" y="3456476"/>
            <a:ext cx="499862" cy="3697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650545" y="3017675"/>
            <a:ext cx="176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Trypsin</a:t>
            </a:r>
            <a:r>
              <a:rPr lang="fr-FR" dirty="0" smtClean="0"/>
              <a:t> digestion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8230540" y="4502187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Immunopeptides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-569565" y="-52488"/>
            <a:ext cx="13185970" cy="7457361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2006318" y="2929814"/>
            <a:ext cx="8324741" cy="1464231"/>
          </a:xfrm>
          <a:prstGeom prst="roundRect">
            <a:avLst/>
          </a:prstGeom>
          <a:solidFill>
            <a:srgbClr val="FFABAD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All steps of the workflow still benefit from thorough optimization</a:t>
            </a:r>
          </a:p>
        </p:txBody>
      </p:sp>
    </p:spTree>
    <p:extLst>
      <p:ext uri="{BB962C8B-B14F-4D97-AF65-F5344CB8AC3E}">
        <p14:creationId xmlns:p14="http://schemas.microsoft.com/office/powerpoint/2010/main" val="589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 txBox="1">
            <a:spLocks/>
          </p:cNvSpPr>
          <p:nvPr/>
        </p:nvSpPr>
        <p:spPr>
          <a:xfrm>
            <a:off x="127000" y="0"/>
            <a:ext cx="106099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Immunopeptidomics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challenging</a:t>
            </a:r>
            <a:endParaRPr lang="fr-FR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8645" r="19692" b="25717"/>
          <a:stretch/>
        </p:blipFill>
        <p:spPr>
          <a:xfrm>
            <a:off x="4347030" y="1898780"/>
            <a:ext cx="3018715" cy="32073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1887" y="2153049"/>
            <a:ext cx="1072566" cy="5950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 rot="15251953">
            <a:off x="5043429" y="2886101"/>
            <a:ext cx="1464245" cy="1232743"/>
            <a:chOff x="5323218" y="2794272"/>
            <a:chExt cx="1210076" cy="101875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23218" y="2794272"/>
              <a:ext cx="1210076" cy="101875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59417" t="15526" r="1621" b="53384"/>
            <a:stretch/>
          </p:blipFill>
          <p:spPr>
            <a:xfrm rot="1675809">
              <a:off x="6361909" y="3083374"/>
              <a:ext cx="165182" cy="99858"/>
            </a:xfrm>
            <a:prstGeom prst="rect">
              <a:avLst/>
            </a:prstGeom>
          </p:spPr>
        </p:pic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8CA8B4B-9C00-4947-B62B-C16AA26DC393}"/>
              </a:ext>
            </a:extLst>
          </p:cNvPr>
          <p:cNvCxnSpPr/>
          <p:nvPr/>
        </p:nvCxnSpPr>
        <p:spPr>
          <a:xfrm flipH="1">
            <a:off x="5397138" y="2770061"/>
            <a:ext cx="160134" cy="1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420" y="1628284"/>
            <a:ext cx="512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Specific</a:t>
            </a:r>
            <a:r>
              <a:rPr lang="fr-FR" sz="2400" b="1" dirty="0"/>
              <a:t> and </a:t>
            </a:r>
            <a:r>
              <a:rPr lang="fr-FR" sz="2400" b="1" dirty="0" err="1"/>
              <a:t>tricky</a:t>
            </a:r>
            <a:r>
              <a:rPr lang="fr-FR" sz="2400" b="1" dirty="0"/>
              <a:t> </a:t>
            </a:r>
            <a:r>
              <a:rPr lang="fr-FR" sz="2400" b="1" dirty="0" err="1"/>
              <a:t>sample</a:t>
            </a:r>
            <a:r>
              <a:rPr lang="fr-FR" sz="2400" b="1" dirty="0"/>
              <a:t> </a:t>
            </a:r>
            <a:r>
              <a:rPr lang="fr-FR" sz="2400" b="1" dirty="0" err="1"/>
              <a:t>preparation</a:t>
            </a:r>
            <a:r>
              <a:rPr lang="fr-FR" sz="2400" b="1" dirty="0"/>
              <a:t> 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719" y="3780176"/>
            <a:ext cx="4773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/>
              <a:t>Low</a:t>
            </a:r>
            <a:r>
              <a:rPr lang="fr-FR" sz="2400" b="1" dirty="0"/>
              <a:t> </a:t>
            </a:r>
            <a:r>
              <a:rPr lang="fr-FR" sz="2400" b="1" dirty="0" err="1"/>
              <a:t>abundance</a:t>
            </a:r>
            <a:r>
              <a:rPr lang="fr-FR" sz="2400" b="1" dirty="0"/>
              <a:t> of immunopeptides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9551" y1="85806" x2="59551" y2="85806"/>
                        <a14:foregroundMark x1="40449" y1="87097" x2="40449" y2="87097"/>
                        <a14:foregroundMark x1="21348" y1="87742" x2="21348" y2="87742"/>
                        <a14:foregroundMark x1="8989" y1="70968" x2="8989" y2="70968"/>
                        <a14:foregroundMark x1="8989" y1="97419" x2="8989" y2="97419"/>
                        <a14:backgroundMark x1="26966" y1="24516" x2="26966" y2="24516"/>
                        <a14:backgroundMark x1="24719" y1="9677" x2="24719" y2="9677"/>
                        <a14:backgroundMark x1="93258" y1="36129" x2="93258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5" y="4694133"/>
            <a:ext cx="892978" cy="15551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3" b="93197" l="3315" r="93370"/>
                    </a14:imgEffect>
                  </a14:imgLayer>
                </a14:imgProps>
              </a:ext>
            </a:extLst>
          </a:blip>
          <a:srcRect l="5524" t="8304" r="7008" b="7486"/>
          <a:stretch/>
        </p:blipFill>
        <p:spPr>
          <a:xfrm>
            <a:off x="2365125" y="4372295"/>
            <a:ext cx="925820" cy="7239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41291" y="425383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sensitivity</a:t>
            </a:r>
            <a:endParaRPr lang="fr-FR" dirty="0"/>
          </a:p>
        </p:txBody>
      </p:sp>
      <p:pic>
        <p:nvPicPr>
          <p:cNvPr id="14340" name="Picture 4" descr="NP-40 Alternative | CAS 9016-45-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8" b="29935"/>
          <a:stretch/>
        </p:blipFill>
        <p:spPr bwMode="auto">
          <a:xfrm>
            <a:off x="609162" y="2073771"/>
            <a:ext cx="1593606" cy="5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3771" y="5117637"/>
            <a:ext cx="852695" cy="99481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7495" y="5473832"/>
            <a:ext cx="771987" cy="1874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62512" y="4967068"/>
            <a:ext cx="675838" cy="49123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7998" y="5683521"/>
            <a:ext cx="499862" cy="369761"/>
          </a:xfrm>
          <a:prstGeom prst="rect">
            <a:avLst/>
          </a:prstGeom>
        </p:spPr>
      </p:pic>
      <p:grpSp>
        <p:nvGrpSpPr>
          <p:cNvPr id="169" name="Groupe 168"/>
          <p:cNvGrpSpPr/>
          <p:nvPr/>
        </p:nvGrpSpPr>
        <p:grpSpPr>
          <a:xfrm>
            <a:off x="10104989" y="4999868"/>
            <a:ext cx="1112710" cy="1118899"/>
            <a:chOff x="9036136" y="1932041"/>
            <a:chExt cx="1112710" cy="1118899"/>
          </a:xfrm>
        </p:grpSpPr>
        <p:pic>
          <p:nvPicPr>
            <p:cNvPr id="18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8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8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8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8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8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8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8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8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8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sp>
        <p:nvSpPr>
          <p:cNvPr id="190" name="Rectangle 189"/>
          <p:cNvSpPr/>
          <p:nvPr/>
        </p:nvSpPr>
        <p:spPr>
          <a:xfrm>
            <a:off x="7142206" y="1711295"/>
            <a:ext cx="5417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/>
              <a:t>Non </a:t>
            </a:r>
            <a:r>
              <a:rPr lang="fr-FR" sz="2400" b="1" dirty="0" err="1"/>
              <a:t>tryptic</a:t>
            </a:r>
            <a:r>
              <a:rPr lang="fr-FR" sz="2400" b="1" dirty="0"/>
              <a:t> nature </a:t>
            </a:r>
            <a:r>
              <a:rPr lang="fr-FR" sz="2400" b="1" dirty="0" smtClean="0"/>
              <a:t>of </a:t>
            </a:r>
            <a:r>
              <a:rPr lang="fr-FR" sz="2400" b="1" dirty="0"/>
              <a:t>immunopeptides</a:t>
            </a:r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447739" y="2477673"/>
            <a:ext cx="93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HLA I peptide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20"/>
          <a:srcRect l="10936" t="8229" r="6454" b="7560"/>
          <a:stretch/>
        </p:blipFill>
        <p:spPr>
          <a:xfrm>
            <a:off x="747252" y="4307547"/>
            <a:ext cx="1089831" cy="159673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529" l="3261" r="956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2" y="6029797"/>
            <a:ext cx="717961" cy="67894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3493" y="3100342"/>
            <a:ext cx="852695" cy="994811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7668695" y="2374213"/>
            <a:ext cx="3848890" cy="408623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 smtClean="0"/>
              <a:t>proteomics</a:t>
            </a:r>
            <a:r>
              <a:rPr lang="fr-FR" b="1" dirty="0" smtClean="0"/>
              <a:t> </a:t>
            </a:r>
            <a:r>
              <a:rPr lang="fr-FR" b="1" dirty="0"/>
              <a:t>digestion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10231489" y="2916771"/>
            <a:ext cx="1455237" cy="1465568"/>
            <a:chOff x="7772896" y="1849507"/>
            <a:chExt cx="1455237" cy="1465568"/>
          </a:xfrm>
        </p:grpSpPr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07200" y="1849507"/>
              <a:ext cx="1420933" cy="1465568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8947969" y="281217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59497" t="62002" r="10585" b="24315"/>
            <a:stretch/>
          </p:blipFill>
          <p:spPr>
            <a:xfrm rot="17921366">
              <a:off x="7806934" y="2199009"/>
              <a:ext cx="425116" cy="200526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8813958" y="2590861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344282" y="280787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399957" y="191358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772896" y="238699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365920" y="2173593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068740" y="24545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844628" y="278639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335995" y="300197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006188" y="202905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R</a:t>
              </a:r>
              <a:endParaRPr lang="fr-FR" sz="12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840696" y="1987176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K</a:t>
              </a:r>
              <a:endParaRPr lang="fr-FR" sz="1200" dirty="0"/>
            </a:p>
          </p:txBody>
        </p: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412" y="3293266"/>
            <a:ext cx="771987" cy="18748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6184" y="3456476"/>
            <a:ext cx="499862" cy="3697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650545" y="3017675"/>
            <a:ext cx="176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Trypsin</a:t>
            </a:r>
            <a:r>
              <a:rPr lang="fr-FR" dirty="0" smtClean="0"/>
              <a:t> digestion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8230540" y="4502187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Immunopeptides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-569565" y="-52488"/>
            <a:ext cx="13185970" cy="7457361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2006318" y="2929814"/>
            <a:ext cx="8324741" cy="1464231"/>
          </a:xfrm>
          <a:prstGeom prst="roundRect">
            <a:avLst/>
          </a:prstGeom>
          <a:solidFill>
            <a:srgbClr val="FFABAD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All steps of the workflow still benefit from thorough optimization</a:t>
            </a:r>
          </a:p>
        </p:txBody>
      </p:sp>
      <p:sp>
        <p:nvSpPr>
          <p:cNvPr id="65" name="Pentagone 64"/>
          <p:cNvSpPr/>
          <p:nvPr/>
        </p:nvSpPr>
        <p:spPr>
          <a:xfrm>
            <a:off x="2175823" y="4546128"/>
            <a:ext cx="2523780" cy="983557"/>
          </a:xfrm>
          <a:prstGeom prst="homePlate">
            <a:avLst/>
          </a:prstGeom>
          <a:solidFill>
            <a:srgbClr val="FFABAD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</a:rPr>
              <a:t>Sample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preparation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4604264" y="4536603"/>
            <a:ext cx="2858515" cy="983557"/>
          </a:xfrm>
          <a:prstGeom prst="chevron">
            <a:avLst/>
          </a:prstGeom>
          <a:solidFill>
            <a:srgbClr val="FFC5C6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LC-MS/MS </a:t>
            </a:r>
            <a:r>
              <a:rPr lang="fr-FR" sz="2000" b="1" dirty="0" err="1">
                <a:solidFill>
                  <a:schemeClr val="tx1"/>
                </a:solidFill>
              </a:rPr>
              <a:t>analysis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7357033" y="4527078"/>
            <a:ext cx="3146766" cy="983557"/>
          </a:xfrm>
          <a:prstGeom prst="chevron">
            <a:avLst/>
          </a:prstGeom>
          <a:solidFill>
            <a:srgbClr val="FFD1D2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tx1"/>
                </a:solidFill>
              </a:rPr>
              <a:t>Bioinformatic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data </a:t>
            </a:r>
            <a:r>
              <a:rPr lang="fr-FR" sz="2000" b="1" dirty="0" err="1">
                <a:solidFill>
                  <a:schemeClr val="tx1"/>
                </a:solidFill>
              </a:rPr>
              <a:t>treatment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>
          <a:xfrm>
            <a:off x="208604" y="1473428"/>
            <a:ext cx="3070047" cy="5178670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Graphique 22"/>
          <p:cNvGraphicFramePr>
            <a:graphicFrameLocks/>
          </p:cNvGraphicFramePr>
          <p:nvPr/>
        </p:nvGraphicFramePr>
        <p:xfrm>
          <a:off x="296779" y="2071752"/>
          <a:ext cx="2831865" cy="31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86764" y="1131856"/>
            <a:ext cx="2318361" cy="7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08992" y="1015091"/>
            <a:ext cx="2067697" cy="715089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237" y="1170426"/>
            <a:ext cx="1735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Peptide </a:t>
            </a:r>
            <a:r>
              <a:rPr lang="fr-FR" sz="2000" b="1" dirty="0" err="1"/>
              <a:t>length</a:t>
            </a:r>
            <a:endParaRPr lang="fr-FR" sz="2000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2195691" y="5480645"/>
            <a:ext cx="1729269" cy="1269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071" y="5819212"/>
            <a:ext cx="3371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/>
              <a:t>Majority</a:t>
            </a:r>
            <a:r>
              <a:rPr lang="fr-FR" sz="2000" dirty="0" smtClean="0"/>
              <a:t> </a:t>
            </a:r>
            <a:r>
              <a:rPr lang="fr-FR" sz="2000" dirty="0"/>
              <a:t>of 9 </a:t>
            </a:r>
            <a:r>
              <a:rPr lang="fr-FR" sz="2000" dirty="0" err="1"/>
              <a:t>amino</a:t>
            </a:r>
            <a:r>
              <a:rPr lang="fr-FR" sz="2000" dirty="0"/>
              <a:t> </a:t>
            </a:r>
            <a:r>
              <a:rPr lang="fr-FR" sz="2000" dirty="0" err="1"/>
              <a:t>acids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48635" y="6615743"/>
            <a:ext cx="191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/>
              <a:t>M. Nielsen, NAR (2020)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FE7FE-46FF-8840-F916-19212F239CAC}"/>
              </a:ext>
            </a:extLst>
          </p:cNvPr>
          <p:cNvSpPr txBox="1">
            <a:spLocks/>
          </p:cNvSpPr>
          <p:nvPr/>
        </p:nvSpPr>
        <p:spPr>
          <a:xfrm>
            <a:off x="-176547" y="-57874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Fortunately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we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have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tools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to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confirm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3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HLA 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ligand peptides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>
          <a:xfrm>
            <a:off x="208604" y="1473428"/>
            <a:ext cx="3070047" cy="5178670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Graphique 22"/>
          <p:cNvGraphicFramePr>
            <a:graphicFrameLocks/>
          </p:cNvGraphicFramePr>
          <p:nvPr/>
        </p:nvGraphicFramePr>
        <p:xfrm>
          <a:off x="296779" y="2071752"/>
          <a:ext cx="2831865" cy="31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3544"/>
          <a:stretch/>
        </p:blipFill>
        <p:spPr bwMode="auto">
          <a:xfrm>
            <a:off x="4215507" y="3877780"/>
            <a:ext cx="2185431" cy="19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>
          <a:xfrm>
            <a:off x="3493898" y="5803199"/>
            <a:ext cx="3738947" cy="442674"/>
          </a:xfrm>
          <a:prstGeom prst="round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fr-FR" sz="2000" dirty="0"/>
              <a:t>Information on peptide </a:t>
            </a:r>
            <a:r>
              <a:rPr lang="fr-FR" sz="2000" dirty="0" err="1" smtClean="0"/>
              <a:t>specificity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22" y="2061067"/>
            <a:ext cx="2182522" cy="1873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64" y="1131856"/>
            <a:ext cx="2318361" cy="7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08992" y="1015091"/>
            <a:ext cx="2067697" cy="715089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237" y="1170426"/>
            <a:ext cx="1735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Peptide </a:t>
            </a:r>
            <a:r>
              <a:rPr lang="fr-FR" sz="2000" b="1" dirty="0" err="1"/>
              <a:t>length</a:t>
            </a:r>
            <a:endParaRPr lang="fr-FR" sz="2000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2195691" y="5480645"/>
            <a:ext cx="1729269" cy="1269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071" y="5819212"/>
            <a:ext cx="3371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/>
              <a:t>Majority</a:t>
            </a:r>
            <a:r>
              <a:rPr lang="fr-FR" sz="2000" dirty="0" smtClean="0"/>
              <a:t> </a:t>
            </a:r>
            <a:r>
              <a:rPr lang="fr-FR" sz="2000" dirty="0"/>
              <a:t>of 9 </a:t>
            </a:r>
            <a:r>
              <a:rPr lang="fr-FR" sz="2000" dirty="0" err="1"/>
              <a:t>amino</a:t>
            </a:r>
            <a:r>
              <a:rPr lang="fr-FR" sz="2000" dirty="0"/>
              <a:t> </a:t>
            </a:r>
            <a:r>
              <a:rPr lang="fr-FR" sz="2000" dirty="0" err="1"/>
              <a:t>acids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493898" y="1386925"/>
            <a:ext cx="3683771" cy="5265173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e 12"/>
          <p:cNvGrpSpPr/>
          <p:nvPr/>
        </p:nvGrpSpPr>
        <p:grpSpPr>
          <a:xfrm>
            <a:off x="3876675" y="1015091"/>
            <a:ext cx="2841841" cy="743668"/>
            <a:chOff x="3876675" y="1015091"/>
            <a:chExt cx="2841841" cy="743668"/>
          </a:xfrm>
        </p:grpSpPr>
        <p:sp>
          <p:nvSpPr>
            <p:cNvPr id="42" name="Rectangle 41"/>
            <p:cNvSpPr/>
            <p:nvPr/>
          </p:nvSpPr>
          <p:spPr>
            <a:xfrm>
              <a:off x="3876675" y="1015091"/>
              <a:ext cx="284184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979651" y="1033667"/>
              <a:ext cx="2655112" cy="715089"/>
              <a:chOff x="4227301" y="1033667"/>
              <a:chExt cx="2655112" cy="715089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4227301" y="1033667"/>
                <a:ext cx="2655112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27301" y="1206545"/>
                <a:ext cx="2587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/>
                  <a:t>Amino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acid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repartition</a:t>
                </a:r>
                <a:endParaRPr lang="fr-FR" sz="2000" b="1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9448635" y="6615743"/>
            <a:ext cx="191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/>
              <a:t>M. Nielsen, NAR (2020)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6163792" y="5480645"/>
            <a:ext cx="1729269" cy="12698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57545" y="1726388"/>
            <a:ext cx="1861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err="1"/>
              <a:t>GibbsCluster</a:t>
            </a:r>
            <a:r>
              <a:rPr lang="fr-FR" i="1" dirty="0"/>
              <a:t>–v2.0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FE7FE-46FF-8840-F916-19212F239CAC}"/>
              </a:ext>
            </a:extLst>
          </p:cNvPr>
          <p:cNvSpPr txBox="1">
            <a:spLocks/>
          </p:cNvSpPr>
          <p:nvPr/>
        </p:nvSpPr>
        <p:spPr>
          <a:xfrm>
            <a:off x="-176547" y="-57874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Fortunately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we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have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tools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to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confirm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</a:t>
            </a:r>
            <a:r>
              <a:rPr lang="fr-FR" sz="3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ligand 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peptides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1719034" y="6369268"/>
            <a:ext cx="62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>
          <a:xfrm>
            <a:off x="208604" y="1473428"/>
            <a:ext cx="3070047" cy="5178670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510567"/>
              </p:ext>
            </p:extLst>
          </p:nvPr>
        </p:nvGraphicFramePr>
        <p:xfrm>
          <a:off x="296779" y="2071752"/>
          <a:ext cx="2831865" cy="31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3544"/>
          <a:stretch/>
        </p:blipFill>
        <p:spPr bwMode="auto">
          <a:xfrm>
            <a:off x="4215507" y="3877780"/>
            <a:ext cx="2185431" cy="19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>
          <a:xfrm>
            <a:off x="3493898" y="5803199"/>
            <a:ext cx="3738947" cy="442674"/>
          </a:xfrm>
          <a:prstGeom prst="round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fr-FR" sz="2000" dirty="0"/>
              <a:t>Information on peptide </a:t>
            </a:r>
            <a:r>
              <a:rPr lang="fr-FR" sz="2000" dirty="0" err="1" smtClean="0"/>
              <a:t>specificity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62810" y="1778453"/>
            <a:ext cx="190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err="1"/>
              <a:t>NetMHCpan</a:t>
            </a:r>
            <a:r>
              <a:rPr lang="fr-FR" i="1" dirty="0"/>
              <a:t>–v4.1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3971" y="5731229"/>
            <a:ext cx="3730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Information of binding </a:t>
            </a:r>
            <a:r>
              <a:rPr lang="fr-FR" sz="2000" dirty="0" err="1"/>
              <a:t>specificity</a:t>
            </a:r>
            <a:r>
              <a:rPr lang="fr-FR" sz="2000" dirty="0"/>
              <a:t> of the peptides for HLA-I 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22" y="2061067"/>
            <a:ext cx="2182522" cy="1873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64" y="1131856"/>
            <a:ext cx="2318361" cy="7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08992" y="1015091"/>
            <a:ext cx="2067697" cy="715089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237" y="1170426"/>
            <a:ext cx="1735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Peptide </a:t>
            </a:r>
            <a:r>
              <a:rPr lang="fr-FR" sz="2000" b="1" dirty="0" err="1"/>
              <a:t>length</a:t>
            </a:r>
            <a:endParaRPr lang="fr-FR" sz="2000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2195691" y="5480645"/>
            <a:ext cx="1729269" cy="1269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071" y="5819212"/>
            <a:ext cx="3371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/>
              <a:t>Majority</a:t>
            </a:r>
            <a:r>
              <a:rPr lang="fr-FR" sz="2000" dirty="0" smtClean="0"/>
              <a:t> </a:t>
            </a:r>
            <a:r>
              <a:rPr lang="fr-FR" sz="2000" dirty="0"/>
              <a:t>of 9 </a:t>
            </a:r>
            <a:r>
              <a:rPr lang="fr-FR" sz="2000" dirty="0" err="1"/>
              <a:t>amino</a:t>
            </a:r>
            <a:r>
              <a:rPr lang="fr-FR" sz="2000" dirty="0"/>
              <a:t> </a:t>
            </a:r>
            <a:r>
              <a:rPr lang="fr-FR" sz="2000" dirty="0" err="1"/>
              <a:t>acids</a:t>
            </a:r>
            <a:endParaRPr lang="fr-FR" sz="2000" i="1" dirty="0">
              <a:solidFill>
                <a:srgbClr val="00B05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493898" y="1386925"/>
            <a:ext cx="3683771" cy="5265173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e 12"/>
          <p:cNvGrpSpPr/>
          <p:nvPr/>
        </p:nvGrpSpPr>
        <p:grpSpPr>
          <a:xfrm>
            <a:off x="3876675" y="1015091"/>
            <a:ext cx="2841841" cy="743668"/>
            <a:chOff x="3876675" y="1015091"/>
            <a:chExt cx="2841841" cy="743668"/>
          </a:xfrm>
        </p:grpSpPr>
        <p:sp>
          <p:nvSpPr>
            <p:cNvPr id="42" name="Rectangle 41"/>
            <p:cNvSpPr/>
            <p:nvPr/>
          </p:nvSpPr>
          <p:spPr>
            <a:xfrm>
              <a:off x="3876675" y="1015091"/>
              <a:ext cx="284184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979651" y="1033667"/>
              <a:ext cx="2655112" cy="715089"/>
              <a:chOff x="4227301" y="1033667"/>
              <a:chExt cx="2655112" cy="715089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4227301" y="1033667"/>
                <a:ext cx="2655112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27301" y="1206545"/>
                <a:ext cx="2587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/>
                  <a:t>Amino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acid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repartition</a:t>
                </a:r>
                <a:endParaRPr lang="fr-FR" sz="2000" b="1" dirty="0"/>
              </a:p>
            </p:txBody>
          </p:sp>
        </p:grpSp>
      </p:grpSp>
      <p:sp>
        <p:nvSpPr>
          <p:cNvPr id="45" name="Rectangle à coins arrondis 44"/>
          <p:cNvSpPr/>
          <p:nvPr/>
        </p:nvSpPr>
        <p:spPr>
          <a:xfrm>
            <a:off x="7433908" y="1386924"/>
            <a:ext cx="4558067" cy="5265174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e 51"/>
          <p:cNvGrpSpPr/>
          <p:nvPr/>
        </p:nvGrpSpPr>
        <p:grpSpPr>
          <a:xfrm>
            <a:off x="7825589" y="1015091"/>
            <a:ext cx="3740081" cy="743668"/>
            <a:chOff x="3477716" y="1015091"/>
            <a:chExt cx="3740081" cy="743668"/>
          </a:xfrm>
        </p:grpSpPr>
        <p:sp>
          <p:nvSpPr>
            <p:cNvPr id="53" name="Rectangle 52"/>
            <p:cNvSpPr/>
            <p:nvPr/>
          </p:nvSpPr>
          <p:spPr>
            <a:xfrm>
              <a:off x="3477716" y="1015091"/>
              <a:ext cx="374008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3496757" y="1033667"/>
              <a:ext cx="3721040" cy="719122"/>
              <a:chOff x="3744407" y="1033667"/>
              <a:chExt cx="3721040" cy="719122"/>
            </a:xfrm>
          </p:grpSpPr>
          <p:sp>
            <p:nvSpPr>
              <p:cNvPr id="55" name="Rectangle à coins arrondis 54"/>
              <p:cNvSpPr/>
              <p:nvPr/>
            </p:nvSpPr>
            <p:spPr>
              <a:xfrm>
                <a:off x="3744407" y="1033667"/>
                <a:ext cx="3721040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188961" y="1044903"/>
                <a:ext cx="28319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/>
                  <a:t>Bioinformatic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prediction</a:t>
                </a:r>
                <a:r>
                  <a:rPr lang="fr-FR" sz="2000" b="1" dirty="0"/>
                  <a:t> </a:t>
                </a:r>
              </a:p>
              <a:p>
                <a:pPr algn="ctr"/>
                <a:r>
                  <a:rPr lang="fr-FR" sz="2000" b="1" dirty="0"/>
                  <a:t>binding </a:t>
                </a:r>
                <a:r>
                  <a:rPr lang="fr-FR" sz="2000" b="1" dirty="0" err="1"/>
                  <a:t>affinity</a:t>
                </a:r>
                <a:endParaRPr lang="fr-FR" sz="2000" b="1" dirty="0"/>
              </a:p>
            </p:txBody>
          </p:sp>
        </p:grpSp>
      </p:grpSp>
      <p:graphicFrame>
        <p:nvGraphicFramePr>
          <p:cNvPr id="57" name="Graphique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412524"/>
              </p:ext>
            </p:extLst>
          </p:nvPr>
        </p:nvGraphicFramePr>
        <p:xfrm>
          <a:off x="7493501" y="2433765"/>
          <a:ext cx="4225533" cy="30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9448635" y="6615743"/>
            <a:ext cx="191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/>
              <a:t>M. Nielsen, NAR (2020)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6163792" y="5480645"/>
            <a:ext cx="1729269" cy="126985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10854399" y="5425497"/>
            <a:ext cx="1729269" cy="12698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57545" y="1726388"/>
            <a:ext cx="1861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err="1"/>
              <a:t>GibbsCluster</a:t>
            </a:r>
            <a:r>
              <a:rPr lang="fr-FR" i="1" dirty="0"/>
              <a:t>–v2.0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FE7FE-46FF-8840-F916-19212F239CAC}"/>
              </a:ext>
            </a:extLst>
          </p:cNvPr>
          <p:cNvSpPr txBox="1">
            <a:spLocks/>
          </p:cNvSpPr>
          <p:nvPr/>
        </p:nvSpPr>
        <p:spPr>
          <a:xfrm>
            <a:off x="-176547" y="-57874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Fortunately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we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have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tools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to </a:t>
            </a:r>
            <a:r>
              <a:rPr lang="fr-FR" sz="3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confirm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</a:t>
            </a:r>
            <a:r>
              <a:rPr lang="fr-FR" sz="3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ligand </a:t>
            </a:r>
            <a:r>
              <a:rPr lang="fr-FR" sz="3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peptides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719034" y="6369268"/>
            <a:ext cx="7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1" y="1175507"/>
            <a:ext cx="10226519" cy="56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immunopeptidomics?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Challenges of immunopeptidomics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preparation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optimisation using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magnetic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beads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Fine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tuning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of LC and MS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methods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-1472767" y="2798662"/>
            <a:ext cx="5450692" cy="1348490"/>
            <a:chOff x="1936895" y="1478595"/>
            <a:chExt cx="5450692" cy="1348490"/>
          </a:xfrm>
        </p:grpSpPr>
        <p:sp>
          <p:nvSpPr>
            <p:cNvPr id="6" name="Rectangle 5"/>
            <p:cNvSpPr/>
            <p:nvPr/>
          </p:nvSpPr>
          <p:spPr>
            <a:xfrm>
              <a:off x="1936898" y="1478595"/>
              <a:ext cx="5450689" cy="5518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Immunopeptidomics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3162495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6585286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420440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 flipV="1">
              <a:off x="4662241" y="-566345"/>
              <a:ext cx="0" cy="545069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52494" y="2159011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675285" y="2159000"/>
              <a:ext cx="0" cy="466309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510439" y="2159168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rganigramme : Connecteur 15"/>
            <p:cNvSpPr/>
            <p:nvPr/>
          </p:nvSpPr>
          <p:spPr>
            <a:xfrm>
              <a:off x="4299215" y="2647085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89208" y="2165079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4675" y="847297"/>
            <a:ext cx="10764317" cy="2139047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61044" y="4569848"/>
            <a:ext cx="10764317" cy="1077218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1719034" y="6369268"/>
            <a:ext cx="8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4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2" name="Rectangle 61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6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4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5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1" y="1175507"/>
            <a:ext cx="10226519" cy="56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immunopeptidomics?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Challenges of immunopeptidomics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preparation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optimisation using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magnetic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beads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Fine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tuning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of LC and MS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methods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-1472767" y="2798662"/>
            <a:ext cx="5450692" cy="1348490"/>
            <a:chOff x="1936895" y="1478595"/>
            <a:chExt cx="5450692" cy="1348490"/>
          </a:xfrm>
        </p:grpSpPr>
        <p:sp>
          <p:nvSpPr>
            <p:cNvPr id="6" name="Rectangle 5"/>
            <p:cNvSpPr/>
            <p:nvPr/>
          </p:nvSpPr>
          <p:spPr>
            <a:xfrm>
              <a:off x="1936898" y="1478595"/>
              <a:ext cx="5450689" cy="5518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Immunopeptidomics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3162495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6585286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420440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 flipV="1">
              <a:off x="4662241" y="-566345"/>
              <a:ext cx="0" cy="545069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52494" y="2159011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675285" y="2159000"/>
              <a:ext cx="0" cy="466309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510439" y="2159168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rganigramme : Connecteur 15"/>
            <p:cNvSpPr/>
            <p:nvPr/>
          </p:nvSpPr>
          <p:spPr>
            <a:xfrm>
              <a:off x="4299215" y="2647085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89208" y="2180979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4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392" y="2560071"/>
            <a:ext cx="528003" cy="523159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8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pic>
        <p:nvPicPr>
          <p:cNvPr id="44" name="Image 24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73994" y="1996914"/>
            <a:ext cx="362788" cy="343853"/>
          </a:xfrm>
          <a:prstGeom prst="rect">
            <a:avLst/>
          </a:prstGeom>
        </p:spPr>
      </p:pic>
      <p:pic>
        <p:nvPicPr>
          <p:cNvPr id="45" name="Image 24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731852">
            <a:off x="9458598" y="2092161"/>
            <a:ext cx="362788" cy="343853"/>
          </a:xfrm>
          <a:prstGeom prst="rect">
            <a:avLst/>
          </a:prstGeom>
        </p:spPr>
      </p:pic>
      <p:pic>
        <p:nvPicPr>
          <p:cNvPr id="46" name="Image 24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 rot="1731852">
            <a:off x="8112049" y="3130468"/>
            <a:ext cx="362788" cy="34385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50" name="Image 24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0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20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4137703">
            <a:off x="8189601" y="1923455"/>
            <a:ext cx="475768" cy="503755"/>
            <a:chOff x="8117712" y="1934623"/>
            <a:chExt cx="415318" cy="439749"/>
          </a:xfrm>
        </p:grpSpPr>
        <p:pic>
          <p:nvPicPr>
            <p:cNvPr id="78" name="Image 30" descr="preencoded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79" name="Image 33" descr="preencoded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0" name="Groupe 79"/>
          <p:cNvGrpSpPr/>
          <p:nvPr/>
        </p:nvGrpSpPr>
        <p:grpSpPr>
          <a:xfrm rot="6073308">
            <a:off x="9394806" y="2270069"/>
            <a:ext cx="475768" cy="503755"/>
            <a:chOff x="8117712" y="1934623"/>
            <a:chExt cx="415318" cy="439749"/>
          </a:xfrm>
        </p:grpSpPr>
        <p:pic>
          <p:nvPicPr>
            <p:cNvPr id="81" name="Image 30" descr="preencoded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2" name="Image 81" descr="preencoded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 rot="7743246">
            <a:off x="9382781" y="2852490"/>
            <a:ext cx="475768" cy="503755"/>
            <a:chOff x="8117712" y="1934623"/>
            <a:chExt cx="415318" cy="439749"/>
          </a:xfrm>
        </p:grpSpPr>
        <p:pic>
          <p:nvPicPr>
            <p:cNvPr id="84" name="Image 30" descr="preencoded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5" name="Image 84" descr="preencoded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 rot="19440803">
            <a:off x="8041457" y="2468503"/>
            <a:ext cx="475768" cy="503755"/>
            <a:chOff x="8117712" y="1934622"/>
            <a:chExt cx="415318" cy="439749"/>
          </a:xfrm>
        </p:grpSpPr>
        <p:pic>
          <p:nvPicPr>
            <p:cNvPr id="87" name="Image 30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8128732" y="1934622"/>
              <a:ext cx="404298" cy="439749"/>
            </a:xfrm>
            <a:prstGeom prst="rect">
              <a:avLst/>
            </a:prstGeom>
          </p:spPr>
        </p:pic>
        <p:pic>
          <p:nvPicPr>
            <p:cNvPr id="88" name="Image 87" descr="preencoded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pic>
        <p:nvPicPr>
          <p:cNvPr id="89" name="Image 26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653072" y="2710837"/>
            <a:ext cx="294730" cy="253420"/>
          </a:xfrm>
          <a:prstGeom prst="rect">
            <a:avLst/>
          </a:prstGeom>
        </p:spPr>
      </p:pic>
      <p:pic>
        <p:nvPicPr>
          <p:cNvPr id="90" name="Image 27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097943" y="3123806"/>
            <a:ext cx="259776" cy="224027"/>
          </a:xfrm>
          <a:prstGeom prst="rect">
            <a:avLst/>
          </a:prstGeom>
        </p:spPr>
      </p:pic>
      <p:pic>
        <p:nvPicPr>
          <p:cNvPr id="91" name="Image 28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321656" y="1991745"/>
            <a:ext cx="289963" cy="249448"/>
          </a:xfrm>
          <a:prstGeom prst="rect">
            <a:avLst/>
          </a:prstGeom>
        </p:spPr>
      </p:pic>
      <p:pic>
        <p:nvPicPr>
          <p:cNvPr id="109" name="Image 37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628847" y="2047012"/>
            <a:ext cx="344359" cy="256645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pic>
        <p:nvPicPr>
          <p:cNvPr id="44" name="Image 28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171385" y="3250594"/>
            <a:ext cx="289963" cy="249448"/>
          </a:xfrm>
          <a:prstGeom prst="rect">
            <a:avLst/>
          </a:prstGeom>
        </p:spPr>
      </p:pic>
      <p:pic>
        <p:nvPicPr>
          <p:cNvPr id="45" name="Image 28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722352" y="2098612"/>
            <a:ext cx="289963" cy="24944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48" name="Image 24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020925">
            <a:off x="10251068" y="2680428"/>
            <a:ext cx="369636" cy="451938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10543371" y="2653123"/>
            <a:ext cx="136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HLA class I + </a:t>
            </a:r>
          </a:p>
          <a:p>
            <a:r>
              <a:rPr lang="fr-FR" sz="1400" dirty="0" err="1" smtClean="0"/>
              <a:t>immunopeptide</a:t>
            </a:r>
            <a:endParaRPr lang="fr-FR" sz="1400" dirty="0"/>
          </a:p>
        </p:txBody>
      </p:sp>
      <p:pic>
        <p:nvPicPr>
          <p:cNvPr id="52" name="Image 28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0303260" y="3287950"/>
            <a:ext cx="259356" cy="223117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543371" y="3250728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Other</a:t>
            </a:r>
            <a:r>
              <a:rPr lang="fr-FR" sz="1400" dirty="0" smtClean="0"/>
              <a:t> proteins</a:t>
            </a:r>
            <a:endParaRPr lang="fr-FR" sz="1400" dirty="0"/>
          </a:p>
        </p:txBody>
      </p:sp>
      <p:sp>
        <p:nvSpPr>
          <p:cNvPr id="54" name="Rectangle 53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1.11111E-6 L -6.45833E-6 -1.11111E-6 C 0.0052 0.00023 0.00741 -1.11111E-6 0.01197 0.0007 C 0.01275 0.00093 0.01497 0.00139 0.01588 0.00162 C 0.0164 0.00185 0.01692 0.00208 0.01744 0.00208 C 0.0177 0.00232 0.01783 0.00255 0.01822 0.00255 C 0.01887 0.00301 0.02017 0.00347 0.02083 0.00347 C 0.022 0.0037 0.02317 0.00347 0.02447 0.00347 L 0.02447 0.00347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L 0.00286 0.00023 C 0.00351 0.00046 0.00416 0.00069 0.00494 0.00069 C 0.00625 0.00092 0.00768 0.00069 0.00911 0.00069 L 0.00911 0.00069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14815E-6 L 4.16667E-6 -8.14815E-6 L -0.00235 0.00023 C -0.00313 0.00046 -0.00378 0.00069 -0.00443 0.00069 C -0.00547 0.00092 -0.00638 0.00069 -0.00729 0.00069 L -0.00729 0.00069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2.22222E-6 C -0.00117 -2.22222E-6 -0.00234 0.00024 -0.00339 0.00024 C -0.00391 0.00047 -0.0043 0.0007 -0.00469 0.0007 C -0.00547 0.00116 -0.00612 0.00139 -0.00677 0.00163 C -0.00716 0.00186 -0.00755 0.00209 -0.00781 0.00209 C -0.00833 0.00232 -0.00872 0.00255 -0.00911 0.00255 C -0.0112 0.00325 -0.01094 0.00301 -0.01224 0.00301 L -0.01224 0.00301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4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24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4137703">
            <a:off x="8487262" y="1947269"/>
            <a:ext cx="475768" cy="503755"/>
            <a:chOff x="8117712" y="1934623"/>
            <a:chExt cx="415318" cy="439749"/>
          </a:xfrm>
        </p:grpSpPr>
        <p:pic>
          <p:nvPicPr>
            <p:cNvPr id="78" name="Image 30" descr="preencoded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79" name="Image 33" descr="preencoded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0" name="Groupe 79"/>
          <p:cNvGrpSpPr/>
          <p:nvPr/>
        </p:nvGrpSpPr>
        <p:grpSpPr>
          <a:xfrm rot="6073308">
            <a:off x="9244786" y="2291498"/>
            <a:ext cx="475768" cy="503755"/>
            <a:chOff x="8117712" y="1934623"/>
            <a:chExt cx="415318" cy="439749"/>
          </a:xfrm>
        </p:grpSpPr>
        <p:pic>
          <p:nvPicPr>
            <p:cNvPr id="81" name="Image 30" descr="preencoded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2" name="Image 81" descr="preencoded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 rot="7743246">
            <a:off x="9294676" y="2857252"/>
            <a:ext cx="475768" cy="503755"/>
            <a:chOff x="8117712" y="1934623"/>
            <a:chExt cx="415318" cy="439749"/>
          </a:xfrm>
        </p:grpSpPr>
        <p:pic>
          <p:nvPicPr>
            <p:cNvPr id="84" name="Image 30" descr="preencoded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5" name="Image 84" descr="preencoded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 rot="19440803">
            <a:off x="8153374" y="2473265"/>
            <a:ext cx="475768" cy="503755"/>
            <a:chOff x="8117712" y="1934622"/>
            <a:chExt cx="415318" cy="439749"/>
          </a:xfrm>
        </p:grpSpPr>
        <p:pic>
          <p:nvPicPr>
            <p:cNvPr id="87" name="Image 30" descr="preencoded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8128732" y="1934622"/>
              <a:ext cx="404298" cy="439749"/>
            </a:xfrm>
            <a:prstGeom prst="rect">
              <a:avLst/>
            </a:prstGeom>
          </p:spPr>
        </p:pic>
        <p:pic>
          <p:nvPicPr>
            <p:cNvPr id="88" name="Image 87" descr="preencoded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80449" y="3893153"/>
            <a:ext cx="391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3:</a:t>
            </a:r>
          </a:p>
          <a:p>
            <a:r>
              <a:rPr lang="fr-FR" dirty="0" smtClean="0"/>
              <a:t>HLA peptide </a:t>
            </a:r>
            <a:r>
              <a:rPr lang="fr-FR" dirty="0" err="1" smtClean="0"/>
              <a:t>elution</a:t>
            </a:r>
            <a:r>
              <a:rPr lang="fr-FR" dirty="0" smtClean="0"/>
              <a:t> and </a:t>
            </a:r>
            <a:r>
              <a:rPr lang="fr-FR" dirty="0" err="1" smtClean="0"/>
              <a:t>cleanup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589380" y="5581504"/>
            <a:ext cx="9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0,1% TFA</a:t>
            </a:r>
            <a:endParaRPr lang="fr-FR" sz="1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379116" y="4661937"/>
            <a:ext cx="1400949" cy="1608153"/>
            <a:chOff x="199321" y="4551813"/>
            <a:chExt cx="1400949" cy="1608153"/>
          </a:xfrm>
        </p:grpSpPr>
        <p:pic>
          <p:nvPicPr>
            <p:cNvPr id="67" name="Image 1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269416" y="5590325"/>
              <a:ext cx="438904" cy="569641"/>
            </a:xfrm>
            <a:prstGeom prst="rect">
              <a:avLst/>
            </a:prstGeom>
          </p:spPr>
        </p:pic>
        <p:pic>
          <p:nvPicPr>
            <p:cNvPr id="69" name="Image 3" descr="preencoded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199321" y="5265994"/>
              <a:ext cx="550965" cy="480927"/>
            </a:xfrm>
            <a:prstGeom prst="rect">
              <a:avLst/>
            </a:prstGeom>
          </p:spPr>
        </p:pic>
        <p:pic>
          <p:nvPicPr>
            <p:cNvPr id="71" name="Image 5" descr="preencoded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1107395" y="5608633"/>
              <a:ext cx="420227" cy="429565"/>
            </a:xfrm>
            <a:prstGeom prst="rect">
              <a:avLst/>
            </a:prstGeom>
          </p:spPr>
        </p:pic>
        <p:pic>
          <p:nvPicPr>
            <p:cNvPr id="73" name="Image 7" descr="preencoded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578010" y="4720407"/>
              <a:ext cx="457581" cy="312836"/>
            </a:xfrm>
            <a:prstGeom prst="rect">
              <a:avLst/>
            </a:prstGeom>
          </p:spPr>
        </p:pic>
        <p:pic>
          <p:nvPicPr>
            <p:cNvPr id="75" name="Image 9" descr="preencoded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 rot="3186958">
              <a:off x="1048441" y="4940884"/>
              <a:ext cx="555634" cy="532288"/>
            </a:xfrm>
            <a:prstGeom prst="rect">
              <a:avLst/>
            </a:prstGeom>
          </p:spPr>
        </p:pic>
        <p:pic>
          <p:nvPicPr>
            <p:cNvPr id="92" name="Image 10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947014" y="5184485"/>
              <a:ext cx="424897" cy="588319"/>
            </a:xfrm>
            <a:prstGeom prst="rect">
              <a:avLst/>
            </a:prstGeom>
          </p:spPr>
        </p:pic>
        <p:pic>
          <p:nvPicPr>
            <p:cNvPr id="93" name="Image 11" descr="preencoded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1166035" y="4551813"/>
              <a:ext cx="434235" cy="578980"/>
            </a:xfrm>
            <a:prstGeom prst="rect">
              <a:avLst/>
            </a:prstGeom>
          </p:spPr>
        </p:pic>
        <p:pic>
          <p:nvPicPr>
            <p:cNvPr id="94" name="Image 12" descr="preencoded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380141" y="4958043"/>
              <a:ext cx="462250" cy="499604"/>
            </a:xfrm>
            <a:prstGeom prst="rect">
              <a:avLst/>
            </a:prstGeom>
          </p:spPr>
        </p:pic>
      </p:grpSp>
      <p:pic>
        <p:nvPicPr>
          <p:cNvPr id="95" name="Image 9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9380" y="5313216"/>
            <a:ext cx="704850" cy="2952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2886" y="4713546"/>
            <a:ext cx="1627337" cy="1430746"/>
          </a:xfrm>
          <a:prstGeom prst="rect">
            <a:avLst/>
          </a:prstGeom>
        </p:spPr>
      </p:pic>
      <p:pic>
        <p:nvPicPr>
          <p:cNvPr id="148" name="Image 24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864018" y="5676448"/>
            <a:ext cx="420494" cy="398547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64" name="Image 24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20925">
            <a:off x="10251068" y="2680428"/>
            <a:ext cx="369636" cy="451938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10543371" y="2653123"/>
            <a:ext cx="136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HLA class I + </a:t>
            </a:r>
          </a:p>
          <a:p>
            <a:r>
              <a:rPr lang="fr-FR" sz="1400" dirty="0" err="1" smtClean="0"/>
              <a:t>immunopeptide</a:t>
            </a:r>
            <a:endParaRPr lang="fr-FR" sz="1400" dirty="0"/>
          </a:p>
        </p:txBody>
      </p:sp>
      <p:pic>
        <p:nvPicPr>
          <p:cNvPr id="90" name="Image 28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10303260" y="3287950"/>
            <a:ext cx="259356" cy="223117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10543371" y="3250728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Other</a:t>
            </a:r>
            <a:r>
              <a:rPr lang="fr-FR" sz="1400" dirty="0" smtClean="0"/>
              <a:t> proteins</a:t>
            </a:r>
            <a:endParaRPr lang="fr-FR" sz="1400" dirty="0"/>
          </a:p>
        </p:txBody>
      </p:sp>
      <p:sp>
        <p:nvSpPr>
          <p:cNvPr id="51" name="Rectangle 50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9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29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4137703">
            <a:off x="8487262" y="1947269"/>
            <a:ext cx="475768" cy="503755"/>
            <a:chOff x="8117712" y="1934623"/>
            <a:chExt cx="415318" cy="439749"/>
          </a:xfrm>
        </p:grpSpPr>
        <p:pic>
          <p:nvPicPr>
            <p:cNvPr id="78" name="Image 30" descr="preencoded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79" name="Image 33" descr="preencoded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0" name="Groupe 79"/>
          <p:cNvGrpSpPr/>
          <p:nvPr/>
        </p:nvGrpSpPr>
        <p:grpSpPr>
          <a:xfrm rot="6073308">
            <a:off x="9244786" y="2291498"/>
            <a:ext cx="475768" cy="503755"/>
            <a:chOff x="8117712" y="1934623"/>
            <a:chExt cx="415318" cy="439749"/>
          </a:xfrm>
        </p:grpSpPr>
        <p:pic>
          <p:nvPicPr>
            <p:cNvPr id="81" name="Image 30" descr="preencoded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2" name="Image 81" descr="preencoded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 rot="7743246">
            <a:off x="9294676" y="2857252"/>
            <a:ext cx="475768" cy="503755"/>
            <a:chOff x="8117712" y="1934623"/>
            <a:chExt cx="415318" cy="439749"/>
          </a:xfrm>
        </p:grpSpPr>
        <p:pic>
          <p:nvPicPr>
            <p:cNvPr id="84" name="Image 30" descr="preencoded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5" name="Image 84" descr="preencoded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 rot="19440803">
            <a:off x="8153374" y="2473265"/>
            <a:ext cx="475768" cy="503755"/>
            <a:chOff x="8117712" y="1934622"/>
            <a:chExt cx="415318" cy="439749"/>
          </a:xfrm>
        </p:grpSpPr>
        <p:pic>
          <p:nvPicPr>
            <p:cNvPr id="87" name="Image 30" descr="preencoded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2"/>
              <a:ext cx="404298" cy="439749"/>
            </a:xfrm>
            <a:prstGeom prst="rect">
              <a:avLst/>
            </a:prstGeom>
          </p:spPr>
        </p:pic>
        <p:pic>
          <p:nvPicPr>
            <p:cNvPr id="88" name="Image 87" descr="preencoded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101" name="Image 24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102" name="ZoneTexte 101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020925">
            <a:off x="10251068" y="2680428"/>
            <a:ext cx="369636" cy="451938"/>
          </a:xfrm>
          <a:prstGeom prst="rect">
            <a:avLst/>
          </a:prstGeom>
        </p:spPr>
      </p:pic>
      <p:sp>
        <p:nvSpPr>
          <p:cNvPr id="106" name="ZoneTexte 105"/>
          <p:cNvSpPr txBox="1"/>
          <p:nvPr/>
        </p:nvSpPr>
        <p:spPr>
          <a:xfrm>
            <a:off x="10543371" y="2653123"/>
            <a:ext cx="136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HLA class I + </a:t>
            </a:r>
          </a:p>
          <a:p>
            <a:r>
              <a:rPr lang="fr-FR" sz="1400" dirty="0" err="1" smtClean="0"/>
              <a:t>immunopeptide</a:t>
            </a:r>
            <a:endParaRPr lang="fr-FR" sz="1400" dirty="0"/>
          </a:p>
        </p:txBody>
      </p:sp>
      <p:pic>
        <p:nvPicPr>
          <p:cNvPr id="107" name="Image 28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0303260" y="3287950"/>
            <a:ext cx="259356" cy="223117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10543371" y="3250728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Other</a:t>
            </a:r>
            <a:r>
              <a:rPr lang="fr-FR" sz="1400" dirty="0" smtClean="0"/>
              <a:t> proteins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80449" y="3893153"/>
            <a:ext cx="391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3:</a:t>
            </a:r>
          </a:p>
          <a:p>
            <a:r>
              <a:rPr lang="fr-FR" dirty="0" smtClean="0"/>
              <a:t>HLA peptide </a:t>
            </a:r>
            <a:r>
              <a:rPr lang="fr-FR" dirty="0" err="1" smtClean="0"/>
              <a:t>elution</a:t>
            </a:r>
            <a:r>
              <a:rPr lang="fr-FR" dirty="0" smtClean="0"/>
              <a:t> and </a:t>
            </a:r>
            <a:r>
              <a:rPr lang="fr-FR" dirty="0" err="1" smtClean="0"/>
              <a:t>cleanup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589380" y="5581504"/>
            <a:ext cx="9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0,1% TFA</a:t>
            </a:r>
            <a:endParaRPr lang="fr-FR" sz="1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379116" y="4661937"/>
            <a:ext cx="1400949" cy="1608153"/>
            <a:chOff x="199321" y="4551813"/>
            <a:chExt cx="1400949" cy="1608153"/>
          </a:xfrm>
        </p:grpSpPr>
        <p:pic>
          <p:nvPicPr>
            <p:cNvPr id="67" name="Image 1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269416" y="5590325"/>
              <a:ext cx="438904" cy="569641"/>
            </a:xfrm>
            <a:prstGeom prst="rect">
              <a:avLst/>
            </a:prstGeom>
          </p:spPr>
        </p:pic>
        <p:pic>
          <p:nvPicPr>
            <p:cNvPr id="69" name="Image 3" descr="preencoded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199321" y="5265994"/>
              <a:ext cx="550965" cy="480927"/>
            </a:xfrm>
            <a:prstGeom prst="rect">
              <a:avLst/>
            </a:prstGeom>
          </p:spPr>
        </p:pic>
        <p:pic>
          <p:nvPicPr>
            <p:cNvPr id="71" name="Image 5" descr="preencoded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1107395" y="5608633"/>
              <a:ext cx="420227" cy="429565"/>
            </a:xfrm>
            <a:prstGeom prst="rect">
              <a:avLst/>
            </a:prstGeom>
          </p:spPr>
        </p:pic>
        <p:pic>
          <p:nvPicPr>
            <p:cNvPr id="73" name="Image 7" descr="preencoded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578010" y="4720407"/>
              <a:ext cx="457581" cy="312836"/>
            </a:xfrm>
            <a:prstGeom prst="rect">
              <a:avLst/>
            </a:prstGeom>
          </p:spPr>
        </p:pic>
        <p:pic>
          <p:nvPicPr>
            <p:cNvPr id="75" name="Image 9" descr="preencoded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 rot="3186958">
              <a:off x="1048441" y="4940884"/>
              <a:ext cx="555634" cy="532288"/>
            </a:xfrm>
            <a:prstGeom prst="rect">
              <a:avLst/>
            </a:prstGeom>
          </p:spPr>
        </p:pic>
        <p:pic>
          <p:nvPicPr>
            <p:cNvPr id="92" name="Image 10" descr="preencoded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947014" y="5184485"/>
              <a:ext cx="424897" cy="588319"/>
            </a:xfrm>
            <a:prstGeom prst="rect">
              <a:avLst/>
            </a:prstGeom>
          </p:spPr>
        </p:pic>
        <p:pic>
          <p:nvPicPr>
            <p:cNvPr id="93" name="Image 11" descr="preencoded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1166035" y="4551813"/>
              <a:ext cx="434235" cy="578980"/>
            </a:xfrm>
            <a:prstGeom prst="rect">
              <a:avLst/>
            </a:prstGeom>
          </p:spPr>
        </p:pic>
        <p:pic>
          <p:nvPicPr>
            <p:cNvPr id="94" name="Image 12" descr="preencoded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380141" y="4958043"/>
              <a:ext cx="462250" cy="499604"/>
            </a:xfrm>
            <a:prstGeom prst="rect">
              <a:avLst/>
            </a:prstGeom>
          </p:spPr>
        </p:pic>
      </p:grpSp>
      <p:pic>
        <p:nvPicPr>
          <p:cNvPr id="95" name="Image 9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9380" y="5313216"/>
            <a:ext cx="704850" cy="29527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705015" y="5581504"/>
            <a:ext cx="643125" cy="558658"/>
            <a:chOff x="4058503" y="5290382"/>
            <a:chExt cx="1171954" cy="1018032"/>
          </a:xfrm>
        </p:grpSpPr>
        <p:pic>
          <p:nvPicPr>
            <p:cNvPr id="97" name="Image 13" descr="preencoded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0"/>
            <a:stretch>
              <a:fillRect/>
            </a:stretch>
          </p:blipFill>
          <p:spPr>
            <a:xfrm>
              <a:off x="4125010" y="5290382"/>
              <a:ext cx="1018032" cy="101803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058503" y="5456481"/>
              <a:ext cx="1171954" cy="785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/>
                <a:t>17 000g</a:t>
              </a:r>
            </a:p>
            <a:p>
              <a:pPr algn="ctr"/>
              <a:r>
                <a:rPr lang="fr-FR" sz="1050" dirty="0" smtClean="0"/>
                <a:t>20 min</a:t>
              </a:r>
              <a:endParaRPr lang="fr-FR" sz="1050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833292" y="4516234"/>
            <a:ext cx="374164" cy="995275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840074" y="5313217"/>
            <a:ext cx="704850" cy="2952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-2886" y="4713546"/>
            <a:ext cx="1627337" cy="1430746"/>
          </a:xfrm>
          <a:prstGeom prst="rect">
            <a:avLst/>
          </a:prstGeom>
        </p:spPr>
      </p:pic>
      <p:pic>
        <p:nvPicPr>
          <p:cNvPr id="148" name="Image 24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2864018" y="5676448"/>
            <a:ext cx="420494" cy="398547"/>
          </a:xfrm>
          <a:prstGeom prst="rect">
            <a:avLst/>
          </a:prstGeom>
        </p:spPr>
      </p:pic>
      <p:grpSp>
        <p:nvGrpSpPr>
          <p:cNvPr id="149" name="Groupe 148"/>
          <p:cNvGrpSpPr/>
          <p:nvPr/>
        </p:nvGrpSpPr>
        <p:grpSpPr>
          <a:xfrm>
            <a:off x="4085677" y="6203522"/>
            <a:ext cx="1706688" cy="395694"/>
            <a:chOff x="3930393" y="6167918"/>
            <a:chExt cx="1706688" cy="395694"/>
          </a:xfrm>
        </p:grpSpPr>
        <p:pic>
          <p:nvPicPr>
            <p:cNvPr id="150" name="Image 2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5179500" y="6186953"/>
              <a:ext cx="457581" cy="312836"/>
            </a:xfrm>
            <a:prstGeom prst="rect">
              <a:avLst/>
            </a:prstGeom>
          </p:spPr>
        </p:pic>
        <p:pic>
          <p:nvPicPr>
            <p:cNvPr id="151" name="Image 4" descr="preencoded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4"/>
            <a:stretch>
              <a:fillRect/>
            </a:stretch>
          </p:blipFill>
          <p:spPr>
            <a:xfrm>
              <a:off x="4768592" y="6223575"/>
              <a:ext cx="457581" cy="312836"/>
            </a:xfrm>
            <a:prstGeom prst="rect">
              <a:avLst/>
            </a:prstGeom>
          </p:spPr>
        </p:pic>
        <p:pic>
          <p:nvPicPr>
            <p:cNvPr id="152" name="Image 6" descr="preencoded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3930393" y="6250776"/>
              <a:ext cx="457581" cy="312836"/>
            </a:xfrm>
            <a:prstGeom prst="rect">
              <a:avLst/>
            </a:prstGeom>
          </p:spPr>
        </p:pic>
        <p:pic>
          <p:nvPicPr>
            <p:cNvPr id="153" name="Image 8" descr="preencoded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4354657" y="6167918"/>
              <a:ext cx="457581" cy="312836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9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29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4137703">
            <a:off x="8487262" y="1947269"/>
            <a:ext cx="475768" cy="503755"/>
            <a:chOff x="8117712" y="1934623"/>
            <a:chExt cx="415318" cy="439749"/>
          </a:xfrm>
        </p:grpSpPr>
        <p:pic>
          <p:nvPicPr>
            <p:cNvPr id="78" name="Image 30" descr="preencoded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79" name="Image 33" descr="preencoded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0" name="Groupe 79"/>
          <p:cNvGrpSpPr/>
          <p:nvPr/>
        </p:nvGrpSpPr>
        <p:grpSpPr>
          <a:xfrm rot="6073308">
            <a:off x="9244786" y="2291498"/>
            <a:ext cx="475768" cy="503755"/>
            <a:chOff x="8117712" y="1934623"/>
            <a:chExt cx="415318" cy="439749"/>
          </a:xfrm>
        </p:grpSpPr>
        <p:pic>
          <p:nvPicPr>
            <p:cNvPr id="81" name="Image 30" descr="preencoded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2" name="Image 81" descr="preencoded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 rot="7743246">
            <a:off x="9294676" y="2857252"/>
            <a:ext cx="475768" cy="503755"/>
            <a:chOff x="8117712" y="1934623"/>
            <a:chExt cx="415318" cy="439749"/>
          </a:xfrm>
        </p:grpSpPr>
        <p:pic>
          <p:nvPicPr>
            <p:cNvPr id="84" name="Image 30" descr="preencoded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5" name="Image 84" descr="preencoded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 rot="19440803">
            <a:off x="8153374" y="2473265"/>
            <a:ext cx="475768" cy="503755"/>
            <a:chOff x="8117712" y="1934622"/>
            <a:chExt cx="415318" cy="439749"/>
          </a:xfrm>
        </p:grpSpPr>
        <p:pic>
          <p:nvPicPr>
            <p:cNvPr id="87" name="Image 30" descr="preencoded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8128732" y="1934622"/>
              <a:ext cx="404298" cy="439749"/>
            </a:xfrm>
            <a:prstGeom prst="rect">
              <a:avLst/>
            </a:prstGeom>
          </p:spPr>
        </p:pic>
        <p:pic>
          <p:nvPicPr>
            <p:cNvPr id="88" name="Image 87" descr="preencoded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80449" y="3893153"/>
            <a:ext cx="391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3:</a:t>
            </a:r>
          </a:p>
          <a:p>
            <a:r>
              <a:rPr lang="fr-FR" dirty="0" smtClean="0"/>
              <a:t>HLA peptide </a:t>
            </a:r>
            <a:r>
              <a:rPr lang="fr-FR" dirty="0" err="1" smtClean="0"/>
              <a:t>elution</a:t>
            </a:r>
            <a:r>
              <a:rPr lang="fr-FR" dirty="0" smtClean="0"/>
              <a:t> and </a:t>
            </a:r>
            <a:r>
              <a:rPr lang="fr-FR" dirty="0" err="1" smtClean="0"/>
              <a:t>cleanup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589380" y="5581504"/>
            <a:ext cx="9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0,1% TFA</a:t>
            </a:r>
            <a:endParaRPr lang="fr-FR" sz="1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379116" y="4661937"/>
            <a:ext cx="1400949" cy="1608153"/>
            <a:chOff x="199321" y="4551813"/>
            <a:chExt cx="1400949" cy="1608153"/>
          </a:xfrm>
        </p:grpSpPr>
        <p:pic>
          <p:nvPicPr>
            <p:cNvPr id="67" name="Image 1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269416" y="5590325"/>
              <a:ext cx="438904" cy="569641"/>
            </a:xfrm>
            <a:prstGeom prst="rect">
              <a:avLst/>
            </a:prstGeom>
          </p:spPr>
        </p:pic>
        <p:pic>
          <p:nvPicPr>
            <p:cNvPr id="69" name="Image 3" descr="preencoded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199321" y="5265994"/>
              <a:ext cx="550965" cy="480927"/>
            </a:xfrm>
            <a:prstGeom prst="rect">
              <a:avLst/>
            </a:prstGeom>
          </p:spPr>
        </p:pic>
        <p:pic>
          <p:nvPicPr>
            <p:cNvPr id="71" name="Image 5" descr="preencoded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1107395" y="5608633"/>
              <a:ext cx="420227" cy="429565"/>
            </a:xfrm>
            <a:prstGeom prst="rect">
              <a:avLst/>
            </a:prstGeom>
          </p:spPr>
        </p:pic>
        <p:pic>
          <p:nvPicPr>
            <p:cNvPr id="73" name="Image 7" descr="preencoded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78010" y="4720407"/>
              <a:ext cx="457581" cy="312836"/>
            </a:xfrm>
            <a:prstGeom prst="rect">
              <a:avLst/>
            </a:prstGeom>
          </p:spPr>
        </p:pic>
        <p:pic>
          <p:nvPicPr>
            <p:cNvPr id="75" name="Image 9" descr="preencoded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 rot="3186958">
              <a:off x="1048441" y="4940884"/>
              <a:ext cx="555634" cy="532288"/>
            </a:xfrm>
            <a:prstGeom prst="rect">
              <a:avLst/>
            </a:prstGeom>
          </p:spPr>
        </p:pic>
        <p:pic>
          <p:nvPicPr>
            <p:cNvPr id="92" name="Image 10" descr="preencoded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947014" y="5184485"/>
              <a:ext cx="424897" cy="588319"/>
            </a:xfrm>
            <a:prstGeom prst="rect">
              <a:avLst/>
            </a:prstGeom>
          </p:spPr>
        </p:pic>
        <p:pic>
          <p:nvPicPr>
            <p:cNvPr id="93" name="Image 11" descr="preencoded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1166035" y="4551813"/>
              <a:ext cx="434235" cy="578980"/>
            </a:xfrm>
            <a:prstGeom prst="rect">
              <a:avLst/>
            </a:prstGeom>
          </p:spPr>
        </p:pic>
        <p:pic>
          <p:nvPicPr>
            <p:cNvPr id="94" name="Image 12" descr="preencoded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380141" y="4958043"/>
              <a:ext cx="462250" cy="499604"/>
            </a:xfrm>
            <a:prstGeom prst="rect">
              <a:avLst/>
            </a:prstGeom>
          </p:spPr>
        </p:pic>
      </p:grpSp>
      <p:pic>
        <p:nvPicPr>
          <p:cNvPr id="95" name="Image 94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89380" y="5313216"/>
            <a:ext cx="704850" cy="29527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705015" y="5581504"/>
            <a:ext cx="643125" cy="558658"/>
            <a:chOff x="4058503" y="5290382"/>
            <a:chExt cx="1171954" cy="1018032"/>
          </a:xfrm>
        </p:grpSpPr>
        <p:pic>
          <p:nvPicPr>
            <p:cNvPr id="97" name="Image 13" descr="preencoded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4125010" y="5290382"/>
              <a:ext cx="1018032" cy="101803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058503" y="5456481"/>
              <a:ext cx="1171954" cy="785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/>
                <a:t>17 000g</a:t>
              </a:r>
            </a:p>
            <a:p>
              <a:pPr algn="ctr"/>
              <a:r>
                <a:rPr lang="fr-FR" sz="1050" dirty="0" smtClean="0"/>
                <a:t>20 min</a:t>
              </a:r>
              <a:endParaRPr lang="fr-FR" sz="1050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833292" y="4516234"/>
            <a:ext cx="374164" cy="995275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840074" y="5313217"/>
            <a:ext cx="704850" cy="2952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-2886" y="4713546"/>
            <a:ext cx="1627337" cy="1430746"/>
          </a:xfrm>
          <a:prstGeom prst="rect">
            <a:avLst/>
          </a:prstGeom>
        </p:spPr>
      </p:pic>
      <p:pic>
        <p:nvPicPr>
          <p:cNvPr id="148" name="Image 24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2864018" y="5676448"/>
            <a:ext cx="420494" cy="39854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782712" y="4517290"/>
            <a:ext cx="5331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10x </a:t>
            </a:r>
            <a:r>
              <a:rPr lang="fr-FR" sz="2000" b="1" dirty="0" err="1">
                <a:solidFill>
                  <a:srgbClr val="C00000"/>
                </a:solidFill>
              </a:rPr>
              <a:t>less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 err="1">
                <a:solidFill>
                  <a:srgbClr val="C00000"/>
                </a:solidFill>
              </a:rPr>
              <a:t>starting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material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2000" b="1" dirty="0" smtClean="0">
                <a:solidFill>
                  <a:srgbClr val="C00000"/>
                </a:solidFill>
              </a:rPr>
              <a:t>(60 million vs 600 million </a:t>
            </a:r>
            <a:r>
              <a:rPr lang="fr-FR" sz="2000" b="1" dirty="0" err="1" smtClean="0">
                <a:solidFill>
                  <a:srgbClr val="C00000"/>
                </a:solidFill>
              </a:rPr>
              <a:t>cells</a:t>
            </a:r>
            <a:r>
              <a:rPr lang="fr-FR" sz="2000" b="1" dirty="0" smtClean="0">
                <a:solidFill>
                  <a:srgbClr val="C00000"/>
                </a:solidFill>
              </a:rPr>
              <a:t>) </a:t>
            </a:r>
            <a:endParaRPr lang="fr-FR" sz="2000" b="1" dirty="0">
              <a:solidFill>
                <a:srgbClr val="C00000"/>
              </a:solidFill>
            </a:endParaRPr>
          </a:p>
          <a:p>
            <a:r>
              <a:rPr lang="fr-FR" sz="2000" b="1" dirty="0">
                <a:solidFill>
                  <a:srgbClr val="C00000"/>
                </a:solidFill>
              </a:rPr>
              <a:t>2x </a:t>
            </a:r>
            <a:r>
              <a:rPr lang="fr-FR" sz="2000" b="1" dirty="0" err="1" smtClean="0">
                <a:solidFill>
                  <a:srgbClr val="C00000"/>
                </a:solidFill>
              </a:rPr>
              <a:t>faster</a:t>
            </a:r>
            <a:endParaRPr lang="fr-FR" sz="2000" b="1" dirty="0">
              <a:solidFill>
                <a:srgbClr val="C00000"/>
              </a:solidFill>
            </a:endParaRPr>
          </a:p>
          <a:p>
            <a:r>
              <a:rPr lang="fr-FR" sz="2000" b="1" dirty="0" smtClean="0">
                <a:solidFill>
                  <a:srgbClr val="C00000"/>
                </a:solidFill>
              </a:rPr>
              <a:t>Automation </a:t>
            </a:r>
            <a:r>
              <a:rPr lang="fr-FR" sz="2000" b="1" dirty="0">
                <a:solidFill>
                  <a:srgbClr val="C00000"/>
                </a:solidFill>
              </a:rPr>
              <a:t>on the Bravo </a:t>
            </a:r>
            <a:r>
              <a:rPr lang="fr-FR" sz="2000" b="1" dirty="0" err="1">
                <a:solidFill>
                  <a:srgbClr val="C00000"/>
                </a:solidFill>
              </a:rPr>
              <a:t>Assay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Map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plateform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87925" y="4553965"/>
            <a:ext cx="474851" cy="32887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84334" y="5150508"/>
            <a:ext cx="474851" cy="32887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87925" y="5449962"/>
            <a:ext cx="474851" cy="328878"/>
          </a:xfrm>
          <a:prstGeom prst="rect">
            <a:avLst/>
          </a:prstGeom>
        </p:spPr>
      </p:pic>
      <p:grpSp>
        <p:nvGrpSpPr>
          <p:cNvPr id="66" name="Groupe 65"/>
          <p:cNvGrpSpPr/>
          <p:nvPr/>
        </p:nvGrpSpPr>
        <p:grpSpPr>
          <a:xfrm>
            <a:off x="4085677" y="6203522"/>
            <a:ext cx="1706688" cy="395694"/>
            <a:chOff x="3930393" y="6167918"/>
            <a:chExt cx="1706688" cy="395694"/>
          </a:xfrm>
        </p:grpSpPr>
        <p:pic>
          <p:nvPicPr>
            <p:cNvPr id="89" name="Image 2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>
              <a:off x="5179500" y="6186953"/>
              <a:ext cx="457581" cy="312836"/>
            </a:xfrm>
            <a:prstGeom prst="rect">
              <a:avLst/>
            </a:prstGeom>
          </p:spPr>
        </p:pic>
        <p:pic>
          <p:nvPicPr>
            <p:cNvPr id="90" name="Image 4" descr="preencoded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4768592" y="6223575"/>
              <a:ext cx="457581" cy="312836"/>
            </a:xfrm>
            <a:prstGeom prst="rect">
              <a:avLst/>
            </a:prstGeom>
          </p:spPr>
        </p:pic>
        <p:pic>
          <p:nvPicPr>
            <p:cNvPr id="91" name="Image 6" descr="preencoded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3930393" y="6250776"/>
              <a:ext cx="457581" cy="312836"/>
            </a:xfrm>
            <a:prstGeom prst="rect">
              <a:avLst/>
            </a:prstGeom>
          </p:spPr>
        </p:pic>
        <p:pic>
          <p:nvPicPr>
            <p:cNvPr id="96" name="Image 8" descr="preencoded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4354657" y="6167918"/>
              <a:ext cx="457581" cy="312836"/>
            </a:xfrm>
            <a:prstGeom prst="rect">
              <a:avLst/>
            </a:prstGeom>
          </p:spPr>
        </p:pic>
      </p:grpSp>
      <p:pic>
        <p:nvPicPr>
          <p:cNvPr id="98" name="Image 97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100" name="Image 24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103" name="ZoneTexte 102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020925">
            <a:off x="10251068" y="2680428"/>
            <a:ext cx="369636" cy="451938"/>
          </a:xfrm>
          <a:prstGeom prst="rect">
            <a:avLst/>
          </a:prstGeom>
        </p:spPr>
      </p:pic>
      <p:sp>
        <p:nvSpPr>
          <p:cNvPr id="105" name="ZoneTexte 104"/>
          <p:cNvSpPr txBox="1"/>
          <p:nvPr/>
        </p:nvSpPr>
        <p:spPr>
          <a:xfrm>
            <a:off x="10543371" y="2653123"/>
            <a:ext cx="136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HLA class I + </a:t>
            </a:r>
          </a:p>
          <a:p>
            <a:r>
              <a:rPr lang="fr-FR" sz="1400" dirty="0" err="1" smtClean="0"/>
              <a:t>immunopeptide</a:t>
            </a:r>
            <a:endParaRPr lang="fr-FR" sz="1400" dirty="0"/>
          </a:p>
        </p:txBody>
      </p:sp>
      <p:pic>
        <p:nvPicPr>
          <p:cNvPr id="109" name="Image 28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10303260" y="3287950"/>
            <a:ext cx="259356" cy="223117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10543371" y="3250728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Other</a:t>
            </a:r>
            <a:r>
              <a:rPr lang="fr-FR" sz="1400" dirty="0" smtClean="0"/>
              <a:t> proteins</a:t>
            </a:r>
            <a:endParaRPr lang="fr-FR" sz="1400" dirty="0"/>
          </a:p>
        </p:txBody>
      </p:sp>
      <p:sp>
        <p:nvSpPr>
          <p:cNvPr id="68" name="Rectangle 67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542" y="1108806"/>
            <a:ext cx="11989761" cy="55686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08908" y="19277"/>
            <a:ext cx="9511629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Implementation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of a new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immunopeptidomic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sample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preparation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protocol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449" y="1168024"/>
            <a:ext cx="12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1:</a:t>
            </a:r>
          </a:p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lysis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3308" y="1168024"/>
            <a:ext cx="28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2:</a:t>
            </a:r>
          </a:p>
          <a:p>
            <a:r>
              <a:rPr lang="fr-FR" dirty="0" smtClean="0"/>
              <a:t>HLA </a:t>
            </a:r>
            <a:r>
              <a:rPr lang="fr-FR" dirty="0" err="1" smtClean="0"/>
              <a:t>immunoprecipitation</a:t>
            </a:r>
            <a:endParaRPr lang="fr-FR" dirty="0"/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3"/>
          <a:srcRect l="5475" r="71113"/>
          <a:stretch/>
        </p:blipFill>
        <p:spPr>
          <a:xfrm>
            <a:off x="201862" y="1873573"/>
            <a:ext cx="2765663" cy="1558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34559" y="1813290"/>
            <a:ext cx="1198934" cy="1511929"/>
          </a:xfrm>
          <a:prstGeom prst="rect">
            <a:avLst/>
          </a:prstGeom>
        </p:spPr>
      </p:pic>
      <p:pic>
        <p:nvPicPr>
          <p:cNvPr id="27" name="Espace réservé du contenu 3"/>
          <p:cNvPicPr>
            <a:picLocks noChangeAspect="1"/>
          </p:cNvPicPr>
          <p:nvPr/>
        </p:nvPicPr>
        <p:blipFill rotWithShape="1">
          <a:blip r:embed="rId33"/>
          <a:srcRect l="29517" t="57947" r="65444" b="21893"/>
          <a:stretch/>
        </p:blipFill>
        <p:spPr>
          <a:xfrm>
            <a:off x="3230259" y="2626030"/>
            <a:ext cx="577517" cy="30480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60867" y="2841416"/>
            <a:ext cx="113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0,5% </a:t>
            </a:r>
            <a:r>
              <a:rPr lang="fr-FR" sz="1400" dirty="0" err="1" smtClean="0"/>
              <a:t>Igepal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6668902" y="2158896"/>
            <a:ext cx="1684099" cy="1075348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341034" y="1820337"/>
            <a:ext cx="1288054" cy="182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315" y="1854522"/>
            <a:ext cx="1972985" cy="1684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98669" y="2264088"/>
            <a:ext cx="1109663" cy="1103230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 rot="14137703">
            <a:off x="8487262" y="1947269"/>
            <a:ext cx="475768" cy="503755"/>
            <a:chOff x="8117712" y="1934623"/>
            <a:chExt cx="415318" cy="439749"/>
          </a:xfrm>
        </p:grpSpPr>
        <p:pic>
          <p:nvPicPr>
            <p:cNvPr id="78" name="Image 30" descr="preencoded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79" name="Image 33" descr="preencoded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0" name="Groupe 79"/>
          <p:cNvGrpSpPr/>
          <p:nvPr/>
        </p:nvGrpSpPr>
        <p:grpSpPr>
          <a:xfrm rot="6073308">
            <a:off x="9244786" y="2291498"/>
            <a:ext cx="475768" cy="503755"/>
            <a:chOff x="8117712" y="1934623"/>
            <a:chExt cx="415318" cy="439749"/>
          </a:xfrm>
        </p:grpSpPr>
        <p:pic>
          <p:nvPicPr>
            <p:cNvPr id="81" name="Image 30" descr="preencoded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2" name="Image 81" descr="preencoded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 rot="7743246">
            <a:off x="9294676" y="2857252"/>
            <a:ext cx="475768" cy="503755"/>
            <a:chOff x="8117712" y="1934623"/>
            <a:chExt cx="415318" cy="439749"/>
          </a:xfrm>
        </p:grpSpPr>
        <p:pic>
          <p:nvPicPr>
            <p:cNvPr id="84" name="Image 30" descr="preencoded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8128732" y="1934623"/>
              <a:ext cx="404298" cy="439749"/>
            </a:xfrm>
            <a:prstGeom prst="rect">
              <a:avLst/>
            </a:prstGeom>
          </p:spPr>
        </p:pic>
        <p:pic>
          <p:nvPicPr>
            <p:cNvPr id="85" name="Image 84" descr="preencoded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grpSp>
        <p:nvGrpSpPr>
          <p:cNvPr id="86" name="Groupe 85"/>
          <p:cNvGrpSpPr/>
          <p:nvPr/>
        </p:nvGrpSpPr>
        <p:grpSpPr>
          <a:xfrm rot="19440803">
            <a:off x="8153374" y="2473265"/>
            <a:ext cx="475768" cy="503755"/>
            <a:chOff x="8117712" y="1934622"/>
            <a:chExt cx="415318" cy="439749"/>
          </a:xfrm>
        </p:grpSpPr>
        <p:pic>
          <p:nvPicPr>
            <p:cNvPr id="87" name="Image 30" descr="preencoded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8128732" y="1934622"/>
              <a:ext cx="404298" cy="439749"/>
            </a:xfrm>
            <a:prstGeom prst="rect">
              <a:avLst/>
            </a:prstGeom>
          </p:spPr>
        </p:pic>
        <p:pic>
          <p:nvPicPr>
            <p:cNvPr id="88" name="Image 87" descr="preencoded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7712" y="2186735"/>
              <a:ext cx="192344" cy="184801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33797" y="6519446"/>
            <a:ext cx="382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Lim Kam Sian </a:t>
            </a:r>
            <a:r>
              <a:rPr lang="fr-FR" sz="1400" i="1" dirty="0"/>
              <a:t>et al</a:t>
            </a:r>
            <a:r>
              <a:rPr lang="fr-FR" sz="1400" dirty="0"/>
              <a:t>, 2023, </a:t>
            </a:r>
            <a:r>
              <a:rPr lang="fr-FR" sz="1400" dirty="0" err="1"/>
              <a:t>Frontiers</a:t>
            </a:r>
            <a:r>
              <a:rPr lang="fr-FR" sz="1400" dirty="0"/>
              <a:t> in </a:t>
            </a:r>
            <a:r>
              <a:rPr lang="fr-FR" sz="1400" dirty="0" err="1"/>
              <a:t>Immunology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280449" y="3893153"/>
            <a:ext cx="391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3:</a:t>
            </a:r>
          </a:p>
          <a:p>
            <a:r>
              <a:rPr lang="fr-FR" dirty="0" smtClean="0"/>
              <a:t>HLA peptide </a:t>
            </a:r>
            <a:r>
              <a:rPr lang="fr-FR" dirty="0" err="1" smtClean="0"/>
              <a:t>elution</a:t>
            </a:r>
            <a:r>
              <a:rPr lang="fr-FR" dirty="0" smtClean="0"/>
              <a:t> and </a:t>
            </a:r>
            <a:r>
              <a:rPr lang="fr-FR" dirty="0" err="1" smtClean="0"/>
              <a:t>cleanup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589380" y="5581504"/>
            <a:ext cx="96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0,1% TFA</a:t>
            </a:r>
            <a:endParaRPr lang="fr-FR" sz="1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085677" y="6203522"/>
            <a:ext cx="1706688" cy="395694"/>
            <a:chOff x="3930393" y="6167918"/>
            <a:chExt cx="1706688" cy="395694"/>
          </a:xfrm>
        </p:grpSpPr>
        <p:pic>
          <p:nvPicPr>
            <p:cNvPr id="68" name="Image 2" descr="preencoded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5179500" y="6186953"/>
              <a:ext cx="457581" cy="312836"/>
            </a:xfrm>
            <a:prstGeom prst="rect">
              <a:avLst/>
            </a:prstGeom>
          </p:spPr>
        </p:pic>
        <p:pic>
          <p:nvPicPr>
            <p:cNvPr id="70" name="Image 4" descr="preencoded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4768592" y="6223575"/>
              <a:ext cx="457581" cy="312836"/>
            </a:xfrm>
            <a:prstGeom prst="rect">
              <a:avLst/>
            </a:prstGeom>
          </p:spPr>
        </p:pic>
        <p:pic>
          <p:nvPicPr>
            <p:cNvPr id="72" name="Image 6" descr="preencoded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3930393" y="6250776"/>
              <a:ext cx="457581" cy="312836"/>
            </a:xfrm>
            <a:prstGeom prst="rect">
              <a:avLst/>
            </a:prstGeom>
          </p:spPr>
        </p:pic>
        <p:pic>
          <p:nvPicPr>
            <p:cNvPr id="74" name="Image 8" descr="preencoded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4354657" y="6167918"/>
              <a:ext cx="457581" cy="312836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2379116" y="4661937"/>
            <a:ext cx="1400949" cy="1608153"/>
            <a:chOff x="199321" y="4551813"/>
            <a:chExt cx="1400949" cy="1608153"/>
          </a:xfrm>
        </p:grpSpPr>
        <p:pic>
          <p:nvPicPr>
            <p:cNvPr id="67" name="Image 1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>
              <a:off x="269416" y="5590325"/>
              <a:ext cx="438904" cy="569641"/>
            </a:xfrm>
            <a:prstGeom prst="rect">
              <a:avLst/>
            </a:prstGeom>
          </p:spPr>
        </p:pic>
        <p:pic>
          <p:nvPicPr>
            <p:cNvPr id="69" name="Image 3" descr="preencoded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199321" y="5265994"/>
              <a:ext cx="550965" cy="480927"/>
            </a:xfrm>
            <a:prstGeom prst="rect">
              <a:avLst/>
            </a:prstGeom>
          </p:spPr>
        </p:pic>
        <p:pic>
          <p:nvPicPr>
            <p:cNvPr id="71" name="Image 5" descr="preencoded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1107395" y="5608633"/>
              <a:ext cx="420227" cy="429565"/>
            </a:xfrm>
            <a:prstGeom prst="rect">
              <a:avLst/>
            </a:prstGeom>
          </p:spPr>
        </p:pic>
        <p:pic>
          <p:nvPicPr>
            <p:cNvPr id="73" name="Image 7" descr="preencoded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578010" y="4720407"/>
              <a:ext cx="457581" cy="312836"/>
            </a:xfrm>
            <a:prstGeom prst="rect">
              <a:avLst/>
            </a:prstGeom>
          </p:spPr>
        </p:pic>
        <p:pic>
          <p:nvPicPr>
            <p:cNvPr id="75" name="Image 9" descr="preencoded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 rot="3186958">
              <a:off x="1048441" y="4940884"/>
              <a:ext cx="555634" cy="532288"/>
            </a:xfrm>
            <a:prstGeom prst="rect">
              <a:avLst/>
            </a:prstGeom>
          </p:spPr>
        </p:pic>
        <p:pic>
          <p:nvPicPr>
            <p:cNvPr id="92" name="Image 10" descr="preencoded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/>
            <a:stretch>
              <a:fillRect/>
            </a:stretch>
          </p:blipFill>
          <p:spPr>
            <a:xfrm>
              <a:off x="947014" y="5184485"/>
              <a:ext cx="424897" cy="588319"/>
            </a:xfrm>
            <a:prstGeom prst="rect">
              <a:avLst/>
            </a:prstGeom>
          </p:spPr>
        </p:pic>
        <p:pic>
          <p:nvPicPr>
            <p:cNvPr id="93" name="Image 11" descr="preencoded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/>
            <a:stretch>
              <a:fillRect/>
            </a:stretch>
          </p:blipFill>
          <p:spPr>
            <a:xfrm>
              <a:off x="1166035" y="4551813"/>
              <a:ext cx="434235" cy="578980"/>
            </a:xfrm>
            <a:prstGeom prst="rect">
              <a:avLst/>
            </a:prstGeom>
          </p:spPr>
        </p:pic>
        <p:pic>
          <p:nvPicPr>
            <p:cNvPr id="94" name="Image 12" descr="preencoded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>
              <a:off x="380141" y="4958043"/>
              <a:ext cx="462250" cy="499604"/>
            </a:xfrm>
            <a:prstGeom prst="rect">
              <a:avLst/>
            </a:prstGeom>
          </p:spPr>
        </p:pic>
      </p:grpSp>
      <p:pic>
        <p:nvPicPr>
          <p:cNvPr id="95" name="Image 94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589380" y="5313216"/>
            <a:ext cx="704850" cy="29527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705015" y="5581504"/>
            <a:ext cx="643125" cy="558658"/>
            <a:chOff x="4058503" y="5290382"/>
            <a:chExt cx="1171954" cy="1018032"/>
          </a:xfrm>
        </p:grpSpPr>
        <p:pic>
          <p:nvPicPr>
            <p:cNvPr id="97" name="Image 13" descr="preencoded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>
              <a:off x="4125010" y="5290382"/>
              <a:ext cx="1018032" cy="101803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058503" y="5456481"/>
              <a:ext cx="1171954" cy="785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/>
                <a:t>17 000g</a:t>
              </a:r>
            </a:p>
            <a:p>
              <a:pPr algn="ctr"/>
              <a:r>
                <a:rPr lang="fr-FR" sz="1050" dirty="0" smtClean="0"/>
                <a:t>20 min</a:t>
              </a:r>
              <a:endParaRPr lang="fr-FR" sz="1050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33292" y="4516234"/>
            <a:ext cx="374164" cy="995275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840074" y="5313217"/>
            <a:ext cx="704850" cy="2952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-2886" y="4713546"/>
            <a:ext cx="1627337" cy="1430746"/>
          </a:xfrm>
          <a:prstGeom prst="rect">
            <a:avLst/>
          </a:prstGeom>
        </p:spPr>
      </p:pic>
      <p:pic>
        <p:nvPicPr>
          <p:cNvPr id="148" name="Image 24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2864018" y="5676448"/>
            <a:ext cx="420494" cy="398547"/>
          </a:xfrm>
          <a:prstGeom prst="rect">
            <a:avLst/>
          </a:prstGeom>
        </p:spPr>
      </p:pic>
      <p:grpSp>
        <p:nvGrpSpPr>
          <p:cNvPr id="89" name="Groupe 88"/>
          <p:cNvGrpSpPr/>
          <p:nvPr/>
        </p:nvGrpSpPr>
        <p:grpSpPr>
          <a:xfrm>
            <a:off x="10691650" y="4728181"/>
            <a:ext cx="1346706" cy="1312528"/>
            <a:chOff x="6487627" y="5122888"/>
            <a:chExt cx="1545996" cy="1506762"/>
          </a:xfrm>
        </p:grpSpPr>
        <p:sp>
          <p:nvSpPr>
            <p:cNvPr id="91" name="Rectangle 90"/>
            <p:cNvSpPr/>
            <p:nvPr/>
          </p:nvSpPr>
          <p:spPr>
            <a:xfrm>
              <a:off x="6487627" y="5198244"/>
              <a:ext cx="1545996" cy="86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6" name="Picture 2" descr="ms2rescore · PyPI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886" y="5939190"/>
              <a:ext cx="690459" cy="69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6667313" y="5122888"/>
              <a:ext cx="1294057" cy="724674"/>
            </a:xfrm>
            <a:prstGeom prst="rect">
              <a:avLst/>
            </a:prstGeom>
          </p:spPr>
        </p:pic>
      </p:grpSp>
      <p:sp>
        <p:nvSpPr>
          <p:cNvPr id="99" name="ZoneTexte 98"/>
          <p:cNvSpPr txBox="1"/>
          <p:nvPr/>
        </p:nvSpPr>
        <p:spPr>
          <a:xfrm>
            <a:off x="6293308" y="3893153"/>
            <a:ext cx="391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4:</a:t>
            </a:r>
          </a:p>
          <a:p>
            <a:r>
              <a:rPr lang="fr-FR" dirty="0" err="1" smtClean="0"/>
              <a:t>nanoLC</a:t>
            </a:r>
            <a:r>
              <a:rPr lang="fr-FR" dirty="0" smtClean="0"/>
              <a:t>-MS/MS 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765911" y="5308297"/>
            <a:ext cx="704850" cy="295275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699695" y="5308297"/>
            <a:ext cx="704850" cy="295275"/>
          </a:xfrm>
          <a:prstGeom prst="rect">
            <a:avLst/>
          </a:prstGeom>
        </p:spPr>
      </p:pic>
      <p:pic>
        <p:nvPicPr>
          <p:cNvPr id="105" name="Image 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5905" y="4928290"/>
            <a:ext cx="1445151" cy="1083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9" name="Groupe 108"/>
          <p:cNvGrpSpPr/>
          <p:nvPr/>
        </p:nvGrpSpPr>
        <p:grpSpPr>
          <a:xfrm>
            <a:off x="6199568" y="4935200"/>
            <a:ext cx="601734" cy="1411973"/>
            <a:chOff x="3830500" y="6084084"/>
            <a:chExt cx="601734" cy="1411973"/>
          </a:xfrm>
        </p:grpSpPr>
        <p:pic>
          <p:nvPicPr>
            <p:cNvPr id="110" name="Image 2" descr="preencoded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3970253" y="7183221"/>
              <a:ext cx="457581" cy="312836"/>
            </a:xfrm>
            <a:prstGeom prst="rect">
              <a:avLst/>
            </a:prstGeom>
          </p:spPr>
        </p:pic>
        <p:pic>
          <p:nvPicPr>
            <p:cNvPr id="111" name="Image 4" descr="preencoded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3830500" y="6849152"/>
              <a:ext cx="457581" cy="312836"/>
            </a:xfrm>
            <a:prstGeom prst="rect">
              <a:avLst/>
            </a:prstGeom>
          </p:spPr>
        </p:pic>
        <p:pic>
          <p:nvPicPr>
            <p:cNvPr id="112" name="Image 6" descr="preencoded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3865698" y="6084084"/>
              <a:ext cx="457581" cy="312836"/>
            </a:xfrm>
            <a:prstGeom prst="rect">
              <a:avLst/>
            </a:prstGeom>
          </p:spPr>
        </p:pic>
        <p:pic>
          <p:nvPicPr>
            <p:cNvPr id="113" name="Image 8" descr="preencoded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3974653" y="6470096"/>
              <a:ext cx="457581" cy="312836"/>
            </a:xfrm>
            <a:prstGeom prst="rect">
              <a:avLst/>
            </a:prstGeom>
          </p:spPr>
        </p:pic>
      </p:grpSp>
      <p:pic>
        <p:nvPicPr>
          <p:cNvPr id="115" name="Image 11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27" y="5110343"/>
            <a:ext cx="1490277" cy="736401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0304276" y="1803952"/>
            <a:ext cx="229764" cy="227656"/>
          </a:xfrm>
          <a:prstGeom prst="rect">
            <a:avLst/>
          </a:prstGeom>
        </p:spPr>
      </p:pic>
      <p:sp>
        <p:nvSpPr>
          <p:cNvPr id="117" name="ZoneTexte 116"/>
          <p:cNvSpPr txBox="1"/>
          <p:nvPr/>
        </p:nvSpPr>
        <p:spPr>
          <a:xfrm>
            <a:off x="10543371" y="1764974"/>
            <a:ext cx="144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bead</a:t>
            </a:r>
            <a:r>
              <a:rPr lang="fr-FR" sz="1400" dirty="0" smtClean="0"/>
              <a:t> + </a:t>
            </a:r>
          </a:p>
          <a:p>
            <a:r>
              <a:rPr lang="fr-FR" sz="1400" dirty="0" err="1" smtClean="0"/>
              <a:t>Protein</a:t>
            </a:r>
            <a:r>
              <a:rPr lang="fr-FR" sz="1400" dirty="0" smtClean="0"/>
              <a:t> A</a:t>
            </a:r>
            <a:endParaRPr lang="fr-FR" sz="1400" dirty="0"/>
          </a:p>
        </p:txBody>
      </p:sp>
      <p:pic>
        <p:nvPicPr>
          <p:cNvPr id="118" name="Image 24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/>
          <a:stretch>
            <a:fillRect/>
          </a:stretch>
        </p:blipFill>
        <p:spPr>
          <a:xfrm rot="3601937">
            <a:off x="10252732" y="2294827"/>
            <a:ext cx="318117" cy="301514"/>
          </a:xfrm>
          <a:prstGeom prst="rect">
            <a:avLst/>
          </a:prstGeom>
        </p:spPr>
      </p:pic>
      <p:sp>
        <p:nvSpPr>
          <p:cNvPr id="119" name="ZoneTexte 118"/>
          <p:cNvSpPr txBox="1"/>
          <p:nvPr/>
        </p:nvSpPr>
        <p:spPr>
          <a:xfrm>
            <a:off x="10543371" y="2280486"/>
            <a:ext cx="158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Anti HLA I </a:t>
            </a:r>
            <a:r>
              <a:rPr lang="fr-FR" sz="1400" dirty="0" err="1" smtClean="0"/>
              <a:t>antibody</a:t>
            </a:r>
            <a:endParaRPr lang="fr-FR" sz="1400" dirty="0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rot="2020925">
            <a:off x="10251068" y="2680428"/>
            <a:ext cx="369636" cy="451938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10543371" y="2653123"/>
            <a:ext cx="136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HLA class I + </a:t>
            </a:r>
          </a:p>
          <a:p>
            <a:r>
              <a:rPr lang="fr-FR" sz="1400" dirty="0" err="1" smtClean="0"/>
              <a:t>immunopeptide</a:t>
            </a:r>
            <a:endParaRPr lang="fr-FR" sz="1400" dirty="0"/>
          </a:p>
        </p:txBody>
      </p:sp>
      <p:pic>
        <p:nvPicPr>
          <p:cNvPr id="122" name="Image 28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3"/>
          <a:stretch>
            <a:fillRect/>
          </a:stretch>
        </p:blipFill>
        <p:spPr>
          <a:xfrm>
            <a:off x="10303260" y="3287950"/>
            <a:ext cx="259356" cy="223117"/>
          </a:xfrm>
          <a:prstGeom prst="rect">
            <a:avLst/>
          </a:prstGeom>
        </p:spPr>
      </p:pic>
      <p:sp>
        <p:nvSpPr>
          <p:cNvPr id="123" name="ZoneTexte 122"/>
          <p:cNvSpPr txBox="1"/>
          <p:nvPr/>
        </p:nvSpPr>
        <p:spPr>
          <a:xfrm>
            <a:off x="10543371" y="3250728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Other</a:t>
            </a:r>
            <a:r>
              <a:rPr lang="fr-FR" sz="1400" dirty="0" smtClean="0"/>
              <a:t> proteins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6908" y="5434048"/>
            <a:ext cx="730321" cy="692453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57676" y="329935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6</a:t>
            </a:r>
            <a:r>
              <a:rPr lang="fr-FR" sz="1400" dirty="0" smtClean="0"/>
              <a:t>0 </a:t>
            </a:r>
            <a:r>
              <a:rPr lang="fr-FR" sz="1400" dirty="0"/>
              <a:t>x10</a:t>
            </a:r>
            <a:r>
              <a:rPr lang="fr-FR" sz="1400" baseline="30000" dirty="0"/>
              <a:t>6</a:t>
            </a:r>
            <a:r>
              <a:rPr lang="fr-FR" sz="1400" dirty="0"/>
              <a:t> HL60 </a:t>
            </a:r>
            <a:r>
              <a:rPr lang="fr-FR" sz="1400" dirty="0" err="1"/>
              <a:t>cells</a:t>
            </a:r>
            <a:r>
              <a:rPr lang="fr-FR" sz="1400" dirty="0"/>
              <a:t> 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1719033" y="6369268"/>
            <a:ext cx="6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33" y="2192636"/>
            <a:ext cx="3409950" cy="2571750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8099689" y="1688373"/>
            <a:ext cx="3818013" cy="3879195"/>
          </a:xfrm>
          <a:prstGeom prst="roundRect">
            <a:avLst/>
          </a:prstGeom>
          <a:solidFill>
            <a:srgbClr val="763737">
              <a:alpha val="902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à coins arrondis 27"/>
          <p:cNvSpPr/>
          <p:nvPr/>
        </p:nvSpPr>
        <p:spPr>
          <a:xfrm>
            <a:off x="228600" y="1688374"/>
            <a:ext cx="4047984" cy="3965446"/>
          </a:xfrm>
          <a:prstGeom prst="roundRect">
            <a:avLst/>
          </a:prstGeom>
          <a:solidFill>
            <a:srgbClr val="15A387">
              <a:alpha val="902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239" y="153324"/>
            <a:ext cx="9897710" cy="1089529"/>
          </a:xfr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AI tool, MS²Rescore,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leverages peak intensity and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retention time prediction to increase identification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Slide Number Placeholder 1054">
            <a:extLst>
              <a:ext uri="{FF2B5EF4-FFF2-40B4-BE49-F238E27FC236}">
                <a16:creationId xmlns:a16="http://schemas.microsoft.com/office/drawing/2014/main" id="{A7B5B3AB-7361-4270-AB81-AC48957026BB}"/>
              </a:ext>
            </a:extLst>
          </p:cNvPr>
          <p:cNvSpPr txBox="1">
            <a:spLocks/>
          </p:cNvSpPr>
          <p:nvPr/>
        </p:nvSpPr>
        <p:spPr>
          <a:xfrm>
            <a:off x="352426" y="5938427"/>
            <a:ext cx="9231521" cy="86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8038" algn="l"/>
                <a:tab pos="3678238" algn="l"/>
                <a:tab pos="4397375" algn="l"/>
                <a:tab pos="5465763" algn="l"/>
              </a:tabLst>
            </a:pPr>
            <a:r>
              <a:rPr lang="en-US" sz="1400" dirty="0">
                <a:solidFill>
                  <a:schemeClr val="tx1"/>
                </a:solidFill>
              </a:rPr>
              <a:t>MS²Rescore: Declercq A. </a:t>
            </a:r>
            <a:r>
              <a:rPr lang="en-US" sz="1400" i="1" dirty="0">
                <a:solidFill>
                  <a:schemeClr val="tx1"/>
                </a:solidFill>
              </a:rPr>
              <a:t>et al</a:t>
            </a:r>
            <a:r>
              <a:rPr lang="en-US" sz="1400" dirty="0">
                <a:solidFill>
                  <a:schemeClr val="tx1"/>
                </a:solidFill>
              </a:rPr>
              <a:t>, 2022, MCP ; Declercq A. </a:t>
            </a:r>
            <a:r>
              <a:rPr lang="en-US" sz="1400" i="1" dirty="0">
                <a:solidFill>
                  <a:schemeClr val="tx1"/>
                </a:solidFill>
              </a:rPr>
              <a:t>et al</a:t>
            </a:r>
            <a:r>
              <a:rPr lang="en-US" sz="1400" dirty="0">
                <a:solidFill>
                  <a:schemeClr val="tx1"/>
                </a:solidFill>
              </a:rPr>
              <a:t>, 2023, NAR ;</a:t>
            </a:r>
            <a:r>
              <a:rPr lang="fr-FR" sz="1400" dirty="0"/>
              <a:t> </a:t>
            </a:r>
            <a:r>
              <a:rPr lang="fr-FR" sz="1400" dirty="0" err="1"/>
              <a:t>Buur</a:t>
            </a:r>
            <a:r>
              <a:rPr lang="fr-FR" sz="1400" dirty="0"/>
              <a:t> L.M. </a:t>
            </a:r>
            <a:r>
              <a:rPr lang="fr-FR" sz="1400" i="1" dirty="0"/>
              <a:t>et al</a:t>
            </a:r>
            <a:r>
              <a:rPr lang="fr-FR" sz="1400" dirty="0"/>
              <a:t>., 2024, JPR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l">
              <a:tabLst>
                <a:tab pos="808038" algn="l"/>
                <a:tab pos="3678238" algn="l"/>
                <a:tab pos="4397375" algn="l"/>
                <a:tab pos="5465763" algn="l"/>
              </a:tabLst>
            </a:pPr>
            <a:r>
              <a:rPr lang="en-US" sz="1400" dirty="0" err="1">
                <a:solidFill>
                  <a:schemeClr val="tx1"/>
                </a:solidFill>
              </a:rPr>
              <a:t>DeepLC</a:t>
            </a:r>
            <a:r>
              <a:rPr lang="en-US" sz="1400" dirty="0">
                <a:solidFill>
                  <a:schemeClr val="tx1"/>
                </a:solidFill>
              </a:rPr>
              <a:t>: 	</a:t>
            </a:r>
            <a:r>
              <a:rPr lang="en-US" sz="1400" dirty="0" err="1">
                <a:solidFill>
                  <a:schemeClr val="tx1"/>
                </a:solidFill>
              </a:rPr>
              <a:t>Bouwmeester</a:t>
            </a:r>
            <a:r>
              <a:rPr lang="en-US" sz="1400" dirty="0">
                <a:solidFill>
                  <a:schemeClr val="tx1"/>
                </a:solidFill>
              </a:rPr>
              <a:t> R. </a:t>
            </a:r>
            <a:r>
              <a:rPr lang="en-US" sz="1400" i="1" dirty="0">
                <a:solidFill>
                  <a:schemeClr val="tx1"/>
                </a:solidFill>
              </a:rPr>
              <a:t>et al</a:t>
            </a:r>
            <a:r>
              <a:rPr lang="en-US" sz="1400" dirty="0">
                <a:solidFill>
                  <a:schemeClr val="tx1"/>
                </a:solidFill>
              </a:rPr>
              <a:t>, 2021, Nature Methods</a:t>
            </a:r>
          </a:p>
          <a:p>
            <a:pPr algn="l">
              <a:tabLst>
                <a:tab pos="808038" algn="l"/>
                <a:tab pos="3678238" algn="l"/>
                <a:tab pos="4397375" algn="l"/>
                <a:tab pos="5465763" algn="l"/>
              </a:tabLst>
            </a:pPr>
            <a:r>
              <a:rPr lang="en-US" sz="1400" dirty="0">
                <a:solidFill>
                  <a:schemeClr val="tx1"/>
                </a:solidFill>
              </a:rPr>
              <a:t>MS²PIP:	</a:t>
            </a:r>
            <a:r>
              <a:rPr lang="en-US" sz="1400" dirty="0" err="1">
                <a:solidFill>
                  <a:schemeClr val="tx1"/>
                </a:solidFill>
              </a:rPr>
              <a:t>Gabriels</a:t>
            </a:r>
            <a:r>
              <a:rPr lang="en-US" sz="1400" dirty="0">
                <a:solidFill>
                  <a:schemeClr val="tx1"/>
                </a:solidFill>
              </a:rPr>
              <a:t> R. </a:t>
            </a:r>
            <a:r>
              <a:rPr lang="en-US" sz="1400" i="1" dirty="0">
                <a:solidFill>
                  <a:schemeClr val="tx1"/>
                </a:solidFill>
              </a:rPr>
              <a:t>et al</a:t>
            </a:r>
            <a:r>
              <a:rPr lang="en-US" sz="1400" dirty="0">
                <a:solidFill>
                  <a:schemeClr val="tx1"/>
                </a:solidFill>
              </a:rPr>
              <a:t>, 2019, Nucleic Acids Research</a:t>
            </a:r>
          </a:p>
        </p:txBody>
      </p:sp>
      <p:cxnSp>
        <p:nvCxnSpPr>
          <p:cNvPr id="73" name="Connecteur droit avec flèche 72"/>
          <p:cNvCxnSpPr/>
          <p:nvPr/>
        </p:nvCxnSpPr>
        <p:spPr>
          <a:xfrm rot="5400000" flipV="1">
            <a:off x="6989070" y="3145757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515288" y="2583270"/>
            <a:ext cx="130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MS²Rescore</a:t>
            </a:r>
          </a:p>
        </p:txBody>
      </p:sp>
      <p:pic>
        <p:nvPicPr>
          <p:cNvPr id="1026" name="Picture 2" descr="CompOmics – Computational Omics and Systems Biology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02" y="1413731"/>
            <a:ext cx="1995648" cy="8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Diagram 19">
            <a:extLst>
              <a:ext uri="{FF2B5EF4-FFF2-40B4-BE49-F238E27FC236}">
                <a16:creationId xmlns:a16="http://schemas.microsoft.com/office/drawing/2014/main" id="{4E7B07A5-903A-432A-87A4-5A00BFC47117}"/>
              </a:ext>
            </a:extLst>
          </p:cNvPr>
          <p:cNvGraphicFramePr/>
          <p:nvPr>
            <p:extLst/>
          </p:nvPr>
        </p:nvGraphicFramePr>
        <p:xfrm>
          <a:off x="4324872" y="2343202"/>
          <a:ext cx="3479800" cy="350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30" y="3390379"/>
            <a:ext cx="1154412" cy="11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87799" y="4389218"/>
            <a:ext cx="1153940" cy="11539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18421" y="2562477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MS²Rescore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4276584" y="4992968"/>
            <a:ext cx="1213802" cy="0"/>
          </a:xfrm>
          <a:prstGeom prst="straightConnector1">
            <a:avLst/>
          </a:prstGeom>
          <a:ln w="76200">
            <a:solidFill>
              <a:srgbClr val="15A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7217358" y="3893920"/>
            <a:ext cx="913244" cy="0"/>
          </a:xfrm>
          <a:prstGeom prst="straightConnector1">
            <a:avLst/>
          </a:prstGeom>
          <a:ln w="76200">
            <a:solidFill>
              <a:srgbClr val="763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0397483" y="3014092"/>
            <a:ext cx="0" cy="1491915"/>
          </a:xfrm>
          <a:prstGeom prst="line">
            <a:avLst/>
          </a:prstGeom>
          <a:ln w="19050">
            <a:solidFill>
              <a:srgbClr val="4463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0310855" y="3187347"/>
            <a:ext cx="2139" cy="1297806"/>
          </a:xfrm>
          <a:prstGeom prst="line">
            <a:avLst/>
          </a:prstGeom>
          <a:ln w="19050">
            <a:solidFill>
              <a:srgbClr val="FF65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0295145" y="455160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4463A2"/>
                </a:solidFill>
              </a:rPr>
              <a:t>Experimental</a:t>
            </a:r>
            <a:r>
              <a:rPr lang="fr-FR" sz="1600" dirty="0">
                <a:solidFill>
                  <a:srgbClr val="4463A2"/>
                </a:solidFill>
              </a:rPr>
              <a:t> RT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0085929" y="4794612"/>
            <a:ext cx="1256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z="1600" dirty="0" err="1">
                <a:solidFill>
                  <a:srgbClr val="FF6569"/>
                </a:solidFill>
              </a:rPr>
              <a:t>Predicted</a:t>
            </a:r>
            <a:r>
              <a:rPr lang="fr-FR" sz="1600" dirty="0">
                <a:solidFill>
                  <a:srgbClr val="FF6569"/>
                </a:solidFill>
              </a:rPr>
              <a:t> RT</a:t>
            </a:r>
          </a:p>
        </p:txBody>
      </p:sp>
      <p:sp>
        <p:nvSpPr>
          <p:cNvPr id="54" name="ZoneTexte 53"/>
          <p:cNvSpPr txBox="1"/>
          <p:nvPr/>
        </p:nvSpPr>
        <p:spPr>
          <a:xfrm rot="16200000">
            <a:off x="7922865" y="3192151"/>
            <a:ext cx="90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Intensity</a:t>
            </a:r>
            <a:endParaRPr lang="fr-FR" sz="16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10348608" y="2952400"/>
            <a:ext cx="104086" cy="113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10336900" y="2955193"/>
            <a:ext cx="110173" cy="108762"/>
          </a:xfrm>
          <a:prstGeom prst="line">
            <a:avLst/>
          </a:prstGeom>
          <a:ln w="19050">
            <a:solidFill>
              <a:srgbClr val="4463A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10233059" y="3085803"/>
            <a:ext cx="118035" cy="115277"/>
            <a:chOff x="9084645" y="1961865"/>
            <a:chExt cx="96371" cy="68390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9094389" y="1961865"/>
              <a:ext cx="86627" cy="68390"/>
            </a:xfrm>
            <a:prstGeom prst="line">
              <a:avLst/>
            </a:prstGeom>
            <a:ln w="19050">
              <a:solidFill>
                <a:srgbClr val="FF656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9084645" y="1963554"/>
              <a:ext cx="91693" cy="65773"/>
            </a:xfrm>
            <a:prstGeom prst="line">
              <a:avLst/>
            </a:prstGeom>
            <a:ln w="19050">
              <a:solidFill>
                <a:srgbClr val="FF656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10135851" y="2240119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XIC</a:t>
            </a:r>
            <a:endParaRPr lang="en-US" sz="1600" dirty="0"/>
          </a:p>
        </p:txBody>
      </p:sp>
      <p:pic>
        <p:nvPicPr>
          <p:cNvPr id="1046" name="Image 10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00" y="2075957"/>
            <a:ext cx="4003176" cy="3273212"/>
          </a:xfrm>
          <a:prstGeom prst="rect">
            <a:avLst/>
          </a:prstGeom>
        </p:spPr>
      </p:pic>
      <p:sp>
        <p:nvSpPr>
          <p:cNvPr id="152" name="ZoneTexte 151"/>
          <p:cNvSpPr txBox="1"/>
          <p:nvPr/>
        </p:nvSpPr>
        <p:spPr>
          <a:xfrm>
            <a:off x="5549801" y="3019677"/>
            <a:ext cx="11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Percolator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30EF2494-3BC1-A697-C0C8-B208ED27BC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90" y="1830640"/>
            <a:ext cx="638303" cy="638303"/>
          </a:xfrm>
          <a:prstGeom prst="rect">
            <a:avLst/>
          </a:prstGeom>
        </p:spPr>
      </p:pic>
      <p:pic>
        <p:nvPicPr>
          <p:cNvPr id="33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3"/>
          <a:stretch/>
        </p:blipFill>
        <p:spPr>
          <a:xfrm>
            <a:off x="6708905" y="1834845"/>
            <a:ext cx="624253" cy="6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aphique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445038"/>
              </p:ext>
            </p:extLst>
          </p:nvPr>
        </p:nvGraphicFramePr>
        <p:xfrm>
          <a:off x="6876856" y="1088016"/>
          <a:ext cx="3952563" cy="536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147340" y="1329284"/>
            <a:ext cx="3070047" cy="2630808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25500" y="987712"/>
            <a:ext cx="2318361" cy="7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47728" y="870947"/>
            <a:ext cx="2067697" cy="715089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812" y="1028436"/>
            <a:ext cx="1735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Peptide </a:t>
            </a:r>
            <a:r>
              <a:rPr lang="fr-FR" sz="2000" b="1" dirty="0" err="1"/>
              <a:t>length</a:t>
            </a:r>
            <a:endParaRPr lang="fr-FR" sz="2000" b="1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3432635" y="1242781"/>
            <a:ext cx="3256268" cy="5495819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e 38"/>
          <p:cNvGrpSpPr/>
          <p:nvPr/>
        </p:nvGrpSpPr>
        <p:grpSpPr>
          <a:xfrm>
            <a:off x="3616116" y="870947"/>
            <a:ext cx="2841841" cy="743668"/>
            <a:chOff x="3876675" y="1015091"/>
            <a:chExt cx="2841841" cy="743668"/>
          </a:xfrm>
        </p:grpSpPr>
        <p:sp>
          <p:nvSpPr>
            <p:cNvPr id="40" name="Rectangle 39"/>
            <p:cNvSpPr/>
            <p:nvPr/>
          </p:nvSpPr>
          <p:spPr>
            <a:xfrm>
              <a:off x="3876675" y="1015091"/>
              <a:ext cx="284184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3979651" y="1033667"/>
              <a:ext cx="2655112" cy="715089"/>
              <a:chOff x="4227301" y="1033667"/>
              <a:chExt cx="2655112" cy="715089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4227301" y="1033667"/>
                <a:ext cx="2655112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27301" y="1206545"/>
                <a:ext cx="2587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/>
                  <a:t>Amino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acid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repartition</a:t>
                </a:r>
                <a:endParaRPr lang="fr-FR" sz="2000" b="1" dirty="0"/>
              </a:p>
            </p:txBody>
          </p:sp>
        </p:grpSp>
      </p:grpSp>
      <p:sp>
        <p:nvSpPr>
          <p:cNvPr id="44" name="Rectangle à coins arrondis 43"/>
          <p:cNvSpPr/>
          <p:nvPr/>
        </p:nvSpPr>
        <p:spPr>
          <a:xfrm>
            <a:off x="206214" y="4442607"/>
            <a:ext cx="3006876" cy="2295993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e 44"/>
          <p:cNvGrpSpPr/>
          <p:nvPr/>
        </p:nvGrpSpPr>
        <p:grpSpPr>
          <a:xfrm>
            <a:off x="677421" y="4070774"/>
            <a:ext cx="1856795" cy="743668"/>
            <a:chOff x="3477716" y="1015091"/>
            <a:chExt cx="3740081" cy="743668"/>
          </a:xfrm>
        </p:grpSpPr>
        <p:sp>
          <p:nvSpPr>
            <p:cNvPr id="46" name="Rectangle 45"/>
            <p:cNvSpPr/>
            <p:nvPr/>
          </p:nvSpPr>
          <p:spPr>
            <a:xfrm>
              <a:off x="3477716" y="1015091"/>
              <a:ext cx="374008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3496757" y="1033667"/>
              <a:ext cx="3721040" cy="719122"/>
              <a:chOff x="3744407" y="1033667"/>
              <a:chExt cx="3721040" cy="719122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3744407" y="1033667"/>
                <a:ext cx="3721040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789716" y="1044903"/>
                <a:ext cx="36304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/>
                  <a:t>Prediction</a:t>
                </a:r>
                <a:r>
                  <a:rPr lang="fr-FR" sz="2000" b="1" dirty="0"/>
                  <a:t> </a:t>
                </a:r>
              </a:p>
              <a:p>
                <a:pPr algn="ctr"/>
                <a:r>
                  <a:rPr lang="fr-FR" sz="2000" b="1" dirty="0"/>
                  <a:t>binding </a:t>
                </a:r>
                <a:r>
                  <a:rPr lang="fr-FR" sz="2000" b="1" dirty="0" err="1"/>
                  <a:t>affinity</a:t>
                </a:r>
                <a:endParaRPr lang="fr-FR" sz="2000" b="1" dirty="0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3968598" y="5936238"/>
            <a:ext cx="277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Optimised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146864" y="3590760"/>
            <a:ext cx="194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Standard </a:t>
            </a:r>
            <a:r>
              <a:rPr lang="fr-FR" dirty="0" err="1"/>
              <a:t>protocol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7381162" y="1548868"/>
            <a:ext cx="350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4221F"/>
                </a:solidFill>
              </a:rPr>
              <a:t>10x </a:t>
            </a:r>
            <a:r>
              <a:rPr lang="fr-FR" sz="2000" b="1" dirty="0" err="1">
                <a:solidFill>
                  <a:srgbClr val="94221F"/>
                </a:solidFill>
              </a:rPr>
              <a:t>less</a:t>
            </a:r>
            <a:r>
              <a:rPr lang="fr-FR" sz="2000" b="1" dirty="0">
                <a:solidFill>
                  <a:srgbClr val="94221F"/>
                </a:solidFill>
              </a:rPr>
              <a:t> </a:t>
            </a:r>
            <a:r>
              <a:rPr lang="fr-FR" sz="2000" b="1" dirty="0" err="1">
                <a:solidFill>
                  <a:srgbClr val="94221F"/>
                </a:solidFill>
              </a:rPr>
              <a:t>starting</a:t>
            </a:r>
            <a:r>
              <a:rPr lang="fr-FR" sz="2000" b="1" dirty="0">
                <a:solidFill>
                  <a:srgbClr val="94221F"/>
                </a:solidFill>
              </a:rPr>
              <a:t> </a:t>
            </a:r>
            <a:r>
              <a:rPr lang="fr-FR" sz="2000" b="1" dirty="0" err="1" smtClean="0">
                <a:solidFill>
                  <a:srgbClr val="94221F"/>
                </a:solidFill>
              </a:rPr>
              <a:t>material</a:t>
            </a:r>
            <a:endParaRPr lang="fr-FR" sz="2000" b="1" dirty="0" smtClean="0">
              <a:solidFill>
                <a:srgbClr val="94221F"/>
              </a:solidFill>
            </a:endParaRPr>
          </a:p>
          <a:p>
            <a:r>
              <a:rPr lang="fr-FR" sz="2000" b="1" dirty="0" smtClean="0">
                <a:solidFill>
                  <a:srgbClr val="94221F"/>
                </a:solidFill>
              </a:rPr>
              <a:t>2x </a:t>
            </a:r>
            <a:r>
              <a:rPr lang="fr-FR" sz="2000" b="1" dirty="0" err="1" smtClean="0">
                <a:solidFill>
                  <a:srgbClr val="94221F"/>
                </a:solidFill>
              </a:rPr>
              <a:t>less</a:t>
            </a:r>
            <a:r>
              <a:rPr lang="fr-FR" sz="2000" b="1" dirty="0" smtClean="0">
                <a:solidFill>
                  <a:srgbClr val="94221F"/>
                </a:solidFill>
              </a:rPr>
              <a:t> </a:t>
            </a:r>
            <a:r>
              <a:rPr lang="fr-FR" sz="2000" b="1" dirty="0" err="1" smtClean="0">
                <a:solidFill>
                  <a:srgbClr val="94221F"/>
                </a:solidFill>
              </a:rPr>
              <a:t>injected</a:t>
            </a:r>
            <a:r>
              <a:rPr lang="fr-FR" sz="2000" b="1" dirty="0" smtClean="0">
                <a:solidFill>
                  <a:srgbClr val="94221F"/>
                </a:solidFill>
              </a:rPr>
              <a:t> </a:t>
            </a:r>
            <a:r>
              <a:rPr lang="fr-FR" sz="2000" b="1" dirty="0" err="1" smtClean="0">
                <a:solidFill>
                  <a:srgbClr val="94221F"/>
                </a:solidFill>
              </a:rPr>
              <a:t>cells</a:t>
            </a:r>
            <a:endParaRPr lang="fr-FR" sz="2000" b="1" dirty="0">
              <a:solidFill>
                <a:srgbClr val="94221F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1719034" y="6378695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724823">
            <a:off x="7811437" y="2124574"/>
            <a:ext cx="1789629" cy="67749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0AB2FFA-9789-39B5-79C3-0293644417B5}"/>
              </a:ext>
            </a:extLst>
          </p:cNvPr>
          <p:cNvSpPr txBox="1">
            <a:spLocks/>
          </p:cNvSpPr>
          <p:nvPr/>
        </p:nvSpPr>
        <p:spPr>
          <a:xfrm>
            <a:off x="79946" y="125724"/>
            <a:ext cx="11694704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 smtClean="0"/>
              <a:t>Optimised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outperforms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37" name="Graphique 36"/>
          <p:cNvGraphicFramePr>
            <a:graphicFrameLocks/>
          </p:cNvGraphicFramePr>
          <p:nvPr>
            <p:extLst/>
          </p:nvPr>
        </p:nvGraphicFramePr>
        <p:xfrm>
          <a:off x="206213" y="1348101"/>
          <a:ext cx="3070047" cy="262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14" y="1690092"/>
            <a:ext cx="1921362" cy="1921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3455" y="1731380"/>
            <a:ext cx="1863843" cy="1807393"/>
          </a:xfrm>
          <a:prstGeom prst="rect">
            <a:avLst/>
          </a:prstGeom>
          <a:solidFill>
            <a:srgbClr val="7030A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6" name="Chart 1"/>
          <p:cNvGraphicFramePr>
            <a:graphicFrameLocks/>
          </p:cNvGraphicFramePr>
          <p:nvPr>
            <p:extLst/>
          </p:nvPr>
        </p:nvGraphicFramePr>
        <p:xfrm>
          <a:off x="352564" y="4878952"/>
          <a:ext cx="2714175" cy="196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074" name="Picture 2" descr="https://services.healthtech.dtu.dk/services/GibbsCluster-2.0/tmp/mhcI_117635/logos/gibbs_logos_1of1-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4" y="4057065"/>
            <a:ext cx="1912315" cy="19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4029689" y="4161987"/>
            <a:ext cx="1863843" cy="1807393"/>
          </a:xfrm>
          <a:prstGeom prst="rect">
            <a:avLst/>
          </a:prstGeom>
          <a:solidFill>
            <a:srgbClr val="FA6D6A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31503" y="631063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30 million </a:t>
            </a:r>
            <a:r>
              <a:rPr lang="fr-FR" b="1" dirty="0" err="1"/>
              <a:t>cells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031577" y="630884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15 million </a:t>
            </a:r>
            <a:r>
              <a:rPr lang="fr-FR" b="1" dirty="0" err="1"/>
              <a:t>cells</a:t>
            </a:r>
            <a:r>
              <a:rPr lang="fr-FR" b="1" dirty="0"/>
              <a:t> </a:t>
            </a:r>
            <a:endParaRPr lang="fr-FR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7218" y="195880"/>
            <a:ext cx="936882" cy="936882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920237" y="3635815"/>
            <a:ext cx="1736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Optimised</a:t>
            </a:r>
            <a:r>
              <a:rPr lang="fr-FR" sz="1400" dirty="0" smtClean="0"/>
              <a:t> </a:t>
            </a:r>
            <a:r>
              <a:rPr lang="fr-FR" sz="1400" dirty="0" err="1" smtClean="0"/>
              <a:t>protocol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955553" y="6414921"/>
            <a:ext cx="1736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Optimised</a:t>
            </a:r>
            <a:r>
              <a:rPr lang="fr-FR" sz="1400" dirty="0" smtClean="0"/>
              <a:t> </a:t>
            </a:r>
            <a:r>
              <a:rPr lang="fr-FR" sz="1400" dirty="0" err="1" smtClean="0"/>
              <a:t>protocol</a:t>
            </a:r>
            <a:endParaRPr lang="fr-FR" sz="1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925065" y="6050787"/>
            <a:ext cx="1792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Optimised</a:t>
            </a:r>
            <a:r>
              <a:rPr lang="fr-FR" sz="1400" dirty="0" smtClean="0"/>
              <a:t> </a:t>
            </a:r>
            <a:r>
              <a:rPr lang="fr-FR" sz="1400" dirty="0" err="1" smtClean="0"/>
              <a:t>protocol</a:t>
            </a:r>
            <a:endParaRPr lang="fr-FR" sz="1400" dirty="0"/>
          </a:p>
        </p:txBody>
      </p:sp>
      <p:sp>
        <p:nvSpPr>
          <p:cNvPr id="59" name="ZoneTexte 18"/>
          <p:cNvSpPr txBox="1"/>
          <p:nvPr/>
        </p:nvSpPr>
        <p:spPr>
          <a:xfrm>
            <a:off x="10930121" y="1094433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Jeewan</a:t>
            </a:r>
            <a:r>
              <a:rPr lang="fr-FR" sz="1400" dirty="0" smtClean="0"/>
              <a:t> </a:t>
            </a:r>
            <a:r>
              <a:rPr lang="fr-FR" sz="1400" dirty="0" err="1" smtClean="0"/>
              <a:t>Babu</a:t>
            </a:r>
            <a:r>
              <a:rPr lang="fr-FR" sz="1400" dirty="0" smtClean="0"/>
              <a:t> </a:t>
            </a:r>
            <a:r>
              <a:rPr lang="fr-FR" sz="1400" dirty="0" err="1" smtClean="0"/>
              <a:t>Rijal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194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1" y="1175507"/>
            <a:ext cx="10226519" cy="56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immunopeptidomics?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Challenges of immunopeptidomics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preparation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optimisation using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magnetic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beads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Fine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tuning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of LC and MS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methods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-1472767" y="2798662"/>
            <a:ext cx="5450692" cy="1348490"/>
            <a:chOff x="1936895" y="1478595"/>
            <a:chExt cx="5450692" cy="1348490"/>
          </a:xfrm>
        </p:grpSpPr>
        <p:sp>
          <p:nvSpPr>
            <p:cNvPr id="6" name="Rectangle 5"/>
            <p:cNvSpPr/>
            <p:nvPr/>
          </p:nvSpPr>
          <p:spPr>
            <a:xfrm>
              <a:off x="1936898" y="1478595"/>
              <a:ext cx="5450689" cy="5518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Immunopeptidomics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3162495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6585286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420440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 flipV="1">
              <a:off x="4662241" y="-566345"/>
              <a:ext cx="0" cy="545069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52494" y="2159011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675285" y="2159000"/>
              <a:ext cx="0" cy="466309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510439" y="2159168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rganigramme : Connecteur 15"/>
            <p:cNvSpPr/>
            <p:nvPr/>
          </p:nvSpPr>
          <p:spPr>
            <a:xfrm>
              <a:off x="4299215" y="2647085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89208" y="2180979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4675" y="847297"/>
            <a:ext cx="10764317" cy="3554819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481" y="1175507"/>
            <a:ext cx="10226519" cy="56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immunopeptidomics?</a:t>
            </a: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Challenges of immunopeptidomics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Sample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preparation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optimisation using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magnetic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3200" dirty="0" err="1" smtClean="0">
                <a:solidFill>
                  <a:schemeClr val="accent5">
                    <a:lumMod val="50000"/>
                  </a:schemeClr>
                </a:solidFill>
              </a:rPr>
              <a:t>beads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Fine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tuning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 of LC and MS </a:t>
            </a:r>
            <a:r>
              <a:rPr lang="fr-FR" sz="3200" dirty="0" err="1">
                <a:solidFill>
                  <a:schemeClr val="accent5">
                    <a:lumMod val="50000"/>
                  </a:schemeClr>
                </a:solidFill>
              </a:rPr>
              <a:t>methods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-1472767" y="2798662"/>
            <a:ext cx="5450692" cy="1348490"/>
            <a:chOff x="1936895" y="1478595"/>
            <a:chExt cx="5450692" cy="1348490"/>
          </a:xfrm>
        </p:grpSpPr>
        <p:sp>
          <p:nvSpPr>
            <p:cNvPr id="6" name="Rectangle 5"/>
            <p:cNvSpPr/>
            <p:nvPr/>
          </p:nvSpPr>
          <p:spPr>
            <a:xfrm>
              <a:off x="1936898" y="1478595"/>
              <a:ext cx="5450689" cy="5518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Immunopeptidomics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3162495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6585286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5420440" y="2625309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 flipV="1">
              <a:off x="4662241" y="-566345"/>
              <a:ext cx="0" cy="545069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52494" y="2159011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675285" y="2159000"/>
              <a:ext cx="0" cy="466309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510439" y="2159168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rganigramme : Connecteur 15"/>
            <p:cNvSpPr/>
            <p:nvPr/>
          </p:nvSpPr>
          <p:spPr>
            <a:xfrm>
              <a:off x="4299215" y="2647085"/>
              <a:ext cx="180000" cy="180000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389208" y="2180979"/>
              <a:ext cx="0" cy="46630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2757" y="2120688"/>
            <a:ext cx="10764317" cy="3554819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24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701908" y="118059"/>
            <a:ext cx="1099147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Ultra sensitive instruments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immunopeptidomics</a:t>
            </a:r>
            <a:endParaRPr lang="fr-FR" dirty="0"/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869" y="2388401"/>
            <a:ext cx="4348056" cy="326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6"/>
          <p:cNvSpPr txBox="1"/>
          <p:nvPr/>
        </p:nvSpPr>
        <p:spPr>
          <a:xfrm>
            <a:off x="2011375" y="924961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nanoElute</a:t>
            </a:r>
            <a:r>
              <a:rPr lang="fr-FR" sz="2400" dirty="0" smtClean="0"/>
              <a:t> 2 </a:t>
            </a:r>
            <a:r>
              <a:rPr lang="fr-FR" sz="2400" dirty="0"/>
              <a:t>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</a:t>
            </a:r>
            <a:r>
              <a:rPr lang="fr-FR" sz="2400" b="1" dirty="0" smtClean="0"/>
              <a:t>Ultra 2 </a:t>
            </a:r>
            <a:r>
              <a:rPr lang="fr-FR" sz="2400" dirty="0" smtClean="0"/>
              <a:t>(</a:t>
            </a:r>
            <a:r>
              <a:rPr lang="fr-FR" sz="2400" dirty="0" err="1" smtClean="0"/>
              <a:t>Bruker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4971"/>
          <a:stretch/>
        </p:blipFill>
        <p:spPr>
          <a:xfrm>
            <a:off x="5657874" y="1916529"/>
            <a:ext cx="4424885" cy="4220380"/>
          </a:xfrm>
          <a:prstGeom prst="rect">
            <a:avLst/>
          </a:prstGeom>
        </p:spPr>
      </p:pic>
      <p:sp>
        <p:nvSpPr>
          <p:cNvPr id="13" name="ZoneTexte 16"/>
          <p:cNvSpPr txBox="1"/>
          <p:nvPr/>
        </p:nvSpPr>
        <p:spPr>
          <a:xfrm>
            <a:off x="5936566" y="924961"/>
            <a:ext cx="4283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Vanquish</a:t>
            </a:r>
            <a:r>
              <a:rPr lang="fr-FR" sz="2400" dirty="0"/>
              <a:t> </a:t>
            </a:r>
            <a:r>
              <a:rPr lang="fr-FR" sz="2400" dirty="0" err="1" smtClean="0"/>
              <a:t>Neo</a:t>
            </a:r>
            <a:r>
              <a:rPr lang="fr-FR" sz="2400" dirty="0" smtClean="0"/>
              <a:t> +</a:t>
            </a:r>
          </a:p>
          <a:p>
            <a:pPr algn="ctr"/>
            <a:r>
              <a:rPr lang="fr-FR" sz="2400" b="1" dirty="0" err="1" smtClean="0"/>
              <a:t>Orbitrap</a:t>
            </a:r>
            <a:r>
              <a:rPr lang="fr-FR" sz="2400" b="1" dirty="0" smtClean="0"/>
              <a:t> Astral </a:t>
            </a:r>
            <a:r>
              <a:rPr lang="fr-FR" sz="2400" dirty="0" smtClean="0"/>
              <a:t>(Thermo Fisher)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450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24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410475" y="61179"/>
            <a:ext cx="989482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Immunopeptidomics</a:t>
            </a:r>
            <a:r>
              <a:rPr lang="fr-FR" dirty="0"/>
              <a:t> on </a:t>
            </a:r>
            <a:r>
              <a:rPr lang="fr-FR" dirty="0" err="1"/>
              <a:t>timsTOF</a:t>
            </a:r>
            <a:r>
              <a:rPr lang="fr-FR" dirty="0"/>
              <a:t> </a:t>
            </a:r>
            <a:r>
              <a:rPr lang="fr-FR" dirty="0" smtClean="0"/>
              <a:t>Ultra 2 </a:t>
            </a:r>
            <a:r>
              <a:rPr lang="fr-FR" dirty="0" err="1" smtClean="0"/>
              <a:t>intrument</a:t>
            </a:r>
            <a:endParaRPr lang="fr-FR" dirty="0"/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869" y="2388401"/>
            <a:ext cx="4348056" cy="326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6"/>
          <p:cNvSpPr txBox="1"/>
          <p:nvPr/>
        </p:nvSpPr>
        <p:spPr>
          <a:xfrm>
            <a:off x="2011375" y="924961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nanoElute</a:t>
            </a:r>
            <a:r>
              <a:rPr lang="fr-FR" sz="2400" dirty="0" smtClean="0"/>
              <a:t> 2 </a:t>
            </a:r>
            <a:r>
              <a:rPr lang="fr-FR" sz="2400" dirty="0"/>
              <a:t>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</a:t>
            </a:r>
            <a:r>
              <a:rPr lang="fr-FR" sz="2400" b="1" dirty="0" smtClean="0"/>
              <a:t>Ultra 2 </a:t>
            </a:r>
            <a:r>
              <a:rPr lang="fr-FR" sz="2400" dirty="0" smtClean="0"/>
              <a:t>(</a:t>
            </a:r>
            <a:r>
              <a:rPr lang="fr-FR" sz="2400" dirty="0" err="1" smtClean="0"/>
              <a:t>Bruker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4971"/>
          <a:stretch/>
        </p:blipFill>
        <p:spPr>
          <a:xfrm>
            <a:off x="5657874" y="1916529"/>
            <a:ext cx="4424885" cy="4220380"/>
          </a:xfrm>
          <a:prstGeom prst="rect">
            <a:avLst/>
          </a:prstGeom>
        </p:spPr>
      </p:pic>
      <p:sp>
        <p:nvSpPr>
          <p:cNvPr id="13" name="ZoneTexte 16"/>
          <p:cNvSpPr txBox="1"/>
          <p:nvPr/>
        </p:nvSpPr>
        <p:spPr>
          <a:xfrm>
            <a:off x="5936566" y="924961"/>
            <a:ext cx="4283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Vanquish</a:t>
            </a:r>
            <a:r>
              <a:rPr lang="fr-FR" sz="2400" dirty="0"/>
              <a:t> </a:t>
            </a:r>
            <a:r>
              <a:rPr lang="fr-FR" sz="2400" dirty="0" err="1" smtClean="0"/>
              <a:t>Neo</a:t>
            </a:r>
            <a:r>
              <a:rPr lang="fr-FR" sz="2400" dirty="0" smtClean="0"/>
              <a:t> +</a:t>
            </a:r>
          </a:p>
          <a:p>
            <a:pPr algn="ctr"/>
            <a:r>
              <a:rPr lang="fr-FR" sz="2400" b="1" dirty="0" err="1" smtClean="0"/>
              <a:t>Orbitrap</a:t>
            </a:r>
            <a:r>
              <a:rPr lang="fr-FR" sz="2400" b="1" dirty="0" smtClean="0"/>
              <a:t> Astral </a:t>
            </a:r>
            <a:r>
              <a:rPr lang="fr-FR" sz="2400" dirty="0" smtClean="0"/>
              <a:t>(Thermo Fischer)</a:t>
            </a:r>
            <a:endParaRPr lang="fr-FR" sz="2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560360" y="912067"/>
            <a:ext cx="5000803" cy="6499146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2" y="1470841"/>
            <a:ext cx="5206957" cy="2611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47" y="1488947"/>
            <a:ext cx="5211334" cy="25751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3312" y="1019315"/>
            <a:ext cx="487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Standard </a:t>
            </a:r>
            <a:r>
              <a:rPr lang="fr-FR" sz="2000" b="1" dirty="0" err="1" smtClean="0"/>
              <a:t>polygon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classical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proteomics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046507" y="1019315"/>
            <a:ext cx="2410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HLA </a:t>
            </a:r>
            <a:r>
              <a:rPr lang="fr-FR" sz="2000" b="1" dirty="0" err="1"/>
              <a:t>tailored</a:t>
            </a:r>
            <a:r>
              <a:rPr lang="fr-FR" sz="2000" b="1" dirty="0"/>
              <a:t> </a:t>
            </a:r>
            <a:r>
              <a:rPr lang="fr-FR" sz="2000" b="1" dirty="0" err="1"/>
              <a:t>polygon</a:t>
            </a:r>
            <a:endParaRPr lang="fr-FR" sz="2000" b="1" dirty="0"/>
          </a:p>
        </p:txBody>
      </p:sp>
      <p:sp>
        <p:nvSpPr>
          <p:cNvPr id="25" name="TextBox 22"/>
          <p:cNvSpPr txBox="1"/>
          <p:nvPr/>
        </p:nvSpPr>
        <p:spPr>
          <a:xfrm>
            <a:off x="585526" y="4779352"/>
            <a:ext cx="588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Fragmentation of </a:t>
            </a:r>
            <a:r>
              <a:rPr lang="en-US" sz="2000" b="1" dirty="0">
                <a:cs typeface="Arial" panose="020B0604020202020204" pitchFamily="34" charset="0"/>
              </a:rPr>
              <a:t>singly charged peptide ions </a:t>
            </a:r>
            <a:r>
              <a:rPr lang="en-US" sz="2000" dirty="0">
                <a:cs typeface="Arial" panose="020B0604020202020204" pitchFamily="34" charset="0"/>
              </a:rPr>
              <a:t>are missing in standard </a:t>
            </a:r>
            <a:r>
              <a:rPr lang="en-US" sz="2000" dirty="0" smtClean="0">
                <a:cs typeface="Arial" panose="020B0604020202020204" pitchFamily="34" charset="0"/>
              </a:rPr>
              <a:t>proteomics </a:t>
            </a:r>
            <a:r>
              <a:rPr lang="en-US" sz="2000" dirty="0">
                <a:cs typeface="Arial" panose="020B0604020202020204" pitchFamily="34" charset="0"/>
              </a:rPr>
              <a:t>due to the filter polygon shape.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6758" y="4780669"/>
            <a:ext cx="5541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A tailored polygon </a:t>
            </a:r>
            <a:r>
              <a:rPr lang="en-US" sz="2000" dirty="0">
                <a:cs typeface="Arial" panose="020B0604020202020204" pitchFamily="34" charset="0"/>
              </a:rPr>
              <a:t>method is needed to acquire singly charged peptides.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The shape of the polygon should be narrow to avoid noise.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7" name="TextBox 42"/>
          <p:cNvSpPr txBox="1"/>
          <p:nvPr/>
        </p:nvSpPr>
        <p:spPr>
          <a:xfrm rot="16200000">
            <a:off x="-277739" y="2352605"/>
            <a:ext cx="20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Ion Mobility (1/K</a:t>
            </a:r>
            <a:r>
              <a:rPr lang="en-US" sz="1400" b="1" baseline="-25000" dirty="0"/>
              <a:t>0</a:t>
            </a:r>
            <a:r>
              <a:rPr lang="en-US" sz="1400" b="1" dirty="0"/>
              <a:t>)</a:t>
            </a:r>
            <a:endParaRPr lang="en-GB" sz="1400" b="1" dirty="0"/>
          </a:p>
        </p:txBody>
      </p:sp>
      <p:sp>
        <p:nvSpPr>
          <p:cNvPr id="29" name="TextBox 43"/>
          <p:cNvSpPr txBox="1"/>
          <p:nvPr/>
        </p:nvSpPr>
        <p:spPr>
          <a:xfrm>
            <a:off x="2703544" y="4176703"/>
            <a:ext cx="23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Mass/charge (m/z)</a:t>
            </a:r>
            <a:endParaRPr lang="en-GB" sz="1400" b="1" dirty="0"/>
          </a:p>
        </p:txBody>
      </p:sp>
      <p:sp>
        <p:nvSpPr>
          <p:cNvPr id="30" name="TextBox 42"/>
          <p:cNvSpPr txBox="1"/>
          <p:nvPr/>
        </p:nvSpPr>
        <p:spPr>
          <a:xfrm rot="16200000">
            <a:off x="5482193" y="2294256"/>
            <a:ext cx="20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Ion Mobility (1/K</a:t>
            </a:r>
            <a:r>
              <a:rPr lang="en-US" sz="1400" b="1" baseline="-25000" dirty="0"/>
              <a:t>0</a:t>
            </a:r>
            <a:r>
              <a:rPr lang="en-US" sz="1400" b="1" dirty="0"/>
              <a:t>)</a:t>
            </a:r>
            <a:endParaRPr lang="en-GB" sz="1400" b="1" dirty="0"/>
          </a:p>
        </p:txBody>
      </p:sp>
      <p:sp>
        <p:nvSpPr>
          <p:cNvPr id="31" name="TextBox 43"/>
          <p:cNvSpPr txBox="1"/>
          <p:nvPr/>
        </p:nvSpPr>
        <p:spPr>
          <a:xfrm>
            <a:off x="8463476" y="4118354"/>
            <a:ext cx="23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Mass/charge (m/z)</a:t>
            </a:r>
            <a:endParaRPr lang="en-GB" sz="1400" b="1" dirty="0"/>
          </a:p>
        </p:txBody>
      </p:sp>
      <p:sp>
        <p:nvSpPr>
          <p:cNvPr id="8" name="Ellipse 7"/>
          <p:cNvSpPr/>
          <p:nvPr/>
        </p:nvSpPr>
        <p:spPr>
          <a:xfrm rot="3209254">
            <a:off x="3210158" y="1177356"/>
            <a:ext cx="420225" cy="17263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140081" y="1452763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1+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101502" y="196246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2+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098859" y="2570015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3+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016" y="4882977"/>
            <a:ext cx="291510" cy="2915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6147322" y="4647791"/>
            <a:ext cx="640547" cy="47037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>
          <a:xfrm>
            <a:off x="6147322" y="5529838"/>
            <a:ext cx="640547" cy="4703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96D5A71-C822-EA1C-F8D1-B0701D790077}"/>
              </a:ext>
            </a:extLst>
          </p:cNvPr>
          <p:cNvSpPr txBox="1">
            <a:spLocks/>
          </p:cNvSpPr>
          <p:nvPr/>
        </p:nvSpPr>
        <p:spPr>
          <a:xfrm>
            <a:off x="1573089" y="36169"/>
            <a:ext cx="914846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/>
              <a:t>Immunopeptidomics </a:t>
            </a:r>
            <a:r>
              <a:rPr lang="fr-FR" dirty="0" err="1"/>
              <a:t>tailored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crucial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43B083-3D13-00C2-C658-9AE003065164}"/>
              </a:ext>
            </a:extLst>
          </p:cNvPr>
          <p:cNvSpPr txBox="1"/>
          <p:nvPr/>
        </p:nvSpPr>
        <p:spPr>
          <a:xfrm>
            <a:off x="161854" y="6477313"/>
            <a:ext cx="4725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Gomez- </a:t>
            </a:r>
            <a:r>
              <a:rPr lang="fr-FR" sz="1600" dirty="0" err="1"/>
              <a:t>Zepeda</a:t>
            </a:r>
            <a:r>
              <a:rPr lang="fr-FR" sz="1600" dirty="0"/>
              <a:t> D., </a:t>
            </a:r>
            <a:r>
              <a:rPr lang="fr-FR" sz="1600" i="1" dirty="0"/>
              <a:t>et al</a:t>
            </a:r>
            <a:r>
              <a:rPr lang="fr-FR" sz="1600" dirty="0"/>
              <a:t>, 2024, Nature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21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988526" y="1008358"/>
            <a:ext cx="4259621" cy="2394279"/>
            <a:chOff x="7988526" y="1008358"/>
            <a:chExt cx="4259621" cy="2394279"/>
          </a:xfrm>
        </p:grpSpPr>
        <p:sp>
          <p:nvSpPr>
            <p:cNvPr id="22" name="Rectangle 21"/>
            <p:cNvSpPr/>
            <p:nvPr/>
          </p:nvSpPr>
          <p:spPr>
            <a:xfrm>
              <a:off x="8650475" y="1024746"/>
              <a:ext cx="287068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002060"/>
                  </a:solidFill>
                </a:rPr>
                <a:t>50 cm</a:t>
              </a:r>
            </a:p>
            <a:p>
              <a:r>
                <a:rPr lang="en-GB" dirty="0" err="1" smtClean="0">
                  <a:solidFill>
                    <a:srgbClr val="002060"/>
                  </a:solidFill>
                </a:rPr>
                <a:t>PepSep</a:t>
              </a:r>
              <a:r>
                <a:rPr lang="en-GB" dirty="0" smtClean="0">
                  <a:solidFill>
                    <a:srgbClr val="002060"/>
                  </a:solidFill>
                </a:rPr>
                <a:t> (Bruker) C18 column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t="-1" r="89634" b="23458"/>
            <a:stretch/>
          </p:blipFill>
          <p:spPr>
            <a:xfrm>
              <a:off x="7988526" y="1008358"/>
              <a:ext cx="454256" cy="5322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69129" t="3034" r="23336" b="4628"/>
            <a:stretch/>
          </p:blipFill>
          <p:spPr>
            <a:xfrm>
              <a:off x="8138744" y="2602418"/>
              <a:ext cx="330162" cy="6421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6888" t="5776" r="55672" b="18892"/>
            <a:stretch/>
          </p:blipFill>
          <p:spPr>
            <a:xfrm>
              <a:off x="8156847" y="1824965"/>
              <a:ext cx="326040" cy="52387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609582" y="1824965"/>
              <a:ext cx="34081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7030A0"/>
                  </a:solidFill>
                </a:rPr>
                <a:t>25 cm</a:t>
              </a:r>
            </a:p>
            <a:p>
              <a:r>
                <a:rPr lang="en-GB" dirty="0" smtClean="0">
                  <a:solidFill>
                    <a:srgbClr val="7030A0"/>
                  </a:solidFill>
                </a:rPr>
                <a:t>Aurora 3 (</a:t>
              </a:r>
              <a:r>
                <a:rPr lang="en-GB" dirty="0" err="1" smtClean="0">
                  <a:solidFill>
                    <a:srgbClr val="7030A0"/>
                  </a:solidFill>
                </a:rPr>
                <a:t>IonOpticks</a:t>
              </a:r>
              <a:r>
                <a:rPr lang="en-GB" dirty="0" smtClean="0">
                  <a:solidFill>
                    <a:srgbClr val="7030A0"/>
                  </a:solidFill>
                </a:rPr>
                <a:t>) C18 column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84948" y="2602418"/>
              <a:ext cx="376319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chemeClr val="accent5"/>
                  </a:solidFill>
                </a:rPr>
                <a:t>5 cm</a:t>
              </a:r>
            </a:p>
            <a:p>
              <a:r>
                <a:rPr lang="en-GB" dirty="0" smtClean="0">
                  <a:solidFill>
                    <a:schemeClr val="accent5"/>
                  </a:solidFill>
                </a:rPr>
                <a:t>Aurora Rapid (</a:t>
              </a:r>
              <a:r>
                <a:rPr lang="en-GB" dirty="0" err="1" smtClean="0">
                  <a:solidFill>
                    <a:schemeClr val="accent5"/>
                  </a:solidFill>
                </a:rPr>
                <a:t>IonOpticks</a:t>
              </a:r>
              <a:r>
                <a:rPr lang="en-GB" dirty="0" smtClean="0">
                  <a:solidFill>
                    <a:schemeClr val="accent5"/>
                  </a:solidFill>
                </a:rPr>
                <a:t>) C18 column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27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2258327" y="63407"/>
            <a:ext cx="681654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/>
              <a:t>Up to 30 000 IDs on </a:t>
            </a:r>
            <a:r>
              <a:rPr lang="fr-FR" dirty="0" err="1"/>
              <a:t>timsTOF</a:t>
            </a:r>
            <a:r>
              <a:rPr lang="fr-FR" dirty="0"/>
              <a:t> Ultra!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1466" y="2233264"/>
            <a:ext cx="9800533" cy="368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250" y="1006645"/>
            <a:ext cx="1564066" cy="52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47731" y="1896846"/>
            <a:ext cx="6352248" cy="3409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66599" y="758995"/>
            <a:ext cx="2477275" cy="97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149643" y="5806067"/>
            <a:ext cx="9432758" cy="79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58066" y="1009356"/>
            <a:ext cx="274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30 million </a:t>
            </a:r>
            <a:r>
              <a:rPr lang="fr-FR" sz="2400" dirty="0" err="1"/>
              <a:t>cells</a:t>
            </a:r>
            <a:r>
              <a:rPr lang="fr-FR" sz="2400" dirty="0"/>
              <a:t> </a:t>
            </a:r>
            <a:r>
              <a:rPr lang="fr-FR" sz="2400" dirty="0" err="1" smtClean="0"/>
              <a:t>equivalent</a:t>
            </a:r>
            <a:r>
              <a:rPr lang="fr-FR" sz="2400" dirty="0" smtClean="0"/>
              <a:t>/injection</a:t>
            </a:r>
            <a:endParaRPr lang="fr-FR" sz="2400" dirty="0"/>
          </a:p>
        </p:txBody>
      </p:sp>
      <p:sp>
        <p:nvSpPr>
          <p:cNvPr id="20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1864691" y="63407"/>
            <a:ext cx="853547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/>
              <a:t>Impact of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length</a:t>
            </a:r>
            <a:r>
              <a:rPr lang="fr-FR" dirty="0"/>
              <a:t> and gradient time!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88526" y="1008358"/>
            <a:ext cx="4259621" cy="2394279"/>
            <a:chOff x="7988526" y="1008358"/>
            <a:chExt cx="4259621" cy="2394279"/>
          </a:xfrm>
        </p:grpSpPr>
        <p:sp>
          <p:nvSpPr>
            <p:cNvPr id="2" name="Rectangle 1"/>
            <p:cNvSpPr/>
            <p:nvPr/>
          </p:nvSpPr>
          <p:spPr>
            <a:xfrm>
              <a:off x="8650475" y="1024746"/>
              <a:ext cx="287068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002060"/>
                  </a:solidFill>
                </a:rPr>
                <a:t>50 cm</a:t>
              </a:r>
            </a:p>
            <a:p>
              <a:r>
                <a:rPr lang="en-GB" dirty="0" err="1" smtClean="0">
                  <a:solidFill>
                    <a:srgbClr val="002060"/>
                  </a:solidFill>
                </a:rPr>
                <a:t>PepSep</a:t>
              </a:r>
              <a:r>
                <a:rPr lang="en-GB" dirty="0" smtClean="0">
                  <a:solidFill>
                    <a:srgbClr val="002060"/>
                  </a:solidFill>
                </a:rPr>
                <a:t> (Bruker) C18 column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-1" r="89634" b="23458"/>
            <a:stretch/>
          </p:blipFill>
          <p:spPr>
            <a:xfrm>
              <a:off x="7988526" y="1008358"/>
              <a:ext cx="454256" cy="5322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9129" t="3034" r="23336" b="4628"/>
            <a:stretch/>
          </p:blipFill>
          <p:spPr>
            <a:xfrm>
              <a:off x="8138744" y="2602418"/>
              <a:ext cx="330162" cy="6421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6888" t="5776" r="55672" b="18892"/>
            <a:stretch/>
          </p:blipFill>
          <p:spPr>
            <a:xfrm>
              <a:off x="8156847" y="1824965"/>
              <a:ext cx="326040" cy="5238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09582" y="1824965"/>
              <a:ext cx="34081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7030A0"/>
                  </a:solidFill>
                </a:rPr>
                <a:t>25 cm</a:t>
              </a:r>
            </a:p>
            <a:p>
              <a:r>
                <a:rPr lang="en-GB" dirty="0" smtClean="0">
                  <a:solidFill>
                    <a:srgbClr val="7030A0"/>
                  </a:solidFill>
                </a:rPr>
                <a:t>Aurora 3 (</a:t>
              </a:r>
              <a:r>
                <a:rPr lang="en-GB" dirty="0" err="1" smtClean="0">
                  <a:solidFill>
                    <a:srgbClr val="7030A0"/>
                  </a:solidFill>
                </a:rPr>
                <a:t>IonOpticks</a:t>
              </a:r>
              <a:r>
                <a:rPr lang="en-GB" dirty="0" smtClean="0">
                  <a:solidFill>
                    <a:srgbClr val="7030A0"/>
                  </a:solidFill>
                </a:rPr>
                <a:t>) C18 column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84948" y="2602418"/>
              <a:ext cx="376319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chemeClr val="accent5"/>
                  </a:solidFill>
                </a:rPr>
                <a:t>5 cm</a:t>
              </a:r>
            </a:p>
            <a:p>
              <a:r>
                <a:rPr lang="en-GB" dirty="0" smtClean="0">
                  <a:solidFill>
                    <a:schemeClr val="accent5"/>
                  </a:solidFill>
                </a:rPr>
                <a:t>Aurora Rapid (</a:t>
              </a:r>
              <a:r>
                <a:rPr lang="en-GB" dirty="0" err="1" smtClean="0">
                  <a:solidFill>
                    <a:schemeClr val="accent5"/>
                  </a:solidFill>
                </a:rPr>
                <a:t>IonOpticks</a:t>
              </a:r>
              <a:r>
                <a:rPr lang="en-GB" dirty="0" smtClean="0">
                  <a:solidFill>
                    <a:schemeClr val="accent5"/>
                  </a:solidFill>
                </a:rPr>
                <a:t>) C18 column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58066" y="1009356"/>
            <a:ext cx="274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30 million </a:t>
            </a:r>
            <a:r>
              <a:rPr lang="fr-FR" sz="2400" dirty="0" err="1"/>
              <a:t>cells</a:t>
            </a:r>
            <a:r>
              <a:rPr lang="fr-FR" sz="2400" dirty="0"/>
              <a:t> </a:t>
            </a:r>
            <a:r>
              <a:rPr lang="fr-FR" sz="2400" dirty="0" err="1" smtClean="0"/>
              <a:t>equivalent</a:t>
            </a:r>
            <a:r>
              <a:rPr lang="fr-FR" sz="2400" dirty="0" smtClean="0"/>
              <a:t>/injection</a:t>
            </a:r>
            <a:endParaRPr lang="fr-FR" sz="2400" dirty="0"/>
          </a:p>
        </p:txBody>
      </p:sp>
      <p:sp>
        <p:nvSpPr>
          <p:cNvPr id="17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261257" y="135596"/>
            <a:ext cx="1175649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50 cm </a:t>
            </a:r>
            <a:r>
              <a:rPr lang="fr-FR" dirty="0" err="1"/>
              <a:t>column</a:t>
            </a:r>
            <a:r>
              <a:rPr lang="fr-FR" dirty="0"/>
              <a:t> using </a:t>
            </a:r>
            <a:r>
              <a:rPr lang="fr-FR" dirty="0" smtClean="0"/>
              <a:t>100 </a:t>
            </a:r>
            <a:r>
              <a:rPr lang="fr-FR" dirty="0"/>
              <a:t>minute gradient!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49" y="1006645"/>
            <a:ext cx="1412461" cy="5230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09093" y="5879249"/>
            <a:ext cx="7973307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7988526" y="1008358"/>
            <a:ext cx="4259621" cy="2394279"/>
            <a:chOff x="7988526" y="1008358"/>
            <a:chExt cx="4259621" cy="2394279"/>
          </a:xfrm>
        </p:grpSpPr>
        <p:sp>
          <p:nvSpPr>
            <p:cNvPr id="35" name="Rectangle 34"/>
            <p:cNvSpPr/>
            <p:nvPr/>
          </p:nvSpPr>
          <p:spPr>
            <a:xfrm>
              <a:off x="8650475" y="1024746"/>
              <a:ext cx="287068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002060"/>
                  </a:solidFill>
                </a:rPr>
                <a:t>50 cm</a:t>
              </a:r>
            </a:p>
            <a:p>
              <a:r>
                <a:rPr lang="en-GB" dirty="0" err="1" smtClean="0">
                  <a:solidFill>
                    <a:srgbClr val="002060"/>
                  </a:solidFill>
                </a:rPr>
                <a:t>PepSep</a:t>
              </a:r>
              <a:r>
                <a:rPr lang="en-GB" dirty="0" smtClean="0">
                  <a:solidFill>
                    <a:srgbClr val="002060"/>
                  </a:solidFill>
                </a:rPr>
                <a:t> (Bruker) C18 column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t="-1" r="89634" b="23458"/>
            <a:stretch/>
          </p:blipFill>
          <p:spPr>
            <a:xfrm>
              <a:off x="7988526" y="1008358"/>
              <a:ext cx="454256" cy="5322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69129" t="3034" r="23336" b="4628"/>
            <a:stretch/>
          </p:blipFill>
          <p:spPr>
            <a:xfrm>
              <a:off x="8138744" y="2602418"/>
              <a:ext cx="330162" cy="6421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36888" t="5776" r="55672" b="18892"/>
            <a:stretch/>
          </p:blipFill>
          <p:spPr>
            <a:xfrm>
              <a:off x="8156847" y="1824965"/>
              <a:ext cx="326040" cy="52387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8609582" y="1824965"/>
              <a:ext cx="34081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7030A0"/>
                  </a:solidFill>
                </a:rPr>
                <a:t>25 cm</a:t>
              </a:r>
            </a:p>
            <a:p>
              <a:r>
                <a:rPr lang="en-GB" dirty="0" smtClean="0">
                  <a:solidFill>
                    <a:srgbClr val="7030A0"/>
                  </a:solidFill>
                </a:rPr>
                <a:t>Aurora 3 (</a:t>
              </a:r>
              <a:r>
                <a:rPr lang="en-GB" dirty="0" err="1" smtClean="0">
                  <a:solidFill>
                    <a:srgbClr val="7030A0"/>
                  </a:solidFill>
                </a:rPr>
                <a:t>IonOpticks</a:t>
              </a:r>
              <a:r>
                <a:rPr lang="en-GB" dirty="0" smtClean="0">
                  <a:solidFill>
                    <a:srgbClr val="7030A0"/>
                  </a:solidFill>
                </a:rPr>
                <a:t>) C18 column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84948" y="2602418"/>
              <a:ext cx="376319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chemeClr val="accent5"/>
                  </a:solidFill>
                </a:rPr>
                <a:t>5 cm</a:t>
              </a:r>
            </a:p>
            <a:p>
              <a:r>
                <a:rPr lang="en-GB" dirty="0" smtClean="0">
                  <a:solidFill>
                    <a:schemeClr val="accent5"/>
                  </a:solidFill>
                </a:rPr>
                <a:t>Aurora Rapid (</a:t>
              </a:r>
              <a:r>
                <a:rPr lang="en-GB" dirty="0" err="1" smtClean="0">
                  <a:solidFill>
                    <a:schemeClr val="accent5"/>
                  </a:solidFill>
                </a:rPr>
                <a:t>IonOpticks</a:t>
              </a:r>
              <a:r>
                <a:rPr lang="en-GB" dirty="0" smtClean="0">
                  <a:solidFill>
                    <a:schemeClr val="accent5"/>
                  </a:solidFill>
                </a:rPr>
                <a:t>) C18 column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81970" y="1932461"/>
            <a:ext cx="8745068" cy="39731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à coins arrondis 17">
            <a:extLst>
              <a:ext uri="{FF2B5EF4-FFF2-40B4-BE49-F238E27FC236}">
                <a16:creationId xmlns:a16="http://schemas.microsoft.com/office/drawing/2014/main" id="{AB63B20F-C385-CDE7-9AE4-EF9863286340}"/>
              </a:ext>
            </a:extLst>
          </p:cNvPr>
          <p:cNvSpPr/>
          <p:nvPr/>
        </p:nvSpPr>
        <p:spPr>
          <a:xfrm>
            <a:off x="1533603" y="962105"/>
            <a:ext cx="1799265" cy="56545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622883" y="3368437"/>
            <a:ext cx="7852611" cy="286845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250" y="1006645"/>
            <a:ext cx="2542634" cy="5230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22884" y="1746691"/>
            <a:ext cx="5260610" cy="16217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09094" y="5879249"/>
            <a:ext cx="6806422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003647CB-5FBE-FB5A-4650-7A483D70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39" y="166258"/>
            <a:ext cx="10321800" cy="590931"/>
          </a:xfr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More than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5000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IDs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using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5 cm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column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in 10 minutes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988526" y="1008358"/>
            <a:ext cx="4259621" cy="2394279"/>
            <a:chOff x="7988526" y="1008358"/>
            <a:chExt cx="4259621" cy="2394279"/>
          </a:xfrm>
        </p:grpSpPr>
        <p:sp>
          <p:nvSpPr>
            <p:cNvPr id="28" name="Rectangle 27"/>
            <p:cNvSpPr/>
            <p:nvPr/>
          </p:nvSpPr>
          <p:spPr>
            <a:xfrm>
              <a:off x="8650475" y="1024746"/>
              <a:ext cx="287068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002060"/>
                  </a:solidFill>
                </a:rPr>
                <a:t>50 cm</a:t>
              </a:r>
            </a:p>
            <a:p>
              <a:r>
                <a:rPr lang="en-GB" dirty="0" err="1" smtClean="0">
                  <a:solidFill>
                    <a:srgbClr val="002060"/>
                  </a:solidFill>
                </a:rPr>
                <a:t>PepSep</a:t>
              </a:r>
              <a:r>
                <a:rPr lang="en-GB" dirty="0" smtClean="0">
                  <a:solidFill>
                    <a:srgbClr val="002060"/>
                  </a:solidFill>
                </a:rPr>
                <a:t> (Bruker) C18 column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t="-1" r="89634" b="23458"/>
            <a:stretch/>
          </p:blipFill>
          <p:spPr>
            <a:xfrm>
              <a:off x="7988526" y="1008358"/>
              <a:ext cx="454256" cy="53229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69129" t="3034" r="23336" b="4628"/>
            <a:stretch/>
          </p:blipFill>
          <p:spPr>
            <a:xfrm>
              <a:off x="8138744" y="2602418"/>
              <a:ext cx="330162" cy="6421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36888" t="5776" r="55672" b="18892"/>
            <a:stretch/>
          </p:blipFill>
          <p:spPr>
            <a:xfrm>
              <a:off x="8156847" y="1824965"/>
              <a:ext cx="326040" cy="52387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609582" y="1824965"/>
              <a:ext cx="34081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rgbClr val="7030A0"/>
                  </a:solidFill>
                </a:rPr>
                <a:t>25 cm</a:t>
              </a:r>
            </a:p>
            <a:p>
              <a:r>
                <a:rPr lang="en-GB" dirty="0" smtClean="0">
                  <a:solidFill>
                    <a:srgbClr val="7030A0"/>
                  </a:solidFill>
                </a:rPr>
                <a:t>Aurora 3 (</a:t>
              </a:r>
              <a:r>
                <a:rPr lang="en-GB" dirty="0" err="1" smtClean="0">
                  <a:solidFill>
                    <a:srgbClr val="7030A0"/>
                  </a:solidFill>
                </a:rPr>
                <a:t>IonOpticks</a:t>
              </a:r>
              <a:r>
                <a:rPr lang="en-GB" dirty="0" smtClean="0">
                  <a:solidFill>
                    <a:srgbClr val="7030A0"/>
                  </a:solidFill>
                </a:rPr>
                <a:t>) C18 column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484948" y="2602418"/>
              <a:ext cx="376319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smtClean="0">
                  <a:solidFill>
                    <a:schemeClr val="accent5"/>
                  </a:solidFill>
                </a:rPr>
                <a:t>5 cm</a:t>
              </a:r>
            </a:p>
            <a:p>
              <a:r>
                <a:rPr lang="en-GB" dirty="0" smtClean="0">
                  <a:solidFill>
                    <a:schemeClr val="accent5"/>
                  </a:solidFill>
                </a:rPr>
                <a:t>Aurora Rapid (</a:t>
              </a:r>
              <a:r>
                <a:rPr lang="en-GB" dirty="0" err="1" smtClean="0">
                  <a:solidFill>
                    <a:schemeClr val="accent5"/>
                  </a:solidFill>
                </a:rPr>
                <a:t>IonOpticks</a:t>
              </a:r>
              <a:r>
                <a:rPr lang="en-GB" dirty="0" smtClean="0">
                  <a:solidFill>
                    <a:schemeClr val="accent5"/>
                  </a:solidFill>
                </a:rPr>
                <a:t>) C18 column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112988" y="742022"/>
            <a:ext cx="3806296" cy="188316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AB63B20F-C385-CDE7-9AE4-EF9863286340}"/>
              </a:ext>
            </a:extLst>
          </p:cNvPr>
          <p:cNvSpPr/>
          <p:nvPr/>
        </p:nvSpPr>
        <p:spPr>
          <a:xfrm>
            <a:off x="10256692" y="4335777"/>
            <a:ext cx="1799265" cy="20418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2211978" y="37699"/>
            <a:ext cx="74363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throughput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5 cm </a:t>
            </a:r>
            <a:r>
              <a:rPr lang="fr-FR" dirty="0" err="1"/>
              <a:t>column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622883" y="2220517"/>
            <a:ext cx="7852611" cy="401637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6254" y="1006645"/>
            <a:ext cx="2526630" cy="5230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47731" y="1621311"/>
            <a:ext cx="6352248" cy="93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1258" y="871289"/>
            <a:ext cx="2477275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09094" y="5879249"/>
            <a:ext cx="6806422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iamond 16"/>
          <p:cNvSpPr/>
          <p:nvPr/>
        </p:nvSpPr>
        <p:spPr>
          <a:xfrm>
            <a:off x="786063" y="5415215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iamond 17"/>
          <p:cNvSpPr/>
          <p:nvPr/>
        </p:nvSpPr>
        <p:spPr>
          <a:xfrm>
            <a:off x="2486525" y="5069305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4270942" y="4651762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iamond 19"/>
          <p:cNvSpPr/>
          <p:nvPr/>
        </p:nvSpPr>
        <p:spPr>
          <a:xfrm>
            <a:off x="6168229" y="3952584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iamond 20"/>
          <p:cNvSpPr/>
          <p:nvPr/>
        </p:nvSpPr>
        <p:spPr>
          <a:xfrm>
            <a:off x="7903539" y="3035836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iamond 21"/>
          <p:cNvSpPr/>
          <p:nvPr/>
        </p:nvSpPr>
        <p:spPr>
          <a:xfrm>
            <a:off x="9556802" y="2290616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iamond 22"/>
          <p:cNvSpPr/>
          <p:nvPr/>
        </p:nvSpPr>
        <p:spPr>
          <a:xfrm>
            <a:off x="11111022" y="1488963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iamond 23"/>
          <p:cNvSpPr/>
          <p:nvPr/>
        </p:nvSpPr>
        <p:spPr>
          <a:xfrm>
            <a:off x="8144171" y="1181502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97561" y="1092365"/>
            <a:ext cx="80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SPD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26695" y="5334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6999" y="500159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9901" y="457598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5417" y="417587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36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7233" y="320207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48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48518" y="247858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65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02738" y="1690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90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>
            <a:extLst>
              <a:ext uri="{FF2B5EF4-FFF2-40B4-BE49-F238E27FC236}">
                <a16:creationId xmlns:a16="http://schemas.microsoft.com/office/drawing/2014/main" id="{AB63B20F-C385-CDE7-9AE4-EF9863286340}"/>
              </a:ext>
            </a:extLst>
          </p:cNvPr>
          <p:cNvSpPr/>
          <p:nvPr/>
        </p:nvSpPr>
        <p:spPr>
          <a:xfrm>
            <a:off x="10256692" y="819355"/>
            <a:ext cx="1799265" cy="55583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aphique 2"/>
          <p:cNvGraphicFramePr>
            <a:graphicFrameLocks/>
          </p:cNvGraphicFramePr>
          <p:nvPr>
            <p:extLst/>
          </p:nvPr>
        </p:nvGraphicFramePr>
        <p:xfrm>
          <a:off x="80250" y="758995"/>
          <a:ext cx="11943308" cy="56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1154124" y="352592"/>
            <a:ext cx="2811266" cy="78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overage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4673" y="2235034"/>
            <a:ext cx="7200086" cy="401637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6254" y="1006645"/>
            <a:ext cx="1432632" cy="5230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47731" y="1621311"/>
            <a:ext cx="6352248" cy="93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85214" y="991605"/>
            <a:ext cx="1283319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609094" y="5879249"/>
            <a:ext cx="6806422" cy="9745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iamond 16"/>
          <p:cNvSpPr/>
          <p:nvPr/>
        </p:nvSpPr>
        <p:spPr>
          <a:xfrm>
            <a:off x="786063" y="5415215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iamond 17"/>
          <p:cNvSpPr/>
          <p:nvPr/>
        </p:nvSpPr>
        <p:spPr>
          <a:xfrm>
            <a:off x="2486525" y="5069305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4270942" y="4651762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iamond 19"/>
          <p:cNvSpPr/>
          <p:nvPr/>
        </p:nvSpPr>
        <p:spPr>
          <a:xfrm>
            <a:off x="6168229" y="3952584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iamond 20"/>
          <p:cNvSpPr/>
          <p:nvPr/>
        </p:nvSpPr>
        <p:spPr>
          <a:xfrm>
            <a:off x="7903539" y="3035836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iamond 21"/>
          <p:cNvSpPr/>
          <p:nvPr/>
        </p:nvSpPr>
        <p:spPr>
          <a:xfrm>
            <a:off x="9556802" y="2290616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iamond 22"/>
          <p:cNvSpPr/>
          <p:nvPr/>
        </p:nvSpPr>
        <p:spPr>
          <a:xfrm>
            <a:off x="11111022" y="1488963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iamond 23"/>
          <p:cNvSpPr/>
          <p:nvPr/>
        </p:nvSpPr>
        <p:spPr>
          <a:xfrm>
            <a:off x="8144171" y="1181502"/>
            <a:ext cx="240632" cy="264695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97561" y="1092365"/>
            <a:ext cx="80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SPD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26695" y="5334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6999" y="500159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9901" y="457598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5417" y="417587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36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7233" y="320207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48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48518" y="247858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65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02738" y="1690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90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9150157" y="376141"/>
            <a:ext cx="3041843" cy="78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A4BF359E-F2FA-04C7-5641-B1DD32A37AE6}"/>
              </a:ext>
            </a:extLst>
          </p:cNvPr>
          <p:cNvSpPr txBox="1">
            <a:spLocks/>
          </p:cNvSpPr>
          <p:nvPr/>
        </p:nvSpPr>
        <p:spPr>
          <a:xfrm>
            <a:off x="4382051" y="29375"/>
            <a:ext cx="423276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Dedicated</a:t>
            </a:r>
            <a:r>
              <a:rPr lang="fr-FR" dirty="0"/>
              <a:t> workflows</a:t>
            </a: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AB63B20F-C385-CDE7-9AE4-EF9863286340}"/>
              </a:ext>
            </a:extLst>
          </p:cNvPr>
          <p:cNvSpPr/>
          <p:nvPr/>
        </p:nvSpPr>
        <p:spPr>
          <a:xfrm>
            <a:off x="10256692" y="1092365"/>
            <a:ext cx="1799265" cy="52853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AB63B20F-C385-CDE7-9AE4-EF9863286340}"/>
              </a:ext>
            </a:extLst>
          </p:cNvPr>
          <p:cNvSpPr/>
          <p:nvPr/>
        </p:nvSpPr>
        <p:spPr>
          <a:xfrm>
            <a:off x="1540859" y="1092365"/>
            <a:ext cx="1799265" cy="52635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19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24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313421" y="118059"/>
            <a:ext cx="976844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Immunopeptidomics</a:t>
            </a:r>
            <a:r>
              <a:rPr lang="fr-FR" dirty="0"/>
              <a:t> on </a:t>
            </a:r>
            <a:r>
              <a:rPr lang="fr-FR" dirty="0" err="1"/>
              <a:t>Orbitrap</a:t>
            </a:r>
            <a:r>
              <a:rPr lang="fr-FR" dirty="0"/>
              <a:t> Astral </a:t>
            </a:r>
            <a:r>
              <a:rPr lang="fr-FR" dirty="0" err="1"/>
              <a:t>intrument</a:t>
            </a:r>
            <a:endParaRPr lang="fr-FR" dirty="0"/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869" y="2388401"/>
            <a:ext cx="4348056" cy="326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6"/>
          <p:cNvSpPr txBox="1"/>
          <p:nvPr/>
        </p:nvSpPr>
        <p:spPr>
          <a:xfrm>
            <a:off x="2011375" y="924961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nanoElute</a:t>
            </a:r>
            <a:r>
              <a:rPr lang="fr-FR" sz="2400" dirty="0" smtClean="0"/>
              <a:t> 2 </a:t>
            </a:r>
            <a:r>
              <a:rPr lang="fr-FR" sz="2400" dirty="0"/>
              <a:t>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</a:t>
            </a:r>
            <a:r>
              <a:rPr lang="fr-FR" sz="2400" b="1" dirty="0" smtClean="0"/>
              <a:t>Ultra 2 </a:t>
            </a:r>
            <a:r>
              <a:rPr lang="fr-FR" sz="2400" dirty="0" smtClean="0"/>
              <a:t>(</a:t>
            </a:r>
            <a:r>
              <a:rPr lang="fr-FR" sz="2400" dirty="0" err="1" smtClean="0"/>
              <a:t>Bruker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4971"/>
          <a:stretch/>
        </p:blipFill>
        <p:spPr>
          <a:xfrm>
            <a:off x="5657874" y="1916529"/>
            <a:ext cx="4424885" cy="4220380"/>
          </a:xfrm>
          <a:prstGeom prst="rect">
            <a:avLst/>
          </a:prstGeom>
        </p:spPr>
      </p:pic>
      <p:sp>
        <p:nvSpPr>
          <p:cNvPr id="13" name="ZoneTexte 16"/>
          <p:cNvSpPr txBox="1"/>
          <p:nvPr/>
        </p:nvSpPr>
        <p:spPr>
          <a:xfrm>
            <a:off x="5936566" y="924961"/>
            <a:ext cx="4283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Vanquish</a:t>
            </a:r>
            <a:r>
              <a:rPr lang="fr-FR" sz="2400" dirty="0"/>
              <a:t> </a:t>
            </a:r>
            <a:r>
              <a:rPr lang="fr-FR" sz="2400" dirty="0" err="1" smtClean="0"/>
              <a:t>Neo</a:t>
            </a:r>
            <a:r>
              <a:rPr lang="fr-FR" sz="2400" dirty="0" smtClean="0"/>
              <a:t> +</a:t>
            </a:r>
          </a:p>
          <a:p>
            <a:pPr algn="ctr"/>
            <a:r>
              <a:rPr lang="fr-FR" sz="2400" b="1" dirty="0" err="1" smtClean="0"/>
              <a:t>Orbitrap</a:t>
            </a:r>
            <a:r>
              <a:rPr lang="fr-FR" sz="2400" b="1" dirty="0" smtClean="0"/>
              <a:t> Astral </a:t>
            </a:r>
            <a:r>
              <a:rPr lang="fr-FR" sz="2400" dirty="0" smtClean="0"/>
              <a:t>(Thermo Fisher)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61171" y="764390"/>
            <a:ext cx="4703976" cy="6440805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125" b="5465"/>
          <a:stretch/>
        </p:blipFill>
        <p:spPr>
          <a:xfrm>
            <a:off x="196850" y="1987550"/>
            <a:ext cx="2374791" cy="41529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immune system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protects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defends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2297" y="833643"/>
            <a:ext cx="4701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ability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to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distinguish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between</a:t>
            </a:r>
            <a:r>
              <a:rPr lang="fr-FR" sz="2000" b="1" dirty="0">
                <a:solidFill>
                  <a:srgbClr val="1F4E79"/>
                </a:solidFill>
                <a:ea typeface="+mj-ea"/>
                <a:cs typeface="+mj-cs"/>
              </a:rPr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06428" y="2768352"/>
            <a:ext cx="2413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Cells, </a:t>
            </a:r>
            <a:r>
              <a:rPr lang="fr-FR" sz="1600" dirty="0" err="1"/>
              <a:t>proteins</a:t>
            </a:r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612656" y="2768352"/>
            <a:ext cx="2712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Non-self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Bacteria, virus, </a:t>
            </a:r>
            <a:r>
              <a:rPr lang="fr-FR" sz="1600" dirty="0" err="1"/>
              <a:t>transplanted</a:t>
            </a:r>
            <a:r>
              <a:rPr lang="fr-FR" sz="1600" dirty="0"/>
              <a:t> tissues</a:t>
            </a:r>
          </a:p>
          <a:p>
            <a:pPr algn="ctr"/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378552" y="2768352"/>
            <a:ext cx="314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Self-</a:t>
            </a:r>
            <a:r>
              <a:rPr lang="fr-FR" sz="1600" b="1" u="sng" dirty="0" err="1"/>
              <a:t>modified</a:t>
            </a:r>
            <a:endParaRPr lang="fr-FR" sz="1600" b="1" u="sng" dirty="0"/>
          </a:p>
          <a:p>
            <a:pPr algn="ctr"/>
            <a:endParaRPr lang="fr-FR" sz="1600" dirty="0"/>
          </a:p>
          <a:p>
            <a:pPr algn="ctr"/>
            <a:r>
              <a:rPr lang="fr-FR" sz="1600" err="1"/>
              <a:t>Mutated</a:t>
            </a:r>
            <a:r>
              <a:rPr lang="fr-FR" sz="1600"/>
              <a:t> cells, </a:t>
            </a:r>
            <a:r>
              <a:rPr lang="fr-FR" sz="1600" dirty="0"/>
              <a:t>cancer </a:t>
            </a:r>
            <a:r>
              <a:rPr lang="fr-FR" sz="1600" dirty="0" err="1"/>
              <a:t>cells</a:t>
            </a:r>
            <a:endParaRPr lang="fr-FR" sz="16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513" y="1930400"/>
            <a:ext cx="812498" cy="7508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94" l="0" r="89720">
                        <a14:foregroundMark x1="62617" y1="11702" x2="62617" y2="11702"/>
                        <a14:foregroundMark x1="49533" y1="11170" x2="49533" y2="11170"/>
                        <a14:foregroundMark x1="16355" y1="12766" x2="16355" y2="12766"/>
                        <a14:foregroundMark x1="14953" y1="40426" x2="14953" y2="40426"/>
                        <a14:foregroundMark x1="8411" y1="54255" x2="8411" y2="54255"/>
                        <a14:foregroundMark x1="13084" y1="82447" x2="13084" y2="82447"/>
                        <a14:foregroundMark x1="31308" y1="82979" x2="31308" y2="82979"/>
                        <a14:foregroundMark x1="60748" y1="87234" x2="60748" y2="87234"/>
                        <a14:foregroundMark x1="82243" y1="79255" x2="82243" y2="79255"/>
                        <a14:foregroundMark x1="87850" y1="52660" x2="87850" y2="52660"/>
                        <a14:foregroundMark x1="85047" y1="34043" x2="85047" y2="34043"/>
                      </a14:backgroundRemoval>
                    </a14:imgEffect>
                  </a14:imgLayer>
                </a14:imgProps>
              </a:ext>
            </a:extLst>
          </a:blip>
          <a:srcRect t="1566" b="1"/>
          <a:stretch/>
        </p:blipFill>
        <p:spPr>
          <a:xfrm>
            <a:off x="9296400" y="1865023"/>
            <a:ext cx="1133021" cy="97977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988" y="1873250"/>
            <a:ext cx="83699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/>
          <a:stretch/>
        </p:blipFill>
        <p:spPr>
          <a:xfrm>
            <a:off x="1470473" y="1512243"/>
            <a:ext cx="7475623" cy="4994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0250" y="6284263"/>
            <a:ext cx="50123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1200" i="1">
                <a:solidFill>
                  <a:srgbClr val="505050"/>
                </a:solidFill>
              </a:defRPr>
            </a:pPr>
            <a:r>
              <a:rPr lang="en-GB" dirty="0"/>
              <a:t>• </a:t>
            </a:r>
            <a:r>
              <a:rPr lang="en-GB" dirty="0" smtClean="0"/>
              <a:t>µPAC </a:t>
            </a:r>
            <a:r>
              <a:rPr lang="en-GB" dirty="0"/>
              <a:t>neo 2.0 </a:t>
            </a:r>
            <a:r>
              <a:rPr lang="en-GB" dirty="0" smtClean="0"/>
              <a:t>column </a:t>
            </a:r>
            <a:r>
              <a:rPr lang="en-GB" dirty="0"/>
              <a:t>• </a:t>
            </a:r>
            <a:r>
              <a:rPr lang="en-GB" dirty="0" smtClean="0"/>
              <a:t>120-minutes </a:t>
            </a:r>
            <a:r>
              <a:rPr lang="en-GB" dirty="0"/>
              <a:t>acquisition </a:t>
            </a:r>
            <a:r>
              <a:rPr dirty="0" smtClean="0"/>
              <a:t>• </a:t>
            </a:r>
            <a:r>
              <a:rPr dirty="0"/>
              <a:t>Data analysis: MS </a:t>
            </a:r>
            <a:r>
              <a:rPr dirty="0" err="1"/>
              <a:t>Fragger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039843" y="1149433"/>
            <a:ext cx="1676401" cy="52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896304" y="4860758"/>
            <a:ext cx="529390" cy="10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177579" y="4636168"/>
            <a:ext cx="529390" cy="1283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468967" y="3397622"/>
            <a:ext cx="529390" cy="252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800462" y="2955960"/>
            <a:ext cx="529390" cy="296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107894" y="2096560"/>
            <a:ext cx="529390" cy="382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26151" y="3938337"/>
            <a:ext cx="2402876" cy="236621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117322" y="386923"/>
            <a:ext cx="9352547" cy="655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800" b="1"/>
            </a:pPr>
            <a:r>
              <a:rPr lang="en-US" sz="4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Excellent coverage even with lowered input</a:t>
            </a:r>
          </a:p>
          <a:p>
            <a:pPr>
              <a:defRPr sz="2800" b="1"/>
            </a:pPr>
            <a:endParaRPr lang="en-GB" sz="4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7" name="Groupe 3"/>
          <p:cNvGrpSpPr/>
          <p:nvPr/>
        </p:nvGrpSpPr>
        <p:grpSpPr>
          <a:xfrm>
            <a:off x="10930121" y="1678822"/>
            <a:ext cx="1205346" cy="1580586"/>
            <a:chOff x="5897690" y="4295441"/>
            <a:chExt cx="1205346" cy="1580586"/>
          </a:xfrm>
          <a:noFill/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/>
            <a:srcRect l="2714" t="2668" r="3673" b="3139"/>
            <a:stretch/>
          </p:blipFill>
          <p:spPr>
            <a:xfrm>
              <a:off x="6022781" y="4295441"/>
              <a:ext cx="874123" cy="101809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5897690" y="5352807"/>
              <a:ext cx="120534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Farida</a:t>
              </a:r>
            </a:p>
            <a:p>
              <a:pPr algn="ctr"/>
              <a:r>
                <a:rPr lang="fr-FR" sz="1400" dirty="0" err="1" smtClean="0"/>
                <a:t>Salimova</a:t>
              </a:r>
              <a:endParaRPr lang="fr-FR" sz="14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930121" y="212551"/>
            <a:ext cx="1205346" cy="1499372"/>
            <a:chOff x="10930121" y="212551"/>
            <a:chExt cx="1205346" cy="149937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1072" y="212551"/>
              <a:ext cx="936882" cy="936882"/>
            </a:xfrm>
            <a:prstGeom prst="rect">
              <a:avLst/>
            </a:prstGeom>
          </p:spPr>
        </p:pic>
        <p:sp>
          <p:nvSpPr>
            <p:cNvPr id="22" name="ZoneTexte 18"/>
            <p:cNvSpPr txBox="1"/>
            <p:nvPr/>
          </p:nvSpPr>
          <p:spPr>
            <a:xfrm>
              <a:off x="10930121" y="1188703"/>
              <a:ext cx="1205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Jeewan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Babu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Rijal</a:t>
              </a:r>
              <a:endParaRPr lang="fr-FR" sz="1400" dirty="0"/>
            </a:p>
          </p:txBody>
        </p:sp>
      </p:grpSp>
      <p:sp>
        <p:nvSpPr>
          <p:cNvPr id="23" name="Oval 13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00" y="0"/>
            <a:ext cx="12222345" cy="80012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This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optimised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workflow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also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applicable </a:t>
            </a:r>
            <a:r>
              <a:rPr lang="fr-FR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on </a:t>
            </a:r>
            <a:r>
              <a:rPr lang="fr-FR" sz="36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other</a:t>
            </a:r>
            <a:r>
              <a:rPr lang="fr-FR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cell</a:t>
            </a:r>
            <a:r>
              <a:rPr lang="fr-FR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types</a:t>
            </a:r>
            <a:endParaRPr lang="fr-FR" sz="3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09" y="1327094"/>
            <a:ext cx="7456998" cy="4971333"/>
          </a:xfrm>
        </p:spPr>
      </p:pic>
      <p:sp>
        <p:nvSpPr>
          <p:cNvPr id="5" name="Oval 13"/>
          <p:cNvSpPr/>
          <p:nvPr/>
        </p:nvSpPr>
        <p:spPr>
          <a:xfrm>
            <a:off x="11509513" y="6438147"/>
            <a:ext cx="682487" cy="4001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e 101"/>
          <p:cNvGrpSpPr/>
          <p:nvPr/>
        </p:nvGrpSpPr>
        <p:grpSpPr>
          <a:xfrm>
            <a:off x="440640" y="1124919"/>
            <a:ext cx="3539902" cy="5460504"/>
            <a:chOff x="251324" y="1476607"/>
            <a:chExt cx="2731538" cy="5098818"/>
          </a:xfrm>
        </p:grpSpPr>
        <p:grpSp>
          <p:nvGrpSpPr>
            <p:cNvPr id="35" name="Groupe 34"/>
            <p:cNvGrpSpPr/>
            <p:nvPr/>
          </p:nvGrpSpPr>
          <p:grpSpPr>
            <a:xfrm>
              <a:off x="251324" y="1476607"/>
              <a:ext cx="2731538" cy="5098818"/>
              <a:chOff x="1069169" y="1257532"/>
              <a:chExt cx="2889928" cy="5098818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1131900" y="3424004"/>
                <a:ext cx="276446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pPr algn="ctr"/>
                <a:r>
                  <a:rPr lang="fr-FR" sz="2000" dirty="0" err="1"/>
                  <a:t>Sample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preparation</a:t>
                </a:r>
                <a:endParaRPr lang="fr-FR" sz="20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fr-FR" sz="2000" dirty="0"/>
              </a:p>
              <a:p>
                <a:pPr algn="ctr"/>
                <a:r>
                  <a:rPr lang="fr-FR" sz="2000" dirty="0"/>
                  <a:t>LC-MS/MS </a:t>
                </a:r>
                <a:r>
                  <a:rPr lang="fr-FR" sz="2000" dirty="0" err="1"/>
                  <a:t>method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aquisition</a:t>
                </a:r>
                <a:endParaRPr lang="fr-FR" sz="20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fr-FR" sz="2000" dirty="0"/>
              </a:p>
              <a:p>
                <a:pPr algn="ctr"/>
                <a:r>
                  <a:rPr lang="fr-FR" sz="2000" dirty="0"/>
                  <a:t>Data </a:t>
                </a:r>
                <a:r>
                  <a:rPr lang="fr-FR" sz="2000" dirty="0" err="1"/>
                  <a:t>processing</a:t>
                </a:r>
                <a:endParaRPr lang="fr-FR" sz="20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1131899" y="2826575"/>
                <a:ext cx="2764468" cy="94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Fine-</a:t>
                </a:r>
                <a:r>
                  <a:rPr lang="fr-FR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tuning</a:t>
                </a:r>
                <a:r>
                  <a:rPr lang="fr-FR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of all </a:t>
                </a:r>
                <a:r>
                  <a:rPr lang="fr-FR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steps</a:t>
                </a:r>
                <a:r>
                  <a:rPr lang="fr-FR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of </a:t>
                </a:r>
                <a:r>
                  <a:rPr lang="fr-FR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immunopeptidomic</a:t>
                </a:r>
                <a:r>
                  <a:rPr lang="fr-FR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workflow</a:t>
                </a:r>
              </a:p>
            </p:txBody>
          </p:sp>
          <p:sp>
            <p:nvSpPr>
              <p:cNvPr id="42" name="Rectangle à coins arrondis 41"/>
              <p:cNvSpPr/>
              <p:nvPr/>
            </p:nvSpPr>
            <p:spPr>
              <a:xfrm>
                <a:off x="1069169" y="1876655"/>
                <a:ext cx="2889928" cy="4479695"/>
              </a:xfrm>
              <a:prstGeom prst="roundRect">
                <a:avLst/>
              </a:prstGeom>
              <a:noFill/>
              <a:ln>
                <a:solidFill>
                  <a:srgbClr val="31489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Hexagone 47"/>
              <p:cNvSpPr/>
              <p:nvPr/>
            </p:nvSpPr>
            <p:spPr>
              <a:xfrm>
                <a:off x="1880689" y="1257532"/>
                <a:ext cx="1235841" cy="1260000"/>
              </a:xfrm>
              <a:prstGeom prst="hexagon">
                <a:avLst/>
              </a:prstGeom>
              <a:solidFill>
                <a:srgbClr val="C6DCF0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3476" y1="31556" x2="53476" y2="31556"/>
                          <a14:foregroundMark x1="29412" y1="14222" x2="29412" y2="14222"/>
                          <a14:foregroundMark x1="14439" y1="16000" x2="14439" y2="16000"/>
                          <a14:foregroundMark x1="53476" y1="24444" x2="53476" y2="24444"/>
                          <a14:foregroundMark x1="55080" y1="21333" x2="55080" y2="21333"/>
                          <a14:foregroundMark x1="62032" y1="45333" x2="62032" y2="45333"/>
                          <a14:foregroundMark x1="54545" y1="35556" x2="54545" y2="35556"/>
                          <a14:foregroundMark x1="43316" y1="74222" x2="43316" y2="74222"/>
                          <a14:foregroundMark x1="27807" y1="79556" x2="27807" y2="79556"/>
                          <a14:foregroundMark x1="71123" y1="50222" x2="71123" y2="50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7040" y="1633027"/>
              <a:ext cx="770524" cy="927101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092168EB-0114-E861-DA32-0A67CA432E8F}"/>
              </a:ext>
            </a:extLst>
          </p:cNvPr>
          <p:cNvSpPr txBox="1">
            <a:spLocks/>
          </p:cNvSpPr>
          <p:nvPr/>
        </p:nvSpPr>
        <p:spPr>
          <a:xfrm>
            <a:off x="4268011" y="-26718"/>
            <a:ext cx="356402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Conclusion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57AE2D-A94D-54FC-6830-BC7F312662D5}"/>
              </a:ext>
            </a:extLst>
          </p:cNvPr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155541" y="1124919"/>
            <a:ext cx="3761166" cy="5501293"/>
            <a:chOff x="2703873" y="1124919"/>
            <a:chExt cx="3761166" cy="550129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33DDC60-873D-F964-2F2E-873573FC5F1C}"/>
                </a:ext>
              </a:extLst>
            </p:cNvPr>
            <p:cNvGrpSpPr/>
            <p:nvPr/>
          </p:nvGrpSpPr>
          <p:grpSpPr>
            <a:xfrm>
              <a:off x="2703873" y="1124919"/>
              <a:ext cx="3761166" cy="5501293"/>
              <a:chOff x="4349148" y="1257532"/>
              <a:chExt cx="3070563" cy="5136905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C17A0FC-C855-2F51-53B2-477FB0A276CB}"/>
                  </a:ext>
                </a:extLst>
              </p:cNvPr>
              <p:cNvSpPr txBox="1"/>
              <p:nvPr/>
            </p:nvSpPr>
            <p:spPr>
              <a:xfrm>
                <a:off x="4502197" y="2714017"/>
                <a:ext cx="27644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  <p:sp>
            <p:nvSpPr>
              <p:cNvPr id="6" name="Rectangle à coins arrondis 54">
                <a:extLst>
                  <a:ext uri="{FF2B5EF4-FFF2-40B4-BE49-F238E27FC236}">
                    <a16:creationId xmlns:a16="http://schemas.microsoft.com/office/drawing/2014/main" id="{10E31E11-2AFF-7DE7-E005-2321F511F851}"/>
                  </a:ext>
                </a:extLst>
              </p:cNvPr>
              <p:cNvSpPr/>
              <p:nvPr/>
            </p:nvSpPr>
            <p:spPr>
              <a:xfrm>
                <a:off x="4439031" y="1876654"/>
                <a:ext cx="2890800" cy="4479695"/>
              </a:xfrm>
              <a:prstGeom prst="roundRect">
                <a:avLst/>
              </a:prstGeom>
              <a:noFill/>
              <a:ln>
                <a:solidFill>
                  <a:srgbClr val="31489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D4ADD2-FA12-9A39-01F5-34BF7D11F393}"/>
                  </a:ext>
                </a:extLst>
              </p:cNvPr>
              <p:cNvSpPr/>
              <p:nvPr/>
            </p:nvSpPr>
            <p:spPr>
              <a:xfrm>
                <a:off x="4502197" y="2714017"/>
                <a:ext cx="27644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b="1" dirty="0">
                  <a:solidFill>
                    <a:srgbClr val="31489F"/>
                  </a:solidFill>
                </a:endParaRPr>
              </a:p>
              <a:p>
                <a:pPr algn="ctr"/>
                <a:endParaRPr lang="en-GB" b="1" dirty="0"/>
              </a:p>
            </p:txBody>
          </p:sp>
          <p:sp>
            <p:nvSpPr>
              <p:cNvPr id="8" name="Hexagone 7">
                <a:extLst>
                  <a:ext uri="{FF2B5EF4-FFF2-40B4-BE49-F238E27FC236}">
                    <a16:creationId xmlns:a16="http://schemas.microsoft.com/office/drawing/2014/main" id="{7D3B9D4B-4440-E811-8EDB-CDF97D484B26}"/>
                  </a:ext>
                </a:extLst>
              </p:cNvPr>
              <p:cNvSpPr/>
              <p:nvPr/>
            </p:nvSpPr>
            <p:spPr>
              <a:xfrm>
                <a:off x="5250988" y="1257532"/>
                <a:ext cx="1273941" cy="1260000"/>
              </a:xfrm>
              <a:prstGeom prst="hexagon">
                <a:avLst/>
              </a:prstGeom>
              <a:solidFill>
                <a:srgbClr val="CBA9E5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3791F8-5D53-5561-7149-3E12020B8124}"/>
                  </a:ext>
                </a:extLst>
              </p:cNvPr>
              <p:cNvSpPr/>
              <p:nvPr/>
            </p:nvSpPr>
            <p:spPr>
              <a:xfrm>
                <a:off x="4349148" y="2859534"/>
                <a:ext cx="3070563" cy="3534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High </a:t>
                </a:r>
                <a:r>
                  <a:rPr lang="en-GB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throughput and sensitivity</a:t>
                </a:r>
                <a:endParaRPr lang="en-GB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endParaRPr lang="en-GB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r>
                  <a:rPr lang="fr-FR" sz="2000" b="1" dirty="0"/>
                  <a:t>Up to 30,000 </a:t>
                </a:r>
                <a:r>
                  <a:rPr lang="fr-FR" sz="2000" b="1" dirty="0" err="1"/>
                  <a:t>immunopeptides</a:t>
                </a:r>
                <a:r>
                  <a:rPr lang="fr-FR" sz="2000" b="1" dirty="0"/>
                  <a:t> </a:t>
                </a:r>
                <a:r>
                  <a:rPr lang="fr-FR" sz="2000" dirty="0" err="1"/>
                  <a:t>identified</a:t>
                </a:r>
                <a:endParaRPr lang="fr-FR" sz="2000" dirty="0"/>
              </a:p>
              <a:p>
                <a:r>
                  <a:rPr lang="en-GB" sz="2000" b="1" dirty="0"/>
                  <a:t> </a:t>
                </a:r>
              </a:p>
              <a:p>
                <a:pPr algn="ctr"/>
                <a:r>
                  <a:rPr lang="en-GB" sz="2000" b="1" dirty="0"/>
                  <a:t>+10,000 </a:t>
                </a:r>
                <a:r>
                  <a:rPr lang="en-GB" sz="2000" b="1" dirty="0" err="1" smtClean="0"/>
                  <a:t>immunopeptides</a:t>
                </a:r>
                <a:r>
                  <a:rPr lang="en-GB" sz="2000" b="1" dirty="0" smtClean="0"/>
                  <a:t> identified from </a:t>
                </a:r>
                <a:r>
                  <a:rPr lang="en-GB" sz="2000" b="1" dirty="0"/>
                  <a:t>&lt;1M </a:t>
                </a:r>
                <a:r>
                  <a:rPr lang="en-GB" sz="2000" b="1" dirty="0" smtClean="0"/>
                  <a:t>cells</a:t>
                </a:r>
              </a:p>
              <a:p>
                <a:pPr algn="ctr"/>
                <a:endParaRPr lang="en-GB" sz="2000" dirty="0"/>
              </a:p>
              <a:p>
                <a:pPr algn="ctr"/>
                <a:r>
                  <a:rPr lang="en-GB" sz="2000" dirty="0"/>
                  <a:t>Ultra-sensitive workflow ideal for limited input</a:t>
                </a:r>
              </a:p>
              <a:p>
                <a:pPr algn="ctr"/>
                <a:endParaRPr lang="en-GB" sz="2000" dirty="0" smtClean="0"/>
              </a:p>
              <a:p>
                <a:pPr algn="ctr"/>
                <a:endParaRPr lang="en-GB" sz="2000" dirty="0"/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3" t="2171" r="10361" b="15969"/>
            <a:stretch/>
          </p:blipFill>
          <p:spPr>
            <a:xfrm>
              <a:off x="4232755" y="1305715"/>
              <a:ext cx="807252" cy="8829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e 9"/>
          <p:cNvGrpSpPr/>
          <p:nvPr/>
        </p:nvGrpSpPr>
        <p:grpSpPr>
          <a:xfrm>
            <a:off x="8091707" y="1160216"/>
            <a:ext cx="3540970" cy="5460503"/>
            <a:chOff x="5819846" y="1160216"/>
            <a:chExt cx="3540970" cy="5460503"/>
          </a:xfrm>
        </p:grpSpPr>
        <p:grpSp>
          <p:nvGrpSpPr>
            <p:cNvPr id="62" name="Groupe 61"/>
            <p:cNvGrpSpPr/>
            <p:nvPr/>
          </p:nvGrpSpPr>
          <p:grpSpPr>
            <a:xfrm>
              <a:off x="5819846" y="1160216"/>
              <a:ext cx="3540970" cy="5460503"/>
              <a:chOff x="7727443" y="1257532"/>
              <a:chExt cx="2890800" cy="5098817"/>
            </a:xfrm>
          </p:grpSpPr>
          <p:sp>
            <p:nvSpPr>
              <p:cNvPr id="63" name="ZoneTexte 62"/>
              <p:cNvSpPr txBox="1"/>
              <p:nvPr/>
            </p:nvSpPr>
            <p:spPr>
              <a:xfrm>
                <a:off x="7790609" y="2714017"/>
                <a:ext cx="2764468" cy="1436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pPr algn="ctr"/>
                <a:endParaRPr lang="fr-FR" b="1" dirty="0"/>
              </a:p>
              <a:p>
                <a:pPr algn="ctr"/>
                <a:endParaRPr lang="fr-FR" sz="2000" b="1" dirty="0"/>
              </a:p>
              <a:p>
                <a:pPr algn="ctr"/>
                <a:endParaRPr lang="fr-FR" sz="2000" b="1" dirty="0"/>
              </a:p>
            </p:txBody>
          </p:sp>
          <p:sp>
            <p:nvSpPr>
              <p:cNvPr id="65" name="Rectangle à coins arrondis 64"/>
              <p:cNvSpPr/>
              <p:nvPr/>
            </p:nvSpPr>
            <p:spPr>
              <a:xfrm>
                <a:off x="7727443" y="1876654"/>
                <a:ext cx="2890800" cy="4479695"/>
              </a:xfrm>
              <a:prstGeom prst="roundRect">
                <a:avLst/>
              </a:prstGeom>
              <a:noFill/>
              <a:ln>
                <a:solidFill>
                  <a:srgbClr val="31489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Hexagone 66"/>
              <p:cNvSpPr/>
              <p:nvPr/>
            </p:nvSpPr>
            <p:spPr>
              <a:xfrm>
                <a:off x="8562254" y="1257532"/>
                <a:ext cx="1288755" cy="1260000"/>
              </a:xfrm>
              <a:prstGeom prst="hexagon">
                <a:avLst/>
              </a:prstGeom>
              <a:solidFill>
                <a:srgbClr val="E6D9FF"/>
              </a:solidFill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7867" y="5361715"/>
              <a:ext cx="784928" cy="77730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929942" y="2840560"/>
              <a:ext cx="335350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50000"/>
                    </a:schemeClr>
                  </a:solidFill>
                </a:rPr>
                <a:t>Mature and accessible </a:t>
              </a:r>
              <a:r>
                <a:rPr lang="en-GB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technology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Unlocking new ideas to other research projects (astrocytes, B lymphocytes, mouse HLA class II) and clinical </a:t>
              </a:r>
              <a:r>
                <a:rPr lang="en-US" sz="2000" dirty="0" smtClean="0"/>
                <a:t>samples</a:t>
              </a:r>
              <a:endParaRPr lang="en-US" sz="2000" dirty="0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8611" y1="30833" x2="88611" y2="30833"/>
                          <a14:foregroundMark x1="18889" y1="90000" x2="18889" y2="90000"/>
                          <a14:foregroundMark x1="10833" y1="40278" x2="10833" y2="40278"/>
                          <a14:foregroundMark x1="59722" y1="24444" x2="59722" y2="24444"/>
                          <a14:foregroundMark x1="49444" y1="10833" x2="49444" y2="10833"/>
                          <a14:foregroundMark x1="43056" y1="10833" x2="43056" y2="10833"/>
                          <a14:foregroundMark x1="56667" y1="9167" x2="56667" y2="9167"/>
                          <a14:foregroundMark x1="44444" y1="4444" x2="44444" y2="4444"/>
                          <a14:foregroundMark x1="65278" y1="18056" x2="65278" y2="18056"/>
                          <a14:foregroundMark x1="58056" y1="12222" x2="58056" y2="12222"/>
                          <a14:foregroundMark x1="58056" y1="12222" x2="58056" y2="12222"/>
                          <a14:foregroundMark x1="36667" y1="84444" x2="36667" y2="84444"/>
                          <a14:foregroundMark x1="41389" y1="22778" x2="41389" y2="22778"/>
                          <a14:foregroundMark x1="43056" y1="31667" x2="43056" y2="31667"/>
                          <a14:foregroundMark x1="46111" y1="28333" x2="46111" y2="28333"/>
                          <a14:foregroundMark x1="52500" y1="28333" x2="52500" y2="28333"/>
                          <a14:foregroundMark x1="55833" y1="28333" x2="55833" y2="28333"/>
                          <a14:foregroundMark x1="55833" y1="22778" x2="55833" y2="22778"/>
                          <a14:foregroundMark x1="58889" y1="39722" x2="58889" y2="39722"/>
                          <a14:foregroundMark x1="58889" y1="35556" x2="58889" y2="35556"/>
                          <a14:foregroundMark x1="84722" y1="33056" x2="84722" y2="33056"/>
                          <a14:foregroundMark x1="36667" y1="13889" x2="36667" y2="13889"/>
                          <a14:foregroundMark x1="31667" y1="15556" x2="31667" y2="15556"/>
                          <a14:foregroundMark x1="63056" y1="13056" x2="63056" y2="13056"/>
                          <a14:foregroundMark x1="24444" y1="88333" x2="24444" y2="88333"/>
                          <a14:foregroundMark x1="61667" y1="26944" x2="61667" y2="26944"/>
                          <a14:foregroundMark x1="59444" y1="38056" x2="59444" y2="38056"/>
                          <a14:foregroundMark x1="55278" y1="35833" x2="55278" y2="35833"/>
                          <a14:foregroundMark x1="60556" y1="9167" x2="60556" y2="9167"/>
                          <a14:foregroundMark x1="57500" y1="3611" x2="57500" y2="3611"/>
                          <a14:foregroundMark x1="46944" y1="7222" x2="46944" y2="7222"/>
                          <a14:foregroundMark x1="47500" y1="14444" x2="47500" y2="14444"/>
                          <a14:foregroundMark x1="38611" y1="14722" x2="38611" y2="14722"/>
                          <a14:foregroundMark x1="36667" y1="19444" x2="36667" y2="19444"/>
                          <a14:foregroundMark x1="67222" y1="20833" x2="67222" y2="20833"/>
                          <a14:foregroundMark x1="68889" y1="15278" x2="68889" y2="15278"/>
                          <a14:foregroundMark x1="60833" y1="6944" x2="60833" y2="6944"/>
                          <a14:foregroundMark x1="49167" y1="5833" x2="49167" y2="5833"/>
                          <a14:foregroundMark x1="53056" y1="8611" x2="53056" y2="8611"/>
                          <a14:foregroundMark x1="53056" y1="13056" x2="53056" y2="13056"/>
                          <a14:foregroundMark x1="63889" y1="14722" x2="63889" y2="14722"/>
                          <a14:foregroundMark x1="60278" y1="15278" x2="60278" y2="15278"/>
                          <a14:foregroundMark x1="36389" y1="10278" x2="36389" y2="10278"/>
                          <a14:foregroundMark x1="39167" y1="5833" x2="39167" y2="5833"/>
                          <a14:foregroundMark x1="34167" y1="21667" x2="34167" y2="21667"/>
                          <a14:foregroundMark x1="34722" y1="25556" x2="34722" y2="25556"/>
                          <a14:foregroundMark x1="68056" y1="13889" x2="68056" y2="13889"/>
                          <a14:foregroundMark x1="67778" y1="22500" x2="67778" y2="22500"/>
                          <a14:foregroundMark x1="61111" y1="37778" x2="61111" y2="37778"/>
                          <a14:foregroundMark x1="11111" y1="44444" x2="11111" y2="44444"/>
                          <a14:foregroundMark x1="63611" y1="10556" x2="63611" y2="10556"/>
                          <a14:foregroundMark x1="51111" y1="6944" x2="51111" y2="6944"/>
                          <a14:foregroundMark x1="88611" y1="28611" x2="88611" y2="28611"/>
                          <a14:foregroundMark x1="34722" y1="84167" x2="34722" y2="84167"/>
                          <a14:foregroundMark x1="16667" y1="86944" x2="16667" y2="86944"/>
                          <a14:foregroundMark x1="28889" y1="88056" x2="28889" y2="88056"/>
                          <a14:foregroundMark x1="35278" y1="90556" x2="35278" y2="90556"/>
                          <a14:foregroundMark x1="28611" y1="91111" x2="28611" y2="91111"/>
                          <a14:foregroundMark x1="53611" y1="25556" x2="53611" y2="25556"/>
                          <a14:foregroundMark x1="58333" y1="26944" x2="58333" y2="26944"/>
                          <a14:foregroundMark x1="44167" y1="15000" x2="44167" y2="15000"/>
                          <a14:foregroundMark x1="43056" y1="10556" x2="43056" y2="10556"/>
                          <a14:foregroundMark x1="40000" y1="10833" x2="40000" y2="10833"/>
                          <a14:foregroundMark x1="42222" y1="7500" x2="42222" y2="7500"/>
                          <a14:foregroundMark x1="16389" y1="90278" x2="16389" y2="902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96748" y="1242666"/>
              <a:ext cx="1069935" cy="114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5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50" y="76200"/>
            <a:ext cx="5181600" cy="914400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Acknowledgments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86902" y="1058665"/>
            <a:ext cx="3291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LSMBO </a:t>
            </a:r>
            <a:endParaRPr lang="fr-F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b="1" dirty="0" smtClean="0"/>
              <a:t>All LSMBO team </a:t>
            </a:r>
            <a:r>
              <a:rPr lang="en-GB" dirty="0" smtClean="0"/>
              <a:t>and especially,</a:t>
            </a:r>
          </a:p>
          <a:p>
            <a:r>
              <a:rPr lang="fr-FR" dirty="0"/>
              <a:t>Christine </a:t>
            </a:r>
            <a:r>
              <a:rPr lang="fr-FR" dirty="0" err="1" smtClean="0"/>
              <a:t>Carapito</a:t>
            </a:r>
            <a:endParaRPr lang="fr-FR" dirty="0" smtClean="0"/>
          </a:p>
          <a:p>
            <a:r>
              <a:rPr lang="en-GB" dirty="0" err="1" smtClean="0"/>
              <a:t>Jeewan</a:t>
            </a:r>
            <a:r>
              <a:rPr lang="en-GB" dirty="0" smtClean="0"/>
              <a:t> </a:t>
            </a:r>
            <a:r>
              <a:rPr lang="en-GB" dirty="0"/>
              <a:t>Babu Rijal </a:t>
            </a:r>
          </a:p>
          <a:p>
            <a:r>
              <a:rPr lang="en-GB" dirty="0" err="1"/>
              <a:t>Charline</a:t>
            </a:r>
            <a:r>
              <a:rPr lang="en-GB" dirty="0"/>
              <a:t> </a:t>
            </a:r>
            <a:r>
              <a:rPr lang="en-GB" dirty="0" smtClean="0"/>
              <a:t>Keller</a:t>
            </a:r>
          </a:p>
          <a:p>
            <a:r>
              <a:rPr lang="en-GB" dirty="0" smtClean="0"/>
              <a:t>Farida </a:t>
            </a:r>
            <a:r>
              <a:rPr lang="en-GB" dirty="0" err="1" smtClean="0"/>
              <a:t>Salimova</a:t>
            </a:r>
            <a:endParaRPr lang="en-GB" dirty="0" smtClean="0"/>
          </a:p>
          <a:p>
            <a:r>
              <a:rPr lang="en-GB" dirty="0" smtClean="0"/>
              <a:t>Delphine Rolland</a:t>
            </a:r>
            <a:endParaRPr lang="en-GB" dirty="0"/>
          </a:p>
        </p:txBody>
      </p:sp>
      <p:grpSp>
        <p:nvGrpSpPr>
          <p:cNvPr id="7" name="Groupe 6"/>
          <p:cNvGrpSpPr/>
          <p:nvPr/>
        </p:nvGrpSpPr>
        <p:grpSpPr>
          <a:xfrm>
            <a:off x="3326342" y="2117667"/>
            <a:ext cx="1104953" cy="741686"/>
            <a:chOff x="6288928" y="210995"/>
            <a:chExt cx="2116478" cy="142065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28" y="210995"/>
              <a:ext cx="2116478" cy="142065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4" t="6603" r="70085" b="67025"/>
            <a:stretch/>
          </p:blipFill>
          <p:spPr>
            <a:xfrm>
              <a:off x="6608075" y="301177"/>
              <a:ext cx="311150" cy="37465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94" b="65551"/>
            <a:stretch/>
          </p:blipFill>
          <p:spPr>
            <a:xfrm>
              <a:off x="7727999" y="210995"/>
              <a:ext cx="677407" cy="48939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871" b="71371" l="28919" r="53514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5" t="34328" r="47584" b="27053"/>
            <a:stretch/>
          </p:blipFill>
          <p:spPr>
            <a:xfrm>
              <a:off x="6905832" y="700393"/>
              <a:ext cx="495300" cy="54864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5" t="77460" r="69824" b="-1"/>
            <a:stretch/>
          </p:blipFill>
          <p:spPr>
            <a:xfrm>
              <a:off x="6562932" y="1310711"/>
              <a:ext cx="365760" cy="32022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99" y="1512590"/>
            <a:ext cx="624253" cy="6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79618" y="1058665"/>
            <a:ext cx="308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CompOmics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Ghent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Belgium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GB" dirty="0"/>
              <a:t>Arthur </a:t>
            </a:r>
            <a:r>
              <a:rPr lang="en-GB" dirty="0" err="1" smtClean="0"/>
              <a:t>Declercq</a:t>
            </a:r>
            <a:endParaRPr lang="en-GB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7908467" y="1058665"/>
            <a:ext cx="429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INSERM UMR_S 1109 (Strasbourg, France)</a:t>
            </a:r>
          </a:p>
          <a:p>
            <a:r>
              <a:rPr lang="en-GB" dirty="0"/>
              <a:t>Perrine Spinnhirny</a:t>
            </a:r>
          </a:p>
          <a:p>
            <a:r>
              <a:rPr lang="en-GB" dirty="0"/>
              <a:t>Seiamak Bahram</a:t>
            </a:r>
            <a:endParaRPr lang="en-GB" baseline="30000" dirty="0"/>
          </a:p>
          <a:p>
            <a:r>
              <a:rPr lang="en-GB" dirty="0"/>
              <a:t>Raphael Carapito</a:t>
            </a:r>
            <a:endParaRPr lang="fr-FR" sz="12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22473" r="8866" b="26248"/>
          <a:stretch/>
        </p:blipFill>
        <p:spPr>
          <a:xfrm>
            <a:off x="1912776" y="3026796"/>
            <a:ext cx="8192494" cy="361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02077" y="1711164"/>
            <a:ext cx="1751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Lennart Martens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70390" y="72741"/>
            <a:ext cx="1171934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Optimised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MS parameters on timsTOF Pro 2 instrument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Graphique 10"/>
          <p:cNvGraphicFramePr>
            <a:graphicFrameLocks/>
          </p:cNvGraphicFramePr>
          <p:nvPr>
            <p:extLst/>
          </p:nvPr>
        </p:nvGraphicFramePr>
        <p:xfrm>
          <a:off x="510630" y="1060677"/>
          <a:ext cx="11654972" cy="41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6"/>
          <p:cNvGraphicFramePr>
            <a:graphicFrameLocks noGrp="1"/>
          </p:cNvGraphicFramePr>
          <p:nvPr>
            <p:extLst/>
          </p:nvPr>
        </p:nvGraphicFramePr>
        <p:xfrm>
          <a:off x="3" y="4459796"/>
          <a:ext cx="12101436" cy="20188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4604">
                  <a:extLst>
                    <a:ext uri="{9D8B030D-6E8A-4147-A177-3AD203B41FA5}">
                      <a16:colId xmlns:a16="http://schemas.microsoft.com/office/drawing/2014/main" val="1831895438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3127369162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3473379199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4014282889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1332167897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2817422306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923184669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13103048"/>
                    </a:ext>
                  </a:extLst>
                </a:gridCol>
                <a:gridCol w="1344604">
                  <a:extLst>
                    <a:ext uri="{9D8B030D-6E8A-4147-A177-3AD203B41FA5}">
                      <a16:colId xmlns:a16="http://schemas.microsoft.com/office/drawing/2014/main" val="4072713404"/>
                    </a:ext>
                  </a:extLst>
                </a:gridCol>
              </a:tblGrid>
              <a:tr h="55651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effectLst/>
                        </a:rPr>
                        <a:t>IM range</a:t>
                      </a:r>
                    </a:p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(1/K0)</a:t>
                      </a:r>
                    </a:p>
                  </a:txBody>
                  <a:tcPr marL="7661" marR="7661" marT="7661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effectLst/>
                        </a:rPr>
                        <a:t>0.6 </a:t>
                      </a:r>
                      <a:r>
                        <a:rPr lang="fr-FR" sz="1800" b="0" dirty="0"/>
                        <a:t>–</a:t>
                      </a:r>
                      <a:r>
                        <a:rPr lang="fr-FR" sz="1800" b="0" u="none" strike="noStrike" dirty="0">
                          <a:effectLst/>
                        </a:rPr>
                        <a:t> 1.6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1.6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effectLst/>
                        </a:rPr>
                        <a:t>0.6 </a:t>
                      </a:r>
                      <a:r>
                        <a:rPr lang="fr-FR" sz="1800" b="0" dirty="0"/>
                        <a:t>–</a:t>
                      </a:r>
                      <a:r>
                        <a:rPr lang="fr-FR" sz="1800" b="0" u="none" strike="noStrike" dirty="0">
                          <a:effectLst/>
                        </a:rPr>
                        <a:t> 1.6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effectLst/>
                        </a:rPr>
                        <a:t>0.6 </a:t>
                      </a:r>
                      <a:r>
                        <a:rPr lang="fr-FR" sz="1800" b="0" dirty="0"/>
                        <a:t>–</a:t>
                      </a:r>
                      <a:r>
                        <a:rPr lang="fr-FR" sz="1800" b="0" u="none" strike="noStrike" dirty="0">
                          <a:effectLst/>
                        </a:rPr>
                        <a:t> 1.6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– 1.7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– 1.7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 – 1.7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 – 1.75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610246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500" b="1" u="none" strike="noStrike" dirty="0">
                          <a:effectLst/>
                        </a:rPr>
                        <a:t>Accumulation time (ms)</a:t>
                      </a:r>
                      <a:endParaRPr lang="fr-F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35622"/>
                  </a:ext>
                </a:extLst>
              </a:tr>
              <a:tr h="34928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effectLst/>
                        </a:rPr>
                        <a:t>PASEF scans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507552"/>
                  </a:ext>
                </a:extLst>
              </a:tr>
              <a:tr h="55651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u="none" strike="noStrike" dirty="0">
                          <a:effectLst/>
                        </a:rPr>
                        <a:t>CE </a:t>
                      </a:r>
                      <a:r>
                        <a:rPr lang="fr-FR" sz="1600" b="1" u="none" strike="noStrike" baseline="0" dirty="0" err="1">
                          <a:effectLst/>
                        </a:rPr>
                        <a:t>ramp</a:t>
                      </a:r>
                      <a:r>
                        <a:rPr lang="fr-FR" sz="1600" b="1" u="none" strike="noStrike" dirty="0">
                          <a:effectLst/>
                        </a:rPr>
                        <a:t> (eV)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10-55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10-55</a:t>
                      </a: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20-59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183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17983" y="2652206"/>
            <a:ext cx="306617" cy="11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65187" y="1384534"/>
            <a:ext cx="1824550" cy="1003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8"/>
          <p:cNvSpPr/>
          <p:nvPr/>
        </p:nvSpPr>
        <p:spPr>
          <a:xfrm>
            <a:off x="8041352" y="2390621"/>
            <a:ext cx="1169145" cy="4273621"/>
          </a:xfrm>
          <a:prstGeom prst="roundRect">
            <a:avLst/>
          </a:prstGeom>
          <a:solidFill>
            <a:schemeClr val="accent6">
              <a:alpha val="5882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/>
          <p:cNvGrpSpPr/>
          <p:nvPr/>
        </p:nvGrpSpPr>
        <p:grpSpPr>
          <a:xfrm>
            <a:off x="1825036" y="2369425"/>
            <a:ext cx="6216315" cy="491729"/>
            <a:chOff x="4833091" y="2695925"/>
            <a:chExt cx="1260000" cy="1080000"/>
          </a:xfrm>
        </p:grpSpPr>
        <p:cxnSp>
          <p:nvCxnSpPr>
            <p:cNvPr id="18" name="Connecteur droit 8">
              <a:extLst>
                <a:ext uri="{FF2B5EF4-FFF2-40B4-BE49-F238E27FC236}">
                  <a16:creationId xmlns:a16="http://schemas.microsoft.com/office/drawing/2014/main" id="{6FF6394C-97F6-ECEC-6B6E-E27A6EF131E6}"/>
                </a:ext>
              </a:extLst>
            </p:cNvPr>
            <p:cNvCxnSpPr/>
            <p:nvPr/>
          </p:nvCxnSpPr>
          <p:spPr>
            <a:xfrm>
              <a:off x="4836806" y="2695925"/>
              <a:ext cx="0" cy="108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5">
              <a:extLst>
                <a:ext uri="{FF2B5EF4-FFF2-40B4-BE49-F238E27FC236}">
                  <a16:creationId xmlns:a16="http://schemas.microsoft.com/office/drawing/2014/main" id="{7E892027-036B-AA77-BF0F-31A4A9B5D6BA}"/>
                </a:ext>
              </a:extLst>
            </p:cNvPr>
            <p:cNvCxnSpPr/>
            <p:nvPr/>
          </p:nvCxnSpPr>
          <p:spPr>
            <a:xfrm rot="16200000">
              <a:off x="5463091" y="2096850"/>
              <a:ext cx="0" cy="126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6"/>
          <p:cNvSpPr txBox="1"/>
          <p:nvPr/>
        </p:nvSpPr>
        <p:spPr>
          <a:xfrm>
            <a:off x="7078755" y="1803004"/>
            <a:ext cx="1088321" cy="514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+27%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60369" y="23224"/>
            <a:ext cx="105682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/>
              <a:t>Identification </a:t>
            </a:r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MS²Rescore </a:t>
            </a:r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/>
              <a:t>more at 0.1% FDR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326" y="741136"/>
          <a:ext cx="6547671" cy="543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59026" y="1666756"/>
            <a:ext cx="1350180" cy="481576"/>
            <a:chOff x="6031718" y="2547365"/>
            <a:chExt cx="1080000" cy="360000"/>
          </a:xfrm>
        </p:grpSpPr>
        <p:cxnSp>
          <p:nvCxnSpPr>
            <p:cNvPr id="8" name="Connecteur droit 8">
              <a:extLst>
                <a:ext uri="{FF2B5EF4-FFF2-40B4-BE49-F238E27FC236}">
                  <a16:creationId xmlns:a16="http://schemas.microsoft.com/office/drawing/2014/main" id="{6FF6394C-97F6-ECEC-6B6E-E27A6EF131E6}"/>
                </a:ext>
              </a:extLst>
            </p:cNvPr>
            <p:cNvCxnSpPr/>
            <p:nvPr/>
          </p:nvCxnSpPr>
          <p:spPr>
            <a:xfrm>
              <a:off x="6045769" y="2547365"/>
              <a:ext cx="0" cy="36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5">
              <a:extLst>
                <a:ext uri="{FF2B5EF4-FFF2-40B4-BE49-F238E27FC236}">
                  <a16:creationId xmlns:a16="http://schemas.microsoft.com/office/drawing/2014/main" id="{7E892027-036B-AA77-BF0F-31A4A9B5D6BA}"/>
                </a:ext>
              </a:extLst>
            </p:cNvPr>
            <p:cNvCxnSpPr/>
            <p:nvPr/>
          </p:nvCxnSpPr>
          <p:spPr>
            <a:xfrm rot="16200000">
              <a:off x="6571718" y="2011043"/>
              <a:ext cx="0" cy="108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6"/>
          <p:cNvSpPr txBox="1"/>
          <p:nvPr/>
        </p:nvSpPr>
        <p:spPr>
          <a:xfrm>
            <a:off x="1256236" y="1645934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0%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ZoneTexte 7"/>
          <p:cNvSpPr txBox="1"/>
          <p:nvPr/>
        </p:nvSpPr>
        <p:spPr>
          <a:xfrm>
            <a:off x="1128637" y="6206052"/>
            <a:ext cx="2237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MS²Rescore  </a:t>
            </a:r>
            <a:endParaRPr lang="fr-FR" dirty="0"/>
          </a:p>
        </p:txBody>
      </p:sp>
      <p:sp>
        <p:nvSpPr>
          <p:cNvPr id="28" name="ZoneTexte 7"/>
          <p:cNvSpPr txBox="1"/>
          <p:nvPr/>
        </p:nvSpPr>
        <p:spPr>
          <a:xfrm>
            <a:off x="3340619" y="6206728"/>
            <a:ext cx="18652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MS</a:t>
            </a:r>
            <a:r>
              <a:rPr lang="fr-FR" baseline="30000" dirty="0" smtClean="0"/>
              <a:t>2</a:t>
            </a:r>
            <a:r>
              <a:rPr lang="fr-FR" dirty="0" smtClean="0"/>
              <a:t>Rescore</a:t>
            </a:r>
            <a:endParaRPr lang="fr-FR" dirty="0"/>
          </a:p>
        </p:txBody>
      </p:sp>
      <p:sp>
        <p:nvSpPr>
          <p:cNvPr id="25" name="Rectangle à coins arrondis 13"/>
          <p:cNvSpPr/>
          <p:nvPr/>
        </p:nvSpPr>
        <p:spPr>
          <a:xfrm>
            <a:off x="324473" y="1358494"/>
            <a:ext cx="985772" cy="434621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1% FDR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759997" y="1455934"/>
          <a:ext cx="6272599" cy="470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660369" y="23224"/>
            <a:ext cx="1056822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/>
              <a:t>Identification </a:t>
            </a:r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MS²Rescore </a:t>
            </a:r>
          </a:p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/>
              <a:t>more at 0.1% FDR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5167" y="2523250"/>
            <a:ext cx="1370199" cy="1077446"/>
            <a:chOff x="6031718" y="2544685"/>
            <a:chExt cx="1080000" cy="360000"/>
          </a:xfrm>
        </p:grpSpPr>
        <p:cxnSp>
          <p:nvCxnSpPr>
            <p:cNvPr id="12" name="Connecteur droit 8">
              <a:extLst>
                <a:ext uri="{FF2B5EF4-FFF2-40B4-BE49-F238E27FC236}">
                  <a16:creationId xmlns:a16="http://schemas.microsoft.com/office/drawing/2014/main" id="{6FF6394C-97F6-ECEC-6B6E-E27A6EF131E6}"/>
                </a:ext>
              </a:extLst>
            </p:cNvPr>
            <p:cNvCxnSpPr/>
            <p:nvPr/>
          </p:nvCxnSpPr>
          <p:spPr>
            <a:xfrm>
              <a:off x="6040618" y="2544685"/>
              <a:ext cx="0" cy="36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5">
              <a:extLst>
                <a:ext uri="{FF2B5EF4-FFF2-40B4-BE49-F238E27FC236}">
                  <a16:creationId xmlns:a16="http://schemas.microsoft.com/office/drawing/2014/main" id="{7E892027-036B-AA77-BF0F-31A4A9B5D6BA}"/>
                </a:ext>
              </a:extLst>
            </p:cNvPr>
            <p:cNvCxnSpPr/>
            <p:nvPr/>
          </p:nvCxnSpPr>
          <p:spPr>
            <a:xfrm rot="16200000">
              <a:off x="6571718" y="2011043"/>
              <a:ext cx="0" cy="108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6"/>
          <p:cNvSpPr txBox="1"/>
          <p:nvPr/>
        </p:nvSpPr>
        <p:spPr>
          <a:xfrm>
            <a:off x="6920115" y="26515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+43%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326" y="741136"/>
          <a:ext cx="6547671" cy="543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59026" y="1666756"/>
            <a:ext cx="1350180" cy="481576"/>
            <a:chOff x="6031718" y="2547365"/>
            <a:chExt cx="1080000" cy="360000"/>
          </a:xfrm>
        </p:grpSpPr>
        <p:cxnSp>
          <p:nvCxnSpPr>
            <p:cNvPr id="8" name="Connecteur droit 8">
              <a:extLst>
                <a:ext uri="{FF2B5EF4-FFF2-40B4-BE49-F238E27FC236}">
                  <a16:creationId xmlns:a16="http://schemas.microsoft.com/office/drawing/2014/main" id="{6FF6394C-97F6-ECEC-6B6E-E27A6EF131E6}"/>
                </a:ext>
              </a:extLst>
            </p:cNvPr>
            <p:cNvCxnSpPr/>
            <p:nvPr/>
          </p:nvCxnSpPr>
          <p:spPr>
            <a:xfrm>
              <a:off x="6045769" y="2547365"/>
              <a:ext cx="0" cy="36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5">
              <a:extLst>
                <a:ext uri="{FF2B5EF4-FFF2-40B4-BE49-F238E27FC236}">
                  <a16:creationId xmlns:a16="http://schemas.microsoft.com/office/drawing/2014/main" id="{7E892027-036B-AA77-BF0F-31A4A9B5D6BA}"/>
                </a:ext>
              </a:extLst>
            </p:cNvPr>
            <p:cNvCxnSpPr/>
            <p:nvPr/>
          </p:nvCxnSpPr>
          <p:spPr>
            <a:xfrm rot="16200000">
              <a:off x="6571718" y="2011043"/>
              <a:ext cx="0" cy="10800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6"/>
          <p:cNvSpPr txBox="1"/>
          <p:nvPr/>
        </p:nvSpPr>
        <p:spPr>
          <a:xfrm>
            <a:off x="1256236" y="1645934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0%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ZoneTexte 7"/>
          <p:cNvSpPr txBox="1"/>
          <p:nvPr/>
        </p:nvSpPr>
        <p:spPr>
          <a:xfrm>
            <a:off x="1128637" y="6206052"/>
            <a:ext cx="2237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MS²Rescore  </a:t>
            </a:r>
            <a:endParaRPr lang="fr-FR" dirty="0"/>
          </a:p>
        </p:txBody>
      </p:sp>
      <p:sp>
        <p:nvSpPr>
          <p:cNvPr id="28" name="ZoneTexte 7"/>
          <p:cNvSpPr txBox="1"/>
          <p:nvPr/>
        </p:nvSpPr>
        <p:spPr>
          <a:xfrm>
            <a:off x="3340619" y="6206728"/>
            <a:ext cx="18652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MS</a:t>
            </a:r>
            <a:r>
              <a:rPr lang="fr-FR" baseline="30000" dirty="0" smtClean="0"/>
              <a:t>2</a:t>
            </a:r>
            <a:r>
              <a:rPr lang="fr-FR" dirty="0" smtClean="0"/>
              <a:t>Rescore</a:t>
            </a:r>
            <a:endParaRPr lang="fr-FR" dirty="0"/>
          </a:p>
        </p:txBody>
      </p:sp>
      <p:sp>
        <p:nvSpPr>
          <p:cNvPr id="25" name="Rectangle à coins arrondis 13"/>
          <p:cNvSpPr/>
          <p:nvPr/>
        </p:nvSpPr>
        <p:spPr>
          <a:xfrm>
            <a:off x="324473" y="1358494"/>
            <a:ext cx="985772" cy="434621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1% FDR</a:t>
            </a:r>
          </a:p>
        </p:txBody>
      </p:sp>
      <p:sp>
        <p:nvSpPr>
          <p:cNvPr id="29" name="Rectangle à coins arrondis 13"/>
          <p:cNvSpPr/>
          <p:nvPr/>
        </p:nvSpPr>
        <p:spPr>
          <a:xfrm>
            <a:off x="6290560" y="1449670"/>
            <a:ext cx="1259109" cy="434621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0.1</a:t>
            </a:r>
            <a:r>
              <a:rPr lang="en-GB" b="1" dirty="0">
                <a:solidFill>
                  <a:schemeClr val="tx1"/>
                </a:solidFill>
              </a:rPr>
              <a:t>% FDR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ZoneTexte 7"/>
          <p:cNvSpPr txBox="1"/>
          <p:nvPr/>
        </p:nvSpPr>
        <p:spPr>
          <a:xfrm>
            <a:off x="6734340" y="6202124"/>
            <a:ext cx="2237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MS²Rescore  </a:t>
            </a:r>
            <a:endParaRPr lang="fr-FR" dirty="0"/>
          </a:p>
        </p:txBody>
      </p:sp>
      <p:sp>
        <p:nvSpPr>
          <p:cNvPr id="22" name="ZoneTexte 7"/>
          <p:cNvSpPr txBox="1"/>
          <p:nvPr/>
        </p:nvSpPr>
        <p:spPr>
          <a:xfrm>
            <a:off x="8946322" y="6202800"/>
            <a:ext cx="18652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MS</a:t>
            </a:r>
            <a:r>
              <a:rPr lang="fr-FR" baseline="30000" dirty="0" smtClean="0"/>
              <a:t>2</a:t>
            </a:r>
            <a:r>
              <a:rPr lang="fr-FR" dirty="0" smtClean="0"/>
              <a:t>Rescore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4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6"/>
          <p:cNvSpPr txBox="1"/>
          <p:nvPr/>
        </p:nvSpPr>
        <p:spPr>
          <a:xfrm>
            <a:off x="18103" y="990508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nanoElute</a:t>
            </a:r>
            <a:r>
              <a:rPr lang="fr-FR" sz="2400" dirty="0"/>
              <a:t> 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Pro 2 </a:t>
            </a:r>
            <a:r>
              <a:rPr lang="fr-FR" sz="2400" dirty="0"/>
              <a:t>(Bruker)</a:t>
            </a:r>
          </a:p>
        </p:txBody>
      </p:sp>
      <p:pic>
        <p:nvPicPr>
          <p:cNvPr id="24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40" r="2375" b="9232"/>
          <a:stretch/>
        </p:blipFill>
        <p:spPr>
          <a:xfrm rot="5400000">
            <a:off x="-365022" y="2738338"/>
            <a:ext cx="4335386" cy="2755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1323820" y="61179"/>
            <a:ext cx="1006814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 smtClean="0"/>
              <a:t>Different</a:t>
            </a:r>
            <a:r>
              <a:rPr lang="fr-FR" dirty="0" smtClean="0"/>
              <a:t> instruments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/>
              <a:t>i</a:t>
            </a:r>
            <a:r>
              <a:rPr lang="fr-FR" dirty="0" smtClean="0"/>
              <a:t>mmunopeptidomics</a:t>
            </a:r>
            <a:endParaRPr lang="fr-FR" dirty="0"/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8706" y="2492094"/>
            <a:ext cx="4348056" cy="326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6"/>
          <p:cNvSpPr txBox="1"/>
          <p:nvPr/>
        </p:nvSpPr>
        <p:spPr>
          <a:xfrm>
            <a:off x="3642212" y="1028654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nanoElute</a:t>
            </a:r>
            <a:r>
              <a:rPr lang="fr-FR" sz="2400" dirty="0" smtClean="0"/>
              <a:t> 2 </a:t>
            </a:r>
            <a:r>
              <a:rPr lang="fr-FR" sz="2400" dirty="0"/>
              <a:t>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</a:t>
            </a:r>
            <a:r>
              <a:rPr lang="fr-FR" sz="2400" b="1" dirty="0" smtClean="0"/>
              <a:t>Ultra </a:t>
            </a:r>
            <a:r>
              <a:rPr lang="fr-FR" sz="2400" dirty="0" smtClean="0"/>
              <a:t>(</a:t>
            </a:r>
            <a:r>
              <a:rPr lang="fr-FR" sz="2400" dirty="0" err="1" smtClean="0"/>
              <a:t>Bruker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4971"/>
          <a:stretch/>
        </p:blipFill>
        <p:spPr>
          <a:xfrm>
            <a:off x="7288711" y="2020222"/>
            <a:ext cx="4424885" cy="4220380"/>
          </a:xfrm>
          <a:prstGeom prst="rect">
            <a:avLst/>
          </a:prstGeom>
        </p:spPr>
      </p:pic>
      <p:sp>
        <p:nvSpPr>
          <p:cNvPr id="13" name="ZoneTexte 16"/>
          <p:cNvSpPr txBox="1"/>
          <p:nvPr/>
        </p:nvSpPr>
        <p:spPr>
          <a:xfrm>
            <a:off x="7567403" y="1028654"/>
            <a:ext cx="4283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Vanquish</a:t>
            </a:r>
            <a:r>
              <a:rPr lang="fr-FR" sz="2400" dirty="0"/>
              <a:t> </a:t>
            </a:r>
            <a:r>
              <a:rPr lang="fr-FR" sz="2400" dirty="0" err="1" smtClean="0"/>
              <a:t>Neo</a:t>
            </a:r>
            <a:r>
              <a:rPr lang="fr-FR" sz="2400" dirty="0" smtClean="0"/>
              <a:t> +</a:t>
            </a:r>
          </a:p>
          <a:p>
            <a:pPr algn="ctr"/>
            <a:r>
              <a:rPr lang="fr-FR" sz="2400" b="1" dirty="0" err="1" smtClean="0"/>
              <a:t>Orbitrap</a:t>
            </a:r>
            <a:r>
              <a:rPr lang="fr-FR" sz="2400" b="1" dirty="0" smtClean="0"/>
              <a:t> Astral </a:t>
            </a:r>
            <a:r>
              <a:rPr lang="fr-FR" sz="2400" dirty="0" smtClean="0"/>
              <a:t>(Thermo Fischer)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oneTexte 16"/>
          <p:cNvSpPr txBox="1"/>
          <p:nvPr/>
        </p:nvSpPr>
        <p:spPr>
          <a:xfrm>
            <a:off x="18103" y="990508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nanoElute</a:t>
            </a:r>
            <a:r>
              <a:rPr lang="fr-FR" sz="2400" dirty="0"/>
              <a:t> 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Pro 2 </a:t>
            </a:r>
            <a:r>
              <a:rPr lang="fr-FR" sz="2400" dirty="0"/>
              <a:t>(Bruker)</a:t>
            </a:r>
          </a:p>
        </p:txBody>
      </p:sp>
      <p:pic>
        <p:nvPicPr>
          <p:cNvPr id="24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40" r="2375" b="9232"/>
          <a:stretch/>
        </p:blipFill>
        <p:spPr>
          <a:xfrm rot="5400000">
            <a:off x="-365022" y="2738338"/>
            <a:ext cx="4335386" cy="2755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2586147" y="61179"/>
            <a:ext cx="754347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Immunopeptidomics</a:t>
            </a:r>
            <a:r>
              <a:rPr lang="fr-FR" dirty="0"/>
              <a:t> on </a:t>
            </a:r>
            <a:r>
              <a:rPr lang="fr-FR" dirty="0" err="1"/>
              <a:t>timsTOF</a:t>
            </a:r>
            <a:r>
              <a:rPr lang="fr-FR" dirty="0"/>
              <a:t> Pro 2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8706" y="2492094"/>
            <a:ext cx="4348056" cy="326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6"/>
          <p:cNvSpPr txBox="1"/>
          <p:nvPr/>
        </p:nvSpPr>
        <p:spPr>
          <a:xfrm>
            <a:off x="3642212" y="1028654"/>
            <a:ext cx="354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nanoElute</a:t>
            </a:r>
            <a:r>
              <a:rPr lang="fr-FR" sz="2400" dirty="0" smtClean="0"/>
              <a:t> 2 </a:t>
            </a:r>
            <a:r>
              <a:rPr lang="fr-FR" sz="2400" dirty="0"/>
              <a:t>+</a:t>
            </a:r>
          </a:p>
          <a:p>
            <a:pPr algn="ctr"/>
            <a:r>
              <a:rPr lang="fr-FR" sz="2400" b="1" dirty="0" err="1"/>
              <a:t>timsTOF</a:t>
            </a:r>
            <a:r>
              <a:rPr lang="fr-FR" sz="2400" b="1" dirty="0"/>
              <a:t> </a:t>
            </a:r>
            <a:r>
              <a:rPr lang="fr-FR" sz="2400" b="1" dirty="0" smtClean="0"/>
              <a:t>Ultra </a:t>
            </a:r>
            <a:r>
              <a:rPr lang="fr-FR" sz="2400" dirty="0" smtClean="0"/>
              <a:t>(</a:t>
            </a:r>
            <a:r>
              <a:rPr lang="fr-FR" sz="2400" dirty="0" err="1" smtClean="0"/>
              <a:t>Bruker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4971"/>
          <a:stretch/>
        </p:blipFill>
        <p:spPr>
          <a:xfrm>
            <a:off x="7288711" y="2020222"/>
            <a:ext cx="4424885" cy="4220380"/>
          </a:xfrm>
          <a:prstGeom prst="rect">
            <a:avLst/>
          </a:prstGeom>
        </p:spPr>
      </p:pic>
      <p:sp>
        <p:nvSpPr>
          <p:cNvPr id="13" name="ZoneTexte 16"/>
          <p:cNvSpPr txBox="1"/>
          <p:nvPr/>
        </p:nvSpPr>
        <p:spPr>
          <a:xfrm>
            <a:off x="7567403" y="1028654"/>
            <a:ext cx="4283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Vanquish</a:t>
            </a:r>
            <a:r>
              <a:rPr lang="fr-FR" sz="2400" dirty="0"/>
              <a:t> </a:t>
            </a:r>
            <a:r>
              <a:rPr lang="fr-FR" sz="2400" dirty="0" err="1" smtClean="0"/>
              <a:t>Neo</a:t>
            </a:r>
            <a:r>
              <a:rPr lang="fr-FR" sz="2400" dirty="0" smtClean="0"/>
              <a:t> +</a:t>
            </a:r>
          </a:p>
          <a:p>
            <a:pPr algn="ctr"/>
            <a:r>
              <a:rPr lang="fr-FR" sz="2400" b="1" dirty="0" err="1" smtClean="0"/>
              <a:t>Orbitrap</a:t>
            </a:r>
            <a:r>
              <a:rPr lang="fr-FR" sz="2400" b="1" dirty="0" smtClean="0"/>
              <a:t> Astral </a:t>
            </a:r>
            <a:r>
              <a:rPr lang="fr-FR" sz="2400" dirty="0" smtClean="0"/>
              <a:t>(Thermo Fischer)</a:t>
            </a:r>
            <a:endParaRPr lang="fr-FR" sz="2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567088" y="990508"/>
            <a:ext cx="8763000" cy="6674168"/>
          </a:xfrm>
          <a:prstGeom prst="roundRect">
            <a:avLst/>
          </a:prstGeom>
          <a:solidFill>
            <a:srgbClr val="FFFFFF">
              <a:alpha val="85882"/>
            </a:srgbClr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125" b="5465"/>
          <a:stretch/>
        </p:blipFill>
        <p:spPr>
          <a:xfrm>
            <a:off x="196850" y="1987550"/>
            <a:ext cx="2374791" cy="4152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b="1670"/>
          <a:stretch/>
        </p:blipFill>
        <p:spPr>
          <a:xfrm>
            <a:off x="9277350" y="4182405"/>
            <a:ext cx="1562100" cy="1090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4108450"/>
            <a:ext cx="1140322" cy="12557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b="1670"/>
          <a:stretch/>
        </p:blipFill>
        <p:spPr>
          <a:xfrm>
            <a:off x="6225117" y="4228972"/>
            <a:ext cx="1562100" cy="109021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72297" y="833643"/>
            <a:ext cx="4701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ability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to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distinguish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between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: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513" y="1930400"/>
            <a:ext cx="812498" cy="75088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89720">
                        <a14:foregroundMark x1="62617" y1="11702" x2="62617" y2="11702"/>
                        <a14:foregroundMark x1="49533" y1="11170" x2="49533" y2="11170"/>
                        <a14:foregroundMark x1="16355" y1="12766" x2="16355" y2="12766"/>
                        <a14:foregroundMark x1="14953" y1="40426" x2="14953" y2="40426"/>
                        <a14:foregroundMark x1="8411" y1="54255" x2="8411" y2="54255"/>
                        <a14:foregroundMark x1="13084" y1="82447" x2="13084" y2="82447"/>
                        <a14:foregroundMark x1="31308" y1="82979" x2="31308" y2="82979"/>
                        <a14:foregroundMark x1="60748" y1="87234" x2="60748" y2="87234"/>
                        <a14:foregroundMark x1="82243" y1="79255" x2="82243" y2="79255"/>
                        <a14:foregroundMark x1="87850" y1="52660" x2="87850" y2="52660"/>
                        <a14:foregroundMark x1="85047" y1="34043" x2="85047" y2="34043"/>
                      </a14:backgroundRemoval>
                    </a14:imgEffect>
                  </a14:imgLayer>
                </a14:imgProps>
              </a:ext>
            </a:extLst>
          </a:blip>
          <a:srcRect t="1566" b="1"/>
          <a:stretch/>
        </p:blipFill>
        <p:spPr>
          <a:xfrm>
            <a:off x="9296400" y="1865023"/>
            <a:ext cx="1133021" cy="97977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988" y="1873250"/>
            <a:ext cx="836990" cy="81280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206428" y="2768352"/>
            <a:ext cx="2413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Cells, </a:t>
            </a:r>
            <a:r>
              <a:rPr lang="fr-FR" sz="1600" dirty="0" err="1"/>
              <a:t>proteins</a:t>
            </a:r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5612656" y="2768352"/>
            <a:ext cx="2712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Non-self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Bacteria, virus, </a:t>
            </a:r>
            <a:r>
              <a:rPr lang="fr-FR" sz="1600" dirty="0" err="1"/>
              <a:t>transplanted</a:t>
            </a:r>
            <a:r>
              <a:rPr lang="fr-FR" sz="1600" dirty="0"/>
              <a:t> tissues</a:t>
            </a:r>
          </a:p>
          <a:p>
            <a:pPr algn="ctr"/>
            <a:endParaRPr lang="fr-FR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8378552" y="2768352"/>
            <a:ext cx="314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Self-</a:t>
            </a:r>
            <a:r>
              <a:rPr lang="fr-FR" sz="1600" b="1" u="sng" dirty="0" err="1"/>
              <a:t>modified</a:t>
            </a:r>
            <a:endParaRPr lang="fr-FR" sz="1600" b="1" u="sng" dirty="0"/>
          </a:p>
          <a:p>
            <a:pPr algn="ctr"/>
            <a:endParaRPr lang="fr-FR" sz="1600" dirty="0"/>
          </a:p>
          <a:p>
            <a:pPr algn="ctr"/>
            <a:r>
              <a:rPr lang="fr-FR" sz="1600" err="1"/>
              <a:t>Mutated</a:t>
            </a:r>
            <a:r>
              <a:rPr lang="fr-FR" sz="1600"/>
              <a:t> cells, </a:t>
            </a:r>
            <a:r>
              <a:rPr lang="fr-FR" sz="1600" dirty="0"/>
              <a:t>cancer </a:t>
            </a:r>
            <a:r>
              <a:rPr lang="fr-FR" sz="1600" dirty="0" err="1"/>
              <a:t>cells</a:t>
            </a:r>
            <a:endParaRPr lang="fr-FR" sz="1600" dirty="0"/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immune system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protects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defends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us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78" r="10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8435" y="1727200"/>
            <a:ext cx="1146672" cy="114667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78" r="10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1403" y="1698128"/>
            <a:ext cx="1146672" cy="11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2650505" y="1349829"/>
          <a:ext cx="6426199" cy="50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0"/>
          <p:cNvGrpSpPr/>
          <p:nvPr/>
        </p:nvGrpSpPr>
        <p:grpSpPr>
          <a:xfrm>
            <a:off x="4790680" y="2318994"/>
            <a:ext cx="2439680" cy="414408"/>
            <a:chOff x="6031718" y="2544685"/>
            <a:chExt cx="1080000" cy="360000"/>
          </a:xfrm>
        </p:grpSpPr>
        <p:cxnSp>
          <p:nvCxnSpPr>
            <p:cNvPr id="15" name="Connecteur droit 8">
              <a:extLst>
                <a:ext uri="{FF2B5EF4-FFF2-40B4-BE49-F238E27FC236}">
                  <a16:creationId xmlns:a16="http://schemas.microsoft.com/office/drawing/2014/main" id="{6FF6394C-97F6-ECEC-6B6E-E27A6EF131E6}"/>
                </a:ext>
              </a:extLst>
            </p:cNvPr>
            <p:cNvCxnSpPr/>
            <p:nvPr/>
          </p:nvCxnSpPr>
          <p:spPr>
            <a:xfrm>
              <a:off x="6034919" y="2544685"/>
              <a:ext cx="0" cy="360000"/>
            </a:xfrm>
            <a:prstGeom prst="line">
              <a:avLst/>
            </a:prstGeom>
            <a:ln w="38100">
              <a:solidFill>
                <a:srgbClr val="0064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5">
              <a:extLst>
                <a:ext uri="{FF2B5EF4-FFF2-40B4-BE49-F238E27FC236}">
                  <a16:creationId xmlns:a16="http://schemas.microsoft.com/office/drawing/2014/main" id="{7E892027-036B-AA77-BF0F-31A4A9B5D6BA}"/>
                </a:ext>
              </a:extLst>
            </p:cNvPr>
            <p:cNvCxnSpPr/>
            <p:nvPr/>
          </p:nvCxnSpPr>
          <p:spPr>
            <a:xfrm rot="16200000">
              <a:off x="6571718" y="2011043"/>
              <a:ext cx="0" cy="1080000"/>
            </a:xfrm>
            <a:prstGeom prst="line">
              <a:avLst/>
            </a:prstGeom>
            <a:ln w="38100">
              <a:solidFill>
                <a:srgbClr val="0064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6"/>
          <p:cNvSpPr txBox="1"/>
          <p:nvPr/>
        </p:nvSpPr>
        <p:spPr>
          <a:xfrm>
            <a:off x="5450842" y="180309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+15%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46EE23E-3271-A265-1070-047A78D6CCD5}"/>
              </a:ext>
            </a:extLst>
          </p:cNvPr>
          <p:cNvSpPr txBox="1">
            <a:spLocks/>
          </p:cNvSpPr>
          <p:nvPr/>
        </p:nvSpPr>
        <p:spPr>
          <a:xfrm>
            <a:off x="1309220" y="175630"/>
            <a:ext cx="947028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err="1" smtClean="0"/>
              <a:t>polygon</a:t>
            </a:r>
            <a:r>
              <a:rPr lang="fr-FR" dirty="0" smtClean="0"/>
              <a:t> </a:t>
            </a:r>
            <a:r>
              <a:rPr lang="fr-FR" dirty="0"/>
              <a:t>optimisation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IDs</a:t>
            </a:r>
            <a:r>
              <a:rPr lang="fr-FR" dirty="0"/>
              <a:t> by </a:t>
            </a:r>
            <a:r>
              <a:rPr lang="fr-FR" dirty="0" smtClean="0"/>
              <a:t>15%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165520" y="1520471"/>
            <a:ext cx="4113032" cy="4913633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e 9"/>
          <p:cNvGrpSpPr/>
          <p:nvPr/>
        </p:nvGrpSpPr>
        <p:grpSpPr>
          <a:xfrm>
            <a:off x="369512" y="1178899"/>
            <a:ext cx="3636432" cy="743668"/>
            <a:chOff x="369512" y="1178899"/>
            <a:chExt cx="3636432" cy="743668"/>
          </a:xfrm>
        </p:grpSpPr>
        <p:sp>
          <p:nvSpPr>
            <p:cNvPr id="33" name="Rectangle 32"/>
            <p:cNvSpPr/>
            <p:nvPr/>
          </p:nvSpPr>
          <p:spPr>
            <a:xfrm>
              <a:off x="369512" y="1178899"/>
              <a:ext cx="3636432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491740" y="1197475"/>
              <a:ext cx="3412606" cy="715089"/>
            </a:xfrm>
            <a:prstGeom prst="roundRect">
              <a:avLst/>
            </a:prstGeom>
            <a:solidFill>
              <a:srgbClr val="84B4E0">
                <a:alpha val="43137"/>
              </a:srgbClr>
            </a:solidFill>
          </p:spPr>
          <p:txBody>
            <a:bodyPr wrap="square" lIns="0" rIns="0">
              <a:spAutoFit/>
            </a:bodyPr>
            <a:lstStyle/>
            <a:p>
              <a:pPr algn="ctr"/>
              <a:endParaRPr lang="fr-FR" b="1" dirty="0"/>
            </a:p>
            <a:p>
              <a:pPr algn="ctr"/>
              <a:r>
                <a:rPr lang="fr-FR" b="1" dirty="0"/>
                <a:t>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14543" y="1350678"/>
              <a:ext cx="17357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/>
                <a:t>Peptide </a:t>
              </a:r>
              <a:r>
                <a:rPr lang="fr-FR" sz="2000" b="1" dirty="0" err="1"/>
                <a:t>length</a:t>
              </a:r>
              <a:endParaRPr lang="fr-FR" sz="2000" b="1" dirty="0"/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7656036" y="1433967"/>
            <a:ext cx="4365426" cy="5056640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e 44"/>
          <p:cNvGrpSpPr/>
          <p:nvPr/>
        </p:nvGrpSpPr>
        <p:grpSpPr>
          <a:xfrm>
            <a:off x="7913132" y="1178899"/>
            <a:ext cx="3740081" cy="743668"/>
            <a:chOff x="3477716" y="1015091"/>
            <a:chExt cx="3740081" cy="743668"/>
          </a:xfrm>
        </p:grpSpPr>
        <p:sp>
          <p:nvSpPr>
            <p:cNvPr id="46" name="Rectangle 45"/>
            <p:cNvSpPr/>
            <p:nvPr/>
          </p:nvSpPr>
          <p:spPr>
            <a:xfrm>
              <a:off x="3477716" y="1015091"/>
              <a:ext cx="3740081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3496757" y="1033667"/>
              <a:ext cx="3721040" cy="715089"/>
              <a:chOff x="3744407" y="1033667"/>
              <a:chExt cx="3721040" cy="715089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3744407" y="1033667"/>
                <a:ext cx="3721040" cy="715089"/>
              </a:xfrm>
              <a:prstGeom prst="roundRect">
                <a:avLst/>
              </a:prstGeom>
              <a:solidFill>
                <a:srgbClr val="84B4E0">
                  <a:alpha val="43137"/>
                </a:srgbClr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endParaRPr lang="fr-FR" b="1" dirty="0"/>
              </a:p>
              <a:p>
                <a:pPr algn="ctr"/>
                <a:r>
                  <a:rPr lang="fr-FR" b="1" dirty="0"/>
                  <a:t> 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48631" y="1196334"/>
                <a:ext cx="29125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/>
                  <a:t>Unique peptides charges</a:t>
                </a:r>
              </a:p>
            </p:txBody>
          </p:sp>
        </p:grpSp>
      </p:grpSp>
      <p:graphicFrame>
        <p:nvGraphicFramePr>
          <p:cNvPr id="37" name="Graphique 36"/>
          <p:cNvGraphicFramePr>
            <a:graphicFrameLocks/>
          </p:cNvGraphicFramePr>
          <p:nvPr>
            <p:extLst/>
          </p:nvPr>
        </p:nvGraphicFramePr>
        <p:xfrm>
          <a:off x="8037733" y="2017340"/>
          <a:ext cx="3777496" cy="410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à coins arrondis 52"/>
          <p:cNvSpPr/>
          <p:nvPr/>
        </p:nvSpPr>
        <p:spPr>
          <a:xfrm>
            <a:off x="11035106" y="4345542"/>
            <a:ext cx="726315" cy="353594"/>
          </a:xfrm>
          <a:prstGeom prst="roundRect">
            <a:avLst/>
          </a:prstGeom>
          <a:solidFill>
            <a:srgbClr val="C00000">
              <a:alpha val="588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4480946" y="1416223"/>
            <a:ext cx="2972697" cy="5017881"/>
          </a:xfrm>
          <a:prstGeom prst="roundRect">
            <a:avLst/>
          </a:prstGeom>
          <a:noFill/>
          <a:ln>
            <a:solidFill>
              <a:srgbClr val="31489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e 10"/>
          <p:cNvGrpSpPr/>
          <p:nvPr/>
        </p:nvGrpSpPr>
        <p:grpSpPr>
          <a:xfrm>
            <a:off x="4610575" y="1178899"/>
            <a:ext cx="2702082" cy="743668"/>
            <a:chOff x="4610575" y="1077331"/>
            <a:chExt cx="2702082" cy="743668"/>
          </a:xfrm>
        </p:grpSpPr>
        <p:sp>
          <p:nvSpPr>
            <p:cNvPr id="65" name="Rectangle 64"/>
            <p:cNvSpPr/>
            <p:nvPr/>
          </p:nvSpPr>
          <p:spPr>
            <a:xfrm>
              <a:off x="4610575" y="1077331"/>
              <a:ext cx="2702082" cy="7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4634401" y="1095907"/>
              <a:ext cx="2598560" cy="715089"/>
            </a:xfrm>
            <a:prstGeom prst="roundRect">
              <a:avLst/>
            </a:prstGeom>
            <a:solidFill>
              <a:srgbClr val="84B4E0">
                <a:alpha val="43137"/>
              </a:srgbClr>
            </a:solidFill>
          </p:spPr>
          <p:txBody>
            <a:bodyPr wrap="square" lIns="0" rIns="0">
              <a:spAutoFit/>
            </a:bodyPr>
            <a:lstStyle/>
            <a:p>
              <a:pPr algn="ctr"/>
              <a:endParaRPr lang="fr-FR" b="1" dirty="0"/>
            </a:p>
            <a:p>
              <a:pPr algn="ctr"/>
              <a:r>
                <a:rPr lang="fr-FR" b="1" dirty="0"/>
                <a:t> 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92704" y="1080024"/>
              <a:ext cx="22515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/>
                <a:t>Total binding </a:t>
              </a:r>
              <a:r>
                <a:rPr lang="fr-FR" sz="2000" b="1" dirty="0" err="1"/>
                <a:t>affinity</a:t>
              </a:r>
              <a:r>
                <a:rPr lang="fr-FR" sz="2000" b="1" dirty="0"/>
                <a:t> </a:t>
              </a:r>
              <a:r>
                <a:rPr lang="fr-FR" sz="2000" b="1" dirty="0" err="1"/>
                <a:t>prediction</a:t>
              </a:r>
              <a:endParaRPr lang="fr-FR" sz="2000" b="1" dirty="0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9258275" y="4962525"/>
            <a:ext cx="1316114" cy="4161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96" y="5787046"/>
            <a:ext cx="828675" cy="285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F1CFAD-0F9A-13E7-626F-B2DB52E5A24D}"/>
              </a:ext>
            </a:extLst>
          </p:cNvPr>
          <p:cNvSpPr/>
          <p:nvPr/>
        </p:nvSpPr>
        <p:spPr>
          <a:xfrm>
            <a:off x="191477" y="77576"/>
            <a:ext cx="11905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Polygonal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filter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optimisation on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singly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charged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IDs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valuable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A215439-8FD1-BD38-9FFD-98FD673E21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0457" y="2146815"/>
          <a:ext cx="2526448" cy="412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7A7ED64-F0E8-2D86-F5F1-81BD64A0211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2080" y="2127682"/>
          <a:ext cx="3799911" cy="399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F6F874B-AC5F-01BC-B4BB-4CA1D1326340}"/>
              </a:ext>
            </a:extLst>
          </p:cNvPr>
          <p:cNvCxnSpPr/>
          <p:nvPr/>
        </p:nvCxnSpPr>
        <p:spPr>
          <a:xfrm flipV="1">
            <a:off x="5353207" y="2103618"/>
            <a:ext cx="1160947" cy="2886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">
            <a:extLst>
              <a:ext uri="{FF2B5EF4-FFF2-40B4-BE49-F238E27FC236}">
                <a16:creationId xmlns:a16="http://schemas.microsoft.com/office/drawing/2014/main" id="{98696540-9C74-7BBF-BA1C-7E1364B152BC}"/>
              </a:ext>
            </a:extLst>
          </p:cNvPr>
          <p:cNvSpPr txBox="1"/>
          <p:nvPr/>
        </p:nvSpPr>
        <p:spPr>
          <a:xfrm>
            <a:off x="5539417" y="1888500"/>
            <a:ext cx="427877" cy="6553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C00000"/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2767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59942" y="1124404"/>
            <a:ext cx="45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4221F"/>
                </a:solidFill>
              </a:rPr>
              <a:t>5x </a:t>
            </a:r>
            <a:r>
              <a:rPr lang="fr-FR" sz="2400" b="1" dirty="0" err="1">
                <a:solidFill>
                  <a:srgbClr val="94221F"/>
                </a:solidFill>
              </a:rPr>
              <a:t>shorter</a:t>
            </a:r>
            <a:r>
              <a:rPr lang="fr-FR" sz="2400" b="1" dirty="0">
                <a:solidFill>
                  <a:srgbClr val="94221F"/>
                </a:solidFill>
              </a:rPr>
              <a:t> gradient time</a:t>
            </a:r>
          </a:p>
          <a:p>
            <a:r>
              <a:rPr lang="fr-FR" sz="2400" b="1" dirty="0">
                <a:solidFill>
                  <a:srgbClr val="94221F"/>
                </a:solidFill>
              </a:rPr>
              <a:t>2x </a:t>
            </a:r>
            <a:r>
              <a:rPr lang="fr-FR" sz="2400" b="1" dirty="0" err="1">
                <a:solidFill>
                  <a:srgbClr val="94221F"/>
                </a:solidFill>
              </a:rPr>
              <a:t>less</a:t>
            </a:r>
            <a:r>
              <a:rPr lang="fr-FR" sz="2400" b="1" dirty="0">
                <a:solidFill>
                  <a:srgbClr val="94221F"/>
                </a:solidFill>
              </a:rPr>
              <a:t> </a:t>
            </a:r>
            <a:r>
              <a:rPr lang="fr-FR" sz="2400" b="1" dirty="0" err="1">
                <a:solidFill>
                  <a:srgbClr val="94221F"/>
                </a:solidFill>
              </a:rPr>
              <a:t>injected</a:t>
            </a:r>
            <a:r>
              <a:rPr lang="fr-FR" sz="2400" b="1" dirty="0">
                <a:solidFill>
                  <a:srgbClr val="94221F"/>
                </a:solidFill>
              </a:rPr>
              <a:t> </a:t>
            </a:r>
            <a:r>
              <a:rPr lang="fr-FR" sz="2400" b="1" dirty="0" err="1">
                <a:solidFill>
                  <a:srgbClr val="94221F"/>
                </a:solidFill>
              </a:rPr>
              <a:t>material</a:t>
            </a:r>
            <a:endParaRPr lang="fr-FR" sz="2400" b="1" dirty="0">
              <a:solidFill>
                <a:srgbClr val="94221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4958" y="2657459"/>
            <a:ext cx="4479053" cy="311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1169331" y="2478588"/>
          <a:ext cx="9110306" cy="420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2307" y="1754630"/>
            <a:ext cx="1997177" cy="90282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H="1">
            <a:off x="3750122" y="5387317"/>
            <a:ext cx="160774" cy="553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910896" y="5387317"/>
            <a:ext cx="160774" cy="553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71D900-09C8-0FF2-7EFE-1F07B0C34815}"/>
              </a:ext>
            </a:extLst>
          </p:cNvPr>
          <p:cNvSpPr/>
          <p:nvPr/>
        </p:nvSpPr>
        <p:spPr>
          <a:xfrm rot="1015513">
            <a:off x="3867428" y="5602449"/>
            <a:ext cx="95480" cy="11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4876F89-F3A8-77F6-8E77-39DA91B1112F}"/>
              </a:ext>
            </a:extLst>
          </p:cNvPr>
          <p:cNvSpPr txBox="1">
            <a:spLocks/>
          </p:cNvSpPr>
          <p:nvPr/>
        </p:nvSpPr>
        <p:spPr>
          <a:xfrm>
            <a:off x="2598488" y="148362"/>
            <a:ext cx="675172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timsTOF</a:t>
            </a:r>
            <a:r>
              <a:rPr lang="fr-FR" dirty="0"/>
              <a:t> Ultra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7C98F-2499-2C49-EF3E-BAFCB2F9C384}"/>
              </a:ext>
            </a:extLst>
          </p:cNvPr>
          <p:cNvSpPr/>
          <p:nvPr/>
        </p:nvSpPr>
        <p:spPr>
          <a:xfrm>
            <a:off x="6407167" y="1199076"/>
            <a:ext cx="97572" cy="1333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5BA72-FA63-51EE-E91E-65503A0C25F2}"/>
              </a:ext>
            </a:extLst>
          </p:cNvPr>
          <p:cNvSpPr/>
          <p:nvPr/>
        </p:nvSpPr>
        <p:spPr>
          <a:xfrm>
            <a:off x="6407167" y="1990507"/>
            <a:ext cx="97572" cy="133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758C4-47A5-D2B4-7962-B5C46748D5DC}"/>
              </a:ext>
            </a:extLst>
          </p:cNvPr>
          <p:cNvSpPr/>
          <p:nvPr/>
        </p:nvSpPr>
        <p:spPr>
          <a:xfrm>
            <a:off x="6566824" y="1059768"/>
            <a:ext cx="189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TimsTOF-Pro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100 min gradient</a:t>
            </a: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TimsTOF-Ultra</a:t>
            </a:r>
          </a:p>
          <a:p>
            <a:r>
              <a:rPr lang="fr-FR" dirty="0">
                <a:solidFill>
                  <a:srgbClr val="7030A0"/>
                </a:solidFill>
              </a:rPr>
              <a:t>22 min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F4374D-1090-06C6-B063-17F75AAC3C2F}"/>
              </a:ext>
            </a:extLst>
          </p:cNvPr>
          <p:cNvSpPr/>
          <p:nvPr/>
        </p:nvSpPr>
        <p:spPr>
          <a:xfrm>
            <a:off x="5561849" y="2478588"/>
            <a:ext cx="4781387" cy="380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072" y="212551"/>
            <a:ext cx="936882" cy="936882"/>
          </a:xfrm>
          <a:prstGeom prst="rect">
            <a:avLst/>
          </a:prstGeom>
        </p:spPr>
      </p:pic>
      <p:sp>
        <p:nvSpPr>
          <p:cNvPr id="16" name="ZoneTexte 18"/>
          <p:cNvSpPr txBox="1"/>
          <p:nvPr/>
        </p:nvSpPr>
        <p:spPr>
          <a:xfrm>
            <a:off x="10930121" y="1188703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Jeewan</a:t>
            </a:r>
            <a:r>
              <a:rPr lang="fr-FR" sz="1400" dirty="0" smtClean="0"/>
              <a:t> </a:t>
            </a:r>
            <a:r>
              <a:rPr lang="fr-FR" sz="1400" dirty="0" err="1" smtClean="0"/>
              <a:t>Babu</a:t>
            </a:r>
            <a:r>
              <a:rPr lang="fr-FR" sz="1400" dirty="0" smtClean="0"/>
              <a:t> </a:t>
            </a:r>
            <a:r>
              <a:rPr lang="fr-FR" sz="1400" dirty="0" err="1" smtClean="0"/>
              <a:t>Rijal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782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4958" y="2657459"/>
            <a:ext cx="4479053" cy="311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/>
          </p:nvPr>
        </p:nvGraphicFramePr>
        <p:xfrm>
          <a:off x="1169331" y="2478588"/>
          <a:ext cx="9110306" cy="420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8"/>
          <p:cNvCxnSpPr/>
          <p:nvPr/>
        </p:nvCxnSpPr>
        <p:spPr>
          <a:xfrm flipH="1">
            <a:off x="3750122" y="5387317"/>
            <a:ext cx="160774" cy="553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910896" y="5387317"/>
            <a:ext cx="160774" cy="553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71D900-09C8-0FF2-7EFE-1F07B0C34815}"/>
              </a:ext>
            </a:extLst>
          </p:cNvPr>
          <p:cNvSpPr/>
          <p:nvPr/>
        </p:nvSpPr>
        <p:spPr>
          <a:xfrm rot="1015513">
            <a:off x="3867428" y="5602449"/>
            <a:ext cx="95480" cy="11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4876F89-F3A8-77F6-8E77-39DA91B1112F}"/>
              </a:ext>
            </a:extLst>
          </p:cNvPr>
          <p:cNvSpPr txBox="1">
            <a:spLocks/>
          </p:cNvSpPr>
          <p:nvPr/>
        </p:nvSpPr>
        <p:spPr>
          <a:xfrm>
            <a:off x="2598488" y="148362"/>
            <a:ext cx="675172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timsTOF</a:t>
            </a:r>
            <a:r>
              <a:rPr lang="fr-FR" dirty="0"/>
              <a:t> Ultra </a:t>
            </a:r>
            <a:r>
              <a:rPr lang="fr-FR" dirty="0" err="1"/>
              <a:t>increases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7C98F-2499-2C49-EF3E-BAFCB2F9C384}"/>
              </a:ext>
            </a:extLst>
          </p:cNvPr>
          <p:cNvSpPr/>
          <p:nvPr/>
        </p:nvSpPr>
        <p:spPr>
          <a:xfrm>
            <a:off x="6407167" y="1199076"/>
            <a:ext cx="97572" cy="1333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5BA72-FA63-51EE-E91E-65503A0C25F2}"/>
              </a:ext>
            </a:extLst>
          </p:cNvPr>
          <p:cNvSpPr/>
          <p:nvPr/>
        </p:nvSpPr>
        <p:spPr>
          <a:xfrm>
            <a:off x="6407167" y="1990507"/>
            <a:ext cx="97572" cy="133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758C4-47A5-D2B4-7962-B5C46748D5DC}"/>
              </a:ext>
            </a:extLst>
          </p:cNvPr>
          <p:cNvSpPr/>
          <p:nvPr/>
        </p:nvSpPr>
        <p:spPr>
          <a:xfrm>
            <a:off x="6566824" y="1059768"/>
            <a:ext cx="189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E75B6"/>
                </a:solidFill>
              </a:rPr>
              <a:t>TimsTOF-Pro</a:t>
            </a:r>
          </a:p>
          <a:p>
            <a:r>
              <a:rPr lang="fr-FR" dirty="0">
                <a:solidFill>
                  <a:srgbClr val="2E75B6"/>
                </a:solidFill>
              </a:rPr>
              <a:t>100 min gradient</a:t>
            </a:r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TimsTOF-Ultra</a:t>
            </a:r>
          </a:p>
          <a:p>
            <a:r>
              <a:rPr lang="fr-FR" dirty="0">
                <a:solidFill>
                  <a:srgbClr val="7030A0"/>
                </a:solidFill>
              </a:rPr>
              <a:t>22 min gradient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72" y="212551"/>
            <a:ext cx="936882" cy="936882"/>
          </a:xfrm>
          <a:prstGeom prst="rect">
            <a:avLst/>
          </a:prstGeom>
        </p:spPr>
      </p:pic>
      <p:sp>
        <p:nvSpPr>
          <p:cNvPr id="14" name="ZoneTexte 18"/>
          <p:cNvSpPr txBox="1"/>
          <p:nvPr/>
        </p:nvSpPr>
        <p:spPr>
          <a:xfrm>
            <a:off x="10930121" y="1188703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Jeewan</a:t>
            </a:r>
            <a:r>
              <a:rPr lang="fr-FR" sz="1400" dirty="0" smtClean="0"/>
              <a:t> </a:t>
            </a:r>
            <a:r>
              <a:rPr lang="fr-FR" sz="1400" dirty="0" err="1" smtClean="0"/>
              <a:t>Babu</a:t>
            </a:r>
            <a:r>
              <a:rPr lang="fr-FR" sz="1400" dirty="0" smtClean="0"/>
              <a:t> </a:t>
            </a:r>
            <a:r>
              <a:rPr lang="fr-FR" sz="1400" dirty="0" err="1" smtClean="0"/>
              <a:t>Rijal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292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89" y="351175"/>
            <a:ext cx="12103099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Large search space lowers the confidence of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peptides identification and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decreases the number of identifications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557298A-C191-416D-92C6-1CC86910F859}"/>
              </a:ext>
            </a:extLst>
          </p:cNvPr>
          <p:cNvGrpSpPr/>
          <p:nvPr/>
        </p:nvGrpSpPr>
        <p:grpSpPr>
          <a:xfrm>
            <a:off x="3070642" y="1885021"/>
            <a:ext cx="2123658" cy="1667076"/>
            <a:chOff x="3192720" y="4051736"/>
            <a:chExt cx="2993581" cy="2349969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5489" y="4335789"/>
              <a:ext cx="2002996" cy="2065916"/>
            </a:xfrm>
            <a:prstGeom prst="rect">
              <a:avLst/>
            </a:prstGeom>
          </p:spPr>
        </p:pic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0432D1C5-4979-49A2-84E6-7D6EAE1706E9}"/>
                </a:ext>
              </a:extLst>
            </p:cNvPr>
            <p:cNvSpPr txBox="1"/>
            <p:nvPr/>
          </p:nvSpPr>
          <p:spPr>
            <a:xfrm>
              <a:off x="3192720" y="4051736"/>
              <a:ext cx="2993581" cy="477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115 tryptic peptides</a:t>
              </a: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A8FFC0A5-D8FD-423C-83BF-DEB29DEE960E}"/>
              </a:ext>
            </a:extLst>
          </p:cNvPr>
          <p:cNvGrpSpPr/>
          <p:nvPr/>
        </p:nvGrpSpPr>
        <p:grpSpPr>
          <a:xfrm>
            <a:off x="85725" y="1885021"/>
            <a:ext cx="2372982" cy="1555392"/>
            <a:chOff x="2837512" y="1220064"/>
            <a:chExt cx="3192597" cy="2092616"/>
          </a:xfrm>
        </p:grpSpPr>
        <p:pic>
          <p:nvPicPr>
            <p:cNvPr id="30" name="Picture 31">
              <a:extLst>
                <a:ext uri="{FF2B5EF4-FFF2-40B4-BE49-F238E27FC236}">
                  <a16:creationId xmlns:a16="http://schemas.microsoft.com/office/drawing/2014/main" id="{7E003BE9-A15B-44DB-8987-01919D52A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8096" y="1429641"/>
              <a:ext cx="2108125" cy="1883039"/>
            </a:xfrm>
            <a:prstGeom prst="rect">
              <a:avLst/>
            </a:prstGeom>
          </p:spPr>
        </p:pic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A659F82E-214F-41EA-9B77-3C95A3F34586}"/>
                </a:ext>
              </a:extLst>
            </p:cNvPr>
            <p:cNvSpPr txBox="1"/>
            <p:nvPr/>
          </p:nvSpPr>
          <p:spPr>
            <a:xfrm>
              <a:off x="2837512" y="1220064"/>
              <a:ext cx="3192597" cy="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1 000 amino acid protein</a:t>
              </a:r>
            </a:p>
          </p:txBody>
        </p:sp>
      </p:grpSp>
      <p:cxnSp>
        <p:nvCxnSpPr>
          <p:cNvPr id="33" name="Connecteur droit avec flèche 32"/>
          <p:cNvCxnSpPr/>
          <p:nvPr/>
        </p:nvCxnSpPr>
        <p:spPr>
          <a:xfrm rot="5400000" flipV="1">
            <a:off x="2333876" y="2511146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5">
            <a:extLst>
              <a:ext uri="{FF2B5EF4-FFF2-40B4-BE49-F238E27FC236}">
                <a16:creationId xmlns:a16="http://schemas.microsoft.com/office/drawing/2014/main" id="{DF202752-3517-4A0A-AFB2-5474CAF62716}"/>
              </a:ext>
            </a:extLst>
          </p:cNvPr>
          <p:cNvSpPr txBox="1"/>
          <p:nvPr/>
        </p:nvSpPr>
        <p:spPr>
          <a:xfrm>
            <a:off x="8367676" y="1842126"/>
            <a:ext cx="14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Search space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015" y="2584793"/>
            <a:ext cx="616251" cy="496887"/>
          </a:xfrm>
          <a:prstGeom prst="rect">
            <a:avLst/>
          </a:prstGeom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A1BB1635-85E4-4D16-942A-B8086EFB0F7D}"/>
              </a:ext>
            </a:extLst>
          </p:cNvPr>
          <p:cNvSpPr txBox="1"/>
          <p:nvPr/>
        </p:nvSpPr>
        <p:spPr>
          <a:xfrm>
            <a:off x="10370167" y="1842126"/>
            <a:ext cx="141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Peptides IDs</a:t>
            </a:r>
          </a:p>
        </p:txBody>
      </p:sp>
      <p:sp>
        <p:nvSpPr>
          <p:cNvPr id="56" name="TextBox 3">
            <a:extLst>
              <a:ext uri="{FF2B5EF4-FFF2-40B4-BE49-F238E27FC236}">
                <a16:creationId xmlns:a16="http://schemas.microsoft.com/office/drawing/2014/main" id="{8E5CDA2F-2512-407E-82CD-E3A051821558}"/>
              </a:ext>
            </a:extLst>
          </p:cNvPr>
          <p:cNvSpPr txBox="1"/>
          <p:nvPr/>
        </p:nvSpPr>
        <p:spPr>
          <a:xfrm>
            <a:off x="10295552" y="2189773"/>
            <a:ext cx="181497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37637"/>
                </a:solidFill>
              </a:rPr>
              <a:t>LKDIKAQWK</a:t>
            </a:r>
          </a:p>
          <a:p>
            <a:r>
              <a:rPr lang="en-US" dirty="0">
                <a:solidFill>
                  <a:srgbClr val="43A047"/>
                </a:solidFill>
              </a:rPr>
              <a:t>GTDGHPFGWK</a:t>
            </a:r>
          </a:p>
          <a:p>
            <a:r>
              <a:rPr lang="en-US" dirty="0">
                <a:solidFill>
                  <a:srgbClr val="B33E91"/>
                </a:solidFill>
              </a:rPr>
              <a:t>LAAKLLAKYR</a:t>
            </a:r>
          </a:p>
          <a:p>
            <a:r>
              <a:rPr lang="en-US" dirty="0">
                <a:solidFill>
                  <a:srgbClr val="C94D4D"/>
                </a:solidFill>
              </a:rPr>
              <a:t>VVVPAEWIKNWR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6268587" y="2833236"/>
            <a:ext cx="1108819" cy="25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 flipV="1">
            <a:off x="9712576" y="2549246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240168" y="1288555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/>
              <a:t>trypsin</a:t>
            </a:r>
            <a:r>
              <a:rPr lang="fr-FR" b="1" dirty="0"/>
              <a:t> digestion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1DE3238-F025-4F09-97FF-3FE198893AB6}"/>
              </a:ext>
            </a:extLst>
          </p:cNvPr>
          <p:cNvSpPr txBox="1"/>
          <p:nvPr/>
        </p:nvSpPr>
        <p:spPr>
          <a:xfrm>
            <a:off x="1665572" y="2378578"/>
            <a:ext cx="15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Tryptic digestion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93427" l="9926" r="955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82713">
            <a:off x="4418829" y="2122078"/>
            <a:ext cx="2617369" cy="2049631"/>
          </a:xfrm>
          <a:prstGeom prst="rect">
            <a:avLst/>
          </a:prstGeom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EC75860E-25E1-456C-8DAF-BF0BB7394EA2}"/>
              </a:ext>
            </a:extLst>
          </p:cNvPr>
          <p:cNvGrpSpPr/>
          <p:nvPr/>
        </p:nvGrpSpPr>
        <p:grpSpPr>
          <a:xfrm>
            <a:off x="85725" y="4357333"/>
            <a:ext cx="2474582" cy="1485323"/>
            <a:chOff x="2847693" y="1233950"/>
            <a:chExt cx="3463210" cy="207873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858E9F7-E8B8-471C-A67A-6624F47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8096" y="1429641"/>
              <a:ext cx="2108124" cy="1883039"/>
            </a:xfrm>
            <a:prstGeom prst="rect">
              <a:avLst/>
            </a:prstGeom>
          </p:spPr>
        </p:pic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E5F64F91-C592-4F7F-8D20-5C6D61E1900C}"/>
                </a:ext>
              </a:extLst>
            </p:cNvPr>
            <p:cNvSpPr txBox="1"/>
            <p:nvPr/>
          </p:nvSpPr>
          <p:spPr>
            <a:xfrm>
              <a:off x="2847693" y="1233950"/>
              <a:ext cx="3463210" cy="473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1 000 amino acid protein</a:t>
              </a:r>
            </a:p>
          </p:txBody>
        </p:sp>
      </p:grpSp>
      <p:sp>
        <p:nvSpPr>
          <p:cNvPr id="17" name="TextBox 39">
            <a:extLst>
              <a:ext uri="{FF2B5EF4-FFF2-40B4-BE49-F238E27FC236}">
                <a16:creationId xmlns:a16="http://schemas.microsoft.com/office/drawing/2014/main" id="{A6EAFB3D-BBD6-4640-8BB2-D9933319C130}"/>
              </a:ext>
            </a:extLst>
          </p:cNvPr>
          <p:cNvSpPr txBox="1"/>
          <p:nvPr/>
        </p:nvSpPr>
        <p:spPr>
          <a:xfrm>
            <a:off x="3010376" y="4344632"/>
            <a:ext cx="264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991 non-tryptic peptides 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557298A-C191-416D-92C6-1CC86910F859}"/>
              </a:ext>
            </a:extLst>
          </p:cNvPr>
          <p:cNvGrpSpPr/>
          <p:nvPr/>
        </p:nvGrpSpPr>
        <p:grpSpPr>
          <a:xfrm>
            <a:off x="3070642" y="1885021"/>
            <a:ext cx="2123658" cy="1667076"/>
            <a:chOff x="3192720" y="4051736"/>
            <a:chExt cx="2993581" cy="2349969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5489" y="4335789"/>
              <a:ext cx="2002996" cy="2065916"/>
            </a:xfrm>
            <a:prstGeom prst="rect">
              <a:avLst/>
            </a:prstGeom>
          </p:spPr>
        </p:pic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0432D1C5-4979-49A2-84E6-7D6EAE1706E9}"/>
                </a:ext>
              </a:extLst>
            </p:cNvPr>
            <p:cNvSpPr txBox="1"/>
            <p:nvPr/>
          </p:nvSpPr>
          <p:spPr>
            <a:xfrm>
              <a:off x="3192720" y="4051736"/>
              <a:ext cx="2993581" cy="477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115 tryptic peptides</a:t>
              </a:r>
            </a:p>
          </p:txBody>
        </p:sp>
      </p:grpSp>
      <p:sp>
        <p:nvSpPr>
          <p:cNvPr id="21" name="TextBox 42">
            <a:extLst>
              <a:ext uri="{FF2B5EF4-FFF2-40B4-BE49-F238E27FC236}">
                <a16:creationId xmlns:a16="http://schemas.microsoft.com/office/drawing/2014/main" id="{FE0DF12C-5F99-4EBF-8CAA-055B8C80198F}"/>
              </a:ext>
            </a:extLst>
          </p:cNvPr>
          <p:cNvSpPr txBox="1"/>
          <p:nvPr/>
        </p:nvSpPr>
        <p:spPr>
          <a:xfrm>
            <a:off x="1435360" y="4865906"/>
            <a:ext cx="184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Non-specific digestion</a:t>
            </a: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49E9712F-3DE2-4B0F-95B8-3940EC847F36}"/>
              </a:ext>
            </a:extLst>
          </p:cNvPr>
          <p:cNvSpPr txBox="1"/>
          <p:nvPr/>
        </p:nvSpPr>
        <p:spPr>
          <a:xfrm>
            <a:off x="4544723" y="4922835"/>
            <a:ext cx="159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Variable length</a:t>
            </a: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4AC24AF8-98CD-49C7-A54A-C224D87963BA}"/>
              </a:ext>
            </a:extLst>
          </p:cNvPr>
          <p:cNvSpPr txBox="1"/>
          <p:nvPr/>
        </p:nvSpPr>
        <p:spPr>
          <a:xfrm>
            <a:off x="5575828" y="4306533"/>
            <a:ext cx="299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15 768 non-tryptic peptides</a:t>
            </a:r>
          </a:p>
        </p:txBody>
      </p:sp>
      <p:grpSp>
        <p:nvGrpSpPr>
          <p:cNvPr id="29" name="Group 30">
            <a:extLst>
              <a:ext uri="{FF2B5EF4-FFF2-40B4-BE49-F238E27FC236}">
                <a16:creationId xmlns:a16="http://schemas.microsoft.com/office/drawing/2014/main" id="{A8FFC0A5-D8FD-423C-83BF-DEB29DEE960E}"/>
              </a:ext>
            </a:extLst>
          </p:cNvPr>
          <p:cNvGrpSpPr/>
          <p:nvPr/>
        </p:nvGrpSpPr>
        <p:grpSpPr>
          <a:xfrm>
            <a:off x="85725" y="1885021"/>
            <a:ext cx="2372982" cy="1555392"/>
            <a:chOff x="2837512" y="1220064"/>
            <a:chExt cx="3192597" cy="2092616"/>
          </a:xfrm>
        </p:grpSpPr>
        <p:pic>
          <p:nvPicPr>
            <p:cNvPr id="30" name="Picture 31">
              <a:extLst>
                <a:ext uri="{FF2B5EF4-FFF2-40B4-BE49-F238E27FC236}">
                  <a16:creationId xmlns:a16="http://schemas.microsoft.com/office/drawing/2014/main" id="{7E003BE9-A15B-44DB-8987-01919D52A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8096" y="1429641"/>
              <a:ext cx="2108125" cy="1883039"/>
            </a:xfrm>
            <a:prstGeom prst="rect">
              <a:avLst/>
            </a:prstGeom>
          </p:spPr>
        </p:pic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A659F82E-214F-41EA-9B77-3C95A3F34586}"/>
                </a:ext>
              </a:extLst>
            </p:cNvPr>
            <p:cNvSpPr txBox="1"/>
            <p:nvPr/>
          </p:nvSpPr>
          <p:spPr>
            <a:xfrm>
              <a:off x="2837512" y="1220064"/>
              <a:ext cx="3192597" cy="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1 000 amino acid protein</a:t>
              </a:r>
            </a:p>
          </p:txBody>
        </p:sp>
      </p:grpSp>
      <p:sp>
        <p:nvSpPr>
          <p:cNvPr id="32" name="TextBox 33">
            <a:extLst>
              <a:ext uri="{FF2B5EF4-FFF2-40B4-BE49-F238E27FC236}">
                <a16:creationId xmlns:a16="http://schemas.microsoft.com/office/drawing/2014/main" id="{0FE44A49-21E7-406F-931E-D852EBFA7B9E}"/>
              </a:ext>
            </a:extLst>
          </p:cNvPr>
          <p:cNvSpPr txBox="1"/>
          <p:nvPr/>
        </p:nvSpPr>
        <p:spPr>
          <a:xfrm>
            <a:off x="4847562" y="5434798"/>
            <a:ext cx="76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8-12 aa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rot="5400000" flipV="1">
            <a:off x="2333876" y="2511146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5400000" flipV="1">
            <a:off x="2346576" y="4982529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 flipV="1">
            <a:off x="5140576" y="5007929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5">
            <a:extLst>
              <a:ext uri="{FF2B5EF4-FFF2-40B4-BE49-F238E27FC236}">
                <a16:creationId xmlns:a16="http://schemas.microsoft.com/office/drawing/2014/main" id="{DF202752-3517-4A0A-AFB2-5474CAF62716}"/>
              </a:ext>
            </a:extLst>
          </p:cNvPr>
          <p:cNvSpPr txBox="1"/>
          <p:nvPr/>
        </p:nvSpPr>
        <p:spPr>
          <a:xfrm>
            <a:off x="8367676" y="1842126"/>
            <a:ext cx="14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Search space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015" y="2584793"/>
            <a:ext cx="616251" cy="496887"/>
          </a:xfrm>
          <a:prstGeom prst="rect">
            <a:avLst/>
          </a:prstGeom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A1BB1635-85E4-4D16-942A-B8086EFB0F7D}"/>
              </a:ext>
            </a:extLst>
          </p:cNvPr>
          <p:cNvSpPr txBox="1"/>
          <p:nvPr/>
        </p:nvSpPr>
        <p:spPr>
          <a:xfrm>
            <a:off x="10370167" y="1842126"/>
            <a:ext cx="141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Peptides IDs</a:t>
            </a:r>
          </a:p>
        </p:txBody>
      </p:sp>
      <p:sp>
        <p:nvSpPr>
          <p:cNvPr id="56" name="TextBox 3">
            <a:extLst>
              <a:ext uri="{FF2B5EF4-FFF2-40B4-BE49-F238E27FC236}">
                <a16:creationId xmlns:a16="http://schemas.microsoft.com/office/drawing/2014/main" id="{8E5CDA2F-2512-407E-82CD-E3A051821558}"/>
              </a:ext>
            </a:extLst>
          </p:cNvPr>
          <p:cNvSpPr txBox="1"/>
          <p:nvPr/>
        </p:nvSpPr>
        <p:spPr>
          <a:xfrm>
            <a:off x="10295552" y="2189773"/>
            <a:ext cx="181497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37637"/>
                </a:solidFill>
              </a:rPr>
              <a:t>LKDIKAQWK</a:t>
            </a:r>
          </a:p>
          <a:p>
            <a:r>
              <a:rPr lang="en-US" dirty="0">
                <a:solidFill>
                  <a:srgbClr val="43A047"/>
                </a:solidFill>
              </a:rPr>
              <a:t>GTDGHPFGWK</a:t>
            </a:r>
          </a:p>
          <a:p>
            <a:r>
              <a:rPr lang="en-US" dirty="0">
                <a:solidFill>
                  <a:srgbClr val="B33E91"/>
                </a:solidFill>
              </a:rPr>
              <a:t>LAAKLLAKYR</a:t>
            </a:r>
          </a:p>
          <a:p>
            <a:r>
              <a:rPr lang="en-US" dirty="0">
                <a:solidFill>
                  <a:srgbClr val="C94D4D"/>
                </a:solidFill>
              </a:rPr>
              <a:t>VVVPAEWIKNWR</a:t>
            </a:r>
          </a:p>
        </p:txBody>
      </p:sp>
      <p:sp>
        <p:nvSpPr>
          <p:cNvPr id="57" name="TextBox 35">
            <a:extLst>
              <a:ext uri="{FF2B5EF4-FFF2-40B4-BE49-F238E27FC236}">
                <a16:creationId xmlns:a16="http://schemas.microsoft.com/office/drawing/2014/main" id="{DF202752-3517-4A0A-AFB2-5474CAF62716}"/>
              </a:ext>
            </a:extLst>
          </p:cNvPr>
          <p:cNvSpPr txBox="1"/>
          <p:nvPr/>
        </p:nvSpPr>
        <p:spPr>
          <a:xfrm>
            <a:off x="8481976" y="4309889"/>
            <a:ext cx="241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Big search space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126" y="4776433"/>
            <a:ext cx="1325038" cy="1068387"/>
          </a:xfrm>
          <a:prstGeom prst="rect">
            <a:avLst/>
          </a:prstGeom>
        </p:spPr>
      </p:pic>
      <p:cxnSp>
        <p:nvCxnSpPr>
          <p:cNvPr id="59" name="Connecteur droit avec flèche 58"/>
          <p:cNvCxnSpPr/>
          <p:nvPr/>
        </p:nvCxnSpPr>
        <p:spPr>
          <a:xfrm>
            <a:off x="6268587" y="2833236"/>
            <a:ext cx="1108819" cy="25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 flipV="1">
            <a:off x="9712576" y="2549246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5400000" flipV="1">
            <a:off x="8112376" y="4919029"/>
            <a:ext cx="0" cy="6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47">
            <a:extLst>
              <a:ext uri="{FF2B5EF4-FFF2-40B4-BE49-F238E27FC236}">
                <a16:creationId xmlns:a16="http://schemas.microsoft.com/office/drawing/2014/main" id="{5E9C62A2-3F85-4C00-B800-E00DCE05CC38}"/>
              </a:ext>
            </a:extLst>
          </p:cNvPr>
          <p:cNvSpPr txBox="1"/>
          <p:nvPr/>
        </p:nvSpPr>
        <p:spPr>
          <a:xfrm>
            <a:off x="10234277" y="4643611"/>
            <a:ext cx="181497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37637"/>
                </a:solidFill>
              </a:rPr>
              <a:t>RLKDIKAQW</a:t>
            </a:r>
          </a:p>
          <a:p>
            <a:r>
              <a:rPr lang="en-US" strike="sngStrike" dirty="0">
                <a:solidFill>
                  <a:srgbClr val="43A047"/>
                </a:solidFill>
              </a:rPr>
              <a:t>GTDGHPFGW</a:t>
            </a:r>
          </a:p>
          <a:p>
            <a:r>
              <a:rPr lang="en-US" dirty="0">
                <a:solidFill>
                  <a:srgbClr val="B33E91"/>
                </a:solidFill>
              </a:rPr>
              <a:t>LAAKLLAKY</a:t>
            </a:r>
          </a:p>
          <a:p>
            <a:r>
              <a:rPr lang="en-US" strike="sngStrike" dirty="0">
                <a:solidFill>
                  <a:srgbClr val="C94D4D"/>
                </a:solidFill>
              </a:rPr>
              <a:t>VVVPAEWIKNW</a:t>
            </a: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908BFB60-D35E-4A2A-B014-EB4F478DA3A0}"/>
              </a:ext>
            </a:extLst>
          </p:cNvPr>
          <p:cNvSpPr txBox="1"/>
          <p:nvPr/>
        </p:nvSpPr>
        <p:spPr>
          <a:xfrm>
            <a:off x="9475082" y="5842222"/>
            <a:ext cx="2568322" cy="408623"/>
          </a:xfrm>
          <a:prstGeom prst="roundRect">
            <a:avLst/>
          </a:prstGeom>
          <a:solidFill>
            <a:srgbClr val="FF6569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Low identification rate</a:t>
            </a:r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id="{5C1C5948-0449-42BD-8891-14AC5B000EB8}"/>
              </a:ext>
            </a:extLst>
          </p:cNvPr>
          <p:cNvSpPr txBox="1"/>
          <p:nvPr/>
        </p:nvSpPr>
        <p:spPr>
          <a:xfrm>
            <a:off x="10196177" y="4309889"/>
            <a:ext cx="188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Immunopeptide</a:t>
            </a:r>
            <a:r>
              <a:rPr lang="en-US" sz="1600" dirty="0"/>
              <a:t> IDs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240168" y="1288555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Classical</a:t>
            </a:r>
            <a:r>
              <a:rPr lang="fr-FR" b="1" dirty="0"/>
              <a:t> </a:t>
            </a:r>
            <a:r>
              <a:rPr lang="fr-FR" b="1" dirty="0" err="1"/>
              <a:t>trypsin</a:t>
            </a:r>
            <a:r>
              <a:rPr lang="fr-FR" b="1" dirty="0"/>
              <a:t> digestion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1DE3238-F025-4F09-97FF-3FE198893AB6}"/>
              </a:ext>
            </a:extLst>
          </p:cNvPr>
          <p:cNvSpPr txBox="1"/>
          <p:nvPr/>
        </p:nvSpPr>
        <p:spPr>
          <a:xfrm>
            <a:off x="1665572" y="2378578"/>
            <a:ext cx="15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Tryptic digestion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240168" y="3791106"/>
            <a:ext cx="2725200" cy="410400"/>
          </a:xfrm>
          <a:prstGeom prst="roundRect">
            <a:avLst/>
          </a:prstGeom>
          <a:solidFill>
            <a:srgbClr val="84B4E0">
              <a:alpha val="43137"/>
            </a:srgbClr>
          </a:solidFill>
        </p:spPr>
        <p:txBody>
          <a:bodyPr wrap="square" lIns="0" r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err="1"/>
              <a:t>Immunopeptides</a:t>
            </a:r>
            <a:endParaRPr lang="fr-FR" b="1" dirty="0"/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0FE44A49-21E7-406F-931E-D852EBFA7B9E}"/>
              </a:ext>
            </a:extLst>
          </p:cNvPr>
          <p:cNvSpPr txBox="1"/>
          <p:nvPr/>
        </p:nvSpPr>
        <p:spPr>
          <a:xfrm>
            <a:off x="1997270" y="5414204"/>
            <a:ext cx="76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 aa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114053" y="3171122"/>
            <a:ext cx="96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3830"/>
                </a:solidFill>
              </a:rPr>
              <a:t>X100</a:t>
            </a:r>
          </a:p>
        </p:txBody>
      </p:sp>
      <p:sp>
        <p:nvSpPr>
          <p:cNvPr id="46" name="Slide Number Placeholder 1054">
            <a:extLst>
              <a:ext uri="{FF2B5EF4-FFF2-40B4-BE49-F238E27FC236}">
                <a16:creationId xmlns:a16="http://schemas.microsoft.com/office/drawing/2014/main" id="{29A8490B-03CA-46FD-B26E-3D22782A1036}"/>
              </a:ext>
            </a:extLst>
          </p:cNvPr>
          <p:cNvSpPr txBox="1">
            <a:spLocks/>
          </p:cNvSpPr>
          <p:nvPr/>
        </p:nvSpPr>
        <p:spPr>
          <a:xfrm>
            <a:off x="158166" y="6439118"/>
            <a:ext cx="3197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/>
              <a:t>Faridi</a:t>
            </a:r>
            <a:r>
              <a:rPr lang="en-US" sz="1400" dirty="0"/>
              <a:t> P. </a:t>
            </a:r>
            <a:r>
              <a:rPr lang="en-US" sz="1400" i="1" dirty="0"/>
              <a:t>et al</a:t>
            </a:r>
            <a:r>
              <a:rPr lang="en-US" sz="1400" dirty="0"/>
              <a:t>., 2018, Proteomics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1" name="Groupe 80"/>
          <p:cNvGrpSpPr/>
          <p:nvPr/>
        </p:nvGrpSpPr>
        <p:grpSpPr>
          <a:xfrm rot="19512436">
            <a:off x="3322403" y="4840872"/>
            <a:ext cx="1112710" cy="1118899"/>
            <a:chOff x="9036136" y="1932041"/>
            <a:chExt cx="1112710" cy="1118899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8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8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8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8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8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8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9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9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03" name="Groupe 102"/>
          <p:cNvGrpSpPr/>
          <p:nvPr/>
        </p:nvGrpSpPr>
        <p:grpSpPr>
          <a:xfrm rot="16982660">
            <a:off x="3260307" y="4821220"/>
            <a:ext cx="1112710" cy="1118899"/>
            <a:chOff x="9036136" y="1932041"/>
            <a:chExt cx="1112710" cy="1118899"/>
          </a:xfrm>
        </p:grpSpPr>
        <p:pic>
          <p:nvPicPr>
            <p:cNvPr id="10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0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0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0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0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0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1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1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1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1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14" name="Groupe 113"/>
          <p:cNvGrpSpPr/>
          <p:nvPr/>
        </p:nvGrpSpPr>
        <p:grpSpPr>
          <a:xfrm rot="16982660">
            <a:off x="5952342" y="4752430"/>
            <a:ext cx="1112710" cy="1118899"/>
            <a:chOff x="9036136" y="1932041"/>
            <a:chExt cx="1112710" cy="1118899"/>
          </a:xfrm>
        </p:grpSpPr>
        <p:pic>
          <p:nvPicPr>
            <p:cNvPr id="11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1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1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1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1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2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2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2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2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2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25" name="Groupe 124"/>
          <p:cNvGrpSpPr/>
          <p:nvPr/>
        </p:nvGrpSpPr>
        <p:grpSpPr>
          <a:xfrm rot="16982660">
            <a:off x="2950473" y="5128755"/>
            <a:ext cx="1112710" cy="1118899"/>
            <a:chOff x="9036136" y="1932041"/>
            <a:chExt cx="1112710" cy="1118899"/>
          </a:xfrm>
        </p:grpSpPr>
        <p:pic>
          <p:nvPicPr>
            <p:cNvPr id="12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2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2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2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3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3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3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3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3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3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36" name="Groupe 135"/>
          <p:cNvGrpSpPr/>
          <p:nvPr/>
        </p:nvGrpSpPr>
        <p:grpSpPr>
          <a:xfrm rot="19023817">
            <a:off x="5915047" y="5091853"/>
            <a:ext cx="1112710" cy="1118899"/>
            <a:chOff x="9036136" y="1932041"/>
            <a:chExt cx="1112710" cy="1118899"/>
          </a:xfrm>
        </p:grpSpPr>
        <p:pic>
          <p:nvPicPr>
            <p:cNvPr id="13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3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3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4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4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4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4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4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4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4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47" name="Groupe 146"/>
          <p:cNvGrpSpPr/>
          <p:nvPr/>
        </p:nvGrpSpPr>
        <p:grpSpPr>
          <a:xfrm rot="13101969">
            <a:off x="6470193" y="4842608"/>
            <a:ext cx="1112710" cy="1118899"/>
            <a:chOff x="9036136" y="1932041"/>
            <a:chExt cx="1112710" cy="1118899"/>
          </a:xfrm>
        </p:grpSpPr>
        <p:pic>
          <p:nvPicPr>
            <p:cNvPr id="14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4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5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5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5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5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5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5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5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5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58" name="Groupe 157"/>
          <p:cNvGrpSpPr/>
          <p:nvPr/>
        </p:nvGrpSpPr>
        <p:grpSpPr>
          <a:xfrm rot="20312187">
            <a:off x="6437315" y="5148019"/>
            <a:ext cx="1112710" cy="1118899"/>
            <a:chOff x="9036136" y="1932041"/>
            <a:chExt cx="1112710" cy="1118899"/>
          </a:xfrm>
        </p:grpSpPr>
        <p:pic>
          <p:nvPicPr>
            <p:cNvPr id="15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6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6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6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6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6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6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6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6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6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grpSp>
        <p:nvGrpSpPr>
          <p:cNvPr id="169" name="Groupe 168"/>
          <p:cNvGrpSpPr/>
          <p:nvPr/>
        </p:nvGrpSpPr>
        <p:grpSpPr>
          <a:xfrm rot="20312187">
            <a:off x="5601011" y="4981318"/>
            <a:ext cx="1112710" cy="1118899"/>
            <a:chOff x="9036136" y="1932041"/>
            <a:chExt cx="1112710" cy="1118899"/>
          </a:xfrm>
        </p:grpSpPr>
        <p:pic>
          <p:nvPicPr>
            <p:cNvPr id="170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635782" y="2276678"/>
              <a:ext cx="360664" cy="197193"/>
            </a:xfrm>
            <a:prstGeom prst="rect">
              <a:avLst/>
            </a:prstGeom>
          </p:spPr>
        </p:pic>
        <p:pic>
          <p:nvPicPr>
            <p:cNvPr id="171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88182" y="2429078"/>
              <a:ext cx="360664" cy="197193"/>
            </a:xfrm>
            <a:prstGeom prst="rect">
              <a:avLst/>
            </a:prstGeom>
          </p:spPr>
        </p:pic>
        <p:pic>
          <p:nvPicPr>
            <p:cNvPr id="172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4502937">
              <a:off x="9004822" y="2479986"/>
              <a:ext cx="443106" cy="197193"/>
            </a:xfrm>
            <a:prstGeom prst="rect">
              <a:avLst/>
            </a:prstGeom>
          </p:spPr>
        </p:pic>
        <p:pic>
          <p:nvPicPr>
            <p:cNvPr id="173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37" b="19797" l="28010" r="48429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711030" y="2013776"/>
              <a:ext cx="360664" cy="197193"/>
            </a:xfrm>
            <a:prstGeom prst="rect">
              <a:avLst/>
            </a:prstGeom>
          </p:spPr>
        </p:pic>
        <p:pic>
          <p:nvPicPr>
            <p:cNvPr id="174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8076894">
              <a:off x="9356827" y="2181955"/>
              <a:ext cx="360664" cy="197193"/>
            </a:xfrm>
            <a:prstGeom prst="rect">
              <a:avLst/>
            </a:prstGeom>
          </p:spPr>
        </p:pic>
        <p:pic>
          <p:nvPicPr>
            <p:cNvPr id="175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459952" y="2613010"/>
              <a:ext cx="360664" cy="197193"/>
            </a:xfrm>
            <a:prstGeom prst="rect">
              <a:avLst/>
            </a:prstGeom>
          </p:spPr>
        </p:pic>
        <p:pic>
          <p:nvPicPr>
            <p:cNvPr id="176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721858" y="2783751"/>
              <a:ext cx="360664" cy="197193"/>
            </a:xfrm>
            <a:prstGeom prst="rect">
              <a:avLst/>
            </a:prstGeom>
          </p:spPr>
        </p:pic>
        <p:pic>
          <p:nvPicPr>
            <p:cNvPr id="177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 rot="17624588">
              <a:off x="9229831" y="2475007"/>
              <a:ext cx="360664" cy="197193"/>
            </a:xfrm>
            <a:prstGeom prst="rect">
              <a:avLst/>
            </a:prstGeom>
          </p:spPr>
        </p:pic>
        <p:pic>
          <p:nvPicPr>
            <p:cNvPr id="178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50" b="19914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036136" y="2803495"/>
              <a:ext cx="360664" cy="154653"/>
            </a:xfrm>
            <a:prstGeom prst="rect">
              <a:avLst/>
            </a:prstGeom>
          </p:spPr>
        </p:pic>
        <p:pic>
          <p:nvPicPr>
            <p:cNvPr id="179" name="Picture 6">
              <a:extLst>
                <a:ext uri="{FF2B5EF4-FFF2-40B4-BE49-F238E27FC236}">
                  <a16:creationId xmlns:a16="http://schemas.microsoft.com/office/drawing/2014/main" id="{E95CD8C6-2544-43C0-97A5-8FCDE8C6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49" b="19913" l="28239" r="48545"/>
                      </a14:imgEffect>
                    </a14:imgLayer>
                  </a14:imgProps>
                </a:ext>
              </a:extLst>
            </a:blip>
            <a:srcRect l="25701" t="7804" r="48917" b="78741"/>
            <a:stretch/>
          </p:blipFill>
          <p:spPr>
            <a:xfrm>
              <a:off x="9406511" y="2853747"/>
              <a:ext cx="360664" cy="197193"/>
            </a:xfrm>
            <a:prstGeom prst="rect">
              <a:avLst/>
            </a:prstGeom>
          </p:spPr>
        </p:pic>
      </p:grpSp>
      <p:sp>
        <p:nvSpPr>
          <p:cNvPr id="180" name="Titre 1"/>
          <p:cNvSpPr txBox="1">
            <a:spLocks/>
          </p:cNvSpPr>
          <p:nvPr/>
        </p:nvSpPr>
        <p:spPr>
          <a:xfrm>
            <a:off x="52689" y="351175"/>
            <a:ext cx="121030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Large search space lowers the confidence of peptides identification and decreases the number of identifications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fr-FR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02748" y="30452"/>
            <a:ext cx="6792054" cy="9144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How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does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LC-MS/MS </a:t>
            </a:r>
            <a:r>
              <a:rPr lang="fr-FR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work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153226" y="5627573"/>
            <a:ext cx="566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Global </a:t>
            </a:r>
            <a:r>
              <a:rPr lang="en-GB" sz="1600" b="1" dirty="0" smtClean="0"/>
              <a:t>protein identification</a:t>
            </a:r>
            <a:endParaRPr lang="en-GB" sz="16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129633" y="4149876"/>
            <a:ext cx="1906507" cy="769512"/>
            <a:chOff x="509533" y="3058409"/>
            <a:chExt cx="1906507" cy="769512"/>
          </a:xfrm>
        </p:grpSpPr>
        <p:cxnSp>
          <p:nvCxnSpPr>
            <p:cNvPr id="69" name="Connecteur droit avec flèche 68"/>
            <p:cNvCxnSpPr/>
            <p:nvPr/>
          </p:nvCxnSpPr>
          <p:spPr>
            <a:xfrm flipV="1">
              <a:off x="1049274" y="3132822"/>
              <a:ext cx="0" cy="583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rot="5400000" flipV="1">
              <a:off x="1558243" y="3204337"/>
              <a:ext cx="0" cy="1023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1118711" y="3433983"/>
              <a:ext cx="0" cy="28868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1174261" y="3584164"/>
              <a:ext cx="0" cy="13122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1292304" y="3197896"/>
              <a:ext cx="0" cy="52488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1410347" y="3639714"/>
              <a:ext cx="0" cy="7873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1945014" y="3517308"/>
              <a:ext cx="0" cy="20995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1736702" y="3517308"/>
              <a:ext cx="0" cy="20995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1618659" y="3639714"/>
              <a:ext cx="0" cy="7873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1549222" y="3375852"/>
              <a:ext cx="0" cy="3411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/>
            <p:cNvSpPr txBox="1"/>
            <p:nvPr/>
          </p:nvSpPr>
          <p:spPr>
            <a:xfrm>
              <a:off x="509533" y="3058409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Intensity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063058" y="361247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m/z</a:t>
              </a:r>
            </a:p>
          </p:txBody>
        </p:sp>
        <p:cxnSp>
          <p:nvCxnSpPr>
            <p:cNvPr id="81" name="Connecteur droit 80"/>
            <p:cNvCxnSpPr/>
            <p:nvPr/>
          </p:nvCxnSpPr>
          <p:spPr>
            <a:xfrm>
              <a:off x="1326363" y="3587226"/>
              <a:ext cx="0" cy="13122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1796458" y="3645357"/>
              <a:ext cx="0" cy="7873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1907558" y="3645357"/>
              <a:ext cx="0" cy="7873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072328" y="4177147"/>
            <a:ext cx="1936099" cy="780065"/>
            <a:chOff x="9252600" y="3725846"/>
            <a:chExt cx="2606187" cy="1050047"/>
          </a:xfrm>
        </p:grpSpPr>
        <p:cxnSp>
          <p:nvCxnSpPr>
            <p:cNvPr id="57" name="Connecteur droit avec flèche 56"/>
            <p:cNvCxnSpPr/>
            <p:nvPr/>
          </p:nvCxnSpPr>
          <p:spPr>
            <a:xfrm flipV="1">
              <a:off x="9980164" y="3840743"/>
              <a:ext cx="0" cy="800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rot="5400000" flipV="1">
              <a:off x="10691161" y="3926021"/>
              <a:ext cx="0" cy="14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10088236" y="4240793"/>
              <a:ext cx="0" cy="396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10488286" y="4523246"/>
              <a:ext cx="0" cy="108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1221711" y="4342271"/>
              <a:ext cx="0" cy="288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0935961" y="4342271"/>
              <a:ext cx="0" cy="288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10774036" y="4523246"/>
              <a:ext cx="0" cy="108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0678786" y="3989846"/>
              <a:ext cx="0" cy="648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9252600" y="3725846"/>
              <a:ext cx="751348" cy="290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Intensity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1383637" y="4485883"/>
              <a:ext cx="475150" cy="290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m/z</a:t>
              </a:r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10373081" y="4451246"/>
              <a:ext cx="0" cy="180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10231111" y="3875546"/>
              <a:ext cx="0" cy="756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6858997" y="4179135"/>
            <a:ext cx="1936099" cy="780065"/>
            <a:chOff x="3328806" y="3114727"/>
            <a:chExt cx="1936099" cy="780065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3878828" y="3190557"/>
              <a:ext cx="0" cy="594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 flipV="1">
              <a:off x="4397492" y="3263434"/>
              <a:ext cx="0" cy="10430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3949588" y="3660021"/>
              <a:ext cx="0" cy="133719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46779" y="3707104"/>
              <a:ext cx="0" cy="80232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791630" y="3572660"/>
              <a:ext cx="0" cy="21395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579351" y="3572660"/>
              <a:ext cx="0" cy="21395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459059" y="3707104"/>
              <a:ext cx="0" cy="80232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388299" y="3320374"/>
              <a:ext cx="0" cy="48139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328806" y="3114727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Intensity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911923" y="3679348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m/z</a:t>
              </a: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4161195" y="3575780"/>
              <a:ext cx="0" cy="21395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515667" y="3318925"/>
              <a:ext cx="0" cy="48139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4672552" y="2596400"/>
            <a:ext cx="2567375" cy="1130385"/>
            <a:chOff x="550951" y="1505401"/>
            <a:chExt cx="2567375" cy="1130385"/>
          </a:xfrm>
        </p:grpSpPr>
        <p:cxnSp>
          <p:nvCxnSpPr>
            <p:cNvPr id="25" name="Connecteur droit avec flèche 24"/>
            <p:cNvCxnSpPr/>
            <p:nvPr/>
          </p:nvCxnSpPr>
          <p:spPr>
            <a:xfrm flipV="1">
              <a:off x="1291337" y="1700824"/>
              <a:ext cx="0" cy="800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 flipV="1">
              <a:off x="1989512" y="1798924"/>
              <a:ext cx="0" cy="14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386587" y="2100874"/>
              <a:ext cx="0" cy="39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462787" y="2319949"/>
              <a:ext cx="0" cy="18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624712" y="1777024"/>
              <a:ext cx="0" cy="72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653287" y="2138974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1786637" y="2396149"/>
              <a:ext cx="0" cy="10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853312" y="2138974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520062" y="2215174"/>
              <a:ext cx="0" cy="28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2386712" y="2072299"/>
              <a:ext cx="0" cy="43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300987" y="1967524"/>
              <a:ext cx="0" cy="5334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234312" y="2215174"/>
              <a:ext cx="0" cy="28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2139062" y="2281849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072387" y="2396149"/>
              <a:ext cx="0" cy="10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977137" y="1824649"/>
              <a:ext cx="0" cy="68400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550951" y="1598749"/>
              <a:ext cx="744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</a:rPr>
                <a:t>Intensity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681988" y="2358787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</a:rPr>
                <a:t>m/z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11592" y="169635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5"/>
                  </a:solidFill>
                </a:rPr>
                <a:t>③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424687" y="15054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6"/>
                  </a:solidFill>
                </a:rPr>
                <a:t>①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784431" y="153948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3">
                      <a:lumMod val="50000"/>
                    </a:schemeClr>
                  </a:solidFill>
                </a:rPr>
                <a:t>②</a:t>
              </a:r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flipH="1">
            <a:off x="4813797" y="3665708"/>
            <a:ext cx="865174" cy="484168"/>
          </a:xfrm>
          <a:prstGeom prst="straightConnector1">
            <a:avLst/>
          </a:prstGeom>
          <a:ln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019729" y="3677483"/>
            <a:ext cx="28839" cy="61087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416160" y="3689533"/>
            <a:ext cx="859029" cy="565432"/>
          </a:xfrm>
          <a:prstGeom prst="straightConnector1">
            <a:avLst/>
          </a:prstGeom>
          <a:ln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33482" y="3022109"/>
            <a:ext cx="251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MS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(mass spectrometry)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64728" y="4254665"/>
            <a:ext cx="294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MS/MS </a:t>
            </a:r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(tandem mass spectrometry)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2635515" y="5112148"/>
            <a:ext cx="6538404" cy="463080"/>
          </a:xfrm>
          <a:prstGeom prst="roundRect">
            <a:avLst/>
          </a:prstGeom>
          <a:solidFill>
            <a:srgbClr val="DCE1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Identification </a:t>
            </a:r>
            <a:r>
              <a:rPr lang="en-GB" sz="2000" b="1" dirty="0" smtClean="0">
                <a:solidFill>
                  <a:schemeClr val="tx1"/>
                </a:solidFill>
              </a:rPr>
              <a:t>of the peptide sequence using MS/MS </a:t>
            </a:r>
            <a:r>
              <a:rPr lang="en-GB" sz="2000" b="1" dirty="0">
                <a:solidFill>
                  <a:schemeClr val="tx1"/>
                </a:solidFill>
              </a:rPr>
              <a:t>signals</a:t>
            </a:r>
          </a:p>
        </p:txBody>
      </p:sp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3"/>
          <a:srcRect t="2686" r="7885" b="7283"/>
          <a:stretch/>
        </p:blipFill>
        <p:spPr>
          <a:xfrm>
            <a:off x="5346849" y="5952561"/>
            <a:ext cx="1325516" cy="809700"/>
          </a:xfrm>
          <a:prstGeom prst="rect">
            <a:avLst/>
          </a:prstGeom>
        </p:spPr>
      </p:pic>
      <p:sp>
        <p:nvSpPr>
          <p:cNvPr id="142" name="ZoneTexte 141"/>
          <p:cNvSpPr txBox="1"/>
          <p:nvPr/>
        </p:nvSpPr>
        <p:spPr>
          <a:xfrm>
            <a:off x="474083" y="1734648"/>
            <a:ext cx="30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95F15"/>
                </a:solidFill>
              </a:rPr>
              <a:t>LC (liquid chromatography)</a:t>
            </a:r>
            <a:endParaRPr lang="en-GB" b="1" dirty="0">
              <a:solidFill>
                <a:srgbClr val="A95F15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911299" y="981569"/>
            <a:ext cx="1986836" cy="1491743"/>
            <a:chOff x="4438082" y="916188"/>
            <a:chExt cx="1986836" cy="1491743"/>
          </a:xfrm>
        </p:grpSpPr>
        <p:pic>
          <p:nvPicPr>
            <p:cNvPr id="1030" name="Image 10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0854" y="916188"/>
              <a:ext cx="1584064" cy="1207523"/>
            </a:xfrm>
            <a:prstGeom prst="rect">
              <a:avLst/>
            </a:prstGeom>
          </p:spPr>
        </p:pic>
        <p:sp>
          <p:nvSpPr>
            <p:cNvPr id="1031" name="ZoneTexte 1030"/>
            <p:cNvSpPr txBox="1"/>
            <p:nvPr/>
          </p:nvSpPr>
          <p:spPr>
            <a:xfrm>
              <a:off x="5228670" y="2038599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time</a:t>
              </a:r>
              <a:endParaRPr lang="fr-FR" dirty="0"/>
            </a:p>
          </p:txBody>
        </p:sp>
        <p:sp>
          <p:nvSpPr>
            <p:cNvPr id="150" name="ZoneTexte 149"/>
            <p:cNvSpPr txBox="1"/>
            <p:nvPr/>
          </p:nvSpPr>
          <p:spPr>
            <a:xfrm rot="16200000">
              <a:off x="4126362" y="1403605"/>
              <a:ext cx="992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intensity</a:t>
              </a:r>
              <a:endParaRPr lang="fr-FR" dirty="0"/>
            </a:p>
          </p:txBody>
        </p:sp>
      </p:grpSp>
      <p:sp>
        <p:nvSpPr>
          <p:cNvPr id="141" name="ZoneTexte 140"/>
          <p:cNvSpPr txBox="1"/>
          <p:nvPr/>
        </p:nvSpPr>
        <p:spPr>
          <a:xfrm>
            <a:off x="11719034" y="6369268"/>
            <a:ext cx="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5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6877" y="1523163"/>
            <a:ext cx="3248178" cy="2436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Accolade fermante 3"/>
          <p:cNvSpPr/>
          <p:nvPr/>
        </p:nvSpPr>
        <p:spPr>
          <a:xfrm rot="5400000">
            <a:off x="9886904" y="4041516"/>
            <a:ext cx="197496" cy="989633"/>
          </a:xfrm>
          <a:prstGeom prst="rightBrace">
            <a:avLst/>
          </a:prstGeom>
          <a:ln>
            <a:solidFill>
              <a:srgbClr val="A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95F15"/>
              </a:solidFill>
            </a:endParaRPr>
          </a:p>
        </p:txBody>
      </p:sp>
      <p:sp>
        <p:nvSpPr>
          <p:cNvPr id="87" name="Accolade fermante 86"/>
          <p:cNvSpPr/>
          <p:nvPr/>
        </p:nvSpPr>
        <p:spPr>
          <a:xfrm rot="5400000">
            <a:off x="11039536" y="3978216"/>
            <a:ext cx="197496" cy="1123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825403" y="4651446"/>
            <a:ext cx="40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A95F15"/>
                </a:solidFill>
              </a:rPr>
              <a:t>LC</a:t>
            </a:r>
            <a:endParaRPr lang="fr-FR" b="1" dirty="0">
              <a:solidFill>
                <a:srgbClr val="A95F15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0722643" y="4681164"/>
            <a:ext cx="90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MS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MS/MS</a:t>
            </a:r>
          </a:p>
        </p:txBody>
      </p:sp>
    </p:spTree>
    <p:extLst>
      <p:ext uri="{BB962C8B-B14F-4D97-AF65-F5344CB8AC3E}">
        <p14:creationId xmlns:p14="http://schemas.microsoft.com/office/powerpoint/2010/main" val="768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125" b="5465"/>
          <a:stretch/>
        </p:blipFill>
        <p:spPr>
          <a:xfrm>
            <a:off x="196850" y="1987550"/>
            <a:ext cx="2374791" cy="4152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513" y="1930400"/>
            <a:ext cx="812498" cy="7508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94" l="0" r="89720">
                        <a14:foregroundMark x1="62617" y1="11702" x2="62617" y2="11702"/>
                        <a14:foregroundMark x1="49533" y1="11170" x2="49533" y2="11170"/>
                        <a14:foregroundMark x1="16355" y1="12766" x2="16355" y2="12766"/>
                        <a14:foregroundMark x1="14953" y1="40426" x2="14953" y2="40426"/>
                        <a14:foregroundMark x1="8411" y1="54255" x2="8411" y2="54255"/>
                        <a14:foregroundMark x1="13084" y1="82447" x2="13084" y2="82447"/>
                        <a14:foregroundMark x1="31308" y1="82979" x2="31308" y2="82979"/>
                        <a14:foregroundMark x1="60748" y1="87234" x2="60748" y2="87234"/>
                        <a14:foregroundMark x1="82243" y1="79255" x2="82243" y2="79255"/>
                        <a14:foregroundMark x1="87850" y1="52660" x2="87850" y2="52660"/>
                        <a14:foregroundMark x1="85047" y1="34043" x2="85047" y2="34043"/>
                      </a14:backgroundRemoval>
                    </a14:imgEffect>
                  </a14:imgLayer>
                </a14:imgProps>
              </a:ext>
            </a:extLst>
          </a:blip>
          <a:srcRect t="1566" b="1"/>
          <a:stretch/>
        </p:blipFill>
        <p:spPr>
          <a:xfrm>
            <a:off x="9296400" y="1865023"/>
            <a:ext cx="1133021" cy="9797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b="1670"/>
          <a:stretch/>
        </p:blipFill>
        <p:spPr>
          <a:xfrm>
            <a:off x="9277350" y="4182405"/>
            <a:ext cx="1562100" cy="1090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900" y="4108450"/>
            <a:ext cx="1140322" cy="12557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/>
          <a:srcRect b="1670"/>
          <a:stretch/>
        </p:blipFill>
        <p:spPr>
          <a:xfrm>
            <a:off x="6225117" y="4228972"/>
            <a:ext cx="1562100" cy="10902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52524" y="5619859"/>
            <a:ext cx="1142682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dirty="0">
                <a:solidFill>
                  <a:srgbClr val="C00000"/>
                </a:solidFill>
              </a:rPr>
              <a:t>Implication of </a:t>
            </a:r>
            <a:r>
              <a:rPr lang="fr-FR" sz="2800" b="1" dirty="0">
                <a:solidFill>
                  <a:srgbClr val="C00000"/>
                </a:solidFill>
              </a:rPr>
              <a:t>M</a:t>
            </a:r>
            <a:r>
              <a:rPr lang="fr-FR" sz="2800" dirty="0">
                <a:solidFill>
                  <a:srgbClr val="C00000"/>
                </a:solidFill>
              </a:rPr>
              <a:t>ajor </a:t>
            </a:r>
            <a:r>
              <a:rPr lang="fr-FR" sz="2800" b="1" dirty="0" err="1">
                <a:solidFill>
                  <a:srgbClr val="C00000"/>
                </a:solidFill>
              </a:rPr>
              <a:t>H</a:t>
            </a:r>
            <a:r>
              <a:rPr lang="fr-FR" sz="2800" dirty="0" err="1">
                <a:solidFill>
                  <a:srgbClr val="C00000"/>
                </a:solidFill>
              </a:rPr>
              <a:t>istocompatibility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C</a:t>
            </a:r>
            <a:r>
              <a:rPr lang="fr-FR" sz="2800" dirty="0" err="1">
                <a:solidFill>
                  <a:srgbClr val="C00000"/>
                </a:solidFill>
              </a:rPr>
              <a:t>omplex</a:t>
            </a:r>
            <a:r>
              <a:rPr lang="fr-FR" sz="2800" dirty="0">
                <a:solidFill>
                  <a:srgbClr val="C00000"/>
                </a:solidFill>
              </a:rPr>
              <a:t> (</a:t>
            </a:r>
            <a:r>
              <a:rPr lang="fr-FR" sz="2800" b="1" dirty="0">
                <a:solidFill>
                  <a:srgbClr val="C00000"/>
                </a:solidFill>
              </a:rPr>
              <a:t>MHC</a:t>
            </a:r>
            <a:r>
              <a:rPr lang="fr-FR" sz="2800">
                <a:solidFill>
                  <a:srgbClr val="C00000"/>
                </a:solidFill>
              </a:rPr>
              <a:t>) system,</a:t>
            </a:r>
            <a:endParaRPr lang="fr-FR" sz="2800" dirty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800" b="1" dirty="0" err="1">
                <a:solidFill>
                  <a:srgbClr val="C00000"/>
                </a:solidFill>
              </a:rPr>
              <a:t>H</a:t>
            </a:r>
            <a:r>
              <a:rPr lang="fr-FR" sz="2800" dirty="0" err="1">
                <a:solidFill>
                  <a:srgbClr val="C00000"/>
                </a:solidFill>
              </a:rPr>
              <a:t>uman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L</a:t>
            </a:r>
            <a:r>
              <a:rPr lang="fr-FR" sz="2800" dirty="0" err="1">
                <a:solidFill>
                  <a:srgbClr val="C00000"/>
                </a:solidFill>
              </a:rPr>
              <a:t>eukocyte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A</a:t>
            </a:r>
            <a:r>
              <a:rPr lang="fr-FR" sz="2800" dirty="0" err="1">
                <a:solidFill>
                  <a:srgbClr val="C00000"/>
                </a:solidFill>
              </a:rPr>
              <a:t>ntigen</a:t>
            </a:r>
            <a:r>
              <a:rPr lang="fr-FR" sz="2800" dirty="0">
                <a:solidFill>
                  <a:srgbClr val="C00000"/>
                </a:solidFill>
              </a:rPr>
              <a:t> (</a:t>
            </a:r>
            <a:r>
              <a:rPr lang="fr-FR" sz="2800" b="1" dirty="0">
                <a:solidFill>
                  <a:srgbClr val="C00000"/>
                </a:solidFill>
              </a:rPr>
              <a:t>HLA</a:t>
            </a:r>
            <a:r>
              <a:rPr lang="fr-FR" sz="2800" dirty="0">
                <a:solidFill>
                  <a:srgbClr val="C00000"/>
                </a:solidFill>
              </a:rPr>
              <a:t>)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rgbClr val="C00000"/>
                </a:solidFill>
              </a:rPr>
              <a:t>system for </a:t>
            </a:r>
            <a:r>
              <a:rPr lang="fr-FR" sz="2800" dirty="0" err="1">
                <a:solidFill>
                  <a:srgbClr val="C00000"/>
                </a:solidFill>
              </a:rPr>
              <a:t>human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988" y="1873250"/>
            <a:ext cx="836990" cy="8128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72297" y="833643"/>
            <a:ext cx="4701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ability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to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distinguish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between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06428" y="2768352"/>
            <a:ext cx="2413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Cells, </a:t>
            </a:r>
            <a:r>
              <a:rPr lang="fr-FR" sz="1600" dirty="0" err="1"/>
              <a:t>proteins</a:t>
            </a:r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612656" y="2768352"/>
            <a:ext cx="2712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u="sng" dirty="0"/>
              <a:t>Non-self </a:t>
            </a:r>
          </a:p>
          <a:p>
            <a:pPr algn="ctr">
              <a:buNone/>
            </a:pPr>
            <a:endParaRPr lang="fr-FR" sz="1600" dirty="0"/>
          </a:p>
          <a:p>
            <a:pPr algn="ctr">
              <a:buNone/>
            </a:pPr>
            <a:r>
              <a:rPr lang="fr-FR" sz="1600"/>
              <a:t>Bacteria, virus, </a:t>
            </a:r>
            <a:r>
              <a:rPr lang="fr-FR" sz="1600" dirty="0" err="1"/>
              <a:t>transplanted</a:t>
            </a:r>
            <a:r>
              <a:rPr lang="fr-FR" sz="1600" dirty="0"/>
              <a:t> tissues</a:t>
            </a:r>
          </a:p>
          <a:p>
            <a:pPr algn="ctr"/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8378552" y="2768352"/>
            <a:ext cx="314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Self-</a:t>
            </a:r>
            <a:r>
              <a:rPr lang="fr-FR" sz="1600" b="1" u="sng" dirty="0" err="1"/>
              <a:t>modified</a:t>
            </a:r>
            <a:endParaRPr lang="fr-FR" sz="1600" b="1" u="sng" dirty="0"/>
          </a:p>
          <a:p>
            <a:pPr algn="ctr"/>
            <a:endParaRPr lang="fr-FR" sz="1600" dirty="0"/>
          </a:p>
          <a:p>
            <a:pPr algn="ctr"/>
            <a:r>
              <a:rPr lang="fr-FR" sz="1600" err="1"/>
              <a:t>Mutated</a:t>
            </a:r>
            <a:r>
              <a:rPr lang="fr-FR" sz="1600"/>
              <a:t> cells, </a:t>
            </a:r>
            <a:r>
              <a:rPr lang="fr-FR" sz="1600" dirty="0"/>
              <a:t>cancer </a:t>
            </a:r>
            <a:r>
              <a:rPr lang="fr-FR" sz="1600" dirty="0" err="1"/>
              <a:t>cells</a:t>
            </a:r>
            <a:endParaRPr lang="fr-FR" sz="1600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immune system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protects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defends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us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78" r="10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8435" y="1727200"/>
            <a:ext cx="1146672" cy="114667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78" r="10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1403" y="1698128"/>
            <a:ext cx="1146672" cy="11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sbioworks.com/assets/MHC-in-Cell_v1-1004x102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5" y="986380"/>
            <a:ext cx="5310106" cy="54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0915" y="6474247"/>
            <a:ext cx="186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Created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/>
              <a:t>B</a:t>
            </a:r>
            <a:r>
              <a:rPr lang="fr-FR" sz="1400" i="1" dirty="0" err="1" smtClean="0"/>
              <a:t>iorender</a:t>
            </a:r>
            <a:endParaRPr lang="fr-FR" sz="14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What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?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7646" y="1061794"/>
            <a:ext cx="2043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HLA Class I </a:t>
            </a:r>
            <a:r>
              <a:rPr lang="fr-FR" dirty="0" err="1" smtClean="0"/>
              <a:t>pathway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88230" y="5617029"/>
            <a:ext cx="46679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87679A"/>
                </a:solidFill>
              </a:rPr>
              <a:t>HLA I</a:t>
            </a:r>
            <a:endParaRPr lang="fr-FR" sz="1050" dirty="0">
              <a:solidFill>
                <a:srgbClr val="8767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sbioworks.com/assets/MHC-in-Cell_v1-1004x102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5" y="986380"/>
            <a:ext cx="5310106" cy="54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0915" y="6474247"/>
            <a:ext cx="186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Created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/>
              <a:t>B</a:t>
            </a:r>
            <a:r>
              <a:rPr lang="fr-FR" sz="1400" i="1" dirty="0" err="1" smtClean="0"/>
              <a:t>iorender</a:t>
            </a:r>
            <a:endParaRPr lang="fr-FR" sz="14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0915" y="0"/>
            <a:ext cx="10974114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What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is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HLA ?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riangle isocèle 5"/>
          <p:cNvSpPr/>
          <p:nvPr/>
        </p:nvSpPr>
        <p:spPr>
          <a:xfrm rot="16200000">
            <a:off x="7269437" y="2240240"/>
            <a:ext cx="2180137" cy="904971"/>
          </a:xfrm>
          <a:prstGeom prst="triangle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8" b="95070" l="7510" r="95257">
                        <a14:foregroundMark x1="33399" y1="29343" x2="33399" y2="29343"/>
                        <a14:foregroundMark x1="80632" y1="34507" x2="80632" y2="34507"/>
                        <a14:foregroundMark x1="73715" y1="30047" x2="73715" y2="30047"/>
                        <a14:foregroundMark x1="69368" y1="29577" x2="69368" y2="29577"/>
                        <a14:foregroundMark x1="37549" y1="26291" x2="37549" y2="26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277" y="1912351"/>
            <a:ext cx="2662744" cy="22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1961" y="2633259"/>
            <a:ext cx="46957" cy="55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605" y="1489541"/>
            <a:ext cx="2849018" cy="2437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543" y="4621848"/>
            <a:ext cx="5644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sym typeface="Wingdings" panose="05000000000000000000" pitchFamily="2" charset="2"/>
              </a:rPr>
              <a:t>Complex</a:t>
            </a:r>
            <a:r>
              <a:rPr lang="fr-FR" dirty="0">
                <a:sym typeface="Wingdings" panose="05000000000000000000" pitchFamily="2" charset="2"/>
              </a:rPr>
              <a:t> system of </a:t>
            </a:r>
            <a:r>
              <a:rPr lang="fr-FR" dirty="0" err="1">
                <a:sym typeface="Wingdings" panose="05000000000000000000" pitchFamily="2" charset="2"/>
              </a:rPr>
              <a:t>genes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encodes for surface membrane </a:t>
            </a:r>
            <a:r>
              <a:rPr lang="fr-FR" dirty="0" err="1">
                <a:sym typeface="Wingdings" panose="05000000000000000000" pitchFamily="2" charset="2"/>
              </a:rPr>
              <a:t>glycoproteins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b="1" dirty="0">
                <a:solidFill>
                  <a:srgbClr val="7B9CC2"/>
                </a:solidFill>
                <a:sym typeface="Wingdings" panose="05000000000000000000" pitchFamily="2" charset="2"/>
              </a:rPr>
              <a:t>HLA </a:t>
            </a:r>
            <a:r>
              <a:rPr lang="fr-FR" b="1" dirty="0" err="1">
                <a:solidFill>
                  <a:srgbClr val="7B9CC2"/>
                </a:solidFill>
                <a:sym typeface="Wingdings" panose="05000000000000000000" pitchFamily="2" charset="2"/>
              </a:rPr>
              <a:t>molecules</a:t>
            </a:r>
            <a:r>
              <a:rPr lang="fr-FR" dirty="0">
                <a:sym typeface="Wingdings" panose="05000000000000000000" pitchFamily="2" charset="2"/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A95F15"/>
                </a:solidFill>
                <a:cs typeface="Arial" panose="020B0604020202020204" pitchFamily="34" charset="0"/>
              </a:rPr>
              <a:t>Immunopeptides</a:t>
            </a:r>
            <a:r>
              <a:rPr lang="en-US" dirty="0" smtClean="0">
                <a:solidFill>
                  <a:srgbClr val="A95F15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guide </a:t>
            </a:r>
            <a:r>
              <a:rPr lang="en-GB" dirty="0">
                <a:cs typeface="Arial" panose="020B0604020202020204" pitchFamily="34" charset="0"/>
              </a:rPr>
              <a:t>T cell recognition of self, pathogenic</a:t>
            </a:r>
            <a:r>
              <a:rPr lang="en-US" dirty="0">
                <a:cs typeface="Arial" panose="020B0604020202020204" pitchFamily="34" charset="0"/>
              </a:rPr>
              <a:t> and modified proteins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For HLA class I, peptides are 8-12 </a:t>
            </a:r>
            <a:r>
              <a:rPr lang="fr-FR" dirty="0" err="1">
                <a:sym typeface="Wingdings" panose="05000000000000000000" pitchFamily="2" charset="2"/>
              </a:rPr>
              <a:t>amino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acids</a:t>
            </a:r>
            <a:r>
              <a:rPr lang="fr-FR" dirty="0" smtClean="0">
                <a:sym typeface="Wingdings" panose="05000000000000000000" pitchFamily="2" charset="2"/>
              </a:rPr>
              <a:t> long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0474287" y="3176325"/>
            <a:ext cx="984868" cy="322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78446" y="313646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A95F15"/>
                </a:solidFill>
              </a:rPr>
              <a:t>Immuno</a:t>
            </a:r>
            <a:endParaRPr lang="fr-FR" dirty="0" smtClean="0">
              <a:solidFill>
                <a:srgbClr val="A95F15"/>
              </a:solidFill>
            </a:endParaRPr>
          </a:p>
          <a:p>
            <a:r>
              <a:rPr lang="fr-FR" dirty="0" smtClean="0">
                <a:solidFill>
                  <a:srgbClr val="A95F15"/>
                </a:solidFill>
              </a:rPr>
              <a:t>peptide</a:t>
            </a:r>
            <a:endParaRPr lang="fr-FR" dirty="0">
              <a:solidFill>
                <a:srgbClr val="A95F1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7646" y="1061794"/>
            <a:ext cx="2043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HLA Class I </a:t>
            </a:r>
            <a:r>
              <a:rPr lang="fr-FR" dirty="0" err="1" smtClean="0"/>
              <a:t>pathway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719034" y="6369268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88230" y="5617029"/>
            <a:ext cx="46679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87679A"/>
                </a:solidFill>
              </a:rPr>
              <a:t>HLA I</a:t>
            </a:r>
            <a:endParaRPr lang="fr-FR" sz="1050" dirty="0">
              <a:solidFill>
                <a:srgbClr val="8767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606e785b-f03c-45ca-8db9-a40dc2814e89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606e785b-f03c-45ca-8db9-a40dc2814e89&quot;:{&quot;type&quot;:&quot;FIGURE_OBJECT&quot;,&quot;id&quot;:&quot;606e785b-f03c-45ca-8db9-a40dc2814e89&quot;,&quot;relativeTransform&quot;:{&quot;translate&quot;:{&quot;x&quot;:182.79027693023568,&quot;y&quot;:-257.1362467702071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3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5c4949a-7d8f-4642-bafe-b9d546b00bc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5c4949a-7d8f-4642-bafe-b9d546b00bc4&quot;:{&quot;type&quot;:&quot;FIGURE_OBJECT&quot;,&quot;id&quot;:&quot;b5c4949a-7d8f-4642-bafe-b9d546b00bc4&quot;,&quot;relativeTransform&quot;:{&quot;translate&quot;:{&quot;x&quot;:182.7903408176179,&quot;y&quot;:-241.0291071415244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822faf0c-fdfa-4cb4-b145-7a38802f8a7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822faf0c-fdfa-4cb4-b145-7a38802f8a74&quot;:{&quot;type&quot;:&quot;FIGURE_OBJECT&quot;,&quot;id&quot;:&quot;822faf0c-fdfa-4cb4-b145-7a38802f8a74&quot;,&quot;relativeTransform&quot;:{&quot;translate&quot;:{&quot;x&quot;:182.79011957183732,&quot;y&quot;:-280.00838504293637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ba12a50-bf8c-42ba-8619-4b9c6aee5c6f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ba12a50-bf8c-42ba-8619-4b9c6aee5c6f&quot;:{&quot;type&quot;:&quot;FIGURE_OBJECT&quot;,&quot;id&quot;:&quot;bba12a50-bf8c-42ba-8619-4b9c6aee5c6f&quot;,&quot;relativeTransform&quot;:{&quot;translate&quot;:{&quot;x&quot;:182.78975462951416,&quot;y&quot;:-268.0891017177112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#c03830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97e1670-a8e7-4682-b280-5fd875a8715f"/>
  <p:tag name="TRANSPARENTBACKGROUND" val="true"/>
  <p:tag name="VERSION" val="1759413361973"/>
  <p:tag name="TITLE" val="Untitled"/>
  <p:tag name="CREATORNAME" val="Christine Carapito"/>
  <p:tag name="DATEINSERTED" val="1759413363201"/>
  <p:tag name="DPI" val="300"/>
  <p:tag name="BIOJSON" val="{&quot;id&quot;:&quot;49546808-5581-40ab-aaa3-79a1c41a0db9&quot;,&quot;objects&quot;:{&quot;b97e1670-a8e7-4682-b280-5fd875a8715f&quot;:{&quot;relativeTransform&quot;:{&quot;translate&quot;:{&quot;x&quot;:720.487951650156,&quot;y&quot;:-394.193914854395},&quot;rotate&quot;:0},&quot;type&quot;:&quot;FIGURE_OBJECT&quot;,&quot;id&quot;:&quot;b97e1670-a8e7-4682-b280-5fd875a8715f&quot;,&quot;parent&quot;:{&quot;type&quot;:&quot;CHILD&quot;,&quot;parentId&quot;:&quot;d758f8a6-579b-471d-a846-c10e6861bb37&quot;,&quot;order&quot;:&quot;95&quot;},&quot;name&quot;:&quot;Circular arrows with text (editable)&quot;,&quot;displayName&quot;:&quot;Circular arrows with text (editable)&quot;,&quot;source&quot;:{&quot;id&quot;:&quot;638aa4b605e0732d53bb35db&quot;,&quot;type&quot;:&quot;ASSETS&quot;},&quot;isPremium&quot;:true},&quot;6659d903-7e8e-47ae-8edc-d67609a5a137&quot;:{&quot;relativeTransform&quot;:{&quot;translate&quot;:{&quot;x&quot;:-384.01734456645835,&quot;y&quot;:593.5136352455891},&quot;rotate&quot;:0},&quot;type&quot;:&quot;FIGURE_OBJECT&quot;,&quot;id&quot;:&quot;6659d903-7e8e-47ae-8edc-d67609a5a137&quot;,&quot;parent&quot;:{&quot;type&quot;:&quot;CHILD&quot;,&quot;parentId&quot;:&quot;b97e1670-a8e7-4682-b280-5fd875a8715f&quot;,&quot;order&quot;:&quot;2&quot;},&quot;name&quot;:&quot;Circular arrow (editable) 5&quot;,&quot;displayName&quot;:&quot;Circular arrow (editable) 5&quot;,&quot;source&quot;:{&quot;id&quot;:&quot;6261cd9d249191d70aecf535&quot;,&quot;type&quot;:&quot;ASSETS&quot;},&quot;isPremium&quot;:true,&quot;opacity&quot;:1},&quot;4a2aa7ab-dc03-4606-b502-c513d6aa1ebb&quot;:{&quot;type&quot;:&quot;FIGURE_OBJECT&quot;,&quot;id&quot;:&quot;4a2aa7ab-dc03-4606-b502-c513d6aa1ebb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3.141592653589793,&quot;sweepAngle&quot;:1.58712094855506,&quot;selectedObjectIds&quot;:[&quot;0e94ff08-7902-449c-a5e9-dced7725b457&quot;]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2&quot;}},&quot;4fd5adb8-1ed0-4f5e-8268-64c9ce158410&quot;:{&quot;type&quot;:&quot;FIGURE_OBJECT&quot;,&quot;id&quot;:&quot;4fd5adb8-1ed0-4f5e-8268-64c9ce158410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0.20069449456875885,&quot;sweepAngle&quot;:2.7903577199190988,&quot;selectedObjectIds&quot;:[&quot;834372ac-7e5a-4cec-814d-4ae284fca092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2cb94c74-afd2-462b-9f54-265eae3b4ad8&quot;:{&quot;type&quot;:&quot;FIGURE_OBJECT&quot;,&quot;id&quot;:&quot;2cb94c74-afd2-462b-9f54-265eae3b4ad8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1.379394584107225,&quot;sweepAngle&quot;:1.4043216985982472,&quot;selectedObjectIds&quot;:[&quot;b4613043-2122-44c8-b3b7-591ce112c347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1c64d46a-2fab-4d61-8a73-dd4cabfa5311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1c64d46a-2fab-4d61-8a73-dd4cabfa5311&quot;:{&quot;type&quot;:&quot;FIGURE_OBJECT&quot;,&quot;id&quot;:&quot;1c64d46a-2fab-4d61-8a73-dd4cabfa5311&quot;,&quot;name&quot;:&quot;MHC class I&quot;,&quot;relativeTransform&quot;:{&quot;translate&quot;:{&quot;x&quot;:102.27342391497126,&quot;y&quot;:-245.0614168099056},&quot;rotate&quot;:-0.43302615526565685,&quot;skewX&quot;:0,&quot;scale&quot;:{&quot;x&quot;:0.1602069914044018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2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083de70-7cd0-4358-9d8b-c72e3674d148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083de70-7cd0-4358-9d8b-c72e3674d148&quot;:{&quot;type&quot;:&quot;FIGURE_OBJECT&quot;,&quot;id&quot;:&quot;7083de70-7cd0-4358-9d8b-c72e3674d148&quot;,&quot;relativeTransform&quot;:{&quot;translate&quot;:{&quot;x&quot;:89.8928334473041,&quot;y&quot;:-264.46405368838424},&quot;rotate&quot;:-0.44131057260681256,&quot;skewX&quot;:0,&quot;scale&quot;:{&quot;x&quot;:1,&quot;y&quot;:1}},&quot;opacity&quot;:1,&quot;path&quot;:{&quot;type&quot;:&quot;POLY_LINE&quot;,&quot;points&quot;:[{&quot;x&quot;:7.142341736519693,&quot;y&quot;:2.1601942071293854},{&quot;x&quot;:3.6793881672980233,&quot;y&quot;:-2.158863048152068},{&quot;x&quot;:-0.21643459807635443,&quot;y&quot;:1.7369597172223101},{&quot;x&quot;:-4.545126559603441,&quot;y&quot;:-2.158863048152068},{&quot;x&quot;:-7.142341736519693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5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4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010ef74a-af0f-479e-95b4-cbbfc8a1ab8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010ef74a-af0f-479e-95b4-cbbfc8a1ab8e&quot;:{&quot;type&quot;:&quot;FIGURE_OBJECT&quot;,&quot;id&quot;:&quot;010ef74a-af0f-479e-95b4-cbbfc8a1ab8e&quot;,&quot;relativeTransform&quot;:{&quot;translate&quot;:{&quot;x&quot;:122.45736746364457,&quot;y&quot;:-239.3810937092531},&quot;rotate&quot;:0,&quot;skewX&quot;:0,&quot;scale&quot;:{&quot;x&quot;:1,&quot;y&quot;:1}},&quot;opacity&quot;:1,&quot;path&quot;:{&quot;type&quot;:&quot;POLY_LINE&quot;,&quot;points&quot;:[{&quot;x&quot;:-5.600507684764265,&quot;y&quot;:5.1187269204290295},{&quot;x&quot;:-0.06471651776758944,&quot;y&quot;:5.155047057896467},{&quot;x&quot;:-0.6312447937271434,&quot;y&quot;:-0.3252737129121942},{&quot;x&quot;:5.122064449017516,&quot;y&quot;:-1.227738047025601},{&quot;x&quot;:3.408111889125607,&quot;y&quot;:-5.967162998646137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2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4aa9e267-1161-469a-a031-170ad7086cf0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4aa9e267-1161-469a-a031-170ad7086cf0&quot;:{&quot;type&quot;:&quot;FIGURE_OBJECT&quot;,&quot;id&quot;:&quot;4aa9e267-1161-469a-a031-170ad7086cf0&quot;,&quot;relativeTransform&quot;:{&quot;translate&quot;:{&quot;x&quot;:107.59445613061855,&quot;y&quot;:-315.1804443398897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82d6c1dd-d0f0-470e-aa57-4428bd9a3208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82d6c1dd-d0f0-470e-aa57-4428bd9a3208&quot;:{&quot;type&quot;:&quot;FIGURE_OBJECT&quot;,&quot;id&quot;:&quot;82d6c1dd-d0f0-470e-aa57-4428bd9a3208&quot;,&quot;name&quot;:&quot;Polypeptide (soluble)&quot;,&quot;relativeTransform&quot;:{&quot;translate&quot;:{&quot;x&quot;:-140.1745988820233,&quot;y&quot;:187.42146794261885},&quot;rotate&quot;:0,&quot;skewX&quot;:0,&quot;scale&quot;:{&quot;x&quot;:1.1878384011347403,&quot;y&quot;:1.1878384011347403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1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963e40e1-4e80-4598-8c43-7c81c31d497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963e40e1-4e80-4598-8c43-7c81c31d497e&quot;:{&quot;type&quot;:&quot;FIGURE_OBJECT&quot;,&quot;id&quot;:&quot;963e40e1-4e80-4598-8c43-7c81c31d497e&quot;,&quot;relativeTransform&quot;:{&quot;translate&quot;:{&quot;x&quot;:134.91584899945858,&quot;y&quot;:-279.24384477105536},&quot;rotate&quot;:2.4657944107428795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3},{&quot;x&quot;:-0.2164345980763544,&quot;y&quot;:1.7369597172223106},{&quot;x&quot;:-4.54512655960344,&quot;y&quot;:-2.1588630481520683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2, 56, 48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7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f8e40c3d-cafd-456e-9bdf-7842018b7cd2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f8e40c3d-cafd-456e-9bdf-7842018b7cd2&quot;:{&quot;type&quot;:&quot;FIGURE_OBJECT&quot;,&quot;id&quot;:&quot;f8e40c3d-cafd-456e-9bdf-7842018b7cd2&quot;,&quot;name&quot;:&quot;MHC class I&quot;,&quot;relativeTransform&quot;:{&quot;translate&quot;:{&quot;x&quot;:121.02277924788297,&quot;y&quot;:-261.12575523769004},&quot;rotate&quot;:2.8048212435393984,&quot;skewX&quot;:-6.758764688790558e-17,&quot;scale&quot;:{&quot;x&quot;:0.16020699140440184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7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27366ba-5f7f-4d23-b920-3222ede267a6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27366ba-5f7f-4d23-b920-3222ede267a6&quot;:{&quot;type&quot;:&quot;FIGURE_OBJECT&quot;,&quot;id&quot;:&quot;727366ba-5f7f-4d23-b920-3222ede267a6&quot;,&quot;name&quot;:&quot;MHC class I&quot;,&quot;relativeTransform&quot;:{&quot;translate&quot;:{&quot;x&quot;:132.98292941267462,&quot;y&quot;:-300.4172304231213},&quot;rotate&quot;:-2.7428189454043927,&quot;skewX&quot;:-6.758764688790551e-17,&quot;scale&quot;:{&quot;x&quot;:0.1602069914044019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8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253cc8a9-b802-448a-9e1e-74d32c62d15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253cc8a9-b802-448a-9e1e-74d32c62d154&quot;:{&quot;type&quot;:&quot;FIGURE_OBJECT&quot;,&quot;id&quot;:&quot;253cc8a9-b802-448a-9e1e-74d32c62d154&quot;,&quot;name&quot;:&quot;MHC class I&quot;,&quot;relativeTransform&quot;:{&quot;translate&quot;:{&quot;x&quot;:94.74648201117857,&quot;y&quot;:-293.5922029367007},&quot;rotate&quot;:0.6978624507574073,&quot;skewX&quot;:7.434641157669607e-16,&quot;scale&quot;:{&quot;x&quot;:0.1602069914044019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9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606e785b-f03c-45ca-8db9-a40dc2814e89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606e785b-f03c-45ca-8db9-a40dc2814e89&quot;:{&quot;type&quot;:&quot;FIGURE_OBJECT&quot;,&quot;id&quot;:&quot;606e785b-f03c-45ca-8db9-a40dc2814e89&quot;,&quot;relativeTransform&quot;:{&quot;translate&quot;:{&quot;x&quot;:182.79027693023568,&quot;y&quot;:-257.1362467702071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3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5c4949a-7d8f-4642-bafe-b9d546b00bc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5c4949a-7d8f-4642-bafe-b9d546b00bc4&quot;:{&quot;type&quot;:&quot;FIGURE_OBJECT&quot;,&quot;id&quot;:&quot;b5c4949a-7d8f-4642-bafe-b9d546b00bc4&quot;,&quot;relativeTransform&quot;:{&quot;translate&quot;:{&quot;x&quot;:182.7903408176179,&quot;y&quot;:-241.0291071415244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822faf0c-fdfa-4cb4-b145-7a38802f8a7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822faf0c-fdfa-4cb4-b145-7a38802f8a74&quot;:{&quot;type&quot;:&quot;FIGURE_OBJECT&quot;,&quot;id&quot;:&quot;822faf0c-fdfa-4cb4-b145-7a38802f8a74&quot;,&quot;relativeTransform&quot;:{&quot;translate&quot;:{&quot;x&quot;:182.79011957183732,&quot;y&quot;:-280.00838504293637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ba12a50-bf8c-42ba-8619-4b9c6aee5c6f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ba12a50-bf8c-42ba-8619-4b9c6aee5c6f&quot;:{&quot;type&quot;:&quot;FIGURE_OBJECT&quot;,&quot;id&quot;:&quot;bba12a50-bf8c-42ba-8619-4b9c6aee5c6f&quot;,&quot;relativeTransform&quot;:{&quot;translate&quot;:{&quot;x&quot;:182.78975462951416,&quot;y&quot;:-268.0891017177112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#c03830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7f28c3dc-f812-4e7a-bc6f-429e6b9f3814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7f28c3dc-f812-4e7a-bc6f-429e6b9f3814&quot;:{&quot;type&quot;:&quot;FIGURE_OBJECT&quot;,&quot;id&quot;:&quot;7f28c3dc-f812-4e7a-bc6f-429e6b9f3814&quot;,&quot;name&quot;:&quot;Polypeptide (soluble)&quot;,&quot;relativeTransform&quot;:{&quot;translate&quot;:{&quot;x&quot;:344.07312410793924,&quot;y&quot;:8.635078037197964},&quot;rotate&quot;:0,&quot;skewX&quot;:0,&quot;scale&quot;:{&quot;x&quot;:1.047616741929712,&quot;y&quot;:1.0476167419297122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2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f4aa0dc6-915f-4cdd-9e9d-0b3f1b6bcb18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f4aa0dc6-915f-4cdd-9e9d-0b3f1b6bcb18&quot;:{&quot;relativeTransform&quot;:{&quot;translate&quot;:{&quot;x&quot;:-394.06695156264175,&quot;y&quot;:221.47945313575786},&quot;rotate&quot;:0,&quot;skewX&quot;:0,&quot;scale&quot;:{&quot;x&quot;:1,&quot;y&quot;:1}},&quot;type&quot;:&quot;FIGURE_OBJECT&quot;,&quot;id&quot;:&quot;f4aa0dc6-915f-4cdd-9e9d-0b3f1b6bcb18&quot;,&quot;opacity&quot;:1,&quot;path&quot;:{&quot;type&quot;:&quot;POLY_LINE&quot;,&quot;points&quot;:[{&quot;x&quot;:4.974641926767617,&quot;y&quot;:-137.02271231082307},{&quot;x&quot;:13.185661039235299,&quot;y&quot;:-158.41658203145784},{&quot;x&quot;:28.715525288267486,&quot;y&quot;:-168.3407703671512},{&quot;x&quot;:44.33526212272119,&quot;y&quot;:-158.81658203145784},{&quot;x&quot;:54.935953265994215,&quot;y&quot;:-135.79148492246026}],&quot;closed&quot;:false,&quot;selectedObjectIds&quot;:[&quot;69922a4c-8668-4e32-9dc7-a4d983b2e733&quot;]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475ba57-21ab-44e2-8d91-6190a18b86f4&quot;,&quot;order&quot;:&quot;9998&quot;},&quot;connectorInfo&quot;:{&quot;connectedObjects&quot;:[],&quot;type&quot;:&quot;CUBIC&quot;,&quot;offset&quot;:{&quot;x&quot;:0,&quot;y&quot;:0},&quot;bending&quot;:-0.1,&quot;firstElementIsHead&quot;:true,&quot;customized&quot;:true},&quot;pathSmoothing&quot;:{&quot;type&quot;:&quot;CATMULL_SMOOTHING&quot;,&quot;smoothing&quot;:0.2}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name&quot;:&quot;Curving arrow (tapered, editable) 4&quot;,&quot;displayName&quot;:&quot;Curving arrow (tapered, editable) 4&quot;,&quot;source&quot;:{&quot;id&quot;:&quot;62699146cee6c3765908b81c&quot;,&quot;type&quot;:&quot;ASSETS&quot;},&quot;isPremium&quot;:false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1c64d46a-2fab-4d61-8a73-dd4cabfa5311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1c64d46a-2fab-4d61-8a73-dd4cabfa5311&quot;:{&quot;type&quot;:&quot;FIGURE_OBJECT&quot;,&quot;id&quot;:&quot;1c64d46a-2fab-4d61-8a73-dd4cabfa5311&quot;,&quot;name&quot;:&quot;MHC class I&quot;,&quot;relativeTransform&quot;:{&quot;translate&quot;:{&quot;x&quot;:102.27342391497126,&quot;y&quot;:-245.0614168099056},&quot;rotate&quot;:-0.43302615526565685,&quot;skewX&quot;:0,&quot;scale&quot;:{&quot;x&quot;:0.1602069914044018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2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083de70-7cd0-4358-9d8b-c72e3674d148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083de70-7cd0-4358-9d8b-c72e3674d148&quot;:{&quot;type&quot;:&quot;FIGURE_OBJECT&quot;,&quot;id&quot;:&quot;7083de70-7cd0-4358-9d8b-c72e3674d148&quot;,&quot;relativeTransform&quot;:{&quot;translate&quot;:{&quot;x&quot;:89.8928334473041,&quot;y&quot;:-264.46405368838424},&quot;rotate&quot;:-0.44131057260681256,&quot;skewX&quot;:0,&quot;scale&quot;:{&quot;x&quot;:1,&quot;y&quot;:1}},&quot;opacity&quot;:1,&quot;path&quot;:{&quot;type&quot;:&quot;POLY_LINE&quot;,&quot;points&quot;:[{&quot;x&quot;:7.142341736519693,&quot;y&quot;:2.1601942071293854},{&quot;x&quot;:3.6793881672980233,&quot;y&quot;:-2.158863048152068},{&quot;x&quot;:-0.21643459807635443,&quot;y&quot;:1.7369597172223101},{&quot;x&quot;:-4.545126559603441,&quot;y&quot;:-2.158863048152068},{&quot;x&quot;:-7.142341736519693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5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4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010ef74a-af0f-479e-95b4-cbbfc8a1ab8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010ef74a-af0f-479e-95b4-cbbfc8a1ab8e&quot;:{&quot;type&quot;:&quot;FIGURE_OBJECT&quot;,&quot;id&quot;:&quot;010ef74a-af0f-479e-95b4-cbbfc8a1ab8e&quot;,&quot;relativeTransform&quot;:{&quot;translate&quot;:{&quot;x&quot;:122.45736746364457,&quot;y&quot;:-239.3810937092531},&quot;rotate&quot;:0,&quot;skewX&quot;:0,&quot;scale&quot;:{&quot;x&quot;:1,&quot;y&quot;:1}},&quot;opacity&quot;:1,&quot;path&quot;:{&quot;type&quot;:&quot;POLY_LINE&quot;,&quot;points&quot;:[{&quot;x&quot;:-5.600507684764265,&quot;y&quot;:5.1187269204290295},{&quot;x&quot;:-0.06471651776758944,&quot;y&quot;:5.155047057896467},{&quot;x&quot;:-0.6312447937271434,&quot;y&quot;:-0.3252737129121942},{&quot;x&quot;:5.122064449017516,&quot;y&quot;:-1.227738047025601},{&quot;x&quot;:3.408111889125607,&quot;y&quot;:-5.967162998646137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2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4aa9e267-1161-469a-a031-170ad7086cf0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4aa9e267-1161-469a-a031-170ad7086cf0&quot;:{&quot;type&quot;:&quot;FIGURE_OBJECT&quot;,&quot;id&quot;:&quot;4aa9e267-1161-469a-a031-170ad7086cf0&quot;,&quot;relativeTransform&quot;:{&quot;translate&quot;:{&quot;x&quot;:107.59445613061855,&quot;y&quot;:-315.1804443398897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963e40e1-4e80-4598-8c43-7c81c31d497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963e40e1-4e80-4598-8c43-7c81c31d497e&quot;:{&quot;type&quot;:&quot;FIGURE_OBJECT&quot;,&quot;id&quot;:&quot;963e40e1-4e80-4598-8c43-7c81c31d497e&quot;,&quot;relativeTransform&quot;:{&quot;translate&quot;:{&quot;x&quot;:134.91584899945858,&quot;y&quot;:-279.24384477105536},&quot;rotate&quot;:2.4657944107428795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3},{&quot;x&quot;:-0.2164345980763544,&quot;y&quot;:1.7369597172223106},{&quot;x&quot;:-4.54512655960344,&quot;y&quot;:-2.1588630481520683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2, 56, 48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7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f8e40c3d-cafd-456e-9bdf-7842018b7cd2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f8e40c3d-cafd-456e-9bdf-7842018b7cd2&quot;:{&quot;type&quot;:&quot;FIGURE_OBJECT&quot;,&quot;id&quot;:&quot;f8e40c3d-cafd-456e-9bdf-7842018b7cd2&quot;,&quot;name&quot;:&quot;MHC class I&quot;,&quot;relativeTransform&quot;:{&quot;translate&quot;:{&quot;x&quot;:121.02277924788297,&quot;y&quot;:-261.12575523769004},&quot;rotate&quot;:2.8048212435393984,&quot;skewX&quot;:-6.758764688790558e-17,&quot;scale&quot;:{&quot;x&quot;:0.16020699140440184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7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27366ba-5f7f-4d23-b920-3222ede267a6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27366ba-5f7f-4d23-b920-3222ede267a6&quot;:{&quot;type&quot;:&quot;FIGURE_OBJECT&quot;,&quot;id&quot;:&quot;727366ba-5f7f-4d23-b920-3222ede267a6&quot;,&quot;name&quot;:&quot;MHC class I&quot;,&quot;relativeTransform&quot;:{&quot;translate&quot;:{&quot;x&quot;:132.98292941267462,&quot;y&quot;:-300.4172304231213},&quot;rotate&quot;:-2.7428189454043927,&quot;skewX&quot;:-6.758764688790551e-17,&quot;scale&quot;:{&quot;x&quot;:0.1602069914044019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8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253cc8a9-b802-448a-9e1e-74d32c62d15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253cc8a9-b802-448a-9e1e-74d32c62d154&quot;:{&quot;type&quot;:&quot;FIGURE_OBJECT&quot;,&quot;id&quot;:&quot;253cc8a9-b802-448a-9e1e-74d32c62d154&quot;,&quot;name&quot;:&quot;MHC class I&quot;,&quot;relativeTransform&quot;:{&quot;translate&quot;:{&quot;x&quot;:94.74648201117857,&quot;y&quot;:-293.5922029367007},&quot;rotate&quot;:0.6978624507574073,&quot;skewX&quot;:7.434641157669607e-16,&quot;scale&quot;:{&quot;x&quot;:0.1602069914044019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9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606e785b-f03c-45ca-8db9-a40dc2814e89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606e785b-f03c-45ca-8db9-a40dc2814e89&quot;:{&quot;type&quot;:&quot;FIGURE_OBJECT&quot;,&quot;id&quot;:&quot;606e785b-f03c-45ca-8db9-a40dc2814e89&quot;,&quot;relativeTransform&quot;:{&quot;translate&quot;:{&quot;x&quot;:182.79027693023568,&quot;y&quot;:-257.1362467702071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3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5c4949a-7d8f-4642-bafe-b9d546b00bc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5c4949a-7d8f-4642-bafe-b9d546b00bc4&quot;:{&quot;type&quot;:&quot;FIGURE_OBJECT&quot;,&quot;id&quot;:&quot;b5c4949a-7d8f-4642-bafe-b9d546b00bc4&quot;,&quot;relativeTransform&quot;:{&quot;translate&quot;:{&quot;x&quot;:182.7903408176179,&quot;y&quot;:-241.0291071415244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822faf0c-fdfa-4cb4-b145-7a38802f8a7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822faf0c-fdfa-4cb4-b145-7a38802f8a74&quot;:{&quot;type&quot;:&quot;FIGURE_OBJECT&quot;,&quot;id&quot;:&quot;822faf0c-fdfa-4cb4-b145-7a38802f8a74&quot;,&quot;relativeTransform&quot;:{&quot;translate&quot;:{&quot;x&quot;:182.79011957183732,&quot;y&quot;:-280.00838504293637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ba12a50-bf8c-42ba-8619-4b9c6aee5c6f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ba12a50-bf8c-42ba-8619-4b9c6aee5c6f&quot;:{&quot;type&quot;:&quot;FIGURE_OBJECT&quot;,&quot;id&quot;:&quot;bba12a50-bf8c-42ba-8619-4b9c6aee5c6f&quot;,&quot;relativeTransform&quot;:{&quot;translate&quot;:{&quot;x&quot;:182.78975462951416,&quot;y&quot;:-268.0891017177112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#c03830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97e1670-a8e7-4682-b280-5fd875a8715f"/>
  <p:tag name="TRANSPARENTBACKGROUND" val="true"/>
  <p:tag name="VERSION" val="1759413361973"/>
  <p:tag name="TITLE" val="Untitled"/>
  <p:tag name="CREATORNAME" val="Christine Carapito"/>
  <p:tag name="DATEINSERTED" val="1759413363201"/>
  <p:tag name="DPI" val="300"/>
  <p:tag name="BIOJSON" val="{&quot;id&quot;:&quot;49546808-5581-40ab-aaa3-79a1c41a0db9&quot;,&quot;objects&quot;:{&quot;b97e1670-a8e7-4682-b280-5fd875a8715f&quot;:{&quot;relativeTransform&quot;:{&quot;translate&quot;:{&quot;x&quot;:720.487951650156,&quot;y&quot;:-394.193914854395},&quot;rotate&quot;:0},&quot;type&quot;:&quot;FIGURE_OBJECT&quot;,&quot;id&quot;:&quot;b97e1670-a8e7-4682-b280-5fd875a8715f&quot;,&quot;parent&quot;:{&quot;type&quot;:&quot;CHILD&quot;,&quot;parentId&quot;:&quot;d758f8a6-579b-471d-a846-c10e6861bb37&quot;,&quot;order&quot;:&quot;95&quot;},&quot;name&quot;:&quot;Circular arrows with text (editable)&quot;,&quot;displayName&quot;:&quot;Circular arrows with text (editable)&quot;,&quot;source&quot;:{&quot;id&quot;:&quot;638aa4b605e0732d53bb35db&quot;,&quot;type&quot;:&quot;ASSETS&quot;},&quot;isPremium&quot;:true},&quot;6659d903-7e8e-47ae-8edc-d67609a5a137&quot;:{&quot;relativeTransform&quot;:{&quot;translate&quot;:{&quot;x&quot;:-384.01734456645835,&quot;y&quot;:593.5136352455891},&quot;rotate&quot;:0},&quot;type&quot;:&quot;FIGURE_OBJECT&quot;,&quot;id&quot;:&quot;6659d903-7e8e-47ae-8edc-d67609a5a137&quot;,&quot;parent&quot;:{&quot;type&quot;:&quot;CHILD&quot;,&quot;parentId&quot;:&quot;b97e1670-a8e7-4682-b280-5fd875a8715f&quot;,&quot;order&quot;:&quot;2&quot;},&quot;name&quot;:&quot;Circular arrow (editable) 5&quot;,&quot;displayName&quot;:&quot;Circular arrow (editable) 5&quot;,&quot;source&quot;:{&quot;id&quot;:&quot;6261cd9d249191d70aecf535&quot;,&quot;type&quot;:&quot;ASSETS&quot;},&quot;isPremium&quot;:true,&quot;opacity&quot;:1},&quot;4a2aa7ab-dc03-4606-b502-c513d6aa1ebb&quot;:{&quot;type&quot;:&quot;FIGURE_OBJECT&quot;,&quot;id&quot;:&quot;4a2aa7ab-dc03-4606-b502-c513d6aa1ebb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3.141592653589793,&quot;sweepAngle&quot;:1.58712094855506,&quot;selectedObjectIds&quot;:[&quot;0e94ff08-7902-449c-a5e9-dced7725b457&quot;]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2&quot;}},&quot;4fd5adb8-1ed0-4f5e-8268-64c9ce158410&quot;:{&quot;type&quot;:&quot;FIGURE_OBJECT&quot;,&quot;id&quot;:&quot;4fd5adb8-1ed0-4f5e-8268-64c9ce158410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0.20069449456875885,&quot;sweepAngle&quot;:2.7903577199190988,&quot;selectedObjectIds&quot;:[&quot;834372ac-7e5a-4cec-814d-4ae284fca092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2cb94c74-afd2-462b-9f54-265eae3b4ad8&quot;:{&quot;type&quot;:&quot;FIGURE_OBJECT&quot;,&quot;id&quot;:&quot;2cb94c74-afd2-462b-9f54-265eae3b4ad8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1.379394584107225,&quot;sweepAngle&quot;:1.4043216985982472,&quot;selectedObjectIds&quot;:[&quot;b4613043-2122-44c8-b3b7-591ce112c347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1c64d46a-2fab-4d61-8a73-dd4cabfa5311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1c64d46a-2fab-4d61-8a73-dd4cabfa5311&quot;:{&quot;type&quot;:&quot;FIGURE_OBJECT&quot;,&quot;id&quot;:&quot;1c64d46a-2fab-4d61-8a73-dd4cabfa5311&quot;,&quot;name&quot;:&quot;MHC class I&quot;,&quot;relativeTransform&quot;:{&quot;translate&quot;:{&quot;x&quot;:102.27342391497126,&quot;y&quot;:-245.0614168099056},&quot;rotate&quot;:-0.43302615526565685,&quot;skewX&quot;:0,&quot;scale&quot;:{&quot;x&quot;:0.1602069914044018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2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083de70-7cd0-4358-9d8b-c72e3674d148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083de70-7cd0-4358-9d8b-c72e3674d148&quot;:{&quot;type&quot;:&quot;FIGURE_OBJECT&quot;,&quot;id&quot;:&quot;7083de70-7cd0-4358-9d8b-c72e3674d148&quot;,&quot;relativeTransform&quot;:{&quot;translate&quot;:{&quot;x&quot;:89.8928334473041,&quot;y&quot;:-264.46405368838424},&quot;rotate&quot;:-0.44131057260681256,&quot;skewX&quot;:0,&quot;scale&quot;:{&quot;x&quot;:1,&quot;y&quot;:1}},&quot;opacity&quot;:1,&quot;path&quot;:{&quot;type&quot;:&quot;POLY_LINE&quot;,&quot;points&quot;:[{&quot;x&quot;:7.142341736519693,&quot;y&quot;:2.1601942071293854},{&quot;x&quot;:3.6793881672980233,&quot;y&quot;:-2.158863048152068},{&quot;x&quot;:-0.21643459807635443,&quot;y&quot;:1.7369597172223101},{&quot;x&quot;:-4.545126559603441,&quot;y&quot;:-2.158863048152068},{&quot;x&quot;:-7.142341736519693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5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4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010ef74a-af0f-479e-95b4-cbbfc8a1ab8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010ef74a-af0f-479e-95b4-cbbfc8a1ab8e&quot;:{&quot;type&quot;:&quot;FIGURE_OBJECT&quot;,&quot;id&quot;:&quot;010ef74a-af0f-479e-95b4-cbbfc8a1ab8e&quot;,&quot;relativeTransform&quot;:{&quot;translate&quot;:{&quot;x&quot;:122.45736746364457,&quot;y&quot;:-239.3810937092531},&quot;rotate&quot;:0,&quot;skewX&quot;:0,&quot;scale&quot;:{&quot;x&quot;:1,&quot;y&quot;:1}},&quot;opacity&quot;:1,&quot;path&quot;:{&quot;type&quot;:&quot;POLY_LINE&quot;,&quot;points&quot;:[{&quot;x&quot;:-5.600507684764265,&quot;y&quot;:5.1187269204290295},{&quot;x&quot;:-0.06471651776758944,&quot;y&quot;:5.155047057896467},{&quot;x&quot;:-0.6312447937271434,&quot;y&quot;:-0.3252737129121942},{&quot;x&quot;:5.122064449017516,&quot;y&quot;:-1.227738047025601},{&quot;x&quot;:3.408111889125607,&quot;y&quot;:-5.967162998646137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2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4aa9e267-1161-469a-a031-170ad7086cf0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4aa9e267-1161-469a-a031-170ad7086cf0&quot;:{&quot;type&quot;:&quot;FIGURE_OBJECT&quot;,&quot;id&quot;:&quot;4aa9e267-1161-469a-a031-170ad7086cf0&quot;,&quot;relativeTransform&quot;:{&quot;translate&quot;:{&quot;x&quot;:107.59445613061855,&quot;y&quot;:-315.1804443398897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963e40e1-4e80-4598-8c43-7c81c31d497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963e40e1-4e80-4598-8c43-7c81c31d497e&quot;:{&quot;type&quot;:&quot;FIGURE_OBJECT&quot;,&quot;id&quot;:&quot;963e40e1-4e80-4598-8c43-7c81c31d497e&quot;,&quot;relativeTransform&quot;:{&quot;translate&quot;:{&quot;x&quot;:134.91584899945858,&quot;y&quot;:-279.24384477105536},&quot;rotate&quot;:2.4657944107428795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3},{&quot;x&quot;:-0.2164345980763544,&quot;y&quot;:1.7369597172223106},{&quot;x&quot;:-4.54512655960344,&quot;y&quot;:-2.1588630481520683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2, 56, 48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7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f8e40c3d-cafd-456e-9bdf-7842018b7cd2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f8e40c3d-cafd-456e-9bdf-7842018b7cd2&quot;:{&quot;type&quot;:&quot;FIGURE_OBJECT&quot;,&quot;id&quot;:&quot;f8e40c3d-cafd-456e-9bdf-7842018b7cd2&quot;,&quot;name&quot;:&quot;MHC class I&quot;,&quot;relativeTransform&quot;:{&quot;translate&quot;:{&quot;x&quot;:121.02277924788297,&quot;y&quot;:-261.12575523769004},&quot;rotate&quot;:2.8048212435393984,&quot;skewX&quot;:-6.758764688790558e-17,&quot;scale&quot;:{&quot;x&quot;:0.16020699140440184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7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27366ba-5f7f-4d23-b920-3222ede267a6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27366ba-5f7f-4d23-b920-3222ede267a6&quot;:{&quot;type&quot;:&quot;FIGURE_OBJECT&quot;,&quot;id&quot;:&quot;727366ba-5f7f-4d23-b920-3222ede267a6&quot;,&quot;name&quot;:&quot;MHC class I&quot;,&quot;relativeTransform&quot;:{&quot;translate&quot;:{&quot;x&quot;:132.98292941267462,&quot;y&quot;:-300.4172304231213},&quot;rotate&quot;:-2.7428189454043927,&quot;skewX&quot;:-6.758764688790551e-17,&quot;scale&quot;:{&quot;x&quot;:0.1602069914044019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8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253cc8a9-b802-448a-9e1e-74d32c62d15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253cc8a9-b802-448a-9e1e-74d32c62d154&quot;:{&quot;type&quot;:&quot;FIGURE_OBJECT&quot;,&quot;id&quot;:&quot;253cc8a9-b802-448a-9e1e-74d32c62d154&quot;,&quot;name&quot;:&quot;MHC class I&quot;,&quot;relativeTransform&quot;:{&quot;translate&quot;:{&quot;x&quot;:94.74648201117857,&quot;y&quot;:-293.5922029367007},&quot;rotate&quot;:0.6978624507574073,&quot;skewX&quot;:7.434641157669607e-16,&quot;scale&quot;:{&quot;x&quot;:0.1602069914044019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9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137681a5-c1ac-4420-9cf2-660597aa9fc7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137681a5-c1ac-4420-9cf2-660597aa9fc7&quot;:{&quot;type&quot;:&quot;FIGURE_OBJECT&quot;,&quot;id&quot;:&quot;137681a5-c1ac-4420-9cf2-660597aa9fc7&quot;,&quot;name&quot;:&quot;Polypeptide (soluble)&quot;,&quot;relativeTransform&quot;:{&quot;translate&quot;:{&quot;x&quot;:177.58015777071586,&quot;y&quot;:-235.92237074939996},&quot;rotate&quot;:0,&quot;skewX&quot;:0,&quot;scale&quot;:{&quot;x&quot;:1.1694436041984715,&quot;y&quot;:1.1694436041984717}},&quot;opacity&quot;:1,&quot;image&quot;:{&quot;url&quot;:&quot;https://icons.biorender.com/biorender/5c1a6299dd23b41200de726c/polypeptide-soluble.png&quot;,&quot;fallbackUrl&quot;:&quot;https://res.cloudinary.com/dlcjuc3ej/image/upload/v1545233044/smwmhsquztwcob5jp5fm.svg#/keystone/api/icons/5c1a6299dd23b41200de726c/polypeptide-soluble.svg&quot;,&quot;size&quot;:{&quot;x&quot;:100,&quot;y&quot;:86},&quot;isPremium&quot;:false,&quot;isPacked&quot;:true},&quot;source&quot;:{&quot;id&quot;:&quot;5c1a6258dd23b41200de726b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85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606e785b-f03c-45ca-8db9-a40dc2814e89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606e785b-f03c-45ca-8db9-a40dc2814e89&quot;:{&quot;type&quot;:&quot;FIGURE_OBJECT&quot;,&quot;id&quot;:&quot;606e785b-f03c-45ca-8db9-a40dc2814e89&quot;,&quot;relativeTransform&quot;:{&quot;translate&quot;:{&quot;x&quot;:182.79027693023568,&quot;y&quot;:-257.1362467702071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3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5c4949a-7d8f-4642-bafe-b9d546b00bc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5c4949a-7d8f-4642-bafe-b9d546b00bc4&quot;:{&quot;type&quot;:&quot;FIGURE_OBJECT&quot;,&quot;id&quot;:&quot;b5c4949a-7d8f-4642-bafe-b9d546b00bc4&quot;,&quot;relativeTransform&quot;:{&quot;translate&quot;:{&quot;x&quot;:182.7903408176179,&quot;y&quot;:-241.0291071415244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822faf0c-fdfa-4cb4-b145-7a38802f8a7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822faf0c-fdfa-4cb4-b145-7a38802f8a74&quot;:{&quot;type&quot;:&quot;FIGURE_OBJECT&quot;,&quot;id&quot;:&quot;822faf0c-fdfa-4cb4-b145-7a38802f8a74&quot;,&quot;relativeTransform&quot;:{&quot;translate&quot;:{&quot;x&quot;:182.79011957183732,&quot;y&quot;:-280.00838504293637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ba12a50-bf8c-42ba-8619-4b9c6aee5c6f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bba12a50-bf8c-42ba-8619-4b9c6aee5c6f&quot;:{&quot;type&quot;:&quot;FIGURE_OBJECT&quot;,&quot;id&quot;:&quot;bba12a50-bf8c-42ba-8619-4b9c6aee5c6f&quot;,&quot;relativeTransform&quot;:{&quot;translate&quot;:{&quot;x&quot;:182.78975462951416,&quot;y&quot;:-268.0891017177112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#c03830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b97e1670-a8e7-4682-b280-5fd875a8715f"/>
  <p:tag name="TRANSPARENTBACKGROUND" val="true"/>
  <p:tag name="VERSION" val="1759413361973"/>
  <p:tag name="TITLE" val="Untitled"/>
  <p:tag name="CREATORNAME" val="Christine Carapito"/>
  <p:tag name="DATEINSERTED" val="1759413363201"/>
  <p:tag name="DPI" val="300"/>
  <p:tag name="BIOJSON" val="{&quot;id&quot;:&quot;49546808-5581-40ab-aaa3-79a1c41a0db9&quot;,&quot;objects&quot;:{&quot;b97e1670-a8e7-4682-b280-5fd875a8715f&quot;:{&quot;relativeTransform&quot;:{&quot;translate&quot;:{&quot;x&quot;:720.487951650156,&quot;y&quot;:-394.193914854395},&quot;rotate&quot;:0},&quot;type&quot;:&quot;FIGURE_OBJECT&quot;,&quot;id&quot;:&quot;b97e1670-a8e7-4682-b280-5fd875a8715f&quot;,&quot;parent&quot;:{&quot;type&quot;:&quot;CHILD&quot;,&quot;parentId&quot;:&quot;d758f8a6-579b-471d-a846-c10e6861bb37&quot;,&quot;order&quot;:&quot;95&quot;},&quot;name&quot;:&quot;Circular arrows with text (editable)&quot;,&quot;displayName&quot;:&quot;Circular arrows with text (editable)&quot;,&quot;source&quot;:{&quot;id&quot;:&quot;638aa4b605e0732d53bb35db&quot;,&quot;type&quot;:&quot;ASSETS&quot;},&quot;isPremium&quot;:true},&quot;6659d903-7e8e-47ae-8edc-d67609a5a137&quot;:{&quot;relativeTransform&quot;:{&quot;translate&quot;:{&quot;x&quot;:-384.01734456645835,&quot;y&quot;:593.5136352455891},&quot;rotate&quot;:0},&quot;type&quot;:&quot;FIGURE_OBJECT&quot;,&quot;id&quot;:&quot;6659d903-7e8e-47ae-8edc-d67609a5a137&quot;,&quot;parent&quot;:{&quot;type&quot;:&quot;CHILD&quot;,&quot;parentId&quot;:&quot;b97e1670-a8e7-4682-b280-5fd875a8715f&quot;,&quot;order&quot;:&quot;2&quot;},&quot;name&quot;:&quot;Circular arrow (editable) 5&quot;,&quot;displayName&quot;:&quot;Circular arrow (editable) 5&quot;,&quot;source&quot;:{&quot;id&quot;:&quot;6261cd9d249191d70aecf535&quot;,&quot;type&quot;:&quot;ASSETS&quot;},&quot;isPremium&quot;:true,&quot;opacity&quot;:1},&quot;4a2aa7ab-dc03-4606-b502-c513d6aa1ebb&quot;:{&quot;type&quot;:&quot;FIGURE_OBJECT&quot;,&quot;id&quot;:&quot;4a2aa7ab-dc03-4606-b502-c513d6aa1ebb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3.141592653589793,&quot;sweepAngle&quot;:1.58712094855506,&quot;selectedObjectIds&quot;:[&quot;0e94ff08-7902-449c-a5e9-dced7725b457&quot;]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2&quot;}},&quot;4fd5adb8-1ed0-4f5e-8268-64c9ce158410&quot;:{&quot;type&quot;:&quot;FIGURE_OBJECT&quot;,&quot;id&quot;:&quot;4fd5adb8-1ed0-4f5e-8268-64c9ce158410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0.20069449456875885,&quot;sweepAngle&quot;:2.7903577199190988,&quot;selectedObjectIds&quot;:[&quot;834372ac-7e5a-4cec-814d-4ae284fca092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2cb94c74-afd2-462b-9f54-265eae3b4ad8&quot;:{&quot;type&quot;:&quot;FIGURE_OBJECT&quot;,&quot;id&quot;:&quot;2cb94c74-afd2-462b-9f54-265eae3b4ad8&quot;,&quot;relativeTransform&quot;:{&quot;translate&quot;:{&quot;x&quot;:25.873067043404603,&quot;y&quot;:-408.77949456178914},&quot;rotate&quot;:0},&quot;opacity&quot;:1,&quot;path&quot;:{&quot;type&quot;:&quot;ARC&quot;,&quot;size&quot;:{&quot;x&quot;:100,&quot;y&quot;:100},&quot;startAngle&quot;:-1.379394584107225,&quot;sweepAngle&quot;:1.4043216985982472,&quot;selectedObjectIds&quot;:[&quot;b4613043-2122-44c8-b3b7-591ce112c347&quot;]},&quot;pathStyles&quot;:[{&quot;type&quot;:&quot;STROKE&quot;,&quot;strokeStyle&quot;:&quot;#232323&quot;,&quot;lineWidth&quot;:2,&quot;lineJoin&quot;:&quot;round&quot;},{&quot;type&quot;:&quot;FILL&quot;,&quot;fillStyle&quot;:&quot;rgba(0,0,0,0)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659d903-7e8e-47ae-8edc-d67609a5a137&quot;,&quot;order&quot;:&quot;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1c64d46a-2fab-4d61-8a73-dd4cabfa5311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1c64d46a-2fab-4d61-8a73-dd4cabfa5311&quot;:{&quot;type&quot;:&quot;FIGURE_OBJECT&quot;,&quot;id&quot;:&quot;1c64d46a-2fab-4d61-8a73-dd4cabfa5311&quot;,&quot;name&quot;:&quot;MHC class I&quot;,&quot;relativeTransform&quot;:{&quot;translate&quot;:{&quot;x&quot;:102.27342391497126,&quot;y&quot;:-245.0614168099056},&quot;rotate&quot;:-0.43302615526565685,&quot;skewX&quot;:0,&quot;scale&quot;:{&quot;x&quot;:0.1602069914044018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2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083de70-7cd0-4358-9d8b-c72e3674d148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083de70-7cd0-4358-9d8b-c72e3674d148&quot;:{&quot;type&quot;:&quot;FIGURE_OBJECT&quot;,&quot;id&quot;:&quot;7083de70-7cd0-4358-9d8b-c72e3674d148&quot;,&quot;relativeTransform&quot;:{&quot;translate&quot;:{&quot;x&quot;:89.8928334473041,&quot;y&quot;:-264.46405368838424},&quot;rotate&quot;:-0.44131057260681256,&quot;skewX&quot;:0,&quot;scale&quot;:{&quot;x&quot;:1,&quot;y&quot;:1}},&quot;opacity&quot;:1,&quot;path&quot;:{&quot;type&quot;:&quot;POLY_LINE&quot;,&quot;points&quot;:[{&quot;x&quot;:7.142341736519693,&quot;y&quot;:2.1601942071293854},{&quot;x&quot;:3.6793881672980233,&quot;y&quot;:-2.158863048152068},{&quot;x&quot;:-0.21643459807635443,&quot;y&quot;:1.7369597172223101},{&quot;x&quot;:-4.545126559603441,&quot;y&quot;:-2.158863048152068},{&quot;x&quot;:-7.142341736519693,&quot;y&quot;:2.1601942071293854}],&quot;closed&quot;:false},&quot;pathStyles&quot;:[{&quot;type&quot;:&quot;FILL&quot;,&quot;fillStyle&quot;:&quot;rgba(0,0,0,0)&quot;},{&quot;type&quot;:&quot;STROKE&quot;,&quot;strokeStyle&quot;:&quot;rgba(242,179,66,1)&quot;,&quot;lineWidth&quot;:1.1587194205355535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4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010ef74a-af0f-479e-95b4-cbbfc8a1ab8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010ef74a-af0f-479e-95b4-cbbfc8a1ab8e&quot;:{&quot;type&quot;:&quot;FIGURE_OBJECT&quot;,&quot;id&quot;:&quot;010ef74a-af0f-479e-95b4-cbbfc8a1ab8e&quot;,&quot;relativeTransform&quot;:{&quot;translate&quot;:{&quot;x&quot;:122.45736746364457,&quot;y&quot;:-239.3810937092531},&quot;rotate&quot;:0,&quot;skewX&quot;:0,&quot;scale&quot;:{&quot;x&quot;:1,&quot;y&quot;:1}},&quot;opacity&quot;:1,&quot;path&quot;:{&quot;type&quot;:&quot;POLY_LINE&quot;,&quot;points&quot;:[{&quot;x&quot;:-5.600507684764265,&quot;y&quot;:5.1187269204290295},{&quot;x&quot;:-0.06471651776758944,&quot;y&quot;:5.155047057896467},{&quot;x&quot;:-0.6312447937271434,&quot;y&quot;:-0.3252737129121942},{&quot;x&quot;:5.122064449017516,&quot;y&quot;:-1.227738047025601},{&quot;x&quot;:3.408111889125607,&quot;y&quot;:-5.967162998646137}],&quot;closed&quot;:false},&quot;pathStyles&quot;:[{&quot;type&quot;:&quot;FILL&quot;,&quot;fillStyle&quot;:&quot;rgba(0,0,0,0)&quot;},{&quot;type&quot;:&quot;STROKE&quot;,&quot;strokeStyle&quot;:&quot;rgba(148,196,125,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52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4aa9e267-1161-469a-a031-170ad7086cf0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4aa9e267-1161-469a-a031-170ad7086cf0&quot;:{&quot;type&quot;:&quot;FIGURE_OBJECT&quot;,&quot;id&quot;:&quot;4aa9e267-1161-469a-a031-170ad7086cf0&quot;,&quot;relativeTransform&quot;:{&quot;translate&quot;:{&quot;x&quot;:107.59445613061855,&quot;y&quot;:-315.18044433988973},&quot;rotate&quot;:0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},{&quot;x&quot;:-0.21643459807635432,&quot;y&quot;:1.7369597172223101},{&quot;x&quot;:-4.54512655960344,&quot;y&quot;:-2.158863048152068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6, 62, 150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6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963e40e1-4e80-4598-8c43-7c81c31d497e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963e40e1-4e80-4598-8c43-7c81c31d497e&quot;:{&quot;type&quot;:&quot;FIGURE_OBJECT&quot;,&quot;id&quot;:&quot;963e40e1-4e80-4598-8c43-7c81c31d497e&quot;,&quot;relativeTransform&quot;:{&quot;translate&quot;:{&quot;x&quot;:134.91584899945858,&quot;y&quot;:-279.24384477105536},&quot;rotate&quot;:2.4657944107428795,&quot;skewX&quot;:0,&quot;scale&quot;:{&quot;x&quot;:1,&quot;y&quot;:1}},&quot;opacity&quot;:1,&quot;path&quot;:{&quot;type&quot;:&quot;POLY_LINE&quot;,&quot;points&quot;:[{&quot;x&quot;:7.1423417365196915,&quot;y&quot;:2.1601942071293854},{&quot;x&quot;:3.6793881672980233,&quot;y&quot;:-2.1588630481520683},{&quot;x&quot;:-0.2164345980763544,&quot;y&quot;:1.7369597172223106},{&quot;x&quot;:-4.54512655960344,&quot;y&quot;:-2.1588630481520683},{&quot;x&quot;:-7.1423417365196915,&quot;y&quot;:2.1601942071293854}],&quot;closed&quot;:false},&quot;pathStyles&quot;:[{&quot;type&quot;:&quot;FILL&quot;,&quot;fillStyle&quot;:&quot;rgba(0,0,0,0)&quot;},{&quot;type&quot;:&quot;STROKE&quot;,&quot;strokeStyle&quot;:&quot;rgba(192, 56, 48, 1)&quot;,&quot;lineWidth&quot;:1.1587194205355533,&quot;lineJoin&quot;:&quot;round&quot;}],&quot;pathSmoothing&quot;:{&quot;type&quot;:&quot;CATMULL_SMOOTHING&quot;,&quot;smoothing&quot;:0.2},&quot;isLocked&quot;:false,&quot;parent&quot;:{&quot;type&quot;:&quot;CHILD&quot;,&quot;parentId&quot;:&quot;d758f8a6-579b-471d-a846-c10e6861bb37&quot;,&quot;order&quot;:&quot;7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f8e40c3d-cafd-456e-9bdf-7842018b7cd2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f8e40c3d-cafd-456e-9bdf-7842018b7cd2&quot;:{&quot;type&quot;:&quot;FIGURE_OBJECT&quot;,&quot;id&quot;:&quot;f8e40c3d-cafd-456e-9bdf-7842018b7cd2&quot;,&quot;name&quot;:&quot;MHC class I&quot;,&quot;relativeTransform&quot;:{&quot;translate&quot;:{&quot;x&quot;:121.02277924788297,&quot;y&quot;:-261.12575523769004},&quot;rotate&quot;:2.8048212435393984,&quot;skewX&quot;:-6.758764688790558e-17,&quot;scale&quot;:{&quot;x&quot;:0.16020699140440184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75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727366ba-5f7f-4d23-b920-3222ede267a6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727366ba-5f7f-4d23-b920-3222ede267a6&quot;:{&quot;type&quot;:&quot;FIGURE_OBJECT&quot;,&quot;id&quot;:&quot;727366ba-5f7f-4d23-b920-3222ede267a6&quot;,&quot;name&quot;:&quot;MHC class I&quot;,&quot;relativeTransform&quot;:{&quot;translate&quot;:{&quot;x&quot;:132.98292941267462,&quot;y&quot;:-300.4172304231213},&quot;rotate&quot;:-2.7428189454043927,&quot;skewX&quot;:-6.758764688790551e-17,&quot;scale&quot;:{&quot;x&quot;:0.1602069914044019,&quot;y&quot;:0.16020699140440192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8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d758f8a6-579b-471d-a846-c10e6861bb37"/>
  <p:tag name="SELECTIONIDS" val="253cc8a9-b802-448a-9e1e-74d32c62d154"/>
  <p:tag name="TRANSPARENTBACKGROUND" val="true"/>
  <p:tag name="VERSION" val="1759413010673"/>
  <p:tag name="TITLE" val="Untitled"/>
  <p:tag name="CREATORNAME" val="Christine Carapito"/>
  <p:tag name="DATEINSERTED" val="1759413010847"/>
  <p:tag name="DPI" val="300"/>
  <p:tag name="BIOJSON" val="{&quot;id&quot;:&quot;49546808-5581-40ab-aaa3-79a1c41a0db9&quot;,&quot;objects&quot;:{&quot;253cc8a9-b802-448a-9e1e-74d32c62d154&quot;:{&quot;type&quot;:&quot;FIGURE_OBJECT&quot;,&quot;id&quot;:&quot;253cc8a9-b802-448a-9e1e-74d32c62d154&quot;,&quot;name&quot;:&quot;MHC class I&quot;,&quot;relativeTransform&quot;:{&quot;translate&quot;:{&quot;x&quot;:94.74648201117857,&quot;y&quot;:-293.5922029367007},&quot;rotate&quot;:0.6978624507574073,&quot;skewX&quot;:7.434641157669607e-16,&quot;scale&quot;:{&quot;x&quot;:0.1602069914044019,&quot;y&quot;:0.16020699140440176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d758f8a6-579b-471d-a846-c10e6861bb37&quot;,&quot;order&quot;:&quot;9&quot;}},&quot;d758f8a6-579b-471d-a846-c10e6861bb37&quot;:{&quot;id&quot;:&quot;d758f8a6-579b-471d-a846-c10e6861bb3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4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c88c928e-0dbf-40cb-b8f7-49bc3bee73b1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c88c928e-0dbf-40cb-b8f7-49bc3bee73b1&quot;:{&quot;type&quot;:&quot;FIGURE_OBJECT&quot;,&quot;id&quot;:&quot;c88c928e-0dbf-40cb-b8f7-49bc3bee73b1&quot;,&quot;name&quot;:&quot;MHC class I&quot;,&quot;relativeTransform&quot;:{&quot;translate&quot;:{&quot;x&quot;:26.4010346261567,&quot;y&quot;:-183.74201899876775},&quot;rotate&quot;:-2.4599178920130234,&quot;skewX&quot;:7.115009505099113e-17,&quot;scale&quot;:{&quot;x&quot;:0.8832880903957555,&quot;y&quot;:0.8832880903957564}},&quot;opacity&quot;:0.8,&quot;image&quot;:{&quot;url&quot;:&quot;https://icons.biorender.com/biorender/5d9b3d99dd52690004bb546e/mhc-class-i.png&quot;,&quot;fallbackUrl&quot;:&quot;https://res.cloudinary.com/dlcjuc3ej/image/upload/v1570454932/jgikfuuca4yjuzhohnpo.svg#/keystone/api/icons/5d9b3d99dd52690004bb546e/mhc-class-i.svg&quot;,&quot;size&quot;:{&quot;x&quot;:86,&quot;y&quot;:202},&quot;isPremium&quot;:false,&quot;isPacked&quot;:true},&quot;source&quot;:{&quot;id&quot;:&quot;5d9b3c97dd52690004bb5465&quot;,&quot;type&quot;:&quot;ASSETS&quot;},&quot;pathStyles&quot;:[{&quot;type&quot;:&quot;FILL&quot;,&quot;fillStyle&quot;:&quot;rgb(0,0,0)&quot;}],&quot;isLocked&quot;:false,&quot;parent&quot;:{&quot;type&quot;:&quot;CHILD&quot;,&quot;parentId&quot;:&quot;7be0dc18-2405-4748-832e-126568b95c20&quot;,&quot;order&quot;:&quot;93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7be0dc18-2405-4748-832e-126568b95c20"/>
  <p:tag name="SELECTIONIDS" val="6f349d1d-d8ae-40a2-9473-4b4d1a6d5369"/>
  <p:tag name="TRANSPARENTBACKGROUND" val="true"/>
  <p:tag name="VERSION" val="1759333112366"/>
  <p:tag name="TITLE" val="Untitled"/>
  <p:tag name="CREATORNAME" val="Christine Carapito"/>
  <p:tag name="DATEINSERTED" val="1759333112528"/>
  <p:tag name="DPI" val="300"/>
  <p:tag name="BIOJSON" val="{&quot;id&quot;:&quot;49546808-5581-40ab-aaa3-79a1c41a0db9&quot;,&quot;objects&quot;:{&quot;6f349d1d-d8ae-40a2-9473-4b4d1a6d5369&quot;:{&quot;type&quot;:&quot;FIGURE_OBJECT&quot;,&quot;id&quot;:&quot;6f349d1d-d8ae-40a2-9473-4b4d1a6d5369&quot;,&quot;relativeTransform&quot;:{&quot;translate&quot;:{&quot;x&quot;:-23.813583523469177,&quot;y&quot;:-130.47948534871608},&quot;rotate&quot;:0.2829010533913691,&quot;skewX&quot;:0,&quot;scale&quot;:{&quot;x&quot;:1.0000000000000004,&quot;y&quot;:1.0000000000000007}},&quot;opacity&quot;:1,&quot;path&quot;:{&quot;type&quot;:&quot;POLY_LINE&quot;,&quot;points&quot;:[{&quot;x&quot;:22.342233474934478,&quot;y&quot;:17.211728787618746},{&quot;x&quot;:13.40534008495955,&quot;y&quot;:15.12955112732964},{&quot;x&quot;:21.143329065406014,&quot;y&quot;:-6.347550796251205},{&quot;x&quot;:12.395634356301837,&quot;y&quot;:-18.596695867948664},{&quot;x&quot;:-5.667351104514437,&quot;y&quot;:-12.59408377711744},{&quot;x&quot;:-13.405340084960905,&quot;y&quot;:8.883018146463403},{&quot;x&quot;:-22.342233474934478,&quot;y&quot;:6.800840486174297}],&quot;closed&quot;:false},&quot;pathStyles&quot;:[{&quot;type&quot;:&quot;FILL&quot;,&quot;fillStyle&quot;:&quot;rgba(0,0,0,0)&quot;},{&quot;type&quot;:&quot;STROKE&quot;,&quot;strokeStyle&quot;:&quot;rgba(196,62,150,1)&quot;,&quot;lineWidth&quot;:6.388504367364355,&quot;lineJoin&quot;:&quot;round&quot;}],&quot;pathSmoothing&quot;:{&quot;type&quot;:&quot;CATMULL_SMOOTHING&quot;,&quot;smoothing&quot;:0.2},&quot;isLocked&quot;:false,&quot;parent&quot;:{&quot;type&quot;:&quot;CHILD&quot;,&quot;parentId&quot;:&quot;7be0dc18-2405-4748-832e-126568b95c20&quot;,&quot;order&quot;:&quot;97&quot;}},&quot;7be0dc18-2405-4748-832e-126568b95c20&quot;:{&quot;id&quot;:&quot;7be0dc18-2405-4748-832e-126568b95c20&quot;,&quot;type&quot;:&quot;FIGURE_OBJECT&quot;,&quot;document&quot;:{&quot;type&quot;:&quot;FIGURE&quot;,&quot;canvasType&quot;:&quot;FIGURE&quot;,&quot;units&quot;:&quot;in&quot;,&quot;aspectRatio&quot;:0,&quot;title&quot;:&quot;&quot;},&quot;parent&quot;:{&quot;type&quot;:&quot;DOCUMENT&quot;,&quot;parentId&quot;:&quot;49546808-5581-40ab-aaa3-79a1c41a0db9&quot;,&quot;order&quot;:&quot;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328e6301-c95a-493c-8463-f649f70ab717"/>
  <p:tag name="SELECTIONIDS" val="bf850b0d-415a-45e8-a18b-44aeeafb6702"/>
  <p:tag name="TRANSPARENTBACKGROUND" val="true"/>
  <p:tag name="VERSION" val="1759329093542"/>
  <p:tag name="TITLE" val="Untitled"/>
  <p:tag name="CREATORNAME" val="Christine Carapito"/>
  <p:tag name="DATEINSERTED" val="1759329093619"/>
  <p:tag name="DPI" val="300"/>
  <p:tag name="BIOJSON" val="{&quot;id&quot;:&quot;49546808-5581-40ab-aaa3-79a1c41a0db9&quot;,&quot;objects&quot;:{&quot;bf850b0d-415a-45e8-a18b-44aeeafb6702&quot;:{&quot;id&quot;:&quot;bf850b0d-415a-45e8-a18b-44aeeafb6702&quot;,&quot;type&quot;:&quot;FIGURE_OBJECT&quot;,&quot;parent&quot;:{&quot;type&quot;:&quot;CHILD&quot;,&quot;parentId&quot;:&quot;328e6301-c95a-493c-8463-f649f70ab717&quot;,&quot;order&quot;:&quot;5&quot;},&quot;layout&quot;:{&quot;sizeRatio&quot;:{&quot;x&quot;:0.88,&quot;y&quot;:0.88},&quot;keepAspectRatio&quot;:false},&quot;source&quot;:{&quot;id&quot;:&quot;62ccc36459dc10d0850c42df&quot;,&quot;type&quot;:&quot;TEMPLATES&quot;},&quot;assetId&quot;:&quot;62ccc36459dc10d0850c42df&quot;,&quot;relativeTransform&quot;:{&quot;translate&quot;:{&quot;x&quot;:0,&quot;y&quot;:-0.07542948463225455},&quot;rotate&quot;:0}},&quot;cc4bb961-00b0-4960-a824-d114a2729048&quot;:{&quot;type&quot;:&quot;FIGURE_OBJECT&quot;,&quot;id&quot;:&quot;cc4bb961-00b0-4960-a824-d114a2729048&quot;,&quot;relativeTransform&quot;:{&quot;translate&quot;:{&quot;x&quot;:-0.00045695736393035105,&quot;y&quot;:-111.55535775540386},&quot;rotate&quot;:0},&quot;opacity&quot;:1,&quot;path&quot;:{&quot;type&quot;:&quot;POLY_LINE&quot;,&quot;points&quot;:[{&quot;x&quot;:0,&quot;y&quot;:-119.0642244783491},{&quot;x&quot;:0,&quot;y&quot;:119.064224478349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4cbbbd1b-0b40-4324-92b7-49e604698476&quot;:{&quot;type&quot;:&quot;FIGURE_OBJECT&quot;,&quot;id&quot;:&quot;4cbbbd1b-0b40-4324-92b7-49e604698476&quot;,&quot;relativeTransform&quot;:{&quot;translate&quot;:{&quot;x&quot;:-0.02765770796669953,&quot;y&quot;:168.54038556634708},&quot;rotate&quot;:3.141592653589793},&quot;opacity&quot;:1,&quot;path&quot;:{&quot;type&quot;:&quot;POLY_LINE&quot;,&quot;points&quot;:[{&quot;x&quot;:0,&quot;y&quot;:-161.3855383484461},{&quot;x&quot;:0,&quot;y&quot;:161.3855383484461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d8ff236a-8dda-409c-a842-290e562d8599&quot;:{&quot;type&quot;:&quot;FIGURE_OBJECT&quot;,&quot;id&quot;:&quot;d8ff236a-8dda-409c-a842-290e562d8599&quot;,&quot;relativeTransform&quot;:{&quot;translate&quot;:{&quot;x&quot;:237.5096941554821,&quot;y&quot;:33.41157941504926},&quot;rotate&quot;:1.5707963267948966,&quot;skewX&quot;:0,&quot;scale&quot;:{&quot;x&quot;:1,&quot;y&quot;:1}},&quot;opacity&quot;:1,&quot;path&quot;:{&quot;type&quot;:&quot;POLY_LINE&quot;,&quot;points&quot;:[{&quot;x&quot;:0,&quot;y&quot;:-236.87146656468025},{&quot;x&quot;:0,&quot;y&quot;:236.8714665646802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b9dc055-03ce-4bf5-95d3-3fdd6ddd2c05&quot;:{&quot;type&quot;:&quot;FIGURE_OBJECT&quot;,&quot;id&quot;:&quot;fb9dc055-03ce-4bf5-95d3-3fdd6ddd2c05&quot;,&quot;relativeTransform&quot;:{&quot;translate&quot;:{&quot;x&quot;:-238.42372655726064,&quot;y&quot;:33.384378664446544},&quot;rotate&quot;:-1.570796326794897,&quot;skewX&quot;:0,&quot;scale&quot;:{&quot;x&quot;:1,&quot;y&quot;:1}},&quot;opacity&quot;:1,&quot;path&quot;:{&quot;type&quot;:&quot;POLY_LINE&quot;,&quot;points&quot;:[{&quot;x&quot;:0,&quot;y&quot;:-232.48623108650727},{&quot;x&quot;:0,&quot;y&quot;:232.48623108650727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EAEAEA00&quot;,&quot;1&quot;:&quot;#EAEAEA&quot;,&quot;0.45&quot;:&quot;#EAEAEA&quot;}},&quot;lineWidth&quot;:11.997306089834563,&quot;lineJoin&quot;:&quot;round&quot;}],&quot;isLocked&quot;:false,&quot;parent&quot;:{&quot;type&quot;:&quot;CHILD&quot;,&quot;parentId&quot;:&quot;bf850b0d-415a-45e8-a18b-44aeeafb6702&quot;,&quot;order&quot;:&quot;4&quot;},&quot;connectorInfo&quot;:{&quot;connectedObjects&quot;:[],&quot;type&quot;:&quot;LINE&quot;,&quot;offset&quot;:{&quot;x&quot;:0,&quot;y&quot;:0},&quot;bending&quot;:0.1,&quot;firstElementIsHead&quot;:true,&quot;customized&quot;:false}},&quot;328e6301-c95a-493c-8463-f649f70ab717&quot;:{&quot;id&quot;:&quot;328e6301-c95a-493c-8463-f649f70ab717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97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4986023b9c241a1ce5313d"/>
  <p:tag name="FIGURESLIDEID" val="f475ba57-21ab-44e2-8d91-6190a18b86f4"/>
  <p:tag name="SELECTIONIDS" val="ee76b249-b888-4058-a30c-6e89f2add8a2"/>
  <p:tag name="TRANSPARENTBACKGROUND" val="true"/>
  <p:tag name="VERSION" val="1759408893309"/>
  <p:tag name="TITLE" val="Untitled"/>
  <p:tag name="CREATORNAME" val="Christine Carapito"/>
  <p:tag name="DATEINSERTED" val="1759408893451"/>
  <p:tag name="DPI" val="300"/>
  <p:tag name="BIOJSON" val="{&quot;id&quot;:&quot;49546808-5581-40ab-aaa3-79a1c41a0db9&quot;,&quot;objects&quot;:{&quot;ee76b249-b888-4058-a30c-6e89f2add8a2&quot;:{&quot;type&quot;:&quot;FIGURE_OBJECT&quot;,&quot;id&quot;:&quot;ee76b249-b888-4058-a30c-6e89f2add8a2&quot;,&quot;name&quot;:&quot;Antibody (round style)&quot;,&quot;relativeTransform&quot;:{&quot;translate&quot;:{&quot;x&quot;:-71.1032928417396,&quot;y&quot;:-56.227341463519465},&quot;rotate&quot;:-1.0386118615700937,&quot;skewX&quot;:4.3144528656448793e-16,&quot;scale&quot;:{&quot;x&quot;:0.5072735878034083,&quot;y&quot;:0.5974909302403246}},&quot;opacity&quot;:1,&quot;image&quot;:{&quot;url&quot;:&quot;https://icons.biorender.com/biorender/5b43ad5344457700149c1cd8/antibody-round-style.png&quot;,&quot;fallbackUrl&quot;:&quot;https://res.cloudinary.com/dlcjuc3ej/image/upload/v1531161933/pb2cjzcsvcixufivzaxu.svg#/keystone/api/icons/5b43ad5344457700149c1cd8/antibody-round-style.svg&quot;,&quot;size&quot;:{&quot;x&quot;:192,&quot;y&quot;:202},&quot;isPremium&quot;:false,&quot;isPacked&quot;:true},&quot;source&quot;:{&quot;id&quot;:&quot;5b43ab4244457700149c1cc7&quot;,&quot;type&quot;:&quot;ASSETS&quot;},&quot;pathStyles&quot;:[{&quot;type&quot;:&quot;FILL&quot;,&quot;fillStyle&quot;:&quot;rgb(0,0,0)&quot;}],&quot;isLocked&quot;:false,&quot;parent&quot;:{&quot;type&quot;:&quot;CHILD&quot;,&quot;parentId&quot;:&quot;f475ba57-21ab-44e2-8d91-6190a18b86f4&quot;,&quot;order&quot;:&quot;997&quot;}},&quot;f475ba57-21ab-44e2-8d91-6190a18b86f4&quot;:{&quot;id&quot;:&quot;f475ba57-21ab-44e2-8d91-6190a18b86f4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49546808-5581-40ab-aaa3-79a1c41a0db9&quot;,&quot;order&quot;:&quot;89&quot;}},&quot;49546808-5581-40ab-aaa3-79a1c41a0db9&quot;:{&quot;id&quot;:&quot;49546808-5581-40ab-aaa3-79a1c41a0db9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76048</TotalTime>
  <Words>2653</Words>
  <Application>Microsoft Office PowerPoint</Application>
  <PresentationFormat>Grand écran</PresentationFormat>
  <Paragraphs>980</Paragraphs>
  <Slides>66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Cambria</vt:lpstr>
      <vt:lpstr>Times New Roman</vt:lpstr>
      <vt:lpstr>Wingdings</vt:lpstr>
      <vt:lpstr>Thème Office</vt:lpstr>
      <vt:lpstr>Development of immunopeptidomics as one of the most promising tool for immunology and cancer research</vt:lpstr>
      <vt:lpstr>Présentation PowerPoint</vt:lpstr>
      <vt:lpstr>Présentation PowerPoint</vt:lpstr>
      <vt:lpstr>Présentation PowerPoint</vt:lpstr>
      <vt:lpstr>The immune system protects and defends us</vt:lpstr>
      <vt:lpstr>The immune system protects and defends us</vt:lpstr>
      <vt:lpstr>The immune system protects and defends us</vt:lpstr>
      <vt:lpstr>What is HLA ?</vt:lpstr>
      <vt:lpstr>What is HLA ?</vt:lpstr>
      <vt:lpstr>What is HLA ?</vt:lpstr>
      <vt:lpstr>What is HLA ?</vt:lpstr>
      <vt:lpstr>From discovery to therapy:  The multiple applications of immunopeptidomic</vt:lpstr>
      <vt:lpstr>Personalized therapy as an example for immunopeptidomics application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 tool, MS²Rescore, leverages peak intensity and  retention time prediction to increase identification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More than 5000 IDs using 5 cm column in 10 minutes</vt:lpstr>
      <vt:lpstr>Présentation PowerPoint</vt:lpstr>
      <vt:lpstr>Présentation PowerPoint</vt:lpstr>
      <vt:lpstr>Présentation PowerPoint</vt:lpstr>
      <vt:lpstr>Présentation PowerPoint</vt:lpstr>
      <vt:lpstr>This optimised workflow is also applicable on other cell types</vt:lpstr>
      <vt:lpstr>Présentation PowerPoint</vt:lpstr>
      <vt:lpstr>Acknowledgments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Large search space lowers the confidence of peptides identification and decreases the number of identifications </vt:lpstr>
      <vt:lpstr>Présentation PowerPoint</vt:lpstr>
      <vt:lpstr>How does LC-MS/MS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immunopeptidomics identification using an optimized workflow</dc:title>
  <dc:creator>Aurélie Hirschler</dc:creator>
  <cp:lastModifiedBy>Aurélie Hirschler</cp:lastModifiedBy>
  <cp:revision>1572</cp:revision>
  <dcterms:created xsi:type="dcterms:W3CDTF">2023-06-06T13:58:59Z</dcterms:created>
  <dcterms:modified xsi:type="dcterms:W3CDTF">2025-12-08T17:39:44Z</dcterms:modified>
</cp:coreProperties>
</file>