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29" r:id="rId2"/>
    <p:sldId id="439" r:id="rId3"/>
    <p:sldId id="432" r:id="rId4"/>
    <p:sldId id="440" r:id="rId5"/>
    <p:sldId id="416" r:id="rId6"/>
    <p:sldId id="441" r:id="rId7"/>
    <p:sldId id="443" r:id="rId8"/>
    <p:sldId id="446" r:id="rId9"/>
    <p:sldId id="450" r:id="rId10"/>
    <p:sldId id="451" r:id="rId11"/>
    <p:sldId id="452" r:id="rId12"/>
    <p:sldId id="453" r:id="rId13"/>
    <p:sldId id="454" r:id="rId14"/>
    <p:sldId id="464" r:id="rId15"/>
    <p:sldId id="465" r:id="rId16"/>
    <p:sldId id="463" r:id="rId17"/>
    <p:sldId id="468" r:id="rId18"/>
    <p:sldId id="470" r:id="rId19"/>
    <p:sldId id="430" r:id="rId20"/>
    <p:sldId id="261" r:id="rId21"/>
    <p:sldId id="46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6CD"/>
    <a:srgbClr val="009E4F"/>
    <a:srgbClr val="FF2582"/>
    <a:srgbClr val="7792C2"/>
    <a:srgbClr val="00A0DA"/>
    <a:srgbClr val="009E5E"/>
    <a:srgbClr val="460000"/>
    <a:srgbClr val="7A0000"/>
    <a:srgbClr val="00A8E6"/>
    <a:srgbClr val="179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4" autoAdjust="0"/>
    <p:restoredTop sz="93256" autoAdjust="0"/>
  </p:normalViewPr>
  <p:slideViewPr>
    <p:cSldViewPr snapToGrid="0">
      <p:cViewPr varScale="1">
        <p:scale>
          <a:sx n="107" d="100"/>
          <a:sy n="107" d="100"/>
        </p:scale>
        <p:origin x="1878" y="1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6CA07-B292-49DB-B908-7CE7F35FD0D5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45F27-2087-4019-B6D9-6BBB7AB1D1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5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3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03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38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63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22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2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76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40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81650-7D90-879C-3C2B-A3D6A5112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CCE585-F943-C007-88DB-EAC44AEE1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7B9215-515D-544E-F7F7-945516BCF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parity forbidden, and in many cases spin forbidden, nature of the 4f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씮 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 transitions and the fact that the 4f electrons, being effectively shielded by 5p and 6s electrons, are not involved in chemical bonding.</a:t>
            </a:r>
          </a:p>
          <a:p>
            <a:pPr>
              <a:lnSpc>
                <a:spcPct val="150000"/>
              </a:lnSpc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Application: 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Magnetic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molecular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Particular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NMR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applications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MRI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contrast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agent</a:t>
            </a:r>
            <a:endParaRPr lang="de-DE" sz="105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Laser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Visualization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/Illumination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devices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Bioimaging &amp;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Biosensing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0A307E-6801-901F-A30C-A188E9839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40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81650-7D90-879C-3C2B-A3D6A5112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CCE585-F943-C007-88DB-EAC44AEE1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7B9215-515D-544E-F7F7-945516BCF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parity forbidden, and in many cases spin forbidden, nature of the 4f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씮 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 transitions and the fact that the 4f electrons, being effectively shielded by 5p and 6s electrons, are not involved in chemical bonding.</a:t>
            </a:r>
          </a:p>
          <a:p>
            <a:pPr>
              <a:lnSpc>
                <a:spcPct val="150000"/>
              </a:lnSpc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Application: 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Magnetic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molecular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Particular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NMR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applications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MRI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contrast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agent</a:t>
            </a:r>
            <a:endParaRPr lang="de-DE" sz="105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Laser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Visualization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/Illumination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devices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Bioimaging &amp;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Biosensing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0A307E-6801-901F-A30C-A188E9839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17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2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Coordination complexes, </a:t>
            </a:r>
            <a:r>
              <a:rPr lang="fr-FR" sz="1200" b="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assemblies</a:t>
            </a:r>
            <a:r>
              <a:rPr lang="fr-FR" sz="1200" b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and </a:t>
            </a:r>
            <a:r>
              <a:rPr lang="fr-FR" sz="1200" b="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nanoparticles</a:t>
            </a:r>
            <a:r>
              <a:rPr lang="fr-FR" sz="1200" b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fr-FR" sz="1200" b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</a:t>
            </a:r>
            <a:r>
              <a:rPr lang="fr-FR" sz="1200" b="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NPs</a:t>
            </a:r>
            <a:r>
              <a:rPr lang="fr-FR" sz="1200" b="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)</a:t>
            </a:r>
          </a:p>
          <a:p>
            <a:pPr algn="l"/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19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F7631-BD58-413A-BBCF-EC42BDFE08E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32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81650-7D90-879C-3C2B-A3D6A5112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CCE585-F943-C007-88DB-EAC44AEE1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7B9215-515D-544E-F7F7-945516BCF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Magnetic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molecular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Particular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NMR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applications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MRI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contrast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agent</a:t>
            </a:r>
            <a:endParaRPr lang="de-DE" sz="105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Laser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Visualization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/Illumination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devices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Bioimaging &amp;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Biosensing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0A307E-6801-901F-A30C-A188E9839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25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81650-7D90-879C-3C2B-A3D6A5112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CCE585-F943-C007-88DB-EAC44AEE1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7B9215-515D-544E-F7F7-945516BCF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Magnetic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molecular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Particular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NMR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applications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MRI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contrast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agent</a:t>
            </a:r>
            <a:endParaRPr lang="de-DE" sz="105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Laser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materials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Visualization</a:t>
            </a: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/Illumination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devices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Bioimaging &amp; </a:t>
            </a:r>
            <a:r>
              <a:rPr lang="de-DE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Biosensing</a:t>
            </a:r>
            <a:endParaRPr lang="de-DE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0A307E-6801-901F-A30C-A188E9839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5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37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</a:t>
            </a:r>
            <a:r>
              <a:rPr lang="fr-FR" baseline="-25000" dirty="0" err="1" smtClean="0"/>
              <a:t>lum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constant for a </a:t>
            </a:r>
            <a:r>
              <a:rPr lang="fr-FR" dirty="0" err="1" smtClean="0"/>
              <a:t>given</a:t>
            </a:r>
            <a:r>
              <a:rPr lang="fr-FR" dirty="0" smtClean="0"/>
              <a:t> transition </a:t>
            </a:r>
            <a:r>
              <a:rPr lang="fr-FR" i="1" dirty="0" err="1" smtClean="0"/>
              <a:t>ij</a:t>
            </a:r>
            <a:endParaRPr lang="fr-FR" i="1" dirty="0" smtClean="0"/>
          </a:p>
          <a:p>
            <a:r>
              <a:rPr lang="fr-FR" i="1" dirty="0" err="1" smtClean="0"/>
              <a:t>Rij</a:t>
            </a:r>
            <a:r>
              <a:rPr lang="fr-FR" i="1" baseline="0" dirty="0" smtClean="0"/>
              <a:t> </a:t>
            </a:r>
            <a:r>
              <a:rPr lang="fr-FR" dirty="0" err="1" smtClean="0"/>
              <a:t>probability</a:t>
            </a:r>
            <a:r>
              <a:rPr lang="fr-FR" dirty="0" smtClean="0"/>
              <a:t> of </a:t>
            </a:r>
            <a:r>
              <a:rPr lang="fr-FR" dirty="0" err="1" smtClean="0"/>
              <a:t>emitting</a:t>
            </a:r>
            <a:r>
              <a:rPr lang="fr-FR" dirty="0" smtClean="0"/>
              <a:t>/</a:t>
            </a:r>
            <a:r>
              <a:rPr lang="fr-FR" dirty="0" err="1" smtClean="0"/>
              <a:t>absorbing</a:t>
            </a:r>
            <a:r>
              <a:rPr lang="fr-FR" dirty="0" smtClean="0"/>
              <a:t> a CP photon</a:t>
            </a:r>
            <a:r>
              <a:rPr lang="fr-FR" i="1" dirty="0" smtClean="0"/>
              <a:t> </a:t>
            </a:r>
            <a:endParaRPr lang="en-US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0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</a:t>
            </a:r>
            <a:r>
              <a:rPr lang="fr-FR" baseline="-25000" dirty="0" err="1" smtClean="0"/>
              <a:t>lum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constant for a </a:t>
            </a:r>
            <a:r>
              <a:rPr lang="fr-FR" dirty="0" err="1" smtClean="0"/>
              <a:t>given</a:t>
            </a:r>
            <a:r>
              <a:rPr lang="fr-FR" dirty="0" smtClean="0"/>
              <a:t> transition </a:t>
            </a:r>
            <a:r>
              <a:rPr lang="fr-FR" i="1" dirty="0" err="1" smtClean="0"/>
              <a:t>ij</a:t>
            </a:r>
            <a:endParaRPr lang="fr-FR" i="1" dirty="0" smtClean="0"/>
          </a:p>
          <a:p>
            <a:r>
              <a:rPr lang="fr-FR" i="1" dirty="0" err="1" smtClean="0"/>
              <a:t>Rij</a:t>
            </a:r>
            <a:r>
              <a:rPr lang="fr-FR" i="1" baseline="0" dirty="0" smtClean="0"/>
              <a:t> </a:t>
            </a:r>
            <a:r>
              <a:rPr lang="fr-FR" dirty="0" err="1" smtClean="0"/>
              <a:t>probability</a:t>
            </a:r>
            <a:r>
              <a:rPr lang="fr-FR" dirty="0" smtClean="0"/>
              <a:t> of </a:t>
            </a:r>
            <a:r>
              <a:rPr lang="fr-FR" dirty="0" err="1" smtClean="0"/>
              <a:t>emitting</a:t>
            </a:r>
            <a:r>
              <a:rPr lang="fr-FR" dirty="0" smtClean="0"/>
              <a:t>/</a:t>
            </a:r>
            <a:r>
              <a:rPr lang="fr-FR" dirty="0" err="1" smtClean="0"/>
              <a:t>absorbing</a:t>
            </a:r>
            <a:r>
              <a:rPr lang="fr-FR" dirty="0" smtClean="0"/>
              <a:t> a CP photon</a:t>
            </a:r>
            <a:r>
              <a:rPr lang="fr-FR" i="1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Negligible</a:t>
            </a:r>
            <a:r>
              <a:rPr lang="fr-FR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fr-FR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chromophores, due to </a:t>
            </a:r>
            <a:r>
              <a:rPr lang="fr-FR" sz="1200" i="1" dirty="0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│µ</a:t>
            </a:r>
            <a:r>
              <a:rPr lang="fr-FR" sz="1200" i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200" i="1" dirty="0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│&gt;&gt;│</a:t>
            </a:r>
            <a:r>
              <a:rPr lang="fr-FR" sz="1200" i="1" dirty="0" err="1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fr-FR" sz="1200" i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200" i="1" dirty="0" smtClean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200" i="0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lang="fr-FR" sz="1200" i="0" baseline="0" dirty="0" smtClean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 smtClean="0"/>
              <a:t>involving parity-allowed ED- and MD-forbidden transitions</a:t>
            </a:r>
            <a:endParaRPr lang="fr-FR" sz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65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28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45F27-2087-4019-B6D9-6BBB7AB1D1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0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3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39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1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3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73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9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734F2-45A5-46CF-9332-EAA79B1D5B0C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E2209-D9EB-4206-8E6E-78BD6685BFE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2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1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10" Type="http://schemas.openxmlformats.org/officeDocument/2006/relationships/image" Target="../media/image51.emf"/><Relationship Id="rId4" Type="http://schemas.openxmlformats.org/officeDocument/2006/relationships/image" Target="../media/image49.png"/><Relationship Id="rId9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png"/><Relationship Id="rId18" Type="http://schemas.openxmlformats.org/officeDocument/2006/relationships/image" Target="../media/image17.emf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0.png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1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.emf"/><Relationship Id="rId5" Type="http://schemas.openxmlformats.org/officeDocument/2006/relationships/image" Target="../media/image10.em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8.png"/><Relationship Id="rId4" Type="http://schemas.openxmlformats.org/officeDocument/2006/relationships/image" Target="../media/image9.jpeg"/><Relationship Id="rId9" Type="http://schemas.openxmlformats.org/officeDocument/2006/relationships/image" Target="../media/image7.emf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59.emf"/><Relationship Id="rId3" Type="http://schemas.openxmlformats.org/officeDocument/2006/relationships/image" Target="../media/image49.png"/><Relationship Id="rId7" Type="http://schemas.openxmlformats.org/officeDocument/2006/relationships/image" Target="../media/image56.emf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58.emf"/><Relationship Id="rId5" Type="http://schemas.openxmlformats.org/officeDocument/2006/relationships/image" Target="../media/image55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jpeg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emf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3.png"/><Relationship Id="rId5" Type="http://schemas.microsoft.com/office/2007/relationships/hdphoto" Target="../media/hdphoto3.wdp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">
            <a:extLst>
              <a:ext uri="{FF2B5EF4-FFF2-40B4-BE49-F238E27FC236}">
                <a16:creationId xmlns:a16="http://schemas.microsoft.com/office/drawing/2014/main" id="{0806A529-8CED-5CB1-52EE-D877744EC3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410" r="4646" b="23263"/>
          <a:stretch/>
        </p:blipFill>
        <p:spPr>
          <a:xfrm flipH="1" flipV="1">
            <a:off x="188521" y="2149138"/>
            <a:ext cx="8739369" cy="2772171"/>
          </a:xfrm>
          <a:prstGeom prst="rect">
            <a:avLst/>
          </a:prstGeom>
        </p:spPr>
      </p:pic>
      <p:sp>
        <p:nvSpPr>
          <p:cNvPr id="5" name="Rechteck 11"/>
          <p:cNvSpPr>
            <a:spLocks/>
          </p:cNvSpPr>
          <p:nvPr/>
        </p:nvSpPr>
        <p:spPr>
          <a:xfrm>
            <a:off x="188523" y="1120844"/>
            <a:ext cx="3851584" cy="651905"/>
          </a:xfrm>
          <a:prstGeom prst="rect">
            <a:avLst/>
          </a:prstGeom>
          <a:solidFill>
            <a:srgbClr val="00D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8000" rIns="36000" bIns="18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Luminescence </a:t>
            </a:r>
            <a:r>
              <a:rPr lang="en-US" sz="4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of</a:t>
            </a: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6" name="Rechteck 13"/>
          <p:cNvSpPr>
            <a:spLocks/>
          </p:cNvSpPr>
          <p:nvPr/>
        </p:nvSpPr>
        <p:spPr>
          <a:xfrm>
            <a:off x="188521" y="1769349"/>
            <a:ext cx="6706927" cy="713460"/>
          </a:xfrm>
          <a:prstGeom prst="rect">
            <a:avLst/>
          </a:prstGeom>
          <a:solidFill>
            <a:srgbClr val="009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8000" rIns="36000" bIns="18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rial Narrow" panose="020B0606020202030204" pitchFamily="34" charset="0"/>
              </a:rPr>
              <a:t>Chiral Lanthanide Complexes</a:t>
            </a:r>
            <a:endParaRPr lang="de-DE" sz="4400" b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70149" y="5835523"/>
            <a:ext cx="20569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latin typeface="Arial Narrow" panose="020B0606020202030204" pitchFamily="34" charset="0"/>
              </a:rPr>
              <a:t>Annika Sickinger</a:t>
            </a:r>
          </a:p>
          <a:p>
            <a:pPr algn="r"/>
            <a:r>
              <a:rPr lang="en-US" sz="2200" i="1" dirty="0" smtClean="0">
                <a:latin typeface="Arial Narrow" panose="020B0606020202030204" pitchFamily="34" charset="0"/>
              </a:rPr>
              <a:t>DSA</a:t>
            </a:r>
            <a:r>
              <a:rPr lang="en-US" sz="2200" i="1" dirty="0">
                <a:latin typeface="Arial Narrow" panose="020B0606020202030204" pitchFamily="34" charset="0"/>
              </a:rPr>
              <a:t>, </a:t>
            </a:r>
            <a:r>
              <a:rPr lang="en-US" sz="2200" i="1" dirty="0" err="1">
                <a:latin typeface="Arial Narrow" panose="020B0606020202030204" pitchFamily="34" charset="0"/>
              </a:rPr>
              <a:t>SynPA</a:t>
            </a:r>
            <a:r>
              <a:rPr lang="en-US" sz="2200" i="1" dirty="0">
                <a:latin typeface="Arial Narrow" panose="020B0606020202030204" pitchFamily="34" charset="0"/>
              </a:rPr>
              <a:t> team</a:t>
            </a:r>
          </a:p>
        </p:txBody>
      </p:sp>
      <p:pic>
        <p:nvPicPr>
          <p:cNvPr id="3" name="Image 13">
            <a:extLst>
              <a:ext uri="{FF2B5EF4-FFF2-40B4-BE49-F238E27FC236}">
                <a16:creationId xmlns:a16="http://schemas.microsoft.com/office/drawing/2014/main" id="{244A2C88-F3BE-B17F-B73E-3FD54D904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3" y="5914878"/>
            <a:ext cx="961735" cy="6539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3689" y="4536546"/>
            <a:ext cx="5274201" cy="523220"/>
          </a:xfrm>
          <a:prstGeom prst="rect">
            <a:avLst/>
          </a:prstGeom>
          <a:solidFill>
            <a:srgbClr val="009E4F"/>
          </a:solidFill>
        </p:spPr>
        <p:txBody>
          <a:bodyPr wrap="none">
            <a:spAutoFit/>
          </a:bodyPr>
          <a:lstStyle/>
          <a:p>
            <a:pPr algn="r"/>
            <a:r>
              <a:rPr lang="fr-FR" sz="2800" dirty="0">
                <a:latin typeface="Arial Narrow" panose="020B0606020202030204" pitchFamily="34" charset="0"/>
              </a:rPr>
              <a:t>Journée scientifique et technique </a:t>
            </a:r>
            <a:r>
              <a:rPr lang="fr-FR" sz="2800" dirty="0" smtClean="0">
                <a:latin typeface="Arial Narrow" panose="020B0606020202030204" pitchFamily="34" charset="0"/>
              </a:rPr>
              <a:t>IPHC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50" y="5871629"/>
            <a:ext cx="743533" cy="733335"/>
          </a:xfrm>
          <a:prstGeom prst="rect">
            <a:avLst/>
          </a:prstGeom>
        </p:spPr>
      </p:pic>
      <p:pic>
        <p:nvPicPr>
          <p:cNvPr id="9" name="Picture 2" descr="Fichier:Université de Strasbourg.svg — Wikipé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65" y="5949603"/>
            <a:ext cx="1657925" cy="6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t 64">
            <a:extLst>
              <a:ext uri="{FF2B5EF4-FFF2-40B4-BE49-F238E27FC236}">
                <a16:creationId xmlns:a16="http://schemas.microsoft.com/office/drawing/2014/main" id="{5153ED30-F74E-315C-B10E-4F2878AEDF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986925"/>
              </p:ext>
            </p:extLst>
          </p:nvPr>
        </p:nvGraphicFramePr>
        <p:xfrm>
          <a:off x="5199668" y="94559"/>
          <a:ext cx="3944332" cy="2276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Graph" r:id="rId9" imgW="3993480" imgH="2305440" progId="Origin95.Graph">
                  <p:embed/>
                </p:oleObj>
              </mc:Choice>
              <mc:Fallback>
                <p:oleObj name="Graph" r:id="rId9" imgW="3993480" imgH="2305440" progId="Origin95.Graph">
                  <p:embed/>
                  <p:pic>
                    <p:nvPicPr>
                      <p:cNvPr id="9" name="Objet 64">
                        <a:extLst>
                          <a:ext uri="{FF2B5EF4-FFF2-40B4-BE49-F238E27FC236}">
                            <a16:creationId xmlns:a16="http://schemas.microsoft.com/office/drawing/2014/main" id="{5153ED30-F74E-315C-B10E-4F2878AEDF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99668" y="94559"/>
                        <a:ext cx="3944332" cy="22767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23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t 19"/>
          <p:cNvGraphicFramePr>
            <a:graphicFrameLocks noChangeAspect="1"/>
          </p:cNvGraphicFramePr>
          <p:nvPr/>
        </p:nvGraphicFramePr>
        <p:xfrm>
          <a:off x="1208088" y="1166813"/>
          <a:ext cx="7559675" cy="578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Graph" r:id="rId4" imgW="9802299" imgH="7502559" progId="Origin50.Graph">
                  <p:embed/>
                </p:oleObj>
              </mc:Choice>
              <mc:Fallback>
                <p:oleObj name="Graph" r:id="rId4" imgW="9802299" imgH="7502559" progId="Origin50.Graph">
                  <p:embed/>
                  <p:pic>
                    <p:nvPicPr>
                      <p:cNvPr id="20" name="Objet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8088" y="1166813"/>
                        <a:ext cx="7559675" cy="578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561479" y="773489"/>
            <a:ext cx="2294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Eu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3+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5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</a:t>
            </a:r>
            <a:r>
              <a:rPr lang="fr-FR" b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0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→ 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7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</a:t>
            </a:r>
            <a:r>
              <a:rPr lang="fr-FR" i="1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J</a:t>
            </a:r>
            <a:r>
              <a:rPr lang="fr-FR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Arial Narrow" panose="020B0606020202030204" pitchFamily="34" charset="0"/>
              </a:rPr>
              <a:t> (</a:t>
            </a:r>
            <a:r>
              <a:rPr lang="fr-FR" i="1" dirty="0">
                <a:solidFill>
                  <a:srgbClr val="FF0000"/>
                </a:solidFill>
                <a:latin typeface="Arial Narrow" panose="020B0606020202030204" pitchFamily="34" charset="0"/>
              </a:rPr>
              <a:t>J</a:t>
            </a:r>
            <a:r>
              <a:rPr lang="fr-FR" dirty="0">
                <a:solidFill>
                  <a:srgbClr val="FF0000"/>
                </a:solidFill>
                <a:latin typeface="Arial Narrow" panose="020B0606020202030204" pitchFamily="34" charset="0"/>
              </a:rPr>
              <a:t> =0-6</a:t>
            </a:r>
            <a:r>
              <a:rPr lang="fr-FR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endParaRPr lang="fr-FR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6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48249" t="44870" r="47750" b="16313"/>
          <a:stretch/>
        </p:blipFill>
        <p:spPr>
          <a:xfrm>
            <a:off x="276627" y="1166576"/>
            <a:ext cx="959840" cy="5238376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660847" y="1533525"/>
            <a:ext cx="0" cy="4086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708472" y="1533525"/>
            <a:ext cx="0" cy="3984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71972" y="1533525"/>
            <a:ext cx="0" cy="3819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822772" y="1533525"/>
            <a:ext cx="0" cy="3616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879922" y="1533525"/>
            <a:ext cx="0" cy="3381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918022" y="1533525"/>
            <a:ext cx="0" cy="3140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981522" y="1533525"/>
            <a:ext cx="0" cy="28797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628674" y="1813855"/>
            <a:ext cx="974462" cy="415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CPL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28674" y="3959821"/>
            <a:ext cx="1580992" cy="414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Emission</a:t>
            </a:r>
            <a:endParaRPr lang="fr-F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56158" y="5327497"/>
            <a:ext cx="476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FR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89525" y="4259361"/>
            <a:ext cx="518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FR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2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5146635" y="5461422"/>
            <a:ext cx="1455" cy="284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932237" y="5210373"/>
            <a:ext cx="518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FR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7741" y="5075944"/>
            <a:ext cx="600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FR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96857" y="2827436"/>
            <a:ext cx="349348" cy="1244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/>
          <p:cNvSpPr txBox="1"/>
          <p:nvPr/>
        </p:nvSpPr>
        <p:spPr>
          <a:xfrm>
            <a:off x="2931750" y="2778479"/>
            <a:ext cx="1555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rgbClr val="1026CD"/>
                </a:solidFill>
                <a:latin typeface="Arial Narrow" panose="020B0606020202030204" pitchFamily="34" charset="0"/>
              </a:rPr>
              <a:t>g</a:t>
            </a:r>
            <a:r>
              <a:rPr lang="fr-FR" sz="1400" i="1" baseline="-25000" dirty="0" err="1">
                <a:solidFill>
                  <a:srgbClr val="1026CD"/>
                </a:solidFill>
                <a:latin typeface="Arial Narrow" panose="020B0606020202030204" pitchFamily="34" charset="0"/>
              </a:rPr>
              <a:t>lum</a:t>
            </a:r>
            <a:r>
              <a:rPr lang="fr-FR" sz="1400" dirty="0">
                <a:solidFill>
                  <a:srgbClr val="1026CD"/>
                </a:solidFill>
                <a:latin typeface="Arial Narrow" panose="020B0606020202030204" pitchFamily="34" charset="0"/>
              </a:rPr>
              <a:t> (</a:t>
            </a:r>
            <a:r>
              <a:rPr lang="fr-FR" sz="1400" i="1" dirty="0">
                <a:solidFill>
                  <a:srgbClr val="1026CD"/>
                </a:solidFill>
                <a:latin typeface="Arial Narrow" panose="020B0606020202030204" pitchFamily="34" charset="0"/>
              </a:rPr>
              <a:t>J</a:t>
            </a:r>
            <a:r>
              <a:rPr lang="fr-FR" sz="1400" dirty="0">
                <a:solidFill>
                  <a:srgbClr val="1026CD"/>
                </a:solidFill>
                <a:latin typeface="Arial Narrow" panose="020B0606020202030204" pitchFamily="34" charset="0"/>
              </a:rPr>
              <a:t> =1) </a:t>
            </a:r>
            <a:r>
              <a:rPr lang="fr-FR" sz="1400" i="1" dirty="0">
                <a:solidFill>
                  <a:srgbClr val="1026CD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≈</a:t>
            </a:r>
            <a:r>
              <a:rPr lang="fr-FR" sz="1400" dirty="0">
                <a:solidFill>
                  <a:srgbClr val="1026CD"/>
                </a:solidFill>
                <a:latin typeface="Arial Narrow" panose="020B0606020202030204" pitchFamily="34" charset="0"/>
              </a:rPr>
              <a:t> 0.2</a:t>
            </a:r>
            <a:endParaRPr lang="en-US" sz="1400" dirty="0">
              <a:solidFill>
                <a:srgbClr val="1026CD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636191" y="2147345"/>
            <a:ext cx="1555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rgbClr val="1026CD"/>
                </a:solidFill>
                <a:latin typeface="Arial Narrow" panose="020B0606020202030204" pitchFamily="34" charset="0"/>
              </a:rPr>
              <a:t>g</a:t>
            </a:r>
            <a:r>
              <a:rPr lang="fr-FR" sz="1400" i="1" baseline="-25000" dirty="0" err="1">
                <a:solidFill>
                  <a:srgbClr val="1026CD"/>
                </a:solidFill>
                <a:latin typeface="Arial Narrow" panose="020B0606020202030204" pitchFamily="34" charset="0"/>
              </a:rPr>
              <a:t>lum</a:t>
            </a:r>
            <a:r>
              <a:rPr lang="fr-FR" sz="1400" dirty="0">
                <a:solidFill>
                  <a:srgbClr val="1026CD"/>
                </a:solidFill>
                <a:latin typeface="Arial Narrow" panose="020B0606020202030204" pitchFamily="34" charset="0"/>
              </a:rPr>
              <a:t> (</a:t>
            </a:r>
            <a:r>
              <a:rPr lang="fr-FR" sz="1400" i="1" dirty="0">
                <a:solidFill>
                  <a:srgbClr val="1026CD"/>
                </a:solidFill>
                <a:latin typeface="Arial Narrow" panose="020B0606020202030204" pitchFamily="34" charset="0"/>
              </a:rPr>
              <a:t>J</a:t>
            </a:r>
            <a:r>
              <a:rPr lang="fr-FR" sz="1400" dirty="0">
                <a:solidFill>
                  <a:srgbClr val="1026CD"/>
                </a:solidFill>
                <a:latin typeface="Arial Narrow" panose="020B0606020202030204" pitchFamily="34" charset="0"/>
              </a:rPr>
              <a:t> =2) </a:t>
            </a:r>
            <a:r>
              <a:rPr lang="fr-FR" sz="1400" i="1" dirty="0">
                <a:solidFill>
                  <a:srgbClr val="1026CD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≈</a:t>
            </a:r>
            <a:r>
              <a:rPr lang="fr-FR" sz="1400" dirty="0">
                <a:solidFill>
                  <a:srgbClr val="1026CD"/>
                </a:solidFill>
                <a:latin typeface="Arial Narrow" panose="020B0606020202030204" pitchFamily="34" charset="0"/>
              </a:rPr>
              <a:t> 0.1</a:t>
            </a:r>
            <a:endParaRPr lang="en-US" sz="1400" dirty="0">
              <a:solidFill>
                <a:srgbClr val="1026CD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3291620" y="385715"/>
            <a:ext cx="4460735" cy="981173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14541" y="203700"/>
            <a:ext cx="1151974" cy="34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480922" y="144460"/>
            <a:ext cx="4352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f-f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transitions</a:t>
            </a:r>
            <a:endParaRPr lang="fr-F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ED transitions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forbidden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by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Laporte’s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rule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low </a:t>
            </a:r>
            <a:r>
              <a:rPr lang="en-US" sz="1600" i="1" dirty="0"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600" i="1" dirty="0"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µ</a:t>
            </a:r>
            <a:r>
              <a:rPr lang="fr-FR" sz="1600" i="1" baseline="-25000" dirty="0" err="1"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en-US" sz="1600" i="1" dirty="0"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fr-FR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MD transitions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allowed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for </a:t>
            </a:r>
            <a:r>
              <a:rPr lang="el-GR" sz="1600" dirty="0">
                <a:latin typeface="Arial Narrow" panose="020B0606020202030204" pitchFamily="34" charset="0"/>
              </a:rPr>
              <a:t>Δ</a:t>
            </a:r>
            <a:r>
              <a:rPr lang="fr-FR" sz="1600" i="1" dirty="0">
                <a:latin typeface="Arial Narrow" panose="020B0606020202030204" pitchFamily="34" charset="0"/>
              </a:rPr>
              <a:t>J</a:t>
            </a:r>
            <a:r>
              <a:rPr lang="fr-FR" sz="1600" dirty="0">
                <a:latin typeface="Arial Narrow" panose="020B0606020202030204" pitchFamily="34" charset="0"/>
              </a:rPr>
              <a:t>= 0, +/-1 (</a:t>
            </a:r>
            <a:r>
              <a:rPr lang="fr-FR" sz="1600" dirty="0" err="1">
                <a:latin typeface="Arial Narrow" panose="020B0606020202030204" pitchFamily="34" charset="0"/>
              </a:rPr>
              <a:t>except</a:t>
            </a:r>
            <a:r>
              <a:rPr lang="fr-FR" sz="1600" dirty="0">
                <a:latin typeface="Arial Narrow" panose="020B0606020202030204" pitchFamily="34" charset="0"/>
              </a:rPr>
              <a:t> 0-0</a:t>
            </a:r>
            <a:r>
              <a:rPr lang="fr-FR" sz="1600" dirty="0" smtClean="0">
                <a:latin typeface="Arial Narrow" panose="020B0606020202030204" pitchFamily="34" charset="0"/>
              </a:rPr>
              <a:t>)</a:t>
            </a:r>
            <a:endParaRPr lang="fr-FR" sz="1600" dirty="0">
              <a:latin typeface="Arial Narrow" panose="020B0606020202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48500" y="6279948"/>
            <a:ext cx="1728879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Spectra</a:t>
            </a:r>
            <a:r>
              <a:rPr lang="fr-FR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acquired</a:t>
            </a:r>
            <a:r>
              <a:rPr lang="fr-FR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at </a:t>
            </a:r>
            <a:r>
              <a:rPr lang="fr-FR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rt</a:t>
            </a:r>
            <a:r>
              <a:rPr lang="fr-FR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in </a:t>
            </a:r>
            <a:r>
              <a:rPr lang="fr-FR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MeOH</a:t>
            </a:r>
            <a:r>
              <a:rPr lang="fr-FR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fr-FR" sz="105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01500" y="191096"/>
            <a:ext cx="250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CPL of Eu</a:t>
            </a:r>
            <a:r>
              <a:rPr lang="en-US" sz="2000" b="1" baseline="30000" dirty="0" smtClean="0">
                <a:latin typeface="Arial Narrow" panose="020B0606020202030204" pitchFamily="34" charset="0"/>
              </a:rPr>
              <a:t>3+ </a:t>
            </a:r>
            <a:r>
              <a:rPr lang="en-US" sz="2000" b="1" dirty="0" smtClean="0">
                <a:latin typeface="Arial Narrow" panose="020B0606020202030204" pitchFamily="34" charset="0"/>
              </a:rPr>
              <a:t>Complexes</a:t>
            </a:r>
            <a:endParaRPr lang="de-DE" sz="2000" b="1" dirty="0"/>
          </a:p>
        </p:txBody>
      </p:sp>
      <p:sp>
        <p:nvSpPr>
          <p:cNvPr id="44" name="TextBox 190">
            <a:extLst>
              <a:ext uri="{FF2B5EF4-FFF2-40B4-BE49-F238E27FC236}">
                <a16:creationId xmlns:a16="http://schemas.microsoft.com/office/drawing/2014/main" id="{15DDDFD2-5DEF-4A00-9E7C-55AF6A1154B5}"/>
              </a:ext>
            </a:extLst>
          </p:cNvPr>
          <p:cNvSpPr txBox="1"/>
          <p:nvPr/>
        </p:nvSpPr>
        <p:spPr>
          <a:xfrm>
            <a:off x="4898894" y="2599168"/>
            <a:ext cx="134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</a:t>
            </a:r>
            <a:r>
              <a:rPr lang="en-US" sz="1400" i="1" baseline="-25000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lum</a:t>
            </a:r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1400" i="1" dirty="0" smtClean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            </a:t>
            </a:r>
            <a:endParaRPr lang="en-US" sz="1400" i="1" dirty="0">
              <a:solidFill>
                <a:srgbClr val="000E2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5" name="Group 187">
            <a:extLst>
              <a:ext uri="{FF2B5EF4-FFF2-40B4-BE49-F238E27FC236}">
                <a16:creationId xmlns:a16="http://schemas.microsoft.com/office/drawing/2014/main" id="{1050C462-C94F-487F-A2FE-F9E10DFF2A7C}"/>
              </a:ext>
            </a:extLst>
          </p:cNvPr>
          <p:cNvGrpSpPr/>
          <p:nvPr/>
        </p:nvGrpSpPr>
        <p:grpSpPr>
          <a:xfrm>
            <a:off x="5473171" y="2444966"/>
            <a:ext cx="1575560" cy="641092"/>
            <a:chOff x="8276089" y="-1667406"/>
            <a:chExt cx="1575560" cy="641092"/>
          </a:xfrm>
        </p:grpSpPr>
        <p:sp>
          <p:nvSpPr>
            <p:cNvPr id="46" name="TextBox 188">
              <a:extLst>
                <a:ext uri="{FF2B5EF4-FFF2-40B4-BE49-F238E27FC236}">
                  <a16:creationId xmlns:a16="http://schemas.microsoft.com/office/drawing/2014/main" id="{39C57528-6CBB-4CB7-AEDA-D7A93156AB56}"/>
                </a:ext>
              </a:extLst>
            </p:cNvPr>
            <p:cNvSpPr txBox="1"/>
            <p:nvPr/>
          </p:nvSpPr>
          <p:spPr>
            <a:xfrm>
              <a:off x="8276089" y="-1667406"/>
              <a:ext cx="1575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 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µ</a:t>
              </a:r>
              <a:r>
                <a:rPr lang="fr-FR" sz="1400" i="1" baseline="-25000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ij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·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fr-FR" sz="1400" i="1" baseline="-25000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ij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│cos</a:t>
              </a:r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l-GR" sz="14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θ</a:t>
              </a:r>
              <a:endParaRPr lang="en-US" sz="1400" i="1" baseline="-25000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189">
              <a:extLst>
                <a:ext uri="{FF2B5EF4-FFF2-40B4-BE49-F238E27FC236}">
                  <a16:creationId xmlns:a16="http://schemas.microsoft.com/office/drawing/2014/main" id="{0EEAE0A0-44E6-477A-90B7-CCCC72AD1D2C}"/>
                </a:ext>
              </a:extLst>
            </p:cNvPr>
            <p:cNvSpPr txBox="1"/>
            <p:nvPr/>
          </p:nvSpPr>
          <p:spPr>
            <a:xfrm>
              <a:off x="8313805" y="-1334091"/>
              <a:ext cx="1330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µ</a:t>
              </a:r>
              <a:r>
                <a:rPr lang="fr-FR" sz="1400" i="1" baseline="-25000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ij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en-US" sz="1400" i="1" baseline="30000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+</a:t>
              </a:r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fr-FR" sz="1400" i="1" baseline="-25000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ij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en-US" sz="1400" i="1" baseline="30000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lang="en-US" sz="1400" i="1" baseline="-25000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8" name="Straight Connector 191">
            <a:extLst>
              <a:ext uri="{FF2B5EF4-FFF2-40B4-BE49-F238E27FC236}">
                <a16:creationId xmlns:a16="http://schemas.microsoft.com/office/drawing/2014/main" id="{8469B4C7-4985-4188-9019-D56CDC60082D}"/>
              </a:ext>
            </a:extLst>
          </p:cNvPr>
          <p:cNvCxnSpPr>
            <a:cxnSpLocks/>
          </p:cNvCxnSpPr>
          <p:nvPr/>
        </p:nvCxnSpPr>
        <p:spPr>
          <a:xfrm>
            <a:off x="5552642" y="2752743"/>
            <a:ext cx="13291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8195" y="6583436"/>
            <a:ext cx="40258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Inorg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. Chem. Front., </a:t>
            </a:r>
            <a:r>
              <a:rPr lang="en-US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2021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, 8, </a:t>
            </a:r>
            <a:r>
              <a:rPr lang="en-US" sz="9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914</a:t>
            </a:r>
            <a:r>
              <a:rPr lang="en-US" sz="9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fi-FI" sz="9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0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21825" t="13421" r="20953" b="16313"/>
          <a:stretch/>
        </p:blipFill>
        <p:spPr>
          <a:xfrm>
            <a:off x="247601" y="1256306"/>
            <a:ext cx="7632800" cy="5272031"/>
          </a:xfrm>
          <a:prstGeom prst="rect">
            <a:avLst/>
          </a:prstGeom>
        </p:spPr>
      </p:pic>
      <p:sp>
        <p:nvSpPr>
          <p:cNvPr id="164" name="Textfeld 6">
            <a:extLst>
              <a:ext uri="{FF2B5EF4-FFF2-40B4-BE49-F238E27FC236}">
                <a16:creationId xmlns:a16="http://schemas.microsoft.com/office/drawing/2014/main" id="{064D8D12-5091-CFBE-148E-2FF5087BAB77}"/>
              </a:ext>
            </a:extLst>
          </p:cNvPr>
          <p:cNvSpPr txBox="1"/>
          <p:nvPr/>
        </p:nvSpPr>
        <p:spPr>
          <a:xfrm>
            <a:off x="1303142" y="817230"/>
            <a:ext cx="216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Energy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iagram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Ln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ions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with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spectroscopic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levels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de-DE" sz="1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84983" y="3754530"/>
            <a:ext cx="1747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Yb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3+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: 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5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F</a:t>
            </a:r>
            <a:r>
              <a:rPr lang="fr-FR" b="1" baseline="-25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5/2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 → 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2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F</a:t>
            </a:r>
            <a:r>
              <a:rPr lang="fr-FR" b="1" baseline="-25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7/2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7297695" y="4343400"/>
            <a:ext cx="582706" cy="1816549"/>
          </a:xfrm>
          <a:prstGeom prst="roundRect">
            <a:avLst/>
          </a:prstGeom>
          <a:noFill/>
          <a:ln w="12700">
            <a:solidFill>
              <a:srgbClr val="1026CD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1500" y="191096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CPL of Yb</a:t>
            </a:r>
            <a:r>
              <a:rPr lang="en-US" sz="2000" b="1" baseline="30000" dirty="0" smtClean="0">
                <a:latin typeface="Arial Narrow" panose="020B0606020202030204" pitchFamily="34" charset="0"/>
              </a:rPr>
              <a:t>3+ </a:t>
            </a:r>
            <a:r>
              <a:rPr lang="en-US" sz="2000" b="1" dirty="0" smtClean="0">
                <a:latin typeface="Arial Narrow" panose="020B0606020202030204" pitchFamily="34" charset="0"/>
              </a:rPr>
              <a:t>Complexes</a:t>
            </a:r>
            <a:endParaRPr lang="de-DE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8195" y="6583436"/>
            <a:ext cx="40258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Methods Appl. </a:t>
            </a:r>
            <a:r>
              <a:rPr lang="en-US" sz="900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Fluoresc</a:t>
            </a:r>
            <a:r>
              <a:rPr lang="en-US" sz="9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US" sz="9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2014</a:t>
            </a:r>
            <a:r>
              <a:rPr lang="en-US" sz="9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2, </a:t>
            </a:r>
            <a:r>
              <a:rPr lang="en-US" sz="9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012001</a:t>
            </a:r>
            <a:r>
              <a:rPr lang="it-IT" sz="9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US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Front. Chem. </a:t>
            </a:r>
            <a:r>
              <a:rPr lang="de-DE" sz="9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2020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de-DE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1-27.</a:t>
            </a:r>
            <a:r>
              <a:rPr lang="fi-FI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33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Objet 1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929461"/>
              </p:ext>
            </p:extLst>
          </p:nvPr>
        </p:nvGraphicFramePr>
        <p:xfrm>
          <a:off x="2786917" y="1952210"/>
          <a:ext cx="6400800" cy="453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5" name="Graph" r:id="rId4" imgW="6400800" imgH="4535316" progId="Origin95.Graph">
                  <p:embed/>
                </p:oleObj>
              </mc:Choice>
              <mc:Fallback>
                <p:oleObj name="Graph" r:id="rId4" imgW="6400800" imgH="4535316" progId="Origin95.Graph">
                  <p:embed/>
                  <p:pic>
                    <p:nvPicPr>
                      <p:cNvPr id="54" name="Objet 5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86917" y="1952210"/>
                        <a:ext cx="6400800" cy="4535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39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3291620" y="385715"/>
            <a:ext cx="4890354" cy="981173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14540" y="203700"/>
            <a:ext cx="1856745" cy="34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480921" y="144460"/>
            <a:ext cx="4701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Crystal </a:t>
            </a:r>
            <a:r>
              <a:rPr lang="fr-FR" sz="16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field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splitting</a:t>
            </a:r>
            <a:endParaRPr lang="fr-F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 ligand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field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spherical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symmetry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electronic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structure and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genereracy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spectroscopic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levels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is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lifted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  <a:r>
              <a:rPr lang="de-DE" sz="1600" i="1" baseline="-25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sub-levels)</a:t>
            </a:r>
            <a:endParaRPr lang="fr-FR" sz="1600" dirty="0">
              <a:latin typeface="Arial Narrow" panose="020B0606020202030204" pitchFamily="34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6"/>
          <a:srcRect l="74534" t="55304" r="20912" b="16313"/>
          <a:stretch/>
        </p:blipFill>
        <p:spPr>
          <a:xfrm>
            <a:off x="275730" y="2281241"/>
            <a:ext cx="1019670" cy="3574674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3514540" y="4629091"/>
            <a:ext cx="1580992" cy="414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solidFill>
                  <a:srgbClr val="1026C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Emission</a:t>
            </a:r>
            <a:endParaRPr lang="fr-FR" sz="1600" b="1" dirty="0">
              <a:solidFill>
                <a:srgbClr val="1026CD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ZoneTexte 107"/>
          <p:cNvSpPr txBox="1"/>
          <p:nvPr/>
        </p:nvSpPr>
        <p:spPr>
          <a:xfrm>
            <a:off x="101500" y="1328085"/>
            <a:ext cx="1747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Yb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3+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: 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5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F</a:t>
            </a:r>
            <a:r>
              <a:rPr lang="fr-FR" b="1" baseline="-25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5/2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 → 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2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F</a:t>
            </a:r>
            <a:r>
              <a:rPr lang="fr-FR" b="1" baseline="-25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7/2</a:t>
            </a:r>
          </a:p>
        </p:txBody>
      </p:sp>
      <p:grpSp>
        <p:nvGrpSpPr>
          <p:cNvPr id="116" name="Groupe 115"/>
          <p:cNvGrpSpPr/>
          <p:nvPr/>
        </p:nvGrpSpPr>
        <p:grpSpPr>
          <a:xfrm>
            <a:off x="990003" y="1900692"/>
            <a:ext cx="1569539" cy="3561909"/>
            <a:chOff x="990003" y="1900692"/>
            <a:chExt cx="1569539" cy="3561909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591788" y="2281241"/>
              <a:ext cx="61551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1591788" y="2586041"/>
              <a:ext cx="61551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1591788" y="2767016"/>
              <a:ext cx="61551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1591788" y="5272091"/>
              <a:ext cx="61551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>
              <a:off x="1591788" y="5091116"/>
              <a:ext cx="61551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>
              <a:off x="1591788" y="4910141"/>
              <a:ext cx="61551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1591788" y="4710116"/>
              <a:ext cx="615512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V="1">
              <a:off x="1016173" y="2323236"/>
              <a:ext cx="495127" cy="33106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flipV="1">
              <a:off x="1016173" y="2578096"/>
              <a:ext cx="535371" cy="7620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>
              <a:off x="1016173" y="2696296"/>
              <a:ext cx="535370" cy="7548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flipV="1">
              <a:off x="1016173" y="4698352"/>
              <a:ext cx="537515" cy="41545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flipV="1">
              <a:off x="1016173" y="4904152"/>
              <a:ext cx="507827" cy="20965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flipV="1">
              <a:off x="1016173" y="5091116"/>
              <a:ext cx="515248" cy="4537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1016173" y="5136490"/>
              <a:ext cx="546912" cy="13560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2261062" y="2127352"/>
              <a:ext cx="2984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 Narrow" panose="020B0606020202030204" pitchFamily="34" charset="0"/>
                </a:rPr>
                <a:t>2’</a:t>
              </a:r>
              <a:endParaRPr lang="fr-FR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261062" y="2388519"/>
              <a:ext cx="2984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Arial Narrow" panose="020B0606020202030204" pitchFamily="34" charset="0"/>
                </a:rPr>
                <a:t>1</a:t>
              </a:r>
              <a:r>
                <a:rPr lang="fr-FR" sz="1400" dirty="0" smtClean="0">
                  <a:latin typeface="Arial Narrow" panose="020B0606020202030204" pitchFamily="34" charset="0"/>
                </a:rPr>
                <a:t>’</a:t>
              </a:r>
              <a:endParaRPr lang="fr-FR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2261062" y="2633974"/>
              <a:ext cx="2984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 Narrow" panose="020B0606020202030204" pitchFamily="34" charset="0"/>
                </a:rPr>
                <a:t>0’</a:t>
              </a:r>
              <a:endParaRPr lang="fr-FR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262512" y="4544463"/>
              <a:ext cx="2664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 Narrow" panose="020B0606020202030204" pitchFamily="34" charset="0"/>
                </a:rPr>
                <a:t>3</a:t>
              </a:r>
              <a:endParaRPr lang="fr-FR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262512" y="4750263"/>
              <a:ext cx="266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2262512" y="4949024"/>
              <a:ext cx="266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 Narrow" panose="020B0606020202030204" pitchFamily="34" charset="0"/>
                </a:rPr>
                <a:t>1</a:t>
              </a:r>
              <a:endParaRPr lang="fr-FR" sz="1400" dirty="0">
                <a:latin typeface="Arial Narrow" panose="020B0606020202030204" pitchFamily="34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2274245" y="5154824"/>
              <a:ext cx="266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Arial Narrow" panose="020B0606020202030204" pitchFamily="34" charset="0"/>
                </a:rPr>
                <a:t>0</a:t>
              </a:r>
            </a:p>
          </p:txBody>
        </p:sp>
        <p:cxnSp>
          <p:nvCxnSpPr>
            <p:cNvPr id="65" name="Connecteur droit avec flèche 64"/>
            <p:cNvCxnSpPr/>
            <p:nvPr/>
          </p:nvCxnSpPr>
          <p:spPr>
            <a:xfrm>
              <a:off x="1672402" y="2789876"/>
              <a:ext cx="0" cy="2466925"/>
            </a:xfrm>
            <a:prstGeom prst="straightConnector1">
              <a:avLst/>
            </a:prstGeom>
            <a:ln>
              <a:solidFill>
                <a:srgbClr val="1026CD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1794322" y="2789876"/>
              <a:ext cx="0" cy="2268164"/>
            </a:xfrm>
            <a:prstGeom prst="straightConnector1">
              <a:avLst/>
            </a:prstGeom>
            <a:ln>
              <a:solidFill>
                <a:srgbClr val="1026CD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1930847" y="2789876"/>
              <a:ext cx="0" cy="2062364"/>
            </a:xfrm>
            <a:prstGeom prst="straightConnector1">
              <a:avLst/>
            </a:prstGeom>
            <a:ln>
              <a:solidFill>
                <a:srgbClr val="1026CD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>
            <a:xfrm>
              <a:off x="2091502" y="2789876"/>
              <a:ext cx="0" cy="1908476"/>
            </a:xfrm>
            <a:prstGeom prst="straightConnector1">
              <a:avLst/>
            </a:prstGeom>
            <a:ln>
              <a:solidFill>
                <a:srgbClr val="1026CD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11" name="ZoneTexte 110"/>
            <p:cNvSpPr txBox="1"/>
            <p:nvPr/>
          </p:nvSpPr>
          <p:spPr>
            <a:xfrm>
              <a:off x="990003" y="1900692"/>
              <a:ext cx="5212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latin typeface="Arial Narrow" panose="020B0606020202030204" pitchFamily="34" charset="0"/>
                </a:rPr>
                <a:t>CFS</a:t>
              </a:r>
              <a:endParaRPr lang="fr-FR" sz="1600" b="1" baseline="-25000" dirty="0" smtClean="0">
                <a:latin typeface="Arial Narrow" panose="020B0606020202030204" pitchFamily="34" charset="0"/>
              </a:endParaRPr>
            </a:p>
          </p:txBody>
        </p:sp>
      </p:grpSp>
      <p:sp>
        <p:nvSpPr>
          <p:cNvPr id="114" name="Rectangle 113"/>
          <p:cNvSpPr/>
          <p:nvPr/>
        </p:nvSpPr>
        <p:spPr>
          <a:xfrm>
            <a:off x="6981825" y="6279948"/>
            <a:ext cx="1795554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Spectra</a:t>
            </a:r>
            <a:r>
              <a:rPr lang="fr-FR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acquired</a:t>
            </a:r>
            <a:r>
              <a:rPr lang="fr-FR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at 4K in PDMS.</a:t>
            </a:r>
            <a:endParaRPr lang="fr-FR" sz="105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2786917" y="1781175"/>
            <a:ext cx="6118958" cy="262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7" name="Objet 2">
            <a:extLst>
              <a:ext uri="{FF2B5EF4-FFF2-40B4-BE49-F238E27FC236}">
                <a16:creationId xmlns:a16="http://schemas.microsoft.com/office/drawing/2014/main" id="{44DD3348-08CF-A244-7624-CAAF875764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630978"/>
              </p:ext>
            </p:extLst>
          </p:nvPr>
        </p:nvGraphicFramePr>
        <p:xfrm>
          <a:off x="4743450" y="1448134"/>
          <a:ext cx="3484155" cy="344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6" name="CS ChemDraw 64-bit Drawing" r:id="rId7" imgW="4727118" imgH="4662861" progId="ChemDraw_x64.Document.6.0">
                  <p:embed/>
                </p:oleObj>
              </mc:Choice>
              <mc:Fallback>
                <p:oleObj name="CS ChemDraw 64-bit Drawing" r:id="rId7" imgW="4727118" imgH="4662861" progId="ChemDraw_x64.Document.6.0">
                  <p:embed/>
                  <p:pic>
                    <p:nvPicPr>
                      <p:cNvPr id="44" name="Objet 2">
                        <a:extLst>
                          <a:ext uri="{FF2B5EF4-FFF2-40B4-BE49-F238E27FC236}">
                            <a16:creationId xmlns:a16="http://schemas.microsoft.com/office/drawing/2014/main" id="{44DD3348-08CF-A244-7624-CAAF875764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3450" y="1448134"/>
                        <a:ext cx="3484155" cy="3444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ZoneTexte 117"/>
          <p:cNvSpPr txBox="1"/>
          <p:nvPr/>
        </p:nvSpPr>
        <p:spPr>
          <a:xfrm>
            <a:off x="101500" y="191096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CPL of Yb</a:t>
            </a:r>
            <a:r>
              <a:rPr lang="en-US" sz="2000" b="1" baseline="30000" dirty="0" smtClean="0">
                <a:latin typeface="Arial Narrow" panose="020B0606020202030204" pitchFamily="34" charset="0"/>
              </a:rPr>
              <a:t>3+ </a:t>
            </a:r>
            <a:r>
              <a:rPr lang="en-US" sz="2000" b="1" dirty="0" smtClean="0">
                <a:latin typeface="Arial Narrow" panose="020B0606020202030204" pitchFamily="34" charset="0"/>
              </a:rPr>
              <a:t>Complexes</a:t>
            </a:r>
            <a:endParaRPr lang="de-DE" sz="2000" b="1" dirty="0"/>
          </a:p>
        </p:txBody>
      </p:sp>
      <p:sp>
        <p:nvSpPr>
          <p:cNvPr id="119" name="Rectangle 118"/>
          <p:cNvSpPr/>
          <p:nvPr/>
        </p:nvSpPr>
        <p:spPr>
          <a:xfrm>
            <a:off x="23857" y="6588367"/>
            <a:ext cx="23471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</a:rPr>
              <a:t>Phys. Chem. Chem. Phys. </a:t>
            </a:r>
            <a:r>
              <a:rPr lang="en-US" sz="900" b="1" dirty="0">
                <a:latin typeface="Arial Narrow" panose="020B0606020202030204" pitchFamily="34" charset="0"/>
              </a:rPr>
              <a:t>2024</a:t>
            </a:r>
            <a:r>
              <a:rPr lang="en-US" sz="900" i="1" dirty="0">
                <a:latin typeface="Arial Narrow" panose="020B0606020202030204" pitchFamily="34" charset="0"/>
              </a:rPr>
              <a:t>, 26, 15776–15783.</a:t>
            </a:r>
            <a:endParaRPr lang="en-US" sz="900" dirty="0"/>
          </a:p>
        </p:txBody>
      </p:sp>
      <p:sp>
        <p:nvSpPr>
          <p:cNvPr id="42" name="Rectangle 41"/>
          <p:cNvSpPr/>
          <p:nvPr/>
        </p:nvSpPr>
        <p:spPr>
          <a:xfrm>
            <a:off x="128792" y="5878602"/>
            <a:ext cx="1313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 smtClean="0">
                <a:latin typeface="Arial Narrow" panose="020B0606020202030204" pitchFamily="34" charset="0"/>
              </a:rPr>
              <a:t>Spectroscopic</a:t>
            </a:r>
            <a:r>
              <a:rPr lang="fr-FR" sz="1200" b="1" dirty="0" smtClean="0">
                <a:latin typeface="Arial Narrow" panose="020B0606020202030204" pitchFamily="34" charset="0"/>
              </a:rPr>
              <a:t> states 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47095" y="5878602"/>
            <a:ext cx="822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latin typeface="Arial Narrow" panose="020B0606020202030204" pitchFamily="34" charset="0"/>
              </a:rPr>
              <a:t>CFS states 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6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38" grpId="0"/>
      <p:bldP spid="74" grpId="0"/>
      <p:bldP spid="114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8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4"/>
          <a:srcRect l="74534" t="55304" r="20912" b="16313"/>
          <a:stretch/>
        </p:blipFill>
        <p:spPr>
          <a:xfrm>
            <a:off x="275730" y="2281241"/>
            <a:ext cx="1019670" cy="3574674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1591788" y="2281241"/>
            <a:ext cx="6155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1591788" y="2586041"/>
            <a:ext cx="6155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1591788" y="2767016"/>
            <a:ext cx="6155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1591788" y="5272091"/>
            <a:ext cx="6155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1591788" y="5091116"/>
            <a:ext cx="6155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591788" y="4910141"/>
            <a:ext cx="6155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1591788" y="4710116"/>
            <a:ext cx="6155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V="1">
            <a:off x="1016173" y="2323236"/>
            <a:ext cx="495127" cy="33106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V="1">
            <a:off x="1016173" y="2578096"/>
            <a:ext cx="535371" cy="762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1016173" y="2696296"/>
            <a:ext cx="535370" cy="7548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V="1">
            <a:off x="1016173" y="4698352"/>
            <a:ext cx="537515" cy="41545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V="1">
            <a:off x="1016173" y="4904152"/>
            <a:ext cx="507827" cy="20965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V="1">
            <a:off x="1016173" y="5091116"/>
            <a:ext cx="515248" cy="4537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1016173" y="5136490"/>
            <a:ext cx="546912" cy="13560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2261062" y="2127352"/>
            <a:ext cx="2984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 Narrow" panose="020B0606020202030204" pitchFamily="34" charset="0"/>
              </a:rPr>
              <a:t>2’</a:t>
            </a:r>
            <a:endParaRPr lang="fr-FR" sz="1400" dirty="0">
              <a:latin typeface="Arial Narrow" panose="020B0606020202030204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261062" y="2388519"/>
            <a:ext cx="2984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 Narrow" panose="020B0606020202030204" pitchFamily="34" charset="0"/>
              </a:rPr>
              <a:t>1</a:t>
            </a:r>
            <a:r>
              <a:rPr lang="fr-FR" sz="1400" dirty="0" smtClean="0">
                <a:latin typeface="Arial Narrow" panose="020B0606020202030204" pitchFamily="34" charset="0"/>
              </a:rPr>
              <a:t>’</a:t>
            </a:r>
            <a:endParaRPr lang="fr-FR" sz="1400" dirty="0">
              <a:latin typeface="Arial Narrow" panose="020B0606020202030204" pitchFamily="34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2261062" y="2633974"/>
            <a:ext cx="2984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 Narrow" panose="020B0606020202030204" pitchFamily="34" charset="0"/>
              </a:rPr>
              <a:t>0’</a:t>
            </a:r>
            <a:endParaRPr lang="fr-FR" sz="1400" dirty="0">
              <a:latin typeface="Arial Narrow" panose="020B0606020202030204" pitchFamily="3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2262512" y="4544463"/>
            <a:ext cx="2664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 Narrow" panose="020B0606020202030204" pitchFamily="34" charset="0"/>
              </a:rPr>
              <a:t>3</a:t>
            </a:r>
            <a:endParaRPr lang="fr-FR" sz="1400" dirty="0">
              <a:latin typeface="Arial Narrow" panose="020B0606020202030204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2262512" y="4750263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2262512" y="4949024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 Narrow" panose="020B0606020202030204" pitchFamily="34" charset="0"/>
              </a:rPr>
              <a:t>1</a:t>
            </a:r>
            <a:endParaRPr lang="fr-FR" sz="1400" dirty="0">
              <a:latin typeface="Arial Narrow" panose="020B0606020202030204" pitchFamily="34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2274245" y="5154824"/>
            <a:ext cx="266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 Narrow" panose="020B0606020202030204" pitchFamily="34" charset="0"/>
              </a:rPr>
              <a:t>0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>
            <a:off x="1672402" y="2789876"/>
            <a:ext cx="0" cy="2466925"/>
          </a:xfrm>
          <a:prstGeom prst="straightConnector1">
            <a:avLst/>
          </a:prstGeom>
          <a:ln>
            <a:solidFill>
              <a:srgbClr val="1026CD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>
            <a:off x="1794322" y="2789876"/>
            <a:ext cx="0" cy="2268164"/>
          </a:xfrm>
          <a:prstGeom prst="straightConnector1">
            <a:avLst/>
          </a:prstGeom>
          <a:ln>
            <a:solidFill>
              <a:srgbClr val="1026CD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930847" y="2789876"/>
            <a:ext cx="0" cy="2062364"/>
          </a:xfrm>
          <a:prstGeom prst="straightConnector1">
            <a:avLst/>
          </a:prstGeom>
          <a:ln>
            <a:solidFill>
              <a:srgbClr val="1026CD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>
            <a:off x="2091502" y="2789876"/>
            <a:ext cx="0" cy="1908476"/>
          </a:xfrm>
          <a:prstGeom prst="straightConnector1">
            <a:avLst/>
          </a:prstGeom>
          <a:ln>
            <a:solidFill>
              <a:srgbClr val="1026CD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798517" y="2150547"/>
            <a:ext cx="974462" cy="415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CPL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3421330" y="254950"/>
            <a:ext cx="5508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Arial Narrow" panose="020B0606020202030204" pitchFamily="34" charset="0"/>
              </a:rPr>
              <a:t>→</a:t>
            </a:r>
            <a:r>
              <a:rPr lang="de-DE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Mirror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-type 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spectra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for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two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enantiomers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Arial Narrow" panose="020B0606020202030204" pitchFamily="34" charset="0"/>
              </a:rPr>
              <a:t>→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mproved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discrimination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individual </a:t>
            </a:r>
            <a:r>
              <a:rPr lang="de-DE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transitions</a:t>
            </a:r>
            <a:endParaRPr lang="de-DE" sz="16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Arial Narrow" panose="020B0606020202030204" pitchFamily="34" charset="0"/>
              </a:rPr>
              <a:t>→ </a:t>
            </a:r>
            <a:r>
              <a:rPr lang="en-US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Each CFS transition has its own CPL response (intensity 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+</a:t>
            </a:r>
            <a:r>
              <a:rPr lang="en-US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sign)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54" name="Obje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33383"/>
              </p:ext>
            </p:extLst>
          </p:nvPr>
        </p:nvGraphicFramePr>
        <p:xfrm>
          <a:off x="2786917" y="1952210"/>
          <a:ext cx="6400800" cy="453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4" name="Graph" r:id="rId5" imgW="6400800" imgH="4535316" progId="Origin95.Graph">
                  <p:embed/>
                </p:oleObj>
              </mc:Choice>
              <mc:Fallback>
                <p:oleObj name="Graph" r:id="rId5" imgW="6400800" imgH="4535316" progId="Origin95.Graph">
                  <p:embed/>
                  <p:pic>
                    <p:nvPicPr>
                      <p:cNvPr id="112" name="Objet 1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86917" y="1952210"/>
                        <a:ext cx="6400800" cy="4535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/>
          <p:cNvSpPr/>
          <p:nvPr/>
        </p:nvSpPr>
        <p:spPr>
          <a:xfrm>
            <a:off x="3514540" y="4629091"/>
            <a:ext cx="1580992" cy="414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solidFill>
                  <a:srgbClr val="1026C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Emission</a:t>
            </a:r>
            <a:endParaRPr lang="fr-FR" sz="1600" b="1" dirty="0">
              <a:solidFill>
                <a:srgbClr val="1026CD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981825" y="6279948"/>
            <a:ext cx="1795554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Spectra</a:t>
            </a:r>
            <a:r>
              <a:rPr lang="fr-FR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05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acquired</a:t>
            </a:r>
            <a:r>
              <a:rPr lang="fr-FR" sz="105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at 4K in PDMS.</a:t>
            </a:r>
            <a:endParaRPr lang="fr-FR" sz="105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Connecteur droit 67"/>
          <p:cNvCxnSpPr/>
          <p:nvPr/>
        </p:nvCxnSpPr>
        <p:spPr>
          <a:xfrm>
            <a:off x="1591788" y="2281241"/>
            <a:ext cx="6155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101500" y="1328085"/>
            <a:ext cx="1747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Yb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3+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: 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5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F</a:t>
            </a:r>
            <a:r>
              <a:rPr lang="fr-FR" b="1" baseline="-25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5/2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 → </a:t>
            </a:r>
            <a:r>
              <a:rPr lang="fr-FR" b="1" baseline="30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2</a:t>
            </a:r>
            <a:r>
              <a:rPr lang="fr-FR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F</a:t>
            </a:r>
            <a:r>
              <a:rPr lang="fr-FR" b="1" baseline="-25000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7/2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990003" y="1900692"/>
            <a:ext cx="5212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Arial Narrow" panose="020B0606020202030204" pitchFamily="34" charset="0"/>
              </a:rPr>
              <a:t>CFS</a:t>
            </a:r>
            <a:endParaRPr lang="fr-FR" sz="1600" b="1" baseline="-25000" dirty="0" smtClean="0">
              <a:latin typeface="Arial Narrow" panose="020B0606020202030204" pitchFamily="34" charset="0"/>
            </a:endParaRPr>
          </a:p>
        </p:txBody>
      </p:sp>
      <p:cxnSp>
        <p:nvCxnSpPr>
          <p:cNvPr id="80" name="Gerader Verbinder 37">
            <a:extLst>
              <a:ext uri="{FF2B5EF4-FFF2-40B4-BE49-F238E27FC236}">
                <a16:creationId xmlns:a16="http://schemas.microsoft.com/office/drawing/2014/main" id="{DE5E178C-15A5-5602-F6A8-5276235AD618}"/>
              </a:ext>
            </a:extLst>
          </p:cNvPr>
          <p:cNvCxnSpPr>
            <a:cxnSpLocks/>
          </p:cNvCxnSpPr>
          <p:nvPr/>
        </p:nvCxnSpPr>
        <p:spPr>
          <a:xfrm>
            <a:off x="5046702" y="2218924"/>
            <a:ext cx="0" cy="3791351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37">
            <a:extLst>
              <a:ext uri="{FF2B5EF4-FFF2-40B4-BE49-F238E27FC236}">
                <a16:creationId xmlns:a16="http://schemas.microsoft.com/office/drawing/2014/main" id="{DE5E178C-15A5-5602-F6A8-5276235AD618}"/>
              </a:ext>
            </a:extLst>
          </p:cNvPr>
          <p:cNvCxnSpPr>
            <a:cxnSpLocks/>
          </p:cNvCxnSpPr>
          <p:nvPr/>
        </p:nvCxnSpPr>
        <p:spPr>
          <a:xfrm>
            <a:off x="5503902" y="2218924"/>
            <a:ext cx="0" cy="3791351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37">
            <a:extLst>
              <a:ext uri="{FF2B5EF4-FFF2-40B4-BE49-F238E27FC236}">
                <a16:creationId xmlns:a16="http://schemas.microsoft.com/office/drawing/2014/main" id="{DE5E178C-15A5-5602-F6A8-5276235AD618}"/>
              </a:ext>
            </a:extLst>
          </p:cNvPr>
          <p:cNvCxnSpPr>
            <a:cxnSpLocks/>
          </p:cNvCxnSpPr>
          <p:nvPr/>
        </p:nvCxnSpPr>
        <p:spPr>
          <a:xfrm>
            <a:off x="5780127" y="2218924"/>
            <a:ext cx="0" cy="3791351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37">
            <a:extLst>
              <a:ext uri="{FF2B5EF4-FFF2-40B4-BE49-F238E27FC236}">
                <a16:creationId xmlns:a16="http://schemas.microsoft.com/office/drawing/2014/main" id="{DE5E178C-15A5-5602-F6A8-5276235AD618}"/>
              </a:ext>
            </a:extLst>
          </p:cNvPr>
          <p:cNvCxnSpPr>
            <a:cxnSpLocks/>
          </p:cNvCxnSpPr>
          <p:nvPr/>
        </p:nvCxnSpPr>
        <p:spPr>
          <a:xfrm>
            <a:off x="6599277" y="2218924"/>
            <a:ext cx="0" cy="3791351"/>
          </a:xfrm>
          <a:prstGeom prst="line">
            <a:avLst/>
          </a:prstGeom>
          <a:ln w="127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/>
          <p:cNvSpPr txBox="1"/>
          <p:nvPr/>
        </p:nvSpPr>
        <p:spPr>
          <a:xfrm rot="5400000">
            <a:off x="4792077" y="174189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0’→ 0</a:t>
            </a:r>
            <a:endParaRPr lang="fr-FR" sz="1200" b="1" baseline="-25000" dirty="0" smtClean="0">
              <a:solidFill>
                <a:srgbClr val="1026CD"/>
              </a:solidFill>
              <a:latin typeface="Arial Narrow" panose="020B0606020202030204" pitchFamily="34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 rot="5400000">
            <a:off x="5529563" y="174189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0’→ </a:t>
            </a:r>
            <a:r>
              <a:rPr lang="fr-FR" sz="1200" b="1" dirty="0">
                <a:solidFill>
                  <a:srgbClr val="1026CD"/>
                </a:solidFill>
                <a:latin typeface="Arial Narrow" panose="020B0606020202030204" pitchFamily="34" charset="0"/>
              </a:rPr>
              <a:t>2</a:t>
            </a:r>
            <a:endParaRPr lang="fr-FR" sz="1200" b="1" baseline="-25000" dirty="0" smtClean="0">
              <a:solidFill>
                <a:srgbClr val="1026CD"/>
              </a:solidFill>
              <a:latin typeface="Arial Narrow" panose="020B0606020202030204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 rot="5400000">
            <a:off x="5246911" y="174189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0’→ </a:t>
            </a:r>
            <a:r>
              <a:rPr lang="fr-FR" sz="1200" b="1" dirty="0">
                <a:solidFill>
                  <a:srgbClr val="1026CD"/>
                </a:solidFill>
                <a:latin typeface="Arial Narrow" panose="020B0606020202030204" pitchFamily="34" charset="0"/>
              </a:rPr>
              <a:t>1</a:t>
            </a:r>
            <a:endParaRPr lang="fr-FR" sz="1200" b="1" baseline="-25000" dirty="0" smtClean="0">
              <a:solidFill>
                <a:srgbClr val="1026CD"/>
              </a:solidFill>
              <a:latin typeface="Arial Narrow" panose="020B0606020202030204" pitchFamily="34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 rot="5400000">
            <a:off x="6344693" y="1741897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0’→ </a:t>
            </a:r>
            <a:r>
              <a:rPr lang="fr-FR" sz="1200" b="1" dirty="0">
                <a:solidFill>
                  <a:srgbClr val="1026CD"/>
                </a:solidFill>
                <a:latin typeface="Arial Narrow" panose="020B0606020202030204" pitchFamily="34" charset="0"/>
              </a:rPr>
              <a:t>3</a:t>
            </a:r>
            <a:endParaRPr lang="fr-FR" sz="1200" b="1" baseline="-25000" dirty="0" smtClean="0">
              <a:solidFill>
                <a:srgbClr val="1026CD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101500" y="191096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CPL of Yb</a:t>
            </a:r>
            <a:r>
              <a:rPr lang="en-US" sz="2000" b="1" baseline="30000" dirty="0" smtClean="0">
                <a:latin typeface="Arial Narrow" panose="020B0606020202030204" pitchFamily="34" charset="0"/>
              </a:rPr>
              <a:t>3+ </a:t>
            </a:r>
            <a:r>
              <a:rPr lang="en-US" sz="2000" b="1" dirty="0" smtClean="0">
                <a:latin typeface="Arial Narrow" panose="020B0606020202030204" pitchFamily="34" charset="0"/>
              </a:rPr>
              <a:t>Complexes</a:t>
            </a:r>
            <a:endParaRPr lang="de-DE" sz="2000" b="1" dirty="0"/>
          </a:p>
        </p:txBody>
      </p:sp>
      <p:sp>
        <p:nvSpPr>
          <p:cNvPr id="89" name="Rectangle 88"/>
          <p:cNvSpPr/>
          <p:nvPr/>
        </p:nvSpPr>
        <p:spPr>
          <a:xfrm>
            <a:off x="23857" y="6588367"/>
            <a:ext cx="23471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</a:rPr>
              <a:t>Phys. Chem. Chem. Phys. </a:t>
            </a:r>
            <a:r>
              <a:rPr lang="en-US" sz="900" b="1" dirty="0">
                <a:latin typeface="Arial Narrow" panose="020B0606020202030204" pitchFamily="34" charset="0"/>
              </a:rPr>
              <a:t>2024</a:t>
            </a:r>
            <a:r>
              <a:rPr lang="en-US" sz="900" i="1" dirty="0">
                <a:latin typeface="Arial Narrow" panose="020B0606020202030204" pitchFamily="34" charset="0"/>
              </a:rPr>
              <a:t>, 26, 15776–15783.</a:t>
            </a:r>
            <a:endParaRPr lang="en-US" sz="900" dirty="0"/>
          </a:p>
        </p:txBody>
      </p:sp>
      <p:grpSp>
        <p:nvGrpSpPr>
          <p:cNvPr id="91" name="Groupe 226">
            <a:extLst>
              <a:ext uri="{FF2B5EF4-FFF2-40B4-BE49-F238E27FC236}">
                <a16:creationId xmlns:a16="http://schemas.microsoft.com/office/drawing/2014/main" id="{C1100B18-15BE-56DA-64AF-35C00DFAA37D}"/>
              </a:ext>
            </a:extLst>
          </p:cNvPr>
          <p:cNvGrpSpPr/>
          <p:nvPr/>
        </p:nvGrpSpPr>
        <p:grpSpPr>
          <a:xfrm flipV="1">
            <a:off x="7480535" y="3555706"/>
            <a:ext cx="418115" cy="454931"/>
            <a:chOff x="6892900" y="5213715"/>
            <a:chExt cx="824978" cy="897620"/>
          </a:xfrm>
        </p:grpSpPr>
        <p:sp>
          <p:nvSpPr>
            <p:cNvPr id="92" name="Forme libre 227">
              <a:extLst>
                <a:ext uri="{FF2B5EF4-FFF2-40B4-BE49-F238E27FC236}">
                  <a16:creationId xmlns:a16="http://schemas.microsoft.com/office/drawing/2014/main" id="{0A1D155A-17D9-AFE8-4A63-E7C900836ED5}"/>
                </a:ext>
              </a:extLst>
            </p:cNvPr>
            <p:cNvSpPr/>
            <p:nvPr/>
          </p:nvSpPr>
          <p:spPr>
            <a:xfrm rot="14517239" flipH="1" flipV="1">
              <a:off x="7363895" y="5267239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93" name="Forme libre 228">
              <a:extLst>
                <a:ext uri="{FF2B5EF4-FFF2-40B4-BE49-F238E27FC236}">
                  <a16:creationId xmlns:a16="http://schemas.microsoft.com/office/drawing/2014/main" id="{691B178D-DDDE-6A70-184F-7306C752A014}"/>
                </a:ext>
              </a:extLst>
            </p:cNvPr>
            <p:cNvSpPr/>
            <p:nvPr/>
          </p:nvSpPr>
          <p:spPr>
            <a:xfrm rot="7200000" flipH="1" flipV="1">
              <a:off x="6839376" y="5537705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94" name="Forme libre 229">
              <a:extLst>
                <a:ext uri="{FF2B5EF4-FFF2-40B4-BE49-F238E27FC236}">
                  <a16:creationId xmlns:a16="http://schemas.microsoft.com/office/drawing/2014/main" id="{6441E9DB-3ED4-7FD7-2EFB-3D3F72C2D6E4}"/>
                </a:ext>
              </a:extLst>
            </p:cNvPr>
            <p:cNvSpPr/>
            <p:nvPr/>
          </p:nvSpPr>
          <p:spPr>
            <a:xfrm rot="21600000" flipH="1" flipV="1">
              <a:off x="7329123" y="5859602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8F323863-E256-B849-F642-CEE162249E46}"/>
                </a:ext>
              </a:extLst>
            </p:cNvPr>
            <p:cNvSpPr/>
            <p:nvPr/>
          </p:nvSpPr>
          <p:spPr>
            <a:xfrm>
              <a:off x="7188627" y="5530955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cxnSp>
          <p:nvCxnSpPr>
            <p:cNvPr id="96" name="Connecteur droit 231">
              <a:extLst>
                <a:ext uri="{FF2B5EF4-FFF2-40B4-BE49-F238E27FC236}">
                  <a16:creationId xmlns:a16="http://schemas.microsoft.com/office/drawing/2014/main" id="{95ADB0F7-2B70-E485-453C-6CBF6645D6D3}"/>
                </a:ext>
              </a:extLst>
            </p:cNvPr>
            <p:cNvCxnSpPr/>
            <p:nvPr/>
          </p:nvCxnSpPr>
          <p:spPr>
            <a:xfrm flipH="1">
              <a:off x="7351505" y="5292635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Connecteur droit 232">
              <a:extLst>
                <a:ext uri="{FF2B5EF4-FFF2-40B4-BE49-F238E27FC236}">
                  <a16:creationId xmlns:a16="http://schemas.microsoft.com/office/drawing/2014/main" id="{5EB47AC2-C17B-73E7-A31B-EC1C93A9FEE1}"/>
                </a:ext>
              </a:extLst>
            </p:cNvPr>
            <p:cNvCxnSpPr/>
            <p:nvPr/>
          </p:nvCxnSpPr>
          <p:spPr>
            <a:xfrm>
              <a:off x="7340233" y="5686213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Connecteur droit 233">
              <a:extLst>
                <a:ext uri="{FF2B5EF4-FFF2-40B4-BE49-F238E27FC236}">
                  <a16:creationId xmlns:a16="http://schemas.microsoft.com/office/drawing/2014/main" id="{D8875F8C-1388-9363-604A-7E3BF7CC6FA0}"/>
                </a:ext>
              </a:extLst>
            </p:cNvPr>
            <p:cNvCxnSpPr/>
            <p:nvPr/>
          </p:nvCxnSpPr>
          <p:spPr>
            <a:xfrm flipH="1" flipV="1">
              <a:off x="6997622" y="5464579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Connecteur droit 234">
              <a:extLst>
                <a:ext uri="{FF2B5EF4-FFF2-40B4-BE49-F238E27FC236}">
                  <a16:creationId xmlns:a16="http://schemas.microsoft.com/office/drawing/2014/main" id="{C3E6023C-E5EA-5DBC-0A4D-B523DC878F62}"/>
                </a:ext>
              </a:extLst>
            </p:cNvPr>
            <p:cNvCxnSpPr/>
            <p:nvPr/>
          </p:nvCxnSpPr>
          <p:spPr>
            <a:xfrm flipV="1">
              <a:off x="7347534" y="5478531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Connecteur droit 235">
              <a:extLst>
                <a:ext uri="{FF2B5EF4-FFF2-40B4-BE49-F238E27FC236}">
                  <a16:creationId xmlns:a16="http://schemas.microsoft.com/office/drawing/2014/main" id="{1061C740-4E7D-1816-0018-98782FE76B9B}"/>
                </a:ext>
              </a:extLst>
            </p:cNvPr>
            <p:cNvCxnSpPr>
              <a:stCxn id="94" idx="2"/>
            </p:cNvCxnSpPr>
            <p:nvPr/>
          </p:nvCxnSpPr>
          <p:spPr>
            <a:xfrm flipH="1" flipV="1">
              <a:off x="7477600" y="5759047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Connecteur droit 236">
              <a:extLst>
                <a:ext uri="{FF2B5EF4-FFF2-40B4-BE49-F238E27FC236}">
                  <a16:creationId xmlns:a16="http://schemas.microsoft.com/office/drawing/2014/main" id="{D347F353-163C-418E-CAE2-D69D914C81AA}"/>
                </a:ext>
              </a:extLst>
            </p:cNvPr>
            <p:cNvCxnSpPr>
              <a:stCxn id="93" idx="157"/>
            </p:cNvCxnSpPr>
            <p:nvPr/>
          </p:nvCxnSpPr>
          <p:spPr>
            <a:xfrm flipV="1">
              <a:off x="7037365" y="5775717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2" name="Groupe 237">
            <a:extLst>
              <a:ext uri="{FF2B5EF4-FFF2-40B4-BE49-F238E27FC236}">
                <a16:creationId xmlns:a16="http://schemas.microsoft.com/office/drawing/2014/main" id="{07955EE1-FCD4-6348-8611-A71887A40022}"/>
              </a:ext>
            </a:extLst>
          </p:cNvPr>
          <p:cNvGrpSpPr/>
          <p:nvPr/>
        </p:nvGrpSpPr>
        <p:grpSpPr>
          <a:xfrm>
            <a:off x="7480532" y="2618718"/>
            <a:ext cx="418118" cy="454933"/>
            <a:chOff x="4363058" y="5199763"/>
            <a:chExt cx="824980" cy="897620"/>
          </a:xfrm>
        </p:grpSpPr>
        <p:sp>
          <p:nvSpPr>
            <p:cNvPr id="103" name="Forme libre 238">
              <a:extLst>
                <a:ext uri="{FF2B5EF4-FFF2-40B4-BE49-F238E27FC236}">
                  <a16:creationId xmlns:a16="http://schemas.microsoft.com/office/drawing/2014/main" id="{92BBD706-E391-9F45-3B62-D11C825AE9C8}"/>
                </a:ext>
              </a:extLst>
            </p:cNvPr>
            <p:cNvSpPr/>
            <p:nvPr/>
          </p:nvSpPr>
          <p:spPr>
            <a:xfrm rot="14517239" flipH="1" flipV="1">
              <a:off x="4834055" y="5253287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4" name="Forme libre 239">
              <a:extLst>
                <a:ext uri="{FF2B5EF4-FFF2-40B4-BE49-F238E27FC236}">
                  <a16:creationId xmlns:a16="http://schemas.microsoft.com/office/drawing/2014/main" id="{8C67D22C-89C9-B25A-C558-E3116F009557}"/>
                </a:ext>
              </a:extLst>
            </p:cNvPr>
            <p:cNvSpPr/>
            <p:nvPr/>
          </p:nvSpPr>
          <p:spPr>
            <a:xfrm rot="7200000" flipH="1" flipV="1">
              <a:off x="4309534" y="5523753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Forme libre 240">
              <a:extLst>
                <a:ext uri="{FF2B5EF4-FFF2-40B4-BE49-F238E27FC236}">
                  <a16:creationId xmlns:a16="http://schemas.microsoft.com/office/drawing/2014/main" id="{7A81882C-F90E-68CC-1120-8A4C171BA23D}"/>
                </a:ext>
              </a:extLst>
            </p:cNvPr>
            <p:cNvSpPr/>
            <p:nvPr/>
          </p:nvSpPr>
          <p:spPr>
            <a:xfrm rot="21600000" flipH="1" flipV="1">
              <a:off x="4799283" y="5845650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347F7A3B-545B-1E85-D42E-DC8EE4378240}"/>
                </a:ext>
              </a:extLst>
            </p:cNvPr>
            <p:cNvSpPr/>
            <p:nvPr/>
          </p:nvSpPr>
          <p:spPr>
            <a:xfrm>
              <a:off x="4658787" y="5517003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08" name="Connecteur droit 242">
              <a:extLst>
                <a:ext uri="{FF2B5EF4-FFF2-40B4-BE49-F238E27FC236}">
                  <a16:creationId xmlns:a16="http://schemas.microsoft.com/office/drawing/2014/main" id="{0858E1A3-C577-85E7-867E-58129DD7716E}"/>
                </a:ext>
              </a:extLst>
            </p:cNvPr>
            <p:cNvCxnSpPr/>
            <p:nvPr/>
          </p:nvCxnSpPr>
          <p:spPr>
            <a:xfrm flipH="1">
              <a:off x="4821665" y="5278683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Connecteur droit 243">
              <a:extLst>
                <a:ext uri="{FF2B5EF4-FFF2-40B4-BE49-F238E27FC236}">
                  <a16:creationId xmlns:a16="http://schemas.microsoft.com/office/drawing/2014/main" id="{A68B5AA6-C282-4CE2-B9D0-10999F6A819C}"/>
                </a:ext>
              </a:extLst>
            </p:cNvPr>
            <p:cNvCxnSpPr/>
            <p:nvPr/>
          </p:nvCxnSpPr>
          <p:spPr>
            <a:xfrm>
              <a:off x="4810393" y="5672261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Connecteur droit 244">
              <a:extLst>
                <a:ext uri="{FF2B5EF4-FFF2-40B4-BE49-F238E27FC236}">
                  <a16:creationId xmlns:a16="http://schemas.microsoft.com/office/drawing/2014/main" id="{0016279D-41C4-BF56-76FA-FEF36E75A445}"/>
                </a:ext>
              </a:extLst>
            </p:cNvPr>
            <p:cNvCxnSpPr/>
            <p:nvPr/>
          </p:nvCxnSpPr>
          <p:spPr>
            <a:xfrm flipH="1" flipV="1">
              <a:off x="4467782" y="5450627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Connecteur droit 245">
              <a:extLst>
                <a:ext uri="{FF2B5EF4-FFF2-40B4-BE49-F238E27FC236}">
                  <a16:creationId xmlns:a16="http://schemas.microsoft.com/office/drawing/2014/main" id="{3B8F7D02-C157-E3A5-5BDA-8270D2D55AA4}"/>
                </a:ext>
              </a:extLst>
            </p:cNvPr>
            <p:cNvCxnSpPr/>
            <p:nvPr/>
          </p:nvCxnSpPr>
          <p:spPr>
            <a:xfrm flipV="1">
              <a:off x="4817694" y="5464579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Connecteur droit 246">
              <a:extLst>
                <a:ext uri="{FF2B5EF4-FFF2-40B4-BE49-F238E27FC236}">
                  <a16:creationId xmlns:a16="http://schemas.microsoft.com/office/drawing/2014/main" id="{0C7EE6C4-10D5-C6A2-38BC-83A12F97854C}"/>
                </a:ext>
              </a:extLst>
            </p:cNvPr>
            <p:cNvCxnSpPr>
              <a:stCxn id="106" idx="2"/>
            </p:cNvCxnSpPr>
            <p:nvPr/>
          </p:nvCxnSpPr>
          <p:spPr>
            <a:xfrm flipH="1" flipV="1">
              <a:off x="4947760" y="5745095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Connecteur droit 247">
              <a:extLst>
                <a:ext uri="{FF2B5EF4-FFF2-40B4-BE49-F238E27FC236}">
                  <a16:creationId xmlns:a16="http://schemas.microsoft.com/office/drawing/2014/main" id="{E75026E3-58F7-AAE9-2B93-58747E395CD2}"/>
                </a:ext>
              </a:extLst>
            </p:cNvPr>
            <p:cNvCxnSpPr>
              <a:stCxn id="104" idx="157"/>
            </p:cNvCxnSpPr>
            <p:nvPr/>
          </p:nvCxnSpPr>
          <p:spPr>
            <a:xfrm flipV="1">
              <a:off x="4507525" y="5761764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4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96E85DF-108C-4B07-969F-343865E5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>
            <a:off x="8046323" y="2509459"/>
            <a:ext cx="731056" cy="719742"/>
          </a:xfrm>
          <a:prstGeom prst="rect">
            <a:avLst/>
          </a:prstGeom>
          <a:effectLst>
            <a:glow rad="63500">
              <a:schemeClr val="accent3">
                <a:alpha val="40000"/>
              </a:schemeClr>
            </a:glow>
          </a:effectLst>
        </p:spPr>
      </p:pic>
      <p:pic>
        <p:nvPicPr>
          <p:cNvPr id="11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96E85DF-108C-4B07-969F-343865E593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 flipV="1">
            <a:off x="8087487" y="3355721"/>
            <a:ext cx="731056" cy="719744"/>
          </a:xfrm>
          <a:prstGeom prst="rect">
            <a:avLst/>
          </a:prstGeom>
          <a:effectLst>
            <a:glow rad="63500">
              <a:schemeClr val="accent3">
                <a:alpha val="40000"/>
              </a:schemeClr>
            </a:glow>
          </a:effectLst>
        </p:spPr>
      </p:pic>
      <p:sp>
        <p:nvSpPr>
          <p:cNvPr id="116" name="Triangle isocèle 115"/>
          <p:cNvSpPr/>
          <p:nvPr/>
        </p:nvSpPr>
        <p:spPr>
          <a:xfrm rot="6739612">
            <a:off x="8786130" y="3814065"/>
            <a:ext cx="114247" cy="140683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glow rad="101600">
              <a:schemeClr val="accent3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riangle isocèle 116"/>
          <p:cNvSpPr/>
          <p:nvPr/>
        </p:nvSpPr>
        <p:spPr>
          <a:xfrm rot="3226132">
            <a:off x="8769751" y="2581790"/>
            <a:ext cx="114247" cy="140683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glow rad="101600">
              <a:schemeClr val="accent3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8792" y="5878602"/>
            <a:ext cx="13135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err="1" smtClean="0">
                <a:latin typeface="Arial Narrow" panose="020B0606020202030204" pitchFamily="34" charset="0"/>
              </a:rPr>
              <a:t>Spectroscopic</a:t>
            </a:r>
            <a:r>
              <a:rPr lang="fr-FR" sz="1200" b="1" dirty="0" smtClean="0">
                <a:latin typeface="Arial Narrow" panose="020B0606020202030204" pitchFamily="34" charset="0"/>
              </a:rPr>
              <a:t> states 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547095" y="5878602"/>
            <a:ext cx="822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latin typeface="Arial Narrow" panose="020B0606020202030204" pitchFamily="34" charset="0"/>
              </a:rPr>
              <a:t>CFS states 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01500" y="191096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Lanthanide-CPL</a:t>
            </a:r>
            <a:endParaRPr lang="de-DE" sz="2000" b="1" dirty="0"/>
          </a:p>
        </p:txBody>
      </p:sp>
      <p:sp>
        <p:nvSpPr>
          <p:cNvPr id="42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548640" y="1000720"/>
            <a:ext cx="8021619" cy="3556039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92408" y="937377"/>
            <a:ext cx="1286060" cy="34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21148" y="755220"/>
            <a:ext cx="66894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Applications</a:t>
            </a:r>
            <a:endParaRPr lang="fr-F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Anti-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counterfeit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devices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/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security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inks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Display technologies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Molecular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/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Biological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sensing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   (induction/change of CPL in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presence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of chiral peptides)</a:t>
            </a:r>
          </a:p>
        </p:txBody>
      </p:sp>
      <p:sp>
        <p:nvSpPr>
          <p:cNvPr id="47" name="Espace réservé du contenu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 txBox="1">
            <a:spLocks/>
          </p:cNvSpPr>
          <p:nvPr/>
        </p:nvSpPr>
        <p:spPr>
          <a:xfrm>
            <a:off x="2959823" y="191096"/>
            <a:ext cx="4679227" cy="4679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Fundamental insight in Lanthanide photophysics</a:t>
            </a:r>
            <a:endParaRPr lang="en-US" sz="18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58438" t="38148" r="8959" b="14630"/>
          <a:stretch/>
        </p:blipFill>
        <p:spPr>
          <a:xfrm>
            <a:off x="752601" y="2697279"/>
            <a:ext cx="2191071" cy="17850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9167" t="27221" r="39479" b="39010"/>
          <a:stretch/>
        </p:blipFill>
        <p:spPr>
          <a:xfrm>
            <a:off x="2943671" y="2736577"/>
            <a:ext cx="1915199" cy="1160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43671" y="4074133"/>
            <a:ext cx="174664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i="1" dirty="0" err="1">
                <a:latin typeface="Arial Narrow" panose="020B0606020202030204" pitchFamily="34" charset="0"/>
              </a:rPr>
              <a:t>Chem</a:t>
            </a:r>
            <a:r>
              <a:rPr lang="fr-FR" sz="900" i="1" dirty="0">
                <a:latin typeface="Arial Narrow" panose="020B0606020202030204" pitchFamily="34" charset="0"/>
              </a:rPr>
              <a:t>. Commun</a:t>
            </a:r>
            <a:r>
              <a:rPr lang="fr-FR" sz="900" b="1" i="1" dirty="0">
                <a:latin typeface="Arial Narrow" panose="020B0606020202030204" pitchFamily="34" charset="0"/>
              </a:rPr>
              <a:t>.</a:t>
            </a:r>
            <a:r>
              <a:rPr lang="fr-FR" sz="900" dirty="0">
                <a:latin typeface="Arial Narrow" panose="020B0606020202030204" pitchFamily="34" charset="0"/>
              </a:rPr>
              <a:t>, </a:t>
            </a:r>
            <a:r>
              <a:rPr lang="fr-FR" sz="900" b="1" dirty="0">
                <a:latin typeface="Arial Narrow" panose="020B0606020202030204" pitchFamily="34" charset="0"/>
              </a:rPr>
              <a:t>2008</a:t>
            </a:r>
            <a:r>
              <a:rPr lang="fr-FR" sz="900" dirty="0">
                <a:latin typeface="Arial Narrow" panose="020B0606020202030204" pitchFamily="34" charset="0"/>
              </a:rPr>
              <a:t>, </a:t>
            </a:r>
            <a:r>
              <a:rPr lang="fr-FR" sz="900" dirty="0" smtClean="0">
                <a:latin typeface="Arial Narrow" panose="020B0606020202030204" pitchFamily="34" charset="0"/>
              </a:rPr>
              <a:t>4261-4263.</a:t>
            </a:r>
            <a:endParaRPr lang="en-US" sz="900" dirty="0">
              <a:latin typeface="Arial Narrow" panose="020B060602020203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/>
          <a:srcRect l="19861" t="22169" r="53095" b="52725"/>
          <a:stretch/>
        </p:blipFill>
        <p:spPr>
          <a:xfrm>
            <a:off x="5854558" y="1296461"/>
            <a:ext cx="2212105" cy="11551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20000" t="47132" r="53095" b="29012"/>
          <a:stretch/>
        </p:blipFill>
        <p:spPr>
          <a:xfrm>
            <a:off x="5620206" y="2559715"/>
            <a:ext cx="2680811" cy="13370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48133" y="4003139"/>
            <a:ext cx="17461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i="1" dirty="0" smtClean="0">
                <a:latin typeface="Arial Narrow" panose="020B0606020202030204" pitchFamily="34" charset="0"/>
              </a:rPr>
              <a:t>Commun</a:t>
            </a:r>
            <a:r>
              <a:rPr lang="fr-FR" sz="900" b="1" i="1" dirty="0" smtClean="0">
                <a:latin typeface="Arial Narrow" panose="020B0606020202030204" pitchFamily="34" charset="0"/>
              </a:rPr>
              <a:t>. </a:t>
            </a:r>
            <a:r>
              <a:rPr lang="fr-FR" sz="900" i="1" dirty="0" err="1">
                <a:latin typeface="Arial Narrow" panose="020B0606020202030204" pitchFamily="34" charset="0"/>
              </a:rPr>
              <a:t>Chem</a:t>
            </a:r>
            <a:r>
              <a:rPr lang="fr-FR" sz="900" i="1" dirty="0">
                <a:latin typeface="Arial Narrow" panose="020B0606020202030204" pitchFamily="34" charset="0"/>
              </a:rPr>
              <a:t>.</a:t>
            </a:r>
            <a:r>
              <a:rPr lang="fr-FR" sz="900" dirty="0" smtClean="0">
                <a:latin typeface="Arial Narrow" panose="020B0606020202030204" pitchFamily="34" charset="0"/>
              </a:rPr>
              <a:t>, </a:t>
            </a:r>
            <a:r>
              <a:rPr lang="fr-FR" sz="900" b="1" dirty="0" smtClean="0">
                <a:latin typeface="Arial Narrow" panose="020B0606020202030204" pitchFamily="34" charset="0"/>
              </a:rPr>
              <a:t>2020</a:t>
            </a:r>
            <a:r>
              <a:rPr lang="fr-FR" sz="900" dirty="0" smtClean="0">
                <a:latin typeface="Arial Narrow" panose="020B0606020202030204" pitchFamily="34" charset="0"/>
              </a:rPr>
              <a:t>, </a:t>
            </a:r>
            <a:r>
              <a:rPr lang="fr-FR" sz="900" i="1" dirty="0" smtClean="0">
                <a:latin typeface="Arial Narrow" panose="020B0606020202030204" pitchFamily="34" charset="0"/>
              </a:rPr>
              <a:t>3</a:t>
            </a:r>
            <a:r>
              <a:rPr lang="fr-FR" sz="900" dirty="0" smtClean="0">
                <a:latin typeface="Arial Narrow" panose="020B0606020202030204" pitchFamily="34" charset="0"/>
              </a:rPr>
              <a:t>, 119.</a:t>
            </a:r>
            <a:endParaRPr lang="en-US" sz="900" dirty="0">
              <a:latin typeface="Arial Narrow" panose="020B0606020202030204" pitchFamily="34" charset="0"/>
            </a:endParaRPr>
          </a:p>
        </p:txBody>
      </p:sp>
      <p:sp>
        <p:nvSpPr>
          <p:cNvPr id="27" name="Rectangle à coins arrondis 26">
            <a:extLst>
              <a:ext uri="{FF2B5EF4-FFF2-40B4-BE49-F238E27FC236}">
                <a16:creationId xmlns:a16="http://schemas.microsoft.com/office/drawing/2014/main" id="{BFEAEE3C-4427-CC10-4521-FCC9A60B38D8}"/>
              </a:ext>
            </a:extLst>
          </p:cNvPr>
          <p:cNvSpPr/>
          <p:nvPr/>
        </p:nvSpPr>
        <p:spPr>
          <a:xfrm>
            <a:off x="2282055" y="4898478"/>
            <a:ext cx="4256017" cy="1081501"/>
          </a:xfrm>
          <a:prstGeom prst="roundRect">
            <a:avLst>
              <a:gd name="adj" fmla="val 10854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Arial Narrow" panose="020B060602020203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2026645" y="4719470"/>
            <a:ext cx="510819" cy="4998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2119422" y="4662853"/>
            <a:ext cx="542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</a:rPr>
              <a:t>!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30" name="Textfeld 20">
            <a:extLst>
              <a:ext uri="{FF2B5EF4-FFF2-40B4-BE49-F238E27FC236}">
                <a16:creationId xmlns:a16="http://schemas.microsoft.com/office/drawing/2014/main" id="{76898DD4-BA3F-D5BF-B6E7-5C97C8739146}"/>
              </a:ext>
            </a:extLst>
          </p:cNvPr>
          <p:cNvSpPr txBox="1"/>
          <p:nvPr/>
        </p:nvSpPr>
        <p:spPr>
          <a:xfrm>
            <a:off x="2537464" y="5003980"/>
            <a:ext cx="3899195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CPL response (and </a:t>
            </a:r>
            <a:r>
              <a:rPr lang="en-US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g</a:t>
            </a:r>
            <a:r>
              <a:rPr lang="en-US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lum</a:t>
            </a: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) is not constant for one emission band/wavelength</a:t>
            </a:r>
            <a:endParaRPr lang="en-U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8777379" y="6487698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10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74" name="Espace réservé du contenu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 txBox="1">
            <a:spLocks/>
          </p:cNvSpPr>
          <p:nvPr/>
        </p:nvSpPr>
        <p:spPr>
          <a:xfrm>
            <a:off x="70473" y="1444001"/>
            <a:ext cx="3205952" cy="345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Yb</a:t>
            </a:r>
            <a:r>
              <a:rPr lang="en-US" sz="1400" b="1" baseline="30000" dirty="0" smtClean="0">
                <a:latin typeface="Arial Narrow" panose="020B0606020202030204" pitchFamily="34" charset="0"/>
              </a:rPr>
              <a:t>3+</a:t>
            </a:r>
            <a:r>
              <a:rPr lang="en-US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-CPL at variable temperature</a:t>
            </a:r>
            <a:endParaRPr lang="en-US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5" name="Objet 74"/>
          <p:cNvGraphicFramePr>
            <a:graphicFrameLocks noChangeAspect="1"/>
          </p:cNvGraphicFramePr>
          <p:nvPr>
            <p:extLst/>
          </p:nvPr>
        </p:nvGraphicFramePr>
        <p:xfrm>
          <a:off x="107422" y="1616658"/>
          <a:ext cx="3981972" cy="2523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2" name="Graph" r:id="rId4" imgW="4629960" imgH="2968560" progId="Origin95.Graph">
                  <p:embed/>
                </p:oleObj>
              </mc:Choice>
              <mc:Fallback>
                <p:oleObj name="Graph" r:id="rId4" imgW="4629960" imgH="2968560" progId="Origin95.Graph">
                  <p:embed/>
                  <p:pic>
                    <p:nvPicPr>
                      <p:cNvPr id="75" name="Obje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22" y="1616658"/>
                        <a:ext cx="3981972" cy="2523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6" name="Groupe 226">
            <a:extLst>
              <a:ext uri="{FF2B5EF4-FFF2-40B4-BE49-F238E27FC236}">
                <a16:creationId xmlns:a16="http://schemas.microsoft.com/office/drawing/2014/main" id="{C1100B18-15BE-56DA-64AF-35C00DFAA37D}"/>
              </a:ext>
            </a:extLst>
          </p:cNvPr>
          <p:cNvGrpSpPr/>
          <p:nvPr/>
        </p:nvGrpSpPr>
        <p:grpSpPr>
          <a:xfrm flipV="1">
            <a:off x="3270481" y="3042278"/>
            <a:ext cx="418115" cy="454931"/>
            <a:chOff x="6892900" y="5213715"/>
            <a:chExt cx="824978" cy="897620"/>
          </a:xfrm>
        </p:grpSpPr>
        <p:sp>
          <p:nvSpPr>
            <p:cNvPr id="77" name="Forme libre 227">
              <a:extLst>
                <a:ext uri="{FF2B5EF4-FFF2-40B4-BE49-F238E27FC236}">
                  <a16:creationId xmlns:a16="http://schemas.microsoft.com/office/drawing/2014/main" id="{0A1D155A-17D9-AFE8-4A63-E7C900836ED5}"/>
                </a:ext>
              </a:extLst>
            </p:cNvPr>
            <p:cNvSpPr/>
            <p:nvPr/>
          </p:nvSpPr>
          <p:spPr>
            <a:xfrm rot="14517239" flipH="1" flipV="1">
              <a:off x="7363895" y="5267239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78" name="Forme libre 228">
              <a:extLst>
                <a:ext uri="{FF2B5EF4-FFF2-40B4-BE49-F238E27FC236}">
                  <a16:creationId xmlns:a16="http://schemas.microsoft.com/office/drawing/2014/main" id="{691B178D-DDDE-6A70-184F-7306C752A014}"/>
                </a:ext>
              </a:extLst>
            </p:cNvPr>
            <p:cNvSpPr/>
            <p:nvPr/>
          </p:nvSpPr>
          <p:spPr>
            <a:xfrm rot="7200000" flipH="1" flipV="1">
              <a:off x="6839376" y="5537705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79" name="Forme libre 229">
              <a:extLst>
                <a:ext uri="{FF2B5EF4-FFF2-40B4-BE49-F238E27FC236}">
                  <a16:creationId xmlns:a16="http://schemas.microsoft.com/office/drawing/2014/main" id="{6441E9DB-3ED4-7FD7-2EFB-3D3F72C2D6E4}"/>
                </a:ext>
              </a:extLst>
            </p:cNvPr>
            <p:cNvSpPr/>
            <p:nvPr/>
          </p:nvSpPr>
          <p:spPr>
            <a:xfrm rot="21600000" flipH="1" flipV="1">
              <a:off x="7329123" y="5859602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8F323863-E256-B849-F642-CEE162249E46}"/>
                </a:ext>
              </a:extLst>
            </p:cNvPr>
            <p:cNvSpPr/>
            <p:nvPr/>
          </p:nvSpPr>
          <p:spPr>
            <a:xfrm>
              <a:off x="7188627" y="5530955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cxnSp>
          <p:nvCxnSpPr>
            <p:cNvPr id="89" name="Connecteur droit 231">
              <a:extLst>
                <a:ext uri="{FF2B5EF4-FFF2-40B4-BE49-F238E27FC236}">
                  <a16:creationId xmlns:a16="http://schemas.microsoft.com/office/drawing/2014/main" id="{95ADB0F7-2B70-E485-453C-6CBF6645D6D3}"/>
                </a:ext>
              </a:extLst>
            </p:cNvPr>
            <p:cNvCxnSpPr/>
            <p:nvPr/>
          </p:nvCxnSpPr>
          <p:spPr>
            <a:xfrm flipH="1">
              <a:off x="7351505" y="5292635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Connecteur droit 232">
              <a:extLst>
                <a:ext uri="{FF2B5EF4-FFF2-40B4-BE49-F238E27FC236}">
                  <a16:creationId xmlns:a16="http://schemas.microsoft.com/office/drawing/2014/main" id="{5EB47AC2-C17B-73E7-A31B-EC1C93A9FEE1}"/>
                </a:ext>
              </a:extLst>
            </p:cNvPr>
            <p:cNvCxnSpPr/>
            <p:nvPr/>
          </p:nvCxnSpPr>
          <p:spPr>
            <a:xfrm>
              <a:off x="7340233" y="5686213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233">
              <a:extLst>
                <a:ext uri="{FF2B5EF4-FFF2-40B4-BE49-F238E27FC236}">
                  <a16:creationId xmlns:a16="http://schemas.microsoft.com/office/drawing/2014/main" id="{D8875F8C-1388-9363-604A-7E3BF7CC6FA0}"/>
                </a:ext>
              </a:extLst>
            </p:cNvPr>
            <p:cNvCxnSpPr/>
            <p:nvPr/>
          </p:nvCxnSpPr>
          <p:spPr>
            <a:xfrm flipH="1" flipV="1">
              <a:off x="6997622" y="5464579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Connecteur droit 234">
              <a:extLst>
                <a:ext uri="{FF2B5EF4-FFF2-40B4-BE49-F238E27FC236}">
                  <a16:creationId xmlns:a16="http://schemas.microsoft.com/office/drawing/2014/main" id="{C3E6023C-E5EA-5DBC-0A4D-B523DC878F62}"/>
                </a:ext>
              </a:extLst>
            </p:cNvPr>
            <p:cNvCxnSpPr/>
            <p:nvPr/>
          </p:nvCxnSpPr>
          <p:spPr>
            <a:xfrm flipV="1">
              <a:off x="7347534" y="5478531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235">
              <a:extLst>
                <a:ext uri="{FF2B5EF4-FFF2-40B4-BE49-F238E27FC236}">
                  <a16:creationId xmlns:a16="http://schemas.microsoft.com/office/drawing/2014/main" id="{1061C740-4E7D-1816-0018-98782FE76B9B}"/>
                </a:ext>
              </a:extLst>
            </p:cNvPr>
            <p:cNvCxnSpPr>
              <a:stCxn id="79" idx="2"/>
            </p:cNvCxnSpPr>
            <p:nvPr/>
          </p:nvCxnSpPr>
          <p:spPr>
            <a:xfrm flipH="1" flipV="1">
              <a:off x="7477600" y="5759047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Connecteur droit 236">
              <a:extLst>
                <a:ext uri="{FF2B5EF4-FFF2-40B4-BE49-F238E27FC236}">
                  <a16:creationId xmlns:a16="http://schemas.microsoft.com/office/drawing/2014/main" id="{D347F353-163C-418E-CAE2-D69D914C81AA}"/>
                </a:ext>
              </a:extLst>
            </p:cNvPr>
            <p:cNvCxnSpPr>
              <a:stCxn id="78" idx="157"/>
            </p:cNvCxnSpPr>
            <p:nvPr/>
          </p:nvCxnSpPr>
          <p:spPr>
            <a:xfrm flipV="1">
              <a:off x="7037365" y="5775717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e 237">
            <a:extLst>
              <a:ext uri="{FF2B5EF4-FFF2-40B4-BE49-F238E27FC236}">
                <a16:creationId xmlns:a16="http://schemas.microsoft.com/office/drawing/2014/main" id="{07955EE1-FCD4-6348-8611-A71887A40022}"/>
              </a:ext>
            </a:extLst>
          </p:cNvPr>
          <p:cNvGrpSpPr/>
          <p:nvPr/>
        </p:nvGrpSpPr>
        <p:grpSpPr>
          <a:xfrm>
            <a:off x="3270478" y="2105290"/>
            <a:ext cx="418118" cy="454933"/>
            <a:chOff x="4363058" y="5199763"/>
            <a:chExt cx="824980" cy="897620"/>
          </a:xfrm>
        </p:grpSpPr>
        <p:sp>
          <p:nvSpPr>
            <p:cNvPr id="97" name="Forme libre 238">
              <a:extLst>
                <a:ext uri="{FF2B5EF4-FFF2-40B4-BE49-F238E27FC236}">
                  <a16:creationId xmlns:a16="http://schemas.microsoft.com/office/drawing/2014/main" id="{92BBD706-E391-9F45-3B62-D11C825AE9C8}"/>
                </a:ext>
              </a:extLst>
            </p:cNvPr>
            <p:cNvSpPr/>
            <p:nvPr/>
          </p:nvSpPr>
          <p:spPr>
            <a:xfrm rot="14517239" flipH="1" flipV="1">
              <a:off x="4834055" y="5253287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Forme libre 239">
              <a:extLst>
                <a:ext uri="{FF2B5EF4-FFF2-40B4-BE49-F238E27FC236}">
                  <a16:creationId xmlns:a16="http://schemas.microsoft.com/office/drawing/2014/main" id="{8C67D22C-89C9-B25A-C558-E3116F009557}"/>
                </a:ext>
              </a:extLst>
            </p:cNvPr>
            <p:cNvSpPr/>
            <p:nvPr/>
          </p:nvSpPr>
          <p:spPr>
            <a:xfrm rot="7200000" flipH="1" flipV="1">
              <a:off x="4309534" y="5523753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9" name="Forme libre 240">
              <a:extLst>
                <a:ext uri="{FF2B5EF4-FFF2-40B4-BE49-F238E27FC236}">
                  <a16:creationId xmlns:a16="http://schemas.microsoft.com/office/drawing/2014/main" id="{7A81882C-F90E-68CC-1120-8A4C171BA23D}"/>
                </a:ext>
              </a:extLst>
            </p:cNvPr>
            <p:cNvSpPr/>
            <p:nvPr/>
          </p:nvSpPr>
          <p:spPr>
            <a:xfrm rot="21600000" flipH="1" flipV="1">
              <a:off x="4799283" y="5845650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347F7A3B-545B-1E85-D42E-DC8EE4378240}"/>
                </a:ext>
              </a:extLst>
            </p:cNvPr>
            <p:cNvSpPr/>
            <p:nvPr/>
          </p:nvSpPr>
          <p:spPr>
            <a:xfrm>
              <a:off x="4658787" y="5517003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01" name="Connecteur droit 242">
              <a:extLst>
                <a:ext uri="{FF2B5EF4-FFF2-40B4-BE49-F238E27FC236}">
                  <a16:creationId xmlns:a16="http://schemas.microsoft.com/office/drawing/2014/main" id="{0858E1A3-C577-85E7-867E-58129DD7716E}"/>
                </a:ext>
              </a:extLst>
            </p:cNvPr>
            <p:cNvCxnSpPr/>
            <p:nvPr/>
          </p:nvCxnSpPr>
          <p:spPr>
            <a:xfrm flipH="1">
              <a:off x="4821665" y="5278683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Connecteur droit 243">
              <a:extLst>
                <a:ext uri="{FF2B5EF4-FFF2-40B4-BE49-F238E27FC236}">
                  <a16:creationId xmlns:a16="http://schemas.microsoft.com/office/drawing/2014/main" id="{A68B5AA6-C282-4CE2-B9D0-10999F6A819C}"/>
                </a:ext>
              </a:extLst>
            </p:cNvPr>
            <p:cNvCxnSpPr/>
            <p:nvPr/>
          </p:nvCxnSpPr>
          <p:spPr>
            <a:xfrm>
              <a:off x="4810393" y="5672261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Connecteur droit 244">
              <a:extLst>
                <a:ext uri="{FF2B5EF4-FFF2-40B4-BE49-F238E27FC236}">
                  <a16:creationId xmlns:a16="http://schemas.microsoft.com/office/drawing/2014/main" id="{0016279D-41C4-BF56-76FA-FEF36E75A445}"/>
                </a:ext>
              </a:extLst>
            </p:cNvPr>
            <p:cNvCxnSpPr/>
            <p:nvPr/>
          </p:nvCxnSpPr>
          <p:spPr>
            <a:xfrm flipH="1" flipV="1">
              <a:off x="4467782" y="5450627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necteur droit 245">
              <a:extLst>
                <a:ext uri="{FF2B5EF4-FFF2-40B4-BE49-F238E27FC236}">
                  <a16:creationId xmlns:a16="http://schemas.microsoft.com/office/drawing/2014/main" id="{3B8F7D02-C157-E3A5-5BDA-8270D2D55AA4}"/>
                </a:ext>
              </a:extLst>
            </p:cNvPr>
            <p:cNvCxnSpPr/>
            <p:nvPr/>
          </p:nvCxnSpPr>
          <p:spPr>
            <a:xfrm flipV="1">
              <a:off x="4817694" y="5464579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necteur droit 246">
              <a:extLst>
                <a:ext uri="{FF2B5EF4-FFF2-40B4-BE49-F238E27FC236}">
                  <a16:creationId xmlns:a16="http://schemas.microsoft.com/office/drawing/2014/main" id="{0C7EE6C4-10D5-C6A2-38BC-83A12F97854C}"/>
                </a:ext>
              </a:extLst>
            </p:cNvPr>
            <p:cNvCxnSpPr>
              <a:stCxn id="99" idx="2"/>
            </p:cNvCxnSpPr>
            <p:nvPr/>
          </p:nvCxnSpPr>
          <p:spPr>
            <a:xfrm flipH="1" flipV="1">
              <a:off x="4947760" y="5745095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Connecteur droit 247">
              <a:extLst>
                <a:ext uri="{FF2B5EF4-FFF2-40B4-BE49-F238E27FC236}">
                  <a16:creationId xmlns:a16="http://schemas.microsoft.com/office/drawing/2014/main" id="{E75026E3-58F7-AAE9-2B93-58747E395CD2}"/>
                </a:ext>
              </a:extLst>
            </p:cNvPr>
            <p:cNvCxnSpPr>
              <a:stCxn id="98" idx="157"/>
            </p:cNvCxnSpPr>
            <p:nvPr/>
          </p:nvCxnSpPr>
          <p:spPr>
            <a:xfrm flipV="1">
              <a:off x="4507525" y="5761764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7" name="Textfeld 20">
            <a:extLst>
              <a:ext uri="{FF2B5EF4-FFF2-40B4-BE49-F238E27FC236}">
                <a16:creationId xmlns:a16="http://schemas.microsoft.com/office/drawing/2014/main" id="{76898DD4-BA3F-D5BF-B6E7-5C97C8739146}"/>
              </a:ext>
            </a:extLst>
          </p:cNvPr>
          <p:cNvSpPr txBox="1"/>
          <p:nvPr/>
        </p:nvSpPr>
        <p:spPr>
          <a:xfrm>
            <a:off x="493663" y="4641489"/>
            <a:ext cx="3772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CPL activity / g</a:t>
            </a:r>
            <a:r>
              <a:rPr lang="en-US" sz="16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lum</a:t>
            </a:r>
            <a:r>
              <a:rPr lang="en-US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values vary with :</a:t>
            </a:r>
          </a:p>
          <a:p>
            <a:endParaRPr lang="en-US" sz="16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Wavelength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Temperature (population of hot bands !) </a:t>
            </a:r>
            <a:endParaRPr lang="en-US" sz="16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Experimental bandwidth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3857" y="6588367"/>
            <a:ext cx="40655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</a:rPr>
              <a:t>Phys. Chem. Chem. Phys. </a:t>
            </a:r>
            <a:r>
              <a:rPr lang="en-US" sz="900" b="1" dirty="0">
                <a:latin typeface="Arial Narrow" panose="020B0606020202030204" pitchFamily="34" charset="0"/>
              </a:rPr>
              <a:t>2024</a:t>
            </a:r>
            <a:r>
              <a:rPr lang="en-US" sz="900" i="1" dirty="0">
                <a:latin typeface="Arial Narrow" panose="020B0606020202030204" pitchFamily="34" charset="0"/>
              </a:rPr>
              <a:t>, 26, 15776–15783</a:t>
            </a:r>
            <a:r>
              <a:rPr lang="en-US" sz="900" i="1" dirty="0" smtClean="0">
                <a:latin typeface="Arial Narrow" panose="020B0606020202030204" pitchFamily="34" charset="0"/>
              </a:rPr>
              <a:t>. </a:t>
            </a:r>
            <a:r>
              <a:rPr lang="fr-FR" sz="900" i="1" dirty="0">
                <a:latin typeface="Arial Narrow" panose="020B0606020202030204" pitchFamily="34" charset="0"/>
              </a:rPr>
              <a:t>J. Mater. </a:t>
            </a:r>
            <a:r>
              <a:rPr lang="fr-FR" sz="900" i="1" dirty="0" err="1">
                <a:latin typeface="Arial Narrow" panose="020B0606020202030204" pitchFamily="34" charset="0"/>
              </a:rPr>
              <a:t>Chem</a:t>
            </a:r>
            <a:r>
              <a:rPr lang="fr-FR" sz="900" i="1" dirty="0">
                <a:latin typeface="Arial Narrow" panose="020B0606020202030204" pitchFamily="34" charset="0"/>
              </a:rPr>
              <a:t>. C, </a:t>
            </a:r>
            <a:r>
              <a:rPr lang="fr-FR" sz="900" b="1" dirty="0">
                <a:latin typeface="Arial Narrow" panose="020B0606020202030204" pitchFamily="34" charset="0"/>
              </a:rPr>
              <a:t>2024</a:t>
            </a:r>
            <a:r>
              <a:rPr lang="fr-FR" sz="900" i="1" dirty="0">
                <a:latin typeface="Arial Narrow" panose="020B0606020202030204" pitchFamily="34" charset="0"/>
              </a:rPr>
              <a:t>, 12, </a:t>
            </a:r>
            <a:r>
              <a:rPr lang="fr-FR" sz="900" dirty="0" smtClean="0">
                <a:latin typeface="Arial Narrow" panose="020B0606020202030204" pitchFamily="34" charset="0"/>
              </a:rPr>
              <a:t>4253-4260.</a:t>
            </a:r>
            <a:endParaRPr lang="en-US" sz="900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4567931" y="1589893"/>
          <a:ext cx="4351944" cy="4696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3" name="Graph" r:id="rId6" imgW="2725849" imgH="2920326" progId="Origin95.Graph">
                  <p:embed/>
                </p:oleObj>
              </mc:Choice>
              <mc:Fallback>
                <p:oleObj name="Graph" r:id="rId6" imgW="2725849" imgH="2920326" progId="Origin95.Graph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931" y="1589893"/>
                        <a:ext cx="4351944" cy="46966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Espace réservé du contenu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 txBox="1">
            <a:spLocks/>
          </p:cNvSpPr>
          <p:nvPr/>
        </p:nvSpPr>
        <p:spPr>
          <a:xfrm>
            <a:off x="4530464" y="1444001"/>
            <a:ext cx="3205952" cy="345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Er</a:t>
            </a:r>
            <a:r>
              <a:rPr lang="en-US" sz="1400" b="1" baseline="30000" dirty="0" smtClean="0">
                <a:latin typeface="Arial Narrow" panose="020B0606020202030204" pitchFamily="34" charset="0"/>
              </a:rPr>
              <a:t>3+</a:t>
            </a:r>
            <a:r>
              <a:rPr lang="en-US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-CPL at variable bandwidth</a:t>
            </a:r>
            <a:endParaRPr lang="en-US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Espace réservé du contenu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 txBox="1">
            <a:spLocks/>
          </p:cNvSpPr>
          <p:nvPr/>
        </p:nvSpPr>
        <p:spPr>
          <a:xfrm>
            <a:off x="2959823" y="191096"/>
            <a:ext cx="4679227" cy="4679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Fundamental insight in Lanthanide photophysics</a:t>
            </a:r>
            <a:endParaRPr lang="en-US" sz="18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01500" y="191096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Lanthanide-CPL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80178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8777379" y="6487698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10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74" name="Espace réservé du contenu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 txBox="1">
            <a:spLocks/>
          </p:cNvSpPr>
          <p:nvPr/>
        </p:nvSpPr>
        <p:spPr>
          <a:xfrm>
            <a:off x="70473" y="1444001"/>
            <a:ext cx="3205952" cy="345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Yb</a:t>
            </a:r>
            <a:r>
              <a:rPr lang="en-US" sz="1400" b="1" baseline="30000" dirty="0" smtClean="0">
                <a:latin typeface="Arial Narrow" panose="020B0606020202030204" pitchFamily="34" charset="0"/>
              </a:rPr>
              <a:t>3+</a:t>
            </a:r>
            <a:r>
              <a:rPr lang="en-US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-CPL at variable temperature</a:t>
            </a:r>
            <a:endParaRPr lang="en-US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75" name="Obje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23145"/>
              </p:ext>
            </p:extLst>
          </p:nvPr>
        </p:nvGraphicFramePr>
        <p:xfrm>
          <a:off x="107422" y="1616658"/>
          <a:ext cx="3981972" cy="2523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6" name="Graph" r:id="rId4" imgW="4629960" imgH="2968560" progId="Origin95.Graph">
                  <p:embed/>
                </p:oleObj>
              </mc:Choice>
              <mc:Fallback>
                <p:oleObj name="Graph" r:id="rId4" imgW="4629960" imgH="2968560" progId="Origin95.Graph">
                  <p:embed/>
                  <p:pic>
                    <p:nvPicPr>
                      <p:cNvPr id="75" name="Obje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22" y="1616658"/>
                        <a:ext cx="3981972" cy="2523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6" name="Groupe 226">
            <a:extLst>
              <a:ext uri="{FF2B5EF4-FFF2-40B4-BE49-F238E27FC236}">
                <a16:creationId xmlns:a16="http://schemas.microsoft.com/office/drawing/2014/main" id="{C1100B18-15BE-56DA-64AF-35C00DFAA37D}"/>
              </a:ext>
            </a:extLst>
          </p:cNvPr>
          <p:cNvGrpSpPr/>
          <p:nvPr/>
        </p:nvGrpSpPr>
        <p:grpSpPr>
          <a:xfrm flipV="1">
            <a:off x="3270481" y="3042278"/>
            <a:ext cx="418115" cy="454931"/>
            <a:chOff x="6892900" y="5213715"/>
            <a:chExt cx="824978" cy="897620"/>
          </a:xfrm>
        </p:grpSpPr>
        <p:sp>
          <p:nvSpPr>
            <p:cNvPr id="77" name="Forme libre 227">
              <a:extLst>
                <a:ext uri="{FF2B5EF4-FFF2-40B4-BE49-F238E27FC236}">
                  <a16:creationId xmlns:a16="http://schemas.microsoft.com/office/drawing/2014/main" id="{0A1D155A-17D9-AFE8-4A63-E7C900836ED5}"/>
                </a:ext>
              </a:extLst>
            </p:cNvPr>
            <p:cNvSpPr/>
            <p:nvPr/>
          </p:nvSpPr>
          <p:spPr>
            <a:xfrm rot="14517239" flipH="1" flipV="1">
              <a:off x="7363895" y="5267239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78" name="Forme libre 228">
              <a:extLst>
                <a:ext uri="{FF2B5EF4-FFF2-40B4-BE49-F238E27FC236}">
                  <a16:creationId xmlns:a16="http://schemas.microsoft.com/office/drawing/2014/main" id="{691B178D-DDDE-6A70-184F-7306C752A014}"/>
                </a:ext>
              </a:extLst>
            </p:cNvPr>
            <p:cNvSpPr/>
            <p:nvPr/>
          </p:nvSpPr>
          <p:spPr>
            <a:xfrm rot="7200000" flipH="1" flipV="1">
              <a:off x="6839376" y="5537705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79" name="Forme libre 229">
              <a:extLst>
                <a:ext uri="{FF2B5EF4-FFF2-40B4-BE49-F238E27FC236}">
                  <a16:creationId xmlns:a16="http://schemas.microsoft.com/office/drawing/2014/main" id="{6441E9DB-3ED4-7FD7-2EFB-3D3F72C2D6E4}"/>
                </a:ext>
              </a:extLst>
            </p:cNvPr>
            <p:cNvSpPr/>
            <p:nvPr/>
          </p:nvSpPr>
          <p:spPr>
            <a:xfrm rot="21600000" flipH="1" flipV="1">
              <a:off x="7329123" y="5859602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8F323863-E256-B849-F642-CEE162249E46}"/>
                </a:ext>
              </a:extLst>
            </p:cNvPr>
            <p:cNvSpPr/>
            <p:nvPr/>
          </p:nvSpPr>
          <p:spPr>
            <a:xfrm>
              <a:off x="7188627" y="5530955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b="1"/>
            </a:p>
          </p:txBody>
        </p:sp>
        <p:cxnSp>
          <p:nvCxnSpPr>
            <p:cNvPr id="89" name="Connecteur droit 231">
              <a:extLst>
                <a:ext uri="{FF2B5EF4-FFF2-40B4-BE49-F238E27FC236}">
                  <a16:creationId xmlns:a16="http://schemas.microsoft.com/office/drawing/2014/main" id="{95ADB0F7-2B70-E485-453C-6CBF6645D6D3}"/>
                </a:ext>
              </a:extLst>
            </p:cNvPr>
            <p:cNvCxnSpPr/>
            <p:nvPr/>
          </p:nvCxnSpPr>
          <p:spPr>
            <a:xfrm flipH="1">
              <a:off x="7351505" y="5292635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Connecteur droit 232">
              <a:extLst>
                <a:ext uri="{FF2B5EF4-FFF2-40B4-BE49-F238E27FC236}">
                  <a16:creationId xmlns:a16="http://schemas.microsoft.com/office/drawing/2014/main" id="{5EB47AC2-C17B-73E7-A31B-EC1C93A9FEE1}"/>
                </a:ext>
              </a:extLst>
            </p:cNvPr>
            <p:cNvCxnSpPr/>
            <p:nvPr/>
          </p:nvCxnSpPr>
          <p:spPr>
            <a:xfrm>
              <a:off x="7340233" y="5686213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233">
              <a:extLst>
                <a:ext uri="{FF2B5EF4-FFF2-40B4-BE49-F238E27FC236}">
                  <a16:creationId xmlns:a16="http://schemas.microsoft.com/office/drawing/2014/main" id="{D8875F8C-1388-9363-604A-7E3BF7CC6FA0}"/>
                </a:ext>
              </a:extLst>
            </p:cNvPr>
            <p:cNvCxnSpPr/>
            <p:nvPr/>
          </p:nvCxnSpPr>
          <p:spPr>
            <a:xfrm flipH="1" flipV="1">
              <a:off x="6997622" y="5464579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Connecteur droit 234">
              <a:extLst>
                <a:ext uri="{FF2B5EF4-FFF2-40B4-BE49-F238E27FC236}">
                  <a16:creationId xmlns:a16="http://schemas.microsoft.com/office/drawing/2014/main" id="{C3E6023C-E5EA-5DBC-0A4D-B523DC878F62}"/>
                </a:ext>
              </a:extLst>
            </p:cNvPr>
            <p:cNvCxnSpPr/>
            <p:nvPr/>
          </p:nvCxnSpPr>
          <p:spPr>
            <a:xfrm flipV="1">
              <a:off x="7347534" y="5478531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Connecteur droit 235">
              <a:extLst>
                <a:ext uri="{FF2B5EF4-FFF2-40B4-BE49-F238E27FC236}">
                  <a16:creationId xmlns:a16="http://schemas.microsoft.com/office/drawing/2014/main" id="{1061C740-4E7D-1816-0018-98782FE76B9B}"/>
                </a:ext>
              </a:extLst>
            </p:cNvPr>
            <p:cNvCxnSpPr>
              <a:stCxn id="79" idx="2"/>
            </p:cNvCxnSpPr>
            <p:nvPr/>
          </p:nvCxnSpPr>
          <p:spPr>
            <a:xfrm flipH="1" flipV="1">
              <a:off x="7477600" y="5759047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Connecteur droit 236">
              <a:extLst>
                <a:ext uri="{FF2B5EF4-FFF2-40B4-BE49-F238E27FC236}">
                  <a16:creationId xmlns:a16="http://schemas.microsoft.com/office/drawing/2014/main" id="{D347F353-163C-418E-CAE2-D69D914C81AA}"/>
                </a:ext>
              </a:extLst>
            </p:cNvPr>
            <p:cNvCxnSpPr>
              <a:stCxn id="78" idx="157"/>
            </p:cNvCxnSpPr>
            <p:nvPr/>
          </p:nvCxnSpPr>
          <p:spPr>
            <a:xfrm flipV="1">
              <a:off x="7037365" y="5775717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e 237">
            <a:extLst>
              <a:ext uri="{FF2B5EF4-FFF2-40B4-BE49-F238E27FC236}">
                <a16:creationId xmlns:a16="http://schemas.microsoft.com/office/drawing/2014/main" id="{07955EE1-FCD4-6348-8611-A71887A40022}"/>
              </a:ext>
            </a:extLst>
          </p:cNvPr>
          <p:cNvGrpSpPr/>
          <p:nvPr/>
        </p:nvGrpSpPr>
        <p:grpSpPr>
          <a:xfrm>
            <a:off x="3270478" y="2105290"/>
            <a:ext cx="418118" cy="454933"/>
            <a:chOff x="4363058" y="5199763"/>
            <a:chExt cx="824980" cy="897620"/>
          </a:xfrm>
        </p:grpSpPr>
        <p:sp>
          <p:nvSpPr>
            <p:cNvPr id="97" name="Forme libre 238">
              <a:extLst>
                <a:ext uri="{FF2B5EF4-FFF2-40B4-BE49-F238E27FC236}">
                  <a16:creationId xmlns:a16="http://schemas.microsoft.com/office/drawing/2014/main" id="{92BBD706-E391-9F45-3B62-D11C825AE9C8}"/>
                </a:ext>
              </a:extLst>
            </p:cNvPr>
            <p:cNvSpPr/>
            <p:nvPr/>
          </p:nvSpPr>
          <p:spPr>
            <a:xfrm rot="14517239" flipH="1" flipV="1">
              <a:off x="4834055" y="5253287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Forme libre 239">
              <a:extLst>
                <a:ext uri="{FF2B5EF4-FFF2-40B4-BE49-F238E27FC236}">
                  <a16:creationId xmlns:a16="http://schemas.microsoft.com/office/drawing/2014/main" id="{8C67D22C-89C9-B25A-C558-E3116F009557}"/>
                </a:ext>
              </a:extLst>
            </p:cNvPr>
            <p:cNvSpPr/>
            <p:nvPr/>
          </p:nvSpPr>
          <p:spPr>
            <a:xfrm rot="7200000" flipH="1" flipV="1">
              <a:off x="4309534" y="5523753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9" name="Forme libre 240">
              <a:extLst>
                <a:ext uri="{FF2B5EF4-FFF2-40B4-BE49-F238E27FC236}">
                  <a16:creationId xmlns:a16="http://schemas.microsoft.com/office/drawing/2014/main" id="{7A81882C-F90E-68CC-1120-8A4C171BA23D}"/>
                </a:ext>
              </a:extLst>
            </p:cNvPr>
            <p:cNvSpPr/>
            <p:nvPr/>
          </p:nvSpPr>
          <p:spPr>
            <a:xfrm rot="21600000" flipH="1" flipV="1">
              <a:off x="4799283" y="5845650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347F7A3B-545B-1E85-D42E-DC8EE4378240}"/>
                </a:ext>
              </a:extLst>
            </p:cNvPr>
            <p:cNvSpPr/>
            <p:nvPr/>
          </p:nvSpPr>
          <p:spPr>
            <a:xfrm>
              <a:off x="4658787" y="5517003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01" name="Connecteur droit 242">
              <a:extLst>
                <a:ext uri="{FF2B5EF4-FFF2-40B4-BE49-F238E27FC236}">
                  <a16:creationId xmlns:a16="http://schemas.microsoft.com/office/drawing/2014/main" id="{0858E1A3-C577-85E7-867E-58129DD7716E}"/>
                </a:ext>
              </a:extLst>
            </p:cNvPr>
            <p:cNvCxnSpPr/>
            <p:nvPr/>
          </p:nvCxnSpPr>
          <p:spPr>
            <a:xfrm flipH="1">
              <a:off x="4821665" y="5278683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Connecteur droit 243">
              <a:extLst>
                <a:ext uri="{FF2B5EF4-FFF2-40B4-BE49-F238E27FC236}">
                  <a16:creationId xmlns:a16="http://schemas.microsoft.com/office/drawing/2014/main" id="{A68B5AA6-C282-4CE2-B9D0-10999F6A819C}"/>
                </a:ext>
              </a:extLst>
            </p:cNvPr>
            <p:cNvCxnSpPr/>
            <p:nvPr/>
          </p:nvCxnSpPr>
          <p:spPr>
            <a:xfrm>
              <a:off x="4810393" y="5672261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Connecteur droit 244">
              <a:extLst>
                <a:ext uri="{FF2B5EF4-FFF2-40B4-BE49-F238E27FC236}">
                  <a16:creationId xmlns:a16="http://schemas.microsoft.com/office/drawing/2014/main" id="{0016279D-41C4-BF56-76FA-FEF36E75A445}"/>
                </a:ext>
              </a:extLst>
            </p:cNvPr>
            <p:cNvCxnSpPr/>
            <p:nvPr/>
          </p:nvCxnSpPr>
          <p:spPr>
            <a:xfrm flipH="1" flipV="1">
              <a:off x="4467782" y="5450627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necteur droit 245">
              <a:extLst>
                <a:ext uri="{FF2B5EF4-FFF2-40B4-BE49-F238E27FC236}">
                  <a16:creationId xmlns:a16="http://schemas.microsoft.com/office/drawing/2014/main" id="{3B8F7D02-C157-E3A5-5BDA-8270D2D55AA4}"/>
                </a:ext>
              </a:extLst>
            </p:cNvPr>
            <p:cNvCxnSpPr/>
            <p:nvPr/>
          </p:nvCxnSpPr>
          <p:spPr>
            <a:xfrm flipV="1">
              <a:off x="4817694" y="5464579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necteur droit 246">
              <a:extLst>
                <a:ext uri="{FF2B5EF4-FFF2-40B4-BE49-F238E27FC236}">
                  <a16:creationId xmlns:a16="http://schemas.microsoft.com/office/drawing/2014/main" id="{0C7EE6C4-10D5-C6A2-38BC-83A12F97854C}"/>
                </a:ext>
              </a:extLst>
            </p:cNvPr>
            <p:cNvCxnSpPr>
              <a:stCxn id="99" idx="2"/>
            </p:cNvCxnSpPr>
            <p:nvPr/>
          </p:nvCxnSpPr>
          <p:spPr>
            <a:xfrm flipH="1" flipV="1">
              <a:off x="4947760" y="5745095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Connecteur droit 247">
              <a:extLst>
                <a:ext uri="{FF2B5EF4-FFF2-40B4-BE49-F238E27FC236}">
                  <a16:creationId xmlns:a16="http://schemas.microsoft.com/office/drawing/2014/main" id="{E75026E3-58F7-AAE9-2B93-58747E395CD2}"/>
                </a:ext>
              </a:extLst>
            </p:cNvPr>
            <p:cNvCxnSpPr>
              <a:stCxn id="98" idx="157"/>
            </p:cNvCxnSpPr>
            <p:nvPr/>
          </p:nvCxnSpPr>
          <p:spPr>
            <a:xfrm flipV="1">
              <a:off x="4507525" y="5761764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7" name="Textfeld 20">
            <a:extLst>
              <a:ext uri="{FF2B5EF4-FFF2-40B4-BE49-F238E27FC236}">
                <a16:creationId xmlns:a16="http://schemas.microsoft.com/office/drawing/2014/main" id="{76898DD4-BA3F-D5BF-B6E7-5C97C8739146}"/>
              </a:ext>
            </a:extLst>
          </p:cNvPr>
          <p:cNvSpPr txBox="1"/>
          <p:nvPr/>
        </p:nvSpPr>
        <p:spPr>
          <a:xfrm>
            <a:off x="493663" y="4641489"/>
            <a:ext cx="3772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CPL activity / g</a:t>
            </a:r>
            <a:r>
              <a:rPr lang="en-US" sz="16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lum</a:t>
            </a:r>
            <a:r>
              <a:rPr lang="en-US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values vary with :</a:t>
            </a:r>
          </a:p>
          <a:p>
            <a:endParaRPr lang="en-US" sz="16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Wavelength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Temperature (population of hot bands !) </a:t>
            </a:r>
            <a:endParaRPr lang="en-US" sz="16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Experimental bandwidth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3857" y="6588367"/>
            <a:ext cx="40655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</a:rPr>
              <a:t>Phys. Chem. Chem. Phys. </a:t>
            </a:r>
            <a:r>
              <a:rPr lang="en-US" sz="900" b="1" dirty="0">
                <a:latin typeface="Arial Narrow" panose="020B0606020202030204" pitchFamily="34" charset="0"/>
              </a:rPr>
              <a:t>2024</a:t>
            </a:r>
            <a:r>
              <a:rPr lang="en-US" sz="900" i="1" dirty="0">
                <a:latin typeface="Arial Narrow" panose="020B0606020202030204" pitchFamily="34" charset="0"/>
              </a:rPr>
              <a:t>, 26, 15776–15783</a:t>
            </a:r>
            <a:r>
              <a:rPr lang="en-US" sz="900" i="1" dirty="0" smtClean="0">
                <a:latin typeface="Arial Narrow" panose="020B0606020202030204" pitchFamily="34" charset="0"/>
              </a:rPr>
              <a:t>. </a:t>
            </a:r>
            <a:r>
              <a:rPr lang="fr-FR" sz="900" i="1" dirty="0">
                <a:latin typeface="Arial Narrow" panose="020B0606020202030204" pitchFamily="34" charset="0"/>
              </a:rPr>
              <a:t>J. Mater. </a:t>
            </a:r>
            <a:r>
              <a:rPr lang="fr-FR" sz="900" i="1" dirty="0" err="1">
                <a:latin typeface="Arial Narrow" panose="020B0606020202030204" pitchFamily="34" charset="0"/>
              </a:rPr>
              <a:t>Chem</a:t>
            </a:r>
            <a:r>
              <a:rPr lang="fr-FR" sz="900" i="1" dirty="0">
                <a:latin typeface="Arial Narrow" panose="020B0606020202030204" pitchFamily="34" charset="0"/>
              </a:rPr>
              <a:t>. C, </a:t>
            </a:r>
            <a:r>
              <a:rPr lang="fr-FR" sz="900" b="1" dirty="0">
                <a:latin typeface="Arial Narrow" panose="020B0606020202030204" pitchFamily="34" charset="0"/>
              </a:rPr>
              <a:t>2024</a:t>
            </a:r>
            <a:r>
              <a:rPr lang="fr-FR" sz="900" i="1" dirty="0">
                <a:latin typeface="Arial Narrow" panose="020B0606020202030204" pitchFamily="34" charset="0"/>
              </a:rPr>
              <a:t>, 12, </a:t>
            </a:r>
            <a:r>
              <a:rPr lang="fr-FR" sz="900" dirty="0" smtClean="0">
                <a:latin typeface="Arial Narrow" panose="020B0606020202030204" pitchFamily="34" charset="0"/>
              </a:rPr>
              <a:t>4253-4260.</a:t>
            </a:r>
            <a:endParaRPr lang="en-US" sz="900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464200"/>
              </p:ext>
            </p:extLst>
          </p:nvPr>
        </p:nvGraphicFramePr>
        <p:xfrm>
          <a:off x="4567931" y="1589893"/>
          <a:ext cx="4351944" cy="4696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7" name="Graph" r:id="rId6" imgW="2725849" imgH="2920326" progId="Origin95.Graph">
                  <p:embed/>
                </p:oleObj>
              </mc:Choice>
              <mc:Fallback>
                <p:oleObj name="Graph" r:id="rId6" imgW="2725849" imgH="2920326" progId="Origin95.Graph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931" y="1589893"/>
                        <a:ext cx="4351944" cy="46966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Espace réservé du contenu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 txBox="1">
            <a:spLocks/>
          </p:cNvSpPr>
          <p:nvPr/>
        </p:nvSpPr>
        <p:spPr>
          <a:xfrm>
            <a:off x="4530464" y="1444001"/>
            <a:ext cx="3205952" cy="345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latin typeface="Arial Narrow" panose="020B0606020202030204" pitchFamily="34" charset="0"/>
              </a:rPr>
              <a:t>Er</a:t>
            </a:r>
            <a:r>
              <a:rPr lang="en-US" sz="1400" b="1" baseline="30000" dirty="0" smtClean="0">
                <a:latin typeface="Arial Narrow" panose="020B0606020202030204" pitchFamily="34" charset="0"/>
              </a:rPr>
              <a:t>3+</a:t>
            </a:r>
            <a:r>
              <a:rPr lang="en-US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-CPL at variable bandwidth</a:t>
            </a:r>
            <a:endParaRPr lang="en-US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500" y="766270"/>
            <a:ext cx="9001609" cy="57214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à coins arrondis 42">
            <a:extLst>
              <a:ext uri="{FF2B5EF4-FFF2-40B4-BE49-F238E27FC236}">
                <a16:creationId xmlns:a16="http://schemas.microsoft.com/office/drawing/2014/main" id="{BFEAEE3C-4427-CC10-4521-FCC9A60B38D8}"/>
              </a:ext>
            </a:extLst>
          </p:cNvPr>
          <p:cNvSpPr/>
          <p:nvPr/>
        </p:nvSpPr>
        <p:spPr>
          <a:xfrm>
            <a:off x="2344808" y="3037218"/>
            <a:ext cx="4256017" cy="1081501"/>
          </a:xfrm>
          <a:prstGeom prst="roundRect">
            <a:avLst>
              <a:gd name="adj" fmla="val 10854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600">
              <a:latin typeface="Arial Narrow" panose="020B0606020202030204" pitchFamily="34" charset="0"/>
            </a:endParaRPr>
          </a:p>
        </p:txBody>
      </p:sp>
      <p:sp>
        <p:nvSpPr>
          <p:cNvPr id="44" name="Ellipse 43"/>
          <p:cNvSpPr/>
          <p:nvPr/>
        </p:nvSpPr>
        <p:spPr>
          <a:xfrm>
            <a:off x="2089398" y="2858210"/>
            <a:ext cx="510819" cy="4998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2182175" y="2801593"/>
            <a:ext cx="542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 Narrow" panose="020B0606020202030204" pitchFamily="34" charset="0"/>
              </a:rPr>
              <a:t>!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46" name="Textfeld 20">
            <a:extLst>
              <a:ext uri="{FF2B5EF4-FFF2-40B4-BE49-F238E27FC236}">
                <a16:creationId xmlns:a16="http://schemas.microsoft.com/office/drawing/2014/main" id="{76898DD4-BA3F-D5BF-B6E7-5C97C8739146}"/>
              </a:ext>
            </a:extLst>
          </p:cNvPr>
          <p:cNvSpPr txBox="1"/>
          <p:nvPr/>
        </p:nvSpPr>
        <p:spPr>
          <a:xfrm>
            <a:off x="2631244" y="3100702"/>
            <a:ext cx="3750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Precise documentation of measurement conditions required for reproducibility</a:t>
            </a:r>
            <a:endParaRPr lang="en-U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Espace réservé du contenu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 txBox="1">
            <a:spLocks/>
          </p:cNvSpPr>
          <p:nvPr/>
        </p:nvSpPr>
        <p:spPr>
          <a:xfrm>
            <a:off x="2959823" y="191096"/>
            <a:ext cx="4679227" cy="4679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b="1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Fundamental insight in Lanthanide photophysics</a:t>
            </a:r>
            <a:endParaRPr lang="en-US" sz="18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01500" y="191096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Lanthanide-CPL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784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646B9-2ECA-2D18-1916-3010CF4B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ZoneTexte 162">
            <a:extLst>
              <a:ext uri="{FF2B5EF4-FFF2-40B4-BE49-F238E27FC236}">
                <a16:creationId xmlns:a16="http://schemas.microsoft.com/office/drawing/2014/main" id="{0DC293C9-B8BB-15FB-23E8-6A6E6526F26B}"/>
              </a:ext>
            </a:extLst>
          </p:cNvPr>
          <p:cNvSpPr txBox="1"/>
          <p:nvPr/>
        </p:nvSpPr>
        <p:spPr>
          <a:xfrm>
            <a:off x="8777379" y="6487698"/>
            <a:ext cx="318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11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sp>
        <p:nvSpPr>
          <p:cNvPr id="3" name="Textfeld 20">
            <a:extLst>
              <a:ext uri="{FF2B5EF4-FFF2-40B4-BE49-F238E27FC236}">
                <a16:creationId xmlns:a16="http://schemas.microsoft.com/office/drawing/2014/main" id="{D0D457F2-62A9-7427-4C40-8596CCC5A72A}"/>
              </a:ext>
            </a:extLst>
          </p:cNvPr>
          <p:cNvSpPr txBox="1"/>
          <p:nvPr/>
        </p:nvSpPr>
        <p:spPr>
          <a:xfrm>
            <a:off x="821244" y="3158616"/>
            <a:ext cx="310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Upconversion Emission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20">
            <a:extLst>
              <a:ext uri="{FF2B5EF4-FFF2-40B4-BE49-F238E27FC236}">
                <a16:creationId xmlns:a16="http://schemas.microsoft.com/office/drawing/2014/main" id="{491D37E9-F0D3-FD80-5913-B5CB2F627BC3}"/>
              </a:ext>
            </a:extLst>
          </p:cNvPr>
          <p:cNvSpPr txBox="1"/>
          <p:nvPr/>
        </p:nvSpPr>
        <p:spPr>
          <a:xfrm>
            <a:off x="3736399" y="3119471"/>
            <a:ext cx="150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Lanthanide Complexes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132CE80-C003-DEE2-67D9-DFAFADEF484F}"/>
              </a:ext>
            </a:extLst>
          </p:cNvPr>
          <p:cNvCxnSpPr>
            <a:cxnSpLocks/>
          </p:cNvCxnSpPr>
          <p:nvPr/>
        </p:nvCxnSpPr>
        <p:spPr>
          <a:xfrm>
            <a:off x="5244662" y="3452546"/>
            <a:ext cx="323481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44911E5-B994-2CFB-48EF-0FB2A85C2830}"/>
              </a:ext>
            </a:extLst>
          </p:cNvPr>
          <p:cNvCxnSpPr>
            <a:cxnSpLocks/>
          </p:cNvCxnSpPr>
          <p:nvPr/>
        </p:nvCxnSpPr>
        <p:spPr>
          <a:xfrm>
            <a:off x="333449" y="3452546"/>
            <a:ext cx="323481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1349257" y="6016716"/>
            <a:ext cx="108506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109411" y="5895599"/>
            <a:ext cx="38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401438" y="4874929"/>
            <a:ext cx="38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829908" y="4147203"/>
            <a:ext cx="38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1792805" y="5197244"/>
            <a:ext cx="33950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2087114" y="4279637"/>
            <a:ext cx="30436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1956643" y="5224578"/>
            <a:ext cx="0" cy="74605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1359048" y="5093648"/>
            <a:ext cx="33950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1700984" y="5110720"/>
            <a:ext cx="95720" cy="86525"/>
          </a:xfrm>
          <a:prstGeom prst="straightConnector1">
            <a:avLst/>
          </a:prstGeom>
          <a:ln w="19050"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825060" y="4969448"/>
            <a:ext cx="38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</p:txBody>
      </p:sp>
      <p:sp>
        <p:nvSpPr>
          <p:cNvPr id="41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2565546" y="4983676"/>
            <a:ext cx="4156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900" b="1" baseline="-25000" dirty="0">
              <a:solidFill>
                <a:srgbClr val="006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567837" y="5441649"/>
            <a:ext cx="4771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900" b="1" i="1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sz="9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lum</a:t>
            </a:r>
            <a:endParaRPr lang="de-DE" sz="9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2475954" y="4420513"/>
            <a:ext cx="9256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rgbClr val="009E5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UC</a:t>
            </a:r>
            <a:r>
              <a:rPr lang="fr-FR" sz="1050" dirty="0">
                <a:solidFill>
                  <a:srgbClr val="009E5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050" dirty="0" smtClean="0">
                <a:solidFill>
                  <a:srgbClr val="009E5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Emission </a:t>
            </a:r>
            <a:endParaRPr lang="fr-FR" sz="1050" dirty="0">
              <a:solidFill>
                <a:srgbClr val="009E5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de-DE" sz="1050" b="1" i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</a:t>
            </a:r>
            <a:r>
              <a:rPr lang="el-GR" sz="1050" b="1" i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ν</a:t>
            </a:r>
            <a:r>
              <a:rPr lang="en-US" sz="1050" b="1" baseline="-250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UC</a:t>
            </a:r>
            <a:endParaRPr lang="fr-FR" sz="1050" b="1" dirty="0">
              <a:solidFill>
                <a:srgbClr val="00B0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820718" y="5290132"/>
            <a:ext cx="692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Excitation </a:t>
            </a:r>
            <a:r>
              <a:rPr lang="de-DE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sz="105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</a:t>
            </a:r>
            <a:endParaRPr lang="de-DE" sz="105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1513427" y="5135330"/>
            <a:ext cx="0" cy="835306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Flèche vers le bas 45"/>
          <p:cNvSpPr/>
          <p:nvPr/>
        </p:nvSpPr>
        <p:spPr>
          <a:xfrm>
            <a:off x="2281103" y="4371390"/>
            <a:ext cx="104355" cy="1599245"/>
          </a:xfrm>
          <a:prstGeom prst="downArrow">
            <a:avLst>
              <a:gd name="adj1" fmla="val 25744"/>
              <a:gd name="adj2" fmla="val 106416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47" name="Connecteur droit avec flèche 46"/>
          <p:cNvCxnSpPr/>
          <p:nvPr/>
        </p:nvCxnSpPr>
        <p:spPr>
          <a:xfrm flipV="1">
            <a:off x="2130565" y="4325306"/>
            <a:ext cx="0" cy="83966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523137" y="4355666"/>
            <a:ext cx="880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i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</a:t>
            </a:r>
            <a:r>
              <a:rPr lang="el-GR" sz="1050" b="1" i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ν</a:t>
            </a:r>
            <a:r>
              <a:rPr lang="en-US" sz="1050" b="1" baseline="-250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UC</a:t>
            </a:r>
            <a:r>
              <a:rPr lang="fr-FR" sz="105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l-GR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sz="105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</a:t>
            </a:r>
            <a:endParaRPr lang="de-DE" sz="105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309303" y="3898961"/>
            <a:ext cx="3407582" cy="2451396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7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501201" y="3746014"/>
            <a:ext cx="21462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E4F"/>
                </a:solidFill>
                <a:latin typeface="Arial Narrow" panose="020B0606020202030204" pitchFamily="34" charset="0"/>
              </a:rPr>
              <a:t>Upconversion Emission</a:t>
            </a:r>
            <a:endParaRPr lang="en-US" sz="1600" dirty="0">
              <a:solidFill>
                <a:srgbClr val="009E4F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4640471" y="3902142"/>
            <a:ext cx="3975723" cy="2448216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2"/>
          <a:stretch/>
        </p:blipFill>
        <p:spPr>
          <a:xfrm>
            <a:off x="5004025" y="4135416"/>
            <a:ext cx="3248613" cy="2123655"/>
          </a:xfrm>
          <a:prstGeom prst="rect">
            <a:avLst/>
          </a:prstGeom>
        </p:spPr>
      </p:pic>
      <p:grpSp>
        <p:nvGrpSpPr>
          <p:cNvPr id="53" name="Groupe 91">
            <a:extLst>
              <a:ext uri="{FF2B5EF4-FFF2-40B4-BE49-F238E27FC236}">
                <a16:creationId xmlns:a16="http://schemas.microsoft.com/office/drawing/2014/main" id="{69AA9D52-45DE-3453-BE6D-94876EE18E30}"/>
              </a:ext>
            </a:extLst>
          </p:cNvPr>
          <p:cNvGrpSpPr/>
          <p:nvPr/>
        </p:nvGrpSpPr>
        <p:grpSpPr>
          <a:xfrm flipV="1">
            <a:off x="7551062" y="5538487"/>
            <a:ext cx="313586" cy="341198"/>
            <a:chOff x="6892900" y="5213715"/>
            <a:chExt cx="824978" cy="897620"/>
          </a:xfrm>
        </p:grpSpPr>
        <p:sp>
          <p:nvSpPr>
            <p:cNvPr id="54" name="Forme libre 107">
              <a:extLst>
                <a:ext uri="{FF2B5EF4-FFF2-40B4-BE49-F238E27FC236}">
                  <a16:creationId xmlns:a16="http://schemas.microsoft.com/office/drawing/2014/main" id="{5725BE27-627C-5158-FF0F-9918A552E7FB}"/>
                </a:ext>
              </a:extLst>
            </p:cNvPr>
            <p:cNvSpPr/>
            <p:nvPr/>
          </p:nvSpPr>
          <p:spPr>
            <a:xfrm rot="14517239" flipH="1" flipV="1">
              <a:off x="7363895" y="5267239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b="1"/>
            </a:p>
          </p:txBody>
        </p:sp>
        <p:sp>
          <p:nvSpPr>
            <p:cNvPr id="55" name="Forme libre 108">
              <a:extLst>
                <a:ext uri="{FF2B5EF4-FFF2-40B4-BE49-F238E27FC236}">
                  <a16:creationId xmlns:a16="http://schemas.microsoft.com/office/drawing/2014/main" id="{45FF4FD0-B4D0-5523-D7FE-82A2915A4902}"/>
                </a:ext>
              </a:extLst>
            </p:cNvPr>
            <p:cNvSpPr/>
            <p:nvPr/>
          </p:nvSpPr>
          <p:spPr>
            <a:xfrm rot="7200000" flipH="1" flipV="1">
              <a:off x="6839376" y="5537705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b="1"/>
            </a:p>
          </p:txBody>
        </p:sp>
        <p:sp>
          <p:nvSpPr>
            <p:cNvPr id="56" name="Forme libre 109">
              <a:extLst>
                <a:ext uri="{FF2B5EF4-FFF2-40B4-BE49-F238E27FC236}">
                  <a16:creationId xmlns:a16="http://schemas.microsoft.com/office/drawing/2014/main" id="{54F8FEF7-C26B-23CF-0BEA-3DA2D65B510D}"/>
                </a:ext>
              </a:extLst>
            </p:cNvPr>
            <p:cNvSpPr/>
            <p:nvPr/>
          </p:nvSpPr>
          <p:spPr>
            <a:xfrm rot="21600000" flipH="1" flipV="1">
              <a:off x="7329123" y="5859602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b="1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FAFF0D77-7DAE-A6EF-7E28-E14D6F79CC3A}"/>
                </a:ext>
              </a:extLst>
            </p:cNvPr>
            <p:cNvSpPr/>
            <p:nvPr/>
          </p:nvSpPr>
          <p:spPr>
            <a:xfrm>
              <a:off x="7188627" y="5530955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b="1"/>
            </a:p>
          </p:txBody>
        </p:sp>
        <p:cxnSp>
          <p:nvCxnSpPr>
            <p:cNvPr id="58" name="Connecteur droit 111">
              <a:extLst>
                <a:ext uri="{FF2B5EF4-FFF2-40B4-BE49-F238E27FC236}">
                  <a16:creationId xmlns:a16="http://schemas.microsoft.com/office/drawing/2014/main" id="{391AD805-5763-D58E-B22B-33880535C966}"/>
                </a:ext>
              </a:extLst>
            </p:cNvPr>
            <p:cNvCxnSpPr/>
            <p:nvPr/>
          </p:nvCxnSpPr>
          <p:spPr>
            <a:xfrm flipH="1">
              <a:off x="7351505" y="5292635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necteur droit 112">
              <a:extLst>
                <a:ext uri="{FF2B5EF4-FFF2-40B4-BE49-F238E27FC236}">
                  <a16:creationId xmlns:a16="http://schemas.microsoft.com/office/drawing/2014/main" id="{70432666-1E45-EA25-C7F2-865E8FB71A38}"/>
                </a:ext>
              </a:extLst>
            </p:cNvPr>
            <p:cNvCxnSpPr/>
            <p:nvPr/>
          </p:nvCxnSpPr>
          <p:spPr>
            <a:xfrm>
              <a:off x="7340233" y="5686213"/>
              <a:ext cx="0" cy="41091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113">
              <a:extLst>
                <a:ext uri="{FF2B5EF4-FFF2-40B4-BE49-F238E27FC236}">
                  <a16:creationId xmlns:a16="http://schemas.microsoft.com/office/drawing/2014/main" id="{9C59DF8A-9B45-1FC1-BC9E-83F39B46F050}"/>
                </a:ext>
              </a:extLst>
            </p:cNvPr>
            <p:cNvCxnSpPr/>
            <p:nvPr/>
          </p:nvCxnSpPr>
          <p:spPr>
            <a:xfrm flipH="1" flipV="1">
              <a:off x="6997622" y="5464579"/>
              <a:ext cx="348007" cy="22353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114">
              <a:extLst>
                <a:ext uri="{FF2B5EF4-FFF2-40B4-BE49-F238E27FC236}">
                  <a16:creationId xmlns:a16="http://schemas.microsoft.com/office/drawing/2014/main" id="{6A9F9D7C-7C93-172B-C084-43AFDA403D9F}"/>
                </a:ext>
              </a:extLst>
            </p:cNvPr>
            <p:cNvCxnSpPr/>
            <p:nvPr/>
          </p:nvCxnSpPr>
          <p:spPr>
            <a:xfrm flipV="1">
              <a:off x="7347534" y="5478531"/>
              <a:ext cx="370344" cy="21381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115">
              <a:extLst>
                <a:ext uri="{FF2B5EF4-FFF2-40B4-BE49-F238E27FC236}">
                  <a16:creationId xmlns:a16="http://schemas.microsoft.com/office/drawing/2014/main" id="{2D950920-7C03-51C9-CE18-7F13D5DDC216}"/>
                </a:ext>
              </a:extLst>
            </p:cNvPr>
            <p:cNvCxnSpPr>
              <a:stCxn id="56" idx="2"/>
            </p:cNvCxnSpPr>
            <p:nvPr/>
          </p:nvCxnSpPr>
          <p:spPr>
            <a:xfrm flipH="1" flipV="1">
              <a:off x="7477600" y="5759047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116">
              <a:extLst>
                <a:ext uri="{FF2B5EF4-FFF2-40B4-BE49-F238E27FC236}">
                  <a16:creationId xmlns:a16="http://schemas.microsoft.com/office/drawing/2014/main" id="{80C0C0BF-57F4-8EA4-6591-4A06C52577CC}"/>
                </a:ext>
              </a:extLst>
            </p:cNvPr>
            <p:cNvCxnSpPr>
              <a:stCxn id="55" idx="157"/>
            </p:cNvCxnSpPr>
            <p:nvPr/>
          </p:nvCxnSpPr>
          <p:spPr>
            <a:xfrm flipV="1">
              <a:off x="7037365" y="5775717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e 92">
            <a:extLst>
              <a:ext uri="{FF2B5EF4-FFF2-40B4-BE49-F238E27FC236}">
                <a16:creationId xmlns:a16="http://schemas.microsoft.com/office/drawing/2014/main" id="{4323C00F-A7CA-286F-5CB1-FC7B0AE8C7C8}"/>
              </a:ext>
            </a:extLst>
          </p:cNvPr>
          <p:cNvGrpSpPr/>
          <p:nvPr/>
        </p:nvGrpSpPr>
        <p:grpSpPr>
          <a:xfrm>
            <a:off x="7521503" y="4663387"/>
            <a:ext cx="313589" cy="341200"/>
            <a:chOff x="4363058" y="5199763"/>
            <a:chExt cx="824980" cy="897620"/>
          </a:xfrm>
        </p:grpSpPr>
        <p:sp>
          <p:nvSpPr>
            <p:cNvPr id="65" name="Forme libre 97">
              <a:extLst>
                <a:ext uri="{FF2B5EF4-FFF2-40B4-BE49-F238E27FC236}">
                  <a16:creationId xmlns:a16="http://schemas.microsoft.com/office/drawing/2014/main" id="{6480CF0B-8A47-9983-75F6-B30F7E5A4706}"/>
                </a:ext>
              </a:extLst>
            </p:cNvPr>
            <p:cNvSpPr/>
            <p:nvPr/>
          </p:nvSpPr>
          <p:spPr>
            <a:xfrm rot="14517239" flipH="1" flipV="1">
              <a:off x="4834055" y="5253287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66" name="Forme libre 98">
              <a:extLst>
                <a:ext uri="{FF2B5EF4-FFF2-40B4-BE49-F238E27FC236}">
                  <a16:creationId xmlns:a16="http://schemas.microsoft.com/office/drawing/2014/main" id="{560624D3-7284-07DB-75C9-9E1B5C2639FF}"/>
                </a:ext>
              </a:extLst>
            </p:cNvPr>
            <p:cNvSpPr/>
            <p:nvPr/>
          </p:nvSpPr>
          <p:spPr>
            <a:xfrm rot="7200000" flipH="1" flipV="1">
              <a:off x="4309534" y="5523753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67" name="Forme libre 99">
              <a:extLst>
                <a:ext uri="{FF2B5EF4-FFF2-40B4-BE49-F238E27FC236}">
                  <a16:creationId xmlns:a16="http://schemas.microsoft.com/office/drawing/2014/main" id="{E9095209-ACAE-02E3-0A15-4EBB05A4B665}"/>
                </a:ext>
              </a:extLst>
            </p:cNvPr>
            <p:cNvSpPr/>
            <p:nvPr/>
          </p:nvSpPr>
          <p:spPr>
            <a:xfrm rot="21600000" flipH="1" flipV="1">
              <a:off x="4799283" y="5845650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62CD350-D24F-D28F-092E-A9AFA226AB58}"/>
                </a:ext>
              </a:extLst>
            </p:cNvPr>
            <p:cNvSpPr/>
            <p:nvPr/>
          </p:nvSpPr>
          <p:spPr>
            <a:xfrm>
              <a:off x="4658787" y="5517003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cxnSp>
          <p:nvCxnSpPr>
            <p:cNvPr id="69" name="Connecteur droit 101">
              <a:extLst>
                <a:ext uri="{FF2B5EF4-FFF2-40B4-BE49-F238E27FC236}">
                  <a16:creationId xmlns:a16="http://schemas.microsoft.com/office/drawing/2014/main" id="{7CFA009D-9130-9C3E-599C-613211193805}"/>
                </a:ext>
              </a:extLst>
            </p:cNvPr>
            <p:cNvCxnSpPr/>
            <p:nvPr/>
          </p:nvCxnSpPr>
          <p:spPr>
            <a:xfrm flipH="1">
              <a:off x="4821665" y="5278683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necteur droit 102">
              <a:extLst>
                <a:ext uri="{FF2B5EF4-FFF2-40B4-BE49-F238E27FC236}">
                  <a16:creationId xmlns:a16="http://schemas.microsoft.com/office/drawing/2014/main" id="{2B769FF9-C1A6-B6F9-21F3-26A61F6BF6C3}"/>
                </a:ext>
              </a:extLst>
            </p:cNvPr>
            <p:cNvCxnSpPr/>
            <p:nvPr/>
          </p:nvCxnSpPr>
          <p:spPr>
            <a:xfrm>
              <a:off x="4810393" y="5672261"/>
              <a:ext cx="0" cy="41091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necteur droit 103">
              <a:extLst>
                <a:ext uri="{FF2B5EF4-FFF2-40B4-BE49-F238E27FC236}">
                  <a16:creationId xmlns:a16="http://schemas.microsoft.com/office/drawing/2014/main" id="{A00607DA-C412-5E9A-B817-6C342C96CAD2}"/>
                </a:ext>
              </a:extLst>
            </p:cNvPr>
            <p:cNvCxnSpPr/>
            <p:nvPr/>
          </p:nvCxnSpPr>
          <p:spPr>
            <a:xfrm flipH="1" flipV="1">
              <a:off x="4467782" y="5450627"/>
              <a:ext cx="348007" cy="22353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necteur droit 104">
              <a:extLst>
                <a:ext uri="{FF2B5EF4-FFF2-40B4-BE49-F238E27FC236}">
                  <a16:creationId xmlns:a16="http://schemas.microsoft.com/office/drawing/2014/main" id="{6488539C-6A38-5800-E885-01AC6DD2F5AE}"/>
                </a:ext>
              </a:extLst>
            </p:cNvPr>
            <p:cNvCxnSpPr/>
            <p:nvPr/>
          </p:nvCxnSpPr>
          <p:spPr>
            <a:xfrm flipV="1">
              <a:off x="4817694" y="5464579"/>
              <a:ext cx="370344" cy="21381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eur droit 105">
              <a:extLst>
                <a:ext uri="{FF2B5EF4-FFF2-40B4-BE49-F238E27FC236}">
                  <a16:creationId xmlns:a16="http://schemas.microsoft.com/office/drawing/2014/main" id="{B6332025-444D-9479-DE90-BB50C387C0CB}"/>
                </a:ext>
              </a:extLst>
            </p:cNvPr>
            <p:cNvCxnSpPr>
              <a:stCxn id="67" idx="2"/>
            </p:cNvCxnSpPr>
            <p:nvPr/>
          </p:nvCxnSpPr>
          <p:spPr>
            <a:xfrm flipH="1" flipV="1">
              <a:off x="4947760" y="5745095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necteur droit 106">
              <a:extLst>
                <a:ext uri="{FF2B5EF4-FFF2-40B4-BE49-F238E27FC236}">
                  <a16:creationId xmlns:a16="http://schemas.microsoft.com/office/drawing/2014/main" id="{A3D92D94-9306-0C48-DC8B-1A102F313C9B}"/>
                </a:ext>
              </a:extLst>
            </p:cNvPr>
            <p:cNvCxnSpPr>
              <a:stCxn id="66" idx="157"/>
            </p:cNvCxnSpPr>
            <p:nvPr/>
          </p:nvCxnSpPr>
          <p:spPr>
            <a:xfrm flipV="1">
              <a:off x="4507525" y="5761764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7F296E2-C026-D944-FC37-D9031A52A2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>
            <a:off x="7922029" y="4581441"/>
            <a:ext cx="548292" cy="539807"/>
          </a:xfrm>
          <a:prstGeom prst="rect">
            <a:avLst/>
          </a:prstGeom>
          <a:effectLst>
            <a:glow rad="63500">
              <a:srgbClr val="0000FF">
                <a:alpha val="40000"/>
              </a:srgbClr>
            </a:glow>
          </a:effectLst>
        </p:spPr>
      </p:pic>
      <p:pic>
        <p:nvPicPr>
          <p:cNvPr id="76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958B2B42-B2A1-2437-3E5F-40ACC7B913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 flipV="1">
            <a:off x="7968183" y="5431357"/>
            <a:ext cx="548292" cy="539808"/>
          </a:xfrm>
          <a:prstGeom prst="rect">
            <a:avLst/>
          </a:prstGeom>
          <a:effectLst>
            <a:glow rad="63500">
              <a:srgbClr val="00FFFF">
                <a:alpha val="40000"/>
              </a:srgbClr>
            </a:glow>
          </a:effectLst>
        </p:spPr>
      </p:pic>
      <p:sp>
        <p:nvSpPr>
          <p:cNvPr id="77" name="Triangle isocèle 95">
            <a:extLst>
              <a:ext uri="{FF2B5EF4-FFF2-40B4-BE49-F238E27FC236}">
                <a16:creationId xmlns:a16="http://schemas.microsoft.com/office/drawing/2014/main" id="{749E2A78-FB7D-777E-3FEF-C8D1A8A88175}"/>
              </a:ext>
            </a:extLst>
          </p:cNvPr>
          <p:cNvSpPr/>
          <p:nvPr/>
        </p:nvSpPr>
        <p:spPr>
          <a:xfrm rot="6739612">
            <a:off x="8287359" y="5766697"/>
            <a:ext cx="85685" cy="10551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78" name="Triangle isocèle 96">
            <a:extLst>
              <a:ext uri="{FF2B5EF4-FFF2-40B4-BE49-F238E27FC236}">
                <a16:creationId xmlns:a16="http://schemas.microsoft.com/office/drawing/2014/main" id="{71D79DB1-58F7-4E92-10DE-F89798D4E8B0}"/>
              </a:ext>
            </a:extLst>
          </p:cNvPr>
          <p:cNvSpPr/>
          <p:nvPr/>
        </p:nvSpPr>
        <p:spPr>
          <a:xfrm rot="3226132">
            <a:off x="8453977" y="4651254"/>
            <a:ext cx="85685" cy="10551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79" name="Textfeld 6">
            <a:extLst>
              <a:ext uri="{FF2B5EF4-FFF2-40B4-BE49-F238E27FC236}">
                <a16:creationId xmlns:a16="http://schemas.microsoft.com/office/drawing/2014/main" id="{10EED807-E357-BC45-29B4-1B92CF868034}"/>
              </a:ext>
            </a:extLst>
          </p:cNvPr>
          <p:cNvSpPr txBox="1"/>
          <p:nvPr/>
        </p:nvSpPr>
        <p:spPr>
          <a:xfrm>
            <a:off x="2547937" y="5885755"/>
            <a:ext cx="110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Exemple</a:t>
            </a:r>
            <a:r>
              <a:rPr lang="de-DE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ESA </a:t>
            </a:r>
            <a:r>
              <a:rPr lang="de-DE" sz="1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mechanism</a:t>
            </a:r>
            <a:r>
              <a:rPr lang="de-DE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de-DE" sz="1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5203970" y="3744710"/>
            <a:ext cx="31032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Circularly Polarized Luminescence</a:t>
            </a:r>
            <a:endParaRPr lang="en-US" sz="1600" dirty="0">
              <a:solidFill>
                <a:srgbClr val="1026CD"/>
              </a:solidFill>
              <a:latin typeface="Arial Narrow" panose="020B0606020202030204" pitchFamily="34" charset="0"/>
            </a:endParaRPr>
          </a:p>
        </p:txBody>
      </p:sp>
      <p:sp>
        <p:nvSpPr>
          <p:cNvPr id="81" name="Textfeld 6">
            <a:extLst>
              <a:ext uri="{FF2B5EF4-FFF2-40B4-BE49-F238E27FC236}">
                <a16:creationId xmlns:a16="http://schemas.microsoft.com/office/drawing/2014/main" id="{10EED807-E357-BC45-29B4-1B92CF868034}"/>
              </a:ext>
            </a:extLst>
          </p:cNvPr>
          <p:cNvSpPr txBox="1"/>
          <p:nvPr/>
        </p:nvSpPr>
        <p:spPr>
          <a:xfrm>
            <a:off x="5386388" y="4471231"/>
            <a:ext cx="836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Emission</a:t>
            </a:r>
            <a:endParaRPr lang="de-DE" sz="1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feld 6">
            <a:extLst>
              <a:ext uri="{FF2B5EF4-FFF2-40B4-BE49-F238E27FC236}">
                <a16:creationId xmlns:a16="http://schemas.microsoft.com/office/drawing/2014/main" id="{10EED807-E357-BC45-29B4-1B92CF868034}"/>
              </a:ext>
            </a:extLst>
          </p:cNvPr>
          <p:cNvSpPr txBox="1"/>
          <p:nvPr/>
        </p:nvSpPr>
        <p:spPr>
          <a:xfrm>
            <a:off x="7609900" y="5213337"/>
            <a:ext cx="836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CPL</a:t>
            </a:r>
            <a:endParaRPr lang="de-DE" sz="1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Connecteur droit 97"/>
          <p:cNvCxnSpPr/>
          <p:nvPr/>
        </p:nvCxnSpPr>
        <p:spPr>
          <a:xfrm>
            <a:off x="3796166" y="2728333"/>
            <a:ext cx="144675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3484556" y="2566843"/>
            <a:ext cx="50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0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3869329" y="1349062"/>
            <a:ext cx="50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4476571" y="616232"/>
            <a:ext cx="50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02" name="Connecteur droit 101"/>
          <p:cNvCxnSpPr/>
          <p:nvPr/>
        </p:nvCxnSpPr>
        <p:spPr>
          <a:xfrm>
            <a:off x="4391152" y="1778816"/>
            <a:ext cx="45267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805786" y="745839"/>
            <a:ext cx="40581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4609602" y="1815259"/>
            <a:ext cx="0" cy="86588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/>
        </p:nvCxnSpPr>
        <p:spPr>
          <a:xfrm>
            <a:off x="3812810" y="1640688"/>
            <a:ext cx="45267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4268723" y="1663449"/>
            <a:ext cx="127627" cy="115367"/>
          </a:xfrm>
          <a:prstGeom prst="straightConnector1">
            <a:avLst/>
          </a:prstGeom>
          <a:ln w="19050"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4434158" y="1475088"/>
            <a:ext cx="50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</p:txBody>
      </p:sp>
      <p:cxnSp>
        <p:nvCxnSpPr>
          <p:cNvPr id="108" name="Connecteur droit avec flèche 107"/>
          <p:cNvCxnSpPr/>
          <p:nvPr/>
        </p:nvCxnSpPr>
        <p:spPr>
          <a:xfrm flipV="1">
            <a:off x="4018648" y="1696263"/>
            <a:ext cx="0" cy="936029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Flèche vers le bas 108"/>
          <p:cNvSpPr/>
          <p:nvPr/>
        </p:nvSpPr>
        <p:spPr>
          <a:xfrm>
            <a:off x="5086630" y="806838"/>
            <a:ext cx="119116" cy="1825454"/>
          </a:xfrm>
          <a:prstGeom prst="downArrow">
            <a:avLst>
              <a:gd name="adj1" fmla="val 25744"/>
              <a:gd name="adj2" fmla="val 106416"/>
            </a:avLst>
          </a:prstGeom>
          <a:solidFill>
            <a:srgbClr val="009E5E"/>
          </a:solidFill>
          <a:ln>
            <a:solidFill>
              <a:srgbClr val="009E5E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0" name="Connecteur droit avec flèche 109"/>
          <p:cNvCxnSpPr/>
          <p:nvPr/>
        </p:nvCxnSpPr>
        <p:spPr>
          <a:xfrm flipV="1">
            <a:off x="4841498" y="750717"/>
            <a:ext cx="0" cy="98506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1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96E85DF-108C-4B07-969F-343865E5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 rot="992956" flipV="1">
            <a:off x="5354460" y="519871"/>
            <a:ext cx="670429" cy="712166"/>
          </a:xfrm>
          <a:prstGeom prst="rect">
            <a:avLst/>
          </a:prstGeom>
          <a:effectLst>
            <a:glow rad="63500">
              <a:srgbClr val="00B050">
                <a:alpha val="54000"/>
              </a:srgbClr>
            </a:glow>
          </a:effectLst>
        </p:spPr>
      </p:pic>
      <p:sp>
        <p:nvSpPr>
          <p:cNvPr id="112" name="Triangle isocèle 111"/>
          <p:cNvSpPr/>
          <p:nvPr/>
        </p:nvSpPr>
        <p:spPr>
          <a:xfrm rot="7085913">
            <a:off x="5943744" y="1049844"/>
            <a:ext cx="112678" cy="152610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791804"/>
            <a:ext cx="9096184" cy="26788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ZoneTexte 114"/>
          <p:cNvSpPr txBox="1"/>
          <p:nvPr/>
        </p:nvSpPr>
        <p:spPr>
          <a:xfrm>
            <a:off x="227108" y="179686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Envisaged Project</a:t>
            </a:r>
            <a:endParaRPr lang="de-DE" sz="2000" b="1" dirty="0"/>
          </a:p>
        </p:txBody>
      </p:sp>
      <p:sp>
        <p:nvSpPr>
          <p:cNvPr id="116" name="Rectangle 115"/>
          <p:cNvSpPr/>
          <p:nvPr/>
        </p:nvSpPr>
        <p:spPr>
          <a:xfrm>
            <a:off x="6338711" y="591745"/>
            <a:ext cx="2445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Insight into chiral activity of higher excited </a:t>
            </a:r>
            <a:r>
              <a:rPr lang="en-US" sz="1600" b="1" dirty="0" smtClean="0">
                <a:latin typeface="Arial Narrow" panose="020B0606020202030204" pitchFamily="34" charset="0"/>
              </a:rPr>
              <a:t>states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5901309" y="1618722"/>
            <a:ext cx="28825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 Narrow" panose="020B0606020202030204" pitchFamily="34" charset="0"/>
              </a:rPr>
              <a:t>→ Fundamental </a:t>
            </a:r>
            <a:r>
              <a:rPr lang="en-US" sz="1400" dirty="0">
                <a:latin typeface="Arial Narrow" panose="020B0606020202030204" pitchFamily="34" charset="0"/>
              </a:rPr>
              <a:t>knowledge in Ln</a:t>
            </a:r>
            <a:r>
              <a:rPr lang="en-US" sz="1400" baseline="30000" dirty="0">
                <a:latin typeface="Arial Narrow" panose="020B0606020202030204" pitchFamily="34" charset="0"/>
              </a:rPr>
              <a:t>3+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    photophysics</a:t>
            </a:r>
            <a:endParaRPr lang="en-US" sz="1400" dirty="0">
              <a:latin typeface="Arial Narrow" panose="020B0606020202030204" pitchFamily="34" charset="0"/>
            </a:endParaRPr>
          </a:p>
          <a:p>
            <a:endParaRPr lang="en-US" sz="1400" dirty="0">
              <a:latin typeface="Arial Narrow" panose="020B0606020202030204" pitchFamily="34" charset="0"/>
            </a:endParaRPr>
          </a:p>
          <a:p>
            <a:r>
              <a:rPr lang="en-US" sz="1400" dirty="0" smtClean="0">
                <a:latin typeface="Arial Narrow" panose="020B0606020202030204" pitchFamily="34" charset="0"/>
              </a:rPr>
              <a:t>→ Novel </a:t>
            </a:r>
            <a:r>
              <a:rPr lang="en-US" sz="1400" dirty="0">
                <a:latin typeface="Arial Narrow" panose="020B0606020202030204" pitchFamily="34" charset="0"/>
              </a:rPr>
              <a:t>materials with unprecedented 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    properties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118" name="Textfeld 20">
            <a:extLst>
              <a:ext uri="{FF2B5EF4-FFF2-40B4-BE49-F238E27FC236}">
                <a16:creationId xmlns:a16="http://schemas.microsoft.com/office/drawing/2014/main" id="{820DDA5C-7AB9-B07C-3DF8-970E7BAEBD63}"/>
              </a:ext>
            </a:extLst>
          </p:cNvPr>
          <p:cNvSpPr txBox="1"/>
          <p:nvPr/>
        </p:nvSpPr>
        <p:spPr>
          <a:xfrm>
            <a:off x="330909" y="954714"/>
            <a:ext cx="276242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50" dirty="0" smtClean="0">
                <a:latin typeface="Arial Narrow" panose="020B0606020202030204" pitchFamily="34" charset="0"/>
              </a:rPr>
              <a:t>Combination of </a:t>
            </a:r>
            <a:r>
              <a:rPr lang="en-US" sz="1650" b="1" dirty="0">
                <a:solidFill>
                  <a:srgbClr val="009E4F"/>
                </a:solidFill>
                <a:latin typeface="Arial Narrow" panose="020B0606020202030204" pitchFamily="34" charset="0"/>
              </a:rPr>
              <a:t>Upconversion Emission (UC) </a:t>
            </a:r>
            <a:r>
              <a:rPr lang="en-US" sz="1650" dirty="0">
                <a:latin typeface="Arial Narrow" panose="020B0606020202030204" pitchFamily="34" charset="0"/>
              </a:rPr>
              <a:t>and </a:t>
            </a:r>
            <a:r>
              <a:rPr lang="en-US" sz="1650" b="1" dirty="0">
                <a:solidFill>
                  <a:srgbClr val="1026CD"/>
                </a:solidFill>
                <a:latin typeface="Arial Narrow" panose="020B0606020202030204" pitchFamily="34" charset="0"/>
              </a:rPr>
              <a:t>Circularly Polarized Luminescence (CPL</a:t>
            </a:r>
            <a:r>
              <a:rPr lang="en-US" sz="1650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)</a:t>
            </a:r>
            <a:r>
              <a:rPr lang="en-US" sz="1650" b="1" dirty="0" smtClean="0">
                <a:latin typeface="Arial Narrow" panose="020B0606020202030204" pitchFamily="34" charset="0"/>
              </a:rPr>
              <a:t> </a:t>
            </a:r>
            <a:r>
              <a:rPr lang="en-US" sz="1650" dirty="0" smtClean="0">
                <a:latin typeface="Arial Narrow" panose="020B0606020202030204" pitchFamily="34" charset="0"/>
              </a:rPr>
              <a:t>in one molecular complex</a:t>
            </a:r>
            <a:endParaRPr lang="en-US" sz="16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7" grpId="0"/>
      <p:bldP spid="109" grpId="0" animBg="1"/>
      <p:bldP spid="112" grpId="0" animBg="1"/>
      <p:bldP spid="2" grpId="0" animBg="1"/>
      <p:bldP spid="116" grpId="0"/>
      <p:bldP spid="117" grpId="0"/>
      <p:bldP spid="1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646B9-2ECA-2D18-1916-3010CF4B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ZoneTexte 162">
            <a:extLst>
              <a:ext uri="{FF2B5EF4-FFF2-40B4-BE49-F238E27FC236}">
                <a16:creationId xmlns:a16="http://schemas.microsoft.com/office/drawing/2014/main" id="{0DC293C9-B8BB-15FB-23E8-6A6E6526F26B}"/>
              </a:ext>
            </a:extLst>
          </p:cNvPr>
          <p:cNvSpPr txBox="1"/>
          <p:nvPr/>
        </p:nvSpPr>
        <p:spPr>
          <a:xfrm>
            <a:off x="8777379" y="6487698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anose="020B0606020202030204" pitchFamily="34" charset="0"/>
              </a:rPr>
              <a:t>12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cxnSp>
        <p:nvCxnSpPr>
          <p:cNvPr id="98" name="Connecteur droit 97"/>
          <p:cNvCxnSpPr/>
          <p:nvPr/>
        </p:nvCxnSpPr>
        <p:spPr>
          <a:xfrm>
            <a:off x="3796166" y="2728333"/>
            <a:ext cx="144675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3484556" y="2566843"/>
            <a:ext cx="50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0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3869329" y="1349062"/>
            <a:ext cx="50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4476571" y="616232"/>
            <a:ext cx="50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02" name="Connecteur droit 101"/>
          <p:cNvCxnSpPr/>
          <p:nvPr/>
        </p:nvCxnSpPr>
        <p:spPr>
          <a:xfrm>
            <a:off x="4391152" y="1778816"/>
            <a:ext cx="45267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4805786" y="745839"/>
            <a:ext cx="405817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flipV="1">
            <a:off x="4609602" y="1815259"/>
            <a:ext cx="0" cy="86588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/>
        </p:nvCxnSpPr>
        <p:spPr>
          <a:xfrm>
            <a:off x="3812810" y="1640688"/>
            <a:ext cx="45267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>
            <a:off x="4268723" y="1663449"/>
            <a:ext cx="127627" cy="115367"/>
          </a:xfrm>
          <a:prstGeom prst="straightConnector1">
            <a:avLst/>
          </a:prstGeom>
          <a:ln w="19050"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4434158" y="1475088"/>
            <a:ext cx="509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</p:txBody>
      </p:sp>
      <p:cxnSp>
        <p:nvCxnSpPr>
          <p:cNvPr id="108" name="Connecteur droit avec flèche 107"/>
          <p:cNvCxnSpPr/>
          <p:nvPr/>
        </p:nvCxnSpPr>
        <p:spPr>
          <a:xfrm flipV="1">
            <a:off x="4018648" y="1696263"/>
            <a:ext cx="0" cy="936029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Flèche vers le bas 108"/>
          <p:cNvSpPr/>
          <p:nvPr/>
        </p:nvSpPr>
        <p:spPr>
          <a:xfrm>
            <a:off x="5086630" y="806838"/>
            <a:ext cx="119116" cy="1825454"/>
          </a:xfrm>
          <a:prstGeom prst="downArrow">
            <a:avLst>
              <a:gd name="adj1" fmla="val 25744"/>
              <a:gd name="adj2" fmla="val 106416"/>
            </a:avLst>
          </a:prstGeom>
          <a:solidFill>
            <a:srgbClr val="009E5E"/>
          </a:solidFill>
          <a:ln>
            <a:solidFill>
              <a:srgbClr val="009E5E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0" name="Connecteur droit avec flèche 109"/>
          <p:cNvCxnSpPr/>
          <p:nvPr/>
        </p:nvCxnSpPr>
        <p:spPr>
          <a:xfrm flipV="1">
            <a:off x="4841498" y="750717"/>
            <a:ext cx="0" cy="98506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1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96E85DF-108C-4B07-969F-343865E593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 rot="992956" flipV="1">
            <a:off x="5354460" y="519871"/>
            <a:ext cx="670429" cy="712166"/>
          </a:xfrm>
          <a:prstGeom prst="rect">
            <a:avLst/>
          </a:prstGeom>
          <a:effectLst>
            <a:glow rad="63500">
              <a:srgbClr val="00B050">
                <a:alpha val="54000"/>
              </a:srgbClr>
            </a:glow>
          </a:effectLst>
        </p:spPr>
      </p:pic>
      <p:sp>
        <p:nvSpPr>
          <p:cNvPr id="112" name="Triangle isocèle 111"/>
          <p:cNvSpPr/>
          <p:nvPr/>
        </p:nvSpPr>
        <p:spPr>
          <a:xfrm rot="7085913">
            <a:off x="5943744" y="1049844"/>
            <a:ext cx="112678" cy="152610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ZoneTexte 114"/>
          <p:cNvSpPr txBox="1"/>
          <p:nvPr/>
        </p:nvSpPr>
        <p:spPr>
          <a:xfrm>
            <a:off x="227108" y="179686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Envisaged Project</a:t>
            </a:r>
            <a:endParaRPr lang="de-DE" sz="2000" b="1" dirty="0"/>
          </a:p>
        </p:txBody>
      </p:sp>
      <p:sp>
        <p:nvSpPr>
          <p:cNvPr id="83" name="Rectangle à coins arrondis 82"/>
          <p:cNvSpPr/>
          <p:nvPr/>
        </p:nvSpPr>
        <p:spPr>
          <a:xfrm>
            <a:off x="408944" y="1220025"/>
            <a:ext cx="1941382" cy="774922"/>
          </a:xfrm>
          <a:prstGeom prst="roundRect">
            <a:avLst/>
          </a:prstGeom>
          <a:solidFill>
            <a:srgbClr val="009E4F">
              <a:alpha val="6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4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530467" y="1358005"/>
            <a:ext cx="68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UC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5" name="Rectangle à coins arrondis 84"/>
          <p:cNvSpPr/>
          <p:nvPr/>
        </p:nvSpPr>
        <p:spPr>
          <a:xfrm>
            <a:off x="1168278" y="1358005"/>
            <a:ext cx="1970702" cy="812220"/>
          </a:xfrm>
          <a:prstGeom prst="roundRect">
            <a:avLst/>
          </a:prstGeom>
          <a:solidFill>
            <a:srgbClr val="0663FF">
              <a:alpha val="63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5"/>
              </a:solidFill>
            </a:endParaRPr>
          </a:p>
        </p:txBody>
      </p:sp>
      <p:sp>
        <p:nvSpPr>
          <p:cNvPr id="86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2350326" y="1533282"/>
            <a:ext cx="68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CPL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7" name="Textfeld 20">
            <a:extLst>
              <a:ext uri="{FF2B5EF4-FFF2-40B4-BE49-F238E27FC236}">
                <a16:creationId xmlns:a16="http://schemas.microsoft.com/office/drawing/2014/main" id="{491D37E9-F0D3-FD80-5913-B5CB2F627BC3}"/>
              </a:ext>
            </a:extLst>
          </p:cNvPr>
          <p:cNvSpPr txBox="1"/>
          <p:nvPr/>
        </p:nvSpPr>
        <p:spPr>
          <a:xfrm>
            <a:off x="1023305" y="1298680"/>
            <a:ext cx="150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 Narrow" panose="020B0606020202030204" pitchFamily="34" charset="0"/>
              </a:rPr>
              <a:t>Ln</a:t>
            </a:r>
            <a:r>
              <a:rPr lang="en-US" sz="2000" b="1" baseline="30000" dirty="0" smtClean="0">
                <a:latin typeface="Arial Narrow" panose="020B0606020202030204" pitchFamily="34" charset="0"/>
              </a:rPr>
              <a:t>3+</a:t>
            </a:r>
            <a:r>
              <a:rPr lang="en-US" sz="2000" b="1" dirty="0" smtClean="0">
                <a:latin typeface="Arial Narrow" panose="020B0606020202030204" pitchFamily="34" charset="0"/>
              </a:rPr>
              <a:t> Complex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grpSp>
        <p:nvGrpSpPr>
          <p:cNvPr id="89" name="Gruppieren 11">
            <a:extLst>
              <a:ext uri="{FF2B5EF4-FFF2-40B4-BE49-F238E27FC236}">
                <a16:creationId xmlns:a16="http://schemas.microsoft.com/office/drawing/2014/main" id="{E1E9151D-E12E-C228-9C1C-5A7EAF5208A0}"/>
              </a:ext>
            </a:extLst>
          </p:cNvPr>
          <p:cNvGrpSpPr/>
          <p:nvPr/>
        </p:nvGrpSpPr>
        <p:grpSpPr>
          <a:xfrm>
            <a:off x="456252" y="3426524"/>
            <a:ext cx="1943693" cy="2290121"/>
            <a:chOff x="6961059" y="1948222"/>
            <a:chExt cx="2055902" cy="2422330"/>
          </a:xfrm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76378BAB-5D3C-ECBD-27DB-BBE8FB0A75C8}"/>
                </a:ext>
              </a:extLst>
            </p:cNvPr>
            <p:cNvSpPr/>
            <p:nvPr/>
          </p:nvSpPr>
          <p:spPr>
            <a:xfrm rot="2996447">
              <a:off x="7953552" y="2993482"/>
              <a:ext cx="331443" cy="2661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1" name="Parenthèse fermante 23">
              <a:extLst>
                <a:ext uri="{FF2B5EF4-FFF2-40B4-BE49-F238E27FC236}">
                  <a16:creationId xmlns:a16="http://schemas.microsoft.com/office/drawing/2014/main" id="{2D206A26-BE99-F0A8-861A-4F7ECAC106C0}"/>
                </a:ext>
              </a:extLst>
            </p:cNvPr>
            <p:cNvSpPr/>
            <p:nvPr/>
          </p:nvSpPr>
          <p:spPr>
            <a:xfrm rot="16200000">
              <a:off x="7856357" y="2399159"/>
              <a:ext cx="283581" cy="774844"/>
            </a:xfrm>
            <a:prstGeom prst="rightBracket">
              <a:avLst>
                <a:gd name="adj" fmla="val 81410"/>
              </a:avLst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2" name="Connecteur droit 24">
              <a:extLst>
                <a:ext uri="{FF2B5EF4-FFF2-40B4-BE49-F238E27FC236}">
                  <a16:creationId xmlns:a16="http://schemas.microsoft.com/office/drawing/2014/main" id="{8E9B6C0A-16D7-E401-9213-D3B5A350D191}"/>
                </a:ext>
              </a:extLst>
            </p:cNvPr>
            <p:cNvCxnSpPr/>
            <p:nvPr/>
          </p:nvCxnSpPr>
          <p:spPr>
            <a:xfrm>
              <a:off x="7995306" y="2314841"/>
              <a:ext cx="0" cy="515418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Connecteur droit 25">
              <a:extLst>
                <a:ext uri="{FF2B5EF4-FFF2-40B4-BE49-F238E27FC236}">
                  <a16:creationId xmlns:a16="http://schemas.microsoft.com/office/drawing/2014/main" id="{AE54B654-A1F9-45C1-C26D-F673A16678D0}"/>
                </a:ext>
              </a:extLst>
            </p:cNvPr>
            <p:cNvCxnSpPr/>
            <p:nvPr/>
          </p:nvCxnSpPr>
          <p:spPr>
            <a:xfrm flipV="1">
              <a:off x="7987468" y="3932509"/>
              <a:ext cx="28" cy="2356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Parenthèse fermante 26">
              <a:extLst>
                <a:ext uri="{FF2B5EF4-FFF2-40B4-BE49-F238E27FC236}">
                  <a16:creationId xmlns:a16="http://schemas.microsoft.com/office/drawing/2014/main" id="{268C63D8-A5DC-84B8-0804-BFC5DC3F5271}"/>
                </a:ext>
              </a:extLst>
            </p:cNvPr>
            <p:cNvSpPr/>
            <p:nvPr/>
          </p:nvSpPr>
          <p:spPr>
            <a:xfrm rot="5400000">
              <a:off x="7879844" y="3593923"/>
              <a:ext cx="206236" cy="453645"/>
            </a:xfrm>
            <a:prstGeom prst="rightBracket">
              <a:avLst>
                <a:gd name="adj" fmla="val 55658"/>
              </a:avLst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5" name="Arc 61">
              <a:extLst>
                <a:ext uri="{FF2B5EF4-FFF2-40B4-BE49-F238E27FC236}">
                  <a16:creationId xmlns:a16="http://schemas.microsoft.com/office/drawing/2014/main" id="{5F88B8FD-66FD-07E3-D817-315902771DCF}"/>
                </a:ext>
              </a:extLst>
            </p:cNvPr>
            <p:cNvSpPr/>
            <p:nvPr/>
          </p:nvSpPr>
          <p:spPr>
            <a:xfrm rot="3901985">
              <a:off x="8119074" y="2341503"/>
              <a:ext cx="612084" cy="772672"/>
            </a:xfrm>
            <a:prstGeom prst="arc">
              <a:avLst>
                <a:gd name="adj1" fmla="val 13775222"/>
                <a:gd name="adj2" fmla="val 21308267"/>
              </a:avLst>
            </a:prstGeom>
            <a:ln w="25400">
              <a:solidFill>
                <a:schemeClr val="tx1"/>
              </a:solidFill>
              <a:prstDash val="sysDash"/>
              <a:headEnd w="lg" len="med"/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6" name="Groupe 39">
              <a:extLst>
                <a:ext uri="{FF2B5EF4-FFF2-40B4-BE49-F238E27FC236}">
                  <a16:creationId xmlns:a16="http://schemas.microsoft.com/office/drawing/2014/main" id="{DEA1AB02-ACD7-F8C8-1F40-7012CADE525A}"/>
                </a:ext>
              </a:extLst>
            </p:cNvPr>
            <p:cNvGrpSpPr/>
            <p:nvPr/>
          </p:nvGrpSpPr>
          <p:grpSpPr>
            <a:xfrm rot="8806669">
              <a:off x="7805540" y="3941815"/>
              <a:ext cx="394041" cy="428737"/>
              <a:chOff x="3293696" y="2821307"/>
              <a:chExt cx="617711" cy="672101"/>
            </a:xfrm>
            <a:solidFill>
              <a:schemeClr val="tx1"/>
            </a:solidFill>
          </p:grpSpPr>
          <p:sp>
            <p:nvSpPr>
              <p:cNvPr id="145" name="Forme libre 227">
                <a:extLst>
                  <a:ext uri="{FF2B5EF4-FFF2-40B4-BE49-F238E27FC236}">
                    <a16:creationId xmlns:a16="http://schemas.microsoft.com/office/drawing/2014/main" id="{85BD420E-20F3-B10E-5CDB-5BB1F819CEB4}"/>
                  </a:ext>
                </a:extLst>
              </p:cNvPr>
              <p:cNvSpPr/>
              <p:nvPr/>
            </p:nvSpPr>
            <p:spPr>
              <a:xfrm rot="7082761" flipH="1">
                <a:off x="3646359" y="3264844"/>
                <a:ext cx="268640" cy="188487"/>
              </a:xfrm>
              <a:custGeom>
                <a:avLst/>
                <a:gdLst>
                  <a:gd name="connsiteX0" fmla="*/ 0 w 1196340"/>
                  <a:gd name="connsiteY0" fmla="*/ 777240 h 780721"/>
                  <a:gd name="connsiteX1" fmla="*/ 0 w 1196340"/>
                  <a:gd name="connsiteY1" fmla="*/ 777240 h 780721"/>
                  <a:gd name="connsiteX2" fmla="*/ 10160 w 1196340"/>
                  <a:gd name="connsiteY2" fmla="*/ 756920 h 780721"/>
                  <a:gd name="connsiteX3" fmla="*/ 12700 w 1196340"/>
                  <a:gd name="connsiteY3" fmla="*/ 744220 h 780721"/>
                  <a:gd name="connsiteX4" fmla="*/ 15240 w 1196340"/>
                  <a:gd name="connsiteY4" fmla="*/ 734060 h 780721"/>
                  <a:gd name="connsiteX5" fmla="*/ 20320 w 1196340"/>
                  <a:gd name="connsiteY5" fmla="*/ 708660 h 780721"/>
                  <a:gd name="connsiteX6" fmla="*/ 22860 w 1196340"/>
                  <a:gd name="connsiteY6" fmla="*/ 693420 h 780721"/>
                  <a:gd name="connsiteX7" fmla="*/ 25400 w 1196340"/>
                  <a:gd name="connsiteY7" fmla="*/ 683260 h 780721"/>
                  <a:gd name="connsiteX8" fmla="*/ 27940 w 1196340"/>
                  <a:gd name="connsiteY8" fmla="*/ 665480 h 780721"/>
                  <a:gd name="connsiteX9" fmla="*/ 35560 w 1196340"/>
                  <a:gd name="connsiteY9" fmla="*/ 637540 h 780721"/>
                  <a:gd name="connsiteX10" fmla="*/ 38100 w 1196340"/>
                  <a:gd name="connsiteY10" fmla="*/ 627380 h 780721"/>
                  <a:gd name="connsiteX11" fmla="*/ 43180 w 1196340"/>
                  <a:gd name="connsiteY11" fmla="*/ 612140 h 780721"/>
                  <a:gd name="connsiteX12" fmla="*/ 48260 w 1196340"/>
                  <a:gd name="connsiteY12" fmla="*/ 594360 h 780721"/>
                  <a:gd name="connsiteX13" fmla="*/ 53340 w 1196340"/>
                  <a:gd name="connsiteY13" fmla="*/ 584200 h 780721"/>
                  <a:gd name="connsiteX14" fmla="*/ 55880 w 1196340"/>
                  <a:gd name="connsiteY14" fmla="*/ 574040 h 780721"/>
                  <a:gd name="connsiteX15" fmla="*/ 71120 w 1196340"/>
                  <a:gd name="connsiteY15" fmla="*/ 551180 h 780721"/>
                  <a:gd name="connsiteX16" fmla="*/ 86360 w 1196340"/>
                  <a:gd name="connsiteY16" fmla="*/ 525780 h 780721"/>
                  <a:gd name="connsiteX17" fmla="*/ 91440 w 1196340"/>
                  <a:gd name="connsiteY17" fmla="*/ 515620 h 780721"/>
                  <a:gd name="connsiteX18" fmla="*/ 99060 w 1196340"/>
                  <a:gd name="connsiteY18" fmla="*/ 508000 h 780721"/>
                  <a:gd name="connsiteX19" fmla="*/ 104140 w 1196340"/>
                  <a:gd name="connsiteY19" fmla="*/ 497840 h 780721"/>
                  <a:gd name="connsiteX20" fmla="*/ 116840 w 1196340"/>
                  <a:gd name="connsiteY20" fmla="*/ 480060 h 780721"/>
                  <a:gd name="connsiteX21" fmla="*/ 121920 w 1196340"/>
                  <a:gd name="connsiteY21" fmla="*/ 469900 h 780721"/>
                  <a:gd name="connsiteX22" fmla="*/ 127000 w 1196340"/>
                  <a:gd name="connsiteY22" fmla="*/ 457200 h 780721"/>
                  <a:gd name="connsiteX23" fmla="*/ 137160 w 1196340"/>
                  <a:gd name="connsiteY23" fmla="*/ 444500 h 780721"/>
                  <a:gd name="connsiteX24" fmla="*/ 142240 w 1196340"/>
                  <a:gd name="connsiteY24" fmla="*/ 431800 h 780721"/>
                  <a:gd name="connsiteX25" fmla="*/ 149860 w 1196340"/>
                  <a:gd name="connsiteY25" fmla="*/ 419100 h 780721"/>
                  <a:gd name="connsiteX26" fmla="*/ 154940 w 1196340"/>
                  <a:gd name="connsiteY26" fmla="*/ 406400 h 780721"/>
                  <a:gd name="connsiteX27" fmla="*/ 172720 w 1196340"/>
                  <a:gd name="connsiteY27" fmla="*/ 381000 h 780721"/>
                  <a:gd name="connsiteX28" fmla="*/ 185420 w 1196340"/>
                  <a:gd name="connsiteY28" fmla="*/ 355600 h 780721"/>
                  <a:gd name="connsiteX29" fmla="*/ 195580 w 1196340"/>
                  <a:gd name="connsiteY29" fmla="*/ 345440 h 780721"/>
                  <a:gd name="connsiteX30" fmla="*/ 200660 w 1196340"/>
                  <a:gd name="connsiteY30" fmla="*/ 335280 h 780721"/>
                  <a:gd name="connsiteX31" fmla="*/ 213360 w 1196340"/>
                  <a:gd name="connsiteY31" fmla="*/ 320040 h 780721"/>
                  <a:gd name="connsiteX32" fmla="*/ 215900 w 1196340"/>
                  <a:gd name="connsiteY32" fmla="*/ 312420 h 780721"/>
                  <a:gd name="connsiteX33" fmla="*/ 238760 w 1196340"/>
                  <a:gd name="connsiteY33" fmla="*/ 287020 h 780721"/>
                  <a:gd name="connsiteX34" fmla="*/ 248920 w 1196340"/>
                  <a:gd name="connsiteY34" fmla="*/ 271780 h 780721"/>
                  <a:gd name="connsiteX35" fmla="*/ 264160 w 1196340"/>
                  <a:gd name="connsiteY35" fmla="*/ 254000 h 780721"/>
                  <a:gd name="connsiteX36" fmla="*/ 281940 w 1196340"/>
                  <a:gd name="connsiteY36" fmla="*/ 238760 h 780721"/>
                  <a:gd name="connsiteX37" fmla="*/ 289560 w 1196340"/>
                  <a:gd name="connsiteY37" fmla="*/ 231140 h 780721"/>
                  <a:gd name="connsiteX38" fmla="*/ 297180 w 1196340"/>
                  <a:gd name="connsiteY38" fmla="*/ 226060 h 780721"/>
                  <a:gd name="connsiteX39" fmla="*/ 314960 w 1196340"/>
                  <a:gd name="connsiteY39" fmla="*/ 208280 h 780721"/>
                  <a:gd name="connsiteX40" fmla="*/ 332740 w 1196340"/>
                  <a:gd name="connsiteY40" fmla="*/ 190500 h 780721"/>
                  <a:gd name="connsiteX41" fmla="*/ 345440 w 1196340"/>
                  <a:gd name="connsiteY41" fmla="*/ 185420 h 780721"/>
                  <a:gd name="connsiteX42" fmla="*/ 358140 w 1196340"/>
                  <a:gd name="connsiteY42" fmla="*/ 175260 h 780721"/>
                  <a:gd name="connsiteX43" fmla="*/ 373380 w 1196340"/>
                  <a:gd name="connsiteY43" fmla="*/ 165100 h 780721"/>
                  <a:gd name="connsiteX44" fmla="*/ 393700 w 1196340"/>
                  <a:gd name="connsiteY44" fmla="*/ 149860 h 780721"/>
                  <a:gd name="connsiteX45" fmla="*/ 403860 w 1196340"/>
                  <a:gd name="connsiteY45" fmla="*/ 142240 h 780721"/>
                  <a:gd name="connsiteX46" fmla="*/ 424180 w 1196340"/>
                  <a:gd name="connsiteY46" fmla="*/ 132080 h 780721"/>
                  <a:gd name="connsiteX47" fmla="*/ 447040 w 1196340"/>
                  <a:gd name="connsiteY47" fmla="*/ 116840 h 780721"/>
                  <a:gd name="connsiteX48" fmla="*/ 454660 w 1196340"/>
                  <a:gd name="connsiteY48" fmla="*/ 114300 h 780721"/>
                  <a:gd name="connsiteX49" fmla="*/ 480060 w 1196340"/>
                  <a:gd name="connsiteY49" fmla="*/ 101600 h 780721"/>
                  <a:gd name="connsiteX50" fmla="*/ 492760 w 1196340"/>
                  <a:gd name="connsiteY50" fmla="*/ 96520 h 780721"/>
                  <a:gd name="connsiteX51" fmla="*/ 508000 w 1196340"/>
                  <a:gd name="connsiteY51" fmla="*/ 88900 h 780721"/>
                  <a:gd name="connsiteX52" fmla="*/ 523240 w 1196340"/>
                  <a:gd name="connsiteY52" fmla="*/ 86360 h 780721"/>
                  <a:gd name="connsiteX53" fmla="*/ 533400 w 1196340"/>
                  <a:gd name="connsiteY53" fmla="*/ 78740 h 780721"/>
                  <a:gd name="connsiteX54" fmla="*/ 566420 w 1196340"/>
                  <a:gd name="connsiteY54" fmla="*/ 68580 h 780721"/>
                  <a:gd name="connsiteX55" fmla="*/ 584200 w 1196340"/>
                  <a:gd name="connsiteY55" fmla="*/ 63500 h 780721"/>
                  <a:gd name="connsiteX56" fmla="*/ 591820 w 1196340"/>
                  <a:gd name="connsiteY56" fmla="*/ 60960 h 780721"/>
                  <a:gd name="connsiteX57" fmla="*/ 619760 w 1196340"/>
                  <a:gd name="connsiteY57" fmla="*/ 53340 h 780721"/>
                  <a:gd name="connsiteX58" fmla="*/ 627380 w 1196340"/>
                  <a:gd name="connsiteY58" fmla="*/ 48260 h 780721"/>
                  <a:gd name="connsiteX59" fmla="*/ 647700 w 1196340"/>
                  <a:gd name="connsiteY59" fmla="*/ 40640 h 780721"/>
                  <a:gd name="connsiteX60" fmla="*/ 678180 w 1196340"/>
                  <a:gd name="connsiteY60" fmla="*/ 33020 h 780721"/>
                  <a:gd name="connsiteX61" fmla="*/ 688340 w 1196340"/>
                  <a:gd name="connsiteY61" fmla="*/ 30480 h 780721"/>
                  <a:gd name="connsiteX62" fmla="*/ 721360 w 1196340"/>
                  <a:gd name="connsiteY62" fmla="*/ 20320 h 780721"/>
                  <a:gd name="connsiteX63" fmla="*/ 728980 w 1196340"/>
                  <a:gd name="connsiteY63" fmla="*/ 17780 h 780721"/>
                  <a:gd name="connsiteX64" fmla="*/ 741680 w 1196340"/>
                  <a:gd name="connsiteY64" fmla="*/ 12700 h 780721"/>
                  <a:gd name="connsiteX65" fmla="*/ 759460 w 1196340"/>
                  <a:gd name="connsiteY65" fmla="*/ 10160 h 780721"/>
                  <a:gd name="connsiteX66" fmla="*/ 772160 w 1196340"/>
                  <a:gd name="connsiteY66" fmla="*/ 7620 h 780721"/>
                  <a:gd name="connsiteX67" fmla="*/ 789940 w 1196340"/>
                  <a:gd name="connsiteY67" fmla="*/ 5080 h 780721"/>
                  <a:gd name="connsiteX68" fmla="*/ 800100 w 1196340"/>
                  <a:gd name="connsiteY68" fmla="*/ 2540 h 780721"/>
                  <a:gd name="connsiteX69" fmla="*/ 820420 w 1196340"/>
                  <a:gd name="connsiteY69" fmla="*/ 0 h 780721"/>
                  <a:gd name="connsiteX70" fmla="*/ 1089660 w 1196340"/>
                  <a:gd name="connsiteY70" fmla="*/ 2540 h 780721"/>
                  <a:gd name="connsiteX71" fmla="*/ 1102360 w 1196340"/>
                  <a:gd name="connsiteY71" fmla="*/ 5080 h 780721"/>
                  <a:gd name="connsiteX72" fmla="*/ 1130300 w 1196340"/>
                  <a:gd name="connsiteY72" fmla="*/ 7620 h 780721"/>
                  <a:gd name="connsiteX73" fmla="*/ 1160780 w 1196340"/>
                  <a:gd name="connsiteY73" fmla="*/ 12700 h 780721"/>
                  <a:gd name="connsiteX74" fmla="*/ 1168400 w 1196340"/>
                  <a:gd name="connsiteY74" fmla="*/ 15240 h 780721"/>
                  <a:gd name="connsiteX75" fmla="*/ 1196340 w 1196340"/>
                  <a:gd name="connsiteY75" fmla="*/ 20320 h 780721"/>
                  <a:gd name="connsiteX76" fmla="*/ 1196340 w 1196340"/>
                  <a:gd name="connsiteY76" fmla="*/ 20320 h 780721"/>
                  <a:gd name="connsiteX77" fmla="*/ 1191260 w 1196340"/>
                  <a:gd name="connsiteY77" fmla="*/ 58420 h 780721"/>
                  <a:gd name="connsiteX78" fmla="*/ 1188720 w 1196340"/>
                  <a:gd name="connsiteY78" fmla="*/ 76200 h 780721"/>
                  <a:gd name="connsiteX79" fmla="*/ 1183640 w 1196340"/>
                  <a:gd name="connsiteY79" fmla="*/ 93980 h 780721"/>
                  <a:gd name="connsiteX80" fmla="*/ 1178560 w 1196340"/>
                  <a:gd name="connsiteY80" fmla="*/ 157480 h 780721"/>
                  <a:gd name="connsiteX81" fmla="*/ 1176020 w 1196340"/>
                  <a:gd name="connsiteY81" fmla="*/ 180340 h 780721"/>
                  <a:gd name="connsiteX82" fmla="*/ 1176020 w 1196340"/>
                  <a:gd name="connsiteY82" fmla="*/ 243840 h 780721"/>
                  <a:gd name="connsiteX83" fmla="*/ 1176020 w 1196340"/>
                  <a:gd name="connsiteY83" fmla="*/ 243840 h 780721"/>
                  <a:gd name="connsiteX84" fmla="*/ 1153160 w 1196340"/>
                  <a:gd name="connsiteY84" fmla="*/ 236220 h 780721"/>
                  <a:gd name="connsiteX85" fmla="*/ 1143000 w 1196340"/>
                  <a:gd name="connsiteY85" fmla="*/ 233680 h 780721"/>
                  <a:gd name="connsiteX86" fmla="*/ 1117600 w 1196340"/>
                  <a:gd name="connsiteY86" fmla="*/ 226060 h 780721"/>
                  <a:gd name="connsiteX87" fmla="*/ 1087120 w 1196340"/>
                  <a:gd name="connsiteY87" fmla="*/ 223520 h 780721"/>
                  <a:gd name="connsiteX88" fmla="*/ 1066800 w 1196340"/>
                  <a:gd name="connsiteY88" fmla="*/ 220980 h 780721"/>
                  <a:gd name="connsiteX89" fmla="*/ 1043940 w 1196340"/>
                  <a:gd name="connsiteY89" fmla="*/ 218440 h 780721"/>
                  <a:gd name="connsiteX90" fmla="*/ 995680 w 1196340"/>
                  <a:gd name="connsiteY90" fmla="*/ 208280 h 780721"/>
                  <a:gd name="connsiteX91" fmla="*/ 970280 w 1196340"/>
                  <a:gd name="connsiteY91" fmla="*/ 205740 h 780721"/>
                  <a:gd name="connsiteX92" fmla="*/ 939800 w 1196340"/>
                  <a:gd name="connsiteY92" fmla="*/ 200660 h 780721"/>
                  <a:gd name="connsiteX93" fmla="*/ 927100 w 1196340"/>
                  <a:gd name="connsiteY93" fmla="*/ 198120 h 780721"/>
                  <a:gd name="connsiteX94" fmla="*/ 904240 w 1196340"/>
                  <a:gd name="connsiteY94" fmla="*/ 195580 h 780721"/>
                  <a:gd name="connsiteX95" fmla="*/ 772160 w 1196340"/>
                  <a:gd name="connsiteY95" fmla="*/ 198120 h 780721"/>
                  <a:gd name="connsiteX96" fmla="*/ 746760 w 1196340"/>
                  <a:gd name="connsiteY96" fmla="*/ 205740 h 780721"/>
                  <a:gd name="connsiteX97" fmla="*/ 716280 w 1196340"/>
                  <a:gd name="connsiteY97" fmla="*/ 213360 h 780721"/>
                  <a:gd name="connsiteX98" fmla="*/ 706120 w 1196340"/>
                  <a:gd name="connsiteY98" fmla="*/ 215900 h 780721"/>
                  <a:gd name="connsiteX99" fmla="*/ 690880 w 1196340"/>
                  <a:gd name="connsiteY99" fmla="*/ 220980 h 780721"/>
                  <a:gd name="connsiteX100" fmla="*/ 657860 w 1196340"/>
                  <a:gd name="connsiteY100" fmla="*/ 223520 h 780721"/>
                  <a:gd name="connsiteX101" fmla="*/ 645160 w 1196340"/>
                  <a:gd name="connsiteY101" fmla="*/ 226060 h 780721"/>
                  <a:gd name="connsiteX102" fmla="*/ 637540 w 1196340"/>
                  <a:gd name="connsiteY102" fmla="*/ 228600 h 780721"/>
                  <a:gd name="connsiteX103" fmla="*/ 622300 w 1196340"/>
                  <a:gd name="connsiteY103" fmla="*/ 231140 h 780721"/>
                  <a:gd name="connsiteX104" fmla="*/ 609600 w 1196340"/>
                  <a:gd name="connsiteY104" fmla="*/ 236220 h 780721"/>
                  <a:gd name="connsiteX105" fmla="*/ 601980 w 1196340"/>
                  <a:gd name="connsiteY105" fmla="*/ 238760 h 780721"/>
                  <a:gd name="connsiteX106" fmla="*/ 568960 w 1196340"/>
                  <a:gd name="connsiteY106" fmla="*/ 254000 h 780721"/>
                  <a:gd name="connsiteX107" fmla="*/ 551180 w 1196340"/>
                  <a:gd name="connsiteY107" fmla="*/ 259080 h 780721"/>
                  <a:gd name="connsiteX108" fmla="*/ 543560 w 1196340"/>
                  <a:gd name="connsiteY108" fmla="*/ 264160 h 780721"/>
                  <a:gd name="connsiteX109" fmla="*/ 523240 w 1196340"/>
                  <a:gd name="connsiteY109" fmla="*/ 274320 h 780721"/>
                  <a:gd name="connsiteX110" fmla="*/ 513080 w 1196340"/>
                  <a:gd name="connsiteY110" fmla="*/ 279400 h 780721"/>
                  <a:gd name="connsiteX111" fmla="*/ 500380 w 1196340"/>
                  <a:gd name="connsiteY111" fmla="*/ 287020 h 780721"/>
                  <a:gd name="connsiteX112" fmla="*/ 492760 w 1196340"/>
                  <a:gd name="connsiteY112" fmla="*/ 292100 h 780721"/>
                  <a:gd name="connsiteX113" fmla="*/ 485140 w 1196340"/>
                  <a:gd name="connsiteY113" fmla="*/ 294640 h 780721"/>
                  <a:gd name="connsiteX114" fmla="*/ 474980 w 1196340"/>
                  <a:gd name="connsiteY114" fmla="*/ 299720 h 780721"/>
                  <a:gd name="connsiteX115" fmla="*/ 467360 w 1196340"/>
                  <a:gd name="connsiteY115" fmla="*/ 302260 h 780721"/>
                  <a:gd name="connsiteX116" fmla="*/ 459740 w 1196340"/>
                  <a:gd name="connsiteY116" fmla="*/ 307340 h 780721"/>
                  <a:gd name="connsiteX117" fmla="*/ 449580 w 1196340"/>
                  <a:gd name="connsiteY117" fmla="*/ 312420 h 780721"/>
                  <a:gd name="connsiteX118" fmla="*/ 436880 w 1196340"/>
                  <a:gd name="connsiteY118" fmla="*/ 320040 h 780721"/>
                  <a:gd name="connsiteX119" fmla="*/ 419100 w 1196340"/>
                  <a:gd name="connsiteY119" fmla="*/ 327660 h 780721"/>
                  <a:gd name="connsiteX120" fmla="*/ 408940 w 1196340"/>
                  <a:gd name="connsiteY120" fmla="*/ 335280 h 780721"/>
                  <a:gd name="connsiteX121" fmla="*/ 398780 w 1196340"/>
                  <a:gd name="connsiteY121" fmla="*/ 340360 h 780721"/>
                  <a:gd name="connsiteX122" fmla="*/ 383540 w 1196340"/>
                  <a:gd name="connsiteY122" fmla="*/ 353060 h 780721"/>
                  <a:gd name="connsiteX123" fmla="*/ 370840 w 1196340"/>
                  <a:gd name="connsiteY123" fmla="*/ 360680 h 780721"/>
                  <a:gd name="connsiteX124" fmla="*/ 353060 w 1196340"/>
                  <a:gd name="connsiteY124" fmla="*/ 378460 h 780721"/>
                  <a:gd name="connsiteX125" fmla="*/ 342900 w 1196340"/>
                  <a:gd name="connsiteY125" fmla="*/ 386080 h 780721"/>
                  <a:gd name="connsiteX126" fmla="*/ 317500 w 1196340"/>
                  <a:gd name="connsiteY126" fmla="*/ 403860 h 780721"/>
                  <a:gd name="connsiteX127" fmla="*/ 292100 w 1196340"/>
                  <a:gd name="connsiteY127" fmla="*/ 426720 h 780721"/>
                  <a:gd name="connsiteX128" fmla="*/ 287020 w 1196340"/>
                  <a:gd name="connsiteY128" fmla="*/ 434340 h 780721"/>
                  <a:gd name="connsiteX129" fmla="*/ 266700 w 1196340"/>
                  <a:gd name="connsiteY129" fmla="*/ 452120 h 780721"/>
                  <a:gd name="connsiteX130" fmla="*/ 248920 w 1196340"/>
                  <a:gd name="connsiteY130" fmla="*/ 472440 h 780721"/>
                  <a:gd name="connsiteX131" fmla="*/ 241300 w 1196340"/>
                  <a:gd name="connsiteY131" fmla="*/ 477520 h 780721"/>
                  <a:gd name="connsiteX132" fmla="*/ 233680 w 1196340"/>
                  <a:gd name="connsiteY132" fmla="*/ 487680 h 780721"/>
                  <a:gd name="connsiteX133" fmla="*/ 226060 w 1196340"/>
                  <a:gd name="connsiteY133" fmla="*/ 495300 h 780721"/>
                  <a:gd name="connsiteX134" fmla="*/ 218440 w 1196340"/>
                  <a:gd name="connsiteY134" fmla="*/ 505460 h 780721"/>
                  <a:gd name="connsiteX135" fmla="*/ 210820 w 1196340"/>
                  <a:gd name="connsiteY135" fmla="*/ 513080 h 780721"/>
                  <a:gd name="connsiteX136" fmla="*/ 205740 w 1196340"/>
                  <a:gd name="connsiteY136" fmla="*/ 520700 h 780721"/>
                  <a:gd name="connsiteX137" fmla="*/ 195580 w 1196340"/>
                  <a:gd name="connsiteY137" fmla="*/ 530860 h 780721"/>
                  <a:gd name="connsiteX138" fmla="*/ 187960 w 1196340"/>
                  <a:gd name="connsiteY138" fmla="*/ 541020 h 780721"/>
                  <a:gd name="connsiteX139" fmla="*/ 180340 w 1196340"/>
                  <a:gd name="connsiteY139" fmla="*/ 548640 h 780721"/>
                  <a:gd name="connsiteX140" fmla="*/ 175260 w 1196340"/>
                  <a:gd name="connsiteY140" fmla="*/ 556260 h 780721"/>
                  <a:gd name="connsiteX141" fmla="*/ 167640 w 1196340"/>
                  <a:gd name="connsiteY141" fmla="*/ 561340 h 780721"/>
                  <a:gd name="connsiteX142" fmla="*/ 160020 w 1196340"/>
                  <a:gd name="connsiteY142" fmla="*/ 576580 h 780721"/>
                  <a:gd name="connsiteX143" fmla="*/ 152400 w 1196340"/>
                  <a:gd name="connsiteY143" fmla="*/ 581660 h 780721"/>
                  <a:gd name="connsiteX144" fmla="*/ 147320 w 1196340"/>
                  <a:gd name="connsiteY144" fmla="*/ 591820 h 780721"/>
                  <a:gd name="connsiteX145" fmla="*/ 139700 w 1196340"/>
                  <a:gd name="connsiteY145" fmla="*/ 601980 h 780721"/>
                  <a:gd name="connsiteX146" fmla="*/ 129540 w 1196340"/>
                  <a:gd name="connsiteY146" fmla="*/ 617220 h 780721"/>
                  <a:gd name="connsiteX147" fmla="*/ 114300 w 1196340"/>
                  <a:gd name="connsiteY147" fmla="*/ 642620 h 780721"/>
                  <a:gd name="connsiteX148" fmla="*/ 104140 w 1196340"/>
                  <a:gd name="connsiteY148" fmla="*/ 652780 h 780721"/>
                  <a:gd name="connsiteX149" fmla="*/ 101600 w 1196340"/>
                  <a:gd name="connsiteY149" fmla="*/ 660400 h 780721"/>
                  <a:gd name="connsiteX150" fmla="*/ 83820 w 1196340"/>
                  <a:gd name="connsiteY150" fmla="*/ 683260 h 780721"/>
                  <a:gd name="connsiteX151" fmla="*/ 76200 w 1196340"/>
                  <a:gd name="connsiteY151" fmla="*/ 701040 h 780721"/>
                  <a:gd name="connsiteX152" fmla="*/ 68580 w 1196340"/>
                  <a:gd name="connsiteY152" fmla="*/ 708660 h 780721"/>
                  <a:gd name="connsiteX153" fmla="*/ 63500 w 1196340"/>
                  <a:gd name="connsiteY153" fmla="*/ 716280 h 780721"/>
                  <a:gd name="connsiteX154" fmla="*/ 55880 w 1196340"/>
                  <a:gd name="connsiteY154" fmla="*/ 726440 h 780721"/>
                  <a:gd name="connsiteX155" fmla="*/ 45720 w 1196340"/>
                  <a:gd name="connsiteY155" fmla="*/ 741680 h 780721"/>
                  <a:gd name="connsiteX156" fmla="*/ 40640 w 1196340"/>
                  <a:gd name="connsiteY156" fmla="*/ 749300 h 780721"/>
                  <a:gd name="connsiteX157" fmla="*/ 25400 w 1196340"/>
                  <a:gd name="connsiteY157" fmla="*/ 764540 h 780721"/>
                  <a:gd name="connsiteX158" fmla="*/ 17780 w 1196340"/>
                  <a:gd name="connsiteY158" fmla="*/ 772160 h 780721"/>
                  <a:gd name="connsiteX159" fmla="*/ 0 w 1196340"/>
                  <a:gd name="connsiteY159" fmla="*/ 777240 h 780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96340" h="780721">
                    <a:moveTo>
                      <a:pt x="0" y="777240"/>
                    </a:moveTo>
                    <a:lnTo>
                      <a:pt x="0" y="777240"/>
                    </a:lnTo>
                    <a:cubicBezTo>
                      <a:pt x="3387" y="770467"/>
                      <a:pt x="7442" y="763988"/>
                      <a:pt x="10160" y="756920"/>
                    </a:cubicBezTo>
                    <a:cubicBezTo>
                      <a:pt x="11710" y="752891"/>
                      <a:pt x="11763" y="748434"/>
                      <a:pt x="12700" y="744220"/>
                    </a:cubicBezTo>
                    <a:cubicBezTo>
                      <a:pt x="13457" y="740812"/>
                      <a:pt x="14509" y="737473"/>
                      <a:pt x="15240" y="734060"/>
                    </a:cubicBezTo>
                    <a:cubicBezTo>
                      <a:pt x="17049" y="725617"/>
                      <a:pt x="18901" y="717177"/>
                      <a:pt x="20320" y="708660"/>
                    </a:cubicBezTo>
                    <a:cubicBezTo>
                      <a:pt x="21167" y="703580"/>
                      <a:pt x="21850" y="698470"/>
                      <a:pt x="22860" y="693420"/>
                    </a:cubicBezTo>
                    <a:cubicBezTo>
                      <a:pt x="23545" y="689997"/>
                      <a:pt x="24776" y="686695"/>
                      <a:pt x="25400" y="683260"/>
                    </a:cubicBezTo>
                    <a:cubicBezTo>
                      <a:pt x="26471" y="677370"/>
                      <a:pt x="26766" y="671351"/>
                      <a:pt x="27940" y="665480"/>
                    </a:cubicBezTo>
                    <a:cubicBezTo>
                      <a:pt x="33977" y="635296"/>
                      <a:pt x="30694" y="654570"/>
                      <a:pt x="35560" y="637540"/>
                    </a:cubicBezTo>
                    <a:cubicBezTo>
                      <a:pt x="36519" y="634183"/>
                      <a:pt x="37097" y="630724"/>
                      <a:pt x="38100" y="627380"/>
                    </a:cubicBezTo>
                    <a:cubicBezTo>
                      <a:pt x="39639" y="622251"/>
                      <a:pt x="41641" y="617269"/>
                      <a:pt x="43180" y="612140"/>
                    </a:cubicBezTo>
                    <a:cubicBezTo>
                      <a:pt x="45328" y="604979"/>
                      <a:pt x="45415" y="600999"/>
                      <a:pt x="48260" y="594360"/>
                    </a:cubicBezTo>
                    <a:cubicBezTo>
                      <a:pt x="49752" y="590880"/>
                      <a:pt x="52011" y="587745"/>
                      <a:pt x="53340" y="584200"/>
                    </a:cubicBezTo>
                    <a:cubicBezTo>
                      <a:pt x="54566" y="580931"/>
                      <a:pt x="54225" y="577114"/>
                      <a:pt x="55880" y="574040"/>
                    </a:cubicBezTo>
                    <a:cubicBezTo>
                      <a:pt x="60222" y="565977"/>
                      <a:pt x="67024" y="559371"/>
                      <a:pt x="71120" y="551180"/>
                    </a:cubicBezTo>
                    <a:cubicBezTo>
                      <a:pt x="90497" y="512427"/>
                      <a:pt x="67980" y="555187"/>
                      <a:pt x="86360" y="525780"/>
                    </a:cubicBezTo>
                    <a:cubicBezTo>
                      <a:pt x="88367" y="522569"/>
                      <a:pt x="89239" y="518701"/>
                      <a:pt x="91440" y="515620"/>
                    </a:cubicBezTo>
                    <a:cubicBezTo>
                      <a:pt x="93528" y="512697"/>
                      <a:pt x="96972" y="510923"/>
                      <a:pt x="99060" y="508000"/>
                    </a:cubicBezTo>
                    <a:cubicBezTo>
                      <a:pt x="101261" y="504919"/>
                      <a:pt x="102261" y="501128"/>
                      <a:pt x="104140" y="497840"/>
                    </a:cubicBezTo>
                    <a:cubicBezTo>
                      <a:pt x="111305" y="485302"/>
                      <a:pt x="107754" y="494598"/>
                      <a:pt x="116840" y="480060"/>
                    </a:cubicBezTo>
                    <a:cubicBezTo>
                      <a:pt x="118847" y="476849"/>
                      <a:pt x="120382" y="473360"/>
                      <a:pt x="121920" y="469900"/>
                    </a:cubicBezTo>
                    <a:cubicBezTo>
                      <a:pt x="123772" y="465734"/>
                      <a:pt x="124654" y="461110"/>
                      <a:pt x="127000" y="457200"/>
                    </a:cubicBezTo>
                    <a:cubicBezTo>
                      <a:pt x="129789" y="452551"/>
                      <a:pt x="134371" y="449149"/>
                      <a:pt x="137160" y="444500"/>
                    </a:cubicBezTo>
                    <a:cubicBezTo>
                      <a:pt x="139506" y="440590"/>
                      <a:pt x="140201" y="435878"/>
                      <a:pt x="142240" y="431800"/>
                    </a:cubicBezTo>
                    <a:cubicBezTo>
                      <a:pt x="144448" y="427384"/>
                      <a:pt x="147652" y="423516"/>
                      <a:pt x="149860" y="419100"/>
                    </a:cubicBezTo>
                    <a:cubicBezTo>
                      <a:pt x="151899" y="415022"/>
                      <a:pt x="152594" y="410310"/>
                      <a:pt x="154940" y="406400"/>
                    </a:cubicBezTo>
                    <a:cubicBezTo>
                      <a:pt x="173308" y="375786"/>
                      <a:pt x="157644" y="411151"/>
                      <a:pt x="172720" y="381000"/>
                    </a:cubicBezTo>
                    <a:cubicBezTo>
                      <a:pt x="179564" y="367312"/>
                      <a:pt x="175529" y="368317"/>
                      <a:pt x="185420" y="355600"/>
                    </a:cubicBezTo>
                    <a:cubicBezTo>
                      <a:pt x="188360" y="351819"/>
                      <a:pt x="192706" y="349272"/>
                      <a:pt x="195580" y="345440"/>
                    </a:cubicBezTo>
                    <a:cubicBezTo>
                      <a:pt x="197852" y="342411"/>
                      <a:pt x="198459" y="338361"/>
                      <a:pt x="200660" y="335280"/>
                    </a:cubicBezTo>
                    <a:cubicBezTo>
                      <a:pt x="210022" y="322173"/>
                      <a:pt x="206641" y="333478"/>
                      <a:pt x="213360" y="320040"/>
                    </a:cubicBezTo>
                    <a:cubicBezTo>
                      <a:pt x="214557" y="317645"/>
                      <a:pt x="214481" y="314690"/>
                      <a:pt x="215900" y="312420"/>
                    </a:cubicBezTo>
                    <a:cubicBezTo>
                      <a:pt x="225729" y="296694"/>
                      <a:pt x="226722" y="301733"/>
                      <a:pt x="238760" y="287020"/>
                    </a:cubicBezTo>
                    <a:cubicBezTo>
                      <a:pt x="242626" y="282295"/>
                      <a:pt x="244947" y="276416"/>
                      <a:pt x="248920" y="271780"/>
                    </a:cubicBezTo>
                    <a:cubicBezTo>
                      <a:pt x="254000" y="265853"/>
                      <a:pt x="258938" y="259802"/>
                      <a:pt x="264160" y="254000"/>
                    </a:cubicBezTo>
                    <a:cubicBezTo>
                      <a:pt x="274796" y="242182"/>
                      <a:pt x="268880" y="249954"/>
                      <a:pt x="281940" y="238760"/>
                    </a:cubicBezTo>
                    <a:cubicBezTo>
                      <a:pt x="284667" y="236422"/>
                      <a:pt x="286800" y="233440"/>
                      <a:pt x="289560" y="231140"/>
                    </a:cubicBezTo>
                    <a:cubicBezTo>
                      <a:pt x="291905" y="229186"/>
                      <a:pt x="294911" y="228102"/>
                      <a:pt x="297180" y="226060"/>
                    </a:cubicBezTo>
                    <a:cubicBezTo>
                      <a:pt x="303410" y="220453"/>
                      <a:pt x="309033" y="214207"/>
                      <a:pt x="314960" y="208280"/>
                    </a:cubicBezTo>
                    <a:lnTo>
                      <a:pt x="332740" y="190500"/>
                    </a:lnTo>
                    <a:cubicBezTo>
                      <a:pt x="336973" y="188807"/>
                      <a:pt x="341530" y="187766"/>
                      <a:pt x="345440" y="185420"/>
                    </a:cubicBezTo>
                    <a:cubicBezTo>
                      <a:pt x="350089" y="182631"/>
                      <a:pt x="353756" y="178449"/>
                      <a:pt x="358140" y="175260"/>
                    </a:cubicBezTo>
                    <a:cubicBezTo>
                      <a:pt x="363078" y="171669"/>
                      <a:pt x="368496" y="168763"/>
                      <a:pt x="373380" y="165100"/>
                    </a:cubicBezTo>
                    <a:lnTo>
                      <a:pt x="393700" y="149860"/>
                    </a:lnTo>
                    <a:cubicBezTo>
                      <a:pt x="397087" y="147320"/>
                      <a:pt x="399844" y="143579"/>
                      <a:pt x="403860" y="142240"/>
                    </a:cubicBezTo>
                    <a:cubicBezTo>
                      <a:pt x="415037" y="138514"/>
                      <a:pt x="411261" y="140385"/>
                      <a:pt x="424180" y="132080"/>
                    </a:cubicBezTo>
                    <a:cubicBezTo>
                      <a:pt x="431884" y="127128"/>
                      <a:pt x="438352" y="119736"/>
                      <a:pt x="447040" y="116840"/>
                    </a:cubicBezTo>
                    <a:cubicBezTo>
                      <a:pt x="449580" y="115993"/>
                      <a:pt x="452229" y="115422"/>
                      <a:pt x="454660" y="114300"/>
                    </a:cubicBezTo>
                    <a:cubicBezTo>
                      <a:pt x="463255" y="110333"/>
                      <a:pt x="471271" y="105116"/>
                      <a:pt x="480060" y="101600"/>
                    </a:cubicBezTo>
                    <a:cubicBezTo>
                      <a:pt x="484293" y="99907"/>
                      <a:pt x="488609" y="98407"/>
                      <a:pt x="492760" y="96520"/>
                    </a:cubicBezTo>
                    <a:cubicBezTo>
                      <a:pt x="497931" y="94170"/>
                      <a:pt x="502612" y="90696"/>
                      <a:pt x="508000" y="88900"/>
                    </a:cubicBezTo>
                    <a:cubicBezTo>
                      <a:pt x="512886" y="87271"/>
                      <a:pt x="518160" y="87207"/>
                      <a:pt x="523240" y="86360"/>
                    </a:cubicBezTo>
                    <a:cubicBezTo>
                      <a:pt x="526627" y="83820"/>
                      <a:pt x="529699" y="80796"/>
                      <a:pt x="533400" y="78740"/>
                    </a:cubicBezTo>
                    <a:cubicBezTo>
                      <a:pt x="545214" y="72177"/>
                      <a:pt x="552960" y="73067"/>
                      <a:pt x="566420" y="68580"/>
                    </a:cubicBezTo>
                    <a:cubicBezTo>
                      <a:pt x="584690" y="62490"/>
                      <a:pt x="561874" y="69879"/>
                      <a:pt x="584200" y="63500"/>
                    </a:cubicBezTo>
                    <a:cubicBezTo>
                      <a:pt x="586774" y="62764"/>
                      <a:pt x="589223" y="61609"/>
                      <a:pt x="591820" y="60960"/>
                    </a:cubicBezTo>
                    <a:cubicBezTo>
                      <a:pt x="605479" y="57545"/>
                      <a:pt x="605748" y="59568"/>
                      <a:pt x="619760" y="53340"/>
                    </a:cubicBezTo>
                    <a:cubicBezTo>
                      <a:pt x="622550" y="52100"/>
                      <a:pt x="624601" y="49523"/>
                      <a:pt x="627380" y="48260"/>
                    </a:cubicBezTo>
                    <a:cubicBezTo>
                      <a:pt x="633966" y="45267"/>
                      <a:pt x="640771" y="42719"/>
                      <a:pt x="647700" y="40640"/>
                    </a:cubicBezTo>
                    <a:cubicBezTo>
                      <a:pt x="657731" y="37631"/>
                      <a:pt x="668020" y="35560"/>
                      <a:pt x="678180" y="33020"/>
                    </a:cubicBezTo>
                    <a:cubicBezTo>
                      <a:pt x="681567" y="32173"/>
                      <a:pt x="685028" y="31584"/>
                      <a:pt x="688340" y="30480"/>
                    </a:cubicBezTo>
                    <a:cubicBezTo>
                      <a:pt x="745492" y="11429"/>
                      <a:pt x="689943" y="29296"/>
                      <a:pt x="721360" y="20320"/>
                    </a:cubicBezTo>
                    <a:cubicBezTo>
                      <a:pt x="723934" y="19584"/>
                      <a:pt x="726473" y="18720"/>
                      <a:pt x="728980" y="17780"/>
                    </a:cubicBezTo>
                    <a:cubicBezTo>
                      <a:pt x="733249" y="16179"/>
                      <a:pt x="737257" y="13806"/>
                      <a:pt x="741680" y="12700"/>
                    </a:cubicBezTo>
                    <a:cubicBezTo>
                      <a:pt x="747488" y="11248"/>
                      <a:pt x="753555" y="11144"/>
                      <a:pt x="759460" y="10160"/>
                    </a:cubicBezTo>
                    <a:cubicBezTo>
                      <a:pt x="763718" y="9450"/>
                      <a:pt x="767902" y="8330"/>
                      <a:pt x="772160" y="7620"/>
                    </a:cubicBezTo>
                    <a:cubicBezTo>
                      <a:pt x="778065" y="6636"/>
                      <a:pt x="784050" y="6151"/>
                      <a:pt x="789940" y="5080"/>
                    </a:cubicBezTo>
                    <a:cubicBezTo>
                      <a:pt x="793375" y="4456"/>
                      <a:pt x="796657" y="3114"/>
                      <a:pt x="800100" y="2540"/>
                    </a:cubicBezTo>
                    <a:cubicBezTo>
                      <a:pt x="806833" y="1418"/>
                      <a:pt x="813647" y="847"/>
                      <a:pt x="820420" y="0"/>
                    </a:cubicBezTo>
                    <a:lnTo>
                      <a:pt x="1089660" y="2540"/>
                    </a:lnTo>
                    <a:cubicBezTo>
                      <a:pt x="1093976" y="2618"/>
                      <a:pt x="1098076" y="4545"/>
                      <a:pt x="1102360" y="5080"/>
                    </a:cubicBezTo>
                    <a:cubicBezTo>
                      <a:pt x="1111640" y="6240"/>
                      <a:pt x="1120987" y="6773"/>
                      <a:pt x="1130300" y="7620"/>
                    </a:cubicBezTo>
                    <a:cubicBezTo>
                      <a:pt x="1148164" y="13575"/>
                      <a:pt x="1126752" y="7029"/>
                      <a:pt x="1160780" y="12700"/>
                    </a:cubicBezTo>
                    <a:cubicBezTo>
                      <a:pt x="1163421" y="13140"/>
                      <a:pt x="1165817" y="14536"/>
                      <a:pt x="1168400" y="15240"/>
                    </a:cubicBezTo>
                    <a:cubicBezTo>
                      <a:pt x="1189285" y="20936"/>
                      <a:pt x="1182429" y="20320"/>
                      <a:pt x="1196340" y="20320"/>
                    </a:cubicBezTo>
                    <a:lnTo>
                      <a:pt x="1196340" y="20320"/>
                    </a:lnTo>
                    <a:cubicBezTo>
                      <a:pt x="1191297" y="70754"/>
                      <a:pt x="1196521" y="26855"/>
                      <a:pt x="1191260" y="58420"/>
                    </a:cubicBezTo>
                    <a:cubicBezTo>
                      <a:pt x="1190276" y="64325"/>
                      <a:pt x="1189791" y="70310"/>
                      <a:pt x="1188720" y="76200"/>
                    </a:cubicBezTo>
                    <a:cubicBezTo>
                      <a:pt x="1187444" y="83217"/>
                      <a:pt x="1185816" y="87451"/>
                      <a:pt x="1183640" y="93980"/>
                    </a:cubicBezTo>
                    <a:cubicBezTo>
                      <a:pt x="1181947" y="115147"/>
                      <a:pt x="1180905" y="136376"/>
                      <a:pt x="1178560" y="157480"/>
                    </a:cubicBezTo>
                    <a:cubicBezTo>
                      <a:pt x="1177713" y="165100"/>
                      <a:pt x="1176245" y="172676"/>
                      <a:pt x="1176020" y="180340"/>
                    </a:cubicBezTo>
                    <a:cubicBezTo>
                      <a:pt x="1175398" y="201498"/>
                      <a:pt x="1176020" y="222673"/>
                      <a:pt x="1176020" y="243840"/>
                    </a:cubicBezTo>
                    <a:lnTo>
                      <a:pt x="1176020" y="243840"/>
                    </a:lnTo>
                    <a:cubicBezTo>
                      <a:pt x="1168400" y="241300"/>
                      <a:pt x="1160837" y="238582"/>
                      <a:pt x="1153160" y="236220"/>
                    </a:cubicBezTo>
                    <a:cubicBezTo>
                      <a:pt x="1149823" y="235193"/>
                      <a:pt x="1146344" y="234683"/>
                      <a:pt x="1143000" y="233680"/>
                    </a:cubicBezTo>
                    <a:cubicBezTo>
                      <a:pt x="1137738" y="232102"/>
                      <a:pt x="1124291" y="226896"/>
                      <a:pt x="1117600" y="226060"/>
                    </a:cubicBezTo>
                    <a:cubicBezTo>
                      <a:pt x="1107484" y="224795"/>
                      <a:pt x="1097265" y="224534"/>
                      <a:pt x="1087120" y="223520"/>
                    </a:cubicBezTo>
                    <a:cubicBezTo>
                      <a:pt x="1080328" y="222841"/>
                      <a:pt x="1073579" y="221778"/>
                      <a:pt x="1066800" y="220980"/>
                    </a:cubicBezTo>
                    <a:lnTo>
                      <a:pt x="1043940" y="218440"/>
                    </a:lnTo>
                    <a:cubicBezTo>
                      <a:pt x="1027946" y="214441"/>
                      <a:pt x="1012085" y="210331"/>
                      <a:pt x="995680" y="208280"/>
                    </a:cubicBezTo>
                    <a:cubicBezTo>
                      <a:pt x="987237" y="207225"/>
                      <a:pt x="978711" y="206890"/>
                      <a:pt x="970280" y="205740"/>
                    </a:cubicBezTo>
                    <a:cubicBezTo>
                      <a:pt x="960074" y="204348"/>
                      <a:pt x="949943" y="202450"/>
                      <a:pt x="939800" y="200660"/>
                    </a:cubicBezTo>
                    <a:cubicBezTo>
                      <a:pt x="935549" y="199910"/>
                      <a:pt x="931374" y="198731"/>
                      <a:pt x="927100" y="198120"/>
                    </a:cubicBezTo>
                    <a:cubicBezTo>
                      <a:pt x="919510" y="197036"/>
                      <a:pt x="911860" y="196427"/>
                      <a:pt x="904240" y="195580"/>
                    </a:cubicBezTo>
                    <a:lnTo>
                      <a:pt x="772160" y="198120"/>
                    </a:lnTo>
                    <a:cubicBezTo>
                      <a:pt x="760020" y="198546"/>
                      <a:pt x="758156" y="202234"/>
                      <a:pt x="746760" y="205740"/>
                    </a:cubicBezTo>
                    <a:cubicBezTo>
                      <a:pt x="736750" y="208820"/>
                      <a:pt x="726440" y="210820"/>
                      <a:pt x="716280" y="213360"/>
                    </a:cubicBezTo>
                    <a:cubicBezTo>
                      <a:pt x="712893" y="214207"/>
                      <a:pt x="709432" y="214796"/>
                      <a:pt x="706120" y="215900"/>
                    </a:cubicBezTo>
                    <a:cubicBezTo>
                      <a:pt x="701040" y="217593"/>
                      <a:pt x="696169" y="220145"/>
                      <a:pt x="690880" y="220980"/>
                    </a:cubicBezTo>
                    <a:cubicBezTo>
                      <a:pt x="679976" y="222702"/>
                      <a:pt x="668867" y="222673"/>
                      <a:pt x="657860" y="223520"/>
                    </a:cubicBezTo>
                    <a:cubicBezTo>
                      <a:pt x="653627" y="224367"/>
                      <a:pt x="649348" y="225013"/>
                      <a:pt x="645160" y="226060"/>
                    </a:cubicBezTo>
                    <a:cubicBezTo>
                      <a:pt x="642563" y="226709"/>
                      <a:pt x="640154" y="228019"/>
                      <a:pt x="637540" y="228600"/>
                    </a:cubicBezTo>
                    <a:cubicBezTo>
                      <a:pt x="632513" y="229717"/>
                      <a:pt x="627380" y="230293"/>
                      <a:pt x="622300" y="231140"/>
                    </a:cubicBezTo>
                    <a:cubicBezTo>
                      <a:pt x="618067" y="232833"/>
                      <a:pt x="613869" y="234619"/>
                      <a:pt x="609600" y="236220"/>
                    </a:cubicBezTo>
                    <a:cubicBezTo>
                      <a:pt x="607093" y="237160"/>
                      <a:pt x="604417" y="237652"/>
                      <a:pt x="601980" y="238760"/>
                    </a:cubicBezTo>
                    <a:cubicBezTo>
                      <a:pt x="586457" y="245816"/>
                      <a:pt x="583348" y="249204"/>
                      <a:pt x="568960" y="254000"/>
                    </a:cubicBezTo>
                    <a:cubicBezTo>
                      <a:pt x="564077" y="255628"/>
                      <a:pt x="556072" y="256634"/>
                      <a:pt x="551180" y="259080"/>
                    </a:cubicBezTo>
                    <a:cubicBezTo>
                      <a:pt x="548450" y="260445"/>
                      <a:pt x="546240" y="262698"/>
                      <a:pt x="543560" y="264160"/>
                    </a:cubicBezTo>
                    <a:cubicBezTo>
                      <a:pt x="536912" y="267786"/>
                      <a:pt x="530013" y="270933"/>
                      <a:pt x="523240" y="274320"/>
                    </a:cubicBezTo>
                    <a:cubicBezTo>
                      <a:pt x="519853" y="276013"/>
                      <a:pt x="516327" y="277452"/>
                      <a:pt x="513080" y="279400"/>
                    </a:cubicBezTo>
                    <a:cubicBezTo>
                      <a:pt x="508847" y="281940"/>
                      <a:pt x="504566" y="284403"/>
                      <a:pt x="500380" y="287020"/>
                    </a:cubicBezTo>
                    <a:cubicBezTo>
                      <a:pt x="497791" y="288638"/>
                      <a:pt x="495490" y="290735"/>
                      <a:pt x="492760" y="292100"/>
                    </a:cubicBezTo>
                    <a:cubicBezTo>
                      <a:pt x="490365" y="293297"/>
                      <a:pt x="487601" y="293585"/>
                      <a:pt x="485140" y="294640"/>
                    </a:cubicBezTo>
                    <a:cubicBezTo>
                      <a:pt x="481660" y="296132"/>
                      <a:pt x="478460" y="298228"/>
                      <a:pt x="474980" y="299720"/>
                    </a:cubicBezTo>
                    <a:cubicBezTo>
                      <a:pt x="472519" y="300775"/>
                      <a:pt x="469755" y="301063"/>
                      <a:pt x="467360" y="302260"/>
                    </a:cubicBezTo>
                    <a:cubicBezTo>
                      <a:pt x="464630" y="303625"/>
                      <a:pt x="462390" y="305825"/>
                      <a:pt x="459740" y="307340"/>
                    </a:cubicBezTo>
                    <a:cubicBezTo>
                      <a:pt x="456452" y="309219"/>
                      <a:pt x="452890" y="310581"/>
                      <a:pt x="449580" y="312420"/>
                    </a:cubicBezTo>
                    <a:cubicBezTo>
                      <a:pt x="445264" y="314818"/>
                      <a:pt x="441296" y="317832"/>
                      <a:pt x="436880" y="320040"/>
                    </a:cubicBezTo>
                    <a:cubicBezTo>
                      <a:pt x="419596" y="328682"/>
                      <a:pt x="440242" y="314446"/>
                      <a:pt x="419100" y="327660"/>
                    </a:cubicBezTo>
                    <a:cubicBezTo>
                      <a:pt x="415510" y="329904"/>
                      <a:pt x="412530" y="333036"/>
                      <a:pt x="408940" y="335280"/>
                    </a:cubicBezTo>
                    <a:cubicBezTo>
                      <a:pt x="405729" y="337287"/>
                      <a:pt x="401882" y="338189"/>
                      <a:pt x="398780" y="340360"/>
                    </a:cubicBezTo>
                    <a:cubicBezTo>
                      <a:pt x="393363" y="344152"/>
                      <a:pt x="388888" y="349171"/>
                      <a:pt x="383540" y="353060"/>
                    </a:cubicBezTo>
                    <a:cubicBezTo>
                      <a:pt x="379547" y="355964"/>
                      <a:pt x="374633" y="357519"/>
                      <a:pt x="370840" y="360680"/>
                    </a:cubicBezTo>
                    <a:cubicBezTo>
                      <a:pt x="364401" y="366046"/>
                      <a:pt x="359765" y="373431"/>
                      <a:pt x="353060" y="378460"/>
                    </a:cubicBezTo>
                    <a:cubicBezTo>
                      <a:pt x="349673" y="381000"/>
                      <a:pt x="346368" y="383652"/>
                      <a:pt x="342900" y="386080"/>
                    </a:cubicBezTo>
                    <a:cubicBezTo>
                      <a:pt x="337655" y="389751"/>
                      <a:pt x="323172" y="398704"/>
                      <a:pt x="317500" y="403860"/>
                    </a:cubicBezTo>
                    <a:cubicBezTo>
                      <a:pt x="290084" y="428783"/>
                      <a:pt x="309417" y="415175"/>
                      <a:pt x="292100" y="426720"/>
                    </a:cubicBezTo>
                    <a:cubicBezTo>
                      <a:pt x="290407" y="429260"/>
                      <a:pt x="288974" y="431995"/>
                      <a:pt x="287020" y="434340"/>
                    </a:cubicBezTo>
                    <a:cubicBezTo>
                      <a:pt x="279994" y="442771"/>
                      <a:pt x="275523" y="444278"/>
                      <a:pt x="266700" y="452120"/>
                    </a:cubicBezTo>
                    <a:cubicBezTo>
                      <a:pt x="231083" y="483779"/>
                      <a:pt x="279269" y="442091"/>
                      <a:pt x="248920" y="472440"/>
                    </a:cubicBezTo>
                    <a:cubicBezTo>
                      <a:pt x="246761" y="474599"/>
                      <a:pt x="243459" y="475361"/>
                      <a:pt x="241300" y="477520"/>
                    </a:cubicBezTo>
                    <a:cubicBezTo>
                      <a:pt x="238307" y="480513"/>
                      <a:pt x="236435" y="484466"/>
                      <a:pt x="233680" y="487680"/>
                    </a:cubicBezTo>
                    <a:cubicBezTo>
                      <a:pt x="231342" y="490407"/>
                      <a:pt x="228398" y="492573"/>
                      <a:pt x="226060" y="495300"/>
                    </a:cubicBezTo>
                    <a:cubicBezTo>
                      <a:pt x="223305" y="498514"/>
                      <a:pt x="221195" y="502246"/>
                      <a:pt x="218440" y="505460"/>
                    </a:cubicBezTo>
                    <a:cubicBezTo>
                      <a:pt x="216102" y="508187"/>
                      <a:pt x="213120" y="510320"/>
                      <a:pt x="210820" y="513080"/>
                    </a:cubicBezTo>
                    <a:cubicBezTo>
                      <a:pt x="208866" y="515425"/>
                      <a:pt x="207727" y="518382"/>
                      <a:pt x="205740" y="520700"/>
                    </a:cubicBezTo>
                    <a:cubicBezTo>
                      <a:pt x="202623" y="524336"/>
                      <a:pt x="198734" y="527256"/>
                      <a:pt x="195580" y="530860"/>
                    </a:cubicBezTo>
                    <a:cubicBezTo>
                      <a:pt x="192792" y="534046"/>
                      <a:pt x="190715" y="537806"/>
                      <a:pt x="187960" y="541020"/>
                    </a:cubicBezTo>
                    <a:cubicBezTo>
                      <a:pt x="185622" y="543747"/>
                      <a:pt x="182640" y="545880"/>
                      <a:pt x="180340" y="548640"/>
                    </a:cubicBezTo>
                    <a:cubicBezTo>
                      <a:pt x="178386" y="550985"/>
                      <a:pt x="177419" y="554101"/>
                      <a:pt x="175260" y="556260"/>
                    </a:cubicBezTo>
                    <a:cubicBezTo>
                      <a:pt x="173101" y="558419"/>
                      <a:pt x="170180" y="559647"/>
                      <a:pt x="167640" y="561340"/>
                    </a:cubicBezTo>
                    <a:cubicBezTo>
                      <a:pt x="165574" y="567538"/>
                      <a:pt x="164944" y="571656"/>
                      <a:pt x="160020" y="576580"/>
                    </a:cubicBezTo>
                    <a:cubicBezTo>
                      <a:pt x="157861" y="578739"/>
                      <a:pt x="154940" y="579967"/>
                      <a:pt x="152400" y="581660"/>
                    </a:cubicBezTo>
                    <a:cubicBezTo>
                      <a:pt x="150707" y="585047"/>
                      <a:pt x="149327" y="588609"/>
                      <a:pt x="147320" y="591820"/>
                    </a:cubicBezTo>
                    <a:cubicBezTo>
                      <a:pt x="145076" y="595410"/>
                      <a:pt x="142128" y="598512"/>
                      <a:pt x="139700" y="601980"/>
                    </a:cubicBezTo>
                    <a:cubicBezTo>
                      <a:pt x="136199" y="606982"/>
                      <a:pt x="132681" y="611985"/>
                      <a:pt x="129540" y="617220"/>
                    </a:cubicBezTo>
                    <a:cubicBezTo>
                      <a:pt x="123527" y="627242"/>
                      <a:pt x="123662" y="633258"/>
                      <a:pt x="114300" y="642620"/>
                    </a:cubicBezTo>
                    <a:lnTo>
                      <a:pt x="104140" y="652780"/>
                    </a:lnTo>
                    <a:cubicBezTo>
                      <a:pt x="103293" y="655320"/>
                      <a:pt x="103085" y="658172"/>
                      <a:pt x="101600" y="660400"/>
                    </a:cubicBezTo>
                    <a:cubicBezTo>
                      <a:pt x="92834" y="673549"/>
                      <a:pt x="90583" y="662971"/>
                      <a:pt x="83820" y="683260"/>
                    </a:cubicBezTo>
                    <a:cubicBezTo>
                      <a:pt x="81747" y="689478"/>
                      <a:pt x="80123" y="695547"/>
                      <a:pt x="76200" y="701040"/>
                    </a:cubicBezTo>
                    <a:cubicBezTo>
                      <a:pt x="74112" y="703963"/>
                      <a:pt x="70880" y="705900"/>
                      <a:pt x="68580" y="708660"/>
                    </a:cubicBezTo>
                    <a:cubicBezTo>
                      <a:pt x="66626" y="711005"/>
                      <a:pt x="65274" y="713796"/>
                      <a:pt x="63500" y="716280"/>
                    </a:cubicBezTo>
                    <a:cubicBezTo>
                      <a:pt x="61039" y="719725"/>
                      <a:pt x="58308" y="722972"/>
                      <a:pt x="55880" y="726440"/>
                    </a:cubicBezTo>
                    <a:cubicBezTo>
                      <a:pt x="52379" y="731442"/>
                      <a:pt x="49107" y="736600"/>
                      <a:pt x="45720" y="741680"/>
                    </a:cubicBezTo>
                    <a:cubicBezTo>
                      <a:pt x="44027" y="744220"/>
                      <a:pt x="42799" y="747141"/>
                      <a:pt x="40640" y="749300"/>
                    </a:cubicBezTo>
                    <a:lnTo>
                      <a:pt x="25400" y="764540"/>
                    </a:lnTo>
                    <a:cubicBezTo>
                      <a:pt x="22860" y="767080"/>
                      <a:pt x="19773" y="769171"/>
                      <a:pt x="17780" y="772160"/>
                    </a:cubicBezTo>
                    <a:cubicBezTo>
                      <a:pt x="6956" y="788396"/>
                      <a:pt x="2963" y="776393"/>
                      <a:pt x="0" y="77724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Forme libre 228">
                <a:extLst>
                  <a:ext uri="{FF2B5EF4-FFF2-40B4-BE49-F238E27FC236}">
                    <a16:creationId xmlns:a16="http://schemas.microsoft.com/office/drawing/2014/main" id="{E62CF0B4-B983-958F-F4B3-484F8E5FCF38}"/>
                  </a:ext>
                </a:extLst>
              </p:cNvPr>
              <p:cNvSpPr/>
              <p:nvPr/>
            </p:nvSpPr>
            <p:spPr>
              <a:xfrm rot="14400000" flipH="1">
                <a:off x="3253620" y="3062330"/>
                <a:ext cx="268640" cy="188487"/>
              </a:xfrm>
              <a:custGeom>
                <a:avLst/>
                <a:gdLst>
                  <a:gd name="connsiteX0" fmla="*/ 0 w 1196340"/>
                  <a:gd name="connsiteY0" fmla="*/ 777240 h 780721"/>
                  <a:gd name="connsiteX1" fmla="*/ 0 w 1196340"/>
                  <a:gd name="connsiteY1" fmla="*/ 777240 h 780721"/>
                  <a:gd name="connsiteX2" fmla="*/ 10160 w 1196340"/>
                  <a:gd name="connsiteY2" fmla="*/ 756920 h 780721"/>
                  <a:gd name="connsiteX3" fmla="*/ 12700 w 1196340"/>
                  <a:gd name="connsiteY3" fmla="*/ 744220 h 780721"/>
                  <a:gd name="connsiteX4" fmla="*/ 15240 w 1196340"/>
                  <a:gd name="connsiteY4" fmla="*/ 734060 h 780721"/>
                  <a:gd name="connsiteX5" fmla="*/ 20320 w 1196340"/>
                  <a:gd name="connsiteY5" fmla="*/ 708660 h 780721"/>
                  <a:gd name="connsiteX6" fmla="*/ 22860 w 1196340"/>
                  <a:gd name="connsiteY6" fmla="*/ 693420 h 780721"/>
                  <a:gd name="connsiteX7" fmla="*/ 25400 w 1196340"/>
                  <a:gd name="connsiteY7" fmla="*/ 683260 h 780721"/>
                  <a:gd name="connsiteX8" fmla="*/ 27940 w 1196340"/>
                  <a:gd name="connsiteY8" fmla="*/ 665480 h 780721"/>
                  <a:gd name="connsiteX9" fmla="*/ 35560 w 1196340"/>
                  <a:gd name="connsiteY9" fmla="*/ 637540 h 780721"/>
                  <a:gd name="connsiteX10" fmla="*/ 38100 w 1196340"/>
                  <a:gd name="connsiteY10" fmla="*/ 627380 h 780721"/>
                  <a:gd name="connsiteX11" fmla="*/ 43180 w 1196340"/>
                  <a:gd name="connsiteY11" fmla="*/ 612140 h 780721"/>
                  <a:gd name="connsiteX12" fmla="*/ 48260 w 1196340"/>
                  <a:gd name="connsiteY12" fmla="*/ 594360 h 780721"/>
                  <a:gd name="connsiteX13" fmla="*/ 53340 w 1196340"/>
                  <a:gd name="connsiteY13" fmla="*/ 584200 h 780721"/>
                  <a:gd name="connsiteX14" fmla="*/ 55880 w 1196340"/>
                  <a:gd name="connsiteY14" fmla="*/ 574040 h 780721"/>
                  <a:gd name="connsiteX15" fmla="*/ 71120 w 1196340"/>
                  <a:gd name="connsiteY15" fmla="*/ 551180 h 780721"/>
                  <a:gd name="connsiteX16" fmla="*/ 86360 w 1196340"/>
                  <a:gd name="connsiteY16" fmla="*/ 525780 h 780721"/>
                  <a:gd name="connsiteX17" fmla="*/ 91440 w 1196340"/>
                  <a:gd name="connsiteY17" fmla="*/ 515620 h 780721"/>
                  <a:gd name="connsiteX18" fmla="*/ 99060 w 1196340"/>
                  <a:gd name="connsiteY18" fmla="*/ 508000 h 780721"/>
                  <a:gd name="connsiteX19" fmla="*/ 104140 w 1196340"/>
                  <a:gd name="connsiteY19" fmla="*/ 497840 h 780721"/>
                  <a:gd name="connsiteX20" fmla="*/ 116840 w 1196340"/>
                  <a:gd name="connsiteY20" fmla="*/ 480060 h 780721"/>
                  <a:gd name="connsiteX21" fmla="*/ 121920 w 1196340"/>
                  <a:gd name="connsiteY21" fmla="*/ 469900 h 780721"/>
                  <a:gd name="connsiteX22" fmla="*/ 127000 w 1196340"/>
                  <a:gd name="connsiteY22" fmla="*/ 457200 h 780721"/>
                  <a:gd name="connsiteX23" fmla="*/ 137160 w 1196340"/>
                  <a:gd name="connsiteY23" fmla="*/ 444500 h 780721"/>
                  <a:gd name="connsiteX24" fmla="*/ 142240 w 1196340"/>
                  <a:gd name="connsiteY24" fmla="*/ 431800 h 780721"/>
                  <a:gd name="connsiteX25" fmla="*/ 149860 w 1196340"/>
                  <a:gd name="connsiteY25" fmla="*/ 419100 h 780721"/>
                  <a:gd name="connsiteX26" fmla="*/ 154940 w 1196340"/>
                  <a:gd name="connsiteY26" fmla="*/ 406400 h 780721"/>
                  <a:gd name="connsiteX27" fmla="*/ 172720 w 1196340"/>
                  <a:gd name="connsiteY27" fmla="*/ 381000 h 780721"/>
                  <a:gd name="connsiteX28" fmla="*/ 185420 w 1196340"/>
                  <a:gd name="connsiteY28" fmla="*/ 355600 h 780721"/>
                  <a:gd name="connsiteX29" fmla="*/ 195580 w 1196340"/>
                  <a:gd name="connsiteY29" fmla="*/ 345440 h 780721"/>
                  <a:gd name="connsiteX30" fmla="*/ 200660 w 1196340"/>
                  <a:gd name="connsiteY30" fmla="*/ 335280 h 780721"/>
                  <a:gd name="connsiteX31" fmla="*/ 213360 w 1196340"/>
                  <a:gd name="connsiteY31" fmla="*/ 320040 h 780721"/>
                  <a:gd name="connsiteX32" fmla="*/ 215900 w 1196340"/>
                  <a:gd name="connsiteY32" fmla="*/ 312420 h 780721"/>
                  <a:gd name="connsiteX33" fmla="*/ 238760 w 1196340"/>
                  <a:gd name="connsiteY33" fmla="*/ 287020 h 780721"/>
                  <a:gd name="connsiteX34" fmla="*/ 248920 w 1196340"/>
                  <a:gd name="connsiteY34" fmla="*/ 271780 h 780721"/>
                  <a:gd name="connsiteX35" fmla="*/ 264160 w 1196340"/>
                  <a:gd name="connsiteY35" fmla="*/ 254000 h 780721"/>
                  <a:gd name="connsiteX36" fmla="*/ 281940 w 1196340"/>
                  <a:gd name="connsiteY36" fmla="*/ 238760 h 780721"/>
                  <a:gd name="connsiteX37" fmla="*/ 289560 w 1196340"/>
                  <a:gd name="connsiteY37" fmla="*/ 231140 h 780721"/>
                  <a:gd name="connsiteX38" fmla="*/ 297180 w 1196340"/>
                  <a:gd name="connsiteY38" fmla="*/ 226060 h 780721"/>
                  <a:gd name="connsiteX39" fmla="*/ 314960 w 1196340"/>
                  <a:gd name="connsiteY39" fmla="*/ 208280 h 780721"/>
                  <a:gd name="connsiteX40" fmla="*/ 332740 w 1196340"/>
                  <a:gd name="connsiteY40" fmla="*/ 190500 h 780721"/>
                  <a:gd name="connsiteX41" fmla="*/ 345440 w 1196340"/>
                  <a:gd name="connsiteY41" fmla="*/ 185420 h 780721"/>
                  <a:gd name="connsiteX42" fmla="*/ 358140 w 1196340"/>
                  <a:gd name="connsiteY42" fmla="*/ 175260 h 780721"/>
                  <a:gd name="connsiteX43" fmla="*/ 373380 w 1196340"/>
                  <a:gd name="connsiteY43" fmla="*/ 165100 h 780721"/>
                  <a:gd name="connsiteX44" fmla="*/ 393700 w 1196340"/>
                  <a:gd name="connsiteY44" fmla="*/ 149860 h 780721"/>
                  <a:gd name="connsiteX45" fmla="*/ 403860 w 1196340"/>
                  <a:gd name="connsiteY45" fmla="*/ 142240 h 780721"/>
                  <a:gd name="connsiteX46" fmla="*/ 424180 w 1196340"/>
                  <a:gd name="connsiteY46" fmla="*/ 132080 h 780721"/>
                  <a:gd name="connsiteX47" fmla="*/ 447040 w 1196340"/>
                  <a:gd name="connsiteY47" fmla="*/ 116840 h 780721"/>
                  <a:gd name="connsiteX48" fmla="*/ 454660 w 1196340"/>
                  <a:gd name="connsiteY48" fmla="*/ 114300 h 780721"/>
                  <a:gd name="connsiteX49" fmla="*/ 480060 w 1196340"/>
                  <a:gd name="connsiteY49" fmla="*/ 101600 h 780721"/>
                  <a:gd name="connsiteX50" fmla="*/ 492760 w 1196340"/>
                  <a:gd name="connsiteY50" fmla="*/ 96520 h 780721"/>
                  <a:gd name="connsiteX51" fmla="*/ 508000 w 1196340"/>
                  <a:gd name="connsiteY51" fmla="*/ 88900 h 780721"/>
                  <a:gd name="connsiteX52" fmla="*/ 523240 w 1196340"/>
                  <a:gd name="connsiteY52" fmla="*/ 86360 h 780721"/>
                  <a:gd name="connsiteX53" fmla="*/ 533400 w 1196340"/>
                  <a:gd name="connsiteY53" fmla="*/ 78740 h 780721"/>
                  <a:gd name="connsiteX54" fmla="*/ 566420 w 1196340"/>
                  <a:gd name="connsiteY54" fmla="*/ 68580 h 780721"/>
                  <a:gd name="connsiteX55" fmla="*/ 584200 w 1196340"/>
                  <a:gd name="connsiteY55" fmla="*/ 63500 h 780721"/>
                  <a:gd name="connsiteX56" fmla="*/ 591820 w 1196340"/>
                  <a:gd name="connsiteY56" fmla="*/ 60960 h 780721"/>
                  <a:gd name="connsiteX57" fmla="*/ 619760 w 1196340"/>
                  <a:gd name="connsiteY57" fmla="*/ 53340 h 780721"/>
                  <a:gd name="connsiteX58" fmla="*/ 627380 w 1196340"/>
                  <a:gd name="connsiteY58" fmla="*/ 48260 h 780721"/>
                  <a:gd name="connsiteX59" fmla="*/ 647700 w 1196340"/>
                  <a:gd name="connsiteY59" fmla="*/ 40640 h 780721"/>
                  <a:gd name="connsiteX60" fmla="*/ 678180 w 1196340"/>
                  <a:gd name="connsiteY60" fmla="*/ 33020 h 780721"/>
                  <a:gd name="connsiteX61" fmla="*/ 688340 w 1196340"/>
                  <a:gd name="connsiteY61" fmla="*/ 30480 h 780721"/>
                  <a:gd name="connsiteX62" fmla="*/ 721360 w 1196340"/>
                  <a:gd name="connsiteY62" fmla="*/ 20320 h 780721"/>
                  <a:gd name="connsiteX63" fmla="*/ 728980 w 1196340"/>
                  <a:gd name="connsiteY63" fmla="*/ 17780 h 780721"/>
                  <a:gd name="connsiteX64" fmla="*/ 741680 w 1196340"/>
                  <a:gd name="connsiteY64" fmla="*/ 12700 h 780721"/>
                  <a:gd name="connsiteX65" fmla="*/ 759460 w 1196340"/>
                  <a:gd name="connsiteY65" fmla="*/ 10160 h 780721"/>
                  <a:gd name="connsiteX66" fmla="*/ 772160 w 1196340"/>
                  <a:gd name="connsiteY66" fmla="*/ 7620 h 780721"/>
                  <a:gd name="connsiteX67" fmla="*/ 789940 w 1196340"/>
                  <a:gd name="connsiteY67" fmla="*/ 5080 h 780721"/>
                  <a:gd name="connsiteX68" fmla="*/ 800100 w 1196340"/>
                  <a:gd name="connsiteY68" fmla="*/ 2540 h 780721"/>
                  <a:gd name="connsiteX69" fmla="*/ 820420 w 1196340"/>
                  <a:gd name="connsiteY69" fmla="*/ 0 h 780721"/>
                  <a:gd name="connsiteX70" fmla="*/ 1089660 w 1196340"/>
                  <a:gd name="connsiteY70" fmla="*/ 2540 h 780721"/>
                  <a:gd name="connsiteX71" fmla="*/ 1102360 w 1196340"/>
                  <a:gd name="connsiteY71" fmla="*/ 5080 h 780721"/>
                  <a:gd name="connsiteX72" fmla="*/ 1130300 w 1196340"/>
                  <a:gd name="connsiteY72" fmla="*/ 7620 h 780721"/>
                  <a:gd name="connsiteX73" fmla="*/ 1160780 w 1196340"/>
                  <a:gd name="connsiteY73" fmla="*/ 12700 h 780721"/>
                  <a:gd name="connsiteX74" fmla="*/ 1168400 w 1196340"/>
                  <a:gd name="connsiteY74" fmla="*/ 15240 h 780721"/>
                  <a:gd name="connsiteX75" fmla="*/ 1196340 w 1196340"/>
                  <a:gd name="connsiteY75" fmla="*/ 20320 h 780721"/>
                  <a:gd name="connsiteX76" fmla="*/ 1196340 w 1196340"/>
                  <a:gd name="connsiteY76" fmla="*/ 20320 h 780721"/>
                  <a:gd name="connsiteX77" fmla="*/ 1191260 w 1196340"/>
                  <a:gd name="connsiteY77" fmla="*/ 58420 h 780721"/>
                  <a:gd name="connsiteX78" fmla="*/ 1188720 w 1196340"/>
                  <a:gd name="connsiteY78" fmla="*/ 76200 h 780721"/>
                  <a:gd name="connsiteX79" fmla="*/ 1183640 w 1196340"/>
                  <a:gd name="connsiteY79" fmla="*/ 93980 h 780721"/>
                  <a:gd name="connsiteX80" fmla="*/ 1178560 w 1196340"/>
                  <a:gd name="connsiteY80" fmla="*/ 157480 h 780721"/>
                  <a:gd name="connsiteX81" fmla="*/ 1176020 w 1196340"/>
                  <a:gd name="connsiteY81" fmla="*/ 180340 h 780721"/>
                  <a:gd name="connsiteX82" fmla="*/ 1176020 w 1196340"/>
                  <a:gd name="connsiteY82" fmla="*/ 243840 h 780721"/>
                  <a:gd name="connsiteX83" fmla="*/ 1176020 w 1196340"/>
                  <a:gd name="connsiteY83" fmla="*/ 243840 h 780721"/>
                  <a:gd name="connsiteX84" fmla="*/ 1153160 w 1196340"/>
                  <a:gd name="connsiteY84" fmla="*/ 236220 h 780721"/>
                  <a:gd name="connsiteX85" fmla="*/ 1143000 w 1196340"/>
                  <a:gd name="connsiteY85" fmla="*/ 233680 h 780721"/>
                  <a:gd name="connsiteX86" fmla="*/ 1117600 w 1196340"/>
                  <a:gd name="connsiteY86" fmla="*/ 226060 h 780721"/>
                  <a:gd name="connsiteX87" fmla="*/ 1087120 w 1196340"/>
                  <a:gd name="connsiteY87" fmla="*/ 223520 h 780721"/>
                  <a:gd name="connsiteX88" fmla="*/ 1066800 w 1196340"/>
                  <a:gd name="connsiteY88" fmla="*/ 220980 h 780721"/>
                  <a:gd name="connsiteX89" fmla="*/ 1043940 w 1196340"/>
                  <a:gd name="connsiteY89" fmla="*/ 218440 h 780721"/>
                  <a:gd name="connsiteX90" fmla="*/ 995680 w 1196340"/>
                  <a:gd name="connsiteY90" fmla="*/ 208280 h 780721"/>
                  <a:gd name="connsiteX91" fmla="*/ 970280 w 1196340"/>
                  <a:gd name="connsiteY91" fmla="*/ 205740 h 780721"/>
                  <a:gd name="connsiteX92" fmla="*/ 939800 w 1196340"/>
                  <a:gd name="connsiteY92" fmla="*/ 200660 h 780721"/>
                  <a:gd name="connsiteX93" fmla="*/ 927100 w 1196340"/>
                  <a:gd name="connsiteY93" fmla="*/ 198120 h 780721"/>
                  <a:gd name="connsiteX94" fmla="*/ 904240 w 1196340"/>
                  <a:gd name="connsiteY94" fmla="*/ 195580 h 780721"/>
                  <a:gd name="connsiteX95" fmla="*/ 772160 w 1196340"/>
                  <a:gd name="connsiteY95" fmla="*/ 198120 h 780721"/>
                  <a:gd name="connsiteX96" fmla="*/ 746760 w 1196340"/>
                  <a:gd name="connsiteY96" fmla="*/ 205740 h 780721"/>
                  <a:gd name="connsiteX97" fmla="*/ 716280 w 1196340"/>
                  <a:gd name="connsiteY97" fmla="*/ 213360 h 780721"/>
                  <a:gd name="connsiteX98" fmla="*/ 706120 w 1196340"/>
                  <a:gd name="connsiteY98" fmla="*/ 215900 h 780721"/>
                  <a:gd name="connsiteX99" fmla="*/ 690880 w 1196340"/>
                  <a:gd name="connsiteY99" fmla="*/ 220980 h 780721"/>
                  <a:gd name="connsiteX100" fmla="*/ 657860 w 1196340"/>
                  <a:gd name="connsiteY100" fmla="*/ 223520 h 780721"/>
                  <a:gd name="connsiteX101" fmla="*/ 645160 w 1196340"/>
                  <a:gd name="connsiteY101" fmla="*/ 226060 h 780721"/>
                  <a:gd name="connsiteX102" fmla="*/ 637540 w 1196340"/>
                  <a:gd name="connsiteY102" fmla="*/ 228600 h 780721"/>
                  <a:gd name="connsiteX103" fmla="*/ 622300 w 1196340"/>
                  <a:gd name="connsiteY103" fmla="*/ 231140 h 780721"/>
                  <a:gd name="connsiteX104" fmla="*/ 609600 w 1196340"/>
                  <a:gd name="connsiteY104" fmla="*/ 236220 h 780721"/>
                  <a:gd name="connsiteX105" fmla="*/ 601980 w 1196340"/>
                  <a:gd name="connsiteY105" fmla="*/ 238760 h 780721"/>
                  <a:gd name="connsiteX106" fmla="*/ 568960 w 1196340"/>
                  <a:gd name="connsiteY106" fmla="*/ 254000 h 780721"/>
                  <a:gd name="connsiteX107" fmla="*/ 551180 w 1196340"/>
                  <a:gd name="connsiteY107" fmla="*/ 259080 h 780721"/>
                  <a:gd name="connsiteX108" fmla="*/ 543560 w 1196340"/>
                  <a:gd name="connsiteY108" fmla="*/ 264160 h 780721"/>
                  <a:gd name="connsiteX109" fmla="*/ 523240 w 1196340"/>
                  <a:gd name="connsiteY109" fmla="*/ 274320 h 780721"/>
                  <a:gd name="connsiteX110" fmla="*/ 513080 w 1196340"/>
                  <a:gd name="connsiteY110" fmla="*/ 279400 h 780721"/>
                  <a:gd name="connsiteX111" fmla="*/ 500380 w 1196340"/>
                  <a:gd name="connsiteY111" fmla="*/ 287020 h 780721"/>
                  <a:gd name="connsiteX112" fmla="*/ 492760 w 1196340"/>
                  <a:gd name="connsiteY112" fmla="*/ 292100 h 780721"/>
                  <a:gd name="connsiteX113" fmla="*/ 485140 w 1196340"/>
                  <a:gd name="connsiteY113" fmla="*/ 294640 h 780721"/>
                  <a:gd name="connsiteX114" fmla="*/ 474980 w 1196340"/>
                  <a:gd name="connsiteY114" fmla="*/ 299720 h 780721"/>
                  <a:gd name="connsiteX115" fmla="*/ 467360 w 1196340"/>
                  <a:gd name="connsiteY115" fmla="*/ 302260 h 780721"/>
                  <a:gd name="connsiteX116" fmla="*/ 459740 w 1196340"/>
                  <a:gd name="connsiteY116" fmla="*/ 307340 h 780721"/>
                  <a:gd name="connsiteX117" fmla="*/ 449580 w 1196340"/>
                  <a:gd name="connsiteY117" fmla="*/ 312420 h 780721"/>
                  <a:gd name="connsiteX118" fmla="*/ 436880 w 1196340"/>
                  <a:gd name="connsiteY118" fmla="*/ 320040 h 780721"/>
                  <a:gd name="connsiteX119" fmla="*/ 419100 w 1196340"/>
                  <a:gd name="connsiteY119" fmla="*/ 327660 h 780721"/>
                  <a:gd name="connsiteX120" fmla="*/ 408940 w 1196340"/>
                  <a:gd name="connsiteY120" fmla="*/ 335280 h 780721"/>
                  <a:gd name="connsiteX121" fmla="*/ 398780 w 1196340"/>
                  <a:gd name="connsiteY121" fmla="*/ 340360 h 780721"/>
                  <a:gd name="connsiteX122" fmla="*/ 383540 w 1196340"/>
                  <a:gd name="connsiteY122" fmla="*/ 353060 h 780721"/>
                  <a:gd name="connsiteX123" fmla="*/ 370840 w 1196340"/>
                  <a:gd name="connsiteY123" fmla="*/ 360680 h 780721"/>
                  <a:gd name="connsiteX124" fmla="*/ 353060 w 1196340"/>
                  <a:gd name="connsiteY124" fmla="*/ 378460 h 780721"/>
                  <a:gd name="connsiteX125" fmla="*/ 342900 w 1196340"/>
                  <a:gd name="connsiteY125" fmla="*/ 386080 h 780721"/>
                  <a:gd name="connsiteX126" fmla="*/ 317500 w 1196340"/>
                  <a:gd name="connsiteY126" fmla="*/ 403860 h 780721"/>
                  <a:gd name="connsiteX127" fmla="*/ 292100 w 1196340"/>
                  <a:gd name="connsiteY127" fmla="*/ 426720 h 780721"/>
                  <a:gd name="connsiteX128" fmla="*/ 287020 w 1196340"/>
                  <a:gd name="connsiteY128" fmla="*/ 434340 h 780721"/>
                  <a:gd name="connsiteX129" fmla="*/ 266700 w 1196340"/>
                  <a:gd name="connsiteY129" fmla="*/ 452120 h 780721"/>
                  <a:gd name="connsiteX130" fmla="*/ 248920 w 1196340"/>
                  <a:gd name="connsiteY130" fmla="*/ 472440 h 780721"/>
                  <a:gd name="connsiteX131" fmla="*/ 241300 w 1196340"/>
                  <a:gd name="connsiteY131" fmla="*/ 477520 h 780721"/>
                  <a:gd name="connsiteX132" fmla="*/ 233680 w 1196340"/>
                  <a:gd name="connsiteY132" fmla="*/ 487680 h 780721"/>
                  <a:gd name="connsiteX133" fmla="*/ 226060 w 1196340"/>
                  <a:gd name="connsiteY133" fmla="*/ 495300 h 780721"/>
                  <a:gd name="connsiteX134" fmla="*/ 218440 w 1196340"/>
                  <a:gd name="connsiteY134" fmla="*/ 505460 h 780721"/>
                  <a:gd name="connsiteX135" fmla="*/ 210820 w 1196340"/>
                  <a:gd name="connsiteY135" fmla="*/ 513080 h 780721"/>
                  <a:gd name="connsiteX136" fmla="*/ 205740 w 1196340"/>
                  <a:gd name="connsiteY136" fmla="*/ 520700 h 780721"/>
                  <a:gd name="connsiteX137" fmla="*/ 195580 w 1196340"/>
                  <a:gd name="connsiteY137" fmla="*/ 530860 h 780721"/>
                  <a:gd name="connsiteX138" fmla="*/ 187960 w 1196340"/>
                  <a:gd name="connsiteY138" fmla="*/ 541020 h 780721"/>
                  <a:gd name="connsiteX139" fmla="*/ 180340 w 1196340"/>
                  <a:gd name="connsiteY139" fmla="*/ 548640 h 780721"/>
                  <a:gd name="connsiteX140" fmla="*/ 175260 w 1196340"/>
                  <a:gd name="connsiteY140" fmla="*/ 556260 h 780721"/>
                  <a:gd name="connsiteX141" fmla="*/ 167640 w 1196340"/>
                  <a:gd name="connsiteY141" fmla="*/ 561340 h 780721"/>
                  <a:gd name="connsiteX142" fmla="*/ 160020 w 1196340"/>
                  <a:gd name="connsiteY142" fmla="*/ 576580 h 780721"/>
                  <a:gd name="connsiteX143" fmla="*/ 152400 w 1196340"/>
                  <a:gd name="connsiteY143" fmla="*/ 581660 h 780721"/>
                  <a:gd name="connsiteX144" fmla="*/ 147320 w 1196340"/>
                  <a:gd name="connsiteY144" fmla="*/ 591820 h 780721"/>
                  <a:gd name="connsiteX145" fmla="*/ 139700 w 1196340"/>
                  <a:gd name="connsiteY145" fmla="*/ 601980 h 780721"/>
                  <a:gd name="connsiteX146" fmla="*/ 129540 w 1196340"/>
                  <a:gd name="connsiteY146" fmla="*/ 617220 h 780721"/>
                  <a:gd name="connsiteX147" fmla="*/ 114300 w 1196340"/>
                  <a:gd name="connsiteY147" fmla="*/ 642620 h 780721"/>
                  <a:gd name="connsiteX148" fmla="*/ 104140 w 1196340"/>
                  <a:gd name="connsiteY148" fmla="*/ 652780 h 780721"/>
                  <a:gd name="connsiteX149" fmla="*/ 101600 w 1196340"/>
                  <a:gd name="connsiteY149" fmla="*/ 660400 h 780721"/>
                  <a:gd name="connsiteX150" fmla="*/ 83820 w 1196340"/>
                  <a:gd name="connsiteY150" fmla="*/ 683260 h 780721"/>
                  <a:gd name="connsiteX151" fmla="*/ 76200 w 1196340"/>
                  <a:gd name="connsiteY151" fmla="*/ 701040 h 780721"/>
                  <a:gd name="connsiteX152" fmla="*/ 68580 w 1196340"/>
                  <a:gd name="connsiteY152" fmla="*/ 708660 h 780721"/>
                  <a:gd name="connsiteX153" fmla="*/ 63500 w 1196340"/>
                  <a:gd name="connsiteY153" fmla="*/ 716280 h 780721"/>
                  <a:gd name="connsiteX154" fmla="*/ 55880 w 1196340"/>
                  <a:gd name="connsiteY154" fmla="*/ 726440 h 780721"/>
                  <a:gd name="connsiteX155" fmla="*/ 45720 w 1196340"/>
                  <a:gd name="connsiteY155" fmla="*/ 741680 h 780721"/>
                  <a:gd name="connsiteX156" fmla="*/ 40640 w 1196340"/>
                  <a:gd name="connsiteY156" fmla="*/ 749300 h 780721"/>
                  <a:gd name="connsiteX157" fmla="*/ 25400 w 1196340"/>
                  <a:gd name="connsiteY157" fmla="*/ 764540 h 780721"/>
                  <a:gd name="connsiteX158" fmla="*/ 17780 w 1196340"/>
                  <a:gd name="connsiteY158" fmla="*/ 772160 h 780721"/>
                  <a:gd name="connsiteX159" fmla="*/ 0 w 1196340"/>
                  <a:gd name="connsiteY159" fmla="*/ 777240 h 780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96340" h="780721">
                    <a:moveTo>
                      <a:pt x="0" y="777240"/>
                    </a:moveTo>
                    <a:lnTo>
                      <a:pt x="0" y="777240"/>
                    </a:lnTo>
                    <a:cubicBezTo>
                      <a:pt x="3387" y="770467"/>
                      <a:pt x="7442" y="763988"/>
                      <a:pt x="10160" y="756920"/>
                    </a:cubicBezTo>
                    <a:cubicBezTo>
                      <a:pt x="11710" y="752891"/>
                      <a:pt x="11763" y="748434"/>
                      <a:pt x="12700" y="744220"/>
                    </a:cubicBezTo>
                    <a:cubicBezTo>
                      <a:pt x="13457" y="740812"/>
                      <a:pt x="14509" y="737473"/>
                      <a:pt x="15240" y="734060"/>
                    </a:cubicBezTo>
                    <a:cubicBezTo>
                      <a:pt x="17049" y="725617"/>
                      <a:pt x="18901" y="717177"/>
                      <a:pt x="20320" y="708660"/>
                    </a:cubicBezTo>
                    <a:cubicBezTo>
                      <a:pt x="21167" y="703580"/>
                      <a:pt x="21850" y="698470"/>
                      <a:pt x="22860" y="693420"/>
                    </a:cubicBezTo>
                    <a:cubicBezTo>
                      <a:pt x="23545" y="689997"/>
                      <a:pt x="24776" y="686695"/>
                      <a:pt x="25400" y="683260"/>
                    </a:cubicBezTo>
                    <a:cubicBezTo>
                      <a:pt x="26471" y="677370"/>
                      <a:pt x="26766" y="671351"/>
                      <a:pt x="27940" y="665480"/>
                    </a:cubicBezTo>
                    <a:cubicBezTo>
                      <a:pt x="33977" y="635296"/>
                      <a:pt x="30694" y="654570"/>
                      <a:pt x="35560" y="637540"/>
                    </a:cubicBezTo>
                    <a:cubicBezTo>
                      <a:pt x="36519" y="634183"/>
                      <a:pt x="37097" y="630724"/>
                      <a:pt x="38100" y="627380"/>
                    </a:cubicBezTo>
                    <a:cubicBezTo>
                      <a:pt x="39639" y="622251"/>
                      <a:pt x="41641" y="617269"/>
                      <a:pt x="43180" y="612140"/>
                    </a:cubicBezTo>
                    <a:cubicBezTo>
                      <a:pt x="45328" y="604979"/>
                      <a:pt x="45415" y="600999"/>
                      <a:pt x="48260" y="594360"/>
                    </a:cubicBezTo>
                    <a:cubicBezTo>
                      <a:pt x="49752" y="590880"/>
                      <a:pt x="52011" y="587745"/>
                      <a:pt x="53340" y="584200"/>
                    </a:cubicBezTo>
                    <a:cubicBezTo>
                      <a:pt x="54566" y="580931"/>
                      <a:pt x="54225" y="577114"/>
                      <a:pt x="55880" y="574040"/>
                    </a:cubicBezTo>
                    <a:cubicBezTo>
                      <a:pt x="60222" y="565977"/>
                      <a:pt x="67024" y="559371"/>
                      <a:pt x="71120" y="551180"/>
                    </a:cubicBezTo>
                    <a:cubicBezTo>
                      <a:pt x="90497" y="512427"/>
                      <a:pt x="67980" y="555187"/>
                      <a:pt x="86360" y="525780"/>
                    </a:cubicBezTo>
                    <a:cubicBezTo>
                      <a:pt x="88367" y="522569"/>
                      <a:pt x="89239" y="518701"/>
                      <a:pt x="91440" y="515620"/>
                    </a:cubicBezTo>
                    <a:cubicBezTo>
                      <a:pt x="93528" y="512697"/>
                      <a:pt x="96972" y="510923"/>
                      <a:pt x="99060" y="508000"/>
                    </a:cubicBezTo>
                    <a:cubicBezTo>
                      <a:pt x="101261" y="504919"/>
                      <a:pt x="102261" y="501128"/>
                      <a:pt x="104140" y="497840"/>
                    </a:cubicBezTo>
                    <a:cubicBezTo>
                      <a:pt x="111305" y="485302"/>
                      <a:pt x="107754" y="494598"/>
                      <a:pt x="116840" y="480060"/>
                    </a:cubicBezTo>
                    <a:cubicBezTo>
                      <a:pt x="118847" y="476849"/>
                      <a:pt x="120382" y="473360"/>
                      <a:pt x="121920" y="469900"/>
                    </a:cubicBezTo>
                    <a:cubicBezTo>
                      <a:pt x="123772" y="465734"/>
                      <a:pt x="124654" y="461110"/>
                      <a:pt x="127000" y="457200"/>
                    </a:cubicBezTo>
                    <a:cubicBezTo>
                      <a:pt x="129789" y="452551"/>
                      <a:pt x="134371" y="449149"/>
                      <a:pt x="137160" y="444500"/>
                    </a:cubicBezTo>
                    <a:cubicBezTo>
                      <a:pt x="139506" y="440590"/>
                      <a:pt x="140201" y="435878"/>
                      <a:pt x="142240" y="431800"/>
                    </a:cubicBezTo>
                    <a:cubicBezTo>
                      <a:pt x="144448" y="427384"/>
                      <a:pt x="147652" y="423516"/>
                      <a:pt x="149860" y="419100"/>
                    </a:cubicBezTo>
                    <a:cubicBezTo>
                      <a:pt x="151899" y="415022"/>
                      <a:pt x="152594" y="410310"/>
                      <a:pt x="154940" y="406400"/>
                    </a:cubicBezTo>
                    <a:cubicBezTo>
                      <a:pt x="173308" y="375786"/>
                      <a:pt x="157644" y="411151"/>
                      <a:pt x="172720" y="381000"/>
                    </a:cubicBezTo>
                    <a:cubicBezTo>
                      <a:pt x="179564" y="367312"/>
                      <a:pt x="175529" y="368317"/>
                      <a:pt x="185420" y="355600"/>
                    </a:cubicBezTo>
                    <a:cubicBezTo>
                      <a:pt x="188360" y="351819"/>
                      <a:pt x="192706" y="349272"/>
                      <a:pt x="195580" y="345440"/>
                    </a:cubicBezTo>
                    <a:cubicBezTo>
                      <a:pt x="197852" y="342411"/>
                      <a:pt x="198459" y="338361"/>
                      <a:pt x="200660" y="335280"/>
                    </a:cubicBezTo>
                    <a:cubicBezTo>
                      <a:pt x="210022" y="322173"/>
                      <a:pt x="206641" y="333478"/>
                      <a:pt x="213360" y="320040"/>
                    </a:cubicBezTo>
                    <a:cubicBezTo>
                      <a:pt x="214557" y="317645"/>
                      <a:pt x="214481" y="314690"/>
                      <a:pt x="215900" y="312420"/>
                    </a:cubicBezTo>
                    <a:cubicBezTo>
                      <a:pt x="225729" y="296694"/>
                      <a:pt x="226722" y="301733"/>
                      <a:pt x="238760" y="287020"/>
                    </a:cubicBezTo>
                    <a:cubicBezTo>
                      <a:pt x="242626" y="282295"/>
                      <a:pt x="244947" y="276416"/>
                      <a:pt x="248920" y="271780"/>
                    </a:cubicBezTo>
                    <a:cubicBezTo>
                      <a:pt x="254000" y="265853"/>
                      <a:pt x="258938" y="259802"/>
                      <a:pt x="264160" y="254000"/>
                    </a:cubicBezTo>
                    <a:cubicBezTo>
                      <a:pt x="274796" y="242182"/>
                      <a:pt x="268880" y="249954"/>
                      <a:pt x="281940" y="238760"/>
                    </a:cubicBezTo>
                    <a:cubicBezTo>
                      <a:pt x="284667" y="236422"/>
                      <a:pt x="286800" y="233440"/>
                      <a:pt x="289560" y="231140"/>
                    </a:cubicBezTo>
                    <a:cubicBezTo>
                      <a:pt x="291905" y="229186"/>
                      <a:pt x="294911" y="228102"/>
                      <a:pt x="297180" y="226060"/>
                    </a:cubicBezTo>
                    <a:cubicBezTo>
                      <a:pt x="303410" y="220453"/>
                      <a:pt x="309033" y="214207"/>
                      <a:pt x="314960" y="208280"/>
                    </a:cubicBezTo>
                    <a:lnTo>
                      <a:pt x="332740" y="190500"/>
                    </a:lnTo>
                    <a:cubicBezTo>
                      <a:pt x="336973" y="188807"/>
                      <a:pt x="341530" y="187766"/>
                      <a:pt x="345440" y="185420"/>
                    </a:cubicBezTo>
                    <a:cubicBezTo>
                      <a:pt x="350089" y="182631"/>
                      <a:pt x="353756" y="178449"/>
                      <a:pt x="358140" y="175260"/>
                    </a:cubicBezTo>
                    <a:cubicBezTo>
                      <a:pt x="363078" y="171669"/>
                      <a:pt x="368496" y="168763"/>
                      <a:pt x="373380" y="165100"/>
                    </a:cubicBezTo>
                    <a:lnTo>
                      <a:pt x="393700" y="149860"/>
                    </a:lnTo>
                    <a:cubicBezTo>
                      <a:pt x="397087" y="147320"/>
                      <a:pt x="399844" y="143579"/>
                      <a:pt x="403860" y="142240"/>
                    </a:cubicBezTo>
                    <a:cubicBezTo>
                      <a:pt x="415037" y="138514"/>
                      <a:pt x="411261" y="140385"/>
                      <a:pt x="424180" y="132080"/>
                    </a:cubicBezTo>
                    <a:cubicBezTo>
                      <a:pt x="431884" y="127128"/>
                      <a:pt x="438352" y="119736"/>
                      <a:pt x="447040" y="116840"/>
                    </a:cubicBezTo>
                    <a:cubicBezTo>
                      <a:pt x="449580" y="115993"/>
                      <a:pt x="452229" y="115422"/>
                      <a:pt x="454660" y="114300"/>
                    </a:cubicBezTo>
                    <a:cubicBezTo>
                      <a:pt x="463255" y="110333"/>
                      <a:pt x="471271" y="105116"/>
                      <a:pt x="480060" y="101600"/>
                    </a:cubicBezTo>
                    <a:cubicBezTo>
                      <a:pt x="484293" y="99907"/>
                      <a:pt x="488609" y="98407"/>
                      <a:pt x="492760" y="96520"/>
                    </a:cubicBezTo>
                    <a:cubicBezTo>
                      <a:pt x="497931" y="94170"/>
                      <a:pt x="502612" y="90696"/>
                      <a:pt x="508000" y="88900"/>
                    </a:cubicBezTo>
                    <a:cubicBezTo>
                      <a:pt x="512886" y="87271"/>
                      <a:pt x="518160" y="87207"/>
                      <a:pt x="523240" y="86360"/>
                    </a:cubicBezTo>
                    <a:cubicBezTo>
                      <a:pt x="526627" y="83820"/>
                      <a:pt x="529699" y="80796"/>
                      <a:pt x="533400" y="78740"/>
                    </a:cubicBezTo>
                    <a:cubicBezTo>
                      <a:pt x="545214" y="72177"/>
                      <a:pt x="552960" y="73067"/>
                      <a:pt x="566420" y="68580"/>
                    </a:cubicBezTo>
                    <a:cubicBezTo>
                      <a:pt x="584690" y="62490"/>
                      <a:pt x="561874" y="69879"/>
                      <a:pt x="584200" y="63500"/>
                    </a:cubicBezTo>
                    <a:cubicBezTo>
                      <a:pt x="586774" y="62764"/>
                      <a:pt x="589223" y="61609"/>
                      <a:pt x="591820" y="60960"/>
                    </a:cubicBezTo>
                    <a:cubicBezTo>
                      <a:pt x="605479" y="57545"/>
                      <a:pt x="605748" y="59568"/>
                      <a:pt x="619760" y="53340"/>
                    </a:cubicBezTo>
                    <a:cubicBezTo>
                      <a:pt x="622550" y="52100"/>
                      <a:pt x="624601" y="49523"/>
                      <a:pt x="627380" y="48260"/>
                    </a:cubicBezTo>
                    <a:cubicBezTo>
                      <a:pt x="633966" y="45267"/>
                      <a:pt x="640771" y="42719"/>
                      <a:pt x="647700" y="40640"/>
                    </a:cubicBezTo>
                    <a:cubicBezTo>
                      <a:pt x="657731" y="37631"/>
                      <a:pt x="668020" y="35560"/>
                      <a:pt x="678180" y="33020"/>
                    </a:cubicBezTo>
                    <a:cubicBezTo>
                      <a:pt x="681567" y="32173"/>
                      <a:pt x="685028" y="31584"/>
                      <a:pt x="688340" y="30480"/>
                    </a:cubicBezTo>
                    <a:cubicBezTo>
                      <a:pt x="745492" y="11429"/>
                      <a:pt x="689943" y="29296"/>
                      <a:pt x="721360" y="20320"/>
                    </a:cubicBezTo>
                    <a:cubicBezTo>
                      <a:pt x="723934" y="19584"/>
                      <a:pt x="726473" y="18720"/>
                      <a:pt x="728980" y="17780"/>
                    </a:cubicBezTo>
                    <a:cubicBezTo>
                      <a:pt x="733249" y="16179"/>
                      <a:pt x="737257" y="13806"/>
                      <a:pt x="741680" y="12700"/>
                    </a:cubicBezTo>
                    <a:cubicBezTo>
                      <a:pt x="747488" y="11248"/>
                      <a:pt x="753555" y="11144"/>
                      <a:pt x="759460" y="10160"/>
                    </a:cubicBezTo>
                    <a:cubicBezTo>
                      <a:pt x="763718" y="9450"/>
                      <a:pt x="767902" y="8330"/>
                      <a:pt x="772160" y="7620"/>
                    </a:cubicBezTo>
                    <a:cubicBezTo>
                      <a:pt x="778065" y="6636"/>
                      <a:pt x="784050" y="6151"/>
                      <a:pt x="789940" y="5080"/>
                    </a:cubicBezTo>
                    <a:cubicBezTo>
                      <a:pt x="793375" y="4456"/>
                      <a:pt x="796657" y="3114"/>
                      <a:pt x="800100" y="2540"/>
                    </a:cubicBezTo>
                    <a:cubicBezTo>
                      <a:pt x="806833" y="1418"/>
                      <a:pt x="813647" y="847"/>
                      <a:pt x="820420" y="0"/>
                    </a:cubicBezTo>
                    <a:lnTo>
                      <a:pt x="1089660" y="2540"/>
                    </a:lnTo>
                    <a:cubicBezTo>
                      <a:pt x="1093976" y="2618"/>
                      <a:pt x="1098076" y="4545"/>
                      <a:pt x="1102360" y="5080"/>
                    </a:cubicBezTo>
                    <a:cubicBezTo>
                      <a:pt x="1111640" y="6240"/>
                      <a:pt x="1120987" y="6773"/>
                      <a:pt x="1130300" y="7620"/>
                    </a:cubicBezTo>
                    <a:cubicBezTo>
                      <a:pt x="1148164" y="13575"/>
                      <a:pt x="1126752" y="7029"/>
                      <a:pt x="1160780" y="12700"/>
                    </a:cubicBezTo>
                    <a:cubicBezTo>
                      <a:pt x="1163421" y="13140"/>
                      <a:pt x="1165817" y="14536"/>
                      <a:pt x="1168400" y="15240"/>
                    </a:cubicBezTo>
                    <a:cubicBezTo>
                      <a:pt x="1189285" y="20936"/>
                      <a:pt x="1182429" y="20320"/>
                      <a:pt x="1196340" y="20320"/>
                    </a:cubicBezTo>
                    <a:lnTo>
                      <a:pt x="1196340" y="20320"/>
                    </a:lnTo>
                    <a:cubicBezTo>
                      <a:pt x="1191297" y="70754"/>
                      <a:pt x="1196521" y="26855"/>
                      <a:pt x="1191260" y="58420"/>
                    </a:cubicBezTo>
                    <a:cubicBezTo>
                      <a:pt x="1190276" y="64325"/>
                      <a:pt x="1189791" y="70310"/>
                      <a:pt x="1188720" y="76200"/>
                    </a:cubicBezTo>
                    <a:cubicBezTo>
                      <a:pt x="1187444" y="83217"/>
                      <a:pt x="1185816" y="87451"/>
                      <a:pt x="1183640" y="93980"/>
                    </a:cubicBezTo>
                    <a:cubicBezTo>
                      <a:pt x="1181947" y="115147"/>
                      <a:pt x="1180905" y="136376"/>
                      <a:pt x="1178560" y="157480"/>
                    </a:cubicBezTo>
                    <a:cubicBezTo>
                      <a:pt x="1177713" y="165100"/>
                      <a:pt x="1176245" y="172676"/>
                      <a:pt x="1176020" y="180340"/>
                    </a:cubicBezTo>
                    <a:cubicBezTo>
                      <a:pt x="1175398" y="201498"/>
                      <a:pt x="1176020" y="222673"/>
                      <a:pt x="1176020" y="243840"/>
                    </a:cubicBezTo>
                    <a:lnTo>
                      <a:pt x="1176020" y="243840"/>
                    </a:lnTo>
                    <a:cubicBezTo>
                      <a:pt x="1168400" y="241300"/>
                      <a:pt x="1160837" y="238582"/>
                      <a:pt x="1153160" y="236220"/>
                    </a:cubicBezTo>
                    <a:cubicBezTo>
                      <a:pt x="1149823" y="235193"/>
                      <a:pt x="1146344" y="234683"/>
                      <a:pt x="1143000" y="233680"/>
                    </a:cubicBezTo>
                    <a:cubicBezTo>
                      <a:pt x="1137738" y="232102"/>
                      <a:pt x="1124291" y="226896"/>
                      <a:pt x="1117600" y="226060"/>
                    </a:cubicBezTo>
                    <a:cubicBezTo>
                      <a:pt x="1107484" y="224795"/>
                      <a:pt x="1097265" y="224534"/>
                      <a:pt x="1087120" y="223520"/>
                    </a:cubicBezTo>
                    <a:cubicBezTo>
                      <a:pt x="1080328" y="222841"/>
                      <a:pt x="1073579" y="221778"/>
                      <a:pt x="1066800" y="220980"/>
                    </a:cubicBezTo>
                    <a:lnTo>
                      <a:pt x="1043940" y="218440"/>
                    </a:lnTo>
                    <a:cubicBezTo>
                      <a:pt x="1027946" y="214441"/>
                      <a:pt x="1012085" y="210331"/>
                      <a:pt x="995680" y="208280"/>
                    </a:cubicBezTo>
                    <a:cubicBezTo>
                      <a:pt x="987237" y="207225"/>
                      <a:pt x="978711" y="206890"/>
                      <a:pt x="970280" y="205740"/>
                    </a:cubicBezTo>
                    <a:cubicBezTo>
                      <a:pt x="960074" y="204348"/>
                      <a:pt x="949943" y="202450"/>
                      <a:pt x="939800" y="200660"/>
                    </a:cubicBezTo>
                    <a:cubicBezTo>
                      <a:pt x="935549" y="199910"/>
                      <a:pt x="931374" y="198731"/>
                      <a:pt x="927100" y="198120"/>
                    </a:cubicBezTo>
                    <a:cubicBezTo>
                      <a:pt x="919510" y="197036"/>
                      <a:pt x="911860" y="196427"/>
                      <a:pt x="904240" y="195580"/>
                    </a:cubicBezTo>
                    <a:lnTo>
                      <a:pt x="772160" y="198120"/>
                    </a:lnTo>
                    <a:cubicBezTo>
                      <a:pt x="760020" y="198546"/>
                      <a:pt x="758156" y="202234"/>
                      <a:pt x="746760" y="205740"/>
                    </a:cubicBezTo>
                    <a:cubicBezTo>
                      <a:pt x="736750" y="208820"/>
                      <a:pt x="726440" y="210820"/>
                      <a:pt x="716280" y="213360"/>
                    </a:cubicBezTo>
                    <a:cubicBezTo>
                      <a:pt x="712893" y="214207"/>
                      <a:pt x="709432" y="214796"/>
                      <a:pt x="706120" y="215900"/>
                    </a:cubicBezTo>
                    <a:cubicBezTo>
                      <a:pt x="701040" y="217593"/>
                      <a:pt x="696169" y="220145"/>
                      <a:pt x="690880" y="220980"/>
                    </a:cubicBezTo>
                    <a:cubicBezTo>
                      <a:pt x="679976" y="222702"/>
                      <a:pt x="668867" y="222673"/>
                      <a:pt x="657860" y="223520"/>
                    </a:cubicBezTo>
                    <a:cubicBezTo>
                      <a:pt x="653627" y="224367"/>
                      <a:pt x="649348" y="225013"/>
                      <a:pt x="645160" y="226060"/>
                    </a:cubicBezTo>
                    <a:cubicBezTo>
                      <a:pt x="642563" y="226709"/>
                      <a:pt x="640154" y="228019"/>
                      <a:pt x="637540" y="228600"/>
                    </a:cubicBezTo>
                    <a:cubicBezTo>
                      <a:pt x="632513" y="229717"/>
                      <a:pt x="627380" y="230293"/>
                      <a:pt x="622300" y="231140"/>
                    </a:cubicBezTo>
                    <a:cubicBezTo>
                      <a:pt x="618067" y="232833"/>
                      <a:pt x="613869" y="234619"/>
                      <a:pt x="609600" y="236220"/>
                    </a:cubicBezTo>
                    <a:cubicBezTo>
                      <a:pt x="607093" y="237160"/>
                      <a:pt x="604417" y="237652"/>
                      <a:pt x="601980" y="238760"/>
                    </a:cubicBezTo>
                    <a:cubicBezTo>
                      <a:pt x="586457" y="245816"/>
                      <a:pt x="583348" y="249204"/>
                      <a:pt x="568960" y="254000"/>
                    </a:cubicBezTo>
                    <a:cubicBezTo>
                      <a:pt x="564077" y="255628"/>
                      <a:pt x="556072" y="256634"/>
                      <a:pt x="551180" y="259080"/>
                    </a:cubicBezTo>
                    <a:cubicBezTo>
                      <a:pt x="548450" y="260445"/>
                      <a:pt x="546240" y="262698"/>
                      <a:pt x="543560" y="264160"/>
                    </a:cubicBezTo>
                    <a:cubicBezTo>
                      <a:pt x="536912" y="267786"/>
                      <a:pt x="530013" y="270933"/>
                      <a:pt x="523240" y="274320"/>
                    </a:cubicBezTo>
                    <a:cubicBezTo>
                      <a:pt x="519853" y="276013"/>
                      <a:pt x="516327" y="277452"/>
                      <a:pt x="513080" y="279400"/>
                    </a:cubicBezTo>
                    <a:cubicBezTo>
                      <a:pt x="508847" y="281940"/>
                      <a:pt x="504566" y="284403"/>
                      <a:pt x="500380" y="287020"/>
                    </a:cubicBezTo>
                    <a:cubicBezTo>
                      <a:pt x="497791" y="288638"/>
                      <a:pt x="495490" y="290735"/>
                      <a:pt x="492760" y="292100"/>
                    </a:cubicBezTo>
                    <a:cubicBezTo>
                      <a:pt x="490365" y="293297"/>
                      <a:pt x="487601" y="293585"/>
                      <a:pt x="485140" y="294640"/>
                    </a:cubicBezTo>
                    <a:cubicBezTo>
                      <a:pt x="481660" y="296132"/>
                      <a:pt x="478460" y="298228"/>
                      <a:pt x="474980" y="299720"/>
                    </a:cubicBezTo>
                    <a:cubicBezTo>
                      <a:pt x="472519" y="300775"/>
                      <a:pt x="469755" y="301063"/>
                      <a:pt x="467360" y="302260"/>
                    </a:cubicBezTo>
                    <a:cubicBezTo>
                      <a:pt x="464630" y="303625"/>
                      <a:pt x="462390" y="305825"/>
                      <a:pt x="459740" y="307340"/>
                    </a:cubicBezTo>
                    <a:cubicBezTo>
                      <a:pt x="456452" y="309219"/>
                      <a:pt x="452890" y="310581"/>
                      <a:pt x="449580" y="312420"/>
                    </a:cubicBezTo>
                    <a:cubicBezTo>
                      <a:pt x="445264" y="314818"/>
                      <a:pt x="441296" y="317832"/>
                      <a:pt x="436880" y="320040"/>
                    </a:cubicBezTo>
                    <a:cubicBezTo>
                      <a:pt x="419596" y="328682"/>
                      <a:pt x="440242" y="314446"/>
                      <a:pt x="419100" y="327660"/>
                    </a:cubicBezTo>
                    <a:cubicBezTo>
                      <a:pt x="415510" y="329904"/>
                      <a:pt x="412530" y="333036"/>
                      <a:pt x="408940" y="335280"/>
                    </a:cubicBezTo>
                    <a:cubicBezTo>
                      <a:pt x="405729" y="337287"/>
                      <a:pt x="401882" y="338189"/>
                      <a:pt x="398780" y="340360"/>
                    </a:cubicBezTo>
                    <a:cubicBezTo>
                      <a:pt x="393363" y="344152"/>
                      <a:pt x="388888" y="349171"/>
                      <a:pt x="383540" y="353060"/>
                    </a:cubicBezTo>
                    <a:cubicBezTo>
                      <a:pt x="379547" y="355964"/>
                      <a:pt x="374633" y="357519"/>
                      <a:pt x="370840" y="360680"/>
                    </a:cubicBezTo>
                    <a:cubicBezTo>
                      <a:pt x="364401" y="366046"/>
                      <a:pt x="359765" y="373431"/>
                      <a:pt x="353060" y="378460"/>
                    </a:cubicBezTo>
                    <a:cubicBezTo>
                      <a:pt x="349673" y="381000"/>
                      <a:pt x="346368" y="383652"/>
                      <a:pt x="342900" y="386080"/>
                    </a:cubicBezTo>
                    <a:cubicBezTo>
                      <a:pt x="337655" y="389751"/>
                      <a:pt x="323172" y="398704"/>
                      <a:pt x="317500" y="403860"/>
                    </a:cubicBezTo>
                    <a:cubicBezTo>
                      <a:pt x="290084" y="428783"/>
                      <a:pt x="309417" y="415175"/>
                      <a:pt x="292100" y="426720"/>
                    </a:cubicBezTo>
                    <a:cubicBezTo>
                      <a:pt x="290407" y="429260"/>
                      <a:pt x="288974" y="431995"/>
                      <a:pt x="287020" y="434340"/>
                    </a:cubicBezTo>
                    <a:cubicBezTo>
                      <a:pt x="279994" y="442771"/>
                      <a:pt x="275523" y="444278"/>
                      <a:pt x="266700" y="452120"/>
                    </a:cubicBezTo>
                    <a:cubicBezTo>
                      <a:pt x="231083" y="483779"/>
                      <a:pt x="279269" y="442091"/>
                      <a:pt x="248920" y="472440"/>
                    </a:cubicBezTo>
                    <a:cubicBezTo>
                      <a:pt x="246761" y="474599"/>
                      <a:pt x="243459" y="475361"/>
                      <a:pt x="241300" y="477520"/>
                    </a:cubicBezTo>
                    <a:cubicBezTo>
                      <a:pt x="238307" y="480513"/>
                      <a:pt x="236435" y="484466"/>
                      <a:pt x="233680" y="487680"/>
                    </a:cubicBezTo>
                    <a:cubicBezTo>
                      <a:pt x="231342" y="490407"/>
                      <a:pt x="228398" y="492573"/>
                      <a:pt x="226060" y="495300"/>
                    </a:cubicBezTo>
                    <a:cubicBezTo>
                      <a:pt x="223305" y="498514"/>
                      <a:pt x="221195" y="502246"/>
                      <a:pt x="218440" y="505460"/>
                    </a:cubicBezTo>
                    <a:cubicBezTo>
                      <a:pt x="216102" y="508187"/>
                      <a:pt x="213120" y="510320"/>
                      <a:pt x="210820" y="513080"/>
                    </a:cubicBezTo>
                    <a:cubicBezTo>
                      <a:pt x="208866" y="515425"/>
                      <a:pt x="207727" y="518382"/>
                      <a:pt x="205740" y="520700"/>
                    </a:cubicBezTo>
                    <a:cubicBezTo>
                      <a:pt x="202623" y="524336"/>
                      <a:pt x="198734" y="527256"/>
                      <a:pt x="195580" y="530860"/>
                    </a:cubicBezTo>
                    <a:cubicBezTo>
                      <a:pt x="192792" y="534046"/>
                      <a:pt x="190715" y="537806"/>
                      <a:pt x="187960" y="541020"/>
                    </a:cubicBezTo>
                    <a:cubicBezTo>
                      <a:pt x="185622" y="543747"/>
                      <a:pt x="182640" y="545880"/>
                      <a:pt x="180340" y="548640"/>
                    </a:cubicBezTo>
                    <a:cubicBezTo>
                      <a:pt x="178386" y="550985"/>
                      <a:pt x="177419" y="554101"/>
                      <a:pt x="175260" y="556260"/>
                    </a:cubicBezTo>
                    <a:cubicBezTo>
                      <a:pt x="173101" y="558419"/>
                      <a:pt x="170180" y="559647"/>
                      <a:pt x="167640" y="561340"/>
                    </a:cubicBezTo>
                    <a:cubicBezTo>
                      <a:pt x="165574" y="567538"/>
                      <a:pt x="164944" y="571656"/>
                      <a:pt x="160020" y="576580"/>
                    </a:cubicBezTo>
                    <a:cubicBezTo>
                      <a:pt x="157861" y="578739"/>
                      <a:pt x="154940" y="579967"/>
                      <a:pt x="152400" y="581660"/>
                    </a:cubicBezTo>
                    <a:cubicBezTo>
                      <a:pt x="150707" y="585047"/>
                      <a:pt x="149327" y="588609"/>
                      <a:pt x="147320" y="591820"/>
                    </a:cubicBezTo>
                    <a:cubicBezTo>
                      <a:pt x="145076" y="595410"/>
                      <a:pt x="142128" y="598512"/>
                      <a:pt x="139700" y="601980"/>
                    </a:cubicBezTo>
                    <a:cubicBezTo>
                      <a:pt x="136199" y="606982"/>
                      <a:pt x="132681" y="611985"/>
                      <a:pt x="129540" y="617220"/>
                    </a:cubicBezTo>
                    <a:cubicBezTo>
                      <a:pt x="123527" y="627242"/>
                      <a:pt x="123662" y="633258"/>
                      <a:pt x="114300" y="642620"/>
                    </a:cubicBezTo>
                    <a:lnTo>
                      <a:pt x="104140" y="652780"/>
                    </a:lnTo>
                    <a:cubicBezTo>
                      <a:pt x="103293" y="655320"/>
                      <a:pt x="103085" y="658172"/>
                      <a:pt x="101600" y="660400"/>
                    </a:cubicBezTo>
                    <a:cubicBezTo>
                      <a:pt x="92834" y="673549"/>
                      <a:pt x="90583" y="662971"/>
                      <a:pt x="83820" y="683260"/>
                    </a:cubicBezTo>
                    <a:cubicBezTo>
                      <a:pt x="81747" y="689478"/>
                      <a:pt x="80123" y="695547"/>
                      <a:pt x="76200" y="701040"/>
                    </a:cubicBezTo>
                    <a:cubicBezTo>
                      <a:pt x="74112" y="703963"/>
                      <a:pt x="70880" y="705900"/>
                      <a:pt x="68580" y="708660"/>
                    </a:cubicBezTo>
                    <a:cubicBezTo>
                      <a:pt x="66626" y="711005"/>
                      <a:pt x="65274" y="713796"/>
                      <a:pt x="63500" y="716280"/>
                    </a:cubicBezTo>
                    <a:cubicBezTo>
                      <a:pt x="61039" y="719725"/>
                      <a:pt x="58308" y="722972"/>
                      <a:pt x="55880" y="726440"/>
                    </a:cubicBezTo>
                    <a:cubicBezTo>
                      <a:pt x="52379" y="731442"/>
                      <a:pt x="49107" y="736600"/>
                      <a:pt x="45720" y="741680"/>
                    </a:cubicBezTo>
                    <a:cubicBezTo>
                      <a:pt x="44027" y="744220"/>
                      <a:pt x="42799" y="747141"/>
                      <a:pt x="40640" y="749300"/>
                    </a:cubicBezTo>
                    <a:lnTo>
                      <a:pt x="25400" y="764540"/>
                    </a:lnTo>
                    <a:cubicBezTo>
                      <a:pt x="22860" y="767080"/>
                      <a:pt x="19773" y="769171"/>
                      <a:pt x="17780" y="772160"/>
                    </a:cubicBezTo>
                    <a:cubicBezTo>
                      <a:pt x="6956" y="788396"/>
                      <a:pt x="2963" y="776393"/>
                      <a:pt x="0" y="77724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Forme libre 229">
                <a:extLst>
                  <a:ext uri="{FF2B5EF4-FFF2-40B4-BE49-F238E27FC236}">
                    <a16:creationId xmlns:a16="http://schemas.microsoft.com/office/drawing/2014/main" id="{0D628C34-0AFB-2A81-8915-2617B1917AC4}"/>
                  </a:ext>
                </a:extLst>
              </p:cNvPr>
              <p:cNvSpPr/>
              <p:nvPr/>
            </p:nvSpPr>
            <p:spPr>
              <a:xfrm flipH="1">
                <a:off x="3620323" y="2821307"/>
                <a:ext cx="268641" cy="188487"/>
              </a:xfrm>
              <a:custGeom>
                <a:avLst/>
                <a:gdLst>
                  <a:gd name="connsiteX0" fmla="*/ 0 w 1196340"/>
                  <a:gd name="connsiteY0" fmla="*/ 777240 h 780721"/>
                  <a:gd name="connsiteX1" fmla="*/ 0 w 1196340"/>
                  <a:gd name="connsiteY1" fmla="*/ 777240 h 780721"/>
                  <a:gd name="connsiteX2" fmla="*/ 10160 w 1196340"/>
                  <a:gd name="connsiteY2" fmla="*/ 756920 h 780721"/>
                  <a:gd name="connsiteX3" fmla="*/ 12700 w 1196340"/>
                  <a:gd name="connsiteY3" fmla="*/ 744220 h 780721"/>
                  <a:gd name="connsiteX4" fmla="*/ 15240 w 1196340"/>
                  <a:gd name="connsiteY4" fmla="*/ 734060 h 780721"/>
                  <a:gd name="connsiteX5" fmla="*/ 20320 w 1196340"/>
                  <a:gd name="connsiteY5" fmla="*/ 708660 h 780721"/>
                  <a:gd name="connsiteX6" fmla="*/ 22860 w 1196340"/>
                  <a:gd name="connsiteY6" fmla="*/ 693420 h 780721"/>
                  <a:gd name="connsiteX7" fmla="*/ 25400 w 1196340"/>
                  <a:gd name="connsiteY7" fmla="*/ 683260 h 780721"/>
                  <a:gd name="connsiteX8" fmla="*/ 27940 w 1196340"/>
                  <a:gd name="connsiteY8" fmla="*/ 665480 h 780721"/>
                  <a:gd name="connsiteX9" fmla="*/ 35560 w 1196340"/>
                  <a:gd name="connsiteY9" fmla="*/ 637540 h 780721"/>
                  <a:gd name="connsiteX10" fmla="*/ 38100 w 1196340"/>
                  <a:gd name="connsiteY10" fmla="*/ 627380 h 780721"/>
                  <a:gd name="connsiteX11" fmla="*/ 43180 w 1196340"/>
                  <a:gd name="connsiteY11" fmla="*/ 612140 h 780721"/>
                  <a:gd name="connsiteX12" fmla="*/ 48260 w 1196340"/>
                  <a:gd name="connsiteY12" fmla="*/ 594360 h 780721"/>
                  <a:gd name="connsiteX13" fmla="*/ 53340 w 1196340"/>
                  <a:gd name="connsiteY13" fmla="*/ 584200 h 780721"/>
                  <a:gd name="connsiteX14" fmla="*/ 55880 w 1196340"/>
                  <a:gd name="connsiteY14" fmla="*/ 574040 h 780721"/>
                  <a:gd name="connsiteX15" fmla="*/ 71120 w 1196340"/>
                  <a:gd name="connsiteY15" fmla="*/ 551180 h 780721"/>
                  <a:gd name="connsiteX16" fmla="*/ 86360 w 1196340"/>
                  <a:gd name="connsiteY16" fmla="*/ 525780 h 780721"/>
                  <a:gd name="connsiteX17" fmla="*/ 91440 w 1196340"/>
                  <a:gd name="connsiteY17" fmla="*/ 515620 h 780721"/>
                  <a:gd name="connsiteX18" fmla="*/ 99060 w 1196340"/>
                  <a:gd name="connsiteY18" fmla="*/ 508000 h 780721"/>
                  <a:gd name="connsiteX19" fmla="*/ 104140 w 1196340"/>
                  <a:gd name="connsiteY19" fmla="*/ 497840 h 780721"/>
                  <a:gd name="connsiteX20" fmla="*/ 116840 w 1196340"/>
                  <a:gd name="connsiteY20" fmla="*/ 480060 h 780721"/>
                  <a:gd name="connsiteX21" fmla="*/ 121920 w 1196340"/>
                  <a:gd name="connsiteY21" fmla="*/ 469900 h 780721"/>
                  <a:gd name="connsiteX22" fmla="*/ 127000 w 1196340"/>
                  <a:gd name="connsiteY22" fmla="*/ 457200 h 780721"/>
                  <a:gd name="connsiteX23" fmla="*/ 137160 w 1196340"/>
                  <a:gd name="connsiteY23" fmla="*/ 444500 h 780721"/>
                  <a:gd name="connsiteX24" fmla="*/ 142240 w 1196340"/>
                  <a:gd name="connsiteY24" fmla="*/ 431800 h 780721"/>
                  <a:gd name="connsiteX25" fmla="*/ 149860 w 1196340"/>
                  <a:gd name="connsiteY25" fmla="*/ 419100 h 780721"/>
                  <a:gd name="connsiteX26" fmla="*/ 154940 w 1196340"/>
                  <a:gd name="connsiteY26" fmla="*/ 406400 h 780721"/>
                  <a:gd name="connsiteX27" fmla="*/ 172720 w 1196340"/>
                  <a:gd name="connsiteY27" fmla="*/ 381000 h 780721"/>
                  <a:gd name="connsiteX28" fmla="*/ 185420 w 1196340"/>
                  <a:gd name="connsiteY28" fmla="*/ 355600 h 780721"/>
                  <a:gd name="connsiteX29" fmla="*/ 195580 w 1196340"/>
                  <a:gd name="connsiteY29" fmla="*/ 345440 h 780721"/>
                  <a:gd name="connsiteX30" fmla="*/ 200660 w 1196340"/>
                  <a:gd name="connsiteY30" fmla="*/ 335280 h 780721"/>
                  <a:gd name="connsiteX31" fmla="*/ 213360 w 1196340"/>
                  <a:gd name="connsiteY31" fmla="*/ 320040 h 780721"/>
                  <a:gd name="connsiteX32" fmla="*/ 215900 w 1196340"/>
                  <a:gd name="connsiteY32" fmla="*/ 312420 h 780721"/>
                  <a:gd name="connsiteX33" fmla="*/ 238760 w 1196340"/>
                  <a:gd name="connsiteY33" fmla="*/ 287020 h 780721"/>
                  <a:gd name="connsiteX34" fmla="*/ 248920 w 1196340"/>
                  <a:gd name="connsiteY34" fmla="*/ 271780 h 780721"/>
                  <a:gd name="connsiteX35" fmla="*/ 264160 w 1196340"/>
                  <a:gd name="connsiteY35" fmla="*/ 254000 h 780721"/>
                  <a:gd name="connsiteX36" fmla="*/ 281940 w 1196340"/>
                  <a:gd name="connsiteY36" fmla="*/ 238760 h 780721"/>
                  <a:gd name="connsiteX37" fmla="*/ 289560 w 1196340"/>
                  <a:gd name="connsiteY37" fmla="*/ 231140 h 780721"/>
                  <a:gd name="connsiteX38" fmla="*/ 297180 w 1196340"/>
                  <a:gd name="connsiteY38" fmla="*/ 226060 h 780721"/>
                  <a:gd name="connsiteX39" fmla="*/ 314960 w 1196340"/>
                  <a:gd name="connsiteY39" fmla="*/ 208280 h 780721"/>
                  <a:gd name="connsiteX40" fmla="*/ 332740 w 1196340"/>
                  <a:gd name="connsiteY40" fmla="*/ 190500 h 780721"/>
                  <a:gd name="connsiteX41" fmla="*/ 345440 w 1196340"/>
                  <a:gd name="connsiteY41" fmla="*/ 185420 h 780721"/>
                  <a:gd name="connsiteX42" fmla="*/ 358140 w 1196340"/>
                  <a:gd name="connsiteY42" fmla="*/ 175260 h 780721"/>
                  <a:gd name="connsiteX43" fmla="*/ 373380 w 1196340"/>
                  <a:gd name="connsiteY43" fmla="*/ 165100 h 780721"/>
                  <a:gd name="connsiteX44" fmla="*/ 393700 w 1196340"/>
                  <a:gd name="connsiteY44" fmla="*/ 149860 h 780721"/>
                  <a:gd name="connsiteX45" fmla="*/ 403860 w 1196340"/>
                  <a:gd name="connsiteY45" fmla="*/ 142240 h 780721"/>
                  <a:gd name="connsiteX46" fmla="*/ 424180 w 1196340"/>
                  <a:gd name="connsiteY46" fmla="*/ 132080 h 780721"/>
                  <a:gd name="connsiteX47" fmla="*/ 447040 w 1196340"/>
                  <a:gd name="connsiteY47" fmla="*/ 116840 h 780721"/>
                  <a:gd name="connsiteX48" fmla="*/ 454660 w 1196340"/>
                  <a:gd name="connsiteY48" fmla="*/ 114300 h 780721"/>
                  <a:gd name="connsiteX49" fmla="*/ 480060 w 1196340"/>
                  <a:gd name="connsiteY49" fmla="*/ 101600 h 780721"/>
                  <a:gd name="connsiteX50" fmla="*/ 492760 w 1196340"/>
                  <a:gd name="connsiteY50" fmla="*/ 96520 h 780721"/>
                  <a:gd name="connsiteX51" fmla="*/ 508000 w 1196340"/>
                  <a:gd name="connsiteY51" fmla="*/ 88900 h 780721"/>
                  <a:gd name="connsiteX52" fmla="*/ 523240 w 1196340"/>
                  <a:gd name="connsiteY52" fmla="*/ 86360 h 780721"/>
                  <a:gd name="connsiteX53" fmla="*/ 533400 w 1196340"/>
                  <a:gd name="connsiteY53" fmla="*/ 78740 h 780721"/>
                  <a:gd name="connsiteX54" fmla="*/ 566420 w 1196340"/>
                  <a:gd name="connsiteY54" fmla="*/ 68580 h 780721"/>
                  <a:gd name="connsiteX55" fmla="*/ 584200 w 1196340"/>
                  <a:gd name="connsiteY55" fmla="*/ 63500 h 780721"/>
                  <a:gd name="connsiteX56" fmla="*/ 591820 w 1196340"/>
                  <a:gd name="connsiteY56" fmla="*/ 60960 h 780721"/>
                  <a:gd name="connsiteX57" fmla="*/ 619760 w 1196340"/>
                  <a:gd name="connsiteY57" fmla="*/ 53340 h 780721"/>
                  <a:gd name="connsiteX58" fmla="*/ 627380 w 1196340"/>
                  <a:gd name="connsiteY58" fmla="*/ 48260 h 780721"/>
                  <a:gd name="connsiteX59" fmla="*/ 647700 w 1196340"/>
                  <a:gd name="connsiteY59" fmla="*/ 40640 h 780721"/>
                  <a:gd name="connsiteX60" fmla="*/ 678180 w 1196340"/>
                  <a:gd name="connsiteY60" fmla="*/ 33020 h 780721"/>
                  <a:gd name="connsiteX61" fmla="*/ 688340 w 1196340"/>
                  <a:gd name="connsiteY61" fmla="*/ 30480 h 780721"/>
                  <a:gd name="connsiteX62" fmla="*/ 721360 w 1196340"/>
                  <a:gd name="connsiteY62" fmla="*/ 20320 h 780721"/>
                  <a:gd name="connsiteX63" fmla="*/ 728980 w 1196340"/>
                  <a:gd name="connsiteY63" fmla="*/ 17780 h 780721"/>
                  <a:gd name="connsiteX64" fmla="*/ 741680 w 1196340"/>
                  <a:gd name="connsiteY64" fmla="*/ 12700 h 780721"/>
                  <a:gd name="connsiteX65" fmla="*/ 759460 w 1196340"/>
                  <a:gd name="connsiteY65" fmla="*/ 10160 h 780721"/>
                  <a:gd name="connsiteX66" fmla="*/ 772160 w 1196340"/>
                  <a:gd name="connsiteY66" fmla="*/ 7620 h 780721"/>
                  <a:gd name="connsiteX67" fmla="*/ 789940 w 1196340"/>
                  <a:gd name="connsiteY67" fmla="*/ 5080 h 780721"/>
                  <a:gd name="connsiteX68" fmla="*/ 800100 w 1196340"/>
                  <a:gd name="connsiteY68" fmla="*/ 2540 h 780721"/>
                  <a:gd name="connsiteX69" fmla="*/ 820420 w 1196340"/>
                  <a:gd name="connsiteY69" fmla="*/ 0 h 780721"/>
                  <a:gd name="connsiteX70" fmla="*/ 1089660 w 1196340"/>
                  <a:gd name="connsiteY70" fmla="*/ 2540 h 780721"/>
                  <a:gd name="connsiteX71" fmla="*/ 1102360 w 1196340"/>
                  <a:gd name="connsiteY71" fmla="*/ 5080 h 780721"/>
                  <a:gd name="connsiteX72" fmla="*/ 1130300 w 1196340"/>
                  <a:gd name="connsiteY72" fmla="*/ 7620 h 780721"/>
                  <a:gd name="connsiteX73" fmla="*/ 1160780 w 1196340"/>
                  <a:gd name="connsiteY73" fmla="*/ 12700 h 780721"/>
                  <a:gd name="connsiteX74" fmla="*/ 1168400 w 1196340"/>
                  <a:gd name="connsiteY74" fmla="*/ 15240 h 780721"/>
                  <a:gd name="connsiteX75" fmla="*/ 1196340 w 1196340"/>
                  <a:gd name="connsiteY75" fmla="*/ 20320 h 780721"/>
                  <a:gd name="connsiteX76" fmla="*/ 1196340 w 1196340"/>
                  <a:gd name="connsiteY76" fmla="*/ 20320 h 780721"/>
                  <a:gd name="connsiteX77" fmla="*/ 1191260 w 1196340"/>
                  <a:gd name="connsiteY77" fmla="*/ 58420 h 780721"/>
                  <a:gd name="connsiteX78" fmla="*/ 1188720 w 1196340"/>
                  <a:gd name="connsiteY78" fmla="*/ 76200 h 780721"/>
                  <a:gd name="connsiteX79" fmla="*/ 1183640 w 1196340"/>
                  <a:gd name="connsiteY79" fmla="*/ 93980 h 780721"/>
                  <a:gd name="connsiteX80" fmla="*/ 1178560 w 1196340"/>
                  <a:gd name="connsiteY80" fmla="*/ 157480 h 780721"/>
                  <a:gd name="connsiteX81" fmla="*/ 1176020 w 1196340"/>
                  <a:gd name="connsiteY81" fmla="*/ 180340 h 780721"/>
                  <a:gd name="connsiteX82" fmla="*/ 1176020 w 1196340"/>
                  <a:gd name="connsiteY82" fmla="*/ 243840 h 780721"/>
                  <a:gd name="connsiteX83" fmla="*/ 1176020 w 1196340"/>
                  <a:gd name="connsiteY83" fmla="*/ 243840 h 780721"/>
                  <a:gd name="connsiteX84" fmla="*/ 1153160 w 1196340"/>
                  <a:gd name="connsiteY84" fmla="*/ 236220 h 780721"/>
                  <a:gd name="connsiteX85" fmla="*/ 1143000 w 1196340"/>
                  <a:gd name="connsiteY85" fmla="*/ 233680 h 780721"/>
                  <a:gd name="connsiteX86" fmla="*/ 1117600 w 1196340"/>
                  <a:gd name="connsiteY86" fmla="*/ 226060 h 780721"/>
                  <a:gd name="connsiteX87" fmla="*/ 1087120 w 1196340"/>
                  <a:gd name="connsiteY87" fmla="*/ 223520 h 780721"/>
                  <a:gd name="connsiteX88" fmla="*/ 1066800 w 1196340"/>
                  <a:gd name="connsiteY88" fmla="*/ 220980 h 780721"/>
                  <a:gd name="connsiteX89" fmla="*/ 1043940 w 1196340"/>
                  <a:gd name="connsiteY89" fmla="*/ 218440 h 780721"/>
                  <a:gd name="connsiteX90" fmla="*/ 995680 w 1196340"/>
                  <a:gd name="connsiteY90" fmla="*/ 208280 h 780721"/>
                  <a:gd name="connsiteX91" fmla="*/ 970280 w 1196340"/>
                  <a:gd name="connsiteY91" fmla="*/ 205740 h 780721"/>
                  <a:gd name="connsiteX92" fmla="*/ 939800 w 1196340"/>
                  <a:gd name="connsiteY92" fmla="*/ 200660 h 780721"/>
                  <a:gd name="connsiteX93" fmla="*/ 927100 w 1196340"/>
                  <a:gd name="connsiteY93" fmla="*/ 198120 h 780721"/>
                  <a:gd name="connsiteX94" fmla="*/ 904240 w 1196340"/>
                  <a:gd name="connsiteY94" fmla="*/ 195580 h 780721"/>
                  <a:gd name="connsiteX95" fmla="*/ 772160 w 1196340"/>
                  <a:gd name="connsiteY95" fmla="*/ 198120 h 780721"/>
                  <a:gd name="connsiteX96" fmla="*/ 746760 w 1196340"/>
                  <a:gd name="connsiteY96" fmla="*/ 205740 h 780721"/>
                  <a:gd name="connsiteX97" fmla="*/ 716280 w 1196340"/>
                  <a:gd name="connsiteY97" fmla="*/ 213360 h 780721"/>
                  <a:gd name="connsiteX98" fmla="*/ 706120 w 1196340"/>
                  <a:gd name="connsiteY98" fmla="*/ 215900 h 780721"/>
                  <a:gd name="connsiteX99" fmla="*/ 690880 w 1196340"/>
                  <a:gd name="connsiteY99" fmla="*/ 220980 h 780721"/>
                  <a:gd name="connsiteX100" fmla="*/ 657860 w 1196340"/>
                  <a:gd name="connsiteY100" fmla="*/ 223520 h 780721"/>
                  <a:gd name="connsiteX101" fmla="*/ 645160 w 1196340"/>
                  <a:gd name="connsiteY101" fmla="*/ 226060 h 780721"/>
                  <a:gd name="connsiteX102" fmla="*/ 637540 w 1196340"/>
                  <a:gd name="connsiteY102" fmla="*/ 228600 h 780721"/>
                  <a:gd name="connsiteX103" fmla="*/ 622300 w 1196340"/>
                  <a:gd name="connsiteY103" fmla="*/ 231140 h 780721"/>
                  <a:gd name="connsiteX104" fmla="*/ 609600 w 1196340"/>
                  <a:gd name="connsiteY104" fmla="*/ 236220 h 780721"/>
                  <a:gd name="connsiteX105" fmla="*/ 601980 w 1196340"/>
                  <a:gd name="connsiteY105" fmla="*/ 238760 h 780721"/>
                  <a:gd name="connsiteX106" fmla="*/ 568960 w 1196340"/>
                  <a:gd name="connsiteY106" fmla="*/ 254000 h 780721"/>
                  <a:gd name="connsiteX107" fmla="*/ 551180 w 1196340"/>
                  <a:gd name="connsiteY107" fmla="*/ 259080 h 780721"/>
                  <a:gd name="connsiteX108" fmla="*/ 543560 w 1196340"/>
                  <a:gd name="connsiteY108" fmla="*/ 264160 h 780721"/>
                  <a:gd name="connsiteX109" fmla="*/ 523240 w 1196340"/>
                  <a:gd name="connsiteY109" fmla="*/ 274320 h 780721"/>
                  <a:gd name="connsiteX110" fmla="*/ 513080 w 1196340"/>
                  <a:gd name="connsiteY110" fmla="*/ 279400 h 780721"/>
                  <a:gd name="connsiteX111" fmla="*/ 500380 w 1196340"/>
                  <a:gd name="connsiteY111" fmla="*/ 287020 h 780721"/>
                  <a:gd name="connsiteX112" fmla="*/ 492760 w 1196340"/>
                  <a:gd name="connsiteY112" fmla="*/ 292100 h 780721"/>
                  <a:gd name="connsiteX113" fmla="*/ 485140 w 1196340"/>
                  <a:gd name="connsiteY113" fmla="*/ 294640 h 780721"/>
                  <a:gd name="connsiteX114" fmla="*/ 474980 w 1196340"/>
                  <a:gd name="connsiteY114" fmla="*/ 299720 h 780721"/>
                  <a:gd name="connsiteX115" fmla="*/ 467360 w 1196340"/>
                  <a:gd name="connsiteY115" fmla="*/ 302260 h 780721"/>
                  <a:gd name="connsiteX116" fmla="*/ 459740 w 1196340"/>
                  <a:gd name="connsiteY116" fmla="*/ 307340 h 780721"/>
                  <a:gd name="connsiteX117" fmla="*/ 449580 w 1196340"/>
                  <a:gd name="connsiteY117" fmla="*/ 312420 h 780721"/>
                  <a:gd name="connsiteX118" fmla="*/ 436880 w 1196340"/>
                  <a:gd name="connsiteY118" fmla="*/ 320040 h 780721"/>
                  <a:gd name="connsiteX119" fmla="*/ 419100 w 1196340"/>
                  <a:gd name="connsiteY119" fmla="*/ 327660 h 780721"/>
                  <a:gd name="connsiteX120" fmla="*/ 408940 w 1196340"/>
                  <a:gd name="connsiteY120" fmla="*/ 335280 h 780721"/>
                  <a:gd name="connsiteX121" fmla="*/ 398780 w 1196340"/>
                  <a:gd name="connsiteY121" fmla="*/ 340360 h 780721"/>
                  <a:gd name="connsiteX122" fmla="*/ 383540 w 1196340"/>
                  <a:gd name="connsiteY122" fmla="*/ 353060 h 780721"/>
                  <a:gd name="connsiteX123" fmla="*/ 370840 w 1196340"/>
                  <a:gd name="connsiteY123" fmla="*/ 360680 h 780721"/>
                  <a:gd name="connsiteX124" fmla="*/ 353060 w 1196340"/>
                  <a:gd name="connsiteY124" fmla="*/ 378460 h 780721"/>
                  <a:gd name="connsiteX125" fmla="*/ 342900 w 1196340"/>
                  <a:gd name="connsiteY125" fmla="*/ 386080 h 780721"/>
                  <a:gd name="connsiteX126" fmla="*/ 317500 w 1196340"/>
                  <a:gd name="connsiteY126" fmla="*/ 403860 h 780721"/>
                  <a:gd name="connsiteX127" fmla="*/ 292100 w 1196340"/>
                  <a:gd name="connsiteY127" fmla="*/ 426720 h 780721"/>
                  <a:gd name="connsiteX128" fmla="*/ 287020 w 1196340"/>
                  <a:gd name="connsiteY128" fmla="*/ 434340 h 780721"/>
                  <a:gd name="connsiteX129" fmla="*/ 266700 w 1196340"/>
                  <a:gd name="connsiteY129" fmla="*/ 452120 h 780721"/>
                  <a:gd name="connsiteX130" fmla="*/ 248920 w 1196340"/>
                  <a:gd name="connsiteY130" fmla="*/ 472440 h 780721"/>
                  <a:gd name="connsiteX131" fmla="*/ 241300 w 1196340"/>
                  <a:gd name="connsiteY131" fmla="*/ 477520 h 780721"/>
                  <a:gd name="connsiteX132" fmla="*/ 233680 w 1196340"/>
                  <a:gd name="connsiteY132" fmla="*/ 487680 h 780721"/>
                  <a:gd name="connsiteX133" fmla="*/ 226060 w 1196340"/>
                  <a:gd name="connsiteY133" fmla="*/ 495300 h 780721"/>
                  <a:gd name="connsiteX134" fmla="*/ 218440 w 1196340"/>
                  <a:gd name="connsiteY134" fmla="*/ 505460 h 780721"/>
                  <a:gd name="connsiteX135" fmla="*/ 210820 w 1196340"/>
                  <a:gd name="connsiteY135" fmla="*/ 513080 h 780721"/>
                  <a:gd name="connsiteX136" fmla="*/ 205740 w 1196340"/>
                  <a:gd name="connsiteY136" fmla="*/ 520700 h 780721"/>
                  <a:gd name="connsiteX137" fmla="*/ 195580 w 1196340"/>
                  <a:gd name="connsiteY137" fmla="*/ 530860 h 780721"/>
                  <a:gd name="connsiteX138" fmla="*/ 187960 w 1196340"/>
                  <a:gd name="connsiteY138" fmla="*/ 541020 h 780721"/>
                  <a:gd name="connsiteX139" fmla="*/ 180340 w 1196340"/>
                  <a:gd name="connsiteY139" fmla="*/ 548640 h 780721"/>
                  <a:gd name="connsiteX140" fmla="*/ 175260 w 1196340"/>
                  <a:gd name="connsiteY140" fmla="*/ 556260 h 780721"/>
                  <a:gd name="connsiteX141" fmla="*/ 167640 w 1196340"/>
                  <a:gd name="connsiteY141" fmla="*/ 561340 h 780721"/>
                  <a:gd name="connsiteX142" fmla="*/ 160020 w 1196340"/>
                  <a:gd name="connsiteY142" fmla="*/ 576580 h 780721"/>
                  <a:gd name="connsiteX143" fmla="*/ 152400 w 1196340"/>
                  <a:gd name="connsiteY143" fmla="*/ 581660 h 780721"/>
                  <a:gd name="connsiteX144" fmla="*/ 147320 w 1196340"/>
                  <a:gd name="connsiteY144" fmla="*/ 591820 h 780721"/>
                  <a:gd name="connsiteX145" fmla="*/ 139700 w 1196340"/>
                  <a:gd name="connsiteY145" fmla="*/ 601980 h 780721"/>
                  <a:gd name="connsiteX146" fmla="*/ 129540 w 1196340"/>
                  <a:gd name="connsiteY146" fmla="*/ 617220 h 780721"/>
                  <a:gd name="connsiteX147" fmla="*/ 114300 w 1196340"/>
                  <a:gd name="connsiteY147" fmla="*/ 642620 h 780721"/>
                  <a:gd name="connsiteX148" fmla="*/ 104140 w 1196340"/>
                  <a:gd name="connsiteY148" fmla="*/ 652780 h 780721"/>
                  <a:gd name="connsiteX149" fmla="*/ 101600 w 1196340"/>
                  <a:gd name="connsiteY149" fmla="*/ 660400 h 780721"/>
                  <a:gd name="connsiteX150" fmla="*/ 83820 w 1196340"/>
                  <a:gd name="connsiteY150" fmla="*/ 683260 h 780721"/>
                  <a:gd name="connsiteX151" fmla="*/ 76200 w 1196340"/>
                  <a:gd name="connsiteY151" fmla="*/ 701040 h 780721"/>
                  <a:gd name="connsiteX152" fmla="*/ 68580 w 1196340"/>
                  <a:gd name="connsiteY152" fmla="*/ 708660 h 780721"/>
                  <a:gd name="connsiteX153" fmla="*/ 63500 w 1196340"/>
                  <a:gd name="connsiteY153" fmla="*/ 716280 h 780721"/>
                  <a:gd name="connsiteX154" fmla="*/ 55880 w 1196340"/>
                  <a:gd name="connsiteY154" fmla="*/ 726440 h 780721"/>
                  <a:gd name="connsiteX155" fmla="*/ 45720 w 1196340"/>
                  <a:gd name="connsiteY155" fmla="*/ 741680 h 780721"/>
                  <a:gd name="connsiteX156" fmla="*/ 40640 w 1196340"/>
                  <a:gd name="connsiteY156" fmla="*/ 749300 h 780721"/>
                  <a:gd name="connsiteX157" fmla="*/ 25400 w 1196340"/>
                  <a:gd name="connsiteY157" fmla="*/ 764540 h 780721"/>
                  <a:gd name="connsiteX158" fmla="*/ 17780 w 1196340"/>
                  <a:gd name="connsiteY158" fmla="*/ 772160 h 780721"/>
                  <a:gd name="connsiteX159" fmla="*/ 0 w 1196340"/>
                  <a:gd name="connsiteY159" fmla="*/ 777240 h 780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96340" h="780721">
                    <a:moveTo>
                      <a:pt x="0" y="777240"/>
                    </a:moveTo>
                    <a:lnTo>
                      <a:pt x="0" y="777240"/>
                    </a:lnTo>
                    <a:cubicBezTo>
                      <a:pt x="3387" y="770467"/>
                      <a:pt x="7442" y="763988"/>
                      <a:pt x="10160" y="756920"/>
                    </a:cubicBezTo>
                    <a:cubicBezTo>
                      <a:pt x="11710" y="752891"/>
                      <a:pt x="11763" y="748434"/>
                      <a:pt x="12700" y="744220"/>
                    </a:cubicBezTo>
                    <a:cubicBezTo>
                      <a:pt x="13457" y="740812"/>
                      <a:pt x="14509" y="737473"/>
                      <a:pt x="15240" y="734060"/>
                    </a:cubicBezTo>
                    <a:cubicBezTo>
                      <a:pt x="17049" y="725617"/>
                      <a:pt x="18901" y="717177"/>
                      <a:pt x="20320" y="708660"/>
                    </a:cubicBezTo>
                    <a:cubicBezTo>
                      <a:pt x="21167" y="703580"/>
                      <a:pt x="21850" y="698470"/>
                      <a:pt x="22860" y="693420"/>
                    </a:cubicBezTo>
                    <a:cubicBezTo>
                      <a:pt x="23545" y="689997"/>
                      <a:pt x="24776" y="686695"/>
                      <a:pt x="25400" y="683260"/>
                    </a:cubicBezTo>
                    <a:cubicBezTo>
                      <a:pt x="26471" y="677370"/>
                      <a:pt x="26766" y="671351"/>
                      <a:pt x="27940" y="665480"/>
                    </a:cubicBezTo>
                    <a:cubicBezTo>
                      <a:pt x="33977" y="635296"/>
                      <a:pt x="30694" y="654570"/>
                      <a:pt x="35560" y="637540"/>
                    </a:cubicBezTo>
                    <a:cubicBezTo>
                      <a:pt x="36519" y="634183"/>
                      <a:pt x="37097" y="630724"/>
                      <a:pt x="38100" y="627380"/>
                    </a:cubicBezTo>
                    <a:cubicBezTo>
                      <a:pt x="39639" y="622251"/>
                      <a:pt x="41641" y="617269"/>
                      <a:pt x="43180" y="612140"/>
                    </a:cubicBezTo>
                    <a:cubicBezTo>
                      <a:pt x="45328" y="604979"/>
                      <a:pt x="45415" y="600999"/>
                      <a:pt x="48260" y="594360"/>
                    </a:cubicBezTo>
                    <a:cubicBezTo>
                      <a:pt x="49752" y="590880"/>
                      <a:pt x="52011" y="587745"/>
                      <a:pt x="53340" y="584200"/>
                    </a:cubicBezTo>
                    <a:cubicBezTo>
                      <a:pt x="54566" y="580931"/>
                      <a:pt x="54225" y="577114"/>
                      <a:pt x="55880" y="574040"/>
                    </a:cubicBezTo>
                    <a:cubicBezTo>
                      <a:pt x="60222" y="565977"/>
                      <a:pt x="67024" y="559371"/>
                      <a:pt x="71120" y="551180"/>
                    </a:cubicBezTo>
                    <a:cubicBezTo>
                      <a:pt x="90497" y="512427"/>
                      <a:pt x="67980" y="555187"/>
                      <a:pt x="86360" y="525780"/>
                    </a:cubicBezTo>
                    <a:cubicBezTo>
                      <a:pt x="88367" y="522569"/>
                      <a:pt x="89239" y="518701"/>
                      <a:pt x="91440" y="515620"/>
                    </a:cubicBezTo>
                    <a:cubicBezTo>
                      <a:pt x="93528" y="512697"/>
                      <a:pt x="96972" y="510923"/>
                      <a:pt x="99060" y="508000"/>
                    </a:cubicBezTo>
                    <a:cubicBezTo>
                      <a:pt x="101261" y="504919"/>
                      <a:pt x="102261" y="501128"/>
                      <a:pt x="104140" y="497840"/>
                    </a:cubicBezTo>
                    <a:cubicBezTo>
                      <a:pt x="111305" y="485302"/>
                      <a:pt x="107754" y="494598"/>
                      <a:pt x="116840" y="480060"/>
                    </a:cubicBezTo>
                    <a:cubicBezTo>
                      <a:pt x="118847" y="476849"/>
                      <a:pt x="120382" y="473360"/>
                      <a:pt x="121920" y="469900"/>
                    </a:cubicBezTo>
                    <a:cubicBezTo>
                      <a:pt x="123772" y="465734"/>
                      <a:pt x="124654" y="461110"/>
                      <a:pt x="127000" y="457200"/>
                    </a:cubicBezTo>
                    <a:cubicBezTo>
                      <a:pt x="129789" y="452551"/>
                      <a:pt x="134371" y="449149"/>
                      <a:pt x="137160" y="444500"/>
                    </a:cubicBezTo>
                    <a:cubicBezTo>
                      <a:pt x="139506" y="440590"/>
                      <a:pt x="140201" y="435878"/>
                      <a:pt x="142240" y="431800"/>
                    </a:cubicBezTo>
                    <a:cubicBezTo>
                      <a:pt x="144448" y="427384"/>
                      <a:pt x="147652" y="423516"/>
                      <a:pt x="149860" y="419100"/>
                    </a:cubicBezTo>
                    <a:cubicBezTo>
                      <a:pt x="151899" y="415022"/>
                      <a:pt x="152594" y="410310"/>
                      <a:pt x="154940" y="406400"/>
                    </a:cubicBezTo>
                    <a:cubicBezTo>
                      <a:pt x="173308" y="375786"/>
                      <a:pt x="157644" y="411151"/>
                      <a:pt x="172720" y="381000"/>
                    </a:cubicBezTo>
                    <a:cubicBezTo>
                      <a:pt x="179564" y="367312"/>
                      <a:pt x="175529" y="368317"/>
                      <a:pt x="185420" y="355600"/>
                    </a:cubicBezTo>
                    <a:cubicBezTo>
                      <a:pt x="188360" y="351819"/>
                      <a:pt x="192706" y="349272"/>
                      <a:pt x="195580" y="345440"/>
                    </a:cubicBezTo>
                    <a:cubicBezTo>
                      <a:pt x="197852" y="342411"/>
                      <a:pt x="198459" y="338361"/>
                      <a:pt x="200660" y="335280"/>
                    </a:cubicBezTo>
                    <a:cubicBezTo>
                      <a:pt x="210022" y="322173"/>
                      <a:pt x="206641" y="333478"/>
                      <a:pt x="213360" y="320040"/>
                    </a:cubicBezTo>
                    <a:cubicBezTo>
                      <a:pt x="214557" y="317645"/>
                      <a:pt x="214481" y="314690"/>
                      <a:pt x="215900" y="312420"/>
                    </a:cubicBezTo>
                    <a:cubicBezTo>
                      <a:pt x="225729" y="296694"/>
                      <a:pt x="226722" y="301733"/>
                      <a:pt x="238760" y="287020"/>
                    </a:cubicBezTo>
                    <a:cubicBezTo>
                      <a:pt x="242626" y="282295"/>
                      <a:pt x="244947" y="276416"/>
                      <a:pt x="248920" y="271780"/>
                    </a:cubicBezTo>
                    <a:cubicBezTo>
                      <a:pt x="254000" y="265853"/>
                      <a:pt x="258938" y="259802"/>
                      <a:pt x="264160" y="254000"/>
                    </a:cubicBezTo>
                    <a:cubicBezTo>
                      <a:pt x="274796" y="242182"/>
                      <a:pt x="268880" y="249954"/>
                      <a:pt x="281940" y="238760"/>
                    </a:cubicBezTo>
                    <a:cubicBezTo>
                      <a:pt x="284667" y="236422"/>
                      <a:pt x="286800" y="233440"/>
                      <a:pt x="289560" y="231140"/>
                    </a:cubicBezTo>
                    <a:cubicBezTo>
                      <a:pt x="291905" y="229186"/>
                      <a:pt x="294911" y="228102"/>
                      <a:pt x="297180" y="226060"/>
                    </a:cubicBezTo>
                    <a:cubicBezTo>
                      <a:pt x="303410" y="220453"/>
                      <a:pt x="309033" y="214207"/>
                      <a:pt x="314960" y="208280"/>
                    </a:cubicBezTo>
                    <a:lnTo>
                      <a:pt x="332740" y="190500"/>
                    </a:lnTo>
                    <a:cubicBezTo>
                      <a:pt x="336973" y="188807"/>
                      <a:pt x="341530" y="187766"/>
                      <a:pt x="345440" y="185420"/>
                    </a:cubicBezTo>
                    <a:cubicBezTo>
                      <a:pt x="350089" y="182631"/>
                      <a:pt x="353756" y="178449"/>
                      <a:pt x="358140" y="175260"/>
                    </a:cubicBezTo>
                    <a:cubicBezTo>
                      <a:pt x="363078" y="171669"/>
                      <a:pt x="368496" y="168763"/>
                      <a:pt x="373380" y="165100"/>
                    </a:cubicBezTo>
                    <a:lnTo>
                      <a:pt x="393700" y="149860"/>
                    </a:lnTo>
                    <a:cubicBezTo>
                      <a:pt x="397087" y="147320"/>
                      <a:pt x="399844" y="143579"/>
                      <a:pt x="403860" y="142240"/>
                    </a:cubicBezTo>
                    <a:cubicBezTo>
                      <a:pt x="415037" y="138514"/>
                      <a:pt x="411261" y="140385"/>
                      <a:pt x="424180" y="132080"/>
                    </a:cubicBezTo>
                    <a:cubicBezTo>
                      <a:pt x="431884" y="127128"/>
                      <a:pt x="438352" y="119736"/>
                      <a:pt x="447040" y="116840"/>
                    </a:cubicBezTo>
                    <a:cubicBezTo>
                      <a:pt x="449580" y="115993"/>
                      <a:pt x="452229" y="115422"/>
                      <a:pt x="454660" y="114300"/>
                    </a:cubicBezTo>
                    <a:cubicBezTo>
                      <a:pt x="463255" y="110333"/>
                      <a:pt x="471271" y="105116"/>
                      <a:pt x="480060" y="101600"/>
                    </a:cubicBezTo>
                    <a:cubicBezTo>
                      <a:pt x="484293" y="99907"/>
                      <a:pt x="488609" y="98407"/>
                      <a:pt x="492760" y="96520"/>
                    </a:cubicBezTo>
                    <a:cubicBezTo>
                      <a:pt x="497931" y="94170"/>
                      <a:pt x="502612" y="90696"/>
                      <a:pt x="508000" y="88900"/>
                    </a:cubicBezTo>
                    <a:cubicBezTo>
                      <a:pt x="512886" y="87271"/>
                      <a:pt x="518160" y="87207"/>
                      <a:pt x="523240" y="86360"/>
                    </a:cubicBezTo>
                    <a:cubicBezTo>
                      <a:pt x="526627" y="83820"/>
                      <a:pt x="529699" y="80796"/>
                      <a:pt x="533400" y="78740"/>
                    </a:cubicBezTo>
                    <a:cubicBezTo>
                      <a:pt x="545214" y="72177"/>
                      <a:pt x="552960" y="73067"/>
                      <a:pt x="566420" y="68580"/>
                    </a:cubicBezTo>
                    <a:cubicBezTo>
                      <a:pt x="584690" y="62490"/>
                      <a:pt x="561874" y="69879"/>
                      <a:pt x="584200" y="63500"/>
                    </a:cubicBezTo>
                    <a:cubicBezTo>
                      <a:pt x="586774" y="62764"/>
                      <a:pt x="589223" y="61609"/>
                      <a:pt x="591820" y="60960"/>
                    </a:cubicBezTo>
                    <a:cubicBezTo>
                      <a:pt x="605479" y="57545"/>
                      <a:pt x="605748" y="59568"/>
                      <a:pt x="619760" y="53340"/>
                    </a:cubicBezTo>
                    <a:cubicBezTo>
                      <a:pt x="622550" y="52100"/>
                      <a:pt x="624601" y="49523"/>
                      <a:pt x="627380" y="48260"/>
                    </a:cubicBezTo>
                    <a:cubicBezTo>
                      <a:pt x="633966" y="45267"/>
                      <a:pt x="640771" y="42719"/>
                      <a:pt x="647700" y="40640"/>
                    </a:cubicBezTo>
                    <a:cubicBezTo>
                      <a:pt x="657731" y="37631"/>
                      <a:pt x="668020" y="35560"/>
                      <a:pt x="678180" y="33020"/>
                    </a:cubicBezTo>
                    <a:cubicBezTo>
                      <a:pt x="681567" y="32173"/>
                      <a:pt x="685028" y="31584"/>
                      <a:pt x="688340" y="30480"/>
                    </a:cubicBezTo>
                    <a:cubicBezTo>
                      <a:pt x="745492" y="11429"/>
                      <a:pt x="689943" y="29296"/>
                      <a:pt x="721360" y="20320"/>
                    </a:cubicBezTo>
                    <a:cubicBezTo>
                      <a:pt x="723934" y="19584"/>
                      <a:pt x="726473" y="18720"/>
                      <a:pt x="728980" y="17780"/>
                    </a:cubicBezTo>
                    <a:cubicBezTo>
                      <a:pt x="733249" y="16179"/>
                      <a:pt x="737257" y="13806"/>
                      <a:pt x="741680" y="12700"/>
                    </a:cubicBezTo>
                    <a:cubicBezTo>
                      <a:pt x="747488" y="11248"/>
                      <a:pt x="753555" y="11144"/>
                      <a:pt x="759460" y="10160"/>
                    </a:cubicBezTo>
                    <a:cubicBezTo>
                      <a:pt x="763718" y="9450"/>
                      <a:pt x="767902" y="8330"/>
                      <a:pt x="772160" y="7620"/>
                    </a:cubicBezTo>
                    <a:cubicBezTo>
                      <a:pt x="778065" y="6636"/>
                      <a:pt x="784050" y="6151"/>
                      <a:pt x="789940" y="5080"/>
                    </a:cubicBezTo>
                    <a:cubicBezTo>
                      <a:pt x="793375" y="4456"/>
                      <a:pt x="796657" y="3114"/>
                      <a:pt x="800100" y="2540"/>
                    </a:cubicBezTo>
                    <a:cubicBezTo>
                      <a:pt x="806833" y="1418"/>
                      <a:pt x="813647" y="847"/>
                      <a:pt x="820420" y="0"/>
                    </a:cubicBezTo>
                    <a:lnTo>
                      <a:pt x="1089660" y="2540"/>
                    </a:lnTo>
                    <a:cubicBezTo>
                      <a:pt x="1093976" y="2618"/>
                      <a:pt x="1098076" y="4545"/>
                      <a:pt x="1102360" y="5080"/>
                    </a:cubicBezTo>
                    <a:cubicBezTo>
                      <a:pt x="1111640" y="6240"/>
                      <a:pt x="1120987" y="6773"/>
                      <a:pt x="1130300" y="7620"/>
                    </a:cubicBezTo>
                    <a:cubicBezTo>
                      <a:pt x="1148164" y="13575"/>
                      <a:pt x="1126752" y="7029"/>
                      <a:pt x="1160780" y="12700"/>
                    </a:cubicBezTo>
                    <a:cubicBezTo>
                      <a:pt x="1163421" y="13140"/>
                      <a:pt x="1165817" y="14536"/>
                      <a:pt x="1168400" y="15240"/>
                    </a:cubicBezTo>
                    <a:cubicBezTo>
                      <a:pt x="1189285" y="20936"/>
                      <a:pt x="1182429" y="20320"/>
                      <a:pt x="1196340" y="20320"/>
                    </a:cubicBezTo>
                    <a:lnTo>
                      <a:pt x="1196340" y="20320"/>
                    </a:lnTo>
                    <a:cubicBezTo>
                      <a:pt x="1191297" y="70754"/>
                      <a:pt x="1196521" y="26855"/>
                      <a:pt x="1191260" y="58420"/>
                    </a:cubicBezTo>
                    <a:cubicBezTo>
                      <a:pt x="1190276" y="64325"/>
                      <a:pt x="1189791" y="70310"/>
                      <a:pt x="1188720" y="76200"/>
                    </a:cubicBezTo>
                    <a:cubicBezTo>
                      <a:pt x="1187444" y="83217"/>
                      <a:pt x="1185816" y="87451"/>
                      <a:pt x="1183640" y="93980"/>
                    </a:cubicBezTo>
                    <a:cubicBezTo>
                      <a:pt x="1181947" y="115147"/>
                      <a:pt x="1180905" y="136376"/>
                      <a:pt x="1178560" y="157480"/>
                    </a:cubicBezTo>
                    <a:cubicBezTo>
                      <a:pt x="1177713" y="165100"/>
                      <a:pt x="1176245" y="172676"/>
                      <a:pt x="1176020" y="180340"/>
                    </a:cubicBezTo>
                    <a:cubicBezTo>
                      <a:pt x="1175398" y="201498"/>
                      <a:pt x="1176020" y="222673"/>
                      <a:pt x="1176020" y="243840"/>
                    </a:cubicBezTo>
                    <a:lnTo>
                      <a:pt x="1176020" y="243840"/>
                    </a:lnTo>
                    <a:cubicBezTo>
                      <a:pt x="1168400" y="241300"/>
                      <a:pt x="1160837" y="238582"/>
                      <a:pt x="1153160" y="236220"/>
                    </a:cubicBezTo>
                    <a:cubicBezTo>
                      <a:pt x="1149823" y="235193"/>
                      <a:pt x="1146344" y="234683"/>
                      <a:pt x="1143000" y="233680"/>
                    </a:cubicBezTo>
                    <a:cubicBezTo>
                      <a:pt x="1137738" y="232102"/>
                      <a:pt x="1124291" y="226896"/>
                      <a:pt x="1117600" y="226060"/>
                    </a:cubicBezTo>
                    <a:cubicBezTo>
                      <a:pt x="1107484" y="224795"/>
                      <a:pt x="1097265" y="224534"/>
                      <a:pt x="1087120" y="223520"/>
                    </a:cubicBezTo>
                    <a:cubicBezTo>
                      <a:pt x="1080328" y="222841"/>
                      <a:pt x="1073579" y="221778"/>
                      <a:pt x="1066800" y="220980"/>
                    </a:cubicBezTo>
                    <a:lnTo>
                      <a:pt x="1043940" y="218440"/>
                    </a:lnTo>
                    <a:cubicBezTo>
                      <a:pt x="1027946" y="214441"/>
                      <a:pt x="1012085" y="210331"/>
                      <a:pt x="995680" y="208280"/>
                    </a:cubicBezTo>
                    <a:cubicBezTo>
                      <a:pt x="987237" y="207225"/>
                      <a:pt x="978711" y="206890"/>
                      <a:pt x="970280" y="205740"/>
                    </a:cubicBezTo>
                    <a:cubicBezTo>
                      <a:pt x="960074" y="204348"/>
                      <a:pt x="949943" y="202450"/>
                      <a:pt x="939800" y="200660"/>
                    </a:cubicBezTo>
                    <a:cubicBezTo>
                      <a:pt x="935549" y="199910"/>
                      <a:pt x="931374" y="198731"/>
                      <a:pt x="927100" y="198120"/>
                    </a:cubicBezTo>
                    <a:cubicBezTo>
                      <a:pt x="919510" y="197036"/>
                      <a:pt x="911860" y="196427"/>
                      <a:pt x="904240" y="195580"/>
                    </a:cubicBezTo>
                    <a:lnTo>
                      <a:pt x="772160" y="198120"/>
                    </a:lnTo>
                    <a:cubicBezTo>
                      <a:pt x="760020" y="198546"/>
                      <a:pt x="758156" y="202234"/>
                      <a:pt x="746760" y="205740"/>
                    </a:cubicBezTo>
                    <a:cubicBezTo>
                      <a:pt x="736750" y="208820"/>
                      <a:pt x="726440" y="210820"/>
                      <a:pt x="716280" y="213360"/>
                    </a:cubicBezTo>
                    <a:cubicBezTo>
                      <a:pt x="712893" y="214207"/>
                      <a:pt x="709432" y="214796"/>
                      <a:pt x="706120" y="215900"/>
                    </a:cubicBezTo>
                    <a:cubicBezTo>
                      <a:pt x="701040" y="217593"/>
                      <a:pt x="696169" y="220145"/>
                      <a:pt x="690880" y="220980"/>
                    </a:cubicBezTo>
                    <a:cubicBezTo>
                      <a:pt x="679976" y="222702"/>
                      <a:pt x="668867" y="222673"/>
                      <a:pt x="657860" y="223520"/>
                    </a:cubicBezTo>
                    <a:cubicBezTo>
                      <a:pt x="653627" y="224367"/>
                      <a:pt x="649348" y="225013"/>
                      <a:pt x="645160" y="226060"/>
                    </a:cubicBezTo>
                    <a:cubicBezTo>
                      <a:pt x="642563" y="226709"/>
                      <a:pt x="640154" y="228019"/>
                      <a:pt x="637540" y="228600"/>
                    </a:cubicBezTo>
                    <a:cubicBezTo>
                      <a:pt x="632513" y="229717"/>
                      <a:pt x="627380" y="230293"/>
                      <a:pt x="622300" y="231140"/>
                    </a:cubicBezTo>
                    <a:cubicBezTo>
                      <a:pt x="618067" y="232833"/>
                      <a:pt x="613869" y="234619"/>
                      <a:pt x="609600" y="236220"/>
                    </a:cubicBezTo>
                    <a:cubicBezTo>
                      <a:pt x="607093" y="237160"/>
                      <a:pt x="604417" y="237652"/>
                      <a:pt x="601980" y="238760"/>
                    </a:cubicBezTo>
                    <a:cubicBezTo>
                      <a:pt x="586457" y="245816"/>
                      <a:pt x="583348" y="249204"/>
                      <a:pt x="568960" y="254000"/>
                    </a:cubicBezTo>
                    <a:cubicBezTo>
                      <a:pt x="564077" y="255628"/>
                      <a:pt x="556072" y="256634"/>
                      <a:pt x="551180" y="259080"/>
                    </a:cubicBezTo>
                    <a:cubicBezTo>
                      <a:pt x="548450" y="260445"/>
                      <a:pt x="546240" y="262698"/>
                      <a:pt x="543560" y="264160"/>
                    </a:cubicBezTo>
                    <a:cubicBezTo>
                      <a:pt x="536912" y="267786"/>
                      <a:pt x="530013" y="270933"/>
                      <a:pt x="523240" y="274320"/>
                    </a:cubicBezTo>
                    <a:cubicBezTo>
                      <a:pt x="519853" y="276013"/>
                      <a:pt x="516327" y="277452"/>
                      <a:pt x="513080" y="279400"/>
                    </a:cubicBezTo>
                    <a:cubicBezTo>
                      <a:pt x="508847" y="281940"/>
                      <a:pt x="504566" y="284403"/>
                      <a:pt x="500380" y="287020"/>
                    </a:cubicBezTo>
                    <a:cubicBezTo>
                      <a:pt x="497791" y="288638"/>
                      <a:pt x="495490" y="290735"/>
                      <a:pt x="492760" y="292100"/>
                    </a:cubicBezTo>
                    <a:cubicBezTo>
                      <a:pt x="490365" y="293297"/>
                      <a:pt x="487601" y="293585"/>
                      <a:pt x="485140" y="294640"/>
                    </a:cubicBezTo>
                    <a:cubicBezTo>
                      <a:pt x="481660" y="296132"/>
                      <a:pt x="478460" y="298228"/>
                      <a:pt x="474980" y="299720"/>
                    </a:cubicBezTo>
                    <a:cubicBezTo>
                      <a:pt x="472519" y="300775"/>
                      <a:pt x="469755" y="301063"/>
                      <a:pt x="467360" y="302260"/>
                    </a:cubicBezTo>
                    <a:cubicBezTo>
                      <a:pt x="464630" y="303625"/>
                      <a:pt x="462390" y="305825"/>
                      <a:pt x="459740" y="307340"/>
                    </a:cubicBezTo>
                    <a:cubicBezTo>
                      <a:pt x="456452" y="309219"/>
                      <a:pt x="452890" y="310581"/>
                      <a:pt x="449580" y="312420"/>
                    </a:cubicBezTo>
                    <a:cubicBezTo>
                      <a:pt x="445264" y="314818"/>
                      <a:pt x="441296" y="317832"/>
                      <a:pt x="436880" y="320040"/>
                    </a:cubicBezTo>
                    <a:cubicBezTo>
                      <a:pt x="419596" y="328682"/>
                      <a:pt x="440242" y="314446"/>
                      <a:pt x="419100" y="327660"/>
                    </a:cubicBezTo>
                    <a:cubicBezTo>
                      <a:pt x="415510" y="329904"/>
                      <a:pt x="412530" y="333036"/>
                      <a:pt x="408940" y="335280"/>
                    </a:cubicBezTo>
                    <a:cubicBezTo>
                      <a:pt x="405729" y="337287"/>
                      <a:pt x="401882" y="338189"/>
                      <a:pt x="398780" y="340360"/>
                    </a:cubicBezTo>
                    <a:cubicBezTo>
                      <a:pt x="393363" y="344152"/>
                      <a:pt x="388888" y="349171"/>
                      <a:pt x="383540" y="353060"/>
                    </a:cubicBezTo>
                    <a:cubicBezTo>
                      <a:pt x="379547" y="355964"/>
                      <a:pt x="374633" y="357519"/>
                      <a:pt x="370840" y="360680"/>
                    </a:cubicBezTo>
                    <a:cubicBezTo>
                      <a:pt x="364401" y="366046"/>
                      <a:pt x="359765" y="373431"/>
                      <a:pt x="353060" y="378460"/>
                    </a:cubicBezTo>
                    <a:cubicBezTo>
                      <a:pt x="349673" y="381000"/>
                      <a:pt x="346368" y="383652"/>
                      <a:pt x="342900" y="386080"/>
                    </a:cubicBezTo>
                    <a:cubicBezTo>
                      <a:pt x="337655" y="389751"/>
                      <a:pt x="323172" y="398704"/>
                      <a:pt x="317500" y="403860"/>
                    </a:cubicBezTo>
                    <a:cubicBezTo>
                      <a:pt x="290084" y="428783"/>
                      <a:pt x="309417" y="415175"/>
                      <a:pt x="292100" y="426720"/>
                    </a:cubicBezTo>
                    <a:cubicBezTo>
                      <a:pt x="290407" y="429260"/>
                      <a:pt x="288974" y="431995"/>
                      <a:pt x="287020" y="434340"/>
                    </a:cubicBezTo>
                    <a:cubicBezTo>
                      <a:pt x="279994" y="442771"/>
                      <a:pt x="275523" y="444278"/>
                      <a:pt x="266700" y="452120"/>
                    </a:cubicBezTo>
                    <a:cubicBezTo>
                      <a:pt x="231083" y="483779"/>
                      <a:pt x="279269" y="442091"/>
                      <a:pt x="248920" y="472440"/>
                    </a:cubicBezTo>
                    <a:cubicBezTo>
                      <a:pt x="246761" y="474599"/>
                      <a:pt x="243459" y="475361"/>
                      <a:pt x="241300" y="477520"/>
                    </a:cubicBezTo>
                    <a:cubicBezTo>
                      <a:pt x="238307" y="480513"/>
                      <a:pt x="236435" y="484466"/>
                      <a:pt x="233680" y="487680"/>
                    </a:cubicBezTo>
                    <a:cubicBezTo>
                      <a:pt x="231342" y="490407"/>
                      <a:pt x="228398" y="492573"/>
                      <a:pt x="226060" y="495300"/>
                    </a:cubicBezTo>
                    <a:cubicBezTo>
                      <a:pt x="223305" y="498514"/>
                      <a:pt x="221195" y="502246"/>
                      <a:pt x="218440" y="505460"/>
                    </a:cubicBezTo>
                    <a:cubicBezTo>
                      <a:pt x="216102" y="508187"/>
                      <a:pt x="213120" y="510320"/>
                      <a:pt x="210820" y="513080"/>
                    </a:cubicBezTo>
                    <a:cubicBezTo>
                      <a:pt x="208866" y="515425"/>
                      <a:pt x="207727" y="518382"/>
                      <a:pt x="205740" y="520700"/>
                    </a:cubicBezTo>
                    <a:cubicBezTo>
                      <a:pt x="202623" y="524336"/>
                      <a:pt x="198734" y="527256"/>
                      <a:pt x="195580" y="530860"/>
                    </a:cubicBezTo>
                    <a:cubicBezTo>
                      <a:pt x="192792" y="534046"/>
                      <a:pt x="190715" y="537806"/>
                      <a:pt x="187960" y="541020"/>
                    </a:cubicBezTo>
                    <a:cubicBezTo>
                      <a:pt x="185622" y="543747"/>
                      <a:pt x="182640" y="545880"/>
                      <a:pt x="180340" y="548640"/>
                    </a:cubicBezTo>
                    <a:cubicBezTo>
                      <a:pt x="178386" y="550985"/>
                      <a:pt x="177419" y="554101"/>
                      <a:pt x="175260" y="556260"/>
                    </a:cubicBezTo>
                    <a:cubicBezTo>
                      <a:pt x="173101" y="558419"/>
                      <a:pt x="170180" y="559647"/>
                      <a:pt x="167640" y="561340"/>
                    </a:cubicBezTo>
                    <a:cubicBezTo>
                      <a:pt x="165574" y="567538"/>
                      <a:pt x="164944" y="571656"/>
                      <a:pt x="160020" y="576580"/>
                    </a:cubicBezTo>
                    <a:cubicBezTo>
                      <a:pt x="157861" y="578739"/>
                      <a:pt x="154940" y="579967"/>
                      <a:pt x="152400" y="581660"/>
                    </a:cubicBezTo>
                    <a:cubicBezTo>
                      <a:pt x="150707" y="585047"/>
                      <a:pt x="149327" y="588609"/>
                      <a:pt x="147320" y="591820"/>
                    </a:cubicBezTo>
                    <a:cubicBezTo>
                      <a:pt x="145076" y="595410"/>
                      <a:pt x="142128" y="598512"/>
                      <a:pt x="139700" y="601980"/>
                    </a:cubicBezTo>
                    <a:cubicBezTo>
                      <a:pt x="136199" y="606982"/>
                      <a:pt x="132681" y="611985"/>
                      <a:pt x="129540" y="617220"/>
                    </a:cubicBezTo>
                    <a:cubicBezTo>
                      <a:pt x="123527" y="627242"/>
                      <a:pt x="123662" y="633258"/>
                      <a:pt x="114300" y="642620"/>
                    </a:cubicBezTo>
                    <a:lnTo>
                      <a:pt x="104140" y="652780"/>
                    </a:lnTo>
                    <a:cubicBezTo>
                      <a:pt x="103293" y="655320"/>
                      <a:pt x="103085" y="658172"/>
                      <a:pt x="101600" y="660400"/>
                    </a:cubicBezTo>
                    <a:cubicBezTo>
                      <a:pt x="92834" y="673549"/>
                      <a:pt x="90583" y="662971"/>
                      <a:pt x="83820" y="683260"/>
                    </a:cubicBezTo>
                    <a:cubicBezTo>
                      <a:pt x="81747" y="689478"/>
                      <a:pt x="80123" y="695547"/>
                      <a:pt x="76200" y="701040"/>
                    </a:cubicBezTo>
                    <a:cubicBezTo>
                      <a:pt x="74112" y="703963"/>
                      <a:pt x="70880" y="705900"/>
                      <a:pt x="68580" y="708660"/>
                    </a:cubicBezTo>
                    <a:cubicBezTo>
                      <a:pt x="66626" y="711005"/>
                      <a:pt x="65274" y="713796"/>
                      <a:pt x="63500" y="716280"/>
                    </a:cubicBezTo>
                    <a:cubicBezTo>
                      <a:pt x="61039" y="719725"/>
                      <a:pt x="58308" y="722972"/>
                      <a:pt x="55880" y="726440"/>
                    </a:cubicBezTo>
                    <a:cubicBezTo>
                      <a:pt x="52379" y="731442"/>
                      <a:pt x="49107" y="736600"/>
                      <a:pt x="45720" y="741680"/>
                    </a:cubicBezTo>
                    <a:cubicBezTo>
                      <a:pt x="44027" y="744220"/>
                      <a:pt x="42799" y="747141"/>
                      <a:pt x="40640" y="749300"/>
                    </a:cubicBezTo>
                    <a:lnTo>
                      <a:pt x="25400" y="764540"/>
                    </a:lnTo>
                    <a:cubicBezTo>
                      <a:pt x="22860" y="767080"/>
                      <a:pt x="19773" y="769171"/>
                      <a:pt x="17780" y="772160"/>
                    </a:cubicBezTo>
                    <a:cubicBezTo>
                      <a:pt x="6956" y="788396"/>
                      <a:pt x="2963" y="776393"/>
                      <a:pt x="0" y="777240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8" name="Connecteur droit 231">
                <a:extLst>
                  <a:ext uri="{FF2B5EF4-FFF2-40B4-BE49-F238E27FC236}">
                    <a16:creationId xmlns:a16="http://schemas.microsoft.com/office/drawing/2014/main" id="{B72A1AEE-CBC6-577A-29A8-14517C4971CF}"/>
                  </a:ext>
                </a:extLst>
              </p:cNvPr>
              <p:cNvCxnSpPr/>
              <p:nvPr/>
            </p:nvCxnSpPr>
            <p:spPr>
              <a:xfrm flipV="1">
                <a:off x="3641197" y="3132240"/>
                <a:ext cx="0" cy="302076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232">
                <a:extLst>
                  <a:ext uri="{FF2B5EF4-FFF2-40B4-BE49-F238E27FC236}">
                    <a16:creationId xmlns:a16="http://schemas.microsoft.com/office/drawing/2014/main" id="{77F7574C-2B62-0500-B0D8-1E7F86F6B6C5}"/>
                  </a:ext>
                </a:extLst>
              </p:cNvPr>
              <p:cNvCxnSpPr/>
              <p:nvPr/>
            </p:nvCxnSpPr>
            <p:spPr>
              <a:xfrm flipV="1">
                <a:off x="3628642" y="2831945"/>
                <a:ext cx="0" cy="307676"/>
              </a:xfrm>
              <a:prstGeom prst="line">
                <a:avLst/>
              </a:prstGeom>
              <a:grpFill/>
              <a:ln w="317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233">
                <a:extLst>
                  <a:ext uri="{FF2B5EF4-FFF2-40B4-BE49-F238E27FC236}">
                    <a16:creationId xmlns:a16="http://schemas.microsoft.com/office/drawing/2014/main" id="{6671B918-F4DD-FAF8-014B-FE258686C887}"/>
                  </a:ext>
                </a:extLst>
              </p:cNvPr>
              <p:cNvCxnSpPr/>
              <p:nvPr/>
            </p:nvCxnSpPr>
            <p:spPr>
              <a:xfrm flipH="1">
                <a:off x="3372109" y="3138195"/>
                <a:ext cx="260573" cy="167377"/>
              </a:xfrm>
              <a:prstGeom prst="line">
                <a:avLst/>
              </a:prstGeom>
              <a:grpFill/>
              <a:ln w="317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234">
                <a:extLst>
                  <a:ext uri="{FF2B5EF4-FFF2-40B4-BE49-F238E27FC236}">
                    <a16:creationId xmlns:a16="http://schemas.microsoft.com/office/drawing/2014/main" id="{0C305D26-4FCE-2EB0-D45D-0EED095ADA39}"/>
                  </a:ext>
                </a:extLst>
              </p:cNvPr>
              <p:cNvCxnSpPr/>
              <p:nvPr/>
            </p:nvCxnSpPr>
            <p:spPr>
              <a:xfrm>
                <a:off x="3634108" y="3135026"/>
                <a:ext cx="277299" cy="160099"/>
              </a:xfrm>
              <a:prstGeom prst="line">
                <a:avLst/>
              </a:prstGeom>
              <a:grpFill/>
              <a:ln w="317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235">
                <a:extLst>
                  <a:ext uri="{FF2B5EF4-FFF2-40B4-BE49-F238E27FC236}">
                    <a16:creationId xmlns:a16="http://schemas.microsoft.com/office/drawing/2014/main" id="{2CD73AC0-3930-3781-64DD-572243191AA5}"/>
                  </a:ext>
                </a:extLst>
              </p:cNvPr>
              <p:cNvCxnSpPr>
                <a:stCxn id="147" idx="2"/>
              </p:cNvCxnSpPr>
              <p:nvPr/>
            </p:nvCxnSpPr>
            <p:spPr>
              <a:xfrm flipH="1">
                <a:off x="3641197" y="3004048"/>
                <a:ext cx="245485" cy="128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236">
                <a:extLst>
                  <a:ext uri="{FF2B5EF4-FFF2-40B4-BE49-F238E27FC236}">
                    <a16:creationId xmlns:a16="http://schemas.microsoft.com/office/drawing/2014/main" id="{CC126390-66DA-7A18-10F3-9F34A9C164BA}"/>
                  </a:ext>
                </a:extLst>
              </p:cNvPr>
              <p:cNvCxnSpPr>
                <a:stCxn id="146" idx="157"/>
              </p:cNvCxnSpPr>
              <p:nvPr/>
            </p:nvCxnSpPr>
            <p:spPr>
              <a:xfrm>
                <a:off x="3401867" y="3000020"/>
                <a:ext cx="224494" cy="11974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id="{36006A98-6F07-06E9-C5C2-6A0EED8C971A}"/>
                  </a:ext>
                </a:extLst>
              </p:cNvPr>
              <p:cNvSpPr/>
              <p:nvPr/>
            </p:nvSpPr>
            <p:spPr>
              <a:xfrm>
                <a:off x="3596020" y="3096509"/>
                <a:ext cx="77800" cy="77799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7" name="Groupe 50">
              <a:extLst>
                <a:ext uri="{FF2B5EF4-FFF2-40B4-BE49-F238E27FC236}">
                  <a16:creationId xmlns:a16="http://schemas.microsoft.com/office/drawing/2014/main" id="{D9F2DD82-9E34-3F25-41F3-6B5DB77A24DA}"/>
                </a:ext>
              </a:extLst>
            </p:cNvPr>
            <p:cNvGrpSpPr/>
            <p:nvPr/>
          </p:nvGrpSpPr>
          <p:grpSpPr>
            <a:xfrm rot="17016317">
              <a:off x="8463676" y="3161578"/>
              <a:ext cx="453645" cy="652925"/>
              <a:chOff x="5045271" y="2976229"/>
              <a:chExt cx="553684" cy="796910"/>
            </a:xfrm>
          </p:grpSpPr>
          <p:cxnSp>
            <p:nvCxnSpPr>
              <p:cNvPr id="132" name="Connecteur droit 51">
                <a:extLst>
                  <a:ext uri="{FF2B5EF4-FFF2-40B4-BE49-F238E27FC236}">
                    <a16:creationId xmlns:a16="http://schemas.microsoft.com/office/drawing/2014/main" id="{FC2422C2-10F0-6571-05B9-353E5A496AEC}"/>
                  </a:ext>
                </a:extLst>
              </p:cNvPr>
              <p:cNvCxnSpPr/>
              <p:nvPr/>
            </p:nvCxnSpPr>
            <p:spPr>
              <a:xfrm flipV="1">
                <a:off x="5327613" y="3238498"/>
                <a:ext cx="34" cy="287579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3" name="Parenthèse fermante 52">
                <a:extLst>
                  <a:ext uri="{FF2B5EF4-FFF2-40B4-BE49-F238E27FC236}">
                    <a16:creationId xmlns:a16="http://schemas.microsoft.com/office/drawing/2014/main" id="{B0FE74BD-C330-F3BB-387C-1F2C8E2401DC}"/>
                  </a:ext>
                </a:extLst>
              </p:cNvPr>
              <p:cNvSpPr/>
              <p:nvPr/>
            </p:nvSpPr>
            <p:spPr>
              <a:xfrm rot="5400000">
                <a:off x="5196255" y="2825245"/>
                <a:ext cx="251716" cy="553684"/>
              </a:xfrm>
              <a:prstGeom prst="rightBracket">
                <a:avLst>
                  <a:gd name="adj" fmla="val 55658"/>
                </a:avLst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34" name="Groupe 53">
                <a:extLst>
                  <a:ext uri="{FF2B5EF4-FFF2-40B4-BE49-F238E27FC236}">
                    <a16:creationId xmlns:a16="http://schemas.microsoft.com/office/drawing/2014/main" id="{93D75DBB-1E52-72DF-1ABB-45C47C40D258}"/>
                  </a:ext>
                </a:extLst>
              </p:cNvPr>
              <p:cNvGrpSpPr/>
              <p:nvPr/>
            </p:nvGrpSpPr>
            <p:grpSpPr>
              <a:xfrm rot="8806669">
                <a:off x="5105565" y="3249856"/>
                <a:ext cx="480936" cy="523283"/>
                <a:chOff x="3293696" y="2821307"/>
                <a:chExt cx="617711" cy="672101"/>
              </a:xfrm>
              <a:solidFill>
                <a:schemeClr val="tx1"/>
              </a:solidFill>
            </p:grpSpPr>
            <p:sp>
              <p:nvSpPr>
                <p:cNvPr id="135" name="Forme libre 227">
                  <a:extLst>
                    <a:ext uri="{FF2B5EF4-FFF2-40B4-BE49-F238E27FC236}">
                      <a16:creationId xmlns:a16="http://schemas.microsoft.com/office/drawing/2014/main" id="{D3375B4D-AACD-9FA2-951D-8194B8FC447B}"/>
                    </a:ext>
                  </a:extLst>
                </p:cNvPr>
                <p:cNvSpPr/>
                <p:nvPr/>
              </p:nvSpPr>
              <p:spPr>
                <a:xfrm rot="7082761" flipH="1">
                  <a:off x="3646359" y="3264844"/>
                  <a:ext cx="268640" cy="188487"/>
                </a:xfrm>
                <a:custGeom>
                  <a:avLst/>
                  <a:gdLst>
                    <a:gd name="connsiteX0" fmla="*/ 0 w 1196340"/>
                    <a:gd name="connsiteY0" fmla="*/ 777240 h 780721"/>
                    <a:gd name="connsiteX1" fmla="*/ 0 w 1196340"/>
                    <a:gd name="connsiteY1" fmla="*/ 777240 h 780721"/>
                    <a:gd name="connsiteX2" fmla="*/ 10160 w 1196340"/>
                    <a:gd name="connsiteY2" fmla="*/ 756920 h 780721"/>
                    <a:gd name="connsiteX3" fmla="*/ 12700 w 1196340"/>
                    <a:gd name="connsiteY3" fmla="*/ 744220 h 780721"/>
                    <a:gd name="connsiteX4" fmla="*/ 15240 w 1196340"/>
                    <a:gd name="connsiteY4" fmla="*/ 734060 h 780721"/>
                    <a:gd name="connsiteX5" fmla="*/ 20320 w 1196340"/>
                    <a:gd name="connsiteY5" fmla="*/ 708660 h 780721"/>
                    <a:gd name="connsiteX6" fmla="*/ 22860 w 1196340"/>
                    <a:gd name="connsiteY6" fmla="*/ 693420 h 780721"/>
                    <a:gd name="connsiteX7" fmla="*/ 25400 w 1196340"/>
                    <a:gd name="connsiteY7" fmla="*/ 683260 h 780721"/>
                    <a:gd name="connsiteX8" fmla="*/ 27940 w 1196340"/>
                    <a:gd name="connsiteY8" fmla="*/ 665480 h 780721"/>
                    <a:gd name="connsiteX9" fmla="*/ 35560 w 1196340"/>
                    <a:gd name="connsiteY9" fmla="*/ 637540 h 780721"/>
                    <a:gd name="connsiteX10" fmla="*/ 38100 w 1196340"/>
                    <a:gd name="connsiteY10" fmla="*/ 627380 h 780721"/>
                    <a:gd name="connsiteX11" fmla="*/ 43180 w 1196340"/>
                    <a:gd name="connsiteY11" fmla="*/ 612140 h 780721"/>
                    <a:gd name="connsiteX12" fmla="*/ 48260 w 1196340"/>
                    <a:gd name="connsiteY12" fmla="*/ 594360 h 780721"/>
                    <a:gd name="connsiteX13" fmla="*/ 53340 w 1196340"/>
                    <a:gd name="connsiteY13" fmla="*/ 584200 h 780721"/>
                    <a:gd name="connsiteX14" fmla="*/ 55880 w 1196340"/>
                    <a:gd name="connsiteY14" fmla="*/ 574040 h 780721"/>
                    <a:gd name="connsiteX15" fmla="*/ 71120 w 1196340"/>
                    <a:gd name="connsiteY15" fmla="*/ 551180 h 780721"/>
                    <a:gd name="connsiteX16" fmla="*/ 86360 w 1196340"/>
                    <a:gd name="connsiteY16" fmla="*/ 525780 h 780721"/>
                    <a:gd name="connsiteX17" fmla="*/ 91440 w 1196340"/>
                    <a:gd name="connsiteY17" fmla="*/ 515620 h 780721"/>
                    <a:gd name="connsiteX18" fmla="*/ 99060 w 1196340"/>
                    <a:gd name="connsiteY18" fmla="*/ 508000 h 780721"/>
                    <a:gd name="connsiteX19" fmla="*/ 104140 w 1196340"/>
                    <a:gd name="connsiteY19" fmla="*/ 497840 h 780721"/>
                    <a:gd name="connsiteX20" fmla="*/ 116840 w 1196340"/>
                    <a:gd name="connsiteY20" fmla="*/ 480060 h 780721"/>
                    <a:gd name="connsiteX21" fmla="*/ 121920 w 1196340"/>
                    <a:gd name="connsiteY21" fmla="*/ 469900 h 780721"/>
                    <a:gd name="connsiteX22" fmla="*/ 127000 w 1196340"/>
                    <a:gd name="connsiteY22" fmla="*/ 457200 h 780721"/>
                    <a:gd name="connsiteX23" fmla="*/ 137160 w 1196340"/>
                    <a:gd name="connsiteY23" fmla="*/ 444500 h 780721"/>
                    <a:gd name="connsiteX24" fmla="*/ 142240 w 1196340"/>
                    <a:gd name="connsiteY24" fmla="*/ 431800 h 780721"/>
                    <a:gd name="connsiteX25" fmla="*/ 149860 w 1196340"/>
                    <a:gd name="connsiteY25" fmla="*/ 419100 h 780721"/>
                    <a:gd name="connsiteX26" fmla="*/ 154940 w 1196340"/>
                    <a:gd name="connsiteY26" fmla="*/ 406400 h 780721"/>
                    <a:gd name="connsiteX27" fmla="*/ 172720 w 1196340"/>
                    <a:gd name="connsiteY27" fmla="*/ 381000 h 780721"/>
                    <a:gd name="connsiteX28" fmla="*/ 185420 w 1196340"/>
                    <a:gd name="connsiteY28" fmla="*/ 355600 h 780721"/>
                    <a:gd name="connsiteX29" fmla="*/ 195580 w 1196340"/>
                    <a:gd name="connsiteY29" fmla="*/ 345440 h 780721"/>
                    <a:gd name="connsiteX30" fmla="*/ 200660 w 1196340"/>
                    <a:gd name="connsiteY30" fmla="*/ 335280 h 780721"/>
                    <a:gd name="connsiteX31" fmla="*/ 213360 w 1196340"/>
                    <a:gd name="connsiteY31" fmla="*/ 320040 h 780721"/>
                    <a:gd name="connsiteX32" fmla="*/ 215900 w 1196340"/>
                    <a:gd name="connsiteY32" fmla="*/ 312420 h 780721"/>
                    <a:gd name="connsiteX33" fmla="*/ 238760 w 1196340"/>
                    <a:gd name="connsiteY33" fmla="*/ 287020 h 780721"/>
                    <a:gd name="connsiteX34" fmla="*/ 248920 w 1196340"/>
                    <a:gd name="connsiteY34" fmla="*/ 271780 h 780721"/>
                    <a:gd name="connsiteX35" fmla="*/ 264160 w 1196340"/>
                    <a:gd name="connsiteY35" fmla="*/ 254000 h 780721"/>
                    <a:gd name="connsiteX36" fmla="*/ 281940 w 1196340"/>
                    <a:gd name="connsiteY36" fmla="*/ 238760 h 780721"/>
                    <a:gd name="connsiteX37" fmla="*/ 289560 w 1196340"/>
                    <a:gd name="connsiteY37" fmla="*/ 231140 h 780721"/>
                    <a:gd name="connsiteX38" fmla="*/ 297180 w 1196340"/>
                    <a:gd name="connsiteY38" fmla="*/ 226060 h 780721"/>
                    <a:gd name="connsiteX39" fmla="*/ 314960 w 1196340"/>
                    <a:gd name="connsiteY39" fmla="*/ 208280 h 780721"/>
                    <a:gd name="connsiteX40" fmla="*/ 332740 w 1196340"/>
                    <a:gd name="connsiteY40" fmla="*/ 190500 h 780721"/>
                    <a:gd name="connsiteX41" fmla="*/ 345440 w 1196340"/>
                    <a:gd name="connsiteY41" fmla="*/ 185420 h 780721"/>
                    <a:gd name="connsiteX42" fmla="*/ 358140 w 1196340"/>
                    <a:gd name="connsiteY42" fmla="*/ 175260 h 780721"/>
                    <a:gd name="connsiteX43" fmla="*/ 373380 w 1196340"/>
                    <a:gd name="connsiteY43" fmla="*/ 165100 h 780721"/>
                    <a:gd name="connsiteX44" fmla="*/ 393700 w 1196340"/>
                    <a:gd name="connsiteY44" fmla="*/ 149860 h 780721"/>
                    <a:gd name="connsiteX45" fmla="*/ 403860 w 1196340"/>
                    <a:gd name="connsiteY45" fmla="*/ 142240 h 780721"/>
                    <a:gd name="connsiteX46" fmla="*/ 424180 w 1196340"/>
                    <a:gd name="connsiteY46" fmla="*/ 132080 h 780721"/>
                    <a:gd name="connsiteX47" fmla="*/ 447040 w 1196340"/>
                    <a:gd name="connsiteY47" fmla="*/ 116840 h 780721"/>
                    <a:gd name="connsiteX48" fmla="*/ 454660 w 1196340"/>
                    <a:gd name="connsiteY48" fmla="*/ 114300 h 780721"/>
                    <a:gd name="connsiteX49" fmla="*/ 480060 w 1196340"/>
                    <a:gd name="connsiteY49" fmla="*/ 101600 h 780721"/>
                    <a:gd name="connsiteX50" fmla="*/ 492760 w 1196340"/>
                    <a:gd name="connsiteY50" fmla="*/ 96520 h 780721"/>
                    <a:gd name="connsiteX51" fmla="*/ 508000 w 1196340"/>
                    <a:gd name="connsiteY51" fmla="*/ 88900 h 780721"/>
                    <a:gd name="connsiteX52" fmla="*/ 523240 w 1196340"/>
                    <a:gd name="connsiteY52" fmla="*/ 86360 h 780721"/>
                    <a:gd name="connsiteX53" fmla="*/ 533400 w 1196340"/>
                    <a:gd name="connsiteY53" fmla="*/ 78740 h 780721"/>
                    <a:gd name="connsiteX54" fmla="*/ 566420 w 1196340"/>
                    <a:gd name="connsiteY54" fmla="*/ 68580 h 780721"/>
                    <a:gd name="connsiteX55" fmla="*/ 584200 w 1196340"/>
                    <a:gd name="connsiteY55" fmla="*/ 63500 h 780721"/>
                    <a:gd name="connsiteX56" fmla="*/ 591820 w 1196340"/>
                    <a:gd name="connsiteY56" fmla="*/ 60960 h 780721"/>
                    <a:gd name="connsiteX57" fmla="*/ 619760 w 1196340"/>
                    <a:gd name="connsiteY57" fmla="*/ 53340 h 780721"/>
                    <a:gd name="connsiteX58" fmla="*/ 627380 w 1196340"/>
                    <a:gd name="connsiteY58" fmla="*/ 48260 h 780721"/>
                    <a:gd name="connsiteX59" fmla="*/ 647700 w 1196340"/>
                    <a:gd name="connsiteY59" fmla="*/ 40640 h 780721"/>
                    <a:gd name="connsiteX60" fmla="*/ 678180 w 1196340"/>
                    <a:gd name="connsiteY60" fmla="*/ 33020 h 780721"/>
                    <a:gd name="connsiteX61" fmla="*/ 688340 w 1196340"/>
                    <a:gd name="connsiteY61" fmla="*/ 30480 h 780721"/>
                    <a:gd name="connsiteX62" fmla="*/ 721360 w 1196340"/>
                    <a:gd name="connsiteY62" fmla="*/ 20320 h 780721"/>
                    <a:gd name="connsiteX63" fmla="*/ 728980 w 1196340"/>
                    <a:gd name="connsiteY63" fmla="*/ 17780 h 780721"/>
                    <a:gd name="connsiteX64" fmla="*/ 741680 w 1196340"/>
                    <a:gd name="connsiteY64" fmla="*/ 12700 h 780721"/>
                    <a:gd name="connsiteX65" fmla="*/ 759460 w 1196340"/>
                    <a:gd name="connsiteY65" fmla="*/ 10160 h 780721"/>
                    <a:gd name="connsiteX66" fmla="*/ 772160 w 1196340"/>
                    <a:gd name="connsiteY66" fmla="*/ 7620 h 780721"/>
                    <a:gd name="connsiteX67" fmla="*/ 789940 w 1196340"/>
                    <a:gd name="connsiteY67" fmla="*/ 5080 h 780721"/>
                    <a:gd name="connsiteX68" fmla="*/ 800100 w 1196340"/>
                    <a:gd name="connsiteY68" fmla="*/ 2540 h 780721"/>
                    <a:gd name="connsiteX69" fmla="*/ 820420 w 1196340"/>
                    <a:gd name="connsiteY69" fmla="*/ 0 h 780721"/>
                    <a:gd name="connsiteX70" fmla="*/ 1089660 w 1196340"/>
                    <a:gd name="connsiteY70" fmla="*/ 2540 h 780721"/>
                    <a:gd name="connsiteX71" fmla="*/ 1102360 w 1196340"/>
                    <a:gd name="connsiteY71" fmla="*/ 5080 h 780721"/>
                    <a:gd name="connsiteX72" fmla="*/ 1130300 w 1196340"/>
                    <a:gd name="connsiteY72" fmla="*/ 7620 h 780721"/>
                    <a:gd name="connsiteX73" fmla="*/ 1160780 w 1196340"/>
                    <a:gd name="connsiteY73" fmla="*/ 12700 h 780721"/>
                    <a:gd name="connsiteX74" fmla="*/ 1168400 w 1196340"/>
                    <a:gd name="connsiteY74" fmla="*/ 15240 h 780721"/>
                    <a:gd name="connsiteX75" fmla="*/ 1196340 w 1196340"/>
                    <a:gd name="connsiteY75" fmla="*/ 20320 h 780721"/>
                    <a:gd name="connsiteX76" fmla="*/ 1196340 w 1196340"/>
                    <a:gd name="connsiteY76" fmla="*/ 20320 h 780721"/>
                    <a:gd name="connsiteX77" fmla="*/ 1191260 w 1196340"/>
                    <a:gd name="connsiteY77" fmla="*/ 58420 h 780721"/>
                    <a:gd name="connsiteX78" fmla="*/ 1188720 w 1196340"/>
                    <a:gd name="connsiteY78" fmla="*/ 76200 h 780721"/>
                    <a:gd name="connsiteX79" fmla="*/ 1183640 w 1196340"/>
                    <a:gd name="connsiteY79" fmla="*/ 93980 h 780721"/>
                    <a:gd name="connsiteX80" fmla="*/ 1178560 w 1196340"/>
                    <a:gd name="connsiteY80" fmla="*/ 157480 h 780721"/>
                    <a:gd name="connsiteX81" fmla="*/ 1176020 w 1196340"/>
                    <a:gd name="connsiteY81" fmla="*/ 180340 h 780721"/>
                    <a:gd name="connsiteX82" fmla="*/ 1176020 w 1196340"/>
                    <a:gd name="connsiteY82" fmla="*/ 243840 h 780721"/>
                    <a:gd name="connsiteX83" fmla="*/ 1176020 w 1196340"/>
                    <a:gd name="connsiteY83" fmla="*/ 243840 h 780721"/>
                    <a:gd name="connsiteX84" fmla="*/ 1153160 w 1196340"/>
                    <a:gd name="connsiteY84" fmla="*/ 236220 h 780721"/>
                    <a:gd name="connsiteX85" fmla="*/ 1143000 w 1196340"/>
                    <a:gd name="connsiteY85" fmla="*/ 233680 h 780721"/>
                    <a:gd name="connsiteX86" fmla="*/ 1117600 w 1196340"/>
                    <a:gd name="connsiteY86" fmla="*/ 226060 h 780721"/>
                    <a:gd name="connsiteX87" fmla="*/ 1087120 w 1196340"/>
                    <a:gd name="connsiteY87" fmla="*/ 223520 h 780721"/>
                    <a:gd name="connsiteX88" fmla="*/ 1066800 w 1196340"/>
                    <a:gd name="connsiteY88" fmla="*/ 220980 h 780721"/>
                    <a:gd name="connsiteX89" fmla="*/ 1043940 w 1196340"/>
                    <a:gd name="connsiteY89" fmla="*/ 218440 h 780721"/>
                    <a:gd name="connsiteX90" fmla="*/ 995680 w 1196340"/>
                    <a:gd name="connsiteY90" fmla="*/ 208280 h 780721"/>
                    <a:gd name="connsiteX91" fmla="*/ 970280 w 1196340"/>
                    <a:gd name="connsiteY91" fmla="*/ 205740 h 780721"/>
                    <a:gd name="connsiteX92" fmla="*/ 939800 w 1196340"/>
                    <a:gd name="connsiteY92" fmla="*/ 200660 h 780721"/>
                    <a:gd name="connsiteX93" fmla="*/ 927100 w 1196340"/>
                    <a:gd name="connsiteY93" fmla="*/ 198120 h 780721"/>
                    <a:gd name="connsiteX94" fmla="*/ 904240 w 1196340"/>
                    <a:gd name="connsiteY94" fmla="*/ 195580 h 780721"/>
                    <a:gd name="connsiteX95" fmla="*/ 772160 w 1196340"/>
                    <a:gd name="connsiteY95" fmla="*/ 198120 h 780721"/>
                    <a:gd name="connsiteX96" fmla="*/ 746760 w 1196340"/>
                    <a:gd name="connsiteY96" fmla="*/ 205740 h 780721"/>
                    <a:gd name="connsiteX97" fmla="*/ 716280 w 1196340"/>
                    <a:gd name="connsiteY97" fmla="*/ 213360 h 780721"/>
                    <a:gd name="connsiteX98" fmla="*/ 706120 w 1196340"/>
                    <a:gd name="connsiteY98" fmla="*/ 215900 h 780721"/>
                    <a:gd name="connsiteX99" fmla="*/ 690880 w 1196340"/>
                    <a:gd name="connsiteY99" fmla="*/ 220980 h 780721"/>
                    <a:gd name="connsiteX100" fmla="*/ 657860 w 1196340"/>
                    <a:gd name="connsiteY100" fmla="*/ 223520 h 780721"/>
                    <a:gd name="connsiteX101" fmla="*/ 645160 w 1196340"/>
                    <a:gd name="connsiteY101" fmla="*/ 226060 h 780721"/>
                    <a:gd name="connsiteX102" fmla="*/ 637540 w 1196340"/>
                    <a:gd name="connsiteY102" fmla="*/ 228600 h 780721"/>
                    <a:gd name="connsiteX103" fmla="*/ 622300 w 1196340"/>
                    <a:gd name="connsiteY103" fmla="*/ 231140 h 780721"/>
                    <a:gd name="connsiteX104" fmla="*/ 609600 w 1196340"/>
                    <a:gd name="connsiteY104" fmla="*/ 236220 h 780721"/>
                    <a:gd name="connsiteX105" fmla="*/ 601980 w 1196340"/>
                    <a:gd name="connsiteY105" fmla="*/ 238760 h 780721"/>
                    <a:gd name="connsiteX106" fmla="*/ 568960 w 1196340"/>
                    <a:gd name="connsiteY106" fmla="*/ 254000 h 780721"/>
                    <a:gd name="connsiteX107" fmla="*/ 551180 w 1196340"/>
                    <a:gd name="connsiteY107" fmla="*/ 259080 h 780721"/>
                    <a:gd name="connsiteX108" fmla="*/ 543560 w 1196340"/>
                    <a:gd name="connsiteY108" fmla="*/ 264160 h 780721"/>
                    <a:gd name="connsiteX109" fmla="*/ 523240 w 1196340"/>
                    <a:gd name="connsiteY109" fmla="*/ 274320 h 780721"/>
                    <a:gd name="connsiteX110" fmla="*/ 513080 w 1196340"/>
                    <a:gd name="connsiteY110" fmla="*/ 279400 h 780721"/>
                    <a:gd name="connsiteX111" fmla="*/ 500380 w 1196340"/>
                    <a:gd name="connsiteY111" fmla="*/ 287020 h 780721"/>
                    <a:gd name="connsiteX112" fmla="*/ 492760 w 1196340"/>
                    <a:gd name="connsiteY112" fmla="*/ 292100 h 780721"/>
                    <a:gd name="connsiteX113" fmla="*/ 485140 w 1196340"/>
                    <a:gd name="connsiteY113" fmla="*/ 294640 h 780721"/>
                    <a:gd name="connsiteX114" fmla="*/ 474980 w 1196340"/>
                    <a:gd name="connsiteY114" fmla="*/ 299720 h 780721"/>
                    <a:gd name="connsiteX115" fmla="*/ 467360 w 1196340"/>
                    <a:gd name="connsiteY115" fmla="*/ 302260 h 780721"/>
                    <a:gd name="connsiteX116" fmla="*/ 459740 w 1196340"/>
                    <a:gd name="connsiteY116" fmla="*/ 307340 h 780721"/>
                    <a:gd name="connsiteX117" fmla="*/ 449580 w 1196340"/>
                    <a:gd name="connsiteY117" fmla="*/ 312420 h 780721"/>
                    <a:gd name="connsiteX118" fmla="*/ 436880 w 1196340"/>
                    <a:gd name="connsiteY118" fmla="*/ 320040 h 780721"/>
                    <a:gd name="connsiteX119" fmla="*/ 419100 w 1196340"/>
                    <a:gd name="connsiteY119" fmla="*/ 327660 h 780721"/>
                    <a:gd name="connsiteX120" fmla="*/ 408940 w 1196340"/>
                    <a:gd name="connsiteY120" fmla="*/ 335280 h 780721"/>
                    <a:gd name="connsiteX121" fmla="*/ 398780 w 1196340"/>
                    <a:gd name="connsiteY121" fmla="*/ 340360 h 780721"/>
                    <a:gd name="connsiteX122" fmla="*/ 383540 w 1196340"/>
                    <a:gd name="connsiteY122" fmla="*/ 353060 h 780721"/>
                    <a:gd name="connsiteX123" fmla="*/ 370840 w 1196340"/>
                    <a:gd name="connsiteY123" fmla="*/ 360680 h 780721"/>
                    <a:gd name="connsiteX124" fmla="*/ 353060 w 1196340"/>
                    <a:gd name="connsiteY124" fmla="*/ 378460 h 780721"/>
                    <a:gd name="connsiteX125" fmla="*/ 342900 w 1196340"/>
                    <a:gd name="connsiteY125" fmla="*/ 386080 h 780721"/>
                    <a:gd name="connsiteX126" fmla="*/ 317500 w 1196340"/>
                    <a:gd name="connsiteY126" fmla="*/ 403860 h 780721"/>
                    <a:gd name="connsiteX127" fmla="*/ 292100 w 1196340"/>
                    <a:gd name="connsiteY127" fmla="*/ 426720 h 780721"/>
                    <a:gd name="connsiteX128" fmla="*/ 287020 w 1196340"/>
                    <a:gd name="connsiteY128" fmla="*/ 434340 h 780721"/>
                    <a:gd name="connsiteX129" fmla="*/ 266700 w 1196340"/>
                    <a:gd name="connsiteY129" fmla="*/ 452120 h 780721"/>
                    <a:gd name="connsiteX130" fmla="*/ 248920 w 1196340"/>
                    <a:gd name="connsiteY130" fmla="*/ 472440 h 780721"/>
                    <a:gd name="connsiteX131" fmla="*/ 241300 w 1196340"/>
                    <a:gd name="connsiteY131" fmla="*/ 477520 h 780721"/>
                    <a:gd name="connsiteX132" fmla="*/ 233680 w 1196340"/>
                    <a:gd name="connsiteY132" fmla="*/ 487680 h 780721"/>
                    <a:gd name="connsiteX133" fmla="*/ 226060 w 1196340"/>
                    <a:gd name="connsiteY133" fmla="*/ 495300 h 780721"/>
                    <a:gd name="connsiteX134" fmla="*/ 218440 w 1196340"/>
                    <a:gd name="connsiteY134" fmla="*/ 505460 h 780721"/>
                    <a:gd name="connsiteX135" fmla="*/ 210820 w 1196340"/>
                    <a:gd name="connsiteY135" fmla="*/ 513080 h 780721"/>
                    <a:gd name="connsiteX136" fmla="*/ 205740 w 1196340"/>
                    <a:gd name="connsiteY136" fmla="*/ 520700 h 780721"/>
                    <a:gd name="connsiteX137" fmla="*/ 195580 w 1196340"/>
                    <a:gd name="connsiteY137" fmla="*/ 530860 h 780721"/>
                    <a:gd name="connsiteX138" fmla="*/ 187960 w 1196340"/>
                    <a:gd name="connsiteY138" fmla="*/ 541020 h 780721"/>
                    <a:gd name="connsiteX139" fmla="*/ 180340 w 1196340"/>
                    <a:gd name="connsiteY139" fmla="*/ 548640 h 780721"/>
                    <a:gd name="connsiteX140" fmla="*/ 175260 w 1196340"/>
                    <a:gd name="connsiteY140" fmla="*/ 556260 h 780721"/>
                    <a:gd name="connsiteX141" fmla="*/ 167640 w 1196340"/>
                    <a:gd name="connsiteY141" fmla="*/ 561340 h 780721"/>
                    <a:gd name="connsiteX142" fmla="*/ 160020 w 1196340"/>
                    <a:gd name="connsiteY142" fmla="*/ 576580 h 780721"/>
                    <a:gd name="connsiteX143" fmla="*/ 152400 w 1196340"/>
                    <a:gd name="connsiteY143" fmla="*/ 581660 h 780721"/>
                    <a:gd name="connsiteX144" fmla="*/ 147320 w 1196340"/>
                    <a:gd name="connsiteY144" fmla="*/ 591820 h 780721"/>
                    <a:gd name="connsiteX145" fmla="*/ 139700 w 1196340"/>
                    <a:gd name="connsiteY145" fmla="*/ 601980 h 780721"/>
                    <a:gd name="connsiteX146" fmla="*/ 129540 w 1196340"/>
                    <a:gd name="connsiteY146" fmla="*/ 617220 h 780721"/>
                    <a:gd name="connsiteX147" fmla="*/ 114300 w 1196340"/>
                    <a:gd name="connsiteY147" fmla="*/ 642620 h 780721"/>
                    <a:gd name="connsiteX148" fmla="*/ 104140 w 1196340"/>
                    <a:gd name="connsiteY148" fmla="*/ 652780 h 780721"/>
                    <a:gd name="connsiteX149" fmla="*/ 101600 w 1196340"/>
                    <a:gd name="connsiteY149" fmla="*/ 660400 h 780721"/>
                    <a:gd name="connsiteX150" fmla="*/ 83820 w 1196340"/>
                    <a:gd name="connsiteY150" fmla="*/ 683260 h 780721"/>
                    <a:gd name="connsiteX151" fmla="*/ 76200 w 1196340"/>
                    <a:gd name="connsiteY151" fmla="*/ 701040 h 780721"/>
                    <a:gd name="connsiteX152" fmla="*/ 68580 w 1196340"/>
                    <a:gd name="connsiteY152" fmla="*/ 708660 h 780721"/>
                    <a:gd name="connsiteX153" fmla="*/ 63500 w 1196340"/>
                    <a:gd name="connsiteY153" fmla="*/ 716280 h 780721"/>
                    <a:gd name="connsiteX154" fmla="*/ 55880 w 1196340"/>
                    <a:gd name="connsiteY154" fmla="*/ 726440 h 780721"/>
                    <a:gd name="connsiteX155" fmla="*/ 45720 w 1196340"/>
                    <a:gd name="connsiteY155" fmla="*/ 741680 h 780721"/>
                    <a:gd name="connsiteX156" fmla="*/ 40640 w 1196340"/>
                    <a:gd name="connsiteY156" fmla="*/ 749300 h 780721"/>
                    <a:gd name="connsiteX157" fmla="*/ 25400 w 1196340"/>
                    <a:gd name="connsiteY157" fmla="*/ 764540 h 780721"/>
                    <a:gd name="connsiteX158" fmla="*/ 17780 w 1196340"/>
                    <a:gd name="connsiteY158" fmla="*/ 772160 h 780721"/>
                    <a:gd name="connsiteX159" fmla="*/ 0 w 1196340"/>
                    <a:gd name="connsiteY159" fmla="*/ 777240 h 780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1196340" h="780721">
                      <a:moveTo>
                        <a:pt x="0" y="777240"/>
                      </a:moveTo>
                      <a:lnTo>
                        <a:pt x="0" y="777240"/>
                      </a:lnTo>
                      <a:cubicBezTo>
                        <a:pt x="3387" y="770467"/>
                        <a:pt x="7442" y="763988"/>
                        <a:pt x="10160" y="756920"/>
                      </a:cubicBezTo>
                      <a:cubicBezTo>
                        <a:pt x="11710" y="752891"/>
                        <a:pt x="11763" y="748434"/>
                        <a:pt x="12700" y="744220"/>
                      </a:cubicBezTo>
                      <a:cubicBezTo>
                        <a:pt x="13457" y="740812"/>
                        <a:pt x="14509" y="737473"/>
                        <a:pt x="15240" y="734060"/>
                      </a:cubicBezTo>
                      <a:cubicBezTo>
                        <a:pt x="17049" y="725617"/>
                        <a:pt x="18901" y="717177"/>
                        <a:pt x="20320" y="708660"/>
                      </a:cubicBezTo>
                      <a:cubicBezTo>
                        <a:pt x="21167" y="703580"/>
                        <a:pt x="21850" y="698470"/>
                        <a:pt x="22860" y="693420"/>
                      </a:cubicBezTo>
                      <a:cubicBezTo>
                        <a:pt x="23545" y="689997"/>
                        <a:pt x="24776" y="686695"/>
                        <a:pt x="25400" y="683260"/>
                      </a:cubicBezTo>
                      <a:cubicBezTo>
                        <a:pt x="26471" y="677370"/>
                        <a:pt x="26766" y="671351"/>
                        <a:pt x="27940" y="665480"/>
                      </a:cubicBezTo>
                      <a:cubicBezTo>
                        <a:pt x="33977" y="635296"/>
                        <a:pt x="30694" y="654570"/>
                        <a:pt x="35560" y="637540"/>
                      </a:cubicBezTo>
                      <a:cubicBezTo>
                        <a:pt x="36519" y="634183"/>
                        <a:pt x="37097" y="630724"/>
                        <a:pt x="38100" y="627380"/>
                      </a:cubicBezTo>
                      <a:cubicBezTo>
                        <a:pt x="39639" y="622251"/>
                        <a:pt x="41641" y="617269"/>
                        <a:pt x="43180" y="612140"/>
                      </a:cubicBezTo>
                      <a:cubicBezTo>
                        <a:pt x="45328" y="604979"/>
                        <a:pt x="45415" y="600999"/>
                        <a:pt x="48260" y="594360"/>
                      </a:cubicBezTo>
                      <a:cubicBezTo>
                        <a:pt x="49752" y="590880"/>
                        <a:pt x="52011" y="587745"/>
                        <a:pt x="53340" y="584200"/>
                      </a:cubicBezTo>
                      <a:cubicBezTo>
                        <a:pt x="54566" y="580931"/>
                        <a:pt x="54225" y="577114"/>
                        <a:pt x="55880" y="574040"/>
                      </a:cubicBezTo>
                      <a:cubicBezTo>
                        <a:pt x="60222" y="565977"/>
                        <a:pt x="67024" y="559371"/>
                        <a:pt x="71120" y="551180"/>
                      </a:cubicBezTo>
                      <a:cubicBezTo>
                        <a:pt x="90497" y="512427"/>
                        <a:pt x="67980" y="555187"/>
                        <a:pt x="86360" y="525780"/>
                      </a:cubicBezTo>
                      <a:cubicBezTo>
                        <a:pt x="88367" y="522569"/>
                        <a:pt x="89239" y="518701"/>
                        <a:pt x="91440" y="515620"/>
                      </a:cubicBezTo>
                      <a:cubicBezTo>
                        <a:pt x="93528" y="512697"/>
                        <a:pt x="96972" y="510923"/>
                        <a:pt x="99060" y="508000"/>
                      </a:cubicBezTo>
                      <a:cubicBezTo>
                        <a:pt x="101261" y="504919"/>
                        <a:pt x="102261" y="501128"/>
                        <a:pt x="104140" y="497840"/>
                      </a:cubicBezTo>
                      <a:cubicBezTo>
                        <a:pt x="111305" y="485302"/>
                        <a:pt x="107754" y="494598"/>
                        <a:pt x="116840" y="480060"/>
                      </a:cubicBezTo>
                      <a:cubicBezTo>
                        <a:pt x="118847" y="476849"/>
                        <a:pt x="120382" y="473360"/>
                        <a:pt x="121920" y="469900"/>
                      </a:cubicBezTo>
                      <a:cubicBezTo>
                        <a:pt x="123772" y="465734"/>
                        <a:pt x="124654" y="461110"/>
                        <a:pt x="127000" y="457200"/>
                      </a:cubicBezTo>
                      <a:cubicBezTo>
                        <a:pt x="129789" y="452551"/>
                        <a:pt x="134371" y="449149"/>
                        <a:pt x="137160" y="444500"/>
                      </a:cubicBezTo>
                      <a:cubicBezTo>
                        <a:pt x="139506" y="440590"/>
                        <a:pt x="140201" y="435878"/>
                        <a:pt x="142240" y="431800"/>
                      </a:cubicBezTo>
                      <a:cubicBezTo>
                        <a:pt x="144448" y="427384"/>
                        <a:pt x="147652" y="423516"/>
                        <a:pt x="149860" y="419100"/>
                      </a:cubicBezTo>
                      <a:cubicBezTo>
                        <a:pt x="151899" y="415022"/>
                        <a:pt x="152594" y="410310"/>
                        <a:pt x="154940" y="406400"/>
                      </a:cubicBezTo>
                      <a:cubicBezTo>
                        <a:pt x="173308" y="375786"/>
                        <a:pt x="157644" y="411151"/>
                        <a:pt x="172720" y="381000"/>
                      </a:cubicBezTo>
                      <a:cubicBezTo>
                        <a:pt x="179564" y="367312"/>
                        <a:pt x="175529" y="368317"/>
                        <a:pt x="185420" y="355600"/>
                      </a:cubicBezTo>
                      <a:cubicBezTo>
                        <a:pt x="188360" y="351819"/>
                        <a:pt x="192706" y="349272"/>
                        <a:pt x="195580" y="345440"/>
                      </a:cubicBezTo>
                      <a:cubicBezTo>
                        <a:pt x="197852" y="342411"/>
                        <a:pt x="198459" y="338361"/>
                        <a:pt x="200660" y="335280"/>
                      </a:cubicBezTo>
                      <a:cubicBezTo>
                        <a:pt x="210022" y="322173"/>
                        <a:pt x="206641" y="333478"/>
                        <a:pt x="213360" y="320040"/>
                      </a:cubicBezTo>
                      <a:cubicBezTo>
                        <a:pt x="214557" y="317645"/>
                        <a:pt x="214481" y="314690"/>
                        <a:pt x="215900" y="312420"/>
                      </a:cubicBezTo>
                      <a:cubicBezTo>
                        <a:pt x="225729" y="296694"/>
                        <a:pt x="226722" y="301733"/>
                        <a:pt x="238760" y="287020"/>
                      </a:cubicBezTo>
                      <a:cubicBezTo>
                        <a:pt x="242626" y="282295"/>
                        <a:pt x="244947" y="276416"/>
                        <a:pt x="248920" y="271780"/>
                      </a:cubicBezTo>
                      <a:cubicBezTo>
                        <a:pt x="254000" y="265853"/>
                        <a:pt x="258938" y="259802"/>
                        <a:pt x="264160" y="254000"/>
                      </a:cubicBezTo>
                      <a:cubicBezTo>
                        <a:pt x="274796" y="242182"/>
                        <a:pt x="268880" y="249954"/>
                        <a:pt x="281940" y="238760"/>
                      </a:cubicBezTo>
                      <a:cubicBezTo>
                        <a:pt x="284667" y="236422"/>
                        <a:pt x="286800" y="233440"/>
                        <a:pt x="289560" y="231140"/>
                      </a:cubicBezTo>
                      <a:cubicBezTo>
                        <a:pt x="291905" y="229186"/>
                        <a:pt x="294911" y="228102"/>
                        <a:pt x="297180" y="226060"/>
                      </a:cubicBezTo>
                      <a:cubicBezTo>
                        <a:pt x="303410" y="220453"/>
                        <a:pt x="309033" y="214207"/>
                        <a:pt x="314960" y="208280"/>
                      </a:cubicBezTo>
                      <a:lnTo>
                        <a:pt x="332740" y="190500"/>
                      </a:lnTo>
                      <a:cubicBezTo>
                        <a:pt x="336973" y="188807"/>
                        <a:pt x="341530" y="187766"/>
                        <a:pt x="345440" y="185420"/>
                      </a:cubicBezTo>
                      <a:cubicBezTo>
                        <a:pt x="350089" y="182631"/>
                        <a:pt x="353756" y="178449"/>
                        <a:pt x="358140" y="175260"/>
                      </a:cubicBezTo>
                      <a:cubicBezTo>
                        <a:pt x="363078" y="171669"/>
                        <a:pt x="368496" y="168763"/>
                        <a:pt x="373380" y="165100"/>
                      </a:cubicBezTo>
                      <a:lnTo>
                        <a:pt x="393700" y="149860"/>
                      </a:lnTo>
                      <a:cubicBezTo>
                        <a:pt x="397087" y="147320"/>
                        <a:pt x="399844" y="143579"/>
                        <a:pt x="403860" y="142240"/>
                      </a:cubicBezTo>
                      <a:cubicBezTo>
                        <a:pt x="415037" y="138514"/>
                        <a:pt x="411261" y="140385"/>
                        <a:pt x="424180" y="132080"/>
                      </a:cubicBezTo>
                      <a:cubicBezTo>
                        <a:pt x="431884" y="127128"/>
                        <a:pt x="438352" y="119736"/>
                        <a:pt x="447040" y="116840"/>
                      </a:cubicBezTo>
                      <a:cubicBezTo>
                        <a:pt x="449580" y="115993"/>
                        <a:pt x="452229" y="115422"/>
                        <a:pt x="454660" y="114300"/>
                      </a:cubicBezTo>
                      <a:cubicBezTo>
                        <a:pt x="463255" y="110333"/>
                        <a:pt x="471271" y="105116"/>
                        <a:pt x="480060" y="101600"/>
                      </a:cubicBezTo>
                      <a:cubicBezTo>
                        <a:pt x="484293" y="99907"/>
                        <a:pt x="488609" y="98407"/>
                        <a:pt x="492760" y="96520"/>
                      </a:cubicBezTo>
                      <a:cubicBezTo>
                        <a:pt x="497931" y="94170"/>
                        <a:pt x="502612" y="90696"/>
                        <a:pt x="508000" y="88900"/>
                      </a:cubicBezTo>
                      <a:cubicBezTo>
                        <a:pt x="512886" y="87271"/>
                        <a:pt x="518160" y="87207"/>
                        <a:pt x="523240" y="86360"/>
                      </a:cubicBezTo>
                      <a:cubicBezTo>
                        <a:pt x="526627" y="83820"/>
                        <a:pt x="529699" y="80796"/>
                        <a:pt x="533400" y="78740"/>
                      </a:cubicBezTo>
                      <a:cubicBezTo>
                        <a:pt x="545214" y="72177"/>
                        <a:pt x="552960" y="73067"/>
                        <a:pt x="566420" y="68580"/>
                      </a:cubicBezTo>
                      <a:cubicBezTo>
                        <a:pt x="584690" y="62490"/>
                        <a:pt x="561874" y="69879"/>
                        <a:pt x="584200" y="63500"/>
                      </a:cubicBezTo>
                      <a:cubicBezTo>
                        <a:pt x="586774" y="62764"/>
                        <a:pt x="589223" y="61609"/>
                        <a:pt x="591820" y="60960"/>
                      </a:cubicBezTo>
                      <a:cubicBezTo>
                        <a:pt x="605479" y="57545"/>
                        <a:pt x="605748" y="59568"/>
                        <a:pt x="619760" y="53340"/>
                      </a:cubicBezTo>
                      <a:cubicBezTo>
                        <a:pt x="622550" y="52100"/>
                        <a:pt x="624601" y="49523"/>
                        <a:pt x="627380" y="48260"/>
                      </a:cubicBezTo>
                      <a:cubicBezTo>
                        <a:pt x="633966" y="45267"/>
                        <a:pt x="640771" y="42719"/>
                        <a:pt x="647700" y="40640"/>
                      </a:cubicBezTo>
                      <a:cubicBezTo>
                        <a:pt x="657731" y="37631"/>
                        <a:pt x="668020" y="35560"/>
                        <a:pt x="678180" y="33020"/>
                      </a:cubicBezTo>
                      <a:cubicBezTo>
                        <a:pt x="681567" y="32173"/>
                        <a:pt x="685028" y="31584"/>
                        <a:pt x="688340" y="30480"/>
                      </a:cubicBezTo>
                      <a:cubicBezTo>
                        <a:pt x="745492" y="11429"/>
                        <a:pt x="689943" y="29296"/>
                        <a:pt x="721360" y="20320"/>
                      </a:cubicBezTo>
                      <a:cubicBezTo>
                        <a:pt x="723934" y="19584"/>
                        <a:pt x="726473" y="18720"/>
                        <a:pt x="728980" y="17780"/>
                      </a:cubicBezTo>
                      <a:cubicBezTo>
                        <a:pt x="733249" y="16179"/>
                        <a:pt x="737257" y="13806"/>
                        <a:pt x="741680" y="12700"/>
                      </a:cubicBezTo>
                      <a:cubicBezTo>
                        <a:pt x="747488" y="11248"/>
                        <a:pt x="753555" y="11144"/>
                        <a:pt x="759460" y="10160"/>
                      </a:cubicBezTo>
                      <a:cubicBezTo>
                        <a:pt x="763718" y="9450"/>
                        <a:pt x="767902" y="8330"/>
                        <a:pt x="772160" y="7620"/>
                      </a:cubicBezTo>
                      <a:cubicBezTo>
                        <a:pt x="778065" y="6636"/>
                        <a:pt x="784050" y="6151"/>
                        <a:pt x="789940" y="5080"/>
                      </a:cubicBezTo>
                      <a:cubicBezTo>
                        <a:pt x="793375" y="4456"/>
                        <a:pt x="796657" y="3114"/>
                        <a:pt x="800100" y="2540"/>
                      </a:cubicBezTo>
                      <a:cubicBezTo>
                        <a:pt x="806833" y="1418"/>
                        <a:pt x="813647" y="847"/>
                        <a:pt x="820420" y="0"/>
                      </a:cubicBezTo>
                      <a:lnTo>
                        <a:pt x="1089660" y="2540"/>
                      </a:lnTo>
                      <a:cubicBezTo>
                        <a:pt x="1093976" y="2618"/>
                        <a:pt x="1098076" y="4545"/>
                        <a:pt x="1102360" y="5080"/>
                      </a:cubicBezTo>
                      <a:cubicBezTo>
                        <a:pt x="1111640" y="6240"/>
                        <a:pt x="1120987" y="6773"/>
                        <a:pt x="1130300" y="7620"/>
                      </a:cubicBezTo>
                      <a:cubicBezTo>
                        <a:pt x="1148164" y="13575"/>
                        <a:pt x="1126752" y="7029"/>
                        <a:pt x="1160780" y="12700"/>
                      </a:cubicBezTo>
                      <a:cubicBezTo>
                        <a:pt x="1163421" y="13140"/>
                        <a:pt x="1165817" y="14536"/>
                        <a:pt x="1168400" y="15240"/>
                      </a:cubicBezTo>
                      <a:cubicBezTo>
                        <a:pt x="1189285" y="20936"/>
                        <a:pt x="1182429" y="20320"/>
                        <a:pt x="1196340" y="20320"/>
                      </a:cubicBezTo>
                      <a:lnTo>
                        <a:pt x="1196340" y="20320"/>
                      </a:lnTo>
                      <a:cubicBezTo>
                        <a:pt x="1191297" y="70754"/>
                        <a:pt x="1196521" y="26855"/>
                        <a:pt x="1191260" y="58420"/>
                      </a:cubicBezTo>
                      <a:cubicBezTo>
                        <a:pt x="1190276" y="64325"/>
                        <a:pt x="1189791" y="70310"/>
                        <a:pt x="1188720" y="76200"/>
                      </a:cubicBezTo>
                      <a:cubicBezTo>
                        <a:pt x="1187444" y="83217"/>
                        <a:pt x="1185816" y="87451"/>
                        <a:pt x="1183640" y="93980"/>
                      </a:cubicBezTo>
                      <a:cubicBezTo>
                        <a:pt x="1181947" y="115147"/>
                        <a:pt x="1180905" y="136376"/>
                        <a:pt x="1178560" y="157480"/>
                      </a:cubicBezTo>
                      <a:cubicBezTo>
                        <a:pt x="1177713" y="165100"/>
                        <a:pt x="1176245" y="172676"/>
                        <a:pt x="1176020" y="180340"/>
                      </a:cubicBezTo>
                      <a:cubicBezTo>
                        <a:pt x="1175398" y="201498"/>
                        <a:pt x="1176020" y="222673"/>
                        <a:pt x="1176020" y="243840"/>
                      </a:cubicBezTo>
                      <a:lnTo>
                        <a:pt x="1176020" y="243840"/>
                      </a:lnTo>
                      <a:cubicBezTo>
                        <a:pt x="1168400" y="241300"/>
                        <a:pt x="1160837" y="238582"/>
                        <a:pt x="1153160" y="236220"/>
                      </a:cubicBezTo>
                      <a:cubicBezTo>
                        <a:pt x="1149823" y="235193"/>
                        <a:pt x="1146344" y="234683"/>
                        <a:pt x="1143000" y="233680"/>
                      </a:cubicBezTo>
                      <a:cubicBezTo>
                        <a:pt x="1137738" y="232102"/>
                        <a:pt x="1124291" y="226896"/>
                        <a:pt x="1117600" y="226060"/>
                      </a:cubicBezTo>
                      <a:cubicBezTo>
                        <a:pt x="1107484" y="224795"/>
                        <a:pt x="1097265" y="224534"/>
                        <a:pt x="1087120" y="223520"/>
                      </a:cubicBezTo>
                      <a:cubicBezTo>
                        <a:pt x="1080328" y="222841"/>
                        <a:pt x="1073579" y="221778"/>
                        <a:pt x="1066800" y="220980"/>
                      </a:cubicBezTo>
                      <a:lnTo>
                        <a:pt x="1043940" y="218440"/>
                      </a:lnTo>
                      <a:cubicBezTo>
                        <a:pt x="1027946" y="214441"/>
                        <a:pt x="1012085" y="210331"/>
                        <a:pt x="995680" y="208280"/>
                      </a:cubicBezTo>
                      <a:cubicBezTo>
                        <a:pt x="987237" y="207225"/>
                        <a:pt x="978711" y="206890"/>
                        <a:pt x="970280" y="205740"/>
                      </a:cubicBezTo>
                      <a:cubicBezTo>
                        <a:pt x="960074" y="204348"/>
                        <a:pt x="949943" y="202450"/>
                        <a:pt x="939800" y="200660"/>
                      </a:cubicBezTo>
                      <a:cubicBezTo>
                        <a:pt x="935549" y="199910"/>
                        <a:pt x="931374" y="198731"/>
                        <a:pt x="927100" y="198120"/>
                      </a:cubicBezTo>
                      <a:cubicBezTo>
                        <a:pt x="919510" y="197036"/>
                        <a:pt x="911860" y="196427"/>
                        <a:pt x="904240" y="195580"/>
                      </a:cubicBezTo>
                      <a:lnTo>
                        <a:pt x="772160" y="198120"/>
                      </a:lnTo>
                      <a:cubicBezTo>
                        <a:pt x="760020" y="198546"/>
                        <a:pt x="758156" y="202234"/>
                        <a:pt x="746760" y="205740"/>
                      </a:cubicBezTo>
                      <a:cubicBezTo>
                        <a:pt x="736750" y="208820"/>
                        <a:pt x="726440" y="210820"/>
                        <a:pt x="716280" y="213360"/>
                      </a:cubicBezTo>
                      <a:cubicBezTo>
                        <a:pt x="712893" y="214207"/>
                        <a:pt x="709432" y="214796"/>
                        <a:pt x="706120" y="215900"/>
                      </a:cubicBezTo>
                      <a:cubicBezTo>
                        <a:pt x="701040" y="217593"/>
                        <a:pt x="696169" y="220145"/>
                        <a:pt x="690880" y="220980"/>
                      </a:cubicBezTo>
                      <a:cubicBezTo>
                        <a:pt x="679976" y="222702"/>
                        <a:pt x="668867" y="222673"/>
                        <a:pt x="657860" y="223520"/>
                      </a:cubicBezTo>
                      <a:cubicBezTo>
                        <a:pt x="653627" y="224367"/>
                        <a:pt x="649348" y="225013"/>
                        <a:pt x="645160" y="226060"/>
                      </a:cubicBezTo>
                      <a:cubicBezTo>
                        <a:pt x="642563" y="226709"/>
                        <a:pt x="640154" y="228019"/>
                        <a:pt x="637540" y="228600"/>
                      </a:cubicBezTo>
                      <a:cubicBezTo>
                        <a:pt x="632513" y="229717"/>
                        <a:pt x="627380" y="230293"/>
                        <a:pt x="622300" y="231140"/>
                      </a:cubicBezTo>
                      <a:cubicBezTo>
                        <a:pt x="618067" y="232833"/>
                        <a:pt x="613869" y="234619"/>
                        <a:pt x="609600" y="236220"/>
                      </a:cubicBezTo>
                      <a:cubicBezTo>
                        <a:pt x="607093" y="237160"/>
                        <a:pt x="604417" y="237652"/>
                        <a:pt x="601980" y="238760"/>
                      </a:cubicBezTo>
                      <a:cubicBezTo>
                        <a:pt x="586457" y="245816"/>
                        <a:pt x="583348" y="249204"/>
                        <a:pt x="568960" y="254000"/>
                      </a:cubicBezTo>
                      <a:cubicBezTo>
                        <a:pt x="564077" y="255628"/>
                        <a:pt x="556072" y="256634"/>
                        <a:pt x="551180" y="259080"/>
                      </a:cubicBezTo>
                      <a:cubicBezTo>
                        <a:pt x="548450" y="260445"/>
                        <a:pt x="546240" y="262698"/>
                        <a:pt x="543560" y="264160"/>
                      </a:cubicBezTo>
                      <a:cubicBezTo>
                        <a:pt x="536912" y="267786"/>
                        <a:pt x="530013" y="270933"/>
                        <a:pt x="523240" y="274320"/>
                      </a:cubicBezTo>
                      <a:cubicBezTo>
                        <a:pt x="519853" y="276013"/>
                        <a:pt x="516327" y="277452"/>
                        <a:pt x="513080" y="279400"/>
                      </a:cubicBezTo>
                      <a:cubicBezTo>
                        <a:pt x="508847" y="281940"/>
                        <a:pt x="504566" y="284403"/>
                        <a:pt x="500380" y="287020"/>
                      </a:cubicBezTo>
                      <a:cubicBezTo>
                        <a:pt x="497791" y="288638"/>
                        <a:pt x="495490" y="290735"/>
                        <a:pt x="492760" y="292100"/>
                      </a:cubicBezTo>
                      <a:cubicBezTo>
                        <a:pt x="490365" y="293297"/>
                        <a:pt x="487601" y="293585"/>
                        <a:pt x="485140" y="294640"/>
                      </a:cubicBezTo>
                      <a:cubicBezTo>
                        <a:pt x="481660" y="296132"/>
                        <a:pt x="478460" y="298228"/>
                        <a:pt x="474980" y="299720"/>
                      </a:cubicBezTo>
                      <a:cubicBezTo>
                        <a:pt x="472519" y="300775"/>
                        <a:pt x="469755" y="301063"/>
                        <a:pt x="467360" y="302260"/>
                      </a:cubicBezTo>
                      <a:cubicBezTo>
                        <a:pt x="464630" y="303625"/>
                        <a:pt x="462390" y="305825"/>
                        <a:pt x="459740" y="307340"/>
                      </a:cubicBezTo>
                      <a:cubicBezTo>
                        <a:pt x="456452" y="309219"/>
                        <a:pt x="452890" y="310581"/>
                        <a:pt x="449580" y="312420"/>
                      </a:cubicBezTo>
                      <a:cubicBezTo>
                        <a:pt x="445264" y="314818"/>
                        <a:pt x="441296" y="317832"/>
                        <a:pt x="436880" y="320040"/>
                      </a:cubicBezTo>
                      <a:cubicBezTo>
                        <a:pt x="419596" y="328682"/>
                        <a:pt x="440242" y="314446"/>
                        <a:pt x="419100" y="327660"/>
                      </a:cubicBezTo>
                      <a:cubicBezTo>
                        <a:pt x="415510" y="329904"/>
                        <a:pt x="412530" y="333036"/>
                        <a:pt x="408940" y="335280"/>
                      </a:cubicBezTo>
                      <a:cubicBezTo>
                        <a:pt x="405729" y="337287"/>
                        <a:pt x="401882" y="338189"/>
                        <a:pt x="398780" y="340360"/>
                      </a:cubicBezTo>
                      <a:cubicBezTo>
                        <a:pt x="393363" y="344152"/>
                        <a:pt x="388888" y="349171"/>
                        <a:pt x="383540" y="353060"/>
                      </a:cubicBezTo>
                      <a:cubicBezTo>
                        <a:pt x="379547" y="355964"/>
                        <a:pt x="374633" y="357519"/>
                        <a:pt x="370840" y="360680"/>
                      </a:cubicBezTo>
                      <a:cubicBezTo>
                        <a:pt x="364401" y="366046"/>
                        <a:pt x="359765" y="373431"/>
                        <a:pt x="353060" y="378460"/>
                      </a:cubicBezTo>
                      <a:cubicBezTo>
                        <a:pt x="349673" y="381000"/>
                        <a:pt x="346368" y="383652"/>
                        <a:pt x="342900" y="386080"/>
                      </a:cubicBezTo>
                      <a:cubicBezTo>
                        <a:pt x="337655" y="389751"/>
                        <a:pt x="323172" y="398704"/>
                        <a:pt x="317500" y="403860"/>
                      </a:cubicBezTo>
                      <a:cubicBezTo>
                        <a:pt x="290084" y="428783"/>
                        <a:pt x="309417" y="415175"/>
                        <a:pt x="292100" y="426720"/>
                      </a:cubicBezTo>
                      <a:cubicBezTo>
                        <a:pt x="290407" y="429260"/>
                        <a:pt x="288974" y="431995"/>
                        <a:pt x="287020" y="434340"/>
                      </a:cubicBezTo>
                      <a:cubicBezTo>
                        <a:pt x="279994" y="442771"/>
                        <a:pt x="275523" y="444278"/>
                        <a:pt x="266700" y="452120"/>
                      </a:cubicBezTo>
                      <a:cubicBezTo>
                        <a:pt x="231083" y="483779"/>
                        <a:pt x="279269" y="442091"/>
                        <a:pt x="248920" y="472440"/>
                      </a:cubicBezTo>
                      <a:cubicBezTo>
                        <a:pt x="246761" y="474599"/>
                        <a:pt x="243459" y="475361"/>
                        <a:pt x="241300" y="477520"/>
                      </a:cubicBezTo>
                      <a:cubicBezTo>
                        <a:pt x="238307" y="480513"/>
                        <a:pt x="236435" y="484466"/>
                        <a:pt x="233680" y="487680"/>
                      </a:cubicBezTo>
                      <a:cubicBezTo>
                        <a:pt x="231342" y="490407"/>
                        <a:pt x="228398" y="492573"/>
                        <a:pt x="226060" y="495300"/>
                      </a:cubicBezTo>
                      <a:cubicBezTo>
                        <a:pt x="223305" y="498514"/>
                        <a:pt x="221195" y="502246"/>
                        <a:pt x="218440" y="505460"/>
                      </a:cubicBezTo>
                      <a:cubicBezTo>
                        <a:pt x="216102" y="508187"/>
                        <a:pt x="213120" y="510320"/>
                        <a:pt x="210820" y="513080"/>
                      </a:cubicBezTo>
                      <a:cubicBezTo>
                        <a:pt x="208866" y="515425"/>
                        <a:pt x="207727" y="518382"/>
                        <a:pt x="205740" y="520700"/>
                      </a:cubicBezTo>
                      <a:cubicBezTo>
                        <a:pt x="202623" y="524336"/>
                        <a:pt x="198734" y="527256"/>
                        <a:pt x="195580" y="530860"/>
                      </a:cubicBezTo>
                      <a:cubicBezTo>
                        <a:pt x="192792" y="534046"/>
                        <a:pt x="190715" y="537806"/>
                        <a:pt x="187960" y="541020"/>
                      </a:cubicBezTo>
                      <a:cubicBezTo>
                        <a:pt x="185622" y="543747"/>
                        <a:pt x="182640" y="545880"/>
                        <a:pt x="180340" y="548640"/>
                      </a:cubicBezTo>
                      <a:cubicBezTo>
                        <a:pt x="178386" y="550985"/>
                        <a:pt x="177419" y="554101"/>
                        <a:pt x="175260" y="556260"/>
                      </a:cubicBezTo>
                      <a:cubicBezTo>
                        <a:pt x="173101" y="558419"/>
                        <a:pt x="170180" y="559647"/>
                        <a:pt x="167640" y="561340"/>
                      </a:cubicBezTo>
                      <a:cubicBezTo>
                        <a:pt x="165574" y="567538"/>
                        <a:pt x="164944" y="571656"/>
                        <a:pt x="160020" y="576580"/>
                      </a:cubicBezTo>
                      <a:cubicBezTo>
                        <a:pt x="157861" y="578739"/>
                        <a:pt x="154940" y="579967"/>
                        <a:pt x="152400" y="581660"/>
                      </a:cubicBezTo>
                      <a:cubicBezTo>
                        <a:pt x="150707" y="585047"/>
                        <a:pt x="149327" y="588609"/>
                        <a:pt x="147320" y="591820"/>
                      </a:cubicBezTo>
                      <a:cubicBezTo>
                        <a:pt x="145076" y="595410"/>
                        <a:pt x="142128" y="598512"/>
                        <a:pt x="139700" y="601980"/>
                      </a:cubicBezTo>
                      <a:cubicBezTo>
                        <a:pt x="136199" y="606982"/>
                        <a:pt x="132681" y="611985"/>
                        <a:pt x="129540" y="617220"/>
                      </a:cubicBezTo>
                      <a:cubicBezTo>
                        <a:pt x="123527" y="627242"/>
                        <a:pt x="123662" y="633258"/>
                        <a:pt x="114300" y="642620"/>
                      </a:cubicBezTo>
                      <a:lnTo>
                        <a:pt x="104140" y="652780"/>
                      </a:lnTo>
                      <a:cubicBezTo>
                        <a:pt x="103293" y="655320"/>
                        <a:pt x="103085" y="658172"/>
                        <a:pt x="101600" y="660400"/>
                      </a:cubicBezTo>
                      <a:cubicBezTo>
                        <a:pt x="92834" y="673549"/>
                        <a:pt x="90583" y="662971"/>
                        <a:pt x="83820" y="683260"/>
                      </a:cubicBezTo>
                      <a:cubicBezTo>
                        <a:pt x="81747" y="689478"/>
                        <a:pt x="80123" y="695547"/>
                        <a:pt x="76200" y="701040"/>
                      </a:cubicBezTo>
                      <a:cubicBezTo>
                        <a:pt x="74112" y="703963"/>
                        <a:pt x="70880" y="705900"/>
                        <a:pt x="68580" y="708660"/>
                      </a:cubicBezTo>
                      <a:cubicBezTo>
                        <a:pt x="66626" y="711005"/>
                        <a:pt x="65274" y="713796"/>
                        <a:pt x="63500" y="716280"/>
                      </a:cubicBezTo>
                      <a:cubicBezTo>
                        <a:pt x="61039" y="719725"/>
                        <a:pt x="58308" y="722972"/>
                        <a:pt x="55880" y="726440"/>
                      </a:cubicBezTo>
                      <a:cubicBezTo>
                        <a:pt x="52379" y="731442"/>
                        <a:pt x="49107" y="736600"/>
                        <a:pt x="45720" y="741680"/>
                      </a:cubicBezTo>
                      <a:cubicBezTo>
                        <a:pt x="44027" y="744220"/>
                        <a:pt x="42799" y="747141"/>
                        <a:pt x="40640" y="749300"/>
                      </a:cubicBezTo>
                      <a:lnTo>
                        <a:pt x="25400" y="764540"/>
                      </a:lnTo>
                      <a:cubicBezTo>
                        <a:pt x="22860" y="767080"/>
                        <a:pt x="19773" y="769171"/>
                        <a:pt x="17780" y="772160"/>
                      </a:cubicBezTo>
                      <a:cubicBezTo>
                        <a:pt x="6956" y="788396"/>
                        <a:pt x="2963" y="776393"/>
                        <a:pt x="0" y="77724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3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Forme libre 228">
                  <a:extLst>
                    <a:ext uri="{FF2B5EF4-FFF2-40B4-BE49-F238E27FC236}">
                      <a16:creationId xmlns:a16="http://schemas.microsoft.com/office/drawing/2014/main" id="{0964BB44-B308-C78A-E5A1-A4B71C2015F8}"/>
                    </a:ext>
                  </a:extLst>
                </p:cNvPr>
                <p:cNvSpPr/>
                <p:nvPr/>
              </p:nvSpPr>
              <p:spPr>
                <a:xfrm rot="14400000" flipH="1">
                  <a:off x="3253620" y="3062330"/>
                  <a:ext cx="268640" cy="188487"/>
                </a:xfrm>
                <a:custGeom>
                  <a:avLst/>
                  <a:gdLst>
                    <a:gd name="connsiteX0" fmla="*/ 0 w 1196340"/>
                    <a:gd name="connsiteY0" fmla="*/ 777240 h 780721"/>
                    <a:gd name="connsiteX1" fmla="*/ 0 w 1196340"/>
                    <a:gd name="connsiteY1" fmla="*/ 777240 h 780721"/>
                    <a:gd name="connsiteX2" fmla="*/ 10160 w 1196340"/>
                    <a:gd name="connsiteY2" fmla="*/ 756920 h 780721"/>
                    <a:gd name="connsiteX3" fmla="*/ 12700 w 1196340"/>
                    <a:gd name="connsiteY3" fmla="*/ 744220 h 780721"/>
                    <a:gd name="connsiteX4" fmla="*/ 15240 w 1196340"/>
                    <a:gd name="connsiteY4" fmla="*/ 734060 h 780721"/>
                    <a:gd name="connsiteX5" fmla="*/ 20320 w 1196340"/>
                    <a:gd name="connsiteY5" fmla="*/ 708660 h 780721"/>
                    <a:gd name="connsiteX6" fmla="*/ 22860 w 1196340"/>
                    <a:gd name="connsiteY6" fmla="*/ 693420 h 780721"/>
                    <a:gd name="connsiteX7" fmla="*/ 25400 w 1196340"/>
                    <a:gd name="connsiteY7" fmla="*/ 683260 h 780721"/>
                    <a:gd name="connsiteX8" fmla="*/ 27940 w 1196340"/>
                    <a:gd name="connsiteY8" fmla="*/ 665480 h 780721"/>
                    <a:gd name="connsiteX9" fmla="*/ 35560 w 1196340"/>
                    <a:gd name="connsiteY9" fmla="*/ 637540 h 780721"/>
                    <a:gd name="connsiteX10" fmla="*/ 38100 w 1196340"/>
                    <a:gd name="connsiteY10" fmla="*/ 627380 h 780721"/>
                    <a:gd name="connsiteX11" fmla="*/ 43180 w 1196340"/>
                    <a:gd name="connsiteY11" fmla="*/ 612140 h 780721"/>
                    <a:gd name="connsiteX12" fmla="*/ 48260 w 1196340"/>
                    <a:gd name="connsiteY12" fmla="*/ 594360 h 780721"/>
                    <a:gd name="connsiteX13" fmla="*/ 53340 w 1196340"/>
                    <a:gd name="connsiteY13" fmla="*/ 584200 h 780721"/>
                    <a:gd name="connsiteX14" fmla="*/ 55880 w 1196340"/>
                    <a:gd name="connsiteY14" fmla="*/ 574040 h 780721"/>
                    <a:gd name="connsiteX15" fmla="*/ 71120 w 1196340"/>
                    <a:gd name="connsiteY15" fmla="*/ 551180 h 780721"/>
                    <a:gd name="connsiteX16" fmla="*/ 86360 w 1196340"/>
                    <a:gd name="connsiteY16" fmla="*/ 525780 h 780721"/>
                    <a:gd name="connsiteX17" fmla="*/ 91440 w 1196340"/>
                    <a:gd name="connsiteY17" fmla="*/ 515620 h 780721"/>
                    <a:gd name="connsiteX18" fmla="*/ 99060 w 1196340"/>
                    <a:gd name="connsiteY18" fmla="*/ 508000 h 780721"/>
                    <a:gd name="connsiteX19" fmla="*/ 104140 w 1196340"/>
                    <a:gd name="connsiteY19" fmla="*/ 497840 h 780721"/>
                    <a:gd name="connsiteX20" fmla="*/ 116840 w 1196340"/>
                    <a:gd name="connsiteY20" fmla="*/ 480060 h 780721"/>
                    <a:gd name="connsiteX21" fmla="*/ 121920 w 1196340"/>
                    <a:gd name="connsiteY21" fmla="*/ 469900 h 780721"/>
                    <a:gd name="connsiteX22" fmla="*/ 127000 w 1196340"/>
                    <a:gd name="connsiteY22" fmla="*/ 457200 h 780721"/>
                    <a:gd name="connsiteX23" fmla="*/ 137160 w 1196340"/>
                    <a:gd name="connsiteY23" fmla="*/ 444500 h 780721"/>
                    <a:gd name="connsiteX24" fmla="*/ 142240 w 1196340"/>
                    <a:gd name="connsiteY24" fmla="*/ 431800 h 780721"/>
                    <a:gd name="connsiteX25" fmla="*/ 149860 w 1196340"/>
                    <a:gd name="connsiteY25" fmla="*/ 419100 h 780721"/>
                    <a:gd name="connsiteX26" fmla="*/ 154940 w 1196340"/>
                    <a:gd name="connsiteY26" fmla="*/ 406400 h 780721"/>
                    <a:gd name="connsiteX27" fmla="*/ 172720 w 1196340"/>
                    <a:gd name="connsiteY27" fmla="*/ 381000 h 780721"/>
                    <a:gd name="connsiteX28" fmla="*/ 185420 w 1196340"/>
                    <a:gd name="connsiteY28" fmla="*/ 355600 h 780721"/>
                    <a:gd name="connsiteX29" fmla="*/ 195580 w 1196340"/>
                    <a:gd name="connsiteY29" fmla="*/ 345440 h 780721"/>
                    <a:gd name="connsiteX30" fmla="*/ 200660 w 1196340"/>
                    <a:gd name="connsiteY30" fmla="*/ 335280 h 780721"/>
                    <a:gd name="connsiteX31" fmla="*/ 213360 w 1196340"/>
                    <a:gd name="connsiteY31" fmla="*/ 320040 h 780721"/>
                    <a:gd name="connsiteX32" fmla="*/ 215900 w 1196340"/>
                    <a:gd name="connsiteY32" fmla="*/ 312420 h 780721"/>
                    <a:gd name="connsiteX33" fmla="*/ 238760 w 1196340"/>
                    <a:gd name="connsiteY33" fmla="*/ 287020 h 780721"/>
                    <a:gd name="connsiteX34" fmla="*/ 248920 w 1196340"/>
                    <a:gd name="connsiteY34" fmla="*/ 271780 h 780721"/>
                    <a:gd name="connsiteX35" fmla="*/ 264160 w 1196340"/>
                    <a:gd name="connsiteY35" fmla="*/ 254000 h 780721"/>
                    <a:gd name="connsiteX36" fmla="*/ 281940 w 1196340"/>
                    <a:gd name="connsiteY36" fmla="*/ 238760 h 780721"/>
                    <a:gd name="connsiteX37" fmla="*/ 289560 w 1196340"/>
                    <a:gd name="connsiteY37" fmla="*/ 231140 h 780721"/>
                    <a:gd name="connsiteX38" fmla="*/ 297180 w 1196340"/>
                    <a:gd name="connsiteY38" fmla="*/ 226060 h 780721"/>
                    <a:gd name="connsiteX39" fmla="*/ 314960 w 1196340"/>
                    <a:gd name="connsiteY39" fmla="*/ 208280 h 780721"/>
                    <a:gd name="connsiteX40" fmla="*/ 332740 w 1196340"/>
                    <a:gd name="connsiteY40" fmla="*/ 190500 h 780721"/>
                    <a:gd name="connsiteX41" fmla="*/ 345440 w 1196340"/>
                    <a:gd name="connsiteY41" fmla="*/ 185420 h 780721"/>
                    <a:gd name="connsiteX42" fmla="*/ 358140 w 1196340"/>
                    <a:gd name="connsiteY42" fmla="*/ 175260 h 780721"/>
                    <a:gd name="connsiteX43" fmla="*/ 373380 w 1196340"/>
                    <a:gd name="connsiteY43" fmla="*/ 165100 h 780721"/>
                    <a:gd name="connsiteX44" fmla="*/ 393700 w 1196340"/>
                    <a:gd name="connsiteY44" fmla="*/ 149860 h 780721"/>
                    <a:gd name="connsiteX45" fmla="*/ 403860 w 1196340"/>
                    <a:gd name="connsiteY45" fmla="*/ 142240 h 780721"/>
                    <a:gd name="connsiteX46" fmla="*/ 424180 w 1196340"/>
                    <a:gd name="connsiteY46" fmla="*/ 132080 h 780721"/>
                    <a:gd name="connsiteX47" fmla="*/ 447040 w 1196340"/>
                    <a:gd name="connsiteY47" fmla="*/ 116840 h 780721"/>
                    <a:gd name="connsiteX48" fmla="*/ 454660 w 1196340"/>
                    <a:gd name="connsiteY48" fmla="*/ 114300 h 780721"/>
                    <a:gd name="connsiteX49" fmla="*/ 480060 w 1196340"/>
                    <a:gd name="connsiteY49" fmla="*/ 101600 h 780721"/>
                    <a:gd name="connsiteX50" fmla="*/ 492760 w 1196340"/>
                    <a:gd name="connsiteY50" fmla="*/ 96520 h 780721"/>
                    <a:gd name="connsiteX51" fmla="*/ 508000 w 1196340"/>
                    <a:gd name="connsiteY51" fmla="*/ 88900 h 780721"/>
                    <a:gd name="connsiteX52" fmla="*/ 523240 w 1196340"/>
                    <a:gd name="connsiteY52" fmla="*/ 86360 h 780721"/>
                    <a:gd name="connsiteX53" fmla="*/ 533400 w 1196340"/>
                    <a:gd name="connsiteY53" fmla="*/ 78740 h 780721"/>
                    <a:gd name="connsiteX54" fmla="*/ 566420 w 1196340"/>
                    <a:gd name="connsiteY54" fmla="*/ 68580 h 780721"/>
                    <a:gd name="connsiteX55" fmla="*/ 584200 w 1196340"/>
                    <a:gd name="connsiteY55" fmla="*/ 63500 h 780721"/>
                    <a:gd name="connsiteX56" fmla="*/ 591820 w 1196340"/>
                    <a:gd name="connsiteY56" fmla="*/ 60960 h 780721"/>
                    <a:gd name="connsiteX57" fmla="*/ 619760 w 1196340"/>
                    <a:gd name="connsiteY57" fmla="*/ 53340 h 780721"/>
                    <a:gd name="connsiteX58" fmla="*/ 627380 w 1196340"/>
                    <a:gd name="connsiteY58" fmla="*/ 48260 h 780721"/>
                    <a:gd name="connsiteX59" fmla="*/ 647700 w 1196340"/>
                    <a:gd name="connsiteY59" fmla="*/ 40640 h 780721"/>
                    <a:gd name="connsiteX60" fmla="*/ 678180 w 1196340"/>
                    <a:gd name="connsiteY60" fmla="*/ 33020 h 780721"/>
                    <a:gd name="connsiteX61" fmla="*/ 688340 w 1196340"/>
                    <a:gd name="connsiteY61" fmla="*/ 30480 h 780721"/>
                    <a:gd name="connsiteX62" fmla="*/ 721360 w 1196340"/>
                    <a:gd name="connsiteY62" fmla="*/ 20320 h 780721"/>
                    <a:gd name="connsiteX63" fmla="*/ 728980 w 1196340"/>
                    <a:gd name="connsiteY63" fmla="*/ 17780 h 780721"/>
                    <a:gd name="connsiteX64" fmla="*/ 741680 w 1196340"/>
                    <a:gd name="connsiteY64" fmla="*/ 12700 h 780721"/>
                    <a:gd name="connsiteX65" fmla="*/ 759460 w 1196340"/>
                    <a:gd name="connsiteY65" fmla="*/ 10160 h 780721"/>
                    <a:gd name="connsiteX66" fmla="*/ 772160 w 1196340"/>
                    <a:gd name="connsiteY66" fmla="*/ 7620 h 780721"/>
                    <a:gd name="connsiteX67" fmla="*/ 789940 w 1196340"/>
                    <a:gd name="connsiteY67" fmla="*/ 5080 h 780721"/>
                    <a:gd name="connsiteX68" fmla="*/ 800100 w 1196340"/>
                    <a:gd name="connsiteY68" fmla="*/ 2540 h 780721"/>
                    <a:gd name="connsiteX69" fmla="*/ 820420 w 1196340"/>
                    <a:gd name="connsiteY69" fmla="*/ 0 h 780721"/>
                    <a:gd name="connsiteX70" fmla="*/ 1089660 w 1196340"/>
                    <a:gd name="connsiteY70" fmla="*/ 2540 h 780721"/>
                    <a:gd name="connsiteX71" fmla="*/ 1102360 w 1196340"/>
                    <a:gd name="connsiteY71" fmla="*/ 5080 h 780721"/>
                    <a:gd name="connsiteX72" fmla="*/ 1130300 w 1196340"/>
                    <a:gd name="connsiteY72" fmla="*/ 7620 h 780721"/>
                    <a:gd name="connsiteX73" fmla="*/ 1160780 w 1196340"/>
                    <a:gd name="connsiteY73" fmla="*/ 12700 h 780721"/>
                    <a:gd name="connsiteX74" fmla="*/ 1168400 w 1196340"/>
                    <a:gd name="connsiteY74" fmla="*/ 15240 h 780721"/>
                    <a:gd name="connsiteX75" fmla="*/ 1196340 w 1196340"/>
                    <a:gd name="connsiteY75" fmla="*/ 20320 h 780721"/>
                    <a:gd name="connsiteX76" fmla="*/ 1196340 w 1196340"/>
                    <a:gd name="connsiteY76" fmla="*/ 20320 h 780721"/>
                    <a:gd name="connsiteX77" fmla="*/ 1191260 w 1196340"/>
                    <a:gd name="connsiteY77" fmla="*/ 58420 h 780721"/>
                    <a:gd name="connsiteX78" fmla="*/ 1188720 w 1196340"/>
                    <a:gd name="connsiteY78" fmla="*/ 76200 h 780721"/>
                    <a:gd name="connsiteX79" fmla="*/ 1183640 w 1196340"/>
                    <a:gd name="connsiteY79" fmla="*/ 93980 h 780721"/>
                    <a:gd name="connsiteX80" fmla="*/ 1178560 w 1196340"/>
                    <a:gd name="connsiteY80" fmla="*/ 157480 h 780721"/>
                    <a:gd name="connsiteX81" fmla="*/ 1176020 w 1196340"/>
                    <a:gd name="connsiteY81" fmla="*/ 180340 h 780721"/>
                    <a:gd name="connsiteX82" fmla="*/ 1176020 w 1196340"/>
                    <a:gd name="connsiteY82" fmla="*/ 243840 h 780721"/>
                    <a:gd name="connsiteX83" fmla="*/ 1176020 w 1196340"/>
                    <a:gd name="connsiteY83" fmla="*/ 243840 h 780721"/>
                    <a:gd name="connsiteX84" fmla="*/ 1153160 w 1196340"/>
                    <a:gd name="connsiteY84" fmla="*/ 236220 h 780721"/>
                    <a:gd name="connsiteX85" fmla="*/ 1143000 w 1196340"/>
                    <a:gd name="connsiteY85" fmla="*/ 233680 h 780721"/>
                    <a:gd name="connsiteX86" fmla="*/ 1117600 w 1196340"/>
                    <a:gd name="connsiteY86" fmla="*/ 226060 h 780721"/>
                    <a:gd name="connsiteX87" fmla="*/ 1087120 w 1196340"/>
                    <a:gd name="connsiteY87" fmla="*/ 223520 h 780721"/>
                    <a:gd name="connsiteX88" fmla="*/ 1066800 w 1196340"/>
                    <a:gd name="connsiteY88" fmla="*/ 220980 h 780721"/>
                    <a:gd name="connsiteX89" fmla="*/ 1043940 w 1196340"/>
                    <a:gd name="connsiteY89" fmla="*/ 218440 h 780721"/>
                    <a:gd name="connsiteX90" fmla="*/ 995680 w 1196340"/>
                    <a:gd name="connsiteY90" fmla="*/ 208280 h 780721"/>
                    <a:gd name="connsiteX91" fmla="*/ 970280 w 1196340"/>
                    <a:gd name="connsiteY91" fmla="*/ 205740 h 780721"/>
                    <a:gd name="connsiteX92" fmla="*/ 939800 w 1196340"/>
                    <a:gd name="connsiteY92" fmla="*/ 200660 h 780721"/>
                    <a:gd name="connsiteX93" fmla="*/ 927100 w 1196340"/>
                    <a:gd name="connsiteY93" fmla="*/ 198120 h 780721"/>
                    <a:gd name="connsiteX94" fmla="*/ 904240 w 1196340"/>
                    <a:gd name="connsiteY94" fmla="*/ 195580 h 780721"/>
                    <a:gd name="connsiteX95" fmla="*/ 772160 w 1196340"/>
                    <a:gd name="connsiteY95" fmla="*/ 198120 h 780721"/>
                    <a:gd name="connsiteX96" fmla="*/ 746760 w 1196340"/>
                    <a:gd name="connsiteY96" fmla="*/ 205740 h 780721"/>
                    <a:gd name="connsiteX97" fmla="*/ 716280 w 1196340"/>
                    <a:gd name="connsiteY97" fmla="*/ 213360 h 780721"/>
                    <a:gd name="connsiteX98" fmla="*/ 706120 w 1196340"/>
                    <a:gd name="connsiteY98" fmla="*/ 215900 h 780721"/>
                    <a:gd name="connsiteX99" fmla="*/ 690880 w 1196340"/>
                    <a:gd name="connsiteY99" fmla="*/ 220980 h 780721"/>
                    <a:gd name="connsiteX100" fmla="*/ 657860 w 1196340"/>
                    <a:gd name="connsiteY100" fmla="*/ 223520 h 780721"/>
                    <a:gd name="connsiteX101" fmla="*/ 645160 w 1196340"/>
                    <a:gd name="connsiteY101" fmla="*/ 226060 h 780721"/>
                    <a:gd name="connsiteX102" fmla="*/ 637540 w 1196340"/>
                    <a:gd name="connsiteY102" fmla="*/ 228600 h 780721"/>
                    <a:gd name="connsiteX103" fmla="*/ 622300 w 1196340"/>
                    <a:gd name="connsiteY103" fmla="*/ 231140 h 780721"/>
                    <a:gd name="connsiteX104" fmla="*/ 609600 w 1196340"/>
                    <a:gd name="connsiteY104" fmla="*/ 236220 h 780721"/>
                    <a:gd name="connsiteX105" fmla="*/ 601980 w 1196340"/>
                    <a:gd name="connsiteY105" fmla="*/ 238760 h 780721"/>
                    <a:gd name="connsiteX106" fmla="*/ 568960 w 1196340"/>
                    <a:gd name="connsiteY106" fmla="*/ 254000 h 780721"/>
                    <a:gd name="connsiteX107" fmla="*/ 551180 w 1196340"/>
                    <a:gd name="connsiteY107" fmla="*/ 259080 h 780721"/>
                    <a:gd name="connsiteX108" fmla="*/ 543560 w 1196340"/>
                    <a:gd name="connsiteY108" fmla="*/ 264160 h 780721"/>
                    <a:gd name="connsiteX109" fmla="*/ 523240 w 1196340"/>
                    <a:gd name="connsiteY109" fmla="*/ 274320 h 780721"/>
                    <a:gd name="connsiteX110" fmla="*/ 513080 w 1196340"/>
                    <a:gd name="connsiteY110" fmla="*/ 279400 h 780721"/>
                    <a:gd name="connsiteX111" fmla="*/ 500380 w 1196340"/>
                    <a:gd name="connsiteY111" fmla="*/ 287020 h 780721"/>
                    <a:gd name="connsiteX112" fmla="*/ 492760 w 1196340"/>
                    <a:gd name="connsiteY112" fmla="*/ 292100 h 780721"/>
                    <a:gd name="connsiteX113" fmla="*/ 485140 w 1196340"/>
                    <a:gd name="connsiteY113" fmla="*/ 294640 h 780721"/>
                    <a:gd name="connsiteX114" fmla="*/ 474980 w 1196340"/>
                    <a:gd name="connsiteY114" fmla="*/ 299720 h 780721"/>
                    <a:gd name="connsiteX115" fmla="*/ 467360 w 1196340"/>
                    <a:gd name="connsiteY115" fmla="*/ 302260 h 780721"/>
                    <a:gd name="connsiteX116" fmla="*/ 459740 w 1196340"/>
                    <a:gd name="connsiteY116" fmla="*/ 307340 h 780721"/>
                    <a:gd name="connsiteX117" fmla="*/ 449580 w 1196340"/>
                    <a:gd name="connsiteY117" fmla="*/ 312420 h 780721"/>
                    <a:gd name="connsiteX118" fmla="*/ 436880 w 1196340"/>
                    <a:gd name="connsiteY118" fmla="*/ 320040 h 780721"/>
                    <a:gd name="connsiteX119" fmla="*/ 419100 w 1196340"/>
                    <a:gd name="connsiteY119" fmla="*/ 327660 h 780721"/>
                    <a:gd name="connsiteX120" fmla="*/ 408940 w 1196340"/>
                    <a:gd name="connsiteY120" fmla="*/ 335280 h 780721"/>
                    <a:gd name="connsiteX121" fmla="*/ 398780 w 1196340"/>
                    <a:gd name="connsiteY121" fmla="*/ 340360 h 780721"/>
                    <a:gd name="connsiteX122" fmla="*/ 383540 w 1196340"/>
                    <a:gd name="connsiteY122" fmla="*/ 353060 h 780721"/>
                    <a:gd name="connsiteX123" fmla="*/ 370840 w 1196340"/>
                    <a:gd name="connsiteY123" fmla="*/ 360680 h 780721"/>
                    <a:gd name="connsiteX124" fmla="*/ 353060 w 1196340"/>
                    <a:gd name="connsiteY124" fmla="*/ 378460 h 780721"/>
                    <a:gd name="connsiteX125" fmla="*/ 342900 w 1196340"/>
                    <a:gd name="connsiteY125" fmla="*/ 386080 h 780721"/>
                    <a:gd name="connsiteX126" fmla="*/ 317500 w 1196340"/>
                    <a:gd name="connsiteY126" fmla="*/ 403860 h 780721"/>
                    <a:gd name="connsiteX127" fmla="*/ 292100 w 1196340"/>
                    <a:gd name="connsiteY127" fmla="*/ 426720 h 780721"/>
                    <a:gd name="connsiteX128" fmla="*/ 287020 w 1196340"/>
                    <a:gd name="connsiteY128" fmla="*/ 434340 h 780721"/>
                    <a:gd name="connsiteX129" fmla="*/ 266700 w 1196340"/>
                    <a:gd name="connsiteY129" fmla="*/ 452120 h 780721"/>
                    <a:gd name="connsiteX130" fmla="*/ 248920 w 1196340"/>
                    <a:gd name="connsiteY130" fmla="*/ 472440 h 780721"/>
                    <a:gd name="connsiteX131" fmla="*/ 241300 w 1196340"/>
                    <a:gd name="connsiteY131" fmla="*/ 477520 h 780721"/>
                    <a:gd name="connsiteX132" fmla="*/ 233680 w 1196340"/>
                    <a:gd name="connsiteY132" fmla="*/ 487680 h 780721"/>
                    <a:gd name="connsiteX133" fmla="*/ 226060 w 1196340"/>
                    <a:gd name="connsiteY133" fmla="*/ 495300 h 780721"/>
                    <a:gd name="connsiteX134" fmla="*/ 218440 w 1196340"/>
                    <a:gd name="connsiteY134" fmla="*/ 505460 h 780721"/>
                    <a:gd name="connsiteX135" fmla="*/ 210820 w 1196340"/>
                    <a:gd name="connsiteY135" fmla="*/ 513080 h 780721"/>
                    <a:gd name="connsiteX136" fmla="*/ 205740 w 1196340"/>
                    <a:gd name="connsiteY136" fmla="*/ 520700 h 780721"/>
                    <a:gd name="connsiteX137" fmla="*/ 195580 w 1196340"/>
                    <a:gd name="connsiteY137" fmla="*/ 530860 h 780721"/>
                    <a:gd name="connsiteX138" fmla="*/ 187960 w 1196340"/>
                    <a:gd name="connsiteY138" fmla="*/ 541020 h 780721"/>
                    <a:gd name="connsiteX139" fmla="*/ 180340 w 1196340"/>
                    <a:gd name="connsiteY139" fmla="*/ 548640 h 780721"/>
                    <a:gd name="connsiteX140" fmla="*/ 175260 w 1196340"/>
                    <a:gd name="connsiteY140" fmla="*/ 556260 h 780721"/>
                    <a:gd name="connsiteX141" fmla="*/ 167640 w 1196340"/>
                    <a:gd name="connsiteY141" fmla="*/ 561340 h 780721"/>
                    <a:gd name="connsiteX142" fmla="*/ 160020 w 1196340"/>
                    <a:gd name="connsiteY142" fmla="*/ 576580 h 780721"/>
                    <a:gd name="connsiteX143" fmla="*/ 152400 w 1196340"/>
                    <a:gd name="connsiteY143" fmla="*/ 581660 h 780721"/>
                    <a:gd name="connsiteX144" fmla="*/ 147320 w 1196340"/>
                    <a:gd name="connsiteY144" fmla="*/ 591820 h 780721"/>
                    <a:gd name="connsiteX145" fmla="*/ 139700 w 1196340"/>
                    <a:gd name="connsiteY145" fmla="*/ 601980 h 780721"/>
                    <a:gd name="connsiteX146" fmla="*/ 129540 w 1196340"/>
                    <a:gd name="connsiteY146" fmla="*/ 617220 h 780721"/>
                    <a:gd name="connsiteX147" fmla="*/ 114300 w 1196340"/>
                    <a:gd name="connsiteY147" fmla="*/ 642620 h 780721"/>
                    <a:gd name="connsiteX148" fmla="*/ 104140 w 1196340"/>
                    <a:gd name="connsiteY148" fmla="*/ 652780 h 780721"/>
                    <a:gd name="connsiteX149" fmla="*/ 101600 w 1196340"/>
                    <a:gd name="connsiteY149" fmla="*/ 660400 h 780721"/>
                    <a:gd name="connsiteX150" fmla="*/ 83820 w 1196340"/>
                    <a:gd name="connsiteY150" fmla="*/ 683260 h 780721"/>
                    <a:gd name="connsiteX151" fmla="*/ 76200 w 1196340"/>
                    <a:gd name="connsiteY151" fmla="*/ 701040 h 780721"/>
                    <a:gd name="connsiteX152" fmla="*/ 68580 w 1196340"/>
                    <a:gd name="connsiteY152" fmla="*/ 708660 h 780721"/>
                    <a:gd name="connsiteX153" fmla="*/ 63500 w 1196340"/>
                    <a:gd name="connsiteY153" fmla="*/ 716280 h 780721"/>
                    <a:gd name="connsiteX154" fmla="*/ 55880 w 1196340"/>
                    <a:gd name="connsiteY154" fmla="*/ 726440 h 780721"/>
                    <a:gd name="connsiteX155" fmla="*/ 45720 w 1196340"/>
                    <a:gd name="connsiteY155" fmla="*/ 741680 h 780721"/>
                    <a:gd name="connsiteX156" fmla="*/ 40640 w 1196340"/>
                    <a:gd name="connsiteY156" fmla="*/ 749300 h 780721"/>
                    <a:gd name="connsiteX157" fmla="*/ 25400 w 1196340"/>
                    <a:gd name="connsiteY157" fmla="*/ 764540 h 780721"/>
                    <a:gd name="connsiteX158" fmla="*/ 17780 w 1196340"/>
                    <a:gd name="connsiteY158" fmla="*/ 772160 h 780721"/>
                    <a:gd name="connsiteX159" fmla="*/ 0 w 1196340"/>
                    <a:gd name="connsiteY159" fmla="*/ 777240 h 780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1196340" h="780721">
                      <a:moveTo>
                        <a:pt x="0" y="777240"/>
                      </a:moveTo>
                      <a:lnTo>
                        <a:pt x="0" y="777240"/>
                      </a:lnTo>
                      <a:cubicBezTo>
                        <a:pt x="3387" y="770467"/>
                        <a:pt x="7442" y="763988"/>
                        <a:pt x="10160" y="756920"/>
                      </a:cubicBezTo>
                      <a:cubicBezTo>
                        <a:pt x="11710" y="752891"/>
                        <a:pt x="11763" y="748434"/>
                        <a:pt x="12700" y="744220"/>
                      </a:cubicBezTo>
                      <a:cubicBezTo>
                        <a:pt x="13457" y="740812"/>
                        <a:pt x="14509" y="737473"/>
                        <a:pt x="15240" y="734060"/>
                      </a:cubicBezTo>
                      <a:cubicBezTo>
                        <a:pt x="17049" y="725617"/>
                        <a:pt x="18901" y="717177"/>
                        <a:pt x="20320" y="708660"/>
                      </a:cubicBezTo>
                      <a:cubicBezTo>
                        <a:pt x="21167" y="703580"/>
                        <a:pt x="21850" y="698470"/>
                        <a:pt x="22860" y="693420"/>
                      </a:cubicBezTo>
                      <a:cubicBezTo>
                        <a:pt x="23545" y="689997"/>
                        <a:pt x="24776" y="686695"/>
                        <a:pt x="25400" y="683260"/>
                      </a:cubicBezTo>
                      <a:cubicBezTo>
                        <a:pt x="26471" y="677370"/>
                        <a:pt x="26766" y="671351"/>
                        <a:pt x="27940" y="665480"/>
                      </a:cubicBezTo>
                      <a:cubicBezTo>
                        <a:pt x="33977" y="635296"/>
                        <a:pt x="30694" y="654570"/>
                        <a:pt x="35560" y="637540"/>
                      </a:cubicBezTo>
                      <a:cubicBezTo>
                        <a:pt x="36519" y="634183"/>
                        <a:pt x="37097" y="630724"/>
                        <a:pt x="38100" y="627380"/>
                      </a:cubicBezTo>
                      <a:cubicBezTo>
                        <a:pt x="39639" y="622251"/>
                        <a:pt x="41641" y="617269"/>
                        <a:pt x="43180" y="612140"/>
                      </a:cubicBezTo>
                      <a:cubicBezTo>
                        <a:pt x="45328" y="604979"/>
                        <a:pt x="45415" y="600999"/>
                        <a:pt x="48260" y="594360"/>
                      </a:cubicBezTo>
                      <a:cubicBezTo>
                        <a:pt x="49752" y="590880"/>
                        <a:pt x="52011" y="587745"/>
                        <a:pt x="53340" y="584200"/>
                      </a:cubicBezTo>
                      <a:cubicBezTo>
                        <a:pt x="54566" y="580931"/>
                        <a:pt x="54225" y="577114"/>
                        <a:pt x="55880" y="574040"/>
                      </a:cubicBezTo>
                      <a:cubicBezTo>
                        <a:pt x="60222" y="565977"/>
                        <a:pt x="67024" y="559371"/>
                        <a:pt x="71120" y="551180"/>
                      </a:cubicBezTo>
                      <a:cubicBezTo>
                        <a:pt x="90497" y="512427"/>
                        <a:pt x="67980" y="555187"/>
                        <a:pt x="86360" y="525780"/>
                      </a:cubicBezTo>
                      <a:cubicBezTo>
                        <a:pt x="88367" y="522569"/>
                        <a:pt x="89239" y="518701"/>
                        <a:pt x="91440" y="515620"/>
                      </a:cubicBezTo>
                      <a:cubicBezTo>
                        <a:pt x="93528" y="512697"/>
                        <a:pt x="96972" y="510923"/>
                        <a:pt x="99060" y="508000"/>
                      </a:cubicBezTo>
                      <a:cubicBezTo>
                        <a:pt x="101261" y="504919"/>
                        <a:pt x="102261" y="501128"/>
                        <a:pt x="104140" y="497840"/>
                      </a:cubicBezTo>
                      <a:cubicBezTo>
                        <a:pt x="111305" y="485302"/>
                        <a:pt x="107754" y="494598"/>
                        <a:pt x="116840" y="480060"/>
                      </a:cubicBezTo>
                      <a:cubicBezTo>
                        <a:pt x="118847" y="476849"/>
                        <a:pt x="120382" y="473360"/>
                        <a:pt x="121920" y="469900"/>
                      </a:cubicBezTo>
                      <a:cubicBezTo>
                        <a:pt x="123772" y="465734"/>
                        <a:pt x="124654" y="461110"/>
                        <a:pt x="127000" y="457200"/>
                      </a:cubicBezTo>
                      <a:cubicBezTo>
                        <a:pt x="129789" y="452551"/>
                        <a:pt x="134371" y="449149"/>
                        <a:pt x="137160" y="444500"/>
                      </a:cubicBezTo>
                      <a:cubicBezTo>
                        <a:pt x="139506" y="440590"/>
                        <a:pt x="140201" y="435878"/>
                        <a:pt x="142240" y="431800"/>
                      </a:cubicBezTo>
                      <a:cubicBezTo>
                        <a:pt x="144448" y="427384"/>
                        <a:pt x="147652" y="423516"/>
                        <a:pt x="149860" y="419100"/>
                      </a:cubicBezTo>
                      <a:cubicBezTo>
                        <a:pt x="151899" y="415022"/>
                        <a:pt x="152594" y="410310"/>
                        <a:pt x="154940" y="406400"/>
                      </a:cubicBezTo>
                      <a:cubicBezTo>
                        <a:pt x="173308" y="375786"/>
                        <a:pt x="157644" y="411151"/>
                        <a:pt x="172720" y="381000"/>
                      </a:cubicBezTo>
                      <a:cubicBezTo>
                        <a:pt x="179564" y="367312"/>
                        <a:pt x="175529" y="368317"/>
                        <a:pt x="185420" y="355600"/>
                      </a:cubicBezTo>
                      <a:cubicBezTo>
                        <a:pt x="188360" y="351819"/>
                        <a:pt x="192706" y="349272"/>
                        <a:pt x="195580" y="345440"/>
                      </a:cubicBezTo>
                      <a:cubicBezTo>
                        <a:pt x="197852" y="342411"/>
                        <a:pt x="198459" y="338361"/>
                        <a:pt x="200660" y="335280"/>
                      </a:cubicBezTo>
                      <a:cubicBezTo>
                        <a:pt x="210022" y="322173"/>
                        <a:pt x="206641" y="333478"/>
                        <a:pt x="213360" y="320040"/>
                      </a:cubicBezTo>
                      <a:cubicBezTo>
                        <a:pt x="214557" y="317645"/>
                        <a:pt x="214481" y="314690"/>
                        <a:pt x="215900" y="312420"/>
                      </a:cubicBezTo>
                      <a:cubicBezTo>
                        <a:pt x="225729" y="296694"/>
                        <a:pt x="226722" y="301733"/>
                        <a:pt x="238760" y="287020"/>
                      </a:cubicBezTo>
                      <a:cubicBezTo>
                        <a:pt x="242626" y="282295"/>
                        <a:pt x="244947" y="276416"/>
                        <a:pt x="248920" y="271780"/>
                      </a:cubicBezTo>
                      <a:cubicBezTo>
                        <a:pt x="254000" y="265853"/>
                        <a:pt x="258938" y="259802"/>
                        <a:pt x="264160" y="254000"/>
                      </a:cubicBezTo>
                      <a:cubicBezTo>
                        <a:pt x="274796" y="242182"/>
                        <a:pt x="268880" y="249954"/>
                        <a:pt x="281940" y="238760"/>
                      </a:cubicBezTo>
                      <a:cubicBezTo>
                        <a:pt x="284667" y="236422"/>
                        <a:pt x="286800" y="233440"/>
                        <a:pt x="289560" y="231140"/>
                      </a:cubicBezTo>
                      <a:cubicBezTo>
                        <a:pt x="291905" y="229186"/>
                        <a:pt x="294911" y="228102"/>
                        <a:pt x="297180" y="226060"/>
                      </a:cubicBezTo>
                      <a:cubicBezTo>
                        <a:pt x="303410" y="220453"/>
                        <a:pt x="309033" y="214207"/>
                        <a:pt x="314960" y="208280"/>
                      </a:cubicBezTo>
                      <a:lnTo>
                        <a:pt x="332740" y="190500"/>
                      </a:lnTo>
                      <a:cubicBezTo>
                        <a:pt x="336973" y="188807"/>
                        <a:pt x="341530" y="187766"/>
                        <a:pt x="345440" y="185420"/>
                      </a:cubicBezTo>
                      <a:cubicBezTo>
                        <a:pt x="350089" y="182631"/>
                        <a:pt x="353756" y="178449"/>
                        <a:pt x="358140" y="175260"/>
                      </a:cubicBezTo>
                      <a:cubicBezTo>
                        <a:pt x="363078" y="171669"/>
                        <a:pt x="368496" y="168763"/>
                        <a:pt x="373380" y="165100"/>
                      </a:cubicBezTo>
                      <a:lnTo>
                        <a:pt x="393700" y="149860"/>
                      </a:lnTo>
                      <a:cubicBezTo>
                        <a:pt x="397087" y="147320"/>
                        <a:pt x="399844" y="143579"/>
                        <a:pt x="403860" y="142240"/>
                      </a:cubicBezTo>
                      <a:cubicBezTo>
                        <a:pt x="415037" y="138514"/>
                        <a:pt x="411261" y="140385"/>
                        <a:pt x="424180" y="132080"/>
                      </a:cubicBezTo>
                      <a:cubicBezTo>
                        <a:pt x="431884" y="127128"/>
                        <a:pt x="438352" y="119736"/>
                        <a:pt x="447040" y="116840"/>
                      </a:cubicBezTo>
                      <a:cubicBezTo>
                        <a:pt x="449580" y="115993"/>
                        <a:pt x="452229" y="115422"/>
                        <a:pt x="454660" y="114300"/>
                      </a:cubicBezTo>
                      <a:cubicBezTo>
                        <a:pt x="463255" y="110333"/>
                        <a:pt x="471271" y="105116"/>
                        <a:pt x="480060" y="101600"/>
                      </a:cubicBezTo>
                      <a:cubicBezTo>
                        <a:pt x="484293" y="99907"/>
                        <a:pt x="488609" y="98407"/>
                        <a:pt x="492760" y="96520"/>
                      </a:cubicBezTo>
                      <a:cubicBezTo>
                        <a:pt x="497931" y="94170"/>
                        <a:pt x="502612" y="90696"/>
                        <a:pt x="508000" y="88900"/>
                      </a:cubicBezTo>
                      <a:cubicBezTo>
                        <a:pt x="512886" y="87271"/>
                        <a:pt x="518160" y="87207"/>
                        <a:pt x="523240" y="86360"/>
                      </a:cubicBezTo>
                      <a:cubicBezTo>
                        <a:pt x="526627" y="83820"/>
                        <a:pt x="529699" y="80796"/>
                        <a:pt x="533400" y="78740"/>
                      </a:cubicBezTo>
                      <a:cubicBezTo>
                        <a:pt x="545214" y="72177"/>
                        <a:pt x="552960" y="73067"/>
                        <a:pt x="566420" y="68580"/>
                      </a:cubicBezTo>
                      <a:cubicBezTo>
                        <a:pt x="584690" y="62490"/>
                        <a:pt x="561874" y="69879"/>
                        <a:pt x="584200" y="63500"/>
                      </a:cubicBezTo>
                      <a:cubicBezTo>
                        <a:pt x="586774" y="62764"/>
                        <a:pt x="589223" y="61609"/>
                        <a:pt x="591820" y="60960"/>
                      </a:cubicBezTo>
                      <a:cubicBezTo>
                        <a:pt x="605479" y="57545"/>
                        <a:pt x="605748" y="59568"/>
                        <a:pt x="619760" y="53340"/>
                      </a:cubicBezTo>
                      <a:cubicBezTo>
                        <a:pt x="622550" y="52100"/>
                        <a:pt x="624601" y="49523"/>
                        <a:pt x="627380" y="48260"/>
                      </a:cubicBezTo>
                      <a:cubicBezTo>
                        <a:pt x="633966" y="45267"/>
                        <a:pt x="640771" y="42719"/>
                        <a:pt x="647700" y="40640"/>
                      </a:cubicBezTo>
                      <a:cubicBezTo>
                        <a:pt x="657731" y="37631"/>
                        <a:pt x="668020" y="35560"/>
                        <a:pt x="678180" y="33020"/>
                      </a:cubicBezTo>
                      <a:cubicBezTo>
                        <a:pt x="681567" y="32173"/>
                        <a:pt x="685028" y="31584"/>
                        <a:pt x="688340" y="30480"/>
                      </a:cubicBezTo>
                      <a:cubicBezTo>
                        <a:pt x="745492" y="11429"/>
                        <a:pt x="689943" y="29296"/>
                        <a:pt x="721360" y="20320"/>
                      </a:cubicBezTo>
                      <a:cubicBezTo>
                        <a:pt x="723934" y="19584"/>
                        <a:pt x="726473" y="18720"/>
                        <a:pt x="728980" y="17780"/>
                      </a:cubicBezTo>
                      <a:cubicBezTo>
                        <a:pt x="733249" y="16179"/>
                        <a:pt x="737257" y="13806"/>
                        <a:pt x="741680" y="12700"/>
                      </a:cubicBezTo>
                      <a:cubicBezTo>
                        <a:pt x="747488" y="11248"/>
                        <a:pt x="753555" y="11144"/>
                        <a:pt x="759460" y="10160"/>
                      </a:cubicBezTo>
                      <a:cubicBezTo>
                        <a:pt x="763718" y="9450"/>
                        <a:pt x="767902" y="8330"/>
                        <a:pt x="772160" y="7620"/>
                      </a:cubicBezTo>
                      <a:cubicBezTo>
                        <a:pt x="778065" y="6636"/>
                        <a:pt x="784050" y="6151"/>
                        <a:pt x="789940" y="5080"/>
                      </a:cubicBezTo>
                      <a:cubicBezTo>
                        <a:pt x="793375" y="4456"/>
                        <a:pt x="796657" y="3114"/>
                        <a:pt x="800100" y="2540"/>
                      </a:cubicBezTo>
                      <a:cubicBezTo>
                        <a:pt x="806833" y="1418"/>
                        <a:pt x="813647" y="847"/>
                        <a:pt x="820420" y="0"/>
                      </a:cubicBezTo>
                      <a:lnTo>
                        <a:pt x="1089660" y="2540"/>
                      </a:lnTo>
                      <a:cubicBezTo>
                        <a:pt x="1093976" y="2618"/>
                        <a:pt x="1098076" y="4545"/>
                        <a:pt x="1102360" y="5080"/>
                      </a:cubicBezTo>
                      <a:cubicBezTo>
                        <a:pt x="1111640" y="6240"/>
                        <a:pt x="1120987" y="6773"/>
                        <a:pt x="1130300" y="7620"/>
                      </a:cubicBezTo>
                      <a:cubicBezTo>
                        <a:pt x="1148164" y="13575"/>
                        <a:pt x="1126752" y="7029"/>
                        <a:pt x="1160780" y="12700"/>
                      </a:cubicBezTo>
                      <a:cubicBezTo>
                        <a:pt x="1163421" y="13140"/>
                        <a:pt x="1165817" y="14536"/>
                        <a:pt x="1168400" y="15240"/>
                      </a:cubicBezTo>
                      <a:cubicBezTo>
                        <a:pt x="1189285" y="20936"/>
                        <a:pt x="1182429" y="20320"/>
                        <a:pt x="1196340" y="20320"/>
                      </a:cubicBezTo>
                      <a:lnTo>
                        <a:pt x="1196340" y="20320"/>
                      </a:lnTo>
                      <a:cubicBezTo>
                        <a:pt x="1191297" y="70754"/>
                        <a:pt x="1196521" y="26855"/>
                        <a:pt x="1191260" y="58420"/>
                      </a:cubicBezTo>
                      <a:cubicBezTo>
                        <a:pt x="1190276" y="64325"/>
                        <a:pt x="1189791" y="70310"/>
                        <a:pt x="1188720" y="76200"/>
                      </a:cubicBezTo>
                      <a:cubicBezTo>
                        <a:pt x="1187444" y="83217"/>
                        <a:pt x="1185816" y="87451"/>
                        <a:pt x="1183640" y="93980"/>
                      </a:cubicBezTo>
                      <a:cubicBezTo>
                        <a:pt x="1181947" y="115147"/>
                        <a:pt x="1180905" y="136376"/>
                        <a:pt x="1178560" y="157480"/>
                      </a:cubicBezTo>
                      <a:cubicBezTo>
                        <a:pt x="1177713" y="165100"/>
                        <a:pt x="1176245" y="172676"/>
                        <a:pt x="1176020" y="180340"/>
                      </a:cubicBezTo>
                      <a:cubicBezTo>
                        <a:pt x="1175398" y="201498"/>
                        <a:pt x="1176020" y="222673"/>
                        <a:pt x="1176020" y="243840"/>
                      </a:cubicBezTo>
                      <a:lnTo>
                        <a:pt x="1176020" y="243840"/>
                      </a:lnTo>
                      <a:cubicBezTo>
                        <a:pt x="1168400" y="241300"/>
                        <a:pt x="1160837" y="238582"/>
                        <a:pt x="1153160" y="236220"/>
                      </a:cubicBezTo>
                      <a:cubicBezTo>
                        <a:pt x="1149823" y="235193"/>
                        <a:pt x="1146344" y="234683"/>
                        <a:pt x="1143000" y="233680"/>
                      </a:cubicBezTo>
                      <a:cubicBezTo>
                        <a:pt x="1137738" y="232102"/>
                        <a:pt x="1124291" y="226896"/>
                        <a:pt x="1117600" y="226060"/>
                      </a:cubicBezTo>
                      <a:cubicBezTo>
                        <a:pt x="1107484" y="224795"/>
                        <a:pt x="1097265" y="224534"/>
                        <a:pt x="1087120" y="223520"/>
                      </a:cubicBezTo>
                      <a:cubicBezTo>
                        <a:pt x="1080328" y="222841"/>
                        <a:pt x="1073579" y="221778"/>
                        <a:pt x="1066800" y="220980"/>
                      </a:cubicBezTo>
                      <a:lnTo>
                        <a:pt x="1043940" y="218440"/>
                      </a:lnTo>
                      <a:cubicBezTo>
                        <a:pt x="1027946" y="214441"/>
                        <a:pt x="1012085" y="210331"/>
                        <a:pt x="995680" y="208280"/>
                      </a:cubicBezTo>
                      <a:cubicBezTo>
                        <a:pt x="987237" y="207225"/>
                        <a:pt x="978711" y="206890"/>
                        <a:pt x="970280" y="205740"/>
                      </a:cubicBezTo>
                      <a:cubicBezTo>
                        <a:pt x="960074" y="204348"/>
                        <a:pt x="949943" y="202450"/>
                        <a:pt x="939800" y="200660"/>
                      </a:cubicBezTo>
                      <a:cubicBezTo>
                        <a:pt x="935549" y="199910"/>
                        <a:pt x="931374" y="198731"/>
                        <a:pt x="927100" y="198120"/>
                      </a:cubicBezTo>
                      <a:cubicBezTo>
                        <a:pt x="919510" y="197036"/>
                        <a:pt x="911860" y="196427"/>
                        <a:pt x="904240" y="195580"/>
                      </a:cubicBezTo>
                      <a:lnTo>
                        <a:pt x="772160" y="198120"/>
                      </a:lnTo>
                      <a:cubicBezTo>
                        <a:pt x="760020" y="198546"/>
                        <a:pt x="758156" y="202234"/>
                        <a:pt x="746760" y="205740"/>
                      </a:cubicBezTo>
                      <a:cubicBezTo>
                        <a:pt x="736750" y="208820"/>
                        <a:pt x="726440" y="210820"/>
                        <a:pt x="716280" y="213360"/>
                      </a:cubicBezTo>
                      <a:cubicBezTo>
                        <a:pt x="712893" y="214207"/>
                        <a:pt x="709432" y="214796"/>
                        <a:pt x="706120" y="215900"/>
                      </a:cubicBezTo>
                      <a:cubicBezTo>
                        <a:pt x="701040" y="217593"/>
                        <a:pt x="696169" y="220145"/>
                        <a:pt x="690880" y="220980"/>
                      </a:cubicBezTo>
                      <a:cubicBezTo>
                        <a:pt x="679976" y="222702"/>
                        <a:pt x="668867" y="222673"/>
                        <a:pt x="657860" y="223520"/>
                      </a:cubicBezTo>
                      <a:cubicBezTo>
                        <a:pt x="653627" y="224367"/>
                        <a:pt x="649348" y="225013"/>
                        <a:pt x="645160" y="226060"/>
                      </a:cubicBezTo>
                      <a:cubicBezTo>
                        <a:pt x="642563" y="226709"/>
                        <a:pt x="640154" y="228019"/>
                        <a:pt x="637540" y="228600"/>
                      </a:cubicBezTo>
                      <a:cubicBezTo>
                        <a:pt x="632513" y="229717"/>
                        <a:pt x="627380" y="230293"/>
                        <a:pt x="622300" y="231140"/>
                      </a:cubicBezTo>
                      <a:cubicBezTo>
                        <a:pt x="618067" y="232833"/>
                        <a:pt x="613869" y="234619"/>
                        <a:pt x="609600" y="236220"/>
                      </a:cubicBezTo>
                      <a:cubicBezTo>
                        <a:pt x="607093" y="237160"/>
                        <a:pt x="604417" y="237652"/>
                        <a:pt x="601980" y="238760"/>
                      </a:cubicBezTo>
                      <a:cubicBezTo>
                        <a:pt x="586457" y="245816"/>
                        <a:pt x="583348" y="249204"/>
                        <a:pt x="568960" y="254000"/>
                      </a:cubicBezTo>
                      <a:cubicBezTo>
                        <a:pt x="564077" y="255628"/>
                        <a:pt x="556072" y="256634"/>
                        <a:pt x="551180" y="259080"/>
                      </a:cubicBezTo>
                      <a:cubicBezTo>
                        <a:pt x="548450" y="260445"/>
                        <a:pt x="546240" y="262698"/>
                        <a:pt x="543560" y="264160"/>
                      </a:cubicBezTo>
                      <a:cubicBezTo>
                        <a:pt x="536912" y="267786"/>
                        <a:pt x="530013" y="270933"/>
                        <a:pt x="523240" y="274320"/>
                      </a:cubicBezTo>
                      <a:cubicBezTo>
                        <a:pt x="519853" y="276013"/>
                        <a:pt x="516327" y="277452"/>
                        <a:pt x="513080" y="279400"/>
                      </a:cubicBezTo>
                      <a:cubicBezTo>
                        <a:pt x="508847" y="281940"/>
                        <a:pt x="504566" y="284403"/>
                        <a:pt x="500380" y="287020"/>
                      </a:cubicBezTo>
                      <a:cubicBezTo>
                        <a:pt x="497791" y="288638"/>
                        <a:pt x="495490" y="290735"/>
                        <a:pt x="492760" y="292100"/>
                      </a:cubicBezTo>
                      <a:cubicBezTo>
                        <a:pt x="490365" y="293297"/>
                        <a:pt x="487601" y="293585"/>
                        <a:pt x="485140" y="294640"/>
                      </a:cubicBezTo>
                      <a:cubicBezTo>
                        <a:pt x="481660" y="296132"/>
                        <a:pt x="478460" y="298228"/>
                        <a:pt x="474980" y="299720"/>
                      </a:cubicBezTo>
                      <a:cubicBezTo>
                        <a:pt x="472519" y="300775"/>
                        <a:pt x="469755" y="301063"/>
                        <a:pt x="467360" y="302260"/>
                      </a:cubicBezTo>
                      <a:cubicBezTo>
                        <a:pt x="464630" y="303625"/>
                        <a:pt x="462390" y="305825"/>
                        <a:pt x="459740" y="307340"/>
                      </a:cubicBezTo>
                      <a:cubicBezTo>
                        <a:pt x="456452" y="309219"/>
                        <a:pt x="452890" y="310581"/>
                        <a:pt x="449580" y="312420"/>
                      </a:cubicBezTo>
                      <a:cubicBezTo>
                        <a:pt x="445264" y="314818"/>
                        <a:pt x="441296" y="317832"/>
                        <a:pt x="436880" y="320040"/>
                      </a:cubicBezTo>
                      <a:cubicBezTo>
                        <a:pt x="419596" y="328682"/>
                        <a:pt x="440242" y="314446"/>
                        <a:pt x="419100" y="327660"/>
                      </a:cubicBezTo>
                      <a:cubicBezTo>
                        <a:pt x="415510" y="329904"/>
                        <a:pt x="412530" y="333036"/>
                        <a:pt x="408940" y="335280"/>
                      </a:cubicBezTo>
                      <a:cubicBezTo>
                        <a:pt x="405729" y="337287"/>
                        <a:pt x="401882" y="338189"/>
                        <a:pt x="398780" y="340360"/>
                      </a:cubicBezTo>
                      <a:cubicBezTo>
                        <a:pt x="393363" y="344152"/>
                        <a:pt x="388888" y="349171"/>
                        <a:pt x="383540" y="353060"/>
                      </a:cubicBezTo>
                      <a:cubicBezTo>
                        <a:pt x="379547" y="355964"/>
                        <a:pt x="374633" y="357519"/>
                        <a:pt x="370840" y="360680"/>
                      </a:cubicBezTo>
                      <a:cubicBezTo>
                        <a:pt x="364401" y="366046"/>
                        <a:pt x="359765" y="373431"/>
                        <a:pt x="353060" y="378460"/>
                      </a:cubicBezTo>
                      <a:cubicBezTo>
                        <a:pt x="349673" y="381000"/>
                        <a:pt x="346368" y="383652"/>
                        <a:pt x="342900" y="386080"/>
                      </a:cubicBezTo>
                      <a:cubicBezTo>
                        <a:pt x="337655" y="389751"/>
                        <a:pt x="323172" y="398704"/>
                        <a:pt x="317500" y="403860"/>
                      </a:cubicBezTo>
                      <a:cubicBezTo>
                        <a:pt x="290084" y="428783"/>
                        <a:pt x="309417" y="415175"/>
                        <a:pt x="292100" y="426720"/>
                      </a:cubicBezTo>
                      <a:cubicBezTo>
                        <a:pt x="290407" y="429260"/>
                        <a:pt x="288974" y="431995"/>
                        <a:pt x="287020" y="434340"/>
                      </a:cubicBezTo>
                      <a:cubicBezTo>
                        <a:pt x="279994" y="442771"/>
                        <a:pt x="275523" y="444278"/>
                        <a:pt x="266700" y="452120"/>
                      </a:cubicBezTo>
                      <a:cubicBezTo>
                        <a:pt x="231083" y="483779"/>
                        <a:pt x="279269" y="442091"/>
                        <a:pt x="248920" y="472440"/>
                      </a:cubicBezTo>
                      <a:cubicBezTo>
                        <a:pt x="246761" y="474599"/>
                        <a:pt x="243459" y="475361"/>
                        <a:pt x="241300" y="477520"/>
                      </a:cubicBezTo>
                      <a:cubicBezTo>
                        <a:pt x="238307" y="480513"/>
                        <a:pt x="236435" y="484466"/>
                        <a:pt x="233680" y="487680"/>
                      </a:cubicBezTo>
                      <a:cubicBezTo>
                        <a:pt x="231342" y="490407"/>
                        <a:pt x="228398" y="492573"/>
                        <a:pt x="226060" y="495300"/>
                      </a:cubicBezTo>
                      <a:cubicBezTo>
                        <a:pt x="223305" y="498514"/>
                        <a:pt x="221195" y="502246"/>
                        <a:pt x="218440" y="505460"/>
                      </a:cubicBezTo>
                      <a:cubicBezTo>
                        <a:pt x="216102" y="508187"/>
                        <a:pt x="213120" y="510320"/>
                        <a:pt x="210820" y="513080"/>
                      </a:cubicBezTo>
                      <a:cubicBezTo>
                        <a:pt x="208866" y="515425"/>
                        <a:pt x="207727" y="518382"/>
                        <a:pt x="205740" y="520700"/>
                      </a:cubicBezTo>
                      <a:cubicBezTo>
                        <a:pt x="202623" y="524336"/>
                        <a:pt x="198734" y="527256"/>
                        <a:pt x="195580" y="530860"/>
                      </a:cubicBezTo>
                      <a:cubicBezTo>
                        <a:pt x="192792" y="534046"/>
                        <a:pt x="190715" y="537806"/>
                        <a:pt x="187960" y="541020"/>
                      </a:cubicBezTo>
                      <a:cubicBezTo>
                        <a:pt x="185622" y="543747"/>
                        <a:pt x="182640" y="545880"/>
                        <a:pt x="180340" y="548640"/>
                      </a:cubicBezTo>
                      <a:cubicBezTo>
                        <a:pt x="178386" y="550985"/>
                        <a:pt x="177419" y="554101"/>
                        <a:pt x="175260" y="556260"/>
                      </a:cubicBezTo>
                      <a:cubicBezTo>
                        <a:pt x="173101" y="558419"/>
                        <a:pt x="170180" y="559647"/>
                        <a:pt x="167640" y="561340"/>
                      </a:cubicBezTo>
                      <a:cubicBezTo>
                        <a:pt x="165574" y="567538"/>
                        <a:pt x="164944" y="571656"/>
                        <a:pt x="160020" y="576580"/>
                      </a:cubicBezTo>
                      <a:cubicBezTo>
                        <a:pt x="157861" y="578739"/>
                        <a:pt x="154940" y="579967"/>
                        <a:pt x="152400" y="581660"/>
                      </a:cubicBezTo>
                      <a:cubicBezTo>
                        <a:pt x="150707" y="585047"/>
                        <a:pt x="149327" y="588609"/>
                        <a:pt x="147320" y="591820"/>
                      </a:cubicBezTo>
                      <a:cubicBezTo>
                        <a:pt x="145076" y="595410"/>
                        <a:pt x="142128" y="598512"/>
                        <a:pt x="139700" y="601980"/>
                      </a:cubicBezTo>
                      <a:cubicBezTo>
                        <a:pt x="136199" y="606982"/>
                        <a:pt x="132681" y="611985"/>
                        <a:pt x="129540" y="617220"/>
                      </a:cubicBezTo>
                      <a:cubicBezTo>
                        <a:pt x="123527" y="627242"/>
                        <a:pt x="123662" y="633258"/>
                        <a:pt x="114300" y="642620"/>
                      </a:cubicBezTo>
                      <a:lnTo>
                        <a:pt x="104140" y="652780"/>
                      </a:lnTo>
                      <a:cubicBezTo>
                        <a:pt x="103293" y="655320"/>
                        <a:pt x="103085" y="658172"/>
                        <a:pt x="101600" y="660400"/>
                      </a:cubicBezTo>
                      <a:cubicBezTo>
                        <a:pt x="92834" y="673549"/>
                        <a:pt x="90583" y="662971"/>
                        <a:pt x="83820" y="683260"/>
                      </a:cubicBezTo>
                      <a:cubicBezTo>
                        <a:pt x="81747" y="689478"/>
                        <a:pt x="80123" y="695547"/>
                        <a:pt x="76200" y="701040"/>
                      </a:cubicBezTo>
                      <a:cubicBezTo>
                        <a:pt x="74112" y="703963"/>
                        <a:pt x="70880" y="705900"/>
                        <a:pt x="68580" y="708660"/>
                      </a:cubicBezTo>
                      <a:cubicBezTo>
                        <a:pt x="66626" y="711005"/>
                        <a:pt x="65274" y="713796"/>
                        <a:pt x="63500" y="716280"/>
                      </a:cubicBezTo>
                      <a:cubicBezTo>
                        <a:pt x="61039" y="719725"/>
                        <a:pt x="58308" y="722972"/>
                        <a:pt x="55880" y="726440"/>
                      </a:cubicBezTo>
                      <a:cubicBezTo>
                        <a:pt x="52379" y="731442"/>
                        <a:pt x="49107" y="736600"/>
                        <a:pt x="45720" y="741680"/>
                      </a:cubicBezTo>
                      <a:cubicBezTo>
                        <a:pt x="44027" y="744220"/>
                        <a:pt x="42799" y="747141"/>
                        <a:pt x="40640" y="749300"/>
                      </a:cubicBezTo>
                      <a:lnTo>
                        <a:pt x="25400" y="764540"/>
                      </a:lnTo>
                      <a:cubicBezTo>
                        <a:pt x="22860" y="767080"/>
                        <a:pt x="19773" y="769171"/>
                        <a:pt x="17780" y="772160"/>
                      </a:cubicBezTo>
                      <a:cubicBezTo>
                        <a:pt x="6956" y="788396"/>
                        <a:pt x="2963" y="776393"/>
                        <a:pt x="0" y="77724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3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7" name="Forme libre 229">
                  <a:extLst>
                    <a:ext uri="{FF2B5EF4-FFF2-40B4-BE49-F238E27FC236}">
                      <a16:creationId xmlns:a16="http://schemas.microsoft.com/office/drawing/2014/main" id="{E606A11E-0408-2F67-0CF4-5E202E3D9ED9}"/>
                    </a:ext>
                  </a:extLst>
                </p:cNvPr>
                <p:cNvSpPr/>
                <p:nvPr/>
              </p:nvSpPr>
              <p:spPr>
                <a:xfrm flipH="1">
                  <a:off x="3620323" y="2821307"/>
                  <a:ext cx="268641" cy="188487"/>
                </a:xfrm>
                <a:custGeom>
                  <a:avLst/>
                  <a:gdLst>
                    <a:gd name="connsiteX0" fmla="*/ 0 w 1196340"/>
                    <a:gd name="connsiteY0" fmla="*/ 777240 h 780721"/>
                    <a:gd name="connsiteX1" fmla="*/ 0 w 1196340"/>
                    <a:gd name="connsiteY1" fmla="*/ 777240 h 780721"/>
                    <a:gd name="connsiteX2" fmla="*/ 10160 w 1196340"/>
                    <a:gd name="connsiteY2" fmla="*/ 756920 h 780721"/>
                    <a:gd name="connsiteX3" fmla="*/ 12700 w 1196340"/>
                    <a:gd name="connsiteY3" fmla="*/ 744220 h 780721"/>
                    <a:gd name="connsiteX4" fmla="*/ 15240 w 1196340"/>
                    <a:gd name="connsiteY4" fmla="*/ 734060 h 780721"/>
                    <a:gd name="connsiteX5" fmla="*/ 20320 w 1196340"/>
                    <a:gd name="connsiteY5" fmla="*/ 708660 h 780721"/>
                    <a:gd name="connsiteX6" fmla="*/ 22860 w 1196340"/>
                    <a:gd name="connsiteY6" fmla="*/ 693420 h 780721"/>
                    <a:gd name="connsiteX7" fmla="*/ 25400 w 1196340"/>
                    <a:gd name="connsiteY7" fmla="*/ 683260 h 780721"/>
                    <a:gd name="connsiteX8" fmla="*/ 27940 w 1196340"/>
                    <a:gd name="connsiteY8" fmla="*/ 665480 h 780721"/>
                    <a:gd name="connsiteX9" fmla="*/ 35560 w 1196340"/>
                    <a:gd name="connsiteY9" fmla="*/ 637540 h 780721"/>
                    <a:gd name="connsiteX10" fmla="*/ 38100 w 1196340"/>
                    <a:gd name="connsiteY10" fmla="*/ 627380 h 780721"/>
                    <a:gd name="connsiteX11" fmla="*/ 43180 w 1196340"/>
                    <a:gd name="connsiteY11" fmla="*/ 612140 h 780721"/>
                    <a:gd name="connsiteX12" fmla="*/ 48260 w 1196340"/>
                    <a:gd name="connsiteY12" fmla="*/ 594360 h 780721"/>
                    <a:gd name="connsiteX13" fmla="*/ 53340 w 1196340"/>
                    <a:gd name="connsiteY13" fmla="*/ 584200 h 780721"/>
                    <a:gd name="connsiteX14" fmla="*/ 55880 w 1196340"/>
                    <a:gd name="connsiteY14" fmla="*/ 574040 h 780721"/>
                    <a:gd name="connsiteX15" fmla="*/ 71120 w 1196340"/>
                    <a:gd name="connsiteY15" fmla="*/ 551180 h 780721"/>
                    <a:gd name="connsiteX16" fmla="*/ 86360 w 1196340"/>
                    <a:gd name="connsiteY16" fmla="*/ 525780 h 780721"/>
                    <a:gd name="connsiteX17" fmla="*/ 91440 w 1196340"/>
                    <a:gd name="connsiteY17" fmla="*/ 515620 h 780721"/>
                    <a:gd name="connsiteX18" fmla="*/ 99060 w 1196340"/>
                    <a:gd name="connsiteY18" fmla="*/ 508000 h 780721"/>
                    <a:gd name="connsiteX19" fmla="*/ 104140 w 1196340"/>
                    <a:gd name="connsiteY19" fmla="*/ 497840 h 780721"/>
                    <a:gd name="connsiteX20" fmla="*/ 116840 w 1196340"/>
                    <a:gd name="connsiteY20" fmla="*/ 480060 h 780721"/>
                    <a:gd name="connsiteX21" fmla="*/ 121920 w 1196340"/>
                    <a:gd name="connsiteY21" fmla="*/ 469900 h 780721"/>
                    <a:gd name="connsiteX22" fmla="*/ 127000 w 1196340"/>
                    <a:gd name="connsiteY22" fmla="*/ 457200 h 780721"/>
                    <a:gd name="connsiteX23" fmla="*/ 137160 w 1196340"/>
                    <a:gd name="connsiteY23" fmla="*/ 444500 h 780721"/>
                    <a:gd name="connsiteX24" fmla="*/ 142240 w 1196340"/>
                    <a:gd name="connsiteY24" fmla="*/ 431800 h 780721"/>
                    <a:gd name="connsiteX25" fmla="*/ 149860 w 1196340"/>
                    <a:gd name="connsiteY25" fmla="*/ 419100 h 780721"/>
                    <a:gd name="connsiteX26" fmla="*/ 154940 w 1196340"/>
                    <a:gd name="connsiteY26" fmla="*/ 406400 h 780721"/>
                    <a:gd name="connsiteX27" fmla="*/ 172720 w 1196340"/>
                    <a:gd name="connsiteY27" fmla="*/ 381000 h 780721"/>
                    <a:gd name="connsiteX28" fmla="*/ 185420 w 1196340"/>
                    <a:gd name="connsiteY28" fmla="*/ 355600 h 780721"/>
                    <a:gd name="connsiteX29" fmla="*/ 195580 w 1196340"/>
                    <a:gd name="connsiteY29" fmla="*/ 345440 h 780721"/>
                    <a:gd name="connsiteX30" fmla="*/ 200660 w 1196340"/>
                    <a:gd name="connsiteY30" fmla="*/ 335280 h 780721"/>
                    <a:gd name="connsiteX31" fmla="*/ 213360 w 1196340"/>
                    <a:gd name="connsiteY31" fmla="*/ 320040 h 780721"/>
                    <a:gd name="connsiteX32" fmla="*/ 215900 w 1196340"/>
                    <a:gd name="connsiteY32" fmla="*/ 312420 h 780721"/>
                    <a:gd name="connsiteX33" fmla="*/ 238760 w 1196340"/>
                    <a:gd name="connsiteY33" fmla="*/ 287020 h 780721"/>
                    <a:gd name="connsiteX34" fmla="*/ 248920 w 1196340"/>
                    <a:gd name="connsiteY34" fmla="*/ 271780 h 780721"/>
                    <a:gd name="connsiteX35" fmla="*/ 264160 w 1196340"/>
                    <a:gd name="connsiteY35" fmla="*/ 254000 h 780721"/>
                    <a:gd name="connsiteX36" fmla="*/ 281940 w 1196340"/>
                    <a:gd name="connsiteY36" fmla="*/ 238760 h 780721"/>
                    <a:gd name="connsiteX37" fmla="*/ 289560 w 1196340"/>
                    <a:gd name="connsiteY37" fmla="*/ 231140 h 780721"/>
                    <a:gd name="connsiteX38" fmla="*/ 297180 w 1196340"/>
                    <a:gd name="connsiteY38" fmla="*/ 226060 h 780721"/>
                    <a:gd name="connsiteX39" fmla="*/ 314960 w 1196340"/>
                    <a:gd name="connsiteY39" fmla="*/ 208280 h 780721"/>
                    <a:gd name="connsiteX40" fmla="*/ 332740 w 1196340"/>
                    <a:gd name="connsiteY40" fmla="*/ 190500 h 780721"/>
                    <a:gd name="connsiteX41" fmla="*/ 345440 w 1196340"/>
                    <a:gd name="connsiteY41" fmla="*/ 185420 h 780721"/>
                    <a:gd name="connsiteX42" fmla="*/ 358140 w 1196340"/>
                    <a:gd name="connsiteY42" fmla="*/ 175260 h 780721"/>
                    <a:gd name="connsiteX43" fmla="*/ 373380 w 1196340"/>
                    <a:gd name="connsiteY43" fmla="*/ 165100 h 780721"/>
                    <a:gd name="connsiteX44" fmla="*/ 393700 w 1196340"/>
                    <a:gd name="connsiteY44" fmla="*/ 149860 h 780721"/>
                    <a:gd name="connsiteX45" fmla="*/ 403860 w 1196340"/>
                    <a:gd name="connsiteY45" fmla="*/ 142240 h 780721"/>
                    <a:gd name="connsiteX46" fmla="*/ 424180 w 1196340"/>
                    <a:gd name="connsiteY46" fmla="*/ 132080 h 780721"/>
                    <a:gd name="connsiteX47" fmla="*/ 447040 w 1196340"/>
                    <a:gd name="connsiteY47" fmla="*/ 116840 h 780721"/>
                    <a:gd name="connsiteX48" fmla="*/ 454660 w 1196340"/>
                    <a:gd name="connsiteY48" fmla="*/ 114300 h 780721"/>
                    <a:gd name="connsiteX49" fmla="*/ 480060 w 1196340"/>
                    <a:gd name="connsiteY49" fmla="*/ 101600 h 780721"/>
                    <a:gd name="connsiteX50" fmla="*/ 492760 w 1196340"/>
                    <a:gd name="connsiteY50" fmla="*/ 96520 h 780721"/>
                    <a:gd name="connsiteX51" fmla="*/ 508000 w 1196340"/>
                    <a:gd name="connsiteY51" fmla="*/ 88900 h 780721"/>
                    <a:gd name="connsiteX52" fmla="*/ 523240 w 1196340"/>
                    <a:gd name="connsiteY52" fmla="*/ 86360 h 780721"/>
                    <a:gd name="connsiteX53" fmla="*/ 533400 w 1196340"/>
                    <a:gd name="connsiteY53" fmla="*/ 78740 h 780721"/>
                    <a:gd name="connsiteX54" fmla="*/ 566420 w 1196340"/>
                    <a:gd name="connsiteY54" fmla="*/ 68580 h 780721"/>
                    <a:gd name="connsiteX55" fmla="*/ 584200 w 1196340"/>
                    <a:gd name="connsiteY55" fmla="*/ 63500 h 780721"/>
                    <a:gd name="connsiteX56" fmla="*/ 591820 w 1196340"/>
                    <a:gd name="connsiteY56" fmla="*/ 60960 h 780721"/>
                    <a:gd name="connsiteX57" fmla="*/ 619760 w 1196340"/>
                    <a:gd name="connsiteY57" fmla="*/ 53340 h 780721"/>
                    <a:gd name="connsiteX58" fmla="*/ 627380 w 1196340"/>
                    <a:gd name="connsiteY58" fmla="*/ 48260 h 780721"/>
                    <a:gd name="connsiteX59" fmla="*/ 647700 w 1196340"/>
                    <a:gd name="connsiteY59" fmla="*/ 40640 h 780721"/>
                    <a:gd name="connsiteX60" fmla="*/ 678180 w 1196340"/>
                    <a:gd name="connsiteY60" fmla="*/ 33020 h 780721"/>
                    <a:gd name="connsiteX61" fmla="*/ 688340 w 1196340"/>
                    <a:gd name="connsiteY61" fmla="*/ 30480 h 780721"/>
                    <a:gd name="connsiteX62" fmla="*/ 721360 w 1196340"/>
                    <a:gd name="connsiteY62" fmla="*/ 20320 h 780721"/>
                    <a:gd name="connsiteX63" fmla="*/ 728980 w 1196340"/>
                    <a:gd name="connsiteY63" fmla="*/ 17780 h 780721"/>
                    <a:gd name="connsiteX64" fmla="*/ 741680 w 1196340"/>
                    <a:gd name="connsiteY64" fmla="*/ 12700 h 780721"/>
                    <a:gd name="connsiteX65" fmla="*/ 759460 w 1196340"/>
                    <a:gd name="connsiteY65" fmla="*/ 10160 h 780721"/>
                    <a:gd name="connsiteX66" fmla="*/ 772160 w 1196340"/>
                    <a:gd name="connsiteY66" fmla="*/ 7620 h 780721"/>
                    <a:gd name="connsiteX67" fmla="*/ 789940 w 1196340"/>
                    <a:gd name="connsiteY67" fmla="*/ 5080 h 780721"/>
                    <a:gd name="connsiteX68" fmla="*/ 800100 w 1196340"/>
                    <a:gd name="connsiteY68" fmla="*/ 2540 h 780721"/>
                    <a:gd name="connsiteX69" fmla="*/ 820420 w 1196340"/>
                    <a:gd name="connsiteY69" fmla="*/ 0 h 780721"/>
                    <a:gd name="connsiteX70" fmla="*/ 1089660 w 1196340"/>
                    <a:gd name="connsiteY70" fmla="*/ 2540 h 780721"/>
                    <a:gd name="connsiteX71" fmla="*/ 1102360 w 1196340"/>
                    <a:gd name="connsiteY71" fmla="*/ 5080 h 780721"/>
                    <a:gd name="connsiteX72" fmla="*/ 1130300 w 1196340"/>
                    <a:gd name="connsiteY72" fmla="*/ 7620 h 780721"/>
                    <a:gd name="connsiteX73" fmla="*/ 1160780 w 1196340"/>
                    <a:gd name="connsiteY73" fmla="*/ 12700 h 780721"/>
                    <a:gd name="connsiteX74" fmla="*/ 1168400 w 1196340"/>
                    <a:gd name="connsiteY74" fmla="*/ 15240 h 780721"/>
                    <a:gd name="connsiteX75" fmla="*/ 1196340 w 1196340"/>
                    <a:gd name="connsiteY75" fmla="*/ 20320 h 780721"/>
                    <a:gd name="connsiteX76" fmla="*/ 1196340 w 1196340"/>
                    <a:gd name="connsiteY76" fmla="*/ 20320 h 780721"/>
                    <a:gd name="connsiteX77" fmla="*/ 1191260 w 1196340"/>
                    <a:gd name="connsiteY77" fmla="*/ 58420 h 780721"/>
                    <a:gd name="connsiteX78" fmla="*/ 1188720 w 1196340"/>
                    <a:gd name="connsiteY78" fmla="*/ 76200 h 780721"/>
                    <a:gd name="connsiteX79" fmla="*/ 1183640 w 1196340"/>
                    <a:gd name="connsiteY79" fmla="*/ 93980 h 780721"/>
                    <a:gd name="connsiteX80" fmla="*/ 1178560 w 1196340"/>
                    <a:gd name="connsiteY80" fmla="*/ 157480 h 780721"/>
                    <a:gd name="connsiteX81" fmla="*/ 1176020 w 1196340"/>
                    <a:gd name="connsiteY81" fmla="*/ 180340 h 780721"/>
                    <a:gd name="connsiteX82" fmla="*/ 1176020 w 1196340"/>
                    <a:gd name="connsiteY82" fmla="*/ 243840 h 780721"/>
                    <a:gd name="connsiteX83" fmla="*/ 1176020 w 1196340"/>
                    <a:gd name="connsiteY83" fmla="*/ 243840 h 780721"/>
                    <a:gd name="connsiteX84" fmla="*/ 1153160 w 1196340"/>
                    <a:gd name="connsiteY84" fmla="*/ 236220 h 780721"/>
                    <a:gd name="connsiteX85" fmla="*/ 1143000 w 1196340"/>
                    <a:gd name="connsiteY85" fmla="*/ 233680 h 780721"/>
                    <a:gd name="connsiteX86" fmla="*/ 1117600 w 1196340"/>
                    <a:gd name="connsiteY86" fmla="*/ 226060 h 780721"/>
                    <a:gd name="connsiteX87" fmla="*/ 1087120 w 1196340"/>
                    <a:gd name="connsiteY87" fmla="*/ 223520 h 780721"/>
                    <a:gd name="connsiteX88" fmla="*/ 1066800 w 1196340"/>
                    <a:gd name="connsiteY88" fmla="*/ 220980 h 780721"/>
                    <a:gd name="connsiteX89" fmla="*/ 1043940 w 1196340"/>
                    <a:gd name="connsiteY89" fmla="*/ 218440 h 780721"/>
                    <a:gd name="connsiteX90" fmla="*/ 995680 w 1196340"/>
                    <a:gd name="connsiteY90" fmla="*/ 208280 h 780721"/>
                    <a:gd name="connsiteX91" fmla="*/ 970280 w 1196340"/>
                    <a:gd name="connsiteY91" fmla="*/ 205740 h 780721"/>
                    <a:gd name="connsiteX92" fmla="*/ 939800 w 1196340"/>
                    <a:gd name="connsiteY92" fmla="*/ 200660 h 780721"/>
                    <a:gd name="connsiteX93" fmla="*/ 927100 w 1196340"/>
                    <a:gd name="connsiteY93" fmla="*/ 198120 h 780721"/>
                    <a:gd name="connsiteX94" fmla="*/ 904240 w 1196340"/>
                    <a:gd name="connsiteY94" fmla="*/ 195580 h 780721"/>
                    <a:gd name="connsiteX95" fmla="*/ 772160 w 1196340"/>
                    <a:gd name="connsiteY95" fmla="*/ 198120 h 780721"/>
                    <a:gd name="connsiteX96" fmla="*/ 746760 w 1196340"/>
                    <a:gd name="connsiteY96" fmla="*/ 205740 h 780721"/>
                    <a:gd name="connsiteX97" fmla="*/ 716280 w 1196340"/>
                    <a:gd name="connsiteY97" fmla="*/ 213360 h 780721"/>
                    <a:gd name="connsiteX98" fmla="*/ 706120 w 1196340"/>
                    <a:gd name="connsiteY98" fmla="*/ 215900 h 780721"/>
                    <a:gd name="connsiteX99" fmla="*/ 690880 w 1196340"/>
                    <a:gd name="connsiteY99" fmla="*/ 220980 h 780721"/>
                    <a:gd name="connsiteX100" fmla="*/ 657860 w 1196340"/>
                    <a:gd name="connsiteY100" fmla="*/ 223520 h 780721"/>
                    <a:gd name="connsiteX101" fmla="*/ 645160 w 1196340"/>
                    <a:gd name="connsiteY101" fmla="*/ 226060 h 780721"/>
                    <a:gd name="connsiteX102" fmla="*/ 637540 w 1196340"/>
                    <a:gd name="connsiteY102" fmla="*/ 228600 h 780721"/>
                    <a:gd name="connsiteX103" fmla="*/ 622300 w 1196340"/>
                    <a:gd name="connsiteY103" fmla="*/ 231140 h 780721"/>
                    <a:gd name="connsiteX104" fmla="*/ 609600 w 1196340"/>
                    <a:gd name="connsiteY104" fmla="*/ 236220 h 780721"/>
                    <a:gd name="connsiteX105" fmla="*/ 601980 w 1196340"/>
                    <a:gd name="connsiteY105" fmla="*/ 238760 h 780721"/>
                    <a:gd name="connsiteX106" fmla="*/ 568960 w 1196340"/>
                    <a:gd name="connsiteY106" fmla="*/ 254000 h 780721"/>
                    <a:gd name="connsiteX107" fmla="*/ 551180 w 1196340"/>
                    <a:gd name="connsiteY107" fmla="*/ 259080 h 780721"/>
                    <a:gd name="connsiteX108" fmla="*/ 543560 w 1196340"/>
                    <a:gd name="connsiteY108" fmla="*/ 264160 h 780721"/>
                    <a:gd name="connsiteX109" fmla="*/ 523240 w 1196340"/>
                    <a:gd name="connsiteY109" fmla="*/ 274320 h 780721"/>
                    <a:gd name="connsiteX110" fmla="*/ 513080 w 1196340"/>
                    <a:gd name="connsiteY110" fmla="*/ 279400 h 780721"/>
                    <a:gd name="connsiteX111" fmla="*/ 500380 w 1196340"/>
                    <a:gd name="connsiteY111" fmla="*/ 287020 h 780721"/>
                    <a:gd name="connsiteX112" fmla="*/ 492760 w 1196340"/>
                    <a:gd name="connsiteY112" fmla="*/ 292100 h 780721"/>
                    <a:gd name="connsiteX113" fmla="*/ 485140 w 1196340"/>
                    <a:gd name="connsiteY113" fmla="*/ 294640 h 780721"/>
                    <a:gd name="connsiteX114" fmla="*/ 474980 w 1196340"/>
                    <a:gd name="connsiteY114" fmla="*/ 299720 h 780721"/>
                    <a:gd name="connsiteX115" fmla="*/ 467360 w 1196340"/>
                    <a:gd name="connsiteY115" fmla="*/ 302260 h 780721"/>
                    <a:gd name="connsiteX116" fmla="*/ 459740 w 1196340"/>
                    <a:gd name="connsiteY116" fmla="*/ 307340 h 780721"/>
                    <a:gd name="connsiteX117" fmla="*/ 449580 w 1196340"/>
                    <a:gd name="connsiteY117" fmla="*/ 312420 h 780721"/>
                    <a:gd name="connsiteX118" fmla="*/ 436880 w 1196340"/>
                    <a:gd name="connsiteY118" fmla="*/ 320040 h 780721"/>
                    <a:gd name="connsiteX119" fmla="*/ 419100 w 1196340"/>
                    <a:gd name="connsiteY119" fmla="*/ 327660 h 780721"/>
                    <a:gd name="connsiteX120" fmla="*/ 408940 w 1196340"/>
                    <a:gd name="connsiteY120" fmla="*/ 335280 h 780721"/>
                    <a:gd name="connsiteX121" fmla="*/ 398780 w 1196340"/>
                    <a:gd name="connsiteY121" fmla="*/ 340360 h 780721"/>
                    <a:gd name="connsiteX122" fmla="*/ 383540 w 1196340"/>
                    <a:gd name="connsiteY122" fmla="*/ 353060 h 780721"/>
                    <a:gd name="connsiteX123" fmla="*/ 370840 w 1196340"/>
                    <a:gd name="connsiteY123" fmla="*/ 360680 h 780721"/>
                    <a:gd name="connsiteX124" fmla="*/ 353060 w 1196340"/>
                    <a:gd name="connsiteY124" fmla="*/ 378460 h 780721"/>
                    <a:gd name="connsiteX125" fmla="*/ 342900 w 1196340"/>
                    <a:gd name="connsiteY125" fmla="*/ 386080 h 780721"/>
                    <a:gd name="connsiteX126" fmla="*/ 317500 w 1196340"/>
                    <a:gd name="connsiteY126" fmla="*/ 403860 h 780721"/>
                    <a:gd name="connsiteX127" fmla="*/ 292100 w 1196340"/>
                    <a:gd name="connsiteY127" fmla="*/ 426720 h 780721"/>
                    <a:gd name="connsiteX128" fmla="*/ 287020 w 1196340"/>
                    <a:gd name="connsiteY128" fmla="*/ 434340 h 780721"/>
                    <a:gd name="connsiteX129" fmla="*/ 266700 w 1196340"/>
                    <a:gd name="connsiteY129" fmla="*/ 452120 h 780721"/>
                    <a:gd name="connsiteX130" fmla="*/ 248920 w 1196340"/>
                    <a:gd name="connsiteY130" fmla="*/ 472440 h 780721"/>
                    <a:gd name="connsiteX131" fmla="*/ 241300 w 1196340"/>
                    <a:gd name="connsiteY131" fmla="*/ 477520 h 780721"/>
                    <a:gd name="connsiteX132" fmla="*/ 233680 w 1196340"/>
                    <a:gd name="connsiteY132" fmla="*/ 487680 h 780721"/>
                    <a:gd name="connsiteX133" fmla="*/ 226060 w 1196340"/>
                    <a:gd name="connsiteY133" fmla="*/ 495300 h 780721"/>
                    <a:gd name="connsiteX134" fmla="*/ 218440 w 1196340"/>
                    <a:gd name="connsiteY134" fmla="*/ 505460 h 780721"/>
                    <a:gd name="connsiteX135" fmla="*/ 210820 w 1196340"/>
                    <a:gd name="connsiteY135" fmla="*/ 513080 h 780721"/>
                    <a:gd name="connsiteX136" fmla="*/ 205740 w 1196340"/>
                    <a:gd name="connsiteY136" fmla="*/ 520700 h 780721"/>
                    <a:gd name="connsiteX137" fmla="*/ 195580 w 1196340"/>
                    <a:gd name="connsiteY137" fmla="*/ 530860 h 780721"/>
                    <a:gd name="connsiteX138" fmla="*/ 187960 w 1196340"/>
                    <a:gd name="connsiteY138" fmla="*/ 541020 h 780721"/>
                    <a:gd name="connsiteX139" fmla="*/ 180340 w 1196340"/>
                    <a:gd name="connsiteY139" fmla="*/ 548640 h 780721"/>
                    <a:gd name="connsiteX140" fmla="*/ 175260 w 1196340"/>
                    <a:gd name="connsiteY140" fmla="*/ 556260 h 780721"/>
                    <a:gd name="connsiteX141" fmla="*/ 167640 w 1196340"/>
                    <a:gd name="connsiteY141" fmla="*/ 561340 h 780721"/>
                    <a:gd name="connsiteX142" fmla="*/ 160020 w 1196340"/>
                    <a:gd name="connsiteY142" fmla="*/ 576580 h 780721"/>
                    <a:gd name="connsiteX143" fmla="*/ 152400 w 1196340"/>
                    <a:gd name="connsiteY143" fmla="*/ 581660 h 780721"/>
                    <a:gd name="connsiteX144" fmla="*/ 147320 w 1196340"/>
                    <a:gd name="connsiteY144" fmla="*/ 591820 h 780721"/>
                    <a:gd name="connsiteX145" fmla="*/ 139700 w 1196340"/>
                    <a:gd name="connsiteY145" fmla="*/ 601980 h 780721"/>
                    <a:gd name="connsiteX146" fmla="*/ 129540 w 1196340"/>
                    <a:gd name="connsiteY146" fmla="*/ 617220 h 780721"/>
                    <a:gd name="connsiteX147" fmla="*/ 114300 w 1196340"/>
                    <a:gd name="connsiteY147" fmla="*/ 642620 h 780721"/>
                    <a:gd name="connsiteX148" fmla="*/ 104140 w 1196340"/>
                    <a:gd name="connsiteY148" fmla="*/ 652780 h 780721"/>
                    <a:gd name="connsiteX149" fmla="*/ 101600 w 1196340"/>
                    <a:gd name="connsiteY149" fmla="*/ 660400 h 780721"/>
                    <a:gd name="connsiteX150" fmla="*/ 83820 w 1196340"/>
                    <a:gd name="connsiteY150" fmla="*/ 683260 h 780721"/>
                    <a:gd name="connsiteX151" fmla="*/ 76200 w 1196340"/>
                    <a:gd name="connsiteY151" fmla="*/ 701040 h 780721"/>
                    <a:gd name="connsiteX152" fmla="*/ 68580 w 1196340"/>
                    <a:gd name="connsiteY152" fmla="*/ 708660 h 780721"/>
                    <a:gd name="connsiteX153" fmla="*/ 63500 w 1196340"/>
                    <a:gd name="connsiteY153" fmla="*/ 716280 h 780721"/>
                    <a:gd name="connsiteX154" fmla="*/ 55880 w 1196340"/>
                    <a:gd name="connsiteY154" fmla="*/ 726440 h 780721"/>
                    <a:gd name="connsiteX155" fmla="*/ 45720 w 1196340"/>
                    <a:gd name="connsiteY155" fmla="*/ 741680 h 780721"/>
                    <a:gd name="connsiteX156" fmla="*/ 40640 w 1196340"/>
                    <a:gd name="connsiteY156" fmla="*/ 749300 h 780721"/>
                    <a:gd name="connsiteX157" fmla="*/ 25400 w 1196340"/>
                    <a:gd name="connsiteY157" fmla="*/ 764540 h 780721"/>
                    <a:gd name="connsiteX158" fmla="*/ 17780 w 1196340"/>
                    <a:gd name="connsiteY158" fmla="*/ 772160 h 780721"/>
                    <a:gd name="connsiteX159" fmla="*/ 0 w 1196340"/>
                    <a:gd name="connsiteY159" fmla="*/ 777240 h 780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1196340" h="780721">
                      <a:moveTo>
                        <a:pt x="0" y="777240"/>
                      </a:moveTo>
                      <a:lnTo>
                        <a:pt x="0" y="777240"/>
                      </a:lnTo>
                      <a:cubicBezTo>
                        <a:pt x="3387" y="770467"/>
                        <a:pt x="7442" y="763988"/>
                        <a:pt x="10160" y="756920"/>
                      </a:cubicBezTo>
                      <a:cubicBezTo>
                        <a:pt x="11710" y="752891"/>
                        <a:pt x="11763" y="748434"/>
                        <a:pt x="12700" y="744220"/>
                      </a:cubicBezTo>
                      <a:cubicBezTo>
                        <a:pt x="13457" y="740812"/>
                        <a:pt x="14509" y="737473"/>
                        <a:pt x="15240" y="734060"/>
                      </a:cubicBezTo>
                      <a:cubicBezTo>
                        <a:pt x="17049" y="725617"/>
                        <a:pt x="18901" y="717177"/>
                        <a:pt x="20320" y="708660"/>
                      </a:cubicBezTo>
                      <a:cubicBezTo>
                        <a:pt x="21167" y="703580"/>
                        <a:pt x="21850" y="698470"/>
                        <a:pt x="22860" y="693420"/>
                      </a:cubicBezTo>
                      <a:cubicBezTo>
                        <a:pt x="23545" y="689997"/>
                        <a:pt x="24776" y="686695"/>
                        <a:pt x="25400" y="683260"/>
                      </a:cubicBezTo>
                      <a:cubicBezTo>
                        <a:pt x="26471" y="677370"/>
                        <a:pt x="26766" y="671351"/>
                        <a:pt x="27940" y="665480"/>
                      </a:cubicBezTo>
                      <a:cubicBezTo>
                        <a:pt x="33977" y="635296"/>
                        <a:pt x="30694" y="654570"/>
                        <a:pt x="35560" y="637540"/>
                      </a:cubicBezTo>
                      <a:cubicBezTo>
                        <a:pt x="36519" y="634183"/>
                        <a:pt x="37097" y="630724"/>
                        <a:pt x="38100" y="627380"/>
                      </a:cubicBezTo>
                      <a:cubicBezTo>
                        <a:pt x="39639" y="622251"/>
                        <a:pt x="41641" y="617269"/>
                        <a:pt x="43180" y="612140"/>
                      </a:cubicBezTo>
                      <a:cubicBezTo>
                        <a:pt x="45328" y="604979"/>
                        <a:pt x="45415" y="600999"/>
                        <a:pt x="48260" y="594360"/>
                      </a:cubicBezTo>
                      <a:cubicBezTo>
                        <a:pt x="49752" y="590880"/>
                        <a:pt x="52011" y="587745"/>
                        <a:pt x="53340" y="584200"/>
                      </a:cubicBezTo>
                      <a:cubicBezTo>
                        <a:pt x="54566" y="580931"/>
                        <a:pt x="54225" y="577114"/>
                        <a:pt x="55880" y="574040"/>
                      </a:cubicBezTo>
                      <a:cubicBezTo>
                        <a:pt x="60222" y="565977"/>
                        <a:pt x="67024" y="559371"/>
                        <a:pt x="71120" y="551180"/>
                      </a:cubicBezTo>
                      <a:cubicBezTo>
                        <a:pt x="90497" y="512427"/>
                        <a:pt x="67980" y="555187"/>
                        <a:pt x="86360" y="525780"/>
                      </a:cubicBezTo>
                      <a:cubicBezTo>
                        <a:pt x="88367" y="522569"/>
                        <a:pt x="89239" y="518701"/>
                        <a:pt x="91440" y="515620"/>
                      </a:cubicBezTo>
                      <a:cubicBezTo>
                        <a:pt x="93528" y="512697"/>
                        <a:pt x="96972" y="510923"/>
                        <a:pt x="99060" y="508000"/>
                      </a:cubicBezTo>
                      <a:cubicBezTo>
                        <a:pt x="101261" y="504919"/>
                        <a:pt x="102261" y="501128"/>
                        <a:pt x="104140" y="497840"/>
                      </a:cubicBezTo>
                      <a:cubicBezTo>
                        <a:pt x="111305" y="485302"/>
                        <a:pt x="107754" y="494598"/>
                        <a:pt x="116840" y="480060"/>
                      </a:cubicBezTo>
                      <a:cubicBezTo>
                        <a:pt x="118847" y="476849"/>
                        <a:pt x="120382" y="473360"/>
                        <a:pt x="121920" y="469900"/>
                      </a:cubicBezTo>
                      <a:cubicBezTo>
                        <a:pt x="123772" y="465734"/>
                        <a:pt x="124654" y="461110"/>
                        <a:pt x="127000" y="457200"/>
                      </a:cubicBezTo>
                      <a:cubicBezTo>
                        <a:pt x="129789" y="452551"/>
                        <a:pt x="134371" y="449149"/>
                        <a:pt x="137160" y="444500"/>
                      </a:cubicBezTo>
                      <a:cubicBezTo>
                        <a:pt x="139506" y="440590"/>
                        <a:pt x="140201" y="435878"/>
                        <a:pt x="142240" y="431800"/>
                      </a:cubicBezTo>
                      <a:cubicBezTo>
                        <a:pt x="144448" y="427384"/>
                        <a:pt x="147652" y="423516"/>
                        <a:pt x="149860" y="419100"/>
                      </a:cubicBezTo>
                      <a:cubicBezTo>
                        <a:pt x="151899" y="415022"/>
                        <a:pt x="152594" y="410310"/>
                        <a:pt x="154940" y="406400"/>
                      </a:cubicBezTo>
                      <a:cubicBezTo>
                        <a:pt x="173308" y="375786"/>
                        <a:pt x="157644" y="411151"/>
                        <a:pt x="172720" y="381000"/>
                      </a:cubicBezTo>
                      <a:cubicBezTo>
                        <a:pt x="179564" y="367312"/>
                        <a:pt x="175529" y="368317"/>
                        <a:pt x="185420" y="355600"/>
                      </a:cubicBezTo>
                      <a:cubicBezTo>
                        <a:pt x="188360" y="351819"/>
                        <a:pt x="192706" y="349272"/>
                        <a:pt x="195580" y="345440"/>
                      </a:cubicBezTo>
                      <a:cubicBezTo>
                        <a:pt x="197852" y="342411"/>
                        <a:pt x="198459" y="338361"/>
                        <a:pt x="200660" y="335280"/>
                      </a:cubicBezTo>
                      <a:cubicBezTo>
                        <a:pt x="210022" y="322173"/>
                        <a:pt x="206641" y="333478"/>
                        <a:pt x="213360" y="320040"/>
                      </a:cubicBezTo>
                      <a:cubicBezTo>
                        <a:pt x="214557" y="317645"/>
                        <a:pt x="214481" y="314690"/>
                        <a:pt x="215900" y="312420"/>
                      </a:cubicBezTo>
                      <a:cubicBezTo>
                        <a:pt x="225729" y="296694"/>
                        <a:pt x="226722" y="301733"/>
                        <a:pt x="238760" y="287020"/>
                      </a:cubicBezTo>
                      <a:cubicBezTo>
                        <a:pt x="242626" y="282295"/>
                        <a:pt x="244947" y="276416"/>
                        <a:pt x="248920" y="271780"/>
                      </a:cubicBezTo>
                      <a:cubicBezTo>
                        <a:pt x="254000" y="265853"/>
                        <a:pt x="258938" y="259802"/>
                        <a:pt x="264160" y="254000"/>
                      </a:cubicBezTo>
                      <a:cubicBezTo>
                        <a:pt x="274796" y="242182"/>
                        <a:pt x="268880" y="249954"/>
                        <a:pt x="281940" y="238760"/>
                      </a:cubicBezTo>
                      <a:cubicBezTo>
                        <a:pt x="284667" y="236422"/>
                        <a:pt x="286800" y="233440"/>
                        <a:pt x="289560" y="231140"/>
                      </a:cubicBezTo>
                      <a:cubicBezTo>
                        <a:pt x="291905" y="229186"/>
                        <a:pt x="294911" y="228102"/>
                        <a:pt x="297180" y="226060"/>
                      </a:cubicBezTo>
                      <a:cubicBezTo>
                        <a:pt x="303410" y="220453"/>
                        <a:pt x="309033" y="214207"/>
                        <a:pt x="314960" y="208280"/>
                      </a:cubicBezTo>
                      <a:lnTo>
                        <a:pt x="332740" y="190500"/>
                      </a:lnTo>
                      <a:cubicBezTo>
                        <a:pt x="336973" y="188807"/>
                        <a:pt x="341530" y="187766"/>
                        <a:pt x="345440" y="185420"/>
                      </a:cubicBezTo>
                      <a:cubicBezTo>
                        <a:pt x="350089" y="182631"/>
                        <a:pt x="353756" y="178449"/>
                        <a:pt x="358140" y="175260"/>
                      </a:cubicBezTo>
                      <a:cubicBezTo>
                        <a:pt x="363078" y="171669"/>
                        <a:pt x="368496" y="168763"/>
                        <a:pt x="373380" y="165100"/>
                      </a:cubicBezTo>
                      <a:lnTo>
                        <a:pt x="393700" y="149860"/>
                      </a:lnTo>
                      <a:cubicBezTo>
                        <a:pt x="397087" y="147320"/>
                        <a:pt x="399844" y="143579"/>
                        <a:pt x="403860" y="142240"/>
                      </a:cubicBezTo>
                      <a:cubicBezTo>
                        <a:pt x="415037" y="138514"/>
                        <a:pt x="411261" y="140385"/>
                        <a:pt x="424180" y="132080"/>
                      </a:cubicBezTo>
                      <a:cubicBezTo>
                        <a:pt x="431884" y="127128"/>
                        <a:pt x="438352" y="119736"/>
                        <a:pt x="447040" y="116840"/>
                      </a:cubicBezTo>
                      <a:cubicBezTo>
                        <a:pt x="449580" y="115993"/>
                        <a:pt x="452229" y="115422"/>
                        <a:pt x="454660" y="114300"/>
                      </a:cubicBezTo>
                      <a:cubicBezTo>
                        <a:pt x="463255" y="110333"/>
                        <a:pt x="471271" y="105116"/>
                        <a:pt x="480060" y="101600"/>
                      </a:cubicBezTo>
                      <a:cubicBezTo>
                        <a:pt x="484293" y="99907"/>
                        <a:pt x="488609" y="98407"/>
                        <a:pt x="492760" y="96520"/>
                      </a:cubicBezTo>
                      <a:cubicBezTo>
                        <a:pt x="497931" y="94170"/>
                        <a:pt x="502612" y="90696"/>
                        <a:pt x="508000" y="88900"/>
                      </a:cubicBezTo>
                      <a:cubicBezTo>
                        <a:pt x="512886" y="87271"/>
                        <a:pt x="518160" y="87207"/>
                        <a:pt x="523240" y="86360"/>
                      </a:cubicBezTo>
                      <a:cubicBezTo>
                        <a:pt x="526627" y="83820"/>
                        <a:pt x="529699" y="80796"/>
                        <a:pt x="533400" y="78740"/>
                      </a:cubicBezTo>
                      <a:cubicBezTo>
                        <a:pt x="545214" y="72177"/>
                        <a:pt x="552960" y="73067"/>
                        <a:pt x="566420" y="68580"/>
                      </a:cubicBezTo>
                      <a:cubicBezTo>
                        <a:pt x="584690" y="62490"/>
                        <a:pt x="561874" y="69879"/>
                        <a:pt x="584200" y="63500"/>
                      </a:cubicBezTo>
                      <a:cubicBezTo>
                        <a:pt x="586774" y="62764"/>
                        <a:pt x="589223" y="61609"/>
                        <a:pt x="591820" y="60960"/>
                      </a:cubicBezTo>
                      <a:cubicBezTo>
                        <a:pt x="605479" y="57545"/>
                        <a:pt x="605748" y="59568"/>
                        <a:pt x="619760" y="53340"/>
                      </a:cubicBezTo>
                      <a:cubicBezTo>
                        <a:pt x="622550" y="52100"/>
                        <a:pt x="624601" y="49523"/>
                        <a:pt x="627380" y="48260"/>
                      </a:cubicBezTo>
                      <a:cubicBezTo>
                        <a:pt x="633966" y="45267"/>
                        <a:pt x="640771" y="42719"/>
                        <a:pt x="647700" y="40640"/>
                      </a:cubicBezTo>
                      <a:cubicBezTo>
                        <a:pt x="657731" y="37631"/>
                        <a:pt x="668020" y="35560"/>
                        <a:pt x="678180" y="33020"/>
                      </a:cubicBezTo>
                      <a:cubicBezTo>
                        <a:pt x="681567" y="32173"/>
                        <a:pt x="685028" y="31584"/>
                        <a:pt x="688340" y="30480"/>
                      </a:cubicBezTo>
                      <a:cubicBezTo>
                        <a:pt x="745492" y="11429"/>
                        <a:pt x="689943" y="29296"/>
                        <a:pt x="721360" y="20320"/>
                      </a:cubicBezTo>
                      <a:cubicBezTo>
                        <a:pt x="723934" y="19584"/>
                        <a:pt x="726473" y="18720"/>
                        <a:pt x="728980" y="17780"/>
                      </a:cubicBezTo>
                      <a:cubicBezTo>
                        <a:pt x="733249" y="16179"/>
                        <a:pt x="737257" y="13806"/>
                        <a:pt x="741680" y="12700"/>
                      </a:cubicBezTo>
                      <a:cubicBezTo>
                        <a:pt x="747488" y="11248"/>
                        <a:pt x="753555" y="11144"/>
                        <a:pt x="759460" y="10160"/>
                      </a:cubicBezTo>
                      <a:cubicBezTo>
                        <a:pt x="763718" y="9450"/>
                        <a:pt x="767902" y="8330"/>
                        <a:pt x="772160" y="7620"/>
                      </a:cubicBezTo>
                      <a:cubicBezTo>
                        <a:pt x="778065" y="6636"/>
                        <a:pt x="784050" y="6151"/>
                        <a:pt x="789940" y="5080"/>
                      </a:cubicBezTo>
                      <a:cubicBezTo>
                        <a:pt x="793375" y="4456"/>
                        <a:pt x="796657" y="3114"/>
                        <a:pt x="800100" y="2540"/>
                      </a:cubicBezTo>
                      <a:cubicBezTo>
                        <a:pt x="806833" y="1418"/>
                        <a:pt x="813647" y="847"/>
                        <a:pt x="820420" y="0"/>
                      </a:cubicBezTo>
                      <a:lnTo>
                        <a:pt x="1089660" y="2540"/>
                      </a:lnTo>
                      <a:cubicBezTo>
                        <a:pt x="1093976" y="2618"/>
                        <a:pt x="1098076" y="4545"/>
                        <a:pt x="1102360" y="5080"/>
                      </a:cubicBezTo>
                      <a:cubicBezTo>
                        <a:pt x="1111640" y="6240"/>
                        <a:pt x="1120987" y="6773"/>
                        <a:pt x="1130300" y="7620"/>
                      </a:cubicBezTo>
                      <a:cubicBezTo>
                        <a:pt x="1148164" y="13575"/>
                        <a:pt x="1126752" y="7029"/>
                        <a:pt x="1160780" y="12700"/>
                      </a:cubicBezTo>
                      <a:cubicBezTo>
                        <a:pt x="1163421" y="13140"/>
                        <a:pt x="1165817" y="14536"/>
                        <a:pt x="1168400" y="15240"/>
                      </a:cubicBezTo>
                      <a:cubicBezTo>
                        <a:pt x="1189285" y="20936"/>
                        <a:pt x="1182429" y="20320"/>
                        <a:pt x="1196340" y="20320"/>
                      </a:cubicBezTo>
                      <a:lnTo>
                        <a:pt x="1196340" y="20320"/>
                      </a:lnTo>
                      <a:cubicBezTo>
                        <a:pt x="1191297" y="70754"/>
                        <a:pt x="1196521" y="26855"/>
                        <a:pt x="1191260" y="58420"/>
                      </a:cubicBezTo>
                      <a:cubicBezTo>
                        <a:pt x="1190276" y="64325"/>
                        <a:pt x="1189791" y="70310"/>
                        <a:pt x="1188720" y="76200"/>
                      </a:cubicBezTo>
                      <a:cubicBezTo>
                        <a:pt x="1187444" y="83217"/>
                        <a:pt x="1185816" y="87451"/>
                        <a:pt x="1183640" y="93980"/>
                      </a:cubicBezTo>
                      <a:cubicBezTo>
                        <a:pt x="1181947" y="115147"/>
                        <a:pt x="1180905" y="136376"/>
                        <a:pt x="1178560" y="157480"/>
                      </a:cubicBezTo>
                      <a:cubicBezTo>
                        <a:pt x="1177713" y="165100"/>
                        <a:pt x="1176245" y="172676"/>
                        <a:pt x="1176020" y="180340"/>
                      </a:cubicBezTo>
                      <a:cubicBezTo>
                        <a:pt x="1175398" y="201498"/>
                        <a:pt x="1176020" y="222673"/>
                        <a:pt x="1176020" y="243840"/>
                      </a:cubicBezTo>
                      <a:lnTo>
                        <a:pt x="1176020" y="243840"/>
                      </a:lnTo>
                      <a:cubicBezTo>
                        <a:pt x="1168400" y="241300"/>
                        <a:pt x="1160837" y="238582"/>
                        <a:pt x="1153160" y="236220"/>
                      </a:cubicBezTo>
                      <a:cubicBezTo>
                        <a:pt x="1149823" y="235193"/>
                        <a:pt x="1146344" y="234683"/>
                        <a:pt x="1143000" y="233680"/>
                      </a:cubicBezTo>
                      <a:cubicBezTo>
                        <a:pt x="1137738" y="232102"/>
                        <a:pt x="1124291" y="226896"/>
                        <a:pt x="1117600" y="226060"/>
                      </a:cubicBezTo>
                      <a:cubicBezTo>
                        <a:pt x="1107484" y="224795"/>
                        <a:pt x="1097265" y="224534"/>
                        <a:pt x="1087120" y="223520"/>
                      </a:cubicBezTo>
                      <a:cubicBezTo>
                        <a:pt x="1080328" y="222841"/>
                        <a:pt x="1073579" y="221778"/>
                        <a:pt x="1066800" y="220980"/>
                      </a:cubicBezTo>
                      <a:lnTo>
                        <a:pt x="1043940" y="218440"/>
                      </a:lnTo>
                      <a:cubicBezTo>
                        <a:pt x="1027946" y="214441"/>
                        <a:pt x="1012085" y="210331"/>
                        <a:pt x="995680" y="208280"/>
                      </a:cubicBezTo>
                      <a:cubicBezTo>
                        <a:pt x="987237" y="207225"/>
                        <a:pt x="978711" y="206890"/>
                        <a:pt x="970280" y="205740"/>
                      </a:cubicBezTo>
                      <a:cubicBezTo>
                        <a:pt x="960074" y="204348"/>
                        <a:pt x="949943" y="202450"/>
                        <a:pt x="939800" y="200660"/>
                      </a:cubicBezTo>
                      <a:cubicBezTo>
                        <a:pt x="935549" y="199910"/>
                        <a:pt x="931374" y="198731"/>
                        <a:pt x="927100" y="198120"/>
                      </a:cubicBezTo>
                      <a:cubicBezTo>
                        <a:pt x="919510" y="197036"/>
                        <a:pt x="911860" y="196427"/>
                        <a:pt x="904240" y="195580"/>
                      </a:cubicBezTo>
                      <a:lnTo>
                        <a:pt x="772160" y="198120"/>
                      </a:lnTo>
                      <a:cubicBezTo>
                        <a:pt x="760020" y="198546"/>
                        <a:pt x="758156" y="202234"/>
                        <a:pt x="746760" y="205740"/>
                      </a:cubicBezTo>
                      <a:cubicBezTo>
                        <a:pt x="736750" y="208820"/>
                        <a:pt x="726440" y="210820"/>
                        <a:pt x="716280" y="213360"/>
                      </a:cubicBezTo>
                      <a:cubicBezTo>
                        <a:pt x="712893" y="214207"/>
                        <a:pt x="709432" y="214796"/>
                        <a:pt x="706120" y="215900"/>
                      </a:cubicBezTo>
                      <a:cubicBezTo>
                        <a:pt x="701040" y="217593"/>
                        <a:pt x="696169" y="220145"/>
                        <a:pt x="690880" y="220980"/>
                      </a:cubicBezTo>
                      <a:cubicBezTo>
                        <a:pt x="679976" y="222702"/>
                        <a:pt x="668867" y="222673"/>
                        <a:pt x="657860" y="223520"/>
                      </a:cubicBezTo>
                      <a:cubicBezTo>
                        <a:pt x="653627" y="224367"/>
                        <a:pt x="649348" y="225013"/>
                        <a:pt x="645160" y="226060"/>
                      </a:cubicBezTo>
                      <a:cubicBezTo>
                        <a:pt x="642563" y="226709"/>
                        <a:pt x="640154" y="228019"/>
                        <a:pt x="637540" y="228600"/>
                      </a:cubicBezTo>
                      <a:cubicBezTo>
                        <a:pt x="632513" y="229717"/>
                        <a:pt x="627380" y="230293"/>
                        <a:pt x="622300" y="231140"/>
                      </a:cubicBezTo>
                      <a:cubicBezTo>
                        <a:pt x="618067" y="232833"/>
                        <a:pt x="613869" y="234619"/>
                        <a:pt x="609600" y="236220"/>
                      </a:cubicBezTo>
                      <a:cubicBezTo>
                        <a:pt x="607093" y="237160"/>
                        <a:pt x="604417" y="237652"/>
                        <a:pt x="601980" y="238760"/>
                      </a:cubicBezTo>
                      <a:cubicBezTo>
                        <a:pt x="586457" y="245816"/>
                        <a:pt x="583348" y="249204"/>
                        <a:pt x="568960" y="254000"/>
                      </a:cubicBezTo>
                      <a:cubicBezTo>
                        <a:pt x="564077" y="255628"/>
                        <a:pt x="556072" y="256634"/>
                        <a:pt x="551180" y="259080"/>
                      </a:cubicBezTo>
                      <a:cubicBezTo>
                        <a:pt x="548450" y="260445"/>
                        <a:pt x="546240" y="262698"/>
                        <a:pt x="543560" y="264160"/>
                      </a:cubicBezTo>
                      <a:cubicBezTo>
                        <a:pt x="536912" y="267786"/>
                        <a:pt x="530013" y="270933"/>
                        <a:pt x="523240" y="274320"/>
                      </a:cubicBezTo>
                      <a:cubicBezTo>
                        <a:pt x="519853" y="276013"/>
                        <a:pt x="516327" y="277452"/>
                        <a:pt x="513080" y="279400"/>
                      </a:cubicBezTo>
                      <a:cubicBezTo>
                        <a:pt x="508847" y="281940"/>
                        <a:pt x="504566" y="284403"/>
                        <a:pt x="500380" y="287020"/>
                      </a:cubicBezTo>
                      <a:cubicBezTo>
                        <a:pt x="497791" y="288638"/>
                        <a:pt x="495490" y="290735"/>
                        <a:pt x="492760" y="292100"/>
                      </a:cubicBezTo>
                      <a:cubicBezTo>
                        <a:pt x="490365" y="293297"/>
                        <a:pt x="487601" y="293585"/>
                        <a:pt x="485140" y="294640"/>
                      </a:cubicBezTo>
                      <a:cubicBezTo>
                        <a:pt x="481660" y="296132"/>
                        <a:pt x="478460" y="298228"/>
                        <a:pt x="474980" y="299720"/>
                      </a:cubicBezTo>
                      <a:cubicBezTo>
                        <a:pt x="472519" y="300775"/>
                        <a:pt x="469755" y="301063"/>
                        <a:pt x="467360" y="302260"/>
                      </a:cubicBezTo>
                      <a:cubicBezTo>
                        <a:pt x="464630" y="303625"/>
                        <a:pt x="462390" y="305825"/>
                        <a:pt x="459740" y="307340"/>
                      </a:cubicBezTo>
                      <a:cubicBezTo>
                        <a:pt x="456452" y="309219"/>
                        <a:pt x="452890" y="310581"/>
                        <a:pt x="449580" y="312420"/>
                      </a:cubicBezTo>
                      <a:cubicBezTo>
                        <a:pt x="445264" y="314818"/>
                        <a:pt x="441296" y="317832"/>
                        <a:pt x="436880" y="320040"/>
                      </a:cubicBezTo>
                      <a:cubicBezTo>
                        <a:pt x="419596" y="328682"/>
                        <a:pt x="440242" y="314446"/>
                        <a:pt x="419100" y="327660"/>
                      </a:cubicBezTo>
                      <a:cubicBezTo>
                        <a:pt x="415510" y="329904"/>
                        <a:pt x="412530" y="333036"/>
                        <a:pt x="408940" y="335280"/>
                      </a:cubicBezTo>
                      <a:cubicBezTo>
                        <a:pt x="405729" y="337287"/>
                        <a:pt x="401882" y="338189"/>
                        <a:pt x="398780" y="340360"/>
                      </a:cubicBezTo>
                      <a:cubicBezTo>
                        <a:pt x="393363" y="344152"/>
                        <a:pt x="388888" y="349171"/>
                        <a:pt x="383540" y="353060"/>
                      </a:cubicBezTo>
                      <a:cubicBezTo>
                        <a:pt x="379547" y="355964"/>
                        <a:pt x="374633" y="357519"/>
                        <a:pt x="370840" y="360680"/>
                      </a:cubicBezTo>
                      <a:cubicBezTo>
                        <a:pt x="364401" y="366046"/>
                        <a:pt x="359765" y="373431"/>
                        <a:pt x="353060" y="378460"/>
                      </a:cubicBezTo>
                      <a:cubicBezTo>
                        <a:pt x="349673" y="381000"/>
                        <a:pt x="346368" y="383652"/>
                        <a:pt x="342900" y="386080"/>
                      </a:cubicBezTo>
                      <a:cubicBezTo>
                        <a:pt x="337655" y="389751"/>
                        <a:pt x="323172" y="398704"/>
                        <a:pt x="317500" y="403860"/>
                      </a:cubicBezTo>
                      <a:cubicBezTo>
                        <a:pt x="290084" y="428783"/>
                        <a:pt x="309417" y="415175"/>
                        <a:pt x="292100" y="426720"/>
                      </a:cubicBezTo>
                      <a:cubicBezTo>
                        <a:pt x="290407" y="429260"/>
                        <a:pt x="288974" y="431995"/>
                        <a:pt x="287020" y="434340"/>
                      </a:cubicBezTo>
                      <a:cubicBezTo>
                        <a:pt x="279994" y="442771"/>
                        <a:pt x="275523" y="444278"/>
                        <a:pt x="266700" y="452120"/>
                      </a:cubicBezTo>
                      <a:cubicBezTo>
                        <a:pt x="231083" y="483779"/>
                        <a:pt x="279269" y="442091"/>
                        <a:pt x="248920" y="472440"/>
                      </a:cubicBezTo>
                      <a:cubicBezTo>
                        <a:pt x="246761" y="474599"/>
                        <a:pt x="243459" y="475361"/>
                        <a:pt x="241300" y="477520"/>
                      </a:cubicBezTo>
                      <a:cubicBezTo>
                        <a:pt x="238307" y="480513"/>
                        <a:pt x="236435" y="484466"/>
                        <a:pt x="233680" y="487680"/>
                      </a:cubicBezTo>
                      <a:cubicBezTo>
                        <a:pt x="231342" y="490407"/>
                        <a:pt x="228398" y="492573"/>
                        <a:pt x="226060" y="495300"/>
                      </a:cubicBezTo>
                      <a:cubicBezTo>
                        <a:pt x="223305" y="498514"/>
                        <a:pt x="221195" y="502246"/>
                        <a:pt x="218440" y="505460"/>
                      </a:cubicBezTo>
                      <a:cubicBezTo>
                        <a:pt x="216102" y="508187"/>
                        <a:pt x="213120" y="510320"/>
                        <a:pt x="210820" y="513080"/>
                      </a:cubicBezTo>
                      <a:cubicBezTo>
                        <a:pt x="208866" y="515425"/>
                        <a:pt x="207727" y="518382"/>
                        <a:pt x="205740" y="520700"/>
                      </a:cubicBezTo>
                      <a:cubicBezTo>
                        <a:pt x="202623" y="524336"/>
                        <a:pt x="198734" y="527256"/>
                        <a:pt x="195580" y="530860"/>
                      </a:cubicBezTo>
                      <a:cubicBezTo>
                        <a:pt x="192792" y="534046"/>
                        <a:pt x="190715" y="537806"/>
                        <a:pt x="187960" y="541020"/>
                      </a:cubicBezTo>
                      <a:cubicBezTo>
                        <a:pt x="185622" y="543747"/>
                        <a:pt x="182640" y="545880"/>
                        <a:pt x="180340" y="548640"/>
                      </a:cubicBezTo>
                      <a:cubicBezTo>
                        <a:pt x="178386" y="550985"/>
                        <a:pt x="177419" y="554101"/>
                        <a:pt x="175260" y="556260"/>
                      </a:cubicBezTo>
                      <a:cubicBezTo>
                        <a:pt x="173101" y="558419"/>
                        <a:pt x="170180" y="559647"/>
                        <a:pt x="167640" y="561340"/>
                      </a:cubicBezTo>
                      <a:cubicBezTo>
                        <a:pt x="165574" y="567538"/>
                        <a:pt x="164944" y="571656"/>
                        <a:pt x="160020" y="576580"/>
                      </a:cubicBezTo>
                      <a:cubicBezTo>
                        <a:pt x="157861" y="578739"/>
                        <a:pt x="154940" y="579967"/>
                        <a:pt x="152400" y="581660"/>
                      </a:cubicBezTo>
                      <a:cubicBezTo>
                        <a:pt x="150707" y="585047"/>
                        <a:pt x="149327" y="588609"/>
                        <a:pt x="147320" y="591820"/>
                      </a:cubicBezTo>
                      <a:cubicBezTo>
                        <a:pt x="145076" y="595410"/>
                        <a:pt x="142128" y="598512"/>
                        <a:pt x="139700" y="601980"/>
                      </a:cubicBezTo>
                      <a:cubicBezTo>
                        <a:pt x="136199" y="606982"/>
                        <a:pt x="132681" y="611985"/>
                        <a:pt x="129540" y="617220"/>
                      </a:cubicBezTo>
                      <a:cubicBezTo>
                        <a:pt x="123527" y="627242"/>
                        <a:pt x="123662" y="633258"/>
                        <a:pt x="114300" y="642620"/>
                      </a:cubicBezTo>
                      <a:lnTo>
                        <a:pt x="104140" y="652780"/>
                      </a:lnTo>
                      <a:cubicBezTo>
                        <a:pt x="103293" y="655320"/>
                        <a:pt x="103085" y="658172"/>
                        <a:pt x="101600" y="660400"/>
                      </a:cubicBezTo>
                      <a:cubicBezTo>
                        <a:pt x="92834" y="673549"/>
                        <a:pt x="90583" y="662971"/>
                        <a:pt x="83820" y="683260"/>
                      </a:cubicBezTo>
                      <a:cubicBezTo>
                        <a:pt x="81747" y="689478"/>
                        <a:pt x="80123" y="695547"/>
                        <a:pt x="76200" y="701040"/>
                      </a:cubicBezTo>
                      <a:cubicBezTo>
                        <a:pt x="74112" y="703963"/>
                        <a:pt x="70880" y="705900"/>
                        <a:pt x="68580" y="708660"/>
                      </a:cubicBezTo>
                      <a:cubicBezTo>
                        <a:pt x="66626" y="711005"/>
                        <a:pt x="65274" y="713796"/>
                        <a:pt x="63500" y="716280"/>
                      </a:cubicBezTo>
                      <a:cubicBezTo>
                        <a:pt x="61039" y="719725"/>
                        <a:pt x="58308" y="722972"/>
                        <a:pt x="55880" y="726440"/>
                      </a:cubicBezTo>
                      <a:cubicBezTo>
                        <a:pt x="52379" y="731442"/>
                        <a:pt x="49107" y="736600"/>
                        <a:pt x="45720" y="741680"/>
                      </a:cubicBezTo>
                      <a:cubicBezTo>
                        <a:pt x="44027" y="744220"/>
                        <a:pt x="42799" y="747141"/>
                        <a:pt x="40640" y="749300"/>
                      </a:cubicBezTo>
                      <a:lnTo>
                        <a:pt x="25400" y="764540"/>
                      </a:lnTo>
                      <a:cubicBezTo>
                        <a:pt x="22860" y="767080"/>
                        <a:pt x="19773" y="769171"/>
                        <a:pt x="17780" y="772160"/>
                      </a:cubicBezTo>
                      <a:cubicBezTo>
                        <a:pt x="6956" y="788396"/>
                        <a:pt x="2963" y="776393"/>
                        <a:pt x="0" y="77724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35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8" name="Connecteur droit 231">
                  <a:extLst>
                    <a:ext uri="{FF2B5EF4-FFF2-40B4-BE49-F238E27FC236}">
                      <a16:creationId xmlns:a16="http://schemas.microsoft.com/office/drawing/2014/main" id="{91F3824A-21E0-998B-00D7-78BC66F52959}"/>
                    </a:ext>
                  </a:extLst>
                </p:cNvPr>
                <p:cNvCxnSpPr/>
                <p:nvPr/>
              </p:nvCxnSpPr>
              <p:spPr>
                <a:xfrm flipV="1">
                  <a:off x="3641197" y="3132240"/>
                  <a:ext cx="0" cy="302076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232">
                  <a:extLst>
                    <a:ext uri="{FF2B5EF4-FFF2-40B4-BE49-F238E27FC236}">
                      <a16:creationId xmlns:a16="http://schemas.microsoft.com/office/drawing/2014/main" id="{78F0EFA8-0F91-16D4-CE51-C14BCC2D5628}"/>
                    </a:ext>
                  </a:extLst>
                </p:cNvPr>
                <p:cNvCxnSpPr/>
                <p:nvPr/>
              </p:nvCxnSpPr>
              <p:spPr>
                <a:xfrm flipV="1">
                  <a:off x="3628642" y="2831945"/>
                  <a:ext cx="0" cy="307676"/>
                </a:xfrm>
                <a:prstGeom prst="line">
                  <a:avLst/>
                </a:prstGeom>
                <a:grpFill/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233">
                  <a:extLst>
                    <a:ext uri="{FF2B5EF4-FFF2-40B4-BE49-F238E27FC236}">
                      <a16:creationId xmlns:a16="http://schemas.microsoft.com/office/drawing/2014/main" id="{D987D8D3-DA45-473E-8EAC-9C6B9A389BCA}"/>
                    </a:ext>
                  </a:extLst>
                </p:cNvPr>
                <p:cNvCxnSpPr/>
                <p:nvPr/>
              </p:nvCxnSpPr>
              <p:spPr>
                <a:xfrm flipH="1">
                  <a:off x="3372109" y="3138195"/>
                  <a:ext cx="260573" cy="167377"/>
                </a:xfrm>
                <a:prstGeom prst="line">
                  <a:avLst/>
                </a:prstGeom>
                <a:grpFill/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234">
                  <a:extLst>
                    <a:ext uri="{FF2B5EF4-FFF2-40B4-BE49-F238E27FC236}">
                      <a16:creationId xmlns:a16="http://schemas.microsoft.com/office/drawing/2014/main" id="{924D503F-602A-5DC2-4DFD-A68B329B9A25}"/>
                    </a:ext>
                  </a:extLst>
                </p:cNvPr>
                <p:cNvCxnSpPr/>
                <p:nvPr/>
              </p:nvCxnSpPr>
              <p:spPr>
                <a:xfrm>
                  <a:off x="3634108" y="3135026"/>
                  <a:ext cx="277299" cy="160099"/>
                </a:xfrm>
                <a:prstGeom prst="line">
                  <a:avLst/>
                </a:prstGeom>
                <a:grpFill/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235">
                  <a:extLst>
                    <a:ext uri="{FF2B5EF4-FFF2-40B4-BE49-F238E27FC236}">
                      <a16:creationId xmlns:a16="http://schemas.microsoft.com/office/drawing/2014/main" id="{6B6E0670-D4DB-78A3-EE70-446E56BFF1FC}"/>
                    </a:ext>
                  </a:extLst>
                </p:cNvPr>
                <p:cNvCxnSpPr>
                  <a:stCxn id="137" idx="2"/>
                </p:cNvCxnSpPr>
                <p:nvPr/>
              </p:nvCxnSpPr>
              <p:spPr>
                <a:xfrm flipH="1">
                  <a:off x="3641197" y="3004048"/>
                  <a:ext cx="245485" cy="128192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236">
                  <a:extLst>
                    <a:ext uri="{FF2B5EF4-FFF2-40B4-BE49-F238E27FC236}">
                      <a16:creationId xmlns:a16="http://schemas.microsoft.com/office/drawing/2014/main" id="{D304D3A9-45E4-B576-7E4C-B9659B826AAB}"/>
                    </a:ext>
                  </a:extLst>
                </p:cNvPr>
                <p:cNvCxnSpPr>
                  <a:stCxn id="136" idx="157"/>
                </p:cNvCxnSpPr>
                <p:nvPr/>
              </p:nvCxnSpPr>
              <p:spPr>
                <a:xfrm>
                  <a:off x="3401867" y="3000020"/>
                  <a:ext cx="224494" cy="119742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Ellipse 143">
                  <a:extLst>
                    <a:ext uri="{FF2B5EF4-FFF2-40B4-BE49-F238E27FC236}">
                      <a16:creationId xmlns:a16="http://schemas.microsoft.com/office/drawing/2014/main" id="{5BCFA56F-AB83-36E9-452D-A7CEC2B94F48}"/>
                    </a:ext>
                  </a:extLst>
                </p:cNvPr>
                <p:cNvSpPr/>
                <p:nvPr/>
              </p:nvSpPr>
              <p:spPr>
                <a:xfrm>
                  <a:off x="3596020" y="3096509"/>
                  <a:ext cx="77800" cy="7779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13" name="Groupe 64">
              <a:extLst>
                <a:ext uri="{FF2B5EF4-FFF2-40B4-BE49-F238E27FC236}">
                  <a16:creationId xmlns:a16="http://schemas.microsoft.com/office/drawing/2014/main" id="{A4ED7339-0662-C71C-C435-EDE55DD611C7}"/>
                </a:ext>
              </a:extLst>
            </p:cNvPr>
            <p:cNvGrpSpPr/>
            <p:nvPr/>
          </p:nvGrpSpPr>
          <p:grpSpPr>
            <a:xfrm rot="4604877">
              <a:off x="7060699" y="3162173"/>
              <a:ext cx="453645" cy="652925"/>
              <a:chOff x="5045271" y="2976229"/>
              <a:chExt cx="553684" cy="796910"/>
            </a:xfrm>
          </p:grpSpPr>
          <p:cxnSp>
            <p:nvCxnSpPr>
              <p:cNvPr id="119" name="Connecteur droit 65">
                <a:extLst>
                  <a:ext uri="{FF2B5EF4-FFF2-40B4-BE49-F238E27FC236}">
                    <a16:creationId xmlns:a16="http://schemas.microsoft.com/office/drawing/2014/main" id="{0761B0B7-BE41-B90E-0524-D124ABDB5461}"/>
                  </a:ext>
                </a:extLst>
              </p:cNvPr>
              <p:cNvCxnSpPr/>
              <p:nvPr/>
            </p:nvCxnSpPr>
            <p:spPr>
              <a:xfrm flipV="1">
                <a:off x="5327613" y="3238498"/>
                <a:ext cx="34" cy="287579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0" name="Parenthèse fermante 66">
                <a:extLst>
                  <a:ext uri="{FF2B5EF4-FFF2-40B4-BE49-F238E27FC236}">
                    <a16:creationId xmlns:a16="http://schemas.microsoft.com/office/drawing/2014/main" id="{7BDEB451-21E8-E65F-1217-9647B4B6F302}"/>
                  </a:ext>
                </a:extLst>
              </p:cNvPr>
              <p:cNvSpPr/>
              <p:nvPr/>
            </p:nvSpPr>
            <p:spPr>
              <a:xfrm rot="5400000">
                <a:off x="5196255" y="2825245"/>
                <a:ext cx="251716" cy="553684"/>
              </a:xfrm>
              <a:prstGeom prst="rightBracket">
                <a:avLst>
                  <a:gd name="adj" fmla="val 55658"/>
                </a:avLst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21" name="Groupe 67">
                <a:extLst>
                  <a:ext uri="{FF2B5EF4-FFF2-40B4-BE49-F238E27FC236}">
                    <a16:creationId xmlns:a16="http://schemas.microsoft.com/office/drawing/2014/main" id="{0ACD310C-6C3C-8D2F-146B-8E08FD9BFA85}"/>
                  </a:ext>
                </a:extLst>
              </p:cNvPr>
              <p:cNvGrpSpPr/>
              <p:nvPr/>
            </p:nvGrpSpPr>
            <p:grpSpPr>
              <a:xfrm rot="8806669">
                <a:off x="5105565" y="3249856"/>
                <a:ext cx="480936" cy="523283"/>
                <a:chOff x="3293696" y="2821307"/>
                <a:chExt cx="617711" cy="672101"/>
              </a:xfrm>
              <a:solidFill>
                <a:schemeClr val="tx1"/>
              </a:solidFill>
            </p:grpSpPr>
            <p:sp>
              <p:nvSpPr>
                <p:cNvPr id="122" name="Forme libre 227">
                  <a:extLst>
                    <a:ext uri="{FF2B5EF4-FFF2-40B4-BE49-F238E27FC236}">
                      <a16:creationId xmlns:a16="http://schemas.microsoft.com/office/drawing/2014/main" id="{FD2C770F-CD70-82C4-938D-27D8DA78AFD4}"/>
                    </a:ext>
                  </a:extLst>
                </p:cNvPr>
                <p:cNvSpPr/>
                <p:nvPr/>
              </p:nvSpPr>
              <p:spPr>
                <a:xfrm rot="7082761" flipH="1">
                  <a:off x="3646359" y="3264844"/>
                  <a:ext cx="268640" cy="188487"/>
                </a:xfrm>
                <a:custGeom>
                  <a:avLst/>
                  <a:gdLst>
                    <a:gd name="connsiteX0" fmla="*/ 0 w 1196340"/>
                    <a:gd name="connsiteY0" fmla="*/ 777240 h 780721"/>
                    <a:gd name="connsiteX1" fmla="*/ 0 w 1196340"/>
                    <a:gd name="connsiteY1" fmla="*/ 777240 h 780721"/>
                    <a:gd name="connsiteX2" fmla="*/ 10160 w 1196340"/>
                    <a:gd name="connsiteY2" fmla="*/ 756920 h 780721"/>
                    <a:gd name="connsiteX3" fmla="*/ 12700 w 1196340"/>
                    <a:gd name="connsiteY3" fmla="*/ 744220 h 780721"/>
                    <a:gd name="connsiteX4" fmla="*/ 15240 w 1196340"/>
                    <a:gd name="connsiteY4" fmla="*/ 734060 h 780721"/>
                    <a:gd name="connsiteX5" fmla="*/ 20320 w 1196340"/>
                    <a:gd name="connsiteY5" fmla="*/ 708660 h 780721"/>
                    <a:gd name="connsiteX6" fmla="*/ 22860 w 1196340"/>
                    <a:gd name="connsiteY6" fmla="*/ 693420 h 780721"/>
                    <a:gd name="connsiteX7" fmla="*/ 25400 w 1196340"/>
                    <a:gd name="connsiteY7" fmla="*/ 683260 h 780721"/>
                    <a:gd name="connsiteX8" fmla="*/ 27940 w 1196340"/>
                    <a:gd name="connsiteY8" fmla="*/ 665480 h 780721"/>
                    <a:gd name="connsiteX9" fmla="*/ 35560 w 1196340"/>
                    <a:gd name="connsiteY9" fmla="*/ 637540 h 780721"/>
                    <a:gd name="connsiteX10" fmla="*/ 38100 w 1196340"/>
                    <a:gd name="connsiteY10" fmla="*/ 627380 h 780721"/>
                    <a:gd name="connsiteX11" fmla="*/ 43180 w 1196340"/>
                    <a:gd name="connsiteY11" fmla="*/ 612140 h 780721"/>
                    <a:gd name="connsiteX12" fmla="*/ 48260 w 1196340"/>
                    <a:gd name="connsiteY12" fmla="*/ 594360 h 780721"/>
                    <a:gd name="connsiteX13" fmla="*/ 53340 w 1196340"/>
                    <a:gd name="connsiteY13" fmla="*/ 584200 h 780721"/>
                    <a:gd name="connsiteX14" fmla="*/ 55880 w 1196340"/>
                    <a:gd name="connsiteY14" fmla="*/ 574040 h 780721"/>
                    <a:gd name="connsiteX15" fmla="*/ 71120 w 1196340"/>
                    <a:gd name="connsiteY15" fmla="*/ 551180 h 780721"/>
                    <a:gd name="connsiteX16" fmla="*/ 86360 w 1196340"/>
                    <a:gd name="connsiteY16" fmla="*/ 525780 h 780721"/>
                    <a:gd name="connsiteX17" fmla="*/ 91440 w 1196340"/>
                    <a:gd name="connsiteY17" fmla="*/ 515620 h 780721"/>
                    <a:gd name="connsiteX18" fmla="*/ 99060 w 1196340"/>
                    <a:gd name="connsiteY18" fmla="*/ 508000 h 780721"/>
                    <a:gd name="connsiteX19" fmla="*/ 104140 w 1196340"/>
                    <a:gd name="connsiteY19" fmla="*/ 497840 h 780721"/>
                    <a:gd name="connsiteX20" fmla="*/ 116840 w 1196340"/>
                    <a:gd name="connsiteY20" fmla="*/ 480060 h 780721"/>
                    <a:gd name="connsiteX21" fmla="*/ 121920 w 1196340"/>
                    <a:gd name="connsiteY21" fmla="*/ 469900 h 780721"/>
                    <a:gd name="connsiteX22" fmla="*/ 127000 w 1196340"/>
                    <a:gd name="connsiteY22" fmla="*/ 457200 h 780721"/>
                    <a:gd name="connsiteX23" fmla="*/ 137160 w 1196340"/>
                    <a:gd name="connsiteY23" fmla="*/ 444500 h 780721"/>
                    <a:gd name="connsiteX24" fmla="*/ 142240 w 1196340"/>
                    <a:gd name="connsiteY24" fmla="*/ 431800 h 780721"/>
                    <a:gd name="connsiteX25" fmla="*/ 149860 w 1196340"/>
                    <a:gd name="connsiteY25" fmla="*/ 419100 h 780721"/>
                    <a:gd name="connsiteX26" fmla="*/ 154940 w 1196340"/>
                    <a:gd name="connsiteY26" fmla="*/ 406400 h 780721"/>
                    <a:gd name="connsiteX27" fmla="*/ 172720 w 1196340"/>
                    <a:gd name="connsiteY27" fmla="*/ 381000 h 780721"/>
                    <a:gd name="connsiteX28" fmla="*/ 185420 w 1196340"/>
                    <a:gd name="connsiteY28" fmla="*/ 355600 h 780721"/>
                    <a:gd name="connsiteX29" fmla="*/ 195580 w 1196340"/>
                    <a:gd name="connsiteY29" fmla="*/ 345440 h 780721"/>
                    <a:gd name="connsiteX30" fmla="*/ 200660 w 1196340"/>
                    <a:gd name="connsiteY30" fmla="*/ 335280 h 780721"/>
                    <a:gd name="connsiteX31" fmla="*/ 213360 w 1196340"/>
                    <a:gd name="connsiteY31" fmla="*/ 320040 h 780721"/>
                    <a:gd name="connsiteX32" fmla="*/ 215900 w 1196340"/>
                    <a:gd name="connsiteY32" fmla="*/ 312420 h 780721"/>
                    <a:gd name="connsiteX33" fmla="*/ 238760 w 1196340"/>
                    <a:gd name="connsiteY33" fmla="*/ 287020 h 780721"/>
                    <a:gd name="connsiteX34" fmla="*/ 248920 w 1196340"/>
                    <a:gd name="connsiteY34" fmla="*/ 271780 h 780721"/>
                    <a:gd name="connsiteX35" fmla="*/ 264160 w 1196340"/>
                    <a:gd name="connsiteY35" fmla="*/ 254000 h 780721"/>
                    <a:gd name="connsiteX36" fmla="*/ 281940 w 1196340"/>
                    <a:gd name="connsiteY36" fmla="*/ 238760 h 780721"/>
                    <a:gd name="connsiteX37" fmla="*/ 289560 w 1196340"/>
                    <a:gd name="connsiteY37" fmla="*/ 231140 h 780721"/>
                    <a:gd name="connsiteX38" fmla="*/ 297180 w 1196340"/>
                    <a:gd name="connsiteY38" fmla="*/ 226060 h 780721"/>
                    <a:gd name="connsiteX39" fmla="*/ 314960 w 1196340"/>
                    <a:gd name="connsiteY39" fmla="*/ 208280 h 780721"/>
                    <a:gd name="connsiteX40" fmla="*/ 332740 w 1196340"/>
                    <a:gd name="connsiteY40" fmla="*/ 190500 h 780721"/>
                    <a:gd name="connsiteX41" fmla="*/ 345440 w 1196340"/>
                    <a:gd name="connsiteY41" fmla="*/ 185420 h 780721"/>
                    <a:gd name="connsiteX42" fmla="*/ 358140 w 1196340"/>
                    <a:gd name="connsiteY42" fmla="*/ 175260 h 780721"/>
                    <a:gd name="connsiteX43" fmla="*/ 373380 w 1196340"/>
                    <a:gd name="connsiteY43" fmla="*/ 165100 h 780721"/>
                    <a:gd name="connsiteX44" fmla="*/ 393700 w 1196340"/>
                    <a:gd name="connsiteY44" fmla="*/ 149860 h 780721"/>
                    <a:gd name="connsiteX45" fmla="*/ 403860 w 1196340"/>
                    <a:gd name="connsiteY45" fmla="*/ 142240 h 780721"/>
                    <a:gd name="connsiteX46" fmla="*/ 424180 w 1196340"/>
                    <a:gd name="connsiteY46" fmla="*/ 132080 h 780721"/>
                    <a:gd name="connsiteX47" fmla="*/ 447040 w 1196340"/>
                    <a:gd name="connsiteY47" fmla="*/ 116840 h 780721"/>
                    <a:gd name="connsiteX48" fmla="*/ 454660 w 1196340"/>
                    <a:gd name="connsiteY48" fmla="*/ 114300 h 780721"/>
                    <a:gd name="connsiteX49" fmla="*/ 480060 w 1196340"/>
                    <a:gd name="connsiteY49" fmla="*/ 101600 h 780721"/>
                    <a:gd name="connsiteX50" fmla="*/ 492760 w 1196340"/>
                    <a:gd name="connsiteY50" fmla="*/ 96520 h 780721"/>
                    <a:gd name="connsiteX51" fmla="*/ 508000 w 1196340"/>
                    <a:gd name="connsiteY51" fmla="*/ 88900 h 780721"/>
                    <a:gd name="connsiteX52" fmla="*/ 523240 w 1196340"/>
                    <a:gd name="connsiteY52" fmla="*/ 86360 h 780721"/>
                    <a:gd name="connsiteX53" fmla="*/ 533400 w 1196340"/>
                    <a:gd name="connsiteY53" fmla="*/ 78740 h 780721"/>
                    <a:gd name="connsiteX54" fmla="*/ 566420 w 1196340"/>
                    <a:gd name="connsiteY54" fmla="*/ 68580 h 780721"/>
                    <a:gd name="connsiteX55" fmla="*/ 584200 w 1196340"/>
                    <a:gd name="connsiteY55" fmla="*/ 63500 h 780721"/>
                    <a:gd name="connsiteX56" fmla="*/ 591820 w 1196340"/>
                    <a:gd name="connsiteY56" fmla="*/ 60960 h 780721"/>
                    <a:gd name="connsiteX57" fmla="*/ 619760 w 1196340"/>
                    <a:gd name="connsiteY57" fmla="*/ 53340 h 780721"/>
                    <a:gd name="connsiteX58" fmla="*/ 627380 w 1196340"/>
                    <a:gd name="connsiteY58" fmla="*/ 48260 h 780721"/>
                    <a:gd name="connsiteX59" fmla="*/ 647700 w 1196340"/>
                    <a:gd name="connsiteY59" fmla="*/ 40640 h 780721"/>
                    <a:gd name="connsiteX60" fmla="*/ 678180 w 1196340"/>
                    <a:gd name="connsiteY60" fmla="*/ 33020 h 780721"/>
                    <a:gd name="connsiteX61" fmla="*/ 688340 w 1196340"/>
                    <a:gd name="connsiteY61" fmla="*/ 30480 h 780721"/>
                    <a:gd name="connsiteX62" fmla="*/ 721360 w 1196340"/>
                    <a:gd name="connsiteY62" fmla="*/ 20320 h 780721"/>
                    <a:gd name="connsiteX63" fmla="*/ 728980 w 1196340"/>
                    <a:gd name="connsiteY63" fmla="*/ 17780 h 780721"/>
                    <a:gd name="connsiteX64" fmla="*/ 741680 w 1196340"/>
                    <a:gd name="connsiteY64" fmla="*/ 12700 h 780721"/>
                    <a:gd name="connsiteX65" fmla="*/ 759460 w 1196340"/>
                    <a:gd name="connsiteY65" fmla="*/ 10160 h 780721"/>
                    <a:gd name="connsiteX66" fmla="*/ 772160 w 1196340"/>
                    <a:gd name="connsiteY66" fmla="*/ 7620 h 780721"/>
                    <a:gd name="connsiteX67" fmla="*/ 789940 w 1196340"/>
                    <a:gd name="connsiteY67" fmla="*/ 5080 h 780721"/>
                    <a:gd name="connsiteX68" fmla="*/ 800100 w 1196340"/>
                    <a:gd name="connsiteY68" fmla="*/ 2540 h 780721"/>
                    <a:gd name="connsiteX69" fmla="*/ 820420 w 1196340"/>
                    <a:gd name="connsiteY69" fmla="*/ 0 h 780721"/>
                    <a:gd name="connsiteX70" fmla="*/ 1089660 w 1196340"/>
                    <a:gd name="connsiteY70" fmla="*/ 2540 h 780721"/>
                    <a:gd name="connsiteX71" fmla="*/ 1102360 w 1196340"/>
                    <a:gd name="connsiteY71" fmla="*/ 5080 h 780721"/>
                    <a:gd name="connsiteX72" fmla="*/ 1130300 w 1196340"/>
                    <a:gd name="connsiteY72" fmla="*/ 7620 h 780721"/>
                    <a:gd name="connsiteX73" fmla="*/ 1160780 w 1196340"/>
                    <a:gd name="connsiteY73" fmla="*/ 12700 h 780721"/>
                    <a:gd name="connsiteX74" fmla="*/ 1168400 w 1196340"/>
                    <a:gd name="connsiteY74" fmla="*/ 15240 h 780721"/>
                    <a:gd name="connsiteX75" fmla="*/ 1196340 w 1196340"/>
                    <a:gd name="connsiteY75" fmla="*/ 20320 h 780721"/>
                    <a:gd name="connsiteX76" fmla="*/ 1196340 w 1196340"/>
                    <a:gd name="connsiteY76" fmla="*/ 20320 h 780721"/>
                    <a:gd name="connsiteX77" fmla="*/ 1191260 w 1196340"/>
                    <a:gd name="connsiteY77" fmla="*/ 58420 h 780721"/>
                    <a:gd name="connsiteX78" fmla="*/ 1188720 w 1196340"/>
                    <a:gd name="connsiteY78" fmla="*/ 76200 h 780721"/>
                    <a:gd name="connsiteX79" fmla="*/ 1183640 w 1196340"/>
                    <a:gd name="connsiteY79" fmla="*/ 93980 h 780721"/>
                    <a:gd name="connsiteX80" fmla="*/ 1178560 w 1196340"/>
                    <a:gd name="connsiteY80" fmla="*/ 157480 h 780721"/>
                    <a:gd name="connsiteX81" fmla="*/ 1176020 w 1196340"/>
                    <a:gd name="connsiteY81" fmla="*/ 180340 h 780721"/>
                    <a:gd name="connsiteX82" fmla="*/ 1176020 w 1196340"/>
                    <a:gd name="connsiteY82" fmla="*/ 243840 h 780721"/>
                    <a:gd name="connsiteX83" fmla="*/ 1176020 w 1196340"/>
                    <a:gd name="connsiteY83" fmla="*/ 243840 h 780721"/>
                    <a:gd name="connsiteX84" fmla="*/ 1153160 w 1196340"/>
                    <a:gd name="connsiteY84" fmla="*/ 236220 h 780721"/>
                    <a:gd name="connsiteX85" fmla="*/ 1143000 w 1196340"/>
                    <a:gd name="connsiteY85" fmla="*/ 233680 h 780721"/>
                    <a:gd name="connsiteX86" fmla="*/ 1117600 w 1196340"/>
                    <a:gd name="connsiteY86" fmla="*/ 226060 h 780721"/>
                    <a:gd name="connsiteX87" fmla="*/ 1087120 w 1196340"/>
                    <a:gd name="connsiteY87" fmla="*/ 223520 h 780721"/>
                    <a:gd name="connsiteX88" fmla="*/ 1066800 w 1196340"/>
                    <a:gd name="connsiteY88" fmla="*/ 220980 h 780721"/>
                    <a:gd name="connsiteX89" fmla="*/ 1043940 w 1196340"/>
                    <a:gd name="connsiteY89" fmla="*/ 218440 h 780721"/>
                    <a:gd name="connsiteX90" fmla="*/ 995680 w 1196340"/>
                    <a:gd name="connsiteY90" fmla="*/ 208280 h 780721"/>
                    <a:gd name="connsiteX91" fmla="*/ 970280 w 1196340"/>
                    <a:gd name="connsiteY91" fmla="*/ 205740 h 780721"/>
                    <a:gd name="connsiteX92" fmla="*/ 939800 w 1196340"/>
                    <a:gd name="connsiteY92" fmla="*/ 200660 h 780721"/>
                    <a:gd name="connsiteX93" fmla="*/ 927100 w 1196340"/>
                    <a:gd name="connsiteY93" fmla="*/ 198120 h 780721"/>
                    <a:gd name="connsiteX94" fmla="*/ 904240 w 1196340"/>
                    <a:gd name="connsiteY94" fmla="*/ 195580 h 780721"/>
                    <a:gd name="connsiteX95" fmla="*/ 772160 w 1196340"/>
                    <a:gd name="connsiteY95" fmla="*/ 198120 h 780721"/>
                    <a:gd name="connsiteX96" fmla="*/ 746760 w 1196340"/>
                    <a:gd name="connsiteY96" fmla="*/ 205740 h 780721"/>
                    <a:gd name="connsiteX97" fmla="*/ 716280 w 1196340"/>
                    <a:gd name="connsiteY97" fmla="*/ 213360 h 780721"/>
                    <a:gd name="connsiteX98" fmla="*/ 706120 w 1196340"/>
                    <a:gd name="connsiteY98" fmla="*/ 215900 h 780721"/>
                    <a:gd name="connsiteX99" fmla="*/ 690880 w 1196340"/>
                    <a:gd name="connsiteY99" fmla="*/ 220980 h 780721"/>
                    <a:gd name="connsiteX100" fmla="*/ 657860 w 1196340"/>
                    <a:gd name="connsiteY100" fmla="*/ 223520 h 780721"/>
                    <a:gd name="connsiteX101" fmla="*/ 645160 w 1196340"/>
                    <a:gd name="connsiteY101" fmla="*/ 226060 h 780721"/>
                    <a:gd name="connsiteX102" fmla="*/ 637540 w 1196340"/>
                    <a:gd name="connsiteY102" fmla="*/ 228600 h 780721"/>
                    <a:gd name="connsiteX103" fmla="*/ 622300 w 1196340"/>
                    <a:gd name="connsiteY103" fmla="*/ 231140 h 780721"/>
                    <a:gd name="connsiteX104" fmla="*/ 609600 w 1196340"/>
                    <a:gd name="connsiteY104" fmla="*/ 236220 h 780721"/>
                    <a:gd name="connsiteX105" fmla="*/ 601980 w 1196340"/>
                    <a:gd name="connsiteY105" fmla="*/ 238760 h 780721"/>
                    <a:gd name="connsiteX106" fmla="*/ 568960 w 1196340"/>
                    <a:gd name="connsiteY106" fmla="*/ 254000 h 780721"/>
                    <a:gd name="connsiteX107" fmla="*/ 551180 w 1196340"/>
                    <a:gd name="connsiteY107" fmla="*/ 259080 h 780721"/>
                    <a:gd name="connsiteX108" fmla="*/ 543560 w 1196340"/>
                    <a:gd name="connsiteY108" fmla="*/ 264160 h 780721"/>
                    <a:gd name="connsiteX109" fmla="*/ 523240 w 1196340"/>
                    <a:gd name="connsiteY109" fmla="*/ 274320 h 780721"/>
                    <a:gd name="connsiteX110" fmla="*/ 513080 w 1196340"/>
                    <a:gd name="connsiteY110" fmla="*/ 279400 h 780721"/>
                    <a:gd name="connsiteX111" fmla="*/ 500380 w 1196340"/>
                    <a:gd name="connsiteY111" fmla="*/ 287020 h 780721"/>
                    <a:gd name="connsiteX112" fmla="*/ 492760 w 1196340"/>
                    <a:gd name="connsiteY112" fmla="*/ 292100 h 780721"/>
                    <a:gd name="connsiteX113" fmla="*/ 485140 w 1196340"/>
                    <a:gd name="connsiteY113" fmla="*/ 294640 h 780721"/>
                    <a:gd name="connsiteX114" fmla="*/ 474980 w 1196340"/>
                    <a:gd name="connsiteY114" fmla="*/ 299720 h 780721"/>
                    <a:gd name="connsiteX115" fmla="*/ 467360 w 1196340"/>
                    <a:gd name="connsiteY115" fmla="*/ 302260 h 780721"/>
                    <a:gd name="connsiteX116" fmla="*/ 459740 w 1196340"/>
                    <a:gd name="connsiteY116" fmla="*/ 307340 h 780721"/>
                    <a:gd name="connsiteX117" fmla="*/ 449580 w 1196340"/>
                    <a:gd name="connsiteY117" fmla="*/ 312420 h 780721"/>
                    <a:gd name="connsiteX118" fmla="*/ 436880 w 1196340"/>
                    <a:gd name="connsiteY118" fmla="*/ 320040 h 780721"/>
                    <a:gd name="connsiteX119" fmla="*/ 419100 w 1196340"/>
                    <a:gd name="connsiteY119" fmla="*/ 327660 h 780721"/>
                    <a:gd name="connsiteX120" fmla="*/ 408940 w 1196340"/>
                    <a:gd name="connsiteY120" fmla="*/ 335280 h 780721"/>
                    <a:gd name="connsiteX121" fmla="*/ 398780 w 1196340"/>
                    <a:gd name="connsiteY121" fmla="*/ 340360 h 780721"/>
                    <a:gd name="connsiteX122" fmla="*/ 383540 w 1196340"/>
                    <a:gd name="connsiteY122" fmla="*/ 353060 h 780721"/>
                    <a:gd name="connsiteX123" fmla="*/ 370840 w 1196340"/>
                    <a:gd name="connsiteY123" fmla="*/ 360680 h 780721"/>
                    <a:gd name="connsiteX124" fmla="*/ 353060 w 1196340"/>
                    <a:gd name="connsiteY124" fmla="*/ 378460 h 780721"/>
                    <a:gd name="connsiteX125" fmla="*/ 342900 w 1196340"/>
                    <a:gd name="connsiteY125" fmla="*/ 386080 h 780721"/>
                    <a:gd name="connsiteX126" fmla="*/ 317500 w 1196340"/>
                    <a:gd name="connsiteY126" fmla="*/ 403860 h 780721"/>
                    <a:gd name="connsiteX127" fmla="*/ 292100 w 1196340"/>
                    <a:gd name="connsiteY127" fmla="*/ 426720 h 780721"/>
                    <a:gd name="connsiteX128" fmla="*/ 287020 w 1196340"/>
                    <a:gd name="connsiteY128" fmla="*/ 434340 h 780721"/>
                    <a:gd name="connsiteX129" fmla="*/ 266700 w 1196340"/>
                    <a:gd name="connsiteY129" fmla="*/ 452120 h 780721"/>
                    <a:gd name="connsiteX130" fmla="*/ 248920 w 1196340"/>
                    <a:gd name="connsiteY130" fmla="*/ 472440 h 780721"/>
                    <a:gd name="connsiteX131" fmla="*/ 241300 w 1196340"/>
                    <a:gd name="connsiteY131" fmla="*/ 477520 h 780721"/>
                    <a:gd name="connsiteX132" fmla="*/ 233680 w 1196340"/>
                    <a:gd name="connsiteY132" fmla="*/ 487680 h 780721"/>
                    <a:gd name="connsiteX133" fmla="*/ 226060 w 1196340"/>
                    <a:gd name="connsiteY133" fmla="*/ 495300 h 780721"/>
                    <a:gd name="connsiteX134" fmla="*/ 218440 w 1196340"/>
                    <a:gd name="connsiteY134" fmla="*/ 505460 h 780721"/>
                    <a:gd name="connsiteX135" fmla="*/ 210820 w 1196340"/>
                    <a:gd name="connsiteY135" fmla="*/ 513080 h 780721"/>
                    <a:gd name="connsiteX136" fmla="*/ 205740 w 1196340"/>
                    <a:gd name="connsiteY136" fmla="*/ 520700 h 780721"/>
                    <a:gd name="connsiteX137" fmla="*/ 195580 w 1196340"/>
                    <a:gd name="connsiteY137" fmla="*/ 530860 h 780721"/>
                    <a:gd name="connsiteX138" fmla="*/ 187960 w 1196340"/>
                    <a:gd name="connsiteY138" fmla="*/ 541020 h 780721"/>
                    <a:gd name="connsiteX139" fmla="*/ 180340 w 1196340"/>
                    <a:gd name="connsiteY139" fmla="*/ 548640 h 780721"/>
                    <a:gd name="connsiteX140" fmla="*/ 175260 w 1196340"/>
                    <a:gd name="connsiteY140" fmla="*/ 556260 h 780721"/>
                    <a:gd name="connsiteX141" fmla="*/ 167640 w 1196340"/>
                    <a:gd name="connsiteY141" fmla="*/ 561340 h 780721"/>
                    <a:gd name="connsiteX142" fmla="*/ 160020 w 1196340"/>
                    <a:gd name="connsiteY142" fmla="*/ 576580 h 780721"/>
                    <a:gd name="connsiteX143" fmla="*/ 152400 w 1196340"/>
                    <a:gd name="connsiteY143" fmla="*/ 581660 h 780721"/>
                    <a:gd name="connsiteX144" fmla="*/ 147320 w 1196340"/>
                    <a:gd name="connsiteY144" fmla="*/ 591820 h 780721"/>
                    <a:gd name="connsiteX145" fmla="*/ 139700 w 1196340"/>
                    <a:gd name="connsiteY145" fmla="*/ 601980 h 780721"/>
                    <a:gd name="connsiteX146" fmla="*/ 129540 w 1196340"/>
                    <a:gd name="connsiteY146" fmla="*/ 617220 h 780721"/>
                    <a:gd name="connsiteX147" fmla="*/ 114300 w 1196340"/>
                    <a:gd name="connsiteY147" fmla="*/ 642620 h 780721"/>
                    <a:gd name="connsiteX148" fmla="*/ 104140 w 1196340"/>
                    <a:gd name="connsiteY148" fmla="*/ 652780 h 780721"/>
                    <a:gd name="connsiteX149" fmla="*/ 101600 w 1196340"/>
                    <a:gd name="connsiteY149" fmla="*/ 660400 h 780721"/>
                    <a:gd name="connsiteX150" fmla="*/ 83820 w 1196340"/>
                    <a:gd name="connsiteY150" fmla="*/ 683260 h 780721"/>
                    <a:gd name="connsiteX151" fmla="*/ 76200 w 1196340"/>
                    <a:gd name="connsiteY151" fmla="*/ 701040 h 780721"/>
                    <a:gd name="connsiteX152" fmla="*/ 68580 w 1196340"/>
                    <a:gd name="connsiteY152" fmla="*/ 708660 h 780721"/>
                    <a:gd name="connsiteX153" fmla="*/ 63500 w 1196340"/>
                    <a:gd name="connsiteY153" fmla="*/ 716280 h 780721"/>
                    <a:gd name="connsiteX154" fmla="*/ 55880 w 1196340"/>
                    <a:gd name="connsiteY154" fmla="*/ 726440 h 780721"/>
                    <a:gd name="connsiteX155" fmla="*/ 45720 w 1196340"/>
                    <a:gd name="connsiteY155" fmla="*/ 741680 h 780721"/>
                    <a:gd name="connsiteX156" fmla="*/ 40640 w 1196340"/>
                    <a:gd name="connsiteY156" fmla="*/ 749300 h 780721"/>
                    <a:gd name="connsiteX157" fmla="*/ 25400 w 1196340"/>
                    <a:gd name="connsiteY157" fmla="*/ 764540 h 780721"/>
                    <a:gd name="connsiteX158" fmla="*/ 17780 w 1196340"/>
                    <a:gd name="connsiteY158" fmla="*/ 772160 h 780721"/>
                    <a:gd name="connsiteX159" fmla="*/ 0 w 1196340"/>
                    <a:gd name="connsiteY159" fmla="*/ 777240 h 780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1196340" h="780721">
                      <a:moveTo>
                        <a:pt x="0" y="777240"/>
                      </a:moveTo>
                      <a:lnTo>
                        <a:pt x="0" y="777240"/>
                      </a:lnTo>
                      <a:cubicBezTo>
                        <a:pt x="3387" y="770467"/>
                        <a:pt x="7442" y="763988"/>
                        <a:pt x="10160" y="756920"/>
                      </a:cubicBezTo>
                      <a:cubicBezTo>
                        <a:pt x="11710" y="752891"/>
                        <a:pt x="11763" y="748434"/>
                        <a:pt x="12700" y="744220"/>
                      </a:cubicBezTo>
                      <a:cubicBezTo>
                        <a:pt x="13457" y="740812"/>
                        <a:pt x="14509" y="737473"/>
                        <a:pt x="15240" y="734060"/>
                      </a:cubicBezTo>
                      <a:cubicBezTo>
                        <a:pt x="17049" y="725617"/>
                        <a:pt x="18901" y="717177"/>
                        <a:pt x="20320" y="708660"/>
                      </a:cubicBezTo>
                      <a:cubicBezTo>
                        <a:pt x="21167" y="703580"/>
                        <a:pt x="21850" y="698470"/>
                        <a:pt x="22860" y="693420"/>
                      </a:cubicBezTo>
                      <a:cubicBezTo>
                        <a:pt x="23545" y="689997"/>
                        <a:pt x="24776" y="686695"/>
                        <a:pt x="25400" y="683260"/>
                      </a:cubicBezTo>
                      <a:cubicBezTo>
                        <a:pt x="26471" y="677370"/>
                        <a:pt x="26766" y="671351"/>
                        <a:pt x="27940" y="665480"/>
                      </a:cubicBezTo>
                      <a:cubicBezTo>
                        <a:pt x="33977" y="635296"/>
                        <a:pt x="30694" y="654570"/>
                        <a:pt x="35560" y="637540"/>
                      </a:cubicBezTo>
                      <a:cubicBezTo>
                        <a:pt x="36519" y="634183"/>
                        <a:pt x="37097" y="630724"/>
                        <a:pt x="38100" y="627380"/>
                      </a:cubicBezTo>
                      <a:cubicBezTo>
                        <a:pt x="39639" y="622251"/>
                        <a:pt x="41641" y="617269"/>
                        <a:pt x="43180" y="612140"/>
                      </a:cubicBezTo>
                      <a:cubicBezTo>
                        <a:pt x="45328" y="604979"/>
                        <a:pt x="45415" y="600999"/>
                        <a:pt x="48260" y="594360"/>
                      </a:cubicBezTo>
                      <a:cubicBezTo>
                        <a:pt x="49752" y="590880"/>
                        <a:pt x="52011" y="587745"/>
                        <a:pt x="53340" y="584200"/>
                      </a:cubicBezTo>
                      <a:cubicBezTo>
                        <a:pt x="54566" y="580931"/>
                        <a:pt x="54225" y="577114"/>
                        <a:pt x="55880" y="574040"/>
                      </a:cubicBezTo>
                      <a:cubicBezTo>
                        <a:pt x="60222" y="565977"/>
                        <a:pt x="67024" y="559371"/>
                        <a:pt x="71120" y="551180"/>
                      </a:cubicBezTo>
                      <a:cubicBezTo>
                        <a:pt x="90497" y="512427"/>
                        <a:pt x="67980" y="555187"/>
                        <a:pt x="86360" y="525780"/>
                      </a:cubicBezTo>
                      <a:cubicBezTo>
                        <a:pt x="88367" y="522569"/>
                        <a:pt x="89239" y="518701"/>
                        <a:pt x="91440" y="515620"/>
                      </a:cubicBezTo>
                      <a:cubicBezTo>
                        <a:pt x="93528" y="512697"/>
                        <a:pt x="96972" y="510923"/>
                        <a:pt x="99060" y="508000"/>
                      </a:cubicBezTo>
                      <a:cubicBezTo>
                        <a:pt x="101261" y="504919"/>
                        <a:pt x="102261" y="501128"/>
                        <a:pt x="104140" y="497840"/>
                      </a:cubicBezTo>
                      <a:cubicBezTo>
                        <a:pt x="111305" y="485302"/>
                        <a:pt x="107754" y="494598"/>
                        <a:pt x="116840" y="480060"/>
                      </a:cubicBezTo>
                      <a:cubicBezTo>
                        <a:pt x="118847" y="476849"/>
                        <a:pt x="120382" y="473360"/>
                        <a:pt x="121920" y="469900"/>
                      </a:cubicBezTo>
                      <a:cubicBezTo>
                        <a:pt x="123772" y="465734"/>
                        <a:pt x="124654" y="461110"/>
                        <a:pt x="127000" y="457200"/>
                      </a:cubicBezTo>
                      <a:cubicBezTo>
                        <a:pt x="129789" y="452551"/>
                        <a:pt x="134371" y="449149"/>
                        <a:pt x="137160" y="444500"/>
                      </a:cubicBezTo>
                      <a:cubicBezTo>
                        <a:pt x="139506" y="440590"/>
                        <a:pt x="140201" y="435878"/>
                        <a:pt x="142240" y="431800"/>
                      </a:cubicBezTo>
                      <a:cubicBezTo>
                        <a:pt x="144448" y="427384"/>
                        <a:pt x="147652" y="423516"/>
                        <a:pt x="149860" y="419100"/>
                      </a:cubicBezTo>
                      <a:cubicBezTo>
                        <a:pt x="151899" y="415022"/>
                        <a:pt x="152594" y="410310"/>
                        <a:pt x="154940" y="406400"/>
                      </a:cubicBezTo>
                      <a:cubicBezTo>
                        <a:pt x="173308" y="375786"/>
                        <a:pt x="157644" y="411151"/>
                        <a:pt x="172720" y="381000"/>
                      </a:cubicBezTo>
                      <a:cubicBezTo>
                        <a:pt x="179564" y="367312"/>
                        <a:pt x="175529" y="368317"/>
                        <a:pt x="185420" y="355600"/>
                      </a:cubicBezTo>
                      <a:cubicBezTo>
                        <a:pt x="188360" y="351819"/>
                        <a:pt x="192706" y="349272"/>
                        <a:pt x="195580" y="345440"/>
                      </a:cubicBezTo>
                      <a:cubicBezTo>
                        <a:pt x="197852" y="342411"/>
                        <a:pt x="198459" y="338361"/>
                        <a:pt x="200660" y="335280"/>
                      </a:cubicBezTo>
                      <a:cubicBezTo>
                        <a:pt x="210022" y="322173"/>
                        <a:pt x="206641" y="333478"/>
                        <a:pt x="213360" y="320040"/>
                      </a:cubicBezTo>
                      <a:cubicBezTo>
                        <a:pt x="214557" y="317645"/>
                        <a:pt x="214481" y="314690"/>
                        <a:pt x="215900" y="312420"/>
                      </a:cubicBezTo>
                      <a:cubicBezTo>
                        <a:pt x="225729" y="296694"/>
                        <a:pt x="226722" y="301733"/>
                        <a:pt x="238760" y="287020"/>
                      </a:cubicBezTo>
                      <a:cubicBezTo>
                        <a:pt x="242626" y="282295"/>
                        <a:pt x="244947" y="276416"/>
                        <a:pt x="248920" y="271780"/>
                      </a:cubicBezTo>
                      <a:cubicBezTo>
                        <a:pt x="254000" y="265853"/>
                        <a:pt x="258938" y="259802"/>
                        <a:pt x="264160" y="254000"/>
                      </a:cubicBezTo>
                      <a:cubicBezTo>
                        <a:pt x="274796" y="242182"/>
                        <a:pt x="268880" y="249954"/>
                        <a:pt x="281940" y="238760"/>
                      </a:cubicBezTo>
                      <a:cubicBezTo>
                        <a:pt x="284667" y="236422"/>
                        <a:pt x="286800" y="233440"/>
                        <a:pt x="289560" y="231140"/>
                      </a:cubicBezTo>
                      <a:cubicBezTo>
                        <a:pt x="291905" y="229186"/>
                        <a:pt x="294911" y="228102"/>
                        <a:pt x="297180" y="226060"/>
                      </a:cubicBezTo>
                      <a:cubicBezTo>
                        <a:pt x="303410" y="220453"/>
                        <a:pt x="309033" y="214207"/>
                        <a:pt x="314960" y="208280"/>
                      </a:cubicBezTo>
                      <a:lnTo>
                        <a:pt x="332740" y="190500"/>
                      </a:lnTo>
                      <a:cubicBezTo>
                        <a:pt x="336973" y="188807"/>
                        <a:pt x="341530" y="187766"/>
                        <a:pt x="345440" y="185420"/>
                      </a:cubicBezTo>
                      <a:cubicBezTo>
                        <a:pt x="350089" y="182631"/>
                        <a:pt x="353756" y="178449"/>
                        <a:pt x="358140" y="175260"/>
                      </a:cubicBezTo>
                      <a:cubicBezTo>
                        <a:pt x="363078" y="171669"/>
                        <a:pt x="368496" y="168763"/>
                        <a:pt x="373380" y="165100"/>
                      </a:cubicBezTo>
                      <a:lnTo>
                        <a:pt x="393700" y="149860"/>
                      </a:lnTo>
                      <a:cubicBezTo>
                        <a:pt x="397087" y="147320"/>
                        <a:pt x="399844" y="143579"/>
                        <a:pt x="403860" y="142240"/>
                      </a:cubicBezTo>
                      <a:cubicBezTo>
                        <a:pt x="415037" y="138514"/>
                        <a:pt x="411261" y="140385"/>
                        <a:pt x="424180" y="132080"/>
                      </a:cubicBezTo>
                      <a:cubicBezTo>
                        <a:pt x="431884" y="127128"/>
                        <a:pt x="438352" y="119736"/>
                        <a:pt x="447040" y="116840"/>
                      </a:cubicBezTo>
                      <a:cubicBezTo>
                        <a:pt x="449580" y="115993"/>
                        <a:pt x="452229" y="115422"/>
                        <a:pt x="454660" y="114300"/>
                      </a:cubicBezTo>
                      <a:cubicBezTo>
                        <a:pt x="463255" y="110333"/>
                        <a:pt x="471271" y="105116"/>
                        <a:pt x="480060" y="101600"/>
                      </a:cubicBezTo>
                      <a:cubicBezTo>
                        <a:pt x="484293" y="99907"/>
                        <a:pt x="488609" y="98407"/>
                        <a:pt x="492760" y="96520"/>
                      </a:cubicBezTo>
                      <a:cubicBezTo>
                        <a:pt x="497931" y="94170"/>
                        <a:pt x="502612" y="90696"/>
                        <a:pt x="508000" y="88900"/>
                      </a:cubicBezTo>
                      <a:cubicBezTo>
                        <a:pt x="512886" y="87271"/>
                        <a:pt x="518160" y="87207"/>
                        <a:pt x="523240" y="86360"/>
                      </a:cubicBezTo>
                      <a:cubicBezTo>
                        <a:pt x="526627" y="83820"/>
                        <a:pt x="529699" y="80796"/>
                        <a:pt x="533400" y="78740"/>
                      </a:cubicBezTo>
                      <a:cubicBezTo>
                        <a:pt x="545214" y="72177"/>
                        <a:pt x="552960" y="73067"/>
                        <a:pt x="566420" y="68580"/>
                      </a:cubicBezTo>
                      <a:cubicBezTo>
                        <a:pt x="584690" y="62490"/>
                        <a:pt x="561874" y="69879"/>
                        <a:pt x="584200" y="63500"/>
                      </a:cubicBezTo>
                      <a:cubicBezTo>
                        <a:pt x="586774" y="62764"/>
                        <a:pt x="589223" y="61609"/>
                        <a:pt x="591820" y="60960"/>
                      </a:cubicBezTo>
                      <a:cubicBezTo>
                        <a:pt x="605479" y="57545"/>
                        <a:pt x="605748" y="59568"/>
                        <a:pt x="619760" y="53340"/>
                      </a:cubicBezTo>
                      <a:cubicBezTo>
                        <a:pt x="622550" y="52100"/>
                        <a:pt x="624601" y="49523"/>
                        <a:pt x="627380" y="48260"/>
                      </a:cubicBezTo>
                      <a:cubicBezTo>
                        <a:pt x="633966" y="45267"/>
                        <a:pt x="640771" y="42719"/>
                        <a:pt x="647700" y="40640"/>
                      </a:cubicBezTo>
                      <a:cubicBezTo>
                        <a:pt x="657731" y="37631"/>
                        <a:pt x="668020" y="35560"/>
                        <a:pt x="678180" y="33020"/>
                      </a:cubicBezTo>
                      <a:cubicBezTo>
                        <a:pt x="681567" y="32173"/>
                        <a:pt x="685028" y="31584"/>
                        <a:pt x="688340" y="30480"/>
                      </a:cubicBezTo>
                      <a:cubicBezTo>
                        <a:pt x="745492" y="11429"/>
                        <a:pt x="689943" y="29296"/>
                        <a:pt x="721360" y="20320"/>
                      </a:cubicBezTo>
                      <a:cubicBezTo>
                        <a:pt x="723934" y="19584"/>
                        <a:pt x="726473" y="18720"/>
                        <a:pt x="728980" y="17780"/>
                      </a:cubicBezTo>
                      <a:cubicBezTo>
                        <a:pt x="733249" y="16179"/>
                        <a:pt x="737257" y="13806"/>
                        <a:pt x="741680" y="12700"/>
                      </a:cubicBezTo>
                      <a:cubicBezTo>
                        <a:pt x="747488" y="11248"/>
                        <a:pt x="753555" y="11144"/>
                        <a:pt x="759460" y="10160"/>
                      </a:cubicBezTo>
                      <a:cubicBezTo>
                        <a:pt x="763718" y="9450"/>
                        <a:pt x="767902" y="8330"/>
                        <a:pt x="772160" y="7620"/>
                      </a:cubicBezTo>
                      <a:cubicBezTo>
                        <a:pt x="778065" y="6636"/>
                        <a:pt x="784050" y="6151"/>
                        <a:pt x="789940" y="5080"/>
                      </a:cubicBezTo>
                      <a:cubicBezTo>
                        <a:pt x="793375" y="4456"/>
                        <a:pt x="796657" y="3114"/>
                        <a:pt x="800100" y="2540"/>
                      </a:cubicBezTo>
                      <a:cubicBezTo>
                        <a:pt x="806833" y="1418"/>
                        <a:pt x="813647" y="847"/>
                        <a:pt x="820420" y="0"/>
                      </a:cubicBezTo>
                      <a:lnTo>
                        <a:pt x="1089660" y="2540"/>
                      </a:lnTo>
                      <a:cubicBezTo>
                        <a:pt x="1093976" y="2618"/>
                        <a:pt x="1098076" y="4545"/>
                        <a:pt x="1102360" y="5080"/>
                      </a:cubicBezTo>
                      <a:cubicBezTo>
                        <a:pt x="1111640" y="6240"/>
                        <a:pt x="1120987" y="6773"/>
                        <a:pt x="1130300" y="7620"/>
                      </a:cubicBezTo>
                      <a:cubicBezTo>
                        <a:pt x="1148164" y="13575"/>
                        <a:pt x="1126752" y="7029"/>
                        <a:pt x="1160780" y="12700"/>
                      </a:cubicBezTo>
                      <a:cubicBezTo>
                        <a:pt x="1163421" y="13140"/>
                        <a:pt x="1165817" y="14536"/>
                        <a:pt x="1168400" y="15240"/>
                      </a:cubicBezTo>
                      <a:cubicBezTo>
                        <a:pt x="1189285" y="20936"/>
                        <a:pt x="1182429" y="20320"/>
                        <a:pt x="1196340" y="20320"/>
                      </a:cubicBezTo>
                      <a:lnTo>
                        <a:pt x="1196340" y="20320"/>
                      </a:lnTo>
                      <a:cubicBezTo>
                        <a:pt x="1191297" y="70754"/>
                        <a:pt x="1196521" y="26855"/>
                        <a:pt x="1191260" y="58420"/>
                      </a:cubicBezTo>
                      <a:cubicBezTo>
                        <a:pt x="1190276" y="64325"/>
                        <a:pt x="1189791" y="70310"/>
                        <a:pt x="1188720" y="76200"/>
                      </a:cubicBezTo>
                      <a:cubicBezTo>
                        <a:pt x="1187444" y="83217"/>
                        <a:pt x="1185816" y="87451"/>
                        <a:pt x="1183640" y="93980"/>
                      </a:cubicBezTo>
                      <a:cubicBezTo>
                        <a:pt x="1181947" y="115147"/>
                        <a:pt x="1180905" y="136376"/>
                        <a:pt x="1178560" y="157480"/>
                      </a:cubicBezTo>
                      <a:cubicBezTo>
                        <a:pt x="1177713" y="165100"/>
                        <a:pt x="1176245" y="172676"/>
                        <a:pt x="1176020" y="180340"/>
                      </a:cubicBezTo>
                      <a:cubicBezTo>
                        <a:pt x="1175398" y="201498"/>
                        <a:pt x="1176020" y="222673"/>
                        <a:pt x="1176020" y="243840"/>
                      </a:cubicBezTo>
                      <a:lnTo>
                        <a:pt x="1176020" y="243840"/>
                      </a:lnTo>
                      <a:cubicBezTo>
                        <a:pt x="1168400" y="241300"/>
                        <a:pt x="1160837" y="238582"/>
                        <a:pt x="1153160" y="236220"/>
                      </a:cubicBezTo>
                      <a:cubicBezTo>
                        <a:pt x="1149823" y="235193"/>
                        <a:pt x="1146344" y="234683"/>
                        <a:pt x="1143000" y="233680"/>
                      </a:cubicBezTo>
                      <a:cubicBezTo>
                        <a:pt x="1137738" y="232102"/>
                        <a:pt x="1124291" y="226896"/>
                        <a:pt x="1117600" y="226060"/>
                      </a:cubicBezTo>
                      <a:cubicBezTo>
                        <a:pt x="1107484" y="224795"/>
                        <a:pt x="1097265" y="224534"/>
                        <a:pt x="1087120" y="223520"/>
                      </a:cubicBezTo>
                      <a:cubicBezTo>
                        <a:pt x="1080328" y="222841"/>
                        <a:pt x="1073579" y="221778"/>
                        <a:pt x="1066800" y="220980"/>
                      </a:cubicBezTo>
                      <a:lnTo>
                        <a:pt x="1043940" y="218440"/>
                      </a:lnTo>
                      <a:cubicBezTo>
                        <a:pt x="1027946" y="214441"/>
                        <a:pt x="1012085" y="210331"/>
                        <a:pt x="995680" y="208280"/>
                      </a:cubicBezTo>
                      <a:cubicBezTo>
                        <a:pt x="987237" y="207225"/>
                        <a:pt x="978711" y="206890"/>
                        <a:pt x="970280" y="205740"/>
                      </a:cubicBezTo>
                      <a:cubicBezTo>
                        <a:pt x="960074" y="204348"/>
                        <a:pt x="949943" y="202450"/>
                        <a:pt x="939800" y="200660"/>
                      </a:cubicBezTo>
                      <a:cubicBezTo>
                        <a:pt x="935549" y="199910"/>
                        <a:pt x="931374" y="198731"/>
                        <a:pt x="927100" y="198120"/>
                      </a:cubicBezTo>
                      <a:cubicBezTo>
                        <a:pt x="919510" y="197036"/>
                        <a:pt x="911860" y="196427"/>
                        <a:pt x="904240" y="195580"/>
                      </a:cubicBezTo>
                      <a:lnTo>
                        <a:pt x="772160" y="198120"/>
                      </a:lnTo>
                      <a:cubicBezTo>
                        <a:pt x="760020" y="198546"/>
                        <a:pt x="758156" y="202234"/>
                        <a:pt x="746760" y="205740"/>
                      </a:cubicBezTo>
                      <a:cubicBezTo>
                        <a:pt x="736750" y="208820"/>
                        <a:pt x="726440" y="210820"/>
                        <a:pt x="716280" y="213360"/>
                      </a:cubicBezTo>
                      <a:cubicBezTo>
                        <a:pt x="712893" y="214207"/>
                        <a:pt x="709432" y="214796"/>
                        <a:pt x="706120" y="215900"/>
                      </a:cubicBezTo>
                      <a:cubicBezTo>
                        <a:pt x="701040" y="217593"/>
                        <a:pt x="696169" y="220145"/>
                        <a:pt x="690880" y="220980"/>
                      </a:cubicBezTo>
                      <a:cubicBezTo>
                        <a:pt x="679976" y="222702"/>
                        <a:pt x="668867" y="222673"/>
                        <a:pt x="657860" y="223520"/>
                      </a:cubicBezTo>
                      <a:cubicBezTo>
                        <a:pt x="653627" y="224367"/>
                        <a:pt x="649348" y="225013"/>
                        <a:pt x="645160" y="226060"/>
                      </a:cubicBezTo>
                      <a:cubicBezTo>
                        <a:pt x="642563" y="226709"/>
                        <a:pt x="640154" y="228019"/>
                        <a:pt x="637540" y="228600"/>
                      </a:cubicBezTo>
                      <a:cubicBezTo>
                        <a:pt x="632513" y="229717"/>
                        <a:pt x="627380" y="230293"/>
                        <a:pt x="622300" y="231140"/>
                      </a:cubicBezTo>
                      <a:cubicBezTo>
                        <a:pt x="618067" y="232833"/>
                        <a:pt x="613869" y="234619"/>
                        <a:pt x="609600" y="236220"/>
                      </a:cubicBezTo>
                      <a:cubicBezTo>
                        <a:pt x="607093" y="237160"/>
                        <a:pt x="604417" y="237652"/>
                        <a:pt x="601980" y="238760"/>
                      </a:cubicBezTo>
                      <a:cubicBezTo>
                        <a:pt x="586457" y="245816"/>
                        <a:pt x="583348" y="249204"/>
                        <a:pt x="568960" y="254000"/>
                      </a:cubicBezTo>
                      <a:cubicBezTo>
                        <a:pt x="564077" y="255628"/>
                        <a:pt x="556072" y="256634"/>
                        <a:pt x="551180" y="259080"/>
                      </a:cubicBezTo>
                      <a:cubicBezTo>
                        <a:pt x="548450" y="260445"/>
                        <a:pt x="546240" y="262698"/>
                        <a:pt x="543560" y="264160"/>
                      </a:cubicBezTo>
                      <a:cubicBezTo>
                        <a:pt x="536912" y="267786"/>
                        <a:pt x="530013" y="270933"/>
                        <a:pt x="523240" y="274320"/>
                      </a:cubicBezTo>
                      <a:cubicBezTo>
                        <a:pt x="519853" y="276013"/>
                        <a:pt x="516327" y="277452"/>
                        <a:pt x="513080" y="279400"/>
                      </a:cubicBezTo>
                      <a:cubicBezTo>
                        <a:pt x="508847" y="281940"/>
                        <a:pt x="504566" y="284403"/>
                        <a:pt x="500380" y="287020"/>
                      </a:cubicBezTo>
                      <a:cubicBezTo>
                        <a:pt x="497791" y="288638"/>
                        <a:pt x="495490" y="290735"/>
                        <a:pt x="492760" y="292100"/>
                      </a:cubicBezTo>
                      <a:cubicBezTo>
                        <a:pt x="490365" y="293297"/>
                        <a:pt x="487601" y="293585"/>
                        <a:pt x="485140" y="294640"/>
                      </a:cubicBezTo>
                      <a:cubicBezTo>
                        <a:pt x="481660" y="296132"/>
                        <a:pt x="478460" y="298228"/>
                        <a:pt x="474980" y="299720"/>
                      </a:cubicBezTo>
                      <a:cubicBezTo>
                        <a:pt x="472519" y="300775"/>
                        <a:pt x="469755" y="301063"/>
                        <a:pt x="467360" y="302260"/>
                      </a:cubicBezTo>
                      <a:cubicBezTo>
                        <a:pt x="464630" y="303625"/>
                        <a:pt x="462390" y="305825"/>
                        <a:pt x="459740" y="307340"/>
                      </a:cubicBezTo>
                      <a:cubicBezTo>
                        <a:pt x="456452" y="309219"/>
                        <a:pt x="452890" y="310581"/>
                        <a:pt x="449580" y="312420"/>
                      </a:cubicBezTo>
                      <a:cubicBezTo>
                        <a:pt x="445264" y="314818"/>
                        <a:pt x="441296" y="317832"/>
                        <a:pt x="436880" y="320040"/>
                      </a:cubicBezTo>
                      <a:cubicBezTo>
                        <a:pt x="419596" y="328682"/>
                        <a:pt x="440242" y="314446"/>
                        <a:pt x="419100" y="327660"/>
                      </a:cubicBezTo>
                      <a:cubicBezTo>
                        <a:pt x="415510" y="329904"/>
                        <a:pt x="412530" y="333036"/>
                        <a:pt x="408940" y="335280"/>
                      </a:cubicBezTo>
                      <a:cubicBezTo>
                        <a:pt x="405729" y="337287"/>
                        <a:pt x="401882" y="338189"/>
                        <a:pt x="398780" y="340360"/>
                      </a:cubicBezTo>
                      <a:cubicBezTo>
                        <a:pt x="393363" y="344152"/>
                        <a:pt x="388888" y="349171"/>
                        <a:pt x="383540" y="353060"/>
                      </a:cubicBezTo>
                      <a:cubicBezTo>
                        <a:pt x="379547" y="355964"/>
                        <a:pt x="374633" y="357519"/>
                        <a:pt x="370840" y="360680"/>
                      </a:cubicBezTo>
                      <a:cubicBezTo>
                        <a:pt x="364401" y="366046"/>
                        <a:pt x="359765" y="373431"/>
                        <a:pt x="353060" y="378460"/>
                      </a:cubicBezTo>
                      <a:cubicBezTo>
                        <a:pt x="349673" y="381000"/>
                        <a:pt x="346368" y="383652"/>
                        <a:pt x="342900" y="386080"/>
                      </a:cubicBezTo>
                      <a:cubicBezTo>
                        <a:pt x="337655" y="389751"/>
                        <a:pt x="323172" y="398704"/>
                        <a:pt x="317500" y="403860"/>
                      </a:cubicBezTo>
                      <a:cubicBezTo>
                        <a:pt x="290084" y="428783"/>
                        <a:pt x="309417" y="415175"/>
                        <a:pt x="292100" y="426720"/>
                      </a:cubicBezTo>
                      <a:cubicBezTo>
                        <a:pt x="290407" y="429260"/>
                        <a:pt x="288974" y="431995"/>
                        <a:pt x="287020" y="434340"/>
                      </a:cubicBezTo>
                      <a:cubicBezTo>
                        <a:pt x="279994" y="442771"/>
                        <a:pt x="275523" y="444278"/>
                        <a:pt x="266700" y="452120"/>
                      </a:cubicBezTo>
                      <a:cubicBezTo>
                        <a:pt x="231083" y="483779"/>
                        <a:pt x="279269" y="442091"/>
                        <a:pt x="248920" y="472440"/>
                      </a:cubicBezTo>
                      <a:cubicBezTo>
                        <a:pt x="246761" y="474599"/>
                        <a:pt x="243459" y="475361"/>
                        <a:pt x="241300" y="477520"/>
                      </a:cubicBezTo>
                      <a:cubicBezTo>
                        <a:pt x="238307" y="480513"/>
                        <a:pt x="236435" y="484466"/>
                        <a:pt x="233680" y="487680"/>
                      </a:cubicBezTo>
                      <a:cubicBezTo>
                        <a:pt x="231342" y="490407"/>
                        <a:pt x="228398" y="492573"/>
                        <a:pt x="226060" y="495300"/>
                      </a:cubicBezTo>
                      <a:cubicBezTo>
                        <a:pt x="223305" y="498514"/>
                        <a:pt x="221195" y="502246"/>
                        <a:pt x="218440" y="505460"/>
                      </a:cubicBezTo>
                      <a:cubicBezTo>
                        <a:pt x="216102" y="508187"/>
                        <a:pt x="213120" y="510320"/>
                        <a:pt x="210820" y="513080"/>
                      </a:cubicBezTo>
                      <a:cubicBezTo>
                        <a:pt x="208866" y="515425"/>
                        <a:pt x="207727" y="518382"/>
                        <a:pt x="205740" y="520700"/>
                      </a:cubicBezTo>
                      <a:cubicBezTo>
                        <a:pt x="202623" y="524336"/>
                        <a:pt x="198734" y="527256"/>
                        <a:pt x="195580" y="530860"/>
                      </a:cubicBezTo>
                      <a:cubicBezTo>
                        <a:pt x="192792" y="534046"/>
                        <a:pt x="190715" y="537806"/>
                        <a:pt x="187960" y="541020"/>
                      </a:cubicBezTo>
                      <a:cubicBezTo>
                        <a:pt x="185622" y="543747"/>
                        <a:pt x="182640" y="545880"/>
                        <a:pt x="180340" y="548640"/>
                      </a:cubicBezTo>
                      <a:cubicBezTo>
                        <a:pt x="178386" y="550985"/>
                        <a:pt x="177419" y="554101"/>
                        <a:pt x="175260" y="556260"/>
                      </a:cubicBezTo>
                      <a:cubicBezTo>
                        <a:pt x="173101" y="558419"/>
                        <a:pt x="170180" y="559647"/>
                        <a:pt x="167640" y="561340"/>
                      </a:cubicBezTo>
                      <a:cubicBezTo>
                        <a:pt x="165574" y="567538"/>
                        <a:pt x="164944" y="571656"/>
                        <a:pt x="160020" y="576580"/>
                      </a:cubicBezTo>
                      <a:cubicBezTo>
                        <a:pt x="157861" y="578739"/>
                        <a:pt x="154940" y="579967"/>
                        <a:pt x="152400" y="581660"/>
                      </a:cubicBezTo>
                      <a:cubicBezTo>
                        <a:pt x="150707" y="585047"/>
                        <a:pt x="149327" y="588609"/>
                        <a:pt x="147320" y="591820"/>
                      </a:cubicBezTo>
                      <a:cubicBezTo>
                        <a:pt x="145076" y="595410"/>
                        <a:pt x="142128" y="598512"/>
                        <a:pt x="139700" y="601980"/>
                      </a:cubicBezTo>
                      <a:cubicBezTo>
                        <a:pt x="136199" y="606982"/>
                        <a:pt x="132681" y="611985"/>
                        <a:pt x="129540" y="617220"/>
                      </a:cubicBezTo>
                      <a:cubicBezTo>
                        <a:pt x="123527" y="627242"/>
                        <a:pt x="123662" y="633258"/>
                        <a:pt x="114300" y="642620"/>
                      </a:cubicBezTo>
                      <a:lnTo>
                        <a:pt x="104140" y="652780"/>
                      </a:lnTo>
                      <a:cubicBezTo>
                        <a:pt x="103293" y="655320"/>
                        <a:pt x="103085" y="658172"/>
                        <a:pt x="101600" y="660400"/>
                      </a:cubicBezTo>
                      <a:cubicBezTo>
                        <a:pt x="92834" y="673549"/>
                        <a:pt x="90583" y="662971"/>
                        <a:pt x="83820" y="683260"/>
                      </a:cubicBezTo>
                      <a:cubicBezTo>
                        <a:pt x="81747" y="689478"/>
                        <a:pt x="80123" y="695547"/>
                        <a:pt x="76200" y="701040"/>
                      </a:cubicBezTo>
                      <a:cubicBezTo>
                        <a:pt x="74112" y="703963"/>
                        <a:pt x="70880" y="705900"/>
                        <a:pt x="68580" y="708660"/>
                      </a:cubicBezTo>
                      <a:cubicBezTo>
                        <a:pt x="66626" y="711005"/>
                        <a:pt x="65274" y="713796"/>
                        <a:pt x="63500" y="716280"/>
                      </a:cubicBezTo>
                      <a:cubicBezTo>
                        <a:pt x="61039" y="719725"/>
                        <a:pt x="58308" y="722972"/>
                        <a:pt x="55880" y="726440"/>
                      </a:cubicBezTo>
                      <a:cubicBezTo>
                        <a:pt x="52379" y="731442"/>
                        <a:pt x="49107" y="736600"/>
                        <a:pt x="45720" y="741680"/>
                      </a:cubicBezTo>
                      <a:cubicBezTo>
                        <a:pt x="44027" y="744220"/>
                        <a:pt x="42799" y="747141"/>
                        <a:pt x="40640" y="749300"/>
                      </a:cubicBezTo>
                      <a:lnTo>
                        <a:pt x="25400" y="764540"/>
                      </a:lnTo>
                      <a:cubicBezTo>
                        <a:pt x="22860" y="767080"/>
                        <a:pt x="19773" y="769171"/>
                        <a:pt x="17780" y="772160"/>
                      </a:cubicBezTo>
                      <a:cubicBezTo>
                        <a:pt x="6956" y="788396"/>
                        <a:pt x="2963" y="776393"/>
                        <a:pt x="0" y="77724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3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3" name="Forme libre 228">
                  <a:extLst>
                    <a:ext uri="{FF2B5EF4-FFF2-40B4-BE49-F238E27FC236}">
                      <a16:creationId xmlns:a16="http://schemas.microsoft.com/office/drawing/2014/main" id="{BD509EC5-E1EB-B902-FD73-FE156D855BEE}"/>
                    </a:ext>
                  </a:extLst>
                </p:cNvPr>
                <p:cNvSpPr/>
                <p:nvPr/>
              </p:nvSpPr>
              <p:spPr>
                <a:xfrm rot="14400000" flipH="1">
                  <a:off x="3253620" y="3062330"/>
                  <a:ext cx="268640" cy="188487"/>
                </a:xfrm>
                <a:custGeom>
                  <a:avLst/>
                  <a:gdLst>
                    <a:gd name="connsiteX0" fmla="*/ 0 w 1196340"/>
                    <a:gd name="connsiteY0" fmla="*/ 777240 h 780721"/>
                    <a:gd name="connsiteX1" fmla="*/ 0 w 1196340"/>
                    <a:gd name="connsiteY1" fmla="*/ 777240 h 780721"/>
                    <a:gd name="connsiteX2" fmla="*/ 10160 w 1196340"/>
                    <a:gd name="connsiteY2" fmla="*/ 756920 h 780721"/>
                    <a:gd name="connsiteX3" fmla="*/ 12700 w 1196340"/>
                    <a:gd name="connsiteY3" fmla="*/ 744220 h 780721"/>
                    <a:gd name="connsiteX4" fmla="*/ 15240 w 1196340"/>
                    <a:gd name="connsiteY4" fmla="*/ 734060 h 780721"/>
                    <a:gd name="connsiteX5" fmla="*/ 20320 w 1196340"/>
                    <a:gd name="connsiteY5" fmla="*/ 708660 h 780721"/>
                    <a:gd name="connsiteX6" fmla="*/ 22860 w 1196340"/>
                    <a:gd name="connsiteY6" fmla="*/ 693420 h 780721"/>
                    <a:gd name="connsiteX7" fmla="*/ 25400 w 1196340"/>
                    <a:gd name="connsiteY7" fmla="*/ 683260 h 780721"/>
                    <a:gd name="connsiteX8" fmla="*/ 27940 w 1196340"/>
                    <a:gd name="connsiteY8" fmla="*/ 665480 h 780721"/>
                    <a:gd name="connsiteX9" fmla="*/ 35560 w 1196340"/>
                    <a:gd name="connsiteY9" fmla="*/ 637540 h 780721"/>
                    <a:gd name="connsiteX10" fmla="*/ 38100 w 1196340"/>
                    <a:gd name="connsiteY10" fmla="*/ 627380 h 780721"/>
                    <a:gd name="connsiteX11" fmla="*/ 43180 w 1196340"/>
                    <a:gd name="connsiteY11" fmla="*/ 612140 h 780721"/>
                    <a:gd name="connsiteX12" fmla="*/ 48260 w 1196340"/>
                    <a:gd name="connsiteY12" fmla="*/ 594360 h 780721"/>
                    <a:gd name="connsiteX13" fmla="*/ 53340 w 1196340"/>
                    <a:gd name="connsiteY13" fmla="*/ 584200 h 780721"/>
                    <a:gd name="connsiteX14" fmla="*/ 55880 w 1196340"/>
                    <a:gd name="connsiteY14" fmla="*/ 574040 h 780721"/>
                    <a:gd name="connsiteX15" fmla="*/ 71120 w 1196340"/>
                    <a:gd name="connsiteY15" fmla="*/ 551180 h 780721"/>
                    <a:gd name="connsiteX16" fmla="*/ 86360 w 1196340"/>
                    <a:gd name="connsiteY16" fmla="*/ 525780 h 780721"/>
                    <a:gd name="connsiteX17" fmla="*/ 91440 w 1196340"/>
                    <a:gd name="connsiteY17" fmla="*/ 515620 h 780721"/>
                    <a:gd name="connsiteX18" fmla="*/ 99060 w 1196340"/>
                    <a:gd name="connsiteY18" fmla="*/ 508000 h 780721"/>
                    <a:gd name="connsiteX19" fmla="*/ 104140 w 1196340"/>
                    <a:gd name="connsiteY19" fmla="*/ 497840 h 780721"/>
                    <a:gd name="connsiteX20" fmla="*/ 116840 w 1196340"/>
                    <a:gd name="connsiteY20" fmla="*/ 480060 h 780721"/>
                    <a:gd name="connsiteX21" fmla="*/ 121920 w 1196340"/>
                    <a:gd name="connsiteY21" fmla="*/ 469900 h 780721"/>
                    <a:gd name="connsiteX22" fmla="*/ 127000 w 1196340"/>
                    <a:gd name="connsiteY22" fmla="*/ 457200 h 780721"/>
                    <a:gd name="connsiteX23" fmla="*/ 137160 w 1196340"/>
                    <a:gd name="connsiteY23" fmla="*/ 444500 h 780721"/>
                    <a:gd name="connsiteX24" fmla="*/ 142240 w 1196340"/>
                    <a:gd name="connsiteY24" fmla="*/ 431800 h 780721"/>
                    <a:gd name="connsiteX25" fmla="*/ 149860 w 1196340"/>
                    <a:gd name="connsiteY25" fmla="*/ 419100 h 780721"/>
                    <a:gd name="connsiteX26" fmla="*/ 154940 w 1196340"/>
                    <a:gd name="connsiteY26" fmla="*/ 406400 h 780721"/>
                    <a:gd name="connsiteX27" fmla="*/ 172720 w 1196340"/>
                    <a:gd name="connsiteY27" fmla="*/ 381000 h 780721"/>
                    <a:gd name="connsiteX28" fmla="*/ 185420 w 1196340"/>
                    <a:gd name="connsiteY28" fmla="*/ 355600 h 780721"/>
                    <a:gd name="connsiteX29" fmla="*/ 195580 w 1196340"/>
                    <a:gd name="connsiteY29" fmla="*/ 345440 h 780721"/>
                    <a:gd name="connsiteX30" fmla="*/ 200660 w 1196340"/>
                    <a:gd name="connsiteY30" fmla="*/ 335280 h 780721"/>
                    <a:gd name="connsiteX31" fmla="*/ 213360 w 1196340"/>
                    <a:gd name="connsiteY31" fmla="*/ 320040 h 780721"/>
                    <a:gd name="connsiteX32" fmla="*/ 215900 w 1196340"/>
                    <a:gd name="connsiteY32" fmla="*/ 312420 h 780721"/>
                    <a:gd name="connsiteX33" fmla="*/ 238760 w 1196340"/>
                    <a:gd name="connsiteY33" fmla="*/ 287020 h 780721"/>
                    <a:gd name="connsiteX34" fmla="*/ 248920 w 1196340"/>
                    <a:gd name="connsiteY34" fmla="*/ 271780 h 780721"/>
                    <a:gd name="connsiteX35" fmla="*/ 264160 w 1196340"/>
                    <a:gd name="connsiteY35" fmla="*/ 254000 h 780721"/>
                    <a:gd name="connsiteX36" fmla="*/ 281940 w 1196340"/>
                    <a:gd name="connsiteY36" fmla="*/ 238760 h 780721"/>
                    <a:gd name="connsiteX37" fmla="*/ 289560 w 1196340"/>
                    <a:gd name="connsiteY37" fmla="*/ 231140 h 780721"/>
                    <a:gd name="connsiteX38" fmla="*/ 297180 w 1196340"/>
                    <a:gd name="connsiteY38" fmla="*/ 226060 h 780721"/>
                    <a:gd name="connsiteX39" fmla="*/ 314960 w 1196340"/>
                    <a:gd name="connsiteY39" fmla="*/ 208280 h 780721"/>
                    <a:gd name="connsiteX40" fmla="*/ 332740 w 1196340"/>
                    <a:gd name="connsiteY40" fmla="*/ 190500 h 780721"/>
                    <a:gd name="connsiteX41" fmla="*/ 345440 w 1196340"/>
                    <a:gd name="connsiteY41" fmla="*/ 185420 h 780721"/>
                    <a:gd name="connsiteX42" fmla="*/ 358140 w 1196340"/>
                    <a:gd name="connsiteY42" fmla="*/ 175260 h 780721"/>
                    <a:gd name="connsiteX43" fmla="*/ 373380 w 1196340"/>
                    <a:gd name="connsiteY43" fmla="*/ 165100 h 780721"/>
                    <a:gd name="connsiteX44" fmla="*/ 393700 w 1196340"/>
                    <a:gd name="connsiteY44" fmla="*/ 149860 h 780721"/>
                    <a:gd name="connsiteX45" fmla="*/ 403860 w 1196340"/>
                    <a:gd name="connsiteY45" fmla="*/ 142240 h 780721"/>
                    <a:gd name="connsiteX46" fmla="*/ 424180 w 1196340"/>
                    <a:gd name="connsiteY46" fmla="*/ 132080 h 780721"/>
                    <a:gd name="connsiteX47" fmla="*/ 447040 w 1196340"/>
                    <a:gd name="connsiteY47" fmla="*/ 116840 h 780721"/>
                    <a:gd name="connsiteX48" fmla="*/ 454660 w 1196340"/>
                    <a:gd name="connsiteY48" fmla="*/ 114300 h 780721"/>
                    <a:gd name="connsiteX49" fmla="*/ 480060 w 1196340"/>
                    <a:gd name="connsiteY49" fmla="*/ 101600 h 780721"/>
                    <a:gd name="connsiteX50" fmla="*/ 492760 w 1196340"/>
                    <a:gd name="connsiteY50" fmla="*/ 96520 h 780721"/>
                    <a:gd name="connsiteX51" fmla="*/ 508000 w 1196340"/>
                    <a:gd name="connsiteY51" fmla="*/ 88900 h 780721"/>
                    <a:gd name="connsiteX52" fmla="*/ 523240 w 1196340"/>
                    <a:gd name="connsiteY52" fmla="*/ 86360 h 780721"/>
                    <a:gd name="connsiteX53" fmla="*/ 533400 w 1196340"/>
                    <a:gd name="connsiteY53" fmla="*/ 78740 h 780721"/>
                    <a:gd name="connsiteX54" fmla="*/ 566420 w 1196340"/>
                    <a:gd name="connsiteY54" fmla="*/ 68580 h 780721"/>
                    <a:gd name="connsiteX55" fmla="*/ 584200 w 1196340"/>
                    <a:gd name="connsiteY55" fmla="*/ 63500 h 780721"/>
                    <a:gd name="connsiteX56" fmla="*/ 591820 w 1196340"/>
                    <a:gd name="connsiteY56" fmla="*/ 60960 h 780721"/>
                    <a:gd name="connsiteX57" fmla="*/ 619760 w 1196340"/>
                    <a:gd name="connsiteY57" fmla="*/ 53340 h 780721"/>
                    <a:gd name="connsiteX58" fmla="*/ 627380 w 1196340"/>
                    <a:gd name="connsiteY58" fmla="*/ 48260 h 780721"/>
                    <a:gd name="connsiteX59" fmla="*/ 647700 w 1196340"/>
                    <a:gd name="connsiteY59" fmla="*/ 40640 h 780721"/>
                    <a:gd name="connsiteX60" fmla="*/ 678180 w 1196340"/>
                    <a:gd name="connsiteY60" fmla="*/ 33020 h 780721"/>
                    <a:gd name="connsiteX61" fmla="*/ 688340 w 1196340"/>
                    <a:gd name="connsiteY61" fmla="*/ 30480 h 780721"/>
                    <a:gd name="connsiteX62" fmla="*/ 721360 w 1196340"/>
                    <a:gd name="connsiteY62" fmla="*/ 20320 h 780721"/>
                    <a:gd name="connsiteX63" fmla="*/ 728980 w 1196340"/>
                    <a:gd name="connsiteY63" fmla="*/ 17780 h 780721"/>
                    <a:gd name="connsiteX64" fmla="*/ 741680 w 1196340"/>
                    <a:gd name="connsiteY64" fmla="*/ 12700 h 780721"/>
                    <a:gd name="connsiteX65" fmla="*/ 759460 w 1196340"/>
                    <a:gd name="connsiteY65" fmla="*/ 10160 h 780721"/>
                    <a:gd name="connsiteX66" fmla="*/ 772160 w 1196340"/>
                    <a:gd name="connsiteY66" fmla="*/ 7620 h 780721"/>
                    <a:gd name="connsiteX67" fmla="*/ 789940 w 1196340"/>
                    <a:gd name="connsiteY67" fmla="*/ 5080 h 780721"/>
                    <a:gd name="connsiteX68" fmla="*/ 800100 w 1196340"/>
                    <a:gd name="connsiteY68" fmla="*/ 2540 h 780721"/>
                    <a:gd name="connsiteX69" fmla="*/ 820420 w 1196340"/>
                    <a:gd name="connsiteY69" fmla="*/ 0 h 780721"/>
                    <a:gd name="connsiteX70" fmla="*/ 1089660 w 1196340"/>
                    <a:gd name="connsiteY70" fmla="*/ 2540 h 780721"/>
                    <a:gd name="connsiteX71" fmla="*/ 1102360 w 1196340"/>
                    <a:gd name="connsiteY71" fmla="*/ 5080 h 780721"/>
                    <a:gd name="connsiteX72" fmla="*/ 1130300 w 1196340"/>
                    <a:gd name="connsiteY72" fmla="*/ 7620 h 780721"/>
                    <a:gd name="connsiteX73" fmla="*/ 1160780 w 1196340"/>
                    <a:gd name="connsiteY73" fmla="*/ 12700 h 780721"/>
                    <a:gd name="connsiteX74" fmla="*/ 1168400 w 1196340"/>
                    <a:gd name="connsiteY74" fmla="*/ 15240 h 780721"/>
                    <a:gd name="connsiteX75" fmla="*/ 1196340 w 1196340"/>
                    <a:gd name="connsiteY75" fmla="*/ 20320 h 780721"/>
                    <a:gd name="connsiteX76" fmla="*/ 1196340 w 1196340"/>
                    <a:gd name="connsiteY76" fmla="*/ 20320 h 780721"/>
                    <a:gd name="connsiteX77" fmla="*/ 1191260 w 1196340"/>
                    <a:gd name="connsiteY77" fmla="*/ 58420 h 780721"/>
                    <a:gd name="connsiteX78" fmla="*/ 1188720 w 1196340"/>
                    <a:gd name="connsiteY78" fmla="*/ 76200 h 780721"/>
                    <a:gd name="connsiteX79" fmla="*/ 1183640 w 1196340"/>
                    <a:gd name="connsiteY79" fmla="*/ 93980 h 780721"/>
                    <a:gd name="connsiteX80" fmla="*/ 1178560 w 1196340"/>
                    <a:gd name="connsiteY80" fmla="*/ 157480 h 780721"/>
                    <a:gd name="connsiteX81" fmla="*/ 1176020 w 1196340"/>
                    <a:gd name="connsiteY81" fmla="*/ 180340 h 780721"/>
                    <a:gd name="connsiteX82" fmla="*/ 1176020 w 1196340"/>
                    <a:gd name="connsiteY82" fmla="*/ 243840 h 780721"/>
                    <a:gd name="connsiteX83" fmla="*/ 1176020 w 1196340"/>
                    <a:gd name="connsiteY83" fmla="*/ 243840 h 780721"/>
                    <a:gd name="connsiteX84" fmla="*/ 1153160 w 1196340"/>
                    <a:gd name="connsiteY84" fmla="*/ 236220 h 780721"/>
                    <a:gd name="connsiteX85" fmla="*/ 1143000 w 1196340"/>
                    <a:gd name="connsiteY85" fmla="*/ 233680 h 780721"/>
                    <a:gd name="connsiteX86" fmla="*/ 1117600 w 1196340"/>
                    <a:gd name="connsiteY86" fmla="*/ 226060 h 780721"/>
                    <a:gd name="connsiteX87" fmla="*/ 1087120 w 1196340"/>
                    <a:gd name="connsiteY87" fmla="*/ 223520 h 780721"/>
                    <a:gd name="connsiteX88" fmla="*/ 1066800 w 1196340"/>
                    <a:gd name="connsiteY88" fmla="*/ 220980 h 780721"/>
                    <a:gd name="connsiteX89" fmla="*/ 1043940 w 1196340"/>
                    <a:gd name="connsiteY89" fmla="*/ 218440 h 780721"/>
                    <a:gd name="connsiteX90" fmla="*/ 995680 w 1196340"/>
                    <a:gd name="connsiteY90" fmla="*/ 208280 h 780721"/>
                    <a:gd name="connsiteX91" fmla="*/ 970280 w 1196340"/>
                    <a:gd name="connsiteY91" fmla="*/ 205740 h 780721"/>
                    <a:gd name="connsiteX92" fmla="*/ 939800 w 1196340"/>
                    <a:gd name="connsiteY92" fmla="*/ 200660 h 780721"/>
                    <a:gd name="connsiteX93" fmla="*/ 927100 w 1196340"/>
                    <a:gd name="connsiteY93" fmla="*/ 198120 h 780721"/>
                    <a:gd name="connsiteX94" fmla="*/ 904240 w 1196340"/>
                    <a:gd name="connsiteY94" fmla="*/ 195580 h 780721"/>
                    <a:gd name="connsiteX95" fmla="*/ 772160 w 1196340"/>
                    <a:gd name="connsiteY95" fmla="*/ 198120 h 780721"/>
                    <a:gd name="connsiteX96" fmla="*/ 746760 w 1196340"/>
                    <a:gd name="connsiteY96" fmla="*/ 205740 h 780721"/>
                    <a:gd name="connsiteX97" fmla="*/ 716280 w 1196340"/>
                    <a:gd name="connsiteY97" fmla="*/ 213360 h 780721"/>
                    <a:gd name="connsiteX98" fmla="*/ 706120 w 1196340"/>
                    <a:gd name="connsiteY98" fmla="*/ 215900 h 780721"/>
                    <a:gd name="connsiteX99" fmla="*/ 690880 w 1196340"/>
                    <a:gd name="connsiteY99" fmla="*/ 220980 h 780721"/>
                    <a:gd name="connsiteX100" fmla="*/ 657860 w 1196340"/>
                    <a:gd name="connsiteY100" fmla="*/ 223520 h 780721"/>
                    <a:gd name="connsiteX101" fmla="*/ 645160 w 1196340"/>
                    <a:gd name="connsiteY101" fmla="*/ 226060 h 780721"/>
                    <a:gd name="connsiteX102" fmla="*/ 637540 w 1196340"/>
                    <a:gd name="connsiteY102" fmla="*/ 228600 h 780721"/>
                    <a:gd name="connsiteX103" fmla="*/ 622300 w 1196340"/>
                    <a:gd name="connsiteY103" fmla="*/ 231140 h 780721"/>
                    <a:gd name="connsiteX104" fmla="*/ 609600 w 1196340"/>
                    <a:gd name="connsiteY104" fmla="*/ 236220 h 780721"/>
                    <a:gd name="connsiteX105" fmla="*/ 601980 w 1196340"/>
                    <a:gd name="connsiteY105" fmla="*/ 238760 h 780721"/>
                    <a:gd name="connsiteX106" fmla="*/ 568960 w 1196340"/>
                    <a:gd name="connsiteY106" fmla="*/ 254000 h 780721"/>
                    <a:gd name="connsiteX107" fmla="*/ 551180 w 1196340"/>
                    <a:gd name="connsiteY107" fmla="*/ 259080 h 780721"/>
                    <a:gd name="connsiteX108" fmla="*/ 543560 w 1196340"/>
                    <a:gd name="connsiteY108" fmla="*/ 264160 h 780721"/>
                    <a:gd name="connsiteX109" fmla="*/ 523240 w 1196340"/>
                    <a:gd name="connsiteY109" fmla="*/ 274320 h 780721"/>
                    <a:gd name="connsiteX110" fmla="*/ 513080 w 1196340"/>
                    <a:gd name="connsiteY110" fmla="*/ 279400 h 780721"/>
                    <a:gd name="connsiteX111" fmla="*/ 500380 w 1196340"/>
                    <a:gd name="connsiteY111" fmla="*/ 287020 h 780721"/>
                    <a:gd name="connsiteX112" fmla="*/ 492760 w 1196340"/>
                    <a:gd name="connsiteY112" fmla="*/ 292100 h 780721"/>
                    <a:gd name="connsiteX113" fmla="*/ 485140 w 1196340"/>
                    <a:gd name="connsiteY113" fmla="*/ 294640 h 780721"/>
                    <a:gd name="connsiteX114" fmla="*/ 474980 w 1196340"/>
                    <a:gd name="connsiteY114" fmla="*/ 299720 h 780721"/>
                    <a:gd name="connsiteX115" fmla="*/ 467360 w 1196340"/>
                    <a:gd name="connsiteY115" fmla="*/ 302260 h 780721"/>
                    <a:gd name="connsiteX116" fmla="*/ 459740 w 1196340"/>
                    <a:gd name="connsiteY116" fmla="*/ 307340 h 780721"/>
                    <a:gd name="connsiteX117" fmla="*/ 449580 w 1196340"/>
                    <a:gd name="connsiteY117" fmla="*/ 312420 h 780721"/>
                    <a:gd name="connsiteX118" fmla="*/ 436880 w 1196340"/>
                    <a:gd name="connsiteY118" fmla="*/ 320040 h 780721"/>
                    <a:gd name="connsiteX119" fmla="*/ 419100 w 1196340"/>
                    <a:gd name="connsiteY119" fmla="*/ 327660 h 780721"/>
                    <a:gd name="connsiteX120" fmla="*/ 408940 w 1196340"/>
                    <a:gd name="connsiteY120" fmla="*/ 335280 h 780721"/>
                    <a:gd name="connsiteX121" fmla="*/ 398780 w 1196340"/>
                    <a:gd name="connsiteY121" fmla="*/ 340360 h 780721"/>
                    <a:gd name="connsiteX122" fmla="*/ 383540 w 1196340"/>
                    <a:gd name="connsiteY122" fmla="*/ 353060 h 780721"/>
                    <a:gd name="connsiteX123" fmla="*/ 370840 w 1196340"/>
                    <a:gd name="connsiteY123" fmla="*/ 360680 h 780721"/>
                    <a:gd name="connsiteX124" fmla="*/ 353060 w 1196340"/>
                    <a:gd name="connsiteY124" fmla="*/ 378460 h 780721"/>
                    <a:gd name="connsiteX125" fmla="*/ 342900 w 1196340"/>
                    <a:gd name="connsiteY125" fmla="*/ 386080 h 780721"/>
                    <a:gd name="connsiteX126" fmla="*/ 317500 w 1196340"/>
                    <a:gd name="connsiteY126" fmla="*/ 403860 h 780721"/>
                    <a:gd name="connsiteX127" fmla="*/ 292100 w 1196340"/>
                    <a:gd name="connsiteY127" fmla="*/ 426720 h 780721"/>
                    <a:gd name="connsiteX128" fmla="*/ 287020 w 1196340"/>
                    <a:gd name="connsiteY128" fmla="*/ 434340 h 780721"/>
                    <a:gd name="connsiteX129" fmla="*/ 266700 w 1196340"/>
                    <a:gd name="connsiteY129" fmla="*/ 452120 h 780721"/>
                    <a:gd name="connsiteX130" fmla="*/ 248920 w 1196340"/>
                    <a:gd name="connsiteY130" fmla="*/ 472440 h 780721"/>
                    <a:gd name="connsiteX131" fmla="*/ 241300 w 1196340"/>
                    <a:gd name="connsiteY131" fmla="*/ 477520 h 780721"/>
                    <a:gd name="connsiteX132" fmla="*/ 233680 w 1196340"/>
                    <a:gd name="connsiteY132" fmla="*/ 487680 h 780721"/>
                    <a:gd name="connsiteX133" fmla="*/ 226060 w 1196340"/>
                    <a:gd name="connsiteY133" fmla="*/ 495300 h 780721"/>
                    <a:gd name="connsiteX134" fmla="*/ 218440 w 1196340"/>
                    <a:gd name="connsiteY134" fmla="*/ 505460 h 780721"/>
                    <a:gd name="connsiteX135" fmla="*/ 210820 w 1196340"/>
                    <a:gd name="connsiteY135" fmla="*/ 513080 h 780721"/>
                    <a:gd name="connsiteX136" fmla="*/ 205740 w 1196340"/>
                    <a:gd name="connsiteY136" fmla="*/ 520700 h 780721"/>
                    <a:gd name="connsiteX137" fmla="*/ 195580 w 1196340"/>
                    <a:gd name="connsiteY137" fmla="*/ 530860 h 780721"/>
                    <a:gd name="connsiteX138" fmla="*/ 187960 w 1196340"/>
                    <a:gd name="connsiteY138" fmla="*/ 541020 h 780721"/>
                    <a:gd name="connsiteX139" fmla="*/ 180340 w 1196340"/>
                    <a:gd name="connsiteY139" fmla="*/ 548640 h 780721"/>
                    <a:gd name="connsiteX140" fmla="*/ 175260 w 1196340"/>
                    <a:gd name="connsiteY140" fmla="*/ 556260 h 780721"/>
                    <a:gd name="connsiteX141" fmla="*/ 167640 w 1196340"/>
                    <a:gd name="connsiteY141" fmla="*/ 561340 h 780721"/>
                    <a:gd name="connsiteX142" fmla="*/ 160020 w 1196340"/>
                    <a:gd name="connsiteY142" fmla="*/ 576580 h 780721"/>
                    <a:gd name="connsiteX143" fmla="*/ 152400 w 1196340"/>
                    <a:gd name="connsiteY143" fmla="*/ 581660 h 780721"/>
                    <a:gd name="connsiteX144" fmla="*/ 147320 w 1196340"/>
                    <a:gd name="connsiteY144" fmla="*/ 591820 h 780721"/>
                    <a:gd name="connsiteX145" fmla="*/ 139700 w 1196340"/>
                    <a:gd name="connsiteY145" fmla="*/ 601980 h 780721"/>
                    <a:gd name="connsiteX146" fmla="*/ 129540 w 1196340"/>
                    <a:gd name="connsiteY146" fmla="*/ 617220 h 780721"/>
                    <a:gd name="connsiteX147" fmla="*/ 114300 w 1196340"/>
                    <a:gd name="connsiteY147" fmla="*/ 642620 h 780721"/>
                    <a:gd name="connsiteX148" fmla="*/ 104140 w 1196340"/>
                    <a:gd name="connsiteY148" fmla="*/ 652780 h 780721"/>
                    <a:gd name="connsiteX149" fmla="*/ 101600 w 1196340"/>
                    <a:gd name="connsiteY149" fmla="*/ 660400 h 780721"/>
                    <a:gd name="connsiteX150" fmla="*/ 83820 w 1196340"/>
                    <a:gd name="connsiteY150" fmla="*/ 683260 h 780721"/>
                    <a:gd name="connsiteX151" fmla="*/ 76200 w 1196340"/>
                    <a:gd name="connsiteY151" fmla="*/ 701040 h 780721"/>
                    <a:gd name="connsiteX152" fmla="*/ 68580 w 1196340"/>
                    <a:gd name="connsiteY152" fmla="*/ 708660 h 780721"/>
                    <a:gd name="connsiteX153" fmla="*/ 63500 w 1196340"/>
                    <a:gd name="connsiteY153" fmla="*/ 716280 h 780721"/>
                    <a:gd name="connsiteX154" fmla="*/ 55880 w 1196340"/>
                    <a:gd name="connsiteY154" fmla="*/ 726440 h 780721"/>
                    <a:gd name="connsiteX155" fmla="*/ 45720 w 1196340"/>
                    <a:gd name="connsiteY155" fmla="*/ 741680 h 780721"/>
                    <a:gd name="connsiteX156" fmla="*/ 40640 w 1196340"/>
                    <a:gd name="connsiteY156" fmla="*/ 749300 h 780721"/>
                    <a:gd name="connsiteX157" fmla="*/ 25400 w 1196340"/>
                    <a:gd name="connsiteY157" fmla="*/ 764540 h 780721"/>
                    <a:gd name="connsiteX158" fmla="*/ 17780 w 1196340"/>
                    <a:gd name="connsiteY158" fmla="*/ 772160 h 780721"/>
                    <a:gd name="connsiteX159" fmla="*/ 0 w 1196340"/>
                    <a:gd name="connsiteY159" fmla="*/ 777240 h 780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1196340" h="780721">
                      <a:moveTo>
                        <a:pt x="0" y="777240"/>
                      </a:moveTo>
                      <a:lnTo>
                        <a:pt x="0" y="777240"/>
                      </a:lnTo>
                      <a:cubicBezTo>
                        <a:pt x="3387" y="770467"/>
                        <a:pt x="7442" y="763988"/>
                        <a:pt x="10160" y="756920"/>
                      </a:cubicBezTo>
                      <a:cubicBezTo>
                        <a:pt x="11710" y="752891"/>
                        <a:pt x="11763" y="748434"/>
                        <a:pt x="12700" y="744220"/>
                      </a:cubicBezTo>
                      <a:cubicBezTo>
                        <a:pt x="13457" y="740812"/>
                        <a:pt x="14509" y="737473"/>
                        <a:pt x="15240" y="734060"/>
                      </a:cubicBezTo>
                      <a:cubicBezTo>
                        <a:pt x="17049" y="725617"/>
                        <a:pt x="18901" y="717177"/>
                        <a:pt x="20320" y="708660"/>
                      </a:cubicBezTo>
                      <a:cubicBezTo>
                        <a:pt x="21167" y="703580"/>
                        <a:pt x="21850" y="698470"/>
                        <a:pt x="22860" y="693420"/>
                      </a:cubicBezTo>
                      <a:cubicBezTo>
                        <a:pt x="23545" y="689997"/>
                        <a:pt x="24776" y="686695"/>
                        <a:pt x="25400" y="683260"/>
                      </a:cubicBezTo>
                      <a:cubicBezTo>
                        <a:pt x="26471" y="677370"/>
                        <a:pt x="26766" y="671351"/>
                        <a:pt x="27940" y="665480"/>
                      </a:cubicBezTo>
                      <a:cubicBezTo>
                        <a:pt x="33977" y="635296"/>
                        <a:pt x="30694" y="654570"/>
                        <a:pt x="35560" y="637540"/>
                      </a:cubicBezTo>
                      <a:cubicBezTo>
                        <a:pt x="36519" y="634183"/>
                        <a:pt x="37097" y="630724"/>
                        <a:pt x="38100" y="627380"/>
                      </a:cubicBezTo>
                      <a:cubicBezTo>
                        <a:pt x="39639" y="622251"/>
                        <a:pt x="41641" y="617269"/>
                        <a:pt x="43180" y="612140"/>
                      </a:cubicBezTo>
                      <a:cubicBezTo>
                        <a:pt x="45328" y="604979"/>
                        <a:pt x="45415" y="600999"/>
                        <a:pt x="48260" y="594360"/>
                      </a:cubicBezTo>
                      <a:cubicBezTo>
                        <a:pt x="49752" y="590880"/>
                        <a:pt x="52011" y="587745"/>
                        <a:pt x="53340" y="584200"/>
                      </a:cubicBezTo>
                      <a:cubicBezTo>
                        <a:pt x="54566" y="580931"/>
                        <a:pt x="54225" y="577114"/>
                        <a:pt x="55880" y="574040"/>
                      </a:cubicBezTo>
                      <a:cubicBezTo>
                        <a:pt x="60222" y="565977"/>
                        <a:pt x="67024" y="559371"/>
                        <a:pt x="71120" y="551180"/>
                      </a:cubicBezTo>
                      <a:cubicBezTo>
                        <a:pt x="90497" y="512427"/>
                        <a:pt x="67980" y="555187"/>
                        <a:pt x="86360" y="525780"/>
                      </a:cubicBezTo>
                      <a:cubicBezTo>
                        <a:pt x="88367" y="522569"/>
                        <a:pt x="89239" y="518701"/>
                        <a:pt x="91440" y="515620"/>
                      </a:cubicBezTo>
                      <a:cubicBezTo>
                        <a:pt x="93528" y="512697"/>
                        <a:pt x="96972" y="510923"/>
                        <a:pt x="99060" y="508000"/>
                      </a:cubicBezTo>
                      <a:cubicBezTo>
                        <a:pt x="101261" y="504919"/>
                        <a:pt x="102261" y="501128"/>
                        <a:pt x="104140" y="497840"/>
                      </a:cubicBezTo>
                      <a:cubicBezTo>
                        <a:pt x="111305" y="485302"/>
                        <a:pt x="107754" y="494598"/>
                        <a:pt x="116840" y="480060"/>
                      </a:cubicBezTo>
                      <a:cubicBezTo>
                        <a:pt x="118847" y="476849"/>
                        <a:pt x="120382" y="473360"/>
                        <a:pt x="121920" y="469900"/>
                      </a:cubicBezTo>
                      <a:cubicBezTo>
                        <a:pt x="123772" y="465734"/>
                        <a:pt x="124654" y="461110"/>
                        <a:pt x="127000" y="457200"/>
                      </a:cubicBezTo>
                      <a:cubicBezTo>
                        <a:pt x="129789" y="452551"/>
                        <a:pt x="134371" y="449149"/>
                        <a:pt x="137160" y="444500"/>
                      </a:cubicBezTo>
                      <a:cubicBezTo>
                        <a:pt x="139506" y="440590"/>
                        <a:pt x="140201" y="435878"/>
                        <a:pt x="142240" y="431800"/>
                      </a:cubicBezTo>
                      <a:cubicBezTo>
                        <a:pt x="144448" y="427384"/>
                        <a:pt x="147652" y="423516"/>
                        <a:pt x="149860" y="419100"/>
                      </a:cubicBezTo>
                      <a:cubicBezTo>
                        <a:pt x="151899" y="415022"/>
                        <a:pt x="152594" y="410310"/>
                        <a:pt x="154940" y="406400"/>
                      </a:cubicBezTo>
                      <a:cubicBezTo>
                        <a:pt x="173308" y="375786"/>
                        <a:pt x="157644" y="411151"/>
                        <a:pt x="172720" y="381000"/>
                      </a:cubicBezTo>
                      <a:cubicBezTo>
                        <a:pt x="179564" y="367312"/>
                        <a:pt x="175529" y="368317"/>
                        <a:pt x="185420" y="355600"/>
                      </a:cubicBezTo>
                      <a:cubicBezTo>
                        <a:pt x="188360" y="351819"/>
                        <a:pt x="192706" y="349272"/>
                        <a:pt x="195580" y="345440"/>
                      </a:cubicBezTo>
                      <a:cubicBezTo>
                        <a:pt x="197852" y="342411"/>
                        <a:pt x="198459" y="338361"/>
                        <a:pt x="200660" y="335280"/>
                      </a:cubicBezTo>
                      <a:cubicBezTo>
                        <a:pt x="210022" y="322173"/>
                        <a:pt x="206641" y="333478"/>
                        <a:pt x="213360" y="320040"/>
                      </a:cubicBezTo>
                      <a:cubicBezTo>
                        <a:pt x="214557" y="317645"/>
                        <a:pt x="214481" y="314690"/>
                        <a:pt x="215900" y="312420"/>
                      </a:cubicBezTo>
                      <a:cubicBezTo>
                        <a:pt x="225729" y="296694"/>
                        <a:pt x="226722" y="301733"/>
                        <a:pt x="238760" y="287020"/>
                      </a:cubicBezTo>
                      <a:cubicBezTo>
                        <a:pt x="242626" y="282295"/>
                        <a:pt x="244947" y="276416"/>
                        <a:pt x="248920" y="271780"/>
                      </a:cubicBezTo>
                      <a:cubicBezTo>
                        <a:pt x="254000" y="265853"/>
                        <a:pt x="258938" y="259802"/>
                        <a:pt x="264160" y="254000"/>
                      </a:cubicBezTo>
                      <a:cubicBezTo>
                        <a:pt x="274796" y="242182"/>
                        <a:pt x="268880" y="249954"/>
                        <a:pt x="281940" y="238760"/>
                      </a:cubicBezTo>
                      <a:cubicBezTo>
                        <a:pt x="284667" y="236422"/>
                        <a:pt x="286800" y="233440"/>
                        <a:pt x="289560" y="231140"/>
                      </a:cubicBezTo>
                      <a:cubicBezTo>
                        <a:pt x="291905" y="229186"/>
                        <a:pt x="294911" y="228102"/>
                        <a:pt x="297180" y="226060"/>
                      </a:cubicBezTo>
                      <a:cubicBezTo>
                        <a:pt x="303410" y="220453"/>
                        <a:pt x="309033" y="214207"/>
                        <a:pt x="314960" y="208280"/>
                      </a:cubicBezTo>
                      <a:lnTo>
                        <a:pt x="332740" y="190500"/>
                      </a:lnTo>
                      <a:cubicBezTo>
                        <a:pt x="336973" y="188807"/>
                        <a:pt x="341530" y="187766"/>
                        <a:pt x="345440" y="185420"/>
                      </a:cubicBezTo>
                      <a:cubicBezTo>
                        <a:pt x="350089" y="182631"/>
                        <a:pt x="353756" y="178449"/>
                        <a:pt x="358140" y="175260"/>
                      </a:cubicBezTo>
                      <a:cubicBezTo>
                        <a:pt x="363078" y="171669"/>
                        <a:pt x="368496" y="168763"/>
                        <a:pt x="373380" y="165100"/>
                      </a:cubicBezTo>
                      <a:lnTo>
                        <a:pt x="393700" y="149860"/>
                      </a:lnTo>
                      <a:cubicBezTo>
                        <a:pt x="397087" y="147320"/>
                        <a:pt x="399844" y="143579"/>
                        <a:pt x="403860" y="142240"/>
                      </a:cubicBezTo>
                      <a:cubicBezTo>
                        <a:pt x="415037" y="138514"/>
                        <a:pt x="411261" y="140385"/>
                        <a:pt x="424180" y="132080"/>
                      </a:cubicBezTo>
                      <a:cubicBezTo>
                        <a:pt x="431884" y="127128"/>
                        <a:pt x="438352" y="119736"/>
                        <a:pt x="447040" y="116840"/>
                      </a:cubicBezTo>
                      <a:cubicBezTo>
                        <a:pt x="449580" y="115993"/>
                        <a:pt x="452229" y="115422"/>
                        <a:pt x="454660" y="114300"/>
                      </a:cubicBezTo>
                      <a:cubicBezTo>
                        <a:pt x="463255" y="110333"/>
                        <a:pt x="471271" y="105116"/>
                        <a:pt x="480060" y="101600"/>
                      </a:cubicBezTo>
                      <a:cubicBezTo>
                        <a:pt x="484293" y="99907"/>
                        <a:pt x="488609" y="98407"/>
                        <a:pt x="492760" y="96520"/>
                      </a:cubicBezTo>
                      <a:cubicBezTo>
                        <a:pt x="497931" y="94170"/>
                        <a:pt x="502612" y="90696"/>
                        <a:pt x="508000" y="88900"/>
                      </a:cubicBezTo>
                      <a:cubicBezTo>
                        <a:pt x="512886" y="87271"/>
                        <a:pt x="518160" y="87207"/>
                        <a:pt x="523240" y="86360"/>
                      </a:cubicBezTo>
                      <a:cubicBezTo>
                        <a:pt x="526627" y="83820"/>
                        <a:pt x="529699" y="80796"/>
                        <a:pt x="533400" y="78740"/>
                      </a:cubicBezTo>
                      <a:cubicBezTo>
                        <a:pt x="545214" y="72177"/>
                        <a:pt x="552960" y="73067"/>
                        <a:pt x="566420" y="68580"/>
                      </a:cubicBezTo>
                      <a:cubicBezTo>
                        <a:pt x="584690" y="62490"/>
                        <a:pt x="561874" y="69879"/>
                        <a:pt x="584200" y="63500"/>
                      </a:cubicBezTo>
                      <a:cubicBezTo>
                        <a:pt x="586774" y="62764"/>
                        <a:pt x="589223" y="61609"/>
                        <a:pt x="591820" y="60960"/>
                      </a:cubicBezTo>
                      <a:cubicBezTo>
                        <a:pt x="605479" y="57545"/>
                        <a:pt x="605748" y="59568"/>
                        <a:pt x="619760" y="53340"/>
                      </a:cubicBezTo>
                      <a:cubicBezTo>
                        <a:pt x="622550" y="52100"/>
                        <a:pt x="624601" y="49523"/>
                        <a:pt x="627380" y="48260"/>
                      </a:cubicBezTo>
                      <a:cubicBezTo>
                        <a:pt x="633966" y="45267"/>
                        <a:pt x="640771" y="42719"/>
                        <a:pt x="647700" y="40640"/>
                      </a:cubicBezTo>
                      <a:cubicBezTo>
                        <a:pt x="657731" y="37631"/>
                        <a:pt x="668020" y="35560"/>
                        <a:pt x="678180" y="33020"/>
                      </a:cubicBezTo>
                      <a:cubicBezTo>
                        <a:pt x="681567" y="32173"/>
                        <a:pt x="685028" y="31584"/>
                        <a:pt x="688340" y="30480"/>
                      </a:cubicBezTo>
                      <a:cubicBezTo>
                        <a:pt x="745492" y="11429"/>
                        <a:pt x="689943" y="29296"/>
                        <a:pt x="721360" y="20320"/>
                      </a:cubicBezTo>
                      <a:cubicBezTo>
                        <a:pt x="723934" y="19584"/>
                        <a:pt x="726473" y="18720"/>
                        <a:pt x="728980" y="17780"/>
                      </a:cubicBezTo>
                      <a:cubicBezTo>
                        <a:pt x="733249" y="16179"/>
                        <a:pt x="737257" y="13806"/>
                        <a:pt x="741680" y="12700"/>
                      </a:cubicBezTo>
                      <a:cubicBezTo>
                        <a:pt x="747488" y="11248"/>
                        <a:pt x="753555" y="11144"/>
                        <a:pt x="759460" y="10160"/>
                      </a:cubicBezTo>
                      <a:cubicBezTo>
                        <a:pt x="763718" y="9450"/>
                        <a:pt x="767902" y="8330"/>
                        <a:pt x="772160" y="7620"/>
                      </a:cubicBezTo>
                      <a:cubicBezTo>
                        <a:pt x="778065" y="6636"/>
                        <a:pt x="784050" y="6151"/>
                        <a:pt x="789940" y="5080"/>
                      </a:cubicBezTo>
                      <a:cubicBezTo>
                        <a:pt x="793375" y="4456"/>
                        <a:pt x="796657" y="3114"/>
                        <a:pt x="800100" y="2540"/>
                      </a:cubicBezTo>
                      <a:cubicBezTo>
                        <a:pt x="806833" y="1418"/>
                        <a:pt x="813647" y="847"/>
                        <a:pt x="820420" y="0"/>
                      </a:cubicBezTo>
                      <a:lnTo>
                        <a:pt x="1089660" y="2540"/>
                      </a:lnTo>
                      <a:cubicBezTo>
                        <a:pt x="1093976" y="2618"/>
                        <a:pt x="1098076" y="4545"/>
                        <a:pt x="1102360" y="5080"/>
                      </a:cubicBezTo>
                      <a:cubicBezTo>
                        <a:pt x="1111640" y="6240"/>
                        <a:pt x="1120987" y="6773"/>
                        <a:pt x="1130300" y="7620"/>
                      </a:cubicBezTo>
                      <a:cubicBezTo>
                        <a:pt x="1148164" y="13575"/>
                        <a:pt x="1126752" y="7029"/>
                        <a:pt x="1160780" y="12700"/>
                      </a:cubicBezTo>
                      <a:cubicBezTo>
                        <a:pt x="1163421" y="13140"/>
                        <a:pt x="1165817" y="14536"/>
                        <a:pt x="1168400" y="15240"/>
                      </a:cubicBezTo>
                      <a:cubicBezTo>
                        <a:pt x="1189285" y="20936"/>
                        <a:pt x="1182429" y="20320"/>
                        <a:pt x="1196340" y="20320"/>
                      </a:cubicBezTo>
                      <a:lnTo>
                        <a:pt x="1196340" y="20320"/>
                      </a:lnTo>
                      <a:cubicBezTo>
                        <a:pt x="1191297" y="70754"/>
                        <a:pt x="1196521" y="26855"/>
                        <a:pt x="1191260" y="58420"/>
                      </a:cubicBezTo>
                      <a:cubicBezTo>
                        <a:pt x="1190276" y="64325"/>
                        <a:pt x="1189791" y="70310"/>
                        <a:pt x="1188720" y="76200"/>
                      </a:cubicBezTo>
                      <a:cubicBezTo>
                        <a:pt x="1187444" y="83217"/>
                        <a:pt x="1185816" y="87451"/>
                        <a:pt x="1183640" y="93980"/>
                      </a:cubicBezTo>
                      <a:cubicBezTo>
                        <a:pt x="1181947" y="115147"/>
                        <a:pt x="1180905" y="136376"/>
                        <a:pt x="1178560" y="157480"/>
                      </a:cubicBezTo>
                      <a:cubicBezTo>
                        <a:pt x="1177713" y="165100"/>
                        <a:pt x="1176245" y="172676"/>
                        <a:pt x="1176020" y="180340"/>
                      </a:cubicBezTo>
                      <a:cubicBezTo>
                        <a:pt x="1175398" y="201498"/>
                        <a:pt x="1176020" y="222673"/>
                        <a:pt x="1176020" y="243840"/>
                      </a:cubicBezTo>
                      <a:lnTo>
                        <a:pt x="1176020" y="243840"/>
                      </a:lnTo>
                      <a:cubicBezTo>
                        <a:pt x="1168400" y="241300"/>
                        <a:pt x="1160837" y="238582"/>
                        <a:pt x="1153160" y="236220"/>
                      </a:cubicBezTo>
                      <a:cubicBezTo>
                        <a:pt x="1149823" y="235193"/>
                        <a:pt x="1146344" y="234683"/>
                        <a:pt x="1143000" y="233680"/>
                      </a:cubicBezTo>
                      <a:cubicBezTo>
                        <a:pt x="1137738" y="232102"/>
                        <a:pt x="1124291" y="226896"/>
                        <a:pt x="1117600" y="226060"/>
                      </a:cubicBezTo>
                      <a:cubicBezTo>
                        <a:pt x="1107484" y="224795"/>
                        <a:pt x="1097265" y="224534"/>
                        <a:pt x="1087120" y="223520"/>
                      </a:cubicBezTo>
                      <a:cubicBezTo>
                        <a:pt x="1080328" y="222841"/>
                        <a:pt x="1073579" y="221778"/>
                        <a:pt x="1066800" y="220980"/>
                      </a:cubicBezTo>
                      <a:lnTo>
                        <a:pt x="1043940" y="218440"/>
                      </a:lnTo>
                      <a:cubicBezTo>
                        <a:pt x="1027946" y="214441"/>
                        <a:pt x="1012085" y="210331"/>
                        <a:pt x="995680" y="208280"/>
                      </a:cubicBezTo>
                      <a:cubicBezTo>
                        <a:pt x="987237" y="207225"/>
                        <a:pt x="978711" y="206890"/>
                        <a:pt x="970280" y="205740"/>
                      </a:cubicBezTo>
                      <a:cubicBezTo>
                        <a:pt x="960074" y="204348"/>
                        <a:pt x="949943" y="202450"/>
                        <a:pt x="939800" y="200660"/>
                      </a:cubicBezTo>
                      <a:cubicBezTo>
                        <a:pt x="935549" y="199910"/>
                        <a:pt x="931374" y="198731"/>
                        <a:pt x="927100" y="198120"/>
                      </a:cubicBezTo>
                      <a:cubicBezTo>
                        <a:pt x="919510" y="197036"/>
                        <a:pt x="911860" y="196427"/>
                        <a:pt x="904240" y="195580"/>
                      </a:cubicBezTo>
                      <a:lnTo>
                        <a:pt x="772160" y="198120"/>
                      </a:lnTo>
                      <a:cubicBezTo>
                        <a:pt x="760020" y="198546"/>
                        <a:pt x="758156" y="202234"/>
                        <a:pt x="746760" y="205740"/>
                      </a:cubicBezTo>
                      <a:cubicBezTo>
                        <a:pt x="736750" y="208820"/>
                        <a:pt x="726440" y="210820"/>
                        <a:pt x="716280" y="213360"/>
                      </a:cubicBezTo>
                      <a:cubicBezTo>
                        <a:pt x="712893" y="214207"/>
                        <a:pt x="709432" y="214796"/>
                        <a:pt x="706120" y="215900"/>
                      </a:cubicBezTo>
                      <a:cubicBezTo>
                        <a:pt x="701040" y="217593"/>
                        <a:pt x="696169" y="220145"/>
                        <a:pt x="690880" y="220980"/>
                      </a:cubicBezTo>
                      <a:cubicBezTo>
                        <a:pt x="679976" y="222702"/>
                        <a:pt x="668867" y="222673"/>
                        <a:pt x="657860" y="223520"/>
                      </a:cubicBezTo>
                      <a:cubicBezTo>
                        <a:pt x="653627" y="224367"/>
                        <a:pt x="649348" y="225013"/>
                        <a:pt x="645160" y="226060"/>
                      </a:cubicBezTo>
                      <a:cubicBezTo>
                        <a:pt x="642563" y="226709"/>
                        <a:pt x="640154" y="228019"/>
                        <a:pt x="637540" y="228600"/>
                      </a:cubicBezTo>
                      <a:cubicBezTo>
                        <a:pt x="632513" y="229717"/>
                        <a:pt x="627380" y="230293"/>
                        <a:pt x="622300" y="231140"/>
                      </a:cubicBezTo>
                      <a:cubicBezTo>
                        <a:pt x="618067" y="232833"/>
                        <a:pt x="613869" y="234619"/>
                        <a:pt x="609600" y="236220"/>
                      </a:cubicBezTo>
                      <a:cubicBezTo>
                        <a:pt x="607093" y="237160"/>
                        <a:pt x="604417" y="237652"/>
                        <a:pt x="601980" y="238760"/>
                      </a:cubicBezTo>
                      <a:cubicBezTo>
                        <a:pt x="586457" y="245816"/>
                        <a:pt x="583348" y="249204"/>
                        <a:pt x="568960" y="254000"/>
                      </a:cubicBezTo>
                      <a:cubicBezTo>
                        <a:pt x="564077" y="255628"/>
                        <a:pt x="556072" y="256634"/>
                        <a:pt x="551180" y="259080"/>
                      </a:cubicBezTo>
                      <a:cubicBezTo>
                        <a:pt x="548450" y="260445"/>
                        <a:pt x="546240" y="262698"/>
                        <a:pt x="543560" y="264160"/>
                      </a:cubicBezTo>
                      <a:cubicBezTo>
                        <a:pt x="536912" y="267786"/>
                        <a:pt x="530013" y="270933"/>
                        <a:pt x="523240" y="274320"/>
                      </a:cubicBezTo>
                      <a:cubicBezTo>
                        <a:pt x="519853" y="276013"/>
                        <a:pt x="516327" y="277452"/>
                        <a:pt x="513080" y="279400"/>
                      </a:cubicBezTo>
                      <a:cubicBezTo>
                        <a:pt x="508847" y="281940"/>
                        <a:pt x="504566" y="284403"/>
                        <a:pt x="500380" y="287020"/>
                      </a:cubicBezTo>
                      <a:cubicBezTo>
                        <a:pt x="497791" y="288638"/>
                        <a:pt x="495490" y="290735"/>
                        <a:pt x="492760" y="292100"/>
                      </a:cubicBezTo>
                      <a:cubicBezTo>
                        <a:pt x="490365" y="293297"/>
                        <a:pt x="487601" y="293585"/>
                        <a:pt x="485140" y="294640"/>
                      </a:cubicBezTo>
                      <a:cubicBezTo>
                        <a:pt x="481660" y="296132"/>
                        <a:pt x="478460" y="298228"/>
                        <a:pt x="474980" y="299720"/>
                      </a:cubicBezTo>
                      <a:cubicBezTo>
                        <a:pt x="472519" y="300775"/>
                        <a:pt x="469755" y="301063"/>
                        <a:pt x="467360" y="302260"/>
                      </a:cubicBezTo>
                      <a:cubicBezTo>
                        <a:pt x="464630" y="303625"/>
                        <a:pt x="462390" y="305825"/>
                        <a:pt x="459740" y="307340"/>
                      </a:cubicBezTo>
                      <a:cubicBezTo>
                        <a:pt x="456452" y="309219"/>
                        <a:pt x="452890" y="310581"/>
                        <a:pt x="449580" y="312420"/>
                      </a:cubicBezTo>
                      <a:cubicBezTo>
                        <a:pt x="445264" y="314818"/>
                        <a:pt x="441296" y="317832"/>
                        <a:pt x="436880" y="320040"/>
                      </a:cubicBezTo>
                      <a:cubicBezTo>
                        <a:pt x="419596" y="328682"/>
                        <a:pt x="440242" y="314446"/>
                        <a:pt x="419100" y="327660"/>
                      </a:cubicBezTo>
                      <a:cubicBezTo>
                        <a:pt x="415510" y="329904"/>
                        <a:pt x="412530" y="333036"/>
                        <a:pt x="408940" y="335280"/>
                      </a:cubicBezTo>
                      <a:cubicBezTo>
                        <a:pt x="405729" y="337287"/>
                        <a:pt x="401882" y="338189"/>
                        <a:pt x="398780" y="340360"/>
                      </a:cubicBezTo>
                      <a:cubicBezTo>
                        <a:pt x="393363" y="344152"/>
                        <a:pt x="388888" y="349171"/>
                        <a:pt x="383540" y="353060"/>
                      </a:cubicBezTo>
                      <a:cubicBezTo>
                        <a:pt x="379547" y="355964"/>
                        <a:pt x="374633" y="357519"/>
                        <a:pt x="370840" y="360680"/>
                      </a:cubicBezTo>
                      <a:cubicBezTo>
                        <a:pt x="364401" y="366046"/>
                        <a:pt x="359765" y="373431"/>
                        <a:pt x="353060" y="378460"/>
                      </a:cubicBezTo>
                      <a:cubicBezTo>
                        <a:pt x="349673" y="381000"/>
                        <a:pt x="346368" y="383652"/>
                        <a:pt x="342900" y="386080"/>
                      </a:cubicBezTo>
                      <a:cubicBezTo>
                        <a:pt x="337655" y="389751"/>
                        <a:pt x="323172" y="398704"/>
                        <a:pt x="317500" y="403860"/>
                      </a:cubicBezTo>
                      <a:cubicBezTo>
                        <a:pt x="290084" y="428783"/>
                        <a:pt x="309417" y="415175"/>
                        <a:pt x="292100" y="426720"/>
                      </a:cubicBezTo>
                      <a:cubicBezTo>
                        <a:pt x="290407" y="429260"/>
                        <a:pt x="288974" y="431995"/>
                        <a:pt x="287020" y="434340"/>
                      </a:cubicBezTo>
                      <a:cubicBezTo>
                        <a:pt x="279994" y="442771"/>
                        <a:pt x="275523" y="444278"/>
                        <a:pt x="266700" y="452120"/>
                      </a:cubicBezTo>
                      <a:cubicBezTo>
                        <a:pt x="231083" y="483779"/>
                        <a:pt x="279269" y="442091"/>
                        <a:pt x="248920" y="472440"/>
                      </a:cubicBezTo>
                      <a:cubicBezTo>
                        <a:pt x="246761" y="474599"/>
                        <a:pt x="243459" y="475361"/>
                        <a:pt x="241300" y="477520"/>
                      </a:cubicBezTo>
                      <a:cubicBezTo>
                        <a:pt x="238307" y="480513"/>
                        <a:pt x="236435" y="484466"/>
                        <a:pt x="233680" y="487680"/>
                      </a:cubicBezTo>
                      <a:cubicBezTo>
                        <a:pt x="231342" y="490407"/>
                        <a:pt x="228398" y="492573"/>
                        <a:pt x="226060" y="495300"/>
                      </a:cubicBezTo>
                      <a:cubicBezTo>
                        <a:pt x="223305" y="498514"/>
                        <a:pt x="221195" y="502246"/>
                        <a:pt x="218440" y="505460"/>
                      </a:cubicBezTo>
                      <a:cubicBezTo>
                        <a:pt x="216102" y="508187"/>
                        <a:pt x="213120" y="510320"/>
                        <a:pt x="210820" y="513080"/>
                      </a:cubicBezTo>
                      <a:cubicBezTo>
                        <a:pt x="208866" y="515425"/>
                        <a:pt x="207727" y="518382"/>
                        <a:pt x="205740" y="520700"/>
                      </a:cubicBezTo>
                      <a:cubicBezTo>
                        <a:pt x="202623" y="524336"/>
                        <a:pt x="198734" y="527256"/>
                        <a:pt x="195580" y="530860"/>
                      </a:cubicBezTo>
                      <a:cubicBezTo>
                        <a:pt x="192792" y="534046"/>
                        <a:pt x="190715" y="537806"/>
                        <a:pt x="187960" y="541020"/>
                      </a:cubicBezTo>
                      <a:cubicBezTo>
                        <a:pt x="185622" y="543747"/>
                        <a:pt x="182640" y="545880"/>
                        <a:pt x="180340" y="548640"/>
                      </a:cubicBezTo>
                      <a:cubicBezTo>
                        <a:pt x="178386" y="550985"/>
                        <a:pt x="177419" y="554101"/>
                        <a:pt x="175260" y="556260"/>
                      </a:cubicBezTo>
                      <a:cubicBezTo>
                        <a:pt x="173101" y="558419"/>
                        <a:pt x="170180" y="559647"/>
                        <a:pt x="167640" y="561340"/>
                      </a:cubicBezTo>
                      <a:cubicBezTo>
                        <a:pt x="165574" y="567538"/>
                        <a:pt x="164944" y="571656"/>
                        <a:pt x="160020" y="576580"/>
                      </a:cubicBezTo>
                      <a:cubicBezTo>
                        <a:pt x="157861" y="578739"/>
                        <a:pt x="154940" y="579967"/>
                        <a:pt x="152400" y="581660"/>
                      </a:cubicBezTo>
                      <a:cubicBezTo>
                        <a:pt x="150707" y="585047"/>
                        <a:pt x="149327" y="588609"/>
                        <a:pt x="147320" y="591820"/>
                      </a:cubicBezTo>
                      <a:cubicBezTo>
                        <a:pt x="145076" y="595410"/>
                        <a:pt x="142128" y="598512"/>
                        <a:pt x="139700" y="601980"/>
                      </a:cubicBezTo>
                      <a:cubicBezTo>
                        <a:pt x="136199" y="606982"/>
                        <a:pt x="132681" y="611985"/>
                        <a:pt x="129540" y="617220"/>
                      </a:cubicBezTo>
                      <a:cubicBezTo>
                        <a:pt x="123527" y="627242"/>
                        <a:pt x="123662" y="633258"/>
                        <a:pt x="114300" y="642620"/>
                      </a:cubicBezTo>
                      <a:lnTo>
                        <a:pt x="104140" y="652780"/>
                      </a:lnTo>
                      <a:cubicBezTo>
                        <a:pt x="103293" y="655320"/>
                        <a:pt x="103085" y="658172"/>
                        <a:pt x="101600" y="660400"/>
                      </a:cubicBezTo>
                      <a:cubicBezTo>
                        <a:pt x="92834" y="673549"/>
                        <a:pt x="90583" y="662971"/>
                        <a:pt x="83820" y="683260"/>
                      </a:cubicBezTo>
                      <a:cubicBezTo>
                        <a:pt x="81747" y="689478"/>
                        <a:pt x="80123" y="695547"/>
                        <a:pt x="76200" y="701040"/>
                      </a:cubicBezTo>
                      <a:cubicBezTo>
                        <a:pt x="74112" y="703963"/>
                        <a:pt x="70880" y="705900"/>
                        <a:pt x="68580" y="708660"/>
                      </a:cubicBezTo>
                      <a:cubicBezTo>
                        <a:pt x="66626" y="711005"/>
                        <a:pt x="65274" y="713796"/>
                        <a:pt x="63500" y="716280"/>
                      </a:cubicBezTo>
                      <a:cubicBezTo>
                        <a:pt x="61039" y="719725"/>
                        <a:pt x="58308" y="722972"/>
                        <a:pt x="55880" y="726440"/>
                      </a:cubicBezTo>
                      <a:cubicBezTo>
                        <a:pt x="52379" y="731442"/>
                        <a:pt x="49107" y="736600"/>
                        <a:pt x="45720" y="741680"/>
                      </a:cubicBezTo>
                      <a:cubicBezTo>
                        <a:pt x="44027" y="744220"/>
                        <a:pt x="42799" y="747141"/>
                        <a:pt x="40640" y="749300"/>
                      </a:cubicBezTo>
                      <a:lnTo>
                        <a:pt x="25400" y="764540"/>
                      </a:lnTo>
                      <a:cubicBezTo>
                        <a:pt x="22860" y="767080"/>
                        <a:pt x="19773" y="769171"/>
                        <a:pt x="17780" y="772160"/>
                      </a:cubicBezTo>
                      <a:cubicBezTo>
                        <a:pt x="6956" y="788396"/>
                        <a:pt x="2963" y="776393"/>
                        <a:pt x="0" y="77724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35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4" name="Forme libre 229">
                  <a:extLst>
                    <a:ext uri="{FF2B5EF4-FFF2-40B4-BE49-F238E27FC236}">
                      <a16:creationId xmlns:a16="http://schemas.microsoft.com/office/drawing/2014/main" id="{3C84EB3D-55B6-B3BB-3B30-3BD2EDCF00B5}"/>
                    </a:ext>
                  </a:extLst>
                </p:cNvPr>
                <p:cNvSpPr/>
                <p:nvPr/>
              </p:nvSpPr>
              <p:spPr>
                <a:xfrm flipH="1">
                  <a:off x="3620323" y="2821307"/>
                  <a:ext cx="268641" cy="188487"/>
                </a:xfrm>
                <a:custGeom>
                  <a:avLst/>
                  <a:gdLst>
                    <a:gd name="connsiteX0" fmla="*/ 0 w 1196340"/>
                    <a:gd name="connsiteY0" fmla="*/ 777240 h 780721"/>
                    <a:gd name="connsiteX1" fmla="*/ 0 w 1196340"/>
                    <a:gd name="connsiteY1" fmla="*/ 777240 h 780721"/>
                    <a:gd name="connsiteX2" fmla="*/ 10160 w 1196340"/>
                    <a:gd name="connsiteY2" fmla="*/ 756920 h 780721"/>
                    <a:gd name="connsiteX3" fmla="*/ 12700 w 1196340"/>
                    <a:gd name="connsiteY3" fmla="*/ 744220 h 780721"/>
                    <a:gd name="connsiteX4" fmla="*/ 15240 w 1196340"/>
                    <a:gd name="connsiteY4" fmla="*/ 734060 h 780721"/>
                    <a:gd name="connsiteX5" fmla="*/ 20320 w 1196340"/>
                    <a:gd name="connsiteY5" fmla="*/ 708660 h 780721"/>
                    <a:gd name="connsiteX6" fmla="*/ 22860 w 1196340"/>
                    <a:gd name="connsiteY6" fmla="*/ 693420 h 780721"/>
                    <a:gd name="connsiteX7" fmla="*/ 25400 w 1196340"/>
                    <a:gd name="connsiteY7" fmla="*/ 683260 h 780721"/>
                    <a:gd name="connsiteX8" fmla="*/ 27940 w 1196340"/>
                    <a:gd name="connsiteY8" fmla="*/ 665480 h 780721"/>
                    <a:gd name="connsiteX9" fmla="*/ 35560 w 1196340"/>
                    <a:gd name="connsiteY9" fmla="*/ 637540 h 780721"/>
                    <a:gd name="connsiteX10" fmla="*/ 38100 w 1196340"/>
                    <a:gd name="connsiteY10" fmla="*/ 627380 h 780721"/>
                    <a:gd name="connsiteX11" fmla="*/ 43180 w 1196340"/>
                    <a:gd name="connsiteY11" fmla="*/ 612140 h 780721"/>
                    <a:gd name="connsiteX12" fmla="*/ 48260 w 1196340"/>
                    <a:gd name="connsiteY12" fmla="*/ 594360 h 780721"/>
                    <a:gd name="connsiteX13" fmla="*/ 53340 w 1196340"/>
                    <a:gd name="connsiteY13" fmla="*/ 584200 h 780721"/>
                    <a:gd name="connsiteX14" fmla="*/ 55880 w 1196340"/>
                    <a:gd name="connsiteY14" fmla="*/ 574040 h 780721"/>
                    <a:gd name="connsiteX15" fmla="*/ 71120 w 1196340"/>
                    <a:gd name="connsiteY15" fmla="*/ 551180 h 780721"/>
                    <a:gd name="connsiteX16" fmla="*/ 86360 w 1196340"/>
                    <a:gd name="connsiteY16" fmla="*/ 525780 h 780721"/>
                    <a:gd name="connsiteX17" fmla="*/ 91440 w 1196340"/>
                    <a:gd name="connsiteY17" fmla="*/ 515620 h 780721"/>
                    <a:gd name="connsiteX18" fmla="*/ 99060 w 1196340"/>
                    <a:gd name="connsiteY18" fmla="*/ 508000 h 780721"/>
                    <a:gd name="connsiteX19" fmla="*/ 104140 w 1196340"/>
                    <a:gd name="connsiteY19" fmla="*/ 497840 h 780721"/>
                    <a:gd name="connsiteX20" fmla="*/ 116840 w 1196340"/>
                    <a:gd name="connsiteY20" fmla="*/ 480060 h 780721"/>
                    <a:gd name="connsiteX21" fmla="*/ 121920 w 1196340"/>
                    <a:gd name="connsiteY21" fmla="*/ 469900 h 780721"/>
                    <a:gd name="connsiteX22" fmla="*/ 127000 w 1196340"/>
                    <a:gd name="connsiteY22" fmla="*/ 457200 h 780721"/>
                    <a:gd name="connsiteX23" fmla="*/ 137160 w 1196340"/>
                    <a:gd name="connsiteY23" fmla="*/ 444500 h 780721"/>
                    <a:gd name="connsiteX24" fmla="*/ 142240 w 1196340"/>
                    <a:gd name="connsiteY24" fmla="*/ 431800 h 780721"/>
                    <a:gd name="connsiteX25" fmla="*/ 149860 w 1196340"/>
                    <a:gd name="connsiteY25" fmla="*/ 419100 h 780721"/>
                    <a:gd name="connsiteX26" fmla="*/ 154940 w 1196340"/>
                    <a:gd name="connsiteY26" fmla="*/ 406400 h 780721"/>
                    <a:gd name="connsiteX27" fmla="*/ 172720 w 1196340"/>
                    <a:gd name="connsiteY27" fmla="*/ 381000 h 780721"/>
                    <a:gd name="connsiteX28" fmla="*/ 185420 w 1196340"/>
                    <a:gd name="connsiteY28" fmla="*/ 355600 h 780721"/>
                    <a:gd name="connsiteX29" fmla="*/ 195580 w 1196340"/>
                    <a:gd name="connsiteY29" fmla="*/ 345440 h 780721"/>
                    <a:gd name="connsiteX30" fmla="*/ 200660 w 1196340"/>
                    <a:gd name="connsiteY30" fmla="*/ 335280 h 780721"/>
                    <a:gd name="connsiteX31" fmla="*/ 213360 w 1196340"/>
                    <a:gd name="connsiteY31" fmla="*/ 320040 h 780721"/>
                    <a:gd name="connsiteX32" fmla="*/ 215900 w 1196340"/>
                    <a:gd name="connsiteY32" fmla="*/ 312420 h 780721"/>
                    <a:gd name="connsiteX33" fmla="*/ 238760 w 1196340"/>
                    <a:gd name="connsiteY33" fmla="*/ 287020 h 780721"/>
                    <a:gd name="connsiteX34" fmla="*/ 248920 w 1196340"/>
                    <a:gd name="connsiteY34" fmla="*/ 271780 h 780721"/>
                    <a:gd name="connsiteX35" fmla="*/ 264160 w 1196340"/>
                    <a:gd name="connsiteY35" fmla="*/ 254000 h 780721"/>
                    <a:gd name="connsiteX36" fmla="*/ 281940 w 1196340"/>
                    <a:gd name="connsiteY36" fmla="*/ 238760 h 780721"/>
                    <a:gd name="connsiteX37" fmla="*/ 289560 w 1196340"/>
                    <a:gd name="connsiteY37" fmla="*/ 231140 h 780721"/>
                    <a:gd name="connsiteX38" fmla="*/ 297180 w 1196340"/>
                    <a:gd name="connsiteY38" fmla="*/ 226060 h 780721"/>
                    <a:gd name="connsiteX39" fmla="*/ 314960 w 1196340"/>
                    <a:gd name="connsiteY39" fmla="*/ 208280 h 780721"/>
                    <a:gd name="connsiteX40" fmla="*/ 332740 w 1196340"/>
                    <a:gd name="connsiteY40" fmla="*/ 190500 h 780721"/>
                    <a:gd name="connsiteX41" fmla="*/ 345440 w 1196340"/>
                    <a:gd name="connsiteY41" fmla="*/ 185420 h 780721"/>
                    <a:gd name="connsiteX42" fmla="*/ 358140 w 1196340"/>
                    <a:gd name="connsiteY42" fmla="*/ 175260 h 780721"/>
                    <a:gd name="connsiteX43" fmla="*/ 373380 w 1196340"/>
                    <a:gd name="connsiteY43" fmla="*/ 165100 h 780721"/>
                    <a:gd name="connsiteX44" fmla="*/ 393700 w 1196340"/>
                    <a:gd name="connsiteY44" fmla="*/ 149860 h 780721"/>
                    <a:gd name="connsiteX45" fmla="*/ 403860 w 1196340"/>
                    <a:gd name="connsiteY45" fmla="*/ 142240 h 780721"/>
                    <a:gd name="connsiteX46" fmla="*/ 424180 w 1196340"/>
                    <a:gd name="connsiteY46" fmla="*/ 132080 h 780721"/>
                    <a:gd name="connsiteX47" fmla="*/ 447040 w 1196340"/>
                    <a:gd name="connsiteY47" fmla="*/ 116840 h 780721"/>
                    <a:gd name="connsiteX48" fmla="*/ 454660 w 1196340"/>
                    <a:gd name="connsiteY48" fmla="*/ 114300 h 780721"/>
                    <a:gd name="connsiteX49" fmla="*/ 480060 w 1196340"/>
                    <a:gd name="connsiteY49" fmla="*/ 101600 h 780721"/>
                    <a:gd name="connsiteX50" fmla="*/ 492760 w 1196340"/>
                    <a:gd name="connsiteY50" fmla="*/ 96520 h 780721"/>
                    <a:gd name="connsiteX51" fmla="*/ 508000 w 1196340"/>
                    <a:gd name="connsiteY51" fmla="*/ 88900 h 780721"/>
                    <a:gd name="connsiteX52" fmla="*/ 523240 w 1196340"/>
                    <a:gd name="connsiteY52" fmla="*/ 86360 h 780721"/>
                    <a:gd name="connsiteX53" fmla="*/ 533400 w 1196340"/>
                    <a:gd name="connsiteY53" fmla="*/ 78740 h 780721"/>
                    <a:gd name="connsiteX54" fmla="*/ 566420 w 1196340"/>
                    <a:gd name="connsiteY54" fmla="*/ 68580 h 780721"/>
                    <a:gd name="connsiteX55" fmla="*/ 584200 w 1196340"/>
                    <a:gd name="connsiteY55" fmla="*/ 63500 h 780721"/>
                    <a:gd name="connsiteX56" fmla="*/ 591820 w 1196340"/>
                    <a:gd name="connsiteY56" fmla="*/ 60960 h 780721"/>
                    <a:gd name="connsiteX57" fmla="*/ 619760 w 1196340"/>
                    <a:gd name="connsiteY57" fmla="*/ 53340 h 780721"/>
                    <a:gd name="connsiteX58" fmla="*/ 627380 w 1196340"/>
                    <a:gd name="connsiteY58" fmla="*/ 48260 h 780721"/>
                    <a:gd name="connsiteX59" fmla="*/ 647700 w 1196340"/>
                    <a:gd name="connsiteY59" fmla="*/ 40640 h 780721"/>
                    <a:gd name="connsiteX60" fmla="*/ 678180 w 1196340"/>
                    <a:gd name="connsiteY60" fmla="*/ 33020 h 780721"/>
                    <a:gd name="connsiteX61" fmla="*/ 688340 w 1196340"/>
                    <a:gd name="connsiteY61" fmla="*/ 30480 h 780721"/>
                    <a:gd name="connsiteX62" fmla="*/ 721360 w 1196340"/>
                    <a:gd name="connsiteY62" fmla="*/ 20320 h 780721"/>
                    <a:gd name="connsiteX63" fmla="*/ 728980 w 1196340"/>
                    <a:gd name="connsiteY63" fmla="*/ 17780 h 780721"/>
                    <a:gd name="connsiteX64" fmla="*/ 741680 w 1196340"/>
                    <a:gd name="connsiteY64" fmla="*/ 12700 h 780721"/>
                    <a:gd name="connsiteX65" fmla="*/ 759460 w 1196340"/>
                    <a:gd name="connsiteY65" fmla="*/ 10160 h 780721"/>
                    <a:gd name="connsiteX66" fmla="*/ 772160 w 1196340"/>
                    <a:gd name="connsiteY66" fmla="*/ 7620 h 780721"/>
                    <a:gd name="connsiteX67" fmla="*/ 789940 w 1196340"/>
                    <a:gd name="connsiteY67" fmla="*/ 5080 h 780721"/>
                    <a:gd name="connsiteX68" fmla="*/ 800100 w 1196340"/>
                    <a:gd name="connsiteY68" fmla="*/ 2540 h 780721"/>
                    <a:gd name="connsiteX69" fmla="*/ 820420 w 1196340"/>
                    <a:gd name="connsiteY69" fmla="*/ 0 h 780721"/>
                    <a:gd name="connsiteX70" fmla="*/ 1089660 w 1196340"/>
                    <a:gd name="connsiteY70" fmla="*/ 2540 h 780721"/>
                    <a:gd name="connsiteX71" fmla="*/ 1102360 w 1196340"/>
                    <a:gd name="connsiteY71" fmla="*/ 5080 h 780721"/>
                    <a:gd name="connsiteX72" fmla="*/ 1130300 w 1196340"/>
                    <a:gd name="connsiteY72" fmla="*/ 7620 h 780721"/>
                    <a:gd name="connsiteX73" fmla="*/ 1160780 w 1196340"/>
                    <a:gd name="connsiteY73" fmla="*/ 12700 h 780721"/>
                    <a:gd name="connsiteX74" fmla="*/ 1168400 w 1196340"/>
                    <a:gd name="connsiteY74" fmla="*/ 15240 h 780721"/>
                    <a:gd name="connsiteX75" fmla="*/ 1196340 w 1196340"/>
                    <a:gd name="connsiteY75" fmla="*/ 20320 h 780721"/>
                    <a:gd name="connsiteX76" fmla="*/ 1196340 w 1196340"/>
                    <a:gd name="connsiteY76" fmla="*/ 20320 h 780721"/>
                    <a:gd name="connsiteX77" fmla="*/ 1191260 w 1196340"/>
                    <a:gd name="connsiteY77" fmla="*/ 58420 h 780721"/>
                    <a:gd name="connsiteX78" fmla="*/ 1188720 w 1196340"/>
                    <a:gd name="connsiteY78" fmla="*/ 76200 h 780721"/>
                    <a:gd name="connsiteX79" fmla="*/ 1183640 w 1196340"/>
                    <a:gd name="connsiteY79" fmla="*/ 93980 h 780721"/>
                    <a:gd name="connsiteX80" fmla="*/ 1178560 w 1196340"/>
                    <a:gd name="connsiteY80" fmla="*/ 157480 h 780721"/>
                    <a:gd name="connsiteX81" fmla="*/ 1176020 w 1196340"/>
                    <a:gd name="connsiteY81" fmla="*/ 180340 h 780721"/>
                    <a:gd name="connsiteX82" fmla="*/ 1176020 w 1196340"/>
                    <a:gd name="connsiteY82" fmla="*/ 243840 h 780721"/>
                    <a:gd name="connsiteX83" fmla="*/ 1176020 w 1196340"/>
                    <a:gd name="connsiteY83" fmla="*/ 243840 h 780721"/>
                    <a:gd name="connsiteX84" fmla="*/ 1153160 w 1196340"/>
                    <a:gd name="connsiteY84" fmla="*/ 236220 h 780721"/>
                    <a:gd name="connsiteX85" fmla="*/ 1143000 w 1196340"/>
                    <a:gd name="connsiteY85" fmla="*/ 233680 h 780721"/>
                    <a:gd name="connsiteX86" fmla="*/ 1117600 w 1196340"/>
                    <a:gd name="connsiteY86" fmla="*/ 226060 h 780721"/>
                    <a:gd name="connsiteX87" fmla="*/ 1087120 w 1196340"/>
                    <a:gd name="connsiteY87" fmla="*/ 223520 h 780721"/>
                    <a:gd name="connsiteX88" fmla="*/ 1066800 w 1196340"/>
                    <a:gd name="connsiteY88" fmla="*/ 220980 h 780721"/>
                    <a:gd name="connsiteX89" fmla="*/ 1043940 w 1196340"/>
                    <a:gd name="connsiteY89" fmla="*/ 218440 h 780721"/>
                    <a:gd name="connsiteX90" fmla="*/ 995680 w 1196340"/>
                    <a:gd name="connsiteY90" fmla="*/ 208280 h 780721"/>
                    <a:gd name="connsiteX91" fmla="*/ 970280 w 1196340"/>
                    <a:gd name="connsiteY91" fmla="*/ 205740 h 780721"/>
                    <a:gd name="connsiteX92" fmla="*/ 939800 w 1196340"/>
                    <a:gd name="connsiteY92" fmla="*/ 200660 h 780721"/>
                    <a:gd name="connsiteX93" fmla="*/ 927100 w 1196340"/>
                    <a:gd name="connsiteY93" fmla="*/ 198120 h 780721"/>
                    <a:gd name="connsiteX94" fmla="*/ 904240 w 1196340"/>
                    <a:gd name="connsiteY94" fmla="*/ 195580 h 780721"/>
                    <a:gd name="connsiteX95" fmla="*/ 772160 w 1196340"/>
                    <a:gd name="connsiteY95" fmla="*/ 198120 h 780721"/>
                    <a:gd name="connsiteX96" fmla="*/ 746760 w 1196340"/>
                    <a:gd name="connsiteY96" fmla="*/ 205740 h 780721"/>
                    <a:gd name="connsiteX97" fmla="*/ 716280 w 1196340"/>
                    <a:gd name="connsiteY97" fmla="*/ 213360 h 780721"/>
                    <a:gd name="connsiteX98" fmla="*/ 706120 w 1196340"/>
                    <a:gd name="connsiteY98" fmla="*/ 215900 h 780721"/>
                    <a:gd name="connsiteX99" fmla="*/ 690880 w 1196340"/>
                    <a:gd name="connsiteY99" fmla="*/ 220980 h 780721"/>
                    <a:gd name="connsiteX100" fmla="*/ 657860 w 1196340"/>
                    <a:gd name="connsiteY100" fmla="*/ 223520 h 780721"/>
                    <a:gd name="connsiteX101" fmla="*/ 645160 w 1196340"/>
                    <a:gd name="connsiteY101" fmla="*/ 226060 h 780721"/>
                    <a:gd name="connsiteX102" fmla="*/ 637540 w 1196340"/>
                    <a:gd name="connsiteY102" fmla="*/ 228600 h 780721"/>
                    <a:gd name="connsiteX103" fmla="*/ 622300 w 1196340"/>
                    <a:gd name="connsiteY103" fmla="*/ 231140 h 780721"/>
                    <a:gd name="connsiteX104" fmla="*/ 609600 w 1196340"/>
                    <a:gd name="connsiteY104" fmla="*/ 236220 h 780721"/>
                    <a:gd name="connsiteX105" fmla="*/ 601980 w 1196340"/>
                    <a:gd name="connsiteY105" fmla="*/ 238760 h 780721"/>
                    <a:gd name="connsiteX106" fmla="*/ 568960 w 1196340"/>
                    <a:gd name="connsiteY106" fmla="*/ 254000 h 780721"/>
                    <a:gd name="connsiteX107" fmla="*/ 551180 w 1196340"/>
                    <a:gd name="connsiteY107" fmla="*/ 259080 h 780721"/>
                    <a:gd name="connsiteX108" fmla="*/ 543560 w 1196340"/>
                    <a:gd name="connsiteY108" fmla="*/ 264160 h 780721"/>
                    <a:gd name="connsiteX109" fmla="*/ 523240 w 1196340"/>
                    <a:gd name="connsiteY109" fmla="*/ 274320 h 780721"/>
                    <a:gd name="connsiteX110" fmla="*/ 513080 w 1196340"/>
                    <a:gd name="connsiteY110" fmla="*/ 279400 h 780721"/>
                    <a:gd name="connsiteX111" fmla="*/ 500380 w 1196340"/>
                    <a:gd name="connsiteY111" fmla="*/ 287020 h 780721"/>
                    <a:gd name="connsiteX112" fmla="*/ 492760 w 1196340"/>
                    <a:gd name="connsiteY112" fmla="*/ 292100 h 780721"/>
                    <a:gd name="connsiteX113" fmla="*/ 485140 w 1196340"/>
                    <a:gd name="connsiteY113" fmla="*/ 294640 h 780721"/>
                    <a:gd name="connsiteX114" fmla="*/ 474980 w 1196340"/>
                    <a:gd name="connsiteY114" fmla="*/ 299720 h 780721"/>
                    <a:gd name="connsiteX115" fmla="*/ 467360 w 1196340"/>
                    <a:gd name="connsiteY115" fmla="*/ 302260 h 780721"/>
                    <a:gd name="connsiteX116" fmla="*/ 459740 w 1196340"/>
                    <a:gd name="connsiteY116" fmla="*/ 307340 h 780721"/>
                    <a:gd name="connsiteX117" fmla="*/ 449580 w 1196340"/>
                    <a:gd name="connsiteY117" fmla="*/ 312420 h 780721"/>
                    <a:gd name="connsiteX118" fmla="*/ 436880 w 1196340"/>
                    <a:gd name="connsiteY118" fmla="*/ 320040 h 780721"/>
                    <a:gd name="connsiteX119" fmla="*/ 419100 w 1196340"/>
                    <a:gd name="connsiteY119" fmla="*/ 327660 h 780721"/>
                    <a:gd name="connsiteX120" fmla="*/ 408940 w 1196340"/>
                    <a:gd name="connsiteY120" fmla="*/ 335280 h 780721"/>
                    <a:gd name="connsiteX121" fmla="*/ 398780 w 1196340"/>
                    <a:gd name="connsiteY121" fmla="*/ 340360 h 780721"/>
                    <a:gd name="connsiteX122" fmla="*/ 383540 w 1196340"/>
                    <a:gd name="connsiteY122" fmla="*/ 353060 h 780721"/>
                    <a:gd name="connsiteX123" fmla="*/ 370840 w 1196340"/>
                    <a:gd name="connsiteY123" fmla="*/ 360680 h 780721"/>
                    <a:gd name="connsiteX124" fmla="*/ 353060 w 1196340"/>
                    <a:gd name="connsiteY124" fmla="*/ 378460 h 780721"/>
                    <a:gd name="connsiteX125" fmla="*/ 342900 w 1196340"/>
                    <a:gd name="connsiteY125" fmla="*/ 386080 h 780721"/>
                    <a:gd name="connsiteX126" fmla="*/ 317500 w 1196340"/>
                    <a:gd name="connsiteY126" fmla="*/ 403860 h 780721"/>
                    <a:gd name="connsiteX127" fmla="*/ 292100 w 1196340"/>
                    <a:gd name="connsiteY127" fmla="*/ 426720 h 780721"/>
                    <a:gd name="connsiteX128" fmla="*/ 287020 w 1196340"/>
                    <a:gd name="connsiteY128" fmla="*/ 434340 h 780721"/>
                    <a:gd name="connsiteX129" fmla="*/ 266700 w 1196340"/>
                    <a:gd name="connsiteY129" fmla="*/ 452120 h 780721"/>
                    <a:gd name="connsiteX130" fmla="*/ 248920 w 1196340"/>
                    <a:gd name="connsiteY130" fmla="*/ 472440 h 780721"/>
                    <a:gd name="connsiteX131" fmla="*/ 241300 w 1196340"/>
                    <a:gd name="connsiteY131" fmla="*/ 477520 h 780721"/>
                    <a:gd name="connsiteX132" fmla="*/ 233680 w 1196340"/>
                    <a:gd name="connsiteY132" fmla="*/ 487680 h 780721"/>
                    <a:gd name="connsiteX133" fmla="*/ 226060 w 1196340"/>
                    <a:gd name="connsiteY133" fmla="*/ 495300 h 780721"/>
                    <a:gd name="connsiteX134" fmla="*/ 218440 w 1196340"/>
                    <a:gd name="connsiteY134" fmla="*/ 505460 h 780721"/>
                    <a:gd name="connsiteX135" fmla="*/ 210820 w 1196340"/>
                    <a:gd name="connsiteY135" fmla="*/ 513080 h 780721"/>
                    <a:gd name="connsiteX136" fmla="*/ 205740 w 1196340"/>
                    <a:gd name="connsiteY136" fmla="*/ 520700 h 780721"/>
                    <a:gd name="connsiteX137" fmla="*/ 195580 w 1196340"/>
                    <a:gd name="connsiteY137" fmla="*/ 530860 h 780721"/>
                    <a:gd name="connsiteX138" fmla="*/ 187960 w 1196340"/>
                    <a:gd name="connsiteY138" fmla="*/ 541020 h 780721"/>
                    <a:gd name="connsiteX139" fmla="*/ 180340 w 1196340"/>
                    <a:gd name="connsiteY139" fmla="*/ 548640 h 780721"/>
                    <a:gd name="connsiteX140" fmla="*/ 175260 w 1196340"/>
                    <a:gd name="connsiteY140" fmla="*/ 556260 h 780721"/>
                    <a:gd name="connsiteX141" fmla="*/ 167640 w 1196340"/>
                    <a:gd name="connsiteY141" fmla="*/ 561340 h 780721"/>
                    <a:gd name="connsiteX142" fmla="*/ 160020 w 1196340"/>
                    <a:gd name="connsiteY142" fmla="*/ 576580 h 780721"/>
                    <a:gd name="connsiteX143" fmla="*/ 152400 w 1196340"/>
                    <a:gd name="connsiteY143" fmla="*/ 581660 h 780721"/>
                    <a:gd name="connsiteX144" fmla="*/ 147320 w 1196340"/>
                    <a:gd name="connsiteY144" fmla="*/ 591820 h 780721"/>
                    <a:gd name="connsiteX145" fmla="*/ 139700 w 1196340"/>
                    <a:gd name="connsiteY145" fmla="*/ 601980 h 780721"/>
                    <a:gd name="connsiteX146" fmla="*/ 129540 w 1196340"/>
                    <a:gd name="connsiteY146" fmla="*/ 617220 h 780721"/>
                    <a:gd name="connsiteX147" fmla="*/ 114300 w 1196340"/>
                    <a:gd name="connsiteY147" fmla="*/ 642620 h 780721"/>
                    <a:gd name="connsiteX148" fmla="*/ 104140 w 1196340"/>
                    <a:gd name="connsiteY148" fmla="*/ 652780 h 780721"/>
                    <a:gd name="connsiteX149" fmla="*/ 101600 w 1196340"/>
                    <a:gd name="connsiteY149" fmla="*/ 660400 h 780721"/>
                    <a:gd name="connsiteX150" fmla="*/ 83820 w 1196340"/>
                    <a:gd name="connsiteY150" fmla="*/ 683260 h 780721"/>
                    <a:gd name="connsiteX151" fmla="*/ 76200 w 1196340"/>
                    <a:gd name="connsiteY151" fmla="*/ 701040 h 780721"/>
                    <a:gd name="connsiteX152" fmla="*/ 68580 w 1196340"/>
                    <a:gd name="connsiteY152" fmla="*/ 708660 h 780721"/>
                    <a:gd name="connsiteX153" fmla="*/ 63500 w 1196340"/>
                    <a:gd name="connsiteY153" fmla="*/ 716280 h 780721"/>
                    <a:gd name="connsiteX154" fmla="*/ 55880 w 1196340"/>
                    <a:gd name="connsiteY154" fmla="*/ 726440 h 780721"/>
                    <a:gd name="connsiteX155" fmla="*/ 45720 w 1196340"/>
                    <a:gd name="connsiteY155" fmla="*/ 741680 h 780721"/>
                    <a:gd name="connsiteX156" fmla="*/ 40640 w 1196340"/>
                    <a:gd name="connsiteY156" fmla="*/ 749300 h 780721"/>
                    <a:gd name="connsiteX157" fmla="*/ 25400 w 1196340"/>
                    <a:gd name="connsiteY157" fmla="*/ 764540 h 780721"/>
                    <a:gd name="connsiteX158" fmla="*/ 17780 w 1196340"/>
                    <a:gd name="connsiteY158" fmla="*/ 772160 h 780721"/>
                    <a:gd name="connsiteX159" fmla="*/ 0 w 1196340"/>
                    <a:gd name="connsiteY159" fmla="*/ 777240 h 780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1196340" h="780721">
                      <a:moveTo>
                        <a:pt x="0" y="777240"/>
                      </a:moveTo>
                      <a:lnTo>
                        <a:pt x="0" y="777240"/>
                      </a:lnTo>
                      <a:cubicBezTo>
                        <a:pt x="3387" y="770467"/>
                        <a:pt x="7442" y="763988"/>
                        <a:pt x="10160" y="756920"/>
                      </a:cubicBezTo>
                      <a:cubicBezTo>
                        <a:pt x="11710" y="752891"/>
                        <a:pt x="11763" y="748434"/>
                        <a:pt x="12700" y="744220"/>
                      </a:cubicBezTo>
                      <a:cubicBezTo>
                        <a:pt x="13457" y="740812"/>
                        <a:pt x="14509" y="737473"/>
                        <a:pt x="15240" y="734060"/>
                      </a:cubicBezTo>
                      <a:cubicBezTo>
                        <a:pt x="17049" y="725617"/>
                        <a:pt x="18901" y="717177"/>
                        <a:pt x="20320" y="708660"/>
                      </a:cubicBezTo>
                      <a:cubicBezTo>
                        <a:pt x="21167" y="703580"/>
                        <a:pt x="21850" y="698470"/>
                        <a:pt x="22860" y="693420"/>
                      </a:cubicBezTo>
                      <a:cubicBezTo>
                        <a:pt x="23545" y="689997"/>
                        <a:pt x="24776" y="686695"/>
                        <a:pt x="25400" y="683260"/>
                      </a:cubicBezTo>
                      <a:cubicBezTo>
                        <a:pt x="26471" y="677370"/>
                        <a:pt x="26766" y="671351"/>
                        <a:pt x="27940" y="665480"/>
                      </a:cubicBezTo>
                      <a:cubicBezTo>
                        <a:pt x="33977" y="635296"/>
                        <a:pt x="30694" y="654570"/>
                        <a:pt x="35560" y="637540"/>
                      </a:cubicBezTo>
                      <a:cubicBezTo>
                        <a:pt x="36519" y="634183"/>
                        <a:pt x="37097" y="630724"/>
                        <a:pt x="38100" y="627380"/>
                      </a:cubicBezTo>
                      <a:cubicBezTo>
                        <a:pt x="39639" y="622251"/>
                        <a:pt x="41641" y="617269"/>
                        <a:pt x="43180" y="612140"/>
                      </a:cubicBezTo>
                      <a:cubicBezTo>
                        <a:pt x="45328" y="604979"/>
                        <a:pt x="45415" y="600999"/>
                        <a:pt x="48260" y="594360"/>
                      </a:cubicBezTo>
                      <a:cubicBezTo>
                        <a:pt x="49752" y="590880"/>
                        <a:pt x="52011" y="587745"/>
                        <a:pt x="53340" y="584200"/>
                      </a:cubicBezTo>
                      <a:cubicBezTo>
                        <a:pt x="54566" y="580931"/>
                        <a:pt x="54225" y="577114"/>
                        <a:pt x="55880" y="574040"/>
                      </a:cubicBezTo>
                      <a:cubicBezTo>
                        <a:pt x="60222" y="565977"/>
                        <a:pt x="67024" y="559371"/>
                        <a:pt x="71120" y="551180"/>
                      </a:cubicBezTo>
                      <a:cubicBezTo>
                        <a:pt x="90497" y="512427"/>
                        <a:pt x="67980" y="555187"/>
                        <a:pt x="86360" y="525780"/>
                      </a:cubicBezTo>
                      <a:cubicBezTo>
                        <a:pt x="88367" y="522569"/>
                        <a:pt x="89239" y="518701"/>
                        <a:pt x="91440" y="515620"/>
                      </a:cubicBezTo>
                      <a:cubicBezTo>
                        <a:pt x="93528" y="512697"/>
                        <a:pt x="96972" y="510923"/>
                        <a:pt x="99060" y="508000"/>
                      </a:cubicBezTo>
                      <a:cubicBezTo>
                        <a:pt x="101261" y="504919"/>
                        <a:pt x="102261" y="501128"/>
                        <a:pt x="104140" y="497840"/>
                      </a:cubicBezTo>
                      <a:cubicBezTo>
                        <a:pt x="111305" y="485302"/>
                        <a:pt x="107754" y="494598"/>
                        <a:pt x="116840" y="480060"/>
                      </a:cubicBezTo>
                      <a:cubicBezTo>
                        <a:pt x="118847" y="476849"/>
                        <a:pt x="120382" y="473360"/>
                        <a:pt x="121920" y="469900"/>
                      </a:cubicBezTo>
                      <a:cubicBezTo>
                        <a:pt x="123772" y="465734"/>
                        <a:pt x="124654" y="461110"/>
                        <a:pt x="127000" y="457200"/>
                      </a:cubicBezTo>
                      <a:cubicBezTo>
                        <a:pt x="129789" y="452551"/>
                        <a:pt x="134371" y="449149"/>
                        <a:pt x="137160" y="444500"/>
                      </a:cubicBezTo>
                      <a:cubicBezTo>
                        <a:pt x="139506" y="440590"/>
                        <a:pt x="140201" y="435878"/>
                        <a:pt x="142240" y="431800"/>
                      </a:cubicBezTo>
                      <a:cubicBezTo>
                        <a:pt x="144448" y="427384"/>
                        <a:pt x="147652" y="423516"/>
                        <a:pt x="149860" y="419100"/>
                      </a:cubicBezTo>
                      <a:cubicBezTo>
                        <a:pt x="151899" y="415022"/>
                        <a:pt x="152594" y="410310"/>
                        <a:pt x="154940" y="406400"/>
                      </a:cubicBezTo>
                      <a:cubicBezTo>
                        <a:pt x="173308" y="375786"/>
                        <a:pt x="157644" y="411151"/>
                        <a:pt x="172720" y="381000"/>
                      </a:cubicBezTo>
                      <a:cubicBezTo>
                        <a:pt x="179564" y="367312"/>
                        <a:pt x="175529" y="368317"/>
                        <a:pt x="185420" y="355600"/>
                      </a:cubicBezTo>
                      <a:cubicBezTo>
                        <a:pt x="188360" y="351819"/>
                        <a:pt x="192706" y="349272"/>
                        <a:pt x="195580" y="345440"/>
                      </a:cubicBezTo>
                      <a:cubicBezTo>
                        <a:pt x="197852" y="342411"/>
                        <a:pt x="198459" y="338361"/>
                        <a:pt x="200660" y="335280"/>
                      </a:cubicBezTo>
                      <a:cubicBezTo>
                        <a:pt x="210022" y="322173"/>
                        <a:pt x="206641" y="333478"/>
                        <a:pt x="213360" y="320040"/>
                      </a:cubicBezTo>
                      <a:cubicBezTo>
                        <a:pt x="214557" y="317645"/>
                        <a:pt x="214481" y="314690"/>
                        <a:pt x="215900" y="312420"/>
                      </a:cubicBezTo>
                      <a:cubicBezTo>
                        <a:pt x="225729" y="296694"/>
                        <a:pt x="226722" y="301733"/>
                        <a:pt x="238760" y="287020"/>
                      </a:cubicBezTo>
                      <a:cubicBezTo>
                        <a:pt x="242626" y="282295"/>
                        <a:pt x="244947" y="276416"/>
                        <a:pt x="248920" y="271780"/>
                      </a:cubicBezTo>
                      <a:cubicBezTo>
                        <a:pt x="254000" y="265853"/>
                        <a:pt x="258938" y="259802"/>
                        <a:pt x="264160" y="254000"/>
                      </a:cubicBezTo>
                      <a:cubicBezTo>
                        <a:pt x="274796" y="242182"/>
                        <a:pt x="268880" y="249954"/>
                        <a:pt x="281940" y="238760"/>
                      </a:cubicBezTo>
                      <a:cubicBezTo>
                        <a:pt x="284667" y="236422"/>
                        <a:pt x="286800" y="233440"/>
                        <a:pt x="289560" y="231140"/>
                      </a:cubicBezTo>
                      <a:cubicBezTo>
                        <a:pt x="291905" y="229186"/>
                        <a:pt x="294911" y="228102"/>
                        <a:pt x="297180" y="226060"/>
                      </a:cubicBezTo>
                      <a:cubicBezTo>
                        <a:pt x="303410" y="220453"/>
                        <a:pt x="309033" y="214207"/>
                        <a:pt x="314960" y="208280"/>
                      </a:cubicBezTo>
                      <a:lnTo>
                        <a:pt x="332740" y="190500"/>
                      </a:lnTo>
                      <a:cubicBezTo>
                        <a:pt x="336973" y="188807"/>
                        <a:pt x="341530" y="187766"/>
                        <a:pt x="345440" y="185420"/>
                      </a:cubicBezTo>
                      <a:cubicBezTo>
                        <a:pt x="350089" y="182631"/>
                        <a:pt x="353756" y="178449"/>
                        <a:pt x="358140" y="175260"/>
                      </a:cubicBezTo>
                      <a:cubicBezTo>
                        <a:pt x="363078" y="171669"/>
                        <a:pt x="368496" y="168763"/>
                        <a:pt x="373380" y="165100"/>
                      </a:cubicBezTo>
                      <a:lnTo>
                        <a:pt x="393700" y="149860"/>
                      </a:lnTo>
                      <a:cubicBezTo>
                        <a:pt x="397087" y="147320"/>
                        <a:pt x="399844" y="143579"/>
                        <a:pt x="403860" y="142240"/>
                      </a:cubicBezTo>
                      <a:cubicBezTo>
                        <a:pt x="415037" y="138514"/>
                        <a:pt x="411261" y="140385"/>
                        <a:pt x="424180" y="132080"/>
                      </a:cubicBezTo>
                      <a:cubicBezTo>
                        <a:pt x="431884" y="127128"/>
                        <a:pt x="438352" y="119736"/>
                        <a:pt x="447040" y="116840"/>
                      </a:cubicBezTo>
                      <a:cubicBezTo>
                        <a:pt x="449580" y="115993"/>
                        <a:pt x="452229" y="115422"/>
                        <a:pt x="454660" y="114300"/>
                      </a:cubicBezTo>
                      <a:cubicBezTo>
                        <a:pt x="463255" y="110333"/>
                        <a:pt x="471271" y="105116"/>
                        <a:pt x="480060" y="101600"/>
                      </a:cubicBezTo>
                      <a:cubicBezTo>
                        <a:pt x="484293" y="99907"/>
                        <a:pt x="488609" y="98407"/>
                        <a:pt x="492760" y="96520"/>
                      </a:cubicBezTo>
                      <a:cubicBezTo>
                        <a:pt x="497931" y="94170"/>
                        <a:pt x="502612" y="90696"/>
                        <a:pt x="508000" y="88900"/>
                      </a:cubicBezTo>
                      <a:cubicBezTo>
                        <a:pt x="512886" y="87271"/>
                        <a:pt x="518160" y="87207"/>
                        <a:pt x="523240" y="86360"/>
                      </a:cubicBezTo>
                      <a:cubicBezTo>
                        <a:pt x="526627" y="83820"/>
                        <a:pt x="529699" y="80796"/>
                        <a:pt x="533400" y="78740"/>
                      </a:cubicBezTo>
                      <a:cubicBezTo>
                        <a:pt x="545214" y="72177"/>
                        <a:pt x="552960" y="73067"/>
                        <a:pt x="566420" y="68580"/>
                      </a:cubicBezTo>
                      <a:cubicBezTo>
                        <a:pt x="584690" y="62490"/>
                        <a:pt x="561874" y="69879"/>
                        <a:pt x="584200" y="63500"/>
                      </a:cubicBezTo>
                      <a:cubicBezTo>
                        <a:pt x="586774" y="62764"/>
                        <a:pt x="589223" y="61609"/>
                        <a:pt x="591820" y="60960"/>
                      </a:cubicBezTo>
                      <a:cubicBezTo>
                        <a:pt x="605479" y="57545"/>
                        <a:pt x="605748" y="59568"/>
                        <a:pt x="619760" y="53340"/>
                      </a:cubicBezTo>
                      <a:cubicBezTo>
                        <a:pt x="622550" y="52100"/>
                        <a:pt x="624601" y="49523"/>
                        <a:pt x="627380" y="48260"/>
                      </a:cubicBezTo>
                      <a:cubicBezTo>
                        <a:pt x="633966" y="45267"/>
                        <a:pt x="640771" y="42719"/>
                        <a:pt x="647700" y="40640"/>
                      </a:cubicBezTo>
                      <a:cubicBezTo>
                        <a:pt x="657731" y="37631"/>
                        <a:pt x="668020" y="35560"/>
                        <a:pt x="678180" y="33020"/>
                      </a:cubicBezTo>
                      <a:cubicBezTo>
                        <a:pt x="681567" y="32173"/>
                        <a:pt x="685028" y="31584"/>
                        <a:pt x="688340" y="30480"/>
                      </a:cubicBezTo>
                      <a:cubicBezTo>
                        <a:pt x="745492" y="11429"/>
                        <a:pt x="689943" y="29296"/>
                        <a:pt x="721360" y="20320"/>
                      </a:cubicBezTo>
                      <a:cubicBezTo>
                        <a:pt x="723934" y="19584"/>
                        <a:pt x="726473" y="18720"/>
                        <a:pt x="728980" y="17780"/>
                      </a:cubicBezTo>
                      <a:cubicBezTo>
                        <a:pt x="733249" y="16179"/>
                        <a:pt x="737257" y="13806"/>
                        <a:pt x="741680" y="12700"/>
                      </a:cubicBezTo>
                      <a:cubicBezTo>
                        <a:pt x="747488" y="11248"/>
                        <a:pt x="753555" y="11144"/>
                        <a:pt x="759460" y="10160"/>
                      </a:cubicBezTo>
                      <a:cubicBezTo>
                        <a:pt x="763718" y="9450"/>
                        <a:pt x="767902" y="8330"/>
                        <a:pt x="772160" y="7620"/>
                      </a:cubicBezTo>
                      <a:cubicBezTo>
                        <a:pt x="778065" y="6636"/>
                        <a:pt x="784050" y="6151"/>
                        <a:pt x="789940" y="5080"/>
                      </a:cubicBezTo>
                      <a:cubicBezTo>
                        <a:pt x="793375" y="4456"/>
                        <a:pt x="796657" y="3114"/>
                        <a:pt x="800100" y="2540"/>
                      </a:cubicBezTo>
                      <a:cubicBezTo>
                        <a:pt x="806833" y="1418"/>
                        <a:pt x="813647" y="847"/>
                        <a:pt x="820420" y="0"/>
                      </a:cubicBezTo>
                      <a:lnTo>
                        <a:pt x="1089660" y="2540"/>
                      </a:lnTo>
                      <a:cubicBezTo>
                        <a:pt x="1093976" y="2618"/>
                        <a:pt x="1098076" y="4545"/>
                        <a:pt x="1102360" y="5080"/>
                      </a:cubicBezTo>
                      <a:cubicBezTo>
                        <a:pt x="1111640" y="6240"/>
                        <a:pt x="1120987" y="6773"/>
                        <a:pt x="1130300" y="7620"/>
                      </a:cubicBezTo>
                      <a:cubicBezTo>
                        <a:pt x="1148164" y="13575"/>
                        <a:pt x="1126752" y="7029"/>
                        <a:pt x="1160780" y="12700"/>
                      </a:cubicBezTo>
                      <a:cubicBezTo>
                        <a:pt x="1163421" y="13140"/>
                        <a:pt x="1165817" y="14536"/>
                        <a:pt x="1168400" y="15240"/>
                      </a:cubicBezTo>
                      <a:cubicBezTo>
                        <a:pt x="1189285" y="20936"/>
                        <a:pt x="1182429" y="20320"/>
                        <a:pt x="1196340" y="20320"/>
                      </a:cubicBezTo>
                      <a:lnTo>
                        <a:pt x="1196340" y="20320"/>
                      </a:lnTo>
                      <a:cubicBezTo>
                        <a:pt x="1191297" y="70754"/>
                        <a:pt x="1196521" y="26855"/>
                        <a:pt x="1191260" y="58420"/>
                      </a:cubicBezTo>
                      <a:cubicBezTo>
                        <a:pt x="1190276" y="64325"/>
                        <a:pt x="1189791" y="70310"/>
                        <a:pt x="1188720" y="76200"/>
                      </a:cubicBezTo>
                      <a:cubicBezTo>
                        <a:pt x="1187444" y="83217"/>
                        <a:pt x="1185816" y="87451"/>
                        <a:pt x="1183640" y="93980"/>
                      </a:cubicBezTo>
                      <a:cubicBezTo>
                        <a:pt x="1181947" y="115147"/>
                        <a:pt x="1180905" y="136376"/>
                        <a:pt x="1178560" y="157480"/>
                      </a:cubicBezTo>
                      <a:cubicBezTo>
                        <a:pt x="1177713" y="165100"/>
                        <a:pt x="1176245" y="172676"/>
                        <a:pt x="1176020" y="180340"/>
                      </a:cubicBezTo>
                      <a:cubicBezTo>
                        <a:pt x="1175398" y="201498"/>
                        <a:pt x="1176020" y="222673"/>
                        <a:pt x="1176020" y="243840"/>
                      </a:cubicBezTo>
                      <a:lnTo>
                        <a:pt x="1176020" y="243840"/>
                      </a:lnTo>
                      <a:cubicBezTo>
                        <a:pt x="1168400" y="241300"/>
                        <a:pt x="1160837" y="238582"/>
                        <a:pt x="1153160" y="236220"/>
                      </a:cubicBezTo>
                      <a:cubicBezTo>
                        <a:pt x="1149823" y="235193"/>
                        <a:pt x="1146344" y="234683"/>
                        <a:pt x="1143000" y="233680"/>
                      </a:cubicBezTo>
                      <a:cubicBezTo>
                        <a:pt x="1137738" y="232102"/>
                        <a:pt x="1124291" y="226896"/>
                        <a:pt x="1117600" y="226060"/>
                      </a:cubicBezTo>
                      <a:cubicBezTo>
                        <a:pt x="1107484" y="224795"/>
                        <a:pt x="1097265" y="224534"/>
                        <a:pt x="1087120" y="223520"/>
                      </a:cubicBezTo>
                      <a:cubicBezTo>
                        <a:pt x="1080328" y="222841"/>
                        <a:pt x="1073579" y="221778"/>
                        <a:pt x="1066800" y="220980"/>
                      </a:cubicBezTo>
                      <a:lnTo>
                        <a:pt x="1043940" y="218440"/>
                      </a:lnTo>
                      <a:cubicBezTo>
                        <a:pt x="1027946" y="214441"/>
                        <a:pt x="1012085" y="210331"/>
                        <a:pt x="995680" y="208280"/>
                      </a:cubicBezTo>
                      <a:cubicBezTo>
                        <a:pt x="987237" y="207225"/>
                        <a:pt x="978711" y="206890"/>
                        <a:pt x="970280" y="205740"/>
                      </a:cubicBezTo>
                      <a:cubicBezTo>
                        <a:pt x="960074" y="204348"/>
                        <a:pt x="949943" y="202450"/>
                        <a:pt x="939800" y="200660"/>
                      </a:cubicBezTo>
                      <a:cubicBezTo>
                        <a:pt x="935549" y="199910"/>
                        <a:pt x="931374" y="198731"/>
                        <a:pt x="927100" y="198120"/>
                      </a:cubicBezTo>
                      <a:cubicBezTo>
                        <a:pt x="919510" y="197036"/>
                        <a:pt x="911860" y="196427"/>
                        <a:pt x="904240" y="195580"/>
                      </a:cubicBezTo>
                      <a:lnTo>
                        <a:pt x="772160" y="198120"/>
                      </a:lnTo>
                      <a:cubicBezTo>
                        <a:pt x="760020" y="198546"/>
                        <a:pt x="758156" y="202234"/>
                        <a:pt x="746760" y="205740"/>
                      </a:cubicBezTo>
                      <a:cubicBezTo>
                        <a:pt x="736750" y="208820"/>
                        <a:pt x="726440" y="210820"/>
                        <a:pt x="716280" y="213360"/>
                      </a:cubicBezTo>
                      <a:cubicBezTo>
                        <a:pt x="712893" y="214207"/>
                        <a:pt x="709432" y="214796"/>
                        <a:pt x="706120" y="215900"/>
                      </a:cubicBezTo>
                      <a:cubicBezTo>
                        <a:pt x="701040" y="217593"/>
                        <a:pt x="696169" y="220145"/>
                        <a:pt x="690880" y="220980"/>
                      </a:cubicBezTo>
                      <a:cubicBezTo>
                        <a:pt x="679976" y="222702"/>
                        <a:pt x="668867" y="222673"/>
                        <a:pt x="657860" y="223520"/>
                      </a:cubicBezTo>
                      <a:cubicBezTo>
                        <a:pt x="653627" y="224367"/>
                        <a:pt x="649348" y="225013"/>
                        <a:pt x="645160" y="226060"/>
                      </a:cubicBezTo>
                      <a:cubicBezTo>
                        <a:pt x="642563" y="226709"/>
                        <a:pt x="640154" y="228019"/>
                        <a:pt x="637540" y="228600"/>
                      </a:cubicBezTo>
                      <a:cubicBezTo>
                        <a:pt x="632513" y="229717"/>
                        <a:pt x="627380" y="230293"/>
                        <a:pt x="622300" y="231140"/>
                      </a:cubicBezTo>
                      <a:cubicBezTo>
                        <a:pt x="618067" y="232833"/>
                        <a:pt x="613869" y="234619"/>
                        <a:pt x="609600" y="236220"/>
                      </a:cubicBezTo>
                      <a:cubicBezTo>
                        <a:pt x="607093" y="237160"/>
                        <a:pt x="604417" y="237652"/>
                        <a:pt x="601980" y="238760"/>
                      </a:cubicBezTo>
                      <a:cubicBezTo>
                        <a:pt x="586457" y="245816"/>
                        <a:pt x="583348" y="249204"/>
                        <a:pt x="568960" y="254000"/>
                      </a:cubicBezTo>
                      <a:cubicBezTo>
                        <a:pt x="564077" y="255628"/>
                        <a:pt x="556072" y="256634"/>
                        <a:pt x="551180" y="259080"/>
                      </a:cubicBezTo>
                      <a:cubicBezTo>
                        <a:pt x="548450" y="260445"/>
                        <a:pt x="546240" y="262698"/>
                        <a:pt x="543560" y="264160"/>
                      </a:cubicBezTo>
                      <a:cubicBezTo>
                        <a:pt x="536912" y="267786"/>
                        <a:pt x="530013" y="270933"/>
                        <a:pt x="523240" y="274320"/>
                      </a:cubicBezTo>
                      <a:cubicBezTo>
                        <a:pt x="519853" y="276013"/>
                        <a:pt x="516327" y="277452"/>
                        <a:pt x="513080" y="279400"/>
                      </a:cubicBezTo>
                      <a:cubicBezTo>
                        <a:pt x="508847" y="281940"/>
                        <a:pt x="504566" y="284403"/>
                        <a:pt x="500380" y="287020"/>
                      </a:cubicBezTo>
                      <a:cubicBezTo>
                        <a:pt x="497791" y="288638"/>
                        <a:pt x="495490" y="290735"/>
                        <a:pt x="492760" y="292100"/>
                      </a:cubicBezTo>
                      <a:cubicBezTo>
                        <a:pt x="490365" y="293297"/>
                        <a:pt x="487601" y="293585"/>
                        <a:pt x="485140" y="294640"/>
                      </a:cubicBezTo>
                      <a:cubicBezTo>
                        <a:pt x="481660" y="296132"/>
                        <a:pt x="478460" y="298228"/>
                        <a:pt x="474980" y="299720"/>
                      </a:cubicBezTo>
                      <a:cubicBezTo>
                        <a:pt x="472519" y="300775"/>
                        <a:pt x="469755" y="301063"/>
                        <a:pt x="467360" y="302260"/>
                      </a:cubicBezTo>
                      <a:cubicBezTo>
                        <a:pt x="464630" y="303625"/>
                        <a:pt x="462390" y="305825"/>
                        <a:pt x="459740" y="307340"/>
                      </a:cubicBezTo>
                      <a:cubicBezTo>
                        <a:pt x="456452" y="309219"/>
                        <a:pt x="452890" y="310581"/>
                        <a:pt x="449580" y="312420"/>
                      </a:cubicBezTo>
                      <a:cubicBezTo>
                        <a:pt x="445264" y="314818"/>
                        <a:pt x="441296" y="317832"/>
                        <a:pt x="436880" y="320040"/>
                      </a:cubicBezTo>
                      <a:cubicBezTo>
                        <a:pt x="419596" y="328682"/>
                        <a:pt x="440242" y="314446"/>
                        <a:pt x="419100" y="327660"/>
                      </a:cubicBezTo>
                      <a:cubicBezTo>
                        <a:pt x="415510" y="329904"/>
                        <a:pt x="412530" y="333036"/>
                        <a:pt x="408940" y="335280"/>
                      </a:cubicBezTo>
                      <a:cubicBezTo>
                        <a:pt x="405729" y="337287"/>
                        <a:pt x="401882" y="338189"/>
                        <a:pt x="398780" y="340360"/>
                      </a:cubicBezTo>
                      <a:cubicBezTo>
                        <a:pt x="393363" y="344152"/>
                        <a:pt x="388888" y="349171"/>
                        <a:pt x="383540" y="353060"/>
                      </a:cubicBezTo>
                      <a:cubicBezTo>
                        <a:pt x="379547" y="355964"/>
                        <a:pt x="374633" y="357519"/>
                        <a:pt x="370840" y="360680"/>
                      </a:cubicBezTo>
                      <a:cubicBezTo>
                        <a:pt x="364401" y="366046"/>
                        <a:pt x="359765" y="373431"/>
                        <a:pt x="353060" y="378460"/>
                      </a:cubicBezTo>
                      <a:cubicBezTo>
                        <a:pt x="349673" y="381000"/>
                        <a:pt x="346368" y="383652"/>
                        <a:pt x="342900" y="386080"/>
                      </a:cubicBezTo>
                      <a:cubicBezTo>
                        <a:pt x="337655" y="389751"/>
                        <a:pt x="323172" y="398704"/>
                        <a:pt x="317500" y="403860"/>
                      </a:cubicBezTo>
                      <a:cubicBezTo>
                        <a:pt x="290084" y="428783"/>
                        <a:pt x="309417" y="415175"/>
                        <a:pt x="292100" y="426720"/>
                      </a:cubicBezTo>
                      <a:cubicBezTo>
                        <a:pt x="290407" y="429260"/>
                        <a:pt x="288974" y="431995"/>
                        <a:pt x="287020" y="434340"/>
                      </a:cubicBezTo>
                      <a:cubicBezTo>
                        <a:pt x="279994" y="442771"/>
                        <a:pt x="275523" y="444278"/>
                        <a:pt x="266700" y="452120"/>
                      </a:cubicBezTo>
                      <a:cubicBezTo>
                        <a:pt x="231083" y="483779"/>
                        <a:pt x="279269" y="442091"/>
                        <a:pt x="248920" y="472440"/>
                      </a:cubicBezTo>
                      <a:cubicBezTo>
                        <a:pt x="246761" y="474599"/>
                        <a:pt x="243459" y="475361"/>
                        <a:pt x="241300" y="477520"/>
                      </a:cubicBezTo>
                      <a:cubicBezTo>
                        <a:pt x="238307" y="480513"/>
                        <a:pt x="236435" y="484466"/>
                        <a:pt x="233680" y="487680"/>
                      </a:cubicBezTo>
                      <a:cubicBezTo>
                        <a:pt x="231342" y="490407"/>
                        <a:pt x="228398" y="492573"/>
                        <a:pt x="226060" y="495300"/>
                      </a:cubicBezTo>
                      <a:cubicBezTo>
                        <a:pt x="223305" y="498514"/>
                        <a:pt x="221195" y="502246"/>
                        <a:pt x="218440" y="505460"/>
                      </a:cubicBezTo>
                      <a:cubicBezTo>
                        <a:pt x="216102" y="508187"/>
                        <a:pt x="213120" y="510320"/>
                        <a:pt x="210820" y="513080"/>
                      </a:cubicBezTo>
                      <a:cubicBezTo>
                        <a:pt x="208866" y="515425"/>
                        <a:pt x="207727" y="518382"/>
                        <a:pt x="205740" y="520700"/>
                      </a:cubicBezTo>
                      <a:cubicBezTo>
                        <a:pt x="202623" y="524336"/>
                        <a:pt x="198734" y="527256"/>
                        <a:pt x="195580" y="530860"/>
                      </a:cubicBezTo>
                      <a:cubicBezTo>
                        <a:pt x="192792" y="534046"/>
                        <a:pt x="190715" y="537806"/>
                        <a:pt x="187960" y="541020"/>
                      </a:cubicBezTo>
                      <a:cubicBezTo>
                        <a:pt x="185622" y="543747"/>
                        <a:pt x="182640" y="545880"/>
                        <a:pt x="180340" y="548640"/>
                      </a:cubicBezTo>
                      <a:cubicBezTo>
                        <a:pt x="178386" y="550985"/>
                        <a:pt x="177419" y="554101"/>
                        <a:pt x="175260" y="556260"/>
                      </a:cubicBezTo>
                      <a:cubicBezTo>
                        <a:pt x="173101" y="558419"/>
                        <a:pt x="170180" y="559647"/>
                        <a:pt x="167640" y="561340"/>
                      </a:cubicBezTo>
                      <a:cubicBezTo>
                        <a:pt x="165574" y="567538"/>
                        <a:pt x="164944" y="571656"/>
                        <a:pt x="160020" y="576580"/>
                      </a:cubicBezTo>
                      <a:cubicBezTo>
                        <a:pt x="157861" y="578739"/>
                        <a:pt x="154940" y="579967"/>
                        <a:pt x="152400" y="581660"/>
                      </a:cubicBezTo>
                      <a:cubicBezTo>
                        <a:pt x="150707" y="585047"/>
                        <a:pt x="149327" y="588609"/>
                        <a:pt x="147320" y="591820"/>
                      </a:cubicBezTo>
                      <a:cubicBezTo>
                        <a:pt x="145076" y="595410"/>
                        <a:pt x="142128" y="598512"/>
                        <a:pt x="139700" y="601980"/>
                      </a:cubicBezTo>
                      <a:cubicBezTo>
                        <a:pt x="136199" y="606982"/>
                        <a:pt x="132681" y="611985"/>
                        <a:pt x="129540" y="617220"/>
                      </a:cubicBezTo>
                      <a:cubicBezTo>
                        <a:pt x="123527" y="627242"/>
                        <a:pt x="123662" y="633258"/>
                        <a:pt x="114300" y="642620"/>
                      </a:cubicBezTo>
                      <a:lnTo>
                        <a:pt x="104140" y="652780"/>
                      </a:lnTo>
                      <a:cubicBezTo>
                        <a:pt x="103293" y="655320"/>
                        <a:pt x="103085" y="658172"/>
                        <a:pt x="101600" y="660400"/>
                      </a:cubicBezTo>
                      <a:cubicBezTo>
                        <a:pt x="92834" y="673549"/>
                        <a:pt x="90583" y="662971"/>
                        <a:pt x="83820" y="683260"/>
                      </a:cubicBezTo>
                      <a:cubicBezTo>
                        <a:pt x="81747" y="689478"/>
                        <a:pt x="80123" y="695547"/>
                        <a:pt x="76200" y="701040"/>
                      </a:cubicBezTo>
                      <a:cubicBezTo>
                        <a:pt x="74112" y="703963"/>
                        <a:pt x="70880" y="705900"/>
                        <a:pt x="68580" y="708660"/>
                      </a:cubicBezTo>
                      <a:cubicBezTo>
                        <a:pt x="66626" y="711005"/>
                        <a:pt x="65274" y="713796"/>
                        <a:pt x="63500" y="716280"/>
                      </a:cubicBezTo>
                      <a:cubicBezTo>
                        <a:pt x="61039" y="719725"/>
                        <a:pt x="58308" y="722972"/>
                        <a:pt x="55880" y="726440"/>
                      </a:cubicBezTo>
                      <a:cubicBezTo>
                        <a:pt x="52379" y="731442"/>
                        <a:pt x="49107" y="736600"/>
                        <a:pt x="45720" y="741680"/>
                      </a:cubicBezTo>
                      <a:cubicBezTo>
                        <a:pt x="44027" y="744220"/>
                        <a:pt x="42799" y="747141"/>
                        <a:pt x="40640" y="749300"/>
                      </a:cubicBezTo>
                      <a:lnTo>
                        <a:pt x="25400" y="764540"/>
                      </a:lnTo>
                      <a:cubicBezTo>
                        <a:pt x="22860" y="767080"/>
                        <a:pt x="19773" y="769171"/>
                        <a:pt x="17780" y="772160"/>
                      </a:cubicBezTo>
                      <a:cubicBezTo>
                        <a:pt x="6956" y="788396"/>
                        <a:pt x="2963" y="776393"/>
                        <a:pt x="0" y="777240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35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25" name="Connecteur droit 231">
                  <a:extLst>
                    <a:ext uri="{FF2B5EF4-FFF2-40B4-BE49-F238E27FC236}">
                      <a16:creationId xmlns:a16="http://schemas.microsoft.com/office/drawing/2014/main" id="{824FE8D8-E872-6738-CC54-408DBF25214E}"/>
                    </a:ext>
                  </a:extLst>
                </p:cNvPr>
                <p:cNvCxnSpPr/>
                <p:nvPr/>
              </p:nvCxnSpPr>
              <p:spPr>
                <a:xfrm flipV="1">
                  <a:off x="3641197" y="3132240"/>
                  <a:ext cx="0" cy="302076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232">
                  <a:extLst>
                    <a:ext uri="{FF2B5EF4-FFF2-40B4-BE49-F238E27FC236}">
                      <a16:creationId xmlns:a16="http://schemas.microsoft.com/office/drawing/2014/main" id="{5F735101-8A12-F28C-8ABC-11836E53A164}"/>
                    </a:ext>
                  </a:extLst>
                </p:cNvPr>
                <p:cNvCxnSpPr/>
                <p:nvPr/>
              </p:nvCxnSpPr>
              <p:spPr>
                <a:xfrm flipV="1">
                  <a:off x="3628642" y="2831945"/>
                  <a:ext cx="0" cy="307676"/>
                </a:xfrm>
                <a:prstGeom prst="line">
                  <a:avLst/>
                </a:prstGeom>
                <a:grpFill/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233">
                  <a:extLst>
                    <a:ext uri="{FF2B5EF4-FFF2-40B4-BE49-F238E27FC236}">
                      <a16:creationId xmlns:a16="http://schemas.microsoft.com/office/drawing/2014/main" id="{A3F43D42-547C-8CB0-2050-AC256B6F7597}"/>
                    </a:ext>
                  </a:extLst>
                </p:cNvPr>
                <p:cNvCxnSpPr/>
                <p:nvPr/>
              </p:nvCxnSpPr>
              <p:spPr>
                <a:xfrm flipH="1">
                  <a:off x="3372109" y="3138195"/>
                  <a:ext cx="260573" cy="167377"/>
                </a:xfrm>
                <a:prstGeom prst="line">
                  <a:avLst/>
                </a:prstGeom>
                <a:grpFill/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234">
                  <a:extLst>
                    <a:ext uri="{FF2B5EF4-FFF2-40B4-BE49-F238E27FC236}">
                      <a16:creationId xmlns:a16="http://schemas.microsoft.com/office/drawing/2014/main" id="{D0913309-EE97-E505-8CF1-026B5C24935D}"/>
                    </a:ext>
                  </a:extLst>
                </p:cNvPr>
                <p:cNvCxnSpPr/>
                <p:nvPr/>
              </p:nvCxnSpPr>
              <p:spPr>
                <a:xfrm>
                  <a:off x="3634108" y="3135026"/>
                  <a:ext cx="277299" cy="160099"/>
                </a:xfrm>
                <a:prstGeom prst="line">
                  <a:avLst/>
                </a:prstGeom>
                <a:grpFill/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235">
                  <a:extLst>
                    <a:ext uri="{FF2B5EF4-FFF2-40B4-BE49-F238E27FC236}">
                      <a16:creationId xmlns:a16="http://schemas.microsoft.com/office/drawing/2014/main" id="{9632892B-07E8-3FF6-D973-9CE9E89FB123}"/>
                    </a:ext>
                  </a:extLst>
                </p:cNvPr>
                <p:cNvCxnSpPr>
                  <a:stCxn id="124" idx="2"/>
                </p:cNvCxnSpPr>
                <p:nvPr/>
              </p:nvCxnSpPr>
              <p:spPr>
                <a:xfrm flipH="1">
                  <a:off x="3641197" y="3004048"/>
                  <a:ext cx="245485" cy="128192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236">
                  <a:extLst>
                    <a:ext uri="{FF2B5EF4-FFF2-40B4-BE49-F238E27FC236}">
                      <a16:creationId xmlns:a16="http://schemas.microsoft.com/office/drawing/2014/main" id="{DBA43070-192E-7DB4-F937-1B35EC67779F}"/>
                    </a:ext>
                  </a:extLst>
                </p:cNvPr>
                <p:cNvCxnSpPr>
                  <a:stCxn id="123" idx="157"/>
                </p:cNvCxnSpPr>
                <p:nvPr/>
              </p:nvCxnSpPr>
              <p:spPr>
                <a:xfrm>
                  <a:off x="3401867" y="3000020"/>
                  <a:ext cx="224494" cy="119742"/>
                </a:xfrm>
                <a:prstGeom prst="line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Ellipse 130">
                  <a:extLst>
                    <a:ext uri="{FF2B5EF4-FFF2-40B4-BE49-F238E27FC236}">
                      <a16:creationId xmlns:a16="http://schemas.microsoft.com/office/drawing/2014/main" id="{D5763C6F-3C60-01D2-20AE-2DB7BBAA862E}"/>
                    </a:ext>
                  </a:extLst>
                </p:cNvPr>
                <p:cNvSpPr/>
                <p:nvPr/>
              </p:nvSpPr>
              <p:spPr>
                <a:xfrm>
                  <a:off x="3596020" y="3096509"/>
                  <a:ext cx="77800" cy="77799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chemeClr val="tx1"/>
                    </a:solidFill>
                  </a:endParaRPr>
                </a:p>
              </p:txBody>
            </p:sp>
          </p:grpSp>
        </p:grpSp>
        <p:pic>
          <p:nvPicPr>
            <p:cNvPr id="114" name="Image 80">
              <a:extLst>
                <a:ext uri="{FF2B5EF4-FFF2-40B4-BE49-F238E27FC236}">
                  <a16:creationId xmlns:a16="http://schemas.microsoft.com/office/drawing/2014/main" id="{A53F5B15-981E-F226-71A4-6A9EE92D3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4381" y="1948222"/>
              <a:ext cx="780844" cy="580179"/>
            </a:xfrm>
            <a:prstGeom prst="rect">
              <a:avLst/>
            </a:prstGeom>
          </p:spPr>
        </p:pic>
      </p:grpSp>
      <p:sp>
        <p:nvSpPr>
          <p:cNvPr id="155" name="Ellipse 154"/>
          <p:cNvSpPr/>
          <p:nvPr/>
        </p:nvSpPr>
        <p:spPr>
          <a:xfrm flipV="1">
            <a:off x="1041355" y="4295632"/>
            <a:ext cx="771870" cy="771872"/>
          </a:xfrm>
          <a:prstGeom prst="ellipse">
            <a:avLst/>
          </a:prstGeom>
          <a:solidFill>
            <a:schemeClr val="bg2">
              <a:lumMod val="75000"/>
              <a:alpha val="62000"/>
            </a:schemeClr>
          </a:solidFill>
          <a:ln w="6350">
            <a:solidFill>
              <a:schemeClr val="dk1"/>
            </a:solidFill>
          </a:ln>
          <a:effectLst>
            <a:glow rad="63500">
              <a:srgbClr val="009E4F">
                <a:alpha val="40000"/>
              </a:srgbClr>
            </a:glow>
            <a:innerShdw blurRad="279400" dist="127000" dir="13260000">
              <a:prstClr val="black">
                <a:alpha val="63000"/>
              </a:prstClr>
            </a:innerShdw>
            <a:reflection stA="83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0" b="1"/>
          </a:p>
        </p:txBody>
      </p:sp>
      <p:sp>
        <p:nvSpPr>
          <p:cNvPr id="156" name="Ellipse 155"/>
          <p:cNvSpPr/>
          <p:nvPr/>
        </p:nvSpPr>
        <p:spPr>
          <a:xfrm rot="2996447">
            <a:off x="1396552" y="4431523"/>
            <a:ext cx="311064" cy="24975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7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186442" y="4518436"/>
            <a:ext cx="7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 Narrow" panose="020B0606020202030204" pitchFamily="34" charset="0"/>
                <a:cs typeface="Arial" panose="020B0604020202020204" pitchFamily="34" charset="0"/>
              </a:rPr>
              <a:t>Ln</a:t>
            </a:r>
            <a:r>
              <a:rPr lang="de-DE" b="1" baseline="30000" dirty="0">
                <a:latin typeface="Arial Narrow" panose="020B0606020202030204" pitchFamily="34" charset="0"/>
                <a:cs typeface="Arial" panose="020B0604020202020204" pitchFamily="34" charset="0"/>
              </a:rPr>
              <a:t>3+</a:t>
            </a:r>
          </a:p>
        </p:txBody>
      </p:sp>
      <p:pic>
        <p:nvPicPr>
          <p:cNvPr id="158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496E85DF-108C-4B07-969F-343865E593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 rot="992956" flipV="1">
            <a:off x="1854999" y="5137844"/>
            <a:ext cx="613331" cy="651513"/>
          </a:xfrm>
          <a:prstGeom prst="rect">
            <a:avLst/>
          </a:prstGeom>
          <a:effectLst>
            <a:glow rad="63500">
              <a:srgbClr val="00B050">
                <a:alpha val="54000"/>
              </a:srgbClr>
            </a:glow>
          </a:effectLst>
        </p:spPr>
      </p:pic>
      <p:sp>
        <p:nvSpPr>
          <p:cNvPr id="159" name="Triangle isocèle 158"/>
          <p:cNvSpPr/>
          <p:nvPr/>
        </p:nvSpPr>
        <p:spPr>
          <a:xfrm rot="7085913">
            <a:off x="2414185" y="5644638"/>
            <a:ext cx="106175" cy="141523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0" name="ZoneTexte 159"/>
          <p:cNvSpPr txBox="1"/>
          <p:nvPr/>
        </p:nvSpPr>
        <p:spPr>
          <a:xfrm>
            <a:off x="971537" y="2816056"/>
            <a:ext cx="13305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Excitation of </a:t>
            </a:r>
          </a:p>
          <a:p>
            <a:r>
              <a:rPr lang="en-US" sz="12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chromophore</a:t>
            </a:r>
          </a:p>
        </p:txBody>
      </p:sp>
      <p:sp>
        <p:nvSpPr>
          <p:cNvPr id="161" name="ZoneTexte 160"/>
          <p:cNvSpPr txBox="1"/>
          <p:nvPr/>
        </p:nvSpPr>
        <p:spPr>
          <a:xfrm>
            <a:off x="2201699" y="3938502"/>
            <a:ext cx="123407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ET to Ln</a:t>
            </a:r>
            <a:r>
              <a:rPr lang="en-US" sz="1200" b="1" baseline="30000" dirty="0">
                <a:latin typeface="Arial Narrow" panose="020B0606020202030204" pitchFamily="34" charset="0"/>
                <a:cs typeface="Arial" panose="020B0604020202020204" pitchFamily="34" charset="0"/>
              </a:rPr>
              <a:t>3+ </a:t>
            </a:r>
            <a:r>
              <a:rPr lang="en-US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Center (Antenna effect)</a:t>
            </a:r>
          </a:p>
        </p:txBody>
      </p:sp>
      <p:sp>
        <p:nvSpPr>
          <p:cNvPr id="162" name="ZoneTexte 161"/>
          <p:cNvSpPr txBox="1"/>
          <p:nvPr/>
        </p:nvSpPr>
        <p:spPr>
          <a:xfrm>
            <a:off x="1725840" y="5832992"/>
            <a:ext cx="17399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Emission of UC- CPL</a:t>
            </a:r>
            <a:endParaRPr lang="en-US" sz="1200" b="1" baseline="30000" dirty="0">
              <a:solidFill>
                <a:srgbClr val="00B0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4010202" y="3280339"/>
            <a:ext cx="4557902" cy="2967025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4156897" y="3140480"/>
            <a:ext cx="2947717" cy="34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ZoneTexte 164"/>
          <p:cNvSpPr txBox="1"/>
          <p:nvPr/>
        </p:nvSpPr>
        <p:spPr>
          <a:xfrm>
            <a:off x="4199311" y="3096754"/>
            <a:ext cx="42839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Requirements on </a:t>
            </a:r>
            <a:r>
              <a:rPr lang="en-US" sz="1600" b="1" dirty="0" smtClean="0">
                <a:latin typeface="Arial Narrow" panose="020B0606020202030204" pitchFamily="34" charset="0"/>
              </a:rPr>
              <a:t>Complex Design</a:t>
            </a:r>
          </a:p>
          <a:p>
            <a:endParaRPr lang="en-US" sz="1600" b="1" dirty="0">
              <a:latin typeface="Arial Narrow" panose="020B0606020202030204" pitchFamily="34" charset="0"/>
            </a:endParaRPr>
          </a:p>
          <a:p>
            <a:r>
              <a:rPr lang="en-US" sz="1600" dirty="0" err="1">
                <a:latin typeface="Arial Narrow" panose="020B0606020202030204" pitchFamily="34" charset="0"/>
              </a:rPr>
              <a:t>i</a:t>
            </a:r>
            <a:r>
              <a:rPr lang="en-US" sz="1600" dirty="0">
                <a:latin typeface="Arial Narrow" panose="020B0606020202030204" pitchFamily="34" charset="0"/>
              </a:rPr>
              <a:t>) Induction of c</a:t>
            </a:r>
            <a:r>
              <a:rPr lang="en-US" sz="1600" dirty="0" smtClean="0">
                <a:latin typeface="Arial Narrow" panose="020B0606020202030204" pitchFamily="34" charset="0"/>
              </a:rPr>
              <a:t>hirality</a:t>
            </a:r>
            <a:endParaRPr lang="en-US" sz="1600" i="1" dirty="0">
              <a:latin typeface="Arial Narrow" panose="020B0606020202030204" pitchFamily="34" charset="0"/>
            </a:endParaRP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r>
              <a:rPr lang="en-US" sz="1600" dirty="0">
                <a:latin typeface="Arial Narrow" panose="020B0606020202030204" pitchFamily="34" charset="0"/>
              </a:rPr>
              <a:t>ii) Efficient </a:t>
            </a:r>
            <a:r>
              <a:rPr lang="en-US" sz="1600" dirty="0" smtClean="0">
                <a:latin typeface="Arial Narrow" panose="020B0606020202030204" pitchFamily="34" charset="0"/>
              </a:rPr>
              <a:t>sensitization 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   </a:t>
            </a:r>
            <a:r>
              <a:rPr lang="en-US" sz="1600" i="1" dirty="0" smtClean="0">
                <a:latin typeface="Arial Narrow" panose="020B0606020202030204" pitchFamily="34" charset="0"/>
              </a:rPr>
              <a:t>(antenna with high absorption cross-section)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endParaRPr lang="en-US" sz="1600" dirty="0" smtClean="0">
              <a:latin typeface="Arial Narrow" panose="020B0606020202030204" pitchFamily="34" charset="0"/>
            </a:endParaRPr>
          </a:p>
          <a:p>
            <a:endParaRPr lang="en-US" sz="1600" dirty="0" smtClean="0">
              <a:latin typeface="Arial Narrow" panose="020B0606020202030204" pitchFamily="34" charset="0"/>
            </a:endParaRP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r>
              <a:rPr lang="en-US" sz="1600" dirty="0" smtClean="0">
                <a:latin typeface="Arial Narrow" panose="020B0606020202030204" pitchFamily="34" charset="0"/>
              </a:rPr>
              <a:t>iii) Maximum decrease </a:t>
            </a:r>
            <a:r>
              <a:rPr lang="en-US" sz="1600" dirty="0">
                <a:latin typeface="Arial Narrow" panose="020B0606020202030204" pitchFamily="34" charset="0"/>
              </a:rPr>
              <a:t>of non-emissive deactivation 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    pathways </a:t>
            </a:r>
            <a:r>
              <a:rPr lang="en-US" sz="1600" i="1" dirty="0">
                <a:latin typeface="Arial Narrow" panose="020B0606020202030204" pitchFamily="34" charset="0"/>
              </a:rPr>
              <a:t>(CN = </a:t>
            </a:r>
            <a:r>
              <a:rPr lang="en-US" sz="1600" i="1" dirty="0" smtClean="0">
                <a:latin typeface="Arial Narrow" panose="020B0606020202030204" pitchFamily="34" charset="0"/>
              </a:rPr>
              <a:t>9, </a:t>
            </a:r>
            <a:r>
              <a:rPr lang="en-US" sz="1600" i="1" dirty="0" err="1">
                <a:latin typeface="Arial Narrow" panose="020B0606020202030204" pitchFamily="34" charset="0"/>
              </a:rPr>
              <a:t>deuteration</a:t>
            </a:r>
            <a:r>
              <a:rPr lang="en-US" sz="1600" i="1" dirty="0">
                <a:latin typeface="Arial Narrow" panose="020B0606020202030204" pitchFamily="34" charset="0"/>
              </a:rPr>
              <a:t>,…)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167" name="Objet 215">
            <a:extLst>
              <a:ext uri="{FF2B5EF4-FFF2-40B4-BE49-F238E27FC236}">
                <a16:creationId xmlns:a16="http://schemas.microsoft.com/office/drawing/2014/main" id="{F6D5C925-617D-7D6A-5E54-BE138A285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144382"/>
              </p:ext>
            </p:extLst>
          </p:nvPr>
        </p:nvGraphicFramePr>
        <p:xfrm>
          <a:off x="6357431" y="3549335"/>
          <a:ext cx="1600200" cy="565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6" name="CS ChemDraw Drawing" r:id="rId7" imgW="2278189" imgH="797011" progId="ChemDraw.Document.6.0">
                  <p:embed/>
                </p:oleObj>
              </mc:Choice>
              <mc:Fallback>
                <p:oleObj name="CS ChemDraw Drawing" r:id="rId7" imgW="2278189" imgH="797011" progId="ChemDraw.Document.6.0">
                  <p:embed/>
                  <p:pic>
                    <p:nvPicPr>
                      <p:cNvPr id="141" name="Objet 215">
                        <a:extLst>
                          <a:ext uri="{FF2B5EF4-FFF2-40B4-BE49-F238E27FC236}">
                            <a16:creationId xmlns:a16="http://schemas.microsoft.com/office/drawing/2014/main" id="{F6D5C925-617D-7D6A-5E54-BE138A285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57431" y="3549335"/>
                        <a:ext cx="1600200" cy="565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ZoneTexte 97">
            <a:extLst>
              <a:ext uri="{FF2B5EF4-FFF2-40B4-BE49-F238E27FC236}">
                <a16:creationId xmlns:a16="http://schemas.microsoft.com/office/drawing/2014/main" id="{97FA766C-FA80-B507-8178-02E6323A3BBD}"/>
              </a:ext>
            </a:extLst>
          </p:cNvPr>
          <p:cNvSpPr txBox="1"/>
          <p:nvPr/>
        </p:nvSpPr>
        <p:spPr>
          <a:xfrm>
            <a:off x="278660" y="6197500"/>
            <a:ext cx="998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Narrow" panose="020B0606020202030204" pitchFamily="34" charset="0"/>
              </a:rPr>
              <a:t>Ln</a:t>
            </a:r>
            <a:r>
              <a:rPr lang="en-US" sz="1600" b="1" baseline="30000" dirty="0" smtClean="0">
                <a:latin typeface="Arial Narrow" panose="020B0606020202030204" pitchFamily="34" charset="0"/>
              </a:rPr>
              <a:t>3+ </a:t>
            </a:r>
            <a:r>
              <a:rPr lang="en-US" sz="1600" b="1" dirty="0" smtClean="0">
                <a:latin typeface="Arial Narrow" panose="020B0606020202030204" pitchFamily="34" charset="0"/>
              </a:rPr>
              <a:t>= Er</a:t>
            </a:r>
            <a:r>
              <a:rPr lang="en-US" sz="1600" b="1" baseline="30000" dirty="0" smtClean="0">
                <a:latin typeface="Arial Narrow" panose="020B0606020202030204" pitchFamily="34" charset="0"/>
              </a:rPr>
              <a:t>3+</a:t>
            </a:r>
            <a:endParaRPr lang="en-US" sz="1400" b="1" baseline="30000" dirty="0">
              <a:latin typeface="Arial Narrow" panose="020B0606020202030204" pitchFamily="34" charset="0"/>
            </a:endParaRPr>
          </a:p>
        </p:txBody>
      </p:sp>
      <p:graphicFrame>
        <p:nvGraphicFramePr>
          <p:cNvPr id="172" name="Objekt 3">
            <a:extLst>
              <a:ext uri="{FF2B5EF4-FFF2-40B4-BE49-F238E27FC236}">
                <a16:creationId xmlns:a16="http://schemas.microsoft.com/office/drawing/2014/main" id="{6B460099-3C2C-72AA-C5C4-51DBED16A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339902"/>
              </p:ext>
            </p:extLst>
          </p:nvPr>
        </p:nvGraphicFramePr>
        <p:xfrm>
          <a:off x="5107682" y="4696818"/>
          <a:ext cx="1883249" cy="688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7" name="CS ChemDraw 64-bit Drawing" r:id="rId9" imgW="2444415" imgH="891424" progId="ChemDraw_x64.Document.6.0">
                  <p:embed/>
                </p:oleObj>
              </mc:Choice>
              <mc:Fallback>
                <p:oleObj name="CS ChemDraw 64-bit Drawing" r:id="rId9" imgW="2444415" imgH="891424" progId="ChemDraw_x64.Document.6.0">
                  <p:embed/>
                  <p:pic>
                    <p:nvPicPr>
                      <p:cNvPr id="153" name="Objekt 3">
                        <a:extLst>
                          <a:ext uri="{FF2B5EF4-FFF2-40B4-BE49-F238E27FC236}">
                            <a16:creationId xmlns:a16="http://schemas.microsoft.com/office/drawing/2014/main" id="{6B460099-3C2C-72AA-C5C4-51DBED16A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07682" y="4696818"/>
                        <a:ext cx="1883249" cy="688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" name="Rectangle 172"/>
          <p:cNvSpPr/>
          <p:nvPr/>
        </p:nvSpPr>
        <p:spPr>
          <a:xfrm>
            <a:off x="6338711" y="591745"/>
            <a:ext cx="2445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Insight into chiral activity of higher excited </a:t>
            </a:r>
            <a:r>
              <a:rPr lang="en-US" sz="1600" b="1" dirty="0" smtClean="0">
                <a:latin typeface="Arial Narrow" panose="020B0606020202030204" pitchFamily="34" charset="0"/>
              </a:rPr>
              <a:t>states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3032356" y="3839709"/>
            <a:ext cx="47614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 Narrow" panose="020B0606020202030204" pitchFamily="34" charset="0"/>
              </a:rPr>
              <a:t>your kind </a:t>
            </a:r>
            <a:r>
              <a:rPr lang="en-US" sz="4800" dirty="0">
                <a:latin typeface="Arial Narrow" panose="020B0606020202030204" pitchFamily="34" charset="0"/>
              </a:rPr>
              <a:t>attention !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99" y="5478663"/>
            <a:ext cx="868548" cy="85663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96" y="5442996"/>
            <a:ext cx="1225500" cy="83333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3" y="5305482"/>
            <a:ext cx="2525966" cy="10298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16" y="1067620"/>
            <a:ext cx="1275973" cy="62162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27108" y="179686"/>
            <a:ext cx="215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Acknowledgements</a:t>
            </a:r>
            <a:endParaRPr lang="de-DE" sz="2000" b="1" dirty="0"/>
          </a:p>
        </p:txBody>
      </p:sp>
      <p:sp>
        <p:nvSpPr>
          <p:cNvPr id="18" name="ZoneTexte 11"/>
          <p:cNvSpPr txBox="1">
            <a:spLocks noChangeArrowheads="1"/>
          </p:cNvSpPr>
          <p:nvPr/>
        </p:nvSpPr>
        <p:spPr bwMode="auto">
          <a:xfrm>
            <a:off x="350443" y="1011150"/>
            <a:ext cx="2525966" cy="425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fr-FR" sz="1400" dirty="0" smtClean="0">
                <a:latin typeface="Arial Narrow" panose="020B0606020202030204" pitchFamily="34" charset="0"/>
              </a:rPr>
              <a:t>Dr. Aline NONAT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1400" dirty="0" smtClean="0">
                <a:latin typeface="Arial Narrow" panose="020B0606020202030204" pitchFamily="34" charset="0"/>
              </a:rPr>
              <a:t>Dr. Loïc CHARBONNIERE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1400" dirty="0" smtClean="0">
                <a:latin typeface="Arial Narrow" panose="020B0606020202030204" pitchFamily="34" charset="0"/>
              </a:rPr>
              <a:t>Dr. Clémence CHEIGNON 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1400" dirty="0" smtClean="0">
                <a:latin typeface="Arial Narrow" panose="020B0606020202030204" pitchFamily="34" charset="0"/>
              </a:rPr>
              <a:t>Dr. Câline CHRISTINE </a:t>
            </a:r>
          </a:p>
          <a:p>
            <a:pPr algn="just">
              <a:lnSpc>
                <a:spcPct val="150000"/>
              </a:lnSpc>
            </a:pPr>
            <a:r>
              <a:rPr lang="fr-FR" sz="1400" dirty="0" smtClean="0">
                <a:latin typeface="Arial Narrow" panose="020B0606020202030204" pitchFamily="34" charset="0"/>
              </a:rPr>
              <a:t>Dr. Cyrille CHARPENTIER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1400" dirty="0" smtClean="0">
                <a:latin typeface="Arial Narrow" panose="020B0606020202030204" pitchFamily="34" charset="0"/>
              </a:rPr>
              <a:t>Alexandre LECOINTRE</a:t>
            </a:r>
            <a:endParaRPr lang="fr-FR" sz="1400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1400" dirty="0" smtClean="0">
                <a:latin typeface="Arial Narrow" panose="020B0606020202030204" pitchFamily="34" charset="0"/>
              </a:rPr>
              <a:t>Dr. </a:t>
            </a:r>
            <a:r>
              <a:rPr lang="fr-FR" sz="1400" dirty="0" err="1" smtClean="0">
                <a:latin typeface="Arial Narrow" panose="020B0606020202030204" pitchFamily="34" charset="0"/>
              </a:rPr>
              <a:t>Mainak</a:t>
            </a:r>
            <a:r>
              <a:rPr lang="fr-FR" sz="1400" dirty="0" smtClean="0">
                <a:latin typeface="Arial Narrow" panose="020B0606020202030204" pitchFamily="34" charset="0"/>
              </a:rPr>
              <a:t> BANERJEE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arrow" panose="020B0606020202030204" pitchFamily="34" charset="0"/>
              </a:rPr>
              <a:t>Samuel SANCHEZ 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arrow" panose="020B0606020202030204" pitchFamily="34" charset="0"/>
              </a:rPr>
              <a:t>Dr. </a:t>
            </a:r>
            <a:r>
              <a:rPr lang="fr-FR" sz="1400" dirty="0" err="1">
                <a:latin typeface="Arial Narrow" panose="020B0606020202030204" pitchFamily="34" charset="0"/>
              </a:rPr>
              <a:t>Brigino</a:t>
            </a:r>
            <a:r>
              <a:rPr lang="fr-FR" sz="1400" dirty="0">
                <a:latin typeface="Arial Narrow" panose="020B0606020202030204" pitchFamily="34" charset="0"/>
              </a:rPr>
              <a:t> RALAHY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arrow" panose="020B0606020202030204" pitchFamily="34" charset="0"/>
              </a:rPr>
              <a:t>Dr. Charlotte HEINRITZ</a:t>
            </a:r>
          </a:p>
          <a:p>
            <a:pPr algn="just">
              <a:lnSpc>
                <a:spcPct val="150000"/>
              </a:lnSpc>
            </a:pPr>
            <a:r>
              <a:rPr lang="fr-FR" sz="1400" dirty="0" err="1">
                <a:latin typeface="Arial Narrow" panose="020B0606020202030204" pitchFamily="34" charset="0"/>
              </a:rPr>
              <a:t>Abiram</a:t>
            </a:r>
            <a:r>
              <a:rPr lang="fr-FR" sz="1400" dirty="0">
                <a:latin typeface="Arial Narrow" panose="020B0606020202030204" pitchFamily="34" charset="0"/>
              </a:rPr>
              <a:t> SELVARATNAM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arrow" panose="020B0606020202030204" pitchFamily="34" charset="0"/>
              </a:rPr>
              <a:t>Pol CASTILLO-TORRES</a:t>
            </a:r>
          </a:p>
          <a:p>
            <a:pPr algn="just">
              <a:lnSpc>
                <a:spcPct val="150000"/>
              </a:lnSpc>
            </a:pPr>
            <a:r>
              <a:rPr lang="fr-FR" sz="1400" dirty="0">
                <a:latin typeface="Arial Narrow" panose="020B0606020202030204" pitchFamily="34" charset="0"/>
              </a:rPr>
              <a:t>Manon </a:t>
            </a:r>
            <a:r>
              <a:rPr lang="fr-FR" sz="1400" dirty="0" smtClean="0">
                <a:latin typeface="Arial Narrow" panose="020B0606020202030204" pitchFamily="34" charset="0"/>
              </a:rPr>
              <a:t>COURSEYRE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26750" y="1673376"/>
            <a:ext cx="15552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ANR-25-CE07-6425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490921" y="5506894"/>
            <a:ext cx="2226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latin typeface="Arial Narrow" panose="020B0606020202030204" pitchFamily="34" charset="0"/>
              </a:rPr>
              <a:t>Annika Sickinger</a:t>
            </a:r>
          </a:p>
          <a:p>
            <a:pPr algn="r"/>
            <a:r>
              <a:rPr lang="en-US" sz="2200" i="1" dirty="0">
                <a:latin typeface="Arial Narrow" panose="020B0606020202030204" pitchFamily="34" charset="0"/>
              </a:rPr>
              <a:t>s</a:t>
            </a:r>
            <a:r>
              <a:rPr lang="en-US" sz="2200" i="1" dirty="0" smtClean="0">
                <a:latin typeface="Arial Narrow" panose="020B0606020202030204" pitchFamily="34" charset="0"/>
              </a:rPr>
              <a:t>ickinger@unistra.fr</a:t>
            </a:r>
            <a:endParaRPr lang="en-US" sz="2200" i="1" dirty="0">
              <a:latin typeface="Arial Narrow" panose="020B0606020202030204" pitchFamily="34" charset="0"/>
            </a:endParaRPr>
          </a:p>
        </p:txBody>
      </p:sp>
      <p:sp>
        <p:nvSpPr>
          <p:cNvPr id="23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3032357" y="3015518"/>
            <a:ext cx="2708516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arrow" panose="020B0606020202030204" pitchFamily="34" charset="0"/>
              </a:rPr>
              <a:t>Thanks </a:t>
            </a:r>
            <a:r>
              <a:rPr lang="en-US" sz="4800" dirty="0" smtClean="0">
                <a:latin typeface="Arial Narrow" panose="020B0606020202030204" pitchFamily="34" charset="0"/>
              </a:rPr>
              <a:t>for</a:t>
            </a:r>
            <a:endParaRPr lang="en-US" sz="4800" dirty="0">
              <a:latin typeface="Arial Narrow" panose="020B0606020202030204" pitchFamily="34" charset="0"/>
            </a:endParaRPr>
          </a:p>
        </p:txBody>
      </p:sp>
      <p:pic>
        <p:nvPicPr>
          <p:cNvPr id="24" name="Picture 2" descr="Fichier:Université de Strasbourg.svg — Wikipé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45" y="2077127"/>
            <a:ext cx="1671164" cy="6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033538" y="2790420"/>
            <a:ext cx="13484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 </a:t>
            </a:r>
            <a:r>
              <a:rPr lang="fr-FR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</a:t>
            </a:r>
            <a:r>
              <a:rPr lang="fr-FR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QMat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11"/>
          <p:cNvSpPr txBox="1">
            <a:spLocks noChangeArrowheads="1"/>
          </p:cNvSpPr>
          <p:nvPr/>
        </p:nvSpPr>
        <p:spPr bwMode="auto">
          <a:xfrm>
            <a:off x="6490921" y="589819"/>
            <a:ext cx="200752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fr-FR" b="1" dirty="0" smtClean="0">
                <a:latin typeface="Arial Narrow" panose="020B0606020202030204" pitchFamily="34" charset="0"/>
              </a:rPr>
              <a:t>Financial support</a:t>
            </a:r>
          </a:p>
        </p:txBody>
      </p:sp>
    </p:spTree>
    <p:extLst>
      <p:ext uri="{BB962C8B-B14F-4D97-AF65-F5344CB8AC3E}">
        <p14:creationId xmlns:p14="http://schemas.microsoft.com/office/powerpoint/2010/main" val="16391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/>
          <p:cNvSpPr txBox="1"/>
          <p:nvPr/>
        </p:nvSpPr>
        <p:spPr>
          <a:xfrm>
            <a:off x="243311" y="214422"/>
            <a:ext cx="4079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 Narrow" panose="020B0606020202030204" pitchFamily="34" charset="0"/>
              </a:rPr>
              <a:t>Synthèse</a:t>
            </a:r>
            <a:r>
              <a:rPr lang="en-US" sz="2000" b="1" dirty="0" smtClean="0">
                <a:latin typeface="Arial Narrow" panose="020B0606020202030204" pitchFamily="34" charset="0"/>
              </a:rPr>
              <a:t> pour </a:t>
            </a:r>
            <a:r>
              <a:rPr lang="en-US" sz="2000" b="1" dirty="0" err="1" smtClean="0">
                <a:latin typeface="Arial Narrow" panose="020B0606020202030204" pitchFamily="34" charset="0"/>
              </a:rPr>
              <a:t>l’Analyse</a:t>
            </a:r>
            <a:r>
              <a:rPr lang="en-US" sz="2000" b="1" dirty="0" smtClean="0">
                <a:latin typeface="Arial Narrow" panose="020B0606020202030204" pitchFamily="34" charset="0"/>
              </a:rPr>
              <a:t> (</a:t>
            </a:r>
            <a:r>
              <a:rPr lang="en-US" sz="2000" b="1" dirty="0" err="1" smtClean="0">
                <a:latin typeface="Arial Narrow" panose="020B0606020202030204" pitchFamily="34" charset="0"/>
              </a:rPr>
              <a:t>SynPA</a:t>
            </a:r>
            <a:r>
              <a:rPr lang="en-US" sz="2000" b="1" dirty="0" smtClean="0">
                <a:latin typeface="Arial Narrow" panose="020B0606020202030204" pitchFamily="34" charset="0"/>
              </a:rPr>
              <a:t>) Team</a:t>
            </a:r>
            <a:endParaRPr lang="de-DE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t="18056" r="961" b="2924"/>
          <a:stretch/>
        </p:blipFill>
        <p:spPr>
          <a:xfrm>
            <a:off x="298696" y="960558"/>
            <a:ext cx="4356340" cy="26289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Rectangle : coins arrondis 14">
            <a:extLst>
              <a:ext uri="{FF2B5EF4-FFF2-40B4-BE49-F238E27FC236}">
                <a16:creationId xmlns:a16="http://schemas.microsoft.com/office/drawing/2014/main" id="{8B98CAEA-406C-4A4A-A1C2-9B57781E970B}"/>
              </a:ext>
            </a:extLst>
          </p:cNvPr>
          <p:cNvSpPr/>
          <p:nvPr/>
        </p:nvSpPr>
        <p:spPr>
          <a:xfrm>
            <a:off x="5560774" y="514462"/>
            <a:ext cx="3275522" cy="1739093"/>
          </a:xfrm>
          <a:prstGeom prst="roundRect">
            <a:avLst>
              <a:gd name="adj" fmla="val 918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1D0B83-2D6C-4189-977F-9F60BC1642F1}"/>
              </a:ext>
            </a:extLst>
          </p:cNvPr>
          <p:cNvSpPr/>
          <p:nvPr/>
        </p:nvSpPr>
        <p:spPr>
          <a:xfrm>
            <a:off x="5854963" y="388813"/>
            <a:ext cx="2185458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3429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latin typeface="Arial Narrow" panose="020B0606020202030204" pitchFamily="34" charset="0"/>
              </a:rPr>
              <a:t>Coordination complexes for </a:t>
            </a:r>
            <a:r>
              <a:rPr lang="fr-FR" sz="1400" b="1" dirty="0" err="1">
                <a:latin typeface="Arial Narrow" panose="020B0606020202030204" pitchFamily="34" charset="0"/>
              </a:rPr>
              <a:t>medical</a:t>
            </a:r>
            <a:r>
              <a:rPr lang="fr-FR" sz="1400" b="1" dirty="0">
                <a:latin typeface="Arial Narrow" panose="020B0606020202030204" pitchFamily="34" charset="0"/>
              </a:rPr>
              <a:t> </a:t>
            </a:r>
            <a:r>
              <a:rPr lang="fr-FR" sz="1400" b="1" dirty="0" err="1">
                <a:latin typeface="Arial Narrow" panose="020B0606020202030204" pitchFamily="34" charset="0"/>
              </a:rPr>
              <a:t>imaging</a:t>
            </a:r>
            <a:endParaRPr lang="fr-FR" sz="1400" b="1" dirty="0">
              <a:latin typeface="Arial Narrow" panose="020B0606020202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8F74925-2210-4D6F-B7F2-18D38C42577C}"/>
              </a:ext>
            </a:extLst>
          </p:cNvPr>
          <p:cNvSpPr txBox="1"/>
          <p:nvPr/>
        </p:nvSpPr>
        <p:spPr>
          <a:xfrm>
            <a:off x="7375620" y="1798137"/>
            <a:ext cx="1515577" cy="32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fr-FR" sz="1000" i="1" dirty="0">
                <a:latin typeface="Helvetica" panose="020B0604020202020204" pitchFamily="34" charset="0"/>
              </a:rPr>
              <a:t>Mn-</a:t>
            </a:r>
            <a:r>
              <a:rPr lang="fr-FR" sz="1000" i="1" dirty="0" err="1">
                <a:latin typeface="Helvetica" panose="020B0604020202020204" pitchFamily="34" charset="0"/>
              </a:rPr>
              <a:t>based</a:t>
            </a:r>
            <a:r>
              <a:rPr lang="fr-FR" sz="1000" i="1" dirty="0">
                <a:latin typeface="Helvetica" panose="020B0604020202020204" pitchFamily="34" charset="0"/>
              </a:rPr>
              <a:t> MRI </a:t>
            </a:r>
          </a:p>
          <a:p>
            <a:pPr algn="ctr">
              <a:lnSpc>
                <a:spcPts val="900"/>
              </a:lnSpc>
            </a:pPr>
            <a:r>
              <a:rPr lang="fr-FR" sz="1000" i="1" dirty="0" err="1">
                <a:latin typeface="Helvetica" panose="020B0604020202020204" pitchFamily="34" charset="0"/>
              </a:rPr>
              <a:t>contrast</a:t>
            </a:r>
            <a:r>
              <a:rPr lang="fr-FR" sz="1000" i="1" dirty="0">
                <a:latin typeface="Helvetica" panose="020B0604020202020204" pitchFamily="34" charset="0"/>
              </a:rPr>
              <a:t> agents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0EC0352-6C42-4D10-B1D1-90661586228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5" t="71129" r="48233" b="1"/>
          <a:stretch/>
        </p:blipFill>
        <p:spPr bwMode="auto">
          <a:xfrm>
            <a:off x="7947624" y="918128"/>
            <a:ext cx="684604" cy="80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11B78259-0D32-4A1A-909E-36DD714B5D7B}"/>
              </a:ext>
            </a:extLst>
          </p:cNvPr>
          <p:cNvGrpSpPr/>
          <p:nvPr/>
        </p:nvGrpSpPr>
        <p:grpSpPr>
          <a:xfrm>
            <a:off x="5705493" y="883911"/>
            <a:ext cx="1880030" cy="912125"/>
            <a:chOff x="-3413936" y="2178549"/>
            <a:chExt cx="2957879" cy="1025458"/>
          </a:xfrm>
        </p:grpSpPr>
        <p:graphicFrame>
          <p:nvGraphicFramePr>
            <p:cNvPr id="19" name="Objet 18">
              <a:extLst>
                <a:ext uri="{FF2B5EF4-FFF2-40B4-BE49-F238E27FC236}">
                  <a16:creationId xmlns:a16="http://schemas.microsoft.com/office/drawing/2014/main" id="{0287FF4D-253D-456C-BE85-E1FF3943E3B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-3413936" y="2178549"/>
            <a:ext cx="1725975" cy="1025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96" name="CS ChemDraw Drawing" r:id="rId6" imgW="3786692" imgH="2258275" progId="ChemDraw.Document.6.0">
                    <p:embed/>
                  </p:oleObj>
                </mc:Choice>
                <mc:Fallback>
                  <p:oleObj name="CS ChemDraw Drawing" r:id="rId6" imgW="3786692" imgH="2258275" progId="ChemDraw.Document.6.0">
                    <p:embed/>
                    <p:pic>
                      <p:nvPicPr>
                        <p:cNvPr id="118" name="Objet 117">
                          <a:extLst>
                            <a:ext uri="{FF2B5EF4-FFF2-40B4-BE49-F238E27FC236}">
                              <a16:creationId xmlns:a16="http://schemas.microsoft.com/office/drawing/2014/main" id="{0287FF4D-253D-456C-BE85-E1FF3943E3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-3413936" y="2178549"/>
                          <a:ext cx="1725975" cy="10254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t 19">
              <a:extLst>
                <a:ext uri="{FF2B5EF4-FFF2-40B4-BE49-F238E27FC236}">
                  <a16:creationId xmlns:a16="http://schemas.microsoft.com/office/drawing/2014/main" id="{844630E0-73CA-4C8B-9279-4EF9F781D97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-1188858" y="2371190"/>
            <a:ext cx="732801" cy="7014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97" name="CS ChemDraw Drawing" r:id="rId8" imgW="1065007" imgH="1020707" progId="ChemDraw.Document.6.0">
                    <p:embed/>
                  </p:oleObj>
                </mc:Choice>
                <mc:Fallback>
                  <p:oleObj name="CS ChemDraw Drawing" r:id="rId8" imgW="1065007" imgH="1020707" progId="ChemDraw.Document.6.0">
                    <p:embed/>
                    <p:pic>
                      <p:nvPicPr>
                        <p:cNvPr id="119" name="Objet 118">
                          <a:extLst>
                            <a:ext uri="{FF2B5EF4-FFF2-40B4-BE49-F238E27FC236}">
                              <a16:creationId xmlns:a16="http://schemas.microsoft.com/office/drawing/2014/main" id="{844630E0-73CA-4C8B-9279-4EF9F781D97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-1188858" y="2371190"/>
                          <a:ext cx="732801" cy="7014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t 20">
              <a:extLst>
                <a:ext uri="{FF2B5EF4-FFF2-40B4-BE49-F238E27FC236}">
                  <a16:creationId xmlns:a16="http://schemas.microsoft.com/office/drawing/2014/main" id="{6F376049-5ED4-481D-8912-850A60A0F20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-1524400" y="2676347"/>
            <a:ext cx="292100" cy="195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98" name="CS ChemDraw Drawing" r:id="rId10" imgW="292192" imgH="194619" progId="ChemDraw.Document.6.0">
                    <p:embed/>
                  </p:oleObj>
                </mc:Choice>
                <mc:Fallback>
                  <p:oleObj name="CS ChemDraw Drawing" r:id="rId10" imgW="292192" imgH="194619" progId="ChemDraw.Document.6.0">
                    <p:embed/>
                    <p:pic>
                      <p:nvPicPr>
                        <p:cNvPr id="120" name="Objet 119">
                          <a:extLst>
                            <a:ext uri="{FF2B5EF4-FFF2-40B4-BE49-F238E27FC236}">
                              <a16:creationId xmlns:a16="http://schemas.microsoft.com/office/drawing/2014/main" id="{6F376049-5ED4-481D-8912-850A60A0F2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-1524400" y="2676347"/>
                          <a:ext cx="292100" cy="195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5E894F0E-EBBE-47F5-BB1A-38329F9A1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13806" y="2635775"/>
              <a:ext cx="545416" cy="27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Étoile : 5 branches 121">
              <a:extLst>
                <a:ext uri="{FF2B5EF4-FFF2-40B4-BE49-F238E27FC236}">
                  <a16:creationId xmlns:a16="http://schemas.microsoft.com/office/drawing/2014/main" id="{93BB3056-F8AB-40E9-964B-3B837E189410}"/>
                </a:ext>
              </a:extLst>
            </p:cNvPr>
            <p:cNvSpPr/>
            <p:nvPr/>
          </p:nvSpPr>
          <p:spPr>
            <a:xfrm>
              <a:off x="-1307747" y="2748444"/>
              <a:ext cx="247703" cy="212864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B1DD13A-B1F9-4D80-93C8-69FD9669B899}"/>
              </a:ext>
            </a:extLst>
          </p:cNvPr>
          <p:cNvSpPr txBox="1"/>
          <p:nvPr/>
        </p:nvSpPr>
        <p:spPr>
          <a:xfrm>
            <a:off x="5870725" y="1873220"/>
            <a:ext cx="1205806" cy="20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fr-FR" sz="1000" i="1" dirty="0">
                <a:latin typeface="Helvetica" panose="020B0604020202020204" pitchFamily="34" charset="0"/>
              </a:rPr>
              <a:t>PET </a:t>
            </a:r>
            <a:r>
              <a:rPr lang="fr-FR" sz="1000" i="1" dirty="0" err="1">
                <a:latin typeface="Helvetica" panose="020B0604020202020204" pitchFamily="34" charset="0"/>
              </a:rPr>
              <a:t>radiotracors</a:t>
            </a:r>
            <a:endParaRPr lang="fr-FR" sz="1000" i="1" dirty="0">
              <a:latin typeface="Helvetica" panose="020B0604020202020204" pitchFamily="34" charset="0"/>
            </a:endParaRPr>
          </a:p>
        </p:txBody>
      </p:sp>
      <p:sp>
        <p:nvSpPr>
          <p:cNvPr id="25" name="Rectangle : coins arrondis 137">
            <a:extLst>
              <a:ext uri="{FF2B5EF4-FFF2-40B4-BE49-F238E27FC236}">
                <a16:creationId xmlns:a16="http://schemas.microsoft.com/office/drawing/2014/main" id="{0FE85BA4-5A72-4CD8-B570-99854F41B5B0}"/>
              </a:ext>
            </a:extLst>
          </p:cNvPr>
          <p:cNvSpPr/>
          <p:nvPr/>
        </p:nvSpPr>
        <p:spPr>
          <a:xfrm>
            <a:off x="5564389" y="2542834"/>
            <a:ext cx="3275522" cy="1671735"/>
          </a:xfrm>
          <a:prstGeom prst="roundRect">
            <a:avLst>
              <a:gd name="adj" fmla="val 13189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C726B1E-8A7A-47DB-ACEB-B2F0DF923B7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6715"/>
          <a:stretch/>
        </p:blipFill>
        <p:spPr>
          <a:xfrm>
            <a:off x="5753099" y="2731815"/>
            <a:ext cx="2943243" cy="138774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0DC1D1C-AC1B-46B8-9C64-F2507F61E4FC}"/>
              </a:ext>
            </a:extLst>
          </p:cNvPr>
          <p:cNvSpPr/>
          <p:nvPr/>
        </p:nvSpPr>
        <p:spPr>
          <a:xfrm>
            <a:off x="5836619" y="2395587"/>
            <a:ext cx="2479824" cy="2846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3429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err="1">
                <a:latin typeface="Arial Narrow" panose="020B0606020202030204" pitchFamily="34" charset="0"/>
              </a:rPr>
              <a:t>Nanocarriers</a:t>
            </a:r>
            <a:r>
              <a:rPr lang="fr-FR" sz="1400" b="1" dirty="0">
                <a:latin typeface="Arial Narrow" panose="020B0606020202030204" pitchFamily="34" charset="0"/>
              </a:rPr>
              <a:t> </a:t>
            </a:r>
            <a:r>
              <a:rPr lang="fr-FR" sz="1400" b="1" dirty="0" smtClean="0">
                <a:latin typeface="Arial Narrow" panose="020B0606020202030204" pitchFamily="34" charset="0"/>
              </a:rPr>
              <a:t>for </a:t>
            </a:r>
            <a:r>
              <a:rPr lang="fr-FR" sz="1400" b="1" dirty="0" err="1">
                <a:latin typeface="Arial Narrow" panose="020B0606020202030204" pitchFamily="34" charset="0"/>
              </a:rPr>
              <a:t>drug</a:t>
            </a:r>
            <a:r>
              <a:rPr lang="fr-FR" sz="1400" b="1" dirty="0">
                <a:latin typeface="Arial Narrow" panose="020B0606020202030204" pitchFamily="34" charset="0"/>
              </a:rPr>
              <a:t> </a:t>
            </a:r>
            <a:r>
              <a:rPr lang="fr-FR" sz="1400" b="1" dirty="0" err="1" smtClean="0">
                <a:latin typeface="Arial Narrow" panose="020B0606020202030204" pitchFamily="34" charset="0"/>
              </a:rPr>
              <a:t>delivery</a:t>
            </a:r>
            <a:endParaRPr lang="fr-FR" sz="1400" b="1" dirty="0">
              <a:latin typeface="Arial Narrow" panose="020B0606020202030204" pitchFamily="34" charset="0"/>
            </a:endParaRPr>
          </a:p>
        </p:txBody>
      </p:sp>
      <p:sp>
        <p:nvSpPr>
          <p:cNvPr id="28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328817" y="3914506"/>
            <a:ext cx="4078098" cy="2656721"/>
          </a:xfrm>
          <a:prstGeom prst="roundRect">
            <a:avLst>
              <a:gd name="adj" fmla="val 677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D6658-7B82-4B59-AA43-72FCC9328D92}"/>
              </a:ext>
            </a:extLst>
          </p:cNvPr>
          <p:cNvSpPr/>
          <p:nvPr/>
        </p:nvSpPr>
        <p:spPr>
          <a:xfrm>
            <a:off x="737853" y="3776144"/>
            <a:ext cx="2886366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3429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 err="1">
                <a:latin typeface="Arial Narrow" panose="020B0606020202030204" pitchFamily="34" charset="0"/>
              </a:rPr>
              <a:t>Hybrid</a:t>
            </a:r>
            <a:r>
              <a:rPr lang="fr-FR" sz="1400" b="1" dirty="0">
                <a:latin typeface="Arial Narrow" panose="020B0606020202030204" pitchFamily="34" charset="0"/>
              </a:rPr>
              <a:t> </a:t>
            </a:r>
            <a:r>
              <a:rPr lang="fr-FR" sz="1400" b="1" dirty="0" smtClean="0">
                <a:latin typeface="Arial Narrow" panose="020B0606020202030204" pitchFamily="34" charset="0"/>
              </a:rPr>
              <a:t>Lanthanide-</a:t>
            </a:r>
            <a:r>
              <a:rPr lang="fr-FR" sz="1400" b="1" dirty="0" err="1" smtClean="0">
                <a:latin typeface="Arial Narrow" panose="020B0606020202030204" pitchFamily="34" charset="0"/>
              </a:rPr>
              <a:t>Nanoparticles</a:t>
            </a:r>
            <a:r>
              <a:rPr lang="fr-FR" sz="1400" b="1" dirty="0" smtClean="0">
                <a:latin typeface="Arial Narrow" panose="020B0606020202030204" pitchFamily="34" charset="0"/>
              </a:rPr>
              <a:t> for </a:t>
            </a:r>
            <a:r>
              <a:rPr lang="fr-FR" sz="1400" b="1" dirty="0" err="1" smtClean="0">
                <a:latin typeface="Arial Narrow" panose="020B0606020202030204" pitchFamily="34" charset="0"/>
              </a:rPr>
              <a:t>bioanalytical</a:t>
            </a:r>
            <a:r>
              <a:rPr lang="fr-FR" sz="1400" b="1" dirty="0">
                <a:latin typeface="Arial Narrow" panose="020B0606020202030204" pitchFamily="34" charset="0"/>
              </a:rPr>
              <a:t> </a:t>
            </a:r>
            <a:r>
              <a:rPr lang="fr-FR" sz="1400" b="1" dirty="0" smtClean="0">
                <a:latin typeface="Arial Narrow" panose="020B0606020202030204" pitchFamily="34" charset="0"/>
              </a:rPr>
              <a:t>applications</a:t>
            </a:r>
            <a:endParaRPr lang="fr-FR" sz="1400" b="1" dirty="0">
              <a:latin typeface="Arial Narrow" panose="020B060602020203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EEAEC1C-34A3-4D94-9CAA-66FA77F290EF}"/>
              </a:ext>
            </a:extLst>
          </p:cNvPr>
          <p:cNvPicPr/>
          <p:nvPr/>
        </p:nvPicPr>
        <p:blipFill rotWithShape="1">
          <a:blip r:embed="rId14"/>
          <a:srcRect b="3284"/>
          <a:stretch/>
        </p:blipFill>
        <p:spPr>
          <a:xfrm>
            <a:off x="2066929" y="4310306"/>
            <a:ext cx="2279068" cy="11943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C44DF3B7-9171-4A50-B575-BBDBF29F8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2151" y="5494541"/>
            <a:ext cx="1056431" cy="93495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0163814-F591-4E96-8286-E7302DF1436E}"/>
              </a:ext>
            </a:extLst>
          </p:cNvPr>
          <p:cNvPicPr/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39"/>
          <a:stretch/>
        </p:blipFill>
        <p:spPr bwMode="auto">
          <a:xfrm rot="5400000">
            <a:off x="3120814" y="5083391"/>
            <a:ext cx="1022336" cy="184463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4CFB368B-2710-43DD-A6E2-4E40CE0DE20C}"/>
              </a:ext>
            </a:extLst>
          </p:cNvPr>
          <p:cNvSpPr txBox="1"/>
          <p:nvPr/>
        </p:nvSpPr>
        <p:spPr>
          <a:xfrm>
            <a:off x="1387520" y="6197156"/>
            <a:ext cx="1205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err="1">
                <a:latin typeface="Helvetica" panose="020B0604020202020204" pitchFamily="34" charset="0"/>
              </a:rPr>
              <a:t>Microscoy</a:t>
            </a:r>
            <a:endParaRPr lang="fr-FR" sz="1000" i="1" dirty="0">
              <a:latin typeface="Helvetica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4E19BD5-30FF-4904-92B5-A2A61B1FFCD1}"/>
              </a:ext>
            </a:extLst>
          </p:cNvPr>
          <p:cNvSpPr txBox="1"/>
          <p:nvPr/>
        </p:nvSpPr>
        <p:spPr>
          <a:xfrm>
            <a:off x="1933116" y="5929820"/>
            <a:ext cx="1114183" cy="32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900"/>
              </a:lnSpc>
            </a:pPr>
            <a:r>
              <a:rPr lang="fr-FR" sz="1000" i="1" dirty="0">
                <a:latin typeface="Helvetica" panose="020B0604020202020204" pitchFamily="34" charset="0"/>
              </a:rPr>
              <a:t>PET and MRI </a:t>
            </a:r>
            <a:r>
              <a:rPr lang="fr-FR" sz="1000" i="1" dirty="0" err="1">
                <a:latin typeface="Helvetica" panose="020B0604020202020204" pitchFamily="34" charset="0"/>
              </a:rPr>
              <a:t>imaging</a:t>
            </a:r>
            <a:endParaRPr lang="fr-FR" sz="1000" i="1" dirty="0">
              <a:latin typeface="Helvetica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0B66125-5298-476C-991C-D48B0B1E87EE}"/>
              </a:ext>
            </a:extLst>
          </p:cNvPr>
          <p:cNvSpPr txBox="1"/>
          <p:nvPr/>
        </p:nvSpPr>
        <p:spPr>
          <a:xfrm>
            <a:off x="2600617" y="4287878"/>
            <a:ext cx="1205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err="1">
                <a:latin typeface="Helvetica" panose="020B0604020202020204" pitchFamily="34" charset="0"/>
              </a:rPr>
              <a:t>Bioassays</a:t>
            </a:r>
            <a:endParaRPr lang="fr-FR" sz="1000" i="1" dirty="0">
              <a:latin typeface="Helvetica" panose="020B0604020202020204" pitchFamily="34" charset="0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A0D001E-2949-40E6-ABAC-806AC1A25E9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5973"/>
          <a:stretch/>
        </p:blipFill>
        <p:spPr>
          <a:xfrm>
            <a:off x="451709" y="4274874"/>
            <a:ext cx="1287933" cy="1117354"/>
          </a:xfrm>
          <a:prstGeom prst="rect">
            <a:avLst/>
          </a:prstGeom>
        </p:spPr>
      </p:pic>
      <p:sp>
        <p:nvSpPr>
          <p:cNvPr id="43" name="Rectangle : coins arrondis 136">
            <a:extLst>
              <a:ext uri="{FF2B5EF4-FFF2-40B4-BE49-F238E27FC236}">
                <a16:creationId xmlns:a16="http://schemas.microsoft.com/office/drawing/2014/main" id="{7ECF8D83-FB37-4A9F-B321-49FE0A361056}"/>
              </a:ext>
            </a:extLst>
          </p:cNvPr>
          <p:cNvSpPr/>
          <p:nvPr/>
        </p:nvSpPr>
        <p:spPr>
          <a:xfrm>
            <a:off x="4757673" y="4557694"/>
            <a:ext cx="4078623" cy="2017673"/>
          </a:xfrm>
          <a:prstGeom prst="roundRect">
            <a:avLst>
              <a:gd name="adj" fmla="val 1106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743B45C-3B97-441C-A995-7E2B9FA42942}"/>
              </a:ext>
            </a:extLst>
          </p:cNvPr>
          <p:cNvSpPr/>
          <p:nvPr/>
        </p:nvSpPr>
        <p:spPr>
          <a:xfrm>
            <a:off x="5023265" y="4454567"/>
            <a:ext cx="3019978" cy="290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34290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latin typeface="Arial Narrow" panose="020B0606020202030204" pitchFamily="34" charset="0"/>
              </a:rPr>
              <a:t>Luminescent lanthanide (Ln) complexes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1A4FFD21-64FE-43BA-B843-A0D1D633C2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74356" y="4980151"/>
            <a:ext cx="1274720" cy="118669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B04604D-7B1F-4AB8-8D22-36C7708DAD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3804" y="4903702"/>
            <a:ext cx="1077915" cy="985333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76AA8F4-AEC4-48CD-B8CF-10E2AC88E6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28431" y="5492083"/>
            <a:ext cx="674032" cy="64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0473B929-C6EE-428C-8DE2-71DB305B7372}"/>
              </a:ext>
            </a:extLst>
          </p:cNvPr>
          <p:cNvSpPr txBox="1"/>
          <p:nvPr/>
        </p:nvSpPr>
        <p:spPr>
          <a:xfrm>
            <a:off x="6116728" y="6094283"/>
            <a:ext cx="12058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err="1">
                <a:latin typeface="Helvetica" panose="020B0604020202020204" pitchFamily="34" charset="0"/>
              </a:rPr>
              <a:t>Upconversion</a:t>
            </a:r>
            <a:endParaRPr lang="fr-FR" sz="1000" i="1" dirty="0">
              <a:latin typeface="Helvetica" panose="020B0604020202020204" pitchFamily="34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2977BC41-9219-467E-BD4E-6CD36956BE46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4659" y="4687545"/>
            <a:ext cx="1069228" cy="91198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21" descr="A picture containing metalware, key, stove&#10;&#10;Description automatically generated">
            <a:extLst>
              <a:ext uri="{FF2B5EF4-FFF2-40B4-BE49-F238E27FC236}">
                <a16:creationId xmlns:a16="http://schemas.microsoft.com/office/drawing/2014/main" id="{1A27EEC4-5C96-4285-9393-12881CB40C76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3" t="9506" r="27161" b="9559"/>
          <a:stretch/>
        </p:blipFill>
        <p:spPr>
          <a:xfrm>
            <a:off x="4839767" y="5459306"/>
            <a:ext cx="1068657" cy="9743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23" y="707419"/>
            <a:ext cx="1411821" cy="575588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DC293C9-B8BB-15FB-23E8-6A6E6526F26B}"/>
              </a:ext>
            </a:extLst>
          </p:cNvPr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26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30342" y="1790700"/>
            <a:ext cx="8332149" cy="3514816"/>
            <a:chOff x="1113556" y="2318519"/>
            <a:chExt cx="9527126" cy="4018903"/>
          </a:xfrm>
        </p:grpSpPr>
        <p:grpSp>
          <p:nvGrpSpPr>
            <p:cNvPr id="6" name="Groupe 5"/>
            <p:cNvGrpSpPr/>
            <p:nvPr/>
          </p:nvGrpSpPr>
          <p:grpSpPr>
            <a:xfrm>
              <a:off x="1113556" y="2318519"/>
              <a:ext cx="9527126" cy="4018903"/>
              <a:chOff x="1113556" y="2318519"/>
              <a:chExt cx="9527126" cy="4018903"/>
            </a:xfrm>
          </p:grpSpPr>
          <p:sp>
            <p:nvSpPr>
              <p:cNvPr id="95" name="Ellipse 94"/>
              <p:cNvSpPr/>
              <p:nvPr/>
            </p:nvSpPr>
            <p:spPr>
              <a:xfrm rot="16200000" flipV="1">
                <a:off x="3626387" y="3774446"/>
                <a:ext cx="1019335" cy="1015719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chemeClr val="dk1"/>
                </a:solidFill>
              </a:ln>
              <a:effectLst>
                <a:glow rad="127000">
                  <a:srgbClr val="00B0F0">
                    <a:alpha val="40000"/>
                  </a:srgbClr>
                </a:glow>
                <a:innerShdw blurRad="279400" dist="127000" dir="13260000">
                  <a:prstClr val="black">
                    <a:alpha val="63000"/>
                  </a:prstClr>
                </a:innerShdw>
                <a:reflection stA="83000" endPos="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 b="1"/>
              </a:p>
            </p:txBody>
          </p:sp>
          <p:sp>
            <p:nvSpPr>
              <p:cNvPr id="96" name="Ellipse 95"/>
              <p:cNvSpPr/>
              <p:nvPr/>
            </p:nvSpPr>
            <p:spPr>
              <a:xfrm rot="18080634">
                <a:off x="3653842" y="3895625"/>
                <a:ext cx="543186" cy="4269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01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3761611" y="3988602"/>
                <a:ext cx="112473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Er</a:t>
                </a:r>
                <a:r>
                  <a:rPr lang="de-DE" sz="2400" b="1" baseline="30000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3+</a:t>
                </a:r>
              </a:p>
            </p:txBody>
          </p:sp>
          <p:sp>
            <p:nvSpPr>
              <p:cNvPr id="103" name="Arc 61">
                <a:extLst>
                  <a:ext uri="{FF2B5EF4-FFF2-40B4-BE49-F238E27FC236}">
                    <a16:creationId xmlns:a16="http://schemas.microsoft.com/office/drawing/2014/main" id="{B6A44A6F-9427-04B2-4556-5DB4C20A9B42}"/>
                  </a:ext>
                </a:extLst>
              </p:cNvPr>
              <p:cNvSpPr/>
              <p:nvPr/>
            </p:nvSpPr>
            <p:spPr>
              <a:xfrm rot="21091326">
                <a:off x="2911726" y="3016205"/>
                <a:ext cx="964092" cy="949562"/>
              </a:xfrm>
              <a:prstGeom prst="arc">
                <a:avLst>
                  <a:gd name="adj1" fmla="val 13775222"/>
                  <a:gd name="adj2" fmla="val 21308267"/>
                </a:avLst>
              </a:prstGeom>
              <a:ln w="25400">
                <a:solidFill>
                  <a:schemeClr val="tx1"/>
                </a:solidFill>
                <a:prstDash val="sysDash"/>
                <a:tailEnd type="triangle" w="med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2" name="Textfeld 6">
                <a:extLst>
                  <a:ext uri="{FF2B5EF4-FFF2-40B4-BE49-F238E27FC236}">
                    <a16:creationId xmlns:a16="http://schemas.microsoft.com/office/drawing/2014/main" id="{CFF89DB9-9609-CA50-4778-02F304EB28A7}"/>
                  </a:ext>
                </a:extLst>
              </p:cNvPr>
              <p:cNvSpPr txBox="1"/>
              <p:nvPr/>
            </p:nvSpPr>
            <p:spPr>
              <a:xfrm>
                <a:off x="5766921" y="4328711"/>
                <a:ext cx="107077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b="1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UC-CPL Emission</a:t>
                </a:r>
              </a:p>
            </p:txBody>
          </p:sp>
          <p:pic>
            <p:nvPicPr>
              <p:cNvPr id="144" name="Picture 2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96E85DF-108C-4B07-969F-343865E593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725" b="48761"/>
              <a:stretch/>
            </p:blipFill>
            <p:spPr>
              <a:xfrm rot="1364390" flipV="1">
                <a:off x="5047646" y="4630964"/>
                <a:ext cx="1104424" cy="999430"/>
              </a:xfrm>
              <a:prstGeom prst="rect">
                <a:avLst/>
              </a:prstGeom>
              <a:effectLst>
                <a:glow rad="63500">
                  <a:srgbClr val="00B050">
                    <a:alpha val="54000"/>
                  </a:srgbClr>
                </a:glow>
              </a:effectLst>
            </p:spPr>
          </p:pic>
          <p:sp>
            <p:nvSpPr>
              <p:cNvPr id="145" name="Triangle isocèle 144"/>
              <p:cNvSpPr/>
              <p:nvPr/>
            </p:nvSpPr>
            <p:spPr>
              <a:xfrm rot="7863859">
                <a:off x="6012924" y="5496240"/>
                <a:ext cx="152132" cy="21516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>
                <a:glow rad="63500">
                  <a:srgbClr val="00B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aphicFrame>
            <p:nvGraphicFramePr>
              <p:cNvPr id="146" name="Objet 145"/>
              <p:cNvGraphicFramePr>
                <a:graphicFrameLocks noChangeAspect="1"/>
              </p:cNvGraphicFramePr>
              <p:nvPr/>
            </p:nvGraphicFramePr>
            <p:xfrm>
              <a:off x="1113556" y="3522194"/>
              <a:ext cx="822966" cy="6144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9" name="CS ChemDraw 64-bit Drawing" r:id="rId4" imgW="237362" imgH="177937" progId="ChemDraw_x64.Document.6.0">
                      <p:embed/>
                    </p:oleObj>
                  </mc:Choice>
                  <mc:Fallback>
                    <p:oleObj name="CS ChemDraw 64-bit Drawing" r:id="rId4" imgW="237362" imgH="177937" progId="ChemDraw_x64.Document.6.0">
                      <p:embed/>
                      <p:pic>
                        <p:nvPicPr>
                          <p:cNvPr id="146" name="Objet 145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113556" y="3522194"/>
                            <a:ext cx="822966" cy="61448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7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2376380" y="5639795"/>
                <a:ext cx="1564167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i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Antenna, attached to tridentate ligand</a:t>
                </a:r>
              </a:p>
              <a:p>
                <a:endParaRPr lang="de-DE" sz="1050" i="1" baseline="-250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Gleichschenkliges Dreieck 66">
                <a:extLst>
                  <a:ext uri="{FF2B5EF4-FFF2-40B4-BE49-F238E27FC236}">
                    <a16:creationId xmlns:a16="http://schemas.microsoft.com/office/drawing/2014/main" id="{E51691AD-B902-C092-BE36-E0569950502B}"/>
                  </a:ext>
                </a:extLst>
              </p:cNvPr>
              <p:cNvSpPr/>
              <p:nvPr/>
            </p:nvSpPr>
            <p:spPr>
              <a:xfrm rot="7937097">
                <a:off x="1798403" y="3948859"/>
                <a:ext cx="162667" cy="151476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/>
              </a:p>
            </p:txBody>
          </p:sp>
          <p:sp>
            <p:nvSpPr>
              <p:cNvPr id="2" name="Forme libre 1"/>
              <p:cNvSpPr/>
              <p:nvPr/>
            </p:nvSpPr>
            <p:spPr>
              <a:xfrm>
                <a:off x="2372414" y="3304729"/>
                <a:ext cx="309979" cy="1925816"/>
              </a:xfrm>
              <a:custGeom>
                <a:avLst/>
                <a:gdLst>
                  <a:gd name="connsiteX0" fmla="*/ 440575 w 457200"/>
                  <a:gd name="connsiteY0" fmla="*/ 0 h 2177935"/>
                  <a:gd name="connsiteX1" fmla="*/ 432262 w 457200"/>
                  <a:gd name="connsiteY1" fmla="*/ 41564 h 2177935"/>
                  <a:gd name="connsiteX2" fmla="*/ 399011 w 457200"/>
                  <a:gd name="connsiteY2" fmla="*/ 91440 h 2177935"/>
                  <a:gd name="connsiteX3" fmla="*/ 374073 w 457200"/>
                  <a:gd name="connsiteY3" fmla="*/ 166255 h 2177935"/>
                  <a:gd name="connsiteX4" fmla="*/ 357448 w 457200"/>
                  <a:gd name="connsiteY4" fmla="*/ 216131 h 2177935"/>
                  <a:gd name="connsiteX5" fmla="*/ 349135 w 457200"/>
                  <a:gd name="connsiteY5" fmla="*/ 241069 h 2177935"/>
                  <a:gd name="connsiteX6" fmla="*/ 332509 w 457200"/>
                  <a:gd name="connsiteY6" fmla="*/ 266007 h 2177935"/>
                  <a:gd name="connsiteX7" fmla="*/ 299258 w 457200"/>
                  <a:gd name="connsiteY7" fmla="*/ 332509 h 2177935"/>
                  <a:gd name="connsiteX8" fmla="*/ 290946 w 457200"/>
                  <a:gd name="connsiteY8" fmla="*/ 357447 h 2177935"/>
                  <a:gd name="connsiteX9" fmla="*/ 241069 w 457200"/>
                  <a:gd name="connsiteY9" fmla="*/ 432262 h 2177935"/>
                  <a:gd name="connsiteX10" fmla="*/ 224444 w 457200"/>
                  <a:gd name="connsiteY10" fmla="*/ 457200 h 2177935"/>
                  <a:gd name="connsiteX11" fmla="*/ 207818 w 457200"/>
                  <a:gd name="connsiteY11" fmla="*/ 490451 h 2177935"/>
                  <a:gd name="connsiteX12" fmla="*/ 191193 w 457200"/>
                  <a:gd name="connsiteY12" fmla="*/ 515389 h 2177935"/>
                  <a:gd name="connsiteX13" fmla="*/ 166255 w 457200"/>
                  <a:gd name="connsiteY13" fmla="*/ 556953 h 2177935"/>
                  <a:gd name="connsiteX14" fmla="*/ 141317 w 457200"/>
                  <a:gd name="connsiteY14" fmla="*/ 631767 h 2177935"/>
                  <a:gd name="connsiteX15" fmla="*/ 133004 w 457200"/>
                  <a:gd name="connsiteY15" fmla="*/ 656706 h 2177935"/>
                  <a:gd name="connsiteX16" fmla="*/ 116378 w 457200"/>
                  <a:gd name="connsiteY16" fmla="*/ 673331 h 2177935"/>
                  <a:gd name="connsiteX17" fmla="*/ 108066 w 457200"/>
                  <a:gd name="connsiteY17" fmla="*/ 698269 h 2177935"/>
                  <a:gd name="connsiteX18" fmla="*/ 58189 w 457200"/>
                  <a:gd name="connsiteY18" fmla="*/ 789709 h 2177935"/>
                  <a:gd name="connsiteX19" fmla="*/ 24938 w 457200"/>
                  <a:gd name="connsiteY19" fmla="*/ 864524 h 2177935"/>
                  <a:gd name="connsiteX20" fmla="*/ 16626 w 457200"/>
                  <a:gd name="connsiteY20" fmla="*/ 897775 h 2177935"/>
                  <a:gd name="connsiteX21" fmla="*/ 8313 w 457200"/>
                  <a:gd name="connsiteY21" fmla="*/ 922713 h 2177935"/>
                  <a:gd name="connsiteX22" fmla="*/ 0 w 457200"/>
                  <a:gd name="connsiteY22" fmla="*/ 964277 h 2177935"/>
                  <a:gd name="connsiteX23" fmla="*/ 8313 w 457200"/>
                  <a:gd name="connsiteY23" fmla="*/ 1271847 h 2177935"/>
                  <a:gd name="connsiteX24" fmla="*/ 16626 w 457200"/>
                  <a:gd name="connsiteY24" fmla="*/ 1296786 h 2177935"/>
                  <a:gd name="connsiteX25" fmla="*/ 41564 w 457200"/>
                  <a:gd name="connsiteY25" fmla="*/ 1396538 h 2177935"/>
                  <a:gd name="connsiteX26" fmla="*/ 58189 w 457200"/>
                  <a:gd name="connsiteY26" fmla="*/ 1446415 h 2177935"/>
                  <a:gd name="connsiteX27" fmla="*/ 66502 w 457200"/>
                  <a:gd name="connsiteY27" fmla="*/ 1471353 h 2177935"/>
                  <a:gd name="connsiteX28" fmla="*/ 83128 w 457200"/>
                  <a:gd name="connsiteY28" fmla="*/ 1496291 h 2177935"/>
                  <a:gd name="connsiteX29" fmla="*/ 124691 w 457200"/>
                  <a:gd name="connsiteY29" fmla="*/ 1571106 h 2177935"/>
                  <a:gd name="connsiteX30" fmla="*/ 141317 w 457200"/>
                  <a:gd name="connsiteY30" fmla="*/ 1604357 h 2177935"/>
                  <a:gd name="connsiteX31" fmla="*/ 157942 w 457200"/>
                  <a:gd name="connsiteY31" fmla="*/ 1629295 h 2177935"/>
                  <a:gd name="connsiteX32" fmla="*/ 166255 w 457200"/>
                  <a:gd name="connsiteY32" fmla="*/ 1654233 h 2177935"/>
                  <a:gd name="connsiteX33" fmla="*/ 182880 w 457200"/>
                  <a:gd name="connsiteY33" fmla="*/ 1687484 h 2177935"/>
                  <a:gd name="connsiteX34" fmla="*/ 191193 w 457200"/>
                  <a:gd name="connsiteY34" fmla="*/ 1712422 h 2177935"/>
                  <a:gd name="connsiteX35" fmla="*/ 224444 w 457200"/>
                  <a:gd name="connsiteY35" fmla="*/ 1770611 h 2177935"/>
                  <a:gd name="connsiteX36" fmla="*/ 232757 w 457200"/>
                  <a:gd name="connsiteY36" fmla="*/ 1795549 h 2177935"/>
                  <a:gd name="connsiteX37" fmla="*/ 249382 w 457200"/>
                  <a:gd name="connsiteY37" fmla="*/ 1812175 h 2177935"/>
                  <a:gd name="connsiteX38" fmla="*/ 274320 w 457200"/>
                  <a:gd name="connsiteY38" fmla="*/ 1870364 h 2177935"/>
                  <a:gd name="connsiteX39" fmla="*/ 290946 w 457200"/>
                  <a:gd name="connsiteY39" fmla="*/ 1895302 h 2177935"/>
                  <a:gd name="connsiteX40" fmla="*/ 307571 w 457200"/>
                  <a:gd name="connsiteY40" fmla="*/ 1936866 h 2177935"/>
                  <a:gd name="connsiteX41" fmla="*/ 315884 w 457200"/>
                  <a:gd name="connsiteY41" fmla="*/ 1961804 h 2177935"/>
                  <a:gd name="connsiteX42" fmla="*/ 332509 w 457200"/>
                  <a:gd name="connsiteY42" fmla="*/ 1986742 h 2177935"/>
                  <a:gd name="connsiteX43" fmla="*/ 349135 w 457200"/>
                  <a:gd name="connsiteY43" fmla="*/ 2003367 h 2177935"/>
                  <a:gd name="connsiteX44" fmla="*/ 382386 w 457200"/>
                  <a:gd name="connsiteY44" fmla="*/ 2053244 h 2177935"/>
                  <a:gd name="connsiteX45" fmla="*/ 390698 w 457200"/>
                  <a:gd name="connsiteY45" fmla="*/ 2078182 h 2177935"/>
                  <a:gd name="connsiteX46" fmla="*/ 423949 w 457200"/>
                  <a:gd name="connsiteY46" fmla="*/ 2128058 h 2177935"/>
                  <a:gd name="connsiteX47" fmla="*/ 432262 w 457200"/>
                  <a:gd name="connsiteY47" fmla="*/ 2152997 h 2177935"/>
                  <a:gd name="connsiteX48" fmla="*/ 448888 w 457200"/>
                  <a:gd name="connsiteY48" fmla="*/ 2169622 h 2177935"/>
                  <a:gd name="connsiteX49" fmla="*/ 457200 w 457200"/>
                  <a:gd name="connsiteY49" fmla="*/ 2177935 h 217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57200" h="2177935">
                    <a:moveTo>
                      <a:pt x="440575" y="0"/>
                    </a:moveTo>
                    <a:cubicBezTo>
                      <a:pt x="437804" y="13855"/>
                      <a:pt x="438109" y="28701"/>
                      <a:pt x="432262" y="41564"/>
                    </a:cubicBezTo>
                    <a:cubicBezTo>
                      <a:pt x="423994" y="59754"/>
                      <a:pt x="399011" y="91440"/>
                      <a:pt x="399011" y="91440"/>
                    </a:cubicBezTo>
                    <a:cubicBezTo>
                      <a:pt x="380291" y="203759"/>
                      <a:pt x="405243" y="96122"/>
                      <a:pt x="374073" y="166255"/>
                    </a:cubicBezTo>
                    <a:cubicBezTo>
                      <a:pt x="366956" y="182269"/>
                      <a:pt x="362990" y="199506"/>
                      <a:pt x="357448" y="216131"/>
                    </a:cubicBezTo>
                    <a:cubicBezTo>
                      <a:pt x="354677" y="224444"/>
                      <a:pt x="353996" y="233778"/>
                      <a:pt x="349135" y="241069"/>
                    </a:cubicBezTo>
                    <a:lnTo>
                      <a:pt x="332509" y="266007"/>
                    </a:lnTo>
                    <a:cubicBezTo>
                      <a:pt x="313406" y="323319"/>
                      <a:pt x="328276" y="303492"/>
                      <a:pt x="299258" y="332509"/>
                    </a:cubicBezTo>
                    <a:cubicBezTo>
                      <a:pt x="296487" y="340822"/>
                      <a:pt x="295201" y="349787"/>
                      <a:pt x="290946" y="357447"/>
                    </a:cubicBezTo>
                    <a:cubicBezTo>
                      <a:pt x="290934" y="357469"/>
                      <a:pt x="249389" y="419782"/>
                      <a:pt x="241069" y="432262"/>
                    </a:cubicBezTo>
                    <a:cubicBezTo>
                      <a:pt x="235527" y="440575"/>
                      <a:pt x="228912" y="448264"/>
                      <a:pt x="224444" y="457200"/>
                    </a:cubicBezTo>
                    <a:cubicBezTo>
                      <a:pt x="218902" y="468284"/>
                      <a:pt x="213966" y="479692"/>
                      <a:pt x="207818" y="490451"/>
                    </a:cubicBezTo>
                    <a:cubicBezTo>
                      <a:pt x="202861" y="499125"/>
                      <a:pt x="195661" y="506453"/>
                      <a:pt x="191193" y="515389"/>
                    </a:cubicBezTo>
                    <a:cubicBezTo>
                      <a:pt x="169611" y="558554"/>
                      <a:pt x="198727" y="524479"/>
                      <a:pt x="166255" y="556953"/>
                    </a:cubicBezTo>
                    <a:lnTo>
                      <a:pt x="141317" y="631767"/>
                    </a:lnTo>
                    <a:cubicBezTo>
                      <a:pt x="138546" y="640080"/>
                      <a:pt x="139200" y="650510"/>
                      <a:pt x="133004" y="656706"/>
                    </a:cubicBezTo>
                    <a:lnTo>
                      <a:pt x="116378" y="673331"/>
                    </a:lnTo>
                    <a:cubicBezTo>
                      <a:pt x="113607" y="681644"/>
                      <a:pt x="111692" y="690292"/>
                      <a:pt x="108066" y="698269"/>
                    </a:cubicBezTo>
                    <a:cubicBezTo>
                      <a:pt x="81124" y="757542"/>
                      <a:pt x="84219" y="750666"/>
                      <a:pt x="58189" y="789709"/>
                    </a:cubicBezTo>
                    <a:cubicBezTo>
                      <a:pt x="38405" y="849064"/>
                      <a:pt x="51285" y="825005"/>
                      <a:pt x="24938" y="864524"/>
                    </a:cubicBezTo>
                    <a:cubicBezTo>
                      <a:pt x="22167" y="875608"/>
                      <a:pt x="19765" y="886790"/>
                      <a:pt x="16626" y="897775"/>
                    </a:cubicBezTo>
                    <a:cubicBezTo>
                      <a:pt x="14219" y="906200"/>
                      <a:pt x="10438" y="914212"/>
                      <a:pt x="8313" y="922713"/>
                    </a:cubicBezTo>
                    <a:cubicBezTo>
                      <a:pt x="4886" y="936420"/>
                      <a:pt x="2771" y="950422"/>
                      <a:pt x="0" y="964277"/>
                    </a:cubicBezTo>
                    <a:cubicBezTo>
                      <a:pt x="2771" y="1066800"/>
                      <a:pt x="3191" y="1169414"/>
                      <a:pt x="8313" y="1271847"/>
                    </a:cubicBezTo>
                    <a:cubicBezTo>
                      <a:pt x="8751" y="1280599"/>
                      <a:pt x="14725" y="1288232"/>
                      <a:pt x="16626" y="1296786"/>
                    </a:cubicBezTo>
                    <a:cubicBezTo>
                      <a:pt x="39013" y="1397531"/>
                      <a:pt x="7969" y="1295755"/>
                      <a:pt x="41564" y="1396538"/>
                    </a:cubicBezTo>
                    <a:lnTo>
                      <a:pt x="58189" y="1446415"/>
                    </a:lnTo>
                    <a:cubicBezTo>
                      <a:pt x="60960" y="1454728"/>
                      <a:pt x="61641" y="1464062"/>
                      <a:pt x="66502" y="1471353"/>
                    </a:cubicBezTo>
                    <a:lnTo>
                      <a:pt x="83128" y="1496291"/>
                    </a:lnTo>
                    <a:cubicBezTo>
                      <a:pt x="106111" y="1565245"/>
                      <a:pt x="67533" y="1456792"/>
                      <a:pt x="124691" y="1571106"/>
                    </a:cubicBezTo>
                    <a:cubicBezTo>
                      <a:pt x="130233" y="1582190"/>
                      <a:pt x="135169" y="1593598"/>
                      <a:pt x="141317" y="1604357"/>
                    </a:cubicBezTo>
                    <a:cubicBezTo>
                      <a:pt x="146274" y="1613031"/>
                      <a:pt x="153474" y="1620359"/>
                      <a:pt x="157942" y="1629295"/>
                    </a:cubicBezTo>
                    <a:cubicBezTo>
                      <a:pt x="161861" y="1637132"/>
                      <a:pt x="162803" y="1646179"/>
                      <a:pt x="166255" y="1654233"/>
                    </a:cubicBezTo>
                    <a:cubicBezTo>
                      <a:pt x="171136" y="1665623"/>
                      <a:pt x="177999" y="1676094"/>
                      <a:pt x="182880" y="1687484"/>
                    </a:cubicBezTo>
                    <a:cubicBezTo>
                      <a:pt x="186332" y="1695538"/>
                      <a:pt x="187274" y="1704585"/>
                      <a:pt x="191193" y="1712422"/>
                    </a:cubicBezTo>
                    <a:cubicBezTo>
                      <a:pt x="232937" y="1795910"/>
                      <a:pt x="180719" y="1668590"/>
                      <a:pt x="224444" y="1770611"/>
                    </a:cubicBezTo>
                    <a:cubicBezTo>
                      <a:pt x="227896" y="1778665"/>
                      <a:pt x="228249" y="1788035"/>
                      <a:pt x="232757" y="1795549"/>
                    </a:cubicBezTo>
                    <a:cubicBezTo>
                      <a:pt x="236789" y="1802269"/>
                      <a:pt x="245035" y="1805654"/>
                      <a:pt x="249382" y="1812175"/>
                    </a:cubicBezTo>
                    <a:cubicBezTo>
                      <a:pt x="283987" y="1864084"/>
                      <a:pt x="252147" y="1826019"/>
                      <a:pt x="274320" y="1870364"/>
                    </a:cubicBezTo>
                    <a:cubicBezTo>
                      <a:pt x="278788" y="1879300"/>
                      <a:pt x="286478" y="1886366"/>
                      <a:pt x="290946" y="1895302"/>
                    </a:cubicBezTo>
                    <a:cubicBezTo>
                      <a:pt x="297619" y="1908649"/>
                      <a:pt x="302332" y="1922894"/>
                      <a:pt x="307571" y="1936866"/>
                    </a:cubicBezTo>
                    <a:cubicBezTo>
                      <a:pt x="310648" y="1945070"/>
                      <a:pt x="311965" y="1953967"/>
                      <a:pt x="315884" y="1961804"/>
                    </a:cubicBezTo>
                    <a:cubicBezTo>
                      <a:pt x="320352" y="1970740"/>
                      <a:pt x="326268" y="1978941"/>
                      <a:pt x="332509" y="1986742"/>
                    </a:cubicBezTo>
                    <a:cubicBezTo>
                      <a:pt x="337405" y="1992862"/>
                      <a:pt x="344433" y="1997097"/>
                      <a:pt x="349135" y="2003367"/>
                    </a:cubicBezTo>
                    <a:cubicBezTo>
                      <a:pt x="361124" y="2019352"/>
                      <a:pt x="382386" y="2053244"/>
                      <a:pt x="382386" y="2053244"/>
                    </a:cubicBezTo>
                    <a:cubicBezTo>
                      <a:pt x="385157" y="2061557"/>
                      <a:pt x="386443" y="2070522"/>
                      <a:pt x="390698" y="2078182"/>
                    </a:cubicBezTo>
                    <a:cubicBezTo>
                      <a:pt x="400402" y="2095649"/>
                      <a:pt x="417630" y="2109102"/>
                      <a:pt x="423949" y="2128058"/>
                    </a:cubicBezTo>
                    <a:cubicBezTo>
                      <a:pt x="426720" y="2136371"/>
                      <a:pt x="427754" y="2145483"/>
                      <a:pt x="432262" y="2152997"/>
                    </a:cubicBezTo>
                    <a:cubicBezTo>
                      <a:pt x="436294" y="2159717"/>
                      <a:pt x="443346" y="2164080"/>
                      <a:pt x="448888" y="2169622"/>
                    </a:cubicBezTo>
                    <a:lnTo>
                      <a:pt x="457200" y="2177935"/>
                    </a:lnTo>
                  </a:path>
                </a:pathLst>
              </a:custGeom>
              <a:noFill/>
              <a:ln w="79375">
                <a:solidFill>
                  <a:srgbClr val="C00000">
                    <a:alpha val="1000"/>
                  </a:srgbClr>
                </a:solidFill>
              </a:ln>
              <a:effectLst>
                <a:glow rad="838200">
                  <a:srgbClr val="FF0000">
                    <a:alpha val="34000"/>
                  </a:srgb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graphicFrame>
            <p:nvGraphicFramePr>
              <p:cNvPr id="152" name="Objet 151"/>
              <p:cNvGraphicFramePr>
                <a:graphicFrameLocks noChangeAspect="1"/>
              </p:cNvGraphicFramePr>
              <p:nvPr/>
            </p:nvGraphicFramePr>
            <p:xfrm>
              <a:off x="4652785" y="3829435"/>
              <a:ext cx="1004058" cy="10040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0" name="CS ChemDraw 64-bit Drawing" r:id="rId6" imgW="878657" imgH="874395" progId="ChemDraw_x64.Document.6.0">
                      <p:embed/>
                    </p:oleObj>
                  </mc:Choice>
                  <mc:Fallback>
                    <p:oleObj name="CS ChemDraw 64-bit Drawing" r:id="rId6" imgW="878657" imgH="874395" progId="ChemDraw_x64.Document.6.0">
                      <p:embed/>
                      <p:pic>
                        <p:nvPicPr>
                          <p:cNvPr id="152" name="Objet 151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652785" y="3829435"/>
                            <a:ext cx="1004058" cy="100405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t 152"/>
              <p:cNvGraphicFramePr>
                <a:graphicFrameLocks noChangeAspect="1"/>
              </p:cNvGraphicFramePr>
              <p:nvPr/>
            </p:nvGraphicFramePr>
            <p:xfrm>
              <a:off x="3975918" y="2904793"/>
              <a:ext cx="1125505" cy="10097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1" name="CS ChemDraw 64-bit Drawing" r:id="rId8" imgW="984151" imgH="878913" progId="ChemDraw_x64.Document.6.0">
                      <p:embed/>
                    </p:oleObj>
                  </mc:Choice>
                  <mc:Fallback>
                    <p:oleObj name="CS ChemDraw 64-bit Drawing" r:id="rId8" imgW="984151" imgH="878913" progId="ChemDraw_x64.Document.6.0">
                      <p:embed/>
                      <p:pic>
                        <p:nvPicPr>
                          <p:cNvPr id="153" name="Objet 152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3975918" y="2904793"/>
                            <a:ext cx="1125505" cy="10097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t 153"/>
              <p:cNvGraphicFramePr>
                <a:graphicFrameLocks noChangeAspect="1"/>
              </p:cNvGraphicFramePr>
              <p:nvPr/>
            </p:nvGraphicFramePr>
            <p:xfrm>
              <a:off x="4052286" y="4651526"/>
              <a:ext cx="1073254" cy="1080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2" name="CS ChemDraw 64-bit Drawing" r:id="rId10" imgW="939733" imgH="939731" progId="ChemDraw_x64.Document.6.0">
                      <p:embed/>
                    </p:oleObj>
                  </mc:Choice>
                  <mc:Fallback>
                    <p:oleObj name="CS ChemDraw 64-bit Drawing" r:id="rId10" imgW="939733" imgH="939731" progId="ChemDraw_x64.Document.6.0">
                      <p:embed/>
                      <p:pic>
                        <p:nvPicPr>
                          <p:cNvPr id="154" name="Objet 153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052286" y="4651526"/>
                            <a:ext cx="1073254" cy="108031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kt 3">
                <a:extLst>
                  <a:ext uri="{FF2B5EF4-FFF2-40B4-BE49-F238E27FC236}">
                    <a16:creationId xmlns:a16="http://schemas.microsoft.com/office/drawing/2014/main" id="{6B460099-3C2C-72AA-C5C4-51DBED16A9F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12129" y="3113464"/>
              <a:ext cx="1751013" cy="2343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63" name="CS ChemDraw 64-bit Drawing" r:id="rId12" imgW="1832964" imgH="2453241" progId="ChemDraw_x64.Document.6.0">
                      <p:embed/>
                    </p:oleObj>
                  </mc:Choice>
                  <mc:Fallback>
                    <p:oleObj name="CS ChemDraw 64-bit Drawing" r:id="rId12" imgW="1832964" imgH="2453241" progId="ChemDraw_x64.Document.6.0">
                      <p:embed/>
                      <p:pic>
                        <p:nvPicPr>
                          <p:cNvPr id="151" name="Objekt 3">
                            <a:extLst>
                              <a:ext uri="{FF2B5EF4-FFF2-40B4-BE49-F238E27FC236}">
                                <a16:creationId xmlns:a16="http://schemas.microsoft.com/office/drawing/2014/main" id="{6B460099-3C2C-72AA-C5C4-51DBED16A9F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2012129" y="3113464"/>
                            <a:ext cx="1751013" cy="23431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6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5599859" y="3176736"/>
                <a:ext cx="1231020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i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Chiral ligands</a:t>
                </a:r>
                <a:endParaRPr lang="de-DE" sz="1050" i="1" baseline="-250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feld 6">
                <a:extLst>
                  <a:ext uri="{FF2B5EF4-FFF2-40B4-BE49-F238E27FC236}">
                    <a16:creationId xmlns:a16="http://schemas.microsoft.com/office/drawing/2014/main" id="{CFF89DB9-9609-CA50-4778-02F304EB28A7}"/>
                  </a:ext>
                </a:extLst>
              </p:cNvPr>
              <p:cNvSpPr txBox="1"/>
              <p:nvPr/>
            </p:nvSpPr>
            <p:spPr>
              <a:xfrm>
                <a:off x="2917559" y="2417932"/>
                <a:ext cx="102298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50" b="1" dirty="0" err="1">
                    <a:latin typeface="Arial Narrow" panose="020B060602020203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de-DE" sz="1050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 Transfer</a:t>
                </a:r>
              </a:p>
            </p:txBody>
          </p:sp>
          <p:sp>
            <p:nvSpPr>
              <p:cNvPr id="34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1221749" y="3128502"/>
                <a:ext cx="1112861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rgbClr val="C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Excitation</a:t>
                </a:r>
              </a:p>
            </p:txBody>
          </p:sp>
          <p:sp>
            <p:nvSpPr>
              <p:cNvPr id="3" name="Accolade ouvrante 2"/>
              <p:cNvSpPr/>
              <p:nvPr/>
            </p:nvSpPr>
            <p:spPr>
              <a:xfrm rot="16200000">
                <a:off x="2960604" y="4874962"/>
                <a:ext cx="212817" cy="1389195"/>
              </a:xfrm>
              <a:prstGeom prst="leftBrace">
                <a:avLst>
                  <a:gd name="adj1" fmla="val 25038"/>
                  <a:gd name="adj2" fmla="val 50000"/>
                </a:avLst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5" name="Connecteur droit 4"/>
              <p:cNvCxnSpPr>
                <a:endCxn id="156" idx="1"/>
              </p:cNvCxnSpPr>
              <p:nvPr/>
            </p:nvCxnSpPr>
            <p:spPr>
              <a:xfrm>
                <a:off x="5154815" y="3238100"/>
                <a:ext cx="445044" cy="107913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 flipV="1">
                <a:off x="5489780" y="3473209"/>
                <a:ext cx="167063" cy="440258"/>
              </a:xfrm>
              <a:prstGeom prst="line">
                <a:avLst/>
              </a:prstGeom>
              <a:ln w="63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7" name="Picture 2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96E85DF-108C-4B07-969F-343865E593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725" b="48761"/>
              <a:stretch/>
            </p:blipFill>
            <p:spPr>
              <a:xfrm rot="992956" flipV="1">
                <a:off x="9201773" y="2676112"/>
                <a:ext cx="670429" cy="712166"/>
              </a:xfrm>
              <a:prstGeom prst="rect">
                <a:avLst/>
              </a:prstGeom>
              <a:effectLst>
                <a:glow rad="63500">
                  <a:srgbClr val="00B050">
                    <a:alpha val="54000"/>
                  </a:srgbClr>
                </a:glow>
              </a:effectLst>
            </p:spPr>
          </p:pic>
          <p:sp>
            <p:nvSpPr>
              <p:cNvPr id="40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7652871" y="5448209"/>
                <a:ext cx="57987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de-DE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de-DE" sz="9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15/2</a:t>
                </a:r>
              </a:p>
            </p:txBody>
          </p:sp>
          <p:sp>
            <p:nvSpPr>
              <p:cNvPr id="41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8840015" y="5478317"/>
                <a:ext cx="42710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de-DE" sz="82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Connecteur droit 49"/>
              <p:cNvCxnSpPr/>
              <p:nvPr/>
            </p:nvCxnSpPr>
            <p:spPr>
              <a:xfrm>
                <a:off x="8132190" y="5606395"/>
                <a:ext cx="722113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>
                <a:off x="8132190" y="4127823"/>
                <a:ext cx="722113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>
                <a:off x="8132190" y="4677191"/>
                <a:ext cx="722113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>
                <a:off x="8132190" y="3391852"/>
                <a:ext cx="722113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>
                <a:off x="8132190" y="3782989"/>
                <a:ext cx="722113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>
                <a:off x="8132190" y="3012586"/>
                <a:ext cx="722113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7652871" y="4518443"/>
                <a:ext cx="57987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de-DE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de-DE" sz="9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13/2</a:t>
                </a:r>
              </a:p>
            </p:txBody>
          </p:sp>
          <p:sp>
            <p:nvSpPr>
              <p:cNvPr id="58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7652871" y="3618360"/>
                <a:ext cx="57987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de-DE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de-DE" sz="9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9/2</a:t>
                </a:r>
              </a:p>
            </p:txBody>
          </p:sp>
          <p:sp>
            <p:nvSpPr>
              <p:cNvPr id="60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7677804" y="2886482"/>
                <a:ext cx="57987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b="1" baseline="30000" dirty="0">
                    <a:solidFill>
                      <a:srgbClr val="009E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de-DE" sz="900" b="1" dirty="0">
                    <a:solidFill>
                      <a:srgbClr val="009E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de-DE" sz="900" b="1" baseline="-25000" dirty="0">
                    <a:solidFill>
                      <a:srgbClr val="009E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3/2</a:t>
                </a:r>
              </a:p>
            </p:txBody>
          </p:sp>
          <p:sp>
            <p:nvSpPr>
              <p:cNvPr id="61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8820961" y="4547774"/>
                <a:ext cx="73983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>
                    <a:latin typeface="Arial" panose="020B0604020202020204" pitchFamily="34" charset="0"/>
                    <a:cs typeface="Arial" panose="020B0604020202020204" pitchFamily="34" charset="0"/>
                  </a:rPr>
                  <a:t>6500</a:t>
                </a:r>
                <a:endParaRPr lang="de-DE" sz="82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8807123" y="3640960"/>
                <a:ext cx="73983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>
                    <a:latin typeface="Arial" panose="020B0604020202020204" pitchFamily="34" charset="0"/>
                    <a:cs typeface="Arial" panose="020B0604020202020204" pitchFamily="34" charset="0"/>
                  </a:rPr>
                  <a:t>12250</a:t>
                </a:r>
                <a:endParaRPr lang="de-DE" sz="82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8797149" y="2933771"/>
                <a:ext cx="73983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>
                    <a:latin typeface="Arial" panose="020B0604020202020204" pitchFamily="34" charset="0"/>
                    <a:cs typeface="Arial" panose="020B0604020202020204" pitchFamily="34" charset="0"/>
                  </a:rPr>
                  <a:t>18450</a:t>
                </a:r>
                <a:endParaRPr lang="de-DE" sz="82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4" name="Connecteur droit 63"/>
              <p:cNvCxnSpPr/>
              <p:nvPr/>
            </p:nvCxnSpPr>
            <p:spPr>
              <a:xfrm>
                <a:off x="8132190" y="2834602"/>
                <a:ext cx="722113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7602995" y="2602300"/>
                <a:ext cx="670544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b="1" baseline="30000" dirty="0">
                    <a:solidFill>
                      <a:srgbClr val="009E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de-DE" sz="900" b="1" dirty="0">
                    <a:solidFill>
                      <a:srgbClr val="009E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de-DE" sz="900" b="1" baseline="-25000" dirty="0">
                    <a:solidFill>
                      <a:srgbClr val="009E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11/2</a:t>
                </a:r>
              </a:p>
            </p:txBody>
          </p:sp>
          <p:sp>
            <p:nvSpPr>
              <p:cNvPr id="66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8787625" y="2651004"/>
                <a:ext cx="73983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>
                    <a:latin typeface="Arial" panose="020B0604020202020204" pitchFamily="34" charset="0"/>
                    <a:cs typeface="Arial" panose="020B0604020202020204" pitchFamily="34" charset="0"/>
                  </a:rPr>
                  <a:t>19150</a:t>
                </a:r>
                <a:endParaRPr lang="de-DE" sz="825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7516845" y="5754189"/>
                <a:ext cx="1952801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50" b="1" dirty="0">
                    <a:latin typeface="Arial Narrow" panose="020B0606020202030204" pitchFamily="34" charset="0"/>
                    <a:cs typeface="Arial" panose="020B0604020202020204" pitchFamily="34" charset="0"/>
                  </a:rPr>
                  <a:t>Er(III)</a:t>
                </a:r>
                <a:endParaRPr lang="de-DE" sz="1050" b="1" baseline="-25000" dirty="0"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7149995" y="4881571"/>
                <a:ext cx="92386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050" b="1" dirty="0" err="1">
                    <a:solidFill>
                      <a:srgbClr val="C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Excitation</a:t>
                </a:r>
                <a:endParaRPr lang="de-DE" sz="1050" b="1" i="1" dirty="0">
                  <a:solidFill>
                    <a:srgbClr val="C00000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de-DE" sz="900" i="1" dirty="0">
                    <a:solidFill>
                      <a:srgbClr val="C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h</a:t>
                </a:r>
                <a:r>
                  <a:rPr lang="el-GR" sz="900" i="1" dirty="0">
                    <a:solidFill>
                      <a:srgbClr val="C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ν</a:t>
                </a:r>
                <a:r>
                  <a:rPr lang="de-DE" sz="900" i="1" dirty="0">
                    <a:solidFill>
                      <a:srgbClr val="C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≈ 800 </a:t>
                </a:r>
                <a:r>
                  <a:rPr lang="de-DE" sz="900" i="1" dirty="0" err="1">
                    <a:solidFill>
                      <a:srgbClr val="C0000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nm</a:t>
                </a:r>
                <a:endParaRPr lang="de-DE" sz="900" baseline="-25000" dirty="0">
                  <a:solidFill>
                    <a:srgbClr val="C00000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feld 23">
                <a:extLst>
                  <a:ext uri="{FF2B5EF4-FFF2-40B4-BE49-F238E27FC236}">
                    <a16:creationId xmlns:a16="http://schemas.microsoft.com/office/drawing/2014/main" id="{41F705CB-E381-4F88-A01F-5E5634A24573}"/>
                  </a:ext>
                </a:extLst>
              </p:cNvPr>
              <p:cNvSpPr txBox="1"/>
              <p:nvPr/>
            </p:nvSpPr>
            <p:spPr>
              <a:xfrm>
                <a:off x="8656081" y="2318519"/>
                <a:ext cx="90544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 [cm</a:t>
                </a:r>
                <a:r>
                  <a:rPr lang="en-US" sz="9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endParaRPr lang="de-DE" sz="9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0" name="Connecteur droit avec flèche 69"/>
              <p:cNvCxnSpPr/>
              <p:nvPr/>
            </p:nvCxnSpPr>
            <p:spPr>
              <a:xfrm flipV="1">
                <a:off x="8274748" y="3791299"/>
                <a:ext cx="0" cy="181509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avec flèche 70"/>
              <p:cNvCxnSpPr/>
              <p:nvPr/>
            </p:nvCxnSpPr>
            <p:spPr>
              <a:xfrm flipV="1">
                <a:off x="8391530" y="2842916"/>
                <a:ext cx="0" cy="181509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" name="Flèche vers le bas 71"/>
              <p:cNvSpPr/>
              <p:nvPr/>
            </p:nvSpPr>
            <p:spPr>
              <a:xfrm>
                <a:off x="8615224" y="2842155"/>
                <a:ext cx="94753" cy="2739300"/>
              </a:xfrm>
              <a:prstGeom prst="downArrow">
                <a:avLst>
                  <a:gd name="adj1" fmla="val 25744"/>
                  <a:gd name="adj2" fmla="val 106416"/>
                </a:avLst>
              </a:prstGeom>
              <a:solidFill>
                <a:schemeClr val="tx1"/>
              </a:solidFill>
              <a:ln>
                <a:noFill/>
              </a:ln>
              <a:effectLst>
                <a:glow rad="101600">
                  <a:srgbClr val="00B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73" name="Triangle isocèle 72"/>
              <p:cNvSpPr/>
              <p:nvPr/>
            </p:nvSpPr>
            <p:spPr>
              <a:xfrm rot="7085913">
                <a:off x="9791057" y="3206085"/>
                <a:ext cx="112678" cy="15261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>
                <a:glow rad="63500">
                  <a:srgbClr val="00B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Textfeld 6">
                <a:extLst>
                  <a:ext uri="{FF2B5EF4-FFF2-40B4-BE49-F238E27FC236}">
                    <a16:creationId xmlns:a16="http://schemas.microsoft.com/office/drawing/2014/main" id="{CFF89DB9-9609-CA50-4778-02F304EB28A7}"/>
                  </a:ext>
                </a:extLst>
              </p:cNvPr>
              <p:cNvSpPr txBox="1"/>
              <p:nvPr/>
            </p:nvSpPr>
            <p:spPr>
              <a:xfrm>
                <a:off x="9312455" y="3358400"/>
                <a:ext cx="13282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b="1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UC-CPL</a:t>
                </a:r>
              </a:p>
              <a:p>
                <a:r>
                  <a:rPr lang="de-DE" sz="900" i="1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h</a:t>
                </a:r>
                <a:r>
                  <a:rPr lang="el-GR" sz="900" i="1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ν</a:t>
                </a:r>
                <a:r>
                  <a:rPr lang="de-DE" sz="900" i="1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 ≈ 540/520 </a:t>
                </a:r>
                <a:r>
                  <a:rPr lang="de-DE" sz="900" i="1" dirty="0" err="1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nm</a:t>
                </a:r>
                <a:endParaRPr lang="de-DE" sz="900" baseline="-25000" dirty="0">
                  <a:solidFill>
                    <a:srgbClr val="00B050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6" name="Flèche vers le bas 115"/>
            <p:cNvSpPr/>
            <p:nvPr/>
          </p:nvSpPr>
          <p:spPr>
            <a:xfrm>
              <a:off x="8442385" y="4691454"/>
              <a:ext cx="100748" cy="892006"/>
            </a:xfrm>
            <a:prstGeom prst="downArrow">
              <a:avLst>
                <a:gd name="adj1" fmla="val 25744"/>
                <a:gd name="adj2" fmla="val 106416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17" name="Textfeld 23">
              <a:extLst>
                <a:ext uri="{FF2B5EF4-FFF2-40B4-BE49-F238E27FC236}">
                  <a16:creationId xmlns:a16="http://schemas.microsoft.com/office/drawing/2014/main" id="{41F705CB-E381-4F88-A01F-5E5634A24573}"/>
                </a:ext>
              </a:extLst>
            </p:cNvPr>
            <p:cNvSpPr txBox="1"/>
            <p:nvPr/>
          </p:nvSpPr>
          <p:spPr>
            <a:xfrm>
              <a:off x="8811297" y="4957177"/>
              <a:ext cx="162810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NIR-Emission + CPL</a:t>
              </a:r>
              <a:endParaRPr lang="de-DE" sz="1050" b="1" i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feld 23">
              <a:extLst>
                <a:ext uri="{FF2B5EF4-FFF2-40B4-BE49-F238E27FC236}">
                  <a16:creationId xmlns:a16="http://schemas.microsoft.com/office/drawing/2014/main" id="{41F705CB-E381-4F88-A01F-5E5634A24573}"/>
                </a:ext>
              </a:extLst>
            </p:cNvPr>
            <p:cNvSpPr txBox="1"/>
            <p:nvPr/>
          </p:nvSpPr>
          <p:spPr>
            <a:xfrm>
              <a:off x="8852393" y="5186599"/>
              <a:ext cx="9555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25" i="1" dirty="0">
                  <a:latin typeface="Arial Narrow" panose="020B0606020202030204" pitchFamily="34" charset="0"/>
                  <a:cs typeface="Arial" panose="020B0604020202020204" pitchFamily="34" charset="0"/>
                </a:rPr>
                <a:t>h</a:t>
              </a:r>
              <a:r>
                <a:rPr lang="el-GR" sz="825" i="1" dirty="0">
                  <a:latin typeface="Arial Narrow" panose="020B0606020202030204" pitchFamily="34" charset="0"/>
                  <a:cs typeface="Arial" panose="020B0604020202020204" pitchFamily="34" charset="0"/>
                </a:rPr>
                <a:t>ν</a:t>
              </a:r>
              <a:r>
                <a:rPr lang="de-DE" sz="825" i="1" dirty="0">
                  <a:latin typeface="Arial Narrow" panose="020B0606020202030204" pitchFamily="34" charset="0"/>
                  <a:cs typeface="Arial" panose="020B0604020202020204" pitchFamily="34" charset="0"/>
                </a:rPr>
                <a:t> ≈ 1500 </a:t>
              </a:r>
              <a:r>
                <a:rPr lang="de-DE" sz="825" i="1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nm</a:t>
              </a:r>
              <a:endParaRPr lang="de-DE" sz="825" baseline="-250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9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96E85DF-108C-4B07-969F-343865E59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25" b="48761"/>
            <a:stretch/>
          </p:blipFill>
          <p:spPr>
            <a:xfrm rot="376311" flipV="1">
              <a:off x="9304016" y="4364408"/>
              <a:ext cx="670429" cy="712166"/>
            </a:xfrm>
            <a:prstGeom prst="rect">
              <a:avLst/>
            </a:prstGeom>
            <a:effectLst/>
          </p:spPr>
        </p:pic>
        <p:sp>
          <p:nvSpPr>
            <p:cNvPr id="120" name="Triangle isocèle 119"/>
            <p:cNvSpPr/>
            <p:nvPr/>
          </p:nvSpPr>
          <p:spPr>
            <a:xfrm rot="7085913">
              <a:off x="9929980" y="4861835"/>
              <a:ext cx="112678" cy="15261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4378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594431"/>
              </p:ext>
            </p:extLst>
          </p:nvPr>
        </p:nvGraphicFramePr>
        <p:xfrm>
          <a:off x="135618" y="3133768"/>
          <a:ext cx="8671156" cy="368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0" name="Graph" r:id="rId4" imgW="7371000" imgH="3129120" progId="Origin50.Graph">
                  <p:embed/>
                </p:oleObj>
              </mc:Choice>
              <mc:Fallback>
                <p:oleObj name="Graph" r:id="rId4" imgW="7371000" imgH="3129120" progId="Origin50.Graph">
                  <p:embed/>
                  <p:pic>
                    <p:nvPicPr>
                      <p:cNvPr id="19" name="Obje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618" y="3133768"/>
                        <a:ext cx="8671156" cy="3680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e 20"/>
          <p:cNvGrpSpPr/>
          <p:nvPr/>
        </p:nvGrpSpPr>
        <p:grpSpPr>
          <a:xfrm>
            <a:off x="939701" y="627083"/>
            <a:ext cx="6455626" cy="2122655"/>
            <a:chOff x="-1688843" y="1267655"/>
            <a:chExt cx="6455626" cy="2122655"/>
          </a:xfrm>
        </p:grpSpPr>
        <p:sp>
          <p:nvSpPr>
            <p:cNvPr id="22" name="Accolade fermante 21"/>
            <p:cNvSpPr/>
            <p:nvPr/>
          </p:nvSpPr>
          <p:spPr>
            <a:xfrm>
              <a:off x="3076666" y="2089211"/>
              <a:ext cx="562207" cy="966384"/>
            </a:xfrm>
            <a:prstGeom prst="rightBrace">
              <a:avLst>
                <a:gd name="adj1" fmla="val 22924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2421338" y="2103493"/>
              <a:ext cx="475402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8" t="14782" r="55424" b="51305"/>
            <a:stretch/>
          </p:blipFill>
          <p:spPr>
            <a:xfrm>
              <a:off x="375577" y="1484144"/>
              <a:ext cx="422880" cy="1087040"/>
            </a:xfrm>
            <a:prstGeom prst="rect">
              <a:avLst/>
            </a:prstGeom>
          </p:spPr>
        </p:pic>
        <p:sp>
          <p:nvSpPr>
            <p:cNvPr id="26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>
              <a:off x="269462" y="2607003"/>
              <a:ext cx="6351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Sample</a:t>
              </a:r>
              <a:endParaRPr lang="de-DE" sz="12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rot="16200000" flipH="1">
              <a:off x="109767" y="1887699"/>
              <a:ext cx="3" cy="36555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>
              <a:off x="-810336" y="1913986"/>
              <a:ext cx="7889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Excitation</a:t>
              </a:r>
              <a:endParaRPr lang="de-DE" sz="12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Connecteur droit 34"/>
            <p:cNvCxnSpPr>
              <a:endCxn id="58" idx="3"/>
            </p:cNvCxnSpPr>
            <p:nvPr/>
          </p:nvCxnSpPr>
          <p:spPr>
            <a:xfrm flipV="1">
              <a:off x="909747" y="2089700"/>
              <a:ext cx="1682772" cy="73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rganigramme : Décision 35"/>
            <p:cNvSpPr/>
            <p:nvPr/>
          </p:nvSpPr>
          <p:spPr>
            <a:xfrm rot="5400000">
              <a:off x="1043118" y="2000506"/>
              <a:ext cx="632849" cy="184919"/>
            </a:xfrm>
            <a:prstGeom prst="flowChartDecisi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rganigramme : Jonction de sommaire 36"/>
            <p:cNvSpPr/>
            <p:nvPr/>
          </p:nvSpPr>
          <p:spPr>
            <a:xfrm>
              <a:off x="1704813" y="1767192"/>
              <a:ext cx="189803" cy="632847"/>
            </a:xfrm>
            <a:prstGeom prst="flowChartSummingJuncti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rganigramme : Décision 37"/>
            <p:cNvSpPr/>
            <p:nvPr/>
          </p:nvSpPr>
          <p:spPr>
            <a:xfrm rot="5400000">
              <a:off x="2679253" y="1997640"/>
              <a:ext cx="632849" cy="184919"/>
            </a:xfrm>
            <a:prstGeom prst="flowChartDecisi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2232519" y="1917011"/>
              <a:ext cx="360000" cy="345378"/>
              <a:chOff x="2097500" y="3188457"/>
              <a:chExt cx="360000" cy="360000"/>
            </a:xfrm>
          </p:grpSpPr>
          <p:sp>
            <p:nvSpPr>
              <p:cNvPr id="58" name="Organigramme : Processus 57"/>
              <p:cNvSpPr/>
              <p:nvPr/>
            </p:nvSpPr>
            <p:spPr>
              <a:xfrm>
                <a:off x="2097500" y="3188457"/>
                <a:ext cx="360000" cy="360000"/>
              </a:xfrm>
              <a:prstGeom prst="flowChartProcess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Connecteur droit 58"/>
              <p:cNvCxnSpPr/>
              <p:nvPr/>
            </p:nvCxnSpPr>
            <p:spPr>
              <a:xfrm>
                <a:off x="2097500" y="3188457"/>
                <a:ext cx="360000" cy="36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Connecteur droit 39"/>
            <p:cNvCxnSpPr/>
            <p:nvPr/>
          </p:nvCxnSpPr>
          <p:spPr>
            <a:xfrm>
              <a:off x="2418615" y="2277011"/>
              <a:ext cx="0" cy="7864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2418634" y="3096507"/>
              <a:ext cx="475402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Organigramme : Disque magnétique 41"/>
            <p:cNvSpPr/>
            <p:nvPr/>
          </p:nvSpPr>
          <p:spPr>
            <a:xfrm rot="2700000">
              <a:off x="2157636" y="3085861"/>
              <a:ext cx="363651" cy="100713"/>
            </a:xfrm>
            <a:prstGeom prst="flowChartMagneticDisk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rganigramme : Décision 42"/>
            <p:cNvSpPr/>
            <p:nvPr/>
          </p:nvSpPr>
          <p:spPr>
            <a:xfrm rot="5400000">
              <a:off x="2679252" y="2981426"/>
              <a:ext cx="632849" cy="184919"/>
            </a:xfrm>
            <a:prstGeom prst="flowChartDecisi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rganigramme : Processus 43"/>
            <p:cNvSpPr/>
            <p:nvPr/>
          </p:nvSpPr>
          <p:spPr>
            <a:xfrm>
              <a:off x="3734456" y="2156427"/>
              <a:ext cx="652572" cy="829531"/>
            </a:xfrm>
            <a:prstGeom prst="flowChartProcess">
              <a:avLst/>
            </a:pr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>
              <a:off x="1112398" y="1483312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lense</a:t>
              </a:r>
              <a:endParaRPr lang="de-DE" sz="12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>
              <a:off x="2714922" y="2446931"/>
              <a:ext cx="5790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lenses</a:t>
              </a:r>
              <a:endParaRPr lang="de-DE" sz="12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>
              <a:off x="1404335" y="2427997"/>
              <a:ext cx="7949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λ</a:t>
              </a:r>
              <a:r>
                <a:rPr lang="en-US" sz="12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/4 </a:t>
              </a:r>
            </a:p>
            <a:p>
              <a:pPr algn="ctr"/>
              <a:r>
                <a:rPr lang="en-US" sz="1200" b="1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waveplate</a:t>
              </a:r>
              <a:endParaRPr lang="de-DE" sz="12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>
              <a:off x="2058363" y="1267655"/>
              <a:ext cx="712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polarizer beam splitter</a:t>
              </a:r>
              <a:endParaRPr lang="de-DE" sz="12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>
              <a:off x="3595049" y="1710613"/>
              <a:ext cx="9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mono-</a:t>
              </a:r>
              <a:r>
                <a:rPr lang="en-US" sz="1200" b="1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chromator</a:t>
              </a:r>
              <a:endParaRPr lang="de-DE" sz="12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rganigramme : Processus 49"/>
            <p:cNvSpPr/>
            <p:nvPr/>
          </p:nvSpPr>
          <p:spPr>
            <a:xfrm>
              <a:off x="4433883" y="2163920"/>
              <a:ext cx="95114" cy="829531"/>
            </a:xfrm>
            <a:prstGeom prst="flowChartProcess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 rot="16200000">
              <a:off x="4156938" y="2437524"/>
              <a:ext cx="9426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 Narrow" panose="020B0606020202030204" pitchFamily="34" charset="0"/>
                  <a:cs typeface="Arial" panose="020B0604020202020204" pitchFamily="34" charset="0"/>
                </a:rPr>
                <a:t>CCD camera</a:t>
              </a:r>
              <a:endParaRPr lang="de-DE" sz="1200" b="1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2" name="Groupe 51"/>
            <p:cNvGrpSpPr/>
            <p:nvPr/>
          </p:nvGrpSpPr>
          <p:grpSpPr>
            <a:xfrm rot="9832946">
              <a:off x="636075" y="1886241"/>
              <a:ext cx="387836" cy="390076"/>
              <a:chOff x="2718669" y="2818379"/>
              <a:chExt cx="356250" cy="373476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55" name="Arc plein 54"/>
              <p:cNvSpPr/>
              <p:nvPr/>
            </p:nvSpPr>
            <p:spPr>
              <a:xfrm rot="16200000" flipH="1">
                <a:off x="2836266" y="2928163"/>
                <a:ext cx="165989" cy="158333"/>
              </a:xfrm>
              <a:prstGeom prst="blockArc">
                <a:avLst>
                  <a:gd name="adj1" fmla="val 10800000"/>
                  <a:gd name="adj2" fmla="val 19737930"/>
                  <a:gd name="adj3" fmla="val 12460"/>
                </a:avLst>
              </a:prstGeom>
              <a:grpFill/>
              <a:ln>
                <a:solidFill>
                  <a:srgbClr val="FBA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Arc plein 55"/>
              <p:cNvSpPr/>
              <p:nvPr/>
            </p:nvSpPr>
            <p:spPr>
              <a:xfrm rot="15827592" flipH="1">
                <a:off x="2773291" y="2884559"/>
                <a:ext cx="248984" cy="237500"/>
              </a:xfrm>
              <a:prstGeom prst="blockArc">
                <a:avLst>
                  <a:gd name="adj1" fmla="val 10800000"/>
                  <a:gd name="adj2" fmla="val 19190228"/>
                  <a:gd name="adj3" fmla="val 7494"/>
                </a:avLst>
              </a:prstGeom>
              <a:grpFill/>
              <a:ln>
                <a:solidFill>
                  <a:srgbClr val="FBA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Arc plein 56"/>
              <p:cNvSpPr/>
              <p:nvPr/>
            </p:nvSpPr>
            <p:spPr>
              <a:xfrm rot="15827592" flipH="1">
                <a:off x="2710056" y="2826992"/>
                <a:ext cx="373476" cy="356250"/>
              </a:xfrm>
              <a:prstGeom prst="blockArc">
                <a:avLst>
                  <a:gd name="adj1" fmla="val 10800000"/>
                  <a:gd name="adj2" fmla="val 19145688"/>
                  <a:gd name="adj3" fmla="val 5486"/>
                </a:avLst>
              </a:prstGeom>
              <a:grpFill/>
              <a:ln>
                <a:solidFill>
                  <a:srgbClr val="FBA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3" name="Triangle isocèle 52"/>
            <p:cNvSpPr/>
            <p:nvPr/>
          </p:nvSpPr>
          <p:spPr>
            <a:xfrm rot="5400000">
              <a:off x="3620674" y="2539228"/>
              <a:ext cx="122114" cy="10972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feld 20">
              <a:extLst>
                <a:ext uri="{FF2B5EF4-FFF2-40B4-BE49-F238E27FC236}">
                  <a16:creationId xmlns:a16="http://schemas.microsoft.com/office/drawing/2014/main" id="{4F3996CE-ABD8-9942-7681-DCFD9A5FD500}"/>
                </a:ext>
              </a:extLst>
            </p:cNvPr>
            <p:cNvSpPr txBox="1"/>
            <p:nvPr/>
          </p:nvSpPr>
          <p:spPr>
            <a:xfrm>
              <a:off x="-1688843" y="1345012"/>
              <a:ext cx="15620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latin typeface="Arial Narrow" panose="020B0606020202030204" pitchFamily="34" charset="0"/>
                  <a:cs typeface="Arial" panose="020B0604020202020204" pitchFamily="34" charset="0"/>
                </a:rPr>
                <a:t>CPL setup</a:t>
              </a:r>
              <a:endParaRPr lang="de-DE" sz="1600" u="sng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0" name="Gerader Verbinder 8">
            <a:extLst>
              <a:ext uri="{FF2B5EF4-FFF2-40B4-BE49-F238E27FC236}">
                <a16:creationId xmlns:a16="http://schemas.microsoft.com/office/drawing/2014/main" id="{F9BC4686-5024-F51E-1111-6B1517F298E8}"/>
              </a:ext>
            </a:extLst>
          </p:cNvPr>
          <p:cNvCxnSpPr>
            <a:cxnSpLocks/>
          </p:cNvCxnSpPr>
          <p:nvPr/>
        </p:nvCxnSpPr>
        <p:spPr>
          <a:xfrm>
            <a:off x="309320" y="3077671"/>
            <a:ext cx="8497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fik 82">
            <a:extLst>
              <a:ext uri="{FF2B5EF4-FFF2-40B4-BE49-F238E27FC236}">
                <a16:creationId xmlns:a16="http://schemas.microsoft.com/office/drawing/2014/main" id="{E1C4AD83-F302-7AE8-B478-0A4690DC4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46" y="2101971"/>
            <a:ext cx="1136648" cy="533242"/>
          </a:xfrm>
          <a:prstGeom prst="rect">
            <a:avLst/>
          </a:prstGeom>
        </p:spPr>
      </p:pic>
      <p:sp>
        <p:nvSpPr>
          <p:cNvPr id="65" name="Accolade ouvrante 64"/>
          <p:cNvSpPr/>
          <p:nvPr/>
        </p:nvSpPr>
        <p:spPr>
          <a:xfrm rot="16200000">
            <a:off x="2820746" y="4381188"/>
            <a:ext cx="200683" cy="1574709"/>
          </a:xfrm>
          <a:prstGeom prst="leftBrace">
            <a:avLst>
              <a:gd name="adj1" fmla="val 28417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2332888" y="5347161"/>
            <a:ext cx="107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</a:rPr>
              <a:t>‘hot band’ emissive levels</a:t>
            </a:r>
          </a:p>
        </p:txBody>
      </p:sp>
    </p:spTree>
    <p:extLst>
      <p:ext uri="{BB962C8B-B14F-4D97-AF65-F5344CB8AC3E}">
        <p14:creationId xmlns:p14="http://schemas.microsoft.com/office/powerpoint/2010/main" val="20088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646B9-2ECA-2D18-1916-3010CF4B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ZoneTexte 162">
            <a:extLst>
              <a:ext uri="{FF2B5EF4-FFF2-40B4-BE49-F238E27FC236}">
                <a16:creationId xmlns:a16="http://schemas.microsoft.com/office/drawing/2014/main" id="{0DC293C9-B8BB-15FB-23E8-6A6E6526F26B}"/>
              </a:ext>
            </a:extLst>
          </p:cNvPr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8B81AE-98E0-5962-2068-0B16FA6C6A64}"/>
              </a:ext>
            </a:extLst>
          </p:cNvPr>
          <p:cNvSpPr txBox="1"/>
          <p:nvPr/>
        </p:nvSpPr>
        <p:spPr>
          <a:xfrm>
            <a:off x="201145" y="238837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Ln(III) </a:t>
            </a:r>
            <a:r>
              <a:rPr lang="en-US" sz="2000" b="1" dirty="0">
                <a:latin typeface="Arial Narrow" panose="020B0606020202030204" pitchFamily="34" charset="0"/>
              </a:rPr>
              <a:t>Complexes</a:t>
            </a:r>
          </a:p>
        </p:txBody>
      </p:sp>
      <p:sp>
        <p:nvSpPr>
          <p:cNvPr id="8" name="Textfeld 20">
            <a:extLst>
              <a:ext uri="{FF2B5EF4-FFF2-40B4-BE49-F238E27FC236}">
                <a16:creationId xmlns:a16="http://schemas.microsoft.com/office/drawing/2014/main" id="{B15A59A6-7015-3751-9883-97BF3B1CEFB9}"/>
              </a:ext>
            </a:extLst>
          </p:cNvPr>
          <p:cNvSpPr txBox="1"/>
          <p:nvPr/>
        </p:nvSpPr>
        <p:spPr>
          <a:xfrm>
            <a:off x="3240926" y="1533913"/>
            <a:ext cx="2492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- Long Excited State Lifetime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- Ladder-like Energy Diagram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- </a:t>
            </a:r>
            <a:r>
              <a:rPr lang="en-US" sz="1600" dirty="0" smtClean="0">
                <a:latin typeface="Arial Narrow" panose="020B0606020202030204" pitchFamily="34" charset="0"/>
              </a:rPr>
              <a:t>Narrow Emission </a:t>
            </a:r>
            <a:r>
              <a:rPr lang="en-US" sz="1600" dirty="0">
                <a:latin typeface="Arial Narrow" panose="020B0606020202030204" pitchFamily="34" charset="0"/>
              </a:rPr>
              <a:t>Lines</a:t>
            </a:r>
          </a:p>
          <a:p>
            <a:r>
              <a:rPr lang="en-US" sz="1600" dirty="0" smtClean="0">
                <a:latin typeface="Arial Narrow" panose="020B0606020202030204" pitchFamily="34" charset="0"/>
              </a:rPr>
              <a:t>- Pronounced MD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Nature 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32" name="Textfeld 20">
            <a:extLst>
              <a:ext uri="{FF2B5EF4-FFF2-40B4-BE49-F238E27FC236}">
                <a16:creationId xmlns:a16="http://schemas.microsoft.com/office/drawing/2014/main" id="{2BC89870-8F1D-98E4-0536-E2FC178D9456}"/>
              </a:ext>
            </a:extLst>
          </p:cNvPr>
          <p:cNvSpPr txBox="1"/>
          <p:nvPr/>
        </p:nvSpPr>
        <p:spPr>
          <a:xfrm>
            <a:off x="3099184" y="957999"/>
            <a:ext cx="2890787" cy="41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Arial Narrow" panose="020B0606020202030204" pitchFamily="34" charset="0"/>
              </a:rPr>
              <a:t>Properties of Ln(III) </a:t>
            </a:r>
            <a:r>
              <a:rPr lang="en-US" sz="1600" b="1" i="1" dirty="0">
                <a:latin typeface="Arial Narrow" panose="020B0606020202030204" pitchFamily="34" charset="0"/>
              </a:rPr>
              <a:t>f-f</a:t>
            </a:r>
            <a:r>
              <a:rPr lang="en-US" sz="1600" b="1" dirty="0">
                <a:latin typeface="Arial Narrow" panose="020B0606020202030204" pitchFamily="34" charset="0"/>
              </a:rPr>
              <a:t> transitions</a:t>
            </a:r>
          </a:p>
        </p:txBody>
      </p:sp>
      <p:sp>
        <p:nvSpPr>
          <p:cNvPr id="52" name="Textfeld 20">
            <a:extLst>
              <a:ext uri="{FF2B5EF4-FFF2-40B4-BE49-F238E27FC236}">
                <a16:creationId xmlns:a16="http://schemas.microsoft.com/office/drawing/2014/main" id="{9DB2515E-065E-D588-7C17-021DCC6764DB}"/>
              </a:ext>
            </a:extLst>
          </p:cNvPr>
          <p:cNvSpPr txBox="1"/>
          <p:nvPr/>
        </p:nvSpPr>
        <p:spPr>
          <a:xfrm>
            <a:off x="5671157" y="2663803"/>
            <a:ext cx="289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3" name="Textfeld 20">
            <a:extLst>
              <a:ext uri="{FF2B5EF4-FFF2-40B4-BE49-F238E27FC236}">
                <a16:creationId xmlns:a16="http://schemas.microsoft.com/office/drawing/2014/main" id="{D0D457F2-62A9-7427-4C40-8596CCC5A72A}"/>
              </a:ext>
            </a:extLst>
          </p:cNvPr>
          <p:cNvSpPr txBox="1"/>
          <p:nvPr/>
        </p:nvSpPr>
        <p:spPr>
          <a:xfrm>
            <a:off x="821244" y="3158616"/>
            <a:ext cx="310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Upconversion Emission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20">
            <a:extLst>
              <a:ext uri="{FF2B5EF4-FFF2-40B4-BE49-F238E27FC236}">
                <a16:creationId xmlns:a16="http://schemas.microsoft.com/office/drawing/2014/main" id="{491D37E9-F0D3-FD80-5913-B5CB2F627BC3}"/>
              </a:ext>
            </a:extLst>
          </p:cNvPr>
          <p:cNvSpPr txBox="1"/>
          <p:nvPr/>
        </p:nvSpPr>
        <p:spPr>
          <a:xfrm>
            <a:off x="3736399" y="3119471"/>
            <a:ext cx="150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Lanthanide Complexes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132CE80-C003-DEE2-67D9-DFAFADEF484F}"/>
              </a:ext>
            </a:extLst>
          </p:cNvPr>
          <p:cNvCxnSpPr>
            <a:cxnSpLocks/>
          </p:cNvCxnSpPr>
          <p:nvPr/>
        </p:nvCxnSpPr>
        <p:spPr>
          <a:xfrm>
            <a:off x="5244662" y="3452546"/>
            <a:ext cx="323481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44911E5-B994-2CFB-48EF-0FB2A85C2830}"/>
              </a:ext>
            </a:extLst>
          </p:cNvPr>
          <p:cNvCxnSpPr>
            <a:cxnSpLocks/>
          </p:cNvCxnSpPr>
          <p:nvPr/>
        </p:nvCxnSpPr>
        <p:spPr>
          <a:xfrm>
            <a:off x="333449" y="3452546"/>
            <a:ext cx="323481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1" descr="https://pubs.acs.org/cms/10.1021/ja064902x/asset/images/medium/ja064902xf0000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99" y="3932702"/>
            <a:ext cx="1385831" cy="911876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5">
            <a:extLst>
              <a:ext uri="{FF2B5EF4-FFF2-40B4-BE49-F238E27FC236}">
                <a16:creationId xmlns:a16="http://schemas.microsoft.com/office/drawing/2014/main" id="{D3CE984A-17B5-B2C5-39D8-E61A22302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667" t="20130" r="28718" b="14710"/>
          <a:stretch/>
        </p:blipFill>
        <p:spPr>
          <a:xfrm>
            <a:off x="284163" y="1022579"/>
            <a:ext cx="2701208" cy="1812768"/>
          </a:xfrm>
          <a:prstGeom prst="rect">
            <a:avLst/>
          </a:prstGeom>
        </p:spPr>
      </p:pic>
      <p:sp>
        <p:nvSpPr>
          <p:cNvPr id="22" name="Textfeld 6">
            <a:extLst>
              <a:ext uri="{FF2B5EF4-FFF2-40B4-BE49-F238E27FC236}">
                <a16:creationId xmlns:a16="http://schemas.microsoft.com/office/drawing/2014/main" id="{10EED807-E357-BC45-29B4-1B92CF868034}"/>
              </a:ext>
            </a:extLst>
          </p:cNvPr>
          <p:cNvSpPr txBox="1"/>
          <p:nvPr/>
        </p:nvSpPr>
        <p:spPr>
          <a:xfrm>
            <a:off x="476980" y="2860734"/>
            <a:ext cx="20241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Radial </a:t>
            </a:r>
            <a:r>
              <a:rPr lang="de-DE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probability</a:t>
            </a:r>
            <a:r>
              <a:rPr lang="de-DE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distribution</a:t>
            </a:r>
            <a:endParaRPr lang="de-DE" sz="1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6">
            <a:extLst>
              <a:ext uri="{FF2B5EF4-FFF2-40B4-BE49-F238E27FC236}">
                <a16:creationId xmlns:a16="http://schemas.microsoft.com/office/drawing/2014/main" id="{575F851C-1810-5018-DC2F-CFCF0C1975B7}"/>
              </a:ext>
            </a:extLst>
          </p:cNvPr>
          <p:cNvSpPr txBox="1"/>
          <p:nvPr/>
        </p:nvSpPr>
        <p:spPr>
          <a:xfrm>
            <a:off x="821244" y="1097046"/>
            <a:ext cx="28953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4f</a:t>
            </a:r>
          </a:p>
        </p:txBody>
      </p:sp>
      <p:sp>
        <p:nvSpPr>
          <p:cNvPr id="24" name="Textfeld 6">
            <a:extLst>
              <a:ext uri="{FF2B5EF4-FFF2-40B4-BE49-F238E27FC236}">
                <a16:creationId xmlns:a16="http://schemas.microsoft.com/office/drawing/2014/main" id="{6587675C-F1DC-0F86-F600-114BCE05AC0A}"/>
              </a:ext>
            </a:extLst>
          </p:cNvPr>
          <p:cNvSpPr txBox="1"/>
          <p:nvPr/>
        </p:nvSpPr>
        <p:spPr>
          <a:xfrm>
            <a:off x="957643" y="1576555"/>
            <a:ext cx="35429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5d</a:t>
            </a:r>
          </a:p>
        </p:txBody>
      </p:sp>
      <p:sp>
        <p:nvSpPr>
          <p:cNvPr id="25" name="Textfeld 6">
            <a:extLst>
              <a:ext uri="{FF2B5EF4-FFF2-40B4-BE49-F238E27FC236}">
                <a16:creationId xmlns:a16="http://schemas.microsoft.com/office/drawing/2014/main" id="{CE37BF6F-0DB9-DA46-58B2-1DF7077E26FD}"/>
              </a:ext>
            </a:extLst>
          </p:cNvPr>
          <p:cNvSpPr txBox="1"/>
          <p:nvPr/>
        </p:nvSpPr>
        <p:spPr>
          <a:xfrm>
            <a:off x="1311934" y="1797595"/>
            <a:ext cx="354291" cy="294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6s</a:t>
            </a:r>
          </a:p>
        </p:txBody>
      </p:sp>
      <p:sp>
        <p:nvSpPr>
          <p:cNvPr id="26" name="Textfeld 6">
            <a:extLst>
              <a:ext uri="{FF2B5EF4-FFF2-40B4-BE49-F238E27FC236}">
                <a16:creationId xmlns:a16="http://schemas.microsoft.com/office/drawing/2014/main" id="{9C2D2EB6-EA14-8049-4474-EC609D56CE8C}"/>
              </a:ext>
            </a:extLst>
          </p:cNvPr>
          <p:cNvSpPr txBox="1"/>
          <p:nvPr/>
        </p:nvSpPr>
        <p:spPr>
          <a:xfrm>
            <a:off x="1843370" y="1987354"/>
            <a:ext cx="354291" cy="294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6p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A35BF27-9068-FA54-9A8C-60A82494E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60775" y="1217651"/>
            <a:ext cx="2916604" cy="1901820"/>
          </a:xfrm>
          <a:prstGeom prst="rect">
            <a:avLst/>
          </a:prstGeom>
        </p:spPr>
      </p:pic>
      <p:sp>
        <p:nvSpPr>
          <p:cNvPr id="29" name="Textfeld 6">
            <a:extLst>
              <a:ext uri="{FF2B5EF4-FFF2-40B4-BE49-F238E27FC236}">
                <a16:creationId xmlns:a16="http://schemas.microsoft.com/office/drawing/2014/main" id="{7379244E-CEB1-C634-B922-A3F7DCEFA034}"/>
              </a:ext>
            </a:extLst>
          </p:cNvPr>
          <p:cNvSpPr txBox="1"/>
          <p:nvPr/>
        </p:nvSpPr>
        <p:spPr>
          <a:xfrm>
            <a:off x="6245159" y="773333"/>
            <a:ext cx="223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Emission </a:t>
            </a:r>
            <a:r>
              <a:rPr lang="de-DE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spectra</a:t>
            </a:r>
            <a:endParaRPr lang="de-DE" sz="1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60386" y="6574573"/>
            <a:ext cx="56711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900" i="1" dirty="0">
                <a:latin typeface="Arial Narrow" panose="020B0606020202030204" pitchFamily="34" charset="0"/>
              </a:rPr>
              <a:t>Eur. J. Inorg. Chem. </a:t>
            </a:r>
            <a:r>
              <a:rPr lang="sv-SE" sz="900" b="1" dirty="0">
                <a:latin typeface="Arial Narrow" panose="020B0606020202030204" pitchFamily="34" charset="0"/>
              </a:rPr>
              <a:t>2005, </a:t>
            </a:r>
            <a:r>
              <a:rPr lang="sv-SE" sz="900" dirty="0">
                <a:latin typeface="Arial Narrow" panose="020B0606020202030204" pitchFamily="34" charset="0"/>
              </a:rPr>
              <a:t>1425. </a:t>
            </a:r>
            <a:r>
              <a:rPr lang="sv-SE" sz="900" i="1" dirty="0">
                <a:latin typeface="Arial Narrow" panose="020B0606020202030204" pitchFamily="34" charset="0"/>
              </a:rPr>
              <a:t>Chem. Rev. </a:t>
            </a:r>
            <a:r>
              <a:rPr lang="sv-SE" sz="900" b="1" dirty="0">
                <a:latin typeface="Arial Narrow" panose="020B0606020202030204" pitchFamily="34" charset="0"/>
              </a:rPr>
              <a:t>2010, </a:t>
            </a:r>
            <a:r>
              <a:rPr lang="sv-SE" sz="900" i="1" dirty="0">
                <a:latin typeface="Arial Narrow" panose="020B0606020202030204" pitchFamily="34" charset="0"/>
              </a:rPr>
              <a:t>110, </a:t>
            </a:r>
            <a:r>
              <a:rPr lang="sv-SE" sz="900" dirty="0">
                <a:latin typeface="Arial Narrow" panose="020B0606020202030204" pitchFamily="34" charset="0"/>
              </a:rPr>
              <a:t>2729</a:t>
            </a:r>
            <a:r>
              <a:rPr lang="sv-SE" sz="900" dirty="0" smtClean="0">
                <a:latin typeface="Arial Narrow" panose="020B0606020202030204" pitchFamily="34" charset="0"/>
              </a:rPr>
              <a:t>. </a:t>
            </a:r>
            <a:r>
              <a:rPr lang="es-ES" sz="900" i="1" dirty="0">
                <a:latin typeface="Arial Narrow" panose="020B0606020202030204" pitchFamily="34" charset="0"/>
              </a:rPr>
              <a:t>Los </a:t>
            </a:r>
            <a:r>
              <a:rPr lang="es-ES" sz="900" i="1" dirty="0" err="1">
                <a:latin typeface="Arial Narrow" panose="020B0606020202030204" pitchFamily="34" charset="0"/>
              </a:rPr>
              <a:t>Alamos</a:t>
            </a:r>
            <a:r>
              <a:rPr lang="es-ES" sz="900" i="1" dirty="0">
                <a:latin typeface="Arial Narrow" panose="020B0606020202030204" pitchFamily="34" charset="0"/>
              </a:rPr>
              <a:t> </a:t>
            </a:r>
            <a:r>
              <a:rPr lang="es-ES" sz="900" i="1" dirty="0" err="1">
                <a:latin typeface="Arial Narrow" panose="020B0606020202030204" pitchFamily="34" charset="0"/>
              </a:rPr>
              <a:t>Sci</a:t>
            </a:r>
            <a:r>
              <a:rPr lang="es-ES" sz="900" i="1" dirty="0">
                <a:latin typeface="Arial Narrow" panose="020B0606020202030204" pitchFamily="34" charset="0"/>
              </a:rPr>
              <a:t>. </a:t>
            </a:r>
            <a:r>
              <a:rPr lang="es-ES" sz="900" b="1" dirty="0">
                <a:latin typeface="Arial Narrow" panose="020B0606020202030204" pitchFamily="34" charset="0"/>
              </a:rPr>
              <a:t>2000,</a:t>
            </a:r>
            <a:r>
              <a:rPr lang="es-ES" sz="900" dirty="0">
                <a:latin typeface="Arial Narrow" panose="020B0606020202030204" pitchFamily="34" charset="0"/>
              </a:rPr>
              <a:t> 26</a:t>
            </a:r>
            <a:r>
              <a:rPr lang="es-ES" sz="900" b="1" dirty="0">
                <a:latin typeface="Arial Narrow" panose="020B0606020202030204" pitchFamily="34" charset="0"/>
              </a:rPr>
              <a:t>. </a:t>
            </a:r>
            <a:r>
              <a:rPr lang="sv-SE" sz="900" i="1" dirty="0">
                <a:latin typeface="Arial Narrow" panose="020B0606020202030204" pitchFamily="34" charset="0"/>
              </a:rPr>
              <a:t>Eur. J. Inorg. Chem. </a:t>
            </a:r>
            <a:r>
              <a:rPr lang="sv-SE" sz="900" b="1" dirty="0">
                <a:latin typeface="Arial Narrow" panose="020B0606020202030204" pitchFamily="34" charset="0"/>
              </a:rPr>
              <a:t>2009, </a:t>
            </a:r>
            <a:r>
              <a:rPr lang="sv-SE" sz="900" dirty="0">
                <a:latin typeface="Arial Narrow" panose="020B0606020202030204" pitchFamily="34" charset="0"/>
              </a:rPr>
              <a:t>4357-4371. </a:t>
            </a:r>
          </a:p>
        </p:txBody>
      </p:sp>
    </p:spTree>
    <p:extLst>
      <p:ext uri="{BB962C8B-B14F-4D97-AF65-F5344CB8AC3E}">
        <p14:creationId xmlns:p14="http://schemas.microsoft.com/office/powerpoint/2010/main" val="401809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646B9-2ECA-2D18-1916-3010CF4B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ZoneTexte 162">
            <a:extLst>
              <a:ext uri="{FF2B5EF4-FFF2-40B4-BE49-F238E27FC236}">
                <a16:creationId xmlns:a16="http://schemas.microsoft.com/office/drawing/2014/main" id="{0DC293C9-B8BB-15FB-23E8-6A6E6526F26B}"/>
              </a:ext>
            </a:extLst>
          </p:cNvPr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8B81AE-98E0-5962-2068-0B16FA6C6A64}"/>
              </a:ext>
            </a:extLst>
          </p:cNvPr>
          <p:cNvSpPr txBox="1"/>
          <p:nvPr/>
        </p:nvSpPr>
        <p:spPr>
          <a:xfrm>
            <a:off x="201145" y="238837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Ln(III) </a:t>
            </a:r>
            <a:r>
              <a:rPr lang="en-US" sz="2000" b="1" dirty="0">
                <a:latin typeface="Arial Narrow" panose="020B0606020202030204" pitchFamily="34" charset="0"/>
              </a:rPr>
              <a:t>Complexes</a:t>
            </a:r>
          </a:p>
        </p:txBody>
      </p:sp>
      <p:sp>
        <p:nvSpPr>
          <p:cNvPr id="8" name="Textfeld 20">
            <a:extLst>
              <a:ext uri="{FF2B5EF4-FFF2-40B4-BE49-F238E27FC236}">
                <a16:creationId xmlns:a16="http://schemas.microsoft.com/office/drawing/2014/main" id="{B15A59A6-7015-3751-9883-97BF3B1CEFB9}"/>
              </a:ext>
            </a:extLst>
          </p:cNvPr>
          <p:cNvSpPr txBox="1"/>
          <p:nvPr/>
        </p:nvSpPr>
        <p:spPr>
          <a:xfrm>
            <a:off x="3240926" y="1533913"/>
            <a:ext cx="2492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- Long Excited State Lifetime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- Ladder-like Energy Diagram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- </a:t>
            </a:r>
            <a:r>
              <a:rPr lang="en-US" sz="1600" dirty="0" smtClean="0">
                <a:latin typeface="Arial Narrow" panose="020B0606020202030204" pitchFamily="34" charset="0"/>
              </a:rPr>
              <a:t>Narrow Emission </a:t>
            </a:r>
            <a:r>
              <a:rPr lang="en-US" sz="1600" dirty="0">
                <a:latin typeface="Arial Narrow" panose="020B0606020202030204" pitchFamily="34" charset="0"/>
              </a:rPr>
              <a:t>Lines</a:t>
            </a:r>
          </a:p>
          <a:p>
            <a:r>
              <a:rPr lang="en-US" sz="1600" dirty="0" smtClean="0">
                <a:latin typeface="Arial Narrow" panose="020B0606020202030204" pitchFamily="34" charset="0"/>
              </a:rPr>
              <a:t>- Pronounced MD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Nature 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32" name="Textfeld 20">
            <a:extLst>
              <a:ext uri="{FF2B5EF4-FFF2-40B4-BE49-F238E27FC236}">
                <a16:creationId xmlns:a16="http://schemas.microsoft.com/office/drawing/2014/main" id="{2BC89870-8F1D-98E4-0536-E2FC178D9456}"/>
              </a:ext>
            </a:extLst>
          </p:cNvPr>
          <p:cNvSpPr txBox="1"/>
          <p:nvPr/>
        </p:nvSpPr>
        <p:spPr>
          <a:xfrm>
            <a:off x="3099184" y="957999"/>
            <a:ext cx="2890787" cy="41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Arial Narrow" panose="020B0606020202030204" pitchFamily="34" charset="0"/>
              </a:rPr>
              <a:t>Properties of Ln(III) </a:t>
            </a:r>
            <a:r>
              <a:rPr lang="en-US" sz="1600" b="1" i="1" dirty="0">
                <a:latin typeface="Arial Narrow" panose="020B0606020202030204" pitchFamily="34" charset="0"/>
              </a:rPr>
              <a:t>f-f</a:t>
            </a:r>
            <a:r>
              <a:rPr lang="en-US" sz="1600" b="1" dirty="0">
                <a:latin typeface="Arial Narrow" panose="020B0606020202030204" pitchFamily="34" charset="0"/>
              </a:rPr>
              <a:t> transitions</a:t>
            </a:r>
          </a:p>
        </p:txBody>
      </p:sp>
      <p:sp>
        <p:nvSpPr>
          <p:cNvPr id="52" name="Textfeld 20">
            <a:extLst>
              <a:ext uri="{FF2B5EF4-FFF2-40B4-BE49-F238E27FC236}">
                <a16:creationId xmlns:a16="http://schemas.microsoft.com/office/drawing/2014/main" id="{9DB2515E-065E-D588-7C17-021DCC6764DB}"/>
              </a:ext>
            </a:extLst>
          </p:cNvPr>
          <p:cNvSpPr txBox="1"/>
          <p:nvPr/>
        </p:nvSpPr>
        <p:spPr>
          <a:xfrm>
            <a:off x="5671157" y="2663803"/>
            <a:ext cx="289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3" name="Textfeld 20">
            <a:extLst>
              <a:ext uri="{FF2B5EF4-FFF2-40B4-BE49-F238E27FC236}">
                <a16:creationId xmlns:a16="http://schemas.microsoft.com/office/drawing/2014/main" id="{D0D457F2-62A9-7427-4C40-8596CCC5A72A}"/>
              </a:ext>
            </a:extLst>
          </p:cNvPr>
          <p:cNvSpPr txBox="1"/>
          <p:nvPr/>
        </p:nvSpPr>
        <p:spPr>
          <a:xfrm>
            <a:off x="821244" y="3158616"/>
            <a:ext cx="3108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Upconversion Emission</a:t>
            </a:r>
            <a:endParaRPr lang="en-US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feld 20">
            <a:extLst>
              <a:ext uri="{FF2B5EF4-FFF2-40B4-BE49-F238E27FC236}">
                <a16:creationId xmlns:a16="http://schemas.microsoft.com/office/drawing/2014/main" id="{491D37E9-F0D3-FD80-5913-B5CB2F627BC3}"/>
              </a:ext>
            </a:extLst>
          </p:cNvPr>
          <p:cNvSpPr txBox="1"/>
          <p:nvPr/>
        </p:nvSpPr>
        <p:spPr>
          <a:xfrm>
            <a:off x="3736399" y="3119471"/>
            <a:ext cx="150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Lanthanide Complexes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132CE80-C003-DEE2-67D9-DFAFADEF484F}"/>
              </a:ext>
            </a:extLst>
          </p:cNvPr>
          <p:cNvCxnSpPr>
            <a:cxnSpLocks/>
          </p:cNvCxnSpPr>
          <p:nvPr/>
        </p:nvCxnSpPr>
        <p:spPr>
          <a:xfrm>
            <a:off x="5244662" y="3452546"/>
            <a:ext cx="323481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44911E5-B994-2CFB-48EF-0FB2A85C2830}"/>
              </a:ext>
            </a:extLst>
          </p:cNvPr>
          <p:cNvCxnSpPr>
            <a:cxnSpLocks/>
          </p:cNvCxnSpPr>
          <p:nvPr/>
        </p:nvCxnSpPr>
        <p:spPr>
          <a:xfrm>
            <a:off x="333449" y="3452546"/>
            <a:ext cx="323481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Grafik 5">
            <a:extLst>
              <a:ext uri="{FF2B5EF4-FFF2-40B4-BE49-F238E27FC236}">
                <a16:creationId xmlns:a16="http://schemas.microsoft.com/office/drawing/2014/main" id="{D3CE984A-17B5-B2C5-39D8-E61A223029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667" t="20130" r="28718" b="14710"/>
          <a:stretch/>
        </p:blipFill>
        <p:spPr>
          <a:xfrm>
            <a:off x="284163" y="1022579"/>
            <a:ext cx="2701208" cy="1812768"/>
          </a:xfrm>
          <a:prstGeom prst="rect">
            <a:avLst/>
          </a:prstGeom>
        </p:spPr>
      </p:pic>
      <p:sp>
        <p:nvSpPr>
          <p:cNvPr id="22" name="Textfeld 6">
            <a:extLst>
              <a:ext uri="{FF2B5EF4-FFF2-40B4-BE49-F238E27FC236}">
                <a16:creationId xmlns:a16="http://schemas.microsoft.com/office/drawing/2014/main" id="{10EED807-E357-BC45-29B4-1B92CF868034}"/>
              </a:ext>
            </a:extLst>
          </p:cNvPr>
          <p:cNvSpPr txBox="1"/>
          <p:nvPr/>
        </p:nvSpPr>
        <p:spPr>
          <a:xfrm>
            <a:off x="476980" y="2860734"/>
            <a:ext cx="20241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Radial </a:t>
            </a:r>
            <a:r>
              <a:rPr lang="de-DE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probability</a:t>
            </a:r>
            <a:r>
              <a:rPr lang="de-DE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distribution</a:t>
            </a:r>
            <a:endParaRPr lang="de-DE" sz="1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6">
            <a:extLst>
              <a:ext uri="{FF2B5EF4-FFF2-40B4-BE49-F238E27FC236}">
                <a16:creationId xmlns:a16="http://schemas.microsoft.com/office/drawing/2014/main" id="{575F851C-1810-5018-DC2F-CFCF0C1975B7}"/>
              </a:ext>
            </a:extLst>
          </p:cNvPr>
          <p:cNvSpPr txBox="1"/>
          <p:nvPr/>
        </p:nvSpPr>
        <p:spPr>
          <a:xfrm>
            <a:off x="821244" y="1097046"/>
            <a:ext cx="289534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4f</a:t>
            </a:r>
          </a:p>
        </p:txBody>
      </p:sp>
      <p:sp>
        <p:nvSpPr>
          <p:cNvPr id="24" name="Textfeld 6">
            <a:extLst>
              <a:ext uri="{FF2B5EF4-FFF2-40B4-BE49-F238E27FC236}">
                <a16:creationId xmlns:a16="http://schemas.microsoft.com/office/drawing/2014/main" id="{6587675C-F1DC-0F86-F600-114BCE05AC0A}"/>
              </a:ext>
            </a:extLst>
          </p:cNvPr>
          <p:cNvSpPr txBox="1"/>
          <p:nvPr/>
        </p:nvSpPr>
        <p:spPr>
          <a:xfrm>
            <a:off x="957643" y="1576555"/>
            <a:ext cx="35429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5d</a:t>
            </a:r>
          </a:p>
        </p:txBody>
      </p:sp>
      <p:sp>
        <p:nvSpPr>
          <p:cNvPr id="25" name="Textfeld 6">
            <a:extLst>
              <a:ext uri="{FF2B5EF4-FFF2-40B4-BE49-F238E27FC236}">
                <a16:creationId xmlns:a16="http://schemas.microsoft.com/office/drawing/2014/main" id="{CE37BF6F-0DB9-DA46-58B2-1DF7077E26FD}"/>
              </a:ext>
            </a:extLst>
          </p:cNvPr>
          <p:cNvSpPr txBox="1"/>
          <p:nvPr/>
        </p:nvSpPr>
        <p:spPr>
          <a:xfrm>
            <a:off x="1311934" y="1788935"/>
            <a:ext cx="354291" cy="294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6s</a:t>
            </a:r>
          </a:p>
        </p:txBody>
      </p:sp>
      <p:sp>
        <p:nvSpPr>
          <p:cNvPr id="26" name="Textfeld 6">
            <a:extLst>
              <a:ext uri="{FF2B5EF4-FFF2-40B4-BE49-F238E27FC236}">
                <a16:creationId xmlns:a16="http://schemas.microsoft.com/office/drawing/2014/main" id="{9C2D2EB6-EA14-8049-4474-EC609D56CE8C}"/>
              </a:ext>
            </a:extLst>
          </p:cNvPr>
          <p:cNvSpPr txBox="1"/>
          <p:nvPr/>
        </p:nvSpPr>
        <p:spPr>
          <a:xfrm>
            <a:off x="1843370" y="1987354"/>
            <a:ext cx="354291" cy="294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>
                <a:latin typeface="Arial Narrow" panose="020B0606020202030204" pitchFamily="34" charset="0"/>
                <a:cs typeface="Arial" panose="020B0604020202020204" pitchFamily="34" charset="0"/>
              </a:rPr>
              <a:t>6p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A35BF27-9068-FA54-9A8C-60A82494E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60775" y="1217651"/>
            <a:ext cx="2916604" cy="1901820"/>
          </a:xfrm>
          <a:prstGeom prst="rect">
            <a:avLst/>
          </a:prstGeom>
        </p:spPr>
      </p:pic>
      <p:cxnSp>
        <p:nvCxnSpPr>
          <p:cNvPr id="30" name="Connecteur droit 29"/>
          <p:cNvCxnSpPr/>
          <p:nvPr/>
        </p:nvCxnSpPr>
        <p:spPr>
          <a:xfrm>
            <a:off x="1349257" y="6016716"/>
            <a:ext cx="108506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109411" y="5895599"/>
            <a:ext cx="38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401438" y="4874929"/>
            <a:ext cx="38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829908" y="4147203"/>
            <a:ext cx="38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1792805" y="5197244"/>
            <a:ext cx="33950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2087114" y="4279637"/>
            <a:ext cx="30436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1956643" y="5224578"/>
            <a:ext cx="0" cy="74605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1359048" y="5093648"/>
            <a:ext cx="33950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1700984" y="5110720"/>
            <a:ext cx="95720" cy="86525"/>
          </a:xfrm>
          <a:prstGeom prst="straightConnector1">
            <a:avLst/>
          </a:prstGeom>
          <a:ln w="19050">
            <a:prstDash val="sysDot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825060" y="4969448"/>
            <a:ext cx="382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</a:p>
        </p:txBody>
      </p:sp>
      <p:sp>
        <p:nvSpPr>
          <p:cNvPr id="41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2565546" y="4983676"/>
            <a:ext cx="41569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900" b="1" baseline="-25000" dirty="0">
              <a:solidFill>
                <a:srgbClr val="006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1567837" y="5441649"/>
            <a:ext cx="4771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900" b="1" i="1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sz="9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lum</a:t>
            </a:r>
            <a:endParaRPr lang="de-DE" sz="9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2475954" y="4420513"/>
            <a:ext cx="9256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rgbClr val="009E5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UC</a:t>
            </a:r>
            <a:r>
              <a:rPr lang="fr-FR" sz="1050" dirty="0">
                <a:solidFill>
                  <a:srgbClr val="009E5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050" dirty="0" smtClean="0">
                <a:solidFill>
                  <a:srgbClr val="009E5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Emission </a:t>
            </a:r>
            <a:endParaRPr lang="fr-FR" sz="1050" dirty="0">
              <a:solidFill>
                <a:srgbClr val="009E5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de-DE" sz="1050" b="1" i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</a:t>
            </a:r>
            <a:r>
              <a:rPr lang="el-GR" sz="1050" b="1" i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ν</a:t>
            </a:r>
            <a:r>
              <a:rPr lang="en-US" sz="1050" b="1" baseline="-250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UC</a:t>
            </a:r>
            <a:endParaRPr lang="fr-FR" sz="1050" b="1" dirty="0">
              <a:solidFill>
                <a:srgbClr val="00B0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820718" y="5290132"/>
            <a:ext cx="6927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Excitation </a:t>
            </a:r>
            <a:r>
              <a:rPr lang="de-DE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sz="105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</a:t>
            </a:r>
            <a:endParaRPr lang="de-DE" sz="105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1513427" y="5135330"/>
            <a:ext cx="0" cy="835306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Flèche vers le bas 45"/>
          <p:cNvSpPr/>
          <p:nvPr/>
        </p:nvSpPr>
        <p:spPr>
          <a:xfrm>
            <a:off x="2281103" y="4371390"/>
            <a:ext cx="104355" cy="1599245"/>
          </a:xfrm>
          <a:prstGeom prst="downArrow">
            <a:avLst>
              <a:gd name="adj1" fmla="val 25744"/>
              <a:gd name="adj2" fmla="val 106416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47" name="Connecteur droit avec flèche 46"/>
          <p:cNvCxnSpPr/>
          <p:nvPr/>
        </p:nvCxnSpPr>
        <p:spPr>
          <a:xfrm flipV="1">
            <a:off x="2130565" y="4325306"/>
            <a:ext cx="0" cy="83966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feld 23">
            <a:extLst>
              <a:ext uri="{FF2B5EF4-FFF2-40B4-BE49-F238E27FC236}">
                <a16:creationId xmlns:a16="http://schemas.microsoft.com/office/drawing/2014/main" id="{41F705CB-E381-4F88-A01F-5E5634A24573}"/>
              </a:ext>
            </a:extLst>
          </p:cNvPr>
          <p:cNvSpPr txBox="1"/>
          <p:nvPr/>
        </p:nvSpPr>
        <p:spPr>
          <a:xfrm>
            <a:off x="523137" y="4355666"/>
            <a:ext cx="8809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i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</a:t>
            </a:r>
            <a:r>
              <a:rPr lang="el-GR" sz="1050" b="1" i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ν</a:t>
            </a:r>
            <a:r>
              <a:rPr lang="en-US" sz="1050" b="1" baseline="-250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UC</a:t>
            </a:r>
            <a:r>
              <a:rPr lang="fr-FR" sz="1050" b="1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l-GR" sz="105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sz="105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</a:t>
            </a:r>
            <a:endParaRPr lang="de-DE" sz="105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309303" y="3898961"/>
            <a:ext cx="3407582" cy="2451396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27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501201" y="3746014"/>
            <a:ext cx="21462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E4F"/>
                </a:solidFill>
                <a:latin typeface="Arial Narrow" panose="020B0606020202030204" pitchFamily="34" charset="0"/>
              </a:rPr>
              <a:t>Upconversion Emission</a:t>
            </a:r>
            <a:endParaRPr lang="en-US" sz="1600" dirty="0">
              <a:solidFill>
                <a:srgbClr val="009E4F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4640471" y="3902142"/>
            <a:ext cx="3975723" cy="2448216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2"/>
          <a:stretch/>
        </p:blipFill>
        <p:spPr>
          <a:xfrm>
            <a:off x="5004025" y="4135416"/>
            <a:ext cx="3248613" cy="2123655"/>
          </a:xfrm>
          <a:prstGeom prst="rect">
            <a:avLst/>
          </a:prstGeom>
        </p:spPr>
      </p:pic>
      <p:grpSp>
        <p:nvGrpSpPr>
          <p:cNvPr id="53" name="Groupe 91">
            <a:extLst>
              <a:ext uri="{FF2B5EF4-FFF2-40B4-BE49-F238E27FC236}">
                <a16:creationId xmlns:a16="http://schemas.microsoft.com/office/drawing/2014/main" id="{69AA9D52-45DE-3453-BE6D-94876EE18E30}"/>
              </a:ext>
            </a:extLst>
          </p:cNvPr>
          <p:cNvGrpSpPr/>
          <p:nvPr/>
        </p:nvGrpSpPr>
        <p:grpSpPr>
          <a:xfrm flipV="1">
            <a:off x="7551062" y="5538487"/>
            <a:ext cx="313586" cy="341198"/>
            <a:chOff x="6892900" y="5213715"/>
            <a:chExt cx="824978" cy="897620"/>
          </a:xfrm>
        </p:grpSpPr>
        <p:sp>
          <p:nvSpPr>
            <p:cNvPr id="54" name="Forme libre 107">
              <a:extLst>
                <a:ext uri="{FF2B5EF4-FFF2-40B4-BE49-F238E27FC236}">
                  <a16:creationId xmlns:a16="http://schemas.microsoft.com/office/drawing/2014/main" id="{5725BE27-627C-5158-FF0F-9918A552E7FB}"/>
                </a:ext>
              </a:extLst>
            </p:cNvPr>
            <p:cNvSpPr/>
            <p:nvPr/>
          </p:nvSpPr>
          <p:spPr>
            <a:xfrm rot="14517239" flipH="1" flipV="1">
              <a:off x="7363895" y="5267239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b="1"/>
            </a:p>
          </p:txBody>
        </p:sp>
        <p:sp>
          <p:nvSpPr>
            <p:cNvPr id="55" name="Forme libre 108">
              <a:extLst>
                <a:ext uri="{FF2B5EF4-FFF2-40B4-BE49-F238E27FC236}">
                  <a16:creationId xmlns:a16="http://schemas.microsoft.com/office/drawing/2014/main" id="{45FF4FD0-B4D0-5523-D7FE-82A2915A4902}"/>
                </a:ext>
              </a:extLst>
            </p:cNvPr>
            <p:cNvSpPr/>
            <p:nvPr/>
          </p:nvSpPr>
          <p:spPr>
            <a:xfrm rot="7200000" flipH="1" flipV="1">
              <a:off x="6839376" y="5537705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b="1"/>
            </a:p>
          </p:txBody>
        </p:sp>
        <p:sp>
          <p:nvSpPr>
            <p:cNvPr id="56" name="Forme libre 109">
              <a:extLst>
                <a:ext uri="{FF2B5EF4-FFF2-40B4-BE49-F238E27FC236}">
                  <a16:creationId xmlns:a16="http://schemas.microsoft.com/office/drawing/2014/main" id="{54F8FEF7-C26B-23CF-0BEA-3DA2D65B510D}"/>
                </a:ext>
              </a:extLst>
            </p:cNvPr>
            <p:cNvSpPr/>
            <p:nvPr/>
          </p:nvSpPr>
          <p:spPr>
            <a:xfrm rot="21600000" flipH="1" flipV="1">
              <a:off x="7329123" y="5859602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b="1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FAFF0D77-7DAE-A6EF-7E28-E14D6F79CC3A}"/>
                </a:ext>
              </a:extLst>
            </p:cNvPr>
            <p:cNvSpPr/>
            <p:nvPr/>
          </p:nvSpPr>
          <p:spPr>
            <a:xfrm>
              <a:off x="7188627" y="5530955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b="1"/>
            </a:p>
          </p:txBody>
        </p:sp>
        <p:cxnSp>
          <p:nvCxnSpPr>
            <p:cNvPr id="58" name="Connecteur droit 111">
              <a:extLst>
                <a:ext uri="{FF2B5EF4-FFF2-40B4-BE49-F238E27FC236}">
                  <a16:creationId xmlns:a16="http://schemas.microsoft.com/office/drawing/2014/main" id="{391AD805-5763-D58E-B22B-33880535C966}"/>
                </a:ext>
              </a:extLst>
            </p:cNvPr>
            <p:cNvCxnSpPr/>
            <p:nvPr/>
          </p:nvCxnSpPr>
          <p:spPr>
            <a:xfrm flipH="1">
              <a:off x="7351505" y="5292635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necteur droit 112">
              <a:extLst>
                <a:ext uri="{FF2B5EF4-FFF2-40B4-BE49-F238E27FC236}">
                  <a16:creationId xmlns:a16="http://schemas.microsoft.com/office/drawing/2014/main" id="{70432666-1E45-EA25-C7F2-865E8FB71A38}"/>
                </a:ext>
              </a:extLst>
            </p:cNvPr>
            <p:cNvCxnSpPr/>
            <p:nvPr/>
          </p:nvCxnSpPr>
          <p:spPr>
            <a:xfrm>
              <a:off x="7340233" y="5686213"/>
              <a:ext cx="0" cy="41091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113">
              <a:extLst>
                <a:ext uri="{FF2B5EF4-FFF2-40B4-BE49-F238E27FC236}">
                  <a16:creationId xmlns:a16="http://schemas.microsoft.com/office/drawing/2014/main" id="{9C59DF8A-9B45-1FC1-BC9E-83F39B46F050}"/>
                </a:ext>
              </a:extLst>
            </p:cNvPr>
            <p:cNvCxnSpPr/>
            <p:nvPr/>
          </p:nvCxnSpPr>
          <p:spPr>
            <a:xfrm flipH="1" flipV="1">
              <a:off x="6997622" y="5464579"/>
              <a:ext cx="348007" cy="22353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114">
              <a:extLst>
                <a:ext uri="{FF2B5EF4-FFF2-40B4-BE49-F238E27FC236}">
                  <a16:creationId xmlns:a16="http://schemas.microsoft.com/office/drawing/2014/main" id="{6A9F9D7C-7C93-172B-C084-43AFDA403D9F}"/>
                </a:ext>
              </a:extLst>
            </p:cNvPr>
            <p:cNvCxnSpPr/>
            <p:nvPr/>
          </p:nvCxnSpPr>
          <p:spPr>
            <a:xfrm flipV="1">
              <a:off x="7347534" y="5478531"/>
              <a:ext cx="370344" cy="21381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115">
              <a:extLst>
                <a:ext uri="{FF2B5EF4-FFF2-40B4-BE49-F238E27FC236}">
                  <a16:creationId xmlns:a16="http://schemas.microsoft.com/office/drawing/2014/main" id="{2D950920-7C03-51C9-CE18-7F13D5DDC216}"/>
                </a:ext>
              </a:extLst>
            </p:cNvPr>
            <p:cNvCxnSpPr>
              <a:stCxn id="56" idx="2"/>
            </p:cNvCxnSpPr>
            <p:nvPr/>
          </p:nvCxnSpPr>
          <p:spPr>
            <a:xfrm flipH="1" flipV="1">
              <a:off x="7477600" y="5759047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116">
              <a:extLst>
                <a:ext uri="{FF2B5EF4-FFF2-40B4-BE49-F238E27FC236}">
                  <a16:creationId xmlns:a16="http://schemas.microsoft.com/office/drawing/2014/main" id="{80C0C0BF-57F4-8EA4-6591-4A06C52577CC}"/>
                </a:ext>
              </a:extLst>
            </p:cNvPr>
            <p:cNvCxnSpPr>
              <a:stCxn id="55" idx="157"/>
            </p:cNvCxnSpPr>
            <p:nvPr/>
          </p:nvCxnSpPr>
          <p:spPr>
            <a:xfrm flipV="1">
              <a:off x="7037365" y="5775717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e 92">
            <a:extLst>
              <a:ext uri="{FF2B5EF4-FFF2-40B4-BE49-F238E27FC236}">
                <a16:creationId xmlns:a16="http://schemas.microsoft.com/office/drawing/2014/main" id="{4323C00F-A7CA-286F-5CB1-FC7B0AE8C7C8}"/>
              </a:ext>
            </a:extLst>
          </p:cNvPr>
          <p:cNvGrpSpPr/>
          <p:nvPr/>
        </p:nvGrpSpPr>
        <p:grpSpPr>
          <a:xfrm>
            <a:off x="7521503" y="4663387"/>
            <a:ext cx="313589" cy="341200"/>
            <a:chOff x="4363058" y="5199763"/>
            <a:chExt cx="824980" cy="897620"/>
          </a:xfrm>
        </p:grpSpPr>
        <p:sp>
          <p:nvSpPr>
            <p:cNvPr id="65" name="Forme libre 97">
              <a:extLst>
                <a:ext uri="{FF2B5EF4-FFF2-40B4-BE49-F238E27FC236}">
                  <a16:creationId xmlns:a16="http://schemas.microsoft.com/office/drawing/2014/main" id="{6480CF0B-8A47-9983-75F6-B30F7E5A4706}"/>
                </a:ext>
              </a:extLst>
            </p:cNvPr>
            <p:cNvSpPr/>
            <p:nvPr/>
          </p:nvSpPr>
          <p:spPr>
            <a:xfrm rot="14517239" flipH="1" flipV="1">
              <a:off x="4834055" y="5253287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66" name="Forme libre 98">
              <a:extLst>
                <a:ext uri="{FF2B5EF4-FFF2-40B4-BE49-F238E27FC236}">
                  <a16:creationId xmlns:a16="http://schemas.microsoft.com/office/drawing/2014/main" id="{560624D3-7284-07DB-75C9-9E1B5C2639FF}"/>
                </a:ext>
              </a:extLst>
            </p:cNvPr>
            <p:cNvSpPr/>
            <p:nvPr/>
          </p:nvSpPr>
          <p:spPr>
            <a:xfrm rot="7200000" flipH="1" flipV="1">
              <a:off x="4309534" y="5523753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67" name="Forme libre 99">
              <a:extLst>
                <a:ext uri="{FF2B5EF4-FFF2-40B4-BE49-F238E27FC236}">
                  <a16:creationId xmlns:a16="http://schemas.microsoft.com/office/drawing/2014/main" id="{E9095209-ACAE-02E3-0A15-4EBB05A4B665}"/>
                </a:ext>
              </a:extLst>
            </p:cNvPr>
            <p:cNvSpPr/>
            <p:nvPr/>
          </p:nvSpPr>
          <p:spPr>
            <a:xfrm rot="21600000" flipH="1" flipV="1">
              <a:off x="4799283" y="5845650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62CD350-D24F-D28F-092E-A9AFA226AB58}"/>
                </a:ext>
              </a:extLst>
            </p:cNvPr>
            <p:cNvSpPr/>
            <p:nvPr/>
          </p:nvSpPr>
          <p:spPr>
            <a:xfrm>
              <a:off x="4658787" y="5517003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cxnSp>
          <p:nvCxnSpPr>
            <p:cNvPr id="69" name="Connecteur droit 101">
              <a:extLst>
                <a:ext uri="{FF2B5EF4-FFF2-40B4-BE49-F238E27FC236}">
                  <a16:creationId xmlns:a16="http://schemas.microsoft.com/office/drawing/2014/main" id="{7CFA009D-9130-9C3E-599C-613211193805}"/>
                </a:ext>
              </a:extLst>
            </p:cNvPr>
            <p:cNvCxnSpPr/>
            <p:nvPr/>
          </p:nvCxnSpPr>
          <p:spPr>
            <a:xfrm flipH="1">
              <a:off x="4821665" y="5278683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necteur droit 102">
              <a:extLst>
                <a:ext uri="{FF2B5EF4-FFF2-40B4-BE49-F238E27FC236}">
                  <a16:creationId xmlns:a16="http://schemas.microsoft.com/office/drawing/2014/main" id="{2B769FF9-C1A6-B6F9-21F3-26A61F6BF6C3}"/>
                </a:ext>
              </a:extLst>
            </p:cNvPr>
            <p:cNvCxnSpPr/>
            <p:nvPr/>
          </p:nvCxnSpPr>
          <p:spPr>
            <a:xfrm>
              <a:off x="4810393" y="5672261"/>
              <a:ext cx="0" cy="41091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Connecteur droit 103">
              <a:extLst>
                <a:ext uri="{FF2B5EF4-FFF2-40B4-BE49-F238E27FC236}">
                  <a16:creationId xmlns:a16="http://schemas.microsoft.com/office/drawing/2014/main" id="{A00607DA-C412-5E9A-B817-6C342C96CAD2}"/>
                </a:ext>
              </a:extLst>
            </p:cNvPr>
            <p:cNvCxnSpPr/>
            <p:nvPr/>
          </p:nvCxnSpPr>
          <p:spPr>
            <a:xfrm flipH="1" flipV="1">
              <a:off x="4467782" y="5450627"/>
              <a:ext cx="348007" cy="22353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Connecteur droit 104">
              <a:extLst>
                <a:ext uri="{FF2B5EF4-FFF2-40B4-BE49-F238E27FC236}">
                  <a16:creationId xmlns:a16="http://schemas.microsoft.com/office/drawing/2014/main" id="{6488539C-6A38-5800-E885-01AC6DD2F5AE}"/>
                </a:ext>
              </a:extLst>
            </p:cNvPr>
            <p:cNvCxnSpPr/>
            <p:nvPr/>
          </p:nvCxnSpPr>
          <p:spPr>
            <a:xfrm flipV="1">
              <a:off x="4817694" y="5464579"/>
              <a:ext cx="370344" cy="21381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eur droit 105">
              <a:extLst>
                <a:ext uri="{FF2B5EF4-FFF2-40B4-BE49-F238E27FC236}">
                  <a16:creationId xmlns:a16="http://schemas.microsoft.com/office/drawing/2014/main" id="{B6332025-444D-9479-DE90-BB50C387C0CB}"/>
                </a:ext>
              </a:extLst>
            </p:cNvPr>
            <p:cNvCxnSpPr>
              <a:stCxn id="67" idx="2"/>
            </p:cNvCxnSpPr>
            <p:nvPr/>
          </p:nvCxnSpPr>
          <p:spPr>
            <a:xfrm flipH="1" flipV="1">
              <a:off x="4947760" y="5745095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necteur droit 106">
              <a:extLst>
                <a:ext uri="{FF2B5EF4-FFF2-40B4-BE49-F238E27FC236}">
                  <a16:creationId xmlns:a16="http://schemas.microsoft.com/office/drawing/2014/main" id="{A3D92D94-9306-0C48-DC8B-1A102F313C9B}"/>
                </a:ext>
              </a:extLst>
            </p:cNvPr>
            <p:cNvCxnSpPr>
              <a:stCxn id="66" idx="157"/>
            </p:cNvCxnSpPr>
            <p:nvPr/>
          </p:nvCxnSpPr>
          <p:spPr>
            <a:xfrm flipV="1">
              <a:off x="4507525" y="5761764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7F296E2-C026-D944-FC37-D9031A52A2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>
            <a:off x="7922029" y="4581441"/>
            <a:ext cx="548292" cy="539807"/>
          </a:xfrm>
          <a:prstGeom prst="rect">
            <a:avLst/>
          </a:prstGeom>
          <a:effectLst>
            <a:glow rad="63500">
              <a:srgbClr val="0000FF">
                <a:alpha val="40000"/>
              </a:srgbClr>
            </a:glow>
          </a:effectLst>
        </p:spPr>
      </p:pic>
      <p:pic>
        <p:nvPicPr>
          <p:cNvPr id="76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958B2B42-B2A1-2437-3E5F-40ACC7B913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 flipV="1">
            <a:off x="7968183" y="5431357"/>
            <a:ext cx="548292" cy="539808"/>
          </a:xfrm>
          <a:prstGeom prst="rect">
            <a:avLst/>
          </a:prstGeom>
          <a:effectLst>
            <a:glow rad="63500">
              <a:srgbClr val="00FFFF">
                <a:alpha val="40000"/>
              </a:srgbClr>
            </a:glow>
          </a:effectLst>
        </p:spPr>
      </p:pic>
      <p:sp>
        <p:nvSpPr>
          <p:cNvPr id="77" name="Triangle isocèle 95">
            <a:extLst>
              <a:ext uri="{FF2B5EF4-FFF2-40B4-BE49-F238E27FC236}">
                <a16:creationId xmlns:a16="http://schemas.microsoft.com/office/drawing/2014/main" id="{749E2A78-FB7D-777E-3FEF-C8D1A8A88175}"/>
              </a:ext>
            </a:extLst>
          </p:cNvPr>
          <p:cNvSpPr/>
          <p:nvPr/>
        </p:nvSpPr>
        <p:spPr>
          <a:xfrm rot="6739612">
            <a:off x="8287359" y="5766697"/>
            <a:ext cx="85685" cy="10551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78" name="Triangle isocèle 96">
            <a:extLst>
              <a:ext uri="{FF2B5EF4-FFF2-40B4-BE49-F238E27FC236}">
                <a16:creationId xmlns:a16="http://schemas.microsoft.com/office/drawing/2014/main" id="{71D79DB1-58F7-4E92-10DE-F89798D4E8B0}"/>
              </a:ext>
            </a:extLst>
          </p:cNvPr>
          <p:cNvSpPr/>
          <p:nvPr/>
        </p:nvSpPr>
        <p:spPr>
          <a:xfrm rot="3226132">
            <a:off x="8453977" y="4651254"/>
            <a:ext cx="85685" cy="10551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79" name="Textfeld 6">
            <a:extLst>
              <a:ext uri="{FF2B5EF4-FFF2-40B4-BE49-F238E27FC236}">
                <a16:creationId xmlns:a16="http://schemas.microsoft.com/office/drawing/2014/main" id="{10EED807-E357-BC45-29B4-1B92CF868034}"/>
              </a:ext>
            </a:extLst>
          </p:cNvPr>
          <p:cNvSpPr txBox="1"/>
          <p:nvPr/>
        </p:nvSpPr>
        <p:spPr>
          <a:xfrm>
            <a:off x="2547937" y="5885755"/>
            <a:ext cx="110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Exemple</a:t>
            </a:r>
            <a:r>
              <a:rPr lang="de-DE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ESA </a:t>
            </a:r>
            <a:r>
              <a:rPr lang="de-DE" sz="1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mechanism</a:t>
            </a:r>
            <a:r>
              <a:rPr lang="de-DE" sz="1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de-DE" sz="10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feld 20">
            <a:extLst>
              <a:ext uri="{FF2B5EF4-FFF2-40B4-BE49-F238E27FC236}">
                <a16:creationId xmlns:a16="http://schemas.microsoft.com/office/drawing/2014/main" id="{4F3996CE-ABD8-9942-7681-DCFD9A5FD500}"/>
              </a:ext>
            </a:extLst>
          </p:cNvPr>
          <p:cNvSpPr txBox="1"/>
          <p:nvPr/>
        </p:nvSpPr>
        <p:spPr>
          <a:xfrm>
            <a:off x="5203970" y="3744710"/>
            <a:ext cx="29488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026CD"/>
                </a:solidFill>
                <a:latin typeface="Arial Narrow" panose="020B0606020202030204" pitchFamily="34" charset="0"/>
              </a:rPr>
              <a:t>Circularly Polarized Luminescence</a:t>
            </a:r>
            <a:endParaRPr lang="en-US" sz="1600" dirty="0">
              <a:solidFill>
                <a:srgbClr val="1026CD"/>
              </a:solidFill>
              <a:latin typeface="Arial Narrow" panose="020B0606020202030204" pitchFamily="34" charset="0"/>
            </a:endParaRPr>
          </a:p>
        </p:txBody>
      </p:sp>
      <p:sp>
        <p:nvSpPr>
          <p:cNvPr id="81" name="Textfeld 6">
            <a:extLst>
              <a:ext uri="{FF2B5EF4-FFF2-40B4-BE49-F238E27FC236}">
                <a16:creationId xmlns:a16="http://schemas.microsoft.com/office/drawing/2014/main" id="{10EED807-E357-BC45-29B4-1B92CF868034}"/>
              </a:ext>
            </a:extLst>
          </p:cNvPr>
          <p:cNvSpPr txBox="1"/>
          <p:nvPr/>
        </p:nvSpPr>
        <p:spPr>
          <a:xfrm>
            <a:off x="5386388" y="4471231"/>
            <a:ext cx="836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Emission</a:t>
            </a:r>
            <a:endParaRPr lang="de-DE" sz="1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feld 6">
            <a:extLst>
              <a:ext uri="{FF2B5EF4-FFF2-40B4-BE49-F238E27FC236}">
                <a16:creationId xmlns:a16="http://schemas.microsoft.com/office/drawing/2014/main" id="{10EED807-E357-BC45-29B4-1B92CF868034}"/>
              </a:ext>
            </a:extLst>
          </p:cNvPr>
          <p:cNvSpPr txBox="1"/>
          <p:nvPr/>
        </p:nvSpPr>
        <p:spPr>
          <a:xfrm>
            <a:off x="7609900" y="5213337"/>
            <a:ext cx="836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CPL</a:t>
            </a:r>
            <a:endParaRPr lang="de-DE" sz="1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feld 6">
            <a:extLst>
              <a:ext uri="{FF2B5EF4-FFF2-40B4-BE49-F238E27FC236}">
                <a16:creationId xmlns:a16="http://schemas.microsoft.com/office/drawing/2014/main" id="{7379244E-CEB1-C634-B922-A3F7DCEFA034}"/>
              </a:ext>
            </a:extLst>
          </p:cNvPr>
          <p:cNvSpPr txBox="1"/>
          <p:nvPr/>
        </p:nvSpPr>
        <p:spPr>
          <a:xfrm>
            <a:off x="6245159" y="773333"/>
            <a:ext cx="223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rial Narrow" panose="020B0606020202030204" pitchFamily="34" charset="0"/>
                <a:cs typeface="Arial" panose="020B0604020202020204" pitchFamily="34" charset="0"/>
              </a:rPr>
              <a:t>Emission </a:t>
            </a:r>
            <a:r>
              <a:rPr lang="de-DE" sz="12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spectra</a:t>
            </a:r>
            <a:endParaRPr lang="de-DE" sz="1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-60386" y="6574573"/>
            <a:ext cx="56711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900" i="1" dirty="0">
                <a:latin typeface="Arial Narrow" panose="020B0606020202030204" pitchFamily="34" charset="0"/>
              </a:rPr>
              <a:t>Eur. J. Inorg. Chem. </a:t>
            </a:r>
            <a:r>
              <a:rPr lang="sv-SE" sz="900" b="1" dirty="0">
                <a:latin typeface="Arial Narrow" panose="020B0606020202030204" pitchFamily="34" charset="0"/>
              </a:rPr>
              <a:t>2005, </a:t>
            </a:r>
            <a:r>
              <a:rPr lang="sv-SE" sz="900" dirty="0">
                <a:latin typeface="Arial Narrow" panose="020B0606020202030204" pitchFamily="34" charset="0"/>
              </a:rPr>
              <a:t>1425. </a:t>
            </a:r>
            <a:r>
              <a:rPr lang="sv-SE" sz="900" i="1" dirty="0">
                <a:latin typeface="Arial Narrow" panose="020B0606020202030204" pitchFamily="34" charset="0"/>
              </a:rPr>
              <a:t>Chem. Rev. </a:t>
            </a:r>
            <a:r>
              <a:rPr lang="sv-SE" sz="900" b="1" dirty="0">
                <a:latin typeface="Arial Narrow" panose="020B0606020202030204" pitchFamily="34" charset="0"/>
              </a:rPr>
              <a:t>2010, </a:t>
            </a:r>
            <a:r>
              <a:rPr lang="sv-SE" sz="900" i="1" dirty="0">
                <a:latin typeface="Arial Narrow" panose="020B0606020202030204" pitchFamily="34" charset="0"/>
              </a:rPr>
              <a:t>110, </a:t>
            </a:r>
            <a:r>
              <a:rPr lang="sv-SE" sz="900" dirty="0">
                <a:latin typeface="Arial Narrow" panose="020B0606020202030204" pitchFamily="34" charset="0"/>
              </a:rPr>
              <a:t>2729</a:t>
            </a:r>
            <a:r>
              <a:rPr lang="sv-SE" sz="900" dirty="0" smtClean="0">
                <a:latin typeface="Arial Narrow" panose="020B0606020202030204" pitchFamily="34" charset="0"/>
              </a:rPr>
              <a:t>. </a:t>
            </a:r>
            <a:r>
              <a:rPr lang="es-ES" sz="900" i="1" dirty="0">
                <a:latin typeface="Arial Narrow" panose="020B0606020202030204" pitchFamily="34" charset="0"/>
              </a:rPr>
              <a:t>Los </a:t>
            </a:r>
            <a:r>
              <a:rPr lang="es-ES" sz="900" i="1" dirty="0" err="1">
                <a:latin typeface="Arial Narrow" panose="020B0606020202030204" pitchFamily="34" charset="0"/>
              </a:rPr>
              <a:t>Alamos</a:t>
            </a:r>
            <a:r>
              <a:rPr lang="es-ES" sz="900" i="1" dirty="0">
                <a:latin typeface="Arial Narrow" panose="020B0606020202030204" pitchFamily="34" charset="0"/>
              </a:rPr>
              <a:t> </a:t>
            </a:r>
            <a:r>
              <a:rPr lang="es-ES" sz="900" i="1" dirty="0" err="1">
                <a:latin typeface="Arial Narrow" panose="020B0606020202030204" pitchFamily="34" charset="0"/>
              </a:rPr>
              <a:t>Sci</a:t>
            </a:r>
            <a:r>
              <a:rPr lang="es-ES" sz="900" i="1" dirty="0">
                <a:latin typeface="Arial Narrow" panose="020B0606020202030204" pitchFamily="34" charset="0"/>
              </a:rPr>
              <a:t>. </a:t>
            </a:r>
            <a:r>
              <a:rPr lang="es-ES" sz="900" b="1" dirty="0">
                <a:latin typeface="Arial Narrow" panose="020B0606020202030204" pitchFamily="34" charset="0"/>
              </a:rPr>
              <a:t>2000,</a:t>
            </a:r>
            <a:r>
              <a:rPr lang="es-ES" sz="900" dirty="0">
                <a:latin typeface="Arial Narrow" panose="020B0606020202030204" pitchFamily="34" charset="0"/>
              </a:rPr>
              <a:t> 26</a:t>
            </a:r>
            <a:r>
              <a:rPr lang="es-ES" sz="900" b="1" dirty="0">
                <a:latin typeface="Arial Narrow" panose="020B0606020202030204" pitchFamily="34" charset="0"/>
              </a:rPr>
              <a:t>. </a:t>
            </a:r>
            <a:r>
              <a:rPr lang="sv-SE" sz="900" i="1" dirty="0">
                <a:latin typeface="Arial Narrow" panose="020B0606020202030204" pitchFamily="34" charset="0"/>
              </a:rPr>
              <a:t>Eur. J. Inorg. Chem. </a:t>
            </a:r>
            <a:r>
              <a:rPr lang="sv-SE" sz="900" b="1" dirty="0">
                <a:latin typeface="Arial Narrow" panose="020B0606020202030204" pitchFamily="34" charset="0"/>
              </a:rPr>
              <a:t>2009, </a:t>
            </a:r>
            <a:r>
              <a:rPr lang="sv-SE" sz="900" dirty="0">
                <a:latin typeface="Arial Narrow" panose="020B0606020202030204" pitchFamily="34" charset="0"/>
              </a:rPr>
              <a:t>4357-4371. </a:t>
            </a:r>
          </a:p>
        </p:txBody>
      </p:sp>
    </p:spTree>
    <p:extLst>
      <p:ext uri="{BB962C8B-B14F-4D97-AF65-F5344CB8AC3E}">
        <p14:creationId xmlns:p14="http://schemas.microsoft.com/office/powerpoint/2010/main" val="21424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77" grpId="0" animBg="1"/>
      <p:bldP spid="78" grpId="0" animBg="1"/>
      <p:bldP spid="80" grpId="0" animBg="1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ZoneTexte 89"/>
          <p:cNvSpPr txBox="1"/>
          <p:nvPr/>
        </p:nvSpPr>
        <p:spPr>
          <a:xfrm>
            <a:off x="101500" y="191096"/>
            <a:ext cx="434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Circularly Polarized Luminescence (CPL)</a:t>
            </a:r>
            <a:endParaRPr lang="de-DE" sz="2000" b="1" dirty="0"/>
          </a:p>
        </p:txBody>
      </p:sp>
      <p:sp>
        <p:nvSpPr>
          <p:cNvPr id="92" name="ZoneTexte 9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4</a:t>
            </a:r>
          </a:p>
        </p:txBody>
      </p:sp>
      <p:grpSp>
        <p:nvGrpSpPr>
          <p:cNvPr id="15" name="Groupe 237">
            <a:extLst>
              <a:ext uri="{FF2B5EF4-FFF2-40B4-BE49-F238E27FC236}">
                <a16:creationId xmlns:a16="http://schemas.microsoft.com/office/drawing/2014/main" id="{07955EE1-FCD4-6348-8611-A71887A40022}"/>
              </a:ext>
            </a:extLst>
          </p:cNvPr>
          <p:cNvGrpSpPr/>
          <p:nvPr/>
        </p:nvGrpSpPr>
        <p:grpSpPr>
          <a:xfrm>
            <a:off x="6055627" y="1009931"/>
            <a:ext cx="429921" cy="467775"/>
            <a:chOff x="4363058" y="5199763"/>
            <a:chExt cx="824980" cy="897620"/>
          </a:xfrm>
        </p:grpSpPr>
        <p:sp>
          <p:nvSpPr>
            <p:cNvPr id="16" name="Forme libre 238">
              <a:extLst>
                <a:ext uri="{FF2B5EF4-FFF2-40B4-BE49-F238E27FC236}">
                  <a16:creationId xmlns:a16="http://schemas.microsoft.com/office/drawing/2014/main" id="{92BBD706-E391-9F45-3B62-D11C825AE9C8}"/>
                </a:ext>
              </a:extLst>
            </p:cNvPr>
            <p:cNvSpPr/>
            <p:nvPr/>
          </p:nvSpPr>
          <p:spPr>
            <a:xfrm rot="14517239" flipH="1" flipV="1">
              <a:off x="4834055" y="5253287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Forme libre 239">
              <a:extLst>
                <a:ext uri="{FF2B5EF4-FFF2-40B4-BE49-F238E27FC236}">
                  <a16:creationId xmlns:a16="http://schemas.microsoft.com/office/drawing/2014/main" id="{8C67D22C-89C9-B25A-C558-E3116F009557}"/>
                </a:ext>
              </a:extLst>
            </p:cNvPr>
            <p:cNvSpPr/>
            <p:nvPr/>
          </p:nvSpPr>
          <p:spPr>
            <a:xfrm rot="7200000" flipH="1" flipV="1">
              <a:off x="4309534" y="5523753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Forme libre 240">
              <a:extLst>
                <a:ext uri="{FF2B5EF4-FFF2-40B4-BE49-F238E27FC236}">
                  <a16:creationId xmlns:a16="http://schemas.microsoft.com/office/drawing/2014/main" id="{7A81882C-F90E-68CC-1120-8A4C171BA23D}"/>
                </a:ext>
              </a:extLst>
            </p:cNvPr>
            <p:cNvSpPr/>
            <p:nvPr/>
          </p:nvSpPr>
          <p:spPr>
            <a:xfrm rot="21600000" flipH="1" flipV="1">
              <a:off x="4799283" y="5845650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47F7A3B-545B-1E85-D42E-DC8EE4378240}"/>
                </a:ext>
              </a:extLst>
            </p:cNvPr>
            <p:cNvSpPr/>
            <p:nvPr/>
          </p:nvSpPr>
          <p:spPr>
            <a:xfrm>
              <a:off x="4658787" y="5517003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0" name="Connecteur droit 242">
              <a:extLst>
                <a:ext uri="{FF2B5EF4-FFF2-40B4-BE49-F238E27FC236}">
                  <a16:creationId xmlns:a16="http://schemas.microsoft.com/office/drawing/2014/main" id="{0858E1A3-C577-85E7-867E-58129DD7716E}"/>
                </a:ext>
              </a:extLst>
            </p:cNvPr>
            <p:cNvCxnSpPr/>
            <p:nvPr/>
          </p:nvCxnSpPr>
          <p:spPr>
            <a:xfrm flipH="1">
              <a:off x="4821665" y="5278683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43">
              <a:extLst>
                <a:ext uri="{FF2B5EF4-FFF2-40B4-BE49-F238E27FC236}">
                  <a16:creationId xmlns:a16="http://schemas.microsoft.com/office/drawing/2014/main" id="{A68B5AA6-C282-4CE2-B9D0-10999F6A819C}"/>
                </a:ext>
              </a:extLst>
            </p:cNvPr>
            <p:cNvCxnSpPr/>
            <p:nvPr/>
          </p:nvCxnSpPr>
          <p:spPr>
            <a:xfrm>
              <a:off x="4810393" y="5672261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44">
              <a:extLst>
                <a:ext uri="{FF2B5EF4-FFF2-40B4-BE49-F238E27FC236}">
                  <a16:creationId xmlns:a16="http://schemas.microsoft.com/office/drawing/2014/main" id="{0016279D-41C4-BF56-76FA-FEF36E75A445}"/>
                </a:ext>
              </a:extLst>
            </p:cNvPr>
            <p:cNvCxnSpPr/>
            <p:nvPr/>
          </p:nvCxnSpPr>
          <p:spPr>
            <a:xfrm flipH="1" flipV="1">
              <a:off x="4467782" y="5450627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245">
              <a:extLst>
                <a:ext uri="{FF2B5EF4-FFF2-40B4-BE49-F238E27FC236}">
                  <a16:creationId xmlns:a16="http://schemas.microsoft.com/office/drawing/2014/main" id="{3B8F7D02-C157-E3A5-5BDA-8270D2D55AA4}"/>
                </a:ext>
              </a:extLst>
            </p:cNvPr>
            <p:cNvCxnSpPr/>
            <p:nvPr/>
          </p:nvCxnSpPr>
          <p:spPr>
            <a:xfrm flipV="1">
              <a:off x="4817694" y="5464579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46">
              <a:extLst>
                <a:ext uri="{FF2B5EF4-FFF2-40B4-BE49-F238E27FC236}">
                  <a16:creationId xmlns:a16="http://schemas.microsoft.com/office/drawing/2014/main" id="{0C7EE6C4-10D5-C6A2-38BC-83A12F97854C}"/>
                </a:ext>
              </a:extLst>
            </p:cNvPr>
            <p:cNvCxnSpPr>
              <a:stCxn id="18" idx="2"/>
            </p:cNvCxnSpPr>
            <p:nvPr/>
          </p:nvCxnSpPr>
          <p:spPr>
            <a:xfrm flipH="1" flipV="1">
              <a:off x="4947760" y="5745095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247">
              <a:extLst>
                <a:ext uri="{FF2B5EF4-FFF2-40B4-BE49-F238E27FC236}">
                  <a16:creationId xmlns:a16="http://schemas.microsoft.com/office/drawing/2014/main" id="{E75026E3-58F7-AAE9-2B93-58747E395CD2}"/>
                </a:ext>
              </a:extLst>
            </p:cNvPr>
            <p:cNvCxnSpPr>
              <a:stCxn id="17" idx="157"/>
            </p:cNvCxnSpPr>
            <p:nvPr/>
          </p:nvCxnSpPr>
          <p:spPr>
            <a:xfrm flipV="1">
              <a:off x="4507525" y="5761764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riangle isocèle 29"/>
          <p:cNvSpPr/>
          <p:nvPr/>
        </p:nvSpPr>
        <p:spPr>
          <a:xfrm rot="5400000">
            <a:off x="5833977" y="1188383"/>
            <a:ext cx="114247" cy="140683"/>
          </a:xfrm>
          <a:prstGeom prst="triangle">
            <a:avLst/>
          </a:prstGeom>
          <a:solidFill>
            <a:srgbClr val="102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necteur droit 31"/>
          <p:cNvCxnSpPr/>
          <p:nvPr/>
        </p:nvCxnSpPr>
        <p:spPr>
          <a:xfrm>
            <a:off x="5318978" y="1258725"/>
            <a:ext cx="564357" cy="0"/>
          </a:xfrm>
          <a:prstGeom prst="line">
            <a:avLst/>
          </a:prstGeom>
          <a:ln w="12700">
            <a:solidFill>
              <a:srgbClr val="1026C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feld 71">
            <a:extLst>
              <a:ext uri="{FF2B5EF4-FFF2-40B4-BE49-F238E27FC236}">
                <a16:creationId xmlns:a16="http://schemas.microsoft.com/office/drawing/2014/main" id="{27F275BE-D513-4639-98A8-EA02A9B054B7}"/>
              </a:ext>
            </a:extLst>
          </p:cNvPr>
          <p:cNvSpPr txBox="1"/>
          <p:nvPr/>
        </p:nvSpPr>
        <p:spPr>
          <a:xfrm>
            <a:off x="395993" y="929358"/>
            <a:ext cx="5802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Ability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of chiral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systems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rotate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the plane of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polarized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light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Intensity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difference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of right- and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left-handed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circ.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pol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light:  </a:t>
            </a:r>
            <a:r>
              <a:rPr lang="el-G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Δ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 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- 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fr-F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Quantification by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dimensionless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disymmetry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factor (max. ± 2 )</a:t>
            </a:r>
            <a:endParaRPr lang="fr-FR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7F296E2-C026-D944-FC37-D9031A52A2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>
            <a:off x="6665888" y="990068"/>
            <a:ext cx="548292" cy="539807"/>
          </a:xfrm>
          <a:prstGeom prst="rect">
            <a:avLst/>
          </a:prstGeom>
          <a:effectLst>
            <a:glow rad="63500">
              <a:srgbClr val="0000FF">
                <a:alpha val="40000"/>
              </a:srgbClr>
            </a:glow>
          </a:effectLst>
        </p:spPr>
      </p:pic>
      <p:sp>
        <p:nvSpPr>
          <p:cNvPr id="29" name="Triangle isocèle 96">
            <a:extLst>
              <a:ext uri="{FF2B5EF4-FFF2-40B4-BE49-F238E27FC236}">
                <a16:creationId xmlns:a16="http://schemas.microsoft.com/office/drawing/2014/main" id="{71D79DB1-58F7-4E92-10DE-F89798D4E8B0}"/>
              </a:ext>
            </a:extLst>
          </p:cNvPr>
          <p:cNvSpPr/>
          <p:nvPr/>
        </p:nvSpPr>
        <p:spPr>
          <a:xfrm rot="3226132">
            <a:off x="7191535" y="1064042"/>
            <a:ext cx="85685" cy="10551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38194" y="6583436"/>
            <a:ext cx="67945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Nat. </a:t>
            </a:r>
            <a:r>
              <a:rPr lang="en-US" sz="9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Commun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US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2023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14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1065.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Chem. Rev.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r>
              <a:rPr lang="en-US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1986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86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1. </a:t>
            </a:r>
            <a:r>
              <a:rPr lang="it-IT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Space Sci. Rev. </a:t>
            </a:r>
            <a:r>
              <a:rPr lang="it-IT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2008</a:t>
            </a:r>
            <a:r>
              <a:rPr lang="it-IT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, 135, 187. </a:t>
            </a:r>
            <a:r>
              <a:rPr lang="en-US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Front. Chem. </a:t>
            </a:r>
            <a:r>
              <a:rPr lang="de-DE" sz="9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2020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de-DE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1-27.</a:t>
            </a:r>
            <a:r>
              <a:rPr lang="fi-FI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8" name="Connecteur droit 37"/>
          <p:cNvCxnSpPr/>
          <p:nvPr/>
        </p:nvCxnSpPr>
        <p:spPr>
          <a:xfrm>
            <a:off x="439495" y="2748024"/>
            <a:ext cx="812179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1" name="Objet 73">
            <a:extLst>
              <a:ext uri="{FF2B5EF4-FFF2-40B4-BE49-F238E27FC236}">
                <a16:creationId xmlns:a16="http://schemas.microsoft.com/office/drawing/2014/main" id="{C83F2FA3-45AC-1E33-3C14-990F1F35E0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077384"/>
              </p:ext>
            </p:extLst>
          </p:nvPr>
        </p:nvGraphicFramePr>
        <p:xfrm>
          <a:off x="978781" y="3064812"/>
          <a:ext cx="1532922" cy="1045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CS ChemDraw Drawing" r:id="rId6" imgW="1687039" imgH="1155110" progId="ChemDraw.Document.6.0">
                  <p:embed/>
                </p:oleObj>
              </mc:Choice>
              <mc:Fallback>
                <p:oleObj name="CS ChemDraw Drawing" r:id="rId6" imgW="1687039" imgH="1155110" progId="ChemDraw.Document.6.0">
                  <p:embed/>
                  <p:pic>
                    <p:nvPicPr>
                      <p:cNvPr id="12" name="Objet 73">
                        <a:extLst>
                          <a:ext uri="{FF2B5EF4-FFF2-40B4-BE49-F238E27FC236}">
                            <a16:creationId xmlns:a16="http://schemas.microsoft.com/office/drawing/2014/main" id="{C83F2FA3-45AC-1E33-3C14-990F1F35E0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8781" y="3064812"/>
                        <a:ext cx="1532922" cy="1045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Image 75">
            <a:extLst>
              <a:ext uri="{FF2B5EF4-FFF2-40B4-BE49-F238E27FC236}">
                <a16:creationId xmlns:a16="http://schemas.microsoft.com/office/drawing/2014/main" id="{1D8AD77A-91B8-1DEB-4837-C0717967FC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7"/>
          <a:stretch/>
        </p:blipFill>
        <p:spPr>
          <a:xfrm>
            <a:off x="5759047" y="3127708"/>
            <a:ext cx="1540860" cy="1016910"/>
          </a:xfrm>
          <a:prstGeom prst="rect">
            <a:avLst/>
          </a:prstGeom>
        </p:spPr>
      </p:pic>
      <p:pic>
        <p:nvPicPr>
          <p:cNvPr id="73" name="Image 76">
            <a:extLst>
              <a:ext uri="{FF2B5EF4-FFF2-40B4-BE49-F238E27FC236}">
                <a16:creationId xmlns:a16="http://schemas.microsoft.com/office/drawing/2014/main" id="{EC2AC232-8451-FADC-950D-760D5F62A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2867" y="3141166"/>
            <a:ext cx="1662935" cy="82410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3864" y="4608702"/>
            <a:ext cx="926053" cy="79156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1"/>
          <a:srcRect l="6954"/>
          <a:stretch/>
        </p:blipFill>
        <p:spPr>
          <a:xfrm>
            <a:off x="3416087" y="5463407"/>
            <a:ext cx="776533" cy="7738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7399" y="4537759"/>
            <a:ext cx="1353481" cy="93960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1422" y="5493292"/>
            <a:ext cx="1020972" cy="773962"/>
          </a:xfrm>
          <a:prstGeom prst="rect">
            <a:avLst/>
          </a:prstGeom>
        </p:spPr>
      </p:pic>
      <p:sp>
        <p:nvSpPr>
          <p:cNvPr id="35" name="Textfeld 6">
            <a:extLst>
              <a:ext uri="{FF2B5EF4-FFF2-40B4-BE49-F238E27FC236}">
                <a16:creationId xmlns:a16="http://schemas.microsoft.com/office/drawing/2014/main" id="{064D8D12-5091-CFBE-148E-2FF5087BAB77}"/>
              </a:ext>
            </a:extLst>
          </p:cNvPr>
          <p:cNvSpPr txBox="1"/>
          <p:nvPr/>
        </p:nvSpPr>
        <p:spPr>
          <a:xfrm>
            <a:off x="720432" y="5162570"/>
            <a:ext cx="216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Established</a:t>
            </a:r>
            <a:r>
              <a:rPr lang="de-DE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ligand</a:t>
            </a:r>
            <a:r>
              <a:rPr lang="de-DE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systems</a:t>
            </a:r>
            <a:r>
              <a:rPr lang="de-DE" sz="14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for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chiral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complexes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endParaRPr lang="de-DE" sz="1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0202" y="4681349"/>
            <a:ext cx="1635135" cy="143783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049583" y="5172085"/>
            <a:ext cx="289112" cy="20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Grafik 7">
            <a:extLst>
              <a:ext uri="{FF2B5EF4-FFF2-40B4-BE49-F238E27FC236}">
                <a16:creationId xmlns:a16="http://schemas.microsoft.com/office/drawing/2014/main" id="{747F091C-598A-C75C-2C81-E20B6BC512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49" y="2068608"/>
            <a:ext cx="1364863" cy="419560"/>
          </a:xfrm>
          <a:prstGeom prst="rect">
            <a:avLst/>
          </a:prstGeom>
        </p:spPr>
      </p:pic>
      <p:sp>
        <p:nvSpPr>
          <p:cNvPr id="43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6262023" y="1987101"/>
            <a:ext cx="1518316" cy="592600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9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71">
            <a:extLst>
              <a:ext uri="{FF2B5EF4-FFF2-40B4-BE49-F238E27FC236}">
                <a16:creationId xmlns:a16="http://schemas.microsoft.com/office/drawing/2014/main" id="{27F275BE-D513-4639-98A8-EA02A9B054B7}"/>
              </a:ext>
            </a:extLst>
          </p:cNvPr>
          <p:cNvSpPr txBox="1"/>
          <p:nvPr/>
        </p:nvSpPr>
        <p:spPr>
          <a:xfrm>
            <a:off x="439495" y="3485268"/>
            <a:ext cx="6633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Alternative description of </a:t>
            </a:r>
            <a:r>
              <a:rPr lang="fr-FR" sz="1600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g</a:t>
            </a:r>
            <a:r>
              <a:rPr lang="fr-FR" sz="1600" baseline="-25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lum</a:t>
            </a:r>
            <a:endParaRPr lang="fr-FR" sz="1600" baseline="-25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    for transition </a:t>
            </a:r>
            <a:r>
              <a:rPr lang="fr-FR" sz="16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 → j </a:t>
            </a:r>
          </a:p>
          <a:p>
            <a:endParaRPr lang="fr-FR" sz="1600" i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fr-FR" sz="1600" i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CPL amplitude of transition </a:t>
            </a:r>
            <a:r>
              <a:rPr lang="fr-FR" sz="1600" i="1" dirty="0">
                <a:latin typeface="Arial Narrow" panose="020B0606020202030204" pitchFamily="34" charset="0"/>
                <a:cs typeface="Arial" panose="020B0604020202020204" pitchFamily="34" charset="0"/>
              </a:rPr>
              <a:t>i </a:t>
            </a:r>
            <a:r>
              <a:rPr lang="en-US" sz="1600" i="1" dirty="0">
                <a:latin typeface="Arial Narrow" panose="020B0606020202030204" pitchFamily="34" charset="0"/>
                <a:cs typeface="Arial" panose="020B0604020202020204" pitchFamily="34" charset="0"/>
              </a:rPr>
              <a:t>→ j 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is governed by 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rotary </a:t>
            </a:r>
            <a:r>
              <a:rPr lang="en-US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strength</a:t>
            </a:r>
          </a:p>
          <a:p>
            <a:endParaRPr lang="en-U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Normalization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by global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emission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ruled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by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overall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transition </a:t>
            </a:r>
            <a:r>
              <a:rPr lang="fr-FR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oscillator</a:t>
            </a:r>
            <a:r>
              <a:rPr lang="fr-FR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strength</a:t>
            </a:r>
            <a:endParaRPr lang="en-U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101500" y="191096"/>
            <a:ext cx="434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Circularly Polarized Luminescence (CPL)</a:t>
            </a:r>
            <a:endParaRPr lang="de-DE" sz="2000" b="1" dirty="0"/>
          </a:p>
        </p:txBody>
      </p:sp>
      <p:sp>
        <p:nvSpPr>
          <p:cNvPr id="92" name="ZoneTexte 9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4</a:t>
            </a:r>
          </a:p>
        </p:txBody>
      </p:sp>
      <p:grpSp>
        <p:nvGrpSpPr>
          <p:cNvPr id="15" name="Groupe 237">
            <a:extLst>
              <a:ext uri="{FF2B5EF4-FFF2-40B4-BE49-F238E27FC236}">
                <a16:creationId xmlns:a16="http://schemas.microsoft.com/office/drawing/2014/main" id="{07955EE1-FCD4-6348-8611-A71887A40022}"/>
              </a:ext>
            </a:extLst>
          </p:cNvPr>
          <p:cNvGrpSpPr/>
          <p:nvPr/>
        </p:nvGrpSpPr>
        <p:grpSpPr>
          <a:xfrm>
            <a:off x="6055627" y="1009931"/>
            <a:ext cx="429921" cy="467775"/>
            <a:chOff x="4363058" y="5199763"/>
            <a:chExt cx="824980" cy="897620"/>
          </a:xfrm>
        </p:grpSpPr>
        <p:sp>
          <p:nvSpPr>
            <p:cNvPr id="16" name="Forme libre 238">
              <a:extLst>
                <a:ext uri="{FF2B5EF4-FFF2-40B4-BE49-F238E27FC236}">
                  <a16:creationId xmlns:a16="http://schemas.microsoft.com/office/drawing/2014/main" id="{92BBD706-E391-9F45-3B62-D11C825AE9C8}"/>
                </a:ext>
              </a:extLst>
            </p:cNvPr>
            <p:cNvSpPr/>
            <p:nvPr/>
          </p:nvSpPr>
          <p:spPr>
            <a:xfrm rot="14517239" flipH="1" flipV="1">
              <a:off x="4834055" y="5253287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Forme libre 239">
              <a:extLst>
                <a:ext uri="{FF2B5EF4-FFF2-40B4-BE49-F238E27FC236}">
                  <a16:creationId xmlns:a16="http://schemas.microsoft.com/office/drawing/2014/main" id="{8C67D22C-89C9-B25A-C558-E3116F009557}"/>
                </a:ext>
              </a:extLst>
            </p:cNvPr>
            <p:cNvSpPr/>
            <p:nvPr/>
          </p:nvSpPr>
          <p:spPr>
            <a:xfrm rot="7200000" flipH="1" flipV="1">
              <a:off x="4309534" y="5523753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Forme libre 240">
              <a:extLst>
                <a:ext uri="{FF2B5EF4-FFF2-40B4-BE49-F238E27FC236}">
                  <a16:creationId xmlns:a16="http://schemas.microsoft.com/office/drawing/2014/main" id="{7A81882C-F90E-68CC-1120-8A4C171BA23D}"/>
                </a:ext>
              </a:extLst>
            </p:cNvPr>
            <p:cNvSpPr/>
            <p:nvPr/>
          </p:nvSpPr>
          <p:spPr>
            <a:xfrm rot="21600000" flipH="1" flipV="1">
              <a:off x="4799283" y="5845650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47F7A3B-545B-1E85-D42E-DC8EE4378240}"/>
                </a:ext>
              </a:extLst>
            </p:cNvPr>
            <p:cNvSpPr/>
            <p:nvPr/>
          </p:nvSpPr>
          <p:spPr>
            <a:xfrm>
              <a:off x="4658787" y="5517003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0" name="Connecteur droit 242">
              <a:extLst>
                <a:ext uri="{FF2B5EF4-FFF2-40B4-BE49-F238E27FC236}">
                  <a16:creationId xmlns:a16="http://schemas.microsoft.com/office/drawing/2014/main" id="{0858E1A3-C577-85E7-867E-58129DD7716E}"/>
                </a:ext>
              </a:extLst>
            </p:cNvPr>
            <p:cNvCxnSpPr/>
            <p:nvPr/>
          </p:nvCxnSpPr>
          <p:spPr>
            <a:xfrm flipH="1">
              <a:off x="4821665" y="5278683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43">
              <a:extLst>
                <a:ext uri="{FF2B5EF4-FFF2-40B4-BE49-F238E27FC236}">
                  <a16:creationId xmlns:a16="http://schemas.microsoft.com/office/drawing/2014/main" id="{A68B5AA6-C282-4CE2-B9D0-10999F6A819C}"/>
                </a:ext>
              </a:extLst>
            </p:cNvPr>
            <p:cNvCxnSpPr/>
            <p:nvPr/>
          </p:nvCxnSpPr>
          <p:spPr>
            <a:xfrm>
              <a:off x="4810393" y="5672261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44">
              <a:extLst>
                <a:ext uri="{FF2B5EF4-FFF2-40B4-BE49-F238E27FC236}">
                  <a16:creationId xmlns:a16="http://schemas.microsoft.com/office/drawing/2014/main" id="{0016279D-41C4-BF56-76FA-FEF36E75A445}"/>
                </a:ext>
              </a:extLst>
            </p:cNvPr>
            <p:cNvCxnSpPr/>
            <p:nvPr/>
          </p:nvCxnSpPr>
          <p:spPr>
            <a:xfrm flipH="1" flipV="1">
              <a:off x="4467782" y="5450627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245">
              <a:extLst>
                <a:ext uri="{FF2B5EF4-FFF2-40B4-BE49-F238E27FC236}">
                  <a16:creationId xmlns:a16="http://schemas.microsoft.com/office/drawing/2014/main" id="{3B8F7D02-C157-E3A5-5BDA-8270D2D55AA4}"/>
                </a:ext>
              </a:extLst>
            </p:cNvPr>
            <p:cNvCxnSpPr/>
            <p:nvPr/>
          </p:nvCxnSpPr>
          <p:spPr>
            <a:xfrm flipV="1">
              <a:off x="4817694" y="5464579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46">
              <a:extLst>
                <a:ext uri="{FF2B5EF4-FFF2-40B4-BE49-F238E27FC236}">
                  <a16:creationId xmlns:a16="http://schemas.microsoft.com/office/drawing/2014/main" id="{0C7EE6C4-10D5-C6A2-38BC-83A12F97854C}"/>
                </a:ext>
              </a:extLst>
            </p:cNvPr>
            <p:cNvCxnSpPr>
              <a:stCxn id="18" idx="2"/>
            </p:cNvCxnSpPr>
            <p:nvPr/>
          </p:nvCxnSpPr>
          <p:spPr>
            <a:xfrm flipH="1" flipV="1">
              <a:off x="4947760" y="5745095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247">
              <a:extLst>
                <a:ext uri="{FF2B5EF4-FFF2-40B4-BE49-F238E27FC236}">
                  <a16:creationId xmlns:a16="http://schemas.microsoft.com/office/drawing/2014/main" id="{E75026E3-58F7-AAE9-2B93-58747E395CD2}"/>
                </a:ext>
              </a:extLst>
            </p:cNvPr>
            <p:cNvCxnSpPr>
              <a:stCxn id="17" idx="157"/>
            </p:cNvCxnSpPr>
            <p:nvPr/>
          </p:nvCxnSpPr>
          <p:spPr>
            <a:xfrm flipV="1">
              <a:off x="4507525" y="5761764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riangle isocèle 29"/>
          <p:cNvSpPr/>
          <p:nvPr/>
        </p:nvSpPr>
        <p:spPr>
          <a:xfrm rot="5400000">
            <a:off x="5833977" y="1188383"/>
            <a:ext cx="114247" cy="140683"/>
          </a:xfrm>
          <a:prstGeom prst="triangle">
            <a:avLst/>
          </a:prstGeom>
          <a:solidFill>
            <a:srgbClr val="102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necteur droit 31"/>
          <p:cNvCxnSpPr/>
          <p:nvPr/>
        </p:nvCxnSpPr>
        <p:spPr>
          <a:xfrm>
            <a:off x="5318978" y="1258725"/>
            <a:ext cx="564357" cy="0"/>
          </a:xfrm>
          <a:prstGeom prst="line">
            <a:avLst/>
          </a:prstGeom>
          <a:ln w="12700">
            <a:solidFill>
              <a:srgbClr val="1026C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feld 71">
            <a:extLst>
              <a:ext uri="{FF2B5EF4-FFF2-40B4-BE49-F238E27FC236}">
                <a16:creationId xmlns:a16="http://schemas.microsoft.com/office/drawing/2014/main" id="{27F275BE-D513-4639-98A8-EA02A9B054B7}"/>
              </a:ext>
            </a:extLst>
          </p:cNvPr>
          <p:cNvSpPr txBox="1"/>
          <p:nvPr/>
        </p:nvSpPr>
        <p:spPr>
          <a:xfrm>
            <a:off x="395993" y="929358"/>
            <a:ext cx="5802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Ability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of chiral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systems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rotate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the plane of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polarized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light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Intensity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difference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of right- and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left-handed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circ.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pol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light:  </a:t>
            </a:r>
            <a:r>
              <a:rPr lang="el-G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Δ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 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- 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fr-F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Quantification by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dimensionless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disymmetry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factor (max. ± 2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fr-FR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7F296E2-C026-D944-FC37-D9031A52A2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>
            <a:off x="6665888" y="990068"/>
            <a:ext cx="548292" cy="539807"/>
          </a:xfrm>
          <a:prstGeom prst="rect">
            <a:avLst/>
          </a:prstGeom>
          <a:effectLst>
            <a:glow rad="63500">
              <a:srgbClr val="0000FF">
                <a:alpha val="40000"/>
              </a:srgbClr>
            </a:glow>
          </a:effectLst>
        </p:spPr>
      </p:pic>
      <p:sp>
        <p:nvSpPr>
          <p:cNvPr id="29" name="Triangle isocèle 96">
            <a:extLst>
              <a:ext uri="{FF2B5EF4-FFF2-40B4-BE49-F238E27FC236}">
                <a16:creationId xmlns:a16="http://schemas.microsoft.com/office/drawing/2014/main" id="{71D79DB1-58F7-4E92-10DE-F89798D4E8B0}"/>
              </a:ext>
            </a:extLst>
          </p:cNvPr>
          <p:cNvSpPr/>
          <p:nvPr/>
        </p:nvSpPr>
        <p:spPr>
          <a:xfrm rot="3226132">
            <a:off x="7191535" y="1064042"/>
            <a:ext cx="85685" cy="10551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38194" y="6583436"/>
            <a:ext cx="67945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Nat. </a:t>
            </a:r>
            <a:r>
              <a:rPr lang="en-US" sz="9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Commun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US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2023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14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1065.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Chem. Rev.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r>
              <a:rPr lang="en-US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1986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86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1. </a:t>
            </a:r>
            <a:r>
              <a:rPr lang="it-IT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Space Sci. Rev. </a:t>
            </a:r>
            <a:r>
              <a:rPr lang="it-IT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2008</a:t>
            </a:r>
            <a:r>
              <a:rPr lang="it-IT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, 135, 187. </a:t>
            </a:r>
            <a:r>
              <a:rPr lang="en-US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Front. Chem. </a:t>
            </a:r>
            <a:r>
              <a:rPr lang="de-DE" sz="9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2020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de-DE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1-27.</a:t>
            </a:r>
            <a:r>
              <a:rPr lang="fi-FI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8" name="Connecteur droit 37"/>
          <p:cNvCxnSpPr/>
          <p:nvPr/>
        </p:nvCxnSpPr>
        <p:spPr>
          <a:xfrm>
            <a:off x="439495" y="2748024"/>
            <a:ext cx="812179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01500" y="2987156"/>
            <a:ext cx="1887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And why Ln</a:t>
            </a:r>
            <a:r>
              <a:rPr lang="en-US" sz="2000" b="1" baseline="30000" dirty="0">
                <a:latin typeface="Arial Narrow" panose="020B0606020202030204" pitchFamily="34" charset="0"/>
              </a:rPr>
              <a:t>3+ </a:t>
            </a:r>
            <a:r>
              <a:rPr lang="en-US" sz="2000" b="1" dirty="0">
                <a:latin typeface="Arial Narrow" panose="020B0606020202030204" pitchFamily="34" charset="0"/>
              </a:rPr>
              <a:t>?? </a:t>
            </a:r>
            <a:endParaRPr lang="de-DE" sz="2000" b="1" dirty="0"/>
          </a:p>
        </p:txBody>
      </p:sp>
      <p:sp>
        <p:nvSpPr>
          <p:cNvPr id="42" name="TextBox 190">
            <a:extLst>
              <a:ext uri="{FF2B5EF4-FFF2-40B4-BE49-F238E27FC236}">
                <a16:creationId xmlns:a16="http://schemas.microsoft.com/office/drawing/2014/main" id="{15DDDFD2-5DEF-4A00-9E7C-55AF6A1154B5}"/>
              </a:ext>
            </a:extLst>
          </p:cNvPr>
          <p:cNvSpPr txBox="1"/>
          <p:nvPr/>
        </p:nvSpPr>
        <p:spPr>
          <a:xfrm>
            <a:off x="3604618" y="3586007"/>
            <a:ext cx="134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</a:t>
            </a:r>
            <a:r>
              <a:rPr lang="en-US" sz="1400" i="1" baseline="-25000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lum</a:t>
            </a:r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1400" i="1" dirty="0" smtClean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                           </a:t>
            </a:r>
            <a:endParaRPr lang="en-US" sz="1400" i="1" dirty="0">
              <a:solidFill>
                <a:srgbClr val="000E2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hteck: abgerundete Ecken 16">
            <a:extLst>
              <a:ext uri="{FF2B5EF4-FFF2-40B4-BE49-F238E27FC236}">
                <a16:creationId xmlns:a16="http://schemas.microsoft.com/office/drawing/2014/main" id="{F7E8CF4B-CA3E-9220-4D2F-90B0E357F9D2}"/>
              </a:ext>
            </a:extLst>
          </p:cNvPr>
          <p:cNvSpPr/>
          <p:nvPr/>
        </p:nvSpPr>
        <p:spPr>
          <a:xfrm>
            <a:off x="4175870" y="3457209"/>
            <a:ext cx="497906" cy="626897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4" name="Straight Connector 191">
            <a:extLst>
              <a:ext uri="{FF2B5EF4-FFF2-40B4-BE49-F238E27FC236}">
                <a16:creationId xmlns:a16="http://schemas.microsoft.com/office/drawing/2014/main" id="{8469B4C7-4985-4188-9019-D56CDC60082D}"/>
              </a:ext>
            </a:extLst>
          </p:cNvPr>
          <p:cNvCxnSpPr>
            <a:cxnSpLocks/>
          </p:cNvCxnSpPr>
          <p:nvPr/>
        </p:nvCxnSpPr>
        <p:spPr>
          <a:xfrm flipV="1">
            <a:off x="4275875" y="3742638"/>
            <a:ext cx="295898" cy="53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88">
            <a:extLst>
              <a:ext uri="{FF2B5EF4-FFF2-40B4-BE49-F238E27FC236}">
                <a16:creationId xmlns:a16="http://schemas.microsoft.com/office/drawing/2014/main" id="{39C57528-6CBB-4CB7-AEDA-D7A93156AB56}"/>
              </a:ext>
            </a:extLst>
          </p:cNvPr>
          <p:cNvSpPr txBox="1"/>
          <p:nvPr/>
        </p:nvSpPr>
        <p:spPr>
          <a:xfrm>
            <a:off x="4175870" y="3424304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fr-FR" sz="1400" i="1" dirty="0" err="1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fr-FR" sz="1400" i="1" baseline="-25000" dirty="0" err="1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endParaRPr lang="en-US" sz="1400" i="1" baseline="-25000" dirty="0">
              <a:solidFill>
                <a:srgbClr val="000E2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189">
            <a:extLst>
              <a:ext uri="{FF2B5EF4-FFF2-40B4-BE49-F238E27FC236}">
                <a16:creationId xmlns:a16="http://schemas.microsoft.com/office/drawing/2014/main" id="{0EEAE0A0-44E6-477A-90B7-CCCC72AD1D2C}"/>
              </a:ext>
            </a:extLst>
          </p:cNvPr>
          <p:cNvSpPr txBox="1"/>
          <p:nvPr/>
        </p:nvSpPr>
        <p:spPr>
          <a:xfrm>
            <a:off x="4125637" y="376399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en-US" sz="1400" i="1" dirty="0" err="1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 err="1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endParaRPr lang="en-US" sz="1400" i="1" baseline="-25000" dirty="0">
              <a:solidFill>
                <a:srgbClr val="000E2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6" name="Rechteck: abgerundete Ecken 16">
            <a:extLst>
              <a:ext uri="{FF2B5EF4-FFF2-40B4-BE49-F238E27FC236}">
                <a16:creationId xmlns:a16="http://schemas.microsoft.com/office/drawing/2014/main" id="{F7E8CF4B-CA3E-9220-4D2F-90B0E357F9D2}"/>
              </a:ext>
            </a:extLst>
          </p:cNvPr>
          <p:cNvSpPr/>
          <p:nvPr/>
        </p:nvSpPr>
        <p:spPr>
          <a:xfrm>
            <a:off x="5824825" y="4610826"/>
            <a:ext cx="314226" cy="32597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Rectangle 56"/>
          <p:cNvSpPr/>
          <p:nvPr/>
        </p:nvSpPr>
        <p:spPr>
          <a:xfrm>
            <a:off x="5824825" y="4512018"/>
            <a:ext cx="18083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fr-FR" sz="1400" i="1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│µ</a:t>
            </a:r>
            <a:r>
              <a:rPr lang="fr-FR" sz="1400" i="1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│·│</a:t>
            </a:r>
            <a:r>
              <a:rPr lang="fr-FR" sz="1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fr-FR" sz="1400" i="1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│cos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θ</a:t>
            </a:r>
            <a:endParaRPr lang="fr-FR" sz="1400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8" name="Forme libre 57"/>
          <p:cNvSpPr/>
          <p:nvPr/>
        </p:nvSpPr>
        <p:spPr>
          <a:xfrm>
            <a:off x="6474659" y="4247901"/>
            <a:ext cx="335280" cy="289966"/>
          </a:xfrm>
          <a:custGeom>
            <a:avLst/>
            <a:gdLst>
              <a:gd name="connsiteX0" fmla="*/ 0 w 335280"/>
              <a:gd name="connsiteY0" fmla="*/ 289966 h 289966"/>
              <a:gd name="connsiteX1" fmla="*/ 137160 w 335280"/>
              <a:gd name="connsiteY1" fmla="*/ 46126 h 289966"/>
              <a:gd name="connsiteX2" fmla="*/ 335280 w 335280"/>
              <a:gd name="connsiteY2" fmla="*/ 406 h 28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" h="289966">
                <a:moveTo>
                  <a:pt x="0" y="289966"/>
                </a:moveTo>
                <a:cubicBezTo>
                  <a:pt x="40640" y="192176"/>
                  <a:pt x="81280" y="94386"/>
                  <a:pt x="137160" y="46126"/>
                </a:cubicBezTo>
                <a:cubicBezTo>
                  <a:pt x="193040" y="-2134"/>
                  <a:pt x="264160" y="-864"/>
                  <a:pt x="335280" y="406"/>
                </a:cubicBezTo>
              </a:path>
            </a:pathLst>
          </a:custGeom>
          <a:noFill/>
          <a:ln w="9525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orme libre 58"/>
          <p:cNvSpPr/>
          <p:nvPr/>
        </p:nvSpPr>
        <p:spPr>
          <a:xfrm rot="2023872">
            <a:off x="7688690" y="4616696"/>
            <a:ext cx="358140" cy="243840"/>
          </a:xfrm>
          <a:custGeom>
            <a:avLst/>
            <a:gdLst>
              <a:gd name="connsiteX0" fmla="*/ 0 w 358140"/>
              <a:gd name="connsiteY0" fmla="*/ 243840 h 243840"/>
              <a:gd name="connsiteX1" fmla="*/ 160020 w 358140"/>
              <a:gd name="connsiteY1" fmla="*/ 45720 h 243840"/>
              <a:gd name="connsiteX2" fmla="*/ 358140 w 358140"/>
              <a:gd name="connsiteY2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140" h="243840">
                <a:moveTo>
                  <a:pt x="0" y="243840"/>
                </a:moveTo>
                <a:cubicBezTo>
                  <a:pt x="50165" y="165100"/>
                  <a:pt x="100330" y="86360"/>
                  <a:pt x="160020" y="45720"/>
                </a:cubicBezTo>
                <a:cubicBezTo>
                  <a:pt x="219710" y="5080"/>
                  <a:pt x="288925" y="2540"/>
                  <a:pt x="358140" y="0"/>
                </a:cubicBezTo>
              </a:path>
            </a:pathLst>
          </a:custGeom>
          <a:noFill/>
          <a:ln w="9525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orme libre 59"/>
          <p:cNvSpPr/>
          <p:nvPr/>
        </p:nvSpPr>
        <p:spPr>
          <a:xfrm>
            <a:off x="6975046" y="5005942"/>
            <a:ext cx="358140" cy="194818"/>
          </a:xfrm>
          <a:custGeom>
            <a:avLst/>
            <a:gdLst>
              <a:gd name="connsiteX0" fmla="*/ 0 w 358140"/>
              <a:gd name="connsiteY0" fmla="*/ 0 h 194818"/>
              <a:gd name="connsiteX1" fmla="*/ 91440 w 358140"/>
              <a:gd name="connsiteY1" fmla="*/ 175260 h 194818"/>
              <a:gd name="connsiteX2" fmla="*/ 358140 w 358140"/>
              <a:gd name="connsiteY2" fmla="*/ 182880 h 19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140" h="194818">
                <a:moveTo>
                  <a:pt x="0" y="0"/>
                </a:moveTo>
                <a:cubicBezTo>
                  <a:pt x="15875" y="72390"/>
                  <a:pt x="31750" y="144780"/>
                  <a:pt x="91440" y="175260"/>
                </a:cubicBezTo>
                <a:cubicBezTo>
                  <a:pt x="151130" y="205740"/>
                  <a:pt x="254635" y="194310"/>
                  <a:pt x="358140" y="182880"/>
                </a:cubicBezTo>
              </a:path>
            </a:pathLst>
          </a:custGeom>
          <a:noFill/>
          <a:ln w="9525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6787066" y="4042348"/>
            <a:ext cx="1417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fr-FR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 </a:t>
            </a:r>
            <a:r>
              <a:rPr lang="fr-FR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fr-FR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moment (ED)</a:t>
            </a:r>
            <a:endParaRPr lang="fr-FR" sz="1000" dirty="0">
              <a:solidFill>
                <a:srgbClr val="C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290514" y="4997076"/>
            <a:ext cx="1521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 </a:t>
            </a:r>
            <a:r>
              <a:rPr lang="fr-FR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fr-FR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moment (MD)</a:t>
            </a:r>
            <a:endParaRPr lang="fr-FR" sz="1000" dirty="0">
              <a:solidFill>
                <a:srgbClr val="C0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31659" y="4488807"/>
            <a:ext cx="12820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fr-FR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endParaRPr lang="fr-FR" sz="1000" dirty="0">
              <a:solidFill>
                <a:srgbClr val="C00000"/>
              </a:solidFill>
            </a:endParaRPr>
          </a:p>
        </p:txBody>
      </p:sp>
      <p:pic>
        <p:nvPicPr>
          <p:cNvPr id="75" name="Grafik 7">
            <a:extLst>
              <a:ext uri="{FF2B5EF4-FFF2-40B4-BE49-F238E27FC236}">
                <a16:creationId xmlns:a16="http://schemas.microsoft.com/office/drawing/2014/main" id="{747F091C-598A-C75C-2C81-E20B6BC51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49" y="2068608"/>
            <a:ext cx="1364863" cy="419560"/>
          </a:xfrm>
          <a:prstGeom prst="rect">
            <a:avLst/>
          </a:prstGeom>
        </p:spPr>
      </p:pic>
      <p:sp>
        <p:nvSpPr>
          <p:cNvPr id="76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6262023" y="1987101"/>
            <a:ext cx="1518316" cy="592600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77" name="Rechteck: abgerundete Ecken 16">
            <a:extLst>
              <a:ext uri="{FF2B5EF4-FFF2-40B4-BE49-F238E27FC236}">
                <a16:creationId xmlns:a16="http://schemas.microsoft.com/office/drawing/2014/main" id="{F7E8CF4B-CA3E-9220-4D2F-90B0E357F9D2}"/>
              </a:ext>
            </a:extLst>
          </p:cNvPr>
          <p:cNvSpPr/>
          <p:nvPr/>
        </p:nvSpPr>
        <p:spPr>
          <a:xfrm>
            <a:off x="7078920" y="5579104"/>
            <a:ext cx="314226" cy="32597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Rectangle 77"/>
          <p:cNvSpPr/>
          <p:nvPr/>
        </p:nvSpPr>
        <p:spPr>
          <a:xfrm>
            <a:off x="7078501" y="5487570"/>
            <a:ext cx="15456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fr-FR" sz="1400" i="1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│µ</a:t>
            </a:r>
            <a:r>
              <a:rPr lang="fr-FR" sz="1400" i="1" baseline="-25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400" i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·│m</a:t>
            </a:r>
            <a:r>
              <a:rPr lang="fr-FR" sz="1400" i="1" baseline="-25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400" i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797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58" grpId="0" animBg="1"/>
      <p:bldP spid="59" grpId="0" animBg="1"/>
      <p:bldP spid="60" grpId="0" animBg="1"/>
      <p:bldP spid="61" grpId="0"/>
      <p:bldP spid="71" grpId="0"/>
      <p:bldP spid="72" grpId="0"/>
      <p:bldP spid="77" grpId="0" animBg="1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feld 71">
            <a:extLst>
              <a:ext uri="{FF2B5EF4-FFF2-40B4-BE49-F238E27FC236}">
                <a16:creationId xmlns:a16="http://schemas.microsoft.com/office/drawing/2014/main" id="{27F275BE-D513-4639-98A8-EA02A9B054B7}"/>
              </a:ext>
            </a:extLst>
          </p:cNvPr>
          <p:cNvSpPr txBox="1"/>
          <p:nvPr/>
        </p:nvSpPr>
        <p:spPr>
          <a:xfrm>
            <a:off x="439495" y="3485268"/>
            <a:ext cx="67270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Alternative description of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g</a:t>
            </a:r>
            <a:r>
              <a:rPr lang="fr-FR" sz="1600" baseline="-250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lum</a:t>
            </a:r>
            <a:endParaRPr lang="fr-FR" sz="1600" baseline="-25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    for transition </a:t>
            </a:r>
            <a:r>
              <a:rPr lang="fr-FR" sz="16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 → j </a:t>
            </a:r>
          </a:p>
          <a:p>
            <a:endParaRPr lang="fr-FR" sz="1600" i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fr-FR" sz="1600" i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CPL amplitude of transition </a:t>
            </a:r>
            <a:r>
              <a:rPr lang="fr-FR" sz="1600" i="1" dirty="0">
                <a:latin typeface="Arial Narrow" panose="020B0606020202030204" pitchFamily="34" charset="0"/>
                <a:cs typeface="Arial" panose="020B0604020202020204" pitchFamily="34" charset="0"/>
              </a:rPr>
              <a:t>i </a:t>
            </a:r>
            <a:r>
              <a:rPr lang="en-US" sz="1600" i="1" dirty="0">
                <a:latin typeface="Arial Narrow" panose="020B0606020202030204" pitchFamily="34" charset="0"/>
                <a:cs typeface="Arial" panose="020B0604020202020204" pitchFamily="34" charset="0"/>
              </a:rPr>
              <a:t>→ j </a:t>
            </a:r>
            <a:r>
              <a:rPr lang="en-US" sz="1600" dirty="0">
                <a:latin typeface="Arial Narrow" panose="020B0606020202030204" pitchFamily="34" charset="0"/>
                <a:cs typeface="Arial" panose="020B0604020202020204" pitchFamily="34" charset="0"/>
              </a:rPr>
              <a:t>is governed by </a:t>
            </a:r>
            <a:r>
              <a:rPr lang="en-US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rotary </a:t>
            </a:r>
            <a:r>
              <a:rPr lang="en-US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strength</a:t>
            </a:r>
          </a:p>
          <a:p>
            <a:endParaRPr lang="en-U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Normalization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by global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emission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ruled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by </a:t>
            </a:r>
            <a:r>
              <a:rPr lang="fr-FR" sz="1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overall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transition </a:t>
            </a:r>
            <a:r>
              <a:rPr lang="fr-FR" sz="16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oscillator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strength</a:t>
            </a:r>
            <a:endParaRPr lang="en-U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101500" y="191096"/>
            <a:ext cx="434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Circularly Polarized Luminescence (CPL)</a:t>
            </a:r>
            <a:endParaRPr lang="de-DE" sz="2000" b="1" dirty="0"/>
          </a:p>
        </p:txBody>
      </p:sp>
      <p:sp>
        <p:nvSpPr>
          <p:cNvPr id="92" name="ZoneTexte 9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4</a:t>
            </a:r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747F091C-598A-C75C-2C81-E20B6BC51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49" y="2068608"/>
            <a:ext cx="1364863" cy="419560"/>
          </a:xfrm>
          <a:prstGeom prst="rect">
            <a:avLst/>
          </a:prstGeom>
        </p:spPr>
      </p:pic>
      <p:grpSp>
        <p:nvGrpSpPr>
          <p:cNvPr id="15" name="Groupe 237">
            <a:extLst>
              <a:ext uri="{FF2B5EF4-FFF2-40B4-BE49-F238E27FC236}">
                <a16:creationId xmlns:a16="http://schemas.microsoft.com/office/drawing/2014/main" id="{07955EE1-FCD4-6348-8611-A71887A40022}"/>
              </a:ext>
            </a:extLst>
          </p:cNvPr>
          <p:cNvGrpSpPr/>
          <p:nvPr/>
        </p:nvGrpSpPr>
        <p:grpSpPr>
          <a:xfrm>
            <a:off x="6055627" y="1009931"/>
            <a:ext cx="429921" cy="467775"/>
            <a:chOff x="4363058" y="5199763"/>
            <a:chExt cx="824980" cy="897620"/>
          </a:xfrm>
        </p:grpSpPr>
        <p:sp>
          <p:nvSpPr>
            <p:cNvPr id="16" name="Forme libre 238">
              <a:extLst>
                <a:ext uri="{FF2B5EF4-FFF2-40B4-BE49-F238E27FC236}">
                  <a16:creationId xmlns:a16="http://schemas.microsoft.com/office/drawing/2014/main" id="{92BBD706-E391-9F45-3B62-D11C825AE9C8}"/>
                </a:ext>
              </a:extLst>
            </p:cNvPr>
            <p:cNvSpPr/>
            <p:nvPr/>
          </p:nvSpPr>
          <p:spPr>
            <a:xfrm rot="14517239" flipH="1" flipV="1">
              <a:off x="4834055" y="5253287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Forme libre 239">
              <a:extLst>
                <a:ext uri="{FF2B5EF4-FFF2-40B4-BE49-F238E27FC236}">
                  <a16:creationId xmlns:a16="http://schemas.microsoft.com/office/drawing/2014/main" id="{8C67D22C-89C9-B25A-C558-E3116F009557}"/>
                </a:ext>
              </a:extLst>
            </p:cNvPr>
            <p:cNvSpPr/>
            <p:nvPr/>
          </p:nvSpPr>
          <p:spPr>
            <a:xfrm rot="7200000" flipH="1" flipV="1">
              <a:off x="4309534" y="5523753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Forme libre 240">
              <a:extLst>
                <a:ext uri="{FF2B5EF4-FFF2-40B4-BE49-F238E27FC236}">
                  <a16:creationId xmlns:a16="http://schemas.microsoft.com/office/drawing/2014/main" id="{7A81882C-F90E-68CC-1120-8A4C171BA23D}"/>
                </a:ext>
              </a:extLst>
            </p:cNvPr>
            <p:cNvSpPr/>
            <p:nvPr/>
          </p:nvSpPr>
          <p:spPr>
            <a:xfrm rot="21600000" flipH="1" flipV="1">
              <a:off x="4799283" y="5845650"/>
              <a:ext cx="358781" cy="251733"/>
            </a:xfrm>
            <a:custGeom>
              <a:avLst/>
              <a:gdLst>
                <a:gd name="connsiteX0" fmla="*/ 0 w 1196340"/>
                <a:gd name="connsiteY0" fmla="*/ 777240 h 780721"/>
                <a:gd name="connsiteX1" fmla="*/ 0 w 1196340"/>
                <a:gd name="connsiteY1" fmla="*/ 777240 h 780721"/>
                <a:gd name="connsiteX2" fmla="*/ 10160 w 1196340"/>
                <a:gd name="connsiteY2" fmla="*/ 756920 h 780721"/>
                <a:gd name="connsiteX3" fmla="*/ 12700 w 1196340"/>
                <a:gd name="connsiteY3" fmla="*/ 744220 h 780721"/>
                <a:gd name="connsiteX4" fmla="*/ 15240 w 1196340"/>
                <a:gd name="connsiteY4" fmla="*/ 734060 h 780721"/>
                <a:gd name="connsiteX5" fmla="*/ 20320 w 1196340"/>
                <a:gd name="connsiteY5" fmla="*/ 708660 h 780721"/>
                <a:gd name="connsiteX6" fmla="*/ 22860 w 1196340"/>
                <a:gd name="connsiteY6" fmla="*/ 693420 h 780721"/>
                <a:gd name="connsiteX7" fmla="*/ 25400 w 1196340"/>
                <a:gd name="connsiteY7" fmla="*/ 683260 h 780721"/>
                <a:gd name="connsiteX8" fmla="*/ 27940 w 1196340"/>
                <a:gd name="connsiteY8" fmla="*/ 665480 h 780721"/>
                <a:gd name="connsiteX9" fmla="*/ 35560 w 1196340"/>
                <a:gd name="connsiteY9" fmla="*/ 637540 h 780721"/>
                <a:gd name="connsiteX10" fmla="*/ 38100 w 1196340"/>
                <a:gd name="connsiteY10" fmla="*/ 627380 h 780721"/>
                <a:gd name="connsiteX11" fmla="*/ 43180 w 1196340"/>
                <a:gd name="connsiteY11" fmla="*/ 612140 h 780721"/>
                <a:gd name="connsiteX12" fmla="*/ 48260 w 1196340"/>
                <a:gd name="connsiteY12" fmla="*/ 594360 h 780721"/>
                <a:gd name="connsiteX13" fmla="*/ 53340 w 1196340"/>
                <a:gd name="connsiteY13" fmla="*/ 584200 h 780721"/>
                <a:gd name="connsiteX14" fmla="*/ 55880 w 1196340"/>
                <a:gd name="connsiteY14" fmla="*/ 574040 h 780721"/>
                <a:gd name="connsiteX15" fmla="*/ 71120 w 1196340"/>
                <a:gd name="connsiteY15" fmla="*/ 551180 h 780721"/>
                <a:gd name="connsiteX16" fmla="*/ 86360 w 1196340"/>
                <a:gd name="connsiteY16" fmla="*/ 525780 h 780721"/>
                <a:gd name="connsiteX17" fmla="*/ 91440 w 1196340"/>
                <a:gd name="connsiteY17" fmla="*/ 515620 h 780721"/>
                <a:gd name="connsiteX18" fmla="*/ 99060 w 1196340"/>
                <a:gd name="connsiteY18" fmla="*/ 508000 h 780721"/>
                <a:gd name="connsiteX19" fmla="*/ 104140 w 1196340"/>
                <a:gd name="connsiteY19" fmla="*/ 497840 h 780721"/>
                <a:gd name="connsiteX20" fmla="*/ 116840 w 1196340"/>
                <a:gd name="connsiteY20" fmla="*/ 480060 h 780721"/>
                <a:gd name="connsiteX21" fmla="*/ 121920 w 1196340"/>
                <a:gd name="connsiteY21" fmla="*/ 469900 h 780721"/>
                <a:gd name="connsiteX22" fmla="*/ 127000 w 1196340"/>
                <a:gd name="connsiteY22" fmla="*/ 457200 h 780721"/>
                <a:gd name="connsiteX23" fmla="*/ 137160 w 1196340"/>
                <a:gd name="connsiteY23" fmla="*/ 444500 h 780721"/>
                <a:gd name="connsiteX24" fmla="*/ 142240 w 1196340"/>
                <a:gd name="connsiteY24" fmla="*/ 431800 h 780721"/>
                <a:gd name="connsiteX25" fmla="*/ 149860 w 1196340"/>
                <a:gd name="connsiteY25" fmla="*/ 419100 h 780721"/>
                <a:gd name="connsiteX26" fmla="*/ 154940 w 1196340"/>
                <a:gd name="connsiteY26" fmla="*/ 406400 h 780721"/>
                <a:gd name="connsiteX27" fmla="*/ 172720 w 1196340"/>
                <a:gd name="connsiteY27" fmla="*/ 381000 h 780721"/>
                <a:gd name="connsiteX28" fmla="*/ 185420 w 1196340"/>
                <a:gd name="connsiteY28" fmla="*/ 355600 h 780721"/>
                <a:gd name="connsiteX29" fmla="*/ 195580 w 1196340"/>
                <a:gd name="connsiteY29" fmla="*/ 345440 h 780721"/>
                <a:gd name="connsiteX30" fmla="*/ 200660 w 1196340"/>
                <a:gd name="connsiteY30" fmla="*/ 335280 h 780721"/>
                <a:gd name="connsiteX31" fmla="*/ 213360 w 1196340"/>
                <a:gd name="connsiteY31" fmla="*/ 320040 h 780721"/>
                <a:gd name="connsiteX32" fmla="*/ 215900 w 1196340"/>
                <a:gd name="connsiteY32" fmla="*/ 312420 h 780721"/>
                <a:gd name="connsiteX33" fmla="*/ 238760 w 1196340"/>
                <a:gd name="connsiteY33" fmla="*/ 287020 h 780721"/>
                <a:gd name="connsiteX34" fmla="*/ 248920 w 1196340"/>
                <a:gd name="connsiteY34" fmla="*/ 271780 h 780721"/>
                <a:gd name="connsiteX35" fmla="*/ 264160 w 1196340"/>
                <a:gd name="connsiteY35" fmla="*/ 254000 h 780721"/>
                <a:gd name="connsiteX36" fmla="*/ 281940 w 1196340"/>
                <a:gd name="connsiteY36" fmla="*/ 238760 h 780721"/>
                <a:gd name="connsiteX37" fmla="*/ 289560 w 1196340"/>
                <a:gd name="connsiteY37" fmla="*/ 231140 h 780721"/>
                <a:gd name="connsiteX38" fmla="*/ 297180 w 1196340"/>
                <a:gd name="connsiteY38" fmla="*/ 226060 h 780721"/>
                <a:gd name="connsiteX39" fmla="*/ 314960 w 1196340"/>
                <a:gd name="connsiteY39" fmla="*/ 208280 h 780721"/>
                <a:gd name="connsiteX40" fmla="*/ 332740 w 1196340"/>
                <a:gd name="connsiteY40" fmla="*/ 190500 h 780721"/>
                <a:gd name="connsiteX41" fmla="*/ 345440 w 1196340"/>
                <a:gd name="connsiteY41" fmla="*/ 185420 h 780721"/>
                <a:gd name="connsiteX42" fmla="*/ 358140 w 1196340"/>
                <a:gd name="connsiteY42" fmla="*/ 175260 h 780721"/>
                <a:gd name="connsiteX43" fmla="*/ 373380 w 1196340"/>
                <a:gd name="connsiteY43" fmla="*/ 165100 h 780721"/>
                <a:gd name="connsiteX44" fmla="*/ 393700 w 1196340"/>
                <a:gd name="connsiteY44" fmla="*/ 149860 h 780721"/>
                <a:gd name="connsiteX45" fmla="*/ 403860 w 1196340"/>
                <a:gd name="connsiteY45" fmla="*/ 142240 h 780721"/>
                <a:gd name="connsiteX46" fmla="*/ 424180 w 1196340"/>
                <a:gd name="connsiteY46" fmla="*/ 132080 h 780721"/>
                <a:gd name="connsiteX47" fmla="*/ 447040 w 1196340"/>
                <a:gd name="connsiteY47" fmla="*/ 116840 h 780721"/>
                <a:gd name="connsiteX48" fmla="*/ 454660 w 1196340"/>
                <a:gd name="connsiteY48" fmla="*/ 114300 h 780721"/>
                <a:gd name="connsiteX49" fmla="*/ 480060 w 1196340"/>
                <a:gd name="connsiteY49" fmla="*/ 101600 h 780721"/>
                <a:gd name="connsiteX50" fmla="*/ 492760 w 1196340"/>
                <a:gd name="connsiteY50" fmla="*/ 96520 h 780721"/>
                <a:gd name="connsiteX51" fmla="*/ 508000 w 1196340"/>
                <a:gd name="connsiteY51" fmla="*/ 88900 h 780721"/>
                <a:gd name="connsiteX52" fmla="*/ 523240 w 1196340"/>
                <a:gd name="connsiteY52" fmla="*/ 86360 h 780721"/>
                <a:gd name="connsiteX53" fmla="*/ 533400 w 1196340"/>
                <a:gd name="connsiteY53" fmla="*/ 78740 h 780721"/>
                <a:gd name="connsiteX54" fmla="*/ 566420 w 1196340"/>
                <a:gd name="connsiteY54" fmla="*/ 68580 h 780721"/>
                <a:gd name="connsiteX55" fmla="*/ 584200 w 1196340"/>
                <a:gd name="connsiteY55" fmla="*/ 63500 h 780721"/>
                <a:gd name="connsiteX56" fmla="*/ 591820 w 1196340"/>
                <a:gd name="connsiteY56" fmla="*/ 60960 h 780721"/>
                <a:gd name="connsiteX57" fmla="*/ 619760 w 1196340"/>
                <a:gd name="connsiteY57" fmla="*/ 53340 h 780721"/>
                <a:gd name="connsiteX58" fmla="*/ 627380 w 1196340"/>
                <a:gd name="connsiteY58" fmla="*/ 48260 h 780721"/>
                <a:gd name="connsiteX59" fmla="*/ 647700 w 1196340"/>
                <a:gd name="connsiteY59" fmla="*/ 40640 h 780721"/>
                <a:gd name="connsiteX60" fmla="*/ 678180 w 1196340"/>
                <a:gd name="connsiteY60" fmla="*/ 33020 h 780721"/>
                <a:gd name="connsiteX61" fmla="*/ 688340 w 1196340"/>
                <a:gd name="connsiteY61" fmla="*/ 30480 h 780721"/>
                <a:gd name="connsiteX62" fmla="*/ 721360 w 1196340"/>
                <a:gd name="connsiteY62" fmla="*/ 20320 h 780721"/>
                <a:gd name="connsiteX63" fmla="*/ 728980 w 1196340"/>
                <a:gd name="connsiteY63" fmla="*/ 17780 h 780721"/>
                <a:gd name="connsiteX64" fmla="*/ 741680 w 1196340"/>
                <a:gd name="connsiteY64" fmla="*/ 12700 h 780721"/>
                <a:gd name="connsiteX65" fmla="*/ 759460 w 1196340"/>
                <a:gd name="connsiteY65" fmla="*/ 10160 h 780721"/>
                <a:gd name="connsiteX66" fmla="*/ 772160 w 1196340"/>
                <a:gd name="connsiteY66" fmla="*/ 7620 h 780721"/>
                <a:gd name="connsiteX67" fmla="*/ 789940 w 1196340"/>
                <a:gd name="connsiteY67" fmla="*/ 5080 h 780721"/>
                <a:gd name="connsiteX68" fmla="*/ 800100 w 1196340"/>
                <a:gd name="connsiteY68" fmla="*/ 2540 h 780721"/>
                <a:gd name="connsiteX69" fmla="*/ 820420 w 1196340"/>
                <a:gd name="connsiteY69" fmla="*/ 0 h 780721"/>
                <a:gd name="connsiteX70" fmla="*/ 1089660 w 1196340"/>
                <a:gd name="connsiteY70" fmla="*/ 2540 h 780721"/>
                <a:gd name="connsiteX71" fmla="*/ 1102360 w 1196340"/>
                <a:gd name="connsiteY71" fmla="*/ 5080 h 780721"/>
                <a:gd name="connsiteX72" fmla="*/ 1130300 w 1196340"/>
                <a:gd name="connsiteY72" fmla="*/ 7620 h 780721"/>
                <a:gd name="connsiteX73" fmla="*/ 1160780 w 1196340"/>
                <a:gd name="connsiteY73" fmla="*/ 12700 h 780721"/>
                <a:gd name="connsiteX74" fmla="*/ 1168400 w 1196340"/>
                <a:gd name="connsiteY74" fmla="*/ 15240 h 780721"/>
                <a:gd name="connsiteX75" fmla="*/ 1196340 w 1196340"/>
                <a:gd name="connsiteY75" fmla="*/ 20320 h 780721"/>
                <a:gd name="connsiteX76" fmla="*/ 1196340 w 1196340"/>
                <a:gd name="connsiteY76" fmla="*/ 20320 h 780721"/>
                <a:gd name="connsiteX77" fmla="*/ 1191260 w 1196340"/>
                <a:gd name="connsiteY77" fmla="*/ 58420 h 780721"/>
                <a:gd name="connsiteX78" fmla="*/ 1188720 w 1196340"/>
                <a:gd name="connsiteY78" fmla="*/ 76200 h 780721"/>
                <a:gd name="connsiteX79" fmla="*/ 1183640 w 1196340"/>
                <a:gd name="connsiteY79" fmla="*/ 93980 h 780721"/>
                <a:gd name="connsiteX80" fmla="*/ 1178560 w 1196340"/>
                <a:gd name="connsiteY80" fmla="*/ 157480 h 780721"/>
                <a:gd name="connsiteX81" fmla="*/ 1176020 w 1196340"/>
                <a:gd name="connsiteY81" fmla="*/ 180340 h 780721"/>
                <a:gd name="connsiteX82" fmla="*/ 1176020 w 1196340"/>
                <a:gd name="connsiteY82" fmla="*/ 243840 h 780721"/>
                <a:gd name="connsiteX83" fmla="*/ 1176020 w 1196340"/>
                <a:gd name="connsiteY83" fmla="*/ 243840 h 780721"/>
                <a:gd name="connsiteX84" fmla="*/ 1153160 w 1196340"/>
                <a:gd name="connsiteY84" fmla="*/ 236220 h 780721"/>
                <a:gd name="connsiteX85" fmla="*/ 1143000 w 1196340"/>
                <a:gd name="connsiteY85" fmla="*/ 233680 h 780721"/>
                <a:gd name="connsiteX86" fmla="*/ 1117600 w 1196340"/>
                <a:gd name="connsiteY86" fmla="*/ 226060 h 780721"/>
                <a:gd name="connsiteX87" fmla="*/ 1087120 w 1196340"/>
                <a:gd name="connsiteY87" fmla="*/ 223520 h 780721"/>
                <a:gd name="connsiteX88" fmla="*/ 1066800 w 1196340"/>
                <a:gd name="connsiteY88" fmla="*/ 220980 h 780721"/>
                <a:gd name="connsiteX89" fmla="*/ 1043940 w 1196340"/>
                <a:gd name="connsiteY89" fmla="*/ 218440 h 780721"/>
                <a:gd name="connsiteX90" fmla="*/ 995680 w 1196340"/>
                <a:gd name="connsiteY90" fmla="*/ 208280 h 780721"/>
                <a:gd name="connsiteX91" fmla="*/ 970280 w 1196340"/>
                <a:gd name="connsiteY91" fmla="*/ 205740 h 780721"/>
                <a:gd name="connsiteX92" fmla="*/ 939800 w 1196340"/>
                <a:gd name="connsiteY92" fmla="*/ 200660 h 780721"/>
                <a:gd name="connsiteX93" fmla="*/ 927100 w 1196340"/>
                <a:gd name="connsiteY93" fmla="*/ 198120 h 780721"/>
                <a:gd name="connsiteX94" fmla="*/ 904240 w 1196340"/>
                <a:gd name="connsiteY94" fmla="*/ 195580 h 780721"/>
                <a:gd name="connsiteX95" fmla="*/ 772160 w 1196340"/>
                <a:gd name="connsiteY95" fmla="*/ 198120 h 780721"/>
                <a:gd name="connsiteX96" fmla="*/ 746760 w 1196340"/>
                <a:gd name="connsiteY96" fmla="*/ 205740 h 780721"/>
                <a:gd name="connsiteX97" fmla="*/ 716280 w 1196340"/>
                <a:gd name="connsiteY97" fmla="*/ 213360 h 780721"/>
                <a:gd name="connsiteX98" fmla="*/ 706120 w 1196340"/>
                <a:gd name="connsiteY98" fmla="*/ 215900 h 780721"/>
                <a:gd name="connsiteX99" fmla="*/ 690880 w 1196340"/>
                <a:gd name="connsiteY99" fmla="*/ 220980 h 780721"/>
                <a:gd name="connsiteX100" fmla="*/ 657860 w 1196340"/>
                <a:gd name="connsiteY100" fmla="*/ 223520 h 780721"/>
                <a:gd name="connsiteX101" fmla="*/ 645160 w 1196340"/>
                <a:gd name="connsiteY101" fmla="*/ 226060 h 780721"/>
                <a:gd name="connsiteX102" fmla="*/ 637540 w 1196340"/>
                <a:gd name="connsiteY102" fmla="*/ 228600 h 780721"/>
                <a:gd name="connsiteX103" fmla="*/ 622300 w 1196340"/>
                <a:gd name="connsiteY103" fmla="*/ 231140 h 780721"/>
                <a:gd name="connsiteX104" fmla="*/ 609600 w 1196340"/>
                <a:gd name="connsiteY104" fmla="*/ 236220 h 780721"/>
                <a:gd name="connsiteX105" fmla="*/ 601980 w 1196340"/>
                <a:gd name="connsiteY105" fmla="*/ 238760 h 780721"/>
                <a:gd name="connsiteX106" fmla="*/ 568960 w 1196340"/>
                <a:gd name="connsiteY106" fmla="*/ 254000 h 780721"/>
                <a:gd name="connsiteX107" fmla="*/ 551180 w 1196340"/>
                <a:gd name="connsiteY107" fmla="*/ 259080 h 780721"/>
                <a:gd name="connsiteX108" fmla="*/ 543560 w 1196340"/>
                <a:gd name="connsiteY108" fmla="*/ 264160 h 780721"/>
                <a:gd name="connsiteX109" fmla="*/ 523240 w 1196340"/>
                <a:gd name="connsiteY109" fmla="*/ 274320 h 780721"/>
                <a:gd name="connsiteX110" fmla="*/ 513080 w 1196340"/>
                <a:gd name="connsiteY110" fmla="*/ 279400 h 780721"/>
                <a:gd name="connsiteX111" fmla="*/ 500380 w 1196340"/>
                <a:gd name="connsiteY111" fmla="*/ 287020 h 780721"/>
                <a:gd name="connsiteX112" fmla="*/ 492760 w 1196340"/>
                <a:gd name="connsiteY112" fmla="*/ 292100 h 780721"/>
                <a:gd name="connsiteX113" fmla="*/ 485140 w 1196340"/>
                <a:gd name="connsiteY113" fmla="*/ 294640 h 780721"/>
                <a:gd name="connsiteX114" fmla="*/ 474980 w 1196340"/>
                <a:gd name="connsiteY114" fmla="*/ 299720 h 780721"/>
                <a:gd name="connsiteX115" fmla="*/ 467360 w 1196340"/>
                <a:gd name="connsiteY115" fmla="*/ 302260 h 780721"/>
                <a:gd name="connsiteX116" fmla="*/ 459740 w 1196340"/>
                <a:gd name="connsiteY116" fmla="*/ 307340 h 780721"/>
                <a:gd name="connsiteX117" fmla="*/ 449580 w 1196340"/>
                <a:gd name="connsiteY117" fmla="*/ 312420 h 780721"/>
                <a:gd name="connsiteX118" fmla="*/ 436880 w 1196340"/>
                <a:gd name="connsiteY118" fmla="*/ 320040 h 780721"/>
                <a:gd name="connsiteX119" fmla="*/ 419100 w 1196340"/>
                <a:gd name="connsiteY119" fmla="*/ 327660 h 780721"/>
                <a:gd name="connsiteX120" fmla="*/ 408940 w 1196340"/>
                <a:gd name="connsiteY120" fmla="*/ 335280 h 780721"/>
                <a:gd name="connsiteX121" fmla="*/ 398780 w 1196340"/>
                <a:gd name="connsiteY121" fmla="*/ 340360 h 780721"/>
                <a:gd name="connsiteX122" fmla="*/ 383540 w 1196340"/>
                <a:gd name="connsiteY122" fmla="*/ 353060 h 780721"/>
                <a:gd name="connsiteX123" fmla="*/ 370840 w 1196340"/>
                <a:gd name="connsiteY123" fmla="*/ 360680 h 780721"/>
                <a:gd name="connsiteX124" fmla="*/ 353060 w 1196340"/>
                <a:gd name="connsiteY124" fmla="*/ 378460 h 780721"/>
                <a:gd name="connsiteX125" fmla="*/ 342900 w 1196340"/>
                <a:gd name="connsiteY125" fmla="*/ 386080 h 780721"/>
                <a:gd name="connsiteX126" fmla="*/ 317500 w 1196340"/>
                <a:gd name="connsiteY126" fmla="*/ 403860 h 780721"/>
                <a:gd name="connsiteX127" fmla="*/ 292100 w 1196340"/>
                <a:gd name="connsiteY127" fmla="*/ 426720 h 780721"/>
                <a:gd name="connsiteX128" fmla="*/ 287020 w 1196340"/>
                <a:gd name="connsiteY128" fmla="*/ 434340 h 780721"/>
                <a:gd name="connsiteX129" fmla="*/ 266700 w 1196340"/>
                <a:gd name="connsiteY129" fmla="*/ 452120 h 780721"/>
                <a:gd name="connsiteX130" fmla="*/ 248920 w 1196340"/>
                <a:gd name="connsiteY130" fmla="*/ 472440 h 780721"/>
                <a:gd name="connsiteX131" fmla="*/ 241300 w 1196340"/>
                <a:gd name="connsiteY131" fmla="*/ 477520 h 780721"/>
                <a:gd name="connsiteX132" fmla="*/ 233680 w 1196340"/>
                <a:gd name="connsiteY132" fmla="*/ 487680 h 780721"/>
                <a:gd name="connsiteX133" fmla="*/ 226060 w 1196340"/>
                <a:gd name="connsiteY133" fmla="*/ 495300 h 780721"/>
                <a:gd name="connsiteX134" fmla="*/ 218440 w 1196340"/>
                <a:gd name="connsiteY134" fmla="*/ 505460 h 780721"/>
                <a:gd name="connsiteX135" fmla="*/ 210820 w 1196340"/>
                <a:gd name="connsiteY135" fmla="*/ 513080 h 780721"/>
                <a:gd name="connsiteX136" fmla="*/ 205740 w 1196340"/>
                <a:gd name="connsiteY136" fmla="*/ 520700 h 780721"/>
                <a:gd name="connsiteX137" fmla="*/ 195580 w 1196340"/>
                <a:gd name="connsiteY137" fmla="*/ 530860 h 780721"/>
                <a:gd name="connsiteX138" fmla="*/ 187960 w 1196340"/>
                <a:gd name="connsiteY138" fmla="*/ 541020 h 780721"/>
                <a:gd name="connsiteX139" fmla="*/ 180340 w 1196340"/>
                <a:gd name="connsiteY139" fmla="*/ 548640 h 780721"/>
                <a:gd name="connsiteX140" fmla="*/ 175260 w 1196340"/>
                <a:gd name="connsiteY140" fmla="*/ 556260 h 780721"/>
                <a:gd name="connsiteX141" fmla="*/ 167640 w 1196340"/>
                <a:gd name="connsiteY141" fmla="*/ 561340 h 780721"/>
                <a:gd name="connsiteX142" fmla="*/ 160020 w 1196340"/>
                <a:gd name="connsiteY142" fmla="*/ 576580 h 780721"/>
                <a:gd name="connsiteX143" fmla="*/ 152400 w 1196340"/>
                <a:gd name="connsiteY143" fmla="*/ 581660 h 780721"/>
                <a:gd name="connsiteX144" fmla="*/ 147320 w 1196340"/>
                <a:gd name="connsiteY144" fmla="*/ 591820 h 780721"/>
                <a:gd name="connsiteX145" fmla="*/ 139700 w 1196340"/>
                <a:gd name="connsiteY145" fmla="*/ 601980 h 780721"/>
                <a:gd name="connsiteX146" fmla="*/ 129540 w 1196340"/>
                <a:gd name="connsiteY146" fmla="*/ 617220 h 780721"/>
                <a:gd name="connsiteX147" fmla="*/ 114300 w 1196340"/>
                <a:gd name="connsiteY147" fmla="*/ 642620 h 780721"/>
                <a:gd name="connsiteX148" fmla="*/ 104140 w 1196340"/>
                <a:gd name="connsiteY148" fmla="*/ 652780 h 780721"/>
                <a:gd name="connsiteX149" fmla="*/ 101600 w 1196340"/>
                <a:gd name="connsiteY149" fmla="*/ 660400 h 780721"/>
                <a:gd name="connsiteX150" fmla="*/ 83820 w 1196340"/>
                <a:gd name="connsiteY150" fmla="*/ 683260 h 780721"/>
                <a:gd name="connsiteX151" fmla="*/ 76200 w 1196340"/>
                <a:gd name="connsiteY151" fmla="*/ 701040 h 780721"/>
                <a:gd name="connsiteX152" fmla="*/ 68580 w 1196340"/>
                <a:gd name="connsiteY152" fmla="*/ 708660 h 780721"/>
                <a:gd name="connsiteX153" fmla="*/ 63500 w 1196340"/>
                <a:gd name="connsiteY153" fmla="*/ 716280 h 780721"/>
                <a:gd name="connsiteX154" fmla="*/ 55880 w 1196340"/>
                <a:gd name="connsiteY154" fmla="*/ 726440 h 780721"/>
                <a:gd name="connsiteX155" fmla="*/ 45720 w 1196340"/>
                <a:gd name="connsiteY155" fmla="*/ 741680 h 780721"/>
                <a:gd name="connsiteX156" fmla="*/ 40640 w 1196340"/>
                <a:gd name="connsiteY156" fmla="*/ 749300 h 780721"/>
                <a:gd name="connsiteX157" fmla="*/ 25400 w 1196340"/>
                <a:gd name="connsiteY157" fmla="*/ 764540 h 780721"/>
                <a:gd name="connsiteX158" fmla="*/ 17780 w 1196340"/>
                <a:gd name="connsiteY158" fmla="*/ 772160 h 780721"/>
                <a:gd name="connsiteX159" fmla="*/ 0 w 1196340"/>
                <a:gd name="connsiteY159" fmla="*/ 777240 h 78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96340" h="780721">
                  <a:moveTo>
                    <a:pt x="0" y="777240"/>
                  </a:moveTo>
                  <a:lnTo>
                    <a:pt x="0" y="777240"/>
                  </a:lnTo>
                  <a:cubicBezTo>
                    <a:pt x="3387" y="770467"/>
                    <a:pt x="7442" y="763988"/>
                    <a:pt x="10160" y="756920"/>
                  </a:cubicBezTo>
                  <a:cubicBezTo>
                    <a:pt x="11710" y="752891"/>
                    <a:pt x="11763" y="748434"/>
                    <a:pt x="12700" y="744220"/>
                  </a:cubicBezTo>
                  <a:cubicBezTo>
                    <a:pt x="13457" y="740812"/>
                    <a:pt x="14509" y="737473"/>
                    <a:pt x="15240" y="734060"/>
                  </a:cubicBezTo>
                  <a:cubicBezTo>
                    <a:pt x="17049" y="725617"/>
                    <a:pt x="18901" y="717177"/>
                    <a:pt x="20320" y="708660"/>
                  </a:cubicBezTo>
                  <a:cubicBezTo>
                    <a:pt x="21167" y="703580"/>
                    <a:pt x="21850" y="698470"/>
                    <a:pt x="22860" y="693420"/>
                  </a:cubicBezTo>
                  <a:cubicBezTo>
                    <a:pt x="23545" y="689997"/>
                    <a:pt x="24776" y="686695"/>
                    <a:pt x="25400" y="683260"/>
                  </a:cubicBezTo>
                  <a:cubicBezTo>
                    <a:pt x="26471" y="677370"/>
                    <a:pt x="26766" y="671351"/>
                    <a:pt x="27940" y="665480"/>
                  </a:cubicBezTo>
                  <a:cubicBezTo>
                    <a:pt x="33977" y="635296"/>
                    <a:pt x="30694" y="654570"/>
                    <a:pt x="35560" y="637540"/>
                  </a:cubicBezTo>
                  <a:cubicBezTo>
                    <a:pt x="36519" y="634183"/>
                    <a:pt x="37097" y="630724"/>
                    <a:pt x="38100" y="627380"/>
                  </a:cubicBezTo>
                  <a:cubicBezTo>
                    <a:pt x="39639" y="622251"/>
                    <a:pt x="41641" y="617269"/>
                    <a:pt x="43180" y="612140"/>
                  </a:cubicBezTo>
                  <a:cubicBezTo>
                    <a:pt x="45328" y="604979"/>
                    <a:pt x="45415" y="600999"/>
                    <a:pt x="48260" y="594360"/>
                  </a:cubicBezTo>
                  <a:cubicBezTo>
                    <a:pt x="49752" y="590880"/>
                    <a:pt x="52011" y="587745"/>
                    <a:pt x="53340" y="584200"/>
                  </a:cubicBezTo>
                  <a:cubicBezTo>
                    <a:pt x="54566" y="580931"/>
                    <a:pt x="54225" y="577114"/>
                    <a:pt x="55880" y="574040"/>
                  </a:cubicBezTo>
                  <a:cubicBezTo>
                    <a:pt x="60222" y="565977"/>
                    <a:pt x="67024" y="559371"/>
                    <a:pt x="71120" y="551180"/>
                  </a:cubicBezTo>
                  <a:cubicBezTo>
                    <a:pt x="90497" y="512427"/>
                    <a:pt x="67980" y="555187"/>
                    <a:pt x="86360" y="525780"/>
                  </a:cubicBezTo>
                  <a:cubicBezTo>
                    <a:pt x="88367" y="522569"/>
                    <a:pt x="89239" y="518701"/>
                    <a:pt x="91440" y="515620"/>
                  </a:cubicBezTo>
                  <a:cubicBezTo>
                    <a:pt x="93528" y="512697"/>
                    <a:pt x="96972" y="510923"/>
                    <a:pt x="99060" y="508000"/>
                  </a:cubicBezTo>
                  <a:cubicBezTo>
                    <a:pt x="101261" y="504919"/>
                    <a:pt x="102261" y="501128"/>
                    <a:pt x="104140" y="497840"/>
                  </a:cubicBezTo>
                  <a:cubicBezTo>
                    <a:pt x="111305" y="485302"/>
                    <a:pt x="107754" y="494598"/>
                    <a:pt x="116840" y="480060"/>
                  </a:cubicBezTo>
                  <a:cubicBezTo>
                    <a:pt x="118847" y="476849"/>
                    <a:pt x="120382" y="473360"/>
                    <a:pt x="121920" y="469900"/>
                  </a:cubicBezTo>
                  <a:cubicBezTo>
                    <a:pt x="123772" y="465734"/>
                    <a:pt x="124654" y="461110"/>
                    <a:pt x="127000" y="457200"/>
                  </a:cubicBezTo>
                  <a:cubicBezTo>
                    <a:pt x="129789" y="452551"/>
                    <a:pt x="134371" y="449149"/>
                    <a:pt x="137160" y="444500"/>
                  </a:cubicBezTo>
                  <a:cubicBezTo>
                    <a:pt x="139506" y="440590"/>
                    <a:pt x="140201" y="435878"/>
                    <a:pt x="142240" y="431800"/>
                  </a:cubicBezTo>
                  <a:cubicBezTo>
                    <a:pt x="144448" y="427384"/>
                    <a:pt x="147652" y="423516"/>
                    <a:pt x="149860" y="419100"/>
                  </a:cubicBezTo>
                  <a:cubicBezTo>
                    <a:pt x="151899" y="415022"/>
                    <a:pt x="152594" y="410310"/>
                    <a:pt x="154940" y="406400"/>
                  </a:cubicBezTo>
                  <a:cubicBezTo>
                    <a:pt x="173308" y="375786"/>
                    <a:pt x="157644" y="411151"/>
                    <a:pt x="172720" y="381000"/>
                  </a:cubicBezTo>
                  <a:cubicBezTo>
                    <a:pt x="179564" y="367312"/>
                    <a:pt x="175529" y="368317"/>
                    <a:pt x="185420" y="355600"/>
                  </a:cubicBezTo>
                  <a:cubicBezTo>
                    <a:pt x="188360" y="351819"/>
                    <a:pt x="192706" y="349272"/>
                    <a:pt x="195580" y="345440"/>
                  </a:cubicBezTo>
                  <a:cubicBezTo>
                    <a:pt x="197852" y="342411"/>
                    <a:pt x="198459" y="338361"/>
                    <a:pt x="200660" y="335280"/>
                  </a:cubicBezTo>
                  <a:cubicBezTo>
                    <a:pt x="210022" y="322173"/>
                    <a:pt x="206641" y="333478"/>
                    <a:pt x="213360" y="320040"/>
                  </a:cubicBezTo>
                  <a:cubicBezTo>
                    <a:pt x="214557" y="317645"/>
                    <a:pt x="214481" y="314690"/>
                    <a:pt x="215900" y="312420"/>
                  </a:cubicBezTo>
                  <a:cubicBezTo>
                    <a:pt x="225729" y="296694"/>
                    <a:pt x="226722" y="301733"/>
                    <a:pt x="238760" y="287020"/>
                  </a:cubicBezTo>
                  <a:cubicBezTo>
                    <a:pt x="242626" y="282295"/>
                    <a:pt x="244947" y="276416"/>
                    <a:pt x="248920" y="271780"/>
                  </a:cubicBezTo>
                  <a:cubicBezTo>
                    <a:pt x="254000" y="265853"/>
                    <a:pt x="258938" y="259802"/>
                    <a:pt x="264160" y="254000"/>
                  </a:cubicBezTo>
                  <a:cubicBezTo>
                    <a:pt x="274796" y="242182"/>
                    <a:pt x="268880" y="249954"/>
                    <a:pt x="281940" y="238760"/>
                  </a:cubicBezTo>
                  <a:cubicBezTo>
                    <a:pt x="284667" y="236422"/>
                    <a:pt x="286800" y="233440"/>
                    <a:pt x="289560" y="231140"/>
                  </a:cubicBezTo>
                  <a:cubicBezTo>
                    <a:pt x="291905" y="229186"/>
                    <a:pt x="294911" y="228102"/>
                    <a:pt x="297180" y="226060"/>
                  </a:cubicBezTo>
                  <a:cubicBezTo>
                    <a:pt x="303410" y="220453"/>
                    <a:pt x="309033" y="214207"/>
                    <a:pt x="314960" y="208280"/>
                  </a:cubicBezTo>
                  <a:lnTo>
                    <a:pt x="332740" y="190500"/>
                  </a:lnTo>
                  <a:cubicBezTo>
                    <a:pt x="336973" y="188807"/>
                    <a:pt x="341530" y="187766"/>
                    <a:pt x="345440" y="185420"/>
                  </a:cubicBezTo>
                  <a:cubicBezTo>
                    <a:pt x="350089" y="182631"/>
                    <a:pt x="353756" y="178449"/>
                    <a:pt x="358140" y="175260"/>
                  </a:cubicBezTo>
                  <a:cubicBezTo>
                    <a:pt x="363078" y="171669"/>
                    <a:pt x="368496" y="168763"/>
                    <a:pt x="373380" y="165100"/>
                  </a:cubicBezTo>
                  <a:lnTo>
                    <a:pt x="393700" y="149860"/>
                  </a:lnTo>
                  <a:cubicBezTo>
                    <a:pt x="397087" y="147320"/>
                    <a:pt x="399844" y="143579"/>
                    <a:pt x="403860" y="142240"/>
                  </a:cubicBezTo>
                  <a:cubicBezTo>
                    <a:pt x="415037" y="138514"/>
                    <a:pt x="411261" y="140385"/>
                    <a:pt x="424180" y="132080"/>
                  </a:cubicBezTo>
                  <a:cubicBezTo>
                    <a:pt x="431884" y="127128"/>
                    <a:pt x="438352" y="119736"/>
                    <a:pt x="447040" y="116840"/>
                  </a:cubicBezTo>
                  <a:cubicBezTo>
                    <a:pt x="449580" y="115993"/>
                    <a:pt x="452229" y="115422"/>
                    <a:pt x="454660" y="114300"/>
                  </a:cubicBezTo>
                  <a:cubicBezTo>
                    <a:pt x="463255" y="110333"/>
                    <a:pt x="471271" y="105116"/>
                    <a:pt x="480060" y="101600"/>
                  </a:cubicBezTo>
                  <a:cubicBezTo>
                    <a:pt x="484293" y="99907"/>
                    <a:pt x="488609" y="98407"/>
                    <a:pt x="492760" y="96520"/>
                  </a:cubicBezTo>
                  <a:cubicBezTo>
                    <a:pt x="497931" y="94170"/>
                    <a:pt x="502612" y="90696"/>
                    <a:pt x="508000" y="88900"/>
                  </a:cubicBezTo>
                  <a:cubicBezTo>
                    <a:pt x="512886" y="87271"/>
                    <a:pt x="518160" y="87207"/>
                    <a:pt x="523240" y="86360"/>
                  </a:cubicBezTo>
                  <a:cubicBezTo>
                    <a:pt x="526627" y="83820"/>
                    <a:pt x="529699" y="80796"/>
                    <a:pt x="533400" y="78740"/>
                  </a:cubicBezTo>
                  <a:cubicBezTo>
                    <a:pt x="545214" y="72177"/>
                    <a:pt x="552960" y="73067"/>
                    <a:pt x="566420" y="68580"/>
                  </a:cubicBezTo>
                  <a:cubicBezTo>
                    <a:pt x="584690" y="62490"/>
                    <a:pt x="561874" y="69879"/>
                    <a:pt x="584200" y="63500"/>
                  </a:cubicBezTo>
                  <a:cubicBezTo>
                    <a:pt x="586774" y="62764"/>
                    <a:pt x="589223" y="61609"/>
                    <a:pt x="591820" y="60960"/>
                  </a:cubicBezTo>
                  <a:cubicBezTo>
                    <a:pt x="605479" y="57545"/>
                    <a:pt x="605748" y="59568"/>
                    <a:pt x="619760" y="53340"/>
                  </a:cubicBezTo>
                  <a:cubicBezTo>
                    <a:pt x="622550" y="52100"/>
                    <a:pt x="624601" y="49523"/>
                    <a:pt x="627380" y="48260"/>
                  </a:cubicBezTo>
                  <a:cubicBezTo>
                    <a:pt x="633966" y="45267"/>
                    <a:pt x="640771" y="42719"/>
                    <a:pt x="647700" y="40640"/>
                  </a:cubicBezTo>
                  <a:cubicBezTo>
                    <a:pt x="657731" y="37631"/>
                    <a:pt x="668020" y="35560"/>
                    <a:pt x="678180" y="33020"/>
                  </a:cubicBezTo>
                  <a:cubicBezTo>
                    <a:pt x="681567" y="32173"/>
                    <a:pt x="685028" y="31584"/>
                    <a:pt x="688340" y="30480"/>
                  </a:cubicBezTo>
                  <a:cubicBezTo>
                    <a:pt x="745492" y="11429"/>
                    <a:pt x="689943" y="29296"/>
                    <a:pt x="721360" y="20320"/>
                  </a:cubicBezTo>
                  <a:cubicBezTo>
                    <a:pt x="723934" y="19584"/>
                    <a:pt x="726473" y="18720"/>
                    <a:pt x="728980" y="17780"/>
                  </a:cubicBezTo>
                  <a:cubicBezTo>
                    <a:pt x="733249" y="16179"/>
                    <a:pt x="737257" y="13806"/>
                    <a:pt x="741680" y="12700"/>
                  </a:cubicBezTo>
                  <a:cubicBezTo>
                    <a:pt x="747488" y="11248"/>
                    <a:pt x="753555" y="11144"/>
                    <a:pt x="759460" y="10160"/>
                  </a:cubicBezTo>
                  <a:cubicBezTo>
                    <a:pt x="763718" y="9450"/>
                    <a:pt x="767902" y="8330"/>
                    <a:pt x="772160" y="7620"/>
                  </a:cubicBezTo>
                  <a:cubicBezTo>
                    <a:pt x="778065" y="6636"/>
                    <a:pt x="784050" y="6151"/>
                    <a:pt x="789940" y="5080"/>
                  </a:cubicBezTo>
                  <a:cubicBezTo>
                    <a:pt x="793375" y="4456"/>
                    <a:pt x="796657" y="3114"/>
                    <a:pt x="800100" y="2540"/>
                  </a:cubicBezTo>
                  <a:cubicBezTo>
                    <a:pt x="806833" y="1418"/>
                    <a:pt x="813647" y="847"/>
                    <a:pt x="820420" y="0"/>
                  </a:cubicBezTo>
                  <a:lnTo>
                    <a:pt x="1089660" y="2540"/>
                  </a:lnTo>
                  <a:cubicBezTo>
                    <a:pt x="1093976" y="2618"/>
                    <a:pt x="1098076" y="4545"/>
                    <a:pt x="1102360" y="5080"/>
                  </a:cubicBezTo>
                  <a:cubicBezTo>
                    <a:pt x="1111640" y="6240"/>
                    <a:pt x="1120987" y="6773"/>
                    <a:pt x="1130300" y="7620"/>
                  </a:cubicBezTo>
                  <a:cubicBezTo>
                    <a:pt x="1148164" y="13575"/>
                    <a:pt x="1126752" y="7029"/>
                    <a:pt x="1160780" y="12700"/>
                  </a:cubicBezTo>
                  <a:cubicBezTo>
                    <a:pt x="1163421" y="13140"/>
                    <a:pt x="1165817" y="14536"/>
                    <a:pt x="1168400" y="15240"/>
                  </a:cubicBezTo>
                  <a:cubicBezTo>
                    <a:pt x="1189285" y="20936"/>
                    <a:pt x="1182429" y="20320"/>
                    <a:pt x="1196340" y="20320"/>
                  </a:cubicBezTo>
                  <a:lnTo>
                    <a:pt x="1196340" y="20320"/>
                  </a:lnTo>
                  <a:cubicBezTo>
                    <a:pt x="1191297" y="70754"/>
                    <a:pt x="1196521" y="26855"/>
                    <a:pt x="1191260" y="58420"/>
                  </a:cubicBezTo>
                  <a:cubicBezTo>
                    <a:pt x="1190276" y="64325"/>
                    <a:pt x="1189791" y="70310"/>
                    <a:pt x="1188720" y="76200"/>
                  </a:cubicBezTo>
                  <a:cubicBezTo>
                    <a:pt x="1187444" y="83217"/>
                    <a:pt x="1185816" y="87451"/>
                    <a:pt x="1183640" y="93980"/>
                  </a:cubicBezTo>
                  <a:cubicBezTo>
                    <a:pt x="1181947" y="115147"/>
                    <a:pt x="1180905" y="136376"/>
                    <a:pt x="1178560" y="157480"/>
                  </a:cubicBezTo>
                  <a:cubicBezTo>
                    <a:pt x="1177713" y="165100"/>
                    <a:pt x="1176245" y="172676"/>
                    <a:pt x="1176020" y="180340"/>
                  </a:cubicBezTo>
                  <a:cubicBezTo>
                    <a:pt x="1175398" y="201498"/>
                    <a:pt x="1176020" y="222673"/>
                    <a:pt x="1176020" y="243840"/>
                  </a:cubicBezTo>
                  <a:lnTo>
                    <a:pt x="1176020" y="243840"/>
                  </a:lnTo>
                  <a:cubicBezTo>
                    <a:pt x="1168400" y="241300"/>
                    <a:pt x="1160837" y="238582"/>
                    <a:pt x="1153160" y="236220"/>
                  </a:cubicBezTo>
                  <a:cubicBezTo>
                    <a:pt x="1149823" y="235193"/>
                    <a:pt x="1146344" y="234683"/>
                    <a:pt x="1143000" y="233680"/>
                  </a:cubicBezTo>
                  <a:cubicBezTo>
                    <a:pt x="1137738" y="232102"/>
                    <a:pt x="1124291" y="226896"/>
                    <a:pt x="1117600" y="226060"/>
                  </a:cubicBezTo>
                  <a:cubicBezTo>
                    <a:pt x="1107484" y="224795"/>
                    <a:pt x="1097265" y="224534"/>
                    <a:pt x="1087120" y="223520"/>
                  </a:cubicBezTo>
                  <a:cubicBezTo>
                    <a:pt x="1080328" y="222841"/>
                    <a:pt x="1073579" y="221778"/>
                    <a:pt x="1066800" y="220980"/>
                  </a:cubicBezTo>
                  <a:lnTo>
                    <a:pt x="1043940" y="218440"/>
                  </a:lnTo>
                  <a:cubicBezTo>
                    <a:pt x="1027946" y="214441"/>
                    <a:pt x="1012085" y="210331"/>
                    <a:pt x="995680" y="208280"/>
                  </a:cubicBezTo>
                  <a:cubicBezTo>
                    <a:pt x="987237" y="207225"/>
                    <a:pt x="978711" y="206890"/>
                    <a:pt x="970280" y="205740"/>
                  </a:cubicBezTo>
                  <a:cubicBezTo>
                    <a:pt x="960074" y="204348"/>
                    <a:pt x="949943" y="202450"/>
                    <a:pt x="939800" y="200660"/>
                  </a:cubicBezTo>
                  <a:cubicBezTo>
                    <a:pt x="935549" y="199910"/>
                    <a:pt x="931374" y="198731"/>
                    <a:pt x="927100" y="198120"/>
                  </a:cubicBezTo>
                  <a:cubicBezTo>
                    <a:pt x="919510" y="197036"/>
                    <a:pt x="911860" y="196427"/>
                    <a:pt x="904240" y="195580"/>
                  </a:cubicBezTo>
                  <a:lnTo>
                    <a:pt x="772160" y="198120"/>
                  </a:lnTo>
                  <a:cubicBezTo>
                    <a:pt x="760020" y="198546"/>
                    <a:pt x="758156" y="202234"/>
                    <a:pt x="746760" y="205740"/>
                  </a:cubicBezTo>
                  <a:cubicBezTo>
                    <a:pt x="736750" y="208820"/>
                    <a:pt x="726440" y="210820"/>
                    <a:pt x="716280" y="213360"/>
                  </a:cubicBezTo>
                  <a:cubicBezTo>
                    <a:pt x="712893" y="214207"/>
                    <a:pt x="709432" y="214796"/>
                    <a:pt x="706120" y="215900"/>
                  </a:cubicBezTo>
                  <a:cubicBezTo>
                    <a:pt x="701040" y="217593"/>
                    <a:pt x="696169" y="220145"/>
                    <a:pt x="690880" y="220980"/>
                  </a:cubicBezTo>
                  <a:cubicBezTo>
                    <a:pt x="679976" y="222702"/>
                    <a:pt x="668867" y="222673"/>
                    <a:pt x="657860" y="223520"/>
                  </a:cubicBezTo>
                  <a:cubicBezTo>
                    <a:pt x="653627" y="224367"/>
                    <a:pt x="649348" y="225013"/>
                    <a:pt x="645160" y="226060"/>
                  </a:cubicBezTo>
                  <a:cubicBezTo>
                    <a:pt x="642563" y="226709"/>
                    <a:pt x="640154" y="228019"/>
                    <a:pt x="637540" y="228600"/>
                  </a:cubicBezTo>
                  <a:cubicBezTo>
                    <a:pt x="632513" y="229717"/>
                    <a:pt x="627380" y="230293"/>
                    <a:pt x="622300" y="231140"/>
                  </a:cubicBezTo>
                  <a:cubicBezTo>
                    <a:pt x="618067" y="232833"/>
                    <a:pt x="613869" y="234619"/>
                    <a:pt x="609600" y="236220"/>
                  </a:cubicBezTo>
                  <a:cubicBezTo>
                    <a:pt x="607093" y="237160"/>
                    <a:pt x="604417" y="237652"/>
                    <a:pt x="601980" y="238760"/>
                  </a:cubicBezTo>
                  <a:cubicBezTo>
                    <a:pt x="586457" y="245816"/>
                    <a:pt x="583348" y="249204"/>
                    <a:pt x="568960" y="254000"/>
                  </a:cubicBezTo>
                  <a:cubicBezTo>
                    <a:pt x="564077" y="255628"/>
                    <a:pt x="556072" y="256634"/>
                    <a:pt x="551180" y="259080"/>
                  </a:cubicBezTo>
                  <a:cubicBezTo>
                    <a:pt x="548450" y="260445"/>
                    <a:pt x="546240" y="262698"/>
                    <a:pt x="543560" y="264160"/>
                  </a:cubicBezTo>
                  <a:cubicBezTo>
                    <a:pt x="536912" y="267786"/>
                    <a:pt x="530013" y="270933"/>
                    <a:pt x="523240" y="274320"/>
                  </a:cubicBezTo>
                  <a:cubicBezTo>
                    <a:pt x="519853" y="276013"/>
                    <a:pt x="516327" y="277452"/>
                    <a:pt x="513080" y="279400"/>
                  </a:cubicBezTo>
                  <a:cubicBezTo>
                    <a:pt x="508847" y="281940"/>
                    <a:pt x="504566" y="284403"/>
                    <a:pt x="500380" y="287020"/>
                  </a:cubicBezTo>
                  <a:cubicBezTo>
                    <a:pt x="497791" y="288638"/>
                    <a:pt x="495490" y="290735"/>
                    <a:pt x="492760" y="292100"/>
                  </a:cubicBezTo>
                  <a:cubicBezTo>
                    <a:pt x="490365" y="293297"/>
                    <a:pt x="487601" y="293585"/>
                    <a:pt x="485140" y="294640"/>
                  </a:cubicBezTo>
                  <a:cubicBezTo>
                    <a:pt x="481660" y="296132"/>
                    <a:pt x="478460" y="298228"/>
                    <a:pt x="474980" y="299720"/>
                  </a:cubicBezTo>
                  <a:cubicBezTo>
                    <a:pt x="472519" y="300775"/>
                    <a:pt x="469755" y="301063"/>
                    <a:pt x="467360" y="302260"/>
                  </a:cubicBezTo>
                  <a:cubicBezTo>
                    <a:pt x="464630" y="303625"/>
                    <a:pt x="462390" y="305825"/>
                    <a:pt x="459740" y="307340"/>
                  </a:cubicBezTo>
                  <a:cubicBezTo>
                    <a:pt x="456452" y="309219"/>
                    <a:pt x="452890" y="310581"/>
                    <a:pt x="449580" y="312420"/>
                  </a:cubicBezTo>
                  <a:cubicBezTo>
                    <a:pt x="445264" y="314818"/>
                    <a:pt x="441296" y="317832"/>
                    <a:pt x="436880" y="320040"/>
                  </a:cubicBezTo>
                  <a:cubicBezTo>
                    <a:pt x="419596" y="328682"/>
                    <a:pt x="440242" y="314446"/>
                    <a:pt x="419100" y="327660"/>
                  </a:cubicBezTo>
                  <a:cubicBezTo>
                    <a:pt x="415510" y="329904"/>
                    <a:pt x="412530" y="333036"/>
                    <a:pt x="408940" y="335280"/>
                  </a:cubicBezTo>
                  <a:cubicBezTo>
                    <a:pt x="405729" y="337287"/>
                    <a:pt x="401882" y="338189"/>
                    <a:pt x="398780" y="340360"/>
                  </a:cubicBezTo>
                  <a:cubicBezTo>
                    <a:pt x="393363" y="344152"/>
                    <a:pt x="388888" y="349171"/>
                    <a:pt x="383540" y="353060"/>
                  </a:cubicBezTo>
                  <a:cubicBezTo>
                    <a:pt x="379547" y="355964"/>
                    <a:pt x="374633" y="357519"/>
                    <a:pt x="370840" y="360680"/>
                  </a:cubicBezTo>
                  <a:cubicBezTo>
                    <a:pt x="364401" y="366046"/>
                    <a:pt x="359765" y="373431"/>
                    <a:pt x="353060" y="378460"/>
                  </a:cubicBezTo>
                  <a:cubicBezTo>
                    <a:pt x="349673" y="381000"/>
                    <a:pt x="346368" y="383652"/>
                    <a:pt x="342900" y="386080"/>
                  </a:cubicBezTo>
                  <a:cubicBezTo>
                    <a:pt x="337655" y="389751"/>
                    <a:pt x="323172" y="398704"/>
                    <a:pt x="317500" y="403860"/>
                  </a:cubicBezTo>
                  <a:cubicBezTo>
                    <a:pt x="290084" y="428783"/>
                    <a:pt x="309417" y="415175"/>
                    <a:pt x="292100" y="426720"/>
                  </a:cubicBezTo>
                  <a:cubicBezTo>
                    <a:pt x="290407" y="429260"/>
                    <a:pt x="288974" y="431995"/>
                    <a:pt x="287020" y="434340"/>
                  </a:cubicBezTo>
                  <a:cubicBezTo>
                    <a:pt x="279994" y="442771"/>
                    <a:pt x="275523" y="444278"/>
                    <a:pt x="266700" y="452120"/>
                  </a:cubicBezTo>
                  <a:cubicBezTo>
                    <a:pt x="231083" y="483779"/>
                    <a:pt x="279269" y="442091"/>
                    <a:pt x="248920" y="472440"/>
                  </a:cubicBezTo>
                  <a:cubicBezTo>
                    <a:pt x="246761" y="474599"/>
                    <a:pt x="243459" y="475361"/>
                    <a:pt x="241300" y="477520"/>
                  </a:cubicBezTo>
                  <a:cubicBezTo>
                    <a:pt x="238307" y="480513"/>
                    <a:pt x="236435" y="484466"/>
                    <a:pt x="233680" y="487680"/>
                  </a:cubicBezTo>
                  <a:cubicBezTo>
                    <a:pt x="231342" y="490407"/>
                    <a:pt x="228398" y="492573"/>
                    <a:pt x="226060" y="495300"/>
                  </a:cubicBezTo>
                  <a:cubicBezTo>
                    <a:pt x="223305" y="498514"/>
                    <a:pt x="221195" y="502246"/>
                    <a:pt x="218440" y="505460"/>
                  </a:cubicBezTo>
                  <a:cubicBezTo>
                    <a:pt x="216102" y="508187"/>
                    <a:pt x="213120" y="510320"/>
                    <a:pt x="210820" y="513080"/>
                  </a:cubicBezTo>
                  <a:cubicBezTo>
                    <a:pt x="208866" y="515425"/>
                    <a:pt x="207727" y="518382"/>
                    <a:pt x="205740" y="520700"/>
                  </a:cubicBezTo>
                  <a:cubicBezTo>
                    <a:pt x="202623" y="524336"/>
                    <a:pt x="198734" y="527256"/>
                    <a:pt x="195580" y="530860"/>
                  </a:cubicBezTo>
                  <a:cubicBezTo>
                    <a:pt x="192792" y="534046"/>
                    <a:pt x="190715" y="537806"/>
                    <a:pt x="187960" y="541020"/>
                  </a:cubicBezTo>
                  <a:cubicBezTo>
                    <a:pt x="185622" y="543747"/>
                    <a:pt x="182640" y="545880"/>
                    <a:pt x="180340" y="548640"/>
                  </a:cubicBezTo>
                  <a:cubicBezTo>
                    <a:pt x="178386" y="550985"/>
                    <a:pt x="177419" y="554101"/>
                    <a:pt x="175260" y="556260"/>
                  </a:cubicBezTo>
                  <a:cubicBezTo>
                    <a:pt x="173101" y="558419"/>
                    <a:pt x="170180" y="559647"/>
                    <a:pt x="167640" y="561340"/>
                  </a:cubicBezTo>
                  <a:cubicBezTo>
                    <a:pt x="165574" y="567538"/>
                    <a:pt x="164944" y="571656"/>
                    <a:pt x="160020" y="576580"/>
                  </a:cubicBezTo>
                  <a:cubicBezTo>
                    <a:pt x="157861" y="578739"/>
                    <a:pt x="154940" y="579967"/>
                    <a:pt x="152400" y="581660"/>
                  </a:cubicBezTo>
                  <a:cubicBezTo>
                    <a:pt x="150707" y="585047"/>
                    <a:pt x="149327" y="588609"/>
                    <a:pt x="147320" y="591820"/>
                  </a:cubicBezTo>
                  <a:cubicBezTo>
                    <a:pt x="145076" y="595410"/>
                    <a:pt x="142128" y="598512"/>
                    <a:pt x="139700" y="601980"/>
                  </a:cubicBezTo>
                  <a:cubicBezTo>
                    <a:pt x="136199" y="606982"/>
                    <a:pt x="132681" y="611985"/>
                    <a:pt x="129540" y="617220"/>
                  </a:cubicBezTo>
                  <a:cubicBezTo>
                    <a:pt x="123527" y="627242"/>
                    <a:pt x="123662" y="633258"/>
                    <a:pt x="114300" y="642620"/>
                  </a:cubicBezTo>
                  <a:lnTo>
                    <a:pt x="104140" y="652780"/>
                  </a:lnTo>
                  <a:cubicBezTo>
                    <a:pt x="103293" y="655320"/>
                    <a:pt x="103085" y="658172"/>
                    <a:pt x="101600" y="660400"/>
                  </a:cubicBezTo>
                  <a:cubicBezTo>
                    <a:pt x="92834" y="673549"/>
                    <a:pt x="90583" y="662971"/>
                    <a:pt x="83820" y="683260"/>
                  </a:cubicBezTo>
                  <a:cubicBezTo>
                    <a:pt x="81747" y="689478"/>
                    <a:pt x="80123" y="695547"/>
                    <a:pt x="76200" y="701040"/>
                  </a:cubicBezTo>
                  <a:cubicBezTo>
                    <a:pt x="74112" y="703963"/>
                    <a:pt x="70880" y="705900"/>
                    <a:pt x="68580" y="708660"/>
                  </a:cubicBezTo>
                  <a:cubicBezTo>
                    <a:pt x="66626" y="711005"/>
                    <a:pt x="65274" y="713796"/>
                    <a:pt x="63500" y="716280"/>
                  </a:cubicBezTo>
                  <a:cubicBezTo>
                    <a:pt x="61039" y="719725"/>
                    <a:pt x="58308" y="722972"/>
                    <a:pt x="55880" y="726440"/>
                  </a:cubicBezTo>
                  <a:cubicBezTo>
                    <a:pt x="52379" y="731442"/>
                    <a:pt x="49107" y="736600"/>
                    <a:pt x="45720" y="741680"/>
                  </a:cubicBezTo>
                  <a:cubicBezTo>
                    <a:pt x="44027" y="744220"/>
                    <a:pt x="42799" y="747141"/>
                    <a:pt x="40640" y="749300"/>
                  </a:cubicBezTo>
                  <a:lnTo>
                    <a:pt x="25400" y="764540"/>
                  </a:lnTo>
                  <a:cubicBezTo>
                    <a:pt x="22860" y="767080"/>
                    <a:pt x="19773" y="769171"/>
                    <a:pt x="17780" y="772160"/>
                  </a:cubicBezTo>
                  <a:cubicBezTo>
                    <a:pt x="6956" y="788396"/>
                    <a:pt x="2963" y="776393"/>
                    <a:pt x="0" y="7772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47F7A3B-545B-1E85-D42E-DC8EE4378240}"/>
                </a:ext>
              </a:extLst>
            </p:cNvPr>
            <p:cNvSpPr/>
            <p:nvPr/>
          </p:nvSpPr>
          <p:spPr>
            <a:xfrm>
              <a:off x="4658787" y="5517003"/>
              <a:ext cx="310515" cy="310515"/>
            </a:xfrm>
            <a:prstGeom prst="ellipse">
              <a:avLst/>
            </a:prstGeom>
            <a:solidFill>
              <a:srgbClr val="C0C0C0"/>
            </a:solidFill>
            <a:ln w="6350"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0" name="Connecteur droit 242">
              <a:extLst>
                <a:ext uri="{FF2B5EF4-FFF2-40B4-BE49-F238E27FC236}">
                  <a16:creationId xmlns:a16="http://schemas.microsoft.com/office/drawing/2014/main" id="{0858E1A3-C577-85E7-867E-58129DD7716E}"/>
                </a:ext>
              </a:extLst>
            </p:cNvPr>
            <p:cNvCxnSpPr/>
            <p:nvPr/>
          </p:nvCxnSpPr>
          <p:spPr>
            <a:xfrm flipH="1">
              <a:off x="4821665" y="5278683"/>
              <a:ext cx="5496" cy="23641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43">
              <a:extLst>
                <a:ext uri="{FF2B5EF4-FFF2-40B4-BE49-F238E27FC236}">
                  <a16:creationId xmlns:a16="http://schemas.microsoft.com/office/drawing/2014/main" id="{A68B5AA6-C282-4CE2-B9D0-10999F6A819C}"/>
                </a:ext>
              </a:extLst>
            </p:cNvPr>
            <p:cNvCxnSpPr/>
            <p:nvPr/>
          </p:nvCxnSpPr>
          <p:spPr>
            <a:xfrm>
              <a:off x="4810393" y="5672261"/>
              <a:ext cx="0" cy="410914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44">
              <a:extLst>
                <a:ext uri="{FF2B5EF4-FFF2-40B4-BE49-F238E27FC236}">
                  <a16:creationId xmlns:a16="http://schemas.microsoft.com/office/drawing/2014/main" id="{0016279D-41C4-BF56-76FA-FEF36E75A445}"/>
                </a:ext>
              </a:extLst>
            </p:cNvPr>
            <p:cNvCxnSpPr/>
            <p:nvPr/>
          </p:nvCxnSpPr>
          <p:spPr>
            <a:xfrm flipH="1" flipV="1">
              <a:off x="4467782" y="5450627"/>
              <a:ext cx="348007" cy="22353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245">
              <a:extLst>
                <a:ext uri="{FF2B5EF4-FFF2-40B4-BE49-F238E27FC236}">
                  <a16:creationId xmlns:a16="http://schemas.microsoft.com/office/drawing/2014/main" id="{3B8F7D02-C157-E3A5-5BDA-8270D2D55AA4}"/>
                </a:ext>
              </a:extLst>
            </p:cNvPr>
            <p:cNvCxnSpPr/>
            <p:nvPr/>
          </p:nvCxnSpPr>
          <p:spPr>
            <a:xfrm flipV="1">
              <a:off x="4817694" y="5464579"/>
              <a:ext cx="370344" cy="213819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46">
              <a:extLst>
                <a:ext uri="{FF2B5EF4-FFF2-40B4-BE49-F238E27FC236}">
                  <a16:creationId xmlns:a16="http://schemas.microsoft.com/office/drawing/2014/main" id="{0C7EE6C4-10D5-C6A2-38BC-83A12F97854C}"/>
                </a:ext>
              </a:extLst>
            </p:cNvPr>
            <p:cNvCxnSpPr>
              <a:stCxn id="18" idx="2"/>
            </p:cNvCxnSpPr>
            <p:nvPr/>
          </p:nvCxnSpPr>
          <p:spPr>
            <a:xfrm flipH="1" flipV="1">
              <a:off x="4947760" y="5745095"/>
              <a:ext cx="207257" cy="10822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247">
              <a:extLst>
                <a:ext uri="{FF2B5EF4-FFF2-40B4-BE49-F238E27FC236}">
                  <a16:creationId xmlns:a16="http://schemas.microsoft.com/office/drawing/2014/main" id="{E75026E3-58F7-AAE9-2B93-58747E395CD2}"/>
                </a:ext>
              </a:extLst>
            </p:cNvPr>
            <p:cNvCxnSpPr>
              <a:stCxn id="17" idx="157"/>
            </p:cNvCxnSpPr>
            <p:nvPr/>
          </p:nvCxnSpPr>
          <p:spPr>
            <a:xfrm flipV="1">
              <a:off x="4507525" y="5761764"/>
              <a:ext cx="181742" cy="9693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riangle isocèle 29"/>
          <p:cNvSpPr/>
          <p:nvPr/>
        </p:nvSpPr>
        <p:spPr>
          <a:xfrm rot="5400000">
            <a:off x="5833977" y="1188383"/>
            <a:ext cx="114247" cy="140683"/>
          </a:xfrm>
          <a:prstGeom prst="triangle">
            <a:avLst/>
          </a:prstGeom>
          <a:solidFill>
            <a:srgbClr val="102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necteur droit 31"/>
          <p:cNvCxnSpPr/>
          <p:nvPr/>
        </p:nvCxnSpPr>
        <p:spPr>
          <a:xfrm>
            <a:off x="5318978" y="1258725"/>
            <a:ext cx="564357" cy="0"/>
          </a:xfrm>
          <a:prstGeom prst="line">
            <a:avLst/>
          </a:prstGeom>
          <a:ln w="12700">
            <a:solidFill>
              <a:srgbClr val="1026C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feld 71">
            <a:extLst>
              <a:ext uri="{FF2B5EF4-FFF2-40B4-BE49-F238E27FC236}">
                <a16:creationId xmlns:a16="http://schemas.microsoft.com/office/drawing/2014/main" id="{27F275BE-D513-4639-98A8-EA02A9B054B7}"/>
              </a:ext>
            </a:extLst>
          </p:cNvPr>
          <p:cNvSpPr txBox="1"/>
          <p:nvPr/>
        </p:nvSpPr>
        <p:spPr>
          <a:xfrm>
            <a:off x="395993" y="929358"/>
            <a:ext cx="5802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Ability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of chiral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systems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rotate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the plane of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polarized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light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Intensity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difference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of right- and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left-handed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circ.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pol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light:  </a:t>
            </a:r>
            <a:r>
              <a:rPr lang="el-G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Δ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 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- </a:t>
            </a:r>
            <a:r>
              <a:rPr lang="fr-FR" sz="1600" b="1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fr-FR" sz="16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R</a:t>
            </a: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fr-F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Quantification by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dimensionless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 Narrow" panose="020B0606020202030204" pitchFamily="34" charset="0"/>
                <a:cs typeface="Arial" panose="020B0604020202020204" pitchFamily="34" charset="0"/>
              </a:rPr>
              <a:t>disymmetry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 factor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fr-FR" sz="1600" dirty="0">
                <a:latin typeface="Arial Narrow" panose="020B0606020202030204" pitchFamily="34" charset="0"/>
                <a:cs typeface="Arial" panose="020B0604020202020204" pitchFamily="34" charset="0"/>
              </a:rPr>
              <a:t>max. ± 2 </a:t>
            </a:r>
            <a:r>
              <a:rPr lang="fr-FR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fr-FR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7F296E2-C026-D944-FC37-D9031A52A2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25" b="48761"/>
          <a:stretch/>
        </p:blipFill>
        <p:spPr>
          <a:xfrm>
            <a:off x="6665888" y="990068"/>
            <a:ext cx="548292" cy="539807"/>
          </a:xfrm>
          <a:prstGeom prst="rect">
            <a:avLst/>
          </a:prstGeom>
          <a:effectLst>
            <a:glow rad="63500">
              <a:srgbClr val="0000FF">
                <a:alpha val="40000"/>
              </a:srgbClr>
            </a:glow>
          </a:effectLst>
        </p:spPr>
      </p:pic>
      <p:sp>
        <p:nvSpPr>
          <p:cNvPr id="29" name="Triangle isocèle 96">
            <a:extLst>
              <a:ext uri="{FF2B5EF4-FFF2-40B4-BE49-F238E27FC236}">
                <a16:creationId xmlns:a16="http://schemas.microsoft.com/office/drawing/2014/main" id="{71D79DB1-58F7-4E92-10DE-F89798D4E8B0}"/>
              </a:ext>
            </a:extLst>
          </p:cNvPr>
          <p:cNvSpPr/>
          <p:nvPr/>
        </p:nvSpPr>
        <p:spPr>
          <a:xfrm rot="3226132">
            <a:off x="7191535" y="1064042"/>
            <a:ext cx="85685" cy="10551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37" name="Rectangle : coins arrondis 155">
            <a:extLst>
              <a:ext uri="{FF2B5EF4-FFF2-40B4-BE49-F238E27FC236}">
                <a16:creationId xmlns:a16="http://schemas.microsoft.com/office/drawing/2014/main" id="{0203BFB5-115C-48E9-A04B-D863EE8F05E6}"/>
              </a:ext>
            </a:extLst>
          </p:cNvPr>
          <p:cNvSpPr/>
          <p:nvPr/>
        </p:nvSpPr>
        <p:spPr>
          <a:xfrm>
            <a:off x="6262023" y="1987101"/>
            <a:ext cx="1518316" cy="592600"/>
          </a:xfrm>
          <a:prstGeom prst="roundRect">
            <a:avLst>
              <a:gd name="adj" fmla="val 430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cxnSp>
        <p:nvCxnSpPr>
          <p:cNvPr id="38" name="Connecteur droit 37"/>
          <p:cNvCxnSpPr/>
          <p:nvPr/>
        </p:nvCxnSpPr>
        <p:spPr>
          <a:xfrm>
            <a:off x="439495" y="2748024"/>
            <a:ext cx="812179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101500" y="2987156"/>
            <a:ext cx="1887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And why Ln</a:t>
            </a:r>
            <a:r>
              <a:rPr lang="en-US" sz="2000" b="1" baseline="30000" dirty="0">
                <a:latin typeface="Arial Narrow" panose="020B0606020202030204" pitchFamily="34" charset="0"/>
              </a:rPr>
              <a:t>3+ </a:t>
            </a:r>
            <a:r>
              <a:rPr lang="en-US" sz="2000" b="1" dirty="0">
                <a:latin typeface="Arial Narrow" panose="020B0606020202030204" pitchFamily="34" charset="0"/>
              </a:rPr>
              <a:t>?? </a:t>
            </a:r>
            <a:endParaRPr lang="de-DE" sz="2000" b="1" dirty="0"/>
          </a:p>
        </p:txBody>
      </p:sp>
      <p:sp>
        <p:nvSpPr>
          <p:cNvPr id="56" name="Rechteck: abgerundete Ecken 16">
            <a:extLst>
              <a:ext uri="{FF2B5EF4-FFF2-40B4-BE49-F238E27FC236}">
                <a16:creationId xmlns:a16="http://schemas.microsoft.com/office/drawing/2014/main" id="{F7E8CF4B-CA3E-9220-4D2F-90B0E357F9D2}"/>
              </a:ext>
            </a:extLst>
          </p:cNvPr>
          <p:cNvSpPr/>
          <p:nvPr/>
        </p:nvSpPr>
        <p:spPr>
          <a:xfrm>
            <a:off x="5824825" y="4610826"/>
            <a:ext cx="314226" cy="32597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7" name="Rectangle 56"/>
          <p:cNvSpPr/>
          <p:nvPr/>
        </p:nvSpPr>
        <p:spPr>
          <a:xfrm>
            <a:off x="5824825" y="4512018"/>
            <a:ext cx="180838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fr-FR" sz="1400" i="1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│µ</a:t>
            </a:r>
            <a:r>
              <a:rPr lang="fr-FR" sz="1400" i="1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│·│</a:t>
            </a:r>
            <a:r>
              <a:rPr lang="fr-FR" sz="1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fr-FR" sz="1400" i="1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│cos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l-G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θ</a:t>
            </a:r>
            <a:endParaRPr lang="fr-FR" sz="1400" i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3" name="Rechteck: abgerundete Ecken 16">
            <a:extLst>
              <a:ext uri="{FF2B5EF4-FFF2-40B4-BE49-F238E27FC236}">
                <a16:creationId xmlns:a16="http://schemas.microsoft.com/office/drawing/2014/main" id="{F7E8CF4B-CA3E-9220-4D2F-90B0E357F9D2}"/>
              </a:ext>
            </a:extLst>
          </p:cNvPr>
          <p:cNvSpPr/>
          <p:nvPr/>
        </p:nvSpPr>
        <p:spPr>
          <a:xfrm>
            <a:off x="7078920" y="5579104"/>
            <a:ext cx="314226" cy="32597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4" name="Rectangle 73"/>
          <p:cNvSpPr/>
          <p:nvPr/>
        </p:nvSpPr>
        <p:spPr>
          <a:xfrm>
            <a:off x="7078501" y="5487570"/>
            <a:ext cx="15456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fr-FR" sz="1400" i="1" baseline="-250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│µ</a:t>
            </a:r>
            <a:r>
              <a:rPr lang="fr-FR" sz="1400" i="1" baseline="-25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400" i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·│m</a:t>
            </a:r>
            <a:r>
              <a:rPr lang="fr-FR" sz="1400" i="1" baseline="-25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400" i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190">
            <a:extLst>
              <a:ext uri="{FF2B5EF4-FFF2-40B4-BE49-F238E27FC236}">
                <a16:creationId xmlns:a16="http://schemas.microsoft.com/office/drawing/2014/main" id="{15DDDFD2-5DEF-4A00-9E7C-55AF6A1154B5}"/>
              </a:ext>
            </a:extLst>
          </p:cNvPr>
          <p:cNvSpPr txBox="1"/>
          <p:nvPr/>
        </p:nvSpPr>
        <p:spPr>
          <a:xfrm>
            <a:off x="3604618" y="3586007"/>
            <a:ext cx="134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</a:t>
            </a:r>
            <a:r>
              <a:rPr lang="en-US" sz="1400" i="1" baseline="-25000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lum</a:t>
            </a:r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1400" i="1" dirty="0" smtClean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              =              </a:t>
            </a:r>
            <a:endParaRPr lang="en-US" sz="1400" i="1" dirty="0">
              <a:solidFill>
                <a:srgbClr val="000E2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hteck: abgerundete Ecken 16">
            <a:extLst>
              <a:ext uri="{FF2B5EF4-FFF2-40B4-BE49-F238E27FC236}">
                <a16:creationId xmlns:a16="http://schemas.microsoft.com/office/drawing/2014/main" id="{F7E8CF4B-CA3E-9220-4D2F-90B0E357F9D2}"/>
              </a:ext>
            </a:extLst>
          </p:cNvPr>
          <p:cNvSpPr/>
          <p:nvPr/>
        </p:nvSpPr>
        <p:spPr>
          <a:xfrm>
            <a:off x="4175870" y="3457209"/>
            <a:ext cx="497906" cy="626897"/>
          </a:xfrm>
          <a:prstGeom prst="roundRect">
            <a:avLst/>
          </a:prstGeom>
          <a:solidFill>
            <a:schemeClr val="accent5">
              <a:lumMod val="40000"/>
              <a:lumOff val="6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48" name="Straight Connector 191">
            <a:extLst>
              <a:ext uri="{FF2B5EF4-FFF2-40B4-BE49-F238E27FC236}">
                <a16:creationId xmlns:a16="http://schemas.microsoft.com/office/drawing/2014/main" id="{8469B4C7-4985-4188-9019-D56CDC60082D}"/>
              </a:ext>
            </a:extLst>
          </p:cNvPr>
          <p:cNvCxnSpPr>
            <a:cxnSpLocks/>
          </p:cNvCxnSpPr>
          <p:nvPr/>
        </p:nvCxnSpPr>
        <p:spPr>
          <a:xfrm flipV="1">
            <a:off x="4275875" y="3742638"/>
            <a:ext cx="295898" cy="53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88">
            <a:extLst>
              <a:ext uri="{FF2B5EF4-FFF2-40B4-BE49-F238E27FC236}">
                <a16:creationId xmlns:a16="http://schemas.microsoft.com/office/drawing/2014/main" id="{39C57528-6CBB-4CB7-AEDA-D7A93156AB56}"/>
              </a:ext>
            </a:extLst>
          </p:cNvPr>
          <p:cNvSpPr txBox="1"/>
          <p:nvPr/>
        </p:nvSpPr>
        <p:spPr>
          <a:xfrm>
            <a:off x="4175870" y="3424304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fr-FR" sz="1400" i="1" dirty="0" err="1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fr-FR" sz="1400" i="1" baseline="-25000" dirty="0" err="1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endParaRPr lang="en-US" sz="1400" i="1" baseline="-25000" dirty="0">
              <a:solidFill>
                <a:srgbClr val="000E2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Box 189">
            <a:extLst>
              <a:ext uri="{FF2B5EF4-FFF2-40B4-BE49-F238E27FC236}">
                <a16:creationId xmlns:a16="http://schemas.microsoft.com/office/drawing/2014/main" id="{0EEAE0A0-44E6-477A-90B7-CCCC72AD1D2C}"/>
              </a:ext>
            </a:extLst>
          </p:cNvPr>
          <p:cNvSpPr txBox="1"/>
          <p:nvPr/>
        </p:nvSpPr>
        <p:spPr>
          <a:xfrm>
            <a:off x="4125637" y="3763990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en-US" sz="1400" i="1" dirty="0" err="1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en-US" sz="1400" i="1" baseline="-25000" dirty="0" err="1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en-US" sz="1400" i="1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endParaRPr lang="en-US" sz="1400" i="1" baseline="-25000" dirty="0">
              <a:solidFill>
                <a:srgbClr val="000E2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51" name="Group 187">
            <a:extLst>
              <a:ext uri="{FF2B5EF4-FFF2-40B4-BE49-F238E27FC236}">
                <a16:creationId xmlns:a16="http://schemas.microsoft.com/office/drawing/2014/main" id="{1050C462-C94F-487F-A2FE-F9E10DFF2A7C}"/>
              </a:ext>
            </a:extLst>
          </p:cNvPr>
          <p:cNvGrpSpPr/>
          <p:nvPr/>
        </p:nvGrpSpPr>
        <p:grpSpPr>
          <a:xfrm>
            <a:off x="4858780" y="3430675"/>
            <a:ext cx="1575560" cy="641092"/>
            <a:chOff x="8276089" y="-1667406"/>
            <a:chExt cx="1575560" cy="641092"/>
          </a:xfrm>
        </p:grpSpPr>
        <p:sp>
          <p:nvSpPr>
            <p:cNvPr id="52" name="TextBox 188">
              <a:extLst>
                <a:ext uri="{FF2B5EF4-FFF2-40B4-BE49-F238E27FC236}">
                  <a16:creationId xmlns:a16="http://schemas.microsoft.com/office/drawing/2014/main" id="{39C57528-6CBB-4CB7-AEDA-D7A93156AB56}"/>
                </a:ext>
              </a:extLst>
            </p:cNvPr>
            <p:cNvSpPr txBox="1"/>
            <p:nvPr/>
          </p:nvSpPr>
          <p:spPr>
            <a:xfrm>
              <a:off x="8276089" y="-1667406"/>
              <a:ext cx="1575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 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µ</a:t>
              </a:r>
              <a:r>
                <a:rPr lang="fr-FR" sz="1400" i="1" baseline="-25000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ij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·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fr-FR" sz="1400" i="1" baseline="-25000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ij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│cos</a:t>
              </a:r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l-GR" sz="14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θ</a:t>
              </a:r>
              <a:endParaRPr lang="en-US" sz="1400" i="1" baseline="-25000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189">
              <a:extLst>
                <a:ext uri="{FF2B5EF4-FFF2-40B4-BE49-F238E27FC236}">
                  <a16:creationId xmlns:a16="http://schemas.microsoft.com/office/drawing/2014/main" id="{0EEAE0A0-44E6-477A-90B7-CCCC72AD1D2C}"/>
                </a:ext>
              </a:extLst>
            </p:cNvPr>
            <p:cNvSpPr txBox="1"/>
            <p:nvPr/>
          </p:nvSpPr>
          <p:spPr>
            <a:xfrm>
              <a:off x="8313805" y="-1334091"/>
              <a:ext cx="1330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µ</a:t>
              </a:r>
              <a:r>
                <a:rPr lang="fr-FR" sz="1400" i="1" baseline="-25000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ij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en-US" sz="1400" i="1" baseline="30000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+</a:t>
              </a:r>
              <a:r>
                <a:rPr lang="fr-FR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fr-FR" sz="1400" i="1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lang="fr-FR" sz="1400" i="1" baseline="-25000" dirty="0" err="1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ij</a:t>
              </a:r>
              <a:r>
                <a:rPr lang="en-US" sz="1400" i="1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│</a:t>
              </a:r>
              <a:r>
                <a:rPr lang="en-US" sz="1400" i="1" baseline="30000" dirty="0">
                  <a:solidFill>
                    <a:srgbClr val="000E2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lang="en-US" sz="1400" i="1" baseline="-25000" dirty="0">
                <a:solidFill>
                  <a:srgbClr val="000E2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4" name="Straight Connector 191">
            <a:extLst>
              <a:ext uri="{FF2B5EF4-FFF2-40B4-BE49-F238E27FC236}">
                <a16:creationId xmlns:a16="http://schemas.microsoft.com/office/drawing/2014/main" id="{8469B4C7-4985-4188-9019-D56CDC60082D}"/>
              </a:ext>
            </a:extLst>
          </p:cNvPr>
          <p:cNvCxnSpPr>
            <a:cxnSpLocks/>
          </p:cNvCxnSpPr>
          <p:nvPr/>
        </p:nvCxnSpPr>
        <p:spPr>
          <a:xfrm>
            <a:off x="4934078" y="3747735"/>
            <a:ext cx="13291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5283864" y="6007738"/>
            <a:ext cx="18286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  <a:r>
              <a:rPr lang="fr-FR" sz="1400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ostly</a:t>
            </a:r>
            <a:r>
              <a:rPr lang="fr-FR" sz="1400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r>
              <a:rPr lang="fr-FR" sz="1400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400" i="1" dirty="0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µ</a:t>
            </a:r>
            <a:r>
              <a:rPr lang="fr-FR" sz="1400" i="1" baseline="-25000" dirty="0" err="1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 smtClean="0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│&gt;&gt;│</a:t>
            </a:r>
            <a:r>
              <a:rPr lang="fr-FR" sz="1400" i="1" dirty="0" err="1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fr-FR" sz="1400" i="1" baseline="-25000" dirty="0" err="1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4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6761283" y="3385936"/>
            <a:ext cx="625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Wingdings" panose="05000000000000000000" pitchFamily="2" charset="2"/>
                <a:cs typeface="Arial" panose="020B0604020202020204" pitchFamily="34" charset="0"/>
                <a:sym typeface="Wingdings" panose="05000000000000000000" pitchFamily="2" charset="2"/>
              </a:rPr>
              <a:t></a:t>
            </a:r>
            <a:endParaRPr lang="en-US" sz="4400" dirty="0">
              <a:latin typeface="Wingdings 2" panose="05020102010507070707" pitchFamily="18" charset="2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539573" y="3609609"/>
            <a:ext cx="1445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Ideal</a:t>
            </a:r>
            <a:r>
              <a:rPr lang="fr-FR" sz="14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for high </a:t>
            </a:r>
            <a:r>
              <a:rPr lang="fr-FR" sz="1400" i="1" dirty="0" err="1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</a:t>
            </a:r>
            <a:r>
              <a:rPr lang="fr-FR" sz="1400" i="1" baseline="-25000" dirty="0" err="1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lum</a:t>
            </a:r>
            <a:r>
              <a:rPr lang="fr-FR" sz="14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fr-FR" sz="1400" i="1" dirty="0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│µ</a:t>
            </a:r>
            <a:r>
              <a:rPr lang="fr-FR" sz="1400" i="1" baseline="-25000" dirty="0" err="1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│≈│</a:t>
            </a:r>
            <a:r>
              <a:rPr lang="fr-FR" sz="1400" i="1" dirty="0" err="1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r>
              <a:rPr lang="fr-FR" sz="1400" i="1" baseline="-25000" dirty="0" err="1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ij</a:t>
            </a:r>
            <a:r>
              <a:rPr lang="fr-FR" sz="1400" i="1" dirty="0">
                <a:solidFill>
                  <a:srgbClr val="C0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│</a:t>
            </a:r>
            <a:r>
              <a:rPr lang="fr-FR" sz="14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194" y="6583436"/>
            <a:ext cx="67945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Nat. </a:t>
            </a:r>
            <a:r>
              <a:rPr lang="en-US" sz="9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Commun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US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2023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14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1065.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Chem. Rev.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  <a:r>
              <a:rPr lang="en-US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1986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86</a:t>
            </a:r>
            <a:r>
              <a:rPr lang="en-US" sz="900" dirty="0">
                <a:latin typeface="Arial Narrow" panose="020B0606020202030204" pitchFamily="34" charset="0"/>
                <a:cs typeface="Arial" panose="020B0604020202020204" pitchFamily="34" charset="0"/>
              </a:rPr>
              <a:t>, 1. </a:t>
            </a:r>
            <a:r>
              <a:rPr lang="it-IT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Space Sci. Rev. </a:t>
            </a:r>
            <a:r>
              <a:rPr lang="it-IT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2008</a:t>
            </a:r>
            <a:r>
              <a:rPr lang="it-IT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, 135, 187. </a:t>
            </a:r>
            <a:r>
              <a:rPr lang="en-US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Front. Chem. </a:t>
            </a:r>
            <a:r>
              <a:rPr lang="de-DE" sz="9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2020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de-DE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1-27.</a:t>
            </a:r>
            <a:r>
              <a:rPr lang="fi-FI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33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21825" t="13421" r="20953" b="16313"/>
          <a:stretch/>
        </p:blipFill>
        <p:spPr>
          <a:xfrm>
            <a:off x="247601" y="1256306"/>
            <a:ext cx="7632800" cy="5272031"/>
          </a:xfrm>
          <a:prstGeom prst="rect">
            <a:avLst/>
          </a:prstGeom>
        </p:spPr>
      </p:pic>
      <p:sp>
        <p:nvSpPr>
          <p:cNvPr id="90" name="ZoneTexte 89"/>
          <p:cNvSpPr txBox="1"/>
          <p:nvPr/>
        </p:nvSpPr>
        <p:spPr>
          <a:xfrm>
            <a:off x="101500" y="191096"/>
            <a:ext cx="250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CPL of Eu</a:t>
            </a:r>
            <a:r>
              <a:rPr lang="en-US" sz="2000" b="1" baseline="30000" dirty="0" smtClean="0">
                <a:latin typeface="Arial Narrow" panose="020B0606020202030204" pitchFamily="34" charset="0"/>
              </a:rPr>
              <a:t>3+ </a:t>
            </a:r>
            <a:r>
              <a:rPr lang="en-US" sz="2000" b="1" dirty="0" smtClean="0">
                <a:latin typeface="Arial Narrow" panose="020B0606020202030204" pitchFamily="34" charset="0"/>
              </a:rPr>
              <a:t>Complexes</a:t>
            </a:r>
            <a:endParaRPr lang="de-DE" sz="2000" b="1" dirty="0"/>
          </a:p>
        </p:txBody>
      </p:sp>
      <p:sp>
        <p:nvSpPr>
          <p:cNvPr id="54" name="Rectangle 53"/>
          <p:cNvSpPr/>
          <p:nvPr/>
        </p:nvSpPr>
        <p:spPr>
          <a:xfrm>
            <a:off x="38195" y="6583436"/>
            <a:ext cx="40258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Methods Appl. </a:t>
            </a:r>
            <a:r>
              <a:rPr lang="en-US" sz="900" i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Fluoresc</a:t>
            </a:r>
            <a:r>
              <a:rPr lang="en-US" sz="9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US" sz="9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2014</a:t>
            </a:r>
            <a:r>
              <a:rPr lang="en-US" sz="9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2, </a:t>
            </a:r>
            <a:r>
              <a:rPr lang="en-US" sz="9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012001</a:t>
            </a:r>
            <a:r>
              <a:rPr lang="it-IT" sz="9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US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Front. Chem. </a:t>
            </a:r>
            <a:r>
              <a:rPr lang="de-DE" sz="9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2020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de-DE" sz="9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r>
              <a:rPr lang="de-DE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1-27.</a:t>
            </a:r>
            <a:r>
              <a:rPr lang="fi-FI" sz="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4" name="Textfeld 6">
            <a:extLst>
              <a:ext uri="{FF2B5EF4-FFF2-40B4-BE49-F238E27FC236}">
                <a16:creationId xmlns:a16="http://schemas.microsoft.com/office/drawing/2014/main" id="{064D8D12-5091-CFBE-148E-2FF5087BAB77}"/>
              </a:ext>
            </a:extLst>
          </p:cNvPr>
          <p:cNvSpPr txBox="1"/>
          <p:nvPr/>
        </p:nvSpPr>
        <p:spPr>
          <a:xfrm>
            <a:off x="1303142" y="817230"/>
            <a:ext cx="2163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Energy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iagram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Ln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ions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with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spectroscopic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levels</a:t>
            </a:r>
            <a:r>
              <a:rPr lang="de-DE" sz="1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de-DE" sz="1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57204" y="3522989"/>
            <a:ext cx="15921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Eu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3+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5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</a:t>
            </a:r>
            <a:r>
              <a:rPr lang="fr-FR" b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0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→ 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7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</a:t>
            </a:r>
            <a:r>
              <a:rPr lang="fr-FR" b="1" i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J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3772648" y="3609974"/>
            <a:ext cx="582706" cy="2549975"/>
          </a:xfrm>
          <a:prstGeom prst="roundRect">
            <a:avLst/>
          </a:prstGeom>
          <a:noFill/>
          <a:ln w="12700">
            <a:solidFill>
              <a:srgbClr val="FF2582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5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r="35013" b="16262"/>
          <a:stretch/>
        </p:blipFill>
        <p:spPr>
          <a:xfrm rot="5400000">
            <a:off x="5447883" y="3336"/>
            <a:ext cx="2581832" cy="37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936497"/>
              </p:ext>
            </p:extLst>
          </p:nvPr>
        </p:nvGraphicFramePr>
        <p:xfrm>
          <a:off x="1208512" y="1166576"/>
          <a:ext cx="7558957" cy="5785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6" name="Graph" r:id="rId4" imgW="9802299" imgH="7502559" progId="Origin50.Graph">
                  <p:embed/>
                </p:oleObj>
              </mc:Choice>
              <mc:Fallback>
                <p:oleObj name="Graph" r:id="rId4" imgW="9802299" imgH="7502559" progId="Origin50.Graph">
                  <p:embed/>
                  <p:pic>
                    <p:nvPicPr>
                      <p:cNvPr id="20" name="Objet 1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8512" y="1166576"/>
                        <a:ext cx="7558957" cy="5785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561479" y="773489"/>
            <a:ext cx="2294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Eu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3+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: 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5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</a:t>
            </a:r>
            <a:r>
              <a:rPr lang="fr-FR" b="1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0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→ </a:t>
            </a:r>
            <a:r>
              <a:rPr lang="fr-FR" b="1" baseline="30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7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</a:t>
            </a:r>
            <a:r>
              <a:rPr lang="fr-FR" i="1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J</a:t>
            </a:r>
            <a:r>
              <a:rPr lang="fr-FR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Arial Narrow" panose="020B0606020202030204" pitchFamily="34" charset="0"/>
              </a:rPr>
              <a:t> (</a:t>
            </a:r>
            <a:r>
              <a:rPr lang="fr-FR" i="1" dirty="0">
                <a:solidFill>
                  <a:srgbClr val="FF0000"/>
                </a:solidFill>
                <a:latin typeface="Arial Narrow" panose="020B0606020202030204" pitchFamily="34" charset="0"/>
              </a:rPr>
              <a:t>J</a:t>
            </a:r>
            <a:r>
              <a:rPr lang="fr-FR" dirty="0">
                <a:solidFill>
                  <a:srgbClr val="FF0000"/>
                </a:solidFill>
                <a:latin typeface="Arial Narrow" panose="020B0606020202030204" pitchFamily="34" charset="0"/>
              </a:rPr>
              <a:t> =0-6</a:t>
            </a:r>
            <a:r>
              <a:rPr lang="fr-FR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endParaRPr lang="fr-FR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777379" y="6487698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6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48249" t="44870" r="47750" b="16313"/>
          <a:stretch/>
        </p:blipFill>
        <p:spPr>
          <a:xfrm>
            <a:off x="276627" y="1166576"/>
            <a:ext cx="959840" cy="5238376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660847" y="1533525"/>
            <a:ext cx="0" cy="4086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708472" y="1533525"/>
            <a:ext cx="0" cy="3984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71972" y="1533525"/>
            <a:ext cx="0" cy="3819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822772" y="1533525"/>
            <a:ext cx="0" cy="3616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879922" y="1533525"/>
            <a:ext cx="0" cy="3381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918022" y="1533525"/>
            <a:ext cx="0" cy="3140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981522" y="1533525"/>
            <a:ext cx="0" cy="28797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628674" y="3959821"/>
            <a:ext cx="1580992" cy="414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Emission</a:t>
            </a:r>
            <a:endParaRPr lang="fr-FR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56158" y="5327497"/>
            <a:ext cx="476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FR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89525" y="4259361"/>
            <a:ext cx="518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FR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2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5146635" y="5461422"/>
            <a:ext cx="1455" cy="284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932237" y="5210373"/>
            <a:ext cx="518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FR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7741" y="5075944"/>
            <a:ext cx="600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</a:t>
            </a:r>
            <a:r>
              <a:rPr lang="fr-FR" sz="1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= 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296857" y="2827436"/>
            <a:ext cx="349348" cy="1244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702487" y="1166575"/>
            <a:ext cx="7074892" cy="2904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073896" y="3978871"/>
            <a:ext cx="349348" cy="347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space réservé du contenu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 txBox="1">
            <a:spLocks/>
          </p:cNvSpPr>
          <p:nvPr/>
        </p:nvSpPr>
        <p:spPr>
          <a:xfrm>
            <a:off x="7210258" y="730022"/>
            <a:ext cx="1257408" cy="6906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3525" indent="-2635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575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1213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7788" indent="-2730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9-Coordinate </a:t>
            </a:r>
            <a:r>
              <a:rPr lang="en-US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dipicolinate</a:t>
            </a:r>
            <a:r>
              <a:rPr lang="en-US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complexes</a:t>
            </a:r>
            <a:endParaRPr lang="en-US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Arc 44"/>
          <p:cNvSpPr/>
          <p:nvPr/>
        </p:nvSpPr>
        <p:spPr>
          <a:xfrm rot="19083637">
            <a:off x="3413906" y="1840027"/>
            <a:ext cx="655344" cy="822068"/>
          </a:xfrm>
          <a:prstGeom prst="arc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feld 6">
            <a:extLst>
              <a:ext uri="{FF2B5EF4-FFF2-40B4-BE49-F238E27FC236}">
                <a16:creationId xmlns:a16="http://schemas.microsoft.com/office/drawing/2014/main" id="{137C6923-48F4-17EA-B0B1-4B37B63B9CF5}"/>
              </a:ext>
            </a:extLst>
          </p:cNvPr>
          <p:cNvSpPr txBox="1"/>
          <p:nvPr/>
        </p:nvSpPr>
        <p:spPr>
          <a:xfrm>
            <a:off x="2406784" y="1976435"/>
            <a:ext cx="1158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Excitation of Antenna, Sensitization of Ln(III)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feld 6">
            <a:extLst>
              <a:ext uri="{FF2B5EF4-FFF2-40B4-BE49-F238E27FC236}">
                <a16:creationId xmlns:a16="http://schemas.microsoft.com/office/drawing/2014/main" id="{137C6923-48F4-17EA-B0B1-4B37B63B9CF5}"/>
              </a:ext>
            </a:extLst>
          </p:cNvPr>
          <p:cNvSpPr txBox="1"/>
          <p:nvPr/>
        </p:nvSpPr>
        <p:spPr>
          <a:xfrm>
            <a:off x="7163456" y="1767222"/>
            <a:ext cx="113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Ln(III) emission </a:t>
            </a:r>
            <a:endParaRPr lang="de-DE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rc 47"/>
          <p:cNvSpPr/>
          <p:nvPr/>
        </p:nvSpPr>
        <p:spPr>
          <a:xfrm rot="1086055" flipV="1">
            <a:off x="5777058" y="1453321"/>
            <a:ext cx="1739653" cy="1131875"/>
          </a:xfrm>
          <a:prstGeom prst="arc">
            <a:avLst>
              <a:gd name="adj1" fmla="val 14935193"/>
              <a:gd name="adj2" fmla="val 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44" name="Objet 2">
            <a:extLst>
              <a:ext uri="{FF2B5EF4-FFF2-40B4-BE49-F238E27FC236}">
                <a16:creationId xmlns:a16="http://schemas.microsoft.com/office/drawing/2014/main" id="{44DD3348-08CF-A244-7624-CAAF875764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001879"/>
              </p:ext>
            </p:extLst>
          </p:nvPr>
        </p:nvGraphicFramePr>
        <p:xfrm>
          <a:off x="3581480" y="551010"/>
          <a:ext cx="3379787" cy="303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7" name="CS ChemDraw 64-bit Drawing" r:id="rId7" imgW="4281891" imgH="3838511" progId="ChemDraw_x64.Document.6.0">
                  <p:embed/>
                </p:oleObj>
              </mc:Choice>
              <mc:Fallback>
                <p:oleObj name="CS ChemDraw 64-bit Drawing" r:id="rId7" imgW="4281891" imgH="3838511" progId="ChemDraw_x64.Document.6.0">
                  <p:embed/>
                  <p:pic>
                    <p:nvPicPr>
                      <p:cNvPr id="21" name="Objet 2">
                        <a:extLst>
                          <a:ext uri="{FF2B5EF4-FFF2-40B4-BE49-F238E27FC236}">
                            <a16:creationId xmlns:a16="http://schemas.microsoft.com/office/drawing/2014/main" id="{44DD3348-08CF-A244-7624-CAAF875764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81480" y="551010"/>
                        <a:ext cx="3379787" cy="303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ZoneTexte 48"/>
          <p:cNvSpPr txBox="1"/>
          <p:nvPr/>
        </p:nvSpPr>
        <p:spPr>
          <a:xfrm>
            <a:off x="101500" y="191096"/>
            <a:ext cx="250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Narrow" panose="020B0606020202030204" pitchFamily="34" charset="0"/>
              </a:rPr>
              <a:t>CPL of Eu</a:t>
            </a:r>
            <a:r>
              <a:rPr lang="en-US" sz="2000" b="1" baseline="30000" dirty="0" smtClean="0">
                <a:latin typeface="Arial Narrow" panose="020B0606020202030204" pitchFamily="34" charset="0"/>
              </a:rPr>
              <a:t>3+ </a:t>
            </a:r>
            <a:r>
              <a:rPr lang="en-US" sz="2000" b="1" dirty="0" smtClean="0">
                <a:latin typeface="Arial Narrow" panose="020B0606020202030204" pitchFamily="34" charset="0"/>
              </a:rPr>
              <a:t>Complexes</a:t>
            </a:r>
            <a:endParaRPr lang="de-DE" sz="2000" b="1" dirty="0"/>
          </a:p>
        </p:txBody>
      </p:sp>
      <p:sp>
        <p:nvSpPr>
          <p:cNvPr id="35" name="Rectangle 34"/>
          <p:cNvSpPr/>
          <p:nvPr/>
        </p:nvSpPr>
        <p:spPr>
          <a:xfrm>
            <a:off x="38195" y="6583436"/>
            <a:ext cx="40258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latin typeface="Arial Narrow" panose="020B0606020202030204" pitchFamily="34" charset="0"/>
                <a:cs typeface="Arial" panose="020B0604020202020204" pitchFamily="34" charset="0"/>
              </a:rPr>
              <a:t>Inorg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. Chem. Front., </a:t>
            </a:r>
            <a:r>
              <a:rPr lang="en-US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2021</a:t>
            </a:r>
            <a:r>
              <a:rPr lang="en-US" sz="900" i="1" dirty="0">
                <a:latin typeface="Arial Narrow" panose="020B0606020202030204" pitchFamily="34" charset="0"/>
                <a:cs typeface="Arial" panose="020B0604020202020204" pitchFamily="34" charset="0"/>
              </a:rPr>
              <a:t>, 8, </a:t>
            </a:r>
            <a:r>
              <a:rPr lang="en-US" sz="9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914</a:t>
            </a:r>
            <a:r>
              <a:rPr lang="en-US" sz="9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fi-FI" sz="9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3491</TotalTime>
  <Words>1910</Words>
  <Application>Microsoft Office PowerPoint</Application>
  <PresentationFormat>Affichage à l'écran (4:3)</PresentationFormat>
  <Paragraphs>407</Paragraphs>
  <Slides>21</Slides>
  <Notes>20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34" baseType="lpstr">
      <vt:lpstr>맑은 고딕</vt:lpstr>
      <vt:lpstr>Arial</vt:lpstr>
      <vt:lpstr>Arial Narrow</vt:lpstr>
      <vt:lpstr>Calibri</vt:lpstr>
      <vt:lpstr>Calibri Light</vt:lpstr>
      <vt:lpstr>Cambria</vt:lpstr>
      <vt:lpstr>Helvetica</vt:lpstr>
      <vt:lpstr>Wingdings</vt:lpstr>
      <vt:lpstr>Wingdings 2</vt:lpstr>
      <vt:lpstr>Thème Office</vt:lpstr>
      <vt:lpstr>Graph</vt:lpstr>
      <vt:lpstr>CS ChemDraw 64-bit Drawing</vt:lpstr>
      <vt:lpstr>CS ChemDraw Drawing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SICKINGER Annika</dc:creator>
  <cp:lastModifiedBy>Annika Sickinger</cp:lastModifiedBy>
  <cp:revision>441</cp:revision>
  <dcterms:created xsi:type="dcterms:W3CDTF">2024-04-02T08:18:50Z</dcterms:created>
  <dcterms:modified xsi:type="dcterms:W3CDTF">2025-12-08T13:21:32Z</dcterms:modified>
</cp:coreProperties>
</file>