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4" r:id="rId3"/>
    <p:sldId id="261" r:id="rId4"/>
    <p:sldId id="256" r:id="rId5"/>
    <p:sldId id="258" r:id="rId6"/>
    <p:sldId id="259" r:id="rId7"/>
    <p:sldId id="263" r:id="rId8"/>
    <p:sldId id="272" r:id="rId9"/>
    <p:sldId id="265" r:id="rId10"/>
    <p:sldId id="276" r:id="rId11"/>
    <p:sldId id="267" r:id="rId12"/>
    <p:sldId id="268" r:id="rId13"/>
    <p:sldId id="269" r:id="rId14"/>
    <p:sldId id="273" r:id="rId15"/>
    <p:sldId id="271" r:id="rId16"/>
    <p:sldId id="27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ECF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62" y="8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24905-6F39-43FF-8F6F-CBEB64AB972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EC4BAC2-C5F0-4DC3-AEDF-07169733D5D1}">
      <dgm:prSet phldrT="[Texte]"/>
      <dgm:spPr/>
      <dgm:t>
        <a:bodyPr/>
        <a:lstStyle/>
        <a:p>
          <a:r>
            <a:rPr lang="fr-FR" dirty="0"/>
            <a:t>IPHC</a:t>
          </a:r>
        </a:p>
      </dgm:t>
    </dgm:pt>
    <dgm:pt modelId="{81787DF5-DDAB-45A9-B850-599DA5FD83D1}" type="parTrans" cxnId="{A46AB065-1D7E-4472-95A8-2038DF4C016C}">
      <dgm:prSet/>
      <dgm:spPr/>
      <dgm:t>
        <a:bodyPr/>
        <a:lstStyle/>
        <a:p>
          <a:endParaRPr lang="fr-FR"/>
        </a:p>
      </dgm:t>
    </dgm:pt>
    <dgm:pt modelId="{89D72294-17AB-470C-81B6-E2048110BB2D}" type="sibTrans" cxnId="{A46AB065-1D7E-4472-95A8-2038DF4C016C}">
      <dgm:prSet/>
      <dgm:spPr/>
      <dgm:t>
        <a:bodyPr/>
        <a:lstStyle/>
        <a:p>
          <a:endParaRPr lang="fr-FR"/>
        </a:p>
      </dgm:t>
    </dgm:pt>
    <dgm:pt modelId="{A5624C64-F564-4D2C-9210-EA29F024EF03}">
      <dgm:prSet phldrT="[Texte]"/>
      <dgm:spPr/>
      <dgm:t>
        <a:bodyPr/>
        <a:lstStyle/>
        <a:p>
          <a:r>
            <a:rPr lang="fr-FR" dirty="0"/>
            <a:t>CNRS</a:t>
          </a:r>
        </a:p>
        <a:p>
          <a:r>
            <a:rPr lang="fr-FR" dirty="0"/>
            <a:t>(Gestion)</a:t>
          </a:r>
        </a:p>
      </dgm:t>
    </dgm:pt>
    <dgm:pt modelId="{BE8EB08A-1F95-46AA-824D-DFC511A8CF06}" type="parTrans" cxnId="{D0750ED6-54A8-4E2F-AFB2-47B5271B3088}">
      <dgm:prSet/>
      <dgm:spPr/>
      <dgm:t>
        <a:bodyPr/>
        <a:lstStyle/>
        <a:p>
          <a:endParaRPr lang="fr-FR"/>
        </a:p>
      </dgm:t>
    </dgm:pt>
    <dgm:pt modelId="{174CF87F-1DF7-4A64-8CD9-893416E63D18}" type="sibTrans" cxnId="{D0750ED6-54A8-4E2F-AFB2-47B5271B3088}">
      <dgm:prSet/>
      <dgm:spPr/>
      <dgm:t>
        <a:bodyPr/>
        <a:lstStyle/>
        <a:p>
          <a:endParaRPr lang="fr-FR"/>
        </a:p>
      </dgm:t>
    </dgm:pt>
    <dgm:pt modelId="{CB66C4D9-4D30-48D0-91AB-7A496FB3AADB}">
      <dgm:prSet phldrT="[Texte]"/>
      <dgm:spPr/>
      <dgm:t>
        <a:bodyPr/>
        <a:lstStyle/>
        <a:p>
          <a:r>
            <a:rPr lang="fr-FR" dirty="0"/>
            <a:t>Université de Haute Alsace</a:t>
          </a:r>
        </a:p>
      </dgm:t>
    </dgm:pt>
    <dgm:pt modelId="{43C44D62-402C-4BBC-883C-D0ADB8E62F83}" type="parTrans" cxnId="{E37BF6E3-38B7-4AFD-90AA-176AA857AEB6}">
      <dgm:prSet/>
      <dgm:spPr/>
      <dgm:t>
        <a:bodyPr/>
        <a:lstStyle/>
        <a:p>
          <a:endParaRPr lang="fr-FR"/>
        </a:p>
      </dgm:t>
    </dgm:pt>
    <dgm:pt modelId="{B7499A65-498A-4B70-8FFC-64CCD8BC4FD1}" type="sibTrans" cxnId="{E37BF6E3-38B7-4AFD-90AA-176AA857AEB6}">
      <dgm:prSet/>
      <dgm:spPr/>
      <dgm:t>
        <a:bodyPr/>
        <a:lstStyle/>
        <a:p>
          <a:endParaRPr lang="fr-FR"/>
        </a:p>
      </dgm:t>
    </dgm:pt>
    <dgm:pt modelId="{A1FDF8E8-2FC0-43A9-A19F-C008BFF93309}">
      <dgm:prSet phldrT="[Texte]"/>
      <dgm:spPr/>
      <dgm:t>
        <a:bodyPr/>
        <a:lstStyle/>
        <a:p>
          <a:r>
            <a:rPr lang="fr-FR" dirty="0"/>
            <a:t>UNISTRA</a:t>
          </a:r>
        </a:p>
      </dgm:t>
    </dgm:pt>
    <dgm:pt modelId="{59C2C237-FEDD-40E5-BE81-D276432DC4E0}" type="parTrans" cxnId="{5FDE3E33-01E9-42F2-BEF0-AF7E4CC41D80}">
      <dgm:prSet/>
      <dgm:spPr/>
      <dgm:t>
        <a:bodyPr/>
        <a:lstStyle/>
        <a:p>
          <a:endParaRPr lang="fr-FR"/>
        </a:p>
      </dgm:t>
    </dgm:pt>
    <dgm:pt modelId="{54BACA27-F870-4923-8C50-4BEB97CEF33C}" type="sibTrans" cxnId="{5FDE3E33-01E9-42F2-BEF0-AF7E4CC41D80}">
      <dgm:prSet/>
      <dgm:spPr/>
      <dgm:t>
        <a:bodyPr/>
        <a:lstStyle/>
        <a:p>
          <a:endParaRPr lang="fr-FR"/>
        </a:p>
      </dgm:t>
    </dgm:pt>
    <dgm:pt modelId="{70161E20-C0A1-46CA-A27A-44BD5EC7D747}" type="pres">
      <dgm:prSet presAssocID="{89524905-6F39-43FF-8F6F-CBEB64AB97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CFF4BE-42C6-469C-A4AC-59F41F39B29B}" type="pres">
      <dgm:prSet presAssocID="{BEC4BAC2-C5F0-4DC3-AEDF-07169733D5D1}" presName="centerShape" presStyleLbl="node0" presStyleIdx="0" presStyleCnt="1"/>
      <dgm:spPr/>
    </dgm:pt>
    <dgm:pt modelId="{C2E98FDF-3839-45FA-8961-FE6D98BF60FE}" type="pres">
      <dgm:prSet presAssocID="{A5624C64-F564-4D2C-9210-EA29F024EF03}" presName="node" presStyleLbl="node1" presStyleIdx="0" presStyleCnt="3">
        <dgm:presLayoutVars>
          <dgm:bulletEnabled val="1"/>
        </dgm:presLayoutVars>
      </dgm:prSet>
      <dgm:spPr/>
    </dgm:pt>
    <dgm:pt modelId="{4BA7EAB0-C859-423B-8424-EE31AD155518}" type="pres">
      <dgm:prSet presAssocID="{A5624C64-F564-4D2C-9210-EA29F024EF03}" presName="dummy" presStyleCnt="0"/>
      <dgm:spPr/>
    </dgm:pt>
    <dgm:pt modelId="{42B754F3-F11C-480F-ACEB-6BE9D9ADA766}" type="pres">
      <dgm:prSet presAssocID="{174CF87F-1DF7-4A64-8CD9-893416E63D18}" presName="sibTrans" presStyleLbl="sibTrans2D1" presStyleIdx="0" presStyleCnt="3"/>
      <dgm:spPr/>
    </dgm:pt>
    <dgm:pt modelId="{DB901FC0-5124-4F98-ACDE-059D673F47A0}" type="pres">
      <dgm:prSet presAssocID="{CB66C4D9-4D30-48D0-91AB-7A496FB3AADB}" presName="node" presStyleLbl="node1" presStyleIdx="1" presStyleCnt="3">
        <dgm:presLayoutVars>
          <dgm:bulletEnabled val="1"/>
        </dgm:presLayoutVars>
      </dgm:prSet>
      <dgm:spPr/>
    </dgm:pt>
    <dgm:pt modelId="{34E59261-BAEF-4DBD-8C26-7E4ABD5FCE61}" type="pres">
      <dgm:prSet presAssocID="{CB66C4D9-4D30-48D0-91AB-7A496FB3AADB}" presName="dummy" presStyleCnt="0"/>
      <dgm:spPr/>
    </dgm:pt>
    <dgm:pt modelId="{C6D2A9B3-DC92-4679-B979-CE73FE17E30C}" type="pres">
      <dgm:prSet presAssocID="{B7499A65-498A-4B70-8FFC-64CCD8BC4FD1}" presName="sibTrans" presStyleLbl="sibTrans2D1" presStyleIdx="1" presStyleCnt="3"/>
      <dgm:spPr/>
    </dgm:pt>
    <dgm:pt modelId="{CE7770F4-7562-4E4C-B4CE-A6988FFBE73A}" type="pres">
      <dgm:prSet presAssocID="{A1FDF8E8-2FC0-43A9-A19F-C008BFF93309}" presName="node" presStyleLbl="node1" presStyleIdx="2" presStyleCnt="3">
        <dgm:presLayoutVars>
          <dgm:bulletEnabled val="1"/>
        </dgm:presLayoutVars>
      </dgm:prSet>
      <dgm:spPr/>
    </dgm:pt>
    <dgm:pt modelId="{77E85CC2-4432-48E7-8BC6-73D48C19A6F6}" type="pres">
      <dgm:prSet presAssocID="{A1FDF8E8-2FC0-43A9-A19F-C008BFF93309}" presName="dummy" presStyleCnt="0"/>
      <dgm:spPr/>
    </dgm:pt>
    <dgm:pt modelId="{13AFE093-D820-40E1-BA78-93FB42FA6C86}" type="pres">
      <dgm:prSet presAssocID="{54BACA27-F870-4923-8C50-4BEB97CEF33C}" presName="sibTrans" presStyleLbl="sibTrans2D1" presStyleIdx="2" presStyleCnt="3"/>
      <dgm:spPr/>
    </dgm:pt>
  </dgm:ptLst>
  <dgm:cxnLst>
    <dgm:cxn modelId="{9E8D3006-E289-457E-B0A2-602ED006B123}" type="presOf" srcId="{CB66C4D9-4D30-48D0-91AB-7A496FB3AADB}" destId="{DB901FC0-5124-4F98-ACDE-059D673F47A0}" srcOrd="0" destOrd="0" presId="urn:microsoft.com/office/officeart/2005/8/layout/radial6"/>
    <dgm:cxn modelId="{7B318408-F719-44E8-92B8-E0BD3D487605}" type="presOf" srcId="{A5624C64-F564-4D2C-9210-EA29F024EF03}" destId="{C2E98FDF-3839-45FA-8961-FE6D98BF60FE}" srcOrd="0" destOrd="0" presId="urn:microsoft.com/office/officeart/2005/8/layout/radial6"/>
    <dgm:cxn modelId="{5FDE3E33-01E9-42F2-BEF0-AF7E4CC41D80}" srcId="{BEC4BAC2-C5F0-4DC3-AEDF-07169733D5D1}" destId="{A1FDF8E8-2FC0-43A9-A19F-C008BFF93309}" srcOrd="2" destOrd="0" parTransId="{59C2C237-FEDD-40E5-BE81-D276432DC4E0}" sibTransId="{54BACA27-F870-4923-8C50-4BEB97CEF33C}"/>
    <dgm:cxn modelId="{2182A335-E3F6-4597-BE0F-59B297622DCC}" type="presOf" srcId="{BEC4BAC2-C5F0-4DC3-AEDF-07169733D5D1}" destId="{42CFF4BE-42C6-469C-A4AC-59F41F39B29B}" srcOrd="0" destOrd="0" presId="urn:microsoft.com/office/officeart/2005/8/layout/radial6"/>
    <dgm:cxn modelId="{A46AB065-1D7E-4472-95A8-2038DF4C016C}" srcId="{89524905-6F39-43FF-8F6F-CBEB64AB9721}" destId="{BEC4BAC2-C5F0-4DC3-AEDF-07169733D5D1}" srcOrd="0" destOrd="0" parTransId="{81787DF5-DDAB-45A9-B850-599DA5FD83D1}" sibTransId="{89D72294-17AB-470C-81B6-E2048110BB2D}"/>
    <dgm:cxn modelId="{A8A40D6B-D4CF-4D06-9871-3F610A457364}" type="presOf" srcId="{B7499A65-498A-4B70-8FFC-64CCD8BC4FD1}" destId="{C6D2A9B3-DC92-4679-B979-CE73FE17E30C}" srcOrd="0" destOrd="0" presId="urn:microsoft.com/office/officeart/2005/8/layout/radial6"/>
    <dgm:cxn modelId="{1AAB5C7A-37AB-41F7-8EC6-D8FA519BAB70}" type="presOf" srcId="{89524905-6F39-43FF-8F6F-CBEB64AB9721}" destId="{70161E20-C0A1-46CA-A27A-44BD5EC7D747}" srcOrd="0" destOrd="0" presId="urn:microsoft.com/office/officeart/2005/8/layout/radial6"/>
    <dgm:cxn modelId="{37C085C0-185F-416E-8435-26F542D74D49}" type="presOf" srcId="{174CF87F-1DF7-4A64-8CD9-893416E63D18}" destId="{42B754F3-F11C-480F-ACEB-6BE9D9ADA766}" srcOrd="0" destOrd="0" presId="urn:microsoft.com/office/officeart/2005/8/layout/radial6"/>
    <dgm:cxn modelId="{9C1F2ACE-10AA-40EF-85B6-39CBD6D13BAD}" type="presOf" srcId="{54BACA27-F870-4923-8C50-4BEB97CEF33C}" destId="{13AFE093-D820-40E1-BA78-93FB42FA6C86}" srcOrd="0" destOrd="0" presId="urn:microsoft.com/office/officeart/2005/8/layout/radial6"/>
    <dgm:cxn modelId="{D0750ED6-54A8-4E2F-AFB2-47B5271B3088}" srcId="{BEC4BAC2-C5F0-4DC3-AEDF-07169733D5D1}" destId="{A5624C64-F564-4D2C-9210-EA29F024EF03}" srcOrd="0" destOrd="0" parTransId="{BE8EB08A-1F95-46AA-824D-DFC511A8CF06}" sibTransId="{174CF87F-1DF7-4A64-8CD9-893416E63D18}"/>
    <dgm:cxn modelId="{770C1ADD-6BEA-47B3-8292-2FF764500A63}" type="presOf" srcId="{A1FDF8E8-2FC0-43A9-A19F-C008BFF93309}" destId="{CE7770F4-7562-4E4C-B4CE-A6988FFBE73A}" srcOrd="0" destOrd="0" presId="urn:microsoft.com/office/officeart/2005/8/layout/radial6"/>
    <dgm:cxn modelId="{E37BF6E3-38B7-4AFD-90AA-176AA857AEB6}" srcId="{BEC4BAC2-C5F0-4DC3-AEDF-07169733D5D1}" destId="{CB66C4D9-4D30-48D0-91AB-7A496FB3AADB}" srcOrd="1" destOrd="0" parTransId="{43C44D62-402C-4BBC-883C-D0ADB8E62F83}" sibTransId="{B7499A65-498A-4B70-8FFC-64CCD8BC4FD1}"/>
    <dgm:cxn modelId="{BF2BFEB2-4367-40FA-8B84-24104DD15969}" type="presParOf" srcId="{70161E20-C0A1-46CA-A27A-44BD5EC7D747}" destId="{42CFF4BE-42C6-469C-A4AC-59F41F39B29B}" srcOrd="0" destOrd="0" presId="urn:microsoft.com/office/officeart/2005/8/layout/radial6"/>
    <dgm:cxn modelId="{2635C9FA-FF4B-4871-9377-438B1EE09BCE}" type="presParOf" srcId="{70161E20-C0A1-46CA-A27A-44BD5EC7D747}" destId="{C2E98FDF-3839-45FA-8961-FE6D98BF60FE}" srcOrd="1" destOrd="0" presId="urn:microsoft.com/office/officeart/2005/8/layout/radial6"/>
    <dgm:cxn modelId="{B938C44C-97DF-4088-99E6-15F88B3F9921}" type="presParOf" srcId="{70161E20-C0A1-46CA-A27A-44BD5EC7D747}" destId="{4BA7EAB0-C859-423B-8424-EE31AD155518}" srcOrd="2" destOrd="0" presId="urn:microsoft.com/office/officeart/2005/8/layout/radial6"/>
    <dgm:cxn modelId="{CBBE367B-0D35-4176-B44D-0F2C59AF8C5A}" type="presParOf" srcId="{70161E20-C0A1-46CA-A27A-44BD5EC7D747}" destId="{42B754F3-F11C-480F-ACEB-6BE9D9ADA766}" srcOrd="3" destOrd="0" presId="urn:microsoft.com/office/officeart/2005/8/layout/radial6"/>
    <dgm:cxn modelId="{A7A8FD61-50F2-4BBB-B117-1A240938FAA2}" type="presParOf" srcId="{70161E20-C0A1-46CA-A27A-44BD5EC7D747}" destId="{DB901FC0-5124-4F98-ACDE-059D673F47A0}" srcOrd="4" destOrd="0" presId="urn:microsoft.com/office/officeart/2005/8/layout/radial6"/>
    <dgm:cxn modelId="{CAFD57AC-338E-498C-BC5D-1BC377FB528B}" type="presParOf" srcId="{70161E20-C0A1-46CA-A27A-44BD5EC7D747}" destId="{34E59261-BAEF-4DBD-8C26-7E4ABD5FCE61}" srcOrd="5" destOrd="0" presId="urn:microsoft.com/office/officeart/2005/8/layout/radial6"/>
    <dgm:cxn modelId="{D7B90CAE-F3E5-4683-AA63-B502E148D0FD}" type="presParOf" srcId="{70161E20-C0A1-46CA-A27A-44BD5EC7D747}" destId="{C6D2A9B3-DC92-4679-B979-CE73FE17E30C}" srcOrd="6" destOrd="0" presId="urn:microsoft.com/office/officeart/2005/8/layout/radial6"/>
    <dgm:cxn modelId="{0741F56F-668F-4EFB-BA18-530D85407BCA}" type="presParOf" srcId="{70161E20-C0A1-46CA-A27A-44BD5EC7D747}" destId="{CE7770F4-7562-4E4C-B4CE-A6988FFBE73A}" srcOrd="7" destOrd="0" presId="urn:microsoft.com/office/officeart/2005/8/layout/radial6"/>
    <dgm:cxn modelId="{5E3097BC-2B52-4D80-8A5A-35BC20F8D873}" type="presParOf" srcId="{70161E20-C0A1-46CA-A27A-44BD5EC7D747}" destId="{77E85CC2-4432-48E7-8BC6-73D48C19A6F6}" srcOrd="8" destOrd="0" presId="urn:microsoft.com/office/officeart/2005/8/layout/radial6"/>
    <dgm:cxn modelId="{6A167C43-3D48-43B9-9EDF-C8A8A3CDF7DE}" type="presParOf" srcId="{70161E20-C0A1-46CA-A27A-44BD5EC7D747}" destId="{13AFE093-D820-40E1-BA78-93FB42FA6C8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FE093-D820-40E1-BA78-93FB42FA6C86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2A9B3-DC92-4679-B979-CE73FE17E30C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754F3-F11C-480F-ACEB-6BE9D9ADA766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FF4BE-42C6-469C-A4AC-59F41F39B29B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IPHC</a:t>
          </a:r>
        </a:p>
      </dsp:txBody>
      <dsp:txXfrm>
        <a:off x="3338563" y="2172886"/>
        <a:ext cx="1450873" cy="1450873"/>
      </dsp:txXfrm>
    </dsp:sp>
    <dsp:sp modelId="{C2E98FDF-3839-45FA-8961-FE6D98BF60FE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CNRS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(Gestion)</a:t>
          </a:r>
        </a:p>
      </dsp:txBody>
      <dsp:txXfrm>
        <a:off x="3556194" y="211966"/>
        <a:ext cx="1015610" cy="1015610"/>
      </dsp:txXfrm>
    </dsp:sp>
    <dsp:sp modelId="{DB901FC0-5124-4F98-ACDE-059D673F47A0}">
      <dsp:nvSpPr>
        <dsp:cNvPr id="0" name=""/>
        <dsp:cNvSpPr/>
      </dsp:nvSpPr>
      <dsp:spPr>
        <a:xfrm>
          <a:off x="5232535" y="3269453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Université de Haute Alsace</a:t>
          </a:r>
        </a:p>
      </dsp:txBody>
      <dsp:txXfrm>
        <a:off x="5442875" y="3479793"/>
        <a:ext cx="1015610" cy="1015610"/>
      </dsp:txXfrm>
    </dsp:sp>
    <dsp:sp modelId="{CE7770F4-7562-4E4C-B4CE-A6988FFBE73A}">
      <dsp:nvSpPr>
        <dsp:cNvPr id="0" name=""/>
        <dsp:cNvSpPr/>
      </dsp:nvSpPr>
      <dsp:spPr>
        <a:xfrm>
          <a:off x="1459173" y="3269453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UNISTRA</a:t>
          </a:r>
        </a:p>
      </dsp:txBody>
      <dsp:txXfrm>
        <a:off x="1669513" y="3479793"/>
        <a:ext cx="1015610" cy="101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92A78-8453-416E-99F7-1E5D77E4A503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19B16-8C4C-4869-9706-B4EA31A5F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65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6DC6B7-95D8-46E0-8020-7C9484DE7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56F79B-E73C-4D6D-8A44-C18C5B0BB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326889-2411-4EC6-B532-66054F66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0EE7-C517-4459-B745-F712C8D5DE84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20EF4F-A320-4F2C-8844-6A06695C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E7B7CD-ED9F-4398-9B8D-3CA48834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9DF3-D6BE-4A08-929D-2EAE9DD95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0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E4134-4DDC-473E-93AD-030B68FD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038EFC-DCE7-4286-BEC2-F6105F6B2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73B30C-1AD0-496F-9C46-983B1C43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0EE7-C517-4459-B745-F712C8D5DE84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A1A44A-072C-4475-B07A-B7CD46CF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F43426-0837-41AC-84ED-F7787C55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9DF3-D6BE-4A08-929D-2EAE9DD95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47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983734-01AF-44CF-8BDA-0AB54E469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ACBCA1-CBDF-4BA6-B403-A2A8339E4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4E2DBA-F4AE-418A-9537-8415B62A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0EE7-C517-4459-B745-F712C8D5DE84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FEAE25-E561-4B96-AE4C-1CDEAE17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9344C9-40D0-4497-B399-29FAA5BB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9DF3-D6BE-4A08-929D-2EAE9DD95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30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948A6A-CE01-4B48-B95D-F0B98D75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69B2B8-79C6-42C7-95F1-7A9B34A3D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C78545-C481-497E-95D9-784956D3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0EE7-C517-4459-B745-F712C8D5DE84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BED924-8C1B-404C-B04E-FA41B3B7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64A366-1CA8-4009-9CE7-E7CFF62C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9DF3-D6BE-4A08-929D-2EAE9DD95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02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42C616-FBC8-4254-B19C-9D754BBB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45881B-772C-44D0-80BD-8AE3A126A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D32018-878F-4F06-A866-548ECF9A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0EE7-C517-4459-B745-F712C8D5DE84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7A5DB9-658E-4F68-9706-37F957B4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174A88-94A7-4BA5-84B5-B0B8CF80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9DF3-D6BE-4A08-929D-2EAE9DD95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75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A7DB6B-DCE5-498A-8441-CECA135B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239425-B877-4425-8561-B77A7B733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D0EDC7-F531-47DC-AAB2-FA65C153B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F125DB-724E-42AE-B54B-840B6E2F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0EE7-C517-4459-B745-F712C8D5DE84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4CD9A5-32E6-45A6-B37B-256E22D4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681B21-5D62-4A7C-AE2F-08A33DEA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9DF3-D6BE-4A08-929D-2EAE9DD95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9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9F2D9-BBFC-48B6-8141-3B8898FC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214F95-EAB0-402D-BE50-24616C146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B8D5A2-E192-4205-85ED-9C04D29AF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ABB967-496A-4CA7-ADBE-90F9A5ED5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5A55FA-E70E-4733-9577-1C65CEB24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BE9895-B197-481E-88E5-AF105E2F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0EE7-C517-4459-B745-F712C8D5DE84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39CDF5-4947-4C07-BA51-ABDCD2DE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DB0CEE-C189-4F92-80AF-2BE1189F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9DF3-D6BE-4A08-929D-2EAE9DD95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57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9E38FA-E0E8-44C9-B111-3638A712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DA2E06-5579-4A6D-9120-0C9FD293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0EE7-C517-4459-B745-F712C8D5DE84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C47D61-1BA2-4AD9-8F10-ACCA9C24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00768C-C1C0-4B09-AB05-557B40CF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9DF3-D6BE-4A08-929D-2EAE9DD95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99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57B96C-F720-4009-8406-FE7B8240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0EE7-C517-4459-B745-F712C8D5DE84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2D4723-E431-48E8-BD0A-370859D8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D7988E-E75A-452B-B949-59FE7813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9DF3-D6BE-4A08-929D-2EAE9DD95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8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ACDFD-99FD-48D1-8A0A-EBB08A77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31ACE4-4193-4521-8F5F-3A155AA1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C63955-D21E-4C4D-8A57-37E1412CC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FB5774-1CF3-4B49-B558-5CB9ECA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0EE7-C517-4459-B745-F712C8D5DE84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8C730C-EC66-4766-8347-F64B8FA8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408308-D05C-4E24-BFC4-8DB1B325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9DF3-D6BE-4A08-929D-2EAE9DD95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31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D3E21-5848-43F5-ABD7-426DB28B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D74731-A644-4ECC-A3F6-E0C558CD9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071A88-A3AE-4C3C-8340-76A348FCB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AC6B44-05FB-4F56-AFB3-40512BAE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0EE7-C517-4459-B745-F712C8D5DE84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94CB8C-1DC6-4495-9377-44B698AB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F9FCA5-2266-4342-8D49-A7CE67F2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9DF3-D6BE-4A08-929D-2EAE9DD95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29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4D7C36-820A-4433-94B2-C6BFB639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27D621-D405-4DE6-A794-61F55163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4C9EE2-C65C-4AB1-8303-6BE1A457D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0EE7-C517-4459-B745-F712C8D5DE84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DDE979-B2E3-45EB-A41D-A1E1A523E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30B426-C317-41CB-9AC3-D50ACB350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09DF3-D6BE-4A08-929D-2EAE9DD9504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9967A7-90BB-41F7-A9D1-CAD6FC9E15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981" y="6311900"/>
            <a:ext cx="2749534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andes.iphc.cnrs.fr/login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D0952D0B-42EE-44E9-BC7F-1E264AF93DC2}"/>
              </a:ext>
            </a:extLst>
          </p:cNvPr>
          <p:cNvSpPr txBox="1"/>
          <p:nvPr/>
        </p:nvSpPr>
        <p:spPr>
          <a:xfrm>
            <a:off x="6775192" y="4885088"/>
            <a:ext cx="5201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/>
              <a:t>Comprendre notre rôle et notre positionnement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CB41F4CC-E771-4B60-8843-2F92D91FB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139214"/>
              </p:ext>
            </p:extLst>
          </p:nvPr>
        </p:nvGraphicFramePr>
        <p:xfrm>
          <a:off x="-602181" y="10083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6F2EAA78-3D89-4143-8A0C-2254DC0497F2}"/>
              </a:ext>
            </a:extLst>
          </p:cNvPr>
          <p:cNvSpPr txBox="1"/>
          <p:nvPr/>
        </p:nvSpPr>
        <p:spPr>
          <a:xfrm>
            <a:off x="6822718" y="5595936"/>
            <a:ext cx="527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u="sng" dirty="0"/>
              <a:t>Cas pratique : </a:t>
            </a:r>
            <a:r>
              <a:rPr lang="fr-FR" dirty="0"/>
              <a:t>le logiciel de demande d’achats. </a:t>
            </a:r>
          </a:p>
        </p:txBody>
      </p:sp>
      <p:sp>
        <p:nvSpPr>
          <p:cNvPr id="20" name="Organigramme : Connecteur 19">
            <a:extLst>
              <a:ext uri="{FF2B5EF4-FFF2-40B4-BE49-F238E27FC236}">
                <a16:creationId xmlns:a16="http://schemas.microsoft.com/office/drawing/2014/main" id="{9CF22381-09CF-407E-9B38-6D935BCCB8CC}"/>
              </a:ext>
            </a:extLst>
          </p:cNvPr>
          <p:cNvSpPr/>
          <p:nvPr/>
        </p:nvSpPr>
        <p:spPr>
          <a:xfrm>
            <a:off x="3964069" y="888250"/>
            <a:ext cx="767562" cy="82213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DR10</a:t>
            </a:r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id="{479D9042-F0B3-434F-93A2-17C99A41D9A1}"/>
              </a:ext>
            </a:extLst>
          </p:cNvPr>
          <p:cNvSpPr/>
          <p:nvPr/>
        </p:nvSpPr>
        <p:spPr>
          <a:xfrm>
            <a:off x="3138291" y="320334"/>
            <a:ext cx="825778" cy="822133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IN2P3</a:t>
            </a:r>
          </a:p>
          <a:p>
            <a:pPr algn="ctr"/>
            <a:r>
              <a:rPr lang="fr-FR" sz="800" dirty="0"/>
              <a:t>(Gestion)</a:t>
            </a:r>
          </a:p>
        </p:txBody>
      </p:sp>
      <p:sp>
        <p:nvSpPr>
          <p:cNvPr id="23" name="Organigramme : Connecteur 22">
            <a:extLst>
              <a:ext uri="{FF2B5EF4-FFF2-40B4-BE49-F238E27FC236}">
                <a16:creationId xmlns:a16="http://schemas.microsoft.com/office/drawing/2014/main" id="{DB2279E3-479D-4528-8564-44C954B5C6E5}"/>
              </a:ext>
            </a:extLst>
          </p:cNvPr>
          <p:cNvSpPr/>
          <p:nvPr/>
        </p:nvSpPr>
        <p:spPr>
          <a:xfrm>
            <a:off x="2269130" y="694691"/>
            <a:ext cx="825778" cy="822133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INEE</a:t>
            </a:r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11B4755E-3022-41A1-8241-B01AB546D38F}"/>
              </a:ext>
            </a:extLst>
          </p:cNvPr>
          <p:cNvSpPr/>
          <p:nvPr/>
        </p:nvSpPr>
        <p:spPr>
          <a:xfrm>
            <a:off x="2143427" y="1596917"/>
            <a:ext cx="825778" cy="822133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INC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48F0296-DA55-4CBC-B002-1AFD2AD1D17E}"/>
              </a:ext>
            </a:extLst>
          </p:cNvPr>
          <p:cNvCxnSpPr/>
          <p:nvPr/>
        </p:nvCxnSpPr>
        <p:spPr>
          <a:xfrm flipV="1">
            <a:off x="2195895" y="4406862"/>
            <a:ext cx="360421" cy="2069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AAC198E-00EF-4CC0-8832-1CB4C63BB503}"/>
              </a:ext>
            </a:extLst>
          </p:cNvPr>
          <p:cNvCxnSpPr>
            <a:cxnSpLocks/>
          </p:cNvCxnSpPr>
          <p:nvPr/>
        </p:nvCxnSpPr>
        <p:spPr>
          <a:xfrm>
            <a:off x="4343213" y="4406862"/>
            <a:ext cx="360421" cy="2069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6685772-CFAB-4ED9-BA00-AF50BBEF3429}"/>
              </a:ext>
            </a:extLst>
          </p:cNvPr>
          <p:cNvCxnSpPr>
            <a:cxnSpLocks/>
          </p:cNvCxnSpPr>
          <p:nvPr/>
        </p:nvCxnSpPr>
        <p:spPr>
          <a:xfrm flipV="1">
            <a:off x="3461819" y="2471271"/>
            <a:ext cx="0" cy="3726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rganigramme : Alternative 35">
            <a:extLst>
              <a:ext uri="{FF2B5EF4-FFF2-40B4-BE49-F238E27FC236}">
                <a16:creationId xmlns:a16="http://schemas.microsoft.com/office/drawing/2014/main" id="{8CCB14C7-7A48-42BE-8A90-A047231BF418}"/>
              </a:ext>
            </a:extLst>
          </p:cNvPr>
          <p:cNvSpPr/>
          <p:nvPr/>
        </p:nvSpPr>
        <p:spPr>
          <a:xfrm>
            <a:off x="553980" y="193560"/>
            <a:ext cx="5913565" cy="6062862"/>
          </a:xfrm>
          <a:prstGeom prst="flowChartAlternateProcess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3B21C9-D640-42DD-A810-64059902755A}"/>
              </a:ext>
            </a:extLst>
          </p:cNvPr>
          <p:cNvSpPr txBox="1"/>
          <p:nvPr/>
        </p:nvSpPr>
        <p:spPr>
          <a:xfrm>
            <a:off x="4005688" y="157379"/>
            <a:ext cx="199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Fonction Publique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8ACE250-5B47-4EC8-8BD1-6E3C18C3F8C3}"/>
              </a:ext>
            </a:extLst>
          </p:cNvPr>
          <p:cNvSpPr txBox="1"/>
          <p:nvPr/>
        </p:nvSpPr>
        <p:spPr>
          <a:xfrm>
            <a:off x="8198414" y="1080460"/>
            <a:ext cx="3448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sym typeface="Wingdings" panose="05000000000000000000" pitchFamily="2" charset="2"/>
              </a:rPr>
              <a:t>Calendrier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sym typeface="Wingdings" panose="05000000000000000000" pitchFamily="2" charset="2"/>
              </a:rPr>
              <a:t>Mode opératoire/Pratique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sym typeface="Wingdings" panose="05000000000000000000" pitchFamily="2" charset="2"/>
              </a:rPr>
              <a:t>Outils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8E06E8-B5F5-4E5C-B88B-97003D50D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59" y="2623801"/>
            <a:ext cx="3091645" cy="16951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405461-5B34-4200-A50A-4B73896C7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87" y="1148505"/>
            <a:ext cx="1047633" cy="7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2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029669A-0DAC-4099-9CFE-98019EFE9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9" y="444500"/>
            <a:ext cx="10351051" cy="51943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0AF8AAB-ACFB-4C20-A6D5-FB54F95F90E6}"/>
              </a:ext>
            </a:extLst>
          </p:cNvPr>
          <p:cNvSpPr txBox="1"/>
          <p:nvPr/>
        </p:nvSpPr>
        <p:spPr>
          <a:xfrm>
            <a:off x="7496175" y="5819775"/>
            <a:ext cx="4621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Tableau de bord</a:t>
            </a:r>
          </a:p>
        </p:txBody>
      </p:sp>
    </p:spTree>
    <p:extLst>
      <p:ext uri="{BB962C8B-B14F-4D97-AF65-F5344CB8AC3E}">
        <p14:creationId xmlns:p14="http://schemas.microsoft.com/office/powerpoint/2010/main" val="304322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273B3276-9B9F-44A6-BD7A-4CC7CEF31AB1}"/>
              </a:ext>
            </a:extLst>
          </p:cNvPr>
          <p:cNvSpPr txBox="1"/>
          <p:nvPr/>
        </p:nvSpPr>
        <p:spPr>
          <a:xfrm>
            <a:off x="624345" y="313471"/>
            <a:ext cx="60907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highlight>
                  <a:srgbClr val="FFFFFF"/>
                </a:highlight>
              </a:rPr>
              <a:t>Demande d’achat avec champs à remplir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E31D984-CF88-4475-824D-9F5FE83B9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0" y="921090"/>
            <a:ext cx="3945240" cy="121121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16FE523-7C03-4D8B-BC3B-8DEDF594D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5066"/>
          <a:stretch/>
        </p:blipFill>
        <p:spPr>
          <a:xfrm>
            <a:off x="224916" y="2227716"/>
            <a:ext cx="3723683" cy="20455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664166-C3D2-4DCA-B6AE-A22F262043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b="14292"/>
          <a:stretch/>
        </p:blipFill>
        <p:spPr>
          <a:xfrm>
            <a:off x="1377838" y="4368651"/>
            <a:ext cx="3537299" cy="184268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FE70D07-911E-43C8-AFA6-8CE113F36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99" y="463816"/>
            <a:ext cx="6855367" cy="4889234"/>
          </a:xfrm>
          <a:prstGeom prst="rect">
            <a:avLst/>
          </a:prstGeom>
        </p:spPr>
      </p:pic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04D6EEA-0B0B-4F55-AA79-165D72AD877C}"/>
              </a:ext>
            </a:extLst>
          </p:cNvPr>
          <p:cNvCxnSpPr>
            <a:cxnSpLocks/>
          </p:cNvCxnSpPr>
          <p:nvPr/>
        </p:nvCxnSpPr>
        <p:spPr>
          <a:xfrm flipH="1" flipV="1">
            <a:off x="1657351" y="1247775"/>
            <a:ext cx="3257786" cy="565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4F57773-9252-439A-9AAC-9A3058D30B63}"/>
              </a:ext>
            </a:extLst>
          </p:cNvPr>
          <p:cNvCxnSpPr>
            <a:cxnSpLocks/>
          </p:cNvCxnSpPr>
          <p:nvPr/>
        </p:nvCxnSpPr>
        <p:spPr>
          <a:xfrm flipH="1">
            <a:off x="4015651" y="3756338"/>
            <a:ext cx="899486" cy="733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C8CA9C0-C738-4D14-AC03-BF2DC156A275}"/>
              </a:ext>
            </a:extLst>
          </p:cNvPr>
          <p:cNvCxnSpPr>
            <a:cxnSpLocks/>
          </p:cNvCxnSpPr>
          <p:nvPr/>
        </p:nvCxnSpPr>
        <p:spPr>
          <a:xfrm flipH="1">
            <a:off x="2734057" y="2282649"/>
            <a:ext cx="2181080" cy="81901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7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95DB75A8-3465-4664-905B-25E7765C1D34}"/>
              </a:ext>
            </a:extLst>
          </p:cNvPr>
          <p:cNvGrpSpPr/>
          <p:nvPr/>
        </p:nvGrpSpPr>
        <p:grpSpPr>
          <a:xfrm>
            <a:off x="4617339" y="228600"/>
            <a:ext cx="7150608" cy="6400800"/>
            <a:chOff x="4541139" y="228600"/>
            <a:chExt cx="7150608" cy="64008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7DBC824-C666-46D2-8CD0-AA93730A6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139" y="3044952"/>
              <a:ext cx="7086600" cy="3584448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BD85943-1511-44FB-B16A-061E44520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139" y="228600"/>
              <a:ext cx="7150608" cy="3054096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00250ED5-BF81-4BBA-9CED-B4A3C6E5C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2055" r="2063"/>
          <a:stretch/>
        </p:blipFill>
        <p:spPr>
          <a:xfrm>
            <a:off x="1058068" y="1879854"/>
            <a:ext cx="2608018" cy="3098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AE7DACE-DA70-458A-AA58-CECF5A3D298B}"/>
              </a:ext>
            </a:extLst>
          </p:cNvPr>
          <p:cNvCxnSpPr>
            <a:cxnSpLocks/>
          </p:cNvCxnSpPr>
          <p:nvPr/>
        </p:nvCxnSpPr>
        <p:spPr>
          <a:xfrm flipV="1">
            <a:off x="3810000" y="2019301"/>
            <a:ext cx="807339" cy="5524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16A8B6-BB25-45E4-93D3-9324B018F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7" y="1114805"/>
            <a:ext cx="5466353" cy="45116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1D5AA2-93DC-458D-B1BE-5A7F8A2166D5}"/>
              </a:ext>
            </a:extLst>
          </p:cNvPr>
          <p:cNvSpPr txBox="1"/>
          <p:nvPr/>
        </p:nvSpPr>
        <p:spPr>
          <a:xfrm>
            <a:off x="458197" y="548640"/>
            <a:ext cx="486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Mail reçu par le responsable pour validation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540523-C428-431B-B203-C9AC2D3A3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29" y="603013"/>
            <a:ext cx="5173474" cy="534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AAEABB1-E267-4D0F-9295-14A98DE69581}"/>
              </a:ext>
            </a:extLst>
          </p:cNvPr>
          <p:cNvSpPr txBox="1"/>
          <p:nvPr/>
        </p:nvSpPr>
        <p:spPr>
          <a:xfrm>
            <a:off x="5521834" y="6202952"/>
            <a:ext cx="517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Entité</a:t>
            </a:r>
            <a:r>
              <a:rPr lang="fr-FR" b="1" dirty="0"/>
              <a:t> </a:t>
            </a:r>
            <a:r>
              <a:rPr lang="fr-FR" dirty="0"/>
              <a:t>budgétaire renseignée par le responsable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30FCD13-14C3-4E03-B9A4-C40709D849B4}"/>
              </a:ext>
            </a:extLst>
          </p:cNvPr>
          <p:cNvCxnSpPr>
            <a:cxnSpLocks/>
          </p:cNvCxnSpPr>
          <p:nvPr/>
        </p:nvCxnSpPr>
        <p:spPr>
          <a:xfrm flipV="1">
            <a:off x="5924550" y="5060714"/>
            <a:ext cx="1038225" cy="10668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4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2E6BCC-B1A7-469B-AA0E-64FD42009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742950"/>
            <a:ext cx="11569793" cy="52345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B86CD2-C3DF-4D38-AD35-FB53B0848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41" y="1168146"/>
            <a:ext cx="4771639" cy="4946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76AFF18-C6C3-4DCB-8877-C18270168F87}"/>
              </a:ext>
            </a:extLst>
          </p:cNvPr>
          <p:cNvSpPr txBox="1"/>
          <p:nvPr/>
        </p:nvSpPr>
        <p:spPr>
          <a:xfrm>
            <a:off x="312420" y="236022"/>
            <a:ext cx="562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Mail reçu par le responsable pour validation</a:t>
            </a:r>
          </a:p>
        </p:txBody>
      </p:sp>
    </p:spTree>
    <p:extLst>
      <p:ext uri="{BB962C8B-B14F-4D97-AF65-F5344CB8AC3E}">
        <p14:creationId xmlns:p14="http://schemas.microsoft.com/office/powerpoint/2010/main" val="38014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2D17076-12CA-49B8-A7FB-E46A1F7562D9}"/>
              </a:ext>
            </a:extLst>
          </p:cNvPr>
          <p:cNvSpPr txBox="1"/>
          <p:nvPr/>
        </p:nvSpPr>
        <p:spPr>
          <a:xfrm>
            <a:off x="245745" y="236022"/>
            <a:ext cx="7393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Toute l’équipe de l’administration est disponible en cas de besoin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001083-1A3E-4052-B957-F5B9136CA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97" y="636132"/>
            <a:ext cx="7162923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8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8C744B6-FF57-4346-8EA4-70C5BE5E6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23" y="1256988"/>
            <a:ext cx="8800412" cy="22767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1415B0-BACA-4913-B4E7-18E9B41598D5}"/>
              </a:ext>
            </a:extLst>
          </p:cNvPr>
          <p:cNvSpPr txBox="1"/>
          <p:nvPr/>
        </p:nvSpPr>
        <p:spPr>
          <a:xfrm>
            <a:off x="3025723" y="444327"/>
            <a:ext cx="4349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highlight>
                  <a:srgbClr val="FFFFFF"/>
                </a:highlight>
              </a:rPr>
              <a:t>Pour les commandes d’équipement d’un montant supérieur à 3000€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4E5450-0748-40EC-9653-4B4B094EDA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5"/>
          <a:stretch/>
        </p:blipFill>
        <p:spPr>
          <a:xfrm>
            <a:off x="4305300" y="4562475"/>
            <a:ext cx="7168341" cy="1361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B940090-88E3-4B96-BF0F-A208B0951486}"/>
              </a:ext>
            </a:extLst>
          </p:cNvPr>
          <p:cNvSpPr txBox="1"/>
          <p:nvPr/>
        </p:nvSpPr>
        <p:spPr>
          <a:xfrm>
            <a:off x="2381250" y="5114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03B736-C8C9-4176-87B4-C958AEA152BF}"/>
              </a:ext>
            </a:extLst>
          </p:cNvPr>
          <p:cNvSpPr txBox="1"/>
          <p:nvPr/>
        </p:nvSpPr>
        <p:spPr>
          <a:xfrm>
            <a:off x="381000" y="4781550"/>
            <a:ext cx="269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Choisir NON APPLICABLE dans la liste déroulante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046FA6F-8A40-42B8-8F07-881082295408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080331" y="5104716"/>
            <a:ext cx="1224969" cy="37954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FEB2EF05-362E-4FB8-9650-5E1C8220E9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7"/>
          <a:stretch/>
        </p:blipFill>
        <p:spPr>
          <a:xfrm>
            <a:off x="210291" y="1256988"/>
            <a:ext cx="2075709" cy="2553012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C45367F-0210-4C95-9637-8F361596285F}"/>
              </a:ext>
            </a:extLst>
          </p:cNvPr>
          <p:cNvCxnSpPr>
            <a:cxnSpLocks/>
          </p:cNvCxnSpPr>
          <p:nvPr/>
        </p:nvCxnSpPr>
        <p:spPr>
          <a:xfrm>
            <a:off x="2381250" y="1999691"/>
            <a:ext cx="777901" cy="39565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876EDE6-F1D5-4606-A4DA-6A13113DF103}"/>
              </a:ext>
            </a:extLst>
          </p:cNvPr>
          <p:cNvSpPr/>
          <p:nvPr/>
        </p:nvSpPr>
        <p:spPr>
          <a:xfrm>
            <a:off x="4305299" y="5027291"/>
            <a:ext cx="5806539" cy="267195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60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C8ACE250-5B47-4EC8-8BD1-6E3C18C3F8C3}"/>
              </a:ext>
            </a:extLst>
          </p:cNvPr>
          <p:cNvSpPr txBox="1"/>
          <p:nvPr/>
        </p:nvSpPr>
        <p:spPr>
          <a:xfrm>
            <a:off x="4255189" y="1252144"/>
            <a:ext cx="39429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400" dirty="0">
                <a:sym typeface="Wingdings" panose="05000000000000000000" pitchFamily="2" charset="2"/>
              </a:rPr>
              <a:t>400 agents environ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400" dirty="0">
                <a:sym typeface="Wingdings" panose="05000000000000000000" pitchFamily="2" charset="2"/>
              </a:rPr>
              <a:t>Multi sites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400" dirty="0">
                <a:sym typeface="Wingdings" panose="05000000000000000000" pitchFamily="2" charset="2"/>
              </a:rPr>
              <a:t>14 bâtiments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400" dirty="0">
                <a:sym typeface="Wingdings" panose="05000000000000000000" pitchFamily="2" charset="2"/>
              </a:rPr>
              <a:t>25 000 m2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400" dirty="0">
                <a:sym typeface="Wingdings" panose="05000000000000000000" pitchFamily="2" charset="2"/>
              </a:rPr>
              <a:t>&gt; 10 M€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400" dirty="0">
                <a:sym typeface="Wingdings" panose="05000000000000000000" pitchFamily="2" charset="2"/>
              </a:rPr>
              <a:t>&gt; 200 contrats + Projets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958340A-EDFF-4B66-9DCF-045146DCE53C}"/>
              </a:ext>
            </a:extLst>
          </p:cNvPr>
          <p:cNvSpPr txBox="1"/>
          <p:nvPr/>
        </p:nvSpPr>
        <p:spPr>
          <a:xfrm>
            <a:off x="9137464" y="1501995"/>
            <a:ext cx="3056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2400" dirty="0"/>
              <a:t>RH</a:t>
            </a:r>
          </a:p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2400" dirty="0"/>
              <a:t>Finances</a:t>
            </a:r>
          </a:p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2400" dirty="0"/>
              <a:t>Technique et Logistique</a:t>
            </a:r>
          </a:p>
          <a:p>
            <a:pPr marL="285750" indent="-285750">
              <a:buFont typeface="Wingdings" panose="05000000000000000000" pitchFamily="2" charset="2"/>
              <a:buChar char=""/>
            </a:pPr>
            <a:endParaRPr lang="fr-FR" dirty="0"/>
          </a:p>
          <a:p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5B753E0-49D3-49D4-926E-04E1DAEA188C}"/>
              </a:ext>
            </a:extLst>
          </p:cNvPr>
          <p:cNvSpPr/>
          <p:nvPr/>
        </p:nvSpPr>
        <p:spPr>
          <a:xfrm>
            <a:off x="4772754" y="154494"/>
            <a:ext cx="2489050" cy="6935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Quelques Chiffres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1186672-EFD8-45A1-93ED-B323E0775DFB}"/>
              </a:ext>
            </a:extLst>
          </p:cNvPr>
          <p:cNvSpPr/>
          <p:nvPr/>
        </p:nvSpPr>
        <p:spPr>
          <a:xfrm>
            <a:off x="9578786" y="154494"/>
            <a:ext cx="2174256" cy="6935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3 activités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45AF9C8-7431-4DFF-9813-D036F6B55198}"/>
              </a:ext>
            </a:extLst>
          </p:cNvPr>
          <p:cNvCxnSpPr>
            <a:cxnSpLocks/>
          </p:cNvCxnSpPr>
          <p:nvPr/>
        </p:nvCxnSpPr>
        <p:spPr>
          <a:xfrm flipV="1">
            <a:off x="1340002" y="4805303"/>
            <a:ext cx="9511995" cy="2066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5EEB60DE-0A56-495F-93E5-EAE6CF6EDF3B}"/>
              </a:ext>
            </a:extLst>
          </p:cNvPr>
          <p:cNvSpPr txBox="1"/>
          <p:nvPr/>
        </p:nvSpPr>
        <p:spPr>
          <a:xfrm>
            <a:off x="1168969" y="4368228"/>
            <a:ext cx="935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 Mars 2024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3D7060E-D3CF-4596-A0EC-3BE8CE80290C}"/>
              </a:ext>
            </a:extLst>
          </p:cNvPr>
          <p:cNvCxnSpPr/>
          <p:nvPr/>
        </p:nvCxnSpPr>
        <p:spPr>
          <a:xfrm>
            <a:off x="4174048" y="4614451"/>
            <a:ext cx="0" cy="1740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CA5D2C7-8589-4EBD-960C-61B4AEA60D48}"/>
              </a:ext>
            </a:extLst>
          </p:cNvPr>
          <p:cNvSpPr txBox="1"/>
          <p:nvPr/>
        </p:nvSpPr>
        <p:spPr>
          <a:xfrm>
            <a:off x="3899057" y="4372132"/>
            <a:ext cx="935216" cy="25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Juin 2024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2D59638-8D76-4195-BF0D-5622A04F16C8}"/>
              </a:ext>
            </a:extLst>
          </p:cNvPr>
          <p:cNvCxnSpPr/>
          <p:nvPr/>
        </p:nvCxnSpPr>
        <p:spPr>
          <a:xfrm>
            <a:off x="1507660" y="4614451"/>
            <a:ext cx="0" cy="1740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1B0EBA8-7B41-42BE-BCC8-D196B60E555B}"/>
              </a:ext>
            </a:extLst>
          </p:cNvPr>
          <p:cNvCxnSpPr/>
          <p:nvPr/>
        </p:nvCxnSpPr>
        <p:spPr>
          <a:xfrm>
            <a:off x="6726363" y="4633201"/>
            <a:ext cx="0" cy="1740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A140227-46EE-417C-9B6A-B196ACB267A6}"/>
              </a:ext>
            </a:extLst>
          </p:cNvPr>
          <p:cNvSpPr txBox="1"/>
          <p:nvPr/>
        </p:nvSpPr>
        <p:spPr>
          <a:xfrm>
            <a:off x="6335828" y="4368228"/>
            <a:ext cx="127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 Janvier 2026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290B06E-1D47-415C-A724-5F318A20D6C8}"/>
              </a:ext>
            </a:extLst>
          </p:cNvPr>
          <p:cNvCxnSpPr/>
          <p:nvPr/>
        </p:nvCxnSpPr>
        <p:spPr>
          <a:xfrm>
            <a:off x="9063163" y="4614449"/>
            <a:ext cx="0" cy="1740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8355A050-8FBB-4B54-BB0F-62D72D1408C4}"/>
              </a:ext>
            </a:extLst>
          </p:cNvPr>
          <p:cNvSpPr txBox="1"/>
          <p:nvPr/>
        </p:nvSpPr>
        <p:spPr>
          <a:xfrm>
            <a:off x="8750174" y="4378041"/>
            <a:ext cx="108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 T1 2026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32FC369-65DD-4291-A65E-E39AAB49229A}"/>
              </a:ext>
            </a:extLst>
          </p:cNvPr>
          <p:cNvSpPr txBox="1"/>
          <p:nvPr/>
        </p:nvSpPr>
        <p:spPr>
          <a:xfrm>
            <a:off x="1126048" y="4861869"/>
            <a:ext cx="1236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Audit Financier DR10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72431F9-8393-441B-A3E3-CBABDD5F75C2}"/>
              </a:ext>
            </a:extLst>
          </p:cNvPr>
          <p:cNvSpPr txBox="1"/>
          <p:nvPr/>
        </p:nvSpPr>
        <p:spPr>
          <a:xfrm>
            <a:off x="3832596" y="4833266"/>
            <a:ext cx="1236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F4SCT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5D88F27-42F7-4D09-8FCC-9E9327C6030F}"/>
              </a:ext>
            </a:extLst>
          </p:cNvPr>
          <p:cNvSpPr txBox="1"/>
          <p:nvPr/>
        </p:nvSpPr>
        <p:spPr>
          <a:xfrm>
            <a:off x="6374042" y="4870768"/>
            <a:ext cx="1236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Enquête cour des comptes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1C302CB-6FDA-4645-9673-1130600D5F0F}"/>
              </a:ext>
            </a:extLst>
          </p:cNvPr>
          <p:cNvSpPr txBox="1"/>
          <p:nvPr/>
        </p:nvSpPr>
        <p:spPr>
          <a:xfrm>
            <a:off x="8750174" y="4843639"/>
            <a:ext cx="1236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Audit </a:t>
            </a:r>
          </a:p>
          <a:p>
            <a:r>
              <a:rPr lang="fr-FR" dirty="0"/>
              <a:t>RH </a:t>
            </a:r>
          </a:p>
          <a:p>
            <a:r>
              <a:rPr lang="fr-FR" dirty="0"/>
              <a:t>DR10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25DBAE-628F-42B3-B12A-EC0BF9366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02" y="5785199"/>
            <a:ext cx="472269" cy="39040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F0932C3-3681-4E99-ACCD-93B48F0A2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55" y="5768725"/>
            <a:ext cx="472269" cy="3904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E45E38E-028A-4949-A6D8-8CEC2009B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9" y="5766969"/>
            <a:ext cx="1480477" cy="106081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5C3E1A0-ED10-4870-BCDD-D9A1A7F98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26" y="5766969"/>
            <a:ext cx="1480477" cy="106081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11D7649-C36F-454B-85BE-088CE2EC7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7" y="1016001"/>
            <a:ext cx="4373337" cy="284000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D007B15-1CCB-42E3-A08E-B0CE4844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60" y="3750767"/>
            <a:ext cx="1594739" cy="8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9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C5287A-8036-4ACC-833B-658B1C228741}"/>
              </a:ext>
            </a:extLst>
          </p:cNvPr>
          <p:cNvSpPr/>
          <p:nvPr/>
        </p:nvSpPr>
        <p:spPr>
          <a:xfrm>
            <a:off x="4910454" y="423275"/>
            <a:ext cx="2144110" cy="453370"/>
          </a:xfrm>
          <a:prstGeom prst="rect">
            <a:avLst/>
          </a:prstGeom>
          <a:solidFill>
            <a:srgbClr val="115596"/>
          </a:solidFill>
          <a:ln w="12700" cap="flat" cmpd="sng" algn="ctr">
            <a:solidFill>
              <a:srgbClr val="115596">
                <a:shade val="50000"/>
              </a:srgbClr>
            </a:solidFill>
            <a:prstDash val="solid"/>
            <a:miter lim="800000"/>
          </a:ln>
          <a:effectLst/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Direction Administrative et Financière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Nicolas Ollivier-Henry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8E9C6F-5F62-44DA-862A-77F6E0762C4F}"/>
              </a:ext>
            </a:extLst>
          </p:cNvPr>
          <p:cNvSpPr/>
          <p:nvPr/>
        </p:nvSpPr>
        <p:spPr>
          <a:xfrm>
            <a:off x="1883549" y="2030764"/>
            <a:ext cx="1376229" cy="972483"/>
          </a:xfrm>
          <a:prstGeom prst="rect">
            <a:avLst/>
          </a:prstGeom>
          <a:solidFill>
            <a:srgbClr val="5FBEDC"/>
          </a:solidFill>
          <a:ln w="12700" cap="flat" cmpd="sng" algn="ctr">
            <a:solidFill>
              <a:srgbClr val="5FBEDC">
                <a:shade val="50000"/>
              </a:srgbClr>
            </a:solidFill>
            <a:prstDash val="solid"/>
            <a:miter lim="800000"/>
          </a:ln>
          <a:effectLst/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Conseil et gestion des ressources Humaines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Régine Sommer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65754D-77BA-4F3D-BEFA-6F727BFD788C}"/>
              </a:ext>
            </a:extLst>
          </p:cNvPr>
          <p:cNvSpPr/>
          <p:nvPr/>
        </p:nvSpPr>
        <p:spPr>
          <a:xfrm>
            <a:off x="3768244" y="2030764"/>
            <a:ext cx="4444107" cy="442279"/>
          </a:xfrm>
          <a:prstGeom prst="rect">
            <a:avLst/>
          </a:prstGeom>
          <a:solidFill>
            <a:srgbClr val="5FBEDC"/>
          </a:solidFill>
          <a:ln w="12700" cap="flat" cmpd="sng" algn="ctr">
            <a:solidFill>
              <a:srgbClr val="5FBEDC">
                <a:shade val="50000"/>
              </a:srgbClr>
            </a:solidFill>
            <a:prstDash val="solid"/>
            <a:miter lim="800000"/>
          </a:ln>
          <a:effectLst/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Coordination Gestion Financière et Comptable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Nadine Reinbold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D9CEF7-0F16-4038-A27F-10103941EFA4}"/>
              </a:ext>
            </a:extLst>
          </p:cNvPr>
          <p:cNvSpPr/>
          <p:nvPr/>
        </p:nvSpPr>
        <p:spPr>
          <a:xfrm>
            <a:off x="8656036" y="2030764"/>
            <a:ext cx="1376229" cy="998598"/>
          </a:xfrm>
          <a:prstGeom prst="rect">
            <a:avLst/>
          </a:prstGeom>
          <a:solidFill>
            <a:srgbClr val="5FBEDC"/>
          </a:solidFill>
          <a:ln w="12700" cap="flat" cmpd="sng" algn="ctr">
            <a:solidFill>
              <a:srgbClr val="5FBEDC">
                <a:shade val="50000"/>
              </a:srgbClr>
            </a:solidFill>
            <a:prstDash val="solid"/>
            <a:miter lim="800000"/>
          </a:ln>
          <a:effectLst/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Technique &amp; Logistique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Bâtiments (CTB):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Maxime Chafra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Daniel Kissenberger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Accueil/Transport: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Josiane </a:t>
            </a: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Heidmann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E3FE18-E1C3-4B6D-A389-1345319093CD}"/>
              </a:ext>
            </a:extLst>
          </p:cNvPr>
          <p:cNvSpPr/>
          <p:nvPr/>
        </p:nvSpPr>
        <p:spPr>
          <a:xfrm>
            <a:off x="6838864" y="2613313"/>
            <a:ext cx="1376229" cy="1696278"/>
          </a:xfrm>
          <a:prstGeom prst="rect">
            <a:avLst/>
          </a:prstGeom>
          <a:solidFill>
            <a:srgbClr val="5FBEDC"/>
          </a:solidFill>
          <a:ln w="12700" cap="flat" cmpd="sng" algn="ctr">
            <a:solidFill>
              <a:srgbClr val="5FBEDC">
                <a:shade val="50000"/>
              </a:srgbClr>
            </a:solidFill>
            <a:prstDash val="solid"/>
            <a:miter lim="800000"/>
          </a:ln>
          <a:effectLst/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Dépenses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sng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 Charles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Claudine Gallone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Fabienne Hamel</a:t>
            </a:r>
            <a:endParaRPr kumimoji="0" lang="fr-FR" sz="8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Josiane </a:t>
            </a: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Heidmann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Elisabeth Parentin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Mickaël Puerto</a:t>
            </a:r>
            <a:endParaRPr kumimoji="0" lang="fr-FR" sz="8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Nadine Reinbold</a:t>
            </a:r>
            <a:endParaRPr kumimoji="0" lang="fr-FR" sz="8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Martine Rivet</a:t>
            </a:r>
            <a:endParaRPr kumimoji="0" lang="fr-FR" sz="8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Alessia Romagnoli Mickaël Schmitz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Sylvie Schuh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250D03-D9FF-4F62-88FB-034F29880456}"/>
              </a:ext>
            </a:extLst>
          </p:cNvPr>
          <p:cNvSpPr/>
          <p:nvPr/>
        </p:nvSpPr>
        <p:spPr>
          <a:xfrm>
            <a:off x="3768244" y="2630565"/>
            <a:ext cx="1376229" cy="1679026"/>
          </a:xfrm>
          <a:prstGeom prst="rect">
            <a:avLst/>
          </a:prstGeom>
          <a:solidFill>
            <a:srgbClr val="5FBEDC"/>
          </a:solidFill>
          <a:ln w="12700" cap="flat" cmpd="sng" algn="ctr">
            <a:solidFill>
              <a:srgbClr val="5FBEDC">
                <a:shade val="50000"/>
              </a:srgbClr>
            </a:solidFill>
            <a:prstDash val="solid"/>
            <a:miter lim="800000"/>
          </a:ln>
          <a:effectLst/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Budget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CNRS 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Mickaël Puerto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UNISTRA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Nadine Reinbold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61E034-58A1-4BCD-B43E-10D8371606A3}"/>
              </a:ext>
            </a:extLst>
          </p:cNvPr>
          <p:cNvSpPr/>
          <p:nvPr/>
        </p:nvSpPr>
        <p:spPr>
          <a:xfrm>
            <a:off x="5302184" y="2613313"/>
            <a:ext cx="1376229" cy="1696278"/>
          </a:xfrm>
          <a:prstGeom prst="rect">
            <a:avLst/>
          </a:prstGeom>
          <a:solidFill>
            <a:srgbClr val="5FBEDC"/>
          </a:solidFill>
          <a:ln w="12700" cap="flat" cmpd="sng" algn="ctr">
            <a:solidFill>
              <a:srgbClr val="5FBEDC">
                <a:shade val="50000"/>
              </a:srgbClr>
            </a:solidFill>
            <a:prstDash val="solid"/>
            <a:miter lim="800000"/>
          </a:ln>
          <a:effectLst/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Recettes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Mickaël Puerto</a:t>
            </a:r>
            <a:endParaRPr kumimoji="0" lang="fr-FR" sz="8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C70258-C948-4F16-AA70-5E404700118F}"/>
              </a:ext>
            </a:extLst>
          </p:cNvPr>
          <p:cNvSpPr/>
          <p:nvPr/>
        </p:nvSpPr>
        <p:spPr>
          <a:xfrm>
            <a:off x="1883549" y="3186020"/>
            <a:ext cx="1376229" cy="988259"/>
          </a:xfrm>
          <a:prstGeom prst="rect">
            <a:avLst/>
          </a:prstGeom>
          <a:gradFill rotWithShape="1">
            <a:gsLst>
              <a:gs pos="0">
                <a:srgbClr val="5FBEDC">
                  <a:lumMod val="110000"/>
                  <a:satMod val="105000"/>
                  <a:tint val="67000"/>
                </a:srgbClr>
              </a:gs>
              <a:gs pos="50000">
                <a:srgbClr val="5FBEDC">
                  <a:lumMod val="105000"/>
                  <a:satMod val="103000"/>
                  <a:tint val="73000"/>
                </a:srgbClr>
              </a:gs>
              <a:gs pos="100000">
                <a:srgbClr val="5FBEDC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FBEDC"/>
            </a:solidFill>
            <a:prstDash val="solid"/>
            <a:miter lim="800000"/>
          </a:ln>
          <a:effectLst/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RH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sng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Claudine Gallone,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Josiane </a:t>
            </a: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Heidmann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Martine Rivet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Mickaël Schmitz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E16CEE-8A79-4A06-9B7E-3ADFF2A780B5}"/>
              </a:ext>
            </a:extLst>
          </p:cNvPr>
          <p:cNvSpPr/>
          <p:nvPr/>
        </p:nvSpPr>
        <p:spPr>
          <a:xfrm>
            <a:off x="8656036" y="3210596"/>
            <a:ext cx="1376229" cy="988259"/>
          </a:xfrm>
          <a:prstGeom prst="rect">
            <a:avLst/>
          </a:prstGeom>
          <a:gradFill rotWithShape="1">
            <a:gsLst>
              <a:gs pos="0">
                <a:srgbClr val="5FBEDC">
                  <a:lumMod val="110000"/>
                  <a:satMod val="105000"/>
                  <a:tint val="67000"/>
                </a:srgbClr>
              </a:gs>
              <a:gs pos="50000">
                <a:srgbClr val="5FBEDC">
                  <a:lumMod val="105000"/>
                  <a:satMod val="103000"/>
                  <a:tint val="73000"/>
                </a:srgbClr>
              </a:gs>
              <a:gs pos="100000">
                <a:srgbClr val="5FBEDC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FBEDC"/>
            </a:solidFill>
            <a:prstDash val="solid"/>
            <a:miter lim="800000"/>
          </a:ln>
          <a:effectLst/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Accueil/Transport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sng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Elisabeth </a:t>
            </a: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Parentin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Sylvie </a:t>
            </a: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Schuh</a:t>
            </a:r>
            <a:endParaRPr kumimoji="0" lang="fr-FR" sz="800" b="0" i="0" u="sng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4D21AF-97A0-49BA-8D05-7EA463AB172F}"/>
              </a:ext>
            </a:extLst>
          </p:cNvPr>
          <p:cNvSpPr/>
          <p:nvPr/>
        </p:nvSpPr>
        <p:spPr>
          <a:xfrm>
            <a:off x="7644838" y="423275"/>
            <a:ext cx="1743757" cy="451367"/>
          </a:xfrm>
          <a:prstGeom prst="rect">
            <a:avLst/>
          </a:prstGeom>
          <a:solidFill>
            <a:srgbClr val="5FBEDC"/>
          </a:solidFill>
          <a:ln w="12700" cap="flat" cmpd="sng" algn="ctr">
            <a:solidFill>
              <a:srgbClr val="5FBEDC">
                <a:shade val="50000"/>
              </a:srgbClr>
            </a:solidFill>
            <a:prstDash val="solid"/>
            <a:miter lim="800000"/>
          </a:ln>
          <a:effectLst/>
        </p:spPr>
        <p:txBody>
          <a:bodyPr tIns="0"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Assistante de Direction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Florence Diemer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0F303FA-5F1E-4FD1-AD43-BA0AA7A75297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>
            <a:off x="5982509" y="876645"/>
            <a:ext cx="7789" cy="1154119"/>
          </a:xfrm>
          <a:prstGeom prst="line">
            <a:avLst/>
          </a:prstGeom>
          <a:noFill/>
          <a:ln w="12700" cap="flat" cmpd="sng" algn="ctr">
            <a:solidFill>
              <a:srgbClr val="0C284B"/>
            </a:solidFill>
            <a:prstDash val="solid"/>
            <a:miter lim="800000"/>
          </a:ln>
          <a:effectLst/>
        </p:spPr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ED0CB1E-A4A5-4D72-BCC2-118209D58EE0}"/>
              </a:ext>
            </a:extLst>
          </p:cNvPr>
          <p:cNvCxnSpPr>
            <a:endCxn id="15" idx="0"/>
          </p:cNvCxnSpPr>
          <p:nvPr/>
        </p:nvCxnSpPr>
        <p:spPr>
          <a:xfrm flipH="1">
            <a:off x="2571664" y="1717559"/>
            <a:ext cx="1" cy="313205"/>
          </a:xfrm>
          <a:prstGeom prst="line">
            <a:avLst/>
          </a:prstGeom>
          <a:noFill/>
          <a:ln w="12700" cap="flat" cmpd="sng" algn="ctr">
            <a:solidFill>
              <a:srgbClr val="0C284B"/>
            </a:solidFill>
            <a:prstDash val="solid"/>
            <a:miter lim="800000"/>
          </a:ln>
          <a:effectLst/>
        </p:spPr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7A2C514-74AF-4D84-8966-FE071F5E2562}"/>
              </a:ext>
            </a:extLst>
          </p:cNvPr>
          <p:cNvCxnSpPr>
            <a:endCxn id="17" idx="0"/>
          </p:cNvCxnSpPr>
          <p:nvPr/>
        </p:nvCxnSpPr>
        <p:spPr>
          <a:xfrm>
            <a:off x="9344149" y="1717559"/>
            <a:ext cx="2" cy="313205"/>
          </a:xfrm>
          <a:prstGeom prst="line">
            <a:avLst/>
          </a:prstGeom>
          <a:noFill/>
          <a:ln w="12700" cap="flat" cmpd="sng" algn="ctr">
            <a:solidFill>
              <a:srgbClr val="0C284B"/>
            </a:solidFill>
            <a:prstDash val="solid"/>
            <a:miter lim="800000"/>
          </a:ln>
          <a:effectLst/>
        </p:spPr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9EC792F-8008-40D3-9E18-6FDE88136D98}"/>
              </a:ext>
            </a:extLst>
          </p:cNvPr>
          <p:cNvCxnSpPr>
            <a:cxnSpLocks/>
          </p:cNvCxnSpPr>
          <p:nvPr/>
        </p:nvCxnSpPr>
        <p:spPr>
          <a:xfrm flipH="1" flipV="1">
            <a:off x="2571665" y="1717559"/>
            <a:ext cx="6772484" cy="3469"/>
          </a:xfrm>
          <a:prstGeom prst="line">
            <a:avLst/>
          </a:prstGeom>
          <a:noFill/>
          <a:ln w="12700" cap="flat" cmpd="sng" algn="ctr">
            <a:solidFill>
              <a:srgbClr val="0C284B"/>
            </a:solidFill>
            <a:prstDash val="solid"/>
            <a:miter lim="800000"/>
          </a:ln>
          <a:effectLst/>
        </p:spPr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3BE873E-0C41-4F00-BC62-BDC092DFD738}"/>
              </a:ext>
            </a:extLst>
          </p:cNvPr>
          <p:cNvCxnSpPr>
            <a:cxnSpLocks/>
          </p:cNvCxnSpPr>
          <p:nvPr/>
        </p:nvCxnSpPr>
        <p:spPr>
          <a:xfrm flipV="1">
            <a:off x="7054564" y="649959"/>
            <a:ext cx="590274" cy="1"/>
          </a:xfrm>
          <a:prstGeom prst="line">
            <a:avLst/>
          </a:prstGeom>
          <a:noFill/>
          <a:ln w="12700" cap="flat" cmpd="sng" algn="ctr">
            <a:solidFill>
              <a:srgbClr val="0C284B"/>
            </a:solidFill>
            <a:prstDash val="solid"/>
            <a:miter lim="800000"/>
          </a:ln>
          <a:effectLst/>
        </p:spPr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99AEB0DC-EDC7-4F9A-A1ED-704E4389C78C}"/>
              </a:ext>
            </a:extLst>
          </p:cNvPr>
          <p:cNvSpPr txBox="1"/>
          <p:nvPr/>
        </p:nvSpPr>
        <p:spPr>
          <a:xfrm>
            <a:off x="1395109" y="227000"/>
            <a:ext cx="31918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u="sng" dirty="0">
                <a:solidFill>
                  <a:srgbClr val="000000"/>
                </a:solidFill>
                <a:latin typeface="Arial" panose="020B0604020202020204"/>
              </a:rPr>
              <a:t>Fonctions transverses : </a:t>
            </a:r>
          </a:p>
          <a:p>
            <a:r>
              <a:rPr lang="fr-FR" sz="700" dirty="0">
                <a:solidFill>
                  <a:srgbClr val="000000"/>
                </a:solidFill>
                <a:latin typeface="Arial" panose="020B0604020202020204"/>
              </a:rPr>
              <a:t>Correspondante Formation : Claudine Gallone</a:t>
            </a:r>
          </a:p>
          <a:p>
            <a:r>
              <a:rPr lang="fr-FR" sz="700" dirty="0">
                <a:solidFill>
                  <a:srgbClr val="000000"/>
                </a:solidFill>
                <a:latin typeface="Arial" panose="020B0604020202020204"/>
              </a:rPr>
              <a:t>Référente Parité : Claudine Gallone</a:t>
            </a:r>
          </a:p>
          <a:p>
            <a:r>
              <a:rPr lang="fr-FR" sz="700" dirty="0">
                <a:solidFill>
                  <a:srgbClr val="000000"/>
                </a:solidFill>
                <a:latin typeface="Arial" panose="020B0604020202020204"/>
              </a:rPr>
              <a:t>Correspondante Europe : Florence Diemer, Alessia Romagnoli</a:t>
            </a:r>
          </a:p>
          <a:p>
            <a:r>
              <a:rPr lang="fr-FR" sz="700" dirty="0">
                <a:solidFill>
                  <a:srgbClr val="000000"/>
                </a:solidFill>
                <a:latin typeface="Arial" panose="020B0604020202020204"/>
              </a:rPr>
              <a:t>Correspondant Valorisation : Nicolas Ollivier-Henry, Mickaël Puerto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0E3CFCA0-BBB2-499E-A20B-5A3FEC3B929C}"/>
              </a:ext>
            </a:extLst>
          </p:cNvPr>
          <p:cNvCxnSpPr>
            <a:cxnSpLocks/>
          </p:cNvCxnSpPr>
          <p:nvPr/>
        </p:nvCxnSpPr>
        <p:spPr>
          <a:xfrm flipV="1">
            <a:off x="5990298" y="1310047"/>
            <a:ext cx="1654540" cy="22173"/>
          </a:xfrm>
          <a:prstGeom prst="line">
            <a:avLst/>
          </a:prstGeom>
          <a:noFill/>
          <a:ln w="12700" cap="flat" cmpd="sng" algn="ctr">
            <a:solidFill>
              <a:srgbClr val="0C284B"/>
            </a:solidFill>
            <a:prstDash val="sysDash"/>
            <a:miter lim="800000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6260C48-CDE0-42AC-BB39-E239D8AF5992}"/>
              </a:ext>
            </a:extLst>
          </p:cNvPr>
          <p:cNvSpPr/>
          <p:nvPr/>
        </p:nvSpPr>
        <p:spPr>
          <a:xfrm>
            <a:off x="7652626" y="1050701"/>
            <a:ext cx="1735969" cy="492534"/>
          </a:xfrm>
          <a:prstGeom prst="rect">
            <a:avLst/>
          </a:prstGeom>
          <a:solidFill>
            <a:srgbClr val="5FBEDC"/>
          </a:solidFill>
          <a:ln w="12700" cap="flat" cmpd="sng" algn="ctr">
            <a:solidFill>
              <a:srgbClr val="5FBEDC">
                <a:shade val="50000"/>
              </a:srgbClr>
            </a:solidFill>
            <a:prstDash val="solid"/>
            <a:miter lim="800000"/>
          </a:ln>
          <a:effectLst/>
        </p:spPr>
        <p:txBody>
          <a:bodyPr lIns="90000"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Processus et Organisation des données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Alessia Romagnoli</a:t>
            </a:r>
            <a:endParaRPr kumimoji="0" lang="fr-FR" sz="8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BFBB5C83-7499-4908-9F76-E13E60DBA89A}"/>
              </a:ext>
            </a:extLst>
          </p:cNvPr>
          <p:cNvCxnSpPr>
            <a:cxnSpLocks/>
          </p:cNvCxnSpPr>
          <p:nvPr/>
        </p:nvCxnSpPr>
        <p:spPr>
          <a:xfrm>
            <a:off x="7501788" y="2473043"/>
            <a:ext cx="0" cy="140270"/>
          </a:xfrm>
          <a:prstGeom prst="line">
            <a:avLst/>
          </a:prstGeom>
          <a:noFill/>
          <a:ln w="12700" cap="flat" cmpd="sng" algn="ctr">
            <a:solidFill>
              <a:srgbClr val="0C284B"/>
            </a:solidFill>
            <a:prstDash val="solid"/>
            <a:miter lim="800000"/>
          </a:ln>
          <a:effectLst/>
        </p:spPr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278CB4CE-A80C-4FD7-B305-688B904377B5}"/>
              </a:ext>
            </a:extLst>
          </p:cNvPr>
          <p:cNvCxnSpPr>
            <a:cxnSpLocks/>
          </p:cNvCxnSpPr>
          <p:nvPr/>
        </p:nvCxnSpPr>
        <p:spPr>
          <a:xfrm>
            <a:off x="5942082" y="2473043"/>
            <a:ext cx="0" cy="140270"/>
          </a:xfrm>
          <a:prstGeom prst="line">
            <a:avLst/>
          </a:prstGeom>
          <a:noFill/>
          <a:ln w="12700" cap="flat" cmpd="sng" algn="ctr">
            <a:solidFill>
              <a:srgbClr val="0C284B"/>
            </a:solidFill>
            <a:prstDash val="solid"/>
            <a:miter lim="800000"/>
          </a:ln>
          <a:effectLst/>
        </p:spPr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936E497C-0FF6-4C33-9246-D608265B139D}"/>
              </a:ext>
            </a:extLst>
          </p:cNvPr>
          <p:cNvCxnSpPr>
            <a:cxnSpLocks/>
          </p:cNvCxnSpPr>
          <p:nvPr/>
        </p:nvCxnSpPr>
        <p:spPr>
          <a:xfrm>
            <a:off x="4444583" y="2473043"/>
            <a:ext cx="0" cy="140270"/>
          </a:xfrm>
          <a:prstGeom prst="line">
            <a:avLst/>
          </a:prstGeom>
          <a:noFill/>
          <a:ln w="12700" cap="flat" cmpd="sng" algn="ctr">
            <a:solidFill>
              <a:srgbClr val="0C284B"/>
            </a:solidFill>
            <a:prstDash val="solid"/>
            <a:miter lim="800000"/>
          </a:ln>
          <a:effectLst/>
        </p:spPr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D33B878B-3FE0-4088-B9F6-626090DD4DBF}"/>
              </a:ext>
            </a:extLst>
          </p:cNvPr>
          <p:cNvCxnSpPr>
            <a:stCxn id="47" idx="3"/>
          </p:cNvCxnSpPr>
          <p:nvPr/>
        </p:nvCxnSpPr>
        <p:spPr>
          <a:xfrm>
            <a:off x="4327969" y="1321814"/>
            <a:ext cx="1654540" cy="8202"/>
          </a:xfrm>
          <a:prstGeom prst="line">
            <a:avLst/>
          </a:prstGeom>
          <a:noFill/>
          <a:ln w="12700" cap="flat" cmpd="sng" algn="ctr">
            <a:solidFill>
              <a:srgbClr val="0C284B"/>
            </a:solidFill>
            <a:prstDash val="sysDash"/>
            <a:miter lim="800000"/>
          </a:ln>
          <a:effectLst/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D613A5A-CF28-4505-8933-85020C49031E}"/>
              </a:ext>
            </a:extLst>
          </p:cNvPr>
          <p:cNvSpPr/>
          <p:nvPr/>
        </p:nvSpPr>
        <p:spPr>
          <a:xfrm>
            <a:off x="2592000" y="1075547"/>
            <a:ext cx="1735969" cy="492534"/>
          </a:xfrm>
          <a:prstGeom prst="rect">
            <a:avLst/>
          </a:prstGeom>
          <a:solidFill>
            <a:srgbClr val="5FBEDC"/>
          </a:solidFill>
          <a:ln w="12700" cap="flat" cmpd="sng" algn="ctr">
            <a:solidFill>
              <a:srgbClr val="5FBEDC">
                <a:shade val="50000"/>
              </a:srgbClr>
            </a:solidFill>
            <a:prstDash val="solid"/>
            <a:miter lim="800000"/>
          </a:ln>
          <a:effectLst/>
        </p:spPr>
        <p:txBody>
          <a:bodyPr lIns="90000"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Référente Achats Marchés et Carte Achat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Fabienne Hamel</a:t>
            </a:r>
            <a:endParaRPr kumimoji="0" lang="fr-FR" sz="8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2609080-EB63-43B8-B75D-B74022498C01}"/>
              </a:ext>
            </a:extLst>
          </p:cNvPr>
          <p:cNvSpPr txBox="1"/>
          <p:nvPr/>
        </p:nvSpPr>
        <p:spPr>
          <a:xfrm>
            <a:off x="270946" y="5075561"/>
            <a:ext cx="2092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sz="1600" dirty="0"/>
              <a:t>Multi Tutelles </a:t>
            </a:r>
          </a:p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sz="1600" dirty="0"/>
              <a:t>Multi projets </a:t>
            </a:r>
          </a:p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sz="1600" dirty="0"/>
              <a:t>ZRR</a:t>
            </a:r>
          </a:p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sz="1600" dirty="0"/>
              <a:t>Proche des utilisateurs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00649E4-CDFE-45F1-A455-4E885D19D3C4}"/>
              </a:ext>
            </a:extLst>
          </p:cNvPr>
          <p:cNvSpPr txBox="1"/>
          <p:nvPr/>
        </p:nvSpPr>
        <p:spPr>
          <a:xfrm>
            <a:off x="2410700" y="5050612"/>
            <a:ext cx="266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1600" dirty="0"/>
              <a:t>Calendrier</a:t>
            </a:r>
          </a:p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1600" dirty="0"/>
              <a:t>Process</a:t>
            </a:r>
          </a:p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1600" dirty="0"/>
              <a:t>Réglementaires</a:t>
            </a: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B4D036FF-5274-43F6-AAA1-9A75C1AD359F}"/>
              </a:ext>
            </a:extLst>
          </p:cNvPr>
          <p:cNvSpPr/>
          <p:nvPr/>
        </p:nvSpPr>
        <p:spPr>
          <a:xfrm>
            <a:off x="310494" y="4397461"/>
            <a:ext cx="1677056" cy="6409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Contexte</a:t>
            </a: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2A2662CC-CBDC-46A9-912E-479E1EF8DAA7}"/>
              </a:ext>
            </a:extLst>
          </p:cNvPr>
          <p:cNvSpPr/>
          <p:nvPr/>
        </p:nvSpPr>
        <p:spPr>
          <a:xfrm>
            <a:off x="2841504" y="4397460"/>
            <a:ext cx="2143246" cy="6409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Contraintes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E275E3EA-35D9-45BE-86BF-F4ABF61231B5}"/>
              </a:ext>
            </a:extLst>
          </p:cNvPr>
          <p:cNvSpPr/>
          <p:nvPr/>
        </p:nvSpPr>
        <p:spPr>
          <a:xfrm>
            <a:off x="6003019" y="4380569"/>
            <a:ext cx="2288030" cy="6409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Risque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B02FF24-E2E9-4C70-914E-87C336F5EE26}"/>
              </a:ext>
            </a:extLst>
          </p:cNvPr>
          <p:cNvSpPr txBox="1"/>
          <p:nvPr/>
        </p:nvSpPr>
        <p:spPr>
          <a:xfrm>
            <a:off x="5630982" y="5031259"/>
            <a:ext cx="266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1600" dirty="0"/>
              <a:t>Retard</a:t>
            </a:r>
          </a:p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1600" dirty="0"/>
              <a:t>Erreur</a:t>
            </a:r>
          </a:p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1600" dirty="0"/>
              <a:t>Stress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95AC462-34D9-4B57-8B49-5E1BB8134D1C}"/>
              </a:ext>
            </a:extLst>
          </p:cNvPr>
          <p:cNvSpPr txBox="1"/>
          <p:nvPr/>
        </p:nvSpPr>
        <p:spPr>
          <a:xfrm>
            <a:off x="2132736" y="4537730"/>
            <a:ext cx="116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endParaRPr lang="fr-FR" dirty="0"/>
          </a:p>
          <a:p>
            <a:endParaRPr lang="fr-FR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08985AF-A1DC-4612-86A7-9EF722996EF7}"/>
              </a:ext>
            </a:extLst>
          </p:cNvPr>
          <p:cNvSpPr txBox="1"/>
          <p:nvPr/>
        </p:nvSpPr>
        <p:spPr>
          <a:xfrm>
            <a:off x="5268908" y="4525198"/>
            <a:ext cx="116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endParaRPr lang="fr-FR" dirty="0"/>
          </a:p>
          <a:p>
            <a:endParaRPr lang="fr-FR" dirty="0"/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688F4547-6B6E-4065-93D6-5511D6A2DCCA}"/>
              </a:ext>
            </a:extLst>
          </p:cNvPr>
          <p:cNvSpPr/>
          <p:nvPr/>
        </p:nvSpPr>
        <p:spPr>
          <a:xfrm>
            <a:off x="9593476" y="4380089"/>
            <a:ext cx="2288030" cy="64098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Mitigation Risque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F00C7AC-53F8-4994-A5DA-18C0C93A0D4C}"/>
              </a:ext>
            </a:extLst>
          </p:cNvPr>
          <p:cNvSpPr txBox="1"/>
          <p:nvPr/>
        </p:nvSpPr>
        <p:spPr>
          <a:xfrm>
            <a:off x="8653123" y="4472313"/>
            <a:ext cx="116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endParaRPr lang="fr-FR" dirty="0"/>
          </a:p>
          <a:p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239D1AAF-A091-4F09-ACA1-5C5F4B3670A1}"/>
              </a:ext>
            </a:extLst>
          </p:cNvPr>
          <p:cNvSpPr txBox="1"/>
          <p:nvPr/>
        </p:nvSpPr>
        <p:spPr>
          <a:xfrm>
            <a:off x="9136182" y="5021557"/>
            <a:ext cx="2660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1600" dirty="0"/>
              <a:t>Communication </a:t>
            </a:r>
          </a:p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Définition de process</a:t>
            </a:r>
          </a:p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1600" dirty="0"/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267592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91DEE94-9746-42EA-B279-92367F698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4" y="1418388"/>
            <a:ext cx="9963700" cy="385211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FD2F34B-DDB4-4838-928D-0F44423FD4F1}"/>
              </a:ext>
            </a:extLst>
          </p:cNvPr>
          <p:cNvSpPr txBox="1"/>
          <p:nvPr/>
        </p:nvSpPr>
        <p:spPr>
          <a:xfrm>
            <a:off x="207818" y="142503"/>
            <a:ext cx="908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/>
              <a:t>Focus sur le schéma de la dépense au CNRS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C63791-E05D-4CC9-AA74-B65FF0817ED1}"/>
              </a:ext>
            </a:extLst>
          </p:cNvPr>
          <p:cNvSpPr txBox="1"/>
          <p:nvPr/>
        </p:nvSpPr>
        <p:spPr>
          <a:xfrm>
            <a:off x="2836991" y="5417732"/>
            <a:ext cx="4965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2400" dirty="0"/>
              <a:t>Cadre réglementaire</a:t>
            </a:r>
          </a:p>
          <a:p>
            <a:pPr marL="742950" lvl="1" indent="-285750">
              <a:buFont typeface="Wingdings" panose="05000000000000000000" pitchFamily="2" charset="2"/>
              <a:buChar char=""/>
            </a:pPr>
            <a:r>
              <a:rPr lang="fr-FR" sz="2400" dirty="0" err="1"/>
              <a:t>Tou</a:t>
            </a:r>
            <a:r>
              <a:rPr lang="fr-FR" sz="2400" dirty="0"/>
              <a:t>-</a:t>
            </a:r>
            <a:r>
              <a:rPr lang="fr-FR" sz="2400" dirty="0" err="1"/>
              <a:t>te-s</a:t>
            </a:r>
            <a:r>
              <a:rPr lang="fr-FR" sz="2400" dirty="0"/>
              <a:t> acteurs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4EE5E8-A392-469E-A967-83F9974E8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94" y="5417732"/>
            <a:ext cx="1047633" cy="7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EB7F70E-9BE1-48A0-B1F9-200CCDA6A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51" y="316012"/>
            <a:ext cx="2084120" cy="28632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527D0C3-5129-498C-9ADF-3DFC9694574F}"/>
              </a:ext>
            </a:extLst>
          </p:cNvPr>
          <p:cNvSpPr txBox="1"/>
          <p:nvPr/>
        </p:nvSpPr>
        <p:spPr>
          <a:xfrm>
            <a:off x="4500527" y="697949"/>
            <a:ext cx="6584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dirty="0"/>
              <a:t>Achat sans l’accord du responsable de la ligne budgétaire</a:t>
            </a:r>
          </a:p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dirty="0"/>
              <a:t>Demande d’achat sans devis</a:t>
            </a:r>
          </a:p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dirty="0"/>
              <a:t>Informations manquantes </a:t>
            </a:r>
            <a:r>
              <a:rPr lang="fr-FR" dirty="0">
                <a:sym typeface="Wingdings" panose="05000000000000000000" pitchFamily="2" charset="2"/>
              </a:rPr>
              <a:t> charge de travail supplémentaire pour trouver les informations et perte de temps</a:t>
            </a:r>
          </a:p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dirty="0">
                <a:sym typeface="Wingdings" panose="05000000000000000000" pitchFamily="2" charset="2"/>
              </a:rPr>
              <a:t>Difficulté d’organisation lors d’absences ou télétravail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dirty="0"/>
              <a:t>Difficulté pour répondre aux audits financiers (</a:t>
            </a:r>
            <a:r>
              <a:rPr lang="fr-FR" dirty="0" err="1"/>
              <a:t>ie</a:t>
            </a:r>
            <a:r>
              <a:rPr lang="fr-FR" dirty="0"/>
              <a:t> </a:t>
            </a:r>
            <a:r>
              <a:rPr lang="fr-FR" dirty="0" err="1"/>
              <a:t>tracabilité</a:t>
            </a:r>
            <a:r>
              <a:rPr lang="fr-FR" dirty="0"/>
              <a:t>) et justifications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8CB18C-70D5-415E-B10D-E2DB07EA7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51" y="3514628"/>
            <a:ext cx="1924150" cy="274782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55755DE-F371-451E-B827-40729EBFE202}"/>
              </a:ext>
            </a:extLst>
          </p:cNvPr>
          <p:cNvSpPr txBox="1"/>
          <p:nvPr/>
        </p:nvSpPr>
        <p:spPr>
          <a:xfrm>
            <a:off x="4500527" y="4064510"/>
            <a:ext cx="65848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dirty="0"/>
              <a:t>Délai pour la constatation et la certification</a:t>
            </a:r>
          </a:p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dirty="0"/>
              <a:t>Informations manquantes </a:t>
            </a:r>
            <a:r>
              <a:rPr lang="fr-FR" dirty="0">
                <a:sym typeface="Wingdings" panose="05000000000000000000" pitchFamily="2" charset="2"/>
              </a:rPr>
              <a:t> charge de travail supplémentaires pour trouver les informations</a:t>
            </a:r>
          </a:p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dirty="0">
                <a:sym typeface="Wingdings" panose="05000000000000000000" pitchFamily="2" charset="2"/>
              </a:rPr>
              <a:t>BL papier  : Difficulté d’organisation lors d’absences ou télétravail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dirty="0"/>
              <a:t>Difficulté pour répondre aux audits financiers (</a:t>
            </a:r>
            <a:r>
              <a:rPr lang="fr-FR" dirty="0" err="1"/>
              <a:t>ie</a:t>
            </a:r>
            <a:r>
              <a:rPr lang="fr-FR" dirty="0"/>
              <a:t> </a:t>
            </a:r>
            <a:r>
              <a:rPr lang="fr-FR" dirty="0" err="1"/>
              <a:t>tracabilité</a:t>
            </a:r>
            <a:r>
              <a:rPr lang="fr-FR" dirty="0"/>
              <a:t>) et justifications 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B42C08-DF92-4EFD-906F-D3CB47947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851" y="1781103"/>
            <a:ext cx="797045" cy="7848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A96B725-3995-4C5A-9395-0E759F42B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7611" y="658717"/>
            <a:ext cx="797046" cy="68572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0E73A22-67D1-40E8-912B-A6424DB45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292" y="1852111"/>
            <a:ext cx="534786" cy="78471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8E638CB-30E9-4EF5-B990-1E70BD81E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4881" y="1973433"/>
            <a:ext cx="890289" cy="75078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1A22BDB-7AEE-43B7-8702-6F517429FB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679" y="4261466"/>
            <a:ext cx="1297609" cy="143901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173B912-D780-4590-9944-B979EACBF9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5292" y="754616"/>
            <a:ext cx="1225973" cy="902452"/>
          </a:xfrm>
          <a:prstGeom prst="rect">
            <a:avLst/>
          </a:prstGeom>
        </p:spPr>
      </p:pic>
      <p:sp>
        <p:nvSpPr>
          <p:cNvPr id="27" name="Flèche : pentagone 26">
            <a:extLst>
              <a:ext uri="{FF2B5EF4-FFF2-40B4-BE49-F238E27FC236}">
                <a16:creationId xmlns:a16="http://schemas.microsoft.com/office/drawing/2014/main" id="{91660980-86E7-42CE-A14E-A7EBF69C3DE1}"/>
              </a:ext>
            </a:extLst>
          </p:cNvPr>
          <p:cNvSpPr/>
          <p:nvPr/>
        </p:nvSpPr>
        <p:spPr>
          <a:xfrm>
            <a:off x="3333244" y="6069932"/>
            <a:ext cx="8483705" cy="6075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COMPLEXITE – MANQUE DE LISIBILITE – DELAI - ERREURS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F8DC9B6-422A-41D9-BEE7-C5D9EEEC49D4}"/>
              </a:ext>
            </a:extLst>
          </p:cNvPr>
          <p:cNvSpPr/>
          <p:nvPr/>
        </p:nvSpPr>
        <p:spPr>
          <a:xfrm>
            <a:off x="4298167" y="79216"/>
            <a:ext cx="6274166" cy="4735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u="sng" dirty="0"/>
              <a:t>Constat : </a:t>
            </a:r>
            <a:r>
              <a:rPr lang="fr-FR" sz="2400" dirty="0"/>
              <a:t>Demande d’achat </a:t>
            </a:r>
            <a:r>
              <a:rPr lang="fr-FR" sz="2400" dirty="0">
                <a:sym typeface="Wingdings" panose="05000000000000000000" pitchFamily="2" charset="2"/>
              </a:rPr>
              <a:t>est </a:t>
            </a:r>
            <a:r>
              <a:rPr lang="fr-FR" sz="2400" dirty="0"/>
              <a:t>peu utilisée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F623A1B-2B50-42AC-8815-81F6D2508327}"/>
              </a:ext>
            </a:extLst>
          </p:cNvPr>
          <p:cNvSpPr/>
          <p:nvPr/>
        </p:nvSpPr>
        <p:spPr>
          <a:xfrm>
            <a:off x="4298167" y="3166718"/>
            <a:ext cx="6274166" cy="4735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u="sng" dirty="0"/>
              <a:t>Constat : </a:t>
            </a:r>
            <a:r>
              <a:rPr lang="fr-FR" sz="2400" dirty="0"/>
              <a:t>Absence de BL ou nombreux BL papier </a:t>
            </a:r>
          </a:p>
        </p:txBody>
      </p:sp>
    </p:spTree>
    <p:extLst>
      <p:ext uri="{BB962C8B-B14F-4D97-AF65-F5344CB8AC3E}">
        <p14:creationId xmlns:p14="http://schemas.microsoft.com/office/powerpoint/2010/main" val="87235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FD2F34B-DDB4-4838-928D-0F44423FD4F1}"/>
              </a:ext>
            </a:extLst>
          </p:cNvPr>
          <p:cNvSpPr txBox="1"/>
          <p:nvPr/>
        </p:nvSpPr>
        <p:spPr>
          <a:xfrm>
            <a:off x="207818" y="142503"/>
            <a:ext cx="1050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Contexte de dématérialisation au CNRS: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3C7D9B-F84A-4673-83CD-C431998D485B}"/>
              </a:ext>
            </a:extLst>
          </p:cNvPr>
          <p:cNvSpPr txBox="1"/>
          <p:nvPr/>
        </p:nvSpPr>
        <p:spPr>
          <a:xfrm>
            <a:off x="207818" y="909716"/>
            <a:ext cx="10503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dirty="0"/>
              <a:t>Commande GESLAB « processus standard » visa dématérialisé depuis 2024</a:t>
            </a:r>
          </a:p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dirty="0"/>
              <a:t>Les commandes de flux 4 « sans engagement préalable » type carte achat prévu  2026</a:t>
            </a:r>
          </a:p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dirty="0"/>
              <a:t>Les commandes FCM n’ont pas besoin d’être imprimées et signées puisque cela est validé dans Notilus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335C69-069E-4A0A-A554-0C5CCE1C91EC}"/>
              </a:ext>
            </a:extLst>
          </p:cNvPr>
          <p:cNvSpPr txBox="1"/>
          <p:nvPr/>
        </p:nvSpPr>
        <p:spPr>
          <a:xfrm>
            <a:off x="3552243" y="5568012"/>
            <a:ext cx="8465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Facilite le partage d’informations entre collègues, mais aussi vers la DR10 (justification, audit)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Gain de temps pour l’émission des commandes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Gain de temps pour les certifications.</a:t>
            </a:r>
            <a:endParaRPr lang="fr-FR" sz="1600" dirty="0"/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199EEFCB-D2D5-43B7-9C4A-CE742EBD20F7}"/>
              </a:ext>
            </a:extLst>
          </p:cNvPr>
          <p:cNvSpPr/>
          <p:nvPr/>
        </p:nvSpPr>
        <p:spPr>
          <a:xfrm>
            <a:off x="233179" y="2083247"/>
            <a:ext cx="10873973" cy="6075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Outil informatique de demande d’achats (Intranet IPHC)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FCB222-D6E2-4A5B-AD23-52D3E641CED8}"/>
              </a:ext>
            </a:extLst>
          </p:cNvPr>
          <p:cNvSpPr txBox="1"/>
          <p:nvPr/>
        </p:nvSpPr>
        <p:spPr>
          <a:xfrm>
            <a:off x="207818" y="2812941"/>
            <a:ext cx="1050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"/>
            </a:pPr>
            <a:r>
              <a:rPr lang="fr-FR" u="sng" dirty="0"/>
              <a:t>Responsable du projet :</a:t>
            </a:r>
            <a:r>
              <a:rPr lang="fr-FR" dirty="0"/>
              <a:t> Alessia Romagnoli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52C9884-2FED-4C46-9417-0AB4CCA88AD3}"/>
              </a:ext>
            </a:extLst>
          </p:cNvPr>
          <p:cNvSpPr txBox="1"/>
          <p:nvPr/>
        </p:nvSpPr>
        <p:spPr>
          <a:xfrm>
            <a:off x="576746" y="4626396"/>
            <a:ext cx="25841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Définition de besoin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Elaboration du cahier des charges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Création d’un espace commun de partage numérique pour tous les documents liés à la demande d’achat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000" b="1" dirty="0"/>
          </a:p>
          <a:p>
            <a:r>
              <a:rPr lang="fr-FR" sz="1000" b="1" dirty="0"/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8F40453-61D9-4CF4-9BD3-5C6B0063A440}"/>
              </a:ext>
            </a:extLst>
          </p:cNvPr>
          <p:cNvSpPr txBox="1"/>
          <p:nvPr/>
        </p:nvSpPr>
        <p:spPr>
          <a:xfrm>
            <a:off x="2609763" y="3546861"/>
            <a:ext cx="1164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Cahier des charges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B090473-E0C3-4218-9B90-CD7721C6E052}"/>
              </a:ext>
            </a:extLst>
          </p:cNvPr>
          <p:cNvSpPr txBox="1"/>
          <p:nvPr/>
        </p:nvSpPr>
        <p:spPr>
          <a:xfrm>
            <a:off x="3781313" y="4601816"/>
            <a:ext cx="1739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Développement,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Tests Interne + STI,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Modifications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Tests avec quelques groupes/services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0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000" b="1" dirty="0"/>
          </a:p>
          <a:p>
            <a:r>
              <a:rPr lang="fr-FR" sz="1000" b="1" dirty="0"/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96B8597-AB87-49F3-83EF-D7B487CE5875}"/>
              </a:ext>
            </a:extLst>
          </p:cNvPr>
          <p:cNvSpPr txBox="1"/>
          <p:nvPr/>
        </p:nvSpPr>
        <p:spPr>
          <a:xfrm>
            <a:off x="7383680" y="3483723"/>
            <a:ext cx="236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Déploiement IPHC</a:t>
            </a:r>
          </a:p>
          <a:p>
            <a:r>
              <a:rPr lang="fr-FR" sz="1000" b="1" dirty="0"/>
              <a:t>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97E5096F-C510-4FE6-A2C9-24BA06B43A14}"/>
              </a:ext>
            </a:extLst>
          </p:cNvPr>
          <p:cNvCxnSpPr>
            <a:cxnSpLocks/>
          </p:cNvCxnSpPr>
          <p:nvPr/>
        </p:nvCxnSpPr>
        <p:spPr>
          <a:xfrm flipV="1">
            <a:off x="235255" y="4522896"/>
            <a:ext cx="9511995" cy="2066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FAA4B1D-7647-4A7A-9AEA-EC2093E8DF71}"/>
              </a:ext>
            </a:extLst>
          </p:cNvPr>
          <p:cNvSpPr txBox="1"/>
          <p:nvPr/>
        </p:nvSpPr>
        <p:spPr>
          <a:xfrm>
            <a:off x="118879" y="4104574"/>
            <a:ext cx="935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 Avril 2025 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719824F-DA6E-497D-98CA-D8FDD019F2CB}"/>
              </a:ext>
            </a:extLst>
          </p:cNvPr>
          <p:cNvCxnSpPr/>
          <p:nvPr/>
        </p:nvCxnSpPr>
        <p:spPr>
          <a:xfrm>
            <a:off x="3069301" y="4332044"/>
            <a:ext cx="0" cy="1740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D0370314-1AD5-40FC-A301-C225CDF63EA8}"/>
              </a:ext>
            </a:extLst>
          </p:cNvPr>
          <p:cNvSpPr txBox="1"/>
          <p:nvPr/>
        </p:nvSpPr>
        <p:spPr>
          <a:xfrm>
            <a:off x="2619669" y="4110483"/>
            <a:ext cx="1323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Mi  Septembre 2025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A4E498C-E6A7-4CDC-A524-0B960E1D98ED}"/>
              </a:ext>
            </a:extLst>
          </p:cNvPr>
          <p:cNvCxnSpPr/>
          <p:nvPr/>
        </p:nvCxnSpPr>
        <p:spPr>
          <a:xfrm>
            <a:off x="402913" y="4332044"/>
            <a:ext cx="0" cy="1740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5286CA1-4D7E-4A56-AF43-A6941BF00300}"/>
              </a:ext>
            </a:extLst>
          </p:cNvPr>
          <p:cNvCxnSpPr/>
          <p:nvPr/>
        </p:nvCxnSpPr>
        <p:spPr>
          <a:xfrm>
            <a:off x="5621616" y="4350794"/>
            <a:ext cx="0" cy="1740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7A7BD435-BCB5-4E9A-BE35-6122DB1FFD0C}"/>
              </a:ext>
            </a:extLst>
          </p:cNvPr>
          <p:cNvSpPr txBox="1"/>
          <p:nvPr/>
        </p:nvSpPr>
        <p:spPr>
          <a:xfrm>
            <a:off x="5151831" y="4085821"/>
            <a:ext cx="127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 mi- Novembre 2025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902FE53-F2D5-455A-AF18-BDD09158D467}"/>
              </a:ext>
            </a:extLst>
          </p:cNvPr>
          <p:cNvSpPr txBox="1"/>
          <p:nvPr/>
        </p:nvSpPr>
        <p:spPr>
          <a:xfrm>
            <a:off x="5161086" y="3519699"/>
            <a:ext cx="1166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Logiciel finalisé </a:t>
            </a:r>
          </a:p>
        </p:txBody>
      </p:sp>
      <p:sp>
        <p:nvSpPr>
          <p:cNvPr id="28" name="Losange 27">
            <a:extLst>
              <a:ext uri="{FF2B5EF4-FFF2-40B4-BE49-F238E27FC236}">
                <a16:creationId xmlns:a16="http://schemas.microsoft.com/office/drawing/2014/main" id="{98092688-D0AF-421C-B0E1-9474A4782C2B}"/>
              </a:ext>
            </a:extLst>
          </p:cNvPr>
          <p:cNvSpPr/>
          <p:nvPr/>
        </p:nvSpPr>
        <p:spPr>
          <a:xfrm>
            <a:off x="2946601" y="3820926"/>
            <a:ext cx="245399" cy="258787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Losange 28">
            <a:extLst>
              <a:ext uri="{FF2B5EF4-FFF2-40B4-BE49-F238E27FC236}">
                <a16:creationId xmlns:a16="http://schemas.microsoft.com/office/drawing/2014/main" id="{6CF73253-871F-41C5-966F-3AEFE0DF937B}"/>
              </a:ext>
            </a:extLst>
          </p:cNvPr>
          <p:cNvSpPr/>
          <p:nvPr/>
        </p:nvSpPr>
        <p:spPr>
          <a:xfrm>
            <a:off x="5498916" y="3797906"/>
            <a:ext cx="245399" cy="258787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AB3DFF05-A478-4960-AEA0-BAA83DEDC818}"/>
              </a:ext>
            </a:extLst>
          </p:cNvPr>
          <p:cNvCxnSpPr/>
          <p:nvPr/>
        </p:nvCxnSpPr>
        <p:spPr>
          <a:xfrm>
            <a:off x="7958416" y="4332042"/>
            <a:ext cx="0" cy="1740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9602FBB9-0BC6-44BA-B206-E4E1029EE5CC}"/>
              </a:ext>
            </a:extLst>
          </p:cNvPr>
          <p:cNvSpPr txBox="1"/>
          <p:nvPr/>
        </p:nvSpPr>
        <p:spPr>
          <a:xfrm>
            <a:off x="7469581" y="4079713"/>
            <a:ext cx="108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 Janvier 2026 </a:t>
            </a:r>
          </a:p>
        </p:txBody>
      </p:sp>
      <p:sp>
        <p:nvSpPr>
          <p:cNvPr id="32" name="Losange 31">
            <a:extLst>
              <a:ext uri="{FF2B5EF4-FFF2-40B4-BE49-F238E27FC236}">
                <a16:creationId xmlns:a16="http://schemas.microsoft.com/office/drawing/2014/main" id="{E0BE0B51-FD63-4380-8393-306B0D05FE46}"/>
              </a:ext>
            </a:extLst>
          </p:cNvPr>
          <p:cNvSpPr/>
          <p:nvPr/>
        </p:nvSpPr>
        <p:spPr>
          <a:xfrm>
            <a:off x="7835716" y="3770195"/>
            <a:ext cx="245399" cy="258787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B225412-11C3-4BD4-8D0B-57A6BC7F3142}"/>
              </a:ext>
            </a:extLst>
          </p:cNvPr>
          <p:cNvSpPr txBox="1"/>
          <p:nvPr/>
        </p:nvSpPr>
        <p:spPr>
          <a:xfrm>
            <a:off x="6141270" y="4601815"/>
            <a:ext cx="17395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Rédaction mode opératoire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/>
              <a:t>Tests IPHC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/>
              <a:t>Communication </a:t>
            </a:r>
            <a:r>
              <a:rPr lang="fr-FR" sz="1000" b="1" dirty="0"/>
              <a:t>IPHC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0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000" b="1" dirty="0"/>
          </a:p>
          <a:p>
            <a:r>
              <a:rPr lang="fr-FR" sz="1000" b="1" dirty="0"/>
              <a:t> 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857D6DAC-D3E1-448D-BE8C-37A3CCF1A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39" y="3712530"/>
            <a:ext cx="800212" cy="63826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16E41BB2-3553-47A1-B933-2ABE9E79F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286" y="3369640"/>
            <a:ext cx="2666177" cy="9944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5654C67-5F63-41F4-9EFD-01811C6CD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13" y="3064575"/>
            <a:ext cx="493584" cy="5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7F39788-BFCD-4D57-B2E6-5836B644974D}"/>
              </a:ext>
            </a:extLst>
          </p:cNvPr>
          <p:cNvSpPr/>
          <p:nvPr/>
        </p:nvSpPr>
        <p:spPr>
          <a:xfrm>
            <a:off x="1436642" y="1614747"/>
            <a:ext cx="1211283" cy="14873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Saisir la demande d’achat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CE6E94CB-69D4-4832-BA91-3AABC21F6263}"/>
              </a:ext>
            </a:extLst>
          </p:cNvPr>
          <p:cNvSpPr/>
          <p:nvPr/>
        </p:nvSpPr>
        <p:spPr>
          <a:xfrm>
            <a:off x="3210016" y="1614747"/>
            <a:ext cx="1236025" cy="14873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Validation Ligne Budgétaire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EA57A01-D744-422E-BBB5-7D5B83487DC6}"/>
              </a:ext>
            </a:extLst>
          </p:cNvPr>
          <p:cNvSpPr/>
          <p:nvPr/>
        </p:nvSpPr>
        <p:spPr>
          <a:xfrm>
            <a:off x="6756097" y="1602378"/>
            <a:ext cx="1236024" cy="14873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GESLAB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20DF85-17E7-4BCE-90FB-9763C8A1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4" y="591410"/>
            <a:ext cx="741089" cy="517089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7A07E15-7378-4B10-8703-2FF2D3C5D5C7}"/>
              </a:ext>
            </a:extLst>
          </p:cNvPr>
          <p:cNvSpPr txBox="1"/>
          <p:nvPr/>
        </p:nvSpPr>
        <p:spPr>
          <a:xfrm>
            <a:off x="1338669" y="3202085"/>
            <a:ext cx="1407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Demandeur de l’achat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347D10B-07F1-40DC-815A-06580FB9A3D4}"/>
              </a:ext>
            </a:extLst>
          </p:cNvPr>
          <p:cNvSpPr txBox="1"/>
          <p:nvPr/>
        </p:nvSpPr>
        <p:spPr>
          <a:xfrm>
            <a:off x="3018280" y="3215944"/>
            <a:ext cx="179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Responsable ligne budgétaire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FC808B8-00A3-4715-904E-62E7C227DE0D}"/>
              </a:ext>
            </a:extLst>
          </p:cNvPr>
          <p:cNvSpPr txBox="1"/>
          <p:nvPr/>
        </p:nvSpPr>
        <p:spPr>
          <a:xfrm>
            <a:off x="1330603" y="6024607"/>
            <a:ext cx="1437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Demandeur de l’achat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71ABC5D-971E-4DBC-903A-1EAEA8409CA4}"/>
              </a:ext>
            </a:extLst>
          </p:cNvPr>
          <p:cNvCxnSpPr>
            <a:stCxn id="2" idx="3"/>
            <a:endCxn id="15" idx="1"/>
          </p:cNvCxnSpPr>
          <p:nvPr/>
        </p:nvCxnSpPr>
        <p:spPr>
          <a:xfrm>
            <a:off x="2647925" y="2358439"/>
            <a:ext cx="562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051C595D-963C-4DEB-AF19-A304D3A1D29B}"/>
              </a:ext>
            </a:extLst>
          </p:cNvPr>
          <p:cNvCxnSpPr/>
          <p:nvPr/>
        </p:nvCxnSpPr>
        <p:spPr>
          <a:xfrm>
            <a:off x="4446041" y="2346070"/>
            <a:ext cx="562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00122E04-87E8-4972-83E4-3E9AD7C35643}"/>
              </a:ext>
            </a:extLst>
          </p:cNvPr>
          <p:cNvSpPr txBox="1"/>
          <p:nvPr/>
        </p:nvSpPr>
        <p:spPr>
          <a:xfrm>
            <a:off x="1343861" y="332392"/>
            <a:ext cx="1517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Type de commande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Descriptif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Fournisseur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Montant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Délai de livraison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Nomenclature (NACRES) </a:t>
            </a:r>
          </a:p>
          <a:p>
            <a:r>
              <a:rPr lang="fr-FR" sz="1000" b="1" dirty="0"/>
              <a:t>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E35722E-0D82-4CEA-9185-41FE794C3355}"/>
              </a:ext>
            </a:extLst>
          </p:cNvPr>
          <p:cNvSpPr txBox="1"/>
          <p:nvPr/>
        </p:nvSpPr>
        <p:spPr>
          <a:xfrm>
            <a:off x="3214010" y="1048380"/>
            <a:ext cx="1517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Nom de l’entité dépensière</a:t>
            </a:r>
          </a:p>
          <a:p>
            <a:r>
              <a:rPr lang="fr-FR" sz="1000" b="1" dirty="0"/>
              <a:t>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053B7D4-8277-41AD-B59B-FCDFE6A7413E}"/>
              </a:ext>
            </a:extLst>
          </p:cNvPr>
          <p:cNvSpPr txBox="1"/>
          <p:nvPr/>
        </p:nvSpPr>
        <p:spPr>
          <a:xfrm>
            <a:off x="1194683" y="3835041"/>
            <a:ext cx="2305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Bon de livraison daté et signé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Vérification du bon fonctionnement</a:t>
            </a:r>
          </a:p>
          <a:p>
            <a:r>
              <a:rPr lang="fr-FR" sz="1000" b="1" dirty="0"/>
              <a:t> 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BCD30262-3AAA-4D0F-B2C3-399C75F8A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224" y="1951737"/>
            <a:ext cx="267875" cy="370465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B33CD742-B47F-4D8A-92C3-5F8498C5F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884" y="1944279"/>
            <a:ext cx="390579" cy="362000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F19E378D-0206-4FAB-AB4F-7867F420EA67}"/>
              </a:ext>
            </a:extLst>
          </p:cNvPr>
          <p:cNvSpPr txBox="1"/>
          <p:nvPr/>
        </p:nvSpPr>
        <p:spPr>
          <a:xfrm>
            <a:off x="1661283" y="2874087"/>
            <a:ext cx="776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Logiciel DA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C779318-6885-4A7D-8D98-E4B303188280}"/>
              </a:ext>
            </a:extLst>
          </p:cNvPr>
          <p:cNvSpPr txBox="1"/>
          <p:nvPr/>
        </p:nvSpPr>
        <p:spPr>
          <a:xfrm>
            <a:off x="3439729" y="2878326"/>
            <a:ext cx="776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Logiciel DA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45A99465-0D94-4E68-9B31-23E52E9E2453}"/>
              </a:ext>
            </a:extLst>
          </p:cNvPr>
          <p:cNvSpPr/>
          <p:nvPr/>
        </p:nvSpPr>
        <p:spPr>
          <a:xfrm>
            <a:off x="5017881" y="1602378"/>
            <a:ext cx="1282749" cy="14873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Complétion DA 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C052BA8-C062-4B80-A7DE-FFB0239CC4E2}"/>
              </a:ext>
            </a:extLst>
          </p:cNvPr>
          <p:cNvSpPr txBox="1"/>
          <p:nvPr/>
        </p:nvSpPr>
        <p:spPr>
          <a:xfrm>
            <a:off x="5259230" y="2843541"/>
            <a:ext cx="776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Logiciel DA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A57646F2-56F0-4477-A240-A88A43B4CCD0}"/>
              </a:ext>
            </a:extLst>
          </p:cNvPr>
          <p:cNvSpPr/>
          <p:nvPr/>
        </p:nvSpPr>
        <p:spPr>
          <a:xfrm>
            <a:off x="1379598" y="4378256"/>
            <a:ext cx="1236025" cy="14873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Réception</a:t>
            </a: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0D472045-CA2A-4E6F-9B32-E1FEF90D8F62}"/>
              </a:ext>
            </a:extLst>
          </p:cNvPr>
          <p:cNvSpPr/>
          <p:nvPr/>
        </p:nvSpPr>
        <p:spPr>
          <a:xfrm>
            <a:off x="9376655" y="1614747"/>
            <a:ext cx="1282749" cy="48235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Archivage</a:t>
            </a:r>
          </a:p>
          <a:p>
            <a:pPr algn="ctr"/>
            <a:r>
              <a:rPr lang="fr-FR" sz="1600" dirty="0"/>
              <a:t>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8B9D473-87C2-426A-8C8D-8F52F40A5547}"/>
              </a:ext>
            </a:extLst>
          </p:cNvPr>
          <p:cNvSpPr txBox="1"/>
          <p:nvPr/>
        </p:nvSpPr>
        <p:spPr>
          <a:xfrm>
            <a:off x="6701065" y="849955"/>
            <a:ext cx="151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Saisie du bon de commande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Validation</a:t>
            </a:r>
          </a:p>
          <a:p>
            <a:r>
              <a:rPr lang="fr-FR" sz="1000" b="1" dirty="0"/>
              <a:t> 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543A58B-8F58-43BE-8E0A-BD6C9CAD307A}"/>
              </a:ext>
            </a:extLst>
          </p:cNvPr>
          <p:cNvSpPr txBox="1"/>
          <p:nvPr/>
        </p:nvSpPr>
        <p:spPr>
          <a:xfrm>
            <a:off x="5195983" y="3202828"/>
            <a:ext cx="936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Gestionnaire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BD88A27-F300-4A06-90C3-3A457FB243E5}"/>
              </a:ext>
            </a:extLst>
          </p:cNvPr>
          <p:cNvSpPr txBox="1"/>
          <p:nvPr/>
        </p:nvSpPr>
        <p:spPr>
          <a:xfrm>
            <a:off x="1549422" y="5589824"/>
            <a:ext cx="776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Logiciel DA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893ED00D-C1E4-4710-8F32-2A54AED4EC03}"/>
              </a:ext>
            </a:extLst>
          </p:cNvPr>
          <p:cNvSpPr txBox="1"/>
          <p:nvPr/>
        </p:nvSpPr>
        <p:spPr>
          <a:xfrm>
            <a:off x="9658448" y="6192048"/>
            <a:ext cx="776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Logiciel DA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0A2A5140-A827-47E7-8CF2-C75A8E0BEAE7}"/>
              </a:ext>
            </a:extLst>
          </p:cNvPr>
          <p:cNvSpPr txBox="1"/>
          <p:nvPr/>
        </p:nvSpPr>
        <p:spPr>
          <a:xfrm>
            <a:off x="9578658" y="6497646"/>
            <a:ext cx="936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Gestionnaire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D89F5962-8316-4364-92CD-39CF2E7F8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78" y="3691105"/>
            <a:ext cx="857370" cy="714475"/>
          </a:xfrm>
          <a:prstGeom prst="rect">
            <a:avLst/>
          </a:prstGeom>
        </p:spPr>
      </p:pic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id="{4B2852AD-80D8-443E-B023-40D0FA99D6C8}"/>
              </a:ext>
            </a:extLst>
          </p:cNvPr>
          <p:cNvSpPr/>
          <p:nvPr/>
        </p:nvSpPr>
        <p:spPr>
          <a:xfrm>
            <a:off x="4278056" y="4383887"/>
            <a:ext cx="1236024" cy="6768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GESLAB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5C339D3-8A97-429C-9337-9D2FE89E507B}"/>
              </a:ext>
            </a:extLst>
          </p:cNvPr>
          <p:cNvSpPr txBox="1"/>
          <p:nvPr/>
        </p:nvSpPr>
        <p:spPr>
          <a:xfrm>
            <a:off x="4361579" y="3746701"/>
            <a:ext cx="15179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Réception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Constatation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/>
              <a:t>Certification</a:t>
            </a:r>
          </a:p>
          <a:p>
            <a:endParaRPr lang="fr-FR" sz="1000" b="1" dirty="0"/>
          </a:p>
          <a:p>
            <a:r>
              <a:rPr lang="fr-FR" sz="1000" b="1" dirty="0"/>
              <a:t> 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2921A5D3-4FDF-45A4-BB8B-F593C78C68B0}"/>
              </a:ext>
            </a:extLst>
          </p:cNvPr>
          <p:cNvSpPr txBox="1"/>
          <p:nvPr/>
        </p:nvSpPr>
        <p:spPr>
          <a:xfrm>
            <a:off x="4242361" y="5097243"/>
            <a:ext cx="1457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Gestionnaire/DU/RA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E4B7CEDD-F696-4D75-B9E2-A594D77D05E6}"/>
              </a:ext>
            </a:extLst>
          </p:cNvPr>
          <p:cNvSpPr txBox="1"/>
          <p:nvPr/>
        </p:nvSpPr>
        <p:spPr>
          <a:xfrm>
            <a:off x="6731437" y="3202085"/>
            <a:ext cx="1457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Gestionnaire/DU/RA</a:t>
            </a:r>
          </a:p>
        </p:txBody>
      </p: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D24E0998-B55C-429A-A627-AEA0B26D1EED}"/>
              </a:ext>
            </a:extLst>
          </p:cNvPr>
          <p:cNvCxnSpPr>
            <a:cxnSpLocks/>
          </p:cNvCxnSpPr>
          <p:nvPr/>
        </p:nvCxnSpPr>
        <p:spPr>
          <a:xfrm>
            <a:off x="2647925" y="4722297"/>
            <a:ext cx="1594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Image 86">
            <a:extLst>
              <a:ext uri="{FF2B5EF4-FFF2-40B4-BE49-F238E27FC236}">
                <a16:creationId xmlns:a16="http://schemas.microsoft.com/office/drawing/2014/main" id="{7D636526-9481-4502-B639-DFD240E8A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70" y="5020934"/>
            <a:ext cx="428758" cy="444638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7E16C5C1-1163-4D3D-8CDF-4F3920BF8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5207" y="3583675"/>
            <a:ext cx="800212" cy="800212"/>
          </a:xfrm>
          <a:prstGeom prst="rect">
            <a:avLst/>
          </a:prstGeom>
        </p:spPr>
      </p:pic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37636980-2911-4562-BBC3-E2E4BF5684D9}"/>
              </a:ext>
            </a:extLst>
          </p:cNvPr>
          <p:cNvCxnSpPr>
            <a:cxnSpLocks/>
          </p:cNvCxnSpPr>
          <p:nvPr/>
        </p:nvCxnSpPr>
        <p:spPr>
          <a:xfrm>
            <a:off x="2647925" y="5697893"/>
            <a:ext cx="6650454" cy="20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95EEF385-8A99-47E2-B0B1-9FCDF40118E0}"/>
              </a:ext>
            </a:extLst>
          </p:cNvPr>
          <p:cNvCxnSpPr>
            <a:cxnSpLocks/>
          </p:cNvCxnSpPr>
          <p:nvPr/>
        </p:nvCxnSpPr>
        <p:spPr>
          <a:xfrm>
            <a:off x="6493431" y="3916707"/>
            <a:ext cx="2883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30391B0A-0201-4EB4-ABDA-42A8972F4F81}"/>
              </a:ext>
            </a:extLst>
          </p:cNvPr>
          <p:cNvCxnSpPr>
            <a:cxnSpLocks/>
          </p:cNvCxnSpPr>
          <p:nvPr/>
        </p:nvCxnSpPr>
        <p:spPr>
          <a:xfrm>
            <a:off x="6493431" y="2346070"/>
            <a:ext cx="0" cy="157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7809D122-DFEC-4613-AE49-15C345E9758A}"/>
              </a:ext>
            </a:extLst>
          </p:cNvPr>
          <p:cNvCxnSpPr>
            <a:cxnSpLocks/>
            <a:stCxn id="59" idx="3"/>
            <a:endCxn id="16" idx="1"/>
          </p:cNvCxnSpPr>
          <p:nvPr/>
        </p:nvCxnSpPr>
        <p:spPr>
          <a:xfrm>
            <a:off x="6300630" y="2346070"/>
            <a:ext cx="4554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90F87BD2-39CA-4D21-BB6C-1A68450DB151}"/>
              </a:ext>
            </a:extLst>
          </p:cNvPr>
          <p:cNvCxnSpPr>
            <a:cxnSpLocks/>
          </p:cNvCxnSpPr>
          <p:nvPr/>
        </p:nvCxnSpPr>
        <p:spPr>
          <a:xfrm>
            <a:off x="7998114" y="2316868"/>
            <a:ext cx="1378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FDFF0AD3-D56E-4F24-86A0-CF2AE8572AC9}"/>
              </a:ext>
            </a:extLst>
          </p:cNvPr>
          <p:cNvCxnSpPr>
            <a:cxnSpLocks/>
          </p:cNvCxnSpPr>
          <p:nvPr/>
        </p:nvCxnSpPr>
        <p:spPr>
          <a:xfrm>
            <a:off x="5514080" y="4722297"/>
            <a:ext cx="3787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338E843F-D1FA-4E4E-BEDB-D7D827A978A3}"/>
              </a:ext>
            </a:extLst>
          </p:cNvPr>
          <p:cNvSpPr txBox="1"/>
          <p:nvPr/>
        </p:nvSpPr>
        <p:spPr>
          <a:xfrm>
            <a:off x="7983708" y="2103379"/>
            <a:ext cx="1378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Bon de commande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0C5C16B8-D761-4DB6-B1AF-25208C4B4CC8}"/>
              </a:ext>
            </a:extLst>
          </p:cNvPr>
          <p:cNvSpPr txBox="1"/>
          <p:nvPr/>
        </p:nvSpPr>
        <p:spPr>
          <a:xfrm>
            <a:off x="8012520" y="3691272"/>
            <a:ext cx="1378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Demande achat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5ED35F0D-7212-47CE-878E-3BC40E59DB2F}"/>
              </a:ext>
            </a:extLst>
          </p:cNvPr>
          <p:cNvSpPr txBox="1"/>
          <p:nvPr/>
        </p:nvSpPr>
        <p:spPr>
          <a:xfrm>
            <a:off x="8258240" y="4514425"/>
            <a:ext cx="1378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Facture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7952C4E8-B0E1-48BD-8070-21601F410575}"/>
              </a:ext>
            </a:extLst>
          </p:cNvPr>
          <p:cNvSpPr txBox="1"/>
          <p:nvPr/>
        </p:nvSpPr>
        <p:spPr>
          <a:xfrm>
            <a:off x="8073481" y="5507102"/>
            <a:ext cx="1378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Bon de livraison</a:t>
            </a:r>
          </a:p>
        </p:txBody>
      </p:sp>
      <p:pic>
        <p:nvPicPr>
          <p:cNvPr id="123" name="Image 122">
            <a:extLst>
              <a:ext uri="{FF2B5EF4-FFF2-40B4-BE49-F238E27FC236}">
                <a16:creationId xmlns:a16="http://schemas.microsoft.com/office/drawing/2014/main" id="{3562D78C-0286-4CF6-9ED4-F688AC520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2913" y="2035351"/>
            <a:ext cx="142980" cy="118197"/>
          </a:xfrm>
          <a:prstGeom prst="rect">
            <a:avLst/>
          </a:prstGeom>
        </p:spPr>
      </p:pic>
      <p:pic>
        <p:nvPicPr>
          <p:cNvPr id="126" name="Image 125">
            <a:extLst>
              <a:ext uri="{FF2B5EF4-FFF2-40B4-BE49-F238E27FC236}">
                <a16:creationId xmlns:a16="http://schemas.microsoft.com/office/drawing/2014/main" id="{A8F55D2A-F38C-4AF9-93A6-277FCD636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7706" y="3597415"/>
            <a:ext cx="142980" cy="118197"/>
          </a:xfrm>
          <a:prstGeom prst="rect">
            <a:avLst/>
          </a:prstGeom>
        </p:spPr>
      </p:pic>
      <p:pic>
        <p:nvPicPr>
          <p:cNvPr id="127" name="Image 126">
            <a:extLst>
              <a:ext uri="{FF2B5EF4-FFF2-40B4-BE49-F238E27FC236}">
                <a16:creationId xmlns:a16="http://schemas.microsoft.com/office/drawing/2014/main" id="{2ECF931E-499E-482B-93DE-9481958AF1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0386" y="4410128"/>
            <a:ext cx="142980" cy="118197"/>
          </a:xfrm>
          <a:prstGeom prst="rect">
            <a:avLst/>
          </a:prstGeom>
        </p:spPr>
      </p:pic>
      <p:pic>
        <p:nvPicPr>
          <p:cNvPr id="128" name="Image 127">
            <a:extLst>
              <a:ext uri="{FF2B5EF4-FFF2-40B4-BE49-F238E27FC236}">
                <a16:creationId xmlns:a16="http://schemas.microsoft.com/office/drawing/2014/main" id="{373ECB3D-CDDC-40F9-9CA6-E7D57D3695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9144" y="5436075"/>
            <a:ext cx="142980" cy="1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1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7775BE0-BD49-4FF0-84A8-19FE2F78E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36608" cy="62910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B16F4F3-0897-4E05-A40D-82BE60BB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" y="150558"/>
            <a:ext cx="8823960" cy="832739"/>
          </a:xfrm>
          <a:solidFill>
            <a:srgbClr val="FFFFFF">
              <a:alpha val="47059"/>
            </a:srgbClr>
          </a:solidFill>
        </p:spPr>
        <p:txBody>
          <a:bodyPr>
            <a:normAutofit/>
          </a:bodyPr>
          <a:lstStyle/>
          <a:p>
            <a:r>
              <a:rPr lang="fr-FR" sz="4800" b="1" dirty="0"/>
              <a:t>LOGICIEL DE LA DEMANDE D’ACHAT</a:t>
            </a:r>
          </a:p>
        </p:txBody>
      </p:sp>
    </p:spTree>
    <p:extLst>
      <p:ext uri="{BB962C8B-B14F-4D97-AF65-F5344CB8AC3E}">
        <p14:creationId xmlns:p14="http://schemas.microsoft.com/office/powerpoint/2010/main" val="379542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E10BEC-4F4B-4069-B5E5-6FCB2752B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594" y="1514103"/>
            <a:ext cx="7075144" cy="43701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689165E-B2B0-4BB2-ADC1-F0D80C19D702}"/>
              </a:ext>
            </a:extLst>
          </p:cNvPr>
          <p:cNvSpPr txBox="1"/>
          <p:nvPr/>
        </p:nvSpPr>
        <p:spPr>
          <a:xfrm>
            <a:off x="773381" y="524885"/>
            <a:ext cx="609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Site de connexion: </a:t>
            </a:r>
            <a:r>
              <a:rPr lang="fr-FR" dirty="0">
                <a:hlinkClick r:id="rId3"/>
              </a:rPr>
              <a:t>https://commandes.iphc.cnrs.fr/login</a:t>
            </a:r>
            <a:r>
              <a:rPr lang="fr-FR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73B3276-9B9F-44A6-BD7A-4CC7CEF31AB1}"/>
              </a:ext>
            </a:extLst>
          </p:cNvPr>
          <p:cNvSpPr txBox="1"/>
          <p:nvPr/>
        </p:nvSpPr>
        <p:spPr>
          <a:xfrm>
            <a:off x="773381" y="915495"/>
            <a:ext cx="62236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Mode d’emploi: bientôt disponible sur ce site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3ABDBB-94E7-4A9D-812D-14287CB6B988}"/>
              </a:ext>
            </a:extLst>
          </p:cNvPr>
          <p:cNvSpPr txBox="1"/>
          <p:nvPr/>
        </p:nvSpPr>
        <p:spPr>
          <a:xfrm>
            <a:off x="420624" y="3429000"/>
            <a:ext cx="150876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Si vous ne connaissez pas votre login veuillez demander à Eric Kieffer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DC55984-D3E5-40EF-8C82-ED33FE9FBEBF}"/>
              </a:ext>
            </a:extLst>
          </p:cNvPr>
          <p:cNvCxnSpPr>
            <a:cxnSpLocks/>
          </p:cNvCxnSpPr>
          <p:nvPr/>
        </p:nvCxnSpPr>
        <p:spPr>
          <a:xfrm flipV="1">
            <a:off x="1103865" y="3044952"/>
            <a:ext cx="992124" cy="2926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55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742</Words>
  <Application>Microsoft Office PowerPoint</Application>
  <PresentationFormat>Grand écran</PresentationFormat>
  <Paragraphs>221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LOGICIEL DE LA DEMANDE D’ACHAT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OLLIVIER-HENRY Nicolas</dc:creator>
  <cp:lastModifiedBy>OLLIVIER-HENRY Nicolas</cp:lastModifiedBy>
  <cp:revision>120</cp:revision>
  <dcterms:created xsi:type="dcterms:W3CDTF">2025-10-15T06:57:37Z</dcterms:created>
  <dcterms:modified xsi:type="dcterms:W3CDTF">2025-12-08T14:40:47Z</dcterms:modified>
</cp:coreProperties>
</file>