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1617" r:id="rId2"/>
    <p:sldId id="1621" r:id="rId3"/>
    <p:sldId id="1633" r:id="rId4"/>
    <p:sldId id="1630" r:id="rId5"/>
    <p:sldId id="1618" r:id="rId6"/>
    <p:sldId id="1641" r:id="rId7"/>
    <p:sldId id="1642" r:id="rId8"/>
    <p:sldId id="1643" r:id="rId9"/>
    <p:sldId id="1639" r:id="rId10"/>
    <p:sldId id="1645" r:id="rId11"/>
    <p:sldId id="1638" r:id="rId12"/>
    <p:sldId id="1644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F00"/>
    <a:srgbClr val="373DFF"/>
    <a:srgbClr val="E25700"/>
    <a:srgbClr val="942093"/>
    <a:srgbClr val="521B93"/>
    <a:srgbClr val="FF8AD8"/>
    <a:srgbClr val="F2EE94"/>
    <a:srgbClr val="F9C467"/>
    <a:srgbClr val="D883FF"/>
    <a:srgbClr val="DE8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0"/>
    <p:restoredTop sz="86095"/>
  </p:normalViewPr>
  <p:slideViewPr>
    <p:cSldViewPr snapToGrid="0" snapToObjects="1">
      <p:cViewPr varScale="1">
        <p:scale>
          <a:sx n="133" d="100"/>
          <a:sy n="133" d="100"/>
        </p:scale>
        <p:origin x="-324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="" xmlns:a16="http://schemas.microsoft.com/office/drawing/2014/main" id="{A5DA08CE-CD05-E441-94BD-EFE9A8B56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79DBFADD-E4B9-EC48-B8A3-E26FA07DD6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176D1-EE3A-A04B-B3EC-82443DF371CA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ABECED16-D495-FC4D-88CA-9E4E2FB662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7E1C900F-D5EF-4544-A6BA-19F61B76B0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94140-141D-D945-A961-C81A8933819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90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695E6-6BC0-5E4D-AABE-2FEB44080A49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CFECA-4880-9A4E-9E77-75FF2E1FB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440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MERCI DE LAISSER LA PHOTO GENERIQUE</a:t>
            </a:r>
            <a:r>
              <a:rPr lang="fr-FR" baseline="0" dirty="0">
                <a:solidFill>
                  <a:srgbClr val="FF0000"/>
                </a:solidFill>
              </a:rPr>
              <a:t> EN PAGE 1.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CFECA-4880-9A4E-9E77-75FF2E1FB74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77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CFECA-4880-9A4E-9E77-75FF2E1FB74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332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CFECA-4880-9A4E-9E77-75FF2E1FB74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25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CFECA-4880-9A4E-9E77-75FF2E1FB74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62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CFECA-4880-9A4E-9E77-75FF2E1FB74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58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40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33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3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939400B-03EB-254E-98A3-E8A90524B4F9}"/>
              </a:ext>
            </a:extLst>
          </p:cNvPr>
          <p:cNvSpPr/>
          <p:nvPr userDrawn="1"/>
        </p:nvSpPr>
        <p:spPr>
          <a:xfrm>
            <a:off x="0" y="-26988"/>
            <a:ext cx="9144000" cy="1804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07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38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62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60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70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02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07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119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99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A575A-CB7F-B443-9DDF-3578D41B6B92}" type="datetimeFigureOut">
              <a:rPr lang="fr-FR" smtClean="0"/>
              <a:t>08/12/25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D0082-C04B-2343-9005-1FFBDD249D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91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8" Type="http://schemas.openxmlformats.org/officeDocument/2006/relationships/image" Target="../media/image66.emf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pn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9" Type="http://schemas.openxmlformats.org/officeDocument/2006/relationships/image" Target="../media/image31.jp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Image 9">
            <a:extLst>
              <a:ext uri="{FF2B5EF4-FFF2-40B4-BE49-F238E27FC236}">
                <a16:creationId xmlns="" xmlns:a16="http://schemas.microsoft.com/office/drawing/2014/main" id="{C35E2238-1DE5-7A48-8509-DFC18E719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13289" r="38739" b="6978"/>
          <a:stretch>
            <a:fillRect/>
          </a:stretch>
        </p:blipFill>
        <p:spPr bwMode="auto">
          <a:xfrm>
            <a:off x="7916863" y="5859770"/>
            <a:ext cx="973137" cy="9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 10">
            <a:extLst>
              <a:ext uri="{FF2B5EF4-FFF2-40B4-BE49-F238E27FC236}">
                <a16:creationId xmlns="" xmlns:a16="http://schemas.microsoft.com/office/drawing/2014/main" id="{0CD37182-D38E-A14B-BC60-B2891A2E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778118"/>
            <a:ext cx="1323079" cy="107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 11">
            <a:extLst>
              <a:ext uri="{FF2B5EF4-FFF2-40B4-BE49-F238E27FC236}">
                <a16:creationId xmlns="" xmlns:a16="http://schemas.microsoft.com/office/drawing/2014/main" id="{FDADBE02-2C5D-B24C-8434-8B05F115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84" y="5859770"/>
            <a:ext cx="1787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FBA3561A-71C9-0140-96F8-790809B9FA34}"/>
              </a:ext>
            </a:extLst>
          </p:cNvPr>
          <p:cNvSpPr txBox="1"/>
          <p:nvPr/>
        </p:nvSpPr>
        <p:spPr>
          <a:xfrm>
            <a:off x="293972" y="495300"/>
            <a:ext cx="8850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Dipole</a:t>
            </a:r>
            <a:r>
              <a:rPr lang="fr-FR" sz="3200" b="1" dirty="0"/>
              <a:t> Excitations in </a:t>
            </a:r>
            <a:r>
              <a:rPr lang="fr-FR" sz="3200" b="1" dirty="0" err="1"/>
              <a:t>Nuclei</a:t>
            </a:r>
            <a:r>
              <a:rPr lang="fr-FR" sz="3200" b="1" dirty="0"/>
              <a:t>: </a:t>
            </a:r>
          </a:p>
          <a:p>
            <a:r>
              <a:rPr lang="fr-FR" sz="3200" b="1" dirty="0" err="1"/>
              <a:t>Bridging</a:t>
            </a:r>
            <a:r>
              <a:rPr lang="fr-FR" sz="3200" b="1" dirty="0"/>
              <a:t> </a:t>
            </a:r>
            <a:r>
              <a:rPr lang="fr-FR" sz="3200" b="1" dirty="0" err="1"/>
              <a:t>Femtometer</a:t>
            </a:r>
            <a:r>
              <a:rPr lang="fr-FR" sz="3200" b="1" dirty="0"/>
              <a:t> </a:t>
            </a:r>
            <a:r>
              <a:rPr lang="fr-FR" sz="3200" b="1" dirty="0" err="1"/>
              <a:t>Physics</a:t>
            </a:r>
            <a:r>
              <a:rPr lang="fr-FR" sz="3200" b="1" dirty="0"/>
              <a:t> </a:t>
            </a:r>
            <a:r>
              <a:rPr lang="fr-FR" sz="3200" b="1" dirty="0" err="1"/>
              <a:t>with</a:t>
            </a:r>
            <a:r>
              <a:rPr lang="fr-FR" sz="3200" b="1" dirty="0"/>
              <a:t> </a:t>
            </a:r>
            <a:r>
              <a:rPr lang="fr-FR" sz="3200" b="1" dirty="0" err="1"/>
              <a:t>Cosmic-Scale</a:t>
            </a:r>
            <a:r>
              <a:rPr lang="fr-FR" sz="3200" b="1" dirty="0"/>
              <a:t> Questions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39279EFA-C309-444B-A63E-2A6E22060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096" y="5859770"/>
            <a:ext cx="1972571" cy="806450"/>
          </a:xfrm>
          <a:prstGeom prst="rect">
            <a:avLst/>
          </a:prstGeom>
        </p:spPr>
      </p:pic>
      <p:pic>
        <p:nvPicPr>
          <p:cNvPr id="28" name="Image 27" descr="Capture d’écran 2025-05-26 à 11.49.54.png">
            <a:extLst>
              <a:ext uri="{FF2B5EF4-FFF2-40B4-BE49-F238E27FC236}">
                <a16:creationId xmlns="" xmlns:a16="http://schemas.microsoft.com/office/drawing/2014/main" id="{4B35151C-2F93-BF4A-9362-DBCDEB08E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8" y="2321658"/>
            <a:ext cx="3797302" cy="285302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417266" y="5174679"/>
            <a:ext cx="261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Kamila Sieja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0E1CA80B-FA2F-684F-B268-547DF6484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978" y="2321658"/>
            <a:ext cx="2986080" cy="2506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25-12-03 à 10.51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63" y="1377169"/>
            <a:ext cx="3040715" cy="2504118"/>
          </a:xfrm>
          <a:prstGeom prst="rect">
            <a:avLst/>
          </a:prstGeom>
        </p:spPr>
      </p:pic>
      <p:sp>
        <p:nvSpPr>
          <p:cNvPr id="6" name="Flèche vers la droite 5"/>
          <p:cNvSpPr/>
          <p:nvPr/>
        </p:nvSpPr>
        <p:spPr>
          <a:xfrm>
            <a:off x="5722805" y="2387923"/>
            <a:ext cx="717292" cy="5526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droite 7"/>
          <p:cNvSpPr/>
          <p:nvPr/>
        </p:nvSpPr>
        <p:spPr>
          <a:xfrm rot="5400000">
            <a:off x="7090141" y="3339903"/>
            <a:ext cx="717292" cy="5526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573216" y="1941165"/>
            <a:ext cx="1763832" cy="120522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843668" y="2039676"/>
            <a:ext cx="131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CI-SM PSF </a:t>
            </a:r>
            <a:r>
              <a:rPr lang="fr-FR" dirty="0" err="1"/>
              <a:t>database</a:t>
            </a:r>
            <a:r>
              <a:rPr lang="fr-FR" dirty="0"/>
              <a:t> for TALYS  </a:t>
            </a:r>
          </a:p>
          <a:p>
            <a:endParaRPr lang="fr-FR" dirty="0"/>
          </a:p>
        </p:txBody>
      </p:sp>
      <p:pic>
        <p:nvPicPr>
          <p:cNvPr id="11" name="Image 10" descr="Capture d’écran 2025-12-03 à 10.55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51" y="4085067"/>
            <a:ext cx="3008164" cy="191474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17500" y="6136140"/>
            <a:ext cx="4139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O. Le </a:t>
            </a:r>
            <a:r>
              <a:rPr lang="fr-FR" sz="1200" b="1" i="1" dirty="0" err="1"/>
              <a:t>Noan</a:t>
            </a:r>
            <a:r>
              <a:rPr lang="fr-FR" sz="1200" i="1" dirty="0"/>
              <a:t>, S. </a:t>
            </a:r>
            <a:r>
              <a:rPr lang="fr-FR" sz="1200" i="1" dirty="0" err="1"/>
              <a:t>Goriely</a:t>
            </a:r>
            <a:r>
              <a:rPr lang="fr-FR" sz="1200" i="1" dirty="0"/>
              <a:t>, E. Khan and </a:t>
            </a:r>
            <a:r>
              <a:rPr lang="fr-FR" sz="1200" b="1" i="1" dirty="0"/>
              <a:t>K. Sieja</a:t>
            </a:r>
            <a:r>
              <a:rPr lang="fr-FR" sz="1200" i="1" dirty="0"/>
              <a:t>, to </a:t>
            </a:r>
            <a:r>
              <a:rPr lang="fr-FR" sz="1200" i="1" dirty="0" err="1"/>
              <a:t>be</a:t>
            </a:r>
            <a:r>
              <a:rPr lang="fr-FR" sz="1200" i="1" dirty="0"/>
              <a:t> </a:t>
            </a:r>
            <a:r>
              <a:rPr lang="fr-FR" sz="1200" i="1" dirty="0" err="1"/>
              <a:t>submitted</a:t>
            </a:r>
            <a:r>
              <a:rPr lang="fr-FR" sz="1200" i="1" dirty="0"/>
              <a:t>.  </a:t>
            </a:r>
          </a:p>
          <a:p>
            <a:endParaRPr lang="fr-FR" dirty="0"/>
          </a:p>
        </p:txBody>
      </p:sp>
      <p:sp>
        <p:nvSpPr>
          <p:cNvPr id="13" name="Flèche vers la droite 12"/>
          <p:cNvSpPr/>
          <p:nvPr/>
        </p:nvSpPr>
        <p:spPr>
          <a:xfrm rot="10800000">
            <a:off x="5590630" y="4885096"/>
            <a:ext cx="717292" cy="5526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61189BE4-5AA6-FB42-88E7-4142D2D93721}"/>
              </a:ext>
            </a:extLst>
          </p:cNvPr>
          <p:cNvSpPr txBox="1"/>
          <p:nvPr/>
        </p:nvSpPr>
        <p:spPr>
          <a:xfrm>
            <a:off x="317500" y="330200"/>
            <a:ext cx="862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Impact of </a:t>
            </a:r>
            <a:r>
              <a:rPr lang="fr-FR" sz="2400" b="1" dirty="0" err="1"/>
              <a:t>Photonuclear</a:t>
            </a:r>
            <a:r>
              <a:rPr lang="fr-FR" sz="2400" b="1" dirty="0"/>
              <a:t> </a:t>
            </a:r>
            <a:r>
              <a:rPr lang="fr-FR" sz="2400" b="1" dirty="0" err="1"/>
              <a:t>Reaction</a:t>
            </a:r>
            <a:r>
              <a:rPr lang="fr-FR" sz="2400" b="1" dirty="0"/>
              <a:t> </a:t>
            </a:r>
            <a:r>
              <a:rPr lang="fr-FR" sz="2400" b="1" dirty="0" err="1"/>
              <a:t>Models</a:t>
            </a:r>
            <a:r>
              <a:rPr lang="fr-FR" sz="2400" b="1" dirty="0"/>
              <a:t> on Propagation Ultra-High </a:t>
            </a:r>
            <a:r>
              <a:rPr lang="fr-FR" sz="2400" b="1" dirty="0" err="1"/>
              <a:t>Energy</a:t>
            </a:r>
            <a:r>
              <a:rPr lang="fr-FR" sz="2400" b="1" dirty="0"/>
              <a:t> </a:t>
            </a:r>
            <a:r>
              <a:rPr lang="fr-FR" sz="2400" b="1" dirty="0" err="1"/>
              <a:t>Cosmic</a:t>
            </a:r>
            <a:r>
              <a:rPr lang="fr-FR" sz="2400" b="1" dirty="0"/>
              <a:t> Rays</a:t>
            </a:r>
          </a:p>
        </p:txBody>
      </p:sp>
      <p:pic>
        <p:nvPicPr>
          <p:cNvPr id="15" name="Image 14" descr="Capture d’écran 2025-12-03 à 10.58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66" y="4214690"/>
            <a:ext cx="2575972" cy="1830234"/>
          </a:xfrm>
          <a:prstGeom prst="rect">
            <a:avLst/>
          </a:prstGeom>
        </p:spPr>
      </p:pic>
      <p:pic>
        <p:nvPicPr>
          <p:cNvPr id="16" name="Image 15" descr="Capture d’écran 2025-12-03 à 11.13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" y="4085067"/>
            <a:ext cx="2516402" cy="195985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87262" y="1472625"/>
            <a:ext cx="2033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R. </a:t>
            </a:r>
            <a:r>
              <a:rPr lang="fr-FR" sz="1200" i="1" dirty="0" err="1"/>
              <a:t>Fearick</a:t>
            </a:r>
            <a:r>
              <a:rPr lang="fr-FR" sz="1200" i="1" dirty="0"/>
              <a:t>, </a:t>
            </a:r>
            <a:r>
              <a:rPr lang="fr-FR" sz="1200" b="1" i="1" dirty="0"/>
              <a:t>O. Le </a:t>
            </a:r>
            <a:r>
              <a:rPr lang="fr-FR" sz="1200" b="1" i="1" dirty="0" err="1"/>
              <a:t>Noan</a:t>
            </a:r>
            <a:r>
              <a:rPr lang="fr-FR" sz="1200" i="1" dirty="0"/>
              <a:t>, H. Matsubara, P. </a:t>
            </a:r>
            <a:r>
              <a:rPr lang="fr-FR" sz="1200" i="1" dirty="0" err="1"/>
              <a:t>von</a:t>
            </a:r>
            <a:r>
              <a:rPr lang="fr-FR" sz="1200" i="1" dirty="0"/>
              <a:t> Neumann-</a:t>
            </a:r>
            <a:r>
              <a:rPr lang="fr-FR" sz="1200" i="1" dirty="0" err="1"/>
              <a:t>Cosel</a:t>
            </a:r>
            <a:r>
              <a:rPr lang="fr-FR" sz="1200" i="1" dirty="0"/>
              <a:t>, </a:t>
            </a:r>
            <a:r>
              <a:rPr lang="fr-FR" sz="1200" b="1" i="1" dirty="0"/>
              <a:t>K. Sieja </a:t>
            </a:r>
            <a:r>
              <a:rPr lang="fr-FR" sz="1200" i="1" dirty="0"/>
              <a:t>and A. </a:t>
            </a:r>
            <a:r>
              <a:rPr lang="fr-FR" sz="1200" i="1" dirty="0" err="1"/>
              <a:t>Tamii</a:t>
            </a:r>
            <a:r>
              <a:rPr lang="fr-FR" sz="1200" i="1" dirty="0"/>
              <a:t>, in </a:t>
            </a:r>
            <a:r>
              <a:rPr lang="fr-FR" sz="1200" i="1" dirty="0" err="1"/>
              <a:t>preparation</a:t>
            </a:r>
            <a:r>
              <a:rPr lang="fr-FR" sz="1200" i="1" dirty="0"/>
              <a:t>.</a:t>
            </a:r>
            <a:endParaRPr lang="fr-FR" sz="1200" dirty="0"/>
          </a:p>
        </p:txBody>
      </p: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B1D6DF2F-D515-2649-93F1-88DFA1619B2F}"/>
              </a:ext>
            </a:extLst>
          </p:cNvPr>
          <p:cNvSpPr txBox="1"/>
          <p:nvPr/>
        </p:nvSpPr>
        <p:spPr>
          <a:xfrm>
            <a:off x="5610804" y="1472625"/>
            <a:ext cx="50997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O. Le </a:t>
            </a:r>
            <a:r>
              <a:rPr lang="fr-FR" sz="1200" b="1" i="1" dirty="0" err="1"/>
              <a:t>Noan</a:t>
            </a:r>
            <a:r>
              <a:rPr lang="fr-FR" sz="1200" b="1" i="1" dirty="0"/>
              <a:t> </a:t>
            </a:r>
            <a:r>
              <a:rPr lang="fr-FR" sz="1200" i="1" dirty="0"/>
              <a:t>and </a:t>
            </a:r>
            <a:r>
              <a:rPr lang="fr-FR" sz="1200" b="1" i="1" dirty="0"/>
              <a:t>K. Sieja</a:t>
            </a:r>
            <a:r>
              <a:rPr lang="fr-FR" sz="1200" i="1" dirty="0"/>
              <a:t>, PRC111 (2025) 064308.</a:t>
            </a:r>
          </a:p>
          <a:p>
            <a:endParaRPr lang="fr-FR" i="1" dirty="0"/>
          </a:p>
        </p:txBody>
      </p:sp>
      <p:pic>
        <p:nvPicPr>
          <p:cNvPr id="2" name="Image 1" descr="Capture d’écran 2025-12-08 à 09.16.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408745"/>
            <a:ext cx="2011278" cy="15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2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586B0166-9DFA-EE4D-BDE2-6203B79EF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446"/>
            <a:ext cx="4130589" cy="338902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12609" y="4151868"/>
            <a:ext cx="267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kern="1200" dirty="0"/>
              <a:t>CI-SM computation  </a:t>
            </a:r>
          </a:p>
        </p:txBody>
      </p:sp>
      <p:sp>
        <p:nvSpPr>
          <p:cNvPr id="12" name="Flèche courbée vers la gauche 11"/>
          <p:cNvSpPr/>
          <p:nvPr/>
        </p:nvSpPr>
        <p:spPr>
          <a:xfrm rot="10397494">
            <a:off x="563631" y="3673000"/>
            <a:ext cx="242654" cy="420228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39916" y="685939"/>
            <a:ext cx="50997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O. Le </a:t>
            </a:r>
            <a:r>
              <a:rPr lang="fr-FR" sz="1200" b="1" i="1" dirty="0" err="1"/>
              <a:t>Noan</a:t>
            </a:r>
            <a:r>
              <a:rPr lang="fr-FR" sz="1200" b="1" i="1" dirty="0"/>
              <a:t> </a:t>
            </a:r>
            <a:r>
              <a:rPr lang="fr-FR" sz="1200" i="1" dirty="0"/>
              <a:t>and </a:t>
            </a:r>
            <a:r>
              <a:rPr lang="fr-FR" sz="1200" b="1" i="1" dirty="0"/>
              <a:t>K. Sieja</a:t>
            </a:r>
            <a:r>
              <a:rPr lang="fr-FR" sz="1200" i="1" dirty="0"/>
              <a:t>, PRC111 (2025) 064308.</a:t>
            </a:r>
          </a:p>
          <a:p>
            <a:endParaRPr lang="fr-FR" i="1" dirty="0"/>
          </a:p>
        </p:txBody>
      </p:sp>
      <p:sp>
        <p:nvSpPr>
          <p:cNvPr id="2" name="ZoneTexte 1"/>
          <p:cNvSpPr txBox="1"/>
          <p:nvPr/>
        </p:nvSpPr>
        <p:spPr>
          <a:xfrm>
            <a:off x="539916" y="168948"/>
            <a:ext cx="808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New Insights </a:t>
            </a:r>
            <a:r>
              <a:rPr lang="fr-FR" sz="2400" b="1" dirty="0" err="1"/>
              <a:t>into</a:t>
            </a:r>
            <a:r>
              <a:rPr lang="fr-FR" sz="2400" b="1" dirty="0"/>
              <a:t> the Nature of the </a:t>
            </a:r>
            <a:r>
              <a:rPr lang="fr-FR" sz="2400" b="1" dirty="0" err="1"/>
              <a:t>Pygmy</a:t>
            </a:r>
            <a:r>
              <a:rPr lang="fr-FR" sz="2400" b="1" dirty="0"/>
              <a:t> </a:t>
            </a:r>
            <a:r>
              <a:rPr lang="fr-FR" sz="2400" b="1" dirty="0" err="1"/>
              <a:t>Dipole</a:t>
            </a:r>
            <a:r>
              <a:rPr lang="fr-FR" sz="2400" b="1" dirty="0"/>
              <a:t> </a:t>
            </a:r>
            <a:r>
              <a:rPr lang="fr-FR" sz="2400" b="1" dirty="0" err="1"/>
              <a:t>Resonance</a:t>
            </a:r>
            <a:r>
              <a:rPr lang="fr-FR" sz="2400" b="1" dirty="0"/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4071" y="4797367"/>
            <a:ext cx="37190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/>
              <a:t>Motivations to </a:t>
            </a:r>
            <a:r>
              <a:rPr lang="fr-FR" sz="1600" u="sng" dirty="0" err="1"/>
              <a:t>study</a:t>
            </a:r>
            <a:r>
              <a:rPr lang="fr-FR" sz="1600" u="sng" dirty="0"/>
              <a:t> PDR:</a:t>
            </a:r>
          </a:p>
          <a:p>
            <a:endParaRPr lang="fr-FR" sz="1600" u="sng" dirty="0"/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PDR </a:t>
            </a:r>
            <a:r>
              <a:rPr lang="fr-FR" sz="1600" dirty="0" err="1"/>
              <a:t>enhances</a:t>
            </a:r>
            <a:r>
              <a:rPr lang="fr-FR" sz="1600" dirty="0"/>
              <a:t> </a:t>
            </a:r>
            <a:r>
              <a:rPr lang="fr-FR" sz="1600" dirty="0" err="1"/>
              <a:t>probability</a:t>
            </a:r>
            <a:r>
              <a:rPr lang="fr-FR" sz="1600" dirty="0"/>
              <a:t> of (</a:t>
            </a:r>
            <a:r>
              <a:rPr lang="fr-FR" sz="1600" dirty="0" err="1"/>
              <a:t>n,γ</a:t>
            </a:r>
            <a:r>
              <a:rPr lang="fr-FR" sz="1600" dirty="0"/>
              <a:t>) CS </a:t>
            </a:r>
          </a:p>
          <a:p>
            <a:r>
              <a:rPr lang="fr-FR" sz="1600" dirty="0"/>
              <a:t>      =&gt; influence on </a:t>
            </a:r>
            <a:r>
              <a:rPr lang="fr-FR" sz="1600" dirty="0" err="1"/>
              <a:t>astrophysical</a:t>
            </a:r>
            <a:r>
              <a:rPr lang="fr-FR" sz="1600" dirty="0"/>
              <a:t> r-</a:t>
            </a:r>
            <a:r>
              <a:rPr lang="fr-FR" sz="1600" dirty="0" err="1"/>
              <a:t>process</a:t>
            </a:r>
            <a:endParaRPr lang="fr-FR" sz="1600" dirty="0"/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PDR relates to neutron-skin </a:t>
            </a:r>
            <a:r>
              <a:rPr lang="fr-FR" sz="1600" dirty="0" err="1"/>
              <a:t>thickness</a:t>
            </a:r>
            <a:r>
              <a:rPr lang="fr-FR" sz="1600" dirty="0"/>
              <a:t> =&gt;  relation to neutron stars 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027897" y="4773850"/>
            <a:ext cx="33042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/>
              <a:t>Open questions:</a:t>
            </a:r>
          </a:p>
          <a:p>
            <a:endParaRPr lang="fr-FR" sz="1600" u="sng" dirty="0"/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Evolution of PDR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angular</a:t>
            </a:r>
            <a:r>
              <a:rPr lang="fr-FR" sz="1600" dirty="0"/>
              <a:t> </a:t>
            </a:r>
            <a:r>
              <a:rPr lang="fr-FR" sz="1600" dirty="0" err="1"/>
              <a:t>momenta</a:t>
            </a:r>
            <a:r>
              <a:rPr lang="fr-FR" sz="1600" dirty="0"/>
              <a:t> and </a:t>
            </a:r>
            <a:r>
              <a:rPr lang="fr-FR" sz="1600" dirty="0" err="1"/>
              <a:t>deformation</a:t>
            </a:r>
            <a:endParaRPr lang="fr-FR" sz="1600" dirty="0"/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Isospin </a:t>
            </a:r>
            <a:r>
              <a:rPr lang="fr-FR" sz="1600" dirty="0" err="1"/>
              <a:t>mixing</a:t>
            </a:r>
            <a:r>
              <a:rPr lang="fr-FR" sz="1600" dirty="0"/>
              <a:t> of PDR (IS vs IV)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Is PDR a </a:t>
            </a:r>
            <a:r>
              <a:rPr lang="fr-FR" sz="1600" dirty="0" err="1"/>
              <a:t>toroidal</a:t>
            </a:r>
            <a:r>
              <a:rPr lang="fr-FR" sz="1600" dirty="0"/>
              <a:t> mode? </a:t>
            </a:r>
          </a:p>
          <a:p>
            <a:endParaRPr lang="fr-FR" dirty="0"/>
          </a:p>
        </p:txBody>
      </p:sp>
      <p:pic>
        <p:nvPicPr>
          <p:cNvPr id="5" name="Image 4" descr="Capture d’écran 2025-12-03 à 15.01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77" y="702925"/>
            <a:ext cx="2767516" cy="591297"/>
          </a:xfrm>
          <a:prstGeom prst="rect">
            <a:avLst/>
          </a:prstGeom>
        </p:spPr>
      </p:pic>
      <p:pic>
        <p:nvPicPr>
          <p:cNvPr id="6" name="Image 5" descr="4.80_T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24" y="1328537"/>
            <a:ext cx="1878200" cy="1677140"/>
          </a:xfrm>
          <a:prstGeom prst="rect">
            <a:avLst/>
          </a:prstGeom>
        </p:spPr>
      </p:pic>
      <p:pic>
        <p:nvPicPr>
          <p:cNvPr id="8" name="Image 7" descr="7.95_T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27" y="1370573"/>
            <a:ext cx="1953069" cy="1743994"/>
          </a:xfrm>
          <a:prstGeom prst="rect">
            <a:avLst/>
          </a:prstGeom>
        </p:spPr>
      </p:pic>
      <p:pic>
        <p:nvPicPr>
          <p:cNvPr id="10" name="Image 9" descr="9_48_T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84" y="3187769"/>
            <a:ext cx="1803572" cy="1586081"/>
          </a:xfrm>
          <a:prstGeom prst="rect">
            <a:avLst/>
          </a:prstGeom>
        </p:spPr>
      </p:pic>
      <p:pic>
        <p:nvPicPr>
          <p:cNvPr id="14" name="Image 13" descr="10_79_TD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956" y="3190918"/>
            <a:ext cx="1779845" cy="1565217"/>
          </a:xfrm>
          <a:prstGeom prst="rect">
            <a:avLst/>
          </a:prstGeom>
        </p:spPr>
      </p:pic>
      <p:pic>
        <p:nvPicPr>
          <p:cNvPr id="15" name="Image 14" descr="15_23_TD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55" y="3190917"/>
            <a:ext cx="1779845" cy="156521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CFDD72D-808A-5C4C-9DB1-918D4ED733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8454" y="5697814"/>
            <a:ext cx="1846159" cy="71341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C92777C9-9E99-8B4F-B59E-EC1318E90CF5}"/>
              </a:ext>
            </a:extLst>
          </p:cNvPr>
          <p:cNvSpPr txBox="1"/>
          <p:nvPr/>
        </p:nvSpPr>
        <p:spPr>
          <a:xfrm>
            <a:off x="2781911" y="6389395"/>
            <a:ext cx="4386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P. </a:t>
            </a:r>
            <a:r>
              <a:rPr lang="fr-FR" sz="1200" i="1" dirty="0" err="1"/>
              <a:t>von</a:t>
            </a:r>
            <a:r>
              <a:rPr lang="fr-FR" sz="1200" i="1" dirty="0"/>
              <a:t> Neumann </a:t>
            </a:r>
            <a:r>
              <a:rPr lang="fr-FR" sz="1200" i="1" dirty="0" err="1"/>
              <a:t>Cosel</a:t>
            </a:r>
            <a:r>
              <a:rPr lang="fr-FR" sz="1200" i="1" dirty="0"/>
              <a:t> et al. </a:t>
            </a:r>
            <a:r>
              <a:rPr lang="fr-FR" sz="1200" i="1" dirty="0" err="1"/>
              <a:t>Physics</a:t>
            </a:r>
            <a:r>
              <a:rPr lang="fr-FR" sz="1200" i="1" dirty="0"/>
              <a:t> (2023) </a:t>
            </a:r>
          </a:p>
        </p:txBody>
      </p:sp>
    </p:spTree>
    <p:extLst>
      <p:ext uri="{BB962C8B-B14F-4D97-AF65-F5344CB8AC3E}">
        <p14:creationId xmlns:p14="http://schemas.microsoft.com/office/powerpoint/2010/main" val="425496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9535" y="406071"/>
            <a:ext cx="856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/>
              <a:t>Thank</a:t>
            </a:r>
            <a:r>
              <a:rPr lang="fr-FR" sz="3600" b="1" dirty="0"/>
              <a:t> You !</a:t>
            </a:r>
          </a:p>
        </p:txBody>
      </p:sp>
      <p:pic>
        <p:nvPicPr>
          <p:cNvPr id="6" name="Image 9">
            <a:extLst>
              <a:ext uri="{FF2B5EF4-FFF2-40B4-BE49-F238E27FC236}">
                <a16:creationId xmlns="" xmlns:a16="http://schemas.microsoft.com/office/drawing/2014/main" id="{C35E2238-1DE5-7A48-8509-DFC18E719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13289" r="38739" b="6978"/>
          <a:stretch>
            <a:fillRect/>
          </a:stretch>
        </p:blipFill>
        <p:spPr bwMode="auto">
          <a:xfrm>
            <a:off x="7916863" y="5859770"/>
            <a:ext cx="973137" cy="9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0">
            <a:extLst>
              <a:ext uri="{FF2B5EF4-FFF2-40B4-BE49-F238E27FC236}">
                <a16:creationId xmlns="" xmlns:a16="http://schemas.microsoft.com/office/drawing/2014/main" id="{0CD37182-D38E-A14B-BC60-B2891A2E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5859770"/>
            <a:ext cx="1323079" cy="107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1">
            <a:extLst>
              <a:ext uri="{FF2B5EF4-FFF2-40B4-BE49-F238E27FC236}">
                <a16:creationId xmlns="" xmlns:a16="http://schemas.microsoft.com/office/drawing/2014/main" id="{FDADBE02-2C5D-B24C-8434-8B05F115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35" y="5974557"/>
            <a:ext cx="1787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39279EFA-C309-444B-A63E-2A6E22060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108" y="5974557"/>
            <a:ext cx="1972571" cy="8064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4314" y="1545634"/>
            <a:ext cx="63840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/>
              <a:t>Thanks</a:t>
            </a:r>
            <a:r>
              <a:rPr lang="fr-FR" u="sng" dirty="0"/>
              <a:t> to:</a:t>
            </a:r>
          </a:p>
          <a:p>
            <a:r>
              <a:rPr lang="fr-FR" dirty="0"/>
              <a:t>IPHC: O. Le </a:t>
            </a:r>
            <a:r>
              <a:rPr lang="fr-FR" dirty="0" err="1"/>
              <a:t>Noan</a:t>
            </a:r>
            <a:endParaRPr lang="fr-FR" dirty="0"/>
          </a:p>
          <a:p>
            <a:r>
              <a:rPr lang="fr-FR" dirty="0"/>
              <a:t>CEA Saclay:  </a:t>
            </a:r>
            <a:r>
              <a:rPr lang="fr-FR" dirty="0" err="1"/>
              <a:t>T</a:t>
            </a:r>
            <a:r>
              <a:rPr lang="fr-FR" dirty="0"/>
              <a:t>. </a:t>
            </a:r>
            <a:r>
              <a:rPr lang="fr-FR" dirty="0" err="1"/>
              <a:t>Duguet</a:t>
            </a:r>
            <a:endParaRPr lang="fr-FR" dirty="0"/>
          </a:p>
          <a:p>
            <a:r>
              <a:rPr lang="fr-FR" dirty="0"/>
              <a:t>CEA Cadarache: S. </a:t>
            </a:r>
            <a:r>
              <a:rPr lang="fr-FR" dirty="0" err="1"/>
              <a:t>Bofos</a:t>
            </a:r>
            <a:r>
              <a:rPr lang="fr-FR" dirty="0"/>
              <a:t>, M. </a:t>
            </a:r>
            <a:r>
              <a:rPr lang="fr-FR" dirty="0" err="1"/>
              <a:t>Frosini</a:t>
            </a:r>
            <a:r>
              <a:rPr lang="fr-FR" dirty="0"/>
              <a:t>, A. </a:t>
            </a:r>
            <a:r>
              <a:rPr lang="fr-FR" dirty="0" err="1"/>
              <a:t>Pastore</a:t>
            </a:r>
            <a:endParaRPr lang="fr-FR" dirty="0"/>
          </a:p>
          <a:p>
            <a:r>
              <a:rPr lang="fr-FR" dirty="0"/>
              <a:t>CEA DAM: S. Hilaire</a:t>
            </a:r>
          </a:p>
          <a:p>
            <a:r>
              <a:rPr lang="fr-FR" dirty="0" err="1"/>
              <a:t>IJCLab</a:t>
            </a:r>
            <a:r>
              <a:rPr lang="fr-FR" dirty="0"/>
              <a:t>: E. Khan</a:t>
            </a:r>
          </a:p>
          <a:p>
            <a:r>
              <a:rPr lang="fr-FR" dirty="0"/>
              <a:t>TU Darmstadt: B. Bally</a:t>
            </a:r>
          </a:p>
          <a:p>
            <a:r>
              <a:rPr lang="fr-FR" dirty="0" err="1"/>
              <a:t>Universidad</a:t>
            </a:r>
            <a:r>
              <a:rPr lang="fr-FR" dirty="0"/>
              <a:t> de Sevilla: </a:t>
            </a:r>
            <a:r>
              <a:rPr lang="fr-FR" dirty="0" err="1"/>
              <a:t>T</a:t>
            </a:r>
            <a:r>
              <a:rPr lang="fr-FR" dirty="0"/>
              <a:t>. R. Rodriguez</a:t>
            </a:r>
          </a:p>
          <a:p>
            <a:r>
              <a:rPr lang="fr-FR" dirty="0" err="1"/>
              <a:t>Universidad</a:t>
            </a:r>
            <a:r>
              <a:rPr lang="fr-FR" dirty="0"/>
              <a:t> </a:t>
            </a:r>
            <a:r>
              <a:rPr lang="fr-FR" dirty="0" err="1"/>
              <a:t>Autonoma</a:t>
            </a:r>
            <a:r>
              <a:rPr lang="fr-FR" dirty="0"/>
              <a:t> de Madrid: J. Martinez-</a:t>
            </a:r>
            <a:r>
              <a:rPr lang="fr-FR" dirty="0" err="1"/>
              <a:t>Larraz</a:t>
            </a:r>
            <a:endParaRPr lang="fr-FR" dirty="0"/>
          </a:p>
          <a:p>
            <a:r>
              <a:rPr lang="fr-FR" dirty="0"/>
              <a:t>Université Libre de Bruxelles: S. </a:t>
            </a:r>
            <a:r>
              <a:rPr lang="fr-FR" dirty="0" err="1"/>
              <a:t>Goriely</a:t>
            </a:r>
            <a:r>
              <a:rPr lang="fr-FR" dirty="0"/>
              <a:t>, W. </a:t>
            </a:r>
            <a:r>
              <a:rPr lang="fr-FR" dirty="0" err="1"/>
              <a:t>Ryssens</a:t>
            </a:r>
            <a:endParaRPr lang="fr-FR" dirty="0"/>
          </a:p>
          <a:p>
            <a:r>
              <a:rPr lang="fr-FR" dirty="0" err="1"/>
              <a:t>University</a:t>
            </a:r>
            <a:r>
              <a:rPr lang="fr-FR" dirty="0"/>
              <a:t> of Zagreb: N. </a:t>
            </a:r>
            <a:r>
              <a:rPr lang="fr-FR" dirty="0" err="1"/>
              <a:t>Paar</a:t>
            </a:r>
            <a:endParaRPr lang="fr-FR" dirty="0"/>
          </a:p>
          <a:p>
            <a:r>
              <a:rPr lang="fr-FR" dirty="0"/>
              <a:t>  </a:t>
            </a:r>
          </a:p>
          <a:p>
            <a:endParaRPr lang="fr-FR" dirty="0"/>
          </a:p>
        </p:txBody>
      </p:sp>
      <p:pic>
        <p:nvPicPr>
          <p:cNvPr id="11" name="Image 10" descr="Capture d’écran 2025-12-03 à 14.40.3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3" y="4420567"/>
            <a:ext cx="4581554" cy="129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6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1E447D24-A08D-204A-8CCD-E62FBE49E4F6}"/>
              </a:ext>
            </a:extLst>
          </p:cNvPr>
          <p:cNvSpPr txBox="1"/>
          <p:nvPr/>
        </p:nvSpPr>
        <p:spPr>
          <a:xfrm>
            <a:off x="247318" y="3671506"/>
            <a:ext cx="64926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Low-energy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(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nuclear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)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physics</a:t>
            </a:r>
            <a:endParaRPr lang="fr-FR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1. Few-body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systems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: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-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Weakly-bound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systems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,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resonances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,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physics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of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antimatter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	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2.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Many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-body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systems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: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-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Exotic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nuclei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,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weak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processes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, applications in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astrophysics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-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Exotic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symmetries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,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superheavy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systems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61C1DC44-A761-9F49-8330-18165D1A8AE7}"/>
              </a:ext>
            </a:extLst>
          </p:cNvPr>
          <p:cNvSpPr txBox="1"/>
          <p:nvPr/>
        </p:nvSpPr>
        <p:spPr>
          <a:xfrm>
            <a:off x="247318" y="1355226"/>
            <a:ext cx="79167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High-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energy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(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particle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)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physics</a:t>
            </a:r>
            <a:endParaRPr lang="fr-FR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1. Effective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field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theories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, Lie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algebras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  </a:t>
            </a: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2.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Physics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beyond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the Standard Model: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from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formal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aspects to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phenomenology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	</a:t>
            </a: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F65B3E8D-89BD-5943-AE73-9BD2F4F5E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608" y="60852"/>
            <a:ext cx="2285483" cy="13911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571B35FE-CC55-C447-8A64-F547FA786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608" y="5571304"/>
            <a:ext cx="2299392" cy="128962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BD383CF0-94D4-A742-B763-76AE3741E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155" y="4267668"/>
            <a:ext cx="2297845" cy="130363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8F152091-1A90-9B4A-8C1E-9F2B41B7F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114" y="1445917"/>
            <a:ext cx="2299392" cy="12869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7386" y="387079"/>
            <a:ext cx="3212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THEORY TEAM: ACTIVITIES </a:t>
            </a:r>
          </a:p>
        </p:txBody>
      </p:sp>
      <p:pic>
        <p:nvPicPr>
          <p:cNvPr id="5" name="Image 4" descr="Capture d’écran 2025-12-03 à 11.35.2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14" y="2592620"/>
            <a:ext cx="2293946" cy="16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="" xmlns:a16="http://schemas.microsoft.com/office/drawing/2014/main" id="{BD7CCD4D-91A0-E144-B8C3-1225DD58FBFB}"/>
              </a:ext>
            </a:extLst>
          </p:cNvPr>
          <p:cNvCxnSpPr/>
          <p:nvPr/>
        </p:nvCxnSpPr>
        <p:spPr>
          <a:xfrm>
            <a:off x="0" y="1054100"/>
            <a:ext cx="914400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61798744-7C23-5745-B7EE-3B9FC44D5FA4}"/>
              </a:ext>
            </a:extLst>
          </p:cNvPr>
          <p:cNvSpPr txBox="1"/>
          <p:nvPr/>
        </p:nvSpPr>
        <p:spPr>
          <a:xfrm>
            <a:off x="1208334" y="253785"/>
            <a:ext cx="564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HIGH-ENERGY (PARTICLE) PHYSICS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BD7CCD4D-91A0-E144-B8C3-1225DD58FBFB}"/>
              </a:ext>
            </a:extLst>
          </p:cNvPr>
          <p:cNvCxnSpPr/>
          <p:nvPr/>
        </p:nvCxnSpPr>
        <p:spPr>
          <a:xfrm>
            <a:off x="0" y="1054100"/>
            <a:ext cx="914400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0B14A25-97B8-5E4A-BDB3-3817791C34C7}"/>
              </a:ext>
            </a:extLst>
          </p:cNvPr>
          <p:cNvSpPr/>
          <p:nvPr/>
        </p:nvSpPr>
        <p:spPr>
          <a:xfrm>
            <a:off x="0" y="107380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PHYSICS SUBJECTS: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Supersymmetry</a:t>
            </a:r>
            <a:r>
              <a:rPr lang="fr-FR" sz="1600" dirty="0"/>
              <a:t>, </a:t>
            </a:r>
            <a:r>
              <a:rPr lang="fr-FR" sz="1600" dirty="0" err="1"/>
              <a:t>supergravity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Lie groups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00664D"/>
                </a:solidFill>
              </a:defRPr>
            </a:pP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Quantum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field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theory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: effective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field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theories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particle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physics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scattering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amplitudes,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symmetries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00664D"/>
                </a:solidFill>
              </a:defRPr>
            </a:pP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Particle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physics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beyond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-the-Standard-Model :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strong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CP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problem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axions,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flavor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00664D"/>
                </a:solidFill>
              </a:defRPr>
            </a:pP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Early-universe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cosmology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: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dark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matter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cosmic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strings</a:t>
            </a:r>
            <a:endParaRPr lang="fr-F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8E81A091-DD63-344B-A168-B19B17ABC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438" y="1122405"/>
            <a:ext cx="1828800" cy="1343505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5655962" y="1117567"/>
            <a:ext cx="329225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/>
              <a:t>PhD</a:t>
            </a:r>
            <a:r>
              <a:rPr lang="fr-FR" u="sng" dirty="0"/>
              <a:t> </a:t>
            </a:r>
            <a:r>
              <a:rPr lang="fr-FR" u="sng" dirty="0" err="1"/>
              <a:t>thesis</a:t>
            </a:r>
            <a:r>
              <a:rPr lang="fr-FR" u="sng" dirty="0"/>
              <a:t>:</a:t>
            </a:r>
          </a:p>
          <a:p>
            <a:r>
              <a:rPr lang="fr-FR" b="1" dirty="0"/>
              <a:t>S. Beaudoin (</a:t>
            </a:r>
            <a:r>
              <a:rPr lang="fr-FR" b="1" dirty="0" err="1"/>
              <a:t>PhD</a:t>
            </a:r>
            <a:r>
              <a:rPr lang="fr-FR" b="1" dirty="0"/>
              <a:t> </a:t>
            </a:r>
            <a:r>
              <a:rPr lang="fr-FR" b="1" dirty="0" err="1"/>
              <a:t>ongoing</a:t>
            </a:r>
            <a:r>
              <a:rPr lang="fr-FR" b="1" dirty="0"/>
              <a:t>) </a:t>
            </a:r>
          </a:p>
          <a:p>
            <a:r>
              <a:rPr lang="fr-FR" sz="1600" i="1" dirty="0"/>
              <a:t>« Axions, cordes cosmiques et monopoles magnétiques »</a:t>
            </a:r>
            <a:endParaRPr lang="fr-FR" dirty="0"/>
          </a:p>
          <a:p>
            <a:r>
              <a:rPr lang="fr-FR" b="1" dirty="0"/>
              <a:t>V. </a:t>
            </a:r>
            <a:r>
              <a:rPr lang="fr-FR" b="1" dirty="0" err="1"/>
              <a:t>Saulquin</a:t>
            </a:r>
            <a:r>
              <a:rPr lang="fr-FR" b="1" dirty="0"/>
              <a:t> (</a:t>
            </a:r>
            <a:r>
              <a:rPr lang="fr-FR" b="1" dirty="0" err="1"/>
              <a:t>PhD</a:t>
            </a:r>
            <a:r>
              <a:rPr lang="fr-FR" b="1" dirty="0"/>
              <a:t> </a:t>
            </a:r>
            <a:r>
              <a:rPr lang="fr-FR" b="1" dirty="0" err="1"/>
              <a:t>ongoing</a:t>
            </a:r>
            <a:r>
              <a:rPr lang="fr-FR" b="1" dirty="0"/>
              <a:t>)</a:t>
            </a:r>
          </a:p>
          <a:p>
            <a:r>
              <a:rPr lang="fr-FR" sz="1600" b="1" i="1" dirty="0"/>
              <a:t>« </a:t>
            </a:r>
            <a:r>
              <a:rPr lang="fr-FR" sz="1600" i="1" dirty="0"/>
              <a:t>Nouveaux modèles de physique des particules inspirés par le problème CP fort et les symétries de saveur </a:t>
            </a:r>
            <a:r>
              <a:rPr lang="fr-FR" sz="1600" b="1" i="1" dirty="0"/>
              <a:t>»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6ED7F277-A766-2B7C-D826-48C6A8D2B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376" y="3522524"/>
            <a:ext cx="1680862" cy="960493"/>
          </a:xfrm>
          <a:prstGeom prst="rect">
            <a:avLst/>
          </a:prstGeom>
        </p:spPr>
      </p:pic>
      <p:pic>
        <p:nvPicPr>
          <p:cNvPr id="2" name="Image 1" descr="20251201_14554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0795" y="3978941"/>
            <a:ext cx="1882860" cy="1412145"/>
          </a:xfrm>
          <a:prstGeom prst="rect">
            <a:avLst/>
          </a:prstGeom>
        </p:spPr>
      </p:pic>
      <p:pic>
        <p:nvPicPr>
          <p:cNvPr id="3" name="Image 2" descr="20251201_14552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7380" y="3982523"/>
            <a:ext cx="1911519" cy="143363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5899958" y="5931735"/>
            <a:ext cx="295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S. </a:t>
            </a:r>
            <a:r>
              <a:rPr lang="fr-FR" b="1" dirty="0" smtClean="0"/>
              <a:t>Beaudoin           V</a:t>
            </a:r>
            <a:r>
              <a:rPr lang="fr-FR" b="1" dirty="0"/>
              <a:t>. </a:t>
            </a:r>
            <a:r>
              <a:rPr lang="fr-FR" b="1" dirty="0" err="1"/>
              <a:t>Saulquin</a:t>
            </a:r>
            <a:endParaRPr lang="fr-FR" dirty="0"/>
          </a:p>
        </p:txBody>
      </p:sp>
      <p:pic>
        <p:nvPicPr>
          <p:cNvPr id="5" name="Image 4" descr="20251201_14555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140" y="4002218"/>
            <a:ext cx="2069074" cy="155180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652058" y="6037302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Polonyi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emeritus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4398" y="5940705"/>
            <a:ext cx="5311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  Q. Bonnefoy             M. Rausch </a:t>
            </a:r>
          </a:p>
          <a:p>
            <a:r>
              <a:rPr lang="fr-FR" b="1" dirty="0"/>
              <a:t>		de </a:t>
            </a:r>
            <a:r>
              <a:rPr lang="fr-FR" b="1" dirty="0" err="1"/>
              <a:t>Traubenberg</a:t>
            </a:r>
            <a:endParaRPr lang="fr-FR" dirty="0"/>
          </a:p>
        </p:txBody>
      </p:sp>
      <p:pic>
        <p:nvPicPr>
          <p:cNvPr id="9" name="Image 8" descr="miche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90" y="3743583"/>
            <a:ext cx="1547008" cy="2069075"/>
          </a:xfrm>
          <a:prstGeom prst="rect">
            <a:avLst/>
          </a:prstGeom>
        </p:spPr>
      </p:pic>
      <p:pic>
        <p:nvPicPr>
          <p:cNvPr id="4" name="Image 3" descr="Capture d’écran 2025-12-03 à 15.25.0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40" y="4648199"/>
            <a:ext cx="1206500" cy="12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1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61798744-7C23-5745-B7EE-3B9FC44D5FA4}"/>
              </a:ext>
            </a:extLst>
          </p:cNvPr>
          <p:cNvSpPr txBox="1"/>
          <p:nvPr/>
        </p:nvSpPr>
        <p:spPr>
          <a:xfrm>
            <a:off x="314872" y="310059"/>
            <a:ext cx="858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"/>
              </a:rPr>
              <a:t>FEW-BODY SYSTEMS		MANY-BODY SYSTEMS (1)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="" xmlns:a16="http://schemas.microsoft.com/office/drawing/2014/main" id="{BD7CCD4D-91A0-E144-B8C3-1225DD58FBFB}"/>
              </a:ext>
            </a:extLst>
          </p:cNvPr>
          <p:cNvCxnSpPr/>
          <p:nvPr/>
        </p:nvCxnSpPr>
        <p:spPr>
          <a:xfrm>
            <a:off x="0" y="1054100"/>
            <a:ext cx="914400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4C9AEAD-D2D4-624B-9676-3B9E6D7998AB}"/>
              </a:ext>
            </a:extLst>
          </p:cNvPr>
          <p:cNvSpPr/>
          <p:nvPr/>
        </p:nvSpPr>
        <p:spPr>
          <a:xfrm>
            <a:off x="-43613" y="104506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PHYSICS SUBJECTS: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3-5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particle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systems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atomic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,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molecular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,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nuclear</a:t>
            </a:r>
            <a:endParaRPr lang="fr-FR" sz="1600" dirty="0">
              <a:solidFill>
                <a:schemeClr val="accent1">
                  <a:lumMod val="50000"/>
                </a:schemeClr>
              </a:solidFill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Weakly-bound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systems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,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resonances</a:t>
            </a:r>
            <a:endParaRPr lang="fr-FR" sz="1600" dirty="0">
              <a:solidFill>
                <a:schemeClr val="accent1">
                  <a:lumMod val="50000"/>
                </a:schemeClr>
              </a:solidFill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Physics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of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antimatter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, interaction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between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</a:t>
            </a:r>
          </a:p>
          <a:p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matter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and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antimatter</a:t>
            </a:r>
            <a:endParaRPr lang="fr-FR" sz="1600" dirty="0">
              <a:solidFill>
                <a:schemeClr val="accent1">
                  <a:lumMod val="50000"/>
                </a:schemeClr>
              </a:solidFill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Experiments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GBAR and PUMA @CERN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4DB816A-39B5-4D43-A501-70BAEAFA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3" y="2623760"/>
            <a:ext cx="3095278" cy="118444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3182" y="5911368"/>
            <a:ext cx="457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M. Dufour              R. </a:t>
            </a:r>
            <a:r>
              <a:rPr lang="fr-FR" b="1" dirty="0" err="1"/>
              <a:t>Lazauskas</a:t>
            </a:r>
            <a:r>
              <a:rPr lang="fr-FR" b="1" dirty="0"/>
              <a:t>       M. Schäfer 			          (post-doc)</a:t>
            </a:r>
          </a:p>
          <a:p>
            <a:endParaRPr lang="fr-FR" b="1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24143" y="3998388"/>
            <a:ext cx="1498600" cy="6826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ANR FBCUBES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79722" y="104506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PHYSICS SUBJECTS:</a:t>
            </a:r>
          </a:p>
        </p:txBody>
      </p:sp>
      <p:pic>
        <p:nvPicPr>
          <p:cNvPr id="17" name="Image 16" descr="lazausk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32" y="3963221"/>
            <a:ext cx="1505386" cy="1948147"/>
          </a:xfrm>
          <a:prstGeom prst="rect">
            <a:avLst/>
          </a:prstGeom>
        </p:spPr>
      </p:pic>
      <p:pic>
        <p:nvPicPr>
          <p:cNvPr id="2" name="Image 1" descr="dude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37" y="3998388"/>
            <a:ext cx="1426402" cy="194814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635694" y="5931829"/>
            <a:ext cx="22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J. 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Bartel</a:t>
            </a: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(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emeritus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073297" y="5931829"/>
            <a:ext cx="305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J. 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Dudek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          </a:t>
            </a:r>
            <a:r>
              <a:rPr lang="fr-FR" b="1" dirty="0" err="1">
                <a:solidFill>
                  <a:srgbClr val="000000"/>
                </a:solidFill>
              </a:rPr>
              <a:t>H.Molique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emeritus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38362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K-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isomers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,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shape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isomers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,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Gallagher-Moszkowski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splitting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in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odd-odd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nuclei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,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High-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rank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symmetries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cs typeface="Helvetica"/>
              </a:rPr>
              <a:t>Multidisciplinary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 applications: hyperfine structure</a:t>
            </a:r>
          </a:p>
        </p:txBody>
      </p:sp>
      <p:pic>
        <p:nvPicPr>
          <p:cNvPr id="8" name="Image 7" descr="Capture d’écran 2025-12-03 à 15.19.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931" y="3998388"/>
            <a:ext cx="1792296" cy="1948147"/>
          </a:xfrm>
          <a:prstGeom prst="rect">
            <a:avLst/>
          </a:prstGeom>
        </p:spPr>
      </p:pic>
      <p:pic>
        <p:nvPicPr>
          <p:cNvPr id="9" name="Image 8" descr="Capture d’écran 2025-12-03 à 15.30.1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600455"/>
            <a:ext cx="2021310" cy="1362766"/>
          </a:xfrm>
          <a:prstGeom prst="rect">
            <a:avLst/>
          </a:prstGeom>
        </p:spPr>
      </p:pic>
      <p:pic>
        <p:nvPicPr>
          <p:cNvPr id="10" name="Image 9" descr="Capture d’écran 2025-12-03 à 15.30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94" y="2402488"/>
            <a:ext cx="1837623" cy="14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0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61798744-7C23-5745-B7EE-3B9FC44D5FA4}"/>
              </a:ext>
            </a:extLst>
          </p:cNvPr>
          <p:cNvSpPr txBox="1"/>
          <p:nvPr/>
        </p:nvSpPr>
        <p:spPr>
          <a:xfrm>
            <a:off x="1178472" y="310059"/>
            <a:ext cx="790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MANY-BODY SYSTEMS (2): valence-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space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approaches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="" xmlns:a16="http://schemas.microsoft.com/office/drawing/2014/main" id="{BD7CCD4D-91A0-E144-B8C3-1225DD58FBFB}"/>
              </a:ext>
            </a:extLst>
          </p:cNvPr>
          <p:cNvCxnSpPr/>
          <p:nvPr/>
        </p:nvCxnSpPr>
        <p:spPr>
          <a:xfrm>
            <a:off x="0" y="1054100"/>
            <a:ext cx="914400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BFD9D38E-6738-A045-B8DF-90360E379D74}"/>
              </a:ext>
            </a:extLst>
          </p:cNvPr>
          <p:cNvSpPr txBox="1"/>
          <p:nvPr/>
        </p:nvSpPr>
        <p:spPr>
          <a:xfrm>
            <a:off x="0" y="1120297"/>
            <a:ext cx="5465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PHYSICS SUBJECTS: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Exotic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nuclei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spectroscopy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shell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evolution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shape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Dipole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excitations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Weak-decays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(beta and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duble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-beta)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Reactions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interest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for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astrophysics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(r-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, UHECR)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C8ABC1B-D894-D94C-B937-B08716C0B1CC}"/>
              </a:ext>
            </a:extLst>
          </p:cNvPr>
          <p:cNvSpPr txBox="1"/>
          <p:nvPr/>
        </p:nvSpPr>
        <p:spPr>
          <a:xfrm>
            <a:off x="0" y="2154744"/>
            <a:ext cx="40742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TOOLS: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Effective interactions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Codes CI-SM and DNO-SM (PGCM):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ANTOINE, NATHAN, CARINA</a:t>
            </a:r>
          </a:p>
        </p:txBody>
      </p:sp>
      <p:pic>
        <p:nvPicPr>
          <p:cNvPr id="3" name="Image 2" descr="s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27" y="2880680"/>
            <a:ext cx="955232" cy="15685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0199" y="5565338"/>
            <a:ext cx="295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D. D. Dao         F. Nowacki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316503" y="3533184"/>
            <a:ext cx="411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FF0000"/>
                </a:solidFill>
              </a:rPr>
              <a:t>Dipole</a:t>
            </a:r>
            <a:r>
              <a:rPr lang="fr-FR" sz="1600" b="1" dirty="0">
                <a:solidFill>
                  <a:srgbClr val="FF0000"/>
                </a:solidFill>
              </a:rPr>
              <a:t> Excitations in </a:t>
            </a:r>
            <a:r>
              <a:rPr lang="fr-FR" sz="1600" b="1" dirty="0" err="1">
                <a:solidFill>
                  <a:srgbClr val="FF0000"/>
                </a:solidFill>
              </a:rPr>
              <a:t>Atomic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Nuclei</a:t>
            </a:r>
            <a:r>
              <a:rPr lang="fr-FR" sz="1600" b="1" dirty="0">
                <a:solidFill>
                  <a:srgbClr val="FF0000"/>
                </a:solidFill>
              </a:rPr>
              <a:t>: </a:t>
            </a:r>
            <a:r>
              <a:rPr lang="fr-FR" sz="1600" b="1" dirty="0" err="1">
                <a:solidFill>
                  <a:srgbClr val="FF0000"/>
                </a:solidFill>
              </a:rPr>
              <a:t>Theoretical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Models</a:t>
            </a:r>
            <a:r>
              <a:rPr lang="fr-FR" sz="1600" b="1" dirty="0">
                <a:solidFill>
                  <a:srgbClr val="FF0000"/>
                </a:solidFill>
              </a:rPr>
              <a:t> and Applications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(</a:t>
            </a:r>
            <a:r>
              <a:rPr lang="fr-FR" sz="1600" dirty="0" err="1">
                <a:solidFill>
                  <a:srgbClr val="FF0000"/>
                </a:solidFill>
              </a:rPr>
              <a:t>PhD</a:t>
            </a:r>
            <a:r>
              <a:rPr lang="fr-FR" sz="1600" dirty="0">
                <a:solidFill>
                  <a:srgbClr val="FF0000"/>
                </a:solidFill>
              </a:rPr>
              <a:t> O. Le </a:t>
            </a:r>
            <a:r>
              <a:rPr lang="fr-FR" sz="1600" dirty="0" err="1">
                <a:solidFill>
                  <a:srgbClr val="FF0000"/>
                </a:solidFill>
              </a:rPr>
              <a:t>Noan</a:t>
            </a:r>
            <a:r>
              <a:rPr lang="fr-FR" sz="1600" dirty="0">
                <a:solidFill>
                  <a:srgbClr val="FF0000"/>
                </a:solidFill>
              </a:rPr>
              <a:t>+ QMAT </a:t>
            </a:r>
            <a:r>
              <a:rPr lang="fr-FR" sz="1600" dirty="0" err="1">
                <a:solidFill>
                  <a:srgbClr val="FF0000"/>
                </a:solidFill>
              </a:rPr>
              <a:t>project</a:t>
            </a:r>
            <a:r>
              <a:rPr lang="fr-FR" sz="1600" dirty="0">
                <a:solidFill>
                  <a:srgbClr val="FF0000"/>
                </a:solidFill>
              </a:rPr>
              <a:t> 2024-2026)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21" name="Image 20" descr="no25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59" y="4116558"/>
            <a:ext cx="1981971" cy="2564904"/>
          </a:xfrm>
          <a:prstGeom prst="rect">
            <a:avLst/>
          </a:prstGeom>
        </p:spPr>
      </p:pic>
      <p:pic>
        <p:nvPicPr>
          <p:cNvPr id="23" name="Image 22" descr="no254lev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70" y="4449214"/>
            <a:ext cx="1800200" cy="2232248"/>
          </a:xfrm>
          <a:prstGeom prst="rect">
            <a:avLst/>
          </a:prstGeom>
        </p:spPr>
      </p:pic>
      <p:pic>
        <p:nvPicPr>
          <p:cNvPr id="11" name="Image 10" descr="Capture d’écran 2025-12-01 à 15.03.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54" y="3612506"/>
            <a:ext cx="1272473" cy="1706270"/>
          </a:xfrm>
          <a:prstGeom prst="rect">
            <a:avLst/>
          </a:prstGeom>
        </p:spPr>
      </p:pic>
      <p:pic>
        <p:nvPicPr>
          <p:cNvPr id="22" name="Image 21" descr="20230509_17143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62" y="3825572"/>
            <a:ext cx="1704523" cy="1278392"/>
          </a:xfrm>
          <a:prstGeom prst="rect">
            <a:avLst/>
          </a:prstGeom>
        </p:spPr>
      </p:pic>
      <p:pic>
        <p:nvPicPr>
          <p:cNvPr id="24" name="Image 23" descr="20230509_16573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1459" y="1471394"/>
            <a:ext cx="1778513" cy="1333884"/>
          </a:xfrm>
          <a:prstGeom prst="rect">
            <a:avLst/>
          </a:prstGeom>
        </p:spPr>
      </p:pic>
      <p:pic>
        <p:nvPicPr>
          <p:cNvPr id="25" name="Image 24" descr="20230509_17151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3486" y="1471393"/>
            <a:ext cx="1778514" cy="1333886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6036765" y="3139629"/>
            <a:ext cx="295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K. Sieja             O. Le </a:t>
            </a:r>
            <a:r>
              <a:rPr lang="fr-FR" b="1" dirty="0" err="1"/>
              <a:t>Noan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359C2DD-C435-A64D-9955-2BB25C1824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3803" y="5228100"/>
            <a:ext cx="2137794" cy="155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4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648200" y="887413"/>
            <a:ext cx="2986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   Isovector (Out of phase)</a:t>
            </a:r>
          </a:p>
          <a:p>
            <a:pPr algn="ctr"/>
            <a:r>
              <a:rPr lang="en-GB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 ΔT = 1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4800" y="1845749"/>
            <a:ext cx="13319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2000" b="1" i="0">
                <a:solidFill>
                  <a:schemeClr val="tx1"/>
                </a:solidFill>
                <a:cs typeface="Times New Roman" panose="02020603050405020304" pitchFamily="18" charset="0"/>
              </a:rPr>
              <a:t>Monopole</a:t>
            </a:r>
          </a:p>
          <a:p>
            <a:pPr algn="ctr"/>
            <a:r>
              <a:rPr lang="en-GB" altLang="en-US" sz="2000" b="1">
                <a:solidFill>
                  <a:schemeClr val="tx1"/>
                </a:solidFill>
                <a:cs typeface="Times New Roman" panose="02020603050405020304" pitchFamily="18" charset="0"/>
              </a:rPr>
              <a:t>ΔL</a:t>
            </a:r>
            <a:r>
              <a:rPr lang="en-GB" altLang="en-US" sz="2000" b="1" i="0">
                <a:solidFill>
                  <a:schemeClr val="tx1"/>
                </a:solidFill>
                <a:cs typeface="Times New Roman" panose="02020603050405020304" pitchFamily="18" charset="0"/>
              </a:rPr>
              <a:t> = 0</a:t>
            </a:r>
          </a:p>
          <a:p>
            <a:pPr algn="ctr"/>
            <a:r>
              <a:rPr lang="en-GB" altLang="en-US" sz="2000" b="1" i="0">
                <a:solidFill>
                  <a:schemeClr val="tx1"/>
                </a:solidFill>
                <a:cs typeface="Times New Roman" panose="02020603050405020304" pitchFamily="18" charset="0"/>
              </a:rPr>
              <a:t>(GMR)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09563" y="3444875"/>
            <a:ext cx="12906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2000" b="1" i="0">
                <a:solidFill>
                  <a:schemeClr val="tx1"/>
                </a:solidFill>
                <a:cs typeface="Times New Roman" panose="02020603050405020304" pitchFamily="18" charset="0"/>
              </a:rPr>
              <a:t>Dipole</a:t>
            </a:r>
          </a:p>
          <a:p>
            <a:pPr algn="ctr"/>
            <a:r>
              <a:rPr lang="en-GB" altLang="en-US" sz="2000" b="1">
                <a:solidFill>
                  <a:schemeClr val="tx1"/>
                </a:solidFill>
                <a:cs typeface="Times New Roman" panose="02020603050405020304" pitchFamily="18" charset="0"/>
              </a:rPr>
              <a:t>ΔL</a:t>
            </a:r>
            <a:r>
              <a:rPr lang="en-GB" altLang="en-US" sz="2000" b="1" i="0">
                <a:solidFill>
                  <a:schemeClr val="tx1"/>
                </a:solidFill>
                <a:cs typeface="Times New Roman" panose="02020603050405020304" pitchFamily="18" charset="0"/>
              </a:rPr>
              <a:t> = 1</a:t>
            </a:r>
          </a:p>
          <a:p>
            <a:pPr algn="ctr"/>
            <a:r>
              <a:rPr lang="en-GB" altLang="en-US" sz="2000" b="1" i="0">
                <a:solidFill>
                  <a:schemeClr val="tx1"/>
                </a:solidFill>
                <a:cs typeface="Times New Roman" panose="02020603050405020304" pitchFamily="18" charset="0"/>
              </a:rPr>
              <a:t>(GDR)</a:t>
            </a:r>
          </a:p>
        </p:txBody>
      </p:sp>
      <p:pic>
        <p:nvPicPr>
          <p:cNvPr id="5" name="Picture 8" descr="ivGDR_attila_animation_04s_del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3229909"/>
            <a:ext cx="17065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ivGMR_attila_animation_04s_del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751837"/>
            <a:ext cx="170656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8" y="3170238"/>
            <a:ext cx="163671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8" y="1627188"/>
            <a:ext cx="1633537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19475" y="2895600"/>
            <a:ext cx="677863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40113" y="4403725"/>
            <a:ext cx="677862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76488" y="865188"/>
            <a:ext cx="2576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      Isoscalar (In phase)</a:t>
            </a:r>
          </a:p>
          <a:p>
            <a:pPr algn="ctr"/>
            <a:r>
              <a:rPr lang="en-GB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      ΔT = 0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8" y="4689475"/>
            <a:ext cx="163671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441700" y="5927725"/>
            <a:ext cx="677863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Documents\Ph.D work\PhD presentation\ivGQR_attila_animation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4784071"/>
            <a:ext cx="170656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93687" y="5025870"/>
            <a:ext cx="14964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2000" b="1" i="0">
                <a:solidFill>
                  <a:schemeClr val="tx1"/>
                </a:solidFill>
                <a:cs typeface="Times New Roman" panose="02020603050405020304" pitchFamily="18" charset="0"/>
              </a:rPr>
              <a:t>Quadrupole</a:t>
            </a:r>
          </a:p>
          <a:p>
            <a:pPr algn="ctr"/>
            <a:r>
              <a:rPr lang="en-GB" altLang="en-US" sz="2000" b="1">
                <a:solidFill>
                  <a:schemeClr val="tx1"/>
                </a:solidFill>
                <a:cs typeface="Times New Roman" panose="02020603050405020304" pitchFamily="18" charset="0"/>
              </a:rPr>
              <a:t>ΔL</a:t>
            </a:r>
            <a:r>
              <a:rPr lang="en-GB" altLang="en-US" sz="2000" b="1" i="0">
                <a:solidFill>
                  <a:schemeClr val="tx1"/>
                </a:solidFill>
                <a:cs typeface="Times New Roman" panose="02020603050405020304" pitchFamily="18" charset="0"/>
              </a:rPr>
              <a:t> = 2</a:t>
            </a:r>
          </a:p>
          <a:p>
            <a:pPr algn="ctr"/>
            <a:r>
              <a:rPr lang="en-GB" altLang="en-US" sz="2000" b="1" i="0">
                <a:solidFill>
                  <a:schemeClr val="tx1"/>
                </a:solidFill>
                <a:cs typeface="Times New Roman" panose="02020603050405020304" pitchFamily="18" charset="0"/>
              </a:rPr>
              <a:t>(GQR)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-119063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GB" altLang="en-US" sz="2800" b="1" i="0" dirty="0">
              <a:solidFill>
                <a:srgbClr val="04028F"/>
              </a:solidFill>
              <a:cs typeface="Times New Roman" panose="02020603050405020304" pitchFamily="18" charset="0"/>
            </a:endParaRPr>
          </a:p>
          <a:p>
            <a:r>
              <a:rPr lang="en-GB" altLang="en-US" sz="28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The Collective Response of the Nucleus: Giant Resonances</a:t>
            </a: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293687" y="3165646"/>
            <a:ext cx="8674222" cy="642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293687" y="4702917"/>
            <a:ext cx="8678985" cy="67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8972672" y="3170238"/>
            <a:ext cx="0" cy="15326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93687" y="3229909"/>
            <a:ext cx="0" cy="15478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40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6A1CE400-B0A7-3945-B03B-7F1FA3358FC9}"/>
              </a:ext>
            </a:extLst>
          </p:cNvPr>
          <p:cNvSpPr txBox="1"/>
          <p:nvPr/>
        </p:nvSpPr>
        <p:spPr>
          <a:xfrm>
            <a:off x="101600" y="228600"/>
            <a:ext cx="904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Nuclear</a:t>
            </a:r>
            <a:r>
              <a:rPr lang="fr-FR" sz="2400" b="1" dirty="0"/>
              <a:t> </a:t>
            </a:r>
            <a:r>
              <a:rPr lang="fr-FR" sz="2400" b="1" dirty="0" err="1"/>
              <a:t>Dipole</a:t>
            </a:r>
            <a:r>
              <a:rPr lang="fr-FR" sz="2400" b="1" dirty="0"/>
              <a:t> Excitations: </a:t>
            </a:r>
            <a:r>
              <a:rPr lang="fr-FR" sz="2400" b="1" dirty="0" err="1"/>
              <a:t>from</a:t>
            </a:r>
            <a:r>
              <a:rPr lang="fr-FR" sz="2400" b="1" dirty="0"/>
              <a:t> </a:t>
            </a:r>
            <a:r>
              <a:rPr lang="fr-FR" sz="2400" b="1" dirty="0" err="1"/>
              <a:t>Academic</a:t>
            </a:r>
            <a:r>
              <a:rPr lang="fr-FR" sz="2400" b="1" dirty="0"/>
              <a:t> to </a:t>
            </a:r>
            <a:r>
              <a:rPr lang="fr-FR" sz="2400" b="1" dirty="0" err="1"/>
              <a:t>Industrial</a:t>
            </a:r>
            <a:r>
              <a:rPr lang="fr-FR" sz="2400" b="1" dirty="0"/>
              <a:t> Applications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D7CB6C9A-8CCD-1346-A92E-0FBC3FBB9E10}"/>
              </a:ext>
            </a:extLst>
          </p:cNvPr>
          <p:cNvSpPr txBox="1"/>
          <p:nvPr/>
        </p:nvSpPr>
        <p:spPr>
          <a:xfrm>
            <a:off x="362757" y="1203040"/>
            <a:ext cx="347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Fundamental</a:t>
            </a:r>
            <a:r>
              <a:rPr lang="fr-FR" dirty="0"/>
              <a:t> mode of </a:t>
            </a:r>
            <a:r>
              <a:rPr lang="fr-FR" dirty="0" err="1"/>
              <a:t>nuclear</a:t>
            </a:r>
            <a:r>
              <a:rPr lang="fr-FR" dirty="0"/>
              <a:t> excitations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Dominated</a:t>
            </a:r>
            <a:r>
              <a:rPr lang="fr-FR" dirty="0"/>
              <a:t> by E1 mode (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smaller</a:t>
            </a:r>
            <a:r>
              <a:rPr lang="fr-FR" dirty="0"/>
              <a:t> contribution of the M1)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Basic input to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 codes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B3288B9-D672-A340-AA10-A429EF64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313" y="1203040"/>
            <a:ext cx="5356171" cy="16569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7A67EACB-13CE-0147-8FBB-037D8BCF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689" y="3234977"/>
            <a:ext cx="4571999" cy="18610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725E45-3509-9640-98D1-0FB7FDD26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57" y="3422478"/>
            <a:ext cx="3784600" cy="252306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4078E2C0-D451-064B-BEAE-63EA18AB5DE1}"/>
              </a:ext>
            </a:extLst>
          </p:cNvPr>
          <p:cNvSpPr txBox="1"/>
          <p:nvPr/>
        </p:nvSpPr>
        <p:spPr>
          <a:xfrm>
            <a:off x="4489689" y="5216533"/>
            <a:ext cx="457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TALYS</a:t>
            </a:r>
            <a:r>
              <a:rPr lang="fr-FR" i="1" dirty="0"/>
              <a:t> </a:t>
            </a:r>
            <a:r>
              <a:rPr lang="fr-FR" dirty="0"/>
              <a:t>code: </a:t>
            </a:r>
            <a:r>
              <a:rPr lang="fr-FR" dirty="0" err="1"/>
              <a:t>Modeling</a:t>
            </a:r>
            <a:r>
              <a:rPr lang="fr-FR" dirty="0"/>
              <a:t> of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Reactions</a:t>
            </a:r>
            <a:endParaRPr lang="fr-FR" dirty="0"/>
          </a:p>
          <a:p>
            <a:r>
              <a:rPr lang="fr-FR" sz="1200" i="1" dirty="0"/>
              <a:t>    A. Koning, S. Hilaire, S. </a:t>
            </a:r>
            <a:r>
              <a:rPr lang="fr-FR" sz="1200" i="1" dirty="0" err="1"/>
              <a:t>Goriely</a:t>
            </a:r>
            <a:r>
              <a:rPr lang="fr-FR" sz="1200" i="1" dirty="0"/>
              <a:t> </a:t>
            </a:r>
            <a:r>
              <a:rPr lang="fr-FR" sz="1200" i="1" dirty="0" err="1"/>
              <a:t>at</a:t>
            </a:r>
            <a:r>
              <a:rPr lang="fr-FR" sz="1200" i="1" dirty="0"/>
              <a:t> al. </a:t>
            </a:r>
            <a:r>
              <a:rPr lang="fr-FR" sz="1200" i="1" dirty="0" err="1"/>
              <a:t>Eur</a:t>
            </a:r>
            <a:r>
              <a:rPr lang="fr-FR" sz="1200" i="1" dirty="0"/>
              <a:t>. Phys. J A59 (2023) 131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62757" y="5959536"/>
            <a:ext cx="2304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err="1"/>
              <a:t>generated</a:t>
            </a:r>
            <a:r>
              <a:rPr lang="fr-FR" sz="800" i="1" dirty="0"/>
              <a:t> by AI</a:t>
            </a:r>
          </a:p>
        </p:txBody>
      </p:sp>
    </p:spTree>
    <p:extLst>
      <p:ext uri="{BB962C8B-B14F-4D97-AF65-F5344CB8AC3E}">
        <p14:creationId xmlns:p14="http://schemas.microsoft.com/office/powerpoint/2010/main" val="317962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61189BE4-5AA6-FB42-88E7-4142D2D93721}"/>
              </a:ext>
            </a:extLst>
          </p:cNvPr>
          <p:cNvSpPr txBox="1"/>
          <p:nvPr/>
        </p:nvSpPr>
        <p:spPr>
          <a:xfrm>
            <a:off x="317500" y="330200"/>
            <a:ext cx="862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Nuclear</a:t>
            </a:r>
            <a:r>
              <a:rPr lang="fr-FR" sz="2400" b="1" dirty="0"/>
              <a:t> </a:t>
            </a:r>
            <a:r>
              <a:rPr lang="fr-FR" sz="2400" b="1" dirty="0" err="1"/>
              <a:t>Physics</a:t>
            </a:r>
            <a:r>
              <a:rPr lang="fr-FR" sz="2400" b="1" dirty="0"/>
              <a:t> </a:t>
            </a:r>
            <a:r>
              <a:rPr lang="fr-FR" sz="2400" b="1" dirty="0" err="1"/>
              <a:t>Meets</a:t>
            </a:r>
            <a:r>
              <a:rPr lang="fr-FR" sz="2400" b="1" dirty="0"/>
              <a:t> the Sources of the Ultra-High </a:t>
            </a:r>
            <a:r>
              <a:rPr lang="fr-FR" sz="2400" b="1" dirty="0" err="1"/>
              <a:t>Energy</a:t>
            </a:r>
            <a:r>
              <a:rPr lang="fr-FR" sz="2400" b="1" dirty="0"/>
              <a:t> </a:t>
            </a:r>
            <a:r>
              <a:rPr lang="fr-FR" sz="2400" b="1" dirty="0" err="1"/>
              <a:t>Cosmic</a:t>
            </a:r>
            <a:r>
              <a:rPr lang="fr-FR" sz="2400" b="1" dirty="0"/>
              <a:t> Rays</a:t>
            </a:r>
          </a:p>
        </p:txBody>
      </p:sp>
      <p:pic>
        <p:nvPicPr>
          <p:cNvPr id="3" name="Image 2" descr="Capture d’écran 2025-05-26 à 11.49.54.png">
            <a:extLst>
              <a:ext uri="{FF2B5EF4-FFF2-40B4-BE49-F238E27FC236}">
                <a16:creationId xmlns="" xmlns:a16="http://schemas.microsoft.com/office/drawing/2014/main" id="{75DC2941-FC6E-7343-A13C-6B41EBA5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887926"/>
            <a:ext cx="4252338" cy="31949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CDA13AC-FCE3-FA4B-B981-0F8F275BC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38" y="2947043"/>
            <a:ext cx="3581400" cy="24774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FD3EFFDE-5E6F-7D48-9B54-76511D191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78362" y="5620128"/>
            <a:ext cx="4610100" cy="10370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12916AC7-8459-1A49-93A3-6831C2CBC9D8}"/>
              </a:ext>
            </a:extLst>
          </p:cNvPr>
          <p:cNvSpPr txBox="1"/>
          <p:nvPr/>
        </p:nvSpPr>
        <p:spPr>
          <a:xfrm>
            <a:off x="317500" y="1386648"/>
            <a:ext cx="4686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After</a:t>
            </a:r>
            <a:r>
              <a:rPr lang="fr-FR" dirty="0"/>
              <a:t> &gt;50 </a:t>
            </a:r>
            <a:r>
              <a:rPr lang="fr-FR" dirty="0" err="1"/>
              <a:t>years</a:t>
            </a:r>
            <a:r>
              <a:rPr lang="fr-FR" dirty="0"/>
              <a:t> of </a:t>
            </a:r>
            <a:r>
              <a:rPr lang="fr-FR" dirty="0" err="1"/>
              <a:t>studying</a:t>
            </a:r>
            <a:r>
              <a:rPr lang="fr-FR" dirty="0"/>
              <a:t> UHECR open questions </a:t>
            </a:r>
            <a:r>
              <a:rPr lang="fr-FR" dirty="0" err="1"/>
              <a:t>remain</a:t>
            </a:r>
            <a:r>
              <a:rPr lang="fr-FR" dirty="0"/>
              <a:t> 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C6FBA1DA-DF6A-224B-82A8-657F64431ED3}"/>
              </a:ext>
            </a:extLst>
          </p:cNvPr>
          <p:cNvSpPr txBox="1"/>
          <p:nvPr/>
        </p:nvSpPr>
        <p:spPr>
          <a:xfrm>
            <a:off x="317500" y="2023713"/>
            <a:ext cx="4209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they</a:t>
            </a:r>
            <a:r>
              <a:rPr lang="fr-FR" dirty="0"/>
              <a:t> come </a:t>
            </a:r>
            <a:r>
              <a:rPr lang="fr-FR" dirty="0" err="1"/>
              <a:t>from</a:t>
            </a:r>
            <a:r>
              <a:rPr lang="fr-FR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How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accelerated</a:t>
            </a:r>
            <a:r>
              <a:rPr lang="fr-FR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F68CB0E5-425A-DD4B-8A1A-8594F2CE8FD2}"/>
              </a:ext>
            </a:extLst>
          </p:cNvPr>
          <p:cNvSpPr txBox="1"/>
          <p:nvPr/>
        </p:nvSpPr>
        <p:spPr>
          <a:xfrm>
            <a:off x="5106106" y="1120034"/>
            <a:ext cx="406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rgbClr val="FF0000"/>
                </a:solidFill>
              </a:rPr>
              <a:t>A. </a:t>
            </a:r>
            <a:r>
              <a:rPr lang="fr-FR" sz="1400" b="1" i="1" dirty="0" err="1">
                <a:solidFill>
                  <a:srgbClr val="FF0000"/>
                </a:solidFill>
              </a:rPr>
              <a:t>Tamii</a:t>
            </a:r>
            <a:r>
              <a:rPr lang="fr-FR" sz="1400" b="1" i="1" dirty="0">
                <a:solidFill>
                  <a:srgbClr val="FF0000"/>
                </a:solidFill>
              </a:rPr>
              <a:t> et al, </a:t>
            </a:r>
            <a:r>
              <a:rPr lang="fr-FR" sz="1400" b="1" i="1" dirty="0" err="1">
                <a:solidFill>
                  <a:srgbClr val="FF0000"/>
                </a:solidFill>
              </a:rPr>
              <a:t>Eur</a:t>
            </a:r>
            <a:r>
              <a:rPr lang="fr-FR" sz="1400" b="1" i="1" dirty="0">
                <a:solidFill>
                  <a:srgbClr val="FF0000"/>
                </a:solidFill>
              </a:rPr>
              <a:t>. Phys. J.A59 (2023) 208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6D537DA-5DAB-D44D-8B0F-4D50A5CC1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688" y="4208741"/>
            <a:ext cx="2707262" cy="225884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3C133274-3E18-5945-91F3-CD3FF6B876E7}"/>
              </a:ext>
            </a:extLst>
          </p:cNvPr>
          <p:cNvSpPr txBox="1"/>
          <p:nvPr/>
        </p:nvSpPr>
        <p:spPr>
          <a:xfrm>
            <a:off x="5106106" y="6396335"/>
            <a:ext cx="353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/>
              <a:t>Boncioli</a:t>
            </a:r>
            <a:r>
              <a:rPr lang="fr-FR" sz="1200" i="1" dirty="0"/>
              <a:t>, D., </a:t>
            </a:r>
            <a:r>
              <a:rPr lang="fr-FR" sz="1200" i="1" dirty="0" err="1"/>
              <a:t>Fedynitch</a:t>
            </a:r>
            <a:r>
              <a:rPr lang="fr-FR" sz="1200" i="1" dirty="0"/>
              <a:t>, A. &amp; Winter, W., </a:t>
            </a:r>
            <a:r>
              <a:rPr lang="fr-FR" sz="1200" i="1" dirty="0" err="1"/>
              <a:t>Sci</a:t>
            </a:r>
            <a:r>
              <a:rPr lang="fr-FR" sz="1200" i="1" dirty="0"/>
              <a:t> </a:t>
            </a:r>
            <a:r>
              <a:rPr lang="fr-FR" sz="1200" i="1" dirty="0" err="1"/>
              <a:t>Rep</a:t>
            </a:r>
            <a:r>
              <a:rPr lang="fr-FR" sz="1200" i="1" dirty="0"/>
              <a:t> </a:t>
            </a:r>
            <a:r>
              <a:rPr lang="fr-FR" sz="1200" b="1" i="1" dirty="0"/>
              <a:t>7</a:t>
            </a:r>
            <a:r>
              <a:rPr lang="fr-FR" sz="1200" i="1" dirty="0"/>
              <a:t>, 4882 (2017).</a:t>
            </a:r>
          </a:p>
        </p:txBody>
      </p:sp>
    </p:spTree>
    <p:extLst>
      <p:ext uri="{BB962C8B-B14F-4D97-AF65-F5344CB8AC3E}">
        <p14:creationId xmlns:p14="http://schemas.microsoft.com/office/powerpoint/2010/main" val="71242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42818" y="150213"/>
            <a:ext cx="722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Many</a:t>
            </a:r>
            <a:r>
              <a:rPr lang="fr-FR" sz="2400" b="1" dirty="0"/>
              <a:t>-body </a:t>
            </a:r>
            <a:r>
              <a:rPr lang="fr-FR" sz="2400" b="1" dirty="0" err="1"/>
              <a:t>methods</a:t>
            </a:r>
            <a:r>
              <a:rPr lang="fr-FR" sz="2400" b="1" dirty="0"/>
              <a:t> to </a:t>
            </a:r>
            <a:r>
              <a:rPr lang="fr-FR" sz="2400" b="1" dirty="0" err="1"/>
              <a:t>compute</a:t>
            </a:r>
            <a:r>
              <a:rPr lang="fr-FR" sz="2400" b="1" dirty="0"/>
              <a:t> </a:t>
            </a:r>
            <a:r>
              <a:rPr lang="fr-FR" sz="2400" b="1" dirty="0" err="1"/>
              <a:t>dipole</a:t>
            </a:r>
            <a:r>
              <a:rPr lang="fr-FR" sz="2400" b="1" dirty="0"/>
              <a:t> </a:t>
            </a:r>
            <a:r>
              <a:rPr lang="fr-FR" sz="2400" b="1" dirty="0" err="1"/>
              <a:t>response</a:t>
            </a:r>
            <a:endParaRPr lang="fr-FR" sz="2400" b="1" dirty="0"/>
          </a:p>
        </p:txBody>
      </p:sp>
      <p:pic>
        <p:nvPicPr>
          <p:cNvPr id="25" name="Image 24" descr="Capture d’écran 2025-06-03 à 10.37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04" y="893459"/>
            <a:ext cx="2837358" cy="444771"/>
          </a:xfrm>
          <a:prstGeom prst="rect">
            <a:avLst/>
          </a:prstGeom>
        </p:spPr>
      </p:pic>
      <p:pic>
        <p:nvPicPr>
          <p:cNvPr id="26" name="Image 25" descr="Capture d’écran 2025-06-03 à 10.37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89" y="893459"/>
            <a:ext cx="2842048" cy="505667"/>
          </a:xfrm>
          <a:prstGeom prst="rect">
            <a:avLst/>
          </a:prstGeom>
        </p:spPr>
      </p:pic>
      <p:sp>
        <p:nvSpPr>
          <p:cNvPr id="27" name="Double flèche horizontale 26"/>
          <p:cNvSpPr/>
          <p:nvPr/>
        </p:nvSpPr>
        <p:spPr>
          <a:xfrm>
            <a:off x="5639948" y="1050596"/>
            <a:ext cx="425856" cy="123024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8646003" y="922666"/>
            <a:ext cx="592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+</a:t>
            </a:r>
            <a:r>
              <a:rPr lang="fr-FR" dirty="0"/>
              <a:t>...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8765" y="2208691"/>
            <a:ext cx="52456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</a:rPr>
              <a:t>Quasiparticle</a:t>
            </a: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 err="1">
                <a:solidFill>
                  <a:srgbClr val="3366FF"/>
                </a:solidFill>
              </a:rPr>
              <a:t>Random</a:t>
            </a:r>
            <a:r>
              <a:rPr lang="fr-FR" dirty="0">
                <a:solidFill>
                  <a:srgbClr val="3366FF"/>
                </a:solidFill>
              </a:rPr>
              <a:t> Phase Approximation (QRPA)</a:t>
            </a:r>
          </a:p>
        </p:txBody>
      </p:sp>
      <p:pic>
        <p:nvPicPr>
          <p:cNvPr id="30" name="Image 29" descr="Capture d’écran 2025-06-02 à 11.10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15" y="1816679"/>
            <a:ext cx="2088807" cy="153966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3653464"/>
            <a:ext cx="4560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Configuration Interaction Shell Model (CI-SM)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8765" y="5270813"/>
            <a:ext cx="5245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</a:rPr>
              <a:t>Projected</a:t>
            </a: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 err="1">
                <a:solidFill>
                  <a:srgbClr val="3366FF"/>
                </a:solidFill>
              </a:rPr>
              <a:t>Generator</a:t>
            </a: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 err="1">
                <a:solidFill>
                  <a:srgbClr val="3366FF"/>
                </a:solidFill>
              </a:rPr>
              <a:t>Coordinate</a:t>
            </a: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 err="1">
                <a:solidFill>
                  <a:srgbClr val="3366FF"/>
                </a:solidFill>
              </a:rPr>
              <a:t>Method</a:t>
            </a:r>
            <a:r>
              <a:rPr lang="fr-FR" dirty="0">
                <a:solidFill>
                  <a:srgbClr val="3366FF"/>
                </a:solidFill>
              </a:rPr>
              <a:t> (PGCM)</a:t>
            </a:r>
          </a:p>
        </p:txBody>
      </p:sp>
      <p:pic>
        <p:nvPicPr>
          <p:cNvPr id="33" name="Image 32" descr="Capture d’écran 2023-05-24 à 15.28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1280"/>
            <a:ext cx="3776870" cy="407810"/>
          </a:xfrm>
          <a:prstGeom prst="rect">
            <a:avLst/>
          </a:prstGeom>
        </p:spPr>
      </p:pic>
      <p:pic>
        <p:nvPicPr>
          <p:cNvPr id="34" name="Image 33" descr="Capture d’écran 2023-05-24 à 15.28.4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" y="4522375"/>
            <a:ext cx="1511105" cy="459420"/>
          </a:xfrm>
          <a:prstGeom prst="rect">
            <a:avLst/>
          </a:prstGeom>
        </p:spPr>
      </p:pic>
      <p:pic>
        <p:nvPicPr>
          <p:cNvPr id="35" name="Image 34" descr="Capture d’écran 2025-06-03 à 11.09.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55" y="5767107"/>
            <a:ext cx="3292821" cy="1047453"/>
          </a:xfrm>
          <a:prstGeom prst="rect">
            <a:avLst/>
          </a:prstGeom>
        </p:spPr>
      </p:pic>
      <p:pic>
        <p:nvPicPr>
          <p:cNvPr id="36" name="Image 35" descr="Capture d’écran 2025-06-03 à 11.08.2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2" y="5874896"/>
            <a:ext cx="2812222" cy="506641"/>
          </a:xfrm>
          <a:prstGeom prst="rect">
            <a:avLst/>
          </a:prstGeom>
        </p:spPr>
      </p:pic>
      <p:pic>
        <p:nvPicPr>
          <p:cNvPr id="41" name="Image 40" descr="Capture d’écran 2025-06-03 à 11.34.0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81" y="2677747"/>
            <a:ext cx="2870200" cy="508000"/>
          </a:xfrm>
          <a:prstGeom prst="rect">
            <a:avLst/>
          </a:prstGeom>
        </p:spPr>
      </p:pic>
      <p:pic>
        <p:nvPicPr>
          <p:cNvPr id="42" name="Image 41" descr="Capture d’écran 2025-06-03 à 11.37.5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15" y="2519489"/>
            <a:ext cx="3962400" cy="876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F2E462F-6ACB-364B-82CC-2F0B6B94E3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202" y="668399"/>
            <a:ext cx="2319813" cy="1546542"/>
          </a:xfrm>
          <a:prstGeom prst="rect">
            <a:avLst/>
          </a:prstGeom>
        </p:spPr>
      </p:pic>
      <p:sp>
        <p:nvSpPr>
          <p:cNvPr id="8" name="Rectangle à coins arrondis 7">
            <a:extLst>
              <a:ext uri="{FF2B5EF4-FFF2-40B4-BE49-F238E27FC236}">
                <a16:creationId xmlns="" xmlns:a16="http://schemas.microsoft.com/office/drawing/2014/main" id="{8EE53443-8709-8441-93E3-E53D2EEFD379}"/>
              </a:ext>
            </a:extLst>
          </p:cNvPr>
          <p:cNvSpPr/>
          <p:nvPr/>
        </p:nvSpPr>
        <p:spPr>
          <a:xfrm>
            <a:off x="6065804" y="4285535"/>
            <a:ext cx="2669709" cy="1970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dirty="0">
                <a:solidFill>
                  <a:schemeClr val="tx1"/>
                </a:solidFill>
              </a:rPr>
              <a:t>Benchmark of </a:t>
            </a:r>
            <a:r>
              <a:rPr lang="fr-FR" sz="1200" b="1" dirty="0" err="1">
                <a:solidFill>
                  <a:schemeClr val="tx1"/>
                </a:solidFill>
              </a:rPr>
              <a:t>many</a:t>
            </a:r>
            <a:r>
              <a:rPr lang="fr-FR" sz="1200" b="1" dirty="0">
                <a:solidFill>
                  <a:schemeClr val="tx1"/>
                </a:solidFill>
              </a:rPr>
              <a:t>-body </a:t>
            </a:r>
            <a:r>
              <a:rPr lang="fr-FR" sz="1200" b="1" dirty="0" err="1">
                <a:solidFill>
                  <a:schemeClr val="tx1"/>
                </a:solidFill>
              </a:rPr>
              <a:t>methods</a:t>
            </a:r>
            <a:r>
              <a:rPr lang="fr-FR" sz="1200" b="1" dirty="0">
                <a:solidFill>
                  <a:schemeClr val="tx1"/>
                </a:solidFill>
              </a:rPr>
              <a:t>:</a:t>
            </a:r>
          </a:p>
          <a:p>
            <a:r>
              <a:rPr lang="fr-FR" sz="1200" dirty="0">
                <a:solidFill>
                  <a:schemeClr val="tx1"/>
                </a:solidFill>
              </a:rPr>
              <a:t>1. </a:t>
            </a:r>
            <a:r>
              <a:rPr lang="fr-FR" sz="1200" i="1" dirty="0">
                <a:solidFill>
                  <a:schemeClr val="tx1"/>
                </a:solidFill>
              </a:rPr>
              <a:t>M. </a:t>
            </a:r>
            <a:r>
              <a:rPr lang="fr-FR" sz="1200" i="1" dirty="0" err="1">
                <a:solidFill>
                  <a:schemeClr val="tx1"/>
                </a:solidFill>
              </a:rPr>
              <a:t>Frosini</a:t>
            </a:r>
            <a:r>
              <a:rPr lang="fr-FR" sz="1200" i="1" dirty="0">
                <a:solidFill>
                  <a:schemeClr val="tx1"/>
                </a:solidFill>
              </a:rPr>
              <a:t>, W. </a:t>
            </a:r>
            <a:r>
              <a:rPr lang="fr-FR" sz="1200" i="1" dirty="0" err="1">
                <a:solidFill>
                  <a:schemeClr val="tx1"/>
                </a:solidFill>
              </a:rPr>
              <a:t>Ryssens</a:t>
            </a:r>
            <a:r>
              <a:rPr lang="fr-FR" sz="1200" i="1" dirty="0">
                <a:solidFill>
                  <a:schemeClr val="tx1"/>
                </a:solidFill>
              </a:rPr>
              <a:t> and </a:t>
            </a:r>
            <a:r>
              <a:rPr lang="fr-FR" sz="1200" b="1" i="1" dirty="0">
                <a:solidFill>
                  <a:schemeClr val="tx1"/>
                </a:solidFill>
              </a:rPr>
              <a:t>K. </a:t>
            </a:r>
            <a:r>
              <a:rPr lang="fr-FR" sz="1200" b="1" i="1" dirty="0" err="1">
                <a:solidFill>
                  <a:schemeClr val="tx1"/>
                </a:solidFill>
              </a:rPr>
              <a:t>Sieja</a:t>
            </a:r>
            <a:r>
              <a:rPr lang="fr-FR" sz="1200" b="1" i="1" dirty="0">
                <a:solidFill>
                  <a:schemeClr val="tx1"/>
                </a:solidFill>
              </a:rPr>
              <a:t>, </a:t>
            </a:r>
            <a:r>
              <a:rPr lang="fr-FR" sz="1200" i="1" dirty="0">
                <a:solidFill>
                  <a:schemeClr val="tx1"/>
                </a:solidFill>
              </a:rPr>
              <a:t>Phys. </a:t>
            </a:r>
            <a:r>
              <a:rPr lang="fr-FR" sz="1200" i="1" dirty="0" err="1">
                <a:solidFill>
                  <a:schemeClr val="tx1"/>
                </a:solidFill>
              </a:rPr>
              <a:t>Rev</a:t>
            </a:r>
            <a:r>
              <a:rPr lang="fr-FR" sz="1200" i="1" dirty="0">
                <a:solidFill>
                  <a:schemeClr val="tx1"/>
                </a:solidFill>
              </a:rPr>
              <a:t>. C </a:t>
            </a:r>
            <a:r>
              <a:rPr lang="fr-FR" sz="1200" b="1" i="1" dirty="0">
                <a:solidFill>
                  <a:schemeClr val="tx1"/>
                </a:solidFill>
              </a:rPr>
              <a:t>110</a:t>
            </a:r>
            <a:r>
              <a:rPr lang="fr-FR" sz="1200" i="1" dirty="0">
                <a:solidFill>
                  <a:schemeClr val="tx1"/>
                </a:solidFill>
              </a:rPr>
              <a:t>, 014307 (2024) </a:t>
            </a:r>
          </a:p>
          <a:p>
            <a:r>
              <a:rPr lang="fr-FR" sz="1200" i="1" dirty="0">
                <a:solidFill>
                  <a:schemeClr val="tx1"/>
                </a:solidFill>
              </a:rPr>
              <a:t>2. S. </a:t>
            </a:r>
            <a:r>
              <a:rPr lang="fr-FR" sz="1200" i="1" dirty="0" err="1">
                <a:solidFill>
                  <a:schemeClr val="tx1"/>
                </a:solidFill>
              </a:rPr>
              <a:t>Bofos</a:t>
            </a:r>
            <a:r>
              <a:rPr lang="fr-FR" sz="1200" i="1" dirty="0">
                <a:solidFill>
                  <a:schemeClr val="tx1"/>
                </a:solidFill>
              </a:rPr>
              <a:t>, J. Martinez, B. Bally, </a:t>
            </a:r>
            <a:r>
              <a:rPr lang="fr-FR" sz="1200" i="1" dirty="0" err="1">
                <a:solidFill>
                  <a:schemeClr val="tx1"/>
                </a:solidFill>
              </a:rPr>
              <a:t>T</a:t>
            </a:r>
            <a:r>
              <a:rPr lang="fr-FR" sz="1200" i="1" dirty="0">
                <a:solidFill>
                  <a:schemeClr val="tx1"/>
                </a:solidFill>
              </a:rPr>
              <a:t>. </a:t>
            </a:r>
            <a:r>
              <a:rPr lang="fr-FR" sz="1200" i="1" dirty="0" err="1">
                <a:solidFill>
                  <a:schemeClr val="tx1"/>
                </a:solidFill>
              </a:rPr>
              <a:t>Duguet</a:t>
            </a:r>
            <a:r>
              <a:rPr lang="fr-FR" sz="1200" i="1" dirty="0">
                <a:solidFill>
                  <a:schemeClr val="tx1"/>
                </a:solidFill>
              </a:rPr>
              <a:t>, M. </a:t>
            </a:r>
            <a:r>
              <a:rPr lang="fr-FR" sz="1200" i="1" dirty="0" err="1">
                <a:solidFill>
                  <a:schemeClr val="tx1"/>
                </a:solidFill>
              </a:rPr>
              <a:t>Frosini</a:t>
            </a:r>
            <a:r>
              <a:rPr lang="fr-FR" sz="1200" i="1" dirty="0">
                <a:solidFill>
                  <a:schemeClr val="tx1"/>
                </a:solidFill>
              </a:rPr>
              <a:t>, </a:t>
            </a:r>
            <a:r>
              <a:rPr lang="fr-FR" sz="1200" i="1" dirty="0" err="1">
                <a:solidFill>
                  <a:schemeClr val="tx1"/>
                </a:solidFill>
              </a:rPr>
              <a:t>T</a:t>
            </a:r>
            <a:r>
              <a:rPr lang="fr-FR" sz="1200" i="1" dirty="0">
                <a:solidFill>
                  <a:schemeClr val="tx1"/>
                </a:solidFill>
              </a:rPr>
              <a:t>. Rodriguez  and </a:t>
            </a:r>
            <a:r>
              <a:rPr lang="fr-FR" sz="1200" b="1" i="1" dirty="0">
                <a:solidFill>
                  <a:schemeClr val="tx1"/>
                </a:solidFill>
              </a:rPr>
              <a:t>K. </a:t>
            </a:r>
            <a:r>
              <a:rPr lang="fr-FR" sz="1200" b="1" i="1" dirty="0" err="1">
                <a:solidFill>
                  <a:schemeClr val="tx1"/>
                </a:solidFill>
              </a:rPr>
              <a:t>Sieja</a:t>
            </a:r>
            <a:r>
              <a:rPr lang="fr-FR" sz="1200" b="1" i="1" dirty="0">
                <a:solidFill>
                  <a:schemeClr val="tx1"/>
                </a:solidFill>
              </a:rPr>
              <a:t>, </a:t>
            </a:r>
            <a:r>
              <a:rPr lang="fr-FR" sz="1200" i="1" dirty="0">
                <a:solidFill>
                  <a:schemeClr val="tx1"/>
                </a:solidFill>
              </a:rPr>
              <a:t>Phys. </a:t>
            </a:r>
            <a:r>
              <a:rPr lang="fr-FR" sz="1200" i="1" dirty="0" err="1">
                <a:solidFill>
                  <a:schemeClr val="tx1"/>
                </a:solidFill>
              </a:rPr>
              <a:t>Rev</a:t>
            </a:r>
            <a:r>
              <a:rPr lang="fr-FR" sz="1200" i="1" dirty="0">
                <a:solidFill>
                  <a:schemeClr val="tx1"/>
                </a:solidFill>
              </a:rPr>
              <a:t>. </a:t>
            </a:r>
            <a:r>
              <a:rPr lang="fr-FR" sz="1200" i="1" dirty="0" smtClean="0">
                <a:solidFill>
                  <a:schemeClr val="tx1"/>
                </a:solidFill>
              </a:rPr>
              <a:t>C</a:t>
            </a:r>
            <a:r>
              <a:rPr lang="fr-FR" sz="1200" b="1" i="1" dirty="0" smtClean="0">
                <a:solidFill>
                  <a:schemeClr val="tx1"/>
                </a:solidFill>
              </a:rPr>
              <a:t>112,</a:t>
            </a:r>
            <a:r>
              <a:rPr lang="fr-FR" sz="1200" i="1" dirty="0" smtClean="0">
                <a:solidFill>
                  <a:schemeClr val="tx1"/>
                </a:solidFill>
              </a:rPr>
              <a:t> </a:t>
            </a:r>
            <a:r>
              <a:rPr lang="is-IS" sz="1200" dirty="0" smtClean="0">
                <a:solidFill>
                  <a:schemeClr val="tx1"/>
                </a:solidFill>
              </a:rPr>
              <a:t>064312</a:t>
            </a:r>
          </a:p>
          <a:p>
            <a:r>
              <a:rPr lang="is-IS" sz="1200" i="1" dirty="0" smtClean="0">
                <a:solidFill>
                  <a:schemeClr val="tx1"/>
                </a:solidFill>
              </a:rPr>
              <a:t>(2025)</a:t>
            </a:r>
            <a:r>
              <a:rPr lang="fr-FR" sz="1200" i="1" dirty="0" smtClean="0">
                <a:solidFill>
                  <a:schemeClr val="tx1"/>
                </a:solidFill>
              </a:rPr>
              <a:t> </a:t>
            </a:r>
            <a:endParaRPr lang="fr-FR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4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49822</TotalTime>
  <Words>923</Words>
  <Application>Microsoft Macintosh PowerPoint</Application>
  <PresentationFormat>Présentation à l'écran (4:3)</PresentationFormat>
  <Paragraphs>152</Paragraphs>
  <Slides>12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Kamila sieja</cp:lastModifiedBy>
  <cp:revision>840</cp:revision>
  <cp:lastPrinted>2022-09-27T17:50:15Z</cp:lastPrinted>
  <dcterms:created xsi:type="dcterms:W3CDTF">2021-05-02T12:57:53Z</dcterms:created>
  <dcterms:modified xsi:type="dcterms:W3CDTF">2025-12-08T14:27:28Z</dcterms:modified>
</cp:coreProperties>
</file>