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94" r:id="rId1"/>
  </p:sldMasterIdLst>
  <p:notesMasterIdLst>
    <p:notesMasterId r:id="rId20"/>
  </p:notesMasterIdLst>
  <p:handoutMasterIdLst>
    <p:handoutMasterId r:id="rId21"/>
  </p:handoutMasterIdLst>
  <p:sldIdLst>
    <p:sldId id="621" r:id="rId2"/>
    <p:sldId id="832" r:id="rId3"/>
    <p:sldId id="765" r:id="rId4"/>
    <p:sldId id="879" r:id="rId5"/>
    <p:sldId id="860" r:id="rId6"/>
    <p:sldId id="730" r:id="rId7"/>
    <p:sldId id="834" r:id="rId8"/>
    <p:sldId id="881" r:id="rId9"/>
    <p:sldId id="735" r:id="rId10"/>
    <p:sldId id="772" r:id="rId11"/>
    <p:sldId id="771" r:id="rId12"/>
    <p:sldId id="743" r:id="rId13"/>
    <p:sldId id="885" r:id="rId14"/>
    <p:sldId id="733" r:id="rId15"/>
    <p:sldId id="882" r:id="rId16"/>
    <p:sldId id="872" r:id="rId17"/>
    <p:sldId id="865" r:id="rId18"/>
    <p:sldId id="877" r:id="rId19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0093"/>
    <a:srgbClr val="DDF9FF"/>
    <a:srgbClr val="DFEBF9"/>
    <a:srgbClr val="DBEAF4"/>
    <a:srgbClr val="DBEFF3"/>
    <a:srgbClr val="FFFFFF"/>
    <a:srgbClr val="00BDEA"/>
    <a:srgbClr val="D1F747"/>
    <a:srgbClr val="D7F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6395" autoAdjust="0"/>
  </p:normalViewPr>
  <p:slideViewPr>
    <p:cSldViewPr>
      <p:cViewPr varScale="1">
        <p:scale>
          <a:sx n="110" d="100"/>
          <a:sy n="110" d="100"/>
        </p:scale>
        <p:origin x="138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22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uaibou\Documents\Recherche\Cahier%20Labo\Graphiqu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\Documents\UNISTRA\Recherche\Cahier%20Labo\2024-05-20-Graphiques%20Extrac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'Extraction echelle 75g'!$G$1</c:f>
              <c:strCache>
                <c:ptCount val="1"/>
                <c:pt idx="0">
                  <c:v>Rendement des extractions (%)</c:v>
                </c:pt>
              </c:strCache>
            </c:strRef>
          </c:tx>
          <c:spPr>
            <a:pattFill prst="dkUpDiag">
              <a:fgClr>
                <a:schemeClr val="tx1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'Extraction echelle 75g'!$H$2:$H$4</c:f>
                <c:numCache>
                  <c:formatCode>General</c:formatCode>
                  <c:ptCount val="3"/>
                  <c:pt idx="0">
                    <c:v>0.84862124925749616</c:v>
                  </c:pt>
                  <c:pt idx="1">
                    <c:v>0.63192435865515773</c:v>
                  </c:pt>
                  <c:pt idx="2">
                    <c:v>0.29420745179440688</c:v>
                  </c:pt>
                </c:numCache>
              </c:numRef>
            </c:plus>
            <c:minus>
              <c:numRef>
                <c:f>'Extraction echelle 75g'!$H$2:$H$4</c:f>
                <c:numCache>
                  <c:formatCode>General</c:formatCode>
                  <c:ptCount val="3"/>
                  <c:pt idx="0">
                    <c:v>0.84862124925749616</c:v>
                  </c:pt>
                  <c:pt idx="1">
                    <c:v>0.63192435865515773</c:v>
                  </c:pt>
                  <c:pt idx="2">
                    <c:v>0.29420745179440688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'Extraction echelle 75g'!$F$2:$F$4</c:f>
              <c:strCache>
                <c:ptCount val="3"/>
                <c:pt idx="0">
                  <c:v>n-Heptane</c:v>
                </c:pt>
                <c:pt idx="1">
                  <c:v>Acétate d'éthyle</c:v>
                </c:pt>
                <c:pt idx="2">
                  <c:v>Methanol</c:v>
                </c:pt>
              </c:strCache>
            </c:strRef>
          </c:cat>
          <c:val>
            <c:numRef>
              <c:f>'Extraction echelle 75g'!$G$2:$G$4</c:f>
              <c:numCache>
                <c:formatCode>General</c:formatCode>
                <c:ptCount val="3"/>
                <c:pt idx="0">
                  <c:v>6.3644444444444446</c:v>
                </c:pt>
                <c:pt idx="1">
                  <c:v>9.0355555555555558</c:v>
                </c:pt>
                <c:pt idx="2">
                  <c:v>3.6711111111111112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F-425B-9360-A6A9044F9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6755840"/>
        <c:axId val="346757376"/>
      </c:barChart>
      <c:catAx>
        <c:axId val="34675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346757376"/>
        <c:crosses val="autoZero"/>
        <c:auto val="1"/>
        <c:lblAlgn val="ctr"/>
        <c:lblOffset val="100"/>
        <c:noMultiLvlLbl val="0"/>
      </c:catAx>
      <c:valAx>
        <c:axId val="34675737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34675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'Extraction echelle 75g'!$B$52</c:f>
              <c:strCache>
                <c:ptCount val="1"/>
                <c:pt idx="0">
                  <c:v>Masse totale de l'extrait (g)</c:v>
                </c:pt>
              </c:strCache>
            </c:strRef>
          </c:tx>
          <c:spPr>
            <a:pattFill prst="solidDmnd">
              <a:fgClr>
                <a:schemeClr val="tx1"/>
              </a:fgClr>
              <a:bgClr>
                <a:schemeClr val="bg1"/>
              </a:bgClr>
            </a:pattFill>
            <a:ln w="15875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'Extraction echelle 75g'!$A$53:$A$55</c:f>
              <c:strCache>
                <c:ptCount val="3"/>
                <c:pt idx="0">
                  <c:v>n-Heptane</c:v>
                </c:pt>
                <c:pt idx="1">
                  <c:v>Acétate d'éthyle</c:v>
                </c:pt>
                <c:pt idx="2">
                  <c:v>Methanol</c:v>
                </c:pt>
              </c:strCache>
            </c:strRef>
          </c:cat>
          <c:val>
            <c:numRef>
              <c:f>'Extraction echelle 75g'!$B$53:$B$55</c:f>
              <c:numCache>
                <c:formatCode>General</c:formatCode>
                <c:ptCount val="3"/>
                <c:pt idx="0">
                  <c:v>15.950000000000006</c:v>
                </c:pt>
                <c:pt idx="1">
                  <c:v>21.75</c:v>
                </c:pt>
                <c:pt idx="2">
                  <c:v>9.120000000000001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A-411B-ADE5-0DAD45F60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820608"/>
        <c:axId val="348822144"/>
      </c:barChart>
      <c:catAx>
        <c:axId val="34882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348822144"/>
        <c:crosses val="autoZero"/>
        <c:auto val="1"/>
        <c:lblAlgn val="ctr"/>
        <c:lblOffset val="100"/>
        <c:noMultiLvlLbl val="0"/>
      </c:catAx>
      <c:valAx>
        <c:axId val="34882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882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 sz="1100" dirty="0"/>
              <a:t>Masse totale de l'extrait (g)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'Extraction echelle 75g'!$B$52</c:f>
              <c:strCache>
                <c:ptCount val="1"/>
                <c:pt idx="0">
                  <c:v>Masse totale de l'extrait (g)</c:v>
                </c:pt>
              </c:strCache>
            </c:strRef>
          </c:tx>
          <c:spPr>
            <a:pattFill prst="solidDmnd">
              <a:fgClr>
                <a:schemeClr val="tx1"/>
              </a:fgClr>
              <a:bgClr>
                <a:schemeClr val="bg1"/>
              </a:bgClr>
            </a:pattFill>
            <a:ln w="15875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'Extraction echelle 75g'!$A$53:$A$55</c:f>
              <c:strCache>
                <c:ptCount val="3"/>
                <c:pt idx="0">
                  <c:v>n-Heptane</c:v>
                </c:pt>
                <c:pt idx="1">
                  <c:v>Acétate d'éthyle</c:v>
                </c:pt>
                <c:pt idx="2">
                  <c:v>Methanol</c:v>
                </c:pt>
              </c:strCache>
            </c:strRef>
          </c:cat>
          <c:val>
            <c:numRef>
              <c:f>'Extraction echelle 75g'!$B$53:$B$55</c:f>
              <c:numCache>
                <c:formatCode>General</c:formatCode>
                <c:ptCount val="3"/>
                <c:pt idx="0">
                  <c:v>1.75</c:v>
                </c:pt>
                <c:pt idx="1">
                  <c:v>8.23</c:v>
                </c:pt>
                <c:pt idx="2">
                  <c:v>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C7-4ECC-A394-77AEF90A4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747456"/>
        <c:axId val="347748992"/>
      </c:barChart>
      <c:catAx>
        <c:axId val="34774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347748992"/>
        <c:crosses val="autoZero"/>
        <c:auto val="1"/>
        <c:lblAlgn val="ctr"/>
        <c:lblOffset val="100"/>
        <c:noMultiLvlLbl val="0"/>
      </c:catAx>
      <c:valAx>
        <c:axId val="34774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774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US" sz="1100" dirty="0" err="1"/>
              <a:t>Rendement</a:t>
            </a:r>
            <a:r>
              <a:rPr lang="en-US" sz="1100" dirty="0"/>
              <a:t>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52969517114655E-2"/>
          <c:y val="0.10506560192878076"/>
          <c:w val="0.9020831146106737"/>
          <c:h val="0.76390243902439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'Extraction echelle 75g'!$G$1</c:f>
              <c:strCache>
                <c:ptCount val="1"/>
                <c:pt idx="0">
                  <c:v>Rendement (%)</c:v>
                </c:pt>
              </c:strCache>
            </c:strRef>
          </c:tx>
          <c:spPr>
            <a:pattFill prst="dkUpDiag">
              <a:fgClr>
                <a:schemeClr val="tx1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'Extraction echelle 75g'!$H$2:$H$4</c:f>
                <c:numCache>
                  <c:formatCode>General</c:formatCode>
                  <c:ptCount val="3"/>
                  <c:pt idx="0">
                    <c:v>0.84862124925749538</c:v>
                  </c:pt>
                  <c:pt idx="1">
                    <c:v>0.63192435865515673</c:v>
                  </c:pt>
                  <c:pt idx="2">
                    <c:v>0.29420745179440688</c:v>
                  </c:pt>
                </c:numCache>
              </c:numRef>
            </c:plus>
            <c:minus>
              <c:numRef>
                <c:f>'Extraction echelle 75g'!$H$2:$H$4</c:f>
                <c:numCache>
                  <c:formatCode>General</c:formatCode>
                  <c:ptCount val="3"/>
                  <c:pt idx="0">
                    <c:v>0.84862124925749538</c:v>
                  </c:pt>
                  <c:pt idx="1">
                    <c:v>0.63192435865515673</c:v>
                  </c:pt>
                  <c:pt idx="2">
                    <c:v>0.29420745179440688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'Extraction echelle 75g'!$F$2:$F$4</c:f>
              <c:strCache>
                <c:ptCount val="3"/>
                <c:pt idx="0">
                  <c:v>n-Heptane</c:v>
                </c:pt>
                <c:pt idx="1">
                  <c:v>Acétate d'éthyle</c:v>
                </c:pt>
                <c:pt idx="2">
                  <c:v>Methanol</c:v>
                </c:pt>
              </c:strCache>
            </c:strRef>
          </c:cat>
          <c:val>
            <c:numRef>
              <c:f>'Extraction echelle 75g'!$G$2:$G$4</c:f>
              <c:numCache>
                <c:formatCode>General</c:formatCode>
                <c:ptCount val="3"/>
                <c:pt idx="0">
                  <c:v>4.5999999999999996</c:v>
                </c:pt>
                <c:pt idx="1">
                  <c:v>21.9</c:v>
                </c:pt>
                <c:pt idx="2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4-46D8-9C30-1031DC145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390528"/>
        <c:axId val="350408704"/>
      </c:barChart>
      <c:catAx>
        <c:axId val="35039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350408704"/>
        <c:crosses val="autoZero"/>
        <c:auto val="1"/>
        <c:lblAlgn val="ctr"/>
        <c:lblOffset val="100"/>
        <c:noMultiLvlLbl val="0"/>
      </c:catAx>
      <c:valAx>
        <c:axId val="35040870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35039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l" defTabSz="955731" eaLnBrk="0" hangingPunct="0">
              <a:defRPr sz="130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176" y="0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731" eaLnBrk="0" hangingPunct="0">
              <a:defRPr sz="130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418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l" defTabSz="955731" eaLnBrk="0" hangingPunct="0">
              <a:defRPr sz="130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176" y="9431418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731" eaLnBrk="0" hangingPunct="0">
              <a:defRPr sz="130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6F9774EC-646C-4245-898F-7240A00DC6B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27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l" defTabSz="955731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176" y="0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731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76" y="4714123"/>
            <a:ext cx="4984326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418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l" defTabSz="955731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176" y="9431418"/>
            <a:ext cx="2945501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731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B9BBBFCD-7FD5-46D6-8A3F-4F7BB083D7C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3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ln/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4FA9B0-2B32-4385-AD72-E2265CF178C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8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Topo II: se fixe aux deux brins de l’ADN qu’elle ouvre, entraînant une </a:t>
            </a:r>
            <a:r>
              <a:rPr lang="fr-FR" dirty="0" err="1"/>
              <a:t>déspiralisation</a:t>
            </a:r>
            <a:r>
              <a:rPr lang="fr-FR" dirty="0"/>
              <a:t> permettant la lecture. Ensuite, elle répare les cassures qu’elle a provoquées.  Les inhibiteurs de </a:t>
            </a:r>
            <a:r>
              <a:rPr lang="fr-FR" dirty="0" err="1"/>
              <a:t>topoisomérase</a:t>
            </a:r>
            <a:r>
              <a:rPr lang="fr-FR" dirty="0"/>
              <a:t> II empêchent cette </a:t>
            </a:r>
            <a:r>
              <a:rPr lang="fr-FR" dirty="0" err="1"/>
              <a:t>religation</a:t>
            </a:r>
            <a:r>
              <a:rPr lang="fr-FR" dirty="0"/>
              <a:t> en stabilisant le complexe ADN-enzyme normalement transitoire bloque </a:t>
            </a:r>
          </a:p>
          <a:p>
            <a:r>
              <a:rPr lang="fr-FR" dirty="0"/>
              <a:t>la progression de la fourche de réplication : l’ADN reste cassé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14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34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4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7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NCI : </a:t>
            </a:r>
            <a:r>
              <a:rPr lang="en-US" dirty="0"/>
              <a:t>114</a:t>
            </a:r>
            <a:r>
              <a:rPr lang="en-US" baseline="0" dirty="0"/>
              <a:t> </a:t>
            </a:r>
            <a:r>
              <a:rPr lang="en-US" dirty="0"/>
              <a:t>000 </a:t>
            </a:r>
            <a:r>
              <a:rPr lang="en-US" dirty="0" err="1"/>
              <a:t>extraits</a:t>
            </a:r>
            <a:r>
              <a:rPr lang="en-US" dirty="0"/>
              <a:t> </a:t>
            </a:r>
            <a:r>
              <a:rPr lang="en-US" dirty="0" err="1"/>
              <a:t>issus</a:t>
            </a:r>
            <a:r>
              <a:rPr lang="en-US" dirty="0"/>
              <a:t> de </a:t>
            </a:r>
            <a:r>
              <a:rPr lang="fr-FR" dirty="0"/>
              <a:t>35 000 espèces, testées entre 1957 et 1981 pour des activités anti-tumorales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9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1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fr-FR" sz="1200" b="0" i="0" kern="1200" dirty="0" err="1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Hémisynthèse</a:t>
            </a:r>
            <a:r>
              <a:rPr kumimoji="1" lang="fr-FR" sz="1200" b="0" i="0" kern="1200" baseline="0" dirty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 en 3 étapes, 50% de rendement</a:t>
            </a:r>
          </a:p>
          <a:p>
            <a:r>
              <a:rPr kumimoji="1" lang="fr-FR" sz="1200" b="0" i="0" kern="1200" dirty="0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Substitution </a:t>
            </a:r>
            <a:r>
              <a:rPr kumimoji="1" lang="fr-FR" sz="1200" b="0" i="0" kern="1200" dirty="0" err="1">
                <a:solidFill>
                  <a:schemeClr val="tx1"/>
                </a:solidFill>
                <a:effectLst/>
                <a:latin typeface="Arial Unicode MS" pitchFamily="34" charset="-128"/>
                <a:ea typeface="+mn-ea"/>
                <a:cs typeface="+mn-cs"/>
              </a:rPr>
              <a:t>bipipéridine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7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8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verrues sont des tumeurs cutanées bénignes (non cancéreuses)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200" kern="1200" dirty="0">
                <a:solidFill>
                  <a:schemeClr val="tx1"/>
                </a:solidFill>
                <a:latin typeface="Arial Unicode MS" pitchFamily="34" charset="-128"/>
                <a:ea typeface="+mn-ea"/>
                <a:cs typeface="+mn-cs"/>
              </a:rPr>
              <a:t>+ dérivés </a:t>
            </a:r>
            <a:r>
              <a:rPr kumimoji="1" lang="fr-FR" sz="1200" kern="1200" dirty="0" err="1">
                <a:solidFill>
                  <a:schemeClr val="tx1"/>
                </a:solidFill>
                <a:latin typeface="Arial Unicode MS" pitchFamily="34" charset="-128"/>
                <a:ea typeface="+mn-ea"/>
                <a:cs typeface="+mn-cs"/>
              </a:rPr>
              <a:t>déméthylés</a:t>
            </a:r>
            <a:r>
              <a:rPr kumimoji="1" lang="fr-FR" sz="1200" kern="1200" dirty="0">
                <a:solidFill>
                  <a:schemeClr val="tx1"/>
                </a:solidFill>
                <a:latin typeface="Arial Unicode MS" pitchFamily="34" charset="-128"/>
                <a:ea typeface="+mn-ea"/>
                <a:cs typeface="+mn-cs"/>
              </a:rPr>
              <a:t> en 4’ et glycosylés présents en faibles quantités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BBFCD-7FD5-46D6-8A3F-4F7BB083D7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8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24387"/>
            <a:ext cx="12192000" cy="648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25475" indent="-442913">
              <a:defRPr/>
            </a:pP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1"/>
          <p:cNvSpPr>
            <a:spLocks noChangeArrowheads="1"/>
          </p:cNvSpPr>
          <p:nvPr userDrawn="1"/>
        </p:nvSpPr>
        <p:spPr bwMode="auto">
          <a:xfrm>
            <a:off x="-1" y="1296318"/>
            <a:ext cx="10560000" cy="44450"/>
          </a:xfrm>
          <a:prstGeom prst="rect">
            <a:avLst/>
          </a:prstGeom>
          <a:gradFill flip="none" rotWithShape="1">
            <a:gsLst>
              <a:gs pos="0">
                <a:srgbClr val="4370FF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200">
              <a:latin typeface="+mj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52" y="33334"/>
            <a:ext cx="11713301" cy="576000"/>
          </a:xfrm>
        </p:spPr>
        <p:txBody>
          <a:bodyPr>
            <a:noAutofit/>
          </a:bodyPr>
          <a:lstStyle>
            <a:lvl1pPr marL="450850" indent="-366713" algn="l" rtl="0" fontAlgn="base">
              <a:spcBef>
                <a:spcPct val="0"/>
              </a:spcBef>
              <a:spcAft>
                <a:spcPct val="0"/>
              </a:spcAft>
              <a:defRPr lang="fr-FR" sz="3200" b="1" kern="12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1824" y="1978235"/>
            <a:ext cx="11163179" cy="4619118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0"/>
              </a:spcAft>
              <a:buSzPct val="80000"/>
              <a:buFontTx/>
              <a:buBlip>
                <a:blip r:embed="rId2"/>
              </a:buBlip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197931" y="718641"/>
            <a:ext cx="11373387" cy="527806"/>
          </a:xfrm>
        </p:spPr>
        <p:txBody>
          <a:bodyPr/>
          <a:lstStyle>
            <a:lvl1pPr>
              <a:spcBef>
                <a:spcPts val="0"/>
              </a:spcBef>
              <a:buFontTx/>
              <a:buNone/>
              <a:defRPr sz="2800" b="1"/>
            </a:lvl1pPr>
            <a:lvl2pPr>
              <a:spcBef>
                <a:spcPts val="0"/>
              </a:spcBef>
              <a:buFontTx/>
              <a:buNone/>
              <a:defRPr sz="2400" b="1"/>
            </a:lvl2pPr>
            <a:lvl3pPr>
              <a:spcBef>
                <a:spcPts val="0"/>
              </a:spcBef>
              <a:buFontTx/>
              <a:buNone/>
              <a:defRPr sz="2400" b="1"/>
            </a:lvl3pPr>
            <a:lvl4pPr>
              <a:spcBef>
                <a:spcPts val="0"/>
              </a:spcBef>
              <a:buFontTx/>
              <a:buNone/>
              <a:defRPr sz="2400" b="1"/>
            </a:lvl4pPr>
            <a:lvl5pPr>
              <a:spcBef>
                <a:spcPts val="0"/>
              </a:spcBef>
              <a:buFontTx/>
              <a:buNone/>
              <a:defRPr sz="2400" b="1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239349" y="1452879"/>
            <a:ext cx="6432715" cy="431701"/>
          </a:xfrm>
        </p:spPr>
        <p:txBody>
          <a:bodyPr/>
          <a:lstStyle>
            <a:lvl1pPr marL="0" indent="0">
              <a:buFontTx/>
              <a:buNone/>
              <a:defRPr sz="2400" b="1" u="sng">
                <a:solidFill>
                  <a:srgbClr val="0000CC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819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3" r:id="rId2"/>
    <p:sldLayoutId id="2147484580" r:id="rId3"/>
    <p:sldLayoutId id="2147484581" r:id="rId4"/>
    <p:sldLayoutId id="2147484582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8.emf"/><Relationship Id="rId4" Type="http://schemas.openxmlformats.org/officeDocument/2006/relationships/image" Target="../media/image39.jpeg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Sous-titre 2"/>
          <p:cNvSpPr>
            <a:spLocks noGrp="1"/>
          </p:cNvSpPr>
          <p:nvPr>
            <p:ph type="subTitle" idx="1"/>
          </p:nvPr>
        </p:nvSpPr>
        <p:spPr>
          <a:xfrm>
            <a:off x="1309654" y="2000240"/>
            <a:ext cx="9787006" cy="14287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sz="3600" b="1" dirty="0" smtClean="0">
                <a:solidFill>
                  <a:srgbClr val="0000FF"/>
                </a:solidFill>
                <a:latin typeface="Unistra A"/>
              </a:rPr>
              <a:t>Exploration des Macromycètes comme Source des Composés Antibactériens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BFD9768-38C4-7882-89D6-E3C7AB3C22CB}"/>
              </a:ext>
            </a:extLst>
          </p:cNvPr>
          <p:cNvSpPr txBox="1">
            <a:spLocks/>
          </p:cNvSpPr>
          <p:nvPr/>
        </p:nvSpPr>
        <p:spPr>
          <a:xfrm>
            <a:off x="3524232" y="5715016"/>
            <a:ext cx="5472980" cy="9602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dirty="0">
                <a:latin typeface="Unistra A" panose="02000503030000020000" pitchFamily="2" charset="0"/>
              </a:rPr>
              <a:t>Yaouba SOUAIBOU, </a:t>
            </a:r>
            <a:r>
              <a:rPr lang="fr-FR" sz="1600" b="1" dirty="0" smtClean="0">
                <a:latin typeface="Unistra A" panose="02000503030000020000" pitchFamily="2" charset="0"/>
              </a:rPr>
              <a:t>PhD. - Maître de conférences</a:t>
            </a:r>
            <a:endParaRPr lang="fr-FR" sz="1600" b="1" dirty="0" smtClean="0">
              <a:latin typeface="Unistra A" panose="02000503030000020000" pitchFamily="2" charset="0"/>
            </a:endParaRPr>
          </a:p>
          <a:p>
            <a:r>
              <a:rPr lang="fr-FR" sz="1600" b="1" dirty="0" smtClean="0">
                <a:latin typeface="Unistra A" panose="02000503030000020000" pitchFamily="2" charset="0"/>
              </a:rPr>
              <a:t>UMR 7178 IPHC CNRS – DSA (CAMBAP)</a:t>
            </a:r>
          </a:p>
          <a:p>
            <a:r>
              <a:rPr lang="fr-FR" sz="1600" b="1" dirty="0" smtClean="0">
                <a:latin typeface="Unistra A" panose="02000503030000020000" pitchFamily="2" charset="0"/>
              </a:rPr>
              <a:t>Faculté de Pharmacie, Université de Strasbourg</a:t>
            </a:r>
          </a:p>
          <a:p>
            <a:r>
              <a:rPr lang="fr-FR" sz="1600" b="1" dirty="0" smtClean="0"/>
              <a:t>e-mail: souaibou@unistra.fr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5086350"/>
            <a:ext cx="2581275" cy="1771650"/>
          </a:xfrm>
          <a:prstGeom prst="rect">
            <a:avLst/>
          </a:prstGeom>
        </p:spPr>
      </p:pic>
      <p:pic>
        <p:nvPicPr>
          <p:cNvPr id="16" name="Picture 1" descr="C:\Users\PC\Downloads\Clitopilus.scyphoides.-.lindsey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16549"/>
            <a:ext cx="2214578" cy="1441451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BF8230-68E0-409A-8A43-ABD5F3EFF066}"/>
              </a:ext>
            </a:extLst>
          </p:cNvPr>
          <p:cNvSpPr/>
          <p:nvPr/>
        </p:nvSpPr>
        <p:spPr>
          <a:xfrm>
            <a:off x="0" y="5192943"/>
            <a:ext cx="2430975" cy="1665057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BF8230-68E0-409A-8A43-ABD5F3EFF066}"/>
              </a:ext>
            </a:extLst>
          </p:cNvPr>
          <p:cNvSpPr/>
          <p:nvPr/>
        </p:nvSpPr>
        <p:spPr>
          <a:xfrm>
            <a:off x="9191603" y="5121505"/>
            <a:ext cx="3000397" cy="173649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895" name="Picture 7" descr="No photo description available."/>
          <p:cNvPicPr>
            <a:picLocks noChangeAspect="1" noChangeArrowheads="1"/>
          </p:cNvPicPr>
          <p:nvPr/>
        </p:nvPicPr>
        <p:blipFill>
          <a:blip r:embed="rId5"/>
          <a:srcRect l="5284" t="14815" r="5920" b="14814"/>
          <a:stretch>
            <a:fillRect/>
          </a:stretch>
        </p:blipFill>
        <p:spPr bwMode="auto">
          <a:xfrm>
            <a:off x="1238216" y="0"/>
            <a:ext cx="1714512" cy="1071546"/>
          </a:xfrm>
          <a:prstGeom prst="rect">
            <a:avLst/>
          </a:prstGeom>
          <a:noFill/>
        </p:spPr>
      </p:pic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4446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10776" y="1"/>
            <a:ext cx="2381224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antibactérienne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M</a:t>
            </a:r>
            <a:r>
              <a:rPr lang="fr-FR" dirty="0"/>
              <a:t>é</a:t>
            </a:r>
            <a:r>
              <a:rPr lang="fr-FR" dirty="0" smtClean="0"/>
              <a:t>thode par diffusion sur disque</a:t>
            </a:r>
            <a:endParaRPr lang="fr-FR" dirty="0"/>
          </a:p>
        </p:txBody>
      </p:sp>
      <p:pic>
        <p:nvPicPr>
          <p:cNvPr id="9" name="Image 8" descr="C:\Users\PC\AppData\Local\Microsoft\Windows\INetCache\Content.Word\IMG_1940.jpg"/>
          <p:cNvPicPr/>
          <p:nvPr/>
        </p:nvPicPr>
        <p:blipFill>
          <a:blip r:embed="rId3" cstate="print"/>
          <a:srcRect l="7677" r="15249"/>
          <a:stretch>
            <a:fillRect/>
          </a:stretch>
        </p:blipFill>
        <p:spPr bwMode="auto">
          <a:xfrm>
            <a:off x="1496395" y="4587437"/>
            <a:ext cx="1668896" cy="174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C:\Users\PC\AppData\Local\Microsoft\Windows\INetCache\Content.Word\IMG_1937.jpg"/>
          <p:cNvPicPr/>
          <p:nvPr/>
        </p:nvPicPr>
        <p:blipFill>
          <a:blip r:embed="rId4" cstate="print"/>
          <a:srcRect l="25608" t="24839" r="28983" b="18094"/>
          <a:stretch>
            <a:fillRect/>
          </a:stretch>
        </p:blipFill>
        <p:spPr bwMode="auto">
          <a:xfrm>
            <a:off x="1501210" y="2888023"/>
            <a:ext cx="1664082" cy="16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C:\Users\PC\AppData\Local\Microsoft\Windows\INetCache\Content.Word\IMG_1933.jpg"/>
          <p:cNvPicPr/>
          <p:nvPr/>
        </p:nvPicPr>
        <p:blipFill>
          <a:blip r:embed="rId5" cstate="print"/>
          <a:srcRect l="4329" r="14586"/>
          <a:stretch>
            <a:fillRect/>
          </a:stretch>
        </p:blipFill>
        <p:spPr bwMode="auto">
          <a:xfrm>
            <a:off x="7540053" y="1500174"/>
            <a:ext cx="3380483" cy="356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F4E99591-F2FB-AAC6-E6B6-67081B98C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491" y="2571500"/>
            <a:ext cx="217931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9537" algn="just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Fopi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23b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Hep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2.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Fopi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23b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EtOAc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3.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Fopi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23b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MeOH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4.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Fopi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14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Hep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5.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Fopi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14 EA</a:t>
            </a: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6.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Fopi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14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MeOH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7 .Fr 10%</a:t>
            </a: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8 .Fr 30%</a:t>
            </a: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9 .Fr 60%</a:t>
            </a: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10. Fr 80%</a:t>
            </a: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11. Fr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EtOAc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12. Fr 5%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MeOH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13.Fr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MeOH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14.Gentamycin</a:t>
            </a: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15.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Fopi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23b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nMeOH</a:t>
            </a:r>
            <a:endParaRPr lang="en-US" sz="1600" dirty="0" smtClean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  <a:p>
            <a:pPr marL="109537" algn="just"/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16. Vancomycin</a:t>
            </a:r>
            <a:endParaRPr lang="en-US" sz="1600" dirty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E99591-F2FB-AAC6-E6B6-67081B98C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26" y="1413277"/>
            <a:ext cx="58286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9537" algn="just"/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L’extrait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à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l’acétate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d’éthyle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a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montré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plus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d’activité</a:t>
            </a:r>
            <a:r>
              <a:rPr lang="en-US" sz="1600" dirty="0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antibactérienne</a:t>
            </a:r>
            <a:endParaRPr lang="en-US" sz="1600" dirty="0">
              <a:solidFill>
                <a:srgbClr val="00206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1271464" y="1878793"/>
            <a:ext cx="2696820" cy="7777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fr-FR" sz="1600" b="1" dirty="0" smtClean="0">
                <a:latin typeface="Unistra A" panose="02000503030000020000" pitchFamily="2" charset="0"/>
                <a:cs typeface="Calibri"/>
              </a:rPr>
              <a:t>Quantité déposé</a:t>
            </a:r>
            <a:r>
              <a:rPr sz="1600" b="1" spc="-50" dirty="0" smtClean="0">
                <a:latin typeface="Unistra A" panose="02000503030000020000" pitchFamily="2" charset="0"/>
                <a:cs typeface="Calibri"/>
              </a:rPr>
              <a:t>:</a:t>
            </a:r>
            <a:endParaRPr lang="fr-FR" sz="1600" b="1" spc="-50" dirty="0" smtClean="0">
              <a:latin typeface="Unistra A" panose="02000503030000020000" pitchFamily="2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 spc="-5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600" dirty="0" smtClean="0">
                <a:latin typeface="Unistra A" panose="02000503030000020000" pitchFamily="2" charset="0"/>
                <a:cs typeface="Calibri"/>
              </a:rPr>
              <a:t>Extra</a:t>
            </a:r>
            <a:r>
              <a:rPr lang="fr-FR" sz="1600" dirty="0" err="1">
                <a:latin typeface="Unistra A" panose="02000503030000020000" pitchFamily="2" charset="0"/>
                <a:cs typeface="Calibri"/>
              </a:rPr>
              <a:t>i</a:t>
            </a:r>
            <a:r>
              <a:rPr lang="fr-FR" sz="1600" dirty="0" err="1" smtClean="0">
                <a:latin typeface="Unistra A" panose="02000503030000020000" pitchFamily="2" charset="0"/>
                <a:cs typeface="Calibri"/>
              </a:rPr>
              <a:t>ts</a:t>
            </a:r>
            <a:r>
              <a:rPr lang="fr-FR" sz="1600" dirty="0" smtClean="0">
                <a:latin typeface="Unistra A" panose="02000503030000020000" pitchFamily="2" charset="0"/>
                <a:cs typeface="Calibri"/>
              </a:rPr>
              <a:t>/fractions</a:t>
            </a:r>
            <a:r>
              <a:rPr sz="1600" spc="-4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600" dirty="0" smtClean="0">
                <a:latin typeface="Unistra A" panose="02000503030000020000" pitchFamily="2" charset="0"/>
                <a:cs typeface="Calibri"/>
              </a:rPr>
              <a:t>:</a:t>
            </a:r>
            <a:r>
              <a:rPr lang="fr-FR" sz="1600" dirty="0">
                <a:latin typeface="Unistra A" panose="02000503030000020000" pitchFamily="2" charset="0"/>
                <a:cs typeface="Calibri"/>
              </a:rPr>
              <a:t> 50µg </a:t>
            </a:r>
            <a:endParaRPr lang="fr-FR" sz="1600" spc="-40" dirty="0">
              <a:latin typeface="Unistra A" panose="02000503030000020000" pitchFamily="2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fr-FR" sz="1600" spc="-10" dirty="0" smtClean="0">
                <a:latin typeface="Unistra A" panose="02000503030000020000" pitchFamily="2" charset="0"/>
                <a:cs typeface="Calibri"/>
              </a:rPr>
              <a:t>Contrôle positif</a:t>
            </a:r>
            <a:r>
              <a:rPr sz="1600" spc="-2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600" dirty="0">
                <a:latin typeface="Unistra A" panose="02000503030000020000" pitchFamily="2" charset="0"/>
                <a:cs typeface="Calibri"/>
              </a:rPr>
              <a:t>:</a:t>
            </a:r>
            <a:r>
              <a:rPr sz="1600" spc="-30" dirty="0">
                <a:latin typeface="Unistra A" panose="02000503030000020000" pitchFamily="2" charset="0"/>
                <a:cs typeface="Calibri"/>
              </a:rPr>
              <a:t> </a:t>
            </a:r>
            <a:r>
              <a:rPr lang="fr-FR" sz="1600" spc="-20" dirty="0">
                <a:latin typeface="Unistra A" panose="02000503030000020000" pitchFamily="2" charset="0"/>
                <a:cs typeface="Calibri"/>
              </a:rPr>
              <a:t>2</a:t>
            </a:r>
            <a:r>
              <a:rPr sz="1600" spc="-20" dirty="0" smtClean="0">
                <a:latin typeface="Unistra A" panose="02000503030000020000" pitchFamily="2" charset="0"/>
                <a:cs typeface="Calibri"/>
              </a:rPr>
              <a:t>0µg</a:t>
            </a:r>
            <a:endParaRPr sz="1600" dirty="0">
              <a:latin typeface="Unistra A" panose="02000503030000020000" pitchFamily="2" charset="0"/>
              <a:cs typeface="Calibri"/>
            </a:endParaRPr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7097" y="5181901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 i="1" dirty="0" smtClean="0">
                <a:latin typeface="Unistra A" panose="02000503030000020000" pitchFamily="2" charset="0"/>
                <a:cs typeface="Calibri"/>
              </a:rPr>
              <a:t>S. aureus</a:t>
            </a:r>
            <a:endParaRPr lang="fr-FR" sz="1800" i="1" dirty="0"/>
          </a:p>
        </p:txBody>
      </p:sp>
      <p:sp>
        <p:nvSpPr>
          <p:cNvPr id="17" name="Rectangle 16"/>
          <p:cNvSpPr/>
          <p:nvPr/>
        </p:nvSpPr>
        <p:spPr>
          <a:xfrm>
            <a:off x="549646" y="3328784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 i="1" dirty="0" smtClean="0">
                <a:latin typeface="Unistra A" panose="02000503030000020000" pitchFamily="2" charset="0"/>
                <a:cs typeface="Calibri"/>
              </a:rPr>
              <a:t>S. aureus</a:t>
            </a:r>
            <a:endParaRPr lang="fr-FR" sz="1800" i="1" dirty="0"/>
          </a:p>
        </p:txBody>
      </p:sp>
      <p:sp>
        <p:nvSpPr>
          <p:cNvPr id="19" name="Rectangle 18"/>
          <p:cNvSpPr/>
          <p:nvPr/>
        </p:nvSpPr>
        <p:spPr>
          <a:xfrm>
            <a:off x="740301" y="5225745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 i="1" dirty="0" smtClean="0">
                <a:latin typeface="Unistra A" panose="02000503030000020000" pitchFamily="2" charset="0"/>
                <a:cs typeface="Calibri"/>
              </a:rPr>
              <a:t>E. coli</a:t>
            </a:r>
            <a:endParaRPr 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38563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antibactérienne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Méthode par </a:t>
            </a:r>
            <a:r>
              <a:rPr lang="fr-FR" dirty="0" smtClean="0"/>
              <a:t>diffusion </a:t>
            </a:r>
            <a:r>
              <a:rPr lang="fr-FR" dirty="0"/>
              <a:t>sur </a:t>
            </a:r>
            <a:r>
              <a:rPr lang="fr-FR" dirty="0" smtClean="0"/>
              <a:t>disque</a:t>
            </a:r>
            <a:endParaRPr lang="fr-FR" dirty="0"/>
          </a:p>
        </p:txBody>
      </p:sp>
      <p:sp>
        <p:nvSpPr>
          <p:cNvPr id="30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884494"/>
              </p:ext>
            </p:extLst>
          </p:nvPr>
        </p:nvGraphicFramePr>
        <p:xfrm>
          <a:off x="623392" y="2211617"/>
          <a:ext cx="10525983" cy="4326786"/>
        </p:xfrm>
        <a:graphic>
          <a:graphicData uri="http://schemas.openxmlformats.org/drawingml/2006/table">
            <a:tbl>
              <a:tblPr/>
              <a:tblGrid>
                <a:gridCol w="101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3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3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3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43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36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4619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1024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Strains</a:t>
                      </a:r>
                      <a:endParaRPr lang="fr-F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Agar diffusion </a:t>
                      </a:r>
                      <a:r>
                        <a:rPr lang="fr-FR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method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⌀ Zone of inhibition  (mm)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Fopi 23b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Fopi 14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Fopi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23b (Fractions)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 cont.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 cont.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49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Hep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EtoAc</a:t>
                      </a:r>
                      <a:endParaRPr lang="fr-FR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MeOH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Hep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EtoAc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MeOH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H/EA 10%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H/EA 30%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H/EA 60%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H/EA 80%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EA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EA/M 5%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MeOH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Van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Gen.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DMSO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S. aureus 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ATCC6538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S. </a:t>
                      </a:r>
                      <a:r>
                        <a:rPr lang="fr-FR" sz="1200" i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epidermis</a:t>
                      </a: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ATCC 12228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fr-FR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E. </a:t>
                      </a:r>
                      <a:r>
                        <a:rPr lang="fr-FR" sz="1200" i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faecalis</a:t>
                      </a: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ATCC 19433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E. </a:t>
                      </a:r>
                      <a:r>
                        <a:rPr lang="fr-FR" sz="1200" i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faecium</a:t>
                      </a: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ATCC 19434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E. </a:t>
                      </a:r>
                      <a:r>
                        <a:rPr lang="fr-FR" sz="1200" i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faecium</a:t>
                      </a: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DSM10663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B. </a:t>
                      </a:r>
                      <a:r>
                        <a:rPr lang="fr-FR" sz="1200" i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subtilis</a:t>
                      </a: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ATCC 9372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E. coli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ATCC 25922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C. </a:t>
                      </a:r>
                      <a:r>
                        <a:rPr lang="fr-FR" sz="1200" i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albicans</a:t>
                      </a:r>
                      <a:r>
                        <a:rPr lang="fr-FR" sz="1200" i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ATCC 10231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59534" marR="59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654284" y="5514146"/>
            <a:ext cx="7542657" cy="936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113456" y="2633561"/>
            <a:ext cx="566478" cy="28802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760692" y="2621073"/>
            <a:ext cx="1275310" cy="28927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13169" y="1412775"/>
            <a:ext cx="2470464" cy="412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 err="1" smtClean="0">
                <a:solidFill>
                  <a:srgbClr val="0070C0"/>
                </a:solidFill>
                <a:latin typeface="Unistra A" panose="02000503030000020000" pitchFamily="2" charset="0"/>
              </a:rPr>
              <a:t>Fopi</a:t>
            </a:r>
            <a:r>
              <a:rPr lang="fr-FR" sz="2800" b="1" dirty="0" smtClean="0">
                <a:solidFill>
                  <a:srgbClr val="0070C0"/>
                </a:solidFill>
                <a:latin typeface="Unistra A" panose="02000503030000020000" pitchFamily="2" charset="0"/>
              </a:rPr>
              <a:t> -23b</a:t>
            </a:r>
            <a:endParaRPr lang="fr-FR" sz="2800" b="1" dirty="0">
              <a:solidFill>
                <a:srgbClr val="0070C0"/>
              </a:solidFill>
              <a:latin typeface="Unistra A" panose="0200050303000002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1832" y="2994236"/>
            <a:ext cx="1115073" cy="2519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bject 15"/>
          <p:cNvSpPr txBox="1"/>
          <p:nvPr/>
        </p:nvSpPr>
        <p:spPr>
          <a:xfrm>
            <a:off x="4223792" y="1391953"/>
            <a:ext cx="2310613" cy="7777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 dirty="0" err="1" smtClean="0">
                <a:latin typeface="Unistra A" panose="02000503030000020000" pitchFamily="2" charset="0"/>
                <a:cs typeface="Calibri"/>
              </a:rPr>
              <a:t>Quantit</a:t>
            </a:r>
            <a:r>
              <a:rPr lang="fr-FR" sz="1600" b="1" dirty="0" smtClean="0">
                <a:latin typeface="Unistra A" panose="02000503030000020000" pitchFamily="2" charset="0"/>
                <a:cs typeface="Calibri"/>
              </a:rPr>
              <a:t>é déposée</a:t>
            </a:r>
            <a:r>
              <a:rPr sz="1600" b="1" spc="-50" dirty="0" smtClean="0">
                <a:latin typeface="Unistra A" panose="02000503030000020000" pitchFamily="2" charset="0"/>
                <a:cs typeface="Calibri"/>
              </a:rPr>
              <a:t>:</a:t>
            </a:r>
            <a:endParaRPr lang="fr-FR" sz="1600" b="1" spc="-50" dirty="0" smtClean="0">
              <a:latin typeface="Unistra A" panose="02000503030000020000" pitchFamily="2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b="1" spc="-5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600" dirty="0" smtClean="0">
                <a:latin typeface="Unistra A" panose="02000503030000020000" pitchFamily="2" charset="0"/>
                <a:cs typeface="Calibri"/>
              </a:rPr>
              <a:t>Extra</a:t>
            </a:r>
            <a:r>
              <a:rPr lang="fr-FR" sz="1600" dirty="0" err="1">
                <a:latin typeface="Unistra A" panose="02000503030000020000" pitchFamily="2" charset="0"/>
                <a:cs typeface="Calibri"/>
              </a:rPr>
              <a:t>i</a:t>
            </a:r>
            <a:r>
              <a:rPr lang="fr-FR" sz="1600" dirty="0" err="1" smtClean="0">
                <a:latin typeface="Unistra A" panose="02000503030000020000" pitchFamily="2" charset="0"/>
                <a:cs typeface="Calibri"/>
              </a:rPr>
              <a:t>ts</a:t>
            </a:r>
            <a:r>
              <a:rPr lang="fr-FR" sz="1600" dirty="0" smtClean="0">
                <a:latin typeface="Unistra A" panose="02000503030000020000" pitchFamily="2" charset="0"/>
                <a:cs typeface="Calibri"/>
              </a:rPr>
              <a:t>/fractions</a:t>
            </a:r>
            <a:r>
              <a:rPr sz="1600" spc="-4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600" dirty="0" smtClean="0">
                <a:latin typeface="Unistra A" panose="02000503030000020000" pitchFamily="2" charset="0"/>
                <a:cs typeface="Calibri"/>
              </a:rPr>
              <a:t>:</a:t>
            </a:r>
            <a:r>
              <a:rPr lang="fr-FR" sz="1600" dirty="0">
                <a:latin typeface="Unistra A" panose="02000503030000020000" pitchFamily="2" charset="0"/>
                <a:cs typeface="Calibri"/>
              </a:rPr>
              <a:t> </a:t>
            </a:r>
            <a:r>
              <a:rPr lang="fr-FR" sz="1600" dirty="0" smtClean="0">
                <a:latin typeface="Unistra A" panose="02000503030000020000" pitchFamily="2" charset="0"/>
                <a:cs typeface="Calibri"/>
              </a:rPr>
              <a:t>50 µg </a:t>
            </a:r>
            <a:r>
              <a:rPr sz="1600" spc="-40" dirty="0" smtClean="0">
                <a:latin typeface="Unistra A" panose="02000503030000020000" pitchFamily="2" charset="0"/>
                <a:cs typeface="Calibri"/>
              </a:rPr>
              <a:t> </a:t>
            </a:r>
            <a:endParaRPr lang="fr-FR" sz="1600" spc="-40" dirty="0" smtClean="0">
              <a:latin typeface="Unistra A" panose="02000503030000020000" pitchFamily="2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fr-FR" sz="1600" spc="-10" dirty="0" smtClean="0">
                <a:latin typeface="Unistra A" panose="02000503030000020000" pitchFamily="2" charset="0"/>
                <a:cs typeface="Calibri"/>
              </a:rPr>
              <a:t>contrôle positif</a:t>
            </a:r>
            <a:r>
              <a:rPr sz="1600" spc="-2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600" dirty="0">
                <a:latin typeface="Unistra A" panose="02000503030000020000" pitchFamily="2" charset="0"/>
                <a:cs typeface="Calibri"/>
              </a:rPr>
              <a:t>:</a:t>
            </a:r>
            <a:r>
              <a:rPr sz="1600" spc="-30" dirty="0">
                <a:latin typeface="Unistra A" panose="02000503030000020000" pitchFamily="2" charset="0"/>
                <a:cs typeface="Calibri"/>
              </a:rPr>
              <a:t> </a:t>
            </a:r>
            <a:r>
              <a:rPr lang="fr-FR" sz="1600" spc="-20" dirty="0">
                <a:latin typeface="Unistra A" panose="02000503030000020000" pitchFamily="2" charset="0"/>
                <a:cs typeface="Calibri"/>
              </a:rPr>
              <a:t>2</a:t>
            </a:r>
            <a:r>
              <a:rPr sz="1600" spc="-20" dirty="0" smtClean="0">
                <a:latin typeface="Unistra A" panose="02000503030000020000" pitchFamily="2" charset="0"/>
                <a:cs typeface="Calibri"/>
              </a:rPr>
              <a:t>0</a:t>
            </a:r>
            <a:r>
              <a:rPr lang="fr-FR" sz="1600" spc="-2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600" spc="-20" dirty="0" smtClean="0">
                <a:latin typeface="Unistra A" panose="02000503030000020000" pitchFamily="2" charset="0"/>
                <a:cs typeface="Calibri"/>
              </a:rPr>
              <a:t>µg</a:t>
            </a:r>
            <a:endParaRPr sz="1600" dirty="0">
              <a:latin typeface="Unistra A" panose="02000503030000020000" pitchFamily="2" charset="0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0373" y="2639934"/>
            <a:ext cx="3016568" cy="28739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51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Activité antibactérienne de quelque composés isolés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1" dirty="0" err="1" smtClean="0"/>
              <a:t>Fomitopsis</a:t>
            </a:r>
            <a:r>
              <a:rPr lang="fr-FR" i="1" dirty="0" smtClean="0"/>
              <a:t> </a:t>
            </a:r>
            <a:r>
              <a:rPr lang="fr-FR" i="1" dirty="0" err="1" smtClean="0"/>
              <a:t>pinicola</a:t>
            </a:r>
            <a:r>
              <a:rPr lang="fr-FR" dirty="0" smtClean="0"/>
              <a:t>– Fopi-23b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118033"/>
              </p:ext>
            </p:extLst>
          </p:nvPr>
        </p:nvGraphicFramePr>
        <p:xfrm>
          <a:off x="380960" y="1721972"/>
          <a:ext cx="4089885" cy="3632599"/>
        </p:xfrm>
        <a:graphic>
          <a:graphicData uri="http://schemas.openxmlformats.org/drawingml/2006/table">
            <a:tbl>
              <a:tblPr/>
              <a:tblGrid>
                <a:gridCol w="101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9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 err="1" smtClean="0">
                          <a:latin typeface="Calibri"/>
                          <a:ea typeface="Calibri"/>
                          <a:cs typeface="Times New Roman"/>
                        </a:rPr>
                        <a:t>Strains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latin typeface="Calibri"/>
                          <a:ea typeface="Calibri"/>
                          <a:cs typeface="Times New Roman"/>
                        </a:rPr>
                        <a:t>YS-57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latin typeface="Calibri"/>
                          <a:ea typeface="Calibri"/>
                          <a:cs typeface="Times New Roman"/>
                        </a:rPr>
                        <a:t>YS-59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latin typeface="Calibri"/>
                          <a:ea typeface="Calibri"/>
                          <a:cs typeface="Times New Roman"/>
                        </a:rPr>
                        <a:t>YS-53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 dirty="0" smtClean="0">
                          <a:latin typeface="Calibri"/>
                          <a:ea typeface="Calibri"/>
                          <a:cs typeface="Times New Roman"/>
                        </a:rPr>
                        <a:t>Van.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latin typeface="Calibri"/>
                          <a:ea typeface="Calibri"/>
                          <a:cs typeface="Times New Roman"/>
                        </a:rPr>
                        <a:t>DMSO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S. aureus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ATCC6538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S. </a:t>
                      </a:r>
                      <a:r>
                        <a:rPr lang="fr-FR" sz="1100" i="1" dirty="0" err="1">
                          <a:latin typeface="Calibri"/>
                          <a:ea typeface="Calibri"/>
                          <a:cs typeface="Times New Roman"/>
                        </a:rPr>
                        <a:t>epidermis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ATCC 12228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E. </a:t>
                      </a:r>
                      <a:r>
                        <a:rPr lang="fr-FR" sz="1100" i="1" dirty="0" err="1">
                          <a:latin typeface="Calibri"/>
                          <a:ea typeface="Calibri"/>
                          <a:cs typeface="Times New Roman"/>
                        </a:rPr>
                        <a:t>faecalis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ATCC 19433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E. </a:t>
                      </a:r>
                      <a:r>
                        <a:rPr lang="fr-FR" sz="1100" i="1" dirty="0" err="1">
                          <a:latin typeface="Calibri"/>
                          <a:ea typeface="Calibri"/>
                          <a:cs typeface="Times New Roman"/>
                        </a:rPr>
                        <a:t>faecium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ATCC 19434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E. </a:t>
                      </a:r>
                      <a:r>
                        <a:rPr lang="fr-FR" sz="1100" i="1" dirty="0" err="1">
                          <a:latin typeface="Calibri"/>
                          <a:ea typeface="Calibri"/>
                          <a:cs typeface="Times New Roman"/>
                        </a:rPr>
                        <a:t>faecium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DSM10663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B. </a:t>
                      </a:r>
                      <a:r>
                        <a:rPr lang="fr-FR" sz="1100" i="1" dirty="0" err="1">
                          <a:latin typeface="Calibri"/>
                          <a:ea typeface="Calibri"/>
                          <a:cs typeface="Times New Roman"/>
                        </a:rPr>
                        <a:t>subtilis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ATCC 9372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E. coli </a:t>
                      </a:r>
                      <a:endParaRPr lang="fr-FR" sz="1100" i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Times New Roman"/>
                        </a:rPr>
                        <a:t>ATCC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25922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 smtClean="0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C. </a:t>
                      </a:r>
                      <a:r>
                        <a:rPr lang="fr-FR" sz="1100" i="1" dirty="0" err="1">
                          <a:latin typeface="Calibri"/>
                          <a:ea typeface="Calibri"/>
                          <a:cs typeface="Times New Roman"/>
                        </a:rPr>
                        <a:t>albicans</a:t>
                      </a:r>
                      <a:r>
                        <a:rPr lang="fr-FR" sz="1100" i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ATCC 10231</a:t>
                      </a: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90" marR="59690" marT="10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Image 9" descr="C:\Users\PC\Downloads\IMG_1965.jpg"/>
          <p:cNvPicPr/>
          <p:nvPr/>
        </p:nvPicPr>
        <p:blipFill>
          <a:blip r:embed="rId4" cstate="print"/>
          <a:srcRect l="7721" t="2468" r="21168" b="2839"/>
          <a:stretch>
            <a:fillRect/>
          </a:stretch>
        </p:blipFill>
        <p:spPr bwMode="auto">
          <a:xfrm rot="5400000">
            <a:off x="5114479" y="1695381"/>
            <a:ext cx="2343731" cy="239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166609" y="2591917"/>
            <a:ext cx="644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Unistra A" panose="02000503030000020000" pitchFamily="2" charset="0"/>
              </a:rPr>
              <a:t>YS-57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73573" y="2574882"/>
            <a:ext cx="644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Unistra A" panose="02000503030000020000" pitchFamily="2" charset="0"/>
              </a:rPr>
              <a:t>YS-59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69651" y="2503556"/>
            <a:ext cx="644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Unistra A" panose="02000503030000020000" pitchFamily="2" charset="0"/>
              </a:rPr>
              <a:t>YS-53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6108" y="3505323"/>
            <a:ext cx="955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Unistra A" panose="02000503030000020000" pitchFamily="2" charset="0"/>
              </a:rPr>
              <a:t>Vancomycin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4726" y="4172493"/>
            <a:ext cx="2093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  <a:latin typeface="Unistra A" panose="02000503030000020000" pitchFamily="2" charset="0"/>
              </a:rPr>
              <a:t>E. </a:t>
            </a:r>
            <a:r>
              <a:rPr lang="en-US" sz="1600" b="1" i="1" dirty="0" err="1" smtClean="0">
                <a:solidFill>
                  <a:srgbClr val="000000"/>
                </a:solidFill>
                <a:latin typeface="Unistra A" panose="02000503030000020000" pitchFamily="2" charset="0"/>
              </a:rPr>
              <a:t>Faecium</a:t>
            </a:r>
            <a:r>
              <a:rPr lang="en-US" sz="1600" b="1" i="1" dirty="0" smtClean="0">
                <a:solidFill>
                  <a:srgbClr val="000000"/>
                </a:solidFill>
                <a:latin typeface="Unistra A" panose="02000503030000020000" pitchFamily="2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Unistra A" panose="02000503030000020000" pitchFamily="2" charset="0"/>
              </a:rPr>
              <a:t>(</a:t>
            </a:r>
            <a:r>
              <a:rPr lang="fr-FR" sz="1600" dirty="0" smtClean="0">
                <a:latin typeface="Unistra A" panose="02000503030000020000" pitchFamily="2" charset="0"/>
                <a:ea typeface="Calibri"/>
                <a:cs typeface="Times New Roman"/>
              </a:rPr>
              <a:t>DSM10663</a:t>
            </a:r>
            <a:r>
              <a:rPr lang="en-US" sz="1600" dirty="0">
                <a:solidFill>
                  <a:srgbClr val="000000"/>
                </a:solidFill>
                <a:latin typeface="Unistra A" panose="02000503030000020000" pitchFamily="2" charset="0"/>
              </a:rPr>
              <a:t>)</a:t>
            </a:r>
            <a:endParaRPr lang="fr-FR" sz="1600" dirty="0">
              <a:latin typeface="Unistra A" panose="02000503030000020000" pitchFamily="2" charset="0"/>
              <a:ea typeface="Calibri"/>
              <a:cs typeface="Times New Roman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490585" y="5625217"/>
            <a:ext cx="5795759" cy="69442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buFont typeface="Wingdings" pitchFamily="2" charset="2"/>
              <a:buChar char="Ø"/>
              <a:tabLst>
                <a:tab pos="240029" algn="l"/>
              </a:tabLst>
            </a:pPr>
            <a:r>
              <a:rPr lang="fr-FR" b="1" dirty="0" smtClean="0">
                <a:solidFill>
                  <a:srgbClr val="0070C0"/>
                </a:solidFill>
                <a:latin typeface="Unistra A" panose="02000503030000020000" pitchFamily="2" charset="0"/>
                <a:cs typeface="Calibri"/>
              </a:rPr>
              <a:t> </a:t>
            </a:r>
            <a:r>
              <a:rPr lang="fr-FR" sz="1600" b="1" dirty="0" smtClean="0">
                <a:solidFill>
                  <a:srgbClr val="0070C0"/>
                </a:solidFill>
                <a:latin typeface="Unistra A" panose="02000503030000020000" pitchFamily="2" charset="0"/>
                <a:cs typeface="Calibri"/>
              </a:rPr>
              <a:t>Les composé isolés sont actifs contre au moins une souche de bactérie. </a:t>
            </a:r>
          </a:p>
          <a:p>
            <a:pPr marL="12700">
              <a:lnSpc>
                <a:spcPct val="100000"/>
              </a:lnSpc>
              <a:spcBef>
                <a:spcPts val="775"/>
              </a:spcBef>
              <a:buFont typeface="Wingdings" pitchFamily="2" charset="2"/>
              <a:buChar char="Ø"/>
              <a:tabLst>
                <a:tab pos="240029" algn="l"/>
              </a:tabLst>
            </a:pPr>
            <a:r>
              <a:rPr lang="fr-FR" sz="1600" b="1" dirty="0" smtClean="0">
                <a:solidFill>
                  <a:srgbClr val="0070C0"/>
                </a:solidFill>
                <a:latin typeface="Unistra A" panose="02000503030000020000" pitchFamily="2" charset="0"/>
                <a:cs typeface="Calibri"/>
              </a:rPr>
              <a:t> YS-57  est active contre </a:t>
            </a:r>
            <a:r>
              <a:rPr lang="fr-FR" sz="1600" b="1" i="1" dirty="0" smtClean="0">
                <a:solidFill>
                  <a:srgbClr val="0070C0"/>
                </a:solidFill>
                <a:latin typeface="Unistra A" panose="02000503030000020000" pitchFamily="2" charset="0"/>
                <a:cs typeface="Calibri"/>
              </a:rPr>
              <a:t>E. coli</a:t>
            </a:r>
            <a:endParaRPr sz="1600" b="1" i="1" dirty="0">
              <a:solidFill>
                <a:srgbClr val="0070C0"/>
              </a:solidFill>
              <a:latin typeface="Unistra A" panose="02000503030000020000" pitchFamily="2" charset="0"/>
              <a:cs typeface="Calibri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5213836" y="2218070"/>
            <a:ext cx="347412" cy="373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599635" y="2748556"/>
            <a:ext cx="787303" cy="809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969236" y="2222136"/>
            <a:ext cx="347412" cy="373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861547" y="2224856"/>
            <a:ext cx="347412" cy="373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072222"/>
              </p:ext>
            </p:extLst>
          </p:nvPr>
        </p:nvGraphicFramePr>
        <p:xfrm>
          <a:off x="8328248" y="1916587"/>
          <a:ext cx="214630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1" name="CS ChemDraw Drawing" r:id="rId5" imgW="2146852" imgH="1325370" progId="ChemDraw_x64.Document.6.0">
                  <p:embed/>
                </p:oleObj>
              </mc:Choice>
              <mc:Fallback>
                <p:oleObj name="CS ChemDraw Drawing" r:id="rId5" imgW="2146852" imgH="1325370" progId="ChemDraw_x64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248" y="1916587"/>
                        <a:ext cx="2146300" cy="132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847482"/>
              </p:ext>
            </p:extLst>
          </p:nvPr>
        </p:nvGraphicFramePr>
        <p:xfrm>
          <a:off x="7271167" y="4122762"/>
          <a:ext cx="2055813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2" name="CS ChemDraw Drawing" r:id="rId7" imgW="2055412" imgH="1323839" progId="ChemDraw_x64.Document.6.0">
                  <p:embed/>
                </p:oleObj>
              </mc:Choice>
              <mc:Fallback>
                <p:oleObj name="CS ChemDraw Drawing" r:id="rId7" imgW="2055412" imgH="1323839" progId="ChemDraw_x64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1167" y="4122762"/>
                        <a:ext cx="2055813" cy="1323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9401398" y="3174625"/>
            <a:ext cx="596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Unistra A" panose="02000503030000020000" pitchFamily="2" charset="0"/>
              </a:rPr>
              <a:t>YS-57</a:t>
            </a:r>
            <a:endParaRPr lang="fr-FR" sz="1600" dirty="0">
              <a:latin typeface="Unistra A" panose="0200050303000002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539198" y="5490670"/>
            <a:ext cx="596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Unistra A" panose="02000503030000020000" pitchFamily="2" charset="0"/>
              </a:rPr>
              <a:t>YS-53</a:t>
            </a:r>
            <a:endParaRPr lang="fr-FR" sz="1600" dirty="0">
              <a:latin typeface="Unistra A" panose="0200050303000002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64842" y="5437035"/>
            <a:ext cx="596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Unistra A" panose="02000503030000020000" pitchFamily="2" charset="0"/>
              </a:rPr>
              <a:t>YS-59</a:t>
            </a:r>
            <a:endParaRPr lang="fr-FR" sz="1600" dirty="0">
              <a:latin typeface="Unistra A" panose="02000503030000020000" pitchFamily="2" charset="0"/>
            </a:endParaRPr>
          </a:p>
        </p:txBody>
      </p:sp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09771"/>
              </p:ext>
            </p:extLst>
          </p:nvPr>
        </p:nvGraphicFramePr>
        <p:xfrm>
          <a:off x="9682208" y="4394304"/>
          <a:ext cx="205581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3" name="CS ChemDraw Drawing" r:id="rId9" imgW="2055412" imgH="1092075" progId="ChemDraw_x64.Document.6.0">
                  <p:embed/>
                </p:oleObj>
              </mc:Choice>
              <mc:Fallback>
                <p:oleObj name="CS ChemDraw Drawing" r:id="rId9" imgW="2055412" imgH="1092075" progId="ChemDraw_x64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2208" y="4394304"/>
                        <a:ext cx="2055813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1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Chromatographie Flash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66646" y="714356"/>
            <a:ext cx="11373387" cy="527806"/>
          </a:xfrm>
        </p:spPr>
        <p:txBody>
          <a:bodyPr/>
          <a:lstStyle/>
          <a:p>
            <a:r>
              <a:rPr lang="fr-FR" dirty="0" smtClean="0"/>
              <a:t>Fractionnement de l’extrait de </a:t>
            </a:r>
            <a:r>
              <a:rPr lang="fr-FR" i="1" dirty="0" err="1" smtClean="0"/>
              <a:t>Fomitopsis</a:t>
            </a:r>
            <a:r>
              <a:rPr lang="fr-FR" i="1" dirty="0" smtClean="0"/>
              <a:t> </a:t>
            </a:r>
            <a:r>
              <a:rPr lang="fr-FR" i="1" dirty="0" err="1" smtClean="0"/>
              <a:t>pinicola</a:t>
            </a:r>
            <a:r>
              <a:rPr lang="fr-FR" i="1" dirty="0" smtClean="0"/>
              <a:t> </a:t>
            </a:r>
            <a:r>
              <a:rPr lang="fr-FR" dirty="0" smtClean="0"/>
              <a:t>- Fopi-24C</a:t>
            </a:r>
            <a:endParaRPr lang="fr-FR" dirty="0"/>
          </a:p>
        </p:txBody>
      </p:sp>
      <p:sp>
        <p:nvSpPr>
          <p:cNvPr id="6" name="object 6"/>
          <p:cNvSpPr txBox="1"/>
          <p:nvPr/>
        </p:nvSpPr>
        <p:spPr>
          <a:xfrm>
            <a:off x="1212923" y="4786354"/>
            <a:ext cx="245745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0</a:t>
            </a:r>
            <a:r>
              <a:rPr sz="1500" spc="150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AcOEt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+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silice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1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10:90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2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20:80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10" dirty="0">
                <a:latin typeface="Cambria Math"/>
                <a:cs typeface="Cambria Math"/>
              </a:rPr>
              <a:t>𝐹</a:t>
            </a:r>
            <a:r>
              <a:rPr sz="1500" spc="-15" baseline="-16666" dirty="0">
                <a:latin typeface="Cambria Math"/>
                <a:cs typeface="Cambria Math"/>
              </a:rPr>
              <a:t>3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25:75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4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30:70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5128" y="1463193"/>
            <a:ext cx="84169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2000" dirty="0" smtClean="0">
                <a:latin typeface="Unistra A" panose="02000503030000020000" pitchFamily="2" charset="0"/>
                <a:cs typeface="Calibri"/>
              </a:rPr>
              <a:t>Chromatographie Flash - </a:t>
            </a:r>
            <a:r>
              <a:rPr lang="fr-FR" sz="1600" spc="-10" dirty="0" smtClean="0">
                <a:latin typeface="Calibri"/>
                <a:cs typeface="Calibri"/>
              </a:rPr>
              <a:t>Polarité croissante de solvant heptane</a:t>
            </a:r>
            <a:r>
              <a:rPr sz="1600" spc="-10" dirty="0" smtClean="0">
                <a:latin typeface="Calibri"/>
                <a:cs typeface="Calibri"/>
              </a:rPr>
              <a:t>/</a:t>
            </a:r>
            <a:r>
              <a:rPr lang="fr-FR" sz="1600" spc="-10" dirty="0" err="1" smtClean="0">
                <a:latin typeface="Calibri"/>
                <a:cs typeface="Calibri"/>
              </a:rPr>
              <a:t>EtOAc</a:t>
            </a:r>
            <a:r>
              <a:rPr lang="fr-FR" sz="1600" spc="-10" dirty="0" smtClean="0">
                <a:latin typeface="Calibri"/>
                <a:cs typeface="Calibri"/>
              </a:rPr>
              <a:t>/</a:t>
            </a:r>
            <a:r>
              <a:rPr sz="1600" dirty="0" err="1" smtClean="0">
                <a:latin typeface="Calibri"/>
                <a:cs typeface="Calibri"/>
              </a:rPr>
              <a:t>MeOH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2252" y="4127222"/>
            <a:ext cx="25603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600" b="1" dirty="0" smtClean="0">
                <a:solidFill>
                  <a:srgbClr val="7D4940"/>
                </a:solidFill>
                <a:latin typeface="Calibri"/>
                <a:cs typeface="Calibri"/>
              </a:rPr>
              <a:t>Legends for the fractions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2" name="object 68"/>
          <p:cNvSpPr txBox="1"/>
          <p:nvPr/>
        </p:nvSpPr>
        <p:spPr>
          <a:xfrm>
            <a:off x="4637606" y="4682044"/>
            <a:ext cx="245745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5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40:60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6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50:50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7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60:40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8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70:30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20" dirty="0">
                <a:latin typeface="Cambria Math"/>
                <a:cs typeface="Cambria Math"/>
              </a:rPr>
              <a:t>𝐹</a:t>
            </a:r>
            <a:r>
              <a:rPr sz="1500" spc="-30" baseline="-16666" dirty="0">
                <a:latin typeface="Cambria Math"/>
                <a:cs typeface="Cambria Math"/>
              </a:rPr>
              <a:t>9</a:t>
            </a:r>
            <a:r>
              <a:rPr sz="1500" spc="142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80:20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69"/>
          <p:cNvSpPr txBox="1"/>
          <p:nvPr/>
        </p:nvSpPr>
        <p:spPr>
          <a:xfrm>
            <a:off x="7803589" y="4682044"/>
            <a:ext cx="252857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mbria Math"/>
                <a:cs typeface="Cambria Math"/>
              </a:rPr>
              <a:t>𝐹</a:t>
            </a:r>
            <a:r>
              <a:rPr sz="1500" spc="-15" baseline="-16666" dirty="0">
                <a:latin typeface="Cambria Math"/>
                <a:cs typeface="Cambria Math"/>
              </a:rPr>
              <a:t>10</a:t>
            </a:r>
            <a:r>
              <a:rPr sz="1500" spc="150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AcOEt/Heptane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90:10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10" dirty="0">
                <a:latin typeface="Cambria Math"/>
                <a:cs typeface="Cambria Math"/>
              </a:rPr>
              <a:t>𝐹</a:t>
            </a:r>
            <a:r>
              <a:rPr sz="1500" spc="-15" baseline="-16666" dirty="0">
                <a:latin typeface="Cambria Math"/>
                <a:cs typeface="Cambria Math"/>
              </a:rPr>
              <a:t>11</a:t>
            </a:r>
            <a:r>
              <a:rPr sz="1500" spc="157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AcOEt/MeOH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95:5</a:t>
            </a:r>
            <a:endParaRPr sz="140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-10" dirty="0">
                <a:latin typeface="Cambria Math"/>
                <a:cs typeface="Cambria Math"/>
              </a:rPr>
              <a:t>𝐹</a:t>
            </a:r>
            <a:r>
              <a:rPr sz="1500" spc="-15" baseline="-16666" dirty="0">
                <a:latin typeface="Cambria Math"/>
                <a:cs typeface="Cambria Math"/>
              </a:rPr>
              <a:t>12</a:t>
            </a:r>
            <a:r>
              <a:rPr sz="1500" spc="135" baseline="-16666" dirty="0">
                <a:latin typeface="Cambria Math"/>
                <a:cs typeface="Cambria Math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Extrait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MeOH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100%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40" name="Groupe 139"/>
          <p:cNvGrpSpPr/>
          <p:nvPr/>
        </p:nvGrpSpPr>
        <p:grpSpPr>
          <a:xfrm>
            <a:off x="767408" y="2048997"/>
            <a:ext cx="9590223" cy="1575180"/>
            <a:chOff x="767408" y="1898049"/>
            <a:chExt cx="9590223" cy="1575180"/>
          </a:xfrm>
        </p:grpSpPr>
        <p:grpSp>
          <p:nvGrpSpPr>
            <p:cNvPr id="14" name="Groupe 13"/>
            <p:cNvGrpSpPr/>
            <p:nvPr/>
          </p:nvGrpSpPr>
          <p:grpSpPr>
            <a:xfrm>
              <a:off x="767408" y="1898049"/>
              <a:ext cx="9472041" cy="1575180"/>
              <a:chOff x="1135380" y="2887218"/>
              <a:chExt cx="9472041" cy="1575180"/>
            </a:xfrm>
          </p:grpSpPr>
          <p:grpSp>
            <p:nvGrpSpPr>
              <p:cNvPr id="15" name="object 12"/>
              <p:cNvGrpSpPr/>
              <p:nvPr/>
            </p:nvGrpSpPr>
            <p:grpSpPr>
              <a:xfrm>
                <a:off x="5030723" y="2913888"/>
                <a:ext cx="2139950" cy="422275"/>
                <a:chOff x="5030723" y="2913888"/>
                <a:chExt cx="2139950" cy="422275"/>
              </a:xfrm>
            </p:grpSpPr>
            <p:sp>
              <p:nvSpPr>
                <p:cNvPr id="70" name="object 13"/>
                <p:cNvSpPr/>
                <p:nvPr/>
              </p:nvSpPr>
              <p:spPr>
                <a:xfrm>
                  <a:off x="5030723" y="2913888"/>
                  <a:ext cx="2139950" cy="4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950" h="422275">
                      <a:moveTo>
                        <a:pt x="2069337" y="0"/>
                      </a:moveTo>
                      <a:lnTo>
                        <a:pt x="70358" y="0"/>
                      </a:lnTo>
                      <a:lnTo>
                        <a:pt x="42969" y="5528"/>
                      </a:lnTo>
                      <a:lnTo>
                        <a:pt x="20605" y="20605"/>
                      </a:lnTo>
                      <a:lnTo>
                        <a:pt x="5528" y="42969"/>
                      </a:lnTo>
                      <a:lnTo>
                        <a:pt x="0" y="70358"/>
                      </a:lnTo>
                      <a:lnTo>
                        <a:pt x="0" y="351789"/>
                      </a:lnTo>
                      <a:lnTo>
                        <a:pt x="5528" y="379178"/>
                      </a:lnTo>
                      <a:lnTo>
                        <a:pt x="20605" y="401542"/>
                      </a:lnTo>
                      <a:lnTo>
                        <a:pt x="42969" y="416619"/>
                      </a:lnTo>
                      <a:lnTo>
                        <a:pt x="70358" y="422148"/>
                      </a:lnTo>
                      <a:lnTo>
                        <a:pt x="2069337" y="422148"/>
                      </a:lnTo>
                      <a:lnTo>
                        <a:pt x="2096726" y="416619"/>
                      </a:lnTo>
                      <a:lnTo>
                        <a:pt x="2119090" y="401542"/>
                      </a:lnTo>
                      <a:lnTo>
                        <a:pt x="2134167" y="379178"/>
                      </a:lnTo>
                      <a:lnTo>
                        <a:pt x="2139696" y="351789"/>
                      </a:lnTo>
                      <a:lnTo>
                        <a:pt x="2139696" y="70358"/>
                      </a:lnTo>
                      <a:lnTo>
                        <a:pt x="2134167" y="42969"/>
                      </a:lnTo>
                      <a:lnTo>
                        <a:pt x="2119090" y="20605"/>
                      </a:lnTo>
                      <a:lnTo>
                        <a:pt x="2096726" y="5528"/>
                      </a:lnTo>
                      <a:lnTo>
                        <a:pt x="2069337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1" name="object 14"/>
                <p:cNvSpPr/>
                <p:nvPr/>
              </p:nvSpPr>
              <p:spPr>
                <a:xfrm>
                  <a:off x="5030723" y="2913888"/>
                  <a:ext cx="2139950" cy="4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950" h="422275">
                      <a:moveTo>
                        <a:pt x="0" y="70358"/>
                      </a:moveTo>
                      <a:lnTo>
                        <a:pt x="5528" y="42969"/>
                      </a:lnTo>
                      <a:lnTo>
                        <a:pt x="20605" y="20605"/>
                      </a:lnTo>
                      <a:lnTo>
                        <a:pt x="42969" y="5528"/>
                      </a:lnTo>
                      <a:lnTo>
                        <a:pt x="70358" y="0"/>
                      </a:lnTo>
                      <a:lnTo>
                        <a:pt x="2069337" y="0"/>
                      </a:lnTo>
                      <a:lnTo>
                        <a:pt x="2096726" y="5528"/>
                      </a:lnTo>
                      <a:lnTo>
                        <a:pt x="2119090" y="20605"/>
                      </a:lnTo>
                      <a:lnTo>
                        <a:pt x="2134167" y="42969"/>
                      </a:lnTo>
                      <a:lnTo>
                        <a:pt x="2139696" y="70358"/>
                      </a:lnTo>
                      <a:lnTo>
                        <a:pt x="2139696" y="351789"/>
                      </a:lnTo>
                      <a:lnTo>
                        <a:pt x="2134167" y="379178"/>
                      </a:lnTo>
                      <a:lnTo>
                        <a:pt x="2119090" y="401542"/>
                      </a:lnTo>
                      <a:lnTo>
                        <a:pt x="2096726" y="416619"/>
                      </a:lnTo>
                      <a:lnTo>
                        <a:pt x="2069337" y="422148"/>
                      </a:lnTo>
                      <a:lnTo>
                        <a:pt x="70358" y="422148"/>
                      </a:lnTo>
                      <a:lnTo>
                        <a:pt x="42969" y="416619"/>
                      </a:lnTo>
                      <a:lnTo>
                        <a:pt x="20605" y="401542"/>
                      </a:lnTo>
                      <a:lnTo>
                        <a:pt x="5528" y="379178"/>
                      </a:lnTo>
                      <a:lnTo>
                        <a:pt x="0" y="351789"/>
                      </a:lnTo>
                      <a:lnTo>
                        <a:pt x="0" y="7035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6" name="object 15"/>
              <p:cNvSpPr txBox="1"/>
              <p:nvPr/>
            </p:nvSpPr>
            <p:spPr>
              <a:xfrm>
                <a:off x="5512053" y="2887218"/>
                <a:ext cx="1176655" cy="45275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fr-FR" sz="1400" spc="-10" dirty="0" err="1" smtClean="0">
                    <a:latin typeface="Calibri"/>
                    <a:cs typeface="Calibri"/>
                  </a:rPr>
                  <a:t>Fopi</a:t>
                </a:r>
                <a:r>
                  <a:rPr lang="fr-FR" sz="1400" spc="-10" dirty="0" smtClean="0">
                    <a:latin typeface="Calibri"/>
                    <a:cs typeface="Calibri"/>
                  </a:rPr>
                  <a:t> -24c </a:t>
                </a:r>
                <a:r>
                  <a:rPr sz="1400" spc="-20" dirty="0" err="1" smtClean="0">
                    <a:latin typeface="Calibri"/>
                    <a:cs typeface="Calibri"/>
                  </a:rPr>
                  <a:t>AcOEt</a:t>
                </a:r>
                <a:endParaRPr sz="1400" dirty="0">
                  <a:latin typeface="Calibri"/>
                  <a:cs typeface="Calibri"/>
                </a:endParaRPr>
              </a:p>
              <a:p>
                <a:pPr marL="1905" algn="ctr">
                  <a:lnSpc>
                    <a:spcPct val="100000"/>
                  </a:lnSpc>
                </a:pPr>
                <a:r>
                  <a:rPr sz="1400" b="1" spc="-25" dirty="0">
                    <a:latin typeface="Calibri"/>
                    <a:cs typeface="Calibri"/>
                  </a:rPr>
                  <a:t>8g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grpSp>
            <p:nvGrpSpPr>
              <p:cNvPr id="17" name="object 16"/>
              <p:cNvGrpSpPr/>
              <p:nvPr/>
            </p:nvGrpSpPr>
            <p:grpSpPr>
              <a:xfrm>
                <a:off x="7557516" y="2919187"/>
                <a:ext cx="1283960" cy="415945"/>
                <a:chOff x="7557516" y="2919187"/>
                <a:chExt cx="1283960" cy="415945"/>
              </a:xfrm>
            </p:grpSpPr>
            <p:sp>
              <p:nvSpPr>
                <p:cNvPr id="68" name="object 17"/>
                <p:cNvSpPr/>
                <p:nvPr/>
              </p:nvSpPr>
              <p:spPr>
                <a:xfrm>
                  <a:off x="7557516" y="2926012"/>
                  <a:ext cx="1283960" cy="40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045" h="338454">
                      <a:moveTo>
                        <a:pt x="684276" y="0"/>
                      </a:moveTo>
                      <a:lnTo>
                        <a:pt x="56387" y="0"/>
                      </a:lnTo>
                      <a:lnTo>
                        <a:pt x="34450" y="4435"/>
                      </a:lnTo>
                      <a:lnTo>
                        <a:pt x="16525" y="16525"/>
                      </a:lnTo>
                      <a:lnTo>
                        <a:pt x="4435" y="34450"/>
                      </a:lnTo>
                      <a:lnTo>
                        <a:pt x="0" y="56387"/>
                      </a:lnTo>
                      <a:lnTo>
                        <a:pt x="0" y="281939"/>
                      </a:lnTo>
                      <a:lnTo>
                        <a:pt x="4435" y="303877"/>
                      </a:lnTo>
                      <a:lnTo>
                        <a:pt x="16525" y="321802"/>
                      </a:lnTo>
                      <a:lnTo>
                        <a:pt x="34450" y="333892"/>
                      </a:lnTo>
                      <a:lnTo>
                        <a:pt x="56387" y="338327"/>
                      </a:lnTo>
                      <a:lnTo>
                        <a:pt x="684276" y="338327"/>
                      </a:lnTo>
                      <a:lnTo>
                        <a:pt x="706213" y="333892"/>
                      </a:lnTo>
                      <a:lnTo>
                        <a:pt x="724138" y="321802"/>
                      </a:lnTo>
                      <a:lnTo>
                        <a:pt x="736228" y="303877"/>
                      </a:lnTo>
                      <a:lnTo>
                        <a:pt x="740663" y="281939"/>
                      </a:lnTo>
                      <a:lnTo>
                        <a:pt x="740663" y="56387"/>
                      </a:lnTo>
                      <a:lnTo>
                        <a:pt x="736228" y="34450"/>
                      </a:lnTo>
                      <a:lnTo>
                        <a:pt x="724138" y="16525"/>
                      </a:lnTo>
                      <a:lnTo>
                        <a:pt x="706213" y="4435"/>
                      </a:lnTo>
                      <a:lnTo>
                        <a:pt x="684276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object 18"/>
                <p:cNvSpPr/>
                <p:nvPr/>
              </p:nvSpPr>
              <p:spPr>
                <a:xfrm>
                  <a:off x="7557516" y="2919187"/>
                  <a:ext cx="1283960" cy="403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045" h="338454">
                      <a:moveTo>
                        <a:pt x="0" y="56387"/>
                      </a:moveTo>
                      <a:lnTo>
                        <a:pt x="4435" y="34450"/>
                      </a:lnTo>
                      <a:lnTo>
                        <a:pt x="16525" y="16525"/>
                      </a:lnTo>
                      <a:lnTo>
                        <a:pt x="34450" y="4435"/>
                      </a:lnTo>
                      <a:lnTo>
                        <a:pt x="56387" y="0"/>
                      </a:lnTo>
                      <a:lnTo>
                        <a:pt x="684276" y="0"/>
                      </a:lnTo>
                      <a:lnTo>
                        <a:pt x="706213" y="4435"/>
                      </a:lnTo>
                      <a:lnTo>
                        <a:pt x="724138" y="16525"/>
                      </a:lnTo>
                      <a:lnTo>
                        <a:pt x="736228" y="34450"/>
                      </a:lnTo>
                      <a:lnTo>
                        <a:pt x="740663" y="56387"/>
                      </a:lnTo>
                      <a:lnTo>
                        <a:pt x="740663" y="281939"/>
                      </a:lnTo>
                      <a:lnTo>
                        <a:pt x="736228" y="303877"/>
                      </a:lnTo>
                      <a:lnTo>
                        <a:pt x="724138" y="321802"/>
                      </a:lnTo>
                      <a:lnTo>
                        <a:pt x="706213" y="333892"/>
                      </a:lnTo>
                      <a:lnTo>
                        <a:pt x="684276" y="338327"/>
                      </a:lnTo>
                      <a:lnTo>
                        <a:pt x="56387" y="338327"/>
                      </a:lnTo>
                      <a:lnTo>
                        <a:pt x="34450" y="333892"/>
                      </a:lnTo>
                      <a:lnTo>
                        <a:pt x="16525" y="321802"/>
                      </a:lnTo>
                      <a:lnTo>
                        <a:pt x="4435" y="303877"/>
                      </a:lnTo>
                      <a:lnTo>
                        <a:pt x="0" y="281939"/>
                      </a:lnTo>
                      <a:lnTo>
                        <a:pt x="0" y="56387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8" name="object 19"/>
              <p:cNvSpPr txBox="1"/>
              <p:nvPr/>
            </p:nvSpPr>
            <p:spPr>
              <a:xfrm>
                <a:off x="7595359" y="2996258"/>
                <a:ext cx="1276099" cy="198131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fr-FR" dirty="0" err="1" smtClean="0">
                    <a:latin typeface="Calibri"/>
                    <a:cs typeface="Calibri"/>
                  </a:rPr>
                  <a:t>Fopi</a:t>
                </a:r>
                <a:r>
                  <a:rPr lang="fr-FR" dirty="0" smtClean="0">
                    <a:latin typeface="Calibri"/>
                    <a:cs typeface="Calibri"/>
                  </a:rPr>
                  <a:t> – 24c </a:t>
                </a:r>
                <a:r>
                  <a:rPr lang="fr-FR" dirty="0" err="1" smtClean="0">
                    <a:latin typeface="Calibri"/>
                    <a:cs typeface="Calibri"/>
                  </a:rPr>
                  <a:t>MeOH</a:t>
                </a:r>
                <a:endParaRPr dirty="0">
                  <a:latin typeface="Calibri"/>
                  <a:cs typeface="Calibri"/>
                </a:endParaRPr>
              </a:p>
            </p:txBody>
          </p:sp>
          <p:grpSp>
            <p:nvGrpSpPr>
              <p:cNvPr id="19" name="object 20"/>
              <p:cNvGrpSpPr/>
              <p:nvPr/>
            </p:nvGrpSpPr>
            <p:grpSpPr>
              <a:xfrm>
                <a:off x="1135380" y="4108703"/>
                <a:ext cx="739140" cy="353695"/>
                <a:chOff x="1135380" y="4108703"/>
                <a:chExt cx="739140" cy="353695"/>
              </a:xfrm>
            </p:grpSpPr>
            <p:sp>
              <p:nvSpPr>
                <p:cNvPr id="66" name="object 21"/>
                <p:cNvSpPr/>
                <p:nvPr/>
              </p:nvSpPr>
              <p:spPr>
                <a:xfrm>
                  <a:off x="1135380" y="4108703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680212" y="0"/>
                      </a:moveTo>
                      <a:lnTo>
                        <a:pt x="58928" y="0"/>
                      </a:lnTo>
                      <a:lnTo>
                        <a:pt x="35988" y="4635"/>
                      </a:lnTo>
                      <a:lnTo>
                        <a:pt x="17257" y="17272"/>
                      </a:lnTo>
                      <a:lnTo>
                        <a:pt x="4630" y="36004"/>
                      </a:lnTo>
                      <a:lnTo>
                        <a:pt x="0" y="58928"/>
                      </a:lnTo>
                      <a:lnTo>
                        <a:pt x="0" y="294640"/>
                      </a:lnTo>
                      <a:lnTo>
                        <a:pt x="4630" y="317563"/>
                      </a:lnTo>
                      <a:lnTo>
                        <a:pt x="17257" y="336296"/>
                      </a:lnTo>
                      <a:lnTo>
                        <a:pt x="35988" y="348932"/>
                      </a:lnTo>
                      <a:lnTo>
                        <a:pt x="58928" y="353568"/>
                      </a:lnTo>
                      <a:lnTo>
                        <a:pt x="680212" y="353568"/>
                      </a:lnTo>
                      <a:lnTo>
                        <a:pt x="703135" y="348932"/>
                      </a:lnTo>
                      <a:lnTo>
                        <a:pt x="721867" y="336296"/>
                      </a:lnTo>
                      <a:lnTo>
                        <a:pt x="734504" y="317563"/>
                      </a:lnTo>
                      <a:lnTo>
                        <a:pt x="739139" y="294640"/>
                      </a:lnTo>
                      <a:lnTo>
                        <a:pt x="739139" y="58928"/>
                      </a:lnTo>
                      <a:lnTo>
                        <a:pt x="734504" y="36004"/>
                      </a:lnTo>
                      <a:lnTo>
                        <a:pt x="721868" y="17272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22"/>
                <p:cNvSpPr/>
                <p:nvPr/>
              </p:nvSpPr>
              <p:spPr>
                <a:xfrm>
                  <a:off x="1135380" y="4108703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0" y="58928"/>
                      </a:moveTo>
                      <a:lnTo>
                        <a:pt x="4630" y="36004"/>
                      </a:lnTo>
                      <a:lnTo>
                        <a:pt x="17257" y="17272"/>
                      </a:lnTo>
                      <a:lnTo>
                        <a:pt x="35988" y="4635"/>
                      </a:lnTo>
                      <a:lnTo>
                        <a:pt x="58928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2"/>
                      </a:lnTo>
                      <a:lnTo>
                        <a:pt x="734504" y="36004"/>
                      </a:lnTo>
                      <a:lnTo>
                        <a:pt x="739139" y="58928"/>
                      </a:lnTo>
                      <a:lnTo>
                        <a:pt x="739139" y="294640"/>
                      </a:lnTo>
                      <a:lnTo>
                        <a:pt x="734504" y="317563"/>
                      </a:lnTo>
                      <a:lnTo>
                        <a:pt x="721867" y="336296"/>
                      </a:lnTo>
                      <a:lnTo>
                        <a:pt x="703135" y="348932"/>
                      </a:lnTo>
                      <a:lnTo>
                        <a:pt x="680212" y="353568"/>
                      </a:lnTo>
                      <a:lnTo>
                        <a:pt x="58928" y="353568"/>
                      </a:lnTo>
                      <a:lnTo>
                        <a:pt x="35988" y="348932"/>
                      </a:lnTo>
                      <a:lnTo>
                        <a:pt x="17257" y="336296"/>
                      </a:lnTo>
                      <a:lnTo>
                        <a:pt x="4630" y="317563"/>
                      </a:lnTo>
                      <a:lnTo>
                        <a:pt x="0" y="294640"/>
                      </a:lnTo>
                      <a:lnTo>
                        <a:pt x="0" y="5892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0" name="object 23"/>
              <p:cNvSpPr txBox="1"/>
              <p:nvPr/>
            </p:nvSpPr>
            <p:spPr>
              <a:xfrm>
                <a:off x="1251458" y="4095953"/>
                <a:ext cx="508634" cy="36258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R="2667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1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  <a:spcBef>
                    <a:spcPts val="5"/>
                  </a:spcBef>
                </a:pPr>
                <a:r>
                  <a:rPr sz="1100" b="1" spc="-10" dirty="0">
                    <a:latin typeface="Calibri"/>
                    <a:cs typeface="Calibri"/>
                  </a:rPr>
                  <a:t>70,5mg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21" name="object 24"/>
              <p:cNvGrpSpPr/>
              <p:nvPr/>
            </p:nvGrpSpPr>
            <p:grpSpPr>
              <a:xfrm>
                <a:off x="1943100" y="4108703"/>
                <a:ext cx="739140" cy="353695"/>
                <a:chOff x="1943100" y="4108703"/>
                <a:chExt cx="739140" cy="353695"/>
              </a:xfrm>
            </p:grpSpPr>
            <p:sp>
              <p:nvSpPr>
                <p:cNvPr id="64" name="object 25"/>
                <p:cNvSpPr/>
                <p:nvPr/>
              </p:nvSpPr>
              <p:spPr>
                <a:xfrm>
                  <a:off x="1943100" y="4108703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2"/>
                      </a:lnTo>
                      <a:lnTo>
                        <a:pt x="4635" y="36004"/>
                      </a:lnTo>
                      <a:lnTo>
                        <a:pt x="0" y="58928"/>
                      </a:lnTo>
                      <a:lnTo>
                        <a:pt x="0" y="294640"/>
                      </a:lnTo>
                      <a:lnTo>
                        <a:pt x="4635" y="317563"/>
                      </a:lnTo>
                      <a:lnTo>
                        <a:pt x="17272" y="336296"/>
                      </a:lnTo>
                      <a:lnTo>
                        <a:pt x="36004" y="348932"/>
                      </a:lnTo>
                      <a:lnTo>
                        <a:pt x="58927" y="353568"/>
                      </a:lnTo>
                      <a:lnTo>
                        <a:pt x="680212" y="353568"/>
                      </a:lnTo>
                      <a:lnTo>
                        <a:pt x="703135" y="348932"/>
                      </a:lnTo>
                      <a:lnTo>
                        <a:pt x="721867" y="336296"/>
                      </a:lnTo>
                      <a:lnTo>
                        <a:pt x="734504" y="317563"/>
                      </a:lnTo>
                      <a:lnTo>
                        <a:pt x="739139" y="294640"/>
                      </a:lnTo>
                      <a:lnTo>
                        <a:pt x="739139" y="58928"/>
                      </a:lnTo>
                      <a:lnTo>
                        <a:pt x="734504" y="36004"/>
                      </a:lnTo>
                      <a:lnTo>
                        <a:pt x="721868" y="17272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5" name="object 26"/>
                <p:cNvSpPr/>
                <p:nvPr/>
              </p:nvSpPr>
              <p:spPr>
                <a:xfrm>
                  <a:off x="1943100" y="4108703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0" y="58928"/>
                      </a:moveTo>
                      <a:lnTo>
                        <a:pt x="4635" y="36004"/>
                      </a:lnTo>
                      <a:lnTo>
                        <a:pt x="17272" y="17272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2"/>
                      </a:lnTo>
                      <a:lnTo>
                        <a:pt x="734504" y="36004"/>
                      </a:lnTo>
                      <a:lnTo>
                        <a:pt x="739139" y="58928"/>
                      </a:lnTo>
                      <a:lnTo>
                        <a:pt x="739139" y="294640"/>
                      </a:lnTo>
                      <a:lnTo>
                        <a:pt x="734504" y="317563"/>
                      </a:lnTo>
                      <a:lnTo>
                        <a:pt x="721867" y="336296"/>
                      </a:lnTo>
                      <a:lnTo>
                        <a:pt x="703135" y="348932"/>
                      </a:lnTo>
                      <a:lnTo>
                        <a:pt x="680212" y="353568"/>
                      </a:lnTo>
                      <a:lnTo>
                        <a:pt x="58927" y="353568"/>
                      </a:lnTo>
                      <a:lnTo>
                        <a:pt x="36004" y="348932"/>
                      </a:lnTo>
                      <a:lnTo>
                        <a:pt x="17272" y="336296"/>
                      </a:lnTo>
                      <a:lnTo>
                        <a:pt x="4635" y="317563"/>
                      </a:lnTo>
                      <a:lnTo>
                        <a:pt x="0" y="294640"/>
                      </a:lnTo>
                      <a:lnTo>
                        <a:pt x="0" y="5892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2" name="object 27"/>
              <p:cNvSpPr txBox="1"/>
              <p:nvPr/>
            </p:nvSpPr>
            <p:spPr>
              <a:xfrm>
                <a:off x="2022348" y="4095953"/>
                <a:ext cx="581025" cy="36258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R="2540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2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  <a:spcBef>
                    <a:spcPts val="5"/>
                  </a:spcBef>
                </a:pPr>
                <a:r>
                  <a:rPr sz="1100" b="1" spc="-10" dirty="0">
                    <a:latin typeface="Calibri"/>
                    <a:cs typeface="Calibri"/>
                  </a:rPr>
                  <a:t>326,6mg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23" name="object 28"/>
              <p:cNvGrpSpPr/>
              <p:nvPr/>
            </p:nvGrpSpPr>
            <p:grpSpPr>
              <a:xfrm>
                <a:off x="2731007" y="4101084"/>
                <a:ext cx="739140" cy="353695"/>
                <a:chOff x="2731007" y="4101084"/>
                <a:chExt cx="739140" cy="353695"/>
              </a:xfrm>
            </p:grpSpPr>
            <p:sp>
              <p:nvSpPr>
                <p:cNvPr id="62" name="object 29"/>
                <p:cNvSpPr/>
                <p:nvPr/>
              </p:nvSpPr>
              <p:spPr>
                <a:xfrm>
                  <a:off x="2731007" y="410108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680212" y="0"/>
                      </a:moveTo>
                      <a:lnTo>
                        <a:pt x="58928" y="0"/>
                      </a:lnTo>
                      <a:lnTo>
                        <a:pt x="36004" y="4635"/>
                      </a:lnTo>
                      <a:lnTo>
                        <a:pt x="17272" y="17272"/>
                      </a:lnTo>
                      <a:lnTo>
                        <a:pt x="4635" y="36004"/>
                      </a:lnTo>
                      <a:lnTo>
                        <a:pt x="0" y="58928"/>
                      </a:lnTo>
                      <a:lnTo>
                        <a:pt x="0" y="294640"/>
                      </a:lnTo>
                      <a:lnTo>
                        <a:pt x="4635" y="317563"/>
                      </a:lnTo>
                      <a:lnTo>
                        <a:pt x="17272" y="336296"/>
                      </a:lnTo>
                      <a:lnTo>
                        <a:pt x="36004" y="348932"/>
                      </a:lnTo>
                      <a:lnTo>
                        <a:pt x="58928" y="353568"/>
                      </a:lnTo>
                      <a:lnTo>
                        <a:pt x="680212" y="353568"/>
                      </a:lnTo>
                      <a:lnTo>
                        <a:pt x="703135" y="348932"/>
                      </a:lnTo>
                      <a:lnTo>
                        <a:pt x="721868" y="336296"/>
                      </a:lnTo>
                      <a:lnTo>
                        <a:pt x="734504" y="317563"/>
                      </a:lnTo>
                      <a:lnTo>
                        <a:pt x="739140" y="294640"/>
                      </a:lnTo>
                      <a:lnTo>
                        <a:pt x="739140" y="58928"/>
                      </a:lnTo>
                      <a:lnTo>
                        <a:pt x="734504" y="36004"/>
                      </a:lnTo>
                      <a:lnTo>
                        <a:pt x="721868" y="17272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30"/>
                <p:cNvSpPr/>
                <p:nvPr/>
              </p:nvSpPr>
              <p:spPr>
                <a:xfrm>
                  <a:off x="2731007" y="410108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0" y="58928"/>
                      </a:moveTo>
                      <a:lnTo>
                        <a:pt x="4635" y="36004"/>
                      </a:lnTo>
                      <a:lnTo>
                        <a:pt x="17272" y="17272"/>
                      </a:lnTo>
                      <a:lnTo>
                        <a:pt x="36004" y="4635"/>
                      </a:lnTo>
                      <a:lnTo>
                        <a:pt x="58928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2"/>
                      </a:lnTo>
                      <a:lnTo>
                        <a:pt x="734504" y="36004"/>
                      </a:lnTo>
                      <a:lnTo>
                        <a:pt x="739140" y="58928"/>
                      </a:lnTo>
                      <a:lnTo>
                        <a:pt x="739140" y="294640"/>
                      </a:lnTo>
                      <a:lnTo>
                        <a:pt x="734504" y="317563"/>
                      </a:lnTo>
                      <a:lnTo>
                        <a:pt x="721868" y="336296"/>
                      </a:lnTo>
                      <a:lnTo>
                        <a:pt x="703135" y="348932"/>
                      </a:lnTo>
                      <a:lnTo>
                        <a:pt x="680212" y="353568"/>
                      </a:lnTo>
                      <a:lnTo>
                        <a:pt x="58928" y="353568"/>
                      </a:lnTo>
                      <a:lnTo>
                        <a:pt x="36004" y="348932"/>
                      </a:lnTo>
                      <a:lnTo>
                        <a:pt x="17272" y="336296"/>
                      </a:lnTo>
                      <a:lnTo>
                        <a:pt x="4635" y="317563"/>
                      </a:lnTo>
                      <a:lnTo>
                        <a:pt x="0" y="294640"/>
                      </a:lnTo>
                      <a:lnTo>
                        <a:pt x="0" y="5892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4" name="object 31"/>
              <p:cNvSpPr txBox="1"/>
              <p:nvPr/>
            </p:nvSpPr>
            <p:spPr>
              <a:xfrm>
                <a:off x="2809620" y="4089653"/>
                <a:ext cx="581025" cy="3613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54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3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sz="1100" b="1" spc="-10" dirty="0">
                    <a:latin typeface="Calibri"/>
                    <a:cs typeface="Calibri"/>
                  </a:rPr>
                  <a:t>324,4mg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25" name="object 32"/>
              <p:cNvGrpSpPr/>
              <p:nvPr/>
            </p:nvGrpSpPr>
            <p:grpSpPr>
              <a:xfrm>
                <a:off x="6661404" y="4087367"/>
                <a:ext cx="739140" cy="353695"/>
                <a:chOff x="6661404" y="4087367"/>
                <a:chExt cx="739140" cy="353695"/>
              </a:xfrm>
            </p:grpSpPr>
            <p:sp>
              <p:nvSpPr>
                <p:cNvPr id="60" name="object 33"/>
                <p:cNvSpPr/>
                <p:nvPr/>
              </p:nvSpPr>
              <p:spPr>
                <a:xfrm>
                  <a:off x="6661404" y="4087367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1"/>
                      </a:lnTo>
                      <a:lnTo>
                        <a:pt x="4635" y="36004"/>
                      </a:lnTo>
                      <a:lnTo>
                        <a:pt x="0" y="58927"/>
                      </a:lnTo>
                      <a:lnTo>
                        <a:pt x="0" y="294639"/>
                      </a:lnTo>
                      <a:lnTo>
                        <a:pt x="4635" y="317563"/>
                      </a:lnTo>
                      <a:lnTo>
                        <a:pt x="17272" y="336295"/>
                      </a:lnTo>
                      <a:lnTo>
                        <a:pt x="36004" y="348932"/>
                      </a:lnTo>
                      <a:lnTo>
                        <a:pt x="58927" y="353567"/>
                      </a:lnTo>
                      <a:lnTo>
                        <a:pt x="680212" y="353567"/>
                      </a:lnTo>
                      <a:lnTo>
                        <a:pt x="703135" y="348932"/>
                      </a:lnTo>
                      <a:lnTo>
                        <a:pt x="721868" y="336295"/>
                      </a:lnTo>
                      <a:lnTo>
                        <a:pt x="734504" y="317563"/>
                      </a:lnTo>
                      <a:lnTo>
                        <a:pt x="739140" y="294639"/>
                      </a:lnTo>
                      <a:lnTo>
                        <a:pt x="739140" y="58927"/>
                      </a:lnTo>
                      <a:lnTo>
                        <a:pt x="734504" y="36004"/>
                      </a:lnTo>
                      <a:lnTo>
                        <a:pt x="721868" y="17271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object 34"/>
                <p:cNvSpPr/>
                <p:nvPr/>
              </p:nvSpPr>
              <p:spPr>
                <a:xfrm>
                  <a:off x="6661404" y="4087367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0" y="58927"/>
                      </a:moveTo>
                      <a:lnTo>
                        <a:pt x="4635" y="36004"/>
                      </a:lnTo>
                      <a:lnTo>
                        <a:pt x="17272" y="17271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1"/>
                      </a:lnTo>
                      <a:lnTo>
                        <a:pt x="734504" y="36004"/>
                      </a:lnTo>
                      <a:lnTo>
                        <a:pt x="739140" y="58927"/>
                      </a:lnTo>
                      <a:lnTo>
                        <a:pt x="739140" y="294639"/>
                      </a:lnTo>
                      <a:lnTo>
                        <a:pt x="734504" y="317563"/>
                      </a:lnTo>
                      <a:lnTo>
                        <a:pt x="721868" y="336295"/>
                      </a:lnTo>
                      <a:lnTo>
                        <a:pt x="703135" y="348932"/>
                      </a:lnTo>
                      <a:lnTo>
                        <a:pt x="680212" y="353567"/>
                      </a:lnTo>
                      <a:lnTo>
                        <a:pt x="58927" y="353567"/>
                      </a:lnTo>
                      <a:lnTo>
                        <a:pt x="36004" y="348932"/>
                      </a:lnTo>
                      <a:lnTo>
                        <a:pt x="17272" y="336295"/>
                      </a:lnTo>
                      <a:lnTo>
                        <a:pt x="4635" y="317563"/>
                      </a:lnTo>
                      <a:lnTo>
                        <a:pt x="0" y="294639"/>
                      </a:lnTo>
                      <a:lnTo>
                        <a:pt x="0" y="58927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6" name="object 35"/>
              <p:cNvSpPr txBox="1"/>
              <p:nvPr/>
            </p:nvSpPr>
            <p:spPr>
              <a:xfrm>
                <a:off x="6762242" y="4076446"/>
                <a:ext cx="537210" cy="3613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4765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8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sz="1100" b="1" spc="-10" dirty="0">
                    <a:latin typeface="Calibri"/>
                    <a:cs typeface="Calibri"/>
                  </a:rPr>
                  <a:t>1,7822g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27" name="object 36"/>
              <p:cNvGrpSpPr/>
              <p:nvPr/>
            </p:nvGrpSpPr>
            <p:grpSpPr>
              <a:xfrm>
                <a:off x="7463028" y="4082796"/>
                <a:ext cx="739140" cy="353695"/>
                <a:chOff x="7463028" y="4082796"/>
                <a:chExt cx="739140" cy="353695"/>
              </a:xfrm>
            </p:grpSpPr>
            <p:sp>
              <p:nvSpPr>
                <p:cNvPr id="58" name="object 37"/>
                <p:cNvSpPr/>
                <p:nvPr/>
              </p:nvSpPr>
              <p:spPr>
                <a:xfrm>
                  <a:off x="7463028" y="4082796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1"/>
                      </a:lnTo>
                      <a:lnTo>
                        <a:pt x="4635" y="36004"/>
                      </a:lnTo>
                      <a:lnTo>
                        <a:pt x="0" y="58927"/>
                      </a:lnTo>
                      <a:lnTo>
                        <a:pt x="0" y="294639"/>
                      </a:lnTo>
                      <a:lnTo>
                        <a:pt x="4635" y="317563"/>
                      </a:lnTo>
                      <a:lnTo>
                        <a:pt x="17272" y="336295"/>
                      </a:lnTo>
                      <a:lnTo>
                        <a:pt x="36004" y="348932"/>
                      </a:lnTo>
                      <a:lnTo>
                        <a:pt x="58927" y="353567"/>
                      </a:lnTo>
                      <a:lnTo>
                        <a:pt x="680212" y="353567"/>
                      </a:lnTo>
                      <a:lnTo>
                        <a:pt x="703135" y="348932"/>
                      </a:lnTo>
                      <a:lnTo>
                        <a:pt x="721868" y="336295"/>
                      </a:lnTo>
                      <a:lnTo>
                        <a:pt x="734504" y="317563"/>
                      </a:lnTo>
                      <a:lnTo>
                        <a:pt x="739140" y="294639"/>
                      </a:lnTo>
                      <a:lnTo>
                        <a:pt x="739140" y="58927"/>
                      </a:lnTo>
                      <a:lnTo>
                        <a:pt x="734504" y="36004"/>
                      </a:lnTo>
                      <a:lnTo>
                        <a:pt x="721868" y="17271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object 38"/>
                <p:cNvSpPr/>
                <p:nvPr/>
              </p:nvSpPr>
              <p:spPr>
                <a:xfrm>
                  <a:off x="7463028" y="4082796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0" y="58927"/>
                      </a:moveTo>
                      <a:lnTo>
                        <a:pt x="4635" y="36004"/>
                      </a:lnTo>
                      <a:lnTo>
                        <a:pt x="17272" y="17271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1"/>
                      </a:lnTo>
                      <a:lnTo>
                        <a:pt x="734504" y="36004"/>
                      </a:lnTo>
                      <a:lnTo>
                        <a:pt x="739140" y="58927"/>
                      </a:lnTo>
                      <a:lnTo>
                        <a:pt x="739140" y="294639"/>
                      </a:lnTo>
                      <a:lnTo>
                        <a:pt x="734504" y="317563"/>
                      </a:lnTo>
                      <a:lnTo>
                        <a:pt x="721868" y="336295"/>
                      </a:lnTo>
                      <a:lnTo>
                        <a:pt x="703135" y="348932"/>
                      </a:lnTo>
                      <a:lnTo>
                        <a:pt x="680212" y="353567"/>
                      </a:lnTo>
                      <a:lnTo>
                        <a:pt x="58927" y="353567"/>
                      </a:lnTo>
                      <a:lnTo>
                        <a:pt x="36004" y="348932"/>
                      </a:lnTo>
                      <a:lnTo>
                        <a:pt x="17272" y="336295"/>
                      </a:lnTo>
                      <a:lnTo>
                        <a:pt x="4635" y="317563"/>
                      </a:lnTo>
                      <a:lnTo>
                        <a:pt x="0" y="294639"/>
                      </a:lnTo>
                      <a:lnTo>
                        <a:pt x="0" y="58927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8" name="object 39"/>
              <p:cNvSpPr txBox="1"/>
              <p:nvPr/>
            </p:nvSpPr>
            <p:spPr>
              <a:xfrm>
                <a:off x="7563866" y="4070730"/>
                <a:ext cx="537845" cy="3613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54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9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sz="1100" b="1" spc="-10" dirty="0">
                    <a:latin typeface="Calibri"/>
                    <a:cs typeface="Calibri"/>
                  </a:rPr>
                  <a:t>1,2228g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29" name="object 40"/>
              <p:cNvGrpSpPr/>
              <p:nvPr/>
            </p:nvGrpSpPr>
            <p:grpSpPr>
              <a:xfrm>
                <a:off x="9066276" y="4082796"/>
                <a:ext cx="739140" cy="353695"/>
                <a:chOff x="9066276" y="4082796"/>
                <a:chExt cx="739140" cy="353695"/>
              </a:xfrm>
            </p:grpSpPr>
            <p:sp>
              <p:nvSpPr>
                <p:cNvPr id="56" name="object 41"/>
                <p:cNvSpPr/>
                <p:nvPr/>
              </p:nvSpPr>
              <p:spPr>
                <a:xfrm>
                  <a:off x="9066276" y="4082796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1"/>
                      </a:lnTo>
                      <a:lnTo>
                        <a:pt x="4635" y="36004"/>
                      </a:lnTo>
                      <a:lnTo>
                        <a:pt x="0" y="58927"/>
                      </a:lnTo>
                      <a:lnTo>
                        <a:pt x="0" y="294639"/>
                      </a:lnTo>
                      <a:lnTo>
                        <a:pt x="4635" y="317563"/>
                      </a:lnTo>
                      <a:lnTo>
                        <a:pt x="17272" y="336295"/>
                      </a:lnTo>
                      <a:lnTo>
                        <a:pt x="36004" y="348932"/>
                      </a:lnTo>
                      <a:lnTo>
                        <a:pt x="58927" y="353567"/>
                      </a:lnTo>
                      <a:lnTo>
                        <a:pt x="680212" y="353567"/>
                      </a:lnTo>
                      <a:lnTo>
                        <a:pt x="703135" y="348932"/>
                      </a:lnTo>
                      <a:lnTo>
                        <a:pt x="721868" y="336295"/>
                      </a:lnTo>
                      <a:lnTo>
                        <a:pt x="734504" y="317563"/>
                      </a:lnTo>
                      <a:lnTo>
                        <a:pt x="739140" y="294639"/>
                      </a:lnTo>
                      <a:lnTo>
                        <a:pt x="739140" y="58927"/>
                      </a:lnTo>
                      <a:lnTo>
                        <a:pt x="734504" y="36004"/>
                      </a:lnTo>
                      <a:lnTo>
                        <a:pt x="721868" y="17271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object 42"/>
                <p:cNvSpPr/>
                <p:nvPr/>
              </p:nvSpPr>
              <p:spPr>
                <a:xfrm>
                  <a:off x="9066276" y="4082796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0" y="58927"/>
                      </a:moveTo>
                      <a:lnTo>
                        <a:pt x="4635" y="36004"/>
                      </a:lnTo>
                      <a:lnTo>
                        <a:pt x="17272" y="17271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1"/>
                      </a:lnTo>
                      <a:lnTo>
                        <a:pt x="734504" y="36004"/>
                      </a:lnTo>
                      <a:lnTo>
                        <a:pt x="739140" y="58927"/>
                      </a:lnTo>
                      <a:lnTo>
                        <a:pt x="739140" y="294639"/>
                      </a:lnTo>
                      <a:lnTo>
                        <a:pt x="734504" y="317563"/>
                      </a:lnTo>
                      <a:lnTo>
                        <a:pt x="721868" y="336295"/>
                      </a:lnTo>
                      <a:lnTo>
                        <a:pt x="703135" y="348932"/>
                      </a:lnTo>
                      <a:lnTo>
                        <a:pt x="680212" y="353567"/>
                      </a:lnTo>
                      <a:lnTo>
                        <a:pt x="58927" y="353567"/>
                      </a:lnTo>
                      <a:lnTo>
                        <a:pt x="36004" y="348932"/>
                      </a:lnTo>
                      <a:lnTo>
                        <a:pt x="17272" y="336295"/>
                      </a:lnTo>
                      <a:lnTo>
                        <a:pt x="4635" y="317563"/>
                      </a:lnTo>
                      <a:lnTo>
                        <a:pt x="0" y="294639"/>
                      </a:lnTo>
                      <a:lnTo>
                        <a:pt x="0" y="58927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0" name="object 43"/>
              <p:cNvSpPr txBox="1"/>
              <p:nvPr/>
            </p:nvSpPr>
            <p:spPr>
              <a:xfrm>
                <a:off x="9200642" y="4099686"/>
                <a:ext cx="472440" cy="33274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8575" algn="ctr">
                  <a:lnSpc>
                    <a:spcPts val="1205"/>
                  </a:lnSpc>
                  <a:spcBef>
                    <a:spcPts val="100"/>
                  </a:spcBef>
                </a:pPr>
                <a:r>
                  <a:rPr sz="1650" spc="-37" baseline="12626" dirty="0">
                    <a:latin typeface="Cambria Math"/>
                    <a:cs typeface="Cambria Math"/>
                  </a:rPr>
                  <a:t>𝐹</a:t>
                </a:r>
                <a:r>
                  <a:rPr sz="800" spc="-25" dirty="0">
                    <a:latin typeface="Cambria Math"/>
                    <a:cs typeface="Cambria Math"/>
                  </a:rPr>
                  <a:t>11</a:t>
                </a:r>
                <a:endParaRPr sz="800">
                  <a:latin typeface="Cambria Math"/>
                  <a:cs typeface="Cambria Math"/>
                </a:endParaRPr>
              </a:p>
              <a:p>
                <a:pPr algn="ctr">
                  <a:lnSpc>
                    <a:spcPts val="1205"/>
                  </a:lnSpc>
                </a:pPr>
                <a:r>
                  <a:rPr sz="1100" b="1" spc="-20" dirty="0">
                    <a:latin typeface="Calibri"/>
                    <a:cs typeface="Calibri"/>
                  </a:rPr>
                  <a:t>720mg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31" name="object 44"/>
              <p:cNvGrpSpPr/>
              <p:nvPr/>
            </p:nvGrpSpPr>
            <p:grpSpPr>
              <a:xfrm>
                <a:off x="8264652" y="4082796"/>
                <a:ext cx="739140" cy="353695"/>
                <a:chOff x="8264652" y="4082796"/>
                <a:chExt cx="739140" cy="353695"/>
              </a:xfrm>
            </p:grpSpPr>
            <p:sp>
              <p:nvSpPr>
                <p:cNvPr id="54" name="object 45"/>
                <p:cNvSpPr/>
                <p:nvPr/>
              </p:nvSpPr>
              <p:spPr>
                <a:xfrm>
                  <a:off x="8264652" y="4082796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1"/>
                      </a:lnTo>
                      <a:lnTo>
                        <a:pt x="4635" y="36004"/>
                      </a:lnTo>
                      <a:lnTo>
                        <a:pt x="0" y="58927"/>
                      </a:lnTo>
                      <a:lnTo>
                        <a:pt x="0" y="294639"/>
                      </a:lnTo>
                      <a:lnTo>
                        <a:pt x="4635" y="317563"/>
                      </a:lnTo>
                      <a:lnTo>
                        <a:pt x="17272" y="336295"/>
                      </a:lnTo>
                      <a:lnTo>
                        <a:pt x="36004" y="348932"/>
                      </a:lnTo>
                      <a:lnTo>
                        <a:pt x="58927" y="353567"/>
                      </a:lnTo>
                      <a:lnTo>
                        <a:pt x="680212" y="353567"/>
                      </a:lnTo>
                      <a:lnTo>
                        <a:pt x="703135" y="348932"/>
                      </a:lnTo>
                      <a:lnTo>
                        <a:pt x="721868" y="336295"/>
                      </a:lnTo>
                      <a:lnTo>
                        <a:pt x="734504" y="317563"/>
                      </a:lnTo>
                      <a:lnTo>
                        <a:pt x="739140" y="294639"/>
                      </a:lnTo>
                      <a:lnTo>
                        <a:pt x="739140" y="58927"/>
                      </a:lnTo>
                      <a:lnTo>
                        <a:pt x="734504" y="36004"/>
                      </a:lnTo>
                      <a:lnTo>
                        <a:pt x="721868" y="17271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46"/>
                <p:cNvSpPr/>
                <p:nvPr/>
              </p:nvSpPr>
              <p:spPr>
                <a:xfrm>
                  <a:off x="8264652" y="4082796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0" y="58927"/>
                      </a:moveTo>
                      <a:lnTo>
                        <a:pt x="4635" y="36004"/>
                      </a:lnTo>
                      <a:lnTo>
                        <a:pt x="17272" y="17271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1"/>
                      </a:lnTo>
                      <a:lnTo>
                        <a:pt x="734504" y="36004"/>
                      </a:lnTo>
                      <a:lnTo>
                        <a:pt x="739140" y="58927"/>
                      </a:lnTo>
                      <a:lnTo>
                        <a:pt x="739140" y="294639"/>
                      </a:lnTo>
                      <a:lnTo>
                        <a:pt x="734504" y="317563"/>
                      </a:lnTo>
                      <a:lnTo>
                        <a:pt x="721868" y="336295"/>
                      </a:lnTo>
                      <a:lnTo>
                        <a:pt x="703135" y="348932"/>
                      </a:lnTo>
                      <a:lnTo>
                        <a:pt x="680212" y="353567"/>
                      </a:lnTo>
                      <a:lnTo>
                        <a:pt x="58927" y="353567"/>
                      </a:lnTo>
                      <a:lnTo>
                        <a:pt x="36004" y="348932"/>
                      </a:lnTo>
                      <a:lnTo>
                        <a:pt x="17272" y="336295"/>
                      </a:lnTo>
                      <a:lnTo>
                        <a:pt x="4635" y="317563"/>
                      </a:lnTo>
                      <a:lnTo>
                        <a:pt x="0" y="294639"/>
                      </a:lnTo>
                      <a:lnTo>
                        <a:pt x="0" y="58927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2" name="object 47"/>
              <p:cNvSpPr txBox="1"/>
              <p:nvPr/>
            </p:nvSpPr>
            <p:spPr>
              <a:xfrm>
                <a:off x="8399018" y="4099686"/>
                <a:ext cx="472440" cy="33274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8575" algn="ctr">
                  <a:lnSpc>
                    <a:spcPts val="1205"/>
                  </a:lnSpc>
                  <a:spcBef>
                    <a:spcPts val="100"/>
                  </a:spcBef>
                </a:pPr>
                <a:r>
                  <a:rPr sz="1650" spc="-37" baseline="12626" dirty="0">
                    <a:latin typeface="Cambria Math"/>
                    <a:cs typeface="Cambria Math"/>
                  </a:rPr>
                  <a:t>𝐹</a:t>
                </a:r>
                <a:r>
                  <a:rPr sz="800" spc="-25" dirty="0">
                    <a:latin typeface="Cambria Math"/>
                    <a:cs typeface="Cambria Math"/>
                  </a:rPr>
                  <a:t>10</a:t>
                </a:r>
                <a:endParaRPr sz="800">
                  <a:latin typeface="Cambria Math"/>
                  <a:cs typeface="Cambria Math"/>
                </a:endParaRPr>
              </a:p>
              <a:p>
                <a:pPr algn="ctr">
                  <a:lnSpc>
                    <a:spcPts val="1205"/>
                  </a:lnSpc>
                </a:pPr>
                <a:r>
                  <a:rPr sz="1100" b="1" spc="-20" dirty="0">
                    <a:latin typeface="Calibri"/>
                    <a:cs typeface="Calibri"/>
                  </a:rPr>
                  <a:t>417mg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33" name="object 48"/>
              <p:cNvGrpSpPr/>
              <p:nvPr/>
            </p:nvGrpSpPr>
            <p:grpSpPr>
              <a:xfrm>
                <a:off x="5882640" y="4091940"/>
                <a:ext cx="739140" cy="353695"/>
                <a:chOff x="5882640" y="4091940"/>
                <a:chExt cx="739140" cy="353695"/>
              </a:xfrm>
            </p:grpSpPr>
            <p:sp>
              <p:nvSpPr>
                <p:cNvPr id="52" name="object 49"/>
                <p:cNvSpPr/>
                <p:nvPr/>
              </p:nvSpPr>
              <p:spPr>
                <a:xfrm>
                  <a:off x="5882640" y="4091940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2"/>
                      </a:lnTo>
                      <a:lnTo>
                        <a:pt x="4635" y="36004"/>
                      </a:lnTo>
                      <a:lnTo>
                        <a:pt x="0" y="58928"/>
                      </a:lnTo>
                      <a:lnTo>
                        <a:pt x="0" y="294640"/>
                      </a:lnTo>
                      <a:lnTo>
                        <a:pt x="4635" y="317563"/>
                      </a:lnTo>
                      <a:lnTo>
                        <a:pt x="17271" y="336295"/>
                      </a:lnTo>
                      <a:lnTo>
                        <a:pt x="36004" y="348932"/>
                      </a:lnTo>
                      <a:lnTo>
                        <a:pt x="58927" y="353568"/>
                      </a:lnTo>
                      <a:lnTo>
                        <a:pt x="680212" y="353568"/>
                      </a:lnTo>
                      <a:lnTo>
                        <a:pt x="703135" y="348932"/>
                      </a:lnTo>
                      <a:lnTo>
                        <a:pt x="721867" y="336296"/>
                      </a:lnTo>
                      <a:lnTo>
                        <a:pt x="734504" y="317563"/>
                      </a:lnTo>
                      <a:lnTo>
                        <a:pt x="739139" y="294640"/>
                      </a:lnTo>
                      <a:lnTo>
                        <a:pt x="739139" y="58928"/>
                      </a:lnTo>
                      <a:lnTo>
                        <a:pt x="734504" y="36004"/>
                      </a:lnTo>
                      <a:lnTo>
                        <a:pt x="721868" y="17272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object 50"/>
                <p:cNvSpPr/>
                <p:nvPr/>
              </p:nvSpPr>
              <p:spPr>
                <a:xfrm>
                  <a:off x="5882640" y="4091940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40" h="353695">
                      <a:moveTo>
                        <a:pt x="0" y="58928"/>
                      </a:moveTo>
                      <a:lnTo>
                        <a:pt x="4635" y="36004"/>
                      </a:lnTo>
                      <a:lnTo>
                        <a:pt x="17272" y="17272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2"/>
                      </a:lnTo>
                      <a:lnTo>
                        <a:pt x="734504" y="36004"/>
                      </a:lnTo>
                      <a:lnTo>
                        <a:pt x="739139" y="58928"/>
                      </a:lnTo>
                      <a:lnTo>
                        <a:pt x="739139" y="294640"/>
                      </a:lnTo>
                      <a:lnTo>
                        <a:pt x="734504" y="317563"/>
                      </a:lnTo>
                      <a:lnTo>
                        <a:pt x="721867" y="336296"/>
                      </a:lnTo>
                      <a:lnTo>
                        <a:pt x="703135" y="348932"/>
                      </a:lnTo>
                      <a:lnTo>
                        <a:pt x="680212" y="353568"/>
                      </a:lnTo>
                      <a:lnTo>
                        <a:pt x="58927" y="353568"/>
                      </a:lnTo>
                      <a:lnTo>
                        <a:pt x="36004" y="348932"/>
                      </a:lnTo>
                      <a:lnTo>
                        <a:pt x="17271" y="336295"/>
                      </a:lnTo>
                      <a:lnTo>
                        <a:pt x="4635" y="317563"/>
                      </a:lnTo>
                      <a:lnTo>
                        <a:pt x="0" y="294640"/>
                      </a:lnTo>
                      <a:lnTo>
                        <a:pt x="0" y="5892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4" name="object 51"/>
              <p:cNvSpPr txBox="1"/>
              <p:nvPr/>
            </p:nvSpPr>
            <p:spPr>
              <a:xfrm>
                <a:off x="5962141" y="4080128"/>
                <a:ext cx="581025" cy="3613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54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7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sz="1100" b="1" spc="-10" dirty="0">
                    <a:latin typeface="Calibri"/>
                    <a:cs typeface="Calibri"/>
                  </a:rPr>
                  <a:t>785,6mg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35" name="object 52"/>
              <p:cNvGrpSpPr/>
              <p:nvPr/>
            </p:nvGrpSpPr>
            <p:grpSpPr>
              <a:xfrm>
                <a:off x="5100828" y="4093464"/>
                <a:ext cx="739140" cy="353695"/>
                <a:chOff x="5100828" y="4093464"/>
                <a:chExt cx="739140" cy="353695"/>
              </a:xfrm>
            </p:grpSpPr>
            <p:sp>
              <p:nvSpPr>
                <p:cNvPr id="50" name="object 53"/>
                <p:cNvSpPr/>
                <p:nvPr/>
              </p:nvSpPr>
              <p:spPr>
                <a:xfrm>
                  <a:off x="5100828" y="409346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2"/>
                      </a:lnTo>
                      <a:lnTo>
                        <a:pt x="4635" y="36004"/>
                      </a:lnTo>
                      <a:lnTo>
                        <a:pt x="0" y="58928"/>
                      </a:lnTo>
                      <a:lnTo>
                        <a:pt x="0" y="294640"/>
                      </a:lnTo>
                      <a:lnTo>
                        <a:pt x="4635" y="317563"/>
                      </a:lnTo>
                      <a:lnTo>
                        <a:pt x="17272" y="336295"/>
                      </a:lnTo>
                      <a:lnTo>
                        <a:pt x="36004" y="348932"/>
                      </a:lnTo>
                      <a:lnTo>
                        <a:pt x="58927" y="353568"/>
                      </a:lnTo>
                      <a:lnTo>
                        <a:pt x="680212" y="353568"/>
                      </a:lnTo>
                      <a:lnTo>
                        <a:pt x="703135" y="348932"/>
                      </a:lnTo>
                      <a:lnTo>
                        <a:pt x="721867" y="336296"/>
                      </a:lnTo>
                      <a:lnTo>
                        <a:pt x="734504" y="317563"/>
                      </a:lnTo>
                      <a:lnTo>
                        <a:pt x="739139" y="294640"/>
                      </a:lnTo>
                      <a:lnTo>
                        <a:pt x="739139" y="58928"/>
                      </a:lnTo>
                      <a:lnTo>
                        <a:pt x="734504" y="36004"/>
                      </a:lnTo>
                      <a:lnTo>
                        <a:pt x="721868" y="17272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object 54"/>
                <p:cNvSpPr/>
                <p:nvPr/>
              </p:nvSpPr>
              <p:spPr>
                <a:xfrm>
                  <a:off x="5100828" y="409346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0" y="58928"/>
                      </a:moveTo>
                      <a:lnTo>
                        <a:pt x="4635" y="36004"/>
                      </a:lnTo>
                      <a:lnTo>
                        <a:pt x="17272" y="17272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2"/>
                      </a:lnTo>
                      <a:lnTo>
                        <a:pt x="734504" y="36004"/>
                      </a:lnTo>
                      <a:lnTo>
                        <a:pt x="739139" y="58928"/>
                      </a:lnTo>
                      <a:lnTo>
                        <a:pt x="739139" y="294640"/>
                      </a:lnTo>
                      <a:lnTo>
                        <a:pt x="734504" y="317563"/>
                      </a:lnTo>
                      <a:lnTo>
                        <a:pt x="721867" y="336296"/>
                      </a:lnTo>
                      <a:lnTo>
                        <a:pt x="703135" y="348932"/>
                      </a:lnTo>
                      <a:lnTo>
                        <a:pt x="680212" y="353568"/>
                      </a:lnTo>
                      <a:lnTo>
                        <a:pt x="58927" y="353568"/>
                      </a:lnTo>
                      <a:lnTo>
                        <a:pt x="36004" y="348932"/>
                      </a:lnTo>
                      <a:lnTo>
                        <a:pt x="17272" y="336295"/>
                      </a:lnTo>
                      <a:lnTo>
                        <a:pt x="4635" y="317563"/>
                      </a:lnTo>
                      <a:lnTo>
                        <a:pt x="0" y="294640"/>
                      </a:lnTo>
                      <a:lnTo>
                        <a:pt x="0" y="5892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6" name="object 55"/>
              <p:cNvSpPr txBox="1"/>
              <p:nvPr/>
            </p:nvSpPr>
            <p:spPr>
              <a:xfrm>
                <a:off x="5180076" y="4082288"/>
                <a:ext cx="581025" cy="36195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54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6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  <a:spcBef>
                    <a:spcPts val="5"/>
                  </a:spcBef>
                </a:pPr>
                <a:r>
                  <a:rPr sz="1100" b="1" spc="-10" dirty="0">
                    <a:latin typeface="Calibri"/>
                    <a:cs typeface="Calibri"/>
                  </a:rPr>
                  <a:t>757,1mg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37" name="object 56"/>
              <p:cNvGrpSpPr/>
              <p:nvPr/>
            </p:nvGrpSpPr>
            <p:grpSpPr>
              <a:xfrm>
                <a:off x="4309871" y="4101084"/>
                <a:ext cx="739140" cy="353695"/>
                <a:chOff x="4309871" y="4101084"/>
                <a:chExt cx="739140" cy="353695"/>
              </a:xfrm>
            </p:grpSpPr>
            <p:sp>
              <p:nvSpPr>
                <p:cNvPr id="48" name="object 57"/>
                <p:cNvSpPr/>
                <p:nvPr/>
              </p:nvSpPr>
              <p:spPr>
                <a:xfrm>
                  <a:off x="4309871" y="410108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2"/>
                      </a:lnTo>
                      <a:lnTo>
                        <a:pt x="4635" y="36004"/>
                      </a:lnTo>
                      <a:lnTo>
                        <a:pt x="0" y="58928"/>
                      </a:lnTo>
                      <a:lnTo>
                        <a:pt x="0" y="294640"/>
                      </a:lnTo>
                      <a:lnTo>
                        <a:pt x="4635" y="317563"/>
                      </a:lnTo>
                      <a:lnTo>
                        <a:pt x="17271" y="336296"/>
                      </a:lnTo>
                      <a:lnTo>
                        <a:pt x="36004" y="348932"/>
                      </a:lnTo>
                      <a:lnTo>
                        <a:pt x="58927" y="353568"/>
                      </a:lnTo>
                      <a:lnTo>
                        <a:pt x="680212" y="353568"/>
                      </a:lnTo>
                      <a:lnTo>
                        <a:pt x="703135" y="348932"/>
                      </a:lnTo>
                      <a:lnTo>
                        <a:pt x="721867" y="336296"/>
                      </a:lnTo>
                      <a:lnTo>
                        <a:pt x="734504" y="317563"/>
                      </a:lnTo>
                      <a:lnTo>
                        <a:pt x="739139" y="294640"/>
                      </a:lnTo>
                      <a:lnTo>
                        <a:pt x="739139" y="58928"/>
                      </a:lnTo>
                      <a:lnTo>
                        <a:pt x="734504" y="36004"/>
                      </a:lnTo>
                      <a:lnTo>
                        <a:pt x="721868" y="17272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58"/>
                <p:cNvSpPr/>
                <p:nvPr/>
              </p:nvSpPr>
              <p:spPr>
                <a:xfrm>
                  <a:off x="4309871" y="410108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0" y="58928"/>
                      </a:moveTo>
                      <a:lnTo>
                        <a:pt x="4635" y="36004"/>
                      </a:lnTo>
                      <a:lnTo>
                        <a:pt x="17272" y="17272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2"/>
                      </a:lnTo>
                      <a:lnTo>
                        <a:pt x="734504" y="36004"/>
                      </a:lnTo>
                      <a:lnTo>
                        <a:pt x="739139" y="58928"/>
                      </a:lnTo>
                      <a:lnTo>
                        <a:pt x="739139" y="294640"/>
                      </a:lnTo>
                      <a:lnTo>
                        <a:pt x="734504" y="317563"/>
                      </a:lnTo>
                      <a:lnTo>
                        <a:pt x="721867" y="336296"/>
                      </a:lnTo>
                      <a:lnTo>
                        <a:pt x="703135" y="348932"/>
                      </a:lnTo>
                      <a:lnTo>
                        <a:pt x="680212" y="353568"/>
                      </a:lnTo>
                      <a:lnTo>
                        <a:pt x="58927" y="353568"/>
                      </a:lnTo>
                      <a:lnTo>
                        <a:pt x="36004" y="348932"/>
                      </a:lnTo>
                      <a:lnTo>
                        <a:pt x="17271" y="336296"/>
                      </a:lnTo>
                      <a:lnTo>
                        <a:pt x="4635" y="317563"/>
                      </a:lnTo>
                      <a:lnTo>
                        <a:pt x="0" y="294640"/>
                      </a:lnTo>
                      <a:lnTo>
                        <a:pt x="0" y="5892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8" name="object 59"/>
              <p:cNvSpPr txBox="1"/>
              <p:nvPr/>
            </p:nvSpPr>
            <p:spPr>
              <a:xfrm>
                <a:off x="4389754" y="4089653"/>
                <a:ext cx="581025" cy="3613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54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5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sz="1100" b="1" spc="-10" dirty="0">
                    <a:latin typeface="Calibri"/>
                    <a:cs typeface="Calibri"/>
                  </a:rPr>
                  <a:t>899,3mg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39" name="object 60"/>
              <p:cNvGrpSpPr/>
              <p:nvPr/>
            </p:nvGrpSpPr>
            <p:grpSpPr>
              <a:xfrm>
                <a:off x="3526535" y="4101084"/>
                <a:ext cx="739140" cy="353695"/>
                <a:chOff x="3526535" y="4101084"/>
                <a:chExt cx="739140" cy="353695"/>
              </a:xfrm>
            </p:grpSpPr>
            <p:sp>
              <p:nvSpPr>
                <p:cNvPr id="46" name="object 61"/>
                <p:cNvSpPr/>
                <p:nvPr/>
              </p:nvSpPr>
              <p:spPr>
                <a:xfrm>
                  <a:off x="3526535" y="410108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680212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2"/>
                      </a:lnTo>
                      <a:lnTo>
                        <a:pt x="4635" y="36004"/>
                      </a:lnTo>
                      <a:lnTo>
                        <a:pt x="0" y="58928"/>
                      </a:lnTo>
                      <a:lnTo>
                        <a:pt x="0" y="294640"/>
                      </a:lnTo>
                      <a:lnTo>
                        <a:pt x="4635" y="317563"/>
                      </a:lnTo>
                      <a:lnTo>
                        <a:pt x="17271" y="336296"/>
                      </a:lnTo>
                      <a:lnTo>
                        <a:pt x="36004" y="348932"/>
                      </a:lnTo>
                      <a:lnTo>
                        <a:pt x="58927" y="353568"/>
                      </a:lnTo>
                      <a:lnTo>
                        <a:pt x="680212" y="353568"/>
                      </a:lnTo>
                      <a:lnTo>
                        <a:pt x="703135" y="348932"/>
                      </a:lnTo>
                      <a:lnTo>
                        <a:pt x="721867" y="336296"/>
                      </a:lnTo>
                      <a:lnTo>
                        <a:pt x="734504" y="317563"/>
                      </a:lnTo>
                      <a:lnTo>
                        <a:pt x="739139" y="294640"/>
                      </a:lnTo>
                      <a:lnTo>
                        <a:pt x="739139" y="58928"/>
                      </a:lnTo>
                      <a:lnTo>
                        <a:pt x="734504" y="36004"/>
                      </a:lnTo>
                      <a:lnTo>
                        <a:pt x="721868" y="17272"/>
                      </a:lnTo>
                      <a:lnTo>
                        <a:pt x="703135" y="4635"/>
                      </a:lnTo>
                      <a:lnTo>
                        <a:pt x="680212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object 62"/>
                <p:cNvSpPr/>
                <p:nvPr/>
              </p:nvSpPr>
              <p:spPr>
                <a:xfrm>
                  <a:off x="3526535" y="4101084"/>
                  <a:ext cx="739140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139" h="353695">
                      <a:moveTo>
                        <a:pt x="0" y="58928"/>
                      </a:moveTo>
                      <a:lnTo>
                        <a:pt x="4635" y="36004"/>
                      </a:lnTo>
                      <a:lnTo>
                        <a:pt x="17272" y="17272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0212" y="0"/>
                      </a:lnTo>
                      <a:lnTo>
                        <a:pt x="703135" y="4635"/>
                      </a:lnTo>
                      <a:lnTo>
                        <a:pt x="721868" y="17272"/>
                      </a:lnTo>
                      <a:lnTo>
                        <a:pt x="734504" y="36004"/>
                      </a:lnTo>
                      <a:lnTo>
                        <a:pt x="739139" y="58928"/>
                      </a:lnTo>
                      <a:lnTo>
                        <a:pt x="739139" y="294640"/>
                      </a:lnTo>
                      <a:lnTo>
                        <a:pt x="734504" y="317563"/>
                      </a:lnTo>
                      <a:lnTo>
                        <a:pt x="721867" y="336296"/>
                      </a:lnTo>
                      <a:lnTo>
                        <a:pt x="703135" y="348932"/>
                      </a:lnTo>
                      <a:lnTo>
                        <a:pt x="680212" y="353568"/>
                      </a:lnTo>
                      <a:lnTo>
                        <a:pt x="58927" y="353568"/>
                      </a:lnTo>
                      <a:lnTo>
                        <a:pt x="36004" y="348932"/>
                      </a:lnTo>
                      <a:lnTo>
                        <a:pt x="17271" y="336296"/>
                      </a:lnTo>
                      <a:lnTo>
                        <a:pt x="4635" y="317563"/>
                      </a:lnTo>
                      <a:lnTo>
                        <a:pt x="0" y="294640"/>
                      </a:lnTo>
                      <a:lnTo>
                        <a:pt x="0" y="58928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0" name="object 63"/>
              <p:cNvSpPr txBox="1"/>
              <p:nvPr/>
            </p:nvSpPr>
            <p:spPr>
              <a:xfrm>
                <a:off x="3642105" y="4089908"/>
                <a:ext cx="509270" cy="3613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R="27305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spc="-25" dirty="0">
                    <a:latin typeface="Cambria Math"/>
                    <a:cs typeface="Cambria Math"/>
                  </a:rPr>
                  <a:t>𝐹</a:t>
                </a:r>
                <a:r>
                  <a:rPr sz="1200" spc="-37" baseline="-17361" dirty="0">
                    <a:latin typeface="Cambria Math"/>
                    <a:cs typeface="Cambria Math"/>
                  </a:rPr>
                  <a:t>4</a:t>
                </a:r>
                <a:endParaRPr sz="1200" baseline="-17361">
                  <a:latin typeface="Cambria Math"/>
                  <a:cs typeface="Cambria Math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sz="1100" b="1" spc="-10" dirty="0">
                    <a:latin typeface="Calibri"/>
                    <a:cs typeface="Calibri"/>
                  </a:rPr>
                  <a:t>63,6mg</a:t>
                </a:r>
                <a:endParaRPr sz="1100">
                  <a:latin typeface="Calibri"/>
                  <a:cs typeface="Calibri"/>
                </a:endParaRPr>
              </a:p>
            </p:txBody>
          </p:sp>
          <p:grpSp>
            <p:nvGrpSpPr>
              <p:cNvPr id="41" name="object 64"/>
              <p:cNvGrpSpPr/>
              <p:nvPr/>
            </p:nvGrpSpPr>
            <p:grpSpPr>
              <a:xfrm>
                <a:off x="9866376" y="4082796"/>
                <a:ext cx="741045" cy="353695"/>
                <a:chOff x="9866376" y="4082796"/>
                <a:chExt cx="741045" cy="353695"/>
              </a:xfrm>
            </p:grpSpPr>
            <p:sp>
              <p:nvSpPr>
                <p:cNvPr id="44" name="object 65"/>
                <p:cNvSpPr/>
                <p:nvPr/>
              </p:nvSpPr>
              <p:spPr>
                <a:xfrm>
                  <a:off x="9866376" y="4082796"/>
                  <a:ext cx="741045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045" h="353695">
                      <a:moveTo>
                        <a:pt x="681735" y="0"/>
                      </a:moveTo>
                      <a:lnTo>
                        <a:pt x="58927" y="0"/>
                      </a:lnTo>
                      <a:lnTo>
                        <a:pt x="36004" y="4635"/>
                      </a:lnTo>
                      <a:lnTo>
                        <a:pt x="17272" y="17271"/>
                      </a:lnTo>
                      <a:lnTo>
                        <a:pt x="4635" y="36004"/>
                      </a:lnTo>
                      <a:lnTo>
                        <a:pt x="0" y="58927"/>
                      </a:lnTo>
                      <a:lnTo>
                        <a:pt x="0" y="294639"/>
                      </a:lnTo>
                      <a:lnTo>
                        <a:pt x="4635" y="317563"/>
                      </a:lnTo>
                      <a:lnTo>
                        <a:pt x="17272" y="336295"/>
                      </a:lnTo>
                      <a:lnTo>
                        <a:pt x="36004" y="348932"/>
                      </a:lnTo>
                      <a:lnTo>
                        <a:pt x="58927" y="353567"/>
                      </a:lnTo>
                      <a:lnTo>
                        <a:pt x="681735" y="353567"/>
                      </a:lnTo>
                      <a:lnTo>
                        <a:pt x="704659" y="348932"/>
                      </a:lnTo>
                      <a:lnTo>
                        <a:pt x="723392" y="336295"/>
                      </a:lnTo>
                      <a:lnTo>
                        <a:pt x="736028" y="317563"/>
                      </a:lnTo>
                      <a:lnTo>
                        <a:pt x="740664" y="294639"/>
                      </a:lnTo>
                      <a:lnTo>
                        <a:pt x="740664" y="58927"/>
                      </a:lnTo>
                      <a:lnTo>
                        <a:pt x="736028" y="36004"/>
                      </a:lnTo>
                      <a:lnTo>
                        <a:pt x="723392" y="17271"/>
                      </a:lnTo>
                      <a:lnTo>
                        <a:pt x="704659" y="4635"/>
                      </a:lnTo>
                      <a:lnTo>
                        <a:pt x="681735" y="0"/>
                      </a:lnTo>
                      <a:close/>
                    </a:path>
                  </a:pathLst>
                </a:custGeom>
                <a:solidFill>
                  <a:srgbClr val="F8CAA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object 66"/>
                <p:cNvSpPr/>
                <p:nvPr/>
              </p:nvSpPr>
              <p:spPr>
                <a:xfrm>
                  <a:off x="9866376" y="4082796"/>
                  <a:ext cx="741045" cy="35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045" h="353695">
                      <a:moveTo>
                        <a:pt x="0" y="58927"/>
                      </a:moveTo>
                      <a:lnTo>
                        <a:pt x="4635" y="36004"/>
                      </a:lnTo>
                      <a:lnTo>
                        <a:pt x="17272" y="17271"/>
                      </a:lnTo>
                      <a:lnTo>
                        <a:pt x="36004" y="4635"/>
                      </a:lnTo>
                      <a:lnTo>
                        <a:pt x="58927" y="0"/>
                      </a:lnTo>
                      <a:lnTo>
                        <a:pt x="681735" y="0"/>
                      </a:lnTo>
                      <a:lnTo>
                        <a:pt x="704659" y="4635"/>
                      </a:lnTo>
                      <a:lnTo>
                        <a:pt x="723392" y="17271"/>
                      </a:lnTo>
                      <a:lnTo>
                        <a:pt x="736028" y="36004"/>
                      </a:lnTo>
                      <a:lnTo>
                        <a:pt x="740664" y="58927"/>
                      </a:lnTo>
                      <a:lnTo>
                        <a:pt x="740664" y="294639"/>
                      </a:lnTo>
                      <a:lnTo>
                        <a:pt x="736028" y="317563"/>
                      </a:lnTo>
                      <a:lnTo>
                        <a:pt x="723392" y="336295"/>
                      </a:lnTo>
                      <a:lnTo>
                        <a:pt x="704659" y="348932"/>
                      </a:lnTo>
                      <a:lnTo>
                        <a:pt x="681735" y="353567"/>
                      </a:lnTo>
                      <a:lnTo>
                        <a:pt x="58927" y="353567"/>
                      </a:lnTo>
                      <a:lnTo>
                        <a:pt x="36004" y="348932"/>
                      </a:lnTo>
                      <a:lnTo>
                        <a:pt x="17272" y="336295"/>
                      </a:lnTo>
                      <a:lnTo>
                        <a:pt x="4635" y="317563"/>
                      </a:lnTo>
                      <a:lnTo>
                        <a:pt x="0" y="294639"/>
                      </a:lnTo>
                      <a:lnTo>
                        <a:pt x="0" y="58927"/>
                      </a:lnTo>
                      <a:close/>
                    </a:path>
                  </a:pathLst>
                </a:custGeom>
                <a:ln w="12700">
                  <a:solidFill>
                    <a:srgbClr val="843B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2" name="object 67"/>
              <p:cNvSpPr txBox="1"/>
              <p:nvPr/>
            </p:nvSpPr>
            <p:spPr>
              <a:xfrm>
                <a:off x="10073005" y="4099686"/>
                <a:ext cx="277495" cy="33274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>
                  <a:lnSpc>
                    <a:spcPts val="1205"/>
                  </a:lnSpc>
                  <a:spcBef>
                    <a:spcPts val="100"/>
                  </a:spcBef>
                </a:pPr>
                <a:r>
                  <a:rPr sz="1650" spc="-37" baseline="12626" dirty="0">
                    <a:latin typeface="Cambria Math"/>
                    <a:cs typeface="Cambria Math"/>
                  </a:rPr>
                  <a:t>𝐹</a:t>
                </a:r>
                <a:r>
                  <a:rPr sz="800" spc="-25" dirty="0">
                    <a:latin typeface="Cambria Math"/>
                    <a:cs typeface="Cambria Math"/>
                  </a:rPr>
                  <a:t>12</a:t>
                </a:r>
                <a:endParaRPr sz="800" dirty="0">
                  <a:latin typeface="Cambria Math"/>
                  <a:cs typeface="Cambria Math"/>
                </a:endParaRPr>
              </a:p>
              <a:p>
                <a:pPr marL="57785">
                  <a:lnSpc>
                    <a:spcPts val="1205"/>
                  </a:lnSpc>
                </a:pPr>
                <a:r>
                  <a:rPr sz="1100" b="1" spc="-25" dirty="0">
                    <a:latin typeface="Calibri"/>
                    <a:cs typeface="Calibri"/>
                  </a:rPr>
                  <a:t>mg</a:t>
                </a:r>
                <a:endParaRPr sz="1100" dirty="0">
                  <a:latin typeface="Calibri"/>
                  <a:cs typeface="Calibri"/>
                </a:endParaRPr>
              </a:p>
            </p:txBody>
          </p:sp>
          <p:sp>
            <p:nvSpPr>
              <p:cNvPr id="43" name="object 70"/>
              <p:cNvSpPr/>
              <p:nvPr/>
            </p:nvSpPr>
            <p:spPr>
              <a:xfrm>
                <a:off x="1505648" y="3095240"/>
                <a:ext cx="8731250" cy="1047750"/>
              </a:xfrm>
              <a:custGeom>
                <a:avLst/>
                <a:gdLst/>
                <a:ahLst/>
                <a:cxnLst/>
                <a:rect l="l" t="t" r="r" b="b"/>
                <a:pathLst>
                  <a:path w="8731250" h="1047750">
                    <a:moveTo>
                      <a:pt x="6052693" y="38100"/>
                    </a:moveTo>
                    <a:lnTo>
                      <a:pt x="6039993" y="31750"/>
                    </a:lnTo>
                    <a:lnTo>
                      <a:pt x="5976493" y="0"/>
                    </a:lnTo>
                    <a:lnTo>
                      <a:pt x="5976493" y="31750"/>
                    </a:lnTo>
                    <a:lnTo>
                      <a:pt x="5664708" y="31750"/>
                    </a:lnTo>
                    <a:lnTo>
                      <a:pt x="5664708" y="44450"/>
                    </a:lnTo>
                    <a:lnTo>
                      <a:pt x="5976493" y="44450"/>
                    </a:lnTo>
                    <a:lnTo>
                      <a:pt x="5976493" y="76200"/>
                    </a:lnTo>
                    <a:lnTo>
                      <a:pt x="6039993" y="44450"/>
                    </a:lnTo>
                    <a:lnTo>
                      <a:pt x="6052693" y="38100"/>
                    </a:lnTo>
                    <a:close/>
                  </a:path>
                  <a:path w="8731250" h="1047750">
                    <a:moveTo>
                      <a:pt x="8731250" y="996569"/>
                    </a:moveTo>
                    <a:lnTo>
                      <a:pt x="8724455" y="991489"/>
                    </a:lnTo>
                    <a:lnTo>
                      <a:pt x="8663051" y="945515"/>
                    </a:lnTo>
                    <a:lnTo>
                      <a:pt x="8657387" y="976795"/>
                    </a:lnTo>
                    <a:lnTo>
                      <a:pt x="4597311" y="243954"/>
                    </a:lnTo>
                    <a:lnTo>
                      <a:pt x="4596257" y="243713"/>
                    </a:lnTo>
                    <a:lnTo>
                      <a:pt x="4596003" y="243713"/>
                    </a:lnTo>
                    <a:lnTo>
                      <a:pt x="4595038" y="248958"/>
                    </a:lnTo>
                    <a:lnTo>
                      <a:pt x="4593971" y="243713"/>
                    </a:lnTo>
                    <a:lnTo>
                      <a:pt x="4593602" y="243789"/>
                    </a:lnTo>
                    <a:lnTo>
                      <a:pt x="4592701" y="243865"/>
                    </a:lnTo>
                    <a:lnTo>
                      <a:pt x="4592434" y="243916"/>
                    </a:lnTo>
                    <a:lnTo>
                      <a:pt x="4591939" y="243992"/>
                    </a:lnTo>
                    <a:lnTo>
                      <a:pt x="4591812" y="244017"/>
                    </a:lnTo>
                    <a:lnTo>
                      <a:pt x="74066" y="1003490"/>
                    </a:lnTo>
                    <a:lnTo>
                      <a:pt x="68834" y="972185"/>
                    </a:lnTo>
                    <a:lnTo>
                      <a:pt x="0" y="1022350"/>
                    </a:lnTo>
                    <a:lnTo>
                      <a:pt x="81407" y="1047369"/>
                    </a:lnTo>
                    <a:lnTo>
                      <a:pt x="76517" y="1018159"/>
                    </a:lnTo>
                    <a:lnTo>
                      <a:pt x="76161" y="1016050"/>
                    </a:lnTo>
                    <a:lnTo>
                      <a:pt x="4238523" y="316230"/>
                    </a:lnTo>
                    <a:lnTo>
                      <a:pt x="881126" y="1001014"/>
                    </a:lnTo>
                    <a:lnTo>
                      <a:pt x="874776" y="969899"/>
                    </a:lnTo>
                    <a:lnTo>
                      <a:pt x="807720" y="1022350"/>
                    </a:lnTo>
                    <a:lnTo>
                      <a:pt x="890016" y="1044448"/>
                    </a:lnTo>
                    <a:lnTo>
                      <a:pt x="884199" y="1016000"/>
                    </a:lnTo>
                    <a:lnTo>
                      <a:pt x="883678" y="1013460"/>
                    </a:lnTo>
                    <a:lnTo>
                      <a:pt x="4337266" y="309041"/>
                    </a:lnTo>
                    <a:lnTo>
                      <a:pt x="1666379" y="990638"/>
                    </a:lnTo>
                    <a:lnTo>
                      <a:pt x="1658493" y="959866"/>
                    </a:lnTo>
                    <a:lnTo>
                      <a:pt x="1594104" y="1015619"/>
                    </a:lnTo>
                    <a:lnTo>
                      <a:pt x="1677416" y="1033653"/>
                    </a:lnTo>
                    <a:lnTo>
                      <a:pt x="1670342" y="1006094"/>
                    </a:lnTo>
                    <a:lnTo>
                      <a:pt x="1669542" y="1002957"/>
                    </a:lnTo>
                    <a:lnTo>
                      <a:pt x="4450219" y="293217"/>
                    </a:lnTo>
                    <a:lnTo>
                      <a:pt x="2459507" y="984923"/>
                    </a:lnTo>
                    <a:lnTo>
                      <a:pt x="2449068" y="954913"/>
                    </a:lnTo>
                    <a:lnTo>
                      <a:pt x="2389632" y="1015873"/>
                    </a:lnTo>
                    <a:lnTo>
                      <a:pt x="2474087" y="1026795"/>
                    </a:lnTo>
                    <a:lnTo>
                      <a:pt x="2465108" y="1001014"/>
                    </a:lnTo>
                    <a:lnTo>
                      <a:pt x="2463660" y="996873"/>
                    </a:lnTo>
                    <a:lnTo>
                      <a:pt x="4523333" y="281203"/>
                    </a:lnTo>
                    <a:lnTo>
                      <a:pt x="3238601" y="973861"/>
                    </a:lnTo>
                    <a:lnTo>
                      <a:pt x="3223514" y="945896"/>
                    </a:lnTo>
                    <a:lnTo>
                      <a:pt x="3174492" y="1015619"/>
                    </a:lnTo>
                    <a:lnTo>
                      <a:pt x="3259709" y="1012952"/>
                    </a:lnTo>
                    <a:lnTo>
                      <a:pt x="3247910" y="991108"/>
                    </a:lnTo>
                    <a:lnTo>
                      <a:pt x="3244646" y="985062"/>
                    </a:lnTo>
                    <a:lnTo>
                      <a:pt x="4567606" y="271792"/>
                    </a:lnTo>
                    <a:lnTo>
                      <a:pt x="4007701" y="945680"/>
                    </a:lnTo>
                    <a:lnTo>
                      <a:pt x="3983355" y="925449"/>
                    </a:lnTo>
                    <a:lnTo>
                      <a:pt x="3963924" y="1008380"/>
                    </a:lnTo>
                    <a:lnTo>
                      <a:pt x="4041902" y="974090"/>
                    </a:lnTo>
                    <a:lnTo>
                      <a:pt x="4029202" y="963549"/>
                    </a:lnTo>
                    <a:lnTo>
                      <a:pt x="4017480" y="953808"/>
                    </a:lnTo>
                    <a:lnTo>
                      <a:pt x="4591088" y="263436"/>
                    </a:lnTo>
                    <a:lnTo>
                      <a:pt x="4725441" y="932675"/>
                    </a:lnTo>
                    <a:lnTo>
                      <a:pt x="4694301" y="938911"/>
                    </a:lnTo>
                    <a:lnTo>
                      <a:pt x="4746752" y="1006094"/>
                    </a:lnTo>
                    <a:lnTo>
                      <a:pt x="4763325" y="945134"/>
                    </a:lnTo>
                    <a:lnTo>
                      <a:pt x="4769104" y="923925"/>
                    </a:lnTo>
                    <a:lnTo>
                      <a:pt x="4737900" y="930186"/>
                    </a:lnTo>
                    <a:lnTo>
                      <a:pt x="4604537" y="265912"/>
                    </a:lnTo>
                    <a:lnTo>
                      <a:pt x="5462206" y="959408"/>
                    </a:lnTo>
                    <a:lnTo>
                      <a:pt x="5442204" y="984123"/>
                    </a:lnTo>
                    <a:lnTo>
                      <a:pt x="5525516" y="1002411"/>
                    </a:lnTo>
                    <a:lnTo>
                      <a:pt x="5509565" y="967359"/>
                    </a:lnTo>
                    <a:lnTo>
                      <a:pt x="5490210" y="924814"/>
                    </a:lnTo>
                    <a:lnTo>
                      <a:pt x="5470220" y="949515"/>
                    </a:lnTo>
                    <a:lnTo>
                      <a:pt x="4634712" y="274066"/>
                    </a:lnTo>
                    <a:lnTo>
                      <a:pt x="6254381" y="972248"/>
                    </a:lnTo>
                    <a:lnTo>
                      <a:pt x="6241796" y="1001395"/>
                    </a:lnTo>
                    <a:lnTo>
                      <a:pt x="6326886" y="996569"/>
                    </a:lnTo>
                    <a:lnTo>
                      <a:pt x="6310630" y="977265"/>
                    </a:lnTo>
                    <a:lnTo>
                      <a:pt x="6272022" y="931418"/>
                    </a:lnTo>
                    <a:lnTo>
                      <a:pt x="6259436" y="960551"/>
                    </a:lnTo>
                    <a:lnTo>
                      <a:pt x="4694377" y="285902"/>
                    </a:lnTo>
                    <a:lnTo>
                      <a:pt x="7053415" y="981163"/>
                    </a:lnTo>
                    <a:lnTo>
                      <a:pt x="7044436" y="1011555"/>
                    </a:lnTo>
                    <a:lnTo>
                      <a:pt x="7128383" y="996569"/>
                    </a:lnTo>
                    <a:lnTo>
                      <a:pt x="7115683" y="984758"/>
                    </a:lnTo>
                    <a:lnTo>
                      <a:pt x="7066026" y="938530"/>
                    </a:lnTo>
                    <a:lnTo>
                      <a:pt x="7057022" y="968984"/>
                    </a:lnTo>
                    <a:lnTo>
                      <a:pt x="4780534" y="298043"/>
                    </a:lnTo>
                    <a:lnTo>
                      <a:pt x="7854023" y="986066"/>
                    </a:lnTo>
                    <a:lnTo>
                      <a:pt x="7847076" y="1017143"/>
                    </a:lnTo>
                    <a:lnTo>
                      <a:pt x="7929753" y="996569"/>
                    </a:lnTo>
                    <a:lnTo>
                      <a:pt x="7920241" y="988822"/>
                    </a:lnTo>
                    <a:lnTo>
                      <a:pt x="7863713" y="942721"/>
                    </a:lnTo>
                    <a:lnTo>
                      <a:pt x="7856779" y="973734"/>
                    </a:lnTo>
                    <a:lnTo>
                      <a:pt x="4893653" y="310311"/>
                    </a:lnTo>
                    <a:lnTo>
                      <a:pt x="8655126" y="989241"/>
                    </a:lnTo>
                    <a:lnTo>
                      <a:pt x="8649462" y="1020572"/>
                    </a:lnTo>
                    <a:lnTo>
                      <a:pt x="8731250" y="996569"/>
                    </a:lnTo>
                    <a:close/>
                  </a:path>
                </a:pathLst>
              </a:custGeom>
              <a:solidFill>
                <a:srgbClr val="7D494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3" name="object 18"/>
            <p:cNvSpPr/>
            <p:nvPr/>
          </p:nvSpPr>
          <p:spPr>
            <a:xfrm>
              <a:off x="8843964" y="1930018"/>
              <a:ext cx="1513667" cy="398135"/>
            </a:xfrm>
            <a:custGeom>
              <a:avLst/>
              <a:gdLst/>
              <a:ahLst/>
              <a:cxnLst/>
              <a:rect l="l" t="t" r="r" b="b"/>
              <a:pathLst>
                <a:path w="741045" h="338454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684276" y="0"/>
                  </a:lnTo>
                  <a:lnTo>
                    <a:pt x="706213" y="4435"/>
                  </a:lnTo>
                  <a:lnTo>
                    <a:pt x="724138" y="16525"/>
                  </a:lnTo>
                  <a:lnTo>
                    <a:pt x="736228" y="34450"/>
                  </a:lnTo>
                  <a:lnTo>
                    <a:pt x="740663" y="56387"/>
                  </a:lnTo>
                  <a:lnTo>
                    <a:pt x="740663" y="281939"/>
                  </a:lnTo>
                  <a:lnTo>
                    <a:pt x="736228" y="303877"/>
                  </a:lnTo>
                  <a:lnTo>
                    <a:pt x="724138" y="321802"/>
                  </a:lnTo>
                  <a:lnTo>
                    <a:pt x="706213" y="333892"/>
                  </a:lnTo>
                  <a:lnTo>
                    <a:pt x="684276" y="338327"/>
                  </a:lnTo>
                  <a:lnTo>
                    <a:pt x="56387" y="338327"/>
                  </a:lnTo>
                  <a:lnTo>
                    <a:pt x="34450" y="333892"/>
                  </a:lnTo>
                  <a:lnTo>
                    <a:pt x="16525" y="321802"/>
                  </a:lnTo>
                  <a:lnTo>
                    <a:pt x="4435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70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7"/>
            <p:cNvSpPr/>
            <p:nvPr/>
          </p:nvSpPr>
          <p:spPr>
            <a:xfrm>
              <a:off x="8860347" y="1945439"/>
              <a:ext cx="1489973" cy="375650"/>
            </a:xfrm>
            <a:custGeom>
              <a:avLst/>
              <a:gdLst/>
              <a:ahLst/>
              <a:cxnLst/>
              <a:rect l="l" t="t" r="r" b="b"/>
              <a:pathLst>
                <a:path w="741045" h="338454">
                  <a:moveTo>
                    <a:pt x="684276" y="0"/>
                  </a:moveTo>
                  <a:lnTo>
                    <a:pt x="56387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5" y="303877"/>
                  </a:lnTo>
                  <a:lnTo>
                    <a:pt x="16525" y="321802"/>
                  </a:lnTo>
                  <a:lnTo>
                    <a:pt x="34450" y="333892"/>
                  </a:lnTo>
                  <a:lnTo>
                    <a:pt x="56387" y="338327"/>
                  </a:lnTo>
                  <a:lnTo>
                    <a:pt x="684276" y="338327"/>
                  </a:lnTo>
                  <a:lnTo>
                    <a:pt x="706213" y="333892"/>
                  </a:lnTo>
                  <a:lnTo>
                    <a:pt x="724138" y="321802"/>
                  </a:lnTo>
                  <a:lnTo>
                    <a:pt x="736228" y="303877"/>
                  </a:lnTo>
                  <a:lnTo>
                    <a:pt x="740663" y="281939"/>
                  </a:lnTo>
                  <a:lnTo>
                    <a:pt x="740663" y="56387"/>
                  </a:lnTo>
                  <a:lnTo>
                    <a:pt x="736228" y="34450"/>
                  </a:lnTo>
                  <a:lnTo>
                    <a:pt x="724138" y="16525"/>
                  </a:lnTo>
                  <a:lnTo>
                    <a:pt x="706213" y="4435"/>
                  </a:lnTo>
                  <a:lnTo>
                    <a:pt x="684276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8"/>
            <p:cNvSpPr/>
            <p:nvPr/>
          </p:nvSpPr>
          <p:spPr>
            <a:xfrm>
              <a:off x="2623918" y="1935911"/>
              <a:ext cx="1513667" cy="398135"/>
            </a:xfrm>
            <a:custGeom>
              <a:avLst/>
              <a:gdLst/>
              <a:ahLst/>
              <a:cxnLst/>
              <a:rect l="l" t="t" r="r" b="b"/>
              <a:pathLst>
                <a:path w="741045" h="338454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684276" y="0"/>
                  </a:lnTo>
                  <a:lnTo>
                    <a:pt x="706213" y="4435"/>
                  </a:lnTo>
                  <a:lnTo>
                    <a:pt x="724138" y="16525"/>
                  </a:lnTo>
                  <a:lnTo>
                    <a:pt x="736228" y="34450"/>
                  </a:lnTo>
                  <a:lnTo>
                    <a:pt x="740663" y="56387"/>
                  </a:lnTo>
                  <a:lnTo>
                    <a:pt x="740663" y="281939"/>
                  </a:lnTo>
                  <a:lnTo>
                    <a:pt x="736228" y="303877"/>
                  </a:lnTo>
                  <a:lnTo>
                    <a:pt x="724138" y="321802"/>
                  </a:lnTo>
                  <a:lnTo>
                    <a:pt x="706213" y="333892"/>
                  </a:lnTo>
                  <a:lnTo>
                    <a:pt x="684276" y="338327"/>
                  </a:lnTo>
                  <a:lnTo>
                    <a:pt x="56387" y="338327"/>
                  </a:lnTo>
                  <a:lnTo>
                    <a:pt x="34450" y="333892"/>
                  </a:lnTo>
                  <a:lnTo>
                    <a:pt x="16525" y="321802"/>
                  </a:lnTo>
                  <a:lnTo>
                    <a:pt x="4435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700">
              <a:solidFill>
                <a:srgbClr val="843B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7"/>
            <p:cNvSpPr/>
            <p:nvPr/>
          </p:nvSpPr>
          <p:spPr>
            <a:xfrm>
              <a:off x="2638541" y="1945439"/>
              <a:ext cx="1499044" cy="390386"/>
            </a:xfrm>
            <a:custGeom>
              <a:avLst/>
              <a:gdLst/>
              <a:ahLst/>
              <a:cxnLst/>
              <a:rect l="l" t="t" r="r" b="b"/>
              <a:pathLst>
                <a:path w="741045" h="338454">
                  <a:moveTo>
                    <a:pt x="684276" y="0"/>
                  </a:moveTo>
                  <a:lnTo>
                    <a:pt x="56387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5" y="303877"/>
                  </a:lnTo>
                  <a:lnTo>
                    <a:pt x="16525" y="321802"/>
                  </a:lnTo>
                  <a:lnTo>
                    <a:pt x="34450" y="333892"/>
                  </a:lnTo>
                  <a:lnTo>
                    <a:pt x="56387" y="338327"/>
                  </a:lnTo>
                  <a:lnTo>
                    <a:pt x="684276" y="338327"/>
                  </a:lnTo>
                  <a:lnTo>
                    <a:pt x="706213" y="333892"/>
                  </a:lnTo>
                  <a:lnTo>
                    <a:pt x="724138" y="321802"/>
                  </a:lnTo>
                  <a:lnTo>
                    <a:pt x="736228" y="303877"/>
                  </a:lnTo>
                  <a:lnTo>
                    <a:pt x="740663" y="281939"/>
                  </a:lnTo>
                  <a:lnTo>
                    <a:pt x="740663" y="56387"/>
                  </a:lnTo>
                  <a:lnTo>
                    <a:pt x="736228" y="34450"/>
                  </a:lnTo>
                  <a:lnTo>
                    <a:pt x="724138" y="16525"/>
                  </a:lnTo>
                  <a:lnTo>
                    <a:pt x="706213" y="4435"/>
                  </a:lnTo>
                  <a:lnTo>
                    <a:pt x="684276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9"/>
            <p:cNvSpPr txBox="1"/>
            <p:nvPr/>
          </p:nvSpPr>
          <p:spPr>
            <a:xfrm>
              <a:off x="9053122" y="2014700"/>
              <a:ext cx="1274019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5"/>
                </a:spcBef>
              </a:pPr>
              <a:r>
                <a:rPr lang="fr-FR" sz="1600" dirty="0" err="1" smtClean="0">
                  <a:latin typeface="Unistra A" panose="02000503030000020000" pitchFamily="2" charset="0"/>
                  <a:cs typeface="Calibri"/>
                </a:rPr>
                <a:t>Fopi</a:t>
              </a:r>
              <a:r>
                <a:rPr lang="fr-FR" sz="1600" dirty="0" smtClean="0">
                  <a:latin typeface="Unistra A" panose="02000503030000020000" pitchFamily="2" charset="0"/>
                  <a:cs typeface="Calibri"/>
                </a:rPr>
                <a:t> – 24c Eau</a:t>
              </a:r>
              <a:endParaRPr sz="1600" dirty="0">
                <a:latin typeface="Unistra A" panose="02000503030000020000" pitchFamily="2" charset="0"/>
                <a:cs typeface="Calibri"/>
              </a:endParaRPr>
            </a:p>
          </p:txBody>
        </p:sp>
        <p:sp>
          <p:nvSpPr>
            <p:cNvPr id="136" name="object 19"/>
            <p:cNvSpPr txBox="1"/>
            <p:nvPr/>
          </p:nvSpPr>
          <p:spPr>
            <a:xfrm>
              <a:off x="2653985" y="1976889"/>
              <a:ext cx="147629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5"/>
                </a:spcBef>
              </a:pPr>
              <a:r>
                <a:rPr lang="fr-FR" sz="1600" dirty="0" err="1" smtClean="0">
                  <a:latin typeface="Unistra A" panose="02000503030000020000" pitchFamily="2" charset="0"/>
                  <a:cs typeface="Calibri"/>
                </a:rPr>
                <a:t>Fopi</a:t>
              </a:r>
              <a:r>
                <a:rPr lang="fr-FR" sz="1600" dirty="0" smtClean="0">
                  <a:latin typeface="Unistra A" panose="02000503030000020000" pitchFamily="2" charset="0"/>
                  <a:cs typeface="Calibri"/>
                </a:rPr>
                <a:t> – 24c Heptane</a:t>
              </a:r>
              <a:endParaRPr sz="1600" dirty="0">
                <a:latin typeface="Unistra A" panose="02000503030000020000" pitchFamily="2" charset="0"/>
                <a:cs typeface="Calibri"/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 flipV="1">
              <a:off x="4137585" y="2146807"/>
              <a:ext cx="497172" cy="59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Connecteur droit avec flèche 137"/>
            <p:cNvCxnSpPr/>
            <p:nvPr/>
          </p:nvCxnSpPr>
          <p:spPr>
            <a:xfrm>
              <a:off x="8459563" y="2120423"/>
              <a:ext cx="414383" cy="4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1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52584" y="6475044"/>
            <a:ext cx="611467" cy="36179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Activité antibactérienne </a:t>
            </a:r>
            <a:r>
              <a:rPr lang="fr-FR" dirty="0" smtClean="0"/>
              <a:t>–</a:t>
            </a:r>
            <a:r>
              <a:rPr dirty="0" smtClean="0"/>
              <a:t> Méthode par </a:t>
            </a:r>
            <a:r>
              <a:rPr dirty="0" err="1" smtClean="0"/>
              <a:t>bioautographie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Fractions de l’extrait à l’acétate d’</a:t>
            </a:r>
            <a:r>
              <a:rPr lang="fr-FR" dirty="0"/>
              <a:t>é</a:t>
            </a:r>
            <a:r>
              <a:rPr lang="fr-FR" dirty="0" smtClean="0"/>
              <a:t>thyle de Fopi-24c</a:t>
            </a:r>
            <a:endParaRPr lang="fr-FR" dirty="0"/>
          </a:p>
        </p:txBody>
      </p:sp>
      <p:pic>
        <p:nvPicPr>
          <p:cNvPr id="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700" y="1357298"/>
            <a:ext cx="5265420" cy="2540887"/>
          </a:xfrm>
          <a:prstGeom prst="rect">
            <a:avLst/>
          </a:prstGeom>
        </p:spPr>
      </p:pic>
      <p:pic>
        <p:nvPicPr>
          <p:cNvPr id="9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71274" y="1357298"/>
            <a:ext cx="5251704" cy="2486023"/>
          </a:xfrm>
          <a:prstGeom prst="rect">
            <a:avLst/>
          </a:prstGeom>
        </p:spPr>
      </p:pic>
      <p:pic>
        <p:nvPicPr>
          <p:cNvPr id="10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2926" y="4214818"/>
            <a:ext cx="4456176" cy="213575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53848" y="3866035"/>
            <a:ext cx="544487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 err="1" smtClean="0">
                <a:latin typeface="Unistra A" panose="02000503030000020000" pitchFamily="2" charset="0"/>
                <a:cs typeface="Calibri"/>
              </a:rPr>
              <a:t>Bioautographie</a:t>
            </a:r>
            <a:r>
              <a:rPr sz="1200" spc="-45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des</a:t>
            </a:r>
            <a:r>
              <a:rPr sz="1200" spc="-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fractions</a:t>
            </a:r>
            <a:r>
              <a:rPr sz="1200" spc="-2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AcOEt</a:t>
            </a:r>
            <a:r>
              <a:rPr sz="1200" spc="1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de</a:t>
            </a:r>
            <a:r>
              <a:rPr sz="1200" spc="-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Glod-</a:t>
            </a:r>
            <a:r>
              <a:rPr sz="1200" dirty="0">
                <a:latin typeface="Unistra A" panose="02000503030000020000" pitchFamily="2" charset="0"/>
                <a:cs typeface="Calibri"/>
              </a:rPr>
              <a:t>24b</a:t>
            </a:r>
            <a:r>
              <a:rPr sz="1200" spc="254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contre</a:t>
            </a:r>
            <a:r>
              <a:rPr sz="1200" spc="-1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i="1" dirty="0">
                <a:latin typeface="Unistra A" panose="02000503030000020000" pitchFamily="2" charset="0"/>
                <a:cs typeface="Calibri"/>
              </a:rPr>
              <a:t>S.</a:t>
            </a:r>
            <a:r>
              <a:rPr sz="1200" i="1" spc="-10" dirty="0">
                <a:latin typeface="Unistra A" panose="02000503030000020000" pitchFamily="2" charset="0"/>
                <a:cs typeface="Calibri"/>
              </a:rPr>
              <a:t> aureus.</a:t>
            </a:r>
            <a:endParaRPr sz="1200" dirty="0">
              <a:latin typeface="Unistra A" panose="02000503030000020000" pitchFamily="2" charset="0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200" dirty="0">
                <a:latin typeface="Unistra A" panose="02000503030000020000" pitchFamily="2" charset="0"/>
                <a:cs typeface="Calibri"/>
              </a:rPr>
              <a:t>Phase mobile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: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Chloroforme/MeOH</a:t>
            </a:r>
            <a:r>
              <a:rPr sz="1200" spc="-2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9:1 </a:t>
            </a:r>
            <a:r>
              <a:rPr sz="1200" spc="-20" dirty="0">
                <a:latin typeface="Unistra A" panose="02000503030000020000" pitchFamily="2" charset="0"/>
                <a:cs typeface="Calibri"/>
              </a:rPr>
              <a:t>(v/v)</a:t>
            </a:r>
            <a:endParaRPr sz="1200" dirty="0">
              <a:latin typeface="Unistra A" panose="02000503030000020000" pitchFamily="2" charset="0"/>
              <a:cs typeface="Calibri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6591089" y="3837842"/>
            <a:ext cx="560091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 err="1" smtClean="0">
                <a:latin typeface="Unistra A" panose="02000503030000020000" pitchFamily="2" charset="0"/>
                <a:cs typeface="Calibri"/>
              </a:rPr>
              <a:t>Bioautographie</a:t>
            </a:r>
            <a:r>
              <a:rPr sz="1200" spc="-50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des</a:t>
            </a:r>
            <a:r>
              <a:rPr sz="1200" spc="1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fractions</a:t>
            </a:r>
            <a:r>
              <a:rPr sz="1200" spc="-3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AcOEt</a:t>
            </a:r>
            <a:r>
              <a:rPr sz="1200" spc="2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de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 Glod-</a:t>
            </a:r>
            <a:r>
              <a:rPr sz="1200" dirty="0">
                <a:latin typeface="Unistra A" panose="02000503030000020000" pitchFamily="2" charset="0"/>
                <a:cs typeface="Calibri"/>
              </a:rPr>
              <a:t>24b</a:t>
            </a:r>
            <a:r>
              <a:rPr sz="1200" spc="-2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contre</a:t>
            </a:r>
            <a:r>
              <a:rPr sz="1200" spc="-2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i="1" dirty="0">
                <a:latin typeface="Unistra A" panose="02000503030000020000" pitchFamily="2" charset="0"/>
                <a:cs typeface="Calibri"/>
              </a:rPr>
              <a:t>S.</a:t>
            </a:r>
            <a:r>
              <a:rPr sz="1200" i="1" spc="-10" dirty="0">
                <a:latin typeface="Unistra A" panose="02000503030000020000" pitchFamily="2" charset="0"/>
                <a:cs typeface="Calibri"/>
              </a:rPr>
              <a:t> epidermis.</a:t>
            </a:r>
            <a:endParaRPr sz="1200" dirty="0">
              <a:latin typeface="Unistra A" panose="02000503030000020000" pitchFamily="2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Unistra A" panose="02000503030000020000" pitchFamily="2" charset="0"/>
                <a:cs typeface="Calibri"/>
              </a:rPr>
              <a:t>Phase mobile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: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Chloroforme/MeOH</a:t>
            </a:r>
            <a:r>
              <a:rPr sz="1200" spc="-2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9:1 </a:t>
            </a:r>
            <a:r>
              <a:rPr sz="1200" spc="-20" dirty="0">
                <a:latin typeface="Unistra A" panose="02000503030000020000" pitchFamily="2" charset="0"/>
                <a:cs typeface="Calibri"/>
              </a:rPr>
              <a:t>(v/v)</a:t>
            </a:r>
            <a:endParaRPr sz="1200" dirty="0">
              <a:latin typeface="Unistra A" panose="02000503030000020000" pitchFamily="2" charset="0"/>
              <a:cs typeface="Calibri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4374161" y="6440933"/>
            <a:ext cx="5522836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 err="1" smtClean="0">
                <a:latin typeface="Unistra A" panose="02000503030000020000" pitchFamily="2" charset="0"/>
                <a:cs typeface="Calibri"/>
              </a:rPr>
              <a:t>Bioautographie</a:t>
            </a:r>
            <a:r>
              <a:rPr sz="1200" spc="-45" dirty="0" smtClean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des</a:t>
            </a:r>
            <a:r>
              <a:rPr sz="1200" spc="1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fractions</a:t>
            </a:r>
            <a:r>
              <a:rPr sz="1200" spc="-2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AcOEt</a:t>
            </a:r>
            <a:r>
              <a:rPr sz="1200" spc="1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de</a:t>
            </a:r>
            <a:r>
              <a:rPr sz="1200" spc="-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Glod-24b</a:t>
            </a:r>
            <a:r>
              <a:rPr sz="1200" spc="-1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contre</a:t>
            </a:r>
            <a:r>
              <a:rPr sz="1200" spc="-2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i="1" dirty="0">
                <a:latin typeface="Unistra A" panose="02000503030000020000" pitchFamily="2" charset="0"/>
                <a:cs typeface="Calibri"/>
              </a:rPr>
              <a:t>E.</a:t>
            </a:r>
            <a:r>
              <a:rPr sz="1200" i="1" spc="-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i="1" spc="-10" dirty="0">
                <a:latin typeface="Unistra A" panose="02000503030000020000" pitchFamily="2" charset="0"/>
                <a:cs typeface="Calibri"/>
              </a:rPr>
              <a:t>coli.</a:t>
            </a:r>
            <a:endParaRPr sz="1200" dirty="0">
              <a:latin typeface="Unistra A" panose="02000503030000020000" pitchFamily="2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Unistra A" panose="02000503030000020000" pitchFamily="2" charset="0"/>
                <a:cs typeface="Calibri"/>
              </a:rPr>
              <a:t>Phase mobile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: </a:t>
            </a:r>
            <a:r>
              <a:rPr sz="1200" spc="-10" dirty="0">
                <a:latin typeface="Unistra A" panose="02000503030000020000" pitchFamily="2" charset="0"/>
                <a:cs typeface="Calibri"/>
              </a:rPr>
              <a:t>Chloroforme/MeOH</a:t>
            </a:r>
            <a:r>
              <a:rPr sz="1200" spc="-25" dirty="0">
                <a:latin typeface="Unistra A" panose="02000503030000020000" pitchFamily="2" charset="0"/>
                <a:cs typeface="Calibri"/>
              </a:rPr>
              <a:t> </a:t>
            </a:r>
            <a:r>
              <a:rPr sz="1200" dirty="0">
                <a:latin typeface="Unistra A" panose="02000503030000020000" pitchFamily="2" charset="0"/>
                <a:cs typeface="Calibri"/>
              </a:rPr>
              <a:t>9:1 </a:t>
            </a:r>
            <a:r>
              <a:rPr sz="1200" spc="-20" dirty="0">
                <a:latin typeface="Unistra A" panose="02000503030000020000" pitchFamily="2" charset="0"/>
                <a:cs typeface="Calibri"/>
              </a:rPr>
              <a:t>(v/v)</a:t>
            </a:r>
            <a:endParaRPr sz="1200" dirty="0">
              <a:latin typeface="Unistra A" panose="02000503030000020000" pitchFamily="2" charset="0"/>
              <a:cs typeface="Calibri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528112" y="4550602"/>
            <a:ext cx="343255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Unistra A" panose="02000503030000020000" pitchFamily="2" charset="0"/>
                <a:cs typeface="Calibri"/>
              </a:rPr>
              <a:t>Quantité</a:t>
            </a:r>
            <a:r>
              <a:rPr sz="1400" b="1" spc="-6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b="1" dirty="0">
                <a:latin typeface="Unistra A" panose="02000503030000020000" pitchFamily="2" charset="0"/>
                <a:cs typeface="Calibri"/>
              </a:rPr>
              <a:t>déposée</a:t>
            </a:r>
            <a:r>
              <a:rPr sz="1400" b="1" spc="-65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b="1" spc="-50" dirty="0">
                <a:latin typeface="Unistra A" panose="02000503030000020000" pitchFamily="2" charset="0"/>
                <a:cs typeface="Calibri"/>
              </a:rPr>
              <a:t>:</a:t>
            </a:r>
            <a:endParaRPr sz="1400" dirty="0">
              <a:latin typeface="Unistra A" panose="02000503030000020000" pitchFamily="2" charset="0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Unistra A" panose="02000503030000020000" pitchFamily="2" charset="0"/>
                <a:cs typeface="Calibri"/>
              </a:rPr>
              <a:t>Extraits</a:t>
            </a:r>
            <a:r>
              <a:rPr sz="1400" spc="-4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dirty="0">
                <a:latin typeface="Unistra A" panose="02000503030000020000" pitchFamily="2" charset="0"/>
                <a:cs typeface="Calibri"/>
              </a:rPr>
              <a:t>:</a:t>
            </a:r>
            <a:r>
              <a:rPr sz="1400" spc="-4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spc="-20" dirty="0">
                <a:latin typeface="Unistra A" panose="02000503030000020000" pitchFamily="2" charset="0"/>
                <a:cs typeface="Calibri"/>
              </a:rPr>
              <a:t>20µg</a:t>
            </a:r>
            <a:endParaRPr sz="1400" dirty="0">
              <a:latin typeface="Unistra A" panose="02000503030000020000" pitchFamily="2" charset="0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400" dirty="0">
                <a:latin typeface="Unistra A" panose="02000503030000020000" pitchFamily="2" charset="0"/>
                <a:cs typeface="Calibri"/>
              </a:rPr>
              <a:t>Aztréonam</a:t>
            </a:r>
            <a:r>
              <a:rPr sz="1400" spc="-5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spc="-20" dirty="0">
                <a:latin typeface="Unistra A" panose="02000503030000020000" pitchFamily="2" charset="0"/>
                <a:cs typeface="Calibri"/>
              </a:rPr>
              <a:t>(ATM)</a:t>
            </a:r>
            <a:r>
              <a:rPr sz="1400" spc="-35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dirty="0">
                <a:latin typeface="Unistra A" panose="02000503030000020000" pitchFamily="2" charset="0"/>
                <a:cs typeface="Calibri"/>
              </a:rPr>
              <a:t>:</a:t>
            </a:r>
            <a:r>
              <a:rPr sz="1400" spc="-4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spc="-10" dirty="0">
                <a:latin typeface="Unistra A" panose="02000503030000020000" pitchFamily="2" charset="0"/>
                <a:cs typeface="Calibri"/>
              </a:rPr>
              <a:t>0,06µg Amoxicilline</a:t>
            </a:r>
            <a:r>
              <a:rPr sz="1400" spc="-5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spc="-10" dirty="0">
                <a:latin typeface="Unistra A" panose="02000503030000020000" pitchFamily="2" charset="0"/>
                <a:cs typeface="Calibri"/>
              </a:rPr>
              <a:t>(AMOX)</a:t>
            </a:r>
            <a:r>
              <a:rPr sz="1400" spc="-5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dirty="0">
                <a:latin typeface="Unistra A" panose="02000503030000020000" pitchFamily="2" charset="0"/>
                <a:cs typeface="Calibri"/>
              </a:rPr>
              <a:t>:</a:t>
            </a:r>
            <a:r>
              <a:rPr sz="1400" spc="1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spc="-25" dirty="0">
                <a:latin typeface="Unistra A" panose="02000503030000020000" pitchFamily="2" charset="0"/>
                <a:cs typeface="Calibri"/>
              </a:rPr>
              <a:t>4ng </a:t>
            </a:r>
            <a:r>
              <a:rPr sz="1400" spc="-20" dirty="0">
                <a:latin typeface="Unistra A" panose="02000503030000020000" pitchFamily="2" charset="0"/>
                <a:cs typeface="Calibri"/>
              </a:rPr>
              <a:t>Vancomycine</a:t>
            </a:r>
            <a:r>
              <a:rPr sz="1400" spc="-3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spc="-10" dirty="0">
                <a:latin typeface="Unistra A" panose="02000503030000020000" pitchFamily="2" charset="0"/>
                <a:cs typeface="Calibri"/>
              </a:rPr>
              <a:t>(VA)</a:t>
            </a:r>
            <a:r>
              <a:rPr sz="1400" spc="-5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dirty="0">
                <a:latin typeface="Unistra A" panose="02000503030000020000" pitchFamily="2" charset="0"/>
                <a:cs typeface="Calibri"/>
              </a:rPr>
              <a:t>:</a:t>
            </a:r>
            <a:r>
              <a:rPr sz="1400" spc="-20" dirty="0">
                <a:latin typeface="Unistra A" panose="02000503030000020000" pitchFamily="2" charset="0"/>
                <a:cs typeface="Calibri"/>
              </a:rPr>
              <a:t> </a:t>
            </a:r>
            <a:r>
              <a:rPr sz="1400" spc="-10" dirty="0">
                <a:latin typeface="Unistra A" panose="02000503030000020000" pitchFamily="2" charset="0"/>
                <a:cs typeface="Calibri"/>
              </a:rPr>
              <a:t>0,01µg</a:t>
            </a:r>
            <a:endParaRPr sz="1400" dirty="0">
              <a:latin typeface="Unistra A" panose="02000503030000020000" pitchFamily="2" charset="0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52" y="6498447"/>
            <a:ext cx="1061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Gaëlle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Pepin</a:t>
            </a:r>
            <a:endParaRPr lang="fr-FR" dirty="0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459919" y="6434716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 smtClean="0"/>
              <a:t>Resultats</a:t>
            </a:r>
            <a:r>
              <a:rPr dirty="0" smtClean="0"/>
              <a:t> sur </a:t>
            </a:r>
            <a:r>
              <a:rPr i="1" dirty="0" err="1" smtClean="0"/>
              <a:t>Fomitopsis</a:t>
            </a:r>
            <a:r>
              <a:rPr i="1" dirty="0" smtClean="0"/>
              <a:t> </a:t>
            </a:r>
            <a:r>
              <a:rPr i="1" dirty="0" err="1" smtClean="0"/>
              <a:t>Pinicola</a:t>
            </a:r>
            <a:r>
              <a:rPr i="1" dirty="0" smtClean="0"/>
              <a:t> </a:t>
            </a:r>
            <a:r>
              <a:rPr lang="fr-FR" dirty="0" smtClean="0"/>
              <a:t>– </a:t>
            </a:r>
            <a:r>
              <a:rPr dirty="0" smtClean="0"/>
              <a:t>Fopi-24c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1378" name="Picture 2" descr="C:\Users\PC\Documents\Capture d’écran 2025-12-07 151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12192000" cy="56669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4858" y="6525352"/>
            <a:ext cx="11915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PEPIN G., OZGA T., SOUAIBOU Y., URBAIN A.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Antimicrobial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Potential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1000" i="1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Fomitopsis</a:t>
            </a:r>
            <a:r>
              <a:rPr lang="fr-FR" sz="1000" i="1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i="1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pinicola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Bioactivity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Screening to Compound Identification. Les Journées du Campus d'Illkirch 2025 (poster), 26-27 mai 2025 - Pôle API - Illkirch-Graffenstaden (France).</a:t>
            </a:r>
            <a:endParaRPr lang="fr-FR" sz="1000" dirty="0">
              <a:latin typeface="Unistra A" panose="0200050303000002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1" y="6435340"/>
            <a:ext cx="12204000" cy="36000"/>
          </a:xfrm>
          <a:prstGeom prst="rect">
            <a:avLst/>
          </a:prstGeom>
          <a:gradFill flip="none" rotWithShape="1">
            <a:gsLst>
              <a:gs pos="0">
                <a:srgbClr val="0066CC"/>
              </a:gs>
              <a:gs pos="50000">
                <a:schemeClr val="bg1"/>
              </a:gs>
              <a:gs pos="100000">
                <a:srgbClr val="0066CC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  <a:cs typeface="+mn-cs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Résumé et perspectives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8BF416-DE25-0B96-42C7-41B98364EC5B}"/>
              </a:ext>
            </a:extLst>
          </p:cNvPr>
          <p:cNvSpPr/>
          <p:nvPr/>
        </p:nvSpPr>
        <p:spPr>
          <a:xfrm>
            <a:off x="562493" y="1628800"/>
            <a:ext cx="106442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0070C0"/>
                </a:solidFill>
                <a:latin typeface="Unistra A" panose="02000503030000020000" pitchFamily="2" charset="0"/>
              </a:rPr>
              <a:t>Des fractions ayant une activité antibactérienne ont été </a:t>
            </a:r>
            <a:r>
              <a:rPr lang="fr-FR" sz="2400" dirty="0" smtClean="0">
                <a:solidFill>
                  <a:srgbClr val="0070C0"/>
                </a:solidFill>
                <a:latin typeface="Unistra A" panose="02000503030000020000" pitchFamily="2" charset="0"/>
              </a:rPr>
              <a:t>identifiées</a:t>
            </a:r>
            <a:endParaRPr lang="fr-FR" sz="2400" dirty="0" smtClean="0">
              <a:solidFill>
                <a:srgbClr val="0070C0"/>
              </a:solidFill>
              <a:latin typeface="Unistra A" panose="02000503030000020000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0070C0"/>
                </a:solidFill>
                <a:latin typeface="Unistra A" panose="02000503030000020000" pitchFamily="2" charset="0"/>
              </a:rPr>
              <a:t>L’isolement des </a:t>
            </a:r>
            <a:r>
              <a:rPr lang="fr-FR" sz="2400" dirty="0" smtClean="0">
                <a:solidFill>
                  <a:srgbClr val="0070C0"/>
                </a:solidFill>
                <a:latin typeface="Unistra A" panose="02000503030000020000" pitchFamily="2" charset="0"/>
              </a:rPr>
              <a:t>quelques composés ayant une activité antibactérienne a été réalisée</a:t>
            </a:r>
            <a:endParaRPr lang="fr-FR" sz="2400" dirty="0" smtClean="0">
              <a:solidFill>
                <a:srgbClr val="0070C0"/>
              </a:solidFill>
              <a:latin typeface="Unistra A" panose="02000503030000020000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2400" dirty="0" smtClean="0">
                <a:solidFill>
                  <a:srgbClr val="0070C0"/>
                </a:solidFill>
                <a:latin typeface="Unistra A" panose="02000503030000020000" pitchFamily="2" charset="0"/>
              </a:rPr>
              <a:t>La </a:t>
            </a:r>
            <a:r>
              <a:rPr lang="fr-FR" sz="2400" dirty="0" err="1" smtClean="0">
                <a:solidFill>
                  <a:srgbClr val="0070C0"/>
                </a:solidFill>
                <a:latin typeface="Unistra A" panose="02000503030000020000" pitchFamily="2" charset="0"/>
              </a:rPr>
              <a:t>mycothèque</a:t>
            </a:r>
            <a:r>
              <a:rPr lang="fr-FR" sz="2400" dirty="0" smtClean="0">
                <a:solidFill>
                  <a:srgbClr val="0070C0"/>
                </a:solidFill>
                <a:latin typeface="Unistra A" panose="02000503030000020000" pitchFamily="2" charset="0"/>
              </a:rPr>
              <a:t> a été agrandie</a:t>
            </a:r>
            <a:endParaRPr lang="fr-FR" sz="2400" dirty="0" smtClean="0">
              <a:solidFill>
                <a:srgbClr val="0070C0"/>
              </a:solidFill>
              <a:latin typeface="Unistra A" panose="02000503030000020000" pitchFamily="2" charset="0"/>
            </a:endParaRPr>
          </a:p>
          <a:p>
            <a:endParaRPr lang="fr-FR" sz="2400" dirty="0" smtClean="0">
              <a:solidFill>
                <a:srgbClr val="0070C0"/>
              </a:solidFill>
              <a:latin typeface="Unistra A" panose="02000503030000020000" pitchFamily="2" charset="0"/>
            </a:endParaRPr>
          </a:p>
          <a:p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  <a:latin typeface="Unistra A" panose="02000503030000020000" pitchFamily="2" charset="0"/>
              </a:rPr>
              <a:t>Perspectives</a:t>
            </a:r>
          </a:p>
          <a:p>
            <a:pPr marL="285750" indent="-285750"/>
            <a:endParaRPr lang="fr-FR" sz="2400" i="1" dirty="0" smtClean="0">
              <a:latin typeface="Unistra A" panose="0200050303000002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Unistra A" panose="02000503030000020000" pitchFamily="2" charset="0"/>
              </a:rPr>
              <a:t>Purification des autres molécules actives </a:t>
            </a:r>
            <a:endParaRPr lang="fr-FR" sz="2400" dirty="0">
              <a:latin typeface="Unistra A" panose="0200050303000002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Unistra A" panose="02000503030000020000" pitchFamily="2" charset="0"/>
              </a:rPr>
              <a:t>Evaluation des activités antibactérienne par d’autres méthodes complémentaire </a:t>
            </a:r>
            <a:endParaRPr lang="fr-FR" sz="2400" dirty="0">
              <a:latin typeface="Unistra A" panose="0200050303000002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Unistra A" panose="02000503030000020000" pitchFamily="2" charset="0"/>
              </a:rPr>
              <a:t>Identification du mécanisme </a:t>
            </a:r>
            <a:r>
              <a:rPr lang="fr-FR" sz="2400" dirty="0" smtClean="0">
                <a:latin typeface="Unistra A" panose="02000503030000020000" pitchFamily="2" charset="0"/>
              </a:rPr>
              <a:t>d’action</a:t>
            </a:r>
            <a:endParaRPr lang="fr-FR" sz="2400" dirty="0" smtClean="0">
              <a:latin typeface="Unistra A" panose="02000503030000020000" pitchFamily="2" charset="0"/>
            </a:endParaRPr>
          </a:p>
        </p:txBody>
      </p:sp>
      <p:sp>
        <p:nvSpPr>
          <p:cNvPr id="18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97931" y="718641"/>
            <a:ext cx="11373387" cy="52780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dirty="0" smtClean="0"/>
              <a:t>Remerciements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4A3E48-235C-122C-4B8E-A092DC76CB64}"/>
              </a:ext>
            </a:extLst>
          </p:cNvPr>
          <p:cNvSpPr/>
          <p:nvPr/>
        </p:nvSpPr>
        <p:spPr>
          <a:xfrm>
            <a:off x="439382" y="5263957"/>
            <a:ext cx="4221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 smtClean="0">
                <a:solidFill>
                  <a:srgbClr val="7030A0"/>
                </a:solidFill>
                <a:latin typeface="Unistra A" panose="02000503030000020000" pitchFamily="2" charset="0"/>
                <a:cs typeface="Arial" pitchFamily="34" charset="0"/>
              </a:rPr>
              <a:t>Equipe</a:t>
            </a:r>
            <a:r>
              <a:rPr lang="en-GB" sz="2800" dirty="0" smtClean="0">
                <a:solidFill>
                  <a:srgbClr val="7030A0"/>
                </a:solidFill>
                <a:latin typeface="Unistra A" panose="02000503030000020000" pitchFamily="2" charset="0"/>
                <a:cs typeface="Arial" pitchFamily="34" charset="0"/>
              </a:rPr>
              <a:t> CAMBAP sans distinction</a:t>
            </a:r>
            <a:endParaRPr lang="en-GB" sz="2800" dirty="0">
              <a:solidFill>
                <a:srgbClr val="7030A0"/>
              </a:solidFill>
              <a:latin typeface="Unistra A" panose="02000503030000020000" pitchFamily="2" charset="0"/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CFEEA3-DEA5-A4D8-448C-D0E775E16BF9}"/>
              </a:ext>
            </a:extLst>
          </p:cNvPr>
          <p:cNvSpPr/>
          <p:nvPr/>
        </p:nvSpPr>
        <p:spPr>
          <a:xfrm>
            <a:off x="238084" y="3571876"/>
            <a:ext cx="3841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Les </a:t>
            </a:r>
            <a:r>
              <a:rPr lang="en-GB" sz="2400" dirty="0" err="1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Stagiaires</a:t>
            </a:r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: Maria MEIDANI</a:t>
            </a:r>
          </a:p>
          <a:p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                           </a:t>
            </a:r>
            <a:r>
              <a:rPr lang="en-GB" sz="2400" dirty="0" err="1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Gaëlle</a:t>
            </a:r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 </a:t>
            </a:r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PEPIN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CDD643A4-995C-20BD-FE8A-4DA61E5AB22F}"/>
              </a:ext>
            </a:extLst>
          </p:cNvPr>
          <p:cNvSpPr txBox="1"/>
          <p:nvPr/>
        </p:nvSpPr>
        <p:spPr>
          <a:xfrm>
            <a:off x="8451893" y="4749155"/>
            <a:ext cx="2160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 smtClean="0">
                <a:solidFill>
                  <a:srgbClr val="7030A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Merci</a:t>
            </a:r>
            <a:r>
              <a:rPr lang="en-GB" sz="2400" dirty="0" smtClean="0">
                <a:solidFill>
                  <a:srgbClr val="7030A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à </a:t>
            </a:r>
            <a:r>
              <a:rPr lang="en-GB" sz="2400" dirty="0" err="1" smtClean="0">
                <a:solidFill>
                  <a:srgbClr val="7030A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vous</a:t>
            </a:r>
            <a:r>
              <a:rPr lang="en-GB" sz="2400" dirty="0" smtClean="0">
                <a:solidFill>
                  <a:srgbClr val="7030A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solidFill>
                  <a:srgbClr val="7030A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tous</a:t>
            </a:r>
            <a:r>
              <a:rPr lang="en-GB" sz="2400" dirty="0" smtClean="0">
                <a:solidFill>
                  <a:srgbClr val="7030A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!</a:t>
            </a:r>
            <a:endParaRPr lang="en-GB" sz="2400" dirty="0">
              <a:solidFill>
                <a:srgbClr val="7030A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</p:txBody>
      </p:sp>
      <p:pic>
        <p:nvPicPr>
          <p:cNvPr id="19" name="Picture 21" descr="A close-up of a sign&#10;&#10;Description automatically generated">
            <a:extLst>
              <a:ext uri="{FF2B5EF4-FFF2-40B4-BE49-F238E27FC236}">
                <a16:creationId xmlns:a16="http://schemas.microsoft.com/office/drawing/2014/main" id="{DC9E94B4-BA15-5AB7-2E5C-618507CFC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25470"/>
          <a:stretch/>
        </p:blipFill>
        <p:spPr>
          <a:xfrm>
            <a:off x="7176120" y="1690944"/>
            <a:ext cx="2180347" cy="1232471"/>
          </a:xfrm>
          <a:prstGeom prst="rect">
            <a:avLst/>
          </a:prstGeom>
        </p:spPr>
      </p:pic>
      <p:pic>
        <p:nvPicPr>
          <p:cNvPr id="20" name="Picture 4" descr="https://www.unistra.fr/fileadmin/upload/unistra/grands_projets/investissments_avenir/Logo_PIA3/Logotype-rouge-ble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15331" y="1690944"/>
            <a:ext cx="1434074" cy="1302752"/>
          </a:xfrm>
          <a:prstGeom prst="rect">
            <a:avLst/>
          </a:prstGeom>
          <a:noFill/>
        </p:spPr>
      </p:pic>
      <p:pic>
        <p:nvPicPr>
          <p:cNvPr id="21" name="Picture 6" descr="Institut pluridisciplinaire Hubert Curien – IPH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522" y="1428736"/>
            <a:ext cx="1866430" cy="1142629"/>
          </a:xfrm>
          <a:prstGeom prst="rect">
            <a:avLst/>
          </a:prstGeom>
          <a:noFill/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CDD643A4-995C-20BD-FE8A-4DA61E5AB22F}"/>
              </a:ext>
            </a:extLst>
          </p:cNvPr>
          <p:cNvSpPr txBox="1"/>
          <p:nvPr/>
        </p:nvSpPr>
        <p:spPr>
          <a:xfrm>
            <a:off x="407368" y="2923415"/>
            <a:ext cx="4027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Unistra A" panose="02000503030000020000" pitchFamily="2" charset="0"/>
                <a:cs typeface="Arial" panose="020B0604020202020204" pitchFamily="34" charset="0"/>
              </a:rPr>
              <a:t>DSA Department</a:t>
            </a:r>
            <a:endParaRPr lang="en-GB" sz="2400" dirty="0">
              <a:solidFill>
                <a:srgbClr val="7030A0"/>
              </a:solidFill>
              <a:latin typeface="Unistra A" panose="02000503030000020000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FEEA3-DEA5-A4D8-448C-D0E775E16BF9}"/>
              </a:ext>
            </a:extLst>
          </p:cNvPr>
          <p:cNvSpPr/>
          <p:nvPr/>
        </p:nvSpPr>
        <p:spPr>
          <a:xfrm>
            <a:off x="634844" y="4553576"/>
            <a:ext cx="3572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Doctorant</a:t>
            </a:r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: </a:t>
            </a:r>
            <a:r>
              <a:rPr lang="en-GB" sz="2400" dirty="0" err="1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Théo</a:t>
            </a:r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Ozga</a:t>
            </a:r>
            <a:endParaRPr lang="en-GB" sz="2400" dirty="0" smtClean="0">
              <a:solidFill>
                <a:srgbClr val="0070C0"/>
              </a:solidFill>
              <a:latin typeface="Unistra A" panose="02000503030000020000" pitchFamily="2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CFEEA3-DEA5-A4D8-448C-D0E775E16BF9}"/>
              </a:ext>
            </a:extLst>
          </p:cNvPr>
          <p:cNvSpPr/>
          <p:nvPr/>
        </p:nvSpPr>
        <p:spPr>
          <a:xfrm>
            <a:off x="7745559" y="3791550"/>
            <a:ext cx="3572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Pour le </a:t>
            </a:r>
            <a:r>
              <a:rPr lang="en-GB" sz="2400" dirty="0" err="1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financement</a:t>
            </a:r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IdEx</a:t>
            </a:r>
            <a:r>
              <a:rPr lang="en-GB" sz="2400" dirty="0" smtClean="0">
                <a:solidFill>
                  <a:srgbClr val="0070C0"/>
                </a:solidFill>
                <a:latin typeface="Unistra A" panose="02000503030000020000" pitchFamily="2" charset="0"/>
                <a:cs typeface="Arial" pitchFamily="34" charset="0"/>
              </a:rPr>
              <a:t> 2024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2286680" y="1518285"/>
            <a:ext cx="9377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en-US" sz="6000" dirty="0">
                <a:latin typeface="Unistra A" panose="02000503030000020000" pitchFamily="2" charset="0"/>
                <a:ea typeface="Arial Nova Light" pitchFamily="34" charset="0"/>
                <a:cs typeface="Arial" charset="0"/>
              </a:rPr>
              <a:t>Merci </a:t>
            </a:r>
            <a:r>
              <a:rPr lang="de-DE" altLang="en-US" sz="6000" dirty="0" err="1">
                <a:latin typeface="Unistra A" panose="02000503030000020000" pitchFamily="2" charset="0"/>
                <a:ea typeface="Arial Nova Light" pitchFamily="34" charset="0"/>
                <a:cs typeface="Arial" charset="0"/>
              </a:rPr>
              <a:t>pour</a:t>
            </a:r>
            <a:r>
              <a:rPr lang="de-DE" altLang="en-US" sz="6000" dirty="0">
                <a:latin typeface="Unistra A" panose="02000503030000020000" pitchFamily="2" charset="0"/>
                <a:ea typeface="Arial Nova Light" pitchFamily="34" charset="0"/>
                <a:cs typeface="Arial" charset="0"/>
              </a:rPr>
              <a:t> </a:t>
            </a:r>
            <a:r>
              <a:rPr lang="de-DE" altLang="en-US" sz="6000" dirty="0" err="1">
                <a:latin typeface="Unistra A" panose="02000503030000020000" pitchFamily="2" charset="0"/>
                <a:ea typeface="Arial Nova Light" pitchFamily="34" charset="0"/>
                <a:cs typeface="Arial" charset="0"/>
              </a:rPr>
              <a:t>votre</a:t>
            </a:r>
            <a:r>
              <a:rPr lang="de-DE" altLang="en-US" sz="6000" dirty="0">
                <a:latin typeface="Unistra A" panose="02000503030000020000" pitchFamily="2" charset="0"/>
                <a:ea typeface="Arial Nova Light" pitchFamily="34" charset="0"/>
                <a:cs typeface="Arial" charset="0"/>
              </a:rPr>
              <a:t> </a:t>
            </a:r>
            <a:r>
              <a:rPr lang="de-DE" altLang="en-US" sz="6000" dirty="0" err="1">
                <a:latin typeface="Unistra A" panose="02000503030000020000" pitchFamily="2" charset="0"/>
                <a:ea typeface="Arial Nova Light" pitchFamily="34" charset="0"/>
                <a:cs typeface="Arial" charset="0"/>
              </a:rPr>
              <a:t>attention</a:t>
            </a:r>
            <a:r>
              <a:rPr lang="de-DE" altLang="en-US" sz="6000" dirty="0" smtClean="0">
                <a:latin typeface="Unistra A" panose="02000503030000020000" pitchFamily="2" charset="0"/>
                <a:ea typeface="Arial Nova Light" pitchFamily="34" charset="0"/>
                <a:cs typeface="Arial" charset="0"/>
              </a:rPr>
              <a:t>!</a:t>
            </a:r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 rotWithShape="1">
          <a:blip r:embed="rId2"/>
          <a:srcRect l="42578" r="1"/>
          <a:stretch/>
        </p:blipFill>
        <p:spPr bwMode="auto">
          <a:xfrm>
            <a:off x="767408" y="2924944"/>
            <a:ext cx="5259294" cy="343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3575227"/>
            <a:ext cx="2364059" cy="212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dirty="0" err="1" smtClean="0"/>
              <a:t>A</a:t>
            </a:r>
            <a:r>
              <a:rPr lang="fr-FR" dirty="0" err="1" smtClean="0"/>
              <a:t>ntibioresistance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Situation actuelle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953124" y="2214554"/>
            <a:ext cx="5572164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000" b="1" dirty="0" smtClean="0">
                <a:latin typeface="Unistra A" panose="02000503030000020000" pitchFamily="2" charset="0"/>
              </a:rPr>
              <a:t>En </a:t>
            </a:r>
            <a:r>
              <a:rPr lang="fr-FR" sz="2000" b="1" dirty="0">
                <a:latin typeface="Unistra A" panose="02000503030000020000" pitchFamily="2" charset="0"/>
              </a:rPr>
              <a:t>Europe</a:t>
            </a:r>
            <a:r>
              <a:rPr lang="fr-FR" sz="2000" dirty="0">
                <a:latin typeface="Unistra A" panose="02000503030000020000" pitchFamily="2" charset="0"/>
              </a:rPr>
              <a:t>, </a:t>
            </a:r>
            <a:r>
              <a:rPr lang="fr-FR" sz="2000" b="1" dirty="0" smtClean="0">
                <a:latin typeface="Unistra A" panose="02000503030000020000" pitchFamily="2" charset="0"/>
              </a:rPr>
              <a:t>35000 </a:t>
            </a:r>
            <a:r>
              <a:rPr lang="fr-FR" sz="2000" dirty="0">
                <a:latin typeface="Unistra A" panose="02000503030000020000" pitchFamily="2" charset="0"/>
              </a:rPr>
              <a:t>personnes </a:t>
            </a:r>
            <a:r>
              <a:rPr lang="fr-FR" sz="2000" dirty="0" smtClean="0">
                <a:latin typeface="Unistra A" panose="02000503030000020000" pitchFamily="2" charset="0"/>
              </a:rPr>
              <a:t>meurt chaque année à cause de  l’antibiorésistance (ABR). </a:t>
            </a:r>
            <a:endParaRPr lang="fr-FR" sz="2000" dirty="0">
              <a:latin typeface="Unistra A" panose="02000503030000020000" pitchFamily="2" charset="0"/>
            </a:endParaRPr>
          </a:p>
        </p:txBody>
      </p:sp>
      <p:pic>
        <p:nvPicPr>
          <p:cNvPr id="9" name="Picture 13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FB9F059A-9802-A613-0642-37FABC1F3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4" y="1857364"/>
            <a:ext cx="5000660" cy="4000528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ED4D7EF3-E87A-965D-BC08-595F49E7002C}"/>
              </a:ext>
            </a:extLst>
          </p:cNvPr>
          <p:cNvSpPr txBox="1"/>
          <p:nvPr/>
        </p:nvSpPr>
        <p:spPr>
          <a:xfrm>
            <a:off x="452398" y="1428736"/>
            <a:ext cx="10806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Unistra A" panose="02000503030000020000" pitchFamily="2" charset="0"/>
              </a:rPr>
              <a:t>En</a:t>
            </a:r>
            <a:r>
              <a:rPr lang="en-US" sz="2000" dirty="0" smtClean="0">
                <a:latin typeface="Unistra A" panose="02000503030000020000" pitchFamily="2" charset="0"/>
              </a:rPr>
              <a:t> </a:t>
            </a:r>
            <a:r>
              <a:rPr lang="en-US" sz="2000" b="1" dirty="0" smtClean="0">
                <a:latin typeface="Unistra A" panose="02000503030000020000" pitchFamily="2" charset="0"/>
              </a:rPr>
              <a:t>2019</a:t>
            </a:r>
            <a:r>
              <a:rPr lang="en-US" sz="2000" dirty="0" smtClean="0">
                <a:latin typeface="Unistra A" panose="02000503030000020000" pitchFamily="2" charset="0"/>
              </a:rPr>
              <a:t>, </a:t>
            </a:r>
            <a:r>
              <a:rPr lang="en-US" sz="2000" b="1" dirty="0" smtClean="0">
                <a:latin typeface="Unistra A" panose="02000503030000020000" pitchFamily="2" charset="0"/>
              </a:rPr>
              <a:t>1.27</a:t>
            </a:r>
            <a:r>
              <a:rPr lang="en-US" sz="2000" dirty="0" smtClean="0">
                <a:latin typeface="Unistra A" panose="02000503030000020000" pitchFamily="2" charset="0"/>
              </a:rPr>
              <a:t> </a:t>
            </a:r>
            <a:r>
              <a:rPr lang="en-US" sz="2000" b="1" dirty="0" smtClean="0">
                <a:latin typeface="Unistra A" panose="02000503030000020000" pitchFamily="2" charset="0"/>
              </a:rPr>
              <a:t>million</a:t>
            </a:r>
            <a:r>
              <a:rPr lang="en-US" sz="2000" dirty="0" smtClean="0">
                <a:latin typeface="Unistra A" panose="02000503030000020000" pitchFamily="2" charset="0"/>
              </a:rPr>
              <a:t> de </a:t>
            </a:r>
            <a:r>
              <a:rPr lang="en-US" sz="2000" dirty="0" err="1" smtClean="0">
                <a:latin typeface="Unistra A" panose="02000503030000020000" pitchFamily="2" charset="0"/>
              </a:rPr>
              <a:t>décès</a:t>
            </a:r>
            <a:r>
              <a:rPr lang="en-US" sz="2000" dirty="0" smtClean="0">
                <a:latin typeface="Unistra A" panose="02000503030000020000" pitchFamily="2" charset="0"/>
              </a:rPr>
              <a:t> </a:t>
            </a:r>
            <a:r>
              <a:rPr lang="en-US" sz="2000" dirty="0" err="1" smtClean="0">
                <a:latin typeface="Unistra A" panose="02000503030000020000" pitchFamily="2" charset="0"/>
              </a:rPr>
              <a:t>étaient</a:t>
            </a:r>
            <a:r>
              <a:rPr lang="en-US" sz="2000" dirty="0" smtClean="0">
                <a:latin typeface="Unistra A" panose="02000503030000020000" pitchFamily="2" charset="0"/>
              </a:rPr>
              <a:t> </a:t>
            </a:r>
            <a:r>
              <a:rPr lang="en-US" sz="2000" dirty="0" smtClean="0">
                <a:latin typeface="Unistra A" panose="02000503030000020000" pitchFamily="2" charset="0"/>
              </a:rPr>
              <a:t>attributable </a:t>
            </a:r>
            <a:r>
              <a:rPr lang="en-US" sz="2000" dirty="0" smtClean="0">
                <a:latin typeface="Unistra A" panose="02000503030000020000" pitchFamily="2" charset="0"/>
              </a:rPr>
              <a:t>à </a:t>
            </a:r>
            <a:r>
              <a:rPr lang="en-US" sz="2000" dirty="0" smtClean="0">
                <a:latin typeface="Unistra A" panose="02000503030000020000" pitchFamily="2" charset="0"/>
              </a:rPr>
              <a:t>antibiorésistance à travers le monde</a:t>
            </a:r>
            <a:endParaRPr lang="en-US" sz="2000" dirty="0">
              <a:latin typeface="Unistra A" panose="02000503030000020000" pitchFamily="2" charset="0"/>
            </a:endParaRP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4462" y="6412972"/>
            <a:ext cx="72652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>
                <a:latin typeface="Unistra A"/>
              </a:rPr>
              <a:t>Naghavi</a:t>
            </a:r>
            <a:r>
              <a:rPr lang="fr-FR" sz="1000" dirty="0" smtClean="0">
                <a:latin typeface="Unistra A"/>
              </a:rPr>
              <a:t>, M., </a:t>
            </a:r>
            <a:r>
              <a:rPr lang="fr-FR" sz="1000" dirty="0" err="1" smtClean="0">
                <a:latin typeface="Unistra A"/>
              </a:rPr>
              <a:t>Vollset</a:t>
            </a:r>
            <a:r>
              <a:rPr lang="fr-FR" sz="1000" dirty="0" smtClean="0">
                <a:latin typeface="Unistra A"/>
              </a:rPr>
              <a:t>, S. E., </a:t>
            </a:r>
            <a:r>
              <a:rPr lang="fr-FR" sz="1000" dirty="0" err="1" smtClean="0">
                <a:latin typeface="Unistra A"/>
              </a:rPr>
              <a:t>Ikuta</a:t>
            </a:r>
            <a:r>
              <a:rPr lang="fr-FR" sz="1000" dirty="0" smtClean="0">
                <a:latin typeface="Unistra A"/>
              </a:rPr>
              <a:t>, K. S., </a:t>
            </a:r>
            <a:r>
              <a:rPr lang="fr-FR" sz="1000" dirty="0" err="1" smtClean="0">
                <a:latin typeface="Unistra A"/>
              </a:rPr>
              <a:t>Swetschinski</a:t>
            </a:r>
            <a:r>
              <a:rPr lang="fr-FR" sz="1000" dirty="0" smtClean="0">
                <a:latin typeface="Unistra A"/>
              </a:rPr>
              <a:t>, L. R., Gray, A. P., </a:t>
            </a:r>
            <a:r>
              <a:rPr lang="fr-FR" sz="1000" dirty="0" err="1" smtClean="0">
                <a:latin typeface="Unistra A"/>
              </a:rPr>
              <a:t>Wool</a:t>
            </a:r>
            <a:r>
              <a:rPr lang="fr-FR" sz="1000" dirty="0" smtClean="0">
                <a:latin typeface="Unistra A"/>
              </a:rPr>
              <a:t>, E. E., ... &amp; Dekker, D. M. (2024). </a:t>
            </a:r>
            <a:r>
              <a:rPr lang="fr-FR" sz="1000" i="1" dirty="0" smtClean="0">
                <a:latin typeface="Unistra A"/>
              </a:rPr>
              <a:t>The Lancet</a:t>
            </a:r>
            <a:r>
              <a:rPr lang="fr-FR" sz="1000" dirty="0" smtClean="0">
                <a:latin typeface="Unistra A"/>
              </a:rPr>
              <a:t>, </a:t>
            </a:r>
            <a:r>
              <a:rPr lang="fr-FR" sz="1000" i="1" dirty="0" smtClean="0">
                <a:latin typeface="Unistra A"/>
              </a:rPr>
              <a:t>404</a:t>
            </a:r>
            <a:r>
              <a:rPr lang="fr-FR" sz="1000" dirty="0" smtClean="0">
                <a:latin typeface="Unistra A"/>
              </a:rPr>
              <a:t>(10459), 1199-1226.</a:t>
            </a:r>
            <a:endParaRPr lang="fr-FR" sz="1000" dirty="0">
              <a:latin typeface="Unistra 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53124" y="3434755"/>
            <a:ext cx="5812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Unistra A" panose="02000503030000020000" pitchFamily="2" charset="0"/>
              </a:rPr>
              <a:t>Plus de </a:t>
            </a:r>
            <a:r>
              <a:rPr lang="en-US" sz="2000" b="1" dirty="0" smtClean="0">
                <a:latin typeface="Unistra A" panose="02000503030000020000" pitchFamily="2" charset="0"/>
              </a:rPr>
              <a:t>1/5 </a:t>
            </a:r>
            <a:r>
              <a:rPr lang="en-US" sz="2000" dirty="0" smtClean="0">
                <a:latin typeface="Unistra A" panose="02000503030000020000" pitchFamily="2" charset="0"/>
              </a:rPr>
              <a:t>des infections </a:t>
            </a:r>
            <a:r>
              <a:rPr lang="en-US" sz="2000" dirty="0" err="1" smtClean="0">
                <a:latin typeface="Unistra A" panose="02000503030000020000" pitchFamily="2" charset="0"/>
              </a:rPr>
              <a:t>bactériennes</a:t>
            </a:r>
            <a:r>
              <a:rPr lang="en-US" sz="2000" dirty="0" smtClean="0">
                <a:latin typeface="Unistra A" panose="02000503030000020000" pitchFamily="2" charset="0"/>
              </a:rPr>
              <a:t> </a:t>
            </a:r>
            <a:r>
              <a:rPr lang="en-US" sz="2000" dirty="0" err="1" smtClean="0">
                <a:latin typeface="Unistra A" panose="02000503030000020000" pitchFamily="2" charset="0"/>
              </a:rPr>
              <a:t>sont</a:t>
            </a:r>
            <a:r>
              <a:rPr lang="en-US" sz="2000" dirty="0" smtClean="0">
                <a:latin typeface="Unistra A" panose="02000503030000020000" pitchFamily="2" charset="0"/>
              </a:rPr>
              <a:t> </a:t>
            </a:r>
            <a:r>
              <a:rPr lang="en-US" sz="2000" dirty="0" err="1" smtClean="0">
                <a:latin typeface="Unistra A" panose="02000503030000020000" pitchFamily="2" charset="0"/>
              </a:rPr>
              <a:t>causées</a:t>
            </a:r>
            <a:r>
              <a:rPr lang="en-US" sz="2000" dirty="0" smtClean="0">
                <a:latin typeface="Unistra A" panose="02000503030000020000" pitchFamily="2" charset="0"/>
              </a:rPr>
              <a:t> par la resistance aux </a:t>
            </a:r>
            <a:r>
              <a:rPr lang="en-US" sz="2000" dirty="0" err="1" smtClean="0">
                <a:latin typeface="Unistra A" panose="02000503030000020000" pitchFamily="2" charset="0"/>
              </a:rPr>
              <a:t>antibiotiques</a:t>
            </a:r>
            <a:endParaRPr lang="fr-FR" sz="2000" dirty="0">
              <a:latin typeface="Unistra A" panose="02000503030000020000" pitchFamily="2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3794" y="6330950"/>
            <a:ext cx="12204000" cy="36000"/>
          </a:xfrm>
          <a:prstGeom prst="rect">
            <a:avLst/>
          </a:prstGeom>
          <a:gradFill flip="none" rotWithShape="1">
            <a:gsLst>
              <a:gs pos="0">
                <a:srgbClr val="0066CC"/>
              </a:gs>
              <a:gs pos="50000">
                <a:schemeClr val="bg1"/>
              </a:gs>
              <a:gs pos="100000">
                <a:srgbClr val="0066CC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55721" y="4654267"/>
            <a:ext cx="5812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Unistra A" panose="02000503030000020000" pitchFamily="2" charset="0"/>
              </a:rPr>
              <a:t>La mise au point de </a:t>
            </a:r>
            <a:r>
              <a:rPr lang="fr-FR" sz="2000" b="1" dirty="0">
                <a:latin typeface="Unistra A" panose="02000503030000020000" pitchFamily="2" charset="0"/>
              </a:rPr>
              <a:t>nouvelles molécules </a:t>
            </a:r>
            <a:r>
              <a:rPr lang="fr-FR" sz="2000" dirty="0">
                <a:latin typeface="Unistra A" panose="02000503030000020000" pitchFamily="2" charset="0"/>
              </a:rPr>
              <a:t>est cruciale pour contrer l’émergence de bactéries résistantes</a:t>
            </a:r>
            <a:endParaRPr lang="fr-FR" sz="2000" dirty="0">
              <a:latin typeface="Unistra A" panose="0200050303000002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7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7" grpId="0"/>
      <p:bldP spid="1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Macromycètes</a:t>
            </a:r>
            <a:endParaRPr lang="fr-FR" dirty="0"/>
          </a:p>
        </p:txBody>
      </p:sp>
      <p:sp>
        <p:nvSpPr>
          <p:cNvPr id="92" name="Titre 9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Généralités</a:t>
            </a:r>
            <a:endParaRPr lang="fr-FR" dirty="0"/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988"/>
          <a:stretch/>
        </p:blipFill>
        <p:spPr>
          <a:xfrm>
            <a:off x="597757" y="1420752"/>
            <a:ext cx="3861062" cy="2936942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2" y="1357298"/>
            <a:ext cx="5786478" cy="321471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23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8810" y="3571876"/>
            <a:ext cx="4714908" cy="10001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ight Arrow 11">
            <a:extLst>
              <a:ext uri="{FF2B5EF4-FFF2-40B4-BE49-F238E27FC236}">
                <a16:creationId xmlns:a16="http://schemas.microsoft.com/office/drawing/2014/main" id="{66E09C4F-D57F-5FDE-272E-0583DE3045F6}"/>
              </a:ext>
            </a:extLst>
          </p:cNvPr>
          <p:cNvSpPr/>
          <p:nvPr/>
        </p:nvSpPr>
        <p:spPr>
          <a:xfrm>
            <a:off x="3946671" y="5229914"/>
            <a:ext cx="1006321" cy="3272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11">
            <a:extLst>
              <a:ext uri="{FF2B5EF4-FFF2-40B4-BE49-F238E27FC236}">
                <a16:creationId xmlns:a16="http://schemas.microsoft.com/office/drawing/2014/main" id="{6F6D78D2-5454-56F4-CFA4-1489E33B67CD}"/>
              </a:ext>
            </a:extLst>
          </p:cNvPr>
          <p:cNvSpPr/>
          <p:nvPr/>
        </p:nvSpPr>
        <p:spPr>
          <a:xfrm>
            <a:off x="7632510" y="5275872"/>
            <a:ext cx="924735" cy="3007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2A54A90C-76DD-96F6-457B-3DEB7A76C3DA}"/>
              </a:ext>
            </a:extLst>
          </p:cNvPr>
          <p:cNvSpPr txBox="1"/>
          <p:nvPr/>
        </p:nvSpPr>
        <p:spPr>
          <a:xfrm>
            <a:off x="1231311" y="6214801"/>
            <a:ext cx="2334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 err="1" smtClean="0">
                <a:latin typeface="Unistra A" panose="02000503030000020000" pitchFamily="2" charset="0"/>
              </a:rPr>
              <a:t>Clitopilus</a:t>
            </a:r>
            <a:r>
              <a:rPr lang="fr-FR" sz="1800" i="1" dirty="0" smtClean="0">
                <a:latin typeface="Unistra A" panose="02000503030000020000" pitchFamily="2" charset="0"/>
              </a:rPr>
              <a:t> </a:t>
            </a:r>
            <a:r>
              <a:rPr lang="fr-FR" sz="1800" i="1" dirty="0" err="1" smtClean="0">
                <a:latin typeface="Unistra A" panose="02000503030000020000" pitchFamily="2" charset="0"/>
              </a:rPr>
              <a:t>passeckerianus</a:t>
            </a:r>
            <a:endParaRPr lang="fr-FR" sz="1800" dirty="0" smtClean="0">
              <a:latin typeface="Unistra A" panose="02000503030000020000" pitchFamily="2" charset="0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49403953-17F5-42F3-B512-61EB15A91599}"/>
              </a:ext>
            </a:extLst>
          </p:cNvPr>
          <p:cNvSpPr txBox="1"/>
          <p:nvPr/>
        </p:nvSpPr>
        <p:spPr>
          <a:xfrm>
            <a:off x="5095868" y="6215082"/>
            <a:ext cx="2857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 smtClean="0">
                <a:latin typeface="Unistra A" panose="02000503030000020000" pitchFamily="2" charset="0"/>
              </a:rPr>
              <a:t>Dérivé </a:t>
            </a:r>
            <a:r>
              <a:rPr lang="fr-FR" sz="1800" dirty="0">
                <a:latin typeface="Unistra A" panose="02000503030000020000" pitchFamily="2" charset="0"/>
              </a:rPr>
              <a:t>de </a:t>
            </a:r>
            <a:r>
              <a:rPr lang="fr-FR" sz="1800" dirty="0" err="1">
                <a:latin typeface="Unistra A" panose="02000503030000020000" pitchFamily="2" charset="0"/>
              </a:rPr>
              <a:t>p</a:t>
            </a:r>
            <a:r>
              <a:rPr lang="fr-FR" sz="1800" dirty="0" err="1" smtClean="0">
                <a:latin typeface="Unistra A" panose="02000503030000020000" pitchFamily="2" charset="0"/>
              </a:rPr>
              <a:t>leuromutilin</a:t>
            </a:r>
            <a:endParaRPr lang="fr-FR" sz="1800" dirty="0" smtClean="0">
              <a:latin typeface="Unistra A" panose="02000503030000020000" pitchFamily="2" charset="0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1D75ABE0-EBB0-1FB1-0437-66E847157697}"/>
              </a:ext>
            </a:extLst>
          </p:cNvPr>
          <p:cNvSpPr txBox="1"/>
          <p:nvPr/>
        </p:nvSpPr>
        <p:spPr>
          <a:xfrm>
            <a:off x="8832304" y="6113554"/>
            <a:ext cx="2357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 err="1" smtClean="0">
                <a:latin typeface="Unistra A" panose="02000503030000020000" pitchFamily="2" charset="0"/>
              </a:rPr>
              <a:t>Lefamulin</a:t>
            </a:r>
            <a:endParaRPr lang="fr-FR" sz="1800" dirty="0" smtClean="0">
              <a:latin typeface="Unistra A" panose="02000503030000020000" pitchFamily="2" charset="0"/>
            </a:endParaRPr>
          </a:p>
          <a:p>
            <a:pPr algn="ctr"/>
            <a:r>
              <a:rPr lang="fr-FR" sz="1800" dirty="0" smtClean="0">
                <a:latin typeface="Unistra A" panose="02000503030000020000" pitchFamily="2" charset="0"/>
              </a:rPr>
              <a:t>Médicament </a:t>
            </a:r>
            <a:r>
              <a:rPr lang="fr-FR" sz="1800" dirty="0" smtClean="0">
                <a:latin typeface="Unistra A" panose="02000503030000020000" pitchFamily="2" charset="0"/>
              </a:rPr>
              <a:t>Antibiotique</a:t>
            </a:r>
            <a:endParaRPr lang="en-US" sz="1800" dirty="0">
              <a:latin typeface="Unistra A" panose="02000503030000020000" pitchFamily="2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37" y="4643445"/>
            <a:ext cx="2374848" cy="158758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4" y="4857760"/>
            <a:ext cx="1991029" cy="11208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30" y="4643607"/>
            <a:ext cx="1715233" cy="14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 smtClean="0">
                <a:latin typeface="Unistra A"/>
              </a:rPr>
              <a:t>Mycothèque</a:t>
            </a:r>
            <a:r>
              <a:rPr dirty="0" smtClean="0">
                <a:latin typeface="Unistra A"/>
              </a:rPr>
              <a:t> et </a:t>
            </a:r>
            <a:r>
              <a:rPr dirty="0" err="1" smtClean="0">
                <a:latin typeface="Unistra A"/>
              </a:rPr>
              <a:t>extractothèque</a:t>
            </a:r>
            <a:endParaRPr lang="fr-FR" dirty="0">
              <a:latin typeface="Unistra A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97931" y="718641"/>
            <a:ext cx="9184217" cy="527806"/>
          </a:xfrm>
        </p:spPr>
        <p:txBody>
          <a:bodyPr/>
          <a:lstStyle/>
          <a:p>
            <a:r>
              <a:rPr lang="fr-FR" dirty="0" smtClean="0">
                <a:latin typeface="Unistra A"/>
              </a:rPr>
              <a:t>Echantillons récoltés entre 2016 -2025</a:t>
            </a:r>
            <a:endParaRPr lang="fr-FR" dirty="0">
              <a:latin typeface="Unistra 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2664" y="3513383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Unistra A"/>
                <a:cs typeface="Arial" pitchFamily="34" charset="0"/>
              </a:rPr>
              <a:t>Récolte des </a:t>
            </a:r>
            <a:r>
              <a:rPr lang="fr-FR" sz="1600" b="1" dirty="0" err="1" smtClean="0">
                <a:latin typeface="Unistra A"/>
                <a:cs typeface="Arial" pitchFamily="34" charset="0"/>
              </a:rPr>
              <a:t>echantillons</a:t>
            </a:r>
            <a:endParaRPr lang="fr-FR" sz="1600" b="1" dirty="0">
              <a:latin typeface="Unistra 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57298"/>
            <a:ext cx="8389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b="1" dirty="0" smtClean="0">
                <a:solidFill>
                  <a:srgbClr val="0070C0"/>
                </a:solidFill>
                <a:latin typeface="Unistra A"/>
              </a:rPr>
              <a:t>214 </a:t>
            </a:r>
            <a:r>
              <a:rPr lang="en-GB" sz="2000" b="1" dirty="0" err="1" smtClean="0">
                <a:solidFill>
                  <a:srgbClr val="0070C0"/>
                </a:solidFill>
                <a:latin typeface="Unistra A"/>
              </a:rPr>
              <a:t>échantillons</a:t>
            </a:r>
            <a:r>
              <a:rPr lang="en-GB" sz="2000" b="1" dirty="0" smtClean="0">
                <a:solidFill>
                  <a:srgbClr val="0070C0"/>
                </a:solidFill>
                <a:latin typeface="Unistra A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Unistra A"/>
              </a:rPr>
              <a:t>représentant</a:t>
            </a:r>
            <a:r>
              <a:rPr lang="en-GB" sz="2000" b="1" dirty="0" smtClean="0">
                <a:solidFill>
                  <a:srgbClr val="0070C0"/>
                </a:solidFill>
                <a:latin typeface="Unistra A"/>
              </a:rPr>
              <a:t> 138 </a:t>
            </a:r>
            <a:r>
              <a:rPr lang="en-GB" sz="2000" b="1" dirty="0" err="1" smtClean="0">
                <a:solidFill>
                  <a:srgbClr val="0070C0"/>
                </a:solidFill>
                <a:latin typeface="Unistra A"/>
              </a:rPr>
              <a:t>espèces</a:t>
            </a:r>
            <a:r>
              <a:rPr lang="en-GB" sz="2000" b="1" dirty="0" smtClean="0">
                <a:solidFill>
                  <a:srgbClr val="0070C0"/>
                </a:solidFill>
                <a:latin typeface="Unistra A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Unistra A"/>
              </a:rPr>
              <a:t>différentes</a:t>
            </a:r>
            <a:r>
              <a:rPr lang="en-GB" sz="2000" b="1" dirty="0" smtClean="0">
                <a:solidFill>
                  <a:srgbClr val="0070C0"/>
                </a:solidFill>
                <a:latin typeface="Unistra A"/>
              </a:rPr>
              <a:t> des macromycètes </a:t>
            </a:r>
            <a:endParaRPr lang="fr-FR" sz="2000" b="1" dirty="0">
              <a:latin typeface="Unistra A"/>
            </a:endParaRPr>
          </a:p>
        </p:txBody>
      </p:sp>
      <p:pic>
        <p:nvPicPr>
          <p:cNvPr id="8" name="Image 7" descr="C:\Users\PC\Documents\images-mi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1567" y="1104345"/>
            <a:ext cx="1484027" cy="82445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age 8" descr="C:\Users\PC\Documents\IMG_0975-min.jpg"/>
          <p:cNvPicPr/>
          <p:nvPr/>
        </p:nvPicPr>
        <p:blipFill>
          <a:blip r:embed="rId3" cstate="print"/>
          <a:srcRect l="2984"/>
          <a:stretch>
            <a:fillRect/>
          </a:stretch>
        </p:blipFill>
        <p:spPr bwMode="auto">
          <a:xfrm>
            <a:off x="2726173" y="1943792"/>
            <a:ext cx="1484025" cy="162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img_OrDMZ83vEPGD9u8Pzrqz2QM_127" descr="Comment bien cueillir les champignons ...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657" y="1928802"/>
            <a:ext cx="1885898" cy="16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796" t="10410" r="18511"/>
          <a:stretch/>
        </p:blipFill>
        <p:spPr>
          <a:xfrm>
            <a:off x="7003207" y="2153654"/>
            <a:ext cx="1524160" cy="1169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 11"/>
          <p:cNvPicPr/>
          <p:nvPr/>
        </p:nvPicPr>
        <p:blipFill rotWithShape="1">
          <a:blip r:embed="rId7" cstate="print"/>
          <a:srcRect r="4804" b="8545"/>
          <a:stretch/>
        </p:blipFill>
        <p:spPr>
          <a:xfrm>
            <a:off x="7071751" y="4582061"/>
            <a:ext cx="1785397" cy="1399562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 12" descr="Lyophilisateur vertical série BK-FD12,Low Prices Lyophilisateur vertical  série BK-FD12 Achats"/>
          <p:cNvPicPr/>
          <p:nvPr/>
        </p:nvPicPr>
        <p:blipFill>
          <a:blip r:embed="rId8"/>
          <a:srcRect l="30671" t="16928" r="32540" b="13089"/>
          <a:stretch>
            <a:fillRect/>
          </a:stretch>
        </p:blipFill>
        <p:spPr bwMode="auto">
          <a:xfrm>
            <a:off x="4707248" y="1886738"/>
            <a:ext cx="1357574" cy="14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Poudre de champignons de Paris (Agaricus bisporus) - Zamnesia"/>
          <p:cNvPicPr/>
          <p:nvPr/>
        </p:nvPicPr>
        <p:blipFill>
          <a:blip r:embed="rId9" cstate="print"/>
          <a:srcRect l="8219" t="26003" r="6786" b="31573"/>
          <a:stretch>
            <a:fillRect/>
          </a:stretch>
        </p:blipFill>
        <p:spPr bwMode="auto">
          <a:xfrm>
            <a:off x="9744068" y="3562731"/>
            <a:ext cx="1484026" cy="8544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ctangle à coins arrondis 14"/>
          <p:cNvSpPr/>
          <p:nvPr/>
        </p:nvSpPr>
        <p:spPr>
          <a:xfrm>
            <a:off x="2238348" y="4196386"/>
            <a:ext cx="2286016" cy="227250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smtClean="0">
                <a:solidFill>
                  <a:schemeClr val="tx1"/>
                </a:solidFill>
                <a:latin typeface="Unistra A"/>
              </a:rPr>
              <a:t>1. Heptane</a:t>
            </a:r>
          </a:p>
          <a:p>
            <a:endParaRPr lang="fr-FR" sz="1600" b="1" dirty="0" smtClean="0">
              <a:solidFill>
                <a:schemeClr val="tx1"/>
              </a:solidFill>
              <a:latin typeface="Unistra A"/>
            </a:endParaRPr>
          </a:p>
          <a:p>
            <a:r>
              <a:rPr lang="fr-FR" sz="1600" b="1" dirty="0" smtClean="0">
                <a:solidFill>
                  <a:schemeClr val="tx1"/>
                </a:solidFill>
                <a:latin typeface="Unistra A"/>
              </a:rPr>
              <a:t>2. Acétate d’</a:t>
            </a:r>
            <a:r>
              <a:rPr lang="fr-FR" sz="1600" b="1" dirty="0">
                <a:solidFill>
                  <a:schemeClr val="tx1"/>
                </a:solidFill>
                <a:latin typeface="Unistra A"/>
              </a:rPr>
              <a:t>é</a:t>
            </a:r>
            <a:r>
              <a:rPr lang="fr-FR" sz="1600" b="1" dirty="0" smtClean="0">
                <a:solidFill>
                  <a:schemeClr val="tx1"/>
                </a:solidFill>
                <a:latin typeface="Unistra A"/>
              </a:rPr>
              <a:t>thyle</a:t>
            </a:r>
          </a:p>
          <a:p>
            <a:endParaRPr lang="fr-FR" sz="1600" b="1" dirty="0" smtClean="0">
              <a:solidFill>
                <a:schemeClr val="tx1"/>
              </a:solidFill>
              <a:latin typeface="Unistra A"/>
            </a:endParaRPr>
          </a:p>
          <a:p>
            <a:r>
              <a:rPr lang="fr-FR" sz="1600" b="1" dirty="0" smtClean="0">
                <a:solidFill>
                  <a:schemeClr val="tx1"/>
                </a:solidFill>
                <a:latin typeface="Unistra A"/>
              </a:rPr>
              <a:t>3. Méthanol</a:t>
            </a:r>
          </a:p>
          <a:p>
            <a:endParaRPr lang="fr-FR" sz="1600" b="1" dirty="0" smtClean="0">
              <a:solidFill>
                <a:schemeClr val="tx1"/>
              </a:solidFill>
              <a:latin typeface="Unistra A"/>
            </a:endParaRPr>
          </a:p>
          <a:p>
            <a:r>
              <a:rPr lang="fr-FR" sz="1600" b="1" dirty="0" smtClean="0">
                <a:solidFill>
                  <a:schemeClr val="tx1"/>
                </a:solidFill>
                <a:latin typeface="Unistra A"/>
              </a:rPr>
              <a:t>4. Eau</a:t>
            </a:r>
            <a:endParaRPr lang="fr-FR" sz="1600" b="1" dirty="0">
              <a:solidFill>
                <a:schemeClr val="tx1"/>
              </a:solidFill>
              <a:latin typeface="Unistra A"/>
            </a:endParaRPr>
          </a:p>
        </p:txBody>
      </p:sp>
      <p:pic>
        <p:nvPicPr>
          <p:cNvPr id="16" name="Image 15" descr="Poudre de champignons de Paris (Agaricus bisporus) - Zamnesia"/>
          <p:cNvPicPr/>
          <p:nvPr/>
        </p:nvPicPr>
        <p:blipFill>
          <a:blip r:embed="rId10" cstate="print"/>
          <a:srcRect l="8219" t="26003" r="6786" b="31573"/>
          <a:stretch>
            <a:fillRect/>
          </a:stretch>
        </p:blipFill>
        <p:spPr bwMode="auto">
          <a:xfrm>
            <a:off x="332742" y="4886860"/>
            <a:ext cx="1484026" cy="10874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Image 16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796" t="10410" r="18511"/>
          <a:stretch/>
        </p:blipFill>
        <p:spPr>
          <a:xfrm>
            <a:off x="9641610" y="2307439"/>
            <a:ext cx="1558977" cy="796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ZoneTexte 17"/>
          <p:cNvSpPr txBox="1"/>
          <p:nvPr/>
        </p:nvSpPr>
        <p:spPr>
          <a:xfrm>
            <a:off x="9810776" y="3071810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latin typeface="Unistra A"/>
              </a:rPr>
              <a:t>Specimen</a:t>
            </a:r>
            <a:endParaRPr lang="fr-FR" sz="1600" b="1" dirty="0">
              <a:latin typeface="Unistra A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641610" y="1951723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Unistra A"/>
              </a:rPr>
              <a:t> Analyse ADN</a:t>
            </a:r>
            <a:endParaRPr lang="fr-FR" sz="1600" b="1" dirty="0">
              <a:latin typeface="Unistra A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509196" y="4442589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Unistra A"/>
              </a:rPr>
              <a:t>Poudre d’</a:t>
            </a:r>
            <a:r>
              <a:rPr lang="fr-FR" sz="1600" b="1" dirty="0">
                <a:latin typeface="Unistra A"/>
              </a:rPr>
              <a:t>é</a:t>
            </a:r>
            <a:r>
              <a:rPr lang="fr-FR" sz="1600" b="1" dirty="0" smtClean="0">
                <a:latin typeface="Unistra A"/>
              </a:rPr>
              <a:t>chantillon</a:t>
            </a:r>
            <a:endParaRPr lang="fr-FR" sz="1600" b="1" dirty="0">
              <a:latin typeface="Unistra A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10380" y="3429000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Unistra A"/>
              </a:rPr>
              <a:t>Échantillon Lyophilisé</a:t>
            </a:r>
            <a:endParaRPr lang="fr-FR" sz="1600" b="1" dirty="0">
              <a:latin typeface="Unistra A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667240" y="3429000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Unistra A"/>
              </a:rPr>
              <a:t>Lyophilisation</a:t>
            </a:r>
            <a:endParaRPr lang="fr-FR" sz="1600" b="1" dirty="0">
              <a:latin typeface="Unistra A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738414" y="3643314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Unistra A"/>
              </a:rPr>
              <a:t>Identification</a:t>
            </a:r>
            <a:endParaRPr lang="fr-FR" sz="1600" b="1" dirty="0">
              <a:latin typeface="Unistra A"/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2171536" y="2588369"/>
            <a:ext cx="509665" cy="3147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Unistra A"/>
            </a:endParaRPr>
          </a:p>
        </p:txBody>
      </p:sp>
      <p:sp>
        <p:nvSpPr>
          <p:cNvPr id="25" name="Flèche droite 24"/>
          <p:cNvSpPr/>
          <p:nvPr/>
        </p:nvSpPr>
        <p:spPr>
          <a:xfrm>
            <a:off x="6193896" y="2593366"/>
            <a:ext cx="509665" cy="3147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Unistra A"/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4277654" y="2640835"/>
            <a:ext cx="509665" cy="3147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Unistra A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1891579" y="5249908"/>
            <a:ext cx="346770" cy="3222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Unistra A"/>
            </a:endParaRPr>
          </a:p>
        </p:txBody>
      </p:sp>
      <p:sp>
        <p:nvSpPr>
          <p:cNvPr id="28" name="Flèche droite 27"/>
          <p:cNvSpPr/>
          <p:nvPr/>
        </p:nvSpPr>
        <p:spPr>
          <a:xfrm>
            <a:off x="4667240" y="5286387"/>
            <a:ext cx="387404" cy="29002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Unistra A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81818" y="6215082"/>
            <a:ext cx="212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Unistra A"/>
              </a:rPr>
              <a:t>Base des données</a:t>
            </a:r>
            <a:endParaRPr lang="fr-FR" sz="1600" b="1" dirty="0">
              <a:latin typeface="Unistra A"/>
            </a:endParaRPr>
          </a:p>
        </p:txBody>
      </p:sp>
      <p:sp>
        <p:nvSpPr>
          <p:cNvPr id="30" name="Flèche droite 29"/>
          <p:cNvSpPr/>
          <p:nvPr/>
        </p:nvSpPr>
        <p:spPr>
          <a:xfrm>
            <a:off x="6316317" y="5234133"/>
            <a:ext cx="509665" cy="3147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Unistra A"/>
            </a:endParaRPr>
          </a:p>
        </p:txBody>
      </p:sp>
      <p:pic>
        <p:nvPicPr>
          <p:cNvPr id="31" name="dimg_f7_MZ_XrOovi7_UPkJyn4AI_181" descr="Factory Price High Purity 99.0%Min ..."/>
          <p:cNvPicPr/>
          <p:nvPr/>
        </p:nvPicPr>
        <p:blipFill>
          <a:blip r:embed="rId12"/>
          <a:srcRect l="40163" t="7609" r="12174" b="34012"/>
          <a:stretch>
            <a:fillRect/>
          </a:stretch>
        </p:blipFill>
        <p:spPr bwMode="auto">
          <a:xfrm>
            <a:off x="5090536" y="4235599"/>
            <a:ext cx="1167402" cy="107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 31" descr="Recovery of valuable compounds from spent coffee grounds using compressed  propane/butane followed by scCO2 plus solvent extraction - ScienceDirect"/>
          <p:cNvPicPr/>
          <p:nvPr/>
        </p:nvPicPr>
        <p:blipFill>
          <a:blip r:embed="rId13"/>
          <a:srcRect l="3855" r="49206"/>
          <a:stretch>
            <a:fillRect/>
          </a:stretch>
        </p:blipFill>
        <p:spPr bwMode="auto">
          <a:xfrm>
            <a:off x="5101326" y="5376539"/>
            <a:ext cx="1192505" cy="90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1567" y="4768427"/>
            <a:ext cx="1529729" cy="770377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9622205" y="5507325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Unistra A"/>
              </a:rPr>
              <a:t>Reserve des échantillons</a:t>
            </a:r>
            <a:endParaRPr lang="fr-FR" sz="1600" b="1" dirty="0">
              <a:latin typeface="Unistra A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2777" y="6038102"/>
            <a:ext cx="215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Unistra A"/>
              </a:rPr>
              <a:t>Poudre de champignon</a:t>
            </a:r>
            <a:endParaRPr lang="fr-FR" sz="1600" b="1" dirty="0">
              <a:latin typeface="Unistra A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8676783" y="1380322"/>
            <a:ext cx="803896" cy="2819659"/>
            <a:chOff x="6280882" y="1858780"/>
            <a:chExt cx="1888757" cy="3687581"/>
          </a:xfrm>
        </p:grpSpPr>
        <p:sp>
          <p:nvSpPr>
            <p:cNvPr id="37" name="Flèche droite 36"/>
            <p:cNvSpPr/>
            <p:nvPr/>
          </p:nvSpPr>
          <p:spPr>
            <a:xfrm>
              <a:off x="7734924" y="5351489"/>
              <a:ext cx="404735" cy="19487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Unistra A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734923" y="1903751"/>
              <a:ext cx="104931" cy="35826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Unistra A"/>
              </a:endParaRPr>
            </a:p>
          </p:txBody>
        </p:sp>
        <p:sp>
          <p:nvSpPr>
            <p:cNvPr id="39" name="Flèche droite 38"/>
            <p:cNvSpPr/>
            <p:nvPr/>
          </p:nvSpPr>
          <p:spPr>
            <a:xfrm>
              <a:off x="7734925" y="1858780"/>
              <a:ext cx="434714" cy="20986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Unistra A"/>
              </a:endParaRPr>
            </a:p>
          </p:txBody>
        </p:sp>
        <p:sp>
          <p:nvSpPr>
            <p:cNvPr id="40" name="Flèche droite 39"/>
            <p:cNvSpPr/>
            <p:nvPr/>
          </p:nvSpPr>
          <p:spPr>
            <a:xfrm>
              <a:off x="7829864" y="3582649"/>
              <a:ext cx="309796" cy="22485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Unistra 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6977925" y="2945567"/>
              <a:ext cx="104931" cy="14990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Unistra A"/>
              </a:endParaRPr>
            </a:p>
          </p:txBody>
        </p:sp>
      </p:grpSp>
      <p:sp>
        <p:nvSpPr>
          <p:cNvPr id="42" name="Rectangle à coins arrondis 41"/>
          <p:cNvSpPr/>
          <p:nvPr/>
        </p:nvSpPr>
        <p:spPr>
          <a:xfrm>
            <a:off x="9453586" y="2214554"/>
            <a:ext cx="2286016" cy="371477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5024430" y="4000504"/>
            <a:ext cx="4143404" cy="264320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67306" y="6215082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latin typeface="Unistra A"/>
              </a:rPr>
              <a:t>extraits</a:t>
            </a:r>
            <a:endParaRPr lang="fr-FR" sz="1600" dirty="0"/>
          </a:p>
        </p:txBody>
      </p:sp>
      <p:sp>
        <p:nvSpPr>
          <p:cNvPr id="45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Q</a:t>
            </a:r>
            <a:r>
              <a:rPr dirty="0" smtClean="0"/>
              <a:t>uelques espèces </a:t>
            </a:r>
            <a:r>
              <a:rPr dirty="0" smtClean="0"/>
              <a:t>en cours d'études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97931" y="642918"/>
            <a:ext cx="11373387" cy="527806"/>
          </a:xfrm>
        </p:spPr>
        <p:txBody>
          <a:bodyPr/>
          <a:lstStyle/>
          <a:p>
            <a:r>
              <a:rPr lang="fr-FR" dirty="0" smtClean="0"/>
              <a:t>Les </a:t>
            </a:r>
            <a:r>
              <a:rPr lang="fr-FR" dirty="0" smtClean="0"/>
              <a:t>Polypores sélectionnés</a:t>
            </a:r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 bwMode="auto">
          <a:xfrm>
            <a:off x="229253" y="5061244"/>
            <a:ext cx="400052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kumimoji="0" lang="fr-FR" sz="18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nistra A" panose="02000503030000020000" pitchFamily="2" charset="0"/>
                <a:ea typeface="+mn-ea"/>
                <a:cs typeface="+mn-cs"/>
              </a:rPr>
              <a:t>Fomitopsis</a:t>
            </a:r>
            <a:r>
              <a:rPr kumimoji="0" lang="fr-FR" sz="180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nistra A" panose="02000503030000020000" pitchFamily="2" charset="0"/>
                <a:ea typeface="+mn-ea"/>
                <a:cs typeface="+mn-cs"/>
              </a:rPr>
              <a:t> </a:t>
            </a:r>
            <a:r>
              <a:rPr kumimoji="0" lang="fr-FR" sz="18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nistra A" panose="02000503030000020000" pitchFamily="2" charset="0"/>
                <a:ea typeface="+mn-ea"/>
                <a:cs typeface="+mn-cs"/>
              </a:rPr>
              <a:t>pinicola</a:t>
            </a:r>
            <a:r>
              <a:rPr kumimoji="0" lang="fr-FR" sz="180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nistra A" panose="02000503030000020000" pitchFamily="2" charset="0"/>
                <a:ea typeface="+mn-ea"/>
                <a:cs typeface="+mn-cs"/>
              </a:rPr>
              <a:t> – </a:t>
            </a:r>
            <a:r>
              <a:rPr kumimoji="0" lang="fr-FR" sz="180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nistra A" panose="02000503030000020000" pitchFamily="2" charset="0"/>
                <a:ea typeface="+mn-ea"/>
                <a:cs typeface="+mn-cs"/>
              </a:rPr>
              <a:t>(Fopi23b)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fr-FR" sz="1800" noProof="0" dirty="0" smtClean="0">
                <a:latin typeface="Unistra A" panose="02000503030000020000" pitchFamily="2" charset="0"/>
                <a:cs typeface="+mn-cs"/>
              </a:rPr>
              <a:t>Lieu de </a:t>
            </a:r>
            <a:r>
              <a:rPr lang="fr-FR" sz="1800" noProof="0" dirty="0" smtClean="0">
                <a:latin typeface="Unistra A" panose="02000503030000020000" pitchFamily="2" charset="0"/>
                <a:cs typeface="+mn-cs"/>
              </a:rPr>
              <a:t>récolte: </a:t>
            </a:r>
            <a:r>
              <a:rPr kumimoji="0" lang="fr-FR" sz="180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nistra A" panose="02000503030000020000" pitchFamily="2" charset="0"/>
                <a:ea typeface="+mn-ea"/>
                <a:cs typeface="+mn-cs"/>
              </a:rPr>
              <a:t>Fackenthal</a:t>
            </a:r>
            <a:endParaRPr kumimoji="0" lang="fr-FR" sz="1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nistra A" panose="02000503030000020000" pitchFamily="2" charset="0"/>
              <a:ea typeface="+mn-ea"/>
              <a:cs typeface="+mn-cs"/>
            </a:endParaRPr>
          </a:p>
        </p:txBody>
      </p:sp>
      <p:pic>
        <p:nvPicPr>
          <p:cNvPr id="8" name="Picture 2" descr="Fomitopsis pinicola — Wikipédia"/>
          <p:cNvPicPr>
            <a:picLocks noChangeAspect="1" noChangeArrowheads="1"/>
          </p:cNvPicPr>
          <p:nvPr/>
        </p:nvPicPr>
        <p:blipFill>
          <a:blip r:embed="rId3" cstate="print"/>
          <a:srcRect b="5381"/>
          <a:stretch>
            <a:fillRect/>
          </a:stretch>
        </p:blipFill>
        <p:spPr bwMode="auto">
          <a:xfrm>
            <a:off x="372129" y="2060848"/>
            <a:ext cx="3571900" cy="2928958"/>
          </a:xfrm>
          <a:prstGeom prst="rect">
            <a:avLst/>
          </a:prstGeom>
          <a:noFill/>
        </p:spPr>
      </p:pic>
      <p:pic>
        <p:nvPicPr>
          <p:cNvPr id="9" name="Image 8" descr="https://upload.wikimedia.org/wikipedia/commons/5/50/Piptoporus_betulinus_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1219" y="2132286"/>
            <a:ext cx="3500462" cy="2857520"/>
          </a:xfrm>
          <a:prstGeom prst="rect">
            <a:avLst/>
          </a:prstGeom>
          <a:noFill/>
        </p:spPr>
      </p:pic>
      <p:pic>
        <p:nvPicPr>
          <p:cNvPr id="11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8871" y="2132286"/>
            <a:ext cx="3592068" cy="2928958"/>
          </a:xfrm>
          <a:prstGeom prst="rect">
            <a:avLst/>
          </a:prstGeom>
        </p:spPr>
      </p:pic>
      <p:sp>
        <p:nvSpPr>
          <p:cNvPr id="13" name="object 9"/>
          <p:cNvSpPr txBox="1"/>
          <p:nvPr/>
        </p:nvSpPr>
        <p:spPr>
          <a:xfrm>
            <a:off x="8015995" y="5132682"/>
            <a:ext cx="4167174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i="1" spc="-10" dirty="0" err="1" smtClean="0">
                <a:solidFill>
                  <a:schemeClr val="accent1"/>
                </a:solidFill>
                <a:latin typeface="Unistra A"/>
                <a:cs typeface="Calibri"/>
              </a:rPr>
              <a:t>Gloeophyllum</a:t>
            </a:r>
            <a:r>
              <a:rPr sz="1800" i="1" spc="-5" dirty="0" smtClean="0">
                <a:solidFill>
                  <a:schemeClr val="accent1"/>
                </a:solidFill>
                <a:latin typeface="Unistra A"/>
                <a:cs typeface="Calibri"/>
              </a:rPr>
              <a:t> </a:t>
            </a:r>
            <a:r>
              <a:rPr sz="1800" i="1" spc="-10" dirty="0" err="1" smtClean="0">
                <a:solidFill>
                  <a:schemeClr val="accent1"/>
                </a:solidFill>
                <a:latin typeface="Unistra A"/>
                <a:cs typeface="Calibri"/>
              </a:rPr>
              <a:t>odoratum</a:t>
            </a:r>
            <a:r>
              <a:rPr lang="fr-FR" sz="1800" i="1" spc="-10" dirty="0" smtClean="0">
                <a:solidFill>
                  <a:schemeClr val="accent1"/>
                </a:solidFill>
                <a:latin typeface="Unistra A"/>
                <a:cs typeface="Calibri"/>
              </a:rPr>
              <a:t>  </a:t>
            </a:r>
            <a:r>
              <a:rPr lang="fr-FR" sz="1800" spc="-10" dirty="0" smtClean="0">
                <a:solidFill>
                  <a:schemeClr val="accent1"/>
                </a:solidFill>
                <a:latin typeface="Unistra A"/>
                <a:cs typeface="Calibri"/>
              </a:rPr>
              <a:t>(</a:t>
            </a:r>
            <a:r>
              <a:rPr lang="fr-FR" sz="1800" spc="-10" dirty="0" err="1" smtClean="0">
                <a:solidFill>
                  <a:schemeClr val="accent1"/>
                </a:solidFill>
                <a:latin typeface="Unistra A"/>
                <a:cs typeface="Calibri"/>
              </a:rPr>
              <a:t>Glod</a:t>
            </a:r>
            <a:r>
              <a:rPr lang="fr-FR" sz="1800" spc="-10" dirty="0" smtClean="0">
                <a:solidFill>
                  <a:schemeClr val="accent1"/>
                </a:solidFill>
                <a:latin typeface="Unistra A"/>
                <a:cs typeface="Calibri"/>
              </a:rPr>
              <a:t> 24)</a:t>
            </a:r>
          </a:p>
          <a:p>
            <a:pPr marL="12700" lvl="0" algn="ctr">
              <a:spcBef>
                <a:spcPts val="100"/>
              </a:spcBef>
            </a:pPr>
            <a:r>
              <a:rPr lang="fr-FR" sz="1800" dirty="0">
                <a:latin typeface="Unistra A" panose="02000503030000020000" pitchFamily="2" charset="0"/>
              </a:rPr>
              <a:t>Lieu de </a:t>
            </a:r>
            <a:r>
              <a:rPr lang="fr-FR" sz="1800" dirty="0" smtClean="0">
                <a:latin typeface="Unistra A" panose="02000503030000020000" pitchFamily="2" charset="0"/>
              </a:rPr>
              <a:t>récolte: </a:t>
            </a:r>
            <a:r>
              <a:rPr lang="fr-FR" sz="1800" dirty="0" smtClean="0">
                <a:latin typeface="Unistra A"/>
              </a:rPr>
              <a:t>Molsheim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86905" y="5061244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i="1" dirty="0" err="1" smtClean="0">
                <a:solidFill>
                  <a:schemeClr val="accent1"/>
                </a:solidFill>
                <a:latin typeface="Unistra A"/>
              </a:rPr>
              <a:t>Fomitopsis</a:t>
            </a:r>
            <a:r>
              <a:rPr lang="fr-FR" sz="1800" i="1" dirty="0" smtClean="0">
                <a:solidFill>
                  <a:schemeClr val="accent1"/>
                </a:solidFill>
                <a:latin typeface="Unistra A"/>
              </a:rPr>
              <a:t> </a:t>
            </a:r>
            <a:r>
              <a:rPr lang="fr-FR" sz="1800" i="1" dirty="0" err="1" smtClean="0">
                <a:solidFill>
                  <a:schemeClr val="accent1"/>
                </a:solidFill>
                <a:latin typeface="Unistra A"/>
              </a:rPr>
              <a:t>betulina</a:t>
            </a:r>
            <a:r>
              <a:rPr lang="fr-FR" sz="1800" i="1" dirty="0" smtClean="0">
                <a:solidFill>
                  <a:schemeClr val="accent1"/>
                </a:solidFill>
                <a:latin typeface="Unistra A"/>
              </a:rPr>
              <a:t> – </a:t>
            </a:r>
            <a:r>
              <a:rPr lang="fr-FR" sz="1800" dirty="0" smtClean="0">
                <a:solidFill>
                  <a:schemeClr val="accent1"/>
                </a:solidFill>
                <a:latin typeface="Unistra A"/>
              </a:rPr>
              <a:t>(</a:t>
            </a:r>
            <a:r>
              <a:rPr lang="fr-FR" sz="1800" dirty="0" err="1" smtClean="0">
                <a:solidFill>
                  <a:schemeClr val="accent1"/>
                </a:solidFill>
                <a:latin typeface="Unistra A"/>
              </a:rPr>
              <a:t>Fobe</a:t>
            </a:r>
            <a:r>
              <a:rPr lang="fr-FR" sz="1800" dirty="0" smtClean="0">
                <a:solidFill>
                  <a:schemeClr val="accent1"/>
                </a:solidFill>
                <a:latin typeface="Unistra A"/>
              </a:rPr>
              <a:t> 24)</a:t>
            </a:r>
          </a:p>
          <a:p>
            <a:pPr lvl="0" algn="ctr"/>
            <a:r>
              <a:rPr lang="fr-FR" sz="1800" dirty="0">
                <a:latin typeface="Unistra A" panose="02000503030000020000" pitchFamily="2" charset="0"/>
              </a:rPr>
              <a:t>Lieu de </a:t>
            </a:r>
            <a:r>
              <a:rPr lang="fr-FR" sz="1800" dirty="0" smtClean="0">
                <a:latin typeface="Unistra A" panose="02000503030000020000" pitchFamily="2" charset="0"/>
              </a:rPr>
              <a:t>récolte: </a:t>
            </a:r>
            <a:r>
              <a:rPr lang="fr-FR" sz="1800" dirty="0" smtClean="0">
                <a:latin typeface="Unistra A" panose="02000503030000020000" pitchFamily="2" charset="0"/>
              </a:rPr>
              <a:t>Molsheim</a:t>
            </a:r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Description</a:t>
            </a:r>
            <a:endParaRPr lang="fr-FR" dirty="0"/>
          </a:p>
        </p:txBody>
      </p:sp>
      <p:sp>
        <p:nvSpPr>
          <p:cNvPr id="28" name="Titr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Méthode générale</a:t>
            </a:r>
            <a:endParaRPr lang="fr-FR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/>
          <a:srcRect r="5437"/>
          <a:stretch>
            <a:fillRect/>
          </a:stretch>
        </p:blipFill>
        <p:spPr bwMode="auto">
          <a:xfrm>
            <a:off x="738150" y="1357298"/>
            <a:ext cx="10644262" cy="528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E328E0-5676-4F19-9447-E70CDAED9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Description</a:t>
            </a:r>
            <a:endParaRPr lang="fr-FR" dirty="0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Méthode par </a:t>
            </a:r>
            <a:r>
              <a:rPr dirty="0" err="1" smtClean="0"/>
              <a:t>Bioautographie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2352" y="6416832"/>
            <a:ext cx="88092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>
                <a:latin typeface="Unistra A" panose="02000503030000020000" pitchFamily="2" charset="0"/>
              </a:rPr>
              <a:t>Dewanjee</a:t>
            </a:r>
            <a:r>
              <a:rPr lang="fr-FR" sz="1000" dirty="0" smtClean="0">
                <a:latin typeface="Unistra A" panose="02000503030000020000" pitchFamily="2" charset="0"/>
              </a:rPr>
              <a:t>, S., </a:t>
            </a:r>
            <a:r>
              <a:rPr lang="fr-FR" sz="1000" dirty="0" err="1" smtClean="0">
                <a:latin typeface="Unistra A" panose="02000503030000020000" pitchFamily="2" charset="0"/>
              </a:rPr>
              <a:t>Gangopadhyay</a:t>
            </a:r>
            <a:r>
              <a:rPr lang="fr-FR" sz="1000" dirty="0" smtClean="0">
                <a:latin typeface="Unistra A" panose="02000503030000020000" pitchFamily="2" charset="0"/>
              </a:rPr>
              <a:t>, M., </a:t>
            </a:r>
            <a:r>
              <a:rPr lang="fr-FR" sz="1000" dirty="0" err="1" smtClean="0">
                <a:latin typeface="Unistra A" panose="02000503030000020000" pitchFamily="2" charset="0"/>
              </a:rPr>
              <a:t>Bhattacharya</a:t>
            </a:r>
            <a:r>
              <a:rPr lang="fr-FR" sz="1000" dirty="0" smtClean="0">
                <a:latin typeface="Unistra A" panose="02000503030000020000" pitchFamily="2" charset="0"/>
              </a:rPr>
              <a:t>, N., </a:t>
            </a:r>
            <a:r>
              <a:rPr lang="fr-FR" sz="1000" dirty="0" err="1" smtClean="0">
                <a:latin typeface="Unistra A" panose="02000503030000020000" pitchFamily="2" charset="0"/>
              </a:rPr>
              <a:t>Khanra</a:t>
            </a:r>
            <a:r>
              <a:rPr lang="fr-FR" sz="1000" dirty="0" smtClean="0">
                <a:latin typeface="Unistra A" panose="02000503030000020000" pitchFamily="2" charset="0"/>
              </a:rPr>
              <a:t>, R., &amp; </a:t>
            </a:r>
            <a:r>
              <a:rPr lang="fr-FR" sz="1000" dirty="0" err="1" smtClean="0">
                <a:latin typeface="Unistra A" panose="02000503030000020000" pitchFamily="2" charset="0"/>
              </a:rPr>
              <a:t>Dua</a:t>
            </a:r>
            <a:r>
              <a:rPr lang="fr-FR" sz="1000" dirty="0" smtClean="0">
                <a:latin typeface="Unistra A" panose="02000503030000020000" pitchFamily="2" charset="0"/>
              </a:rPr>
              <a:t>, T. K. (2015). </a:t>
            </a:r>
            <a:r>
              <a:rPr lang="fr-FR" sz="1000" i="1" dirty="0" smtClean="0">
                <a:latin typeface="Unistra A" panose="02000503030000020000" pitchFamily="2" charset="0"/>
              </a:rPr>
              <a:t>Journal of </a:t>
            </a:r>
            <a:r>
              <a:rPr lang="fr-FR" sz="1000" i="1" dirty="0" err="1" smtClean="0">
                <a:latin typeface="Unistra A" panose="02000503030000020000" pitchFamily="2" charset="0"/>
              </a:rPr>
              <a:t>pharmaceutical</a:t>
            </a:r>
            <a:r>
              <a:rPr lang="fr-FR" sz="1000" i="1" dirty="0" smtClean="0">
                <a:latin typeface="Unistra A" panose="02000503030000020000" pitchFamily="2" charset="0"/>
              </a:rPr>
              <a:t> </a:t>
            </a:r>
            <a:r>
              <a:rPr lang="fr-FR" sz="1000" i="1" dirty="0" err="1" smtClean="0">
                <a:latin typeface="Unistra A" panose="02000503030000020000" pitchFamily="2" charset="0"/>
              </a:rPr>
              <a:t>analysis</a:t>
            </a:r>
            <a:r>
              <a:rPr lang="fr-FR" sz="1000" dirty="0" smtClean="0">
                <a:latin typeface="Unistra A" panose="02000503030000020000" pitchFamily="2" charset="0"/>
              </a:rPr>
              <a:t>, </a:t>
            </a:r>
            <a:r>
              <a:rPr lang="fr-FR" sz="1000" i="1" dirty="0" smtClean="0">
                <a:latin typeface="Unistra A" panose="02000503030000020000" pitchFamily="2" charset="0"/>
              </a:rPr>
              <a:t>5</a:t>
            </a:r>
            <a:r>
              <a:rPr lang="fr-FR" sz="1000" dirty="0" smtClean="0">
                <a:latin typeface="Unistra A" panose="02000503030000020000" pitchFamily="2" charset="0"/>
              </a:rPr>
              <a:t>(2), 75-84.</a:t>
            </a:r>
            <a:endParaRPr lang="fr-FR" sz="1000" dirty="0">
              <a:latin typeface="Unistra A" panose="02000503030000020000" pitchFamily="2" charset="0"/>
            </a:endParaRPr>
          </a:p>
        </p:txBody>
      </p:sp>
      <p:pic>
        <p:nvPicPr>
          <p:cNvPr id="16" name="Image 1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309" y="2054363"/>
            <a:ext cx="5500726" cy="3538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Image 16" descr="TLC bioautography-guided isolation of antioxidant activity components of  extracts from Sophora flavescens Ait. | European Food Research and  Technology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3456" y="1497612"/>
            <a:ext cx="2545926" cy="1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/>
          <p:cNvPicPr/>
          <p:nvPr/>
        </p:nvPicPr>
        <p:blipFill>
          <a:blip r:embed="rId4"/>
          <a:srcRect r="23545" b="71483"/>
          <a:stretch>
            <a:fillRect/>
          </a:stretch>
        </p:blipFill>
        <p:spPr bwMode="auto">
          <a:xfrm>
            <a:off x="8483436" y="3053003"/>
            <a:ext cx="2480928" cy="133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8694914" y="2714688"/>
            <a:ext cx="1601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Activité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Antioxydante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8607470" y="4426066"/>
            <a:ext cx="18036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Activité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antimicrobienne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8520028" y="6047500"/>
            <a:ext cx="1592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Activité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enzymatique</a:t>
            </a:r>
            <a:endParaRPr lang="fr-FR" dirty="0"/>
          </a:p>
        </p:txBody>
      </p:sp>
      <p:grpSp>
        <p:nvGrpSpPr>
          <p:cNvPr id="29" name="Groupe 28"/>
          <p:cNvGrpSpPr/>
          <p:nvPr/>
        </p:nvGrpSpPr>
        <p:grpSpPr>
          <a:xfrm>
            <a:off x="8418807" y="4716911"/>
            <a:ext cx="2627948" cy="1304144"/>
            <a:chOff x="8786272" y="4631961"/>
            <a:chExt cx="1284292" cy="1304144"/>
          </a:xfrm>
        </p:grpSpPr>
        <p:pic>
          <p:nvPicPr>
            <p:cNvPr id="30" name="dimg_seHMZ9HiGbL3kdUPvojfqQs_327" descr="thin-layer chromatography assays ..."/>
            <p:cNvPicPr/>
            <p:nvPr/>
          </p:nvPicPr>
          <p:blipFill>
            <a:blip r:embed="rId5"/>
            <a:srcRect l="78556" r="2466"/>
            <a:stretch>
              <a:fillRect/>
            </a:stretch>
          </p:blipFill>
          <p:spPr bwMode="auto">
            <a:xfrm>
              <a:off x="9466616" y="4644275"/>
              <a:ext cx="603948" cy="1291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dimg_seHMZ9HiGbL3kdUPvojfqQs_327" descr="thin-layer chromatography assays ..."/>
            <p:cNvPicPr/>
            <p:nvPr/>
          </p:nvPicPr>
          <p:blipFill>
            <a:blip r:embed="rId5"/>
            <a:srcRect l="78556" r="2466"/>
            <a:stretch>
              <a:fillRect/>
            </a:stretch>
          </p:blipFill>
          <p:spPr bwMode="auto">
            <a:xfrm>
              <a:off x="8786272" y="4631961"/>
              <a:ext cx="603948" cy="127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Groupe 31"/>
          <p:cNvGrpSpPr/>
          <p:nvPr/>
        </p:nvGrpSpPr>
        <p:grpSpPr>
          <a:xfrm>
            <a:off x="6459765" y="2078642"/>
            <a:ext cx="1858780" cy="3732551"/>
            <a:chOff x="6280882" y="1858780"/>
            <a:chExt cx="1888757" cy="3687581"/>
          </a:xfrm>
        </p:grpSpPr>
        <p:sp>
          <p:nvSpPr>
            <p:cNvPr id="33" name="Flèche droite 32"/>
            <p:cNvSpPr/>
            <p:nvPr/>
          </p:nvSpPr>
          <p:spPr>
            <a:xfrm>
              <a:off x="7734924" y="5351489"/>
              <a:ext cx="404735" cy="19487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734923" y="1903751"/>
              <a:ext cx="104931" cy="35826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lèche droite 34"/>
            <p:cNvSpPr/>
            <p:nvPr/>
          </p:nvSpPr>
          <p:spPr>
            <a:xfrm>
              <a:off x="7734925" y="1858780"/>
              <a:ext cx="434714" cy="20986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lèche droite 35"/>
            <p:cNvSpPr/>
            <p:nvPr/>
          </p:nvSpPr>
          <p:spPr>
            <a:xfrm>
              <a:off x="7829864" y="3582649"/>
              <a:ext cx="309796" cy="22485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6977925" y="2945567"/>
              <a:ext cx="104931" cy="14990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13794" y="6330950"/>
            <a:ext cx="12204000" cy="36000"/>
          </a:xfrm>
          <a:prstGeom prst="rect">
            <a:avLst/>
          </a:prstGeom>
          <a:gradFill flip="none" rotWithShape="1">
            <a:gsLst>
              <a:gs pos="0">
                <a:srgbClr val="0066CC"/>
              </a:gs>
              <a:gs pos="50000">
                <a:schemeClr val="bg1"/>
              </a:gs>
              <a:gs pos="100000">
                <a:srgbClr val="0066CC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  <a:cs typeface="+mn-cs"/>
            </a:endParaRPr>
          </a:p>
        </p:txBody>
      </p:sp>
      <p:sp>
        <p:nvSpPr>
          <p:cNvPr id="24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Méthode basée sur la </a:t>
            </a:r>
            <a:r>
              <a:rPr dirty="0" err="1" smtClean="0"/>
              <a:t>Bioautography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0354" name="Picture 2" descr="C:\Users\PC\Documents\Capture d’écran 2025-12-07 150534.png"/>
          <p:cNvPicPr>
            <a:picLocks noChangeAspect="1" noChangeArrowheads="1"/>
          </p:cNvPicPr>
          <p:nvPr/>
        </p:nvPicPr>
        <p:blipFill>
          <a:blip r:embed="rId3"/>
          <a:srcRect b="826"/>
          <a:stretch>
            <a:fillRect/>
          </a:stretch>
        </p:blipFill>
        <p:spPr bwMode="auto">
          <a:xfrm>
            <a:off x="0" y="642918"/>
            <a:ext cx="12192000" cy="5810418"/>
          </a:xfrm>
          <a:prstGeom prst="rect">
            <a:avLst/>
          </a:prstGeom>
          <a:noFill/>
        </p:spPr>
      </p:pic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9655" y="6386816"/>
            <a:ext cx="12204000" cy="36000"/>
          </a:xfrm>
          <a:prstGeom prst="rect">
            <a:avLst/>
          </a:prstGeom>
          <a:gradFill flip="none" rotWithShape="1">
            <a:gsLst>
              <a:gs pos="0">
                <a:srgbClr val="0066CC"/>
              </a:gs>
              <a:gs pos="50000">
                <a:schemeClr val="bg1"/>
              </a:gs>
              <a:gs pos="100000">
                <a:srgbClr val="0066CC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858" y="6525352"/>
            <a:ext cx="11915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PEPIN G., OZGA T., SOUAIBOU Y., URBAIN A.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Antimicrobial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Potential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1000" i="1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Fomitopsis</a:t>
            </a:r>
            <a:r>
              <a:rPr lang="fr-FR" sz="1000" i="1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i="1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pinicola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 err="1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Bioactivity</a:t>
            </a:r>
            <a:r>
              <a:rPr lang="fr-FR" sz="1000" dirty="0" smtClean="0">
                <a:latin typeface="Unistra A" panose="0200050303000002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Screening to Compound Identification. Les Journées du Campus d'Illkirch 2025 (poster), 26-27 mai 2025 - Pôle API - Illkirch-Graffenstaden (France).</a:t>
            </a:r>
            <a:endParaRPr lang="fr-FR" sz="1000" dirty="0">
              <a:latin typeface="Unistra A" panose="0200050303000002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53" y="33334"/>
            <a:ext cx="11518966" cy="576000"/>
          </a:xfrm>
        </p:spPr>
        <p:txBody>
          <a:bodyPr/>
          <a:lstStyle/>
          <a:p>
            <a:r>
              <a:rPr dirty="0" smtClean="0"/>
              <a:t>Résultats </a:t>
            </a:r>
            <a:r>
              <a:rPr dirty="0" smtClean="0"/>
              <a:t>sur les </a:t>
            </a:r>
            <a:r>
              <a:rPr dirty="0" smtClean="0"/>
              <a:t>extractions</a:t>
            </a:r>
            <a:endParaRPr lang="fr-FR" i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Rendement d’extraction</a:t>
            </a:r>
            <a:endParaRPr lang="fr-FR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648456"/>
              </p:ext>
            </p:extLst>
          </p:nvPr>
        </p:nvGraphicFramePr>
        <p:xfrm>
          <a:off x="380960" y="3927538"/>
          <a:ext cx="4392118" cy="2144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380960" y="1357298"/>
          <a:ext cx="450059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ce réservé du numéro de diapositive 6">
            <a:extLst>
              <a:ext uri="{FF2B5EF4-FFF2-40B4-BE49-F238E27FC236}">
                <a16:creationId xmlns:a16="http://schemas.microsoft.com/office/drawing/2014/main" id="{5113A918-F9E1-1B6B-D72A-5A09A4828000}"/>
              </a:ext>
            </a:extLst>
          </p:cNvPr>
          <p:cNvSpPr txBox="1">
            <a:spLocks/>
          </p:cNvSpPr>
          <p:nvPr/>
        </p:nvSpPr>
        <p:spPr>
          <a:xfrm>
            <a:off x="11382412" y="6492875"/>
            <a:ext cx="61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570C-C504-4C94-AEF3-E8297A434177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809497"/>
              </p:ext>
            </p:extLst>
          </p:nvPr>
        </p:nvGraphicFramePr>
        <p:xfrm>
          <a:off x="6339685" y="1444689"/>
          <a:ext cx="435771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618334"/>
              </p:ext>
            </p:extLst>
          </p:nvPr>
        </p:nvGraphicFramePr>
        <p:xfrm>
          <a:off x="6339685" y="3877417"/>
          <a:ext cx="471490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Titre 1"/>
          <p:cNvSpPr txBox="1">
            <a:spLocks/>
          </p:cNvSpPr>
          <p:nvPr/>
        </p:nvSpPr>
        <p:spPr>
          <a:xfrm>
            <a:off x="703422" y="5984850"/>
            <a:ext cx="3738546" cy="5000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i="1" dirty="0" smtClean="0">
                <a:latin typeface="Unistra A" panose="02000503030000020000" pitchFamily="2" charset="0"/>
              </a:rPr>
              <a:t>F. </a:t>
            </a:r>
            <a:r>
              <a:rPr lang="fr-FR" sz="1600" i="1" dirty="0" err="1" smtClean="0">
                <a:latin typeface="Unistra A" panose="02000503030000020000" pitchFamily="2" charset="0"/>
              </a:rPr>
              <a:t>pinicola</a:t>
            </a:r>
            <a:r>
              <a:rPr lang="fr-FR" sz="1600" i="1" dirty="0" smtClean="0">
                <a:latin typeface="Unistra A" panose="02000503030000020000" pitchFamily="2" charset="0"/>
              </a:rPr>
              <a:t> </a:t>
            </a:r>
            <a:r>
              <a:rPr lang="fr-FR" sz="1600" dirty="0" smtClean="0">
                <a:latin typeface="Unistra A" panose="02000503030000020000" pitchFamily="2" charset="0"/>
              </a:rPr>
              <a:t>(</a:t>
            </a:r>
            <a:r>
              <a:rPr lang="fr-FR" sz="1600" dirty="0" smtClean="0">
                <a:latin typeface="Unistra A" panose="02000503030000020000" pitchFamily="2" charset="0"/>
              </a:rPr>
              <a:t>Fopi</a:t>
            </a:r>
            <a:r>
              <a:rPr lang="fr-FR" sz="1600" dirty="0">
                <a:latin typeface="Unistra A" panose="02000503030000020000" pitchFamily="2" charset="0"/>
              </a:rPr>
              <a:t>-</a:t>
            </a:r>
            <a:r>
              <a:rPr lang="fr-FR" sz="1600" dirty="0" smtClean="0">
                <a:latin typeface="Unistra A" panose="02000503030000020000" pitchFamily="2" charset="0"/>
              </a:rPr>
              <a:t>23b</a:t>
            </a:r>
            <a:r>
              <a:rPr lang="fr-FR" sz="1600" dirty="0" smtClean="0">
                <a:latin typeface="Unistra A" panose="02000503030000020000" pitchFamily="2" charset="0"/>
              </a:rPr>
              <a:t>) - 225g of </a:t>
            </a:r>
            <a:r>
              <a:rPr lang="fr-FR" sz="1600" dirty="0" err="1" smtClean="0">
                <a:latin typeface="Unistra A" panose="02000503030000020000" pitchFamily="2" charset="0"/>
              </a:rPr>
              <a:t>dried</a:t>
            </a:r>
            <a:r>
              <a:rPr lang="fr-FR" sz="1600" dirty="0" smtClean="0">
                <a:latin typeface="Unistra A" panose="02000503030000020000" pitchFamily="2" charset="0"/>
              </a:rPr>
              <a:t> </a:t>
            </a:r>
            <a:r>
              <a:rPr lang="fr-FR" sz="1600" dirty="0" err="1" smtClean="0">
                <a:latin typeface="Unistra A" panose="02000503030000020000" pitchFamily="2" charset="0"/>
              </a:rPr>
              <a:t>powder</a:t>
            </a:r>
            <a:endParaRPr lang="fr-FR" sz="1600" dirty="0" smtClean="0">
              <a:latin typeface="Unistra A" panose="02000503030000020000" pitchFamily="2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7133940" y="6091955"/>
            <a:ext cx="4248472" cy="4286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i="1" dirty="0" smtClean="0">
                <a:latin typeface="Unistra A" panose="02000503030000020000" pitchFamily="2" charset="0"/>
              </a:rPr>
              <a:t>F. </a:t>
            </a:r>
            <a:r>
              <a:rPr lang="fr-FR" sz="1600" i="1" dirty="0" err="1" smtClean="0">
                <a:latin typeface="Unistra A" panose="02000503030000020000" pitchFamily="2" charset="0"/>
              </a:rPr>
              <a:t>betulina</a:t>
            </a:r>
            <a:r>
              <a:rPr lang="fr-FR" sz="1600" i="1" dirty="0" smtClean="0">
                <a:latin typeface="Unistra A" panose="02000503030000020000" pitchFamily="2" charset="0"/>
              </a:rPr>
              <a:t> </a:t>
            </a:r>
            <a:r>
              <a:rPr lang="fr-FR" sz="1600" dirty="0" smtClean="0">
                <a:latin typeface="Unistra A" panose="02000503030000020000" pitchFamily="2" charset="0"/>
              </a:rPr>
              <a:t>(</a:t>
            </a:r>
            <a:r>
              <a:rPr lang="fr-FR" sz="1600" dirty="0" smtClean="0">
                <a:latin typeface="Unistra A" panose="02000503030000020000" pitchFamily="2" charset="0"/>
              </a:rPr>
              <a:t>Fobe</a:t>
            </a:r>
            <a:r>
              <a:rPr lang="fr-FR" sz="1600" dirty="0">
                <a:latin typeface="Unistra A" panose="02000503030000020000" pitchFamily="2" charset="0"/>
              </a:rPr>
              <a:t>-</a:t>
            </a:r>
            <a:r>
              <a:rPr lang="fr-FR" sz="1600" dirty="0" smtClean="0">
                <a:latin typeface="Unistra A" panose="02000503030000020000" pitchFamily="2" charset="0"/>
              </a:rPr>
              <a:t>24</a:t>
            </a:r>
            <a:r>
              <a:rPr lang="fr-FR" sz="1600" dirty="0" smtClean="0">
                <a:latin typeface="Unistra A" panose="02000503030000020000" pitchFamily="2" charset="0"/>
              </a:rPr>
              <a:t>) - 120g of </a:t>
            </a:r>
            <a:r>
              <a:rPr lang="fr-FR" sz="1600" dirty="0" err="1" smtClean="0">
                <a:latin typeface="Unistra A" panose="02000503030000020000" pitchFamily="2" charset="0"/>
              </a:rPr>
              <a:t>dried</a:t>
            </a:r>
            <a:r>
              <a:rPr lang="fr-FR" sz="1600" dirty="0" smtClean="0">
                <a:latin typeface="Unistra A" panose="02000503030000020000" pitchFamily="2" charset="0"/>
              </a:rPr>
              <a:t> </a:t>
            </a:r>
            <a:r>
              <a:rPr lang="fr-FR" sz="1600" dirty="0" err="1" smtClean="0">
                <a:latin typeface="Unistra A" panose="02000503030000020000" pitchFamily="2" charset="0"/>
              </a:rPr>
              <a:t>powder</a:t>
            </a:r>
            <a:endParaRPr lang="fr-FR" sz="1600" dirty="0" smtClean="0">
              <a:latin typeface="Unistra A" panose="0200050303000002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28865</TotalTime>
  <Words>1413</Words>
  <Application>Microsoft Office PowerPoint</Application>
  <PresentationFormat>Grand écran</PresentationFormat>
  <Paragraphs>439</Paragraphs>
  <Slides>18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Arial</vt:lpstr>
      <vt:lpstr>Arial Nova Light</vt:lpstr>
      <vt:lpstr>Arial Unicode MS</vt:lpstr>
      <vt:lpstr>Calibri</vt:lpstr>
      <vt:lpstr>Cambria Math</vt:lpstr>
      <vt:lpstr>Times New Roman</vt:lpstr>
      <vt:lpstr>Unistra A</vt:lpstr>
      <vt:lpstr>Wingdings</vt:lpstr>
      <vt:lpstr>Thème Office</vt:lpstr>
      <vt:lpstr>CS ChemDraw Drawing</vt:lpstr>
      <vt:lpstr>Présentation PowerPoint</vt:lpstr>
      <vt:lpstr>Antibioresistance</vt:lpstr>
      <vt:lpstr>Généralités</vt:lpstr>
      <vt:lpstr>Mycothèque et extractothèque</vt:lpstr>
      <vt:lpstr>Quelques espèces en cours d'études</vt:lpstr>
      <vt:lpstr>Méthode générale</vt:lpstr>
      <vt:lpstr>Méthode par Bioautographie</vt:lpstr>
      <vt:lpstr>Méthode basée sur la Bioautography</vt:lpstr>
      <vt:lpstr>Résultats sur les extractions</vt:lpstr>
      <vt:lpstr>Activité antibactérienne</vt:lpstr>
      <vt:lpstr>Activité antibactérienne</vt:lpstr>
      <vt:lpstr>Activité antibactérienne de quelque composés isolés</vt:lpstr>
      <vt:lpstr>Chromatographie Flash</vt:lpstr>
      <vt:lpstr>Activité antibactérienne – Méthode par bioautographie</vt:lpstr>
      <vt:lpstr>Resultats sur Fomitopsis Pinicola – Fopi-24c</vt:lpstr>
      <vt:lpstr>Résumé et perspectives</vt:lpstr>
      <vt:lpstr>Remerciements</vt:lpstr>
      <vt:lpstr>Présentation PowerPoint</vt:lpstr>
    </vt:vector>
  </TitlesOfParts>
  <Company>FScN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Cancéro</dc:title>
  <dc:creator>Aurélie Urbain</dc:creator>
  <cp:lastModifiedBy>Yaouba Souaibou</cp:lastModifiedBy>
  <cp:revision>1332</cp:revision>
  <cp:lastPrinted>2016-03-07T15:43:50Z</cp:lastPrinted>
  <dcterms:created xsi:type="dcterms:W3CDTF">1998-05-12T18:55:27Z</dcterms:created>
  <dcterms:modified xsi:type="dcterms:W3CDTF">2025-12-08T16:52:13Z</dcterms:modified>
</cp:coreProperties>
</file>