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7"/>
  </p:notesMasterIdLst>
  <p:sldIdLst>
    <p:sldId id="273" r:id="rId2"/>
    <p:sldId id="274" r:id="rId3"/>
    <p:sldId id="268" r:id="rId4"/>
    <p:sldId id="354" r:id="rId5"/>
    <p:sldId id="291" r:id="rId6"/>
    <p:sldId id="336" r:id="rId7"/>
    <p:sldId id="337" r:id="rId8"/>
    <p:sldId id="339" r:id="rId9"/>
    <p:sldId id="340" r:id="rId10"/>
    <p:sldId id="338" r:id="rId11"/>
    <p:sldId id="289" r:id="rId12"/>
    <p:sldId id="276" r:id="rId13"/>
    <p:sldId id="350" r:id="rId14"/>
    <p:sldId id="300" r:id="rId15"/>
    <p:sldId id="298" r:id="rId16"/>
    <p:sldId id="272" r:id="rId17"/>
    <p:sldId id="301" r:id="rId18"/>
    <p:sldId id="277" r:id="rId19"/>
    <p:sldId id="280" r:id="rId20"/>
    <p:sldId id="351" r:id="rId21"/>
    <p:sldId id="355" r:id="rId22"/>
    <p:sldId id="295" r:id="rId23"/>
    <p:sldId id="296" r:id="rId24"/>
    <p:sldId id="344" r:id="rId25"/>
    <p:sldId id="346" r:id="rId26"/>
    <p:sldId id="293" r:id="rId27"/>
    <p:sldId id="356" r:id="rId28"/>
    <p:sldId id="348" r:id="rId29"/>
    <p:sldId id="357" r:id="rId30"/>
    <p:sldId id="306" r:id="rId31"/>
    <p:sldId id="333" r:id="rId32"/>
    <p:sldId id="335" r:id="rId33"/>
    <p:sldId id="334" r:id="rId34"/>
    <p:sldId id="278" r:id="rId35"/>
    <p:sldId id="332" r:id="rId36"/>
    <p:sldId id="326" r:id="rId37"/>
    <p:sldId id="327" r:id="rId38"/>
    <p:sldId id="328" r:id="rId39"/>
    <p:sldId id="352" r:id="rId40"/>
    <p:sldId id="263" r:id="rId41"/>
    <p:sldId id="353" r:id="rId42"/>
    <p:sldId id="341" r:id="rId43"/>
    <p:sldId id="360" r:id="rId44"/>
    <p:sldId id="359" r:id="rId45"/>
    <p:sldId id="287" r:id="rId46"/>
  </p:sldIdLst>
  <p:sldSz cx="18288000" cy="10287000"/>
  <p:notesSz cx="6858000" cy="9144000"/>
  <p:embeddedFontLst>
    <p:embeddedFont>
      <p:font typeface="Atkinson Hyperlegible" panose="020B0604020202020204" charset="0"/>
      <p:regular r:id="rId48"/>
    </p:embeddedFont>
    <p:embeddedFont>
      <p:font typeface="Bahnschrift Light" panose="020B0502040204020203" pitchFamily="34" charset="0"/>
      <p:regular r:id="rId49"/>
    </p:embeddedFont>
    <p:embeddedFont>
      <p:font typeface="Bahnschrift Light Condensed" panose="020B0502040204020203" pitchFamily="34" charset="0"/>
      <p:regular r:id="rId50"/>
    </p:embeddedFont>
    <p:embeddedFont>
      <p:font typeface="Bahnschrift Light SemiCondensed" panose="020B0502040204020203" pitchFamily="34" charset="0"/>
      <p:regular r:id="rId51"/>
    </p:embeddedFont>
    <p:embeddedFont>
      <p:font typeface="Bahnschrift SemiLight" panose="020B0502040204020203" pitchFamily="34" charset="0"/>
      <p:regular r:id="rId52"/>
    </p:embeddedFont>
    <p:embeddedFont>
      <p:font typeface="Bahnschrift SemiLight Condensed" panose="020B0502040204020203" pitchFamily="34" charset="0"/>
      <p:regular r:id="rId53"/>
    </p:embeddedFont>
    <p:embeddedFont>
      <p:font typeface="Big Shoulders Inline Text" panose="020B0604020202020204" charset="0"/>
      <p:regular r:id="rId54"/>
    </p:embeddedFont>
    <p:embeddedFont>
      <p:font typeface="Bradley Hand ITC" panose="03070402050302030203" pitchFamily="66" charset="0"/>
      <p:regular r:id="rId55"/>
    </p:embeddedFont>
    <p:embeddedFont>
      <p:font typeface="Cambria Math" panose="02040503050406030204" pitchFamily="18" charset="0"/>
      <p:regular r:id="rId56"/>
    </p:embeddedFont>
    <p:embeddedFont>
      <p:font typeface="Canva Sans" panose="020B0604020202020204" charset="0"/>
      <p:regular r:id="rId57"/>
    </p:embeddedFont>
    <p:embeddedFont>
      <p:font typeface="Canva Sans Bold" panose="020B0604020202020204" charset="0"/>
      <p:regular r:id="rId58"/>
    </p:embeddedFont>
    <p:embeddedFont>
      <p:font typeface="DengXian" panose="02010600030101010101" pitchFamily="2" charset="-122"/>
      <p:regular r:id="rId59"/>
      <p:bold r:id="rId60"/>
    </p:embeddedFont>
    <p:embeddedFont>
      <p:font typeface="Dubai Light" panose="020B0303030403030204" pitchFamily="34" charset="-78"/>
      <p:regular r:id="rId61"/>
    </p:embeddedFont>
    <p:embeddedFont>
      <p:font typeface="Gilda Display" panose="020B0604020202020204" charset="0"/>
      <p:regular r:id="rId62"/>
    </p:embeddedFont>
    <p:embeddedFont>
      <p:font typeface="Open Sans" panose="020B0606030504020204" pitchFamily="34" charset="0"/>
      <p:regular r:id="rId63"/>
      <p:bold r:id="rId64"/>
      <p:italic r:id="rId65"/>
      <p:boldItalic r:id="rId6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80" autoAdjust="0"/>
    <p:restoredTop sz="52403" autoAdjust="0"/>
  </p:normalViewPr>
  <p:slideViewPr>
    <p:cSldViewPr>
      <p:cViewPr varScale="1">
        <p:scale>
          <a:sx n="35" d="100"/>
          <a:sy n="35" d="100"/>
        </p:scale>
        <p:origin x="1332" y="4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-1025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1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63" Type="http://schemas.openxmlformats.org/officeDocument/2006/relationships/font" Target="fonts/font16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font" Target="fonts/font19.fntdata"/><Relationship Id="rId5" Type="http://schemas.openxmlformats.org/officeDocument/2006/relationships/slide" Target="slides/slide4.xml"/><Relationship Id="rId61" Type="http://schemas.openxmlformats.org/officeDocument/2006/relationships/font" Target="fonts/font1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2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3.fntdata"/><Relationship Id="rId55" Type="http://schemas.openxmlformats.org/officeDocument/2006/relationships/font" Target="fonts/font8.fntdata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image" Target="../media/image27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1E35D-991A-42DE-9D2D-F3F48DD50F09}" type="doc">
      <dgm:prSet loTypeId="urn:microsoft.com/office/officeart/2005/8/layout/process5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IN"/>
        </a:p>
      </dgm:t>
    </dgm:pt>
    <dgm:pt modelId="{A7BFF9A6-56D9-460A-ACF6-EE9770A0A79C}">
      <dgm:prSet phldrT="[Text]" custT="1"/>
      <dgm:spPr>
        <a:solidFill>
          <a:schemeClr val="tx1"/>
        </a:solidFill>
        <a:effectLst>
          <a:glow rad="317500">
            <a:schemeClr val="accent1">
              <a:alpha val="40000"/>
            </a:schemeClr>
          </a:glow>
        </a:effectLst>
      </dgm:spPr>
      <dgm:t>
        <a:bodyPr/>
        <a:lstStyle/>
        <a:p>
          <a:r>
            <a:rPr lang="en-IN" sz="3600" dirty="0"/>
            <a:t> GRB</a:t>
          </a:r>
        </a:p>
      </dgm:t>
    </dgm:pt>
    <dgm:pt modelId="{C94CFED8-457C-4940-B462-1CB0FF17C7B3}" type="parTrans" cxnId="{7AAC5B04-AE9C-4148-A687-22239796A43E}">
      <dgm:prSet/>
      <dgm:spPr/>
      <dgm:t>
        <a:bodyPr/>
        <a:lstStyle/>
        <a:p>
          <a:endParaRPr lang="en-IN"/>
        </a:p>
      </dgm:t>
    </dgm:pt>
    <dgm:pt modelId="{24AC483D-C1B2-410E-93D4-017B5DF7CEDB}" type="sibTrans" cxnId="{7AAC5B04-AE9C-4148-A687-22239796A43E}">
      <dgm:prSet/>
      <dgm:spPr>
        <a:solidFill>
          <a:schemeClr val="tx1"/>
        </a:solidFill>
      </dgm:spPr>
      <dgm:t>
        <a:bodyPr/>
        <a:lstStyle/>
        <a:p>
          <a:endParaRPr lang="en-IN"/>
        </a:p>
      </dgm:t>
    </dgm:pt>
    <dgm:pt modelId="{25E06D02-4B89-4563-B6FA-5418B78A9E8A}">
      <dgm:prSet phldrT="[Text]" custT="1"/>
      <dgm:spPr>
        <a:solidFill>
          <a:schemeClr val="tx1"/>
        </a:solidFill>
        <a:effectLst>
          <a:glow rad="596900">
            <a:schemeClr val="accent3">
              <a:alpha val="40000"/>
            </a:schemeClr>
          </a:glow>
        </a:effectLst>
      </dgm:spPr>
      <dgm:t>
        <a:bodyPr/>
        <a:lstStyle/>
        <a:p>
          <a:endParaRPr lang="en-IN" sz="3600" dirty="0"/>
        </a:p>
        <a:p>
          <a:r>
            <a:rPr lang="en-IN" sz="3600" dirty="0"/>
            <a:t>In FOV</a:t>
          </a:r>
        </a:p>
        <a:p>
          <a:r>
            <a:rPr lang="en-IN" sz="2000" dirty="0"/>
            <a:t>Burst Incident angle </a:t>
          </a:r>
          <a:r>
            <a:rPr lang="en-IN" sz="2000" dirty="0">
              <a:latin typeface="Cambria Math" panose="02040503050406030204" pitchFamily="18" charset="0"/>
              <a:ea typeface="Cambria Math" panose="02040503050406030204" pitchFamily="18" charset="0"/>
            </a:rPr>
            <a:t>≤ 80°</a:t>
          </a:r>
        </a:p>
        <a:p>
          <a:endParaRPr lang="en-IN" sz="2000" dirty="0">
            <a:latin typeface="Cambria Math" panose="02040503050406030204" pitchFamily="18" charset="0"/>
            <a:ea typeface="Cambria Math" panose="02040503050406030204" pitchFamily="18" charset="0"/>
          </a:endParaRPr>
        </a:p>
        <a:p>
          <a:endParaRPr lang="en-IN" sz="2000" dirty="0"/>
        </a:p>
      </dgm:t>
    </dgm:pt>
    <dgm:pt modelId="{C3B709FC-2E28-49FB-84CA-01D1D2D8FA0C}" type="parTrans" cxnId="{FAB9A595-5C8F-4EC8-8121-68D3378FB5DA}">
      <dgm:prSet/>
      <dgm:spPr/>
      <dgm:t>
        <a:bodyPr/>
        <a:lstStyle/>
        <a:p>
          <a:endParaRPr lang="en-IN"/>
        </a:p>
      </dgm:t>
    </dgm:pt>
    <dgm:pt modelId="{A3203B1C-D0CD-49E0-95AC-717E4E92DC3F}" type="sibTrans" cxnId="{FAB9A595-5C8F-4EC8-8121-68D3378FB5DA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83E8F15A-28D9-488B-BD63-8DDD2F74DB5C}">
          <dgm:prSet phldrT="[Text]"/>
          <dgm:spPr>
            <a:solidFill>
              <a:schemeClr val="tx1"/>
            </a:solidFill>
            <a:effectLst>
              <a:glow rad="876300">
                <a:schemeClr val="accent3">
                  <a:lumMod val="75000"/>
                  <a:alpha val="48000"/>
                </a:schemeClr>
              </a:glow>
            </a:effectLst>
          </dgm:spPr>
          <dgm:t>
            <a:bodyPr/>
            <a:lstStyle/>
            <a:p>
              <a:r>
                <a:rPr lang="en-IN" dirty="0"/>
                <a:t>Flux </a:t>
              </a:r>
              <a:r>
                <a:rPr lang="en-IN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≥</a:t>
              </a:r>
              <a14:m>
                <m:oMath xmlns:m="http://schemas.openxmlformats.org/officeDocument/2006/math">
                  <m:sSub>
                    <m:sSubPr>
                      <m:ctrlPr>
                        <a:rPr lang="en-I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bPr>
                    <m:e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</m:e>
                    <m:sub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𝑙𝑖𝑚</m:t>
                      </m:r>
                    </m:sub>
                  </m:sSub>
                </m:oMath>
              </a14:m>
              <a:endParaRPr lang="en-IN" dirty="0"/>
            </a:p>
          </dgm:t>
        </dgm:pt>
      </mc:Choice>
      <mc:Fallback xmlns="">
        <dgm:pt modelId="{83E8F15A-28D9-488B-BD63-8DDD2F74DB5C}">
          <dgm:prSet phldrT="[Text]"/>
          <dgm:spPr>
            <a:solidFill>
              <a:schemeClr val="tx1"/>
            </a:solidFill>
            <a:effectLst>
              <a:glow rad="876300">
                <a:schemeClr val="accent3">
                  <a:lumMod val="75000"/>
                  <a:alpha val="48000"/>
                </a:schemeClr>
              </a:glow>
            </a:effectLst>
          </dgm:spPr>
          <dgm:t>
            <a:bodyPr/>
            <a:lstStyle/>
            <a:p>
              <a:r>
                <a:rPr lang="en-IN" dirty="0"/>
                <a:t>Flux </a:t>
              </a:r>
              <a:r>
                <a:rPr lang="en-IN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≥</a:t>
              </a:r>
              <a:r>
                <a:rPr lang="en-IN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𝐹_𝑙𝑖𝑚</a:t>
              </a:r>
              <a:endParaRPr lang="en-IN" dirty="0"/>
            </a:p>
          </dgm:t>
        </dgm:pt>
      </mc:Fallback>
    </mc:AlternateContent>
    <dgm:pt modelId="{0626F890-EF5B-4796-8497-7680EFC7483A}" type="parTrans" cxnId="{69D0CD30-1DA1-4DD2-92D8-1A78F6BD66BB}">
      <dgm:prSet/>
      <dgm:spPr/>
      <dgm:t>
        <a:bodyPr/>
        <a:lstStyle/>
        <a:p>
          <a:endParaRPr lang="en-IN"/>
        </a:p>
      </dgm:t>
    </dgm:pt>
    <dgm:pt modelId="{73ED8AC7-0794-491C-9B75-E5BDEDA67AFF}" type="sibTrans" cxnId="{69D0CD30-1DA1-4DD2-92D8-1A78F6BD66BB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0FBD2E66-37EE-4029-8055-402AABC328EA}">
          <dgm:prSet phldrT="[Text]"/>
          <dgm:spPr>
            <a:solidFill>
              <a:schemeClr val="tx1"/>
            </a:solidFill>
            <a:effectLst>
              <a:glow rad="965200">
                <a:schemeClr val="accent3">
                  <a:alpha val="44000"/>
                </a:schemeClr>
              </a:glow>
            </a:effectLst>
          </dgm:spPr>
          <dgm:t>
            <a:bodyPr/>
            <a:lstStyle/>
            <a:p>
              <a14:m>
                <m:oMath xmlns:m="http://schemas.openxmlformats.org/officeDocument/2006/math">
                  <m:sSub>
                    <m:sSubPr>
                      <m:ctrlPr>
                        <a:rPr lang="en-IN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𝑁</m:t>
                      </m:r>
                    </m:e>
                    <m: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𝑑𝑒𝑡𝑒𝑐𝑡𝑖𝑜𝑛</m:t>
                      </m:r>
                    </m:sub>
                  </m:sSub>
                </m:oMath>
              </a14:m>
              <a:r>
                <a:rPr lang="en-IN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≥3 </a:t>
              </a:r>
              <a:endParaRPr lang="en-IN" dirty="0"/>
            </a:p>
          </dgm:t>
        </dgm:pt>
      </mc:Choice>
      <mc:Fallback xmlns="">
        <dgm:pt modelId="{0FBD2E66-37EE-4029-8055-402AABC328EA}">
          <dgm:prSet phldrT="[Text]"/>
          <dgm:spPr>
            <a:solidFill>
              <a:schemeClr val="tx1"/>
            </a:solidFill>
            <a:effectLst>
              <a:glow rad="965200">
                <a:schemeClr val="accent3">
                  <a:alpha val="44000"/>
                </a:schemeClr>
              </a:glow>
            </a:effectLst>
          </dgm:spPr>
          <dgm:t>
            <a:bodyPr/>
            <a:lstStyle/>
            <a:p>
              <a:r>
                <a:rPr lang="en-IN" b="0" i="0">
                  <a:latin typeface="Cambria Math" panose="02040503050406030204" pitchFamily="18" charset="0"/>
                </a:rPr>
                <a:t>𝑁_𝑑𝑒𝑡𝑒𝑐𝑡𝑖𝑜𝑛</a:t>
              </a:r>
              <a:r>
                <a:rPr lang="en-IN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≥3 </a:t>
              </a:r>
              <a:endParaRPr lang="en-IN" dirty="0"/>
            </a:p>
          </dgm:t>
        </dgm:pt>
      </mc:Fallback>
    </mc:AlternateContent>
    <dgm:pt modelId="{9762EC9D-9E06-4F04-BF2A-CFE82414689E}" type="parTrans" cxnId="{7E06DCB3-F030-4B8F-9DD6-349316CE8422}">
      <dgm:prSet/>
      <dgm:spPr/>
      <dgm:t>
        <a:bodyPr/>
        <a:lstStyle/>
        <a:p>
          <a:endParaRPr lang="en-IN"/>
        </a:p>
      </dgm:t>
    </dgm:pt>
    <dgm:pt modelId="{47FA36E5-6A68-41B6-A07F-73654C38055A}" type="sibTrans" cxnId="{7E06DCB3-F030-4B8F-9DD6-349316CE8422}">
      <dgm:prSet/>
      <dgm:spPr/>
      <dgm:t>
        <a:bodyPr/>
        <a:lstStyle/>
        <a:p>
          <a:endParaRPr lang="en-IN"/>
        </a:p>
      </dgm:t>
    </dgm:pt>
    <dgm:pt modelId="{D2EFFC47-BD4E-4BCB-BB9C-DA092D451B37}" type="pres">
      <dgm:prSet presAssocID="{6881E35D-991A-42DE-9D2D-F3F48DD50F09}" presName="diagram" presStyleCnt="0">
        <dgm:presLayoutVars>
          <dgm:dir/>
          <dgm:resizeHandles val="exact"/>
        </dgm:presLayoutVars>
      </dgm:prSet>
      <dgm:spPr/>
    </dgm:pt>
    <dgm:pt modelId="{21C7A5D8-0C23-4B6D-A91B-ACDCE50BAF68}" type="pres">
      <dgm:prSet presAssocID="{A7BFF9A6-56D9-460A-ACF6-EE9770A0A79C}" presName="node" presStyleLbl="node1" presStyleIdx="0" presStyleCnt="4" custScaleX="118648" custScaleY="108445" custLinFactNeighborX="22550" custLinFactNeighborY="5405">
        <dgm:presLayoutVars>
          <dgm:bulletEnabled val="1"/>
        </dgm:presLayoutVars>
      </dgm:prSet>
      <dgm:spPr>
        <a:prstGeom prst="homePlate">
          <a:avLst/>
        </a:prstGeom>
      </dgm:spPr>
    </dgm:pt>
    <dgm:pt modelId="{12ECABC7-618D-4BD0-8622-4A73A8AC469C}" type="pres">
      <dgm:prSet presAssocID="{24AC483D-C1B2-410E-93D4-017B5DF7CEDB}" presName="sibTrans" presStyleLbl="sibTrans2D1" presStyleIdx="0" presStyleCnt="3" custLinFactY="400000" custLinFactNeighborX="-17703" custLinFactNeighborY="421225"/>
      <dgm:spPr/>
    </dgm:pt>
    <dgm:pt modelId="{A201C972-AF92-4540-928B-7CD66BAA0525}" type="pres">
      <dgm:prSet presAssocID="{24AC483D-C1B2-410E-93D4-017B5DF7CEDB}" presName="connectorText" presStyleLbl="sibTrans2D1" presStyleIdx="0" presStyleCnt="3"/>
      <dgm:spPr/>
    </dgm:pt>
    <dgm:pt modelId="{74C3E29C-8B9E-466C-BF47-6010B0AF4E7F}" type="pres">
      <dgm:prSet presAssocID="{25E06D02-4B89-4563-B6FA-5418B78A9E8A}" presName="node" presStyleLbl="node1" presStyleIdx="1" presStyleCnt="4">
        <dgm:presLayoutVars>
          <dgm:bulletEnabled val="1"/>
        </dgm:presLayoutVars>
      </dgm:prSet>
      <dgm:spPr/>
    </dgm:pt>
    <dgm:pt modelId="{20B9F2D5-0648-49B6-88A9-2DFBF16D763A}" type="pres">
      <dgm:prSet presAssocID="{A3203B1C-D0CD-49E0-95AC-717E4E92DC3F}" presName="sibTrans" presStyleLbl="sibTrans2D1" presStyleIdx="1" presStyleCnt="3"/>
      <dgm:spPr/>
    </dgm:pt>
    <dgm:pt modelId="{EDCFABC8-9497-422D-8046-7D4EBA770F33}" type="pres">
      <dgm:prSet presAssocID="{A3203B1C-D0CD-49E0-95AC-717E4E92DC3F}" presName="connectorText" presStyleLbl="sibTrans2D1" presStyleIdx="1" presStyleCnt="3"/>
      <dgm:spPr/>
    </dgm:pt>
    <dgm:pt modelId="{A02A31EA-4528-4A78-8F19-D217EEC228F0}" type="pres">
      <dgm:prSet presAssocID="{83E8F15A-28D9-488B-BD63-8DDD2F74DB5C}" presName="node" presStyleLbl="node1" presStyleIdx="2" presStyleCnt="4">
        <dgm:presLayoutVars>
          <dgm:bulletEnabled val="1"/>
        </dgm:presLayoutVars>
      </dgm:prSet>
      <dgm:spPr/>
    </dgm:pt>
    <dgm:pt modelId="{9DB07416-BBE1-43D4-B5DB-191919E60AF2}" type="pres">
      <dgm:prSet presAssocID="{73ED8AC7-0794-491C-9B75-E5BDEDA67AFF}" presName="sibTrans" presStyleLbl="sibTrans2D1" presStyleIdx="2" presStyleCnt="3"/>
      <dgm:spPr/>
    </dgm:pt>
    <dgm:pt modelId="{83E03C94-4D38-4343-97AD-F1922872BBED}" type="pres">
      <dgm:prSet presAssocID="{73ED8AC7-0794-491C-9B75-E5BDEDA67AFF}" presName="connectorText" presStyleLbl="sibTrans2D1" presStyleIdx="2" presStyleCnt="3"/>
      <dgm:spPr/>
    </dgm:pt>
    <dgm:pt modelId="{98189234-B2AA-4DAC-ABB0-3E76885EECBF}" type="pres">
      <dgm:prSet presAssocID="{0FBD2E66-37EE-4029-8055-402AABC328EA}" presName="node" presStyleLbl="node1" presStyleIdx="3" presStyleCnt="4">
        <dgm:presLayoutVars>
          <dgm:bulletEnabled val="1"/>
        </dgm:presLayoutVars>
      </dgm:prSet>
      <dgm:spPr/>
    </dgm:pt>
  </dgm:ptLst>
  <dgm:cxnLst>
    <dgm:cxn modelId="{5B97AE03-FBC2-4AA0-BB43-EEE8AF7A10C9}" type="presOf" srcId="{73ED8AC7-0794-491C-9B75-E5BDEDA67AFF}" destId="{83E03C94-4D38-4343-97AD-F1922872BBED}" srcOrd="1" destOrd="0" presId="urn:microsoft.com/office/officeart/2005/8/layout/process5"/>
    <dgm:cxn modelId="{7AAC5B04-AE9C-4148-A687-22239796A43E}" srcId="{6881E35D-991A-42DE-9D2D-F3F48DD50F09}" destId="{A7BFF9A6-56D9-460A-ACF6-EE9770A0A79C}" srcOrd="0" destOrd="0" parTransId="{C94CFED8-457C-4940-B462-1CB0FF17C7B3}" sibTransId="{24AC483D-C1B2-410E-93D4-017B5DF7CEDB}"/>
    <dgm:cxn modelId="{4B5AFD19-382F-465F-9E0B-13906FAFADC9}" type="presOf" srcId="{25E06D02-4B89-4563-B6FA-5418B78A9E8A}" destId="{74C3E29C-8B9E-466C-BF47-6010B0AF4E7F}" srcOrd="0" destOrd="0" presId="urn:microsoft.com/office/officeart/2005/8/layout/process5"/>
    <dgm:cxn modelId="{F61B6D22-F903-493D-8444-03F14C3C8D32}" type="presOf" srcId="{6881E35D-991A-42DE-9D2D-F3F48DD50F09}" destId="{D2EFFC47-BD4E-4BCB-BB9C-DA092D451B37}" srcOrd="0" destOrd="0" presId="urn:microsoft.com/office/officeart/2005/8/layout/process5"/>
    <dgm:cxn modelId="{69D0CD30-1DA1-4DD2-92D8-1A78F6BD66BB}" srcId="{6881E35D-991A-42DE-9D2D-F3F48DD50F09}" destId="{83E8F15A-28D9-488B-BD63-8DDD2F74DB5C}" srcOrd="2" destOrd="0" parTransId="{0626F890-EF5B-4796-8497-7680EFC7483A}" sibTransId="{73ED8AC7-0794-491C-9B75-E5BDEDA67AFF}"/>
    <dgm:cxn modelId="{4D97A338-9B5B-4416-A16F-14984B0B80CC}" type="presOf" srcId="{83E8F15A-28D9-488B-BD63-8DDD2F74DB5C}" destId="{A02A31EA-4528-4A78-8F19-D217EEC228F0}" srcOrd="0" destOrd="0" presId="urn:microsoft.com/office/officeart/2005/8/layout/process5"/>
    <dgm:cxn modelId="{988EA23A-8FF1-4A62-9BF0-7F7A8DCE52FA}" type="presOf" srcId="{0FBD2E66-37EE-4029-8055-402AABC328EA}" destId="{98189234-B2AA-4DAC-ABB0-3E76885EECBF}" srcOrd="0" destOrd="0" presId="urn:microsoft.com/office/officeart/2005/8/layout/process5"/>
    <dgm:cxn modelId="{E8DF305B-92D7-4464-AE61-5AE15985C561}" type="presOf" srcId="{A3203B1C-D0CD-49E0-95AC-717E4E92DC3F}" destId="{EDCFABC8-9497-422D-8046-7D4EBA770F33}" srcOrd="1" destOrd="0" presId="urn:microsoft.com/office/officeart/2005/8/layout/process5"/>
    <dgm:cxn modelId="{1647B443-0F3A-4232-BEE3-5F4C5D9ED3B7}" type="presOf" srcId="{24AC483D-C1B2-410E-93D4-017B5DF7CEDB}" destId="{A201C972-AF92-4540-928B-7CD66BAA0525}" srcOrd="1" destOrd="0" presId="urn:microsoft.com/office/officeart/2005/8/layout/process5"/>
    <dgm:cxn modelId="{E05F266A-8AA9-406C-BFCD-BABF91741704}" type="presOf" srcId="{A3203B1C-D0CD-49E0-95AC-717E4E92DC3F}" destId="{20B9F2D5-0648-49B6-88A9-2DFBF16D763A}" srcOrd="0" destOrd="0" presId="urn:microsoft.com/office/officeart/2005/8/layout/process5"/>
    <dgm:cxn modelId="{02D9AE4B-8926-4119-8BC3-DF56599CA3C1}" type="presOf" srcId="{24AC483D-C1B2-410E-93D4-017B5DF7CEDB}" destId="{12ECABC7-618D-4BD0-8622-4A73A8AC469C}" srcOrd="0" destOrd="0" presId="urn:microsoft.com/office/officeart/2005/8/layout/process5"/>
    <dgm:cxn modelId="{9177E089-3EC2-4CA9-BC11-934EFC60592A}" type="presOf" srcId="{73ED8AC7-0794-491C-9B75-E5BDEDA67AFF}" destId="{9DB07416-BBE1-43D4-B5DB-191919E60AF2}" srcOrd="0" destOrd="0" presId="urn:microsoft.com/office/officeart/2005/8/layout/process5"/>
    <dgm:cxn modelId="{FAB9A595-5C8F-4EC8-8121-68D3378FB5DA}" srcId="{6881E35D-991A-42DE-9D2D-F3F48DD50F09}" destId="{25E06D02-4B89-4563-B6FA-5418B78A9E8A}" srcOrd="1" destOrd="0" parTransId="{C3B709FC-2E28-49FB-84CA-01D1D2D8FA0C}" sibTransId="{A3203B1C-D0CD-49E0-95AC-717E4E92DC3F}"/>
    <dgm:cxn modelId="{7E06DCB3-F030-4B8F-9DD6-349316CE8422}" srcId="{6881E35D-991A-42DE-9D2D-F3F48DD50F09}" destId="{0FBD2E66-37EE-4029-8055-402AABC328EA}" srcOrd="3" destOrd="0" parTransId="{9762EC9D-9E06-4F04-BF2A-CFE82414689E}" sibTransId="{47FA36E5-6A68-41B6-A07F-73654C38055A}"/>
    <dgm:cxn modelId="{477CF3F3-E244-4A14-B1D8-D78D5E2FC174}" type="presOf" srcId="{A7BFF9A6-56D9-460A-ACF6-EE9770A0A79C}" destId="{21C7A5D8-0C23-4B6D-A91B-ACDCE50BAF68}" srcOrd="0" destOrd="0" presId="urn:microsoft.com/office/officeart/2005/8/layout/process5"/>
    <dgm:cxn modelId="{DC8CB33E-2BA9-45D7-902C-A2EC041B30AF}" type="presParOf" srcId="{D2EFFC47-BD4E-4BCB-BB9C-DA092D451B37}" destId="{21C7A5D8-0C23-4B6D-A91B-ACDCE50BAF68}" srcOrd="0" destOrd="0" presId="urn:microsoft.com/office/officeart/2005/8/layout/process5"/>
    <dgm:cxn modelId="{4A907410-02BD-4909-9589-AF0913823EDB}" type="presParOf" srcId="{D2EFFC47-BD4E-4BCB-BB9C-DA092D451B37}" destId="{12ECABC7-618D-4BD0-8622-4A73A8AC469C}" srcOrd="1" destOrd="0" presId="urn:microsoft.com/office/officeart/2005/8/layout/process5"/>
    <dgm:cxn modelId="{C7F0A902-43A9-43AA-A803-4E906BA93F5D}" type="presParOf" srcId="{12ECABC7-618D-4BD0-8622-4A73A8AC469C}" destId="{A201C972-AF92-4540-928B-7CD66BAA0525}" srcOrd="0" destOrd="0" presId="urn:microsoft.com/office/officeart/2005/8/layout/process5"/>
    <dgm:cxn modelId="{B41890FA-727A-486B-B8D7-A77659C321B5}" type="presParOf" srcId="{D2EFFC47-BD4E-4BCB-BB9C-DA092D451B37}" destId="{74C3E29C-8B9E-466C-BF47-6010B0AF4E7F}" srcOrd="2" destOrd="0" presId="urn:microsoft.com/office/officeart/2005/8/layout/process5"/>
    <dgm:cxn modelId="{E89D8E1E-56A9-4BE6-9270-7D1EF2EA615E}" type="presParOf" srcId="{D2EFFC47-BD4E-4BCB-BB9C-DA092D451B37}" destId="{20B9F2D5-0648-49B6-88A9-2DFBF16D763A}" srcOrd="3" destOrd="0" presId="urn:microsoft.com/office/officeart/2005/8/layout/process5"/>
    <dgm:cxn modelId="{112AD4CE-1DD4-47F0-84C3-B79EE6AE62A1}" type="presParOf" srcId="{20B9F2D5-0648-49B6-88A9-2DFBF16D763A}" destId="{EDCFABC8-9497-422D-8046-7D4EBA770F33}" srcOrd="0" destOrd="0" presId="urn:microsoft.com/office/officeart/2005/8/layout/process5"/>
    <dgm:cxn modelId="{F582BCE4-8D5E-4F71-8CE9-378A9D167EC1}" type="presParOf" srcId="{D2EFFC47-BD4E-4BCB-BB9C-DA092D451B37}" destId="{A02A31EA-4528-4A78-8F19-D217EEC228F0}" srcOrd="4" destOrd="0" presId="urn:microsoft.com/office/officeart/2005/8/layout/process5"/>
    <dgm:cxn modelId="{8B7BC75D-D22D-4E5E-8EEE-74521124B334}" type="presParOf" srcId="{D2EFFC47-BD4E-4BCB-BB9C-DA092D451B37}" destId="{9DB07416-BBE1-43D4-B5DB-191919E60AF2}" srcOrd="5" destOrd="0" presId="urn:microsoft.com/office/officeart/2005/8/layout/process5"/>
    <dgm:cxn modelId="{09E1F5AB-5153-477D-AAC6-7490D66802CC}" type="presParOf" srcId="{9DB07416-BBE1-43D4-B5DB-191919E60AF2}" destId="{83E03C94-4D38-4343-97AD-F1922872BBED}" srcOrd="0" destOrd="0" presId="urn:microsoft.com/office/officeart/2005/8/layout/process5"/>
    <dgm:cxn modelId="{700C7EFF-5289-4563-B103-48A58F3A1557}" type="presParOf" srcId="{D2EFFC47-BD4E-4BCB-BB9C-DA092D451B37}" destId="{98189234-B2AA-4DAC-ABB0-3E76885EECBF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81E35D-991A-42DE-9D2D-F3F48DD50F09}" type="doc">
      <dgm:prSet loTypeId="urn:microsoft.com/office/officeart/2005/8/layout/process5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IN"/>
        </a:p>
      </dgm:t>
    </dgm:pt>
    <dgm:pt modelId="{A7BFF9A6-56D9-460A-ACF6-EE9770A0A79C}">
      <dgm:prSet phldrT="[Text]" custT="1"/>
      <dgm:spPr>
        <a:solidFill>
          <a:schemeClr val="tx1"/>
        </a:solidFill>
        <a:effectLst>
          <a:glow rad="317500">
            <a:schemeClr val="accent1">
              <a:alpha val="40000"/>
            </a:schemeClr>
          </a:glow>
        </a:effectLst>
      </dgm:spPr>
      <dgm:t>
        <a:bodyPr/>
        <a:lstStyle/>
        <a:p>
          <a:r>
            <a:rPr lang="en-IN" sz="3600" dirty="0"/>
            <a:t> GRB</a:t>
          </a:r>
        </a:p>
      </dgm:t>
    </dgm:pt>
    <dgm:pt modelId="{C94CFED8-457C-4940-B462-1CB0FF17C7B3}" type="parTrans" cxnId="{7AAC5B04-AE9C-4148-A687-22239796A43E}">
      <dgm:prSet/>
      <dgm:spPr/>
      <dgm:t>
        <a:bodyPr/>
        <a:lstStyle/>
        <a:p>
          <a:endParaRPr lang="en-IN"/>
        </a:p>
      </dgm:t>
    </dgm:pt>
    <dgm:pt modelId="{24AC483D-C1B2-410E-93D4-017B5DF7CEDB}" type="sibTrans" cxnId="{7AAC5B04-AE9C-4148-A687-22239796A43E}">
      <dgm:prSet/>
      <dgm:spPr>
        <a:solidFill>
          <a:schemeClr val="tx1"/>
        </a:solidFill>
      </dgm:spPr>
      <dgm:t>
        <a:bodyPr/>
        <a:lstStyle/>
        <a:p>
          <a:endParaRPr lang="en-IN"/>
        </a:p>
      </dgm:t>
    </dgm:pt>
    <dgm:pt modelId="{25E06D02-4B89-4563-B6FA-5418B78A9E8A}">
      <dgm:prSet phldrT="[Text]" custT="1"/>
      <dgm:spPr>
        <a:solidFill>
          <a:schemeClr val="tx1"/>
        </a:solidFill>
        <a:effectLst>
          <a:glow rad="596900">
            <a:schemeClr val="accent3">
              <a:alpha val="40000"/>
            </a:schemeClr>
          </a:glow>
        </a:effectLst>
      </dgm:spPr>
      <dgm:t>
        <a:bodyPr/>
        <a:lstStyle/>
        <a:p>
          <a:endParaRPr lang="en-IN" sz="3600" dirty="0"/>
        </a:p>
        <a:p>
          <a:r>
            <a:rPr lang="en-IN" sz="3600" dirty="0"/>
            <a:t>In FOV</a:t>
          </a:r>
        </a:p>
        <a:p>
          <a:r>
            <a:rPr lang="en-IN" sz="2000" dirty="0"/>
            <a:t>Burst Incident angle </a:t>
          </a:r>
          <a:r>
            <a:rPr lang="en-IN" sz="2000" dirty="0">
              <a:latin typeface="Cambria Math" panose="02040503050406030204" pitchFamily="18" charset="0"/>
              <a:ea typeface="Cambria Math" panose="02040503050406030204" pitchFamily="18" charset="0"/>
            </a:rPr>
            <a:t>≤ 80°</a:t>
          </a:r>
        </a:p>
        <a:p>
          <a:endParaRPr lang="en-IN" sz="2000" dirty="0">
            <a:latin typeface="Cambria Math" panose="02040503050406030204" pitchFamily="18" charset="0"/>
            <a:ea typeface="Cambria Math" panose="02040503050406030204" pitchFamily="18" charset="0"/>
          </a:endParaRPr>
        </a:p>
        <a:p>
          <a:endParaRPr lang="en-IN" sz="2000" dirty="0"/>
        </a:p>
      </dgm:t>
    </dgm:pt>
    <dgm:pt modelId="{C3B709FC-2E28-49FB-84CA-01D1D2D8FA0C}" type="parTrans" cxnId="{FAB9A595-5C8F-4EC8-8121-68D3378FB5DA}">
      <dgm:prSet/>
      <dgm:spPr/>
      <dgm:t>
        <a:bodyPr/>
        <a:lstStyle/>
        <a:p>
          <a:endParaRPr lang="en-IN"/>
        </a:p>
      </dgm:t>
    </dgm:pt>
    <dgm:pt modelId="{A3203B1C-D0CD-49E0-95AC-717E4E92DC3F}" type="sibTrans" cxnId="{FAB9A595-5C8F-4EC8-8121-68D3378FB5DA}">
      <dgm:prSet/>
      <dgm:spPr/>
      <dgm:t>
        <a:bodyPr/>
        <a:lstStyle/>
        <a:p>
          <a:endParaRPr lang="en-IN"/>
        </a:p>
      </dgm:t>
    </dgm:pt>
    <dgm:pt modelId="{83E8F15A-28D9-488B-BD63-8DDD2F74DB5C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  <a:effectLst>
          <a:glow rad="876300">
            <a:schemeClr val="accent3">
              <a:lumMod val="75000"/>
              <a:alpha val="48000"/>
            </a:schemeClr>
          </a:glow>
        </a:effectLst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0626F890-EF5B-4796-8497-7680EFC7483A}" type="parTrans" cxnId="{69D0CD30-1DA1-4DD2-92D8-1A78F6BD66BB}">
      <dgm:prSet/>
      <dgm:spPr/>
      <dgm:t>
        <a:bodyPr/>
        <a:lstStyle/>
        <a:p>
          <a:endParaRPr lang="en-IN"/>
        </a:p>
      </dgm:t>
    </dgm:pt>
    <dgm:pt modelId="{73ED8AC7-0794-491C-9B75-E5BDEDA67AFF}" type="sibTrans" cxnId="{69D0CD30-1DA1-4DD2-92D8-1A78F6BD66BB}">
      <dgm:prSet/>
      <dgm:spPr/>
      <dgm:t>
        <a:bodyPr/>
        <a:lstStyle/>
        <a:p>
          <a:endParaRPr lang="en-IN"/>
        </a:p>
      </dgm:t>
    </dgm:pt>
    <dgm:pt modelId="{0FBD2E66-37EE-4029-8055-402AABC328EA}">
      <dgm:prSet phldrT="[Text]"/>
      <dgm:spPr>
        <a:blipFill>
          <a:blip xmlns:r="http://schemas.openxmlformats.org/officeDocument/2006/relationships" r:embed="rId2"/>
          <a:stretch>
            <a:fillRect/>
          </a:stretch>
        </a:blipFill>
        <a:effectLst>
          <a:glow rad="965200">
            <a:schemeClr val="accent3">
              <a:alpha val="44000"/>
            </a:schemeClr>
          </a:glow>
        </a:effectLst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9762EC9D-9E06-4F04-BF2A-CFE82414689E}" type="parTrans" cxnId="{7E06DCB3-F030-4B8F-9DD6-349316CE8422}">
      <dgm:prSet/>
      <dgm:spPr/>
      <dgm:t>
        <a:bodyPr/>
        <a:lstStyle/>
        <a:p>
          <a:endParaRPr lang="en-IN"/>
        </a:p>
      </dgm:t>
    </dgm:pt>
    <dgm:pt modelId="{47FA36E5-6A68-41B6-A07F-73654C38055A}" type="sibTrans" cxnId="{7E06DCB3-F030-4B8F-9DD6-349316CE8422}">
      <dgm:prSet/>
      <dgm:spPr/>
      <dgm:t>
        <a:bodyPr/>
        <a:lstStyle/>
        <a:p>
          <a:endParaRPr lang="en-IN"/>
        </a:p>
      </dgm:t>
    </dgm:pt>
    <dgm:pt modelId="{D2EFFC47-BD4E-4BCB-BB9C-DA092D451B37}" type="pres">
      <dgm:prSet presAssocID="{6881E35D-991A-42DE-9D2D-F3F48DD50F09}" presName="diagram" presStyleCnt="0">
        <dgm:presLayoutVars>
          <dgm:dir/>
          <dgm:resizeHandles val="exact"/>
        </dgm:presLayoutVars>
      </dgm:prSet>
      <dgm:spPr/>
    </dgm:pt>
    <dgm:pt modelId="{21C7A5D8-0C23-4B6D-A91B-ACDCE50BAF68}" type="pres">
      <dgm:prSet presAssocID="{A7BFF9A6-56D9-460A-ACF6-EE9770A0A79C}" presName="node" presStyleLbl="node1" presStyleIdx="0" presStyleCnt="4" custScaleX="118648" custScaleY="108445" custLinFactNeighborX="22550" custLinFactNeighborY="5405">
        <dgm:presLayoutVars>
          <dgm:bulletEnabled val="1"/>
        </dgm:presLayoutVars>
      </dgm:prSet>
      <dgm:spPr>
        <a:prstGeom prst="homePlate">
          <a:avLst/>
        </a:prstGeom>
      </dgm:spPr>
    </dgm:pt>
    <dgm:pt modelId="{12ECABC7-618D-4BD0-8622-4A73A8AC469C}" type="pres">
      <dgm:prSet presAssocID="{24AC483D-C1B2-410E-93D4-017B5DF7CEDB}" presName="sibTrans" presStyleLbl="sibTrans2D1" presStyleIdx="0" presStyleCnt="3" custLinFactY="400000" custLinFactNeighborX="-17703" custLinFactNeighborY="421225"/>
      <dgm:spPr/>
    </dgm:pt>
    <dgm:pt modelId="{A201C972-AF92-4540-928B-7CD66BAA0525}" type="pres">
      <dgm:prSet presAssocID="{24AC483D-C1B2-410E-93D4-017B5DF7CEDB}" presName="connectorText" presStyleLbl="sibTrans2D1" presStyleIdx="0" presStyleCnt="3"/>
      <dgm:spPr/>
    </dgm:pt>
    <dgm:pt modelId="{74C3E29C-8B9E-466C-BF47-6010B0AF4E7F}" type="pres">
      <dgm:prSet presAssocID="{25E06D02-4B89-4563-B6FA-5418B78A9E8A}" presName="node" presStyleLbl="node1" presStyleIdx="1" presStyleCnt="4">
        <dgm:presLayoutVars>
          <dgm:bulletEnabled val="1"/>
        </dgm:presLayoutVars>
      </dgm:prSet>
      <dgm:spPr/>
    </dgm:pt>
    <dgm:pt modelId="{20B9F2D5-0648-49B6-88A9-2DFBF16D763A}" type="pres">
      <dgm:prSet presAssocID="{A3203B1C-D0CD-49E0-95AC-717E4E92DC3F}" presName="sibTrans" presStyleLbl="sibTrans2D1" presStyleIdx="1" presStyleCnt="3"/>
      <dgm:spPr/>
    </dgm:pt>
    <dgm:pt modelId="{EDCFABC8-9497-422D-8046-7D4EBA770F33}" type="pres">
      <dgm:prSet presAssocID="{A3203B1C-D0CD-49E0-95AC-717E4E92DC3F}" presName="connectorText" presStyleLbl="sibTrans2D1" presStyleIdx="1" presStyleCnt="3"/>
      <dgm:spPr/>
    </dgm:pt>
    <dgm:pt modelId="{A02A31EA-4528-4A78-8F19-D217EEC228F0}" type="pres">
      <dgm:prSet presAssocID="{83E8F15A-28D9-488B-BD63-8DDD2F74DB5C}" presName="node" presStyleLbl="node1" presStyleIdx="2" presStyleCnt="4">
        <dgm:presLayoutVars>
          <dgm:bulletEnabled val="1"/>
        </dgm:presLayoutVars>
      </dgm:prSet>
      <dgm:spPr/>
    </dgm:pt>
    <dgm:pt modelId="{9DB07416-BBE1-43D4-B5DB-191919E60AF2}" type="pres">
      <dgm:prSet presAssocID="{73ED8AC7-0794-491C-9B75-E5BDEDA67AFF}" presName="sibTrans" presStyleLbl="sibTrans2D1" presStyleIdx="2" presStyleCnt="3"/>
      <dgm:spPr/>
    </dgm:pt>
    <dgm:pt modelId="{83E03C94-4D38-4343-97AD-F1922872BBED}" type="pres">
      <dgm:prSet presAssocID="{73ED8AC7-0794-491C-9B75-E5BDEDA67AFF}" presName="connectorText" presStyleLbl="sibTrans2D1" presStyleIdx="2" presStyleCnt="3"/>
      <dgm:spPr/>
    </dgm:pt>
    <dgm:pt modelId="{98189234-B2AA-4DAC-ABB0-3E76885EECBF}" type="pres">
      <dgm:prSet presAssocID="{0FBD2E66-37EE-4029-8055-402AABC328EA}" presName="node" presStyleLbl="node1" presStyleIdx="3" presStyleCnt="4">
        <dgm:presLayoutVars>
          <dgm:bulletEnabled val="1"/>
        </dgm:presLayoutVars>
      </dgm:prSet>
      <dgm:spPr/>
    </dgm:pt>
  </dgm:ptLst>
  <dgm:cxnLst>
    <dgm:cxn modelId="{5B97AE03-FBC2-4AA0-BB43-EEE8AF7A10C9}" type="presOf" srcId="{73ED8AC7-0794-491C-9B75-E5BDEDA67AFF}" destId="{83E03C94-4D38-4343-97AD-F1922872BBED}" srcOrd="1" destOrd="0" presId="urn:microsoft.com/office/officeart/2005/8/layout/process5"/>
    <dgm:cxn modelId="{7AAC5B04-AE9C-4148-A687-22239796A43E}" srcId="{6881E35D-991A-42DE-9D2D-F3F48DD50F09}" destId="{A7BFF9A6-56D9-460A-ACF6-EE9770A0A79C}" srcOrd="0" destOrd="0" parTransId="{C94CFED8-457C-4940-B462-1CB0FF17C7B3}" sibTransId="{24AC483D-C1B2-410E-93D4-017B5DF7CEDB}"/>
    <dgm:cxn modelId="{4B5AFD19-382F-465F-9E0B-13906FAFADC9}" type="presOf" srcId="{25E06D02-4B89-4563-B6FA-5418B78A9E8A}" destId="{74C3E29C-8B9E-466C-BF47-6010B0AF4E7F}" srcOrd="0" destOrd="0" presId="urn:microsoft.com/office/officeart/2005/8/layout/process5"/>
    <dgm:cxn modelId="{F61B6D22-F903-493D-8444-03F14C3C8D32}" type="presOf" srcId="{6881E35D-991A-42DE-9D2D-F3F48DD50F09}" destId="{D2EFFC47-BD4E-4BCB-BB9C-DA092D451B37}" srcOrd="0" destOrd="0" presId="urn:microsoft.com/office/officeart/2005/8/layout/process5"/>
    <dgm:cxn modelId="{69D0CD30-1DA1-4DD2-92D8-1A78F6BD66BB}" srcId="{6881E35D-991A-42DE-9D2D-F3F48DD50F09}" destId="{83E8F15A-28D9-488B-BD63-8DDD2F74DB5C}" srcOrd="2" destOrd="0" parTransId="{0626F890-EF5B-4796-8497-7680EFC7483A}" sibTransId="{73ED8AC7-0794-491C-9B75-E5BDEDA67AFF}"/>
    <dgm:cxn modelId="{4D97A338-9B5B-4416-A16F-14984B0B80CC}" type="presOf" srcId="{83E8F15A-28D9-488B-BD63-8DDD2F74DB5C}" destId="{A02A31EA-4528-4A78-8F19-D217EEC228F0}" srcOrd="0" destOrd="0" presId="urn:microsoft.com/office/officeart/2005/8/layout/process5"/>
    <dgm:cxn modelId="{988EA23A-8FF1-4A62-9BF0-7F7A8DCE52FA}" type="presOf" srcId="{0FBD2E66-37EE-4029-8055-402AABC328EA}" destId="{98189234-B2AA-4DAC-ABB0-3E76885EECBF}" srcOrd="0" destOrd="0" presId="urn:microsoft.com/office/officeart/2005/8/layout/process5"/>
    <dgm:cxn modelId="{E8DF305B-92D7-4464-AE61-5AE15985C561}" type="presOf" srcId="{A3203B1C-D0CD-49E0-95AC-717E4E92DC3F}" destId="{EDCFABC8-9497-422D-8046-7D4EBA770F33}" srcOrd="1" destOrd="0" presId="urn:microsoft.com/office/officeart/2005/8/layout/process5"/>
    <dgm:cxn modelId="{1647B443-0F3A-4232-BEE3-5F4C5D9ED3B7}" type="presOf" srcId="{24AC483D-C1B2-410E-93D4-017B5DF7CEDB}" destId="{A201C972-AF92-4540-928B-7CD66BAA0525}" srcOrd="1" destOrd="0" presId="urn:microsoft.com/office/officeart/2005/8/layout/process5"/>
    <dgm:cxn modelId="{E05F266A-8AA9-406C-BFCD-BABF91741704}" type="presOf" srcId="{A3203B1C-D0CD-49E0-95AC-717E4E92DC3F}" destId="{20B9F2D5-0648-49B6-88A9-2DFBF16D763A}" srcOrd="0" destOrd="0" presId="urn:microsoft.com/office/officeart/2005/8/layout/process5"/>
    <dgm:cxn modelId="{02D9AE4B-8926-4119-8BC3-DF56599CA3C1}" type="presOf" srcId="{24AC483D-C1B2-410E-93D4-017B5DF7CEDB}" destId="{12ECABC7-618D-4BD0-8622-4A73A8AC469C}" srcOrd="0" destOrd="0" presId="urn:microsoft.com/office/officeart/2005/8/layout/process5"/>
    <dgm:cxn modelId="{9177E089-3EC2-4CA9-BC11-934EFC60592A}" type="presOf" srcId="{73ED8AC7-0794-491C-9B75-E5BDEDA67AFF}" destId="{9DB07416-BBE1-43D4-B5DB-191919E60AF2}" srcOrd="0" destOrd="0" presId="urn:microsoft.com/office/officeart/2005/8/layout/process5"/>
    <dgm:cxn modelId="{FAB9A595-5C8F-4EC8-8121-68D3378FB5DA}" srcId="{6881E35D-991A-42DE-9D2D-F3F48DD50F09}" destId="{25E06D02-4B89-4563-B6FA-5418B78A9E8A}" srcOrd="1" destOrd="0" parTransId="{C3B709FC-2E28-49FB-84CA-01D1D2D8FA0C}" sibTransId="{A3203B1C-D0CD-49E0-95AC-717E4E92DC3F}"/>
    <dgm:cxn modelId="{7E06DCB3-F030-4B8F-9DD6-349316CE8422}" srcId="{6881E35D-991A-42DE-9D2D-F3F48DD50F09}" destId="{0FBD2E66-37EE-4029-8055-402AABC328EA}" srcOrd="3" destOrd="0" parTransId="{9762EC9D-9E06-4F04-BF2A-CFE82414689E}" sibTransId="{47FA36E5-6A68-41B6-A07F-73654C38055A}"/>
    <dgm:cxn modelId="{477CF3F3-E244-4A14-B1D8-D78D5E2FC174}" type="presOf" srcId="{A7BFF9A6-56D9-460A-ACF6-EE9770A0A79C}" destId="{21C7A5D8-0C23-4B6D-A91B-ACDCE50BAF68}" srcOrd="0" destOrd="0" presId="urn:microsoft.com/office/officeart/2005/8/layout/process5"/>
    <dgm:cxn modelId="{DC8CB33E-2BA9-45D7-902C-A2EC041B30AF}" type="presParOf" srcId="{D2EFFC47-BD4E-4BCB-BB9C-DA092D451B37}" destId="{21C7A5D8-0C23-4B6D-A91B-ACDCE50BAF68}" srcOrd="0" destOrd="0" presId="urn:microsoft.com/office/officeart/2005/8/layout/process5"/>
    <dgm:cxn modelId="{4A907410-02BD-4909-9589-AF0913823EDB}" type="presParOf" srcId="{D2EFFC47-BD4E-4BCB-BB9C-DA092D451B37}" destId="{12ECABC7-618D-4BD0-8622-4A73A8AC469C}" srcOrd="1" destOrd="0" presId="urn:microsoft.com/office/officeart/2005/8/layout/process5"/>
    <dgm:cxn modelId="{C7F0A902-43A9-43AA-A803-4E906BA93F5D}" type="presParOf" srcId="{12ECABC7-618D-4BD0-8622-4A73A8AC469C}" destId="{A201C972-AF92-4540-928B-7CD66BAA0525}" srcOrd="0" destOrd="0" presId="urn:microsoft.com/office/officeart/2005/8/layout/process5"/>
    <dgm:cxn modelId="{B41890FA-727A-486B-B8D7-A77659C321B5}" type="presParOf" srcId="{D2EFFC47-BD4E-4BCB-BB9C-DA092D451B37}" destId="{74C3E29C-8B9E-466C-BF47-6010B0AF4E7F}" srcOrd="2" destOrd="0" presId="urn:microsoft.com/office/officeart/2005/8/layout/process5"/>
    <dgm:cxn modelId="{E89D8E1E-56A9-4BE6-9270-7D1EF2EA615E}" type="presParOf" srcId="{D2EFFC47-BD4E-4BCB-BB9C-DA092D451B37}" destId="{20B9F2D5-0648-49B6-88A9-2DFBF16D763A}" srcOrd="3" destOrd="0" presId="urn:microsoft.com/office/officeart/2005/8/layout/process5"/>
    <dgm:cxn modelId="{112AD4CE-1DD4-47F0-84C3-B79EE6AE62A1}" type="presParOf" srcId="{20B9F2D5-0648-49B6-88A9-2DFBF16D763A}" destId="{EDCFABC8-9497-422D-8046-7D4EBA770F33}" srcOrd="0" destOrd="0" presId="urn:microsoft.com/office/officeart/2005/8/layout/process5"/>
    <dgm:cxn modelId="{F582BCE4-8D5E-4F71-8CE9-378A9D167EC1}" type="presParOf" srcId="{D2EFFC47-BD4E-4BCB-BB9C-DA092D451B37}" destId="{A02A31EA-4528-4A78-8F19-D217EEC228F0}" srcOrd="4" destOrd="0" presId="urn:microsoft.com/office/officeart/2005/8/layout/process5"/>
    <dgm:cxn modelId="{8B7BC75D-D22D-4E5E-8EEE-74521124B334}" type="presParOf" srcId="{D2EFFC47-BD4E-4BCB-BB9C-DA092D451B37}" destId="{9DB07416-BBE1-43D4-B5DB-191919E60AF2}" srcOrd="5" destOrd="0" presId="urn:microsoft.com/office/officeart/2005/8/layout/process5"/>
    <dgm:cxn modelId="{09E1F5AB-5153-477D-AAC6-7490D66802CC}" type="presParOf" srcId="{9DB07416-BBE1-43D4-B5DB-191919E60AF2}" destId="{83E03C94-4D38-4343-97AD-F1922872BBED}" srcOrd="0" destOrd="0" presId="urn:microsoft.com/office/officeart/2005/8/layout/process5"/>
    <dgm:cxn modelId="{700C7EFF-5289-4563-B103-48A58F3A1557}" type="presParOf" srcId="{D2EFFC47-BD4E-4BCB-BB9C-DA092D451B37}" destId="{98189234-B2AA-4DAC-ABB0-3E76885EECBF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82FA74-B6FB-41E2-B658-1CE4982026A7}" type="doc">
      <dgm:prSet loTypeId="urn:microsoft.com/office/officeart/2005/8/layout/cycle4" loCatId="relationship" qsTypeId="urn:microsoft.com/office/officeart/2009/2/quickstyle/3d8" qsCatId="3D" csTypeId="urn:microsoft.com/office/officeart/2005/8/colors/accent2_5" csCatId="accent2" phldr="1"/>
      <dgm:spPr/>
      <dgm:t>
        <a:bodyPr/>
        <a:lstStyle/>
        <a:p>
          <a:endParaRPr lang="en-IN"/>
        </a:p>
      </dgm:t>
    </dgm:pt>
    <dgm:pt modelId="{92CB659F-6DD8-4026-8862-D90E7145A822}">
      <dgm:prSet phldrT="[Text]" phldr="0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en-IN" dirty="0">
              <a:solidFill>
                <a:schemeClr val="bg2"/>
              </a:solidFill>
            </a:rPr>
            <a:t>Mission Cost</a:t>
          </a:r>
        </a:p>
      </dgm:t>
    </dgm:pt>
    <dgm:pt modelId="{AE393238-BE2D-4B1C-A170-2C09AFA65272}" type="parTrans" cxnId="{509B818E-1BC7-4A9C-8EAA-6D9085C63993}">
      <dgm:prSet/>
      <dgm:spPr/>
      <dgm:t>
        <a:bodyPr/>
        <a:lstStyle/>
        <a:p>
          <a:endParaRPr lang="en-IN"/>
        </a:p>
      </dgm:t>
    </dgm:pt>
    <dgm:pt modelId="{911C795B-B38E-47D5-BE6F-6137DD7BFE76}" type="sibTrans" cxnId="{509B818E-1BC7-4A9C-8EAA-6D9085C63993}">
      <dgm:prSet/>
      <dgm:spPr/>
      <dgm:t>
        <a:bodyPr/>
        <a:lstStyle/>
        <a:p>
          <a:endParaRPr lang="en-IN"/>
        </a:p>
      </dgm:t>
    </dgm:pt>
    <dgm:pt modelId="{7306A383-D8CE-4C67-967E-1C4B948FB05E}">
      <dgm:prSet phldrT="[Text]" phldr="0"/>
      <dgm:spPr>
        <a:solidFill>
          <a:schemeClr val="accent3">
            <a:alpha val="76667"/>
          </a:schemeClr>
        </a:solidFill>
      </dgm:spPr>
      <dgm:t>
        <a:bodyPr/>
        <a:lstStyle/>
        <a:p>
          <a:r>
            <a:rPr lang="en-IN" dirty="0"/>
            <a:t>Number of Orbital Planes</a:t>
          </a:r>
        </a:p>
      </dgm:t>
    </dgm:pt>
    <dgm:pt modelId="{9B769A76-25E0-4BAC-B694-403AFD5D234F}" type="parTrans" cxnId="{E0C26B29-4653-4764-A40A-A26DB660C9C8}">
      <dgm:prSet/>
      <dgm:spPr/>
      <dgm:t>
        <a:bodyPr/>
        <a:lstStyle/>
        <a:p>
          <a:endParaRPr lang="en-IN"/>
        </a:p>
      </dgm:t>
    </dgm:pt>
    <dgm:pt modelId="{738EBA8F-42E7-40F5-A784-5D35A0213544}" type="sibTrans" cxnId="{E0C26B29-4653-4764-A40A-A26DB660C9C8}">
      <dgm:prSet/>
      <dgm:spPr/>
      <dgm:t>
        <a:bodyPr/>
        <a:lstStyle/>
        <a:p>
          <a:endParaRPr lang="en-IN"/>
        </a:p>
      </dgm:t>
    </dgm:pt>
    <dgm:pt modelId="{6A036627-5CC1-45A1-908C-799405B13A00}">
      <dgm:prSet phldrT="[Text]" phldr="0"/>
      <dgm:spPr>
        <a:solidFill>
          <a:schemeClr val="accent3">
            <a:alpha val="63333"/>
          </a:schemeClr>
        </a:solidFill>
      </dgm:spPr>
      <dgm:t>
        <a:bodyPr/>
        <a:lstStyle/>
        <a:p>
          <a:r>
            <a:rPr lang="en-IN" dirty="0"/>
            <a:t>Number of Satellites</a:t>
          </a:r>
        </a:p>
      </dgm:t>
    </dgm:pt>
    <dgm:pt modelId="{19F713BF-0948-40DA-AE98-8FFF0181F836}" type="parTrans" cxnId="{3A820069-BE0F-4CC7-8AAB-EF968027518D}">
      <dgm:prSet/>
      <dgm:spPr/>
      <dgm:t>
        <a:bodyPr/>
        <a:lstStyle/>
        <a:p>
          <a:endParaRPr lang="en-IN"/>
        </a:p>
      </dgm:t>
    </dgm:pt>
    <dgm:pt modelId="{A7B21CBD-23F7-4665-BD8F-7C064801B5EC}" type="sibTrans" cxnId="{3A820069-BE0F-4CC7-8AAB-EF968027518D}">
      <dgm:prSet/>
      <dgm:spPr/>
      <dgm:t>
        <a:bodyPr/>
        <a:lstStyle/>
        <a:p>
          <a:endParaRPr lang="en-IN"/>
        </a:p>
      </dgm:t>
    </dgm:pt>
    <dgm:pt modelId="{ED70E4D2-9CDF-49CE-B613-8B6C7F1CDDAE}">
      <dgm:prSet phldrT="[Text]" phldr="0"/>
      <dgm:spPr>
        <a:solidFill>
          <a:schemeClr val="accent3">
            <a:alpha val="50000"/>
          </a:schemeClr>
        </a:solidFill>
      </dgm:spPr>
      <dgm:t>
        <a:bodyPr/>
        <a:lstStyle/>
        <a:p>
          <a:r>
            <a:rPr lang="en-IN" dirty="0"/>
            <a:t>Detector Area</a:t>
          </a:r>
        </a:p>
      </dgm:t>
    </dgm:pt>
    <dgm:pt modelId="{9BC7E031-5EA2-49C5-8532-AA07155D45D2}" type="parTrans" cxnId="{B5563845-F1D8-4329-A155-0752697FF225}">
      <dgm:prSet/>
      <dgm:spPr/>
      <dgm:t>
        <a:bodyPr/>
        <a:lstStyle/>
        <a:p>
          <a:endParaRPr lang="en-IN"/>
        </a:p>
      </dgm:t>
    </dgm:pt>
    <dgm:pt modelId="{5038A575-955B-44A7-98D7-8EE607F18EDB}" type="sibTrans" cxnId="{B5563845-F1D8-4329-A155-0752697FF225}">
      <dgm:prSet/>
      <dgm:spPr/>
      <dgm:t>
        <a:bodyPr/>
        <a:lstStyle/>
        <a:p>
          <a:endParaRPr lang="en-IN"/>
        </a:p>
      </dgm:t>
    </dgm:pt>
    <dgm:pt modelId="{339C26D7-4C6E-433F-8120-B5393512C848}" type="pres">
      <dgm:prSet presAssocID="{3082FA74-B6FB-41E2-B658-1CE4982026A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2D2BDF91-6616-4569-B4C1-D86864F49288}" type="pres">
      <dgm:prSet presAssocID="{3082FA74-B6FB-41E2-B658-1CE4982026A7}" presName="children" presStyleCnt="0"/>
      <dgm:spPr/>
    </dgm:pt>
    <dgm:pt modelId="{2C0133DC-C8EF-43AD-A4CA-5650EC3FDB1F}" type="pres">
      <dgm:prSet presAssocID="{3082FA74-B6FB-41E2-B658-1CE4982026A7}" presName="childPlaceholder" presStyleCnt="0"/>
      <dgm:spPr/>
    </dgm:pt>
    <dgm:pt modelId="{EAF24398-6565-47F0-A908-C9BE1C2B8C89}" type="pres">
      <dgm:prSet presAssocID="{3082FA74-B6FB-41E2-B658-1CE4982026A7}" presName="circle" presStyleCnt="0"/>
      <dgm:spPr/>
    </dgm:pt>
    <dgm:pt modelId="{455931BC-9EB6-4879-8AD2-F46A0DF6FBC7}" type="pres">
      <dgm:prSet presAssocID="{3082FA74-B6FB-41E2-B658-1CE4982026A7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B6F15193-8C9A-4845-8625-8CEFDAB01F6B}" type="pres">
      <dgm:prSet presAssocID="{3082FA74-B6FB-41E2-B658-1CE4982026A7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5BC32133-7C5E-4A4C-A667-40CBEA7946DC}" type="pres">
      <dgm:prSet presAssocID="{3082FA74-B6FB-41E2-B658-1CE4982026A7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80AD8C5A-26F6-47D3-8EAC-B0CB42A9B149}" type="pres">
      <dgm:prSet presAssocID="{3082FA74-B6FB-41E2-B658-1CE4982026A7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EFD9EDF7-F185-4E37-BF46-66D6A887E4B3}" type="pres">
      <dgm:prSet presAssocID="{3082FA74-B6FB-41E2-B658-1CE4982026A7}" presName="quadrantPlaceholder" presStyleCnt="0"/>
      <dgm:spPr/>
    </dgm:pt>
    <dgm:pt modelId="{E0C6DF66-E7C6-4A16-B190-27A1B8D4A050}" type="pres">
      <dgm:prSet presAssocID="{3082FA74-B6FB-41E2-B658-1CE4982026A7}" presName="center1" presStyleLbl="fgShp" presStyleIdx="0" presStyleCnt="2"/>
      <dgm:spPr/>
    </dgm:pt>
    <dgm:pt modelId="{7378C98E-2270-4BF6-A55F-4FF7D9062AEB}" type="pres">
      <dgm:prSet presAssocID="{3082FA74-B6FB-41E2-B658-1CE4982026A7}" presName="center2" presStyleLbl="fgShp" presStyleIdx="1" presStyleCnt="2"/>
      <dgm:spPr/>
    </dgm:pt>
  </dgm:ptLst>
  <dgm:cxnLst>
    <dgm:cxn modelId="{6B6EF920-1E2C-4AFC-A814-7E40E86E5361}" type="presOf" srcId="{7306A383-D8CE-4C67-967E-1C4B948FB05E}" destId="{B6F15193-8C9A-4845-8625-8CEFDAB01F6B}" srcOrd="0" destOrd="0" presId="urn:microsoft.com/office/officeart/2005/8/layout/cycle4"/>
    <dgm:cxn modelId="{E0C26B29-4653-4764-A40A-A26DB660C9C8}" srcId="{3082FA74-B6FB-41E2-B658-1CE4982026A7}" destId="{7306A383-D8CE-4C67-967E-1C4B948FB05E}" srcOrd="1" destOrd="0" parTransId="{9B769A76-25E0-4BAC-B694-403AFD5D234F}" sibTransId="{738EBA8F-42E7-40F5-A784-5D35A0213544}"/>
    <dgm:cxn modelId="{A21E2C60-A09F-4F49-B6A8-1CCF4B6E21E0}" type="presOf" srcId="{ED70E4D2-9CDF-49CE-B613-8B6C7F1CDDAE}" destId="{80AD8C5A-26F6-47D3-8EAC-B0CB42A9B149}" srcOrd="0" destOrd="0" presId="urn:microsoft.com/office/officeart/2005/8/layout/cycle4"/>
    <dgm:cxn modelId="{B5563845-F1D8-4329-A155-0752697FF225}" srcId="{3082FA74-B6FB-41E2-B658-1CE4982026A7}" destId="{ED70E4D2-9CDF-49CE-B613-8B6C7F1CDDAE}" srcOrd="3" destOrd="0" parTransId="{9BC7E031-5EA2-49C5-8532-AA07155D45D2}" sibTransId="{5038A575-955B-44A7-98D7-8EE607F18EDB}"/>
    <dgm:cxn modelId="{3A820069-BE0F-4CC7-8AAB-EF968027518D}" srcId="{3082FA74-B6FB-41E2-B658-1CE4982026A7}" destId="{6A036627-5CC1-45A1-908C-799405B13A00}" srcOrd="2" destOrd="0" parTransId="{19F713BF-0948-40DA-AE98-8FFF0181F836}" sibTransId="{A7B21CBD-23F7-4665-BD8F-7C064801B5EC}"/>
    <dgm:cxn modelId="{509B818E-1BC7-4A9C-8EAA-6D9085C63993}" srcId="{3082FA74-B6FB-41E2-B658-1CE4982026A7}" destId="{92CB659F-6DD8-4026-8862-D90E7145A822}" srcOrd="0" destOrd="0" parTransId="{AE393238-BE2D-4B1C-A170-2C09AFA65272}" sibTransId="{911C795B-B38E-47D5-BE6F-6137DD7BFE76}"/>
    <dgm:cxn modelId="{3981FD96-054B-4199-9D67-4A27FE7697D2}" type="presOf" srcId="{92CB659F-6DD8-4026-8862-D90E7145A822}" destId="{455931BC-9EB6-4879-8AD2-F46A0DF6FBC7}" srcOrd="0" destOrd="0" presId="urn:microsoft.com/office/officeart/2005/8/layout/cycle4"/>
    <dgm:cxn modelId="{E0D8DEEF-493D-4DB8-AADA-972135FD4CD6}" type="presOf" srcId="{3082FA74-B6FB-41E2-B658-1CE4982026A7}" destId="{339C26D7-4C6E-433F-8120-B5393512C848}" srcOrd="0" destOrd="0" presId="urn:microsoft.com/office/officeart/2005/8/layout/cycle4"/>
    <dgm:cxn modelId="{D2AAA2FE-4273-48D3-A37F-703C7DA94841}" type="presOf" srcId="{6A036627-5CC1-45A1-908C-799405B13A00}" destId="{5BC32133-7C5E-4A4C-A667-40CBEA7946DC}" srcOrd="0" destOrd="0" presId="urn:microsoft.com/office/officeart/2005/8/layout/cycle4"/>
    <dgm:cxn modelId="{9A8F366D-10E2-459A-A06C-A6B5D5DAB410}" type="presParOf" srcId="{339C26D7-4C6E-433F-8120-B5393512C848}" destId="{2D2BDF91-6616-4569-B4C1-D86864F49288}" srcOrd="0" destOrd="0" presId="urn:microsoft.com/office/officeart/2005/8/layout/cycle4"/>
    <dgm:cxn modelId="{6BFF5DD7-86D0-4C3A-8B8F-2210DB06BAE7}" type="presParOf" srcId="{2D2BDF91-6616-4569-B4C1-D86864F49288}" destId="{2C0133DC-C8EF-43AD-A4CA-5650EC3FDB1F}" srcOrd="0" destOrd="0" presId="urn:microsoft.com/office/officeart/2005/8/layout/cycle4"/>
    <dgm:cxn modelId="{0288A6CB-3435-4D52-8208-CBDC48EB7D31}" type="presParOf" srcId="{339C26D7-4C6E-433F-8120-B5393512C848}" destId="{EAF24398-6565-47F0-A908-C9BE1C2B8C89}" srcOrd="1" destOrd="0" presId="urn:microsoft.com/office/officeart/2005/8/layout/cycle4"/>
    <dgm:cxn modelId="{C997C4E3-E054-4835-AAE6-5B295CA80733}" type="presParOf" srcId="{EAF24398-6565-47F0-A908-C9BE1C2B8C89}" destId="{455931BC-9EB6-4879-8AD2-F46A0DF6FBC7}" srcOrd="0" destOrd="0" presId="urn:microsoft.com/office/officeart/2005/8/layout/cycle4"/>
    <dgm:cxn modelId="{ECBE7302-890A-4778-975D-32968E307F91}" type="presParOf" srcId="{EAF24398-6565-47F0-A908-C9BE1C2B8C89}" destId="{B6F15193-8C9A-4845-8625-8CEFDAB01F6B}" srcOrd="1" destOrd="0" presId="urn:microsoft.com/office/officeart/2005/8/layout/cycle4"/>
    <dgm:cxn modelId="{4454467A-6C95-4A0D-8571-E55AC35A07FB}" type="presParOf" srcId="{EAF24398-6565-47F0-A908-C9BE1C2B8C89}" destId="{5BC32133-7C5E-4A4C-A667-40CBEA7946DC}" srcOrd="2" destOrd="0" presId="urn:microsoft.com/office/officeart/2005/8/layout/cycle4"/>
    <dgm:cxn modelId="{6A886A6A-613A-4811-BB4A-37DA37585D71}" type="presParOf" srcId="{EAF24398-6565-47F0-A908-C9BE1C2B8C89}" destId="{80AD8C5A-26F6-47D3-8EAC-B0CB42A9B149}" srcOrd="3" destOrd="0" presId="urn:microsoft.com/office/officeart/2005/8/layout/cycle4"/>
    <dgm:cxn modelId="{33AB25C3-B518-49B8-B524-9D2F93D71A2F}" type="presParOf" srcId="{EAF24398-6565-47F0-A908-C9BE1C2B8C89}" destId="{EFD9EDF7-F185-4E37-BF46-66D6A887E4B3}" srcOrd="4" destOrd="0" presId="urn:microsoft.com/office/officeart/2005/8/layout/cycle4"/>
    <dgm:cxn modelId="{5316A93F-03F0-400B-8AA1-FCE7ED529017}" type="presParOf" srcId="{339C26D7-4C6E-433F-8120-B5393512C848}" destId="{E0C6DF66-E7C6-4A16-B190-27A1B8D4A050}" srcOrd="2" destOrd="0" presId="urn:microsoft.com/office/officeart/2005/8/layout/cycle4"/>
    <dgm:cxn modelId="{312BFD23-CF53-4D60-B32D-DB0B9C24BBC6}" type="presParOf" srcId="{339C26D7-4C6E-433F-8120-B5393512C848}" destId="{7378C98E-2270-4BF6-A55F-4FF7D9062AEB}" srcOrd="3" destOrd="0" presId="urn:microsoft.com/office/officeart/2005/8/layout/cycle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7A5D8-0C23-4B6D-A91B-ACDCE50BAF68}">
      <dsp:nvSpPr>
        <dsp:cNvPr id="0" name=""/>
        <dsp:cNvSpPr/>
      </dsp:nvSpPr>
      <dsp:spPr>
        <a:xfrm>
          <a:off x="544433" y="821491"/>
          <a:ext cx="2845675" cy="1560578"/>
        </a:xfrm>
        <a:prstGeom prst="homePlat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317500">
            <a:schemeClr val="accent1"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kern="1200" dirty="0"/>
            <a:t> GRB</a:t>
          </a:r>
        </a:p>
      </dsp:txBody>
      <dsp:txXfrm>
        <a:off x="544433" y="821491"/>
        <a:ext cx="2455531" cy="1560578"/>
      </dsp:txXfrm>
    </dsp:sp>
    <dsp:sp modelId="{12ECABC7-618D-4BD0-8622-4A73A8AC469C}">
      <dsp:nvSpPr>
        <dsp:cNvPr id="0" name=""/>
        <dsp:cNvSpPr/>
      </dsp:nvSpPr>
      <dsp:spPr>
        <a:xfrm rot="21512078">
          <a:off x="3442866" y="2750596"/>
          <a:ext cx="221890" cy="594807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400" kern="1200"/>
        </a:p>
      </dsp:txBody>
      <dsp:txXfrm>
        <a:off x="3442877" y="2870408"/>
        <a:ext cx="155323" cy="356885"/>
      </dsp:txXfrm>
    </dsp:sp>
    <dsp:sp modelId="{74C3E29C-8B9E-466C-BF47-6010B0AF4E7F}">
      <dsp:nvSpPr>
        <dsp:cNvPr id="0" name=""/>
        <dsp:cNvSpPr/>
      </dsp:nvSpPr>
      <dsp:spPr>
        <a:xfrm>
          <a:off x="3808632" y="804474"/>
          <a:ext cx="2398418" cy="1439050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596900">
            <a:schemeClr val="accent3"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 dirty="0"/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kern="1200" dirty="0"/>
            <a:t>In FOV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Burst Incident angle </a:t>
          </a:r>
          <a:r>
            <a:rPr lang="en-IN" sz="2000" kern="1200" dirty="0">
              <a:latin typeface="Cambria Math" panose="02040503050406030204" pitchFamily="18" charset="0"/>
              <a:ea typeface="Cambria Math" panose="02040503050406030204" pitchFamily="18" charset="0"/>
            </a:rPr>
            <a:t>≤ 80°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000" kern="1200" dirty="0">
            <a:latin typeface="Cambria Math" panose="02040503050406030204" pitchFamily="18" charset="0"/>
            <a:ea typeface="Cambria Math" panose="02040503050406030204" pitchFamily="18" charset="0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000" kern="1200" dirty="0"/>
        </a:p>
      </dsp:txBody>
      <dsp:txXfrm>
        <a:off x="3850780" y="846622"/>
        <a:ext cx="2314122" cy="1354754"/>
      </dsp:txXfrm>
    </dsp:sp>
    <dsp:sp modelId="{20B9F2D5-0648-49B6-88A9-2DFBF16D763A}">
      <dsp:nvSpPr>
        <dsp:cNvPr id="0" name=""/>
        <dsp:cNvSpPr/>
      </dsp:nvSpPr>
      <dsp:spPr>
        <a:xfrm>
          <a:off x="6418111" y="1226596"/>
          <a:ext cx="508464" cy="5948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86893"/>
            <a:satOff val="-4005"/>
            <a:lumOff val="205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400" kern="1200"/>
        </a:p>
      </dsp:txBody>
      <dsp:txXfrm>
        <a:off x="6418111" y="1345557"/>
        <a:ext cx="355925" cy="356885"/>
      </dsp:txXfrm>
    </dsp:sp>
    <dsp:sp modelId="{A02A31EA-4528-4A78-8F19-D217EEC228F0}">
      <dsp:nvSpPr>
        <dsp:cNvPr id="0" name=""/>
        <dsp:cNvSpPr/>
      </dsp:nvSpPr>
      <dsp:spPr>
        <a:xfrm>
          <a:off x="7166418" y="804474"/>
          <a:ext cx="2398418" cy="1439050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876300">
            <a:schemeClr val="accent3">
              <a:lumMod val="75000"/>
              <a:alpha val="48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/>
            <a:t>Flux </a:t>
          </a:r>
          <a:r>
            <a:rPr lang="en-IN" sz="3000" kern="1200" dirty="0">
              <a:latin typeface="Cambria Math" panose="02040503050406030204" pitchFamily="18" charset="0"/>
              <a:ea typeface="Cambria Math" panose="02040503050406030204" pitchFamily="18" charset="0"/>
            </a:rPr>
            <a:t>≥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IN" sz="300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sSubPr>
                <m:e>
                  <m:r>
                    <a:rPr lang="en-IN" sz="30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𝐹</m:t>
                  </m:r>
                </m:e>
                <m:sub>
                  <m:r>
                    <a:rPr lang="en-IN" sz="30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𝑙𝑖𝑚</m:t>
                  </m:r>
                </m:sub>
              </m:sSub>
            </m:oMath>
          </a14:m>
          <a:endParaRPr lang="en-IN" sz="3000" kern="1200" dirty="0"/>
        </a:p>
      </dsp:txBody>
      <dsp:txXfrm>
        <a:off x="7208566" y="846622"/>
        <a:ext cx="2314122" cy="1354754"/>
      </dsp:txXfrm>
    </dsp:sp>
    <dsp:sp modelId="{9DB07416-BBE1-43D4-B5DB-191919E60AF2}">
      <dsp:nvSpPr>
        <dsp:cNvPr id="0" name=""/>
        <dsp:cNvSpPr/>
      </dsp:nvSpPr>
      <dsp:spPr>
        <a:xfrm>
          <a:off x="9775897" y="1226596"/>
          <a:ext cx="508464" cy="5948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86893"/>
            <a:satOff val="-4005"/>
            <a:lumOff val="205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400" kern="1200"/>
        </a:p>
      </dsp:txBody>
      <dsp:txXfrm>
        <a:off x="9775897" y="1345557"/>
        <a:ext cx="355925" cy="356885"/>
      </dsp:txXfrm>
    </dsp:sp>
    <dsp:sp modelId="{98189234-B2AA-4DAC-ABB0-3E76885EECBF}">
      <dsp:nvSpPr>
        <dsp:cNvPr id="0" name=""/>
        <dsp:cNvSpPr/>
      </dsp:nvSpPr>
      <dsp:spPr>
        <a:xfrm>
          <a:off x="10524203" y="804474"/>
          <a:ext cx="2398418" cy="1439050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965200">
            <a:schemeClr val="accent3">
              <a:alpha val="44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IN" sz="30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IN" sz="3000" b="0" i="1" kern="1200" smtClean="0">
                      <a:latin typeface="Cambria Math" panose="02040503050406030204" pitchFamily="18" charset="0"/>
                    </a:rPr>
                    <m:t>𝑁</m:t>
                  </m:r>
                </m:e>
                <m:sub>
                  <m:r>
                    <a:rPr lang="en-IN" sz="3000" b="0" i="1" kern="1200" smtClean="0">
                      <a:latin typeface="Cambria Math" panose="02040503050406030204" pitchFamily="18" charset="0"/>
                    </a:rPr>
                    <m:t>𝑑𝑒𝑡𝑒𝑐𝑡𝑖𝑜𝑛</m:t>
                  </m:r>
                </m:sub>
              </m:sSub>
            </m:oMath>
          </a14:m>
          <a:r>
            <a:rPr lang="en-IN" sz="3000" kern="1200" dirty="0">
              <a:latin typeface="Cambria Math" panose="02040503050406030204" pitchFamily="18" charset="0"/>
              <a:ea typeface="Cambria Math" panose="02040503050406030204" pitchFamily="18" charset="0"/>
            </a:rPr>
            <a:t>≥3 </a:t>
          </a:r>
          <a:endParaRPr lang="en-IN" sz="3000" kern="1200" dirty="0"/>
        </a:p>
      </dsp:txBody>
      <dsp:txXfrm>
        <a:off x="10566351" y="846622"/>
        <a:ext cx="2314122" cy="13547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931BC-9EB6-4879-8AD2-F46A0DF6FBC7}">
      <dsp:nvSpPr>
        <dsp:cNvPr id="0" name=""/>
        <dsp:cNvSpPr/>
      </dsp:nvSpPr>
      <dsp:spPr>
        <a:xfrm>
          <a:off x="2495296" y="463295"/>
          <a:ext cx="3519424" cy="3519424"/>
        </a:xfrm>
        <a:prstGeom prst="pieWedge">
          <a:avLst/>
        </a:prstGeom>
        <a:solidFill>
          <a:schemeClr val="accent3">
            <a:alpha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900" kern="1200" dirty="0">
              <a:solidFill>
                <a:schemeClr val="bg2"/>
              </a:solidFill>
            </a:rPr>
            <a:t>Mission Cost</a:t>
          </a:r>
        </a:p>
      </dsp:txBody>
      <dsp:txXfrm>
        <a:off x="3526111" y="1494110"/>
        <a:ext cx="2488609" cy="2488609"/>
      </dsp:txXfrm>
    </dsp:sp>
    <dsp:sp modelId="{B6F15193-8C9A-4845-8625-8CEFDAB01F6B}">
      <dsp:nvSpPr>
        <dsp:cNvPr id="0" name=""/>
        <dsp:cNvSpPr/>
      </dsp:nvSpPr>
      <dsp:spPr>
        <a:xfrm rot="5400000">
          <a:off x="6177280" y="463295"/>
          <a:ext cx="3519424" cy="3519424"/>
        </a:xfrm>
        <a:prstGeom prst="pieWedge">
          <a:avLst/>
        </a:prstGeom>
        <a:solidFill>
          <a:schemeClr val="accent3">
            <a:alpha val="76667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900" kern="1200" dirty="0"/>
            <a:t>Number of Orbital Planes</a:t>
          </a:r>
        </a:p>
      </dsp:txBody>
      <dsp:txXfrm rot="-5400000">
        <a:off x="6177280" y="1494110"/>
        <a:ext cx="2488609" cy="2488609"/>
      </dsp:txXfrm>
    </dsp:sp>
    <dsp:sp modelId="{5BC32133-7C5E-4A4C-A667-40CBEA7946DC}">
      <dsp:nvSpPr>
        <dsp:cNvPr id="0" name=""/>
        <dsp:cNvSpPr/>
      </dsp:nvSpPr>
      <dsp:spPr>
        <a:xfrm rot="10800000">
          <a:off x="6177280" y="4145280"/>
          <a:ext cx="3519424" cy="3519424"/>
        </a:xfrm>
        <a:prstGeom prst="pieWedge">
          <a:avLst/>
        </a:prstGeom>
        <a:solidFill>
          <a:schemeClr val="accent3">
            <a:alpha val="63333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900" kern="1200" dirty="0"/>
            <a:t>Number of Satellites</a:t>
          </a:r>
        </a:p>
      </dsp:txBody>
      <dsp:txXfrm rot="10800000">
        <a:off x="6177280" y="4145280"/>
        <a:ext cx="2488609" cy="2488609"/>
      </dsp:txXfrm>
    </dsp:sp>
    <dsp:sp modelId="{80AD8C5A-26F6-47D3-8EAC-B0CB42A9B149}">
      <dsp:nvSpPr>
        <dsp:cNvPr id="0" name=""/>
        <dsp:cNvSpPr/>
      </dsp:nvSpPr>
      <dsp:spPr>
        <a:xfrm rot="16200000">
          <a:off x="2495296" y="4145280"/>
          <a:ext cx="3519424" cy="3519424"/>
        </a:xfrm>
        <a:prstGeom prst="pieWedge">
          <a:avLst/>
        </a:prstGeom>
        <a:solidFill>
          <a:schemeClr val="accent3">
            <a:alpha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900" kern="1200" dirty="0"/>
            <a:t>Detector Area</a:t>
          </a:r>
        </a:p>
      </dsp:txBody>
      <dsp:txXfrm rot="5400000">
        <a:off x="3526111" y="4145280"/>
        <a:ext cx="2488609" cy="2488609"/>
      </dsp:txXfrm>
    </dsp:sp>
    <dsp:sp modelId="{E0C6DF66-E7C6-4A16-B190-27A1B8D4A050}">
      <dsp:nvSpPr>
        <dsp:cNvPr id="0" name=""/>
        <dsp:cNvSpPr/>
      </dsp:nvSpPr>
      <dsp:spPr>
        <a:xfrm>
          <a:off x="5488432" y="3332480"/>
          <a:ext cx="1215136" cy="105664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78C98E-2270-4BF6-A55F-4FF7D9062AEB}">
      <dsp:nvSpPr>
        <dsp:cNvPr id="0" name=""/>
        <dsp:cNvSpPr/>
      </dsp:nvSpPr>
      <dsp:spPr>
        <a:xfrm rot="10800000">
          <a:off x="5488432" y="3738880"/>
          <a:ext cx="1215136" cy="105664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D815E-F719-4732-9B10-19318F62A16D}" type="datetimeFigureOut">
              <a:rPr lang="en-IN" smtClean="0"/>
              <a:t>10-11-2025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62B32-5CB5-4812-A9CB-DF0940DCC2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33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62B32-5CB5-4812-A9CB-DF0940DCC2CA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6649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8203B-0917-4A3D-F531-3D66E9D56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328291-D9AD-BDE1-8825-6A604E6CFA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D5378F-7158-F85F-1C1E-119CC58929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GRB leaves an afterglow which quickly drops from high-energy X-rays down to low-energy</a:t>
            </a:r>
          </a:p>
          <a:p>
            <a:r>
              <a:rPr lang="en-GB" dirty="0"/>
              <a:t>visible/radio waves that can be observed by ground based telescopes. However, afterglows are point</a:t>
            </a:r>
          </a:p>
          <a:p>
            <a:r>
              <a:rPr lang="en-GB" dirty="0"/>
              <a:t>sources and are substantially less energetic than their prompt emissions (Reyes, 2017). To observe</a:t>
            </a:r>
          </a:p>
          <a:p>
            <a:r>
              <a:rPr lang="en-GB" dirty="0"/>
              <a:t>the afterglow of a GRB, localisation needs to be made during the high-energy gamma-ray/X-ray</a:t>
            </a:r>
          </a:p>
          <a:p>
            <a:r>
              <a:rPr lang="en-GB" dirty="0"/>
              <a:t>phase, hence making high-energy band detectors necessary.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F6F1B-4CB9-0E4A-A385-5BA1554C18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62B32-5CB5-4812-A9CB-DF0940DCC2CA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6446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0FD29-AE50-5F17-6C95-DB47BF793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0BBF1E-4D4C-A87E-2333-68E1E2ACD1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A48EEC-1109-A57B-6F38-48D0BF02DE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  <a:p>
            <a:r>
              <a:rPr lang="en-GB" sz="12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: Observation requires specific pointing</a:t>
            </a:r>
          </a:p>
          <a:p>
            <a:r>
              <a:rPr lang="en-GB" sz="12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Short lived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CB643-754E-44A0-A0B3-A60BACC434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62B32-5CB5-4812-A9CB-DF0940DCC2CA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2679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What makes spirit different nano satellite cost effective launched on December 1st</a:t>
            </a:r>
            <a:endParaRPr lang="en-IN" baseline="30000" dirty="0"/>
          </a:p>
          <a:p>
            <a:r>
              <a:rPr lang="en-IN" dirty="0"/>
              <a:t>we look at photons coming in and , Detectors give us mainly their arrival time direction of their arrival and no of photons coming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62B32-5CB5-4812-A9CB-DF0940DCC2CA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5761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3BE6A-EA9F-A3E2-F5C4-FA6114C4B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6FC4B8-7BF0-5DF5-06BF-8F685CAD8D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50F635-8FE7-9835-321C-649F37FDF9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  <a:p>
            <a:r>
              <a:rPr lang="en-GB" sz="12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: Observation requires specific pointing</a:t>
            </a:r>
          </a:p>
          <a:p>
            <a:r>
              <a:rPr lang="en-GB" sz="12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Short lived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182F7-0079-BBC9-B433-642D2F5DE5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62B32-5CB5-4812-A9CB-DF0940DCC2CA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7148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How do we use the information on flux for localisation we offset the satellite </a:t>
            </a:r>
            <a:r>
              <a:rPr lang="en-IN" dirty="0" err="1"/>
              <a:t>pointings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62B32-5CB5-4812-A9CB-DF0940DCC2CA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7599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DAB79-AAA7-6A47-ACC9-4F2D6BDA2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B56CD7-30BF-BE3D-E990-337C20B78A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8E0799-CFA8-AA58-5622-0B97CFB6BE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How do we use the information on flux for localisation we offset the satellite </a:t>
            </a:r>
            <a:r>
              <a:rPr lang="en-IN" dirty="0" err="1"/>
              <a:t>pointings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D45EF-4D22-2366-DCAC-1AE7765BCE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62B32-5CB5-4812-A9CB-DF0940DCC2CA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3686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62B32-5CB5-4812-A9CB-DF0940DCC2CA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8412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14698-2433-4A6D-6A4F-8EA5D5007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E80FF9-1672-8462-64C9-D1ADB1414C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DC9914-4952-5DED-0CAE-A5CFE86AD1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B2F7F-8163-6182-870C-7CEC3F8B8B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62B32-5CB5-4812-A9CB-DF0940DCC2CA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3700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D1158-0B1C-9BED-EF96-6964FE81E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7D25C7-25C5-C225-D1BA-AE0567F211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6FDFCD-C0E3-FB2F-2E58-D372C11E7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  <a:p>
            <a:r>
              <a:rPr lang="en-GB" sz="12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: Observation requires specific pointing</a:t>
            </a:r>
          </a:p>
          <a:p>
            <a:r>
              <a:rPr lang="en-GB" sz="12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Short lived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8C379-DF22-BBAF-A01B-101FFA60BE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62B32-5CB5-4812-A9CB-DF0940DCC2CA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5447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25150-8749-F570-5A81-101F37A4D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9BC49E-590B-3AEB-E38F-96C406B519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F1C64D-F888-B626-0A3F-F5FD4FB0CB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  <a:p>
            <a:r>
              <a:rPr lang="en-GB" sz="12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: Observation requires specific pointing</a:t>
            </a:r>
          </a:p>
          <a:p>
            <a:r>
              <a:rPr lang="en-GB" sz="12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Short lived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51A2E-F0FF-2FEC-5562-4E23441E0F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62B32-5CB5-4812-A9CB-DF0940DCC2CA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8548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62B32-5CB5-4812-A9CB-DF0940DCC2CA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1133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6EEE9-04B5-9FBE-63CC-96B841482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73B802-45EA-512D-96CF-1907FE1D76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AD0689-B7B4-08AA-2090-CA7E704BF6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How do we use the information on flux for localisation we offset the satellite </a:t>
            </a:r>
            <a:r>
              <a:rPr lang="en-IN" dirty="0" err="1"/>
              <a:t>pointings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9775F-DEDD-320E-C38A-C62876CA61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62B32-5CB5-4812-A9CB-DF0940DCC2CA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9677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3053F-7A37-D655-E2F9-403F2423C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0F9D46-3A06-80DE-A5EC-28FAFAA53C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FB6186-5A73-04DA-353A-CBDDBD7119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How do we use the information on flux for localisation we offset the satellite </a:t>
            </a:r>
            <a:r>
              <a:rPr lang="en-IN" dirty="0" err="1"/>
              <a:t>pointings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C7E96-4CB3-2056-772B-391C94D0E5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62B32-5CB5-4812-A9CB-DF0940DCC2CA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8239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8F9E2-39DD-917E-12F7-EE0797A19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636A5F-BC48-7F65-2FE0-64DB48CA5E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1084E1-DA8B-C0AE-B033-34B5AEE8E5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D659B-6AA1-231F-D701-2737FA5258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62B32-5CB5-4812-A9CB-DF0940DCC2CA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73026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EDCAC-EF03-2E7A-CF46-5C6E9EA73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8242E7-5B99-F0ED-6429-47F40E3AED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973568-A9E0-2679-CAA9-1ABF765237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  <a:p>
            <a:r>
              <a:rPr lang="en-GB" sz="12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: Observation requires specific pointing</a:t>
            </a:r>
          </a:p>
          <a:p>
            <a:r>
              <a:rPr lang="en-GB" sz="12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Short lived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39B72-F4B0-C119-ABBB-B8AB2D5D33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62B32-5CB5-4812-A9CB-DF0940DCC2CA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84163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9A999-CD72-0E15-0EE9-B70E724B3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5F7503-C0FD-5674-00B2-C4C86E791F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3708F2-1F85-B307-27C8-DE8DDEACB9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  <a:p>
            <a:r>
              <a:rPr lang="en-GB" sz="12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: Observation requires specific pointing</a:t>
            </a:r>
          </a:p>
          <a:p>
            <a:r>
              <a:rPr lang="en-GB" sz="12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Short lived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7CAC3-636A-3AEF-E938-C05A336A83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62B32-5CB5-4812-A9CB-DF0940DCC2CA}" type="slidenum">
              <a:rPr lang="en-IN" smtClean="0"/>
              <a:t>39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54181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C83E3-3DD7-7BB5-2249-12DA43F8E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E2468F-A3CA-332B-5761-19424C74ED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547B0F-90BF-1A9A-1546-9719659286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  <a:p>
            <a:r>
              <a:rPr lang="en-GB" sz="12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: Observation requires specific pointing</a:t>
            </a:r>
          </a:p>
          <a:p>
            <a:r>
              <a:rPr lang="en-GB" sz="12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Short lived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A1E1E-7818-AF79-0790-8A14F528CB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62B32-5CB5-4812-A9CB-DF0940DCC2CA}" type="slidenum">
              <a:rPr lang="en-IN" smtClean="0"/>
              <a:t>41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6904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Other methods of localisation, </a:t>
            </a:r>
            <a:r>
              <a:rPr lang="en-IN" dirty="0" err="1"/>
              <a:t>whats</a:t>
            </a:r>
            <a:r>
              <a:rPr lang="en-IN" dirty="0"/>
              <a:t> the current best localisation, do we have a full sky coverage for it, what is ionising radiation belts and SAA,</a:t>
            </a:r>
          </a:p>
          <a:p>
            <a:r>
              <a:rPr lang="en-IN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62B32-5CB5-4812-A9CB-DF0940DCC2CA}" type="slidenum">
              <a:rPr lang="en-IN" smtClean="0"/>
              <a:t>42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48458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70756-3ADC-E264-1985-BC78D3BD7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5993A8-EEDF-D9D3-E4FA-21EF193EFC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9694D5-D3B5-AEB3-179E-BC0A54B11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  <a:p>
            <a:r>
              <a:rPr lang="en-GB" sz="12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: Observation requires specific pointing</a:t>
            </a:r>
          </a:p>
          <a:p>
            <a:r>
              <a:rPr lang="en-GB" sz="12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Short lived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43D59-B7EE-3537-948E-4479D8192B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62B32-5CB5-4812-A9CB-DF0940DCC2CA}" type="slidenum">
              <a:rPr lang="en-IN" smtClean="0"/>
              <a:t>43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92397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1C7D2-7490-A5B5-C6A9-D0E0EA896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DB5135-32AC-004B-658F-E2931D90A9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FBBB30-0B2F-E553-90BE-20B5AFCADA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  <a:p>
            <a:r>
              <a:rPr lang="en-GB" dirty="0"/>
              <a:t>revisits the same sky on multi-day timescales (few-day cadence), so serendipitous short-lived afterglows and early SN bumps are often </a:t>
            </a:r>
            <a:r>
              <a:rPr lang="en-GB" i="1" dirty="0"/>
              <a:t>missed</a:t>
            </a:r>
            <a:r>
              <a:rPr lang="en-GB" dirty="0"/>
              <a:t> without precise positions.</a:t>
            </a:r>
            <a:r>
              <a:rPr lang="en-IN" dirty="0"/>
              <a:t>If we know where the burst happened – if we can localise the burst – then we can do a follow up using LSST. </a:t>
            </a:r>
          </a:p>
          <a:p>
            <a:endParaRPr lang="en-IN" dirty="0"/>
          </a:p>
          <a:p>
            <a:r>
              <a:rPr lang="en-IN" dirty="0"/>
              <a:t>Fading afterglow can be detected if we know where to look</a:t>
            </a:r>
          </a:p>
          <a:p>
            <a:r>
              <a:rPr lang="en-GB" dirty="0"/>
              <a:t>Small, cheap CubeSat constellations can provide fast all-sky high-energy detections and </a:t>
            </a:r>
            <a:r>
              <a:rPr lang="en-GB" i="1" dirty="0"/>
              <a:t>arcminute–arcsecond</a:t>
            </a:r>
            <a:r>
              <a:rPr lang="en-GB" dirty="0"/>
              <a:t> scale localisations by timing/triangulation across multiple nodes. This enables targeted, deep Rubin follow-up instead of blind searches.</a:t>
            </a:r>
            <a:endParaRPr lang="en-IN" dirty="0"/>
          </a:p>
          <a:p>
            <a:endParaRPr lang="en-IN" dirty="0"/>
          </a:p>
          <a:p>
            <a:r>
              <a:rPr lang="en-IN" dirty="0" err="1"/>
              <a:t>Cubesats</a:t>
            </a:r>
            <a:r>
              <a:rPr lang="en-IN" dirty="0"/>
              <a:t> are the future of localising high energy transients</a:t>
            </a:r>
          </a:p>
          <a:p>
            <a:endParaRPr lang="en-IN" dirty="0"/>
          </a:p>
          <a:p>
            <a:r>
              <a:rPr lang="en-GB" dirty="0"/>
              <a:t>If we can tell Rubin </a:t>
            </a:r>
            <a:r>
              <a:rPr lang="en-GB" i="1" dirty="0"/>
              <a:t>where</a:t>
            </a:r>
            <a:r>
              <a:rPr lang="en-GB" dirty="0"/>
              <a:t> to look, we’ll catch what it would otherwise miss — CubeSats make that ‘where’ affordable and fast.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8F638-8E6D-3B97-0AB8-CF02560B03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62B32-5CB5-4812-A9CB-DF0940DCC2CA}" type="slidenum">
              <a:rPr lang="en-IN" smtClean="0"/>
              <a:t>44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02411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FD343-62D4-9493-6498-9DBE9B3B5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D80C01-7983-7B76-2239-411ED415A4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303B2E-388C-DED6-6A0D-98D8D33CDC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br>
              <a:rPr lang="en-GB" b="0" dirty="0">
                <a:effectLst/>
              </a:rPr>
            </a:br>
            <a:r>
              <a:rPr lang="en-GB" sz="28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Adding in source of noise</a:t>
            </a:r>
            <a:endParaRPr lang="en-GB" sz="28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Positional error</a:t>
            </a:r>
            <a:endParaRPr lang="en-GB" sz="24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Timing of detectors</a:t>
            </a:r>
            <a:endParaRPr lang="en-GB" sz="24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73DCF-DE76-7895-EC15-54DEDCB535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62B32-5CB5-4812-A9CB-DF0940DCC2CA}" type="slidenum">
              <a:rPr lang="en-IN" smtClean="0"/>
              <a:t>45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8474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62B32-5CB5-4812-A9CB-DF0940DCC2CA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493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38FFE-B0FC-4E1C-2FF7-0F736A5CE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318286-DE25-6079-3253-761EF26407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277661-729D-D1A3-0B0C-90B13E9D92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  <a:p>
            <a:r>
              <a:rPr lang="en-GB" sz="12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: Observation requires specific pointing</a:t>
            </a:r>
          </a:p>
          <a:p>
            <a:r>
              <a:rPr lang="en-GB" sz="12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Short lived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523C6-E858-A55D-F4E0-FBECAD680F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62B32-5CB5-4812-A9CB-DF0940DCC2CA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6515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F1AC0-31FC-266C-20F1-FFBD6622A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1EAF95-C59F-568C-94BA-897B3EFF2C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FD9C6A-032C-0C0E-EADC-567F5DDD5C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GRB leaves an afterglow which quickly drops from high-energy X-rays down to low-energy</a:t>
            </a:r>
          </a:p>
          <a:p>
            <a:r>
              <a:rPr lang="en-GB" dirty="0"/>
              <a:t>visible/radio waves that can be observed by ground based telescopes. However, afterglows are point</a:t>
            </a:r>
          </a:p>
          <a:p>
            <a:r>
              <a:rPr lang="en-GB" dirty="0"/>
              <a:t>sources and are substantially less energetic than their prompt emissions (Reyes, 2017). To observe</a:t>
            </a:r>
          </a:p>
          <a:p>
            <a:r>
              <a:rPr lang="en-GB" dirty="0"/>
              <a:t>the afterglow of a GRB, localisation needs to be made during the high-energy gamma-ray/X-ray</a:t>
            </a:r>
          </a:p>
          <a:p>
            <a:r>
              <a:rPr lang="en-GB" dirty="0"/>
              <a:t>phase, hence making high-energy band detectors necessary.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5FE9C-6303-E6F4-8ACB-4AAC2143D2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62B32-5CB5-4812-A9CB-DF0940DCC2CA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1888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05CAA-8C5A-76D4-40CF-77DF641B5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D57327-8140-D34A-BFC5-6301AB4774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04CE87-5204-D972-5372-A474BE7985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GRB leaves an afterglow which quickly drops from high-energy X-rays down to low-energy</a:t>
            </a:r>
          </a:p>
          <a:p>
            <a:r>
              <a:rPr lang="en-GB" dirty="0"/>
              <a:t>visible/radio waves that can be observed by ground based telescopes. However, afterglows are point</a:t>
            </a:r>
          </a:p>
          <a:p>
            <a:r>
              <a:rPr lang="en-GB" dirty="0"/>
              <a:t>sources and are substantially less energetic than their prompt emissions (Reyes, 2017). To observe</a:t>
            </a:r>
          </a:p>
          <a:p>
            <a:r>
              <a:rPr lang="en-GB" dirty="0"/>
              <a:t>the afterglow of a GRB, localisation needs to be made during the high-energy gamma-ray/X-ray</a:t>
            </a:r>
          </a:p>
          <a:p>
            <a:r>
              <a:rPr lang="en-GB" dirty="0"/>
              <a:t>phase, hence making high-energy band detectors necessary.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B64C1-3587-9497-06D6-6A21C8C872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62B32-5CB5-4812-A9CB-DF0940DCC2CA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8158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A7A88-8716-3918-384F-BFD1187EF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0CF65D-0717-68F7-D19B-899E8F4650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DF3079-6565-ECB0-2620-AFF6CD2809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GRB leaves an afterglow which quickly drops from high-energy X-rays down to low-energy</a:t>
            </a:r>
          </a:p>
          <a:p>
            <a:r>
              <a:rPr lang="en-GB" dirty="0"/>
              <a:t>visible/radio waves that can be observed by ground based telescopes. However, afterglows are point</a:t>
            </a:r>
          </a:p>
          <a:p>
            <a:r>
              <a:rPr lang="en-GB" dirty="0"/>
              <a:t>sources and are substantially less energetic than their prompt emissions (Reyes, 2017). To observe</a:t>
            </a:r>
          </a:p>
          <a:p>
            <a:r>
              <a:rPr lang="en-GB" dirty="0"/>
              <a:t>the afterglow of a GRB, localisation needs to be made during the high-energy gamma-ray/X-ray</a:t>
            </a:r>
          </a:p>
          <a:p>
            <a:r>
              <a:rPr lang="en-GB" dirty="0"/>
              <a:t>phase, hence making high-energy band detectors necessary.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792B2-54B8-5720-2764-378648B4E0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62B32-5CB5-4812-A9CB-DF0940DCC2CA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5071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33285-3430-7A3D-F16F-B7BB9D3DC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61A4B0-14A3-9700-89EB-C10FDFE35E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E27E91-F939-11A5-8AAF-5E81F9F15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GRB leaves an afterglow which quickly drops from high-energy X-rays down to low-energy</a:t>
            </a:r>
          </a:p>
          <a:p>
            <a:r>
              <a:rPr lang="en-GB" dirty="0"/>
              <a:t>visible/radio waves that can be observed by ground based telescopes. However, afterglows are point</a:t>
            </a:r>
          </a:p>
          <a:p>
            <a:r>
              <a:rPr lang="en-GB" dirty="0"/>
              <a:t>sources and are substantially less energetic than their prompt emissions (Reyes, 2017). To observe</a:t>
            </a:r>
          </a:p>
          <a:p>
            <a:r>
              <a:rPr lang="en-GB" dirty="0"/>
              <a:t>the afterglow of a GRB, localisation needs to be made during the high-energy gamma-ray/X-ray</a:t>
            </a:r>
          </a:p>
          <a:p>
            <a:r>
              <a:rPr lang="en-GB" dirty="0"/>
              <a:t>phase, hence making high-energy band detectors necessary.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C5249-471D-948D-86E6-FA96157787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62B32-5CB5-4812-A9CB-DF0940DCC2CA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8952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B6483-7E39-43DB-83CC-81AFABD0A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E3151F-CDA9-6ECB-6450-43855AEE6D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DB70D-1861-9766-7B45-F3B6EFF49F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GRB leaves an afterglow which quickly drops from high-energy X-rays down to low-energy</a:t>
            </a:r>
          </a:p>
          <a:p>
            <a:r>
              <a:rPr lang="en-GB" dirty="0"/>
              <a:t>visible/radio waves that can be observed by ground based telescopes. However, afterglows are point</a:t>
            </a:r>
          </a:p>
          <a:p>
            <a:r>
              <a:rPr lang="en-GB" dirty="0"/>
              <a:t>sources and are substantially less energetic than their prompt emissions (Reyes, 2017). To observe</a:t>
            </a:r>
          </a:p>
          <a:p>
            <a:r>
              <a:rPr lang="en-GB" dirty="0"/>
              <a:t>the afterglow of a GRB, localisation needs to be made during the high-energy gamma-ray/X-ray</a:t>
            </a:r>
          </a:p>
          <a:p>
            <a:r>
              <a:rPr lang="en-GB" dirty="0"/>
              <a:t>phase, hence making high-energy band detectors necessary.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B2FE-BA56-6C36-B5F8-CE0A02F6F9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62B32-5CB5-4812-A9CB-DF0940DCC2CA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0855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s://en.wikipedia.org/wiki/Neil_Gehrels_Swift_Observatory" TargetMode="Externa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sv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13.sv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12.png"/><Relationship Id="rId5" Type="http://schemas.openxmlformats.org/officeDocument/2006/relationships/image" Target="../media/image17.jpeg"/><Relationship Id="rId10" Type="http://schemas.openxmlformats.org/officeDocument/2006/relationships/image" Target="../media/image24.png"/><Relationship Id="rId4" Type="http://schemas.openxmlformats.org/officeDocument/2006/relationships/image" Target="../media/image25.png"/><Relationship Id="rId9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6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hyperlink" Target="https://en.wikipedia.org/wiki/Neil_Gehrels_Swift_Observatory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1.xml"/><Relationship Id="rId1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18.pn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6" Type="http://schemas.openxmlformats.org/officeDocument/2006/relationships/hyperlink" Target="https://en.wikipedia.org/wiki/Neil_Gehrels_Swift_Observatory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40.png"/><Relationship Id="rId10" Type="http://schemas.openxmlformats.org/officeDocument/2006/relationships/image" Target="../media/image36.jpeg"/><Relationship Id="rId4" Type="http://schemas.openxmlformats.org/officeDocument/2006/relationships/image" Target="../media/image30.svg"/><Relationship Id="rId9" Type="http://schemas.openxmlformats.org/officeDocument/2006/relationships/image" Target="../media/image35.jpeg"/><Relationship Id="rId1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9.pn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36.jpeg"/><Relationship Id="rId5" Type="http://schemas.openxmlformats.org/officeDocument/2006/relationships/image" Target="../media/image31.jpeg"/><Relationship Id="rId10" Type="http://schemas.openxmlformats.org/officeDocument/2006/relationships/image" Target="../media/image35.jpeg"/><Relationship Id="rId4" Type="http://schemas.openxmlformats.org/officeDocument/2006/relationships/image" Target="../media/image30.svg"/><Relationship Id="rId9" Type="http://schemas.openxmlformats.org/officeDocument/2006/relationships/image" Target="../media/image34.jpeg"/><Relationship Id="rId1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Neil_Gehrels_Swift_Observatory" TargetMode="External"/><Relationship Id="rId5" Type="http://schemas.openxmlformats.org/officeDocument/2006/relationships/image" Target="../media/image47.jpeg"/><Relationship Id="rId4" Type="http://schemas.openxmlformats.org/officeDocument/2006/relationships/image" Target="../media/image3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Neil_Gehrels_Swift_Observatory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Neil_Gehrels_Swift_Observatory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1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45D72C-DB28-EAA0-E194-1A65734BE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42891A2-40B9-3922-E0CE-ECF4AC32A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alphaModFix amt="9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0" y="4384777"/>
            <a:ext cx="3183927" cy="3236992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scene3d>
            <a:camera prst="orthographicFront"/>
            <a:lightRig rig="contrasting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rtist’s impression of a gamma-ray burst">
            <a:extLst>
              <a:ext uri="{FF2B5EF4-FFF2-40B4-BE49-F238E27FC236}">
                <a16:creationId xmlns:a16="http://schemas.microsoft.com/office/drawing/2014/main" id="{98FDEA68-467B-335C-5A1A-9664EA314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28674"/>
            <a:ext cx="11355038" cy="619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A90B6F0C-F2B8-712E-C883-2234B30316E8}"/>
              </a:ext>
            </a:extLst>
          </p:cNvPr>
          <p:cNvSpPr txBox="1"/>
          <p:nvPr/>
        </p:nvSpPr>
        <p:spPr>
          <a:xfrm>
            <a:off x="1371601" y="2478913"/>
            <a:ext cx="15773400" cy="2180084"/>
          </a:xfrm>
          <a:prstGeom prst="rect">
            <a:avLst/>
          </a:prstGeom>
          <a:effectLst>
            <a:glow rad="279400">
              <a:schemeClr val="accent1">
                <a:lumMod val="20000"/>
                <a:lumOff val="80000"/>
                <a:alpha val="40000"/>
              </a:schemeClr>
            </a:glow>
          </a:effectLst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92"/>
              </a:lnSpc>
              <a:spcBef>
                <a:spcPct val="0"/>
              </a:spcBef>
            </a:pPr>
            <a:r>
              <a:rPr lang="en-US" sz="5400" b="1" dirty="0">
                <a:solidFill>
                  <a:schemeClr val="bg2"/>
                </a:solidFill>
                <a:latin typeface="Dubai Light" panose="020B0303030403030204" pitchFamily="34" charset="-78"/>
                <a:ea typeface="Big Shoulders Inline Text Bold"/>
                <a:cs typeface="Dubai Light" panose="020B0303030403030204" pitchFamily="34" charset="-78"/>
                <a:sym typeface="Big Shoulders Inline Text Bold"/>
              </a:rPr>
              <a:t>Enhancing Gamma-Ray Burst Localization </a:t>
            </a:r>
          </a:p>
          <a:p>
            <a:pPr algn="ctr">
              <a:lnSpc>
                <a:spcPts val="8492"/>
              </a:lnSpc>
              <a:spcBef>
                <a:spcPct val="0"/>
              </a:spcBef>
            </a:pPr>
            <a:r>
              <a:rPr lang="en-US" sz="5400" b="1" dirty="0">
                <a:solidFill>
                  <a:schemeClr val="bg2"/>
                </a:solidFill>
                <a:latin typeface="Dubai Light" panose="020B0303030403030204" pitchFamily="34" charset="-78"/>
                <a:ea typeface="Big Shoulders Inline Text Bold"/>
                <a:cs typeface="Dubai Light" panose="020B0303030403030204" pitchFamily="34" charset="-78"/>
                <a:sym typeface="Big Shoulders Inline Text Bold"/>
              </a:rPr>
              <a:t>with CubeSat Constellations</a:t>
            </a:r>
            <a:endParaRPr lang="en-US" sz="5400" b="1" dirty="0">
              <a:solidFill>
                <a:schemeClr val="bg1"/>
              </a:solidFill>
              <a:latin typeface="Dubai Light" panose="020B0303030403030204" pitchFamily="34" charset="-78"/>
              <a:ea typeface="Big Shoulders Inline Text Bold"/>
              <a:cs typeface="Dubai Light" panose="020B0303030403030204" pitchFamily="34" charset="-78"/>
              <a:sym typeface="Big Shoulders Inline Text Bold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7F25C82-1142-160C-B2A8-73274ACD7B43}"/>
              </a:ext>
            </a:extLst>
          </p:cNvPr>
          <p:cNvSpPr txBox="1"/>
          <p:nvPr/>
        </p:nvSpPr>
        <p:spPr>
          <a:xfrm>
            <a:off x="11781017" y="7900501"/>
            <a:ext cx="5523263" cy="2970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53"/>
              </a:lnSpc>
            </a:pP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Haritha Mullathody </a:t>
            </a:r>
          </a:p>
          <a:p>
            <a:pPr>
              <a:lnSpc>
                <a:spcPts val="2553"/>
              </a:lnSpc>
            </a:pP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The University of Melbourne</a:t>
            </a:r>
          </a:p>
          <a:p>
            <a:pPr>
              <a:lnSpc>
                <a:spcPts val="2553"/>
              </a:lnSpc>
            </a:pP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Supervisors : Prof Michele </a:t>
            </a:r>
            <a:r>
              <a:rPr lang="en-US" sz="20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Trenti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, </a:t>
            </a:r>
          </a:p>
          <a:p>
            <a:pPr>
              <a:lnSpc>
                <a:spcPts val="2553"/>
              </a:lnSpc>
            </a:pP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	          Dr Katie </a:t>
            </a:r>
            <a:r>
              <a:rPr lang="en-US" sz="20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Auchettl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  <a:latin typeface="Bahnschrift Light" panose="020B0502040204020203" pitchFamily="34" charset="0"/>
              <a:ea typeface="Gilda Display"/>
              <a:cs typeface="Gilda Display"/>
              <a:sym typeface="Gilda Display"/>
            </a:endParaRPr>
          </a:p>
          <a:p>
            <a:pPr>
              <a:lnSpc>
                <a:spcPts val="2553"/>
              </a:lnSpc>
            </a:pP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  <a:latin typeface="Bahnschrift Light" panose="020B0502040204020203" pitchFamily="34" charset="0"/>
              <a:ea typeface="Gilda Display"/>
              <a:cs typeface="Gilda Display"/>
              <a:sym typeface="Gilda Display"/>
            </a:endParaRPr>
          </a:p>
          <a:p>
            <a:pPr>
              <a:lnSpc>
                <a:spcPts val="2553"/>
              </a:lnSpc>
            </a:pP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  <a:latin typeface="Bahnschrift Light" panose="020B0502040204020203" pitchFamily="34" charset="0"/>
              <a:ea typeface="Gilda Display"/>
              <a:cs typeface="Gilda Display"/>
              <a:sym typeface="Gilda Display"/>
            </a:endParaRPr>
          </a:p>
          <a:p>
            <a:pPr>
              <a:lnSpc>
                <a:spcPts val="2553"/>
              </a:lnSpc>
            </a:pP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  <a:latin typeface="Bahnschrift Light" panose="020B0502040204020203" pitchFamily="34" charset="0"/>
              <a:ea typeface="Gilda Display"/>
              <a:cs typeface="Gilda Display"/>
              <a:sym typeface="Gilda Display"/>
            </a:endParaRPr>
          </a:p>
          <a:p>
            <a:pPr>
              <a:lnSpc>
                <a:spcPts val="2553"/>
              </a:lnSpc>
            </a:pP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  <a:latin typeface="Bahnschrift Light" panose="020B0502040204020203" pitchFamily="34" charset="0"/>
              <a:ea typeface="Gilda Display"/>
              <a:cs typeface="Gilda Display"/>
              <a:sym typeface="Gilda Display"/>
            </a:endParaRPr>
          </a:p>
          <a:p>
            <a:pPr>
              <a:lnSpc>
                <a:spcPts val="2553"/>
              </a:lnSpc>
            </a:pP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  <a:latin typeface="Bahnschrift Light" panose="020B0502040204020203" pitchFamily="34" charset="0"/>
              <a:ea typeface="Gilda Display"/>
              <a:cs typeface="Gilda Display"/>
              <a:sym typeface="Gilda Display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403126A-7045-26E9-0610-CAE0728F4EBB}"/>
              </a:ext>
            </a:extLst>
          </p:cNvPr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B34A56C-2269-2AB7-2589-3B0516D84302}"/>
              </a:ext>
            </a:extLst>
          </p:cNvPr>
          <p:cNvSpPr txBox="1"/>
          <p:nvPr/>
        </p:nvSpPr>
        <p:spPr>
          <a:xfrm>
            <a:off x="11781017" y="8452868"/>
            <a:ext cx="5418386" cy="777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  <a:latin typeface="Bahnschrift Light" panose="020B0502040204020203" pitchFamily="34" charset="0"/>
              <a:ea typeface="Gilda Display"/>
              <a:cs typeface="Gilda Display"/>
              <a:sym typeface="Gilda Display"/>
            </a:endParaRPr>
          </a:p>
          <a:p>
            <a:pPr algn="l">
              <a:lnSpc>
                <a:spcPts val="3079"/>
              </a:lnSpc>
              <a:spcBef>
                <a:spcPct val="0"/>
              </a:spcBef>
            </a:pPr>
            <a:endParaRPr lang="en-US" sz="2199" dirty="0">
              <a:solidFill>
                <a:srgbClr val="FFFFFF"/>
              </a:solidFill>
              <a:latin typeface="Gilda Display"/>
              <a:ea typeface="Gilda Display"/>
              <a:cs typeface="Gilda Display"/>
              <a:sym typeface="Gilda Display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37FB5C-092F-CDA9-CB47-79C3F3C7C9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13" y="7673999"/>
            <a:ext cx="1502499" cy="15024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8233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3A467F-CD2A-EDAF-D6D3-F75F2D11A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0912FB4-46DF-555D-8191-9E188BD6FC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667500" y="-3771900"/>
            <a:ext cx="5410200" cy="15925800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BBC957F1-3EAD-8B9C-1FA7-629BA250CBA2}"/>
              </a:ext>
            </a:extLst>
          </p:cNvPr>
          <p:cNvSpPr txBox="1"/>
          <p:nvPr/>
        </p:nvSpPr>
        <p:spPr>
          <a:xfrm>
            <a:off x="2146257" y="1271023"/>
            <a:ext cx="4953000" cy="712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>
                <a:solidFill>
                  <a:schemeClr val="bg1"/>
                </a:solidFill>
                <a:latin typeface="Big Shoulders Inline Text" panose="020B0604020202020204" charset="0"/>
                <a:ea typeface="Big Shoulders Inline Text"/>
                <a:cs typeface="Big Shoulders Inline Text"/>
                <a:sym typeface="Big Shoulders Inline Text"/>
              </a:rPr>
              <a:t>Gamma-ray Burst event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F9A97B2-A852-0BA8-660B-F8A925346581}"/>
              </a:ext>
            </a:extLst>
          </p:cNvPr>
          <p:cNvSpPr txBox="1"/>
          <p:nvPr/>
        </p:nvSpPr>
        <p:spPr>
          <a:xfrm>
            <a:off x="17257754" y="9210675"/>
            <a:ext cx="155492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3D5286-06B9-72E6-4FEA-D6CEC8C6D8F0}"/>
              </a:ext>
            </a:extLst>
          </p:cNvPr>
          <p:cNvSpPr txBox="1"/>
          <p:nvPr/>
        </p:nvSpPr>
        <p:spPr>
          <a:xfrm>
            <a:off x="4031432" y="5900518"/>
            <a:ext cx="7405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rtl="0" fontAlgn="base">
              <a:spcBef>
                <a:spcPts val="500"/>
              </a:spcBef>
            </a:pPr>
            <a:r>
              <a:rPr lang="en-GB" sz="2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Short lived: Lasts from only milliseconds to minutes !</a:t>
            </a:r>
            <a:endParaRPr lang="en-GB" sz="2400" b="0" i="0" u="none" strike="noStrike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98E6FB-07DF-908D-83BD-FB0E6531D394}"/>
              </a:ext>
            </a:extLst>
          </p:cNvPr>
          <p:cNvSpPr txBox="1"/>
          <p:nvPr/>
        </p:nvSpPr>
        <p:spPr>
          <a:xfrm>
            <a:off x="13999390" y="6825394"/>
            <a:ext cx="2362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rtl="0" fontAlgn="base">
              <a:spcBef>
                <a:spcPts val="500"/>
              </a:spcBef>
            </a:pPr>
            <a:r>
              <a:rPr lang="en-GB" sz="28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800" b="0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Afterglow</a:t>
            </a:r>
            <a:endParaRPr lang="en-GB" sz="2800" b="0" i="0" u="none" strike="noStrike" dirty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ECD4521B-0BF8-0186-BFDE-BB8304C6BE9D}"/>
              </a:ext>
            </a:extLst>
          </p:cNvPr>
          <p:cNvSpPr txBox="1"/>
          <p:nvPr/>
        </p:nvSpPr>
        <p:spPr>
          <a:xfrm>
            <a:off x="15011400" y="3791223"/>
            <a:ext cx="2209800" cy="437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37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X-rays</a:t>
            </a:r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98D58B85-7154-8C72-084E-D905E92440D5}"/>
              </a:ext>
            </a:extLst>
          </p:cNvPr>
          <p:cNvSpPr txBox="1"/>
          <p:nvPr/>
        </p:nvSpPr>
        <p:spPr>
          <a:xfrm>
            <a:off x="15629623" y="4705623"/>
            <a:ext cx="1439177" cy="437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37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Optical/UV</a:t>
            </a:r>
          </a:p>
        </p:txBody>
      </p:sp>
      <p:sp>
        <p:nvSpPr>
          <p:cNvPr id="30" name="TextBox 9">
            <a:extLst>
              <a:ext uri="{FF2B5EF4-FFF2-40B4-BE49-F238E27FC236}">
                <a16:creationId xmlns:a16="http://schemas.microsoft.com/office/drawing/2014/main" id="{6A09027A-0294-D230-A8D9-68494D924059}"/>
              </a:ext>
            </a:extLst>
          </p:cNvPr>
          <p:cNvSpPr txBox="1"/>
          <p:nvPr/>
        </p:nvSpPr>
        <p:spPr>
          <a:xfrm>
            <a:off x="15087600" y="5543823"/>
            <a:ext cx="1610159" cy="437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37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Radio</a:t>
            </a:r>
          </a:p>
        </p:txBody>
      </p:sp>
      <p:sp>
        <p:nvSpPr>
          <p:cNvPr id="31" name="TextBox 10">
            <a:extLst>
              <a:ext uri="{FF2B5EF4-FFF2-40B4-BE49-F238E27FC236}">
                <a16:creationId xmlns:a16="http://schemas.microsoft.com/office/drawing/2014/main" id="{A6F00C5F-F457-A87E-60E4-0E4640FDBB13}"/>
              </a:ext>
            </a:extLst>
          </p:cNvPr>
          <p:cNvSpPr txBox="1"/>
          <p:nvPr/>
        </p:nvSpPr>
        <p:spPr>
          <a:xfrm>
            <a:off x="9439275" y="3865884"/>
            <a:ext cx="3819525" cy="439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36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Gamma rays</a:t>
            </a:r>
          </a:p>
        </p:txBody>
      </p:sp>
      <p:sp>
        <p:nvSpPr>
          <p:cNvPr id="32" name="TextBox 10">
            <a:extLst>
              <a:ext uri="{FF2B5EF4-FFF2-40B4-BE49-F238E27FC236}">
                <a16:creationId xmlns:a16="http://schemas.microsoft.com/office/drawing/2014/main" id="{456AEA96-7AC6-5042-9237-4BB7079CADED}"/>
              </a:ext>
            </a:extLst>
          </p:cNvPr>
          <p:cNvSpPr txBox="1"/>
          <p:nvPr/>
        </p:nvSpPr>
        <p:spPr>
          <a:xfrm>
            <a:off x="15338314" y="3009900"/>
            <a:ext cx="1806686" cy="437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36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Gamma rays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D7DB077E-49A1-8626-9691-6B4D62524583}"/>
              </a:ext>
            </a:extLst>
          </p:cNvPr>
          <p:cNvCxnSpPr/>
          <p:nvPr/>
        </p:nvCxnSpPr>
        <p:spPr>
          <a:xfrm flipV="1">
            <a:off x="10134600" y="3475390"/>
            <a:ext cx="533400" cy="144110"/>
          </a:xfrm>
          <a:prstGeom prst="curvedConnector3">
            <a:avLst>
              <a:gd name="adj1" fmla="val 58929"/>
            </a:avLst>
          </a:prstGeom>
          <a:ln w="22225">
            <a:solidFill>
              <a:schemeClr val="accent2"/>
            </a:solidFill>
            <a:tailEnd type="triangle"/>
          </a:ln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20C08B07-ED7A-BD44-59F8-FF08A42DE1E8}"/>
              </a:ext>
            </a:extLst>
          </p:cNvPr>
          <p:cNvCxnSpPr/>
          <p:nvPr/>
        </p:nvCxnSpPr>
        <p:spPr>
          <a:xfrm flipV="1">
            <a:off x="10210800" y="3733184"/>
            <a:ext cx="533400" cy="144110"/>
          </a:xfrm>
          <a:prstGeom prst="curvedConnector3">
            <a:avLst>
              <a:gd name="adj1" fmla="val 58929"/>
            </a:avLst>
          </a:prstGeom>
          <a:ln w="22225">
            <a:solidFill>
              <a:schemeClr val="accent2">
                <a:lumMod val="20000"/>
                <a:lumOff val="8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71AA3E18-D27B-26D5-4824-A8AE6E66ACC1}"/>
              </a:ext>
            </a:extLst>
          </p:cNvPr>
          <p:cNvCxnSpPr>
            <a:cxnSpLocks/>
          </p:cNvCxnSpPr>
          <p:nvPr/>
        </p:nvCxnSpPr>
        <p:spPr>
          <a:xfrm>
            <a:off x="10058400" y="4375591"/>
            <a:ext cx="533400" cy="82109"/>
          </a:xfrm>
          <a:prstGeom prst="curvedConnector3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E45FEE42-1F7B-170F-3196-A42873956B67}"/>
              </a:ext>
            </a:extLst>
          </p:cNvPr>
          <p:cNvCxnSpPr>
            <a:cxnSpLocks/>
          </p:cNvCxnSpPr>
          <p:nvPr/>
        </p:nvCxnSpPr>
        <p:spPr>
          <a:xfrm>
            <a:off x="9982200" y="4756591"/>
            <a:ext cx="533400" cy="82109"/>
          </a:xfrm>
          <a:prstGeom prst="curvedConnector3">
            <a:avLst>
              <a:gd name="adj1" fmla="val 44643"/>
            </a:avLst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C8D1DE7-06F7-138B-1104-F097523559C8}"/>
              </a:ext>
            </a:extLst>
          </p:cNvPr>
          <p:cNvSpPr txBox="1"/>
          <p:nvPr/>
        </p:nvSpPr>
        <p:spPr>
          <a:xfrm>
            <a:off x="14443979" y="7379826"/>
            <a:ext cx="51482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rtl="0" fontAlgn="base">
              <a:spcBef>
                <a:spcPts val="500"/>
              </a:spcBef>
            </a:pPr>
            <a:r>
              <a:rPr lang="en-GB" sz="4400" b="0" i="0" u="none" strike="noStrike" dirty="0"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  <a:t>Faint!!</a:t>
            </a:r>
            <a:endParaRPr lang="en-GB" sz="4400" b="0" i="0" u="none" strike="noStrike" dirty="0"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B00F96-DA68-22AC-A3F6-24E405DCFB41}"/>
              </a:ext>
            </a:extLst>
          </p:cNvPr>
          <p:cNvSpPr txBox="1"/>
          <p:nvPr/>
        </p:nvSpPr>
        <p:spPr>
          <a:xfrm>
            <a:off x="2719822" y="7333924"/>
            <a:ext cx="1175277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Bahnschrift SemiLight" panose="020B0502040204020203" pitchFamily="34" charset="0"/>
              </a:rPr>
              <a:t>Observing and localising GRB events are important:</a:t>
            </a:r>
          </a:p>
          <a:p>
            <a:endParaRPr lang="en-GB" sz="2400" b="0" i="0" u="none" strike="noStrike" dirty="0">
              <a:solidFill>
                <a:schemeClr val="bg1">
                  <a:lumMod val="50000"/>
                </a:schemeClr>
              </a:solidFill>
              <a:effectLst/>
              <a:latin typeface="Bahnschrift Semi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</a:rPr>
              <a:t>Insights into physics of relativistic jets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Long GRB afterglows to study the high redshift universe and the cosmic star formation rate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Localisations of short GRBs may assist in more precise localisation of GW transient events</a:t>
            </a:r>
            <a:endParaRPr lang="en-GB" sz="2400" b="0" i="0" u="none" strike="noStrike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endParaRPr lang="en-GB" sz="1800" b="0" i="0" u="none" strike="noStrike" dirty="0">
              <a:solidFill>
                <a:srgbClr val="FFFFFF"/>
              </a:solidFill>
              <a:effectLst/>
              <a:latin typeface="Bahnschrift SemiLight" panose="020B0502040204020203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AF6D9EE-2611-6ACA-5B4C-6894846A5158}"/>
              </a:ext>
            </a:extLst>
          </p:cNvPr>
          <p:cNvCxnSpPr/>
          <p:nvPr/>
        </p:nvCxnSpPr>
        <p:spPr>
          <a:xfrm>
            <a:off x="3810729" y="5838963"/>
            <a:ext cx="8280920" cy="0"/>
          </a:xfrm>
          <a:prstGeom prst="straightConnector1">
            <a:avLst/>
          </a:prstGeom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871DF9E-5CCB-6355-1A2F-1946685F522A}"/>
              </a:ext>
            </a:extLst>
          </p:cNvPr>
          <p:cNvSpPr txBox="1"/>
          <p:nvPr/>
        </p:nvSpPr>
        <p:spPr>
          <a:xfrm>
            <a:off x="6047656" y="5339090"/>
            <a:ext cx="3614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rtl="0" fontAlgn="base">
              <a:spcBef>
                <a:spcPts val="500"/>
              </a:spcBef>
            </a:pPr>
            <a:r>
              <a:rPr lang="en-GB" sz="2800" b="0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 Prompt Emission</a:t>
            </a:r>
            <a:endParaRPr lang="en-GB" sz="2800" b="0" i="0" u="none" strike="noStrike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DC608F-1487-B690-5DF4-D88D9758A5B9}"/>
              </a:ext>
            </a:extLst>
          </p:cNvPr>
          <p:cNvSpPr txBox="1"/>
          <p:nvPr/>
        </p:nvSpPr>
        <p:spPr>
          <a:xfrm>
            <a:off x="31314" y="9841099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</a:t>
            </a:r>
          </a:p>
        </p:txBody>
      </p:sp>
    </p:spTree>
    <p:extLst>
      <p:ext uri="{BB962C8B-B14F-4D97-AF65-F5344CB8AC3E}">
        <p14:creationId xmlns:p14="http://schemas.microsoft.com/office/powerpoint/2010/main" val="91598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C59876-189A-D058-B8FE-DEB9ECB3A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F26CEED-EE70-6334-A37D-CAEE181C51C9}"/>
              </a:ext>
            </a:extLst>
          </p:cNvPr>
          <p:cNvSpPr txBox="1"/>
          <p:nvPr/>
        </p:nvSpPr>
        <p:spPr>
          <a:xfrm>
            <a:off x="1695449" y="1547001"/>
            <a:ext cx="4953000" cy="712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>
                <a:solidFill>
                  <a:schemeClr val="accent6">
                    <a:lumMod val="40000"/>
                    <a:lumOff val="60000"/>
                  </a:schemeClr>
                </a:solidFill>
                <a:latin typeface="Big Shoulders Inline Text" panose="020B0604020202020204" charset="0"/>
                <a:ea typeface="Big Shoulders Inline Text"/>
                <a:cs typeface="Big Shoulders Inline Text"/>
                <a:sym typeface="Big Shoulders Inline Text"/>
              </a:rPr>
              <a:t>Space Telescopes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CB6B335-1242-FE19-9F2E-F7188DEAB427}"/>
              </a:ext>
            </a:extLst>
          </p:cNvPr>
          <p:cNvSpPr txBox="1"/>
          <p:nvPr/>
        </p:nvSpPr>
        <p:spPr>
          <a:xfrm>
            <a:off x="17259357" y="9210675"/>
            <a:ext cx="152286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EA1137-5423-4323-7F3B-FB5CD21BF090}"/>
              </a:ext>
            </a:extLst>
          </p:cNvPr>
          <p:cNvSpPr txBox="1"/>
          <p:nvPr/>
        </p:nvSpPr>
        <p:spPr>
          <a:xfrm>
            <a:off x="2076449" y="2171462"/>
            <a:ext cx="9144000" cy="1541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rtl="0" fontAlgn="base">
              <a:spcBef>
                <a:spcPts val="500"/>
              </a:spcBef>
            </a:pPr>
            <a:endParaRPr lang="en-GB" b="0" i="0" u="none" strike="noStrike" dirty="0">
              <a:solidFill>
                <a:srgbClr val="FFFFFF"/>
              </a:solidFill>
              <a:effectLst/>
              <a:latin typeface="Aptos" panose="020B0004020202020204" pitchFamily="34" charset="0"/>
            </a:endParaRPr>
          </a:p>
          <a:p>
            <a:pPr marL="666750" indent="-285750" rtl="0" fontAlgn="base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GB" sz="2400" b="0" i="0" u="none" strike="noStrike" dirty="0">
                <a:solidFill>
                  <a:srgbClr val="FFFFFF"/>
                </a:solidFill>
                <a:effectLst/>
                <a:latin typeface="Bahnschrift Light SemiCondensed" panose="020B0502040204020203" pitchFamily="34" charset="0"/>
              </a:rPr>
              <a:t>Gamma-ray, X-ray are blocked by Earth’s atmosphere</a:t>
            </a:r>
          </a:p>
          <a:p>
            <a:br>
              <a:rPr lang="en-GB" sz="2400" b="0" dirty="0">
                <a:effectLst/>
              </a:rPr>
            </a:br>
            <a:endParaRPr lang="en-IN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3B3CF2-D826-37DC-21F5-DC1DB123B8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796" y="3917463"/>
            <a:ext cx="5181600" cy="29707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EBA866-13AC-E68B-8C3A-9CC47B88E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191" y="3551630"/>
            <a:ext cx="3914776" cy="351834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A8FC94D-00B5-B896-EAED-AB079CE82A74}"/>
              </a:ext>
            </a:extLst>
          </p:cNvPr>
          <p:cNvSpPr txBox="1"/>
          <p:nvPr/>
        </p:nvSpPr>
        <p:spPr>
          <a:xfrm>
            <a:off x="2438400" y="6590224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0" i="0" dirty="0">
                <a:solidFill>
                  <a:schemeClr val="bg1"/>
                </a:solidFill>
                <a:effectLst/>
                <a:latin typeface="Bahnschrift Light Condensed" panose="020B0502040204020203" pitchFamily="34" charset="0"/>
              </a:rPr>
              <a:t>Fermi Gamma-ray Space Telescope</a:t>
            </a:r>
          </a:p>
          <a:p>
            <a:r>
              <a:rPr lang="en-IN" sz="2000" b="0" i="0" strike="noStrike" dirty="0">
                <a:solidFill>
                  <a:schemeClr val="bg1"/>
                </a:solidFill>
                <a:effectLst/>
                <a:latin typeface="Bahnschrift Light Condensed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IN" sz="2000" b="0" i="0" dirty="0">
              <a:solidFill>
                <a:schemeClr val="bg1"/>
              </a:solidFill>
              <a:effectLst/>
              <a:latin typeface="Bahnschrift Light Condensed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943345-8979-7619-95AC-63DAE2E40DBA}"/>
              </a:ext>
            </a:extLst>
          </p:cNvPr>
          <p:cNvSpPr txBox="1"/>
          <p:nvPr/>
        </p:nvSpPr>
        <p:spPr>
          <a:xfrm>
            <a:off x="8305800" y="6669863"/>
            <a:ext cx="4314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0" i="0" dirty="0">
                <a:solidFill>
                  <a:schemeClr val="bg1"/>
                </a:solidFill>
                <a:effectLst/>
                <a:latin typeface="Bahnschrift Light Condensed" panose="020B0502040204020203" pitchFamily="34" charset="0"/>
              </a:rPr>
              <a:t>Neil </a:t>
            </a:r>
            <a:r>
              <a:rPr lang="en-IN" sz="2000" dirty="0" err="1">
                <a:solidFill>
                  <a:schemeClr val="bg1"/>
                </a:solidFill>
                <a:latin typeface="Bahnschrift Light Condensed" panose="020B0502040204020203" pitchFamily="34" charset="0"/>
              </a:rPr>
              <a:t>Gehrels</a:t>
            </a:r>
            <a:r>
              <a:rPr lang="en-IN" sz="20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 Swift Observatory</a:t>
            </a:r>
            <a:endParaRPr lang="en-IN" sz="2000" b="0" i="0" dirty="0">
              <a:solidFill>
                <a:schemeClr val="bg1"/>
              </a:solidFill>
              <a:effectLst/>
              <a:latin typeface="Bahnschrift Light Condensed" panose="020B0502040204020203" pitchFamily="34" charset="0"/>
            </a:endParaRPr>
          </a:p>
        </p:txBody>
      </p:sp>
      <p:pic>
        <p:nvPicPr>
          <p:cNvPr id="1026" name="Picture 2" descr="INTEGRAL Science Data Centre">
            <a:extLst>
              <a:ext uri="{FF2B5EF4-FFF2-40B4-BE49-F238E27FC236}">
                <a16:creationId xmlns:a16="http://schemas.microsoft.com/office/drawing/2014/main" id="{973322BD-0F47-0D8D-11D0-E82DDE451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775" y="4457700"/>
            <a:ext cx="4192150" cy="170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F3B281C-F4F9-7CB5-32D7-FC5F33CC8FF3}"/>
              </a:ext>
            </a:extLst>
          </p:cNvPr>
          <p:cNvSpPr txBox="1"/>
          <p:nvPr/>
        </p:nvSpPr>
        <p:spPr>
          <a:xfrm>
            <a:off x="13577884" y="6669863"/>
            <a:ext cx="4314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0" i="0" dirty="0">
                <a:solidFill>
                  <a:schemeClr val="bg1"/>
                </a:solidFill>
                <a:effectLst/>
                <a:latin typeface="Bahnschrift SemiLight" panose="020B0502040204020203" pitchFamily="34" charset="0"/>
              </a:rPr>
              <a:t>INTEGRAL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F93C11-72A2-FA0E-1F12-66C304E1A2D5}"/>
              </a:ext>
            </a:extLst>
          </p:cNvPr>
          <p:cNvSpPr txBox="1"/>
          <p:nvPr/>
        </p:nvSpPr>
        <p:spPr>
          <a:xfrm>
            <a:off x="31314" y="9841099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</a:t>
            </a:r>
          </a:p>
        </p:txBody>
      </p:sp>
    </p:spTree>
    <p:extLst>
      <p:ext uri="{BB962C8B-B14F-4D97-AF65-F5344CB8AC3E}">
        <p14:creationId xmlns:p14="http://schemas.microsoft.com/office/powerpoint/2010/main" val="652789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88AF71-75CB-DB3A-04F9-F2980D9BB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9135E2A9-3F0A-CCB4-220E-21937BD08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" y="2976"/>
            <a:ext cx="18278475" cy="1032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C38F36BB-993E-7208-872B-6E83158203A6}"/>
              </a:ext>
            </a:extLst>
          </p:cNvPr>
          <p:cNvSpPr txBox="1"/>
          <p:nvPr/>
        </p:nvSpPr>
        <p:spPr>
          <a:xfrm>
            <a:off x="609600" y="1530842"/>
            <a:ext cx="4953000" cy="728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IN" sz="4000" b="0" i="1" u="none" strike="noStrike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SpIRIT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Big Shoulders Inline Text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AEDD24BB-D3A0-FD2C-7BE1-2F51E4A3856B}"/>
              </a:ext>
            </a:extLst>
          </p:cNvPr>
          <p:cNvSpPr txBox="1"/>
          <p:nvPr/>
        </p:nvSpPr>
        <p:spPr>
          <a:xfrm>
            <a:off x="17252945" y="9210675"/>
            <a:ext cx="165110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2C7E8C-0C5A-6EA1-B920-DDA8302B38F7}"/>
              </a:ext>
            </a:extLst>
          </p:cNvPr>
          <p:cNvSpPr txBox="1"/>
          <p:nvPr/>
        </p:nvSpPr>
        <p:spPr>
          <a:xfrm>
            <a:off x="14630400" y="9807529"/>
            <a:ext cx="365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ahnschrift Light" panose="020B0502040204020203" pitchFamily="34" charset="0"/>
              </a:rPr>
              <a:t>Credit: UoM and the </a:t>
            </a:r>
            <a:r>
              <a:rPr lang="en-IN" b="0" i="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ahnschrift Light" panose="020B0502040204020203" pitchFamily="34" charset="0"/>
              </a:rPr>
              <a:t>SpIRIT</a:t>
            </a:r>
            <a:r>
              <a:rPr lang="en-IN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ahnschrift Light" panose="020B0502040204020203" pitchFamily="34" charset="0"/>
              </a:rPr>
              <a:t> team</a:t>
            </a:r>
            <a:endParaRPr lang="en-IN" dirty="0">
              <a:solidFill>
                <a:schemeClr val="accent6">
                  <a:lumMod val="60000"/>
                  <a:lumOff val="40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8" name="Freeform 77">
            <a:extLst>
              <a:ext uri="{FF2B5EF4-FFF2-40B4-BE49-F238E27FC236}">
                <a16:creationId xmlns:a16="http://schemas.microsoft.com/office/drawing/2014/main" id="{5C3E1058-D878-51A0-1118-75D54A0447CF}"/>
              </a:ext>
            </a:extLst>
          </p:cNvPr>
          <p:cNvSpPr/>
          <p:nvPr/>
        </p:nvSpPr>
        <p:spPr>
          <a:xfrm rot="19349052" flipH="1">
            <a:off x="10050913" y="3638461"/>
            <a:ext cx="2947719" cy="943153"/>
          </a:xfrm>
          <a:custGeom>
            <a:avLst/>
            <a:gdLst/>
            <a:ahLst/>
            <a:cxnLst/>
            <a:rect l="l" t="t" r="r" b="b"/>
            <a:pathLst>
              <a:path w="907143" h="295081">
                <a:moveTo>
                  <a:pt x="907143" y="0"/>
                </a:moveTo>
                <a:lnTo>
                  <a:pt x="0" y="0"/>
                </a:lnTo>
                <a:lnTo>
                  <a:pt x="0" y="295081"/>
                </a:lnTo>
                <a:lnTo>
                  <a:pt x="907143" y="295081"/>
                </a:lnTo>
                <a:lnTo>
                  <a:pt x="90714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E442BC4C-4702-90E7-029D-E9DD0FDCF292}"/>
              </a:ext>
            </a:extLst>
          </p:cNvPr>
          <p:cNvSpPr txBox="1"/>
          <p:nvPr/>
        </p:nvSpPr>
        <p:spPr>
          <a:xfrm>
            <a:off x="12458700" y="2885793"/>
            <a:ext cx="4953000" cy="728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IN" sz="4000" b="0" i="1" u="none" strike="noStrike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Hermes detector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55A2A42A-63F4-08A0-9892-195D4F1CBD20}"/>
              </a:ext>
            </a:extLst>
          </p:cNvPr>
          <p:cNvSpPr txBox="1"/>
          <p:nvPr/>
        </p:nvSpPr>
        <p:spPr>
          <a:xfrm>
            <a:off x="13361638" y="5776503"/>
            <a:ext cx="4953000" cy="15238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IN" sz="4000" i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Shoe-box sized, </a:t>
            </a:r>
          </a:p>
          <a:p>
            <a:pPr algn="ctr">
              <a:lnSpc>
                <a:spcPts val="6160"/>
              </a:lnSpc>
            </a:pPr>
            <a:r>
              <a:rPr lang="en-IN" sz="4000" i="1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It’s only 11.5 kg!</a:t>
            </a:r>
            <a:endParaRPr lang="en-IN" sz="4000" b="0" i="1" u="none" strike="noStrike" dirty="0">
              <a:solidFill>
                <a:srgbClr val="FFC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F9D765-36E8-3E09-C6BF-726257095233}"/>
              </a:ext>
            </a:extLst>
          </p:cNvPr>
          <p:cNvSpPr txBox="1"/>
          <p:nvPr/>
        </p:nvSpPr>
        <p:spPr>
          <a:xfrm>
            <a:off x="31314" y="9841099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</a:t>
            </a:r>
          </a:p>
        </p:txBody>
      </p:sp>
    </p:spTree>
    <p:extLst>
      <p:ext uri="{BB962C8B-B14F-4D97-AF65-F5344CB8AC3E}">
        <p14:creationId xmlns:p14="http://schemas.microsoft.com/office/powerpoint/2010/main" val="3138169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16D7F7-9C86-E98E-4078-ADC5AD9F0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380904CD-9132-1F54-6333-F006265673D7}"/>
              </a:ext>
            </a:extLst>
          </p:cNvPr>
          <p:cNvSpPr txBox="1"/>
          <p:nvPr/>
        </p:nvSpPr>
        <p:spPr>
          <a:xfrm>
            <a:off x="4607496" y="3919364"/>
            <a:ext cx="8784976" cy="837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8800" dirty="0">
                <a:solidFill>
                  <a:schemeClr val="accent6">
                    <a:lumMod val="40000"/>
                    <a:lumOff val="60000"/>
                  </a:schemeClr>
                </a:solidFill>
                <a:latin typeface="Big Shoulders Inline Text" panose="020B0604020202020204" charset="0"/>
                <a:ea typeface="Big Shoulders Inline Text"/>
                <a:cs typeface="Big Shoulders Inline Text"/>
                <a:sym typeface="Big Shoulders Inline Text"/>
              </a:rPr>
              <a:t>How to </a:t>
            </a:r>
            <a:r>
              <a:rPr lang="en-US" sz="8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Big Shoulders Inline Text" panose="020B0604020202020204" charset="0"/>
                <a:ea typeface="Big Shoulders Inline Text"/>
                <a:cs typeface="Big Shoulders Inline Text"/>
                <a:sym typeface="Big Shoulders Inline Text"/>
              </a:rPr>
              <a:t>Localise</a:t>
            </a:r>
            <a:r>
              <a:rPr lang="en-US" sz="8800" dirty="0">
                <a:solidFill>
                  <a:schemeClr val="accent6">
                    <a:lumMod val="40000"/>
                    <a:lumOff val="60000"/>
                  </a:schemeClr>
                </a:solidFill>
                <a:latin typeface="Big Shoulders Inline Text" panose="020B0604020202020204" charset="0"/>
                <a:ea typeface="Big Shoulders Inline Text"/>
                <a:cs typeface="Big Shoulders Inline Text"/>
                <a:sym typeface="Big Shoulders Inline Text"/>
              </a:rPr>
              <a:t> GRBs?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690831-EB59-0CFF-8510-F61FEE8C264F}"/>
              </a:ext>
            </a:extLst>
          </p:cNvPr>
          <p:cNvSpPr txBox="1"/>
          <p:nvPr/>
        </p:nvSpPr>
        <p:spPr>
          <a:xfrm>
            <a:off x="31314" y="9841099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</a:t>
            </a:r>
          </a:p>
        </p:txBody>
      </p:sp>
    </p:spTree>
    <p:extLst>
      <p:ext uri="{BB962C8B-B14F-4D97-AF65-F5344CB8AC3E}">
        <p14:creationId xmlns:p14="http://schemas.microsoft.com/office/powerpoint/2010/main" val="314723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D4B36C-CC5A-7D19-BFAA-0F7D57990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56BBA6F-C7CF-AEF7-6162-F18F088931A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87337" y="-1222296"/>
            <a:ext cx="5312672" cy="10305509"/>
          </a:xfrm>
          <a:prstGeom prst="rect">
            <a:avLst/>
          </a:prstGeom>
        </p:spPr>
      </p:pic>
      <p:sp>
        <p:nvSpPr>
          <p:cNvPr id="82" name="Flowchart: Connector 81">
            <a:extLst>
              <a:ext uri="{FF2B5EF4-FFF2-40B4-BE49-F238E27FC236}">
                <a16:creationId xmlns:a16="http://schemas.microsoft.com/office/drawing/2014/main" id="{49D6B596-AA35-AD88-63F4-561A7A2E43FA}"/>
              </a:ext>
            </a:extLst>
          </p:cNvPr>
          <p:cNvSpPr/>
          <p:nvPr/>
        </p:nvSpPr>
        <p:spPr>
          <a:xfrm rot="21035617">
            <a:off x="2553579" y="2479205"/>
            <a:ext cx="5352706" cy="6656724"/>
          </a:xfrm>
          <a:prstGeom prst="flowChartConnector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3B47195-4D34-48DC-5FDA-A9E8DC64E0FF}"/>
              </a:ext>
            </a:extLst>
          </p:cNvPr>
          <p:cNvSpPr/>
          <p:nvPr/>
        </p:nvSpPr>
        <p:spPr>
          <a:xfrm rot="-180752">
            <a:off x="5831606" y="3353117"/>
            <a:ext cx="1276764" cy="1581935"/>
          </a:xfrm>
          <a:custGeom>
            <a:avLst/>
            <a:gdLst/>
            <a:ahLst/>
            <a:cxnLst/>
            <a:rect l="l" t="t" r="r" b="b"/>
            <a:pathLst>
              <a:path w="1579830" h="2194494">
                <a:moveTo>
                  <a:pt x="0" y="185949"/>
                </a:moveTo>
                <a:lnTo>
                  <a:pt x="1290394" y="0"/>
                </a:lnTo>
                <a:lnTo>
                  <a:pt x="1579830" y="2008545"/>
                </a:lnTo>
                <a:lnTo>
                  <a:pt x="289435" y="2194494"/>
                </a:lnTo>
                <a:lnTo>
                  <a:pt x="0" y="185949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B248804-724A-F54C-DF59-DDA367ADB55A}"/>
              </a:ext>
            </a:extLst>
          </p:cNvPr>
          <p:cNvSpPr/>
          <p:nvPr/>
        </p:nvSpPr>
        <p:spPr>
          <a:xfrm>
            <a:off x="4267732" y="4860953"/>
            <a:ext cx="1729316" cy="1610122"/>
          </a:xfrm>
          <a:custGeom>
            <a:avLst/>
            <a:gdLst/>
            <a:ahLst/>
            <a:cxnLst/>
            <a:rect l="l" t="t" r="r" b="b"/>
            <a:pathLst>
              <a:path w="2303970" h="2303970">
                <a:moveTo>
                  <a:pt x="0" y="0"/>
                </a:moveTo>
                <a:lnTo>
                  <a:pt x="2303970" y="0"/>
                </a:lnTo>
                <a:lnTo>
                  <a:pt x="2303970" y="2303971"/>
                </a:lnTo>
                <a:lnTo>
                  <a:pt x="0" y="230397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83927F-7567-B4EF-F7DA-F813169A2BF6}"/>
              </a:ext>
            </a:extLst>
          </p:cNvPr>
          <p:cNvSpPr/>
          <p:nvPr/>
        </p:nvSpPr>
        <p:spPr>
          <a:xfrm rot="-137331">
            <a:off x="6254694" y="6087367"/>
            <a:ext cx="1044739" cy="1663244"/>
          </a:xfrm>
          <a:custGeom>
            <a:avLst/>
            <a:gdLst/>
            <a:ahLst/>
            <a:cxnLst/>
            <a:rect l="l" t="t" r="r" b="b"/>
            <a:pathLst>
              <a:path w="1350345" h="2067758">
                <a:moveTo>
                  <a:pt x="0" y="0"/>
                </a:moveTo>
                <a:lnTo>
                  <a:pt x="1350345" y="0"/>
                </a:lnTo>
                <a:lnTo>
                  <a:pt x="1350345" y="2067757"/>
                </a:lnTo>
                <a:lnTo>
                  <a:pt x="0" y="206775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EF29771-BAF5-2362-69D2-945D2936D79E}"/>
              </a:ext>
            </a:extLst>
          </p:cNvPr>
          <p:cNvSpPr/>
          <p:nvPr/>
        </p:nvSpPr>
        <p:spPr>
          <a:xfrm rot="22953">
            <a:off x="5002740" y="7773915"/>
            <a:ext cx="935448" cy="1603912"/>
          </a:xfrm>
          <a:custGeom>
            <a:avLst/>
            <a:gdLst/>
            <a:ahLst/>
            <a:cxnLst/>
            <a:rect l="l" t="t" r="r" b="b"/>
            <a:pathLst>
              <a:path w="1498321" h="2154152">
                <a:moveTo>
                  <a:pt x="0" y="174809"/>
                </a:moveTo>
                <a:lnTo>
                  <a:pt x="1213093" y="0"/>
                </a:lnTo>
                <a:lnTo>
                  <a:pt x="1498321" y="1979343"/>
                </a:lnTo>
                <a:lnTo>
                  <a:pt x="285228" y="2154152"/>
                </a:lnTo>
                <a:lnTo>
                  <a:pt x="0" y="174809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C11EA367-EF30-13C1-D339-37040C16236C}"/>
              </a:ext>
            </a:extLst>
          </p:cNvPr>
          <p:cNvGrpSpPr/>
          <p:nvPr/>
        </p:nvGrpSpPr>
        <p:grpSpPr>
          <a:xfrm>
            <a:off x="5622569" y="6463505"/>
            <a:ext cx="85462" cy="83271"/>
            <a:chOff x="0" y="0"/>
            <a:chExt cx="148590" cy="14478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EC810EC-C4C5-6E37-FF5B-14A6F63747D1}"/>
                </a:ext>
              </a:extLst>
            </p:cNvPr>
            <p:cNvSpPr/>
            <p:nvPr/>
          </p:nvSpPr>
          <p:spPr>
            <a:xfrm>
              <a:off x="45720" y="4572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17780"/>
                  </a:moveTo>
                  <a:cubicBezTo>
                    <a:pt x="29210" y="50800"/>
                    <a:pt x="8890" y="45720"/>
                    <a:pt x="5080" y="38100"/>
                  </a:cubicBezTo>
                  <a:cubicBezTo>
                    <a:pt x="0" y="30480"/>
                    <a:pt x="3810" y="10160"/>
                    <a:pt x="11430" y="5080"/>
                  </a:cubicBezTo>
                  <a:cubicBezTo>
                    <a:pt x="17780" y="0"/>
                    <a:pt x="44450" y="6350"/>
                    <a:pt x="44450" y="635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665BF09E-1867-367F-0736-ECB805DF6BFE}"/>
              </a:ext>
            </a:extLst>
          </p:cNvPr>
          <p:cNvSpPr/>
          <p:nvPr/>
        </p:nvSpPr>
        <p:spPr>
          <a:xfrm rot="-24609">
            <a:off x="4642244" y="2012295"/>
            <a:ext cx="985679" cy="1572733"/>
          </a:xfrm>
          <a:custGeom>
            <a:avLst/>
            <a:gdLst/>
            <a:ahLst/>
            <a:cxnLst/>
            <a:rect l="l" t="t" r="r" b="b"/>
            <a:pathLst>
              <a:path w="1350333" h="2010568">
                <a:moveTo>
                  <a:pt x="0" y="156077"/>
                </a:moveTo>
                <a:lnTo>
                  <a:pt x="1083097" y="0"/>
                </a:lnTo>
                <a:lnTo>
                  <a:pt x="1350333" y="1854492"/>
                </a:lnTo>
                <a:lnTo>
                  <a:pt x="267236" y="2010568"/>
                </a:lnTo>
                <a:lnTo>
                  <a:pt x="0" y="156077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713C75BE-10CA-9FA2-9197-4BE555F9E3E7}"/>
              </a:ext>
            </a:extLst>
          </p:cNvPr>
          <p:cNvSpPr/>
          <p:nvPr/>
        </p:nvSpPr>
        <p:spPr>
          <a:xfrm flipH="1" flipV="1">
            <a:off x="5302772" y="2008787"/>
            <a:ext cx="53192" cy="2509883"/>
          </a:xfrm>
          <a:prstGeom prst="line">
            <a:avLst/>
          </a:prstGeom>
          <a:ln w="28575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E7365E76-666F-CD91-E51F-082BED9CC1B0}"/>
              </a:ext>
            </a:extLst>
          </p:cNvPr>
          <p:cNvSpPr/>
          <p:nvPr/>
        </p:nvSpPr>
        <p:spPr>
          <a:xfrm flipH="1" flipV="1">
            <a:off x="6632085" y="2189292"/>
            <a:ext cx="91779" cy="3559435"/>
          </a:xfrm>
          <a:prstGeom prst="line">
            <a:avLst/>
          </a:prstGeom>
          <a:ln w="28575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02246539-3A0C-7CFC-91CD-F22F13A1ED77}"/>
              </a:ext>
            </a:extLst>
          </p:cNvPr>
          <p:cNvSpPr/>
          <p:nvPr/>
        </p:nvSpPr>
        <p:spPr>
          <a:xfrm>
            <a:off x="6695728" y="4329939"/>
            <a:ext cx="2778054" cy="0"/>
          </a:xfrm>
          <a:prstGeom prst="line">
            <a:avLst/>
          </a:prstGeom>
          <a:ln w="28575" cap="flat">
            <a:solidFill>
              <a:srgbClr val="FFDE59"/>
            </a:solidFill>
            <a:prstDash val="sysDash"/>
            <a:headEnd type="arrow" w="med" len="sm"/>
            <a:tailEnd type="none" w="sm" len="sm"/>
          </a:ln>
        </p:spPr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17C90B34-4992-CF09-F41D-5A906FA6DF56}"/>
              </a:ext>
            </a:extLst>
          </p:cNvPr>
          <p:cNvSpPr/>
          <p:nvPr/>
        </p:nvSpPr>
        <p:spPr>
          <a:xfrm>
            <a:off x="10381716" y="8591167"/>
            <a:ext cx="5620037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0" name="AutoShape 20">
            <a:extLst>
              <a:ext uri="{FF2B5EF4-FFF2-40B4-BE49-F238E27FC236}">
                <a16:creationId xmlns:a16="http://schemas.microsoft.com/office/drawing/2014/main" id="{D0CDF835-FCB3-D13C-B92F-A6CAC8A446D8}"/>
              </a:ext>
            </a:extLst>
          </p:cNvPr>
          <p:cNvSpPr/>
          <p:nvPr/>
        </p:nvSpPr>
        <p:spPr>
          <a:xfrm flipV="1">
            <a:off x="10381716" y="5754602"/>
            <a:ext cx="0" cy="2851173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70" name="Freeform 70">
            <a:extLst>
              <a:ext uri="{FF2B5EF4-FFF2-40B4-BE49-F238E27FC236}">
                <a16:creationId xmlns:a16="http://schemas.microsoft.com/office/drawing/2014/main" id="{73E6D071-1923-5F3C-02E0-1BC0FA6B90BA}"/>
              </a:ext>
            </a:extLst>
          </p:cNvPr>
          <p:cNvSpPr/>
          <p:nvPr/>
        </p:nvSpPr>
        <p:spPr>
          <a:xfrm>
            <a:off x="15603394" y="3320660"/>
            <a:ext cx="796718" cy="796718"/>
          </a:xfrm>
          <a:custGeom>
            <a:avLst/>
            <a:gdLst/>
            <a:ahLst/>
            <a:cxnLst/>
            <a:rect l="l" t="t" r="r" b="b"/>
            <a:pathLst>
              <a:path w="796718" h="796718">
                <a:moveTo>
                  <a:pt x="0" y="0"/>
                </a:moveTo>
                <a:lnTo>
                  <a:pt x="796718" y="0"/>
                </a:lnTo>
                <a:lnTo>
                  <a:pt x="796718" y="796718"/>
                </a:lnTo>
                <a:lnTo>
                  <a:pt x="0" y="7967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>
            <a:extLst>
              <a:ext uri="{FF2B5EF4-FFF2-40B4-BE49-F238E27FC236}">
                <a16:creationId xmlns:a16="http://schemas.microsoft.com/office/drawing/2014/main" id="{9BDE1FDF-7068-36DC-134C-0D1BB1444592}"/>
              </a:ext>
            </a:extLst>
          </p:cNvPr>
          <p:cNvSpPr/>
          <p:nvPr/>
        </p:nvSpPr>
        <p:spPr>
          <a:xfrm rot="1755424" flipH="1">
            <a:off x="9426761" y="5026588"/>
            <a:ext cx="2128278" cy="692299"/>
          </a:xfrm>
          <a:custGeom>
            <a:avLst/>
            <a:gdLst/>
            <a:ahLst/>
            <a:cxnLst/>
            <a:rect l="l" t="t" r="r" b="b"/>
            <a:pathLst>
              <a:path w="2128278" h="692299">
                <a:moveTo>
                  <a:pt x="2128278" y="0"/>
                </a:moveTo>
                <a:lnTo>
                  <a:pt x="0" y="0"/>
                </a:lnTo>
                <a:lnTo>
                  <a:pt x="0" y="692299"/>
                </a:lnTo>
                <a:lnTo>
                  <a:pt x="2128278" y="692299"/>
                </a:lnTo>
                <a:lnTo>
                  <a:pt x="212827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3" name="TextBox 73">
            <a:extLst>
              <a:ext uri="{FF2B5EF4-FFF2-40B4-BE49-F238E27FC236}">
                <a16:creationId xmlns:a16="http://schemas.microsoft.com/office/drawing/2014/main" id="{A05F3B59-F805-8413-0867-D54DB28F4C16}"/>
              </a:ext>
            </a:extLst>
          </p:cNvPr>
          <p:cNvSpPr txBox="1"/>
          <p:nvPr/>
        </p:nvSpPr>
        <p:spPr>
          <a:xfrm>
            <a:off x="16953949" y="9026979"/>
            <a:ext cx="102592" cy="27514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280"/>
              </a:lnSpc>
              <a:spcBef>
                <a:spcPct val="0"/>
              </a:spcBef>
            </a:pPr>
            <a:r>
              <a:rPr lang="en-US" sz="1628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7</a:t>
            </a:r>
          </a:p>
        </p:txBody>
      </p:sp>
      <p:sp>
        <p:nvSpPr>
          <p:cNvPr id="74" name="TextBox 74">
            <a:extLst>
              <a:ext uri="{FF2B5EF4-FFF2-40B4-BE49-F238E27FC236}">
                <a16:creationId xmlns:a16="http://schemas.microsoft.com/office/drawing/2014/main" id="{D76CAD24-35F2-9304-2F63-3F9EFF5C740A}"/>
              </a:ext>
            </a:extLst>
          </p:cNvPr>
          <p:cNvSpPr txBox="1"/>
          <p:nvPr/>
        </p:nvSpPr>
        <p:spPr>
          <a:xfrm rot="-5400000">
            <a:off x="9563736" y="6993913"/>
            <a:ext cx="994670" cy="247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9"/>
              </a:lnSpc>
              <a:spcBef>
                <a:spcPct val="0"/>
              </a:spcBef>
            </a:pPr>
            <a:r>
              <a:rPr lang="en-US" sz="145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FLUX</a:t>
            </a:r>
          </a:p>
        </p:txBody>
      </p:sp>
      <p:sp>
        <p:nvSpPr>
          <p:cNvPr id="75" name="TextBox 75">
            <a:extLst>
              <a:ext uri="{FF2B5EF4-FFF2-40B4-BE49-F238E27FC236}">
                <a16:creationId xmlns:a16="http://schemas.microsoft.com/office/drawing/2014/main" id="{1A93CA10-79C7-4570-9581-0918D8C861E1}"/>
              </a:ext>
            </a:extLst>
          </p:cNvPr>
          <p:cNvSpPr txBox="1"/>
          <p:nvPr/>
        </p:nvSpPr>
        <p:spPr>
          <a:xfrm>
            <a:off x="12146650" y="8738652"/>
            <a:ext cx="1056437" cy="260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6"/>
              </a:lnSpc>
              <a:spcBef>
                <a:spcPct val="0"/>
              </a:spcBef>
            </a:pPr>
            <a:r>
              <a:rPr lang="en-US" sz="154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TIME</a:t>
            </a:r>
          </a:p>
        </p:txBody>
      </p:sp>
      <p:sp>
        <p:nvSpPr>
          <p:cNvPr id="76" name="TextBox 76">
            <a:extLst>
              <a:ext uri="{FF2B5EF4-FFF2-40B4-BE49-F238E27FC236}">
                <a16:creationId xmlns:a16="http://schemas.microsoft.com/office/drawing/2014/main" id="{E8BC45CA-C9AC-B469-0DDF-3BB093D01B88}"/>
              </a:ext>
            </a:extLst>
          </p:cNvPr>
          <p:cNvSpPr txBox="1"/>
          <p:nvPr/>
        </p:nvSpPr>
        <p:spPr>
          <a:xfrm>
            <a:off x="15253391" y="4201838"/>
            <a:ext cx="1802841" cy="259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8"/>
              </a:lnSpc>
              <a:spcBef>
                <a:spcPct val="0"/>
              </a:spcBef>
            </a:pPr>
            <a:r>
              <a:rPr lang="en-US" sz="1541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GRB EXPLOSION</a:t>
            </a:r>
          </a:p>
        </p:txBody>
      </p:sp>
      <p:sp>
        <p:nvSpPr>
          <p:cNvPr id="78" name="TextBox 78">
            <a:extLst>
              <a:ext uri="{FF2B5EF4-FFF2-40B4-BE49-F238E27FC236}">
                <a16:creationId xmlns:a16="http://schemas.microsoft.com/office/drawing/2014/main" id="{C50CCB75-E2F1-BD2C-AE58-2399F97004B8}"/>
              </a:ext>
            </a:extLst>
          </p:cNvPr>
          <p:cNvSpPr txBox="1"/>
          <p:nvPr/>
        </p:nvSpPr>
        <p:spPr>
          <a:xfrm>
            <a:off x="1079104" y="1202361"/>
            <a:ext cx="5068328" cy="716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 err="1">
                <a:solidFill>
                  <a:srgbClr val="FFFFFF"/>
                </a:solidFill>
                <a:latin typeface="Big Shoulders Inline Text"/>
                <a:ea typeface="Big Shoulders Inline Text"/>
                <a:cs typeface="Big Shoulders Inline Text"/>
                <a:sym typeface="Big Shoulders Inline Text"/>
              </a:rPr>
              <a:t>Localisation</a:t>
            </a:r>
            <a:r>
              <a:rPr lang="en-US" sz="4400" dirty="0">
                <a:solidFill>
                  <a:srgbClr val="FFFFFF"/>
                </a:solidFill>
                <a:latin typeface="Big Shoulders Inline Text"/>
                <a:ea typeface="Big Shoulders Inline Text"/>
                <a:cs typeface="Big Shoulders Inline Text"/>
                <a:sym typeface="Big Shoulders Inline Text"/>
              </a:rPr>
              <a:t> by Time Delay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AF30825-E3BA-DA26-AE7C-F0EF0129061E}"/>
              </a:ext>
            </a:extLst>
          </p:cNvPr>
          <p:cNvSpPr/>
          <p:nvPr/>
        </p:nvSpPr>
        <p:spPr>
          <a:xfrm>
            <a:off x="10863058" y="6514576"/>
            <a:ext cx="5426440" cy="1926666"/>
          </a:xfrm>
          <a:custGeom>
            <a:avLst/>
            <a:gdLst>
              <a:gd name="connsiteX0" fmla="*/ 0 w 5516381"/>
              <a:gd name="connsiteY0" fmla="*/ 1813926 h 1904226"/>
              <a:gd name="connsiteX1" fmla="*/ 1004341 w 5516381"/>
              <a:gd name="connsiteY1" fmla="*/ 116 h 1904226"/>
              <a:gd name="connsiteX2" fmla="*/ 2226040 w 5516381"/>
              <a:gd name="connsiteY2" fmla="*/ 1723985 h 1904226"/>
              <a:gd name="connsiteX3" fmla="*/ 5516381 w 5516381"/>
              <a:gd name="connsiteY3" fmla="*/ 1851401 h 1904226"/>
              <a:gd name="connsiteX4" fmla="*/ 5516381 w 5516381"/>
              <a:gd name="connsiteY4" fmla="*/ 1851401 h 1904226"/>
              <a:gd name="connsiteX0" fmla="*/ 0 w 5516381"/>
              <a:gd name="connsiteY0" fmla="*/ 1828915 h 1920221"/>
              <a:gd name="connsiteX1" fmla="*/ 652072 w 5516381"/>
              <a:gd name="connsiteY1" fmla="*/ 115 h 1920221"/>
              <a:gd name="connsiteX2" fmla="*/ 2226040 w 5516381"/>
              <a:gd name="connsiteY2" fmla="*/ 1738974 h 1920221"/>
              <a:gd name="connsiteX3" fmla="*/ 5516381 w 5516381"/>
              <a:gd name="connsiteY3" fmla="*/ 1866390 h 1920221"/>
              <a:gd name="connsiteX4" fmla="*/ 5516381 w 5516381"/>
              <a:gd name="connsiteY4" fmla="*/ 1866390 h 1920221"/>
              <a:gd name="connsiteX0" fmla="*/ 0 w 5291529"/>
              <a:gd name="connsiteY0" fmla="*/ 1828915 h 1920221"/>
              <a:gd name="connsiteX1" fmla="*/ 427220 w 5291529"/>
              <a:gd name="connsiteY1" fmla="*/ 115 h 1920221"/>
              <a:gd name="connsiteX2" fmla="*/ 2001188 w 5291529"/>
              <a:gd name="connsiteY2" fmla="*/ 1738974 h 1920221"/>
              <a:gd name="connsiteX3" fmla="*/ 5291529 w 5291529"/>
              <a:gd name="connsiteY3" fmla="*/ 1866390 h 1920221"/>
              <a:gd name="connsiteX4" fmla="*/ 5291529 w 5291529"/>
              <a:gd name="connsiteY4" fmla="*/ 1866390 h 1920221"/>
              <a:gd name="connsiteX0" fmla="*/ 0 w 5426440"/>
              <a:gd name="connsiteY0" fmla="*/ 1776355 h 1920127"/>
              <a:gd name="connsiteX1" fmla="*/ 562131 w 5426440"/>
              <a:gd name="connsiteY1" fmla="*/ 21 h 1920127"/>
              <a:gd name="connsiteX2" fmla="*/ 2136099 w 5426440"/>
              <a:gd name="connsiteY2" fmla="*/ 1738880 h 1920127"/>
              <a:gd name="connsiteX3" fmla="*/ 5426440 w 5426440"/>
              <a:gd name="connsiteY3" fmla="*/ 1866296 h 1920127"/>
              <a:gd name="connsiteX4" fmla="*/ 5426440 w 5426440"/>
              <a:gd name="connsiteY4" fmla="*/ 1866296 h 1920127"/>
              <a:gd name="connsiteX0" fmla="*/ 0 w 5426440"/>
              <a:gd name="connsiteY0" fmla="*/ 1791344 h 1936125"/>
              <a:gd name="connsiteX1" fmla="*/ 786983 w 5426440"/>
              <a:gd name="connsiteY1" fmla="*/ 20 h 1936125"/>
              <a:gd name="connsiteX2" fmla="*/ 2136099 w 5426440"/>
              <a:gd name="connsiteY2" fmla="*/ 1753869 h 1936125"/>
              <a:gd name="connsiteX3" fmla="*/ 5426440 w 5426440"/>
              <a:gd name="connsiteY3" fmla="*/ 1881285 h 1936125"/>
              <a:gd name="connsiteX4" fmla="*/ 5426440 w 5426440"/>
              <a:gd name="connsiteY4" fmla="*/ 1881285 h 1936125"/>
              <a:gd name="connsiteX0" fmla="*/ 0 w 5426440"/>
              <a:gd name="connsiteY0" fmla="*/ 1791376 h 1924001"/>
              <a:gd name="connsiteX1" fmla="*/ 786983 w 5426440"/>
              <a:gd name="connsiteY1" fmla="*/ 52 h 1924001"/>
              <a:gd name="connsiteX2" fmla="*/ 1851286 w 5426440"/>
              <a:gd name="connsiteY2" fmla="*/ 1731416 h 1924001"/>
              <a:gd name="connsiteX3" fmla="*/ 5426440 w 5426440"/>
              <a:gd name="connsiteY3" fmla="*/ 1881317 h 1924001"/>
              <a:gd name="connsiteX4" fmla="*/ 5426440 w 5426440"/>
              <a:gd name="connsiteY4" fmla="*/ 1881317 h 1924001"/>
              <a:gd name="connsiteX0" fmla="*/ 0 w 5426440"/>
              <a:gd name="connsiteY0" fmla="*/ 1791364 h 1927920"/>
              <a:gd name="connsiteX1" fmla="*/ 786983 w 5426440"/>
              <a:gd name="connsiteY1" fmla="*/ 40 h 1927920"/>
              <a:gd name="connsiteX2" fmla="*/ 1821306 w 5426440"/>
              <a:gd name="connsiteY2" fmla="*/ 1738899 h 1927920"/>
              <a:gd name="connsiteX3" fmla="*/ 5426440 w 5426440"/>
              <a:gd name="connsiteY3" fmla="*/ 1881305 h 1927920"/>
              <a:gd name="connsiteX4" fmla="*/ 5426440 w 5426440"/>
              <a:gd name="connsiteY4" fmla="*/ 1881305 h 1927920"/>
              <a:gd name="connsiteX0" fmla="*/ 0 w 5426440"/>
              <a:gd name="connsiteY0" fmla="*/ 1791364 h 1926666"/>
              <a:gd name="connsiteX1" fmla="*/ 786983 w 5426440"/>
              <a:gd name="connsiteY1" fmla="*/ 40 h 1926666"/>
              <a:gd name="connsiteX2" fmla="*/ 1821306 w 5426440"/>
              <a:gd name="connsiteY2" fmla="*/ 1738899 h 1926666"/>
              <a:gd name="connsiteX3" fmla="*/ 4464385 w 5426440"/>
              <a:gd name="connsiteY3" fmla="*/ 1894906 h 1926666"/>
              <a:gd name="connsiteX4" fmla="*/ 5426440 w 5426440"/>
              <a:gd name="connsiteY4" fmla="*/ 1881305 h 1926666"/>
              <a:gd name="connsiteX5" fmla="*/ 5426440 w 5426440"/>
              <a:gd name="connsiteY5" fmla="*/ 1881305 h 192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6440" h="1926666">
                <a:moveTo>
                  <a:pt x="0" y="1791364"/>
                </a:moveTo>
                <a:cubicBezTo>
                  <a:pt x="316667" y="891954"/>
                  <a:pt x="483432" y="8784"/>
                  <a:pt x="786983" y="40"/>
                </a:cubicBezTo>
                <a:cubicBezTo>
                  <a:pt x="1090534" y="-8704"/>
                  <a:pt x="1208406" y="1423088"/>
                  <a:pt x="1821306" y="1738899"/>
                </a:cubicBezTo>
                <a:cubicBezTo>
                  <a:pt x="2434206" y="2054710"/>
                  <a:pt x="3863529" y="1871172"/>
                  <a:pt x="4464385" y="1894906"/>
                </a:cubicBezTo>
                <a:cubicBezTo>
                  <a:pt x="5065241" y="1918640"/>
                  <a:pt x="5296078" y="1886070"/>
                  <a:pt x="5426440" y="1881305"/>
                </a:cubicBezTo>
                <a:lnTo>
                  <a:pt x="5426440" y="1881305"/>
                </a:ln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AutoShape 17">
            <a:extLst>
              <a:ext uri="{FF2B5EF4-FFF2-40B4-BE49-F238E27FC236}">
                <a16:creationId xmlns:a16="http://schemas.microsoft.com/office/drawing/2014/main" id="{60E2FB30-675E-9E24-BFD9-9F6C233506A9}"/>
              </a:ext>
            </a:extLst>
          </p:cNvPr>
          <p:cNvSpPr/>
          <p:nvPr/>
        </p:nvSpPr>
        <p:spPr>
          <a:xfrm>
            <a:off x="6695728" y="2911252"/>
            <a:ext cx="2778054" cy="0"/>
          </a:xfrm>
          <a:prstGeom prst="line">
            <a:avLst/>
          </a:prstGeom>
          <a:ln w="28575" cap="flat">
            <a:solidFill>
              <a:srgbClr val="FFDE59"/>
            </a:solidFill>
            <a:prstDash val="sysDash"/>
            <a:headEnd type="arrow" w="med" len="sm"/>
            <a:tailEnd type="none" w="sm" len="sm"/>
          </a:ln>
        </p:spPr>
      </p:sp>
      <p:sp>
        <p:nvSpPr>
          <p:cNvPr id="34" name="Freeform 79">
            <a:extLst>
              <a:ext uri="{FF2B5EF4-FFF2-40B4-BE49-F238E27FC236}">
                <a16:creationId xmlns:a16="http://schemas.microsoft.com/office/drawing/2014/main" id="{F3A14019-425C-BE2F-5D0F-FD73F4D737E6}"/>
              </a:ext>
            </a:extLst>
          </p:cNvPr>
          <p:cNvSpPr/>
          <p:nvPr/>
        </p:nvSpPr>
        <p:spPr>
          <a:xfrm>
            <a:off x="7177728" y="1259694"/>
            <a:ext cx="2608228" cy="2445203"/>
          </a:xfrm>
          <a:custGeom>
            <a:avLst/>
            <a:gdLst/>
            <a:ahLst/>
            <a:cxnLst/>
            <a:rect l="l" t="t" r="r" b="b"/>
            <a:pathLst>
              <a:path w="4572456" h="4572456">
                <a:moveTo>
                  <a:pt x="0" y="0"/>
                </a:moveTo>
                <a:lnTo>
                  <a:pt x="4572456" y="0"/>
                </a:lnTo>
                <a:lnTo>
                  <a:pt x="4572456" y="4572456"/>
                </a:lnTo>
                <a:lnTo>
                  <a:pt x="0" y="4572456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6CADE6-AC6D-594B-71FB-C9C2F9C1DD93}"/>
              </a:ext>
            </a:extLst>
          </p:cNvPr>
          <p:cNvSpPr txBox="1"/>
          <p:nvPr/>
        </p:nvSpPr>
        <p:spPr>
          <a:xfrm>
            <a:off x="31314" y="9841099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</a:t>
            </a:r>
          </a:p>
        </p:txBody>
      </p:sp>
    </p:spTree>
    <p:extLst>
      <p:ext uri="{BB962C8B-B14F-4D97-AF65-F5344CB8AC3E}">
        <p14:creationId xmlns:p14="http://schemas.microsoft.com/office/powerpoint/2010/main" val="3528146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22BF83-40CC-75EB-01EA-3C6805598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lowchart: Connector 81">
            <a:extLst>
              <a:ext uri="{FF2B5EF4-FFF2-40B4-BE49-F238E27FC236}">
                <a16:creationId xmlns:a16="http://schemas.microsoft.com/office/drawing/2014/main" id="{A3CBBF8D-8055-2F27-7E91-05A8F3F44047}"/>
              </a:ext>
            </a:extLst>
          </p:cNvPr>
          <p:cNvSpPr/>
          <p:nvPr/>
        </p:nvSpPr>
        <p:spPr>
          <a:xfrm rot="21035617">
            <a:off x="2757606" y="2462420"/>
            <a:ext cx="5147298" cy="6656724"/>
          </a:xfrm>
          <a:prstGeom prst="flowChartConnector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1639BD2-D9F6-A856-A29D-66666378BB1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1430" y="-3578203"/>
            <a:ext cx="5312672" cy="15017324"/>
          </a:xfrm>
          <a:prstGeom prst="rect">
            <a:avLst/>
          </a:prstGeom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65E71BEA-3C35-44E2-2B30-82B186D4CFD4}"/>
              </a:ext>
            </a:extLst>
          </p:cNvPr>
          <p:cNvSpPr/>
          <p:nvPr/>
        </p:nvSpPr>
        <p:spPr>
          <a:xfrm rot="-180752">
            <a:off x="5831606" y="3353117"/>
            <a:ext cx="1276764" cy="1581935"/>
          </a:xfrm>
          <a:custGeom>
            <a:avLst/>
            <a:gdLst/>
            <a:ahLst/>
            <a:cxnLst/>
            <a:rect l="l" t="t" r="r" b="b"/>
            <a:pathLst>
              <a:path w="1579830" h="2194494">
                <a:moveTo>
                  <a:pt x="0" y="185949"/>
                </a:moveTo>
                <a:lnTo>
                  <a:pt x="1290394" y="0"/>
                </a:lnTo>
                <a:lnTo>
                  <a:pt x="1579830" y="2008545"/>
                </a:lnTo>
                <a:lnTo>
                  <a:pt x="289435" y="2194494"/>
                </a:lnTo>
                <a:lnTo>
                  <a:pt x="0" y="185949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EFC4AF2-9F47-B9F0-7DEB-0BADA32582F1}"/>
              </a:ext>
            </a:extLst>
          </p:cNvPr>
          <p:cNvSpPr/>
          <p:nvPr/>
        </p:nvSpPr>
        <p:spPr>
          <a:xfrm>
            <a:off x="4223422" y="4861133"/>
            <a:ext cx="1773626" cy="1609942"/>
          </a:xfrm>
          <a:custGeom>
            <a:avLst/>
            <a:gdLst/>
            <a:ahLst/>
            <a:cxnLst/>
            <a:rect l="l" t="t" r="r" b="b"/>
            <a:pathLst>
              <a:path w="2303970" h="2303970">
                <a:moveTo>
                  <a:pt x="0" y="0"/>
                </a:moveTo>
                <a:lnTo>
                  <a:pt x="2303970" y="0"/>
                </a:lnTo>
                <a:lnTo>
                  <a:pt x="2303970" y="2303971"/>
                </a:lnTo>
                <a:lnTo>
                  <a:pt x="0" y="230397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01C066D-CF58-B136-3966-242E8FE71C69}"/>
              </a:ext>
            </a:extLst>
          </p:cNvPr>
          <p:cNvSpPr/>
          <p:nvPr/>
        </p:nvSpPr>
        <p:spPr>
          <a:xfrm rot="-137331">
            <a:off x="6254694" y="6087367"/>
            <a:ext cx="1044739" cy="1663244"/>
          </a:xfrm>
          <a:custGeom>
            <a:avLst/>
            <a:gdLst/>
            <a:ahLst/>
            <a:cxnLst/>
            <a:rect l="l" t="t" r="r" b="b"/>
            <a:pathLst>
              <a:path w="1350345" h="2067758">
                <a:moveTo>
                  <a:pt x="0" y="0"/>
                </a:moveTo>
                <a:lnTo>
                  <a:pt x="1350345" y="0"/>
                </a:lnTo>
                <a:lnTo>
                  <a:pt x="1350345" y="2067757"/>
                </a:lnTo>
                <a:lnTo>
                  <a:pt x="0" y="206775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479FBC9-43E1-6786-CE17-752793B36857}"/>
              </a:ext>
            </a:extLst>
          </p:cNvPr>
          <p:cNvSpPr/>
          <p:nvPr/>
        </p:nvSpPr>
        <p:spPr>
          <a:xfrm rot="22953">
            <a:off x="5002740" y="7773915"/>
            <a:ext cx="935448" cy="1603912"/>
          </a:xfrm>
          <a:custGeom>
            <a:avLst/>
            <a:gdLst/>
            <a:ahLst/>
            <a:cxnLst/>
            <a:rect l="l" t="t" r="r" b="b"/>
            <a:pathLst>
              <a:path w="1498321" h="2154152">
                <a:moveTo>
                  <a:pt x="0" y="174809"/>
                </a:moveTo>
                <a:lnTo>
                  <a:pt x="1213093" y="0"/>
                </a:lnTo>
                <a:lnTo>
                  <a:pt x="1498321" y="1979343"/>
                </a:lnTo>
                <a:lnTo>
                  <a:pt x="285228" y="2154152"/>
                </a:lnTo>
                <a:lnTo>
                  <a:pt x="0" y="174809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C57EFFA6-D4D4-348B-C4F4-7B5BCDB49B57}"/>
              </a:ext>
            </a:extLst>
          </p:cNvPr>
          <p:cNvGrpSpPr/>
          <p:nvPr/>
        </p:nvGrpSpPr>
        <p:grpSpPr>
          <a:xfrm>
            <a:off x="5622569" y="6463505"/>
            <a:ext cx="85462" cy="83271"/>
            <a:chOff x="0" y="0"/>
            <a:chExt cx="148590" cy="14478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F9E62EB-9C48-AC19-4C98-D2416B63F3E1}"/>
                </a:ext>
              </a:extLst>
            </p:cNvPr>
            <p:cNvSpPr/>
            <p:nvPr/>
          </p:nvSpPr>
          <p:spPr>
            <a:xfrm>
              <a:off x="45720" y="4572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17780"/>
                  </a:moveTo>
                  <a:cubicBezTo>
                    <a:pt x="29210" y="50800"/>
                    <a:pt x="8890" y="45720"/>
                    <a:pt x="5080" y="38100"/>
                  </a:cubicBezTo>
                  <a:cubicBezTo>
                    <a:pt x="0" y="30480"/>
                    <a:pt x="3810" y="10160"/>
                    <a:pt x="11430" y="5080"/>
                  </a:cubicBezTo>
                  <a:cubicBezTo>
                    <a:pt x="17780" y="0"/>
                    <a:pt x="44450" y="6350"/>
                    <a:pt x="44450" y="635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2F56CA81-9F0F-A058-78B6-E7396C11B689}"/>
              </a:ext>
            </a:extLst>
          </p:cNvPr>
          <p:cNvSpPr/>
          <p:nvPr/>
        </p:nvSpPr>
        <p:spPr>
          <a:xfrm rot="-24609">
            <a:off x="4642244" y="2012295"/>
            <a:ext cx="985679" cy="1572733"/>
          </a:xfrm>
          <a:custGeom>
            <a:avLst/>
            <a:gdLst/>
            <a:ahLst/>
            <a:cxnLst/>
            <a:rect l="l" t="t" r="r" b="b"/>
            <a:pathLst>
              <a:path w="1350333" h="2010568">
                <a:moveTo>
                  <a:pt x="0" y="156077"/>
                </a:moveTo>
                <a:lnTo>
                  <a:pt x="1083097" y="0"/>
                </a:lnTo>
                <a:lnTo>
                  <a:pt x="1350333" y="1854492"/>
                </a:lnTo>
                <a:lnTo>
                  <a:pt x="267236" y="2010568"/>
                </a:lnTo>
                <a:lnTo>
                  <a:pt x="0" y="156077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30883763-C0A7-717B-DE7C-49554F24C1F6}"/>
              </a:ext>
            </a:extLst>
          </p:cNvPr>
          <p:cNvSpPr/>
          <p:nvPr/>
        </p:nvSpPr>
        <p:spPr>
          <a:xfrm flipH="1" flipV="1">
            <a:off x="5279533" y="2108166"/>
            <a:ext cx="26595" cy="2531269"/>
          </a:xfrm>
          <a:prstGeom prst="line">
            <a:avLst/>
          </a:prstGeom>
          <a:ln w="28575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99585916-8ED5-8C01-E04A-5D0D59D40D86}"/>
              </a:ext>
            </a:extLst>
          </p:cNvPr>
          <p:cNvSpPr/>
          <p:nvPr/>
        </p:nvSpPr>
        <p:spPr>
          <a:xfrm flipH="1" flipV="1">
            <a:off x="6695727" y="2053151"/>
            <a:ext cx="28136" cy="3695575"/>
          </a:xfrm>
          <a:prstGeom prst="line">
            <a:avLst/>
          </a:prstGeom>
          <a:ln w="28575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EDB7AFFC-B56D-D9B2-C3F2-EFA3EDCB01FD}"/>
              </a:ext>
            </a:extLst>
          </p:cNvPr>
          <p:cNvSpPr/>
          <p:nvPr/>
        </p:nvSpPr>
        <p:spPr>
          <a:xfrm>
            <a:off x="6695728" y="4329939"/>
            <a:ext cx="2778054" cy="0"/>
          </a:xfrm>
          <a:prstGeom prst="line">
            <a:avLst/>
          </a:prstGeom>
          <a:ln w="28575" cap="flat">
            <a:solidFill>
              <a:srgbClr val="FFDE59"/>
            </a:solidFill>
            <a:prstDash val="sysDash"/>
            <a:headEnd type="arrow" w="med" len="sm"/>
            <a:tailEnd type="none" w="sm" len="sm"/>
          </a:ln>
        </p:spPr>
      </p:sp>
      <p:sp>
        <p:nvSpPr>
          <p:cNvPr id="70" name="Freeform 70">
            <a:extLst>
              <a:ext uri="{FF2B5EF4-FFF2-40B4-BE49-F238E27FC236}">
                <a16:creationId xmlns:a16="http://schemas.microsoft.com/office/drawing/2014/main" id="{E98CD57A-08A2-C2ED-3A83-3B28B77C0075}"/>
              </a:ext>
            </a:extLst>
          </p:cNvPr>
          <p:cNvSpPr/>
          <p:nvPr/>
        </p:nvSpPr>
        <p:spPr>
          <a:xfrm>
            <a:off x="15603394" y="3320660"/>
            <a:ext cx="796718" cy="796718"/>
          </a:xfrm>
          <a:custGeom>
            <a:avLst/>
            <a:gdLst/>
            <a:ahLst/>
            <a:cxnLst/>
            <a:rect l="l" t="t" r="r" b="b"/>
            <a:pathLst>
              <a:path w="796718" h="796718">
                <a:moveTo>
                  <a:pt x="0" y="0"/>
                </a:moveTo>
                <a:lnTo>
                  <a:pt x="796718" y="0"/>
                </a:lnTo>
                <a:lnTo>
                  <a:pt x="796718" y="796718"/>
                </a:lnTo>
                <a:lnTo>
                  <a:pt x="0" y="7967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3" name="TextBox 73">
            <a:extLst>
              <a:ext uri="{FF2B5EF4-FFF2-40B4-BE49-F238E27FC236}">
                <a16:creationId xmlns:a16="http://schemas.microsoft.com/office/drawing/2014/main" id="{C6EDA59C-3614-FF74-15B3-6247BC2E5360}"/>
              </a:ext>
            </a:extLst>
          </p:cNvPr>
          <p:cNvSpPr txBox="1"/>
          <p:nvPr/>
        </p:nvSpPr>
        <p:spPr>
          <a:xfrm>
            <a:off x="16953949" y="9026979"/>
            <a:ext cx="102592" cy="27514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280"/>
              </a:lnSpc>
              <a:spcBef>
                <a:spcPct val="0"/>
              </a:spcBef>
            </a:pPr>
            <a:r>
              <a:rPr lang="en-US" sz="1628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7</a:t>
            </a:r>
          </a:p>
        </p:txBody>
      </p:sp>
      <p:sp>
        <p:nvSpPr>
          <p:cNvPr id="76" name="TextBox 76">
            <a:extLst>
              <a:ext uri="{FF2B5EF4-FFF2-40B4-BE49-F238E27FC236}">
                <a16:creationId xmlns:a16="http://schemas.microsoft.com/office/drawing/2014/main" id="{7EA6E247-48E6-34D5-36B8-9D2AB011D232}"/>
              </a:ext>
            </a:extLst>
          </p:cNvPr>
          <p:cNvSpPr txBox="1"/>
          <p:nvPr/>
        </p:nvSpPr>
        <p:spPr>
          <a:xfrm>
            <a:off x="15253391" y="4201838"/>
            <a:ext cx="1802841" cy="259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8"/>
              </a:lnSpc>
              <a:spcBef>
                <a:spcPct val="0"/>
              </a:spcBef>
            </a:pPr>
            <a:r>
              <a:rPr lang="en-US" sz="1541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GRB EXPLOSION</a:t>
            </a:r>
          </a:p>
        </p:txBody>
      </p:sp>
      <p:sp>
        <p:nvSpPr>
          <p:cNvPr id="78" name="TextBox 78">
            <a:extLst>
              <a:ext uri="{FF2B5EF4-FFF2-40B4-BE49-F238E27FC236}">
                <a16:creationId xmlns:a16="http://schemas.microsoft.com/office/drawing/2014/main" id="{16F66A18-9B39-5BAD-E36B-D5719E767260}"/>
              </a:ext>
            </a:extLst>
          </p:cNvPr>
          <p:cNvSpPr txBox="1"/>
          <p:nvPr/>
        </p:nvSpPr>
        <p:spPr>
          <a:xfrm>
            <a:off x="1149596" y="1022158"/>
            <a:ext cx="5068328" cy="716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 err="1">
                <a:solidFill>
                  <a:srgbClr val="FFFFFF"/>
                </a:solidFill>
                <a:latin typeface="Big Shoulders Inline Text"/>
                <a:ea typeface="Big Shoulders Inline Text"/>
                <a:cs typeface="Big Shoulders Inline Text"/>
                <a:sym typeface="Big Shoulders Inline Text"/>
              </a:rPr>
              <a:t>Localisation</a:t>
            </a:r>
            <a:r>
              <a:rPr lang="en-US" sz="4400" dirty="0">
                <a:solidFill>
                  <a:srgbClr val="FFFFFF"/>
                </a:solidFill>
                <a:latin typeface="Big Shoulders Inline Text"/>
                <a:ea typeface="Big Shoulders Inline Text"/>
                <a:cs typeface="Big Shoulders Inline Text"/>
                <a:sym typeface="Big Shoulders Inline Text"/>
              </a:rPr>
              <a:t> by Time Delay</a:t>
            </a:r>
          </a:p>
        </p:txBody>
      </p:sp>
      <p:sp>
        <p:nvSpPr>
          <p:cNvPr id="2" name="AutoShape 17">
            <a:extLst>
              <a:ext uri="{FF2B5EF4-FFF2-40B4-BE49-F238E27FC236}">
                <a16:creationId xmlns:a16="http://schemas.microsoft.com/office/drawing/2014/main" id="{B0F4C266-EA0A-EB55-D345-92FC074F52A7}"/>
              </a:ext>
            </a:extLst>
          </p:cNvPr>
          <p:cNvSpPr/>
          <p:nvPr/>
        </p:nvSpPr>
        <p:spPr>
          <a:xfrm>
            <a:off x="6695728" y="2911252"/>
            <a:ext cx="2778054" cy="0"/>
          </a:xfrm>
          <a:prstGeom prst="line">
            <a:avLst/>
          </a:prstGeom>
          <a:ln w="28575" cap="flat">
            <a:solidFill>
              <a:srgbClr val="FFDE59"/>
            </a:solidFill>
            <a:prstDash val="sysDash"/>
            <a:headEnd type="arrow" w="med" len="sm"/>
            <a:tailEnd type="none" w="sm" len="sm"/>
          </a:ln>
        </p:spPr>
      </p:sp>
      <p:sp>
        <p:nvSpPr>
          <p:cNvPr id="34" name="Freeform 79">
            <a:extLst>
              <a:ext uri="{FF2B5EF4-FFF2-40B4-BE49-F238E27FC236}">
                <a16:creationId xmlns:a16="http://schemas.microsoft.com/office/drawing/2014/main" id="{F5D0A8DF-C8A8-FDD4-B4EA-C0677C427D5D}"/>
              </a:ext>
            </a:extLst>
          </p:cNvPr>
          <p:cNvSpPr/>
          <p:nvPr/>
        </p:nvSpPr>
        <p:spPr>
          <a:xfrm>
            <a:off x="7177728" y="1259694"/>
            <a:ext cx="2608228" cy="2445203"/>
          </a:xfrm>
          <a:custGeom>
            <a:avLst/>
            <a:gdLst/>
            <a:ahLst/>
            <a:cxnLst/>
            <a:rect l="l" t="t" r="r" b="b"/>
            <a:pathLst>
              <a:path w="4572456" h="4572456">
                <a:moveTo>
                  <a:pt x="0" y="0"/>
                </a:moveTo>
                <a:lnTo>
                  <a:pt x="4572456" y="0"/>
                </a:lnTo>
                <a:lnTo>
                  <a:pt x="4572456" y="4572456"/>
                </a:lnTo>
                <a:lnTo>
                  <a:pt x="0" y="4572456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CB2073C-E062-8169-D6BE-D2572F742574}"/>
              </a:ext>
            </a:extLst>
          </p:cNvPr>
          <p:cNvCxnSpPr>
            <a:cxnSpLocks/>
          </p:cNvCxnSpPr>
          <p:nvPr/>
        </p:nvCxnSpPr>
        <p:spPr>
          <a:xfrm>
            <a:off x="5306129" y="2431380"/>
            <a:ext cx="138959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D677AD4-87AE-A515-9C1D-AF98FCA0CDFA}"/>
              </a:ext>
            </a:extLst>
          </p:cNvPr>
          <p:cNvSpPr txBox="1"/>
          <p:nvPr/>
        </p:nvSpPr>
        <p:spPr>
          <a:xfrm>
            <a:off x="5335016" y="1919364"/>
            <a:ext cx="1218918" cy="51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650"/>
              </a:lnSpc>
            </a:pPr>
            <a:r>
              <a:rPr lang="en-US" sz="1800" dirty="0">
                <a:solidFill>
                  <a:srgbClr val="7ED957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 = c</a:t>
            </a:r>
            <a:r>
              <a:rPr lang="el-GR" sz="1800" dirty="0">
                <a:solidFill>
                  <a:srgbClr val="FFFFFF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nva Sans"/>
                <a:sym typeface="Canva Sans"/>
              </a:rPr>
              <a:t> </a:t>
            </a:r>
            <a:r>
              <a:rPr lang="el-GR" sz="1800" dirty="0">
                <a:solidFill>
                  <a:srgbClr val="92D05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nva Sans"/>
                <a:sym typeface="Canva Sans"/>
              </a:rPr>
              <a:t>Δ</a:t>
            </a:r>
            <a:r>
              <a:rPr lang="en-IN" sz="1800" dirty="0">
                <a:solidFill>
                  <a:srgbClr val="92D05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nva Sans"/>
                <a:sym typeface="Canva Sans"/>
              </a:rPr>
              <a:t>t</a:t>
            </a:r>
            <a:endParaRPr lang="en-US" sz="1800" dirty="0">
              <a:solidFill>
                <a:srgbClr val="92D05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1" name="AutoShape 19">
            <a:extLst>
              <a:ext uri="{FF2B5EF4-FFF2-40B4-BE49-F238E27FC236}">
                <a16:creationId xmlns:a16="http://schemas.microsoft.com/office/drawing/2014/main" id="{E4C6250A-1F7A-C813-E4CA-8911555959E7}"/>
              </a:ext>
            </a:extLst>
          </p:cNvPr>
          <p:cNvSpPr/>
          <p:nvPr/>
        </p:nvSpPr>
        <p:spPr>
          <a:xfrm>
            <a:off x="10381716" y="8591167"/>
            <a:ext cx="5620037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2" name="AutoShape 20">
            <a:extLst>
              <a:ext uri="{FF2B5EF4-FFF2-40B4-BE49-F238E27FC236}">
                <a16:creationId xmlns:a16="http://schemas.microsoft.com/office/drawing/2014/main" id="{22F16EF3-2FE0-07E0-E295-0CBE01F3C6BF}"/>
              </a:ext>
            </a:extLst>
          </p:cNvPr>
          <p:cNvSpPr/>
          <p:nvPr/>
        </p:nvSpPr>
        <p:spPr>
          <a:xfrm flipV="1">
            <a:off x="10381716" y="5754602"/>
            <a:ext cx="0" cy="2851173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3" name="AutoShape 69">
            <a:extLst>
              <a:ext uri="{FF2B5EF4-FFF2-40B4-BE49-F238E27FC236}">
                <a16:creationId xmlns:a16="http://schemas.microsoft.com/office/drawing/2014/main" id="{E52F79E2-B7D9-A9EC-D56D-7714483985C8}"/>
              </a:ext>
            </a:extLst>
          </p:cNvPr>
          <p:cNvSpPr/>
          <p:nvPr/>
        </p:nvSpPr>
        <p:spPr>
          <a:xfrm flipV="1">
            <a:off x="11582402" y="6465906"/>
            <a:ext cx="1265115" cy="6385"/>
          </a:xfrm>
          <a:prstGeom prst="line">
            <a:avLst/>
          </a:prstGeom>
          <a:ln w="28575" cap="flat">
            <a:gradFill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  <a:prstDash val="lgDash"/>
            <a:headEnd type="none" w="sm" len="sm"/>
            <a:tailEnd type="none" w="sm" len="sm"/>
          </a:ln>
        </p:spPr>
      </p:sp>
      <p:sp>
        <p:nvSpPr>
          <p:cNvPr id="24" name="TextBox 74">
            <a:extLst>
              <a:ext uri="{FF2B5EF4-FFF2-40B4-BE49-F238E27FC236}">
                <a16:creationId xmlns:a16="http://schemas.microsoft.com/office/drawing/2014/main" id="{9085AACA-780A-2A28-AC32-92AA0FD9ECC0}"/>
              </a:ext>
            </a:extLst>
          </p:cNvPr>
          <p:cNvSpPr txBox="1"/>
          <p:nvPr/>
        </p:nvSpPr>
        <p:spPr>
          <a:xfrm rot="-5400000">
            <a:off x="9563736" y="6993913"/>
            <a:ext cx="994670" cy="247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9"/>
              </a:lnSpc>
              <a:spcBef>
                <a:spcPct val="0"/>
              </a:spcBef>
            </a:pPr>
            <a:r>
              <a:rPr lang="en-US" sz="1457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FLUX</a:t>
            </a:r>
          </a:p>
        </p:txBody>
      </p:sp>
      <p:sp>
        <p:nvSpPr>
          <p:cNvPr id="25" name="Freeform 77">
            <a:extLst>
              <a:ext uri="{FF2B5EF4-FFF2-40B4-BE49-F238E27FC236}">
                <a16:creationId xmlns:a16="http://schemas.microsoft.com/office/drawing/2014/main" id="{9DDF6663-7C56-73DB-6C38-ADAEB45859EC}"/>
              </a:ext>
            </a:extLst>
          </p:cNvPr>
          <p:cNvSpPr/>
          <p:nvPr/>
        </p:nvSpPr>
        <p:spPr>
          <a:xfrm rot="18044202" flipH="1">
            <a:off x="11965582" y="5891202"/>
            <a:ext cx="907143" cy="295081"/>
          </a:xfrm>
          <a:custGeom>
            <a:avLst/>
            <a:gdLst/>
            <a:ahLst/>
            <a:cxnLst/>
            <a:rect l="l" t="t" r="r" b="b"/>
            <a:pathLst>
              <a:path w="907143" h="295081">
                <a:moveTo>
                  <a:pt x="907143" y="0"/>
                </a:moveTo>
                <a:lnTo>
                  <a:pt x="0" y="0"/>
                </a:lnTo>
                <a:lnTo>
                  <a:pt x="0" y="295081"/>
                </a:lnTo>
                <a:lnTo>
                  <a:pt x="907143" y="295081"/>
                </a:lnTo>
                <a:lnTo>
                  <a:pt x="907143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1B3A396-25A1-92DD-6A9C-A975B34FB4D4}"/>
              </a:ext>
            </a:extLst>
          </p:cNvPr>
          <p:cNvSpPr/>
          <p:nvPr/>
        </p:nvSpPr>
        <p:spPr>
          <a:xfrm>
            <a:off x="10863058" y="6514576"/>
            <a:ext cx="5426440" cy="1926666"/>
          </a:xfrm>
          <a:custGeom>
            <a:avLst/>
            <a:gdLst>
              <a:gd name="connsiteX0" fmla="*/ 0 w 5516381"/>
              <a:gd name="connsiteY0" fmla="*/ 1813926 h 1904226"/>
              <a:gd name="connsiteX1" fmla="*/ 1004341 w 5516381"/>
              <a:gd name="connsiteY1" fmla="*/ 116 h 1904226"/>
              <a:gd name="connsiteX2" fmla="*/ 2226040 w 5516381"/>
              <a:gd name="connsiteY2" fmla="*/ 1723985 h 1904226"/>
              <a:gd name="connsiteX3" fmla="*/ 5516381 w 5516381"/>
              <a:gd name="connsiteY3" fmla="*/ 1851401 h 1904226"/>
              <a:gd name="connsiteX4" fmla="*/ 5516381 w 5516381"/>
              <a:gd name="connsiteY4" fmla="*/ 1851401 h 1904226"/>
              <a:gd name="connsiteX0" fmla="*/ 0 w 5516381"/>
              <a:gd name="connsiteY0" fmla="*/ 1828915 h 1920221"/>
              <a:gd name="connsiteX1" fmla="*/ 652072 w 5516381"/>
              <a:gd name="connsiteY1" fmla="*/ 115 h 1920221"/>
              <a:gd name="connsiteX2" fmla="*/ 2226040 w 5516381"/>
              <a:gd name="connsiteY2" fmla="*/ 1738974 h 1920221"/>
              <a:gd name="connsiteX3" fmla="*/ 5516381 w 5516381"/>
              <a:gd name="connsiteY3" fmla="*/ 1866390 h 1920221"/>
              <a:gd name="connsiteX4" fmla="*/ 5516381 w 5516381"/>
              <a:gd name="connsiteY4" fmla="*/ 1866390 h 1920221"/>
              <a:gd name="connsiteX0" fmla="*/ 0 w 5291529"/>
              <a:gd name="connsiteY0" fmla="*/ 1828915 h 1920221"/>
              <a:gd name="connsiteX1" fmla="*/ 427220 w 5291529"/>
              <a:gd name="connsiteY1" fmla="*/ 115 h 1920221"/>
              <a:gd name="connsiteX2" fmla="*/ 2001188 w 5291529"/>
              <a:gd name="connsiteY2" fmla="*/ 1738974 h 1920221"/>
              <a:gd name="connsiteX3" fmla="*/ 5291529 w 5291529"/>
              <a:gd name="connsiteY3" fmla="*/ 1866390 h 1920221"/>
              <a:gd name="connsiteX4" fmla="*/ 5291529 w 5291529"/>
              <a:gd name="connsiteY4" fmla="*/ 1866390 h 1920221"/>
              <a:gd name="connsiteX0" fmla="*/ 0 w 5426440"/>
              <a:gd name="connsiteY0" fmla="*/ 1776355 h 1920127"/>
              <a:gd name="connsiteX1" fmla="*/ 562131 w 5426440"/>
              <a:gd name="connsiteY1" fmla="*/ 21 h 1920127"/>
              <a:gd name="connsiteX2" fmla="*/ 2136099 w 5426440"/>
              <a:gd name="connsiteY2" fmla="*/ 1738880 h 1920127"/>
              <a:gd name="connsiteX3" fmla="*/ 5426440 w 5426440"/>
              <a:gd name="connsiteY3" fmla="*/ 1866296 h 1920127"/>
              <a:gd name="connsiteX4" fmla="*/ 5426440 w 5426440"/>
              <a:gd name="connsiteY4" fmla="*/ 1866296 h 1920127"/>
              <a:gd name="connsiteX0" fmla="*/ 0 w 5426440"/>
              <a:gd name="connsiteY0" fmla="*/ 1791344 h 1936125"/>
              <a:gd name="connsiteX1" fmla="*/ 786983 w 5426440"/>
              <a:gd name="connsiteY1" fmla="*/ 20 h 1936125"/>
              <a:gd name="connsiteX2" fmla="*/ 2136099 w 5426440"/>
              <a:gd name="connsiteY2" fmla="*/ 1753869 h 1936125"/>
              <a:gd name="connsiteX3" fmla="*/ 5426440 w 5426440"/>
              <a:gd name="connsiteY3" fmla="*/ 1881285 h 1936125"/>
              <a:gd name="connsiteX4" fmla="*/ 5426440 w 5426440"/>
              <a:gd name="connsiteY4" fmla="*/ 1881285 h 1936125"/>
              <a:gd name="connsiteX0" fmla="*/ 0 w 5426440"/>
              <a:gd name="connsiteY0" fmla="*/ 1791376 h 1924001"/>
              <a:gd name="connsiteX1" fmla="*/ 786983 w 5426440"/>
              <a:gd name="connsiteY1" fmla="*/ 52 h 1924001"/>
              <a:gd name="connsiteX2" fmla="*/ 1851286 w 5426440"/>
              <a:gd name="connsiteY2" fmla="*/ 1731416 h 1924001"/>
              <a:gd name="connsiteX3" fmla="*/ 5426440 w 5426440"/>
              <a:gd name="connsiteY3" fmla="*/ 1881317 h 1924001"/>
              <a:gd name="connsiteX4" fmla="*/ 5426440 w 5426440"/>
              <a:gd name="connsiteY4" fmla="*/ 1881317 h 1924001"/>
              <a:gd name="connsiteX0" fmla="*/ 0 w 5426440"/>
              <a:gd name="connsiteY0" fmla="*/ 1791364 h 1927920"/>
              <a:gd name="connsiteX1" fmla="*/ 786983 w 5426440"/>
              <a:gd name="connsiteY1" fmla="*/ 40 h 1927920"/>
              <a:gd name="connsiteX2" fmla="*/ 1821306 w 5426440"/>
              <a:gd name="connsiteY2" fmla="*/ 1738899 h 1927920"/>
              <a:gd name="connsiteX3" fmla="*/ 5426440 w 5426440"/>
              <a:gd name="connsiteY3" fmla="*/ 1881305 h 1927920"/>
              <a:gd name="connsiteX4" fmla="*/ 5426440 w 5426440"/>
              <a:gd name="connsiteY4" fmla="*/ 1881305 h 1927920"/>
              <a:gd name="connsiteX0" fmla="*/ 0 w 5426440"/>
              <a:gd name="connsiteY0" fmla="*/ 1791364 h 1926666"/>
              <a:gd name="connsiteX1" fmla="*/ 786983 w 5426440"/>
              <a:gd name="connsiteY1" fmla="*/ 40 h 1926666"/>
              <a:gd name="connsiteX2" fmla="*/ 1821306 w 5426440"/>
              <a:gd name="connsiteY2" fmla="*/ 1738899 h 1926666"/>
              <a:gd name="connsiteX3" fmla="*/ 4464385 w 5426440"/>
              <a:gd name="connsiteY3" fmla="*/ 1894906 h 1926666"/>
              <a:gd name="connsiteX4" fmla="*/ 5426440 w 5426440"/>
              <a:gd name="connsiteY4" fmla="*/ 1881305 h 1926666"/>
              <a:gd name="connsiteX5" fmla="*/ 5426440 w 5426440"/>
              <a:gd name="connsiteY5" fmla="*/ 1881305 h 192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6440" h="1926666">
                <a:moveTo>
                  <a:pt x="0" y="1791364"/>
                </a:moveTo>
                <a:cubicBezTo>
                  <a:pt x="316667" y="891954"/>
                  <a:pt x="483432" y="8784"/>
                  <a:pt x="786983" y="40"/>
                </a:cubicBezTo>
                <a:cubicBezTo>
                  <a:pt x="1090534" y="-8704"/>
                  <a:pt x="1208406" y="1423088"/>
                  <a:pt x="1821306" y="1738899"/>
                </a:cubicBezTo>
                <a:cubicBezTo>
                  <a:pt x="2434206" y="2054710"/>
                  <a:pt x="3863529" y="1871172"/>
                  <a:pt x="4464385" y="1894906"/>
                </a:cubicBezTo>
                <a:cubicBezTo>
                  <a:pt x="5065241" y="1918640"/>
                  <a:pt x="5296078" y="1886070"/>
                  <a:pt x="5426440" y="1881305"/>
                </a:cubicBezTo>
                <a:lnTo>
                  <a:pt x="5426440" y="1881305"/>
                </a:ln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979DF23-BB88-7937-6ABF-D5B8457CA94F}"/>
              </a:ext>
            </a:extLst>
          </p:cNvPr>
          <p:cNvSpPr/>
          <p:nvPr/>
        </p:nvSpPr>
        <p:spPr>
          <a:xfrm>
            <a:off x="11963400" y="6493434"/>
            <a:ext cx="5426440" cy="1926666"/>
          </a:xfrm>
          <a:custGeom>
            <a:avLst/>
            <a:gdLst>
              <a:gd name="connsiteX0" fmla="*/ 0 w 5516381"/>
              <a:gd name="connsiteY0" fmla="*/ 1813926 h 1904226"/>
              <a:gd name="connsiteX1" fmla="*/ 1004341 w 5516381"/>
              <a:gd name="connsiteY1" fmla="*/ 116 h 1904226"/>
              <a:gd name="connsiteX2" fmla="*/ 2226040 w 5516381"/>
              <a:gd name="connsiteY2" fmla="*/ 1723985 h 1904226"/>
              <a:gd name="connsiteX3" fmla="*/ 5516381 w 5516381"/>
              <a:gd name="connsiteY3" fmla="*/ 1851401 h 1904226"/>
              <a:gd name="connsiteX4" fmla="*/ 5516381 w 5516381"/>
              <a:gd name="connsiteY4" fmla="*/ 1851401 h 1904226"/>
              <a:gd name="connsiteX0" fmla="*/ 0 w 5516381"/>
              <a:gd name="connsiteY0" fmla="*/ 1828915 h 1920221"/>
              <a:gd name="connsiteX1" fmla="*/ 652072 w 5516381"/>
              <a:gd name="connsiteY1" fmla="*/ 115 h 1920221"/>
              <a:gd name="connsiteX2" fmla="*/ 2226040 w 5516381"/>
              <a:gd name="connsiteY2" fmla="*/ 1738974 h 1920221"/>
              <a:gd name="connsiteX3" fmla="*/ 5516381 w 5516381"/>
              <a:gd name="connsiteY3" fmla="*/ 1866390 h 1920221"/>
              <a:gd name="connsiteX4" fmla="*/ 5516381 w 5516381"/>
              <a:gd name="connsiteY4" fmla="*/ 1866390 h 1920221"/>
              <a:gd name="connsiteX0" fmla="*/ 0 w 5291529"/>
              <a:gd name="connsiteY0" fmla="*/ 1828915 h 1920221"/>
              <a:gd name="connsiteX1" fmla="*/ 427220 w 5291529"/>
              <a:gd name="connsiteY1" fmla="*/ 115 h 1920221"/>
              <a:gd name="connsiteX2" fmla="*/ 2001188 w 5291529"/>
              <a:gd name="connsiteY2" fmla="*/ 1738974 h 1920221"/>
              <a:gd name="connsiteX3" fmla="*/ 5291529 w 5291529"/>
              <a:gd name="connsiteY3" fmla="*/ 1866390 h 1920221"/>
              <a:gd name="connsiteX4" fmla="*/ 5291529 w 5291529"/>
              <a:gd name="connsiteY4" fmla="*/ 1866390 h 1920221"/>
              <a:gd name="connsiteX0" fmla="*/ 0 w 5426440"/>
              <a:gd name="connsiteY0" fmla="*/ 1776355 h 1920127"/>
              <a:gd name="connsiteX1" fmla="*/ 562131 w 5426440"/>
              <a:gd name="connsiteY1" fmla="*/ 21 h 1920127"/>
              <a:gd name="connsiteX2" fmla="*/ 2136099 w 5426440"/>
              <a:gd name="connsiteY2" fmla="*/ 1738880 h 1920127"/>
              <a:gd name="connsiteX3" fmla="*/ 5426440 w 5426440"/>
              <a:gd name="connsiteY3" fmla="*/ 1866296 h 1920127"/>
              <a:gd name="connsiteX4" fmla="*/ 5426440 w 5426440"/>
              <a:gd name="connsiteY4" fmla="*/ 1866296 h 1920127"/>
              <a:gd name="connsiteX0" fmla="*/ 0 w 5426440"/>
              <a:gd name="connsiteY0" fmla="*/ 1791344 h 1936125"/>
              <a:gd name="connsiteX1" fmla="*/ 786983 w 5426440"/>
              <a:gd name="connsiteY1" fmla="*/ 20 h 1936125"/>
              <a:gd name="connsiteX2" fmla="*/ 2136099 w 5426440"/>
              <a:gd name="connsiteY2" fmla="*/ 1753869 h 1936125"/>
              <a:gd name="connsiteX3" fmla="*/ 5426440 w 5426440"/>
              <a:gd name="connsiteY3" fmla="*/ 1881285 h 1936125"/>
              <a:gd name="connsiteX4" fmla="*/ 5426440 w 5426440"/>
              <a:gd name="connsiteY4" fmla="*/ 1881285 h 1936125"/>
              <a:gd name="connsiteX0" fmla="*/ 0 w 5426440"/>
              <a:gd name="connsiteY0" fmla="*/ 1791376 h 1924001"/>
              <a:gd name="connsiteX1" fmla="*/ 786983 w 5426440"/>
              <a:gd name="connsiteY1" fmla="*/ 52 h 1924001"/>
              <a:gd name="connsiteX2" fmla="*/ 1851286 w 5426440"/>
              <a:gd name="connsiteY2" fmla="*/ 1731416 h 1924001"/>
              <a:gd name="connsiteX3" fmla="*/ 5426440 w 5426440"/>
              <a:gd name="connsiteY3" fmla="*/ 1881317 h 1924001"/>
              <a:gd name="connsiteX4" fmla="*/ 5426440 w 5426440"/>
              <a:gd name="connsiteY4" fmla="*/ 1881317 h 1924001"/>
              <a:gd name="connsiteX0" fmla="*/ 0 w 5426440"/>
              <a:gd name="connsiteY0" fmla="*/ 1791364 h 1927920"/>
              <a:gd name="connsiteX1" fmla="*/ 786983 w 5426440"/>
              <a:gd name="connsiteY1" fmla="*/ 40 h 1927920"/>
              <a:gd name="connsiteX2" fmla="*/ 1821306 w 5426440"/>
              <a:gd name="connsiteY2" fmla="*/ 1738899 h 1927920"/>
              <a:gd name="connsiteX3" fmla="*/ 5426440 w 5426440"/>
              <a:gd name="connsiteY3" fmla="*/ 1881305 h 1927920"/>
              <a:gd name="connsiteX4" fmla="*/ 5426440 w 5426440"/>
              <a:gd name="connsiteY4" fmla="*/ 1881305 h 1927920"/>
              <a:gd name="connsiteX0" fmla="*/ 0 w 5426440"/>
              <a:gd name="connsiteY0" fmla="*/ 1791364 h 1926666"/>
              <a:gd name="connsiteX1" fmla="*/ 786983 w 5426440"/>
              <a:gd name="connsiteY1" fmla="*/ 40 h 1926666"/>
              <a:gd name="connsiteX2" fmla="*/ 1821306 w 5426440"/>
              <a:gd name="connsiteY2" fmla="*/ 1738899 h 1926666"/>
              <a:gd name="connsiteX3" fmla="*/ 4464385 w 5426440"/>
              <a:gd name="connsiteY3" fmla="*/ 1894906 h 1926666"/>
              <a:gd name="connsiteX4" fmla="*/ 5426440 w 5426440"/>
              <a:gd name="connsiteY4" fmla="*/ 1881305 h 1926666"/>
              <a:gd name="connsiteX5" fmla="*/ 5426440 w 5426440"/>
              <a:gd name="connsiteY5" fmla="*/ 1881305 h 192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6440" h="1926666">
                <a:moveTo>
                  <a:pt x="0" y="1791364"/>
                </a:moveTo>
                <a:cubicBezTo>
                  <a:pt x="316667" y="891954"/>
                  <a:pt x="483432" y="8784"/>
                  <a:pt x="786983" y="40"/>
                </a:cubicBezTo>
                <a:cubicBezTo>
                  <a:pt x="1090534" y="-8704"/>
                  <a:pt x="1208406" y="1423088"/>
                  <a:pt x="1821306" y="1738899"/>
                </a:cubicBezTo>
                <a:cubicBezTo>
                  <a:pt x="2434206" y="2054710"/>
                  <a:pt x="3863529" y="1871172"/>
                  <a:pt x="4464385" y="1894906"/>
                </a:cubicBezTo>
                <a:cubicBezTo>
                  <a:pt x="5065241" y="1918640"/>
                  <a:pt x="5296078" y="1886070"/>
                  <a:pt x="5426440" y="1881305"/>
                </a:cubicBezTo>
                <a:lnTo>
                  <a:pt x="5426440" y="1881305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8" name="TextBox 76">
            <a:extLst>
              <a:ext uri="{FF2B5EF4-FFF2-40B4-BE49-F238E27FC236}">
                <a16:creationId xmlns:a16="http://schemas.microsoft.com/office/drawing/2014/main" id="{1098A318-7E7D-DCB5-AD7B-57A5EE1C6ED2}"/>
              </a:ext>
            </a:extLst>
          </p:cNvPr>
          <p:cNvSpPr txBox="1"/>
          <p:nvPr/>
        </p:nvSpPr>
        <p:spPr>
          <a:xfrm>
            <a:off x="12110252" y="5505659"/>
            <a:ext cx="1802841" cy="346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8"/>
              </a:lnSpc>
              <a:spcBef>
                <a:spcPct val="0"/>
              </a:spcBef>
            </a:pPr>
            <a:r>
              <a:rPr lang="el-GR" sz="2800" dirty="0">
                <a:solidFill>
                  <a:srgbClr val="92D05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nva Sans"/>
                <a:sym typeface="Canva Sans"/>
              </a:rPr>
              <a:t>Δ</a:t>
            </a:r>
            <a:r>
              <a:rPr lang="en-US" sz="4000" dirty="0">
                <a:solidFill>
                  <a:srgbClr val="92D050"/>
                </a:solidFill>
                <a:latin typeface="Canva Sans"/>
                <a:ea typeface="DengXian" panose="02010600030101010101" pitchFamily="2" charset="-122"/>
                <a:cs typeface="Canva Sans"/>
                <a:sym typeface="Canva Sans"/>
              </a:rPr>
              <a:t>τ </a:t>
            </a:r>
            <a:endParaRPr lang="en-US" sz="4000" dirty="0">
              <a:solidFill>
                <a:srgbClr val="92D05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EE24E79-527E-5BBB-B7AB-E571C6A2BC0C}"/>
              </a:ext>
            </a:extLst>
          </p:cNvPr>
          <p:cNvSpPr txBox="1"/>
          <p:nvPr/>
        </p:nvSpPr>
        <p:spPr>
          <a:xfrm>
            <a:off x="7419307" y="1456695"/>
            <a:ext cx="4028949" cy="819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Bahnschrift Light SemiCondensed" panose="020B0502040204020203" pitchFamily="34" charset="0"/>
                <a:ea typeface="Big Shoulders Inline Text"/>
                <a:cs typeface="Big Shoulders Inline Text"/>
                <a:sym typeface="Big Shoulders Inline Text"/>
              </a:rPr>
              <a:t>Triangulation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0BF94A-6C23-187A-10FA-6DD23CF3045F}"/>
              </a:ext>
            </a:extLst>
          </p:cNvPr>
          <p:cNvSpPr txBox="1"/>
          <p:nvPr/>
        </p:nvSpPr>
        <p:spPr>
          <a:xfrm>
            <a:off x="31314" y="9841099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</a:t>
            </a:r>
          </a:p>
        </p:txBody>
      </p:sp>
    </p:spTree>
    <p:extLst>
      <p:ext uri="{BB962C8B-B14F-4D97-AF65-F5344CB8AC3E}">
        <p14:creationId xmlns:p14="http://schemas.microsoft.com/office/powerpoint/2010/main" val="3446119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85C78B-1D01-287F-DD1F-B8936DF3F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14">
            <a:extLst>
              <a:ext uri="{FF2B5EF4-FFF2-40B4-BE49-F238E27FC236}">
                <a16:creationId xmlns:a16="http://schemas.microsoft.com/office/drawing/2014/main" id="{C35B539D-EEEA-D2F1-EAAD-D8EB4753BDBF}"/>
              </a:ext>
            </a:extLst>
          </p:cNvPr>
          <p:cNvGrpSpPr/>
          <p:nvPr/>
        </p:nvGrpSpPr>
        <p:grpSpPr>
          <a:xfrm>
            <a:off x="12082678" y="3879567"/>
            <a:ext cx="3435596" cy="3435596"/>
            <a:chOff x="0" y="0"/>
            <a:chExt cx="812800" cy="812800"/>
          </a:xfrm>
        </p:grpSpPr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3B4AE343-6785-A7F0-6C5D-77DCB41C567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DE59">
                    <a:alpha val="40000"/>
                  </a:srgbClr>
                </a:gs>
                <a:gs pos="100000">
                  <a:srgbClr val="FF914D">
                    <a:alpha val="40000"/>
                  </a:srgbClr>
                </a:gs>
              </a:gsLst>
              <a:lin ang="0"/>
            </a:gradFill>
            <a:ln cap="sq">
              <a:noFill/>
              <a:prstDash val="dash"/>
              <a:miter/>
            </a:ln>
          </p:spPr>
        </p:sp>
        <p:sp>
          <p:nvSpPr>
            <p:cNvPr id="46" name="TextBox 16">
              <a:extLst>
                <a:ext uri="{FF2B5EF4-FFF2-40B4-BE49-F238E27FC236}">
                  <a16:creationId xmlns:a16="http://schemas.microsoft.com/office/drawing/2014/main" id="{E1DD3178-720A-E37B-DC57-0BB177B5DAD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2072207" y="3875588"/>
            <a:ext cx="3435596" cy="3435596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DE59">
                    <a:alpha val="77000"/>
                  </a:srgbClr>
                </a:gs>
                <a:gs pos="100000">
                  <a:srgbClr val="FF914D">
                    <a:alpha val="77000"/>
                  </a:srgbClr>
                </a:gs>
              </a:gsLst>
              <a:lin ang="0"/>
            </a:gradFill>
            <a:ln cap="sq">
              <a:noFill/>
              <a:prstDash val="dash"/>
              <a:miter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3709870" y="5492527"/>
            <a:ext cx="160269" cy="160269"/>
            <a:chOff x="0" y="0"/>
            <a:chExt cx="812800" cy="812800"/>
          </a:xfrm>
        </p:grpSpPr>
        <p:sp>
          <p:nvSpPr>
            <p:cNvPr id="42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3" name="TextBox 4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143C4D78-6592-75B7-7C76-A34BFA292DA1}"/>
              </a:ext>
            </a:extLst>
          </p:cNvPr>
          <p:cNvSpPr/>
          <p:nvPr/>
        </p:nvSpPr>
        <p:spPr>
          <a:xfrm>
            <a:off x="7902937" y="730533"/>
            <a:ext cx="3145054" cy="3145055"/>
          </a:xfrm>
          <a:custGeom>
            <a:avLst/>
            <a:gdLst/>
            <a:ahLst/>
            <a:cxnLst/>
            <a:rect l="l" t="t" r="r" b="b"/>
            <a:pathLst>
              <a:path w="4785381" h="4785381">
                <a:moveTo>
                  <a:pt x="0" y="0"/>
                </a:moveTo>
                <a:lnTo>
                  <a:pt x="4785380" y="0"/>
                </a:lnTo>
                <a:lnTo>
                  <a:pt x="4785380" y="4785381"/>
                </a:lnTo>
                <a:lnTo>
                  <a:pt x="0" y="478538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id="{7BF68EEC-7C3C-AA8E-3B90-B0D9DE06617F}"/>
              </a:ext>
            </a:extLst>
          </p:cNvPr>
          <p:cNvSpPr txBox="1"/>
          <p:nvPr/>
        </p:nvSpPr>
        <p:spPr>
          <a:xfrm>
            <a:off x="685800" y="1072573"/>
            <a:ext cx="6637301" cy="716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 err="1">
                <a:solidFill>
                  <a:srgbClr val="FFFFFF"/>
                </a:solidFill>
                <a:latin typeface="Big Shoulders Inline Text"/>
                <a:ea typeface="Big Shoulders Inline Text"/>
                <a:cs typeface="Big Shoulders Inline Text"/>
                <a:sym typeface="Big Shoulders Inline Text"/>
              </a:rPr>
              <a:t>Localisation</a:t>
            </a:r>
            <a:r>
              <a:rPr lang="en-US" sz="4400" dirty="0">
                <a:solidFill>
                  <a:srgbClr val="FFFFFF"/>
                </a:solidFill>
                <a:latin typeface="Big Shoulders Inline Text"/>
                <a:ea typeface="Big Shoulders Inline Text"/>
                <a:cs typeface="Big Shoulders Inline Text"/>
                <a:sym typeface="Big Shoulders Inline Text"/>
              </a:rPr>
              <a:t> by Incident Flux</a:t>
            </a:r>
          </a:p>
        </p:txBody>
      </p:sp>
      <p:sp>
        <p:nvSpPr>
          <p:cNvPr id="35" name="TextBox 33">
            <a:extLst>
              <a:ext uri="{FF2B5EF4-FFF2-40B4-BE49-F238E27FC236}">
                <a16:creationId xmlns:a16="http://schemas.microsoft.com/office/drawing/2014/main" id="{929B0B94-7495-B13E-4E82-313B82134AC2}"/>
              </a:ext>
            </a:extLst>
          </p:cNvPr>
          <p:cNvSpPr txBox="1"/>
          <p:nvPr/>
        </p:nvSpPr>
        <p:spPr>
          <a:xfrm>
            <a:off x="12762305" y="5162661"/>
            <a:ext cx="3392804" cy="659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2400" dirty="0">
                <a:solidFill>
                  <a:srgbClr val="FFFFFF"/>
                </a:solidFill>
                <a:latin typeface="Bahnschrift Light Condensed" panose="020B0502040204020203" pitchFamily="34" charset="0"/>
                <a:ea typeface="Big Shoulders Inline Text"/>
                <a:cs typeface="Big Shoulders Inline Text"/>
                <a:sym typeface="Big Shoulders Inline Text"/>
              </a:rPr>
              <a:t>( RA, DEC )</a:t>
            </a:r>
          </a:p>
        </p:txBody>
      </p:sp>
      <p:sp>
        <p:nvSpPr>
          <p:cNvPr id="39" name="TextBox 73">
            <a:extLst>
              <a:ext uri="{FF2B5EF4-FFF2-40B4-BE49-F238E27FC236}">
                <a16:creationId xmlns:a16="http://schemas.microsoft.com/office/drawing/2014/main" id="{D1C14549-8C33-E315-2161-B66AFA6B8DD8}"/>
              </a:ext>
            </a:extLst>
          </p:cNvPr>
          <p:cNvSpPr txBox="1"/>
          <p:nvPr/>
        </p:nvSpPr>
        <p:spPr>
          <a:xfrm>
            <a:off x="16941924" y="9026979"/>
            <a:ext cx="126638" cy="27514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280"/>
              </a:lnSpc>
              <a:spcBef>
                <a:spcPct val="0"/>
              </a:spcBef>
            </a:pPr>
            <a:r>
              <a:rPr lang="en-US" sz="1628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8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4B62240-B03E-63A7-24A5-F9F90DFFBB8C}"/>
              </a:ext>
            </a:extLst>
          </p:cNvPr>
          <p:cNvGrpSpPr/>
          <p:nvPr/>
        </p:nvGrpSpPr>
        <p:grpSpPr>
          <a:xfrm>
            <a:off x="2565641" y="1789372"/>
            <a:ext cx="5352706" cy="7557128"/>
            <a:chOff x="2553579" y="1741887"/>
            <a:chExt cx="5352706" cy="7557128"/>
          </a:xfrm>
        </p:grpSpPr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C82D0286-44E9-80D6-73AB-13FCF9E7AA5E}"/>
                </a:ext>
              </a:extLst>
            </p:cNvPr>
            <p:cNvSpPr/>
            <p:nvPr/>
          </p:nvSpPr>
          <p:spPr>
            <a:xfrm rot="21035617">
              <a:off x="2553579" y="2479205"/>
              <a:ext cx="5352706" cy="6656724"/>
            </a:xfrm>
            <a:prstGeom prst="flowChartConnector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</a:ln>
            <a:scene3d>
              <a:camera prst="perspectiveContrastingRightFacing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7BEC03AB-3AAD-AFD0-1A4F-134910B62499}"/>
                </a:ext>
              </a:extLst>
            </p:cNvPr>
            <p:cNvSpPr/>
            <p:nvPr/>
          </p:nvSpPr>
          <p:spPr>
            <a:xfrm rot="-180752">
              <a:off x="5661852" y="3200433"/>
              <a:ext cx="1276764" cy="1581935"/>
            </a:xfrm>
            <a:custGeom>
              <a:avLst/>
              <a:gdLst/>
              <a:ahLst/>
              <a:cxnLst/>
              <a:rect l="l" t="t" r="r" b="b"/>
              <a:pathLst>
                <a:path w="1579830" h="2194494">
                  <a:moveTo>
                    <a:pt x="0" y="185949"/>
                  </a:moveTo>
                  <a:lnTo>
                    <a:pt x="1290394" y="0"/>
                  </a:lnTo>
                  <a:lnTo>
                    <a:pt x="1579830" y="2008545"/>
                  </a:lnTo>
                  <a:lnTo>
                    <a:pt x="289435" y="2194494"/>
                  </a:lnTo>
                  <a:lnTo>
                    <a:pt x="0" y="185949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B6823195-A737-8B23-6148-5C2A4B969564}"/>
                </a:ext>
              </a:extLst>
            </p:cNvPr>
            <p:cNvSpPr/>
            <p:nvPr/>
          </p:nvSpPr>
          <p:spPr>
            <a:xfrm>
              <a:off x="4267732" y="4860953"/>
              <a:ext cx="1729316" cy="1610122"/>
            </a:xfrm>
            <a:custGeom>
              <a:avLst/>
              <a:gdLst/>
              <a:ahLst/>
              <a:cxnLst/>
              <a:rect l="l" t="t" r="r" b="b"/>
              <a:pathLst>
                <a:path w="2303970" h="2303970">
                  <a:moveTo>
                    <a:pt x="0" y="0"/>
                  </a:moveTo>
                  <a:lnTo>
                    <a:pt x="2303970" y="0"/>
                  </a:lnTo>
                  <a:lnTo>
                    <a:pt x="2303970" y="2303971"/>
                  </a:lnTo>
                  <a:lnTo>
                    <a:pt x="0" y="2303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AD776021-E3B2-73F7-9EAC-A83DEEE38F80}"/>
                </a:ext>
              </a:extLst>
            </p:cNvPr>
            <p:cNvSpPr/>
            <p:nvPr/>
          </p:nvSpPr>
          <p:spPr>
            <a:xfrm rot="-137331">
              <a:off x="6333031" y="5488263"/>
              <a:ext cx="1044739" cy="1663244"/>
            </a:xfrm>
            <a:custGeom>
              <a:avLst/>
              <a:gdLst/>
              <a:ahLst/>
              <a:cxnLst/>
              <a:rect l="l" t="t" r="r" b="b"/>
              <a:pathLst>
                <a:path w="1350345" h="2067758">
                  <a:moveTo>
                    <a:pt x="0" y="0"/>
                  </a:moveTo>
                  <a:lnTo>
                    <a:pt x="1350345" y="0"/>
                  </a:lnTo>
                  <a:lnTo>
                    <a:pt x="1350345" y="2067757"/>
                  </a:lnTo>
                  <a:lnTo>
                    <a:pt x="0" y="2067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AD247273-78B4-C860-73FD-058672BD04BB}"/>
                </a:ext>
              </a:extLst>
            </p:cNvPr>
            <p:cNvSpPr/>
            <p:nvPr/>
          </p:nvSpPr>
          <p:spPr>
            <a:xfrm rot="22953">
              <a:off x="5711802" y="7695103"/>
              <a:ext cx="935448" cy="1603912"/>
            </a:xfrm>
            <a:custGeom>
              <a:avLst/>
              <a:gdLst/>
              <a:ahLst/>
              <a:cxnLst/>
              <a:rect l="l" t="t" r="r" b="b"/>
              <a:pathLst>
                <a:path w="1498321" h="2154152">
                  <a:moveTo>
                    <a:pt x="0" y="174809"/>
                  </a:moveTo>
                  <a:lnTo>
                    <a:pt x="1213093" y="0"/>
                  </a:lnTo>
                  <a:lnTo>
                    <a:pt x="1498321" y="1979343"/>
                  </a:lnTo>
                  <a:lnTo>
                    <a:pt x="285228" y="2154152"/>
                  </a:lnTo>
                  <a:lnTo>
                    <a:pt x="0" y="174809"/>
                  </a:ln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3" name="Group 8">
              <a:extLst>
                <a:ext uri="{FF2B5EF4-FFF2-40B4-BE49-F238E27FC236}">
                  <a16:creationId xmlns:a16="http://schemas.microsoft.com/office/drawing/2014/main" id="{1FE6C8EC-C9B7-2B84-7107-AA1FB6454299}"/>
                </a:ext>
              </a:extLst>
            </p:cNvPr>
            <p:cNvGrpSpPr/>
            <p:nvPr/>
          </p:nvGrpSpPr>
          <p:grpSpPr>
            <a:xfrm>
              <a:off x="5622569" y="6463505"/>
              <a:ext cx="85462" cy="83271"/>
              <a:chOff x="0" y="0"/>
              <a:chExt cx="148590" cy="144780"/>
            </a:xfrm>
          </p:grpSpPr>
          <p:sp>
            <p:nvSpPr>
              <p:cNvPr id="24" name="Freeform 9">
                <a:extLst>
                  <a:ext uri="{FF2B5EF4-FFF2-40B4-BE49-F238E27FC236}">
                    <a16:creationId xmlns:a16="http://schemas.microsoft.com/office/drawing/2014/main" id="{38AB2415-464F-4017-6147-A5E28FCA085E}"/>
                  </a:ext>
                </a:extLst>
              </p:cNvPr>
              <p:cNvSpPr/>
              <p:nvPr/>
            </p:nvSpPr>
            <p:spPr>
              <a:xfrm>
                <a:off x="45720" y="45720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50800" y="17780"/>
                    </a:moveTo>
                    <a:cubicBezTo>
                      <a:pt x="29210" y="50800"/>
                      <a:pt x="8890" y="45720"/>
                      <a:pt x="5080" y="38100"/>
                    </a:cubicBezTo>
                    <a:cubicBezTo>
                      <a:pt x="0" y="30480"/>
                      <a:pt x="3810" y="10160"/>
                      <a:pt x="11430" y="5080"/>
                    </a:cubicBezTo>
                    <a:cubicBezTo>
                      <a:pt x="17780" y="0"/>
                      <a:pt x="44450" y="6350"/>
                      <a:pt x="44450" y="6350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F30F5975-16FD-4232-217E-57ED0142C0D3}"/>
                </a:ext>
              </a:extLst>
            </p:cNvPr>
            <p:cNvSpPr/>
            <p:nvPr/>
          </p:nvSpPr>
          <p:spPr>
            <a:xfrm rot="-24609">
              <a:off x="4506810" y="1741887"/>
              <a:ext cx="985679" cy="1572733"/>
            </a:xfrm>
            <a:custGeom>
              <a:avLst/>
              <a:gdLst/>
              <a:ahLst/>
              <a:cxnLst/>
              <a:rect l="l" t="t" r="r" b="b"/>
              <a:pathLst>
                <a:path w="1350333" h="2010568">
                  <a:moveTo>
                    <a:pt x="0" y="156077"/>
                  </a:moveTo>
                  <a:lnTo>
                    <a:pt x="1083097" y="0"/>
                  </a:lnTo>
                  <a:lnTo>
                    <a:pt x="1350333" y="1854492"/>
                  </a:lnTo>
                  <a:lnTo>
                    <a:pt x="267236" y="2010568"/>
                  </a:lnTo>
                  <a:lnTo>
                    <a:pt x="0" y="156077"/>
                  </a:ln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9" name="AutoShape 17">
            <a:extLst>
              <a:ext uri="{FF2B5EF4-FFF2-40B4-BE49-F238E27FC236}">
                <a16:creationId xmlns:a16="http://schemas.microsoft.com/office/drawing/2014/main" id="{A830DC3E-5B2E-DCD3-CD3F-CE1A97A029EB}"/>
              </a:ext>
            </a:extLst>
          </p:cNvPr>
          <p:cNvSpPr/>
          <p:nvPr/>
        </p:nvSpPr>
        <p:spPr>
          <a:xfrm flipH="1" flipV="1">
            <a:off x="6634948" y="8398970"/>
            <a:ext cx="2437043" cy="41144"/>
          </a:xfrm>
          <a:prstGeom prst="line">
            <a:avLst/>
          </a:prstGeom>
          <a:ln w="76200" cap="flat">
            <a:solidFill>
              <a:srgbClr val="FFDE59"/>
            </a:solidFill>
            <a:prstDash val="sysDash"/>
            <a:headEnd type="arrow" w="med" len="sm"/>
            <a:tailEnd type="none" w="sm" len="sm"/>
          </a:ln>
        </p:spPr>
      </p:sp>
      <p:sp>
        <p:nvSpPr>
          <p:cNvPr id="51" name="AutoShape 17">
            <a:extLst>
              <a:ext uri="{FF2B5EF4-FFF2-40B4-BE49-F238E27FC236}">
                <a16:creationId xmlns:a16="http://schemas.microsoft.com/office/drawing/2014/main" id="{BB69F0C7-50A7-F01A-53B9-AE483912B11F}"/>
              </a:ext>
            </a:extLst>
          </p:cNvPr>
          <p:cNvSpPr/>
          <p:nvPr/>
        </p:nvSpPr>
        <p:spPr>
          <a:xfrm flipH="1" flipV="1">
            <a:off x="5471592" y="2479204"/>
            <a:ext cx="2437043" cy="41144"/>
          </a:xfrm>
          <a:prstGeom prst="line">
            <a:avLst/>
          </a:prstGeom>
          <a:ln w="76200" cap="flat">
            <a:solidFill>
              <a:srgbClr val="FFDE59"/>
            </a:solidFill>
            <a:prstDash val="sysDash"/>
            <a:headEnd type="arrow" w="med" len="sm"/>
            <a:tailEnd type="none" w="sm" len="sm"/>
          </a:ln>
        </p:spPr>
      </p:sp>
      <p:sp>
        <p:nvSpPr>
          <p:cNvPr id="52" name="AutoShape 17">
            <a:extLst>
              <a:ext uri="{FF2B5EF4-FFF2-40B4-BE49-F238E27FC236}">
                <a16:creationId xmlns:a16="http://schemas.microsoft.com/office/drawing/2014/main" id="{6974B3A2-999F-D96F-020C-22635CE56306}"/>
              </a:ext>
            </a:extLst>
          </p:cNvPr>
          <p:cNvSpPr/>
          <p:nvPr/>
        </p:nvSpPr>
        <p:spPr>
          <a:xfrm flipH="1" flipV="1">
            <a:off x="6787348" y="4022236"/>
            <a:ext cx="2437043" cy="41144"/>
          </a:xfrm>
          <a:prstGeom prst="line">
            <a:avLst/>
          </a:prstGeom>
          <a:ln w="76200" cap="flat">
            <a:solidFill>
              <a:srgbClr val="FFDE59"/>
            </a:solidFill>
            <a:prstDash val="sysDash"/>
            <a:headEnd type="arrow" w="med" len="sm"/>
            <a:tailEnd type="none" w="sm" len="sm"/>
          </a:ln>
        </p:spPr>
      </p:sp>
      <p:sp>
        <p:nvSpPr>
          <p:cNvPr id="53" name="AutoShape 17">
            <a:extLst>
              <a:ext uri="{FF2B5EF4-FFF2-40B4-BE49-F238E27FC236}">
                <a16:creationId xmlns:a16="http://schemas.microsoft.com/office/drawing/2014/main" id="{72AB3F39-AB71-38B0-52DA-A57D0B89BEBE}"/>
              </a:ext>
            </a:extLst>
          </p:cNvPr>
          <p:cNvSpPr/>
          <p:nvPr/>
        </p:nvSpPr>
        <p:spPr>
          <a:xfrm flipH="1" flipV="1">
            <a:off x="7283021" y="6295628"/>
            <a:ext cx="2437043" cy="41144"/>
          </a:xfrm>
          <a:prstGeom prst="line">
            <a:avLst/>
          </a:prstGeom>
          <a:ln w="76200" cap="flat">
            <a:solidFill>
              <a:srgbClr val="FFDE59"/>
            </a:solidFill>
            <a:prstDash val="sysDash"/>
            <a:headEnd type="arrow" w="med" len="sm"/>
            <a:tailEnd type="none" w="sm" len="sm"/>
          </a:ln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BFC2F2-58A4-C205-B8A0-40F4D770C704}"/>
              </a:ext>
            </a:extLst>
          </p:cNvPr>
          <p:cNvSpPr txBox="1"/>
          <p:nvPr/>
        </p:nvSpPr>
        <p:spPr>
          <a:xfrm>
            <a:off x="31314" y="9841099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98EE96-A8C6-EF0C-E6A1-905883944723}"/>
              </a:ext>
            </a:extLst>
          </p:cNvPr>
          <p:cNvSpPr txBox="1"/>
          <p:nvPr/>
        </p:nvSpPr>
        <p:spPr>
          <a:xfrm>
            <a:off x="14688616" y="9164549"/>
            <a:ext cx="21776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3200" b="0" i="0" dirty="0">
                <a:solidFill>
                  <a:schemeClr val="bg1"/>
                </a:solidFill>
                <a:effectLst/>
                <a:latin typeface="Bahnschrift Light Condensed" panose="020B0502040204020203" pitchFamily="34" charset="0"/>
              </a:rPr>
              <a:t>Not to scale!!</a:t>
            </a:r>
          </a:p>
          <a:p>
            <a:r>
              <a:rPr lang="en-IN" sz="3200" b="0" i="0" strike="noStrike" dirty="0">
                <a:solidFill>
                  <a:schemeClr val="bg1"/>
                </a:solidFill>
                <a:effectLst/>
                <a:latin typeface="Bahnschrift Light Condensed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IN" sz="3200" b="0" i="0" dirty="0">
              <a:solidFill>
                <a:schemeClr val="bg1"/>
              </a:solidFill>
              <a:effectLst/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661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F79FFC-5D0E-A071-F1EF-699E8570D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>
            <a:extLst>
              <a:ext uri="{FF2B5EF4-FFF2-40B4-BE49-F238E27FC236}">
                <a16:creationId xmlns:a16="http://schemas.microsoft.com/office/drawing/2014/main" id="{97481756-280B-E694-BA1D-F98F0E030F73}"/>
              </a:ext>
            </a:extLst>
          </p:cNvPr>
          <p:cNvSpPr txBox="1"/>
          <p:nvPr/>
        </p:nvSpPr>
        <p:spPr>
          <a:xfrm>
            <a:off x="685800" y="1072573"/>
            <a:ext cx="6637301" cy="716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 err="1">
                <a:solidFill>
                  <a:srgbClr val="FFFFFF"/>
                </a:solidFill>
                <a:latin typeface="Big Shoulders Inline Text"/>
                <a:ea typeface="Big Shoulders Inline Text"/>
                <a:cs typeface="Big Shoulders Inline Text"/>
                <a:sym typeface="Big Shoulders Inline Text"/>
              </a:rPr>
              <a:t>Localisation</a:t>
            </a:r>
            <a:r>
              <a:rPr lang="en-US" sz="4400" dirty="0">
                <a:solidFill>
                  <a:srgbClr val="FFFFFF"/>
                </a:solidFill>
                <a:latin typeface="Big Shoulders Inline Text"/>
                <a:ea typeface="Big Shoulders Inline Text"/>
                <a:cs typeface="Big Shoulders Inline Text"/>
                <a:sym typeface="Big Shoulders Inline Text"/>
              </a:rPr>
              <a:t> by Incident Flux</a:t>
            </a:r>
          </a:p>
        </p:txBody>
      </p:sp>
      <p:sp>
        <p:nvSpPr>
          <p:cNvPr id="39" name="TextBox 73">
            <a:extLst>
              <a:ext uri="{FF2B5EF4-FFF2-40B4-BE49-F238E27FC236}">
                <a16:creationId xmlns:a16="http://schemas.microsoft.com/office/drawing/2014/main" id="{606635B4-FBF2-461A-C7F8-D1DCE317C080}"/>
              </a:ext>
            </a:extLst>
          </p:cNvPr>
          <p:cNvSpPr txBox="1"/>
          <p:nvPr/>
        </p:nvSpPr>
        <p:spPr>
          <a:xfrm>
            <a:off x="16937917" y="9026979"/>
            <a:ext cx="134652" cy="27514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280"/>
              </a:lnSpc>
              <a:spcBef>
                <a:spcPct val="0"/>
              </a:spcBef>
            </a:pPr>
            <a:r>
              <a:rPr lang="en-US" sz="1628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9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62D9DBFA-6824-2E21-9DC5-925B3A04D447}"/>
              </a:ext>
            </a:extLst>
          </p:cNvPr>
          <p:cNvSpPr/>
          <p:nvPr/>
        </p:nvSpPr>
        <p:spPr>
          <a:xfrm rot="21035617">
            <a:off x="2553579" y="2479205"/>
            <a:ext cx="5352706" cy="6656724"/>
          </a:xfrm>
          <a:prstGeom prst="flowChartConnector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636B16C5-5891-80DD-0C8C-335BFCACBED5}"/>
              </a:ext>
            </a:extLst>
          </p:cNvPr>
          <p:cNvSpPr/>
          <p:nvPr/>
        </p:nvSpPr>
        <p:spPr>
          <a:xfrm rot="1259856">
            <a:off x="5661852" y="3200433"/>
            <a:ext cx="1276764" cy="1581935"/>
          </a:xfrm>
          <a:custGeom>
            <a:avLst/>
            <a:gdLst/>
            <a:ahLst/>
            <a:cxnLst/>
            <a:rect l="l" t="t" r="r" b="b"/>
            <a:pathLst>
              <a:path w="1579830" h="2194494">
                <a:moveTo>
                  <a:pt x="0" y="185949"/>
                </a:moveTo>
                <a:lnTo>
                  <a:pt x="1290394" y="0"/>
                </a:lnTo>
                <a:lnTo>
                  <a:pt x="1579830" y="2008545"/>
                </a:lnTo>
                <a:lnTo>
                  <a:pt x="289435" y="2194494"/>
                </a:lnTo>
                <a:lnTo>
                  <a:pt x="0" y="185949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0E3456A4-3F67-5B1F-8EAE-A3635C754E8D}"/>
              </a:ext>
            </a:extLst>
          </p:cNvPr>
          <p:cNvSpPr/>
          <p:nvPr/>
        </p:nvSpPr>
        <p:spPr>
          <a:xfrm>
            <a:off x="4267732" y="4860953"/>
            <a:ext cx="1729316" cy="1610122"/>
          </a:xfrm>
          <a:custGeom>
            <a:avLst/>
            <a:gdLst/>
            <a:ahLst/>
            <a:cxnLst/>
            <a:rect l="l" t="t" r="r" b="b"/>
            <a:pathLst>
              <a:path w="2303970" h="2303970">
                <a:moveTo>
                  <a:pt x="0" y="0"/>
                </a:moveTo>
                <a:lnTo>
                  <a:pt x="2303970" y="0"/>
                </a:lnTo>
                <a:lnTo>
                  <a:pt x="2303970" y="2303971"/>
                </a:lnTo>
                <a:lnTo>
                  <a:pt x="0" y="230397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BD5924C8-E9DA-755A-CA2B-F64269CA5E72}"/>
              </a:ext>
            </a:extLst>
          </p:cNvPr>
          <p:cNvSpPr/>
          <p:nvPr/>
        </p:nvSpPr>
        <p:spPr>
          <a:xfrm rot="20939360">
            <a:off x="6242911" y="5557765"/>
            <a:ext cx="1044739" cy="1663244"/>
          </a:xfrm>
          <a:custGeom>
            <a:avLst/>
            <a:gdLst/>
            <a:ahLst/>
            <a:cxnLst/>
            <a:rect l="l" t="t" r="r" b="b"/>
            <a:pathLst>
              <a:path w="1350345" h="2067758">
                <a:moveTo>
                  <a:pt x="0" y="0"/>
                </a:moveTo>
                <a:lnTo>
                  <a:pt x="1350345" y="0"/>
                </a:lnTo>
                <a:lnTo>
                  <a:pt x="1350345" y="2067757"/>
                </a:lnTo>
                <a:lnTo>
                  <a:pt x="0" y="206775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482CA1E4-7A09-4CAC-4B99-D8088416A5B0}"/>
              </a:ext>
            </a:extLst>
          </p:cNvPr>
          <p:cNvSpPr/>
          <p:nvPr/>
        </p:nvSpPr>
        <p:spPr>
          <a:xfrm rot="21061646">
            <a:off x="5635180" y="7736937"/>
            <a:ext cx="935448" cy="1603912"/>
          </a:xfrm>
          <a:custGeom>
            <a:avLst/>
            <a:gdLst/>
            <a:ahLst/>
            <a:cxnLst/>
            <a:rect l="l" t="t" r="r" b="b"/>
            <a:pathLst>
              <a:path w="1498321" h="2154152">
                <a:moveTo>
                  <a:pt x="0" y="174809"/>
                </a:moveTo>
                <a:lnTo>
                  <a:pt x="1213093" y="0"/>
                </a:lnTo>
                <a:lnTo>
                  <a:pt x="1498321" y="1979343"/>
                </a:lnTo>
                <a:lnTo>
                  <a:pt x="285228" y="2154152"/>
                </a:lnTo>
                <a:lnTo>
                  <a:pt x="0" y="174809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8">
            <a:extLst>
              <a:ext uri="{FF2B5EF4-FFF2-40B4-BE49-F238E27FC236}">
                <a16:creationId xmlns:a16="http://schemas.microsoft.com/office/drawing/2014/main" id="{40B949E3-6E37-68E2-9A3D-C3B4BF5C514B}"/>
              </a:ext>
            </a:extLst>
          </p:cNvPr>
          <p:cNvGrpSpPr/>
          <p:nvPr/>
        </p:nvGrpSpPr>
        <p:grpSpPr>
          <a:xfrm>
            <a:off x="5622569" y="6463505"/>
            <a:ext cx="85462" cy="83271"/>
            <a:chOff x="0" y="0"/>
            <a:chExt cx="148590" cy="144780"/>
          </a:xfrm>
        </p:grpSpPr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4FCEC9BF-C27C-BD53-8CD9-85E19F5087B5}"/>
                </a:ext>
              </a:extLst>
            </p:cNvPr>
            <p:cNvSpPr/>
            <p:nvPr/>
          </p:nvSpPr>
          <p:spPr>
            <a:xfrm>
              <a:off x="45720" y="4572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17780"/>
                  </a:moveTo>
                  <a:cubicBezTo>
                    <a:pt x="29210" y="50800"/>
                    <a:pt x="8890" y="45720"/>
                    <a:pt x="5080" y="38100"/>
                  </a:cubicBezTo>
                  <a:cubicBezTo>
                    <a:pt x="0" y="30480"/>
                    <a:pt x="3810" y="10160"/>
                    <a:pt x="11430" y="5080"/>
                  </a:cubicBezTo>
                  <a:cubicBezTo>
                    <a:pt x="17780" y="0"/>
                    <a:pt x="44450" y="6350"/>
                    <a:pt x="44450" y="635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sp>
        <p:nvSpPr>
          <p:cNvPr id="25" name="Freeform 11">
            <a:extLst>
              <a:ext uri="{FF2B5EF4-FFF2-40B4-BE49-F238E27FC236}">
                <a16:creationId xmlns:a16="http://schemas.microsoft.com/office/drawing/2014/main" id="{772940FC-0FAC-75D9-925A-01D586DF99E1}"/>
              </a:ext>
            </a:extLst>
          </p:cNvPr>
          <p:cNvSpPr/>
          <p:nvPr/>
        </p:nvSpPr>
        <p:spPr>
          <a:xfrm rot="1341885">
            <a:off x="4506810" y="1741887"/>
            <a:ext cx="985679" cy="1572733"/>
          </a:xfrm>
          <a:custGeom>
            <a:avLst/>
            <a:gdLst/>
            <a:ahLst/>
            <a:cxnLst/>
            <a:rect l="l" t="t" r="r" b="b"/>
            <a:pathLst>
              <a:path w="1350333" h="2010568">
                <a:moveTo>
                  <a:pt x="0" y="156077"/>
                </a:moveTo>
                <a:lnTo>
                  <a:pt x="1083097" y="0"/>
                </a:lnTo>
                <a:lnTo>
                  <a:pt x="1350333" y="1854492"/>
                </a:lnTo>
                <a:lnTo>
                  <a:pt x="267236" y="2010568"/>
                </a:lnTo>
                <a:lnTo>
                  <a:pt x="0" y="156077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28" name="AutoShape 17">
            <a:extLst>
              <a:ext uri="{FF2B5EF4-FFF2-40B4-BE49-F238E27FC236}">
                <a16:creationId xmlns:a16="http://schemas.microsoft.com/office/drawing/2014/main" id="{AB193A0A-78C6-B2B9-C1C3-37F002BE40EF}"/>
              </a:ext>
            </a:extLst>
          </p:cNvPr>
          <p:cNvSpPr/>
          <p:nvPr/>
        </p:nvSpPr>
        <p:spPr>
          <a:xfrm flipH="1" flipV="1">
            <a:off x="5399268" y="2510895"/>
            <a:ext cx="2400869" cy="425946"/>
          </a:xfrm>
          <a:prstGeom prst="line">
            <a:avLst/>
          </a:prstGeom>
          <a:ln w="76200" cap="flat">
            <a:solidFill>
              <a:srgbClr val="FFDE59"/>
            </a:solidFill>
            <a:prstDash val="sysDash"/>
            <a:headEnd type="arrow" w="med" len="sm"/>
            <a:tailEnd type="none" w="sm" len="sm"/>
          </a:ln>
        </p:spPr>
      </p:sp>
      <p:grpSp>
        <p:nvGrpSpPr>
          <p:cNvPr id="82" name="Group 5">
            <a:extLst>
              <a:ext uri="{FF2B5EF4-FFF2-40B4-BE49-F238E27FC236}">
                <a16:creationId xmlns:a16="http://schemas.microsoft.com/office/drawing/2014/main" id="{201FA840-CC33-4B23-A78C-FEC15C6F8203}"/>
              </a:ext>
            </a:extLst>
          </p:cNvPr>
          <p:cNvGrpSpPr/>
          <p:nvPr/>
        </p:nvGrpSpPr>
        <p:grpSpPr>
          <a:xfrm>
            <a:off x="12058235" y="2767236"/>
            <a:ext cx="3435596" cy="3435596"/>
            <a:chOff x="0" y="0"/>
            <a:chExt cx="812800" cy="812800"/>
          </a:xfrm>
        </p:grpSpPr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A0FC1CBE-F8A6-DA8E-110F-9D96CFFBB90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DE59">
                    <a:alpha val="40000"/>
                  </a:srgbClr>
                </a:gs>
                <a:gs pos="100000">
                  <a:srgbClr val="FF914D">
                    <a:alpha val="40000"/>
                  </a:srgbClr>
                </a:gs>
              </a:gsLst>
              <a:lin ang="0"/>
            </a:gradFill>
            <a:ln cap="sq">
              <a:noFill/>
              <a:prstDash val="dash"/>
              <a:miter/>
            </a:ln>
          </p:spPr>
        </p:sp>
        <p:sp>
          <p:nvSpPr>
            <p:cNvPr id="84" name="TextBox 7">
              <a:extLst>
                <a:ext uri="{FF2B5EF4-FFF2-40B4-BE49-F238E27FC236}">
                  <a16:creationId xmlns:a16="http://schemas.microsoft.com/office/drawing/2014/main" id="{32CCCFD8-CDD9-2BC9-4453-F37B4D3BCAF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5" name="Group 8">
            <a:extLst>
              <a:ext uri="{FF2B5EF4-FFF2-40B4-BE49-F238E27FC236}">
                <a16:creationId xmlns:a16="http://schemas.microsoft.com/office/drawing/2014/main" id="{55858933-4D06-070D-5A91-7FBFD4D4A78C}"/>
              </a:ext>
            </a:extLst>
          </p:cNvPr>
          <p:cNvGrpSpPr/>
          <p:nvPr/>
        </p:nvGrpSpPr>
        <p:grpSpPr>
          <a:xfrm>
            <a:off x="11160224" y="4485034"/>
            <a:ext cx="3435596" cy="3435596"/>
            <a:chOff x="0" y="0"/>
            <a:chExt cx="812800" cy="812800"/>
          </a:xfrm>
        </p:grpSpPr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id="{8D896DB4-BA1A-A9AB-FE17-A44D7DE7376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DE59">
                    <a:alpha val="40000"/>
                  </a:srgbClr>
                </a:gs>
                <a:gs pos="100000">
                  <a:srgbClr val="FF914D">
                    <a:alpha val="40000"/>
                  </a:srgbClr>
                </a:gs>
              </a:gsLst>
              <a:lin ang="0"/>
            </a:gradFill>
            <a:ln cap="sq">
              <a:noFill/>
              <a:prstDash val="dash"/>
              <a:miter/>
            </a:ln>
          </p:spPr>
        </p:sp>
        <p:sp>
          <p:nvSpPr>
            <p:cNvPr id="87" name="TextBox 10">
              <a:extLst>
                <a:ext uri="{FF2B5EF4-FFF2-40B4-BE49-F238E27FC236}">
                  <a16:creationId xmlns:a16="http://schemas.microsoft.com/office/drawing/2014/main" id="{485FFE96-1C23-7002-7739-55551BC2D12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8" name="Group 11">
            <a:extLst>
              <a:ext uri="{FF2B5EF4-FFF2-40B4-BE49-F238E27FC236}">
                <a16:creationId xmlns:a16="http://schemas.microsoft.com/office/drawing/2014/main" id="{6EBC5250-EB63-6B49-86A6-30DB198A7C9D}"/>
              </a:ext>
            </a:extLst>
          </p:cNvPr>
          <p:cNvGrpSpPr/>
          <p:nvPr/>
        </p:nvGrpSpPr>
        <p:grpSpPr>
          <a:xfrm>
            <a:off x="12978272" y="4437300"/>
            <a:ext cx="3435596" cy="3435596"/>
            <a:chOff x="0" y="0"/>
            <a:chExt cx="812800" cy="812800"/>
          </a:xfrm>
        </p:grpSpPr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5AADAFC8-34F3-505F-D46B-40D8CF46E9F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AB40">
                <a:alpha val="40000"/>
              </a:srgbClr>
            </a:solidFill>
            <a:ln cap="sq">
              <a:noFill/>
              <a:prstDash val="dash"/>
              <a:miter/>
            </a:ln>
          </p:spPr>
        </p:sp>
        <p:sp>
          <p:nvSpPr>
            <p:cNvPr id="90" name="TextBox 13">
              <a:extLst>
                <a:ext uri="{FF2B5EF4-FFF2-40B4-BE49-F238E27FC236}">
                  <a16:creationId xmlns:a16="http://schemas.microsoft.com/office/drawing/2014/main" id="{015E93E3-41B1-9446-D77D-75FC582C6AB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1" name="Group 14">
            <a:extLst>
              <a:ext uri="{FF2B5EF4-FFF2-40B4-BE49-F238E27FC236}">
                <a16:creationId xmlns:a16="http://schemas.microsoft.com/office/drawing/2014/main" id="{A1657AD9-DD24-2CBB-97CE-00D3443105A0}"/>
              </a:ext>
            </a:extLst>
          </p:cNvPr>
          <p:cNvGrpSpPr/>
          <p:nvPr/>
        </p:nvGrpSpPr>
        <p:grpSpPr>
          <a:xfrm>
            <a:off x="12072207" y="3875588"/>
            <a:ext cx="3435596" cy="3435596"/>
            <a:chOff x="0" y="0"/>
            <a:chExt cx="812800" cy="812800"/>
          </a:xfrm>
        </p:grpSpPr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1160416F-B7CF-AA6B-CB1E-0F19E19A5E4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DE59">
                    <a:alpha val="40000"/>
                  </a:srgbClr>
                </a:gs>
                <a:gs pos="100000">
                  <a:srgbClr val="FF914D">
                    <a:alpha val="40000"/>
                  </a:srgbClr>
                </a:gs>
              </a:gsLst>
              <a:lin ang="0"/>
            </a:gradFill>
            <a:ln cap="sq">
              <a:noFill/>
              <a:prstDash val="dash"/>
              <a:miter/>
            </a:ln>
          </p:spPr>
        </p:sp>
        <p:sp>
          <p:nvSpPr>
            <p:cNvPr id="93" name="TextBox 16">
              <a:extLst>
                <a:ext uri="{FF2B5EF4-FFF2-40B4-BE49-F238E27FC236}">
                  <a16:creationId xmlns:a16="http://schemas.microsoft.com/office/drawing/2014/main" id="{3FCF9991-3045-3B74-BC42-8691C5F5DE5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4" name="Group 17">
            <a:extLst>
              <a:ext uri="{FF2B5EF4-FFF2-40B4-BE49-F238E27FC236}">
                <a16:creationId xmlns:a16="http://schemas.microsoft.com/office/drawing/2014/main" id="{B4C87B6A-3980-E403-58F6-180A04B2DE5D}"/>
              </a:ext>
            </a:extLst>
          </p:cNvPr>
          <p:cNvGrpSpPr/>
          <p:nvPr/>
        </p:nvGrpSpPr>
        <p:grpSpPr>
          <a:xfrm>
            <a:off x="12670606" y="4485034"/>
            <a:ext cx="2210854" cy="2210854"/>
            <a:chOff x="0" y="0"/>
            <a:chExt cx="812800" cy="812800"/>
          </a:xfrm>
        </p:grpSpPr>
        <p:sp>
          <p:nvSpPr>
            <p:cNvPr id="95" name="Freeform 18">
              <a:extLst>
                <a:ext uri="{FF2B5EF4-FFF2-40B4-BE49-F238E27FC236}">
                  <a16:creationId xmlns:a16="http://schemas.microsoft.com/office/drawing/2014/main" id="{048895AE-0473-8848-6525-24FCAE6EE59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ysDot"/>
              <a:miter/>
            </a:ln>
          </p:spPr>
        </p:sp>
        <p:sp>
          <p:nvSpPr>
            <p:cNvPr id="96" name="TextBox 19">
              <a:extLst>
                <a:ext uri="{FF2B5EF4-FFF2-40B4-BE49-F238E27FC236}">
                  <a16:creationId xmlns:a16="http://schemas.microsoft.com/office/drawing/2014/main" id="{BA9FDAFE-CCFD-2644-3085-8F4E6F10D3F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7" name="AutoShape 20">
            <a:extLst>
              <a:ext uri="{FF2B5EF4-FFF2-40B4-BE49-F238E27FC236}">
                <a16:creationId xmlns:a16="http://schemas.microsoft.com/office/drawing/2014/main" id="{DD2BBF0E-7558-1582-25EF-E0A416D91FA5}"/>
              </a:ext>
            </a:extLst>
          </p:cNvPr>
          <p:cNvSpPr/>
          <p:nvPr/>
        </p:nvSpPr>
        <p:spPr>
          <a:xfrm>
            <a:off x="13790005" y="4494464"/>
            <a:ext cx="0" cy="1098922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8" name="AutoShape 21">
            <a:extLst>
              <a:ext uri="{FF2B5EF4-FFF2-40B4-BE49-F238E27FC236}">
                <a16:creationId xmlns:a16="http://schemas.microsoft.com/office/drawing/2014/main" id="{4D31641B-1DAC-D54A-6627-DC21D8DA0E4E}"/>
              </a:ext>
            </a:extLst>
          </p:cNvPr>
          <p:cNvSpPr/>
          <p:nvPr/>
        </p:nvSpPr>
        <p:spPr>
          <a:xfrm flipH="1" flipV="1">
            <a:off x="13802020" y="5608169"/>
            <a:ext cx="894051" cy="595286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9" name="AutoShape 22">
            <a:extLst>
              <a:ext uri="{FF2B5EF4-FFF2-40B4-BE49-F238E27FC236}">
                <a16:creationId xmlns:a16="http://schemas.microsoft.com/office/drawing/2014/main" id="{8521DC3B-9885-C0F2-7127-625D86306DF8}"/>
              </a:ext>
            </a:extLst>
          </p:cNvPr>
          <p:cNvSpPr/>
          <p:nvPr/>
        </p:nvSpPr>
        <p:spPr>
          <a:xfrm flipH="1">
            <a:off x="12878022" y="5590462"/>
            <a:ext cx="878961" cy="64477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0" name="Group 23">
            <a:extLst>
              <a:ext uri="{FF2B5EF4-FFF2-40B4-BE49-F238E27FC236}">
                <a16:creationId xmlns:a16="http://schemas.microsoft.com/office/drawing/2014/main" id="{EE1D82D6-F7B6-8DC1-347E-12A559F7B441}"/>
              </a:ext>
            </a:extLst>
          </p:cNvPr>
          <p:cNvGrpSpPr/>
          <p:nvPr/>
        </p:nvGrpSpPr>
        <p:grpSpPr>
          <a:xfrm>
            <a:off x="13695899" y="5528034"/>
            <a:ext cx="160269" cy="160269"/>
            <a:chOff x="0" y="0"/>
            <a:chExt cx="812800" cy="812800"/>
          </a:xfrm>
        </p:grpSpPr>
        <p:sp>
          <p:nvSpPr>
            <p:cNvPr id="101" name="Freeform 24">
              <a:extLst>
                <a:ext uri="{FF2B5EF4-FFF2-40B4-BE49-F238E27FC236}">
                  <a16:creationId xmlns:a16="http://schemas.microsoft.com/office/drawing/2014/main" id="{C0925B88-86E9-6F99-E847-8221CFC7FAA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2" name="TextBox 25">
              <a:extLst>
                <a:ext uri="{FF2B5EF4-FFF2-40B4-BE49-F238E27FC236}">
                  <a16:creationId xmlns:a16="http://schemas.microsoft.com/office/drawing/2014/main" id="{6FDB0664-41C5-B426-1F52-EE28815C443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3" name="TextBox 27">
            <a:extLst>
              <a:ext uri="{FF2B5EF4-FFF2-40B4-BE49-F238E27FC236}">
                <a16:creationId xmlns:a16="http://schemas.microsoft.com/office/drawing/2014/main" id="{BBC68038-A5D2-C839-13CB-EC6B194DE42F}"/>
              </a:ext>
            </a:extLst>
          </p:cNvPr>
          <p:cNvSpPr txBox="1"/>
          <p:nvPr/>
        </p:nvSpPr>
        <p:spPr>
          <a:xfrm>
            <a:off x="13856167" y="4792612"/>
            <a:ext cx="222498" cy="497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δ</a:t>
            </a:r>
          </a:p>
        </p:txBody>
      </p:sp>
      <p:grpSp>
        <p:nvGrpSpPr>
          <p:cNvPr id="104" name="Group 28">
            <a:extLst>
              <a:ext uri="{FF2B5EF4-FFF2-40B4-BE49-F238E27FC236}">
                <a16:creationId xmlns:a16="http://schemas.microsoft.com/office/drawing/2014/main" id="{01B3D95D-ADB2-FF30-BBCA-BDE77BB057CA}"/>
              </a:ext>
            </a:extLst>
          </p:cNvPr>
          <p:cNvGrpSpPr/>
          <p:nvPr/>
        </p:nvGrpSpPr>
        <p:grpSpPr>
          <a:xfrm>
            <a:off x="13721885" y="4414329"/>
            <a:ext cx="160269" cy="160269"/>
            <a:chOff x="0" y="0"/>
            <a:chExt cx="812800" cy="812800"/>
          </a:xfrm>
        </p:grpSpPr>
        <p:sp>
          <p:nvSpPr>
            <p:cNvPr id="105" name="Freeform 29">
              <a:extLst>
                <a:ext uri="{FF2B5EF4-FFF2-40B4-BE49-F238E27FC236}">
                  <a16:creationId xmlns:a16="http://schemas.microsoft.com/office/drawing/2014/main" id="{06E07FB3-032D-FEAE-2EFD-742CD20FB57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6" name="TextBox 30">
              <a:extLst>
                <a:ext uri="{FF2B5EF4-FFF2-40B4-BE49-F238E27FC236}">
                  <a16:creationId xmlns:a16="http://schemas.microsoft.com/office/drawing/2014/main" id="{EC8BA8DC-DC89-4921-CDB9-427CFC4CBB7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7" name="Group 31">
            <a:extLst>
              <a:ext uri="{FF2B5EF4-FFF2-40B4-BE49-F238E27FC236}">
                <a16:creationId xmlns:a16="http://schemas.microsoft.com/office/drawing/2014/main" id="{D0833AA3-B8D2-B6C5-A1F4-B3EFECD1E186}"/>
              </a:ext>
            </a:extLst>
          </p:cNvPr>
          <p:cNvGrpSpPr/>
          <p:nvPr/>
        </p:nvGrpSpPr>
        <p:grpSpPr>
          <a:xfrm>
            <a:off x="14615936" y="6123321"/>
            <a:ext cx="160269" cy="160269"/>
            <a:chOff x="0" y="0"/>
            <a:chExt cx="812800" cy="812800"/>
          </a:xfrm>
        </p:grpSpPr>
        <p:sp>
          <p:nvSpPr>
            <p:cNvPr id="108" name="Freeform 32">
              <a:extLst>
                <a:ext uri="{FF2B5EF4-FFF2-40B4-BE49-F238E27FC236}">
                  <a16:creationId xmlns:a16="http://schemas.microsoft.com/office/drawing/2014/main" id="{0D79BE66-9009-CC90-736C-042412F44E0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9" name="TextBox 33">
              <a:extLst>
                <a:ext uri="{FF2B5EF4-FFF2-40B4-BE49-F238E27FC236}">
                  <a16:creationId xmlns:a16="http://schemas.microsoft.com/office/drawing/2014/main" id="{44DD8CBD-52E6-57AF-56A4-A930F2223FD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0" name="Group 34">
            <a:extLst>
              <a:ext uri="{FF2B5EF4-FFF2-40B4-BE49-F238E27FC236}">
                <a16:creationId xmlns:a16="http://schemas.microsoft.com/office/drawing/2014/main" id="{64610339-4731-5035-1F81-B375D492D413}"/>
              </a:ext>
            </a:extLst>
          </p:cNvPr>
          <p:cNvGrpSpPr/>
          <p:nvPr/>
        </p:nvGrpSpPr>
        <p:grpSpPr>
          <a:xfrm>
            <a:off x="12797888" y="6155098"/>
            <a:ext cx="160269" cy="160269"/>
            <a:chOff x="0" y="0"/>
            <a:chExt cx="812800" cy="812800"/>
          </a:xfrm>
        </p:grpSpPr>
        <p:sp>
          <p:nvSpPr>
            <p:cNvPr id="111" name="Freeform 35">
              <a:extLst>
                <a:ext uri="{FF2B5EF4-FFF2-40B4-BE49-F238E27FC236}">
                  <a16:creationId xmlns:a16="http://schemas.microsoft.com/office/drawing/2014/main" id="{5BDA61D7-F2F3-6A7E-0B4A-AF7D072C627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2" name="TextBox 36">
              <a:extLst>
                <a:ext uri="{FF2B5EF4-FFF2-40B4-BE49-F238E27FC236}">
                  <a16:creationId xmlns:a16="http://schemas.microsoft.com/office/drawing/2014/main" id="{D9DE067D-E944-E805-26BF-0D43C2A8AE3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E91EAAAF-27BB-E38F-FEE2-A559CAC9727C}"/>
              </a:ext>
            </a:extLst>
          </p:cNvPr>
          <p:cNvSpPr txBox="1"/>
          <p:nvPr/>
        </p:nvSpPr>
        <p:spPr>
          <a:xfrm>
            <a:off x="11678492" y="8887625"/>
            <a:ext cx="3614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- Offset angle</a:t>
            </a:r>
            <a:endParaRPr lang="en-IN" sz="2400" dirty="0"/>
          </a:p>
        </p:txBody>
      </p:sp>
      <p:sp>
        <p:nvSpPr>
          <p:cNvPr id="120" name="Freeform 27">
            <a:extLst>
              <a:ext uri="{FF2B5EF4-FFF2-40B4-BE49-F238E27FC236}">
                <a16:creationId xmlns:a16="http://schemas.microsoft.com/office/drawing/2014/main" id="{5A9A9A5C-60AC-26DE-ACF7-310E483E28BF}"/>
              </a:ext>
            </a:extLst>
          </p:cNvPr>
          <p:cNvSpPr/>
          <p:nvPr/>
        </p:nvSpPr>
        <p:spPr>
          <a:xfrm>
            <a:off x="11366750" y="8878100"/>
            <a:ext cx="331324" cy="461665"/>
          </a:xfrm>
          <a:custGeom>
            <a:avLst/>
            <a:gdLst/>
            <a:ahLst/>
            <a:cxnLst/>
            <a:rect l="l" t="t" r="r" b="b"/>
            <a:pathLst>
              <a:path w="190818" h="292243">
                <a:moveTo>
                  <a:pt x="0" y="0"/>
                </a:moveTo>
                <a:lnTo>
                  <a:pt x="190818" y="0"/>
                </a:lnTo>
                <a:lnTo>
                  <a:pt x="190818" y="292243"/>
                </a:lnTo>
                <a:lnTo>
                  <a:pt x="0" y="29224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1" name="Freeform 9">
            <a:extLst>
              <a:ext uri="{FF2B5EF4-FFF2-40B4-BE49-F238E27FC236}">
                <a16:creationId xmlns:a16="http://schemas.microsoft.com/office/drawing/2014/main" id="{C11272A7-ED79-208A-1C5F-C9F5D959C6EE}"/>
              </a:ext>
            </a:extLst>
          </p:cNvPr>
          <p:cNvSpPr/>
          <p:nvPr/>
        </p:nvSpPr>
        <p:spPr>
          <a:xfrm>
            <a:off x="7902937" y="730533"/>
            <a:ext cx="3145054" cy="3145055"/>
          </a:xfrm>
          <a:custGeom>
            <a:avLst/>
            <a:gdLst/>
            <a:ahLst/>
            <a:cxnLst/>
            <a:rect l="l" t="t" r="r" b="b"/>
            <a:pathLst>
              <a:path w="4785381" h="4785381">
                <a:moveTo>
                  <a:pt x="0" y="0"/>
                </a:moveTo>
                <a:lnTo>
                  <a:pt x="4785380" y="0"/>
                </a:lnTo>
                <a:lnTo>
                  <a:pt x="4785380" y="4785381"/>
                </a:lnTo>
                <a:lnTo>
                  <a:pt x="0" y="4785381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124" name="AutoShape 17">
            <a:extLst>
              <a:ext uri="{FF2B5EF4-FFF2-40B4-BE49-F238E27FC236}">
                <a16:creationId xmlns:a16="http://schemas.microsoft.com/office/drawing/2014/main" id="{FF628FBA-133F-E688-3E26-D0D327BED31E}"/>
              </a:ext>
            </a:extLst>
          </p:cNvPr>
          <p:cNvSpPr/>
          <p:nvPr/>
        </p:nvSpPr>
        <p:spPr>
          <a:xfrm flipH="1" flipV="1">
            <a:off x="6809470" y="4025634"/>
            <a:ext cx="2188781" cy="347674"/>
          </a:xfrm>
          <a:prstGeom prst="line">
            <a:avLst/>
          </a:prstGeom>
          <a:ln w="76200" cap="flat">
            <a:solidFill>
              <a:srgbClr val="FFDE59"/>
            </a:solidFill>
            <a:prstDash val="sysDash"/>
            <a:headEnd type="arrow" w="med" len="sm"/>
            <a:tailEnd type="none" w="sm" len="sm"/>
          </a:ln>
        </p:spPr>
      </p:sp>
      <p:sp>
        <p:nvSpPr>
          <p:cNvPr id="125" name="AutoShape 17">
            <a:extLst>
              <a:ext uri="{FF2B5EF4-FFF2-40B4-BE49-F238E27FC236}">
                <a16:creationId xmlns:a16="http://schemas.microsoft.com/office/drawing/2014/main" id="{EF8076A9-3205-D631-6CC4-2B1AF983E030}"/>
              </a:ext>
            </a:extLst>
          </p:cNvPr>
          <p:cNvSpPr/>
          <p:nvPr/>
        </p:nvSpPr>
        <p:spPr>
          <a:xfrm flipH="1">
            <a:off x="7199451" y="6079604"/>
            <a:ext cx="1986473" cy="107838"/>
          </a:xfrm>
          <a:prstGeom prst="line">
            <a:avLst/>
          </a:prstGeom>
          <a:ln w="76200" cap="flat">
            <a:solidFill>
              <a:srgbClr val="FFDE59"/>
            </a:solidFill>
            <a:prstDash val="sysDash"/>
            <a:headEnd type="arrow" w="med" len="sm"/>
            <a:tailEnd type="none" w="sm" len="sm"/>
          </a:ln>
        </p:spPr>
      </p:sp>
      <p:sp>
        <p:nvSpPr>
          <p:cNvPr id="126" name="AutoShape 17">
            <a:extLst>
              <a:ext uri="{FF2B5EF4-FFF2-40B4-BE49-F238E27FC236}">
                <a16:creationId xmlns:a16="http://schemas.microsoft.com/office/drawing/2014/main" id="{4540284B-7AEA-743C-3275-9DA06F1C234C}"/>
              </a:ext>
            </a:extLst>
          </p:cNvPr>
          <p:cNvSpPr/>
          <p:nvPr/>
        </p:nvSpPr>
        <p:spPr>
          <a:xfrm flipH="1">
            <a:off x="6634949" y="7920630"/>
            <a:ext cx="2363302" cy="478340"/>
          </a:xfrm>
          <a:prstGeom prst="line">
            <a:avLst/>
          </a:prstGeom>
          <a:ln w="76200" cap="flat">
            <a:solidFill>
              <a:srgbClr val="FFDE59"/>
            </a:solidFill>
            <a:prstDash val="sysDash"/>
            <a:headEnd type="arrow" w="med" len="sm"/>
            <a:tailEnd type="none" w="sm" len="sm"/>
          </a:ln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061071-7B23-4663-0338-8A00D34E4BA1}"/>
              </a:ext>
            </a:extLst>
          </p:cNvPr>
          <p:cNvSpPr txBox="1"/>
          <p:nvPr/>
        </p:nvSpPr>
        <p:spPr>
          <a:xfrm>
            <a:off x="31314" y="9841099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</a:t>
            </a:r>
          </a:p>
        </p:txBody>
      </p:sp>
    </p:spTree>
    <p:extLst>
      <p:ext uri="{BB962C8B-B14F-4D97-AF65-F5344CB8AC3E}">
        <p14:creationId xmlns:p14="http://schemas.microsoft.com/office/powerpoint/2010/main" val="1200348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8D4F32-3637-DD25-4C4C-47664DB2E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9">
            <a:extLst>
              <a:ext uri="{FF2B5EF4-FFF2-40B4-BE49-F238E27FC236}">
                <a16:creationId xmlns:a16="http://schemas.microsoft.com/office/drawing/2014/main" id="{9F206F9B-4772-ECDA-3768-8E3405183291}"/>
              </a:ext>
            </a:extLst>
          </p:cNvPr>
          <p:cNvSpPr/>
          <p:nvPr/>
        </p:nvSpPr>
        <p:spPr>
          <a:xfrm flipV="1">
            <a:off x="2025401" y="7095388"/>
            <a:ext cx="7636572" cy="41096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5" name="AutoShape 20">
            <a:extLst>
              <a:ext uri="{FF2B5EF4-FFF2-40B4-BE49-F238E27FC236}">
                <a16:creationId xmlns:a16="http://schemas.microsoft.com/office/drawing/2014/main" id="{93A763A4-29C1-96BA-2296-F83D48F66563}"/>
              </a:ext>
            </a:extLst>
          </p:cNvPr>
          <p:cNvSpPr/>
          <p:nvPr/>
        </p:nvSpPr>
        <p:spPr>
          <a:xfrm flipV="1">
            <a:off x="2023037" y="2500754"/>
            <a:ext cx="67695" cy="4632435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8" name="TextBox 74">
            <a:extLst>
              <a:ext uri="{FF2B5EF4-FFF2-40B4-BE49-F238E27FC236}">
                <a16:creationId xmlns:a16="http://schemas.microsoft.com/office/drawing/2014/main" id="{D88C3D4D-5822-FE9B-1D20-3DE02466BD7F}"/>
              </a:ext>
            </a:extLst>
          </p:cNvPr>
          <p:cNvSpPr txBox="1"/>
          <p:nvPr/>
        </p:nvSpPr>
        <p:spPr>
          <a:xfrm rot="-5400000">
            <a:off x="1046459" y="3718297"/>
            <a:ext cx="1185896" cy="2718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9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FLUX</a:t>
            </a:r>
          </a:p>
        </p:txBody>
      </p:sp>
      <p:sp>
        <p:nvSpPr>
          <p:cNvPr id="9" name="TextBox 75">
            <a:extLst>
              <a:ext uri="{FF2B5EF4-FFF2-40B4-BE49-F238E27FC236}">
                <a16:creationId xmlns:a16="http://schemas.microsoft.com/office/drawing/2014/main" id="{68CB4F42-584E-C360-B0C3-6A9496E40DB7}"/>
              </a:ext>
            </a:extLst>
          </p:cNvPr>
          <p:cNvSpPr txBox="1"/>
          <p:nvPr/>
        </p:nvSpPr>
        <p:spPr>
          <a:xfrm>
            <a:off x="5283484" y="7900458"/>
            <a:ext cx="1056437" cy="291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6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TIME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098DE4-149B-97F6-C628-D7F437E88835}"/>
              </a:ext>
            </a:extLst>
          </p:cNvPr>
          <p:cNvSpPr/>
          <p:nvPr/>
        </p:nvSpPr>
        <p:spPr>
          <a:xfrm>
            <a:off x="2442775" y="3254663"/>
            <a:ext cx="5426440" cy="3536557"/>
          </a:xfrm>
          <a:custGeom>
            <a:avLst/>
            <a:gdLst>
              <a:gd name="connsiteX0" fmla="*/ 0 w 5516381"/>
              <a:gd name="connsiteY0" fmla="*/ 1813926 h 1904226"/>
              <a:gd name="connsiteX1" fmla="*/ 1004341 w 5516381"/>
              <a:gd name="connsiteY1" fmla="*/ 116 h 1904226"/>
              <a:gd name="connsiteX2" fmla="*/ 2226040 w 5516381"/>
              <a:gd name="connsiteY2" fmla="*/ 1723985 h 1904226"/>
              <a:gd name="connsiteX3" fmla="*/ 5516381 w 5516381"/>
              <a:gd name="connsiteY3" fmla="*/ 1851401 h 1904226"/>
              <a:gd name="connsiteX4" fmla="*/ 5516381 w 5516381"/>
              <a:gd name="connsiteY4" fmla="*/ 1851401 h 1904226"/>
              <a:gd name="connsiteX0" fmla="*/ 0 w 5516381"/>
              <a:gd name="connsiteY0" fmla="*/ 1828915 h 1920221"/>
              <a:gd name="connsiteX1" fmla="*/ 652072 w 5516381"/>
              <a:gd name="connsiteY1" fmla="*/ 115 h 1920221"/>
              <a:gd name="connsiteX2" fmla="*/ 2226040 w 5516381"/>
              <a:gd name="connsiteY2" fmla="*/ 1738974 h 1920221"/>
              <a:gd name="connsiteX3" fmla="*/ 5516381 w 5516381"/>
              <a:gd name="connsiteY3" fmla="*/ 1866390 h 1920221"/>
              <a:gd name="connsiteX4" fmla="*/ 5516381 w 5516381"/>
              <a:gd name="connsiteY4" fmla="*/ 1866390 h 1920221"/>
              <a:gd name="connsiteX0" fmla="*/ 0 w 5291529"/>
              <a:gd name="connsiteY0" fmla="*/ 1828915 h 1920221"/>
              <a:gd name="connsiteX1" fmla="*/ 427220 w 5291529"/>
              <a:gd name="connsiteY1" fmla="*/ 115 h 1920221"/>
              <a:gd name="connsiteX2" fmla="*/ 2001188 w 5291529"/>
              <a:gd name="connsiteY2" fmla="*/ 1738974 h 1920221"/>
              <a:gd name="connsiteX3" fmla="*/ 5291529 w 5291529"/>
              <a:gd name="connsiteY3" fmla="*/ 1866390 h 1920221"/>
              <a:gd name="connsiteX4" fmla="*/ 5291529 w 5291529"/>
              <a:gd name="connsiteY4" fmla="*/ 1866390 h 1920221"/>
              <a:gd name="connsiteX0" fmla="*/ 0 w 5426440"/>
              <a:gd name="connsiteY0" fmla="*/ 1776355 h 1920127"/>
              <a:gd name="connsiteX1" fmla="*/ 562131 w 5426440"/>
              <a:gd name="connsiteY1" fmla="*/ 21 h 1920127"/>
              <a:gd name="connsiteX2" fmla="*/ 2136099 w 5426440"/>
              <a:gd name="connsiteY2" fmla="*/ 1738880 h 1920127"/>
              <a:gd name="connsiteX3" fmla="*/ 5426440 w 5426440"/>
              <a:gd name="connsiteY3" fmla="*/ 1866296 h 1920127"/>
              <a:gd name="connsiteX4" fmla="*/ 5426440 w 5426440"/>
              <a:gd name="connsiteY4" fmla="*/ 1866296 h 1920127"/>
              <a:gd name="connsiteX0" fmla="*/ 0 w 5426440"/>
              <a:gd name="connsiteY0" fmla="*/ 1791344 h 1936125"/>
              <a:gd name="connsiteX1" fmla="*/ 786983 w 5426440"/>
              <a:gd name="connsiteY1" fmla="*/ 20 h 1936125"/>
              <a:gd name="connsiteX2" fmla="*/ 2136099 w 5426440"/>
              <a:gd name="connsiteY2" fmla="*/ 1753869 h 1936125"/>
              <a:gd name="connsiteX3" fmla="*/ 5426440 w 5426440"/>
              <a:gd name="connsiteY3" fmla="*/ 1881285 h 1936125"/>
              <a:gd name="connsiteX4" fmla="*/ 5426440 w 5426440"/>
              <a:gd name="connsiteY4" fmla="*/ 1881285 h 1936125"/>
              <a:gd name="connsiteX0" fmla="*/ 0 w 5426440"/>
              <a:gd name="connsiteY0" fmla="*/ 1791376 h 1924001"/>
              <a:gd name="connsiteX1" fmla="*/ 786983 w 5426440"/>
              <a:gd name="connsiteY1" fmla="*/ 52 h 1924001"/>
              <a:gd name="connsiteX2" fmla="*/ 1851286 w 5426440"/>
              <a:gd name="connsiteY2" fmla="*/ 1731416 h 1924001"/>
              <a:gd name="connsiteX3" fmla="*/ 5426440 w 5426440"/>
              <a:gd name="connsiteY3" fmla="*/ 1881317 h 1924001"/>
              <a:gd name="connsiteX4" fmla="*/ 5426440 w 5426440"/>
              <a:gd name="connsiteY4" fmla="*/ 1881317 h 1924001"/>
              <a:gd name="connsiteX0" fmla="*/ 0 w 5426440"/>
              <a:gd name="connsiteY0" fmla="*/ 1791364 h 1927920"/>
              <a:gd name="connsiteX1" fmla="*/ 786983 w 5426440"/>
              <a:gd name="connsiteY1" fmla="*/ 40 h 1927920"/>
              <a:gd name="connsiteX2" fmla="*/ 1821306 w 5426440"/>
              <a:gd name="connsiteY2" fmla="*/ 1738899 h 1927920"/>
              <a:gd name="connsiteX3" fmla="*/ 5426440 w 5426440"/>
              <a:gd name="connsiteY3" fmla="*/ 1881305 h 1927920"/>
              <a:gd name="connsiteX4" fmla="*/ 5426440 w 5426440"/>
              <a:gd name="connsiteY4" fmla="*/ 1881305 h 1927920"/>
              <a:gd name="connsiteX0" fmla="*/ 0 w 5426440"/>
              <a:gd name="connsiteY0" fmla="*/ 1791364 h 1926666"/>
              <a:gd name="connsiteX1" fmla="*/ 786983 w 5426440"/>
              <a:gd name="connsiteY1" fmla="*/ 40 h 1926666"/>
              <a:gd name="connsiteX2" fmla="*/ 1821306 w 5426440"/>
              <a:gd name="connsiteY2" fmla="*/ 1738899 h 1926666"/>
              <a:gd name="connsiteX3" fmla="*/ 4464385 w 5426440"/>
              <a:gd name="connsiteY3" fmla="*/ 1894906 h 1926666"/>
              <a:gd name="connsiteX4" fmla="*/ 5426440 w 5426440"/>
              <a:gd name="connsiteY4" fmla="*/ 1881305 h 1926666"/>
              <a:gd name="connsiteX5" fmla="*/ 5426440 w 5426440"/>
              <a:gd name="connsiteY5" fmla="*/ 1881305 h 192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6440" h="1926666">
                <a:moveTo>
                  <a:pt x="0" y="1791364"/>
                </a:moveTo>
                <a:cubicBezTo>
                  <a:pt x="316667" y="891954"/>
                  <a:pt x="483432" y="8784"/>
                  <a:pt x="786983" y="40"/>
                </a:cubicBezTo>
                <a:cubicBezTo>
                  <a:pt x="1090534" y="-8704"/>
                  <a:pt x="1208406" y="1423088"/>
                  <a:pt x="1821306" y="1738899"/>
                </a:cubicBezTo>
                <a:cubicBezTo>
                  <a:pt x="2434206" y="2054710"/>
                  <a:pt x="3863529" y="1871172"/>
                  <a:pt x="4464385" y="1894906"/>
                </a:cubicBezTo>
                <a:cubicBezTo>
                  <a:pt x="5065241" y="1918640"/>
                  <a:pt x="5296078" y="1886070"/>
                  <a:pt x="5426440" y="1881305"/>
                </a:cubicBezTo>
                <a:lnTo>
                  <a:pt x="5426440" y="1881305"/>
                </a:ln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E52599E-0D11-385A-3BB6-6CE4DA59126D}"/>
              </a:ext>
            </a:extLst>
          </p:cNvPr>
          <p:cNvSpPr/>
          <p:nvPr/>
        </p:nvSpPr>
        <p:spPr>
          <a:xfrm>
            <a:off x="3218818" y="4569720"/>
            <a:ext cx="5426440" cy="2082374"/>
          </a:xfrm>
          <a:custGeom>
            <a:avLst/>
            <a:gdLst>
              <a:gd name="connsiteX0" fmla="*/ 0 w 5516381"/>
              <a:gd name="connsiteY0" fmla="*/ 1813926 h 1904226"/>
              <a:gd name="connsiteX1" fmla="*/ 1004341 w 5516381"/>
              <a:gd name="connsiteY1" fmla="*/ 116 h 1904226"/>
              <a:gd name="connsiteX2" fmla="*/ 2226040 w 5516381"/>
              <a:gd name="connsiteY2" fmla="*/ 1723985 h 1904226"/>
              <a:gd name="connsiteX3" fmla="*/ 5516381 w 5516381"/>
              <a:gd name="connsiteY3" fmla="*/ 1851401 h 1904226"/>
              <a:gd name="connsiteX4" fmla="*/ 5516381 w 5516381"/>
              <a:gd name="connsiteY4" fmla="*/ 1851401 h 1904226"/>
              <a:gd name="connsiteX0" fmla="*/ 0 w 5516381"/>
              <a:gd name="connsiteY0" fmla="*/ 1828915 h 1920221"/>
              <a:gd name="connsiteX1" fmla="*/ 652072 w 5516381"/>
              <a:gd name="connsiteY1" fmla="*/ 115 h 1920221"/>
              <a:gd name="connsiteX2" fmla="*/ 2226040 w 5516381"/>
              <a:gd name="connsiteY2" fmla="*/ 1738974 h 1920221"/>
              <a:gd name="connsiteX3" fmla="*/ 5516381 w 5516381"/>
              <a:gd name="connsiteY3" fmla="*/ 1866390 h 1920221"/>
              <a:gd name="connsiteX4" fmla="*/ 5516381 w 5516381"/>
              <a:gd name="connsiteY4" fmla="*/ 1866390 h 1920221"/>
              <a:gd name="connsiteX0" fmla="*/ 0 w 5291529"/>
              <a:gd name="connsiteY0" fmla="*/ 1828915 h 1920221"/>
              <a:gd name="connsiteX1" fmla="*/ 427220 w 5291529"/>
              <a:gd name="connsiteY1" fmla="*/ 115 h 1920221"/>
              <a:gd name="connsiteX2" fmla="*/ 2001188 w 5291529"/>
              <a:gd name="connsiteY2" fmla="*/ 1738974 h 1920221"/>
              <a:gd name="connsiteX3" fmla="*/ 5291529 w 5291529"/>
              <a:gd name="connsiteY3" fmla="*/ 1866390 h 1920221"/>
              <a:gd name="connsiteX4" fmla="*/ 5291529 w 5291529"/>
              <a:gd name="connsiteY4" fmla="*/ 1866390 h 1920221"/>
              <a:gd name="connsiteX0" fmla="*/ 0 w 5426440"/>
              <a:gd name="connsiteY0" fmla="*/ 1776355 h 1920127"/>
              <a:gd name="connsiteX1" fmla="*/ 562131 w 5426440"/>
              <a:gd name="connsiteY1" fmla="*/ 21 h 1920127"/>
              <a:gd name="connsiteX2" fmla="*/ 2136099 w 5426440"/>
              <a:gd name="connsiteY2" fmla="*/ 1738880 h 1920127"/>
              <a:gd name="connsiteX3" fmla="*/ 5426440 w 5426440"/>
              <a:gd name="connsiteY3" fmla="*/ 1866296 h 1920127"/>
              <a:gd name="connsiteX4" fmla="*/ 5426440 w 5426440"/>
              <a:gd name="connsiteY4" fmla="*/ 1866296 h 1920127"/>
              <a:gd name="connsiteX0" fmla="*/ 0 w 5426440"/>
              <a:gd name="connsiteY0" fmla="*/ 1791344 h 1936125"/>
              <a:gd name="connsiteX1" fmla="*/ 786983 w 5426440"/>
              <a:gd name="connsiteY1" fmla="*/ 20 h 1936125"/>
              <a:gd name="connsiteX2" fmla="*/ 2136099 w 5426440"/>
              <a:gd name="connsiteY2" fmla="*/ 1753869 h 1936125"/>
              <a:gd name="connsiteX3" fmla="*/ 5426440 w 5426440"/>
              <a:gd name="connsiteY3" fmla="*/ 1881285 h 1936125"/>
              <a:gd name="connsiteX4" fmla="*/ 5426440 w 5426440"/>
              <a:gd name="connsiteY4" fmla="*/ 1881285 h 1936125"/>
              <a:gd name="connsiteX0" fmla="*/ 0 w 5426440"/>
              <a:gd name="connsiteY0" fmla="*/ 1791376 h 1924001"/>
              <a:gd name="connsiteX1" fmla="*/ 786983 w 5426440"/>
              <a:gd name="connsiteY1" fmla="*/ 52 h 1924001"/>
              <a:gd name="connsiteX2" fmla="*/ 1851286 w 5426440"/>
              <a:gd name="connsiteY2" fmla="*/ 1731416 h 1924001"/>
              <a:gd name="connsiteX3" fmla="*/ 5426440 w 5426440"/>
              <a:gd name="connsiteY3" fmla="*/ 1881317 h 1924001"/>
              <a:gd name="connsiteX4" fmla="*/ 5426440 w 5426440"/>
              <a:gd name="connsiteY4" fmla="*/ 1881317 h 1924001"/>
              <a:gd name="connsiteX0" fmla="*/ 0 w 5426440"/>
              <a:gd name="connsiteY0" fmla="*/ 1791364 h 1927920"/>
              <a:gd name="connsiteX1" fmla="*/ 786983 w 5426440"/>
              <a:gd name="connsiteY1" fmla="*/ 40 h 1927920"/>
              <a:gd name="connsiteX2" fmla="*/ 1821306 w 5426440"/>
              <a:gd name="connsiteY2" fmla="*/ 1738899 h 1927920"/>
              <a:gd name="connsiteX3" fmla="*/ 5426440 w 5426440"/>
              <a:gd name="connsiteY3" fmla="*/ 1881305 h 1927920"/>
              <a:gd name="connsiteX4" fmla="*/ 5426440 w 5426440"/>
              <a:gd name="connsiteY4" fmla="*/ 1881305 h 1927920"/>
              <a:gd name="connsiteX0" fmla="*/ 0 w 5426440"/>
              <a:gd name="connsiteY0" fmla="*/ 1791364 h 1926666"/>
              <a:gd name="connsiteX1" fmla="*/ 786983 w 5426440"/>
              <a:gd name="connsiteY1" fmla="*/ 40 h 1926666"/>
              <a:gd name="connsiteX2" fmla="*/ 1821306 w 5426440"/>
              <a:gd name="connsiteY2" fmla="*/ 1738899 h 1926666"/>
              <a:gd name="connsiteX3" fmla="*/ 4464385 w 5426440"/>
              <a:gd name="connsiteY3" fmla="*/ 1894906 h 1926666"/>
              <a:gd name="connsiteX4" fmla="*/ 5426440 w 5426440"/>
              <a:gd name="connsiteY4" fmla="*/ 1881305 h 1926666"/>
              <a:gd name="connsiteX5" fmla="*/ 5426440 w 5426440"/>
              <a:gd name="connsiteY5" fmla="*/ 1881305 h 192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6440" h="1926666">
                <a:moveTo>
                  <a:pt x="0" y="1791364"/>
                </a:moveTo>
                <a:cubicBezTo>
                  <a:pt x="316667" y="891954"/>
                  <a:pt x="483432" y="8784"/>
                  <a:pt x="786983" y="40"/>
                </a:cubicBezTo>
                <a:cubicBezTo>
                  <a:pt x="1090534" y="-8704"/>
                  <a:pt x="1208406" y="1423088"/>
                  <a:pt x="1821306" y="1738899"/>
                </a:cubicBezTo>
                <a:cubicBezTo>
                  <a:pt x="2434206" y="2054710"/>
                  <a:pt x="3863529" y="1871172"/>
                  <a:pt x="4464385" y="1894906"/>
                </a:cubicBezTo>
                <a:cubicBezTo>
                  <a:pt x="5065241" y="1918640"/>
                  <a:pt x="5296078" y="1886070"/>
                  <a:pt x="5426440" y="1881305"/>
                </a:cubicBezTo>
                <a:lnTo>
                  <a:pt x="5426440" y="1881305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8EA3599-F759-FD5A-316F-BEFC65F8DEFB}"/>
              </a:ext>
            </a:extLst>
          </p:cNvPr>
          <p:cNvSpPr/>
          <p:nvPr/>
        </p:nvSpPr>
        <p:spPr>
          <a:xfrm>
            <a:off x="4273634" y="5458648"/>
            <a:ext cx="5426440" cy="1237646"/>
          </a:xfrm>
          <a:custGeom>
            <a:avLst/>
            <a:gdLst>
              <a:gd name="connsiteX0" fmla="*/ 0 w 5516381"/>
              <a:gd name="connsiteY0" fmla="*/ 1813926 h 1904226"/>
              <a:gd name="connsiteX1" fmla="*/ 1004341 w 5516381"/>
              <a:gd name="connsiteY1" fmla="*/ 116 h 1904226"/>
              <a:gd name="connsiteX2" fmla="*/ 2226040 w 5516381"/>
              <a:gd name="connsiteY2" fmla="*/ 1723985 h 1904226"/>
              <a:gd name="connsiteX3" fmla="*/ 5516381 w 5516381"/>
              <a:gd name="connsiteY3" fmla="*/ 1851401 h 1904226"/>
              <a:gd name="connsiteX4" fmla="*/ 5516381 w 5516381"/>
              <a:gd name="connsiteY4" fmla="*/ 1851401 h 1904226"/>
              <a:gd name="connsiteX0" fmla="*/ 0 w 5516381"/>
              <a:gd name="connsiteY0" fmla="*/ 1828915 h 1920221"/>
              <a:gd name="connsiteX1" fmla="*/ 652072 w 5516381"/>
              <a:gd name="connsiteY1" fmla="*/ 115 h 1920221"/>
              <a:gd name="connsiteX2" fmla="*/ 2226040 w 5516381"/>
              <a:gd name="connsiteY2" fmla="*/ 1738974 h 1920221"/>
              <a:gd name="connsiteX3" fmla="*/ 5516381 w 5516381"/>
              <a:gd name="connsiteY3" fmla="*/ 1866390 h 1920221"/>
              <a:gd name="connsiteX4" fmla="*/ 5516381 w 5516381"/>
              <a:gd name="connsiteY4" fmla="*/ 1866390 h 1920221"/>
              <a:gd name="connsiteX0" fmla="*/ 0 w 5291529"/>
              <a:gd name="connsiteY0" fmla="*/ 1828915 h 1920221"/>
              <a:gd name="connsiteX1" fmla="*/ 427220 w 5291529"/>
              <a:gd name="connsiteY1" fmla="*/ 115 h 1920221"/>
              <a:gd name="connsiteX2" fmla="*/ 2001188 w 5291529"/>
              <a:gd name="connsiteY2" fmla="*/ 1738974 h 1920221"/>
              <a:gd name="connsiteX3" fmla="*/ 5291529 w 5291529"/>
              <a:gd name="connsiteY3" fmla="*/ 1866390 h 1920221"/>
              <a:gd name="connsiteX4" fmla="*/ 5291529 w 5291529"/>
              <a:gd name="connsiteY4" fmla="*/ 1866390 h 1920221"/>
              <a:gd name="connsiteX0" fmla="*/ 0 w 5426440"/>
              <a:gd name="connsiteY0" fmla="*/ 1776355 h 1920127"/>
              <a:gd name="connsiteX1" fmla="*/ 562131 w 5426440"/>
              <a:gd name="connsiteY1" fmla="*/ 21 h 1920127"/>
              <a:gd name="connsiteX2" fmla="*/ 2136099 w 5426440"/>
              <a:gd name="connsiteY2" fmla="*/ 1738880 h 1920127"/>
              <a:gd name="connsiteX3" fmla="*/ 5426440 w 5426440"/>
              <a:gd name="connsiteY3" fmla="*/ 1866296 h 1920127"/>
              <a:gd name="connsiteX4" fmla="*/ 5426440 w 5426440"/>
              <a:gd name="connsiteY4" fmla="*/ 1866296 h 1920127"/>
              <a:gd name="connsiteX0" fmla="*/ 0 w 5426440"/>
              <a:gd name="connsiteY0" fmla="*/ 1791344 h 1936125"/>
              <a:gd name="connsiteX1" fmla="*/ 786983 w 5426440"/>
              <a:gd name="connsiteY1" fmla="*/ 20 h 1936125"/>
              <a:gd name="connsiteX2" fmla="*/ 2136099 w 5426440"/>
              <a:gd name="connsiteY2" fmla="*/ 1753869 h 1936125"/>
              <a:gd name="connsiteX3" fmla="*/ 5426440 w 5426440"/>
              <a:gd name="connsiteY3" fmla="*/ 1881285 h 1936125"/>
              <a:gd name="connsiteX4" fmla="*/ 5426440 w 5426440"/>
              <a:gd name="connsiteY4" fmla="*/ 1881285 h 1936125"/>
              <a:gd name="connsiteX0" fmla="*/ 0 w 5426440"/>
              <a:gd name="connsiteY0" fmla="*/ 1791376 h 1924001"/>
              <a:gd name="connsiteX1" fmla="*/ 786983 w 5426440"/>
              <a:gd name="connsiteY1" fmla="*/ 52 h 1924001"/>
              <a:gd name="connsiteX2" fmla="*/ 1851286 w 5426440"/>
              <a:gd name="connsiteY2" fmla="*/ 1731416 h 1924001"/>
              <a:gd name="connsiteX3" fmla="*/ 5426440 w 5426440"/>
              <a:gd name="connsiteY3" fmla="*/ 1881317 h 1924001"/>
              <a:gd name="connsiteX4" fmla="*/ 5426440 w 5426440"/>
              <a:gd name="connsiteY4" fmla="*/ 1881317 h 1924001"/>
              <a:gd name="connsiteX0" fmla="*/ 0 w 5426440"/>
              <a:gd name="connsiteY0" fmla="*/ 1791364 h 1927920"/>
              <a:gd name="connsiteX1" fmla="*/ 786983 w 5426440"/>
              <a:gd name="connsiteY1" fmla="*/ 40 h 1927920"/>
              <a:gd name="connsiteX2" fmla="*/ 1821306 w 5426440"/>
              <a:gd name="connsiteY2" fmla="*/ 1738899 h 1927920"/>
              <a:gd name="connsiteX3" fmla="*/ 5426440 w 5426440"/>
              <a:gd name="connsiteY3" fmla="*/ 1881305 h 1927920"/>
              <a:gd name="connsiteX4" fmla="*/ 5426440 w 5426440"/>
              <a:gd name="connsiteY4" fmla="*/ 1881305 h 1927920"/>
              <a:gd name="connsiteX0" fmla="*/ 0 w 5426440"/>
              <a:gd name="connsiteY0" fmla="*/ 1791364 h 1926666"/>
              <a:gd name="connsiteX1" fmla="*/ 786983 w 5426440"/>
              <a:gd name="connsiteY1" fmla="*/ 40 h 1926666"/>
              <a:gd name="connsiteX2" fmla="*/ 1821306 w 5426440"/>
              <a:gd name="connsiteY2" fmla="*/ 1738899 h 1926666"/>
              <a:gd name="connsiteX3" fmla="*/ 4464385 w 5426440"/>
              <a:gd name="connsiteY3" fmla="*/ 1894906 h 1926666"/>
              <a:gd name="connsiteX4" fmla="*/ 5426440 w 5426440"/>
              <a:gd name="connsiteY4" fmla="*/ 1881305 h 1926666"/>
              <a:gd name="connsiteX5" fmla="*/ 5426440 w 5426440"/>
              <a:gd name="connsiteY5" fmla="*/ 1881305 h 192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6440" h="1926666">
                <a:moveTo>
                  <a:pt x="0" y="1791364"/>
                </a:moveTo>
                <a:cubicBezTo>
                  <a:pt x="316667" y="891954"/>
                  <a:pt x="483432" y="8784"/>
                  <a:pt x="786983" y="40"/>
                </a:cubicBezTo>
                <a:cubicBezTo>
                  <a:pt x="1090534" y="-8704"/>
                  <a:pt x="1208406" y="1423088"/>
                  <a:pt x="1821306" y="1738899"/>
                </a:cubicBezTo>
                <a:cubicBezTo>
                  <a:pt x="2434206" y="2054710"/>
                  <a:pt x="3863529" y="1871172"/>
                  <a:pt x="4464385" y="1894906"/>
                </a:cubicBezTo>
                <a:cubicBezTo>
                  <a:pt x="5065241" y="1918640"/>
                  <a:pt x="5296078" y="1886070"/>
                  <a:pt x="5426440" y="1881305"/>
                </a:cubicBezTo>
                <a:lnTo>
                  <a:pt x="5426440" y="1881305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F0D3FC-8080-1D5C-A75F-3ED27B6B8744}"/>
              </a:ext>
            </a:extLst>
          </p:cNvPr>
          <p:cNvCxnSpPr>
            <a:cxnSpLocks/>
          </p:cNvCxnSpPr>
          <p:nvPr/>
        </p:nvCxnSpPr>
        <p:spPr>
          <a:xfrm flipV="1">
            <a:off x="2164002" y="4550028"/>
            <a:ext cx="7497971" cy="43931"/>
          </a:xfrm>
          <a:prstGeom prst="line">
            <a:avLst/>
          </a:prstGeom>
          <a:ln w="4445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FB4B259-1B96-7022-BEBA-10884873E9E4}"/>
              </a:ext>
            </a:extLst>
          </p:cNvPr>
          <p:cNvCxnSpPr>
            <a:cxnSpLocks/>
          </p:cNvCxnSpPr>
          <p:nvPr/>
        </p:nvCxnSpPr>
        <p:spPr>
          <a:xfrm flipV="1">
            <a:off x="2183053" y="3234790"/>
            <a:ext cx="7497971" cy="19873"/>
          </a:xfrm>
          <a:prstGeom prst="line">
            <a:avLst/>
          </a:prstGeom>
          <a:ln w="4445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Left Brace 23">
            <a:extLst>
              <a:ext uri="{FF2B5EF4-FFF2-40B4-BE49-F238E27FC236}">
                <a16:creationId xmlns:a16="http://schemas.microsoft.com/office/drawing/2014/main" id="{3F65CF13-FBEF-CA81-5AF0-AA94B0A8D242}"/>
              </a:ext>
            </a:extLst>
          </p:cNvPr>
          <p:cNvSpPr/>
          <p:nvPr/>
        </p:nvSpPr>
        <p:spPr>
          <a:xfrm rot="10800000">
            <a:off x="6705600" y="3377236"/>
            <a:ext cx="304800" cy="1069912"/>
          </a:xfrm>
          <a:prstGeom prst="leftBrace">
            <a:avLst/>
          </a:prstGeom>
          <a:ln w="4762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2400 w 152400"/>
                      <a:gd name="connsiteY0" fmla="*/ 894098 h 894098"/>
                      <a:gd name="connsiteX1" fmla="*/ 76200 w 152400"/>
                      <a:gd name="connsiteY1" fmla="*/ 881399 h 894098"/>
                      <a:gd name="connsiteX2" fmla="*/ 76200 w 152400"/>
                      <a:gd name="connsiteY2" fmla="*/ 459748 h 894098"/>
                      <a:gd name="connsiteX3" fmla="*/ 0 w 152400"/>
                      <a:gd name="connsiteY3" fmla="*/ 447049 h 894098"/>
                      <a:gd name="connsiteX4" fmla="*/ 76200 w 152400"/>
                      <a:gd name="connsiteY4" fmla="*/ 434350 h 894098"/>
                      <a:gd name="connsiteX5" fmla="*/ 76200 w 152400"/>
                      <a:gd name="connsiteY5" fmla="*/ 12699 h 894098"/>
                      <a:gd name="connsiteX6" fmla="*/ 152400 w 152400"/>
                      <a:gd name="connsiteY6" fmla="*/ 0 h 894098"/>
                      <a:gd name="connsiteX7" fmla="*/ 152400 w 152400"/>
                      <a:gd name="connsiteY7" fmla="*/ 464931 h 894098"/>
                      <a:gd name="connsiteX8" fmla="*/ 152400 w 152400"/>
                      <a:gd name="connsiteY8" fmla="*/ 894098 h 894098"/>
                      <a:gd name="connsiteX0" fmla="*/ 152400 w 152400"/>
                      <a:gd name="connsiteY0" fmla="*/ 894098 h 894098"/>
                      <a:gd name="connsiteX1" fmla="*/ 76200 w 152400"/>
                      <a:gd name="connsiteY1" fmla="*/ 881399 h 894098"/>
                      <a:gd name="connsiteX2" fmla="*/ 76200 w 152400"/>
                      <a:gd name="connsiteY2" fmla="*/ 459748 h 894098"/>
                      <a:gd name="connsiteX3" fmla="*/ 0 w 152400"/>
                      <a:gd name="connsiteY3" fmla="*/ 447049 h 894098"/>
                      <a:gd name="connsiteX4" fmla="*/ 76200 w 152400"/>
                      <a:gd name="connsiteY4" fmla="*/ 434350 h 894098"/>
                      <a:gd name="connsiteX5" fmla="*/ 76200 w 152400"/>
                      <a:gd name="connsiteY5" fmla="*/ 12699 h 894098"/>
                      <a:gd name="connsiteX6" fmla="*/ 152400 w 152400"/>
                      <a:gd name="connsiteY6" fmla="*/ 0 h 894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2400" h="894098" stroke="0" extrusionOk="0">
                        <a:moveTo>
                          <a:pt x="152400" y="894098"/>
                        </a:moveTo>
                        <a:cubicBezTo>
                          <a:pt x="109787" y="893772"/>
                          <a:pt x="74723" y="888966"/>
                          <a:pt x="76200" y="881399"/>
                        </a:cubicBezTo>
                        <a:cubicBezTo>
                          <a:pt x="52074" y="703159"/>
                          <a:pt x="88393" y="605024"/>
                          <a:pt x="76200" y="459748"/>
                        </a:cubicBezTo>
                        <a:cubicBezTo>
                          <a:pt x="70298" y="448246"/>
                          <a:pt x="41432" y="448387"/>
                          <a:pt x="0" y="447049"/>
                        </a:cubicBezTo>
                        <a:cubicBezTo>
                          <a:pt x="42106" y="448748"/>
                          <a:pt x="75972" y="440628"/>
                          <a:pt x="76200" y="434350"/>
                        </a:cubicBezTo>
                        <a:cubicBezTo>
                          <a:pt x="74766" y="297592"/>
                          <a:pt x="82210" y="125446"/>
                          <a:pt x="76200" y="12699"/>
                        </a:cubicBezTo>
                        <a:cubicBezTo>
                          <a:pt x="74941" y="6871"/>
                          <a:pt x="109455" y="-8211"/>
                          <a:pt x="152400" y="0"/>
                        </a:cubicBezTo>
                        <a:cubicBezTo>
                          <a:pt x="152599" y="199822"/>
                          <a:pt x="150288" y="280479"/>
                          <a:pt x="152400" y="464931"/>
                        </a:cubicBezTo>
                        <a:cubicBezTo>
                          <a:pt x="154512" y="649383"/>
                          <a:pt x="143092" y="718084"/>
                          <a:pt x="152400" y="894098"/>
                        </a:cubicBezTo>
                        <a:close/>
                      </a:path>
                      <a:path w="152400" h="894098" fill="none" extrusionOk="0">
                        <a:moveTo>
                          <a:pt x="152400" y="894098"/>
                        </a:moveTo>
                        <a:cubicBezTo>
                          <a:pt x="111664" y="895201"/>
                          <a:pt x="77355" y="890132"/>
                          <a:pt x="76200" y="881399"/>
                        </a:cubicBezTo>
                        <a:cubicBezTo>
                          <a:pt x="32404" y="747470"/>
                          <a:pt x="119676" y="575287"/>
                          <a:pt x="76200" y="459748"/>
                        </a:cubicBezTo>
                        <a:cubicBezTo>
                          <a:pt x="67996" y="450636"/>
                          <a:pt x="47607" y="440192"/>
                          <a:pt x="0" y="447049"/>
                        </a:cubicBezTo>
                        <a:cubicBezTo>
                          <a:pt x="41236" y="446721"/>
                          <a:pt x="75711" y="440144"/>
                          <a:pt x="76200" y="434350"/>
                        </a:cubicBezTo>
                        <a:cubicBezTo>
                          <a:pt x="37127" y="299990"/>
                          <a:pt x="121339" y="113151"/>
                          <a:pt x="76200" y="12699"/>
                        </a:cubicBezTo>
                        <a:cubicBezTo>
                          <a:pt x="76911" y="-3937"/>
                          <a:pt x="106246" y="2377"/>
                          <a:pt x="152400" y="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2D5E4E-F9E9-1CB7-E092-024D8AA41D0D}"/>
              </a:ext>
            </a:extLst>
          </p:cNvPr>
          <p:cNvSpPr txBox="1"/>
          <p:nvPr/>
        </p:nvSpPr>
        <p:spPr>
          <a:xfrm>
            <a:off x="7576617" y="4133445"/>
            <a:ext cx="778001" cy="399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58"/>
              </a:lnSpc>
              <a:spcBef>
                <a:spcPct val="0"/>
              </a:spcBef>
            </a:pPr>
            <a:r>
              <a:rPr lang="el-GR" sz="2800" i="1" dirty="0">
                <a:solidFill>
                  <a:srgbClr val="FFFF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nva Sans"/>
                <a:sym typeface="Canva Sans"/>
              </a:rPr>
              <a:t>Δ</a:t>
            </a:r>
            <a:r>
              <a:rPr lang="en-US" sz="2800" i="1" dirty="0">
                <a:solidFill>
                  <a:srgbClr val="FFFF00"/>
                </a:solidFill>
                <a:latin typeface="Canva Sans"/>
                <a:ea typeface="DengXian" panose="02010600030101010101" pitchFamily="2" charset="-122"/>
                <a:cs typeface="Canva Sans"/>
                <a:sym typeface="Canva Sans"/>
              </a:rPr>
              <a:t>F</a:t>
            </a:r>
            <a:endParaRPr lang="en-US" sz="2800" i="1" dirty="0">
              <a:solidFill>
                <a:srgbClr val="FFFF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FAB08A2-AD16-8C3E-BE70-71065271253C}"/>
              </a:ext>
            </a:extLst>
          </p:cNvPr>
          <p:cNvSpPr txBox="1"/>
          <p:nvPr/>
        </p:nvSpPr>
        <p:spPr>
          <a:xfrm>
            <a:off x="10213912" y="2818988"/>
            <a:ext cx="7497971" cy="287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1000"/>
              </a:spcBef>
            </a:pPr>
            <a:r>
              <a:rPr lang="en-GB" sz="2800" b="0" i="0" u="none" strike="noStrike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Bahnschrift Light SemiCondensed" panose="020B0502040204020203" pitchFamily="34" charset="0"/>
              </a:rPr>
              <a:t>Flux difference increases with larger offset </a:t>
            </a:r>
            <a:r>
              <a:rPr lang="en-IN" sz="2800" b="0" i="0" u="none" strike="noStrike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Bahnschrift Light SemiCondensed" panose="020B0502040204020203" pitchFamily="34" charset="0"/>
                <a:ea typeface="DengXian" panose="02010600030101010101" pitchFamily="2" charset="-122"/>
              </a:rPr>
              <a:t>angles</a:t>
            </a:r>
            <a:r>
              <a:rPr lang="en-GB" sz="2800" b="0" i="0" u="none" strike="noStrike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Bahnschrift Light SemiCondensed" panose="020B0502040204020203" pitchFamily="34" charset="0"/>
              </a:rPr>
              <a:t>!</a:t>
            </a:r>
          </a:p>
          <a:p>
            <a:pPr rtl="0" fontAlgn="base">
              <a:spcBef>
                <a:spcPts val="1000"/>
              </a:spcBef>
            </a:pPr>
            <a:br>
              <a:rPr lang="en-GB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Bahnschrift Light SemiCondensed" panose="020B0502040204020203" pitchFamily="34" charset="0"/>
              </a:rPr>
            </a:br>
            <a:r>
              <a:rPr lang="en-GB" sz="3600" dirty="0">
                <a:solidFill>
                  <a:schemeClr val="accent3"/>
                </a:solidFill>
                <a:latin typeface="Bahnschrift Light SemiCondensed" panose="020B0502040204020203" pitchFamily="34" charset="0"/>
              </a:rPr>
              <a:t>Likelihood ( Time delay, Intrinsic Flux)</a:t>
            </a:r>
          </a:p>
          <a:p>
            <a:pPr rtl="0" fontAlgn="base">
              <a:spcBef>
                <a:spcPts val="1000"/>
              </a:spcBef>
            </a:pPr>
            <a:endParaRPr lang="en-GB" sz="3600" b="0" i="0" u="none" strike="noStrike" dirty="0">
              <a:solidFill>
                <a:schemeClr val="accent3"/>
              </a:solidFill>
              <a:effectLst/>
              <a:latin typeface="Bahnschrift Light SemiCondensed" panose="020B0502040204020203" pitchFamily="34" charset="0"/>
            </a:endParaRPr>
          </a:p>
          <a:p>
            <a:pPr rtl="0" fontAlgn="base">
              <a:spcBef>
                <a:spcPts val="1000"/>
              </a:spcBef>
            </a:pPr>
            <a:endParaRPr lang="en-GB" sz="2800" b="0" i="0" u="none" strike="noStrike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Bahnschrift Light SemiCondensed" panose="020B0502040204020203" pitchFamily="34" charset="0"/>
            </a:endParaRPr>
          </a:p>
        </p:txBody>
      </p:sp>
      <p:sp>
        <p:nvSpPr>
          <p:cNvPr id="48" name="TextBox 33">
            <a:extLst>
              <a:ext uri="{FF2B5EF4-FFF2-40B4-BE49-F238E27FC236}">
                <a16:creationId xmlns:a16="http://schemas.microsoft.com/office/drawing/2014/main" id="{86E0B0B4-7E61-9B45-CF3C-474F661B04B0}"/>
              </a:ext>
            </a:extLst>
          </p:cNvPr>
          <p:cNvSpPr txBox="1"/>
          <p:nvPr/>
        </p:nvSpPr>
        <p:spPr>
          <a:xfrm>
            <a:off x="954983" y="1244271"/>
            <a:ext cx="6637301" cy="716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 err="1">
                <a:solidFill>
                  <a:srgbClr val="FFFFFF"/>
                </a:solidFill>
                <a:latin typeface="Big Shoulders Inline Text"/>
                <a:ea typeface="Big Shoulders Inline Text"/>
                <a:cs typeface="Big Shoulders Inline Text"/>
                <a:sym typeface="Big Shoulders Inline Text"/>
              </a:rPr>
              <a:t>Localisation</a:t>
            </a:r>
            <a:r>
              <a:rPr lang="en-US" sz="4400" dirty="0">
                <a:solidFill>
                  <a:srgbClr val="FFFFFF"/>
                </a:solidFill>
                <a:latin typeface="Big Shoulders Inline Text"/>
                <a:ea typeface="Big Shoulders Inline Text"/>
                <a:cs typeface="Big Shoulders Inline Text"/>
                <a:sym typeface="Big Shoulders Inline Text"/>
              </a:rPr>
              <a:t> by Incident Flux</a:t>
            </a:r>
          </a:p>
        </p:txBody>
      </p:sp>
      <p:sp>
        <p:nvSpPr>
          <p:cNvPr id="54" name="TextBox 73">
            <a:extLst>
              <a:ext uri="{FF2B5EF4-FFF2-40B4-BE49-F238E27FC236}">
                <a16:creationId xmlns:a16="http://schemas.microsoft.com/office/drawing/2014/main" id="{17CBD91B-62E5-CABC-6857-8C44F76226DD}"/>
              </a:ext>
            </a:extLst>
          </p:cNvPr>
          <p:cNvSpPr txBox="1"/>
          <p:nvPr/>
        </p:nvSpPr>
        <p:spPr>
          <a:xfrm>
            <a:off x="16877004" y="9026979"/>
            <a:ext cx="256481" cy="27514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280"/>
              </a:lnSpc>
              <a:spcBef>
                <a:spcPct val="0"/>
              </a:spcBef>
            </a:pPr>
            <a:r>
              <a:rPr lang="en-US" sz="1628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10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DC93CAA-1591-5CBB-553A-C3C59F8C03DA}"/>
              </a:ext>
            </a:extLst>
          </p:cNvPr>
          <p:cNvCxnSpPr>
            <a:cxnSpLocks/>
          </p:cNvCxnSpPr>
          <p:nvPr/>
        </p:nvCxnSpPr>
        <p:spPr>
          <a:xfrm flipV="1">
            <a:off x="2172421" y="5391805"/>
            <a:ext cx="7497971" cy="43931"/>
          </a:xfrm>
          <a:prstGeom prst="line">
            <a:avLst/>
          </a:prstGeom>
          <a:ln w="4445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Left Brace 2">
            <a:extLst>
              <a:ext uri="{FF2B5EF4-FFF2-40B4-BE49-F238E27FC236}">
                <a16:creationId xmlns:a16="http://schemas.microsoft.com/office/drawing/2014/main" id="{354C712D-6FC5-1FBC-97CA-7B93C596411F}"/>
              </a:ext>
            </a:extLst>
          </p:cNvPr>
          <p:cNvSpPr/>
          <p:nvPr/>
        </p:nvSpPr>
        <p:spPr>
          <a:xfrm rot="10800000">
            <a:off x="7269945" y="3377236"/>
            <a:ext cx="278948" cy="1942286"/>
          </a:xfrm>
          <a:prstGeom prst="leftBrace">
            <a:avLst/>
          </a:prstGeom>
          <a:ln w="4762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2400 w 152400"/>
                      <a:gd name="connsiteY0" fmla="*/ 894098 h 894098"/>
                      <a:gd name="connsiteX1" fmla="*/ 76200 w 152400"/>
                      <a:gd name="connsiteY1" fmla="*/ 881399 h 894098"/>
                      <a:gd name="connsiteX2" fmla="*/ 76200 w 152400"/>
                      <a:gd name="connsiteY2" fmla="*/ 459748 h 894098"/>
                      <a:gd name="connsiteX3" fmla="*/ 0 w 152400"/>
                      <a:gd name="connsiteY3" fmla="*/ 447049 h 894098"/>
                      <a:gd name="connsiteX4" fmla="*/ 76200 w 152400"/>
                      <a:gd name="connsiteY4" fmla="*/ 434350 h 894098"/>
                      <a:gd name="connsiteX5" fmla="*/ 76200 w 152400"/>
                      <a:gd name="connsiteY5" fmla="*/ 12699 h 894098"/>
                      <a:gd name="connsiteX6" fmla="*/ 152400 w 152400"/>
                      <a:gd name="connsiteY6" fmla="*/ 0 h 894098"/>
                      <a:gd name="connsiteX7" fmla="*/ 152400 w 152400"/>
                      <a:gd name="connsiteY7" fmla="*/ 464931 h 894098"/>
                      <a:gd name="connsiteX8" fmla="*/ 152400 w 152400"/>
                      <a:gd name="connsiteY8" fmla="*/ 894098 h 894098"/>
                      <a:gd name="connsiteX0" fmla="*/ 152400 w 152400"/>
                      <a:gd name="connsiteY0" fmla="*/ 894098 h 894098"/>
                      <a:gd name="connsiteX1" fmla="*/ 76200 w 152400"/>
                      <a:gd name="connsiteY1" fmla="*/ 881399 h 894098"/>
                      <a:gd name="connsiteX2" fmla="*/ 76200 w 152400"/>
                      <a:gd name="connsiteY2" fmla="*/ 459748 h 894098"/>
                      <a:gd name="connsiteX3" fmla="*/ 0 w 152400"/>
                      <a:gd name="connsiteY3" fmla="*/ 447049 h 894098"/>
                      <a:gd name="connsiteX4" fmla="*/ 76200 w 152400"/>
                      <a:gd name="connsiteY4" fmla="*/ 434350 h 894098"/>
                      <a:gd name="connsiteX5" fmla="*/ 76200 w 152400"/>
                      <a:gd name="connsiteY5" fmla="*/ 12699 h 894098"/>
                      <a:gd name="connsiteX6" fmla="*/ 152400 w 152400"/>
                      <a:gd name="connsiteY6" fmla="*/ 0 h 894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2400" h="894098" stroke="0" extrusionOk="0">
                        <a:moveTo>
                          <a:pt x="152400" y="894098"/>
                        </a:moveTo>
                        <a:cubicBezTo>
                          <a:pt x="109787" y="893772"/>
                          <a:pt x="74723" y="888966"/>
                          <a:pt x="76200" y="881399"/>
                        </a:cubicBezTo>
                        <a:cubicBezTo>
                          <a:pt x="52074" y="703159"/>
                          <a:pt x="88393" y="605024"/>
                          <a:pt x="76200" y="459748"/>
                        </a:cubicBezTo>
                        <a:cubicBezTo>
                          <a:pt x="70298" y="448246"/>
                          <a:pt x="41432" y="448387"/>
                          <a:pt x="0" y="447049"/>
                        </a:cubicBezTo>
                        <a:cubicBezTo>
                          <a:pt x="42106" y="448748"/>
                          <a:pt x="75972" y="440628"/>
                          <a:pt x="76200" y="434350"/>
                        </a:cubicBezTo>
                        <a:cubicBezTo>
                          <a:pt x="74766" y="297592"/>
                          <a:pt x="82210" y="125446"/>
                          <a:pt x="76200" y="12699"/>
                        </a:cubicBezTo>
                        <a:cubicBezTo>
                          <a:pt x="74941" y="6871"/>
                          <a:pt x="109455" y="-8211"/>
                          <a:pt x="152400" y="0"/>
                        </a:cubicBezTo>
                        <a:cubicBezTo>
                          <a:pt x="152599" y="199822"/>
                          <a:pt x="150288" y="280479"/>
                          <a:pt x="152400" y="464931"/>
                        </a:cubicBezTo>
                        <a:cubicBezTo>
                          <a:pt x="154512" y="649383"/>
                          <a:pt x="143092" y="718084"/>
                          <a:pt x="152400" y="894098"/>
                        </a:cubicBezTo>
                        <a:close/>
                      </a:path>
                      <a:path w="152400" h="894098" fill="none" extrusionOk="0">
                        <a:moveTo>
                          <a:pt x="152400" y="894098"/>
                        </a:moveTo>
                        <a:cubicBezTo>
                          <a:pt x="111664" y="895201"/>
                          <a:pt x="77355" y="890132"/>
                          <a:pt x="76200" y="881399"/>
                        </a:cubicBezTo>
                        <a:cubicBezTo>
                          <a:pt x="32404" y="747470"/>
                          <a:pt x="119676" y="575287"/>
                          <a:pt x="76200" y="459748"/>
                        </a:cubicBezTo>
                        <a:cubicBezTo>
                          <a:pt x="67996" y="450636"/>
                          <a:pt x="47607" y="440192"/>
                          <a:pt x="0" y="447049"/>
                        </a:cubicBezTo>
                        <a:cubicBezTo>
                          <a:pt x="41236" y="446721"/>
                          <a:pt x="75711" y="440144"/>
                          <a:pt x="76200" y="434350"/>
                        </a:cubicBezTo>
                        <a:cubicBezTo>
                          <a:pt x="37127" y="299990"/>
                          <a:pt x="121339" y="113151"/>
                          <a:pt x="76200" y="12699"/>
                        </a:cubicBezTo>
                        <a:cubicBezTo>
                          <a:pt x="76911" y="-3937"/>
                          <a:pt x="106246" y="2377"/>
                          <a:pt x="152400" y="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01BACB-7E71-69DA-6FD3-76AD54E39B3F}"/>
              </a:ext>
            </a:extLst>
          </p:cNvPr>
          <p:cNvSpPr txBox="1"/>
          <p:nvPr/>
        </p:nvSpPr>
        <p:spPr>
          <a:xfrm>
            <a:off x="31314" y="9841099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</a:t>
            </a:r>
          </a:p>
        </p:txBody>
      </p:sp>
    </p:spTree>
    <p:extLst>
      <p:ext uri="{BB962C8B-B14F-4D97-AF65-F5344CB8AC3E}">
        <p14:creationId xmlns:p14="http://schemas.microsoft.com/office/powerpoint/2010/main" val="2564758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05CEE2-9231-EE54-448D-6CFB550FE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EFA2319-33E6-6995-88E4-B57C0470A5A4}"/>
              </a:ext>
            </a:extLst>
          </p:cNvPr>
          <p:cNvSpPr/>
          <p:nvPr/>
        </p:nvSpPr>
        <p:spPr>
          <a:xfrm>
            <a:off x="11724638" y="5904555"/>
            <a:ext cx="4968552" cy="1531554"/>
          </a:xfrm>
          <a:prstGeom prst="roundRect">
            <a:avLst/>
          </a:prstGeom>
          <a:effectLst>
            <a:glow rad="228600">
              <a:srgbClr val="FFC000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B50F1B-BC4D-3E77-ECB8-F8C3C21BC7A4}"/>
              </a:ext>
            </a:extLst>
          </p:cNvPr>
          <p:cNvSpPr/>
          <p:nvPr/>
        </p:nvSpPr>
        <p:spPr>
          <a:xfrm>
            <a:off x="6321479" y="4477995"/>
            <a:ext cx="923648" cy="88227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accent3">
                <a:lumMod val="60000"/>
                <a:lumOff val="4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20264"/>
                      <a:gd name="connsiteY0" fmla="*/ 1289202 h 2578404"/>
                      <a:gd name="connsiteX1" fmla="*/ 1260132 w 2520264"/>
                      <a:gd name="connsiteY1" fmla="*/ 0 h 2578404"/>
                      <a:gd name="connsiteX2" fmla="*/ 2520264 w 2520264"/>
                      <a:gd name="connsiteY2" fmla="*/ 1289202 h 2578404"/>
                      <a:gd name="connsiteX3" fmla="*/ 1260132 w 2520264"/>
                      <a:gd name="connsiteY3" fmla="*/ 2578404 h 2578404"/>
                      <a:gd name="connsiteX4" fmla="*/ 0 w 2520264"/>
                      <a:gd name="connsiteY4" fmla="*/ 1289202 h 25784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0264" h="2578404" fill="none" extrusionOk="0">
                        <a:moveTo>
                          <a:pt x="0" y="1289202"/>
                        </a:moveTo>
                        <a:cubicBezTo>
                          <a:pt x="104546" y="589597"/>
                          <a:pt x="571752" y="-15584"/>
                          <a:pt x="1260132" y="0"/>
                        </a:cubicBezTo>
                        <a:cubicBezTo>
                          <a:pt x="1932414" y="-3625"/>
                          <a:pt x="2446486" y="646656"/>
                          <a:pt x="2520264" y="1289202"/>
                        </a:cubicBezTo>
                        <a:cubicBezTo>
                          <a:pt x="2507115" y="1875819"/>
                          <a:pt x="1935537" y="2606958"/>
                          <a:pt x="1260132" y="2578404"/>
                        </a:cubicBezTo>
                        <a:cubicBezTo>
                          <a:pt x="685602" y="2646381"/>
                          <a:pt x="162447" y="2040267"/>
                          <a:pt x="0" y="1289202"/>
                        </a:cubicBezTo>
                        <a:close/>
                      </a:path>
                      <a:path w="2520264" h="2578404" stroke="0" extrusionOk="0">
                        <a:moveTo>
                          <a:pt x="0" y="1289202"/>
                        </a:moveTo>
                        <a:cubicBezTo>
                          <a:pt x="-145368" y="487529"/>
                          <a:pt x="486717" y="29073"/>
                          <a:pt x="1260132" y="0"/>
                        </a:cubicBezTo>
                        <a:cubicBezTo>
                          <a:pt x="2123992" y="35349"/>
                          <a:pt x="2415003" y="580542"/>
                          <a:pt x="2520264" y="1289202"/>
                        </a:cubicBezTo>
                        <a:cubicBezTo>
                          <a:pt x="2453655" y="2066256"/>
                          <a:pt x="1944613" y="2641809"/>
                          <a:pt x="1260132" y="2578404"/>
                        </a:cubicBezTo>
                        <a:cubicBezTo>
                          <a:pt x="521981" y="2555316"/>
                          <a:pt x="17694" y="2009663"/>
                          <a:pt x="0" y="128920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4826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FE8731C1-6C6B-034D-E5F5-61EFB46FB020}"/>
              </a:ext>
            </a:extLst>
          </p:cNvPr>
          <p:cNvSpPr txBox="1"/>
          <p:nvPr/>
        </p:nvSpPr>
        <p:spPr>
          <a:xfrm>
            <a:off x="17199247" y="9210675"/>
            <a:ext cx="272510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Diagram 1">
                <a:extLst>
                  <a:ext uri="{FF2B5EF4-FFF2-40B4-BE49-F238E27FC236}">
                    <a16:creationId xmlns:a16="http://schemas.microsoft.com/office/drawing/2014/main" id="{E1F68B58-0A6C-2DE2-413A-3F28DCEEE86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988439814"/>
                  </p:ext>
                </p:extLst>
              </p:nvPr>
            </p:nvGraphicFramePr>
            <p:xfrm>
              <a:off x="2159224" y="1471092"/>
              <a:ext cx="12926212" cy="3048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2" name="Diagram 1">
                <a:extLst>
                  <a:ext uri="{FF2B5EF4-FFF2-40B4-BE49-F238E27FC236}">
                    <a16:creationId xmlns:a16="http://schemas.microsoft.com/office/drawing/2014/main" id="{E1F68B58-0A6C-2DE2-413A-3F28DCEEE86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41166228"/>
                  </p:ext>
                </p:extLst>
              </p:nvPr>
            </p:nvGraphicFramePr>
            <p:xfrm>
              <a:off x="2159224" y="1471092"/>
              <a:ext cx="12926212" cy="3048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117AC30-54E2-33DC-0C7C-2BA441A0367D}"/>
              </a:ext>
            </a:extLst>
          </p:cNvPr>
          <p:cNvGrpSpPr/>
          <p:nvPr/>
        </p:nvGrpSpPr>
        <p:grpSpPr>
          <a:xfrm>
            <a:off x="3959424" y="4686300"/>
            <a:ext cx="6172200" cy="5486400"/>
            <a:chOff x="3682831" y="1279002"/>
            <a:chExt cx="9157376" cy="7960248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61ED9C04-55AE-5955-1E35-28D0A94A7D15}"/>
                </a:ext>
              </a:extLst>
            </p:cNvPr>
            <p:cNvSpPr/>
            <p:nvPr/>
          </p:nvSpPr>
          <p:spPr>
            <a:xfrm rot="-5499747">
              <a:off x="5256492" y="1655535"/>
              <a:ext cx="6766156" cy="8401274"/>
            </a:xfrm>
            <a:custGeom>
              <a:avLst/>
              <a:gdLst/>
              <a:ahLst/>
              <a:cxnLst/>
              <a:rect l="l" t="t" r="r" b="b"/>
              <a:pathLst>
                <a:path w="6766156" h="8401274">
                  <a:moveTo>
                    <a:pt x="0" y="0"/>
                  </a:moveTo>
                  <a:lnTo>
                    <a:pt x="6766156" y="0"/>
                  </a:lnTo>
                  <a:lnTo>
                    <a:pt x="6766156" y="8401274"/>
                  </a:lnTo>
                  <a:lnTo>
                    <a:pt x="0" y="8401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AutoShape 15">
              <a:extLst>
                <a:ext uri="{FF2B5EF4-FFF2-40B4-BE49-F238E27FC236}">
                  <a16:creationId xmlns:a16="http://schemas.microsoft.com/office/drawing/2014/main" id="{37DC32A4-6F16-EF3C-306B-9838682B9189}"/>
                </a:ext>
              </a:extLst>
            </p:cNvPr>
            <p:cNvSpPr/>
            <p:nvPr/>
          </p:nvSpPr>
          <p:spPr>
            <a:xfrm>
              <a:off x="3682831" y="4296298"/>
              <a:ext cx="4910023" cy="1064212"/>
            </a:xfrm>
            <a:prstGeom prst="line">
              <a:avLst/>
            </a:prstGeom>
            <a:ln w="38100" cap="flat">
              <a:solidFill>
                <a:srgbClr val="D9D9D9"/>
              </a:solidFill>
              <a:prstDash val="solid"/>
              <a:headEnd type="triangle" w="lg" len="med"/>
              <a:tailEnd type="none" w="sm" len="sm"/>
            </a:ln>
          </p:spPr>
        </p:sp>
        <p:sp>
          <p:nvSpPr>
            <p:cNvPr id="8" name="AutoShape 16">
              <a:extLst>
                <a:ext uri="{FF2B5EF4-FFF2-40B4-BE49-F238E27FC236}">
                  <a16:creationId xmlns:a16="http://schemas.microsoft.com/office/drawing/2014/main" id="{957FD07D-2141-E9B0-C0D4-77030F5ACC70}"/>
                </a:ext>
              </a:extLst>
            </p:cNvPr>
            <p:cNvSpPr/>
            <p:nvPr/>
          </p:nvSpPr>
          <p:spPr>
            <a:xfrm flipH="1">
              <a:off x="8661344" y="3603780"/>
              <a:ext cx="4111402" cy="1739186"/>
            </a:xfrm>
            <a:prstGeom prst="line">
              <a:avLst/>
            </a:prstGeom>
            <a:ln w="38100" cap="flat">
              <a:solidFill>
                <a:srgbClr val="D9D9D9"/>
              </a:solidFill>
              <a:prstDash val="solid"/>
              <a:headEnd type="triangle" w="lg" len="med"/>
              <a:tailEnd type="none" w="sm" len="sm"/>
            </a:ln>
          </p:spPr>
        </p:sp>
        <p:sp>
          <p:nvSpPr>
            <p:cNvPr id="9" name="TextBox 21">
              <a:extLst>
                <a:ext uri="{FF2B5EF4-FFF2-40B4-BE49-F238E27FC236}">
                  <a16:creationId xmlns:a16="http://schemas.microsoft.com/office/drawing/2014/main" id="{45ED73BD-08D5-C211-4FFA-04C4B835D69F}"/>
                </a:ext>
              </a:extLst>
            </p:cNvPr>
            <p:cNvSpPr txBox="1"/>
            <p:nvPr/>
          </p:nvSpPr>
          <p:spPr>
            <a:xfrm>
              <a:off x="9725868" y="3361420"/>
              <a:ext cx="792667" cy="7191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38"/>
                </a:lnSpc>
              </a:pPr>
              <a:r>
                <a:rPr lang="en-US" sz="2400" b="1" dirty="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80</a:t>
              </a:r>
            </a:p>
          </p:txBody>
        </p:sp>
        <p:sp>
          <p:nvSpPr>
            <p:cNvPr id="11" name="TextBox 22">
              <a:extLst>
                <a:ext uri="{FF2B5EF4-FFF2-40B4-BE49-F238E27FC236}">
                  <a16:creationId xmlns:a16="http://schemas.microsoft.com/office/drawing/2014/main" id="{E06F05BF-E6D5-E1E8-234A-186048A71B7C}"/>
                </a:ext>
              </a:extLst>
            </p:cNvPr>
            <p:cNvSpPr txBox="1"/>
            <p:nvPr/>
          </p:nvSpPr>
          <p:spPr>
            <a:xfrm>
              <a:off x="10382781" y="3270051"/>
              <a:ext cx="135756" cy="287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90"/>
                </a:lnSpc>
              </a:pPr>
              <a:r>
                <a:rPr lang="en-US" sz="1707" b="1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o</a:t>
              </a:r>
            </a:p>
          </p:txBody>
        </p:sp>
        <p:sp>
          <p:nvSpPr>
            <p:cNvPr id="12" name="AutoShape 23">
              <a:extLst>
                <a:ext uri="{FF2B5EF4-FFF2-40B4-BE49-F238E27FC236}">
                  <a16:creationId xmlns:a16="http://schemas.microsoft.com/office/drawing/2014/main" id="{D1C99E22-F0E7-D1BE-2E16-4DD59FEF2EE9}"/>
                </a:ext>
              </a:extLst>
            </p:cNvPr>
            <p:cNvSpPr/>
            <p:nvPr/>
          </p:nvSpPr>
          <p:spPr>
            <a:xfrm flipV="1">
              <a:off x="9279515" y="3785161"/>
              <a:ext cx="505239" cy="549237"/>
            </a:xfrm>
            <a:prstGeom prst="line">
              <a:avLst/>
            </a:prstGeom>
            <a:ln w="57150" cap="flat">
              <a:solidFill>
                <a:srgbClr val="FFFF00">
                  <a:alpha val="50000"/>
                </a:srgbClr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13" name="AutoShape 25">
              <a:extLst>
                <a:ext uri="{FF2B5EF4-FFF2-40B4-BE49-F238E27FC236}">
                  <a16:creationId xmlns:a16="http://schemas.microsoft.com/office/drawing/2014/main" id="{F8D336A6-948F-6A76-5FA9-5C0FC4B9DFA3}"/>
                </a:ext>
              </a:extLst>
            </p:cNvPr>
            <p:cNvSpPr/>
            <p:nvPr/>
          </p:nvSpPr>
          <p:spPr>
            <a:xfrm flipH="1" flipV="1">
              <a:off x="7927561" y="1475962"/>
              <a:ext cx="678698" cy="3884548"/>
            </a:xfrm>
            <a:prstGeom prst="line">
              <a:avLst/>
            </a:prstGeom>
            <a:ln w="38100" cap="flat">
              <a:solidFill>
                <a:srgbClr val="D9D9D9">
                  <a:alpha val="47843"/>
                </a:srgbClr>
              </a:solidFill>
              <a:prstDash val="lgDash"/>
              <a:headEnd type="none" w="sm" len="sm"/>
              <a:tailEnd type="none" w="sm" len="sm"/>
            </a:ln>
          </p:spPr>
        </p:sp>
        <p:sp>
          <p:nvSpPr>
            <p:cNvPr id="14" name="Freeform 70">
              <a:extLst>
                <a:ext uri="{FF2B5EF4-FFF2-40B4-BE49-F238E27FC236}">
                  <a16:creationId xmlns:a16="http://schemas.microsoft.com/office/drawing/2014/main" id="{9F658860-D8D3-919E-4304-CD7CBF7E1492}"/>
                </a:ext>
              </a:extLst>
            </p:cNvPr>
            <p:cNvSpPr/>
            <p:nvPr/>
          </p:nvSpPr>
          <p:spPr>
            <a:xfrm>
              <a:off x="7474117" y="1279002"/>
              <a:ext cx="796718" cy="796718"/>
            </a:xfrm>
            <a:custGeom>
              <a:avLst/>
              <a:gdLst/>
              <a:ahLst/>
              <a:cxnLst/>
              <a:rect l="l" t="t" r="r" b="b"/>
              <a:pathLst>
                <a:path w="796718" h="796718">
                  <a:moveTo>
                    <a:pt x="0" y="0"/>
                  </a:moveTo>
                  <a:lnTo>
                    <a:pt x="796718" y="0"/>
                  </a:lnTo>
                  <a:lnTo>
                    <a:pt x="796718" y="796718"/>
                  </a:lnTo>
                  <a:lnTo>
                    <a:pt x="0" y="7967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F270EFAE-66D4-2434-BB04-62CB072A8325}"/>
                </a:ext>
              </a:extLst>
            </p:cNvPr>
            <p:cNvSpPr/>
            <p:nvPr/>
          </p:nvSpPr>
          <p:spPr>
            <a:xfrm>
              <a:off x="7663645" y="4157645"/>
              <a:ext cx="1800000" cy="1609202"/>
            </a:xfrm>
            <a:prstGeom prst="arc">
              <a:avLst/>
            </a:prstGeom>
            <a:ln w="53975" cap="flat" cmpd="sng" algn="ctr">
              <a:solidFill>
                <a:schemeClr val="accent6">
                  <a:alpha val="65000"/>
                </a:schemeClr>
              </a:solidFill>
              <a:prstDash val="solid"/>
              <a:round/>
              <a:headEnd type="arrow" w="med" len="med"/>
              <a:tailEnd type="arrow" w="med" len="med"/>
            </a:ln>
            <a:effectLst>
              <a:outerShdw blurRad="50800" dist="50800" dir="5400000" sx="5000" sy="5000" algn="ctr" rotWithShape="0">
                <a:srgbClr val="000000">
                  <a:alpha val="43137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2DEE4E0-AA42-6ADA-EDA9-13BC5EDF2568}"/>
              </a:ext>
            </a:extLst>
          </p:cNvPr>
          <p:cNvSpPr txBox="1"/>
          <p:nvPr/>
        </p:nvSpPr>
        <p:spPr>
          <a:xfrm>
            <a:off x="0" y="9887532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©</a:t>
            </a:r>
          </a:p>
        </p:txBody>
      </p:sp>
      <p:sp>
        <p:nvSpPr>
          <p:cNvPr id="4" name="TextBox 33">
            <a:extLst>
              <a:ext uri="{FF2B5EF4-FFF2-40B4-BE49-F238E27FC236}">
                <a16:creationId xmlns:a16="http://schemas.microsoft.com/office/drawing/2014/main" id="{A0E8796F-F379-5C33-7E7E-1BB938026214}"/>
              </a:ext>
            </a:extLst>
          </p:cNvPr>
          <p:cNvSpPr txBox="1"/>
          <p:nvPr/>
        </p:nvSpPr>
        <p:spPr>
          <a:xfrm>
            <a:off x="11602295" y="3696758"/>
            <a:ext cx="4926264" cy="683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3200" dirty="0">
                <a:solidFill>
                  <a:srgbClr val="FFFFFF"/>
                </a:solidFill>
                <a:latin typeface="Big Shoulders Inline Text"/>
                <a:ea typeface="Big Shoulders Inline Text"/>
                <a:cs typeface="Big Shoulders Inline Text"/>
                <a:sym typeface="Big Shoulders Inline Text"/>
              </a:rPr>
              <a:t>IT’S A GRB DETECTION !!</a:t>
            </a: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CB712A6B-E03A-7A37-A3DE-C3FFB7E27E38}"/>
              </a:ext>
            </a:extLst>
          </p:cNvPr>
          <p:cNvSpPr/>
          <p:nvPr/>
        </p:nvSpPr>
        <p:spPr>
          <a:xfrm rot="10800000">
            <a:off x="13848874" y="4517426"/>
            <a:ext cx="360040" cy="1139450"/>
          </a:xfrm>
          <a:prstGeom prst="upArrow">
            <a:avLst/>
          </a:prstGeom>
          <a:gradFill>
            <a:gsLst>
              <a:gs pos="28000">
                <a:schemeClr val="accent3">
                  <a:lumMod val="20000"/>
                  <a:lumOff val="8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734AFE-C195-B6C0-BF12-7FDAC020F018}"/>
              </a:ext>
            </a:extLst>
          </p:cNvPr>
          <p:cNvSpPr txBox="1"/>
          <p:nvPr/>
        </p:nvSpPr>
        <p:spPr>
          <a:xfrm>
            <a:off x="12024320" y="6172855"/>
            <a:ext cx="4752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/>
            <a:r>
              <a:rPr lang="en-GB" sz="2400" b="0" i="0" u="none" strike="noStrike" dirty="0">
                <a:solidFill>
                  <a:srgbClr val="FFFFFF"/>
                </a:solidFill>
                <a:effectLst/>
                <a:latin typeface="Bahnschrift Light SemiCondensed" panose="020B0502040204020203" pitchFamily="34" charset="0"/>
              </a:rPr>
              <a:t>Likelihood ( Time delay</a:t>
            </a:r>
            <a:r>
              <a:rPr lang="en-GB" sz="24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,</a:t>
            </a:r>
            <a:r>
              <a:rPr lang="en-GB" sz="2400" b="0" i="0" u="none" strike="noStrike" dirty="0">
                <a:solidFill>
                  <a:srgbClr val="FFFFFF"/>
                </a:solidFill>
                <a:effectLst/>
                <a:latin typeface="Bahnschrift Light SemiCondensed" panose="020B0502040204020203" pitchFamily="34" charset="0"/>
              </a:rPr>
              <a:t> Intrinsic Flux)</a:t>
            </a:r>
          </a:p>
          <a:p>
            <a:pPr rtl="0" fontAlgn="base"/>
            <a:r>
              <a:rPr lang="en-GB" sz="24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                 into MCMC</a:t>
            </a:r>
            <a:endParaRPr lang="en-GB" sz="2400" b="0" i="0" u="none" strike="noStrike" dirty="0">
              <a:solidFill>
                <a:srgbClr val="FFFFFF"/>
              </a:solidFill>
              <a:effectLst/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84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  <p:bldP spid="10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299DD6-57EC-96CA-E832-622CBBA13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rtist’s impression of a gamma-ray burst">
            <a:extLst>
              <a:ext uri="{FF2B5EF4-FFF2-40B4-BE49-F238E27FC236}">
                <a16:creationId xmlns:a16="http://schemas.microsoft.com/office/drawing/2014/main" id="{C8F0B8C8-2695-54C8-8FAB-E011234DF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49" y="798260"/>
            <a:ext cx="15725776" cy="858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B8DF907D-39F1-F576-A6A8-37E24A827B3F}"/>
              </a:ext>
            </a:extLst>
          </p:cNvPr>
          <p:cNvSpPr txBox="1"/>
          <p:nvPr/>
        </p:nvSpPr>
        <p:spPr>
          <a:xfrm>
            <a:off x="1695449" y="1547001"/>
            <a:ext cx="4953000" cy="712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>
                <a:solidFill>
                  <a:schemeClr val="bg1"/>
                </a:solidFill>
                <a:latin typeface="Big Shoulders Inline Text" panose="020B0604020202020204" charset="0"/>
                <a:ea typeface="Big Shoulders Inline Text"/>
                <a:cs typeface="Big Shoulders Inline Text"/>
                <a:sym typeface="Big Shoulders Inline Text"/>
              </a:rPr>
              <a:t>Gamma-ray Bursts (GRBs)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8045F1E-EAD4-11D4-631A-65860B42D65E}"/>
              </a:ext>
            </a:extLst>
          </p:cNvPr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2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CDE1C8E-E849-0593-B220-57FF61CA83EE}"/>
              </a:ext>
            </a:extLst>
          </p:cNvPr>
          <p:cNvSpPr txBox="1"/>
          <p:nvPr/>
        </p:nvSpPr>
        <p:spPr>
          <a:xfrm>
            <a:off x="10687050" y="5448300"/>
            <a:ext cx="6734175" cy="1268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56"/>
              </a:lnSpc>
              <a:spcBef>
                <a:spcPct val="0"/>
              </a:spcBef>
            </a:pPr>
            <a:r>
              <a:rPr lang="en-US" sz="3600" dirty="0">
                <a:solidFill>
                  <a:srgbClr val="F0EEE9"/>
                </a:solidFill>
                <a:latin typeface="Bahnschrift Light SemiCondensed" panose="020B0502040204020203" pitchFamily="34" charset="0"/>
              </a:rPr>
              <a:t>Brightest Explosion in the Universe !  </a:t>
            </a:r>
          </a:p>
          <a:p>
            <a:pPr algn="ctr">
              <a:lnSpc>
                <a:spcPts val="5386"/>
              </a:lnSpc>
              <a:spcBef>
                <a:spcPct val="0"/>
              </a:spcBef>
            </a:pPr>
            <a:endParaRPr lang="en-US" sz="3600" dirty="0">
              <a:solidFill>
                <a:srgbClr val="F0EEE9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A6E1A7-84D2-0C33-8ED9-DE1FC4DB0B22}"/>
              </a:ext>
            </a:extLst>
          </p:cNvPr>
          <p:cNvSpPr txBox="1"/>
          <p:nvPr/>
        </p:nvSpPr>
        <p:spPr>
          <a:xfrm>
            <a:off x="2490488" y="8950880"/>
            <a:ext cx="33629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i="0" dirty="0">
                <a:solidFill>
                  <a:schemeClr val="bg1">
                    <a:lumMod val="75000"/>
                  </a:schemeClr>
                </a:solidFill>
                <a:effectLst/>
                <a:latin typeface="Bahnschrift Light" panose="020B0502040204020203" pitchFamily="34" charset="0"/>
              </a:rPr>
              <a:t>Credit: ESO/A. Roquette   </a:t>
            </a:r>
            <a:endParaRPr lang="en-IN" dirty="0">
              <a:solidFill>
                <a:schemeClr val="bg1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1B3459-0B3C-1042-46DF-DA40CB3336AE}"/>
              </a:ext>
            </a:extLst>
          </p:cNvPr>
          <p:cNvSpPr txBox="1"/>
          <p:nvPr/>
        </p:nvSpPr>
        <p:spPr>
          <a:xfrm>
            <a:off x="31314" y="9841099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</a:t>
            </a:r>
          </a:p>
        </p:txBody>
      </p:sp>
    </p:spTree>
    <p:extLst>
      <p:ext uri="{BB962C8B-B14F-4D97-AF65-F5344CB8AC3E}">
        <p14:creationId xmlns:p14="http://schemas.microsoft.com/office/powerpoint/2010/main" val="2998610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C8BE1C-E3AD-ABB8-9BC1-32E47779F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B123EF88-BDBC-1B37-3A8A-9D69908D98C3}"/>
              </a:ext>
            </a:extLst>
          </p:cNvPr>
          <p:cNvSpPr txBox="1"/>
          <p:nvPr/>
        </p:nvSpPr>
        <p:spPr>
          <a:xfrm>
            <a:off x="3023320" y="2983260"/>
            <a:ext cx="11881320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800" dirty="0">
                <a:solidFill>
                  <a:schemeClr val="accent6">
                    <a:lumMod val="40000"/>
                    <a:lumOff val="60000"/>
                  </a:schemeClr>
                </a:solidFill>
                <a:latin typeface="Big Shoulders Inline Text" panose="020B0604020202020204" charset="0"/>
                <a:ea typeface="Big Shoulders Inline Text"/>
                <a:cs typeface="Big Shoulders Inline Text"/>
                <a:sym typeface="Big Shoulders Inline Text"/>
              </a:rPr>
              <a:t>Where to Place &amp; How to Point the CubeSats?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DE3232-2FF0-73C7-D6F6-9A02C686F176}"/>
              </a:ext>
            </a:extLst>
          </p:cNvPr>
          <p:cNvSpPr txBox="1"/>
          <p:nvPr/>
        </p:nvSpPr>
        <p:spPr>
          <a:xfrm>
            <a:off x="31314" y="9841099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</a:t>
            </a:r>
          </a:p>
        </p:txBody>
      </p:sp>
    </p:spTree>
    <p:extLst>
      <p:ext uri="{BB962C8B-B14F-4D97-AF65-F5344CB8AC3E}">
        <p14:creationId xmlns:p14="http://schemas.microsoft.com/office/powerpoint/2010/main" val="2456652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29F1E7-1116-010D-6BB7-00866DF43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D1905D31-C35A-E3CA-26BF-2B7F4931932A}"/>
              </a:ext>
            </a:extLst>
          </p:cNvPr>
          <p:cNvSpPr txBox="1"/>
          <p:nvPr/>
        </p:nvSpPr>
        <p:spPr>
          <a:xfrm>
            <a:off x="3203340" y="3487316"/>
            <a:ext cx="1188132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IN" sz="8800" dirty="0">
                <a:solidFill>
                  <a:srgbClr val="FFFFFF"/>
                </a:solidFill>
                <a:latin typeface="Big Shoulders Inline Text" panose="020B0604020202020204" charset="0"/>
              </a:rPr>
              <a:t>1. CO-POINTING</a:t>
            </a:r>
            <a:endParaRPr lang="en-US" sz="8800" dirty="0">
              <a:solidFill>
                <a:schemeClr val="accent6">
                  <a:lumMod val="40000"/>
                  <a:lumOff val="60000"/>
                </a:schemeClr>
              </a:solidFill>
              <a:latin typeface="Big Shoulders Inline Text" panose="020B0604020202020204" charset="0"/>
              <a:ea typeface="Big Shoulders Inline Text"/>
              <a:cs typeface="Big Shoulders Inline Text"/>
              <a:sym typeface="Big Shoulders Inline Tex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846B64-06D1-6E6F-2FB1-8B5ABF2F0AAA}"/>
              </a:ext>
            </a:extLst>
          </p:cNvPr>
          <p:cNvSpPr txBox="1"/>
          <p:nvPr/>
        </p:nvSpPr>
        <p:spPr>
          <a:xfrm>
            <a:off x="31314" y="9841099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</a:t>
            </a:r>
          </a:p>
        </p:txBody>
      </p:sp>
    </p:spTree>
    <p:extLst>
      <p:ext uri="{BB962C8B-B14F-4D97-AF65-F5344CB8AC3E}">
        <p14:creationId xmlns:p14="http://schemas.microsoft.com/office/powerpoint/2010/main" val="2928754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2D24BE-EB12-0ADE-AB6B-F6AB76AC5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1D365F9-E331-6F99-7E8D-4B6CF1CFC5BD}"/>
              </a:ext>
            </a:extLst>
          </p:cNvPr>
          <p:cNvSpPr/>
          <p:nvPr/>
        </p:nvSpPr>
        <p:spPr>
          <a:xfrm rot="21252875">
            <a:off x="6201743" y="657823"/>
            <a:ext cx="5468094" cy="9296399"/>
          </a:xfrm>
          <a:custGeom>
            <a:avLst/>
            <a:gdLst/>
            <a:ahLst/>
            <a:cxnLst/>
            <a:rect l="l" t="t" r="r" b="b"/>
            <a:pathLst>
              <a:path w="5088460" h="5088460">
                <a:moveTo>
                  <a:pt x="0" y="0"/>
                </a:moveTo>
                <a:lnTo>
                  <a:pt x="5088460" y="0"/>
                </a:lnTo>
                <a:lnTo>
                  <a:pt x="5088460" y="5088460"/>
                </a:lnTo>
                <a:lnTo>
                  <a:pt x="0" y="50884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solidFill>
              <a:schemeClr val="accent5"/>
            </a:solidFill>
          </a:ln>
          <a:scene3d>
            <a:camera prst="perspectiveContrastingRightFacing"/>
            <a:lightRig rig="threePt" dir="t"/>
          </a:scene3d>
        </p:spPr>
        <p:txBody>
          <a:bodyPr/>
          <a:lstStyle/>
          <a:p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9FEDDB4-E8E9-AEE8-F2F8-3CEEF9B3337F}"/>
              </a:ext>
            </a:extLst>
          </p:cNvPr>
          <p:cNvSpPr/>
          <p:nvPr/>
        </p:nvSpPr>
        <p:spPr>
          <a:xfrm rot="-180752">
            <a:off x="9691379" y="2817372"/>
            <a:ext cx="1097887" cy="1481959"/>
          </a:xfrm>
          <a:custGeom>
            <a:avLst/>
            <a:gdLst/>
            <a:ahLst/>
            <a:cxnLst/>
            <a:rect l="l" t="t" r="r" b="b"/>
            <a:pathLst>
              <a:path w="1543942" h="2144642">
                <a:moveTo>
                  <a:pt x="0" y="181725"/>
                </a:moveTo>
                <a:lnTo>
                  <a:pt x="1261080" y="0"/>
                </a:lnTo>
                <a:lnTo>
                  <a:pt x="1543941" y="1962918"/>
                </a:lnTo>
                <a:lnTo>
                  <a:pt x="282860" y="2144643"/>
                </a:lnTo>
                <a:lnTo>
                  <a:pt x="0" y="181725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4E90128-7325-13C4-D4FD-C1D21CCC768D}"/>
              </a:ext>
            </a:extLst>
          </p:cNvPr>
          <p:cNvSpPr/>
          <p:nvPr/>
        </p:nvSpPr>
        <p:spPr>
          <a:xfrm rot="-137331">
            <a:off x="10102977" y="5408459"/>
            <a:ext cx="1113559" cy="1542025"/>
          </a:xfrm>
          <a:custGeom>
            <a:avLst/>
            <a:gdLst/>
            <a:ahLst/>
            <a:cxnLst/>
            <a:rect l="l" t="t" r="r" b="b"/>
            <a:pathLst>
              <a:path w="1319669" h="2020785">
                <a:moveTo>
                  <a:pt x="0" y="0"/>
                </a:moveTo>
                <a:lnTo>
                  <a:pt x="1319670" y="0"/>
                </a:lnTo>
                <a:lnTo>
                  <a:pt x="1319670" y="2020785"/>
                </a:lnTo>
                <a:lnTo>
                  <a:pt x="0" y="202078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76AC094-F4D9-87F4-F04D-AE5C0DE05E6B}"/>
              </a:ext>
            </a:extLst>
          </p:cNvPr>
          <p:cNvSpPr/>
          <p:nvPr/>
        </p:nvSpPr>
        <p:spPr>
          <a:xfrm rot="22953">
            <a:off x="9622290" y="8129433"/>
            <a:ext cx="1004872" cy="1697926"/>
          </a:xfrm>
          <a:custGeom>
            <a:avLst/>
            <a:gdLst/>
            <a:ahLst/>
            <a:cxnLst/>
            <a:rect l="l" t="t" r="r" b="b"/>
            <a:pathLst>
              <a:path w="1464284" h="2105217">
                <a:moveTo>
                  <a:pt x="0" y="170838"/>
                </a:moveTo>
                <a:lnTo>
                  <a:pt x="1185535" y="0"/>
                </a:lnTo>
                <a:lnTo>
                  <a:pt x="1464283" y="1934378"/>
                </a:lnTo>
                <a:lnTo>
                  <a:pt x="278748" y="2105217"/>
                </a:lnTo>
                <a:lnTo>
                  <a:pt x="0" y="170838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3048F713-CEFB-6C62-151E-13160F5E9388}"/>
              </a:ext>
            </a:extLst>
          </p:cNvPr>
          <p:cNvGrpSpPr/>
          <p:nvPr/>
        </p:nvGrpSpPr>
        <p:grpSpPr>
          <a:xfrm>
            <a:off x="8792107" y="6146196"/>
            <a:ext cx="83521" cy="81379"/>
            <a:chOff x="0" y="0"/>
            <a:chExt cx="148590" cy="14478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3729B7A-922B-1A24-741D-2F9542AC7376}"/>
                </a:ext>
              </a:extLst>
            </p:cNvPr>
            <p:cNvSpPr/>
            <p:nvPr/>
          </p:nvSpPr>
          <p:spPr>
            <a:xfrm>
              <a:off x="45720" y="4572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17780"/>
                  </a:moveTo>
                  <a:cubicBezTo>
                    <a:pt x="29210" y="50800"/>
                    <a:pt x="8890" y="45720"/>
                    <a:pt x="5080" y="38100"/>
                  </a:cubicBezTo>
                  <a:cubicBezTo>
                    <a:pt x="0" y="30480"/>
                    <a:pt x="3810" y="10160"/>
                    <a:pt x="11430" y="5080"/>
                  </a:cubicBezTo>
                  <a:cubicBezTo>
                    <a:pt x="17780" y="0"/>
                    <a:pt x="44450" y="6350"/>
                    <a:pt x="44450" y="635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9AB68E71-8770-B574-2870-0D46B9DBD604}"/>
              </a:ext>
            </a:extLst>
          </p:cNvPr>
          <p:cNvSpPr/>
          <p:nvPr/>
        </p:nvSpPr>
        <p:spPr>
          <a:xfrm rot="-24609">
            <a:off x="8414618" y="841259"/>
            <a:ext cx="1029057" cy="1472213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6002C3DD-76B1-CA16-691F-0180DC59D195}"/>
              </a:ext>
            </a:extLst>
          </p:cNvPr>
          <p:cNvSpPr/>
          <p:nvPr/>
        </p:nvSpPr>
        <p:spPr>
          <a:xfrm flipV="1">
            <a:off x="11034358" y="3483325"/>
            <a:ext cx="1401675" cy="0"/>
          </a:xfrm>
          <a:prstGeom prst="line">
            <a:avLst/>
          </a:prstGeom>
          <a:ln w="28575" cap="flat">
            <a:gradFill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  <a:prstDash val="sysDot"/>
            <a:headEnd type="none" w="sm" len="sm"/>
            <a:tailEnd type="triangle" w="lg" len="med"/>
          </a:ln>
        </p:spPr>
        <p:txBody>
          <a:bodyPr/>
          <a:lstStyle/>
          <a:p>
            <a:endParaRPr lang="en-IN" dirty="0"/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F1F8DD42-957A-88FE-2F82-50844EBC2250}"/>
              </a:ext>
            </a:extLst>
          </p:cNvPr>
          <p:cNvSpPr/>
          <p:nvPr/>
        </p:nvSpPr>
        <p:spPr>
          <a:xfrm flipV="1">
            <a:off x="10058796" y="1263972"/>
            <a:ext cx="1401674" cy="3"/>
          </a:xfrm>
          <a:prstGeom prst="line">
            <a:avLst/>
          </a:prstGeom>
          <a:ln w="28575" cap="flat">
            <a:gradFill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  <a:prstDash val="sysDot"/>
            <a:headEnd type="none" w="sm" len="sm"/>
            <a:tailEnd type="triangle" w="lg" len="med"/>
          </a:ln>
        </p:spPr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00B5FE6B-3383-77D6-CFFC-8F7306B8FEEE}"/>
              </a:ext>
            </a:extLst>
          </p:cNvPr>
          <p:cNvSpPr/>
          <p:nvPr/>
        </p:nvSpPr>
        <p:spPr>
          <a:xfrm flipV="1">
            <a:off x="11331598" y="6197386"/>
            <a:ext cx="1399321" cy="6125"/>
          </a:xfrm>
          <a:prstGeom prst="line">
            <a:avLst/>
          </a:prstGeom>
          <a:ln w="28575" cap="flat">
            <a:gradFill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  <a:prstDash val="sysDot"/>
            <a:headEnd type="none" w="sm" len="sm"/>
            <a:tailEnd type="arrow" w="med" len="sm"/>
          </a:ln>
        </p:spPr>
      </p:sp>
      <p:sp>
        <p:nvSpPr>
          <p:cNvPr id="18" name="AutoShape 18">
            <a:extLst>
              <a:ext uri="{FF2B5EF4-FFF2-40B4-BE49-F238E27FC236}">
                <a16:creationId xmlns:a16="http://schemas.microsoft.com/office/drawing/2014/main" id="{BAE0B440-2499-4B85-EC3E-D100A1B85139}"/>
              </a:ext>
            </a:extLst>
          </p:cNvPr>
          <p:cNvSpPr/>
          <p:nvPr/>
        </p:nvSpPr>
        <p:spPr>
          <a:xfrm flipV="1">
            <a:off x="10759633" y="8794974"/>
            <a:ext cx="1295400" cy="6125"/>
          </a:xfrm>
          <a:prstGeom prst="line">
            <a:avLst/>
          </a:prstGeom>
          <a:ln w="28575" cap="flat">
            <a:gradFill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  <a:prstDash val="sysDot"/>
            <a:headEnd type="none" w="sm" len="sm"/>
            <a:tailEnd type="triangle" w="lg" len="med"/>
          </a:ln>
        </p:spPr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2106443-4726-F4EA-3565-B17A4D29C151}"/>
              </a:ext>
            </a:extLst>
          </p:cNvPr>
          <p:cNvSpPr/>
          <p:nvPr/>
        </p:nvSpPr>
        <p:spPr>
          <a:xfrm rot="11427861">
            <a:off x="6458572" y="1249839"/>
            <a:ext cx="1258410" cy="1565308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B00FE672-9C7F-932D-EF89-2EE2F37A15C4}"/>
              </a:ext>
            </a:extLst>
          </p:cNvPr>
          <p:cNvSpPr/>
          <p:nvPr/>
        </p:nvSpPr>
        <p:spPr>
          <a:xfrm rot="11458860">
            <a:off x="6137470" y="3775571"/>
            <a:ext cx="1191783" cy="1667984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CE010AFF-9E24-6821-5954-818A99D53AEB}"/>
              </a:ext>
            </a:extLst>
          </p:cNvPr>
          <p:cNvSpPr/>
          <p:nvPr/>
        </p:nvSpPr>
        <p:spPr>
          <a:xfrm rot="11458860">
            <a:off x="6215029" y="6142871"/>
            <a:ext cx="1104241" cy="1510708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35A92E50-D685-5FB9-B582-E0755DECE32A}"/>
              </a:ext>
            </a:extLst>
          </p:cNvPr>
          <p:cNvSpPr/>
          <p:nvPr/>
        </p:nvSpPr>
        <p:spPr>
          <a:xfrm rot="11458860">
            <a:off x="7328049" y="8162364"/>
            <a:ext cx="1150520" cy="1577561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21" name="AutoShape 16">
            <a:extLst>
              <a:ext uri="{FF2B5EF4-FFF2-40B4-BE49-F238E27FC236}">
                <a16:creationId xmlns:a16="http://schemas.microsoft.com/office/drawing/2014/main" id="{431699A2-A7FE-E82B-933D-7B9FB4C75F67}"/>
              </a:ext>
            </a:extLst>
          </p:cNvPr>
          <p:cNvSpPr/>
          <p:nvPr/>
        </p:nvSpPr>
        <p:spPr>
          <a:xfrm flipH="1">
            <a:off x="4725756" y="2070214"/>
            <a:ext cx="1460654" cy="4507"/>
          </a:xfrm>
          <a:prstGeom prst="line">
            <a:avLst/>
          </a:prstGeom>
          <a:ln w="28575" cap="flat">
            <a:gradFill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  <a:prstDash val="sysDot"/>
            <a:headEnd type="none" w="sm" len="sm"/>
            <a:tailEnd type="triangle" w="lg" len="med"/>
          </a:ln>
        </p:spPr>
      </p:sp>
      <p:sp>
        <p:nvSpPr>
          <p:cNvPr id="22" name="AutoShape 16">
            <a:extLst>
              <a:ext uri="{FF2B5EF4-FFF2-40B4-BE49-F238E27FC236}">
                <a16:creationId xmlns:a16="http://schemas.microsoft.com/office/drawing/2014/main" id="{D4A2088F-B1FD-3634-B47A-BCBA0C6FB035}"/>
              </a:ext>
            </a:extLst>
          </p:cNvPr>
          <p:cNvSpPr/>
          <p:nvPr/>
        </p:nvSpPr>
        <p:spPr>
          <a:xfrm flipH="1">
            <a:off x="4146748" y="4563765"/>
            <a:ext cx="1460654" cy="4507"/>
          </a:xfrm>
          <a:prstGeom prst="line">
            <a:avLst/>
          </a:prstGeom>
          <a:ln w="28575" cap="flat">
            <a:gradFill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  <a:prstDash val="sysDot"/>
            <a:headEnd type="none" w="sm" len="sm"/>
            <a:tailEnd type="triangle" w="lg" len="med"/>
          </a:ln>
        </p:spPr>
      </p:sp>
      <p:sp>
        <p:nvSpPr>
          <p:cNvPr id="23" name="AutoShape 16">
            <a:extLst>
              <a:ext uri="{FF2B5EF4-FFF2-40B4-BE49-F238E27FC236}">
                <a16:creationId xmlns:a16="http://schemas.microsoft.com/office/drawing/2014/main" id="{0DE87F0F-4685-0FB4-F10F-1B6F66811376}"/>
              </a:ext>
            </a:extLst>
          </p:cNvPr>
          <p:cNvSpPr/>
          <p:nvPr/>
        </p:nvSpPr>
        <p:spPr>
          <a:xfrm flipH="1">
            <a:off x="4414216" y="7127001"/>
            <a:ext cx="1460654" cy="4507"/>
          </a:xfrm>
          <a:prstGeom prst="line">
            <a:avLst/>
          </a:prstGeom>
          <a:ln w="28575" cap="flat">
            <a:gradFill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  <a:prstDash val="sysDot"/>
            <a:headEnd type="none" w="sm" len="sm"/>
            <a:tailEnd type="triangle" w="lg" len="med"/>
          </a:ln>
        </p:spPr>
      </p:sp>
      <p:sp>
        <p:nvSpPr>
          <p:cNvPr id="24" name="AutoShape 16">
            <a:extLst>
              <a:ext uri="{FF2B5EF4-FFF2-40B4-BE49-F238E27FC236}">
                <a16:creationId xmlns:a16="http://schemas.microsoft.com/office/drawing/2014/main" id="{BB2887B2-B07C-D5E1-B8AB-C697589E80BE}"/>
              </a:ext>
            </a:extLst>
          </p:cNvPr>
          <p:cNvSpPr/>
          <p:nvPr/>
        </p:nvSpPr>
        <p:spPr>
          <a:xfrm flipH="1">
            <a:off x="5469696" y="9164549"/>
            <a:ext cx="1460654" cy="4507"/>
          </a:xfrm>
          <a:prstGeom prst="line">
            <a:avLst/>
          </a:prstGeom>
          <a:ln w="28575" cap="flat">
            <a:gradFill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  <a:prstDash val="sysDot"/>
            <a:headEnd type="none" w="sm" len="sm"/>
            <a:tailEnd type="triangle" w="lg" len="med"/>
          </a:ln>
        </p:spPr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6F31AC-98E7-1A07-AA4C-C5E513E25D8E}"/>
              </a:ext>
            </a:extLst>
          </p:cNvPr>
          <p:cNvSpPr txBox="1"/>
          <p:nvPr/>
        </p:nvSpPr>
        <p:spPr>
          <a:xfrm>
            <a:off x="4572000" y="4957822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dirty="0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9FEDEAEA-61CC-D24A-E925-86699CD9CD3C}"/>
              </a:ext>
            </a:extLst>
          </p:cNvPr>
          <p:cNvSpPr/>
          <p:nvPr/>
        </p:nvSpPr>
        <p:spPr>
          <a:xfrm>
            <a:off x="8534400" y="5716704"/>
            <a:ext cx="112128" cy="18879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30">
            <a:extLst>
              <a:ext uri="{FF2B5EF4-FFF2-40B4-BE49-F238E27FC236}">
                <a16:creationId xmlns:a16="http://schemas.microsoft.com/office/drawing/2014/main" id="{856D596F-A368-2E58-7B06-29780E07094A}"/>
              </a:ext>
            </a:extLst>
          </p:cNvPr>
          <p:cNvSpPr txBox="1"/>
          <p:nvPr/>
        </p:nvSpPr>
        <p:spPr>
          <a:xfrm>
            <a:off x="1048870" y="461121"/>
            <a:ext cx="5115429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br>
              <a:rPr lang="en-IN" sz="4400" dirty="0"/>
            </a:br>
            <a:r>
              <a:rPr lang="en-IN" sz="4400" b="0" u="none" strike="noStrike" dirty="0">
                <a:solidFill>
                  <a:srgbClr val="FFFFFF"/>
                </a:solidFill>
                <a:effectLst/>
                <a:latin typeface="Big Shoulders Inline Text" panose="020B0604020202020204" charset="0"/>
              </a:rPr>
              <a:t>1. CO-POINTING</a:t>
            </a:r>
            <a:endParaRPr lang="en-IN" sz="8800" b="0" dirty="0">
              <a:effectLst/>
              <a:latin typeface="Big Shoulders Inline Text" panose="020B0604020202020204" charset="0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B76F65EA-4313-5793-F58F-0F620C049CF1}"/>
              </a:ext>
            </a:extLst>
          </p:cNvPr>
          <p:cNvSpPr/>
          <p:nvPr/>
        </p:nvSpPr>
        <p:spPr>
          <a:xfrm rot="1868833">
            <a:off x="6527685" y="692931"/>
            <a:ext cx="3717676" cy="3772331"/>
          </a:xfrm>
          <a:prstGeom prst="arc">
            <a:avLst>
              <a:gd name="adj1" fmla="val 16389785"/>
              <a:gd name="adj2" fmla="val 19750770"/>
            </a:avLst>
          </a:prstGeom>
          <a:ln w="25400" cap="flat" cmpd="sng" algn="ctr">
            <a:solidFill>
              <a:schemeClr val="accent6">
                <a:alpha val="83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8662364-AD5E-8F81-3117-A237566199E3}"/>
                  </a:ext>
                </a:extLst>
              </p:cNvPr>
              <p:cNvSpPr txBox="1"/>
              <p:nvPr/>
            </p:nvSpPr>
            <p:spPr>
              <a:xfrm>
                <a:off x="10120939" y="1414821"/>
                <a:ext cx="904991" cy="720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4938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Canva Sans Bold"/>
                            </a:rPr>
                          </m:ctrlPr>
                        </m:sSupPr>
                        <m:e>
                          <m:r>
                            <a:rPr lang="en-IN" sz="2800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Canva Sans Bold"/>
                            </a:rPr>
                            <m:t>𝟒𝟓</m:t>
                          </m:r>
                        </m:e>
                        <m:sup>
                          <m:r>
                            <a:rPr lang="en-IN" sz="2800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Canva Sans Bold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8662364-AD5E-8F81-3117-A23756619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0939" y="1414821"/>
                <a:ext cx="904991" cy="7207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 4">
            <a:extLst>
              <a:ext uri="{FF2B5EF4-FFF2-40B4-BE49-F238E27FC236}">
                <a16:creationId xmlns:a16="http://schemas.microsoft.com/office/drawing/2014/main" id="{8E4A213E-A30F-D5C3-5863-B5A2C0CD81FD}"/>
              </a:ext>
            </a:extLst>
          </p:cNvPr>
          <p:cNvSpPr/>
          <p:nvPr/>
        </p:nvSpPr>
        <p:spPr>
          <a:xfrm>
            <a:off x="7808926" y="4207115"/>
            <a:ext cx="1804856" cy="1844416"/>
          </a:xfrm>
          <a:custGeom>
            <a:avLst/>
            <a:gdLst/>
            <a:ahLst/>
            <a:cxnLst/>
            <a:rect l="l" t="t" r="r" b="b"/>
            <a:pathLst>
              <a:path w="2431551" h="2431551">
                <a:moveTo>
                  <a:pt x="0" y="0"/>
                </a:moveTo>
                <a:lnTo>
                  <a:pt x="2431550" y="0"/>
                </a:lnTo>
                <a:lnTo>
                  <a:pt x="2431550" y="2431550"/>
                </a:lnTo>
                <a:lnTo>
                  <a:pt x="0" y="2431550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26F9363F-FA9B-C5FF-99CD-169E5CA7EFAD}"/>
              </a:ext>
            </a:extLst>
          </p:cNvPr>
          <p:cNvSpPr/>
          <p:nvPr/>
        </p:nvSpPr>
        <p:spPr>
          <a:xfrm>
            <a:off x="8106175" y="2336793"/>
            <a:ext cx="2681862" cy="2507286"/>
          </a:xfrm>
          <a:custGeom>
            <a:avLst/>
            <a:gdLst/>
            <a:ahLst/>
            <a:cxnLst/>
            <a:rect l="l" t="t" r="r" b="b"/>
            <a:pathLst>
              <a:path w="4785381" h="4785381">
                <a:moveTo>
                  <a:pt x="0" y="0"/>
                </a:moveTo>
                <a:lnTo>
                  <a:pt x="4785380" y="0"/>
                </a:lnTo>
                <a:lnTo>
                  <a:pt x="4785380" y="4785381"/>
                </a:lnTo>
                <a:lnTo>
                  <a:pt x="0" y="4785381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">
            <a:extLst>
              <a:ext uri="{FF2B5EF4-FFF2-40B4-BE49-F238E27FC236}">
                <a16:creationId xmlns:a16="http://schemas.microsoft.com/office/drawing/2014/main" id="{D158F692-1AC5-02DA-4E9B-4FDA1F05D758}"/>
              </a:ext>
            </a:extLst>
          </p:cNvPr>
          <p:cNvSpPr txBox="1"/>
          <p:nvPr/>
        </p:nvSpPr>
        <p:spPr>
          <a:xfrm>
            <a:off x="17222941" y="9272455"/>
            <a:ext cx="277320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78A1A4-B332-8E1C-08C1-E17DF3F2A2EC}"/>
              </a:ext>
            </a:extLst>
          </p:cNvPr>
          <p:cNvSpPr txBox="1"/>
          <p:nvPr/>
        </p:nvSpPr>
        <p:spPr>
          <a:xfrm>
            <a:off x="13457364" y="1030508"/>
            <a:ext cx="47560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3200" b="0" i="0" dirty="0">
                <a:solidFill>
                  <a:schemeClr val="bg1"/>
                </a:solidFill>
                <a:effectLst/>
                <a:latin typeface="Bahnschrift Light Condensed" panose="020B0502040204020203" pitchFamily="34" charset="0"/>
              </a:rPr>
              <a:t>A CONSTELLATION OF </a:t>
            </a:r>
          </a:p>
          <a:p>
            <a:pPr algn="l"/>
            <a:r>
              <a:rPr lang="en-IN" sz="3200" b="0" i="0" dirty="0">
                <a:solidFill>
                  <a:schemeClr val="bg1"/>
                </a:solidFill>
                <a:effectLst/>
                <a:latin typeface="Bahnschrift Light Condensed" panose="020B0502040204020203" pitchFamily="34" charset="0"/>
              </a:rPr>
              <a:t>8 SATELLITES IN POLAR ORBIT</a:t>
            </a:r>
          </a:p>
          <a:p>
            <a:r>
              <a:rPr lang="en-IN" sz="3200" b="0" i="0" strike="noStrike" dirty="0">
                <a:solidFill>
                  <a:schemeClr val="bg1"/>
                </a:solidFill>
                <a:effectLst/>
                <a:latin typeface="Bahnschrift Light Condensed" panose="020B0502040204020203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IN" sz="3200" b="0" i="0" dirty="0">
              <a:solidFill>
                <a:schemeClr val="bg1"/>
              </a:solidFill>
              <a:effectLst/>
              <a:latin typeface="Bahnschrift Light Condensed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C4B9F0-7D82-26F8-12C7-4E03785ED1C5}"/>
              </a:ext>
            </a:extLst>
          </p:cNvPr>
          <p:cNvSpPr txBox="1"/>
          <p:nvPr/>
        </p:nvSpPr>
        <p:spPr>
          <a:xfrm>
            <a:off x="14688616" y="9164549"/>
            <a:ext cx="21776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3200" b="0" i="0" dirty="0">
                <a:solidFill>
                  <a:schemeClr val="bg1"/>
                </a:solidFill>
                <a:effectLst/>
                <a:latin typeface="Bahnschrift Light Condensed" panose="020B0502040204020203" pitchFamily="34" charset="0"/>
              </a:rPr>
              <a:t>Not to scale!!</a:t>
            </a:r>
          </a:p>
          <a:p>
            <a:r>
              <a:rPr lang="en-IN" sz="3200" b="0" i="0" strike="noStrike" dirty="0">
                <a:solidFill>
                  <a:schemeClr val="bg1"/>
                </a:solidFill>
                <a:effectLst/>
                <a:latin typeface="Bahnschrift Light Condensed" panose="020B0502040204020203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IN" sz="3200" b="0" i="0" dirty="0">
              <a:solidFill>
                <a:schemeClr val="bg1"/>
              </a:solidFill>
              <a:effectLst/>
              <a:latin typeface="Bahnschrift Light Condensed" panose="020B05020402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739B218-FC36-F2DE-68AE-EE058ED955BF}"/>
              </a:ext>
            </a:extLst>
          </p:cNvPr>
          <p:cNvSpPr txBox="1"/>
          <p:nvPr/>
        </p:nvSpPr>
        <p:spPr>
          <a:xfrm>
            <a:off x="31314" y="9841099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</a:t>
            </a:r>
          </a:p>
        </p:txBody>
      </p:sp>
    </p:spTree>
    <p:extLst>
      <p:ext uri="{BB962C8B-B14F-4D97-AF65-F5344CB8AC3E}">
        <p14:creationId xmlns:p14="http://schemas.microsoft.com/office/powerpoint/2010/main" val="3863593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F651ED-8E2D-FB05-7AB3-BB338D3C1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0AEC487-6851-911E-AD70-490489E80F38}"/>
              </a:ext>
            </a:extLst>
          </p:cNvPr>
          <p:cNvSpPr/>
          <p:nvPr/>
        </p:nvSpPr>
        <p:spPr>
          <a:xfrm rot="21252875">
            <a:off x="6201743" y="657823"/>
            <a:ext cx="5468094" cy="9296399"/>
          </a:xfrm>
          <a:custGeom>
            <a:avLst/>
            <a:gdLst/>
            <a:ahLst/>
            <a:cxnLst/>
            <a:rect l="l" t="t" r="r" b="b"/>
            <a:pathLst>
              <a:path w="5088460" h="5088460">
                <a:moveTo>
                  <a:pt x="0" y="0"/>
                </a:moveTo>
                <a:lnTo>
                  <a:pt x="5088460" y="0"/>
                </a:lnTo>
                <a:lnTo>
                  <a:pt x="5088460" y="5088460"/>
                </a:lnTo>
                <a:lnTo>
                  <a:pt x="0" y="50884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solidFill>
              <a:schemeClr val="accent5"/>
            </a:solidFill>
          </a:ln>
          <a:scene3d>
            <a:camera prst="perspectiveContrastingRightFacing"/>
            <a:lightRig rig="threePt" dir="t"/>
          </a:scene3d>
        </p:spPr>
        <p:txBody>
          <a:bodyPr/>
          <a:lstStyle/>
          <a:p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661B9C3-D3BF-35D3-5151-7BD6F4383B93}"/>
              </a:ext>
            </a:extLst>
          </p:cNvPr>
          <p:cNvSpPr/>
          <p:nvPr/>
        </p:nvSpPr>
        <p:spPr>
          <a:xfrm rot="-180752">
            <a:off x="10016566" y="4020051"/>
            <a:ext cx="1097887" cy="1481959"/>
          </a:xfrm>
          <a:custGeom>
            <a:avLst/>
            <a:gdLst/>
            <a:ahLst/>
            <a:cxnLst/>
            <a:rect l="l" t="t" r="r" b="b"/>
            <a:pathLst>
              <a:path w="1543942" h="2144642">
                <a:moveTo>
                  <a:pt x="0" y="181725"/>
                </a:moveTo>
                <a:lnTo>
                  <a:pt x="1261080" y="0"/>
                </a:lnTo>
                <a:lnTo>
                  <a:pt x="1543941" y="1962918"/>
                </a:lnTo>
                <a:lnTo>
                  <a:pt x="282860" y="2144643"/>
                </a:lnTo>
                <a:lnTo>
                  <a:pt x="0" y="181725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CEE5440-267A-04BB-6AB5-03B7D2753072}"/>
              </a:ext>
            </a:extLst>
          </p:cNvPr>
          <p:cNvSpPr/>
          <p:nvPr/>
        </p:nvSpPr>
        <p:spPr>
          <a:xfrm>
            <a:off x="7847856" y="4137668"/>
            <a:ext cx="1909027" cy="1812820"/>
          </a:xfrm>
          <a:custGeom>
            <a:avLst/>
            <a:gdLst/>
            <a:ahLst/>
            <a:cxnLst/>
            <a:rect l="l" t="t" r="r" b="b"/>
            <a:pathLst>
              <a:path w="2431551" h="2431551">
                <a:moveTo>
                  <a:pt x="0" y="0"/>
                </a:moveTo>
                <a:lnTo>
                  <a:pt x="2431550" y="0"/>
                </a:lnTo>
                <a:lnTo>
                  <a:pt x="2431550" y="2431550"/>
                </a:lnTo>
                <a:lnTo>
                  <a:pt x="0" y="243155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2A4342F-1893-1245-28A0-12D45CA2AD68}"/>
              </a:ext>
            </a:extLst>
          </p:cNvPr>
          <p:cNvSpPr/>
          <p:nvPr/>
        </p:nvSpPr>
        <p:spPr>
          <a:xfrm rot="-137331">
            <a:off x="10027945" y="6633135"/>
            <a:ext cx="1113559" cy="1542025"/>
          </a:xfrm>
          <a:custGeom>
            <a:avLst/>
            <a:gdLst/>
            <a:ahLst/>
            <a:cxnLst/>
            <a:rect l="l" t="t" r="r" b="b"/>
            <a:pathLst>
              <a:path w="1319669" h="2020785">
                <a:moveTo>
                  <a:pt x="0" y="0"/>
                </a:moveTo>
                <a:lnTo>
                  <a:pt x="1319670" y="0"/>
                </a:lnTo>
                <a:lnTo>
                  <a:pt x="1319670" y="2020785"/>
                </a:lnTo>
                <a:lnTo>
                  <a:pt x="0" y="2020785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D503157-FAAE-B9C3-DB73-058B08321C63}"/>
              </a:ext>
            </a:extLst>
          </p:cNvPr>
          <p:cNvSpPr/>
          <p:nvPr/>
        </p:nvSpPr>
        <p:spPr>
          <a:xfrm rot="11108325">
            <a:off x="8677990" y="8580375"/>
            <a:ext cx="1004872" cy="1697926"/>
          </a:xfrm>
          <a:custGeom>
            <a:avLst/>
            <a:gdLst/>
            <a:ahLst/>
            <a:cxnLst/>
            <a:rect l="l" t="t" r="r" b="b"/>
            <a:pathLst>
              <a:path w="1464284" h="2105217">
                <a:moveTo>
                  <a:pt x="0" y="170838"/>
                </a:moveTo>
                <a:lnTo>
                  <a:pt x="1185535" y="0"/>
                </a:lnTo>
                <a:lnTo>
                  <a:pt x="1464283" y="1934378"/>
                </a:lnTo>
                <a:lnTo>
                  <a:pt x="278748" y="2105217"/>
                </a:lnTo>
                <a:lnTo>
                  <a:pt x="0" y="170838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7F0C9AC4-A6F9-4523-5124-E971027A19CD}"/>
              </a:ext>
            </a:extLst>
          </p:cNvPr>
          <p:cNvGrpSpPr/>
          <p:nvPr/>
        </p:nvGrpSpPr>
        <p:grpSpPr>
          <a:xfrm>
            <a:off x="8792107" y="6146196"/>
            <a:ext cx="83521" cy="81379"/>
            <a:chOff x="0" y="0"/>
            <a:chExt cx="148590" cy="14478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07498ED-E10F-4161-2F16-77BDE1447411}"/>
                </a:ext>
              </a:extLst>
            </p:cNvPr>
            <p:cNvSpPr/>
            <p:nvPr/>
          </p:nvSpPr>
          <p:spPr>
            <a:xfrm>
              <a:off x="45720" y="4572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17780"/>
                  </a:moveTo>
                  <a:cubicBezTo>
                    <a:pt x="29210" y="50800"/>
                    <a:pt x="8890" y="45720"/>
                    <a:pt x="5080" y="38100"/>
                  </a:cubicBezTo>
                  <a:cubicBezTo>
                    <a:pt x="0" y="30480"/>
                    <a:pt x="3810" y="10160"/>
                    <a:pt x="11430" y="5080"/>
                  </a:cubicBezTo>
                  <a:cubicBezTo>
                    <a:pt x="17780" y="0"/>
                    <a:pt x="44450" y="6350"/>
                    <a:pt x="44450" y="635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A5C2A389-97A1-DCAA-6AF1-DB274BB38BBC}"/>
              </a:ext>
            </a:extLst>
          </p:cNvPr>
          <p:cNvSpPr/>
          <p:nvPr/>
        </p:nvSpPr>
        <p:spPr>
          <a:xfrm rot="-24609">
            <a:off x="9185684" y="1461692"/>
            <a:ext cx="1029057" cy="1472213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0CCE31D5-4BFE-243E-D8A0-7ED7EAF750D4}"/>
              </a:ext>
            </a:extLst>
          </p:cNvPr>
          <p:cNvSpPr/>
          <p:nvPr/>
        </p:nvSpPr>
        <p:spPr>
          <a:xfrm flipV="1">
            <a:off x="11263630" y="4402114"/>
            <a:ext cx="1401675" cy="0"/>
          </a:xfrm>
          <a:prstGeom prst="line">
            <a:avLst/>
          </a:prstGeom>
          <a:ln w="28575" cap="flat">
            <a:gradFill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  <a:prstDash val="sysDot"/>
            <a:headEnd type="none" w="sm" len="sm"/>
            <a:tailEnd type="triangle" w="lg" len="med"/>
          </a:ln>
        </p:spPr>
        <p:txBody>
          <a:bodyPr/>
          <a:lstStyle/>
          <a:p>
            <a:endParaRPr lang="en-IN" dirty="0"/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E22E95DE-737F-3AE5-B9B7-BE1741455CFA}"/>
              </a:ext>
            </a:extLst>
          </p:cNvPr>
          <p:cNvSpPr/>
          <p:nvPr/>
        </p:nvSpPr>
        <p:spPr>
          <a:xfrm flipV="1">
            <a:off x="10366662" y="2116804"/>
            <a:ext cx="1401674" cy="3"/>
          </a:xfrm>
          <a:prstGeom prst="line">
            <a:avLst/>
          </a:prstGeom>
          <a:ln w="28575" cap="flat">
            <a:gradFill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  <a:prstDash val="sysDot"/>
            <a:headEnd type="none" w="sm" len="sm"/>
            <a:tailEnd type="triangle" w="lg" len="med"/>
          </a:ln>
        </p:spPr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D50BEED5-4072-7ED6-127F-12071D54C1D9}"/>
              </a:ext>
            </a:extLst>
          </p:cNvPr>
          <p:cNvSpPr/>
          <p:nvPr/>
        </p:nvSpPr>
        <p:spPr>
          <a:xfrm flipV="1">
            <a:off x="11263630" y="6957209"/>
            <a:ext cx="1399321" cy="6125"/>
          </a:xfrm>
          <a:prstGeom prst="line">
            <a:avLst/>
          </a:prstGeom>
          <a:ln w="28575" cap="flat">
            <a:gradFill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  <a:prstDash val="sysDot"/>
            <a:headEnd type="none" w="sm" len="sm"/>
            <a:tailEnd type="arrow" w="med" len="sm"/>
          </a:ln>
        </p:spPr>
      </p:sp>
      <p:sp>
        <p:nvSpPr>
          <p:cNvPr id="18" name="AutoShape 18">
            <a:extLst>
              <a:ext uri="{FF2B5EF4-FFF2-40B4-BE49-F238E27FC236}">
                <a16:creationId xmlns:a16="http://schemas.microsoft.com/office/drawing/2014/main" id="{D7F2E21C-FE2F-05D1-876D-B68251BDCFF1}"/>
              </a:ext>
            </a:extLst>
          </p:cNvPr>
          <p:cNvSpPr/>
          <p:nvPr/>
        </p:nvSpPr>
        <p:spPr>
          <a:xfrm flipH="1">
            <a:off x="6973009" y="9582119"/>
            <a:ext cx="1429954" cy="19242"/>
          </a:xfrm>
          <a:prstGeom prst="line">
            <a:avLst/>
          </a:prstGeom>
          <a:ln w="28575" cap="flat">
            <a:gradFill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  <a:prstDash val="sysDot"/>
            <a:headEnd type="none" w="sm" len="sm"/>
            <a:tailEnd type="triangle" w="lg" len="med"/>
          </a:ln>
        </p:spPr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854F9ED-4896-530E-07D0-ED8F1AB5521E}"/>
              </a:ext>
            </a:extLst>
          </p:cNvPr>
          <p:cNvSpPr/>
          <p:nvPr/>
        </p:nvSpPr>
        <p:spPr>
          <a:xfrm>
            <a:off x="7362816" y="23062"/>
            <a:ext cx="1258410" cy="1565308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9A0EFF64-3720-D36F-2A3E-E4D208E84C04}"/>
              </a:ext>
            </a:extLst>
          </p:cNvPr>
          <p:cNvSpPr/>
          <p:nvPr/>
        </p:nvSpPr>
        <p:spPr>
          <a:xfrm rot="11458860">
            <a:off x="6183702" y="2023836"/>
            <a:ext cx="1191783" cy="1667984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9963835C-5E76-860D-E2CB-A9D467DFBCF6}"/>
              </a:ext>
            </a:extLst>
          </p:cNvPr>
          <p:cNvSpPr/>
          <p:nvPr/>
        </p:nvSpPr>
        <p:spPr>
          <a:xfrm rot="11458860">
            <a:off x="6292929" y="4983740"/>
            <a:ext cx="1104241" cy="1510708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4548F205-B8FF-3DAB-317E-05DC01645C33}"/>
              </a:ext>
            </a:extLst>
          </p:cNvPr>
          <p:cNvSpPr/>
          <p:nvPr/>
        </p:nvSpPr>
        <p:spPr>
          <a:xfrm rot="11458860">
            <a:off x="7207602" y="7240988"/>
            <a:ext cx="1150520" cy="1577561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21" name="AutoShape 16">
            <a:extLst>
              <a:ext uri="{FF2B5EF4-FFF2-40B4-BE49-F238E27FC236}">
                <a16:creationId xmlns:a16="http://schemas.microsoft.com/office/drawing/2014/main" id="{92571C63-6C17-376C-B6AB-CAA447E4D2F6}"/>
              </a:ext>
            </a:extLst>
          </p:cNvPr>
          <p:cNvSpPr/>
          <p:nvPr/>
        </p:nvSpPr>
        <p:spPr>
          <a:xfrm flipV="1">
            <a:off x="8925123" y="753966"/>
            <a:ext cx="1401674" cy="10544"/>
          </a:xfrm>
          <a:prstGeom prst="line">
            <a:avLst/>
          </a:prstGeom>
          <a:ln w="28575" cap="flat">
            <a:gradFill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  <a:prstDash val="sysDot"/>
            <a:headEnd type="none" w="sm" len="sm"/>
            <a:tailEnd type="triangle" w="lg" len="med"/>
          </a:ln>
        </p:spPr>
      </p:sp>
      <p:sp>
        <p:nvSpPr>
          <p:cNvPr id="22" name="AutoShape 16">
            <a:extLst>
              <a:ext uri="{FF2B5EF4-FFF2-40B4-BE49-F238E27FC236}">
                <a16:creationId xmlns:a16="http://schemas.microsoft.com/office/drawing/2014/main" id="{74319E7E-1590-AF27-8331-BAFC2D42620B}"/>
              </a:ext>
            </a:extLst>
          </p:cNvPr>
          <p:cNvSpPr/>
          <p:nvPr/>
        </p:nvSpPr>
        <p:spPr>
          <a:xfrm flipH="1">
            <a:off x="4523172" y="3024120"/>
            <a:ext cx="1460654" cy="4507"/>
          </a:xfrm>
          <a:prstGeom prst="line">
            <a:avLst/>
          </a:prstGeom>
          <a:ln w="28575" cap="flat">
            <a:gradFill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  <a:prstDash val="sysDot"/>
            <a:headEnd type="none" w="sm" len="sm"/>
            <a:tailEnd type="triangle" w="lg" len="med"/>
          </a:ln>
        </p:spPr>
      </p:sp>
      <p:sp>
        <p:nvSpPr>
          <p:cNvPr id="23" name="AutoShape 16">
            <a:extLst>
              <a:ext uri="{FF2B5EF4-FFF2-40B4-BE49-F238E27FC236}">
                <a16:creationId xmlns:a16="http://schemas.microsoft.com/office/drawing/2014/main" id="{D9331D5C-66C9-7D19-C7EB-5F355F7445C5}"/>
              </a:ext>
            </a:extLst>
          </p:cNvPr>
          <p:cNvSpPr/>
          <p:nvPr/>
        </p:nvSpPr>
        <p:spPr>
          <a:xfrm flipH="1">
            <a:off x="4698501" y="5538276"/>
            <a:ext cx="1460654" cy="4507"/>
          </a:xfrm>
          <a:prstGeom prst="line">
            <a:avLst/>
          </a:prstGeom>
          <a:ln w="28575" cap="flat">
            <a:gradFill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  <a:prstDash val="sysDot"/>
            <a:headEnd type="none" w="sm" len="sm"/>
            <a:tailEnd type="triangle" w="lg" len="med"/>
          </a:ln>
        </p:spPr>
      </p:sp>
      <p:sp>
        <p:nvSpPr>
          <p:cNvPr id="24" name="AutoShape 16">
            <a:extLst>
              <a:ext uri="{FF2B5EF4-FFF2-40B4-BE49-F238E27FC236}">
                <a16:creationId xmlns:a16="http://schemas.microsoft.com/office/drawing/2014/main" id="{26A17D1A-0255-EBF3-01F0-F7994ED1F75C}"/>
              </a:ext>
            </a:extLst>
          </p:cNvPr>
          <p:cNvSpPr/>
          <p:nvPr/>
        </p:nvSpPr>
        <p:spPr>
          <a:xfrm flipH="1">
            <a:off x="5563560" y="8081700"/>
            <a:ext cx="1460654" cy="4507"/>
          </a:xfrm>
          <a:prstGeom prst="line">
            <a:avLst/>
          </a:prstGeom>
          <a:ln w="28575" cap="flat">
            <a:gradFill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  <a:prstDash val="sysDot"/>
            <a:headEnd type="none" w="sm" len="sm"/>
            <a:tailEnd type="triangle" w="lg" len="med"/>
          </a:ln>
        </p:spPr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D5870533-D912-2318-C1A7-AD033F6B3E55}"/>
              </a:ext>
            </a:extLst>
          </p:cNvPr>
          <p:cNvSpPr/>
          <p:nvPr/>
        </p:nvSpPr>
        <p:spPr>
          <a:xfrm>
            <a:off x="8534400" y="5716704"/>
            <a:ext cx="112128" cy="18879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241EE420-556D-5C46-47D8-5938BE246836}"/>
              </a:ext>
            </a:extLst>
          </p:cNvPr>
          <p:cNvSpPr/>
          <p:nvPr/>
        </p:nvSpPr>
        <p:spPr>
          <a:xfrm>
            <a:off x="8106175" y="2336793"/>
            <a:ext cx="2681862" cy="2507286"/>
          </a:xfrm>
          <a:custGeom>
            <a:avLst/>
            <a:gdLst/>
            <a:ahLst/>
            <a:cxnLst/>
            <a:rect l="l" t="t" r="r" b="b"/>
            <a:pathLst>
              <a:path w="4785381" h="4785381">
                <a:moveTo>
                  <a:pt x="0" y="0"/>
                </a:moveTo>
                <a:lnTo>
                  <a:pt x="4785380" y="0"/>
                </a:lnTo>
                <a:lnTo>
                  <a:pt x="4785380" y="4785381"/>
                </a:lnTo>
                <a:lnTo>
                  <a:pt x="0" y="4785381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BADF2A63-75EF-D4A3-ADF0-F7FA0A7B37D9}"/>
              </a:ext>
            </a:extLst>
          </p:cNvPr>
          <p:cNvSpPr/>
          <p:nvPr/>
        </p:nvSpPr>
        <p:spPr>
          <a:xfrm>
            <a:off x="13899556" y="3559326"/>
            <a:ext cx="2589260" cy="2736302"/>
          </a:xfrm>
          <a:custGeom>
            <a:avLst/>
            <a:gdLst/>
            <a:ahLst/>
            <a:cxnLst/>
            <a:rect l="l" t="t" r="r" b="b"/>
            <a:pathLst>
              <a:path w="3145054" h="3145054">
                <a:moveTo>
                  <a:pt x="0" y="0"/>
                </a:moveTo>
                <a:lnTo>
                  <a:pt x="3145055" y="0"/>
                </a:lnTo>
                <a:lnTo>
                  <a:pt x="3145055" y="3145054"/>
                </a:lnTo>
                <a:lnTo>
                  <a:pt x="0" y="31450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E093C62-EE62-A0B7-A69B-0DCD44219328}"/>
              </a:ext>
            </a:extLst>
          </p:cNvPr>
          <p:cNvSpPr/>
          <p:nvPr/>
        </p:nvSpPr>
        <p:spPr>
          <a:xfrm>
            <a:off x="15108054" y="4858792"/>
            <a:ext cx="81778" cy="990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27" name="Freeform 14">
            <a:extLst>
              <a:ext uri="{FF2B5EF4-FFF2-40B4-BE49-F238E27FC236}">
                <a16:creationId xmlns:a16="http://schemas.microsoft.com/office/drawing/2014/main" id="{A828F59E-29D4-35F0-2ECD-161F0BDC8C5A}"/>
              </a:ext>
            </a:extLst>
          </p:cNvPr>
          <p:cNvSpPr/>
          <p:nvPr/>
        </p:nvSpPr>
        <p:spPr>
          <a:xfrm>
            <a:off x="821459" y="3559326"/>
            <a:ext cx="2589260" cy="2736302"/>
          </a:xfrm>
          <a:custGeom>
            <a:avLst/>
            <a:gdLst/>
            <a:ahLst/>
            <a:cxnLst/>
            <a:rect l="l" t="t" r="r" b="b"/>
            <a:pathLst>
              <a:path w="3145054" h="3145054">
                <a:moveTo>
                  <a:pt x="0" y="0"/>
                </a:moveTo>
                <a:lnTo>
                  <a:pt x="3145055" y="0"/>
                </a:lnTo>
                <a:lnTo>
                  <a:pt x="3145055" y="3145054"/>
                </a:lnTo>
                <a:lnTo>
                  <a:pt x="0" y="31450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95B29F8-7C6B-07BC-44F3-857B1BBF15D3}"/>
              </a:ext>
            </a:extLst>
          </p:cNvPr>
          <p:cNvSpPr/>
          <p:nvPr/>
        </p:nvSpPr>
        <p:spPr>
          <a:xfrm>
            <a:off x="2029957" y="4858792"/>
            <a:ext cx="81778" cy="990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30" name="TextBox 33">
            <a:extLst>
              <a:ext uri="{FF2B5EF4-FFF2-40B4-BE49-F238E27FC236}">
                <a16:creationId xmlns:a16="http://schemas.microsoft.com/office/drawing/2014/main" id="{C9E32AE8-6AE6-4117-8FA1-90544FFC55C3}"/>
              </a:ext>
            </a:extLst>
          </p:cNvPr>
          <p:cNvSpPr txBox="1"/>
          <p:nvPr/>
        </p:nvSpPr>
        <p:spPr>
          <a:xfrm>
            <a:off x="14019250" y="4610688"/>
            <a:ext cx="3392804" cy="659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2400" dirty="0">
                <a:solidFill>
                  <a:srgbClr val="FFFFFF"/>
                </a:solidFill>
                <a:latin typeface="Bahnschrift Light Condensed" panose="020B0502040204020203" pitchFamily="34" charset="0"/>
                <a:ea typeface="Big Shoulders Inline Text"/>
                <a:cs typeface="Big Shoulders Inline Text"/>
                <a:sym typeface="Big Shoulders Inline Text"/>
              </a:rPr>
              <a:t>( 0, 0 )</a:t>
            </a:r>
          </a:p>
        </p:txBody>
      </p:sp>
      <p:sp>
        <p:nvSpPr>
          <p:cNvPr id="31" name="TextBox 33">
            <a:extLst>
              <a:ext uri="{FF2B5EF4-FFF2-40B4-BE49-F238E27FC236}">
                <a16:creationId xmlns:a16="http://schemas.microsoft.com/office/drawing/2014/main" id="{9B8BC16F-7BF6-F7BB-8C74-C2BBB6C8BA12}"/>
              </a:ext>
            </a:extLst>
          </p:cNvPr>
          <p:cNvSpPr txBox="1"/>
          <p:nvPr/>
        </p:nvSpPr>
        <p:spPr>
          <a:xfrm>
            <a:off x="1038567" y="4667422"/>
            <a:ext cx="3392804" cy="659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2400" dirty="0">
                <a:solidFill>
                  <a:srgbClr val="FFFFFF"/>
                </a:solidFill>
                <a:latin typeface="Bahnschrift Light Condensed" panose="020B0502040204020203" pitchFamily="34" charset="0"/>
                <a:ea typeface="Big Shoulders Inline Text"/>
                <a:cs typeface="Big Shoulders Inline Text"/>
                <a:sym typeface="Big Shoulders Inline Text"/>
              </a:rPr>
              <a:t>( 180, 0 )</a:t>
            </a: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89102945-886D-EF20-3730-E333C28FDF98}"/>
              </a:ext>
            </a:extLst>
          </p:cNvPr>
          <p:cNvSpPr txBox="1"/>
          <p:nvPr/>
        </p:nvSpPr>
        <p:spPr>
          <a:xfrm>
            <a:off x="17192833" y="9210675"/>
            <a:ext cx="285335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206495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7E0656-BBBE-4212-ADA9-BFE045D60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5893CF42-E424-7F9A-FA78-D5BDBC500939}"/>
              </a:ext>
            </a:extLst>
          </p:cNvPr>
          <p:cNvSpPr txBox="1"/>
          <p:nvPr/>
        </p:nvSpPr>
        <p:spPr>
          <a:xfrm>
            <a:off x="17189626" y="9210675"/>
            <a:ext cx="291747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14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0A40238-B30C-5E05-A563-AFA7AF586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072" y="2047156"/>
            <a:ext cx="7848872" cy="57606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C7C7A71-EA86-E94E-1EB7-CC5202BF5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9983" y="2047156"/>
            <a:ext cx="8481389" cy="576064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DDB1709-EAC9-07D9-E62A-6F2288F503F8}"/>
              </a:ext>
            </a:extLst>
          </p:cNvPr>
          <p:cNvSpPr txBox="1"/>
          <p:nvPr/>
        </p:nvSpPr>
        <p:spPr>
          <a:xfrm>
            <a:off x="4424466" y="823020"/>
            <a:ext cx="9151034" cy="798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000" dirty="0">
                <a:solidFill>
                  <a:srgbClr val="FFFFFF"/>
                </a:solidFill>
                <a:latin typeface="Big Shoulders Inline Text"/>
                <a:ea typeface="Big Shoulders Inline Text"/>
                <a:cs typeface="Big Shoulders Inline Text"/>
                <a:sym typeface="Big Shoulders Inline Text"/>
              </a:rPr>
              <a:t>Result : Co-pointing Satellites – Time triangulation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6E5BC4-D807-B0D3-367E-84D3489A1AEA}"/>
              </a:ext>
            </a:extLst>
          </p:cNvPr>
          <p:cNvSpPr txBox="1"/>
          <p:nvPr/>
        </p:nvSpPr>
        <p:spPr>
          <a:xfrm>
            <a:off x="31314" y="9841099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</a:t>
            </a:r>
          </a:p>
        </p:txBody>
      </p:sp>
    </p:spTree>
    <p:extLst>
      <p:ext uri="{BB962C8B-B14F-4D97-AF65-F5344CB8AC3E}">
        <p14:creationId xmlns:p14="http://schemas.microsoft.com/office/powerpoint/2010/main" val="2749478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B6B36B-AA53-AB7F-93E7-7723AF786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A2DC727E-9156-638F-68DB-21DD480CF827}"/>
              </a:ext>
            </a:extLst>
          </p:cNvPr>
          <p:cNvSpPr txBox="1"/>
          <p:nvPr/>
        </p:nvSpPr>
        <p:spPr>
          <a:xfrm>
            <a:off x="17189626" y="9210675"/>
            <a:ext cx="291747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14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ECB6D7A-5FFB-EBFE-CFEF-6562CEFB7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072" y="2378678"/>
            <a:ext cx="7848872" cy="564514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8DE2E97-2088-2AAB-D620-34E156056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9983" y="2378678"/>
            <a:ext cx="8481389" cy="56451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C434F4-763A-7FF6-FDAE-EBCB8063958D}"/>
              </a:ext>
            </a:extLst>
          </p:cNvPr>
          <p:cNvSpPr txBox="1"/>
          <p:nvPr/>
        </p:nvSpPr>
        <p:spPr>
          <a:xfrm>
            <a:off x="31314" y="9841099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82BD04-3C12-D090-2B42-63F36D93D819}"/>
              </a:ext>
            </a:extLst>
          </p:cNvPr>
          <p:cNvSpPr txBox="1"/>
          <p:nvPr/>
        </p:nvSpPr>
        <p:spPr>
          <a:xfrm>
            <a:off x="4424466" y="823020"/>
            <a:ext cx="9151034" cy="798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000" dirty="0">
                <a:solidFill>
                  <a:srgbClr val="FFFFFF"/>
                </a:solidFill>
                <a:latin typeface="Big Shoulders Inline Text"/>
                <a:ea typeface="Big Shoulders Inline Text"/>
                <a:cs typeface="Big Shoulders Inline Text"/>
                <a:sym typeface="Big Shoulders Inline Text"/>
              </a:rPr>
              <a:t>Result : Time triangulation + flux offset</a:t>
            </a:r>
          </a:p>
        </p:txBody>
      </p:sp>
    </p:spTree>
    <p:extLst>
      <p:ext uri="{BB962C8B-B14F-4D97-AF65-F5344CB8AC3E}">
        <p14:creationId xmlns:p14="http://schemas.microsoft.com/office/powerpoint/2010/main" val="2086602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E026E8-09ED-9FEC-653F-E02FDADCB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1E1828B-58A0-5A26-A48C-68006640885C}"/>
              </a:ext>
            </a:extLst>
          </p:cNvPr>
          <p:cNvGrpSpPr/>
          <p:nvPr/>
        </p:nvGrpSpPr>
        <p:grpSpPr>
          <a:xfrm>
            <a:off x="561833" y="2500754"/>
            <a:ext cx="7646063" cy="3866882"/>
            <a:chOff x="561833" y="2500754"/>
            <a:chExt cx="9296116" cy="5690746"/>
          </a:xfrm>
        </p:grpSpPr>
        <p:sp>
          <p:nvSpPr>
            <p:cNvPr id="4" name="AutoShape 19">
              <a:extLst>
                <a:ext uri="{FF2B5EF4-FFF2-40B4-BE49-F238E27FC236}">
                  <a16:creationId xmlns:a16="http://schemas.microsoft.com/office/drawing/2014/main" id="{10EC8D2D-C240-A837-FDF7-E9E4E6B65280}"/>
                </a:ext>
              </a:extLst>
            </p:cNvPr>
            <p:cNvSpPr/>
            <p:nvPr/>
          </p:nvSpPr>
          <p:spPr>
            <a:xfrm flipV="1">
              <a:off x="2025401" y="7095388"/>
              <a:ext cx="7636572" cy="41096"/>
            </a:xfrm>
            <a:prstGeom prst="line">
              <a:avLst/>
            </a:prstGeom>
            <a:ln w="28575" cap="flat">
              <a:solidFill>
                <a:srgbClr val="FFFFFF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5" name="AutoShape 20">
              <a:extLst>
                <a:ext uri="{FF2B5EF4-FFF2-40B4-BE49-F238E27FC236}">
                  <a16:creationId xmlns:a16="http://schemas.microsoft.com/office/drawing/2014/main" id="{F80139B2-8F95-BBDB-0546-13DC69753CD0}"/>
                </a:ext>
              </a:extLst>
            </p:cNvPr>
            <p:cNvSpPr/>
            <p:nvPr/>
          </p:nvSpPr>
          <p:spPr>
            <a:xfrm flipV="1">
              <a:off x="2023037" y="2500754"/>
              <a:ext cx="67695" cy="4632435"/>
            </a:xfrm>
            <a:prstGeom prst="line">
              <a:avLst/>
            </a:prstGeom>
            <a:ln w="28575" cap="flat">
              <a:solidFill>
                <a:srgbClr val="FFFFFF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8" name="TextBox 74">
              <a:extLst>
                <a:ext uri="{FF2B5EF4-FFF2-40B4-BE49-F238E27FC236}">
                  <a16:creationId xmlns:a16="http://schemas.microsoft.com/office/drawing/2014/main" id="{9157C16B-E8C6-B8A7-AFFD-D26AB9E3B987}"/>
                </a:ext>
              </a:extLst>
            </p:cNvPr>
            <p:cNvSpPr txBox="1"/>
            <p:nvPr/>
          </p:nvSpPr>
          <p:spPr>
            <a:xfrm rot="-5400000">
              <a:off x="1046459" y="3718297"/>
              <a:ext cx="1185896" cy="2718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FLUX</a:t>
              </a:r>
            </a:p>
          </p:txBody>
        </p:sp>
        <p:sp>
          <p:nvSpPr>
            <p:cNvPr id="9" name="TextBox 75">
              <a:extLst>
                <a:ext uri="{FF2B5EF4-FFF2-40B4-BE49-F238E27FC236}">
                  <a16:creationId xmlns:a16="http://schemas.microsoft.com/office/drawing/2014/main" id="{57AB0B3E-82C8-E068-CBFA-FF874399D895}"/>
                </a:ext>
              </a:extLst>
            </p:cNvPr>
            <p:cNvSpPr txBox="1"/>
            <p:nvPr/>
          </p:nvSpPr>
          <p:spPr>
            <a:xfrm>
              <a:off x="5283484" y="7900458"/>
              <a:ext cx="1056437" cy="291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6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TIME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236C9C7-02C1-BDB2-FF5A-30E6CDC2904A}"/>
                </a:ext>
              </a:extLst>
            </p:cNvPr>
            <p:cNvSpPr/>
            <p:nvPr/>
          </p:nvSpPr>
          <p:spPr>
            <a:xfrm>
              <a:off x="2442775" y="3254663"/>
              <a:ext cx="5426440" cy="3536557"/>
            </a:xfrm>
            <a:custGeom>
              <a:avLst/>
              <a:gdLst>
                <a:gd name="connsiteX0" fmla="*/ 0 w 5516381"/>
                <a:gd name="connsiteY0" fmla="*/ 1813926 h 1904226"/>
                <a:gd name="connsiteX1" fmla="*/ 1004341 w 5516381"/>
                <a:gd name="connsiteY1" fmla="*/ 116 h 1904226"/>
                <a:gd name="connsiteX2" fmla="*/ 2226040 w 5516381"/>
                <a:gd name="connsiteY2" fmla="*/ 1723985 h 1904226"/>
                <a:gd name="connsiteX3" fmla="*/ 5516381 w 5516381"/>
                <a:gd name="connsiteY3" fmla="*/ 1851401 h 1904226"/>
                <a:gd name="connsiteX4" fmla="*/ 5516381 w 5516381"/>
                <a:gd name="connsiteY4" fmla="*/ 1851401 h 1904226"/>
                <a:gd name="connsiteX0" fmla="*/ 0 w 5516381"/>
                <a:gd name="connsiteY0" fmla="*/ 1828915 h 1920221"/>
                <a:gd name="connsiteX1" fmla="*/ 652072 w 5516381"/>
                <a:gd name="connsiteY1" fmla="*/ 115 h 1920221"/>
                <a:gd name="connsiteX2" fmla="*/ 2226040 w 5516381"/>
                <a:gd name="connsiteY2" fmla="*/ 1738974 h 1920221"/>
                <a:gd name="connsiteX3" fmla="*/ 5516381 w 5516381"/>
                <a:gd name="connsiteY3" fmla="*/ 1866390 h 1920221"/>
                <a:gd name="connsiteX4" fmla="*/ 5516381 w 5516381"/>
                <a:gd name="connsiteY4" fmla="*/ 1866390 h 1920221"/>
                <a:gd name="connsiteX0" fmla="*/ 0 w 5291529"/>
                <a:gd name="connsiteY0" fmla="*/ 1828915 h 1920221"/>
                <a:gd name="connsiteX1" fmla="*/ 427220 w 5291529"/>
                <a:gd name="connsiteY1" fmla="*/ 115 h 1920221"/>
                <a:gd name="connsiteX2" fmla="*/ 2001188 w 5291529"/>
                <a:gd name="connsiteY2" fmla="*/ 1738974 h 1920221"/>
                <a:gd name="connsiteX3" fmla="*/ 5291529 w 5291529"/>
                <a:gd name="connsiteY3" fmla="*/ 1866390 h 1920221"/>
                <a:gd name="connsiteX4" fmla="*/ 5291529 w 5291529"/>
                <a:gd name="connsiteY4" fmla="*/ 1866390 h 1920221"/>
                <a:gd name="connsiteX0" fmla="*/ 0 w 5426440"/>
                <a:gd name="connsiteY0" fmla="*/ 1776355 h 1920127"/>
                <a:gd name="connsiteX1" fmla="*/ 562131 w 5426440"/>
                <a:gd name="connsiteY1" fmla="*/ 21 h 1920127"/>
                <a:gd name="connsiteX2" fmla="*/ 2136099 w 5426440"/>
                <a:gd name="connsiteY2" fmla="*/ 1738880 h 1920127"/>
                <a:gd name="connsiteX3" fmla="*/ 5426440 w 5426440"/>
                <a:gd name="connsiteY3" fmla="*/ 1866296 h 1920127"/>
                <a:gd name="connsiteX4" fmla="*/ 5426440 w 5426440"/>
                <a:gd name="connsiteY4" fmla="*/ 1866296 h 1920127"/>
                <a:gd name="connsiteX0" fmla="*/ 0 w 5426440"/>
                <a:gd name="connsiteY0" fmla="*/ 1791344 h 1936125"/>
                <a:gd name="connsiteX1" fmla="*/ 786983 w 5426440"/>
                <a:gd name="connsiteY1" fmla="*/ 20 h 1936125"/>
                <a:gd name="connsiteX2" fmla="*/ 2136099 w 5426440"/>
                <a:gd name="connsiteY2" fmla="*/ 1753869 h 1936125"/>
                <a:gd name="connsiteX3" fmla="*/ 5426440 w 5426440"/>
                <a:gd name="connsiteY3" fmla="*/ 1881285 h 1936125"/>
                <a:gd name="connsiteX4" fmla="*/ 5426440 w 5426440"/>
                <a:gd name="connsiteY4" fmla="*/ 1881285 h 1936125"/>
                <a:gd name="connsiteX0" fmla="*/ 0 w 5426440"/>
                <a:gd name="connsiteY0" fmla="*/ 1791376 h 1924001"/>
                <a:gd name="connsiteX1" fmla="*/ 786983 w 5426440"/>
                <a:gd name="connsiteY1" fmla="*/ 52 h 1924001"/>
                <a:gd name="connsiteX2" fmla="*/ 1851286 w 5426440"/>
                <a:gd name="connsiteY2" fmla="*/ 1731416 h 1924001"/>
                <a:gd name="connsiteX3" fmla="*/ 5426440 w 5426440"/>
                <a:gd name="connsiteY3" fmla="*/ 1881317 h 1924001"/>
                <a:gd name="connsiteX4" fmla="*/ 5426440 w 5426440"/>
                <a:gd name="connsiteY4" fmla="*/ 1881317 h 1924001"/>
                <a:gd name="connsiteX0" fmla="*/ 0 w 5426440"/>
                <a:gd name="connsiteY0" fmla="*/ 1791364 h 1927920"/>
                <a:gd name="connsiteX1" fmla="*/ 786983 w 5426440"/>
                <a:gd name="connsiteY1" fmla="*/ 40 h 1927920"/>
                <a:gd name="connsiteX2" fmla="*/ 1821306 w 5426440"/>
                <a:gd name="connsiteY2" fmla="*/ 1738899 h 1927920"/>
                <a:gd name="connsiteX3" fmla="*/ 5426440 w 5426440"/>
                <a:gd name="connsiteY3" fmla="*/ 1881305 h 1927920"/>
                <a:gd name="connsiteX4" fmla="*/ 5426440 w 5426440"/>
                <a:gd name="connsiteY4" fmla="*/ 1881305 h 1927920"/>
                <a:gd name="connsiteX0" fmla="*/ 0 w 5426440"/>
                <a:gd name="connsiteY0" fmla="*/ 1791364 h 1926666"/>
                <a:gd name="connsiteX1" fmla="*/ 786983 w 5426440"/>
                <a:gd name="connsiteY1" fmla="*/ 40 h 1926666"/>
                <a:gd name="connsiteX2" fmla="*/ 1821306 w 5426440"/>
                <a:gd name="connsiteY2" fmla="*/ 1738899 h 1926666"/>
                <a:gd name="connsiteX3" fmla="*/ 4464385 w 5426440"/>
                <a:gd name="connsiteY3" fmla="*/ 1894906 h 1926666"/>
                <a:gd name="connsiteX4" fmla="*/ 5426440 w 5426440"/>
                <a:gd name="connsiteY4" fmla="*/ 1881305 h 1926666"/>
                <a:gd name="connsiteX5" fmla="*/ 5426440 w 5426440"/>
                <a:gd name="connsiteY5" fmla="*/ 1881305 h 192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6440" h="1926666">
                  <a:moveTo>
                    <a:pt x="0" y="1791364"/>
                  </a:moveTo>
                  <a:cubicBezTo>
                    <a:pt x="316667" y="891954"/>
                    <a:pt x="483432" y="8784"/>
                    <a:pt x="786983" y="40"/>
                  </a:cubicBezTo>
                  <a:cubicBezTo>
                    <a:pt x="1090534" y="-8704"/>
                    <a:pt x="1208406" y="1423088"/>
                    <a:pt x="1821306" y="1738899"/>
                  </a:cubicBezTo>
                  <a:cubicBezTo>
                    <a:pt x="2434206" y="2054710"/>
                    <a:pt x="3863529" y="1871172"/>
                    <a:pt x="4464385" y="1894906"/>
                  </a:cubicBezTo>
                  <a:cubicBezTo>
                    <a:pt x="5065241" y="1918640"/>
                    <a:pt x="5296078" y="1886070"/>
                    <a:pt x="5426440" y="1881305"/>
                  </a:cubicBezTo>
                  <a:lnTo>
                    <a:pt x="5426440" y="1881305"/>
                  </a:lnTo>
                </a:path>
              </a:pathLst>
            </a:cu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5347205-53FF-C933-95A6-1A7B56A22057}"/>
                </a:ext>
              </a:extLst>
            </p:cNvPr>
            <p:cNvSpPr/>
            <p:nvPr/>
          </p:nvSpPr>
          <p:spPr>
            <a:xfrm>
              <a:off x="3218818" y="4569720"/>
              <a:ext cx="5426440" cy="2082374"/>
            </a:xfrm>
            <a:custGeom>
              <a:avLst/>
              <a:gdLst>
                <a:gd name="connsiteX0" fmla="*/ 0 w 5516381"/>
                <a:gd name="connsiteY0" fmla="*/ 1813926 h 1904226"/>
                <a:gd name="connsiteX1" fmla="*/ 1004341 w 5516381"/>
                <a:gd name="connsiteY1" fmla="*/ 116 h 1904226"/>
                <a:gd name="connsiteX2" fmla="*/ 2226040 w 5516381"/>
                <a:gd name="connsiteY2" fmla="*/ 1723985 h 1904226"/>
                <a:gd name="connsiteX3" fmla="*/ 5516381 w 5516381"/>
                <a:gd name="connsiteY3" fmla="*/ 1851401 h 1904226"/>
                <a:gd name="connsiteX4" fmla="*/ 5516381 w 5516381"/>
                <a:gd name="connsiteY4" fmla="*/ 1851401 h 1904226"/>
                <a:gd name="connsiteX0" fmla="*/ 0 w 5516381"/>
                <a:gd name="connsiteY0" fmla="*/ 1828915 h 1920221"/>
                <a:gd name="connsiteX1" fmla="*/ 652072 w 5516381"/>
                <a:gd name="connsiteY1" fmla="*/ 115 h 1920221"/>
                <a:gd name="connsiteX2" fmla="*/ 2226040 w 5516381"/>
                <a:gd name="connsiteY2" fmla="*/ 1738974 h 1920221"/>
                <a:gd name="connsiteX3" fmla="*/ 5516381 w 5516381"/>
                <a:gd name="connsiteY3" fmla="*/ 1866390 h 1920221"/>
                <a:gd name="connsiteX4" fmla="*/ 5516381 w 5516381"/>
                <a:gd name="connsiteY4" fmla="*/ 1866390 h 1920221"/>
                <a:gd name="connsiteX0" fmla="*/ 0 w 5291529"/>
                <a:gd name="connsiteY0" fmla="*/ 1828915 h 1920221"/>
                <a:gd name="connsiteX1" fmla="*/ 427220 w 5291529"/>
                <a:gd name="connsiteY1" fmla="*/ 115 h 1920221"/>
                <a:gd name="connsiteX2" fmla="*/ 2001188 w 5291529"/>
                <a:gd name="connsiteY2" fmla="*/ 1738974 h 1920221"/>
                <a:gd name="connsiteX3" fmla="*/ 5291529 w 5291529"/>
                <a:gd name="connsiteY3" fmla="*/ 1866390 h 1920221"/>
                <a:gd name="connsiteX4" fmla="*/ 5291529 w 5291529"/>
                <a:gd name="connsiteY4" fmla="*/ 1866390 h 1920221"/>
                <a:gd name="connsiteX0" fmla="*/ 0 w 5426440"/>
                <a:gd name="connsiteY0" fmla="*/ 1776355 h 1920127"/>
                <a:gd name="connsiteX1" fmla="*/ 562131 w 5426440"/>
                <a:gd name="connsiteY1" fmla="*/ 21 h 1920127"/>
                <a:gd name="connsiteX2" fmla="*/ 2136099 w 5426440"/>
                <a:gd name="connsiteY2" fmla="*/ 1738880 h 1920127"/>
                <a:gd name="connsiteX3" fmla="*/ 5426440 w 5426440"/>
                <a:gd name="connsiteY3" fmla="*/ 1866296 h 1920127"/>
                <a:gd name="connsiteX4" fmla="*/ 5426440 w 5426440"/>
                <a:gd name="connsiteY4" fmla="*/ 1866296 h 1920127"/>
                <a:gd name="connsiteX0" fmla="*/ 0 w 5426440"/>
                <a:gd name="connsiteY0" fmla="*/ 1791344 h 1936125"/>
                <a:gd name="connsiteX1" fmla="*/ 786983 w 5426440"/>
                <a:gd name="connsiteY1" fmla="*/ 20 h 1936125"/>
                <a:gd name="connsiteX2" fmla="*/ 2136099 w 5426440"/>
                <a:gd name="connsiteY2" fmla="*/ 1753869 h 1936125"/>
                <a:gd name="connsiteX3" fmla="*/ 5426440 w 5426440"/>
                <a:gd name="connsiteY3" fmla="*/ 1881285 h 1936125"/>
                <a:gd name="connsiteX4" fmla="*/ 5426440 w 5426440"/>
                <a:gd name="connsiteY4" fmla="*/ 1881285 h 1936125"/>
                <a:gd name="connsiteX0" fmla="*/ 0 w 5426440"/>
                <a:gd name="connsiteY0" fmla="*/ 1791376 h 1924001"/>
                <a:gd name="connsiteX1" fmla="*/ 786983 w 5426440"/>
                <a:gd name="connsiteY1" fmla="*/ 52 h 1924001"/>
                <a:gd name="connsiteX2" fmla="*/ 1851286 w 5426440"/>
                <a:gd name="connsiteY2" fmla="*/ 1731416 h 1924001"/>
                <a:gd name="connsiteX3" fmla="*/ 5426440 w 5426440"/>
                <a:gd name="connsiteY3" fmla="*/ 1881317 h 1924001"/>
                <a:gd name="connsiteX4" fmla="*/ 5426440 w 5426440"/>
                <a:gd name="connsiteY4" fmla="*/ 1881317 h 1924001"/>
                <a:gd name="connsiteX0" fmla="*/ 0 w 5426440"/>
                <a:gd name="connsiteY0" fmla="*/ 1791364 h 1927920"/>
                <a:gd name="connsiteX1" fmla="*/ 786983 w 5426440"/>
                <a:gd name="connsiteY1" fmla="*/ 40 h 1927920"/>
                <a:gd name="connsiteX2" fmla="*/ 1821306 w 5426440"/>
                <a:gd name="connsiteY2" fmla="*/ 1738899 h 1927920"/>
                <a:gd name="connsiteX3" fmla="*/ 5426440 w 5426440"/>
                <a:gd name="connsiteY3" fmla="*/ 1881305 h 1927920"/>
                <a:gd name="connsiteX4" fmla="*/ 5426440 w 5426440"/>
                <a:gd name="connsiteY4" fmla="*/ 1881305 h 1927920"/>
                <a:gd name="connsiteX0" fmla="*/ 0 w 5426440"/>
                <a:gd name="connsiteY0" fmla="*/ 1791364 h 1926666"/>
                <a:gd name="connsiteX1" fmla="*/ 786983 w 5426440"/>
                <a:gd name="connsiteY1" fmla="*/ 40 h 1926666"/>
                <a:gd name="connsiteX2" fmla="*/ 1821306 w 5426440"/>
                <a:gd name="connsiteY2" fmla="*/ 1738899 h 1926666"/>
                <a:gd name="connsiteX3" fmla="*/ 4464385 w 5426440"/>
                <a:gd name="connsiteY3" fmla="*/ 1894906 h 1926666"/>
                <a:gd name="connsiteX4" fmla="*/ 5426440 w 5426440"/>
                <a:gd name="connsiteY4" fmla="*/ 1881305 h 1926666"/>
                <a:gd name="connsiteX5" fmla="*/ 5426440 w 5426440"/>
                <a:gd name="connsiteY5" fmla="*/ 1881305 h 192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6440" h="1926666">
                  <a:moveTo>
                    <a:pt x="0" y="1791364"/>
                  </a:moveTo>
                  <a:cubicBezTo>
                    <a:pt x="316667" y="891954"/>
                    <a:pt x="483432" y="8784"/>
                    <a:pt x="786983" y="40"/>
                  </a:cubicBezTo>
                  <a:cubicBezTo>
                    <a:pt x="1090534" y="-8704"/>
                    <a:pt x="1208406" y="1423088"/>
                    <a:pt x="1821306" y="1738899"/>
                  </a:cubicBezTo>
                  <a:cubicBezTo>
                    <a:pt x="2434206" y="2054710"/>
                    <a:pt x="3863529" y="1871172"/>
                    <a:pt x="4464385" y="1894906"/>
                  </a:cubicBezTo>
                  <a:cubicBezTo>
                    <a:pt x="5065241" y="1918640"/>
                    <a:pt x="5296078" y="1886070"/>
                    <a:pt x="5426440" y="1881305"/>
                  </a:cubicBezTo>
                  <a:lnTo>
                    <a:pt x="5426440" y="1881305"/>
                  </a:ln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0807307-D0BC-A226-06D6-FDD7C94999F2}"/>
                </a:ext>
              </a:extLst>
            </p:cNvPr>
            <p:cNvSpPr/>
            <p:nvPr/>
          </p:nvSpPr>
          <p:spPr>
            <a:xfrm>
              <a:off x="4273633" y="6005443"/>
              <a:ext cx="5426440" cy="824070"/>
            </a:xfrm>
            <a:custGeom>
              <a:avLst/>
              <a:gdLst>
                <a:gd name="connsiteX0" fmla="*/ 0 w 5516381"/>
                <a:gd name="connsiteY0" fmla="*/ 1813926 h 1904226"/>
                <a:gd name="connsiteX1" fmla="*/ 1004341 w 5516381"/>
                <a:gd name="connsiteY1" fmla="*/ 116 h 1904226"/>
                <a:gd name="connsiteX2" fmla="*/ 2226040 w 5516381"/>
                <a:gd name="connsiteY2" fmla="*/ 1723985 h 1904226"/>
                <a:gd name="connsiteX3" fmla="*/ 5516381 w 5516381"/>
                <a:gd name="connsiteY3" fmla="*/ 1851401 h 1904226"/>
                <a:gd name="connsiteX4" fmla="*/ 5516381 w 5516381"/>
                <a:gd name="connsiteY4" fmla="*/ 1851401 h 1904226"/>
                <a:gd name="connsiteX0" fmla="*/ 0 w 5516381"/>
                <a:gd name="connsiteY0" fmla="*/ 1828915 h 1920221"/>
                <a:gd name="connsiteX1" fmla="*/ 652072 w 5516381"/>
                <a:gd name="connsiteY1" fmla="*/ 115 h 1920221"/>
                <a:gd name="connsiteX2" fmla="*/ 2226040 w 5516381"/>
                <a:gd name="connsiteY2" fmla="*/ 1738974 h 1920221"/>
                <a:gd name="connsiteX3" fmla="*/ 5516381 w 5516381"/>
                <a:gd name="connsiteY3" fmla="*/ 1866390 h 1920221"/>
                <a:gd name="connsiteX4" fmla="*/ 5516381 w 5516381"/>
                <a:gd name="connsiteY4" fmla="*/ 1866390 h 1920221"/>
                <a:gd name="connsiteX0" fmla="*/ 0 w 5291529"/>
                <a:gd name="connsiteY0" fmla="*/ 1828915 h 1920221"/>
                <a:gd name="connsiteX1" fmla="*/ 427220 w 5291529"/>
                <a:gd name="connsiteY1" fmla="*/ 115 h 1920221"/>
                <a:gd name="connsiteX2" fmla="*/ 2001188 w 5291529"/>
                <a:gd name="connsiteY2" fmla="*/ 1738974 h 1920221"/>
                <a:gd name="connsiteX3" fmla="*/ 5291529 w 5291529"/>
                <a:gd name="connsiteY3" fmla="*/ 1866390 h 1920221"/>
                <a:gd name="connsiteX4" fmla="*/ 5291529 w 5291529"/>
                <a:gd name="connsiteY4" fmla="*/ 1866390 h 1920221"/>
                <a:gd name="connsiteX0" fmla="*/ 0 w 5426440"/>
                <a:gd name="connsiteY0" fmla="*/ 1776355 h 1920127"/>
                <a:gd name="connsiteX1" fmla="*/ 562131 w 5426440"/>
                <a:gd name="connsiteY1" fmla="*/ 21 h 1920127"/>
                <a:gd name="connsiteX2" fmla="*/ 2136099 w 5426440"/>
                <a:gd name="connsiteY2" fmla="*/ 1738880 h 1920127"/>
                <a:gd name="connsiteX3" fmla="*/ 5426440 w 5426440"/>
                <a:gd name="connsiteY3" fmla="*/ 1866296 h 1920127"/>
                <a:gd name="connsiteX4" fmla="*/ 5426440 w 5426440"/>
                <a:gd name="connsiteY4" fmla="*/ 1866296 h 1920127"/>
                <a:gd name="connsiteX0" fmla="*/ 0 w 5426440"/>
                <a:gd name="connsiteY0" fmla="*/ 1791344 h 1936125"/>
                <a:gd name="connsiteX1" fmla="*/ 786983 w 5426440"/>
                <a:gd name="connsiteY1" fmla="*/ 20 h 1936125"/>
                <a:gd name="connsiteX2" fmla="*/ 2136099 w 5426440"/>
                <a:gd name="connsiteY2" fmla="*/ 1753869 h 1936125"/>
                <a:gd name="connsiteX3" fmla="*/ 5426440 w 5426440"/>
                <a:gd name="connsiteY3" fmla="*/ 1881285 h 1936125"/>
                <a:gd name="connsiteX4" fmla="*/ 5426440 w 5426440"/>
                <a:gd name="connsiteY4" fmla="*/ 1881285 h 1936125"/>
                <a:gd name="connsiteX0" fmla="*/ 0 w 5426440"/>
                <a:gd name="connsiteY0" fmla="*/ 1791376 h 1924001"/>
                <a:gd name="connsiteX1" fmla="*/ 786983 w 5426440"/>
                <a:gd name="connsiteY1" fmla="*/ 52 h 1924001"/>
                <a:gd name="connsiteX2" fmla="*/ 1851286 w 5426440"/>
                <a:gd name="connsiteY2" fmla="*/ 1731416 h 1924001"/>
                <a:gd name="connsiteX3" fmla="*/ 5426440 w 5426440"/>
                <a:gd name="connsiteY3" fmla="*/ 1881317 h 1924001"/>
                <a:gd name="connsiteX4" fmla="*/ 5426440 w 5426440"/>
                <a:gd name="connsiteY4" fmla="*/ 1881317 h 1924001"/>
                <a:gd name="connsiteX0" fmla="*/ 0 w 5426440"/>
                <a:gd name="connsiteY0" fmla="*/ 1791364 h 1927920"/>
                <a:gd name="connsiteX1" fmla="*/ 786983 w 5426440"/>
                <a:gd name="connsiteY1" fmla="*/ 40 h 1927920"/>
                <a:gd name="connsiteX2" fmla="*/ 1821306 w 5426440"/>
                <a:gd name="connsiteY2" fmla="*/ 1738899 h 1927920"/>
                <a:gd name="connsiteX3" fmla="*/ 5426440 w 5426440"/>
                <a:gd name="connsiteY3" fmla="*/ 1881305 h 1927920"/>
                <a:gd name="connsiteX4" fmla="*/ 5426440 w 5426440"/>
                <a:gd name="connsiteY4" fmla="*/ 1881305 h 1927920"/>
                <a:gd name="connsiteX0" fmla="*/ 0 w 5426440"/>
                <a:gd name="connsiteY0" fmla="*/ 1791364 h 1926666"/>
                <a:gd name="connsiteX1" fmla="*/ 786983 w 5426440"/>
                <a:gd name="connsiteY1" fmla="*/ 40 h 1926666"/>
                <a:gd name="connsiteX2" fmla="*/ 1821306 w 5426440"/>
                <a:gd name="connsiteY2" fmla="*/ 1738899 h 1926666"/>
                <a:gd name="connsiteX3" fmla="*/ 4464385 w 5426440"/>
                <a:gd name="connsiteY3" fmla="*/ 1894906 h 1926666"/>
                <a:gd name="connsiteX4" fmla="*/ 5426440 w 5426440"/>
                <a:gd name="connsiteY4" fmla="*/ 1881305 h 1926666"/>
                <a:gd name="connsiteX5" fmla="*/ 5426440 w 5426440"/>
                <a:gd name="connsiteY5" fmla="*/ 1881305 h 192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6440" h="1926666">
                  <a:moveTo>
                    <a:pt x="0" y="1791364"/>
                  </a:moveTo>
                  <a:cubicBezTo>
                    <a:pt x="316667" y="891954"/>
                    <a:pt x="483432" y="8784"/>
                    <a:pt x="786983" y="40"/>
                  </a:cubicBezTo>
                  <a:cubicBezTo>
                    <a:pt x="1090534" y="-8704"/>
                    <a:pt x="1208406" y="1423088"/>
                    <a:pt x="1821306" y="1738899"/>
                  </a:cubicBezTo>
                  <a:cubicBezTo>
                    <a:pt x="2434206" y="2054710"/>
                    <a:pt x="3863529" y="1871172"/>
                    <a:pt x="4464385" y="1894906"/>
                  </a:cubicBezTo>
                  <a:cubicBezTo>
                    <a:pt x="5065241" y="1918640"/>
                    <a:pt x="5296078" y="1886070"/>
                    <a:pt x="5426440" y="1881305"/>
                  </a:cubicBezTo>
                  <a:lnTo>
                    <a:pt x="5426440" y="1881305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F5E9BB0-B5C4-7F1C-4D06-ACD5AEDEBE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19307" y="5780139"/>
              <a:ext cx="7738642" cy="36984"/>
            </a:xfrm>
            <a:prstGeom prst="line">
              <a:avLst/>
            </a:prstGeom>
            <a:ln w="444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75">
                  <a:extLst>
                    <a:ext uri="{FF2B5EF4-FFF2-40B4-BE49-F238E27FC236}">
                      <a16:creationId xmlns:a16="http://schemas.microsoft.com/office/drawing/2014/main" id="{5F9E576C-1AA9-F34D-2151-725609A0CBAC}"/>
                    </a:ext>
                  </a:extLst>
                </p:cNvPr>
                <p:cNvSpPr txBox="1"/>
                <p:nvPr/>
              </p:nvSpPr>
              <p:spPr>
                <a:xfrm>
                  <a:off x="561833" y="5639074"/>
                  <a:ext cx="2209798" cy="282129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ts val="2166"/>
                    </a:lnSpc>
                    <a:spcBef>
                      <a:spcPct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Canva Sans"/>
                              </a:rPr>
                            </m:ctrlPr>
                          </m:sSubPr>
                          <m:e>
                            <m:r>
                              <a:rPr lang="en-IN" sz="3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Canva Sans"/>
                              </a:rPr>
                              <m:t>𝐹</m:t>
                            </m:r>
                          </m:e>
                          <m:sub>
                            <m:r>
                              <a:rPr lang="en-IN" sz="36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Canva Sans"/>
                              </a:rPr>
                              <m:t>𝑙𝑖𝑚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rgbClr val="FFFFFF"/>
                    </a:solidFill>
                    <a:latin typeface="Canva Sans"/>
                    <a:ea typeface="Canva Sans"/>
                    <a:cs typeface="Canva Sans"/>
                    <a:sym typeface="Canva Sans"/>
                  </a:endParaRPr>
                </a:p>
              </p:txBody>
            </p:sp>
          </mc:Choice>
          <mc:Fallback xmlns="">
            <p:sp>
              <p:nvSpPr>
                <p:cNvPr id="19" name="TextBox 75">
                  <a:extLst>
                    <a:ext uri="{FF2B5EF4-FFF2-40B4-BE49-F238E27FC236}">
                      <a16:creationId xmlns:a16="http://schemas.microsoft.com/office/drawing/2014/main" id="{5F9E576C-1AA9-F34D-2151-725609A0CB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833" y="5639074"/>
                  <a:ext cx="2209798" cy="282129"/>
                </a:xfrm>
                <a:prstGeom prst="rect">
                  <a:avLst/>
                </a:prstGeom>
                <a:blipFill>
                  <a:blip r:embed="rId3"/>
                  <a:stretch>
                    <a:fillRect t="-93548" b="-122581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9A6C78D-F2DC-46A9-BFE5-12BF45ACF6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4002" y="4550028"/>
              <a:ext cx="7497971" cy="43931"/>
            </a:xfrm>
            <a:prstGeom prst="line">
              <a:avLst/>
            </a:prstGeom>
            <a:ln w="44450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965A0FE-FDD6-8A57-32BA-8DB2456974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3053" y="3234790"/>
              <a:ext cx="7497971" cy="19873"/>
            </a:xfrm>
            <a:prstGeom prst="line">
              <a:avLst/>
            </a:prstGeom>
            <a:ln w="44450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4" name="Left Brace 23">
              <a:extLst>
                <a:ext uri="{FF2B5EF4-FFF2-40B4-BE49-F238E27FC236}">
                  <a16:creationId xmlns:a16="http://schemas.microsoft.com/office/drawing/2014/main" id="{30B7DBD8-A37C-601D-352F-5C9A09FF0A4A}"/>
                </a:ext>
              </a:extLst>
            </p:cNvPr>
            <p:cNvSpPr/>
            <p:nvPr/>
          </p:nvSpPr>
          <p:spPr>
            <a:xfrm rot="10800000">
              <a:off x="6832126" y="3377236"/>
              <a:ext cx="178274" cy="1069912"/>
            </a:xfrm>
            <a:prstGeom prst="leftBrace">
              <a:avLst/>
            </a:prstGeom>
            <a:ln w="4762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152400 w 152400"/>
                        <a:gd name="connsiteY0" fmla="*/ 894098 h 894098"/>
                        <a:gd name="connsiteX1" fmla="*/ 76200 w 152400"/>
                        <a:gd name="connsiteY1" fmla="*/ 881399 h 894098"/>
                        <a:gd name="connsiteX2" fmla="*/ 76200 w 152400"/>
                        <a:gd name="connsiteY2" fmla="*/ 459748 h 894098"/>
                        <a:gd name="connsiteX3" fmla="*/ 0 w 152400"/>
                        <a:gd name="connsiteY3" fmla="*/ 447049 h 894098"/>
                        <a:gd name="connsiteX4" fmla="*/ 76200 w 152400"/>
                        <a:gd name="connsiteY4" fmla="*/ 434350 h 894098"/>
                        <a:gd name="connsiteX5" fmla="*/ 76200 w 152400"/>
                        <a:gd name="connsiteY5" fmla="*/ 12699 h 894098"/>
                        <a:gd name="connsiteX6" fmla="*/ 152400 w 152400"/>
                        <a:gd name="connsiteY6" fmla="*/ 0 h 894098"/>
                        <a:gd name="connsiteX7" fmla="*/ 152400 w 152400"/>
                        <a:gd name="connsiteY7" fmla="*/ 464931 h 894098"/>
                        <a:gd name="connsiteX8" fmla="*/ 152400 w 152400"/>
                        <a:gd name="connsiteY8" fmla="*/ 894098 h 894098"/>
                        <a:gd name="connsiteX0" fmla="*/ 152400 w 152400"/>
                        <a:gd name="connsiteY0" fmla="*/ 894098 h 894098"/>
                        <a:gd name="connsiteX1" fmla="*/ 76200 w 152400"/>
                        <a:gd name="connsiteY1" fmla="*/ 881399 h 894098"/>
                        <a:gd name="connsiteX2" fmla="*/ 76200 w 152400"/>
                        <a:gd name="connsiteY2" fmla="*/ 459748 h 894098"/>
                        <a:gd name="connsiteX3" fmla="*/ 0 w 152400"/>
                        <a:gd name="connsiteY3" fmla="*/ 447049 h 894098"/>
                        <a:gd name="connsiteX4" fmla="*/ 76200 w 152400"/>
                        <a:gd name="connsiteY4" fmla="*/ 434350 h 894098"/>
                        <a:gd name="connsiteX5" fmla="*/ 76200 w 152400"/>
                        <a:gd name="connsiteY5" fmla="*/ 12699 h 894098"/>
                        <a:gd name="connsiteX6" fmla="*/ 152400 w 152400"/>
                        <a:gd name="connsiteY6" fmla="*/ 0 h 894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52400" h="894098" stroke="0" extrusionOk="0">
                          <a:moveTo>
                            <a:pt x="152400" y="894098"/>
                          </a:moveTo>
                          <a:cubicBezTo>
                            <a:pt x="109787" y="893772"/>
                            <a:pt x="74723" y="888966"/>
                            <a:pt x="76200" y="881399"/>
                          </a:cubicBezTo>
                          <a:cubicBezTo>
                            <a:pt x="52074" y="703159"/>
                            <a:pt x="88393" y="605024"/>
                            <a:pt x="76200" y="459748"/>
                          </a:cubicBezTo>
                          <a:cubicBezTo>
                            <a:pt x="70298" y="448246"/>
                            <a:pt x="41432" y="448387"/>
                            <a:pt x="0" y="447049"/>
                          </a:cubicBezTo>
                          <a:cubicBezTo>
                            <a:pt x="42106" y="448748"/>
                            <a:pt x="75972" y="440628"/>
                            <a:pt x="76200" y="434350"/>
                          </a:cubicBezTo>
                          <a:cubicBezTo>
                            <a:pt x="74766" y="297592"/>
                            <a:pt x="82210" y="125446"/>
                            <a:pt x="76200" y="12699"/>
                          </a:cubicBezTo>
                          <a:cubicBezTo>
                            <a:pt x="74941" y="6871"/>
                            <a:pt x="109455" y="-8211"/>
                            <a:pt x="152400" y="0"/>
                          </a:cubicBezTo>
                          <a:cubicBezTo>
                            <a:pt x="152599" y="199822"/>
                            <a:pt x="150288" y="280479"/>
                            <a:pt x="152400" y="464931"/>
                          </a:cubicBezTo>
                          <a:cubicBezTo>
                            <a:pt x="154512" y="649383"/>
                            <a:pt x="143092" y="718084"/>
                            <a:pt x="152400" y="894098"/>
                          </a:cubicBezTo>
                          <a:close/>
                        </a:path>
                        <a:path w="152400" h="894098" fill="none" extrusionOk="0">
                          <a:moveTo>
                            <a:pt x="152400" y="894098"/>
                          </a:moveTo>
                          <a:cubicBezTo>
                            <a:pt x="111664" y="895201"/>
                            <a:pt x="77355" y="890132"/>
                            <a:pt x="76200" y="881399"/>
                          </a:cubicBezTo>
                          <a:cubicBezTo>
                            <a:pt x="32404" y="747470"/>
                            <a:pt x="119676" y="575287"/>
                            <a:pt x="76200" y="459748"/>
                          </a:cubicBezTo>
                          <a:cubicBezTo>
                            <a:pt x="67996" y="450636"/>
                            <a:pt x="47607" y="440192"/>
                            <a:pt x="0" y="447049"/>
                          </a:cubicBezTo>
                          <a:cubicBezTo>
                            <a:pt x="41236" y="446721"/>
                            <a:pt x="75711" y="440144"/>
                            <a:pt x="76200" y="434350"/>
                          </a:cubicBezTo>
                          <a:cubicBezTo>
                            <a:pt x="37127" y="299990"/>
                            <a:pt x="121339" y="113151"/>
                            <a:pt x="76200" y="12699"/>
                          </a:cubicBezTo>
                          <a:cubicBezTo>
                            <a:pt x="76911" y="-3937"/>
                            <a:pt x="106246" y="2377"/>
                            <a:pt x="152400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2895B22-7AB6-05A1-D6AF-19E79EF5FCFD}"/>
                </a:ext>
              </a:extLst>
            </p:cNvPr>
            <p:cNvSpPr txBox="1"/>
            <p:nvPr/>
          </p:nvSpPr>
          <p:spPr>
            <a:xfrm>
              <a:off x="7009421" y="3794347"/>
              <a:ext cx="778001" cy="3991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158"/>
                </a:lnSpc>
                <a:spcBef>
                  <a:spcPct val="0"/>
                </a:spcBef>
              </a:pPr>
              <a:r>
                <a:rPr lang="el-GR" sz="2800" i="1" dirty="0">
                  <a:solidFill>
                    <a:srgbClr val="FFFF00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Canva Sans"/>
                  <a:sym typeface="Canva Sans"/>
                </a:rPr>
                <a:t>Δ</a:t>
              </a:r>
              <a:r>
                <a:rPr lang="en-US" sz="2800" i="1" dirty="0">
                  <a:solidFill>
                    <a:srgbClr val="FFFF00"/>
                  </a:solidFill>
                  <a:latin typeface="Canva Sans"/>
                  <a:ea typeface="DengXian" panose="02010600030101010101" pitchFamily="2" charset="-122"/>
                  <a:cs typeface="Canva Sans"/>
                  <a:sym typeface="Canva Sans"/>
                </a:rPr>
                <a:t>F</a:t>
              </a:r>
              <a:endParaRPr lang="en-US" sz="2800" i="1" dirty="0">
                <a:solidFill>
                  <a:srgbClr val="FFFF00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F2A6587-8C91-A5BC-CCE6-7B669AB6187B}"/>
              </a:ext>
            </a:extLst>
          </p:cNvPr>
          <p:cNvSpPr txBox="1"/>
          <p:nvPr/>
        </p:nvSpPr>
        <p:spPr>
          <a:xfrm>
            <a:off x="9375889" y="1569683"/>
            <a:ext cx="6428330" cy="2375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1000"/>
              </a:spcBef>
            </a:pPr>
            <a:r>
              <a:rPr lang="en-GB" sz="2800" b="0" i="0" u="none" strike="noStrike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ahnschrift Light SemiCondensed" panose="020B0502040204020203" pitchFamily="34" charset="0"/>
              </a:rPr>
              <a:t>Flux difference increases with larger offset </a:t>
            </a:r>
            <a:r>
              <a:rPr lang="en-IN" sz="2800" b="0" i="0" u="none" strike="noStrike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ahnschrift Light SemiCondensed" panose="020B0502040204020203" pitchFamily="34" charset="0"/>
                <a:ea typeface="DengXian" panose="02010600030101010101" pitchFamily="2" charset="-122"/>
              </a:rPr>
              <a:t>angles</a:t>
            </a:r>
            <a:r>
              <a:rPr lang="en-GB" sz="2800" b="0" i="0" u="none" strike="noStrike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ahnschrift Light SemiCondensed" panose="020B0502040204020203" pitchFamily="34" charset="0"/>
              </a:rPr>
              <a:t>,  better localisation!</a:t>
            </a:r>
          </a:p>
          <a:p>
            <a:pPr rtl="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br>
              <a:rPr lang="en-GB" sz="2800" b="0" dirty="0">
                <a:effectLst/>
                <a:latin typeface="Bahnschrift Light SemiCondensed" panose="020B0502040204020203" pitchFamily="34" charset="0"/>
              </a:rPr>
            </a:br>
            <a:r>
              <a:rPr lang="en-GB" sz="2800" b="0" i="0" u="none" strike="noStrike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Bahnschrift Light SemiCondensed" panose="020B0502040204020203" pitchFamily="34" charset="0"/>
              </a:rPr>
              <a:t>Success rate of detection drops with offset angle !!</a:t>
            </a:r>
          </a:p>
        </p:txBody>
      </p:sp>
      <p:sp>
        <p:nvSpPr>
          <p:cNvPr id="48" name="TextBox 33">
            <a:extLst>
              <a:ext uri="{FF2B5EF4-FFF2-40B4-BE49-F238E27FC236}">
                <a16:creationId xmlns:a16="http://schemas.microsoft.com/office/drawing/2014/main" id="{FE8367FF-57A4-D666-E8E0-CDF434217BDF}"/>
              </a:ext>
            </a:extLst>
          </p:cNvPr>
          <p:cNvSpPr txBox="1"/>
          <p:nvPr/>
        </p:nvSpPr>
        <p:spPr>
          <a:xfrm>
            <a:off x="954983" y="1244271"/>
            <a:ext cx="6637301" cy="716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 err="1">
                <a:solidFill>
                  <a:srgbClr val="FFFFFF"/>
                </a:solidFill>
                <a:latin typeface="Big Shoulders Inline Text"/>
                <a:ea typeface="Big Shoulders Inline Text"/>
                <a:cs typeface="Big Shoulders Inline Text"/>
                <a:sym typeface="Big Shoulders Inline Text"/>
              </a:rPr>
              <a:t>Localisation</a:t>
            </a:r>
            <a:r>
              <a:rPr lang="en-US" sz="4400" dirty="0">
                <a:solidFill>
                  <a:srgbClr val="FFFFFF"/>
                </a:solidFill>
                <a:latin typeface="Big Shoulders Inline Text"/>
                <a:ea typeface="Big Shoulders Inline Text"/>
                <a:cs typeface="Big Shoulders Inline Text"/>
                <a:sym typeface="Big Shoulders Inline Text"/>
              </a:rPr>
              <a:t> by Incident Flux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B646771-F570-A16B-6D2B-E71045BC3FBE}"/>
              </a:ext>
            </a:extLst>
          </p:cNvPr>
          <p:cNvSpPr txBox="1"/>
          <p:nvPr/>
        </p:nvSpPr>
        <p:spPr>
          <a:xfrm>
            <a:off x="9360024" y="1018714"/>
            <a:ext cx="68817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/>
            <a:r>
              <a:rPr lang="en-GB" sz="3200" b="0" i="0" u="none" strike="noStrike" dirty="0">
                <a:solidFill>
                  <a:srgbClr val="FFFFFF"/>
                </a:solidFill>
                <a:effectLst/>
                <a:latin typeface="Bahnschrift Light SemiCondensed" panose="020B0502040204020203" pitchFamily="34" charset="0"/>
              </a:rPr>
              <a:t>Likelihood ( Time delay</a:t>
            </a:r>
            <a:r>
              <a:rPr lang="en-GB" sz="32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,</a:t>
            </a:r>
            <a:r>
              <a:rPr lang="en-GB" sz="3200" b="0" i="0" u="none" strike="noStrike" dirty="0">
                <a:solidFill>
                  <a:srgbClr val="FFFFFF"/>
                </a:solidFill>
                <a:effectLst/>
                <a:latin typeface="Bahnschrift Light SemiCondensed" panose="020B0502040204020203" pitchFamily="34" charset="0"/>
              </a:rPr>
              <a:t> Intrinsic Flux)</a:t>
            </a:r>
          </a:p>
        </p:txBody>
      </p:sp>
      <p:sp>
        <p:nvSpPr>
          <p:cNvPr id="54" name="TextBox 73">
            <a:extLst>
              <a:ext uri="{FF2B5EF4-FFF2-40B4-BE49-F238E27FC236}">
                <a16:creationId xmlns:a16="http://schemas.microsoft.com/office/drawing/2014/main" id="{702E2A6F-6F44-95F5-62CB-C0CC72A87F3A}"/>
              </a:ext>
            </a:extLst>
          </p:cNvPr>
          <p:cNvSpPr txBox="1"/>
          <p:nvPr/>
        </p:nvSpPr>
        <p:spPr>
          <a:xfrm>
            <a:off x="17280904" y="9499116"/>
            <a:ext cx="234038" cy="27514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280"/>
              </a:lnSpc>
              <a:spcBef>
                <a:spcPct val="0"/>
              </a:spcBef>
            </a:pPr>
            <a:r>
              <a:rPr lang="en-US" sz="1628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15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A120C0E-9BFD-2065-6D10-738BA6950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887" y="3944692"/>
            <a:ext cx="8223600" cy="56919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A96A4D-AF5C-7C51-5655-116740E4AB56}"/>
              </a:ext>
            </a:extLst>
          </p:cNvPr>
          <p:cNvSpPr txBox="1"/>
          <p:nvPr/>
        </p:nvSpPr>
        <p:spPr>
          <a:xfrm>
            <a:off x="31314" y="9841099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1F1F33-AC9B-59A0-3E7D-14C6661D479B}"/>
              </a:ext>
            </a:extLst>
          </p:cNvPr>
          <p:cNvSpPr/>
          <p:nvPr/>
        </p:nvSpPr>
        <p:spPr>
          <a:xfrm>
            <a:off x="10758028" y="4149415"/>
            <a:ext cx="4680520" cy="5698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10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B66BB6-E721-F4E1-59A0-FBB02A6A6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9BAD5405-E4FC-8574-4C5B-FA793B687534}"/>
              </a:ext>
            </a:extLst>
          </p:cNvPr>
          <p:cNvSpPr txBox="1"/>
          <p:nvPr/>
        </p:nvSpPr>
        <p:spPr>
          <a:xfrm>
            <a:off x="3095328" y="3415308"/>
            <a:ext cx="1188132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IN" sz="8800" dirty="0">
                <a:solidFill>
                  <a:srgbClr val="FFFFFF"/>
                </a:solidFill>
                <a:latin typeface="Big Shoulders Inline Text" panose="020B0604020202020204" charset="0"/>
              </a:rPr>
              <a:t>2.</a:t>
            </a:r>
            <a:r>
              <a:rPr lang="en-US" sz="8800" dirty="0">
                <a:solidFill>
                  <a:srgbClr val="FFFFFF"/>
                </a:solidFill>
                <a:latin typeface="Big Shoulders Inline Text"/>
                <a:ea typeface="Big Shoulders Inline Text"/>
                <a:cs typeface="Big Shoulders Inline Text"/>
                <a:sym typeface="Big Shoulders Inline Text"/>
              </a:rPr>
              <a:t> ZENITH POINTING </a:t>
            </a:r>
            <a:endParaRPr lang="en-US" sz="8800" dirty="0">
              <a:solidFill>
                <a:schemeClr val="accent6">
                  <a:lumMod val="40000"/>
                  <a:lumOff val="60000"/>
                </a:schemeClr>
              </a:solidFill>
              <a:latin typeface="Big Shoulders Inline Text" panose="020B0604020202020204" charset="0"/>
              <a:ea typeface="Big Shoulders Inline Text"/>
              <a:cs typeface="Big Shoulders Inline Text"/>
              <a:sym typeface="Big Shoulders Inline Tex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C38D49-23C5-97D7-6877-4E8B3F8AF4D0}"/>
              </a:ext>
            </a:extLst>
          </p:cNvPr>
          <p:cNvSpPr txBox="1"/>
          <p:nvPr/>
        </p:nvSpPr>
        <p:spPr>
          <a:xfrm>
            <a:off x="31314" y="9841099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</a:t>
            </a:r>
          </a:p>
        </p:txBody>
      </p:sp>
    </p:spTree>
    <p:extLst>
      <p:ext uri="{BB962C8B-B14F-4D97-AF65-F5344CB8AC3E}">
        <p14:creationId xmlns:p14="http://schemas.microsoft.com/office/powerpoint/2010/main" val="3363853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072E8C-44F0-BBD5-A651-C763E531F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EE02B870-6D6D-BD40-4903-F21015D12B7C}"/>
              </a:ext>
            </a:extLst>
          </p:cNvPr>
          <p:cNvSpPr/>
          <p:nvPr/>
        </p:nvSpPr>
        <p:spPr>
          <a:xfrm>
            <a:off x="2943362" y="4136747"/>
            <a:ext cx="3211492" cy="3273769"/>
          </a:xfrm>
          <a:custGeom>
            <a:avLst/>
            <a:gdLst/>
            <a:ahLst/>
            <a:cxnLst/>
            <a:rect l="l" t="t" r="r" b="b"/>
            <a:pathLst>
              <a:path w="2303970" h="2303970">
                <a:moveTo>
                  <a:pt x="0" y="0"/>
                </a:moveTo>
                <a:lnTo>
                  <a:pt x="2303970" y="0"/>
                </a:lnTo>
                <a:lnTo>
                  <a:pt x="2303970" y="2303971"/>
                </a:lnTo>
                <a:lnTo>
                  <a:pt x="0" y="230397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1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7" name="TextBox 33">
            <a:extLst>
              <a:ext uri="{FF2B5EF4-FFF2-40B4-BE49-F238E27FC236}">
                <a16:creationId xmlns:a16="http://schemas.microsoft.com/office/drawing/2014/main" id="{57C0D0B3-2873-6C0A-63AF-C5E561F90319}"/>
              </a:ext>
            </a:extLst>
          </p:cNvPr>
          <p:cNvSpPr txBox="1"/>
          <p:nvPr/>
        </p:nvSpPr>
        <p:spPr>
          <a:xfrm>
            <a:off x="1568724" y="896668"/>
            <a:ext cx="10369152" cy="716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4400" dirty="0">
                <a:solidFill>
                  <a:srgbClr val="FFFFFF"/>
                </a:solidFill>
                <a:latin typeface="Big Shoulders Inline Text"/>
                <a:ea typeface="Big Shoulders Inline Text"/>
                <a:cs typeface="Big Shoulders Inline Text"/>
                <a:sym typeface="Big Shoulders Inline Text"/>
              </a:rPr>
              <a:t>2. ZENITH POINTING 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6050A4F-2BEA-96BB-FDB3-104FEFF7C2AD}"/>
              </a:ext>
            </a:extLst>
          </p:cNvPr>
          <p:cNvSpPr txBox="1"/>
          <p:nvPr/>
        </p:nvSpPr>
        <p:spPr>
          <a:xfrm>
            <a:off x="17184817" y="9210675"/>
            <a:ext cx="301366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16</a:t>
            </a:r>
          </a:p>
        </p:txBody>
      </p:sp>
      <p:sp>
        <p:nvSpPr>
          <p:cNvPr id="23" name="Freeform 2">
            <a:extLst>
              <a:ext uri="{FF2B5EF4-FFF2-40B4-BE49-F238E27FC236}">
                <a16:creationId xmlns:a16="http://schemas.microsoft.com/office/drawing/2014/main" id="{1E8A0A4C-8898-E76C-87C7-CCEF5DDC59D2}"/>
              </a:ext>
            </a:extLst>
          </p:cNvPr>
          <p:cNvSpPr/>
          <p:nvPr/>
        </p:nvSpPr>
        <p:spPr>
          <a:xfrm rot="13482300">
            <a:off x="3628351" y="2138150"/>
            <a:ext cx="1759475" cy="6905117"/>
          </a:xfrm>
          <a:custGeom>
            <a:avLst/>
            <a:gdLst/>
            <a:ahLst/>
            <a:cxnLst/>
            <a:rect l="l" t="t" r="r" b="b"/>
            <a:pathLst>
              <a:path w="5088460" h="5088460">
                <a:moveTo>
                  <a:pt x="0" y="0"/>
                </a:moveTo>
                <a:lnTo>
                  <a:pt x="5088460" y="0"/>
                </a:lnTo>
                <a:lnTo>
                  <a:pt x="5088460" y="5088460"/>
                </a:lnTo>
                <a:lnTo>
                  <a:pt x="0" y="50884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</a:ln>
          <a:scene3d>
            <a:camera prst="perspectiveContrastingRightFacing"/>
            <a:lightRig rig="threePt" dir="t"/>
          </a:scene3d>
        </p:spPr>
        <p:txBody>
          <a:bodyPr/>
          <a:lstStyle/>
          <a:p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Freeform 2">
            <a:extLst>
              <a:ext uri="{FF2B5EF4-FFF2-40B4-BE49-F238E27FC236}">
                <a16:creationId xmlns:a16="http://schemas.microsoft.com/office/drawing/2014/main" id="{1C40CC07-E881-74D6-7B28-E4F32AC4738E}"/>
              </a:ext>
            </a:extLst>
          </p:cNvPr>
          <p:cNvSpPr/>
          <p:nvPr/>
        </p:nvSpPr>
        <p:spPr>
          <a:xfrm rot="7465239">
            <a:off x="3699148" y="2184623"/>
            <a:ext cx="1401191" cy="6983563"/>
          </a:xfrm>
          <a:custGeom>
            <a:avLst/>
            <a:gdLst/>
            <a:ahLst/>
            <a:cxnLst/>
            <a:rect l="l" t="t" r="r" b="b"/>
            <a:pathLst>
              <a:path w="5088460" h="5088460">
                <a:moveTo>
                  <a:pt x="0" y="0"/>
                </a:moveTo>
                <a:lnTo>
                  <a:pt x="5088460" y="0"/>
                </a:lnTo>
                <a:lnTo>
                  <a:pt x="5088460" y="5088460"/>
                </a:lnTo>
                <a:lnTo>
                  <a:pt x="0" y="50884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</a:ln>
          <a:scene3d>
            <a:camera prst="perspectiveContrastingRightFacing"/>
            <a:lightRig rig="threePt" dir="t"/>
          </a:scene3d>
        </p:spPr>
        <p:txBody>
          <a:bodyPr/>
          <a:lstStyle/>
          <a:p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Freeform 2">
            <a:extLst>
              <a:ext uri="{FF2B5EF4-FFF2-40B4-BE49-F238E27FC236}">
                <a16:creationId xmlns:a16="http://schemas.microsoft.com/office/drawing/2014/main" id="{48A2B9DF-32B2-621A-ECFB-8D9FB739DAF7}"/>
              </a:ext>
            </a:extLst>
          </p:cNvPr>
          <p:cNvSpPr/>
          <p:nvPr/>
        </p:nvSpPr>
        <p:spPr>
          <a:xfrm rot="16017215">
            <a:off x="3838379" y="2163192"/>
            <a:ext cx="1413828" cy="6986700"/>
          </a:xfrm>
          <a:custGeom>
            <a:avLst/>
            <a:gdLst/>
            <a:ahLst/>
            <a:cxnLst/>
            <a:rect l="l" t="t" r="r" b="b"/>
            <a:pathLst>
              <a:path w="5088460" h="5088460">
                <a:moveTo>
                  <a:pt x="0" y="0"/>
                </a:moveTo>
                <a:lnTo>
                  <a:pt x="5088460" y="0"/>
                </a:lnTo>
                <a:lnTo>
                  <a:pt x="5088460" y="5088460"/>
                </a:lnTo>
                <a:lnTo>
                  <a:pt x="0" y="50884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  <a:scene3d>
            <a:camera prst="perspectiveContrastingRightFacing"/>
            <a:lightRig rig="threePt" dir="t"/>
          </a:scene3d>
        </p:spPr>
        <p:txBody>
          <a:bodyPr/>
          <a:lstStyle/>
          <a:p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Freeform 2">
            <a:extLst>
              <a:ext uri="{FF2B5EF4-FFF2-40B4-BE49-F238E27FC236}">
                <a16:creationId xmlns:a16="http://schemas.microsoft.com/office/drawing/2014/main" id="{D3B09F90-B780-5356-A11E-ACD3A029D0A4}"/>
              </a:ext>
            </a:extLst>
          </p:cNvPr>
          <p:cNvSpPr/>
          <p:nvPr/>
        </p:nvSpPr>
        <p:spPr>
          <a:xfrm rot="21303408">
            <a:off x="3694103" y="2612042"/>
            <a:ext cx="1725474" cy="6184636"/>
          </a:xfrm>
          <a:custGeom>
            <a:avLst/>
            <a:gdLst/>
            <a:ahLst/>
            <a:cxnLst/>
            <a:rect l="l" t="t" r="r" b="b"/>
            <a:pathLst>
              <a:path w="5088460" h="5088460">
                <a:moveTo>
                  <a:pt x="0" y="0"/>
                </a:moveTo>
                <a:lnTo>
                  <a:pt x="5088460" y="0"/>
                </a:lnTo>
                <a:lnTo>
                  <a:pt x="5088460" y="5088460"/>
                </a:lnTo>
                <a:lnTo>
                  <a:pt x="0" y="50884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  <a:scene3d>
            <a:camera prst="perspectiveContrastingRightFacing"/>
            <a:lightRig rig="threePt" dir="t"/>
          </a:scene3d>
        </p:spPr>
        <p:txBody>
          <a:bodyPr/>
          <a:lstStyle/>
          <a:p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Freeform 10">
            <a:extLst>
              <a:ext uri="{FF2B5EF4-FFF2-40B4-BE49-F238E27FC236}">
                <a16:creationId xmlns:a16="http://schemas.microsoft.com/office/drawing/2014/main" id="{5BA93BD2-945A-5EAF-7A97-DCD11CA6A13E}"/>
              </a:ext>
            </a:extLst>
          </p:cNvPr>
          <p:cNvSpPr/>
          <p:nvPr/>
        </p:nvSpPr>
        <p:spPr>
          <a:xfrm rot="13682038">
            <a:off x="3846626" y="2540098"/>
            <a:ext cx="224120" cy="149025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BE59F9B6-147F-6802-5B3F-C7F6B94B2C8A}"/>
              </a:ext>
            </a:extLst>
          </p:cNvPr>
          <p:cNvSpPr/>
          <p:nvPr/>
        </p:nvSpPr>
        <p:spPr>
          <a:xfrm rot="-24609">
            <a:off x="4879301" y="4824813"/>
            <a:ext cx="224120" cy="149025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64" name="Freeform 10">
            <a:extLst>
              <a:ext uri="{FF2B5EF4-FFF2-40B4-BE49-F238E27FC236}">
                <a16:creationId xmlns:a16="http://schemas.microsoft.com/office/drawing/2014/main" id="{81B768BD-4222-076E-C32A-68E7CB7A500C}"/>
              </a:ext>
            </a:extLst>
          </p:cNvPr>
          <p:cNvSpPr/>
          <p:nvPr/>
        </p:nvSpPr>
        <p:spPr>
          <a:xfrm rot="-24609">
            <a:off x="6535274" y="3133353"/>
            <a:ext cx="224120" cy="149025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75" name="Freeform 10">
            <a:extLst>
              <a:ext uri="{FF2B5EF4-FFF2-40B4-BE49-F238E27FC236}">
                <a16:creationId xmlns:a16="http://schemas.microsoft.com/office/drawing/2014/main" id="{BD26FEEB-E524-C4A3-E64F-B033E589A372}"/>
              </a:ext>
            </a:extLst>
          </p:cNvPr>
          <p:cNvSpPr/>
          <p:nvPr/>
        </p:nvSpPr>
        <p:spPr>
          <a:xfrm rot="-24609">
            <a:off x="4366317" y="5099138"/>
            <a:ext cx="224120" cy="149025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77" name="Freeform 10">
            <a:extLst>
              <a:ext uri="{FF2B5EF4-FFF2-40B4-BE49-F238E27FC236}">
                <a16:creationId xmlns:a16="http://schemas.microsoft.com/office/drawing/2014/main" id="{DA732C46-D190-DB5A-B3C4-0204F2CD67AD}"/>
              </a:ext>
            </a:extLst>
          </p:cNvPr>
          <p:cNvSpPr/>
          <p:nvPr/>
        </p:nvSpPr>
        <p:spPr>
          <a:xfrm rot="-24609">
            <a:off x="7531214" y="5378447"/>
            <a:ext cx="224120" cy="149025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84" name="Freeform 10">
            <a:extLst>
              <a:ext uri="{FF2B5EF4-FFF2-40B4-BE49-F238E27FC236}">
                <a16:creationId xmlns:a16="http://schemas.microsoft.com/office/drawing/2014/main" id="{3EBE9C96-D454-2705-8F84-2D8F4819A095}"/>
              </a:ext>
            </a:extLst>
          </p:cNvPr>
          <p:cNvSpPr/>
          <p:nvPr/>
        </p:nvSpPr>
        <p:spPr>
          <a:xfrm rot="-24609">
            <a:off x="7315011" y="7280091"/>
            <a:ext cx="224120" cy="149025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88" name="Freeform 10">
            <a:extLst>
              <a:ext uri="{FF2B5EF4-FFF2-40B4-BE49-F238E27FC236}">
                <a16:creationId xmlns:a16="http://schemas.microsoft.com/office/drawing/2014/main" id="{121A9FCF-4BDF-A9DF-8008-341194629BFD}"/>
              </a:ext>
            </a:extLst>
          </p:cNvPr>
          <p:cNvSpPr/>
          <p:nvPr/>
        </p:nvSpPr>
        <p:spPr>
          <a:xfrm rot="-24609">
            <a:off x="4844574" y="6504816"/>
            <a:ext cx="224120" cy="149025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93" name="Freeform 10">
            <a:extLst>
              <a:ext uri="{FF2B5EF4-FFF2-40B4-BE49-F238E27FC236}">
                <a16:creationId xmlns:a16="http://schemas.microsoft.com/office/drawing/2014/main" id="{488956DC-12B8-AA40-F23F-C7DCE72097C7}"/>
              </a:ext>
            </a:extLst>
          </p:cNvPr>
          <p:cNvSpPr/>
          <p:nvPr/>
        </p:nvSpPr>
        <p:spPr>
          <a:xfrm rot="12426571">
            <a:off x="3836604" y="5829247"/>
            <a:ext cx="224120" cy="149025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98" name="Freeform 10">
            <a:extLst>
              <a:ext uri="{FF2B5EF4-FFF2-40B4-BE49-F238E27FC236}">
                <a16:creationId xmlns:a16="http://schemas.microsoft.com/office/drawing/2014/main" id="{3C9D679B-8399-BA64-B5D3-19CE73D6E94E}"/>
              </a:ext>
            </a:extLst>
          </p:cNvPr>
          <p:cNvSpPr/>
          <p:nvPr/>
        </p:nvSpPr>
        <p:spPr>
          <a:xfrm rot="12426571">
            <a:off x="4710871" y="8452261"/>
            <a:ext cx="224120" cy="149025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104" name="Freeform 10">
            <a:extLst>
              <a:ext uri="{FF2B5EF4-FFF2-40B4-BE49-F238E27FC236}">
                <a16:creationId xmlns:a16="http://schemas.microsoft.com/office/drawing/2014/main" id="{DBF6E46C-8A16-23DF-CACB-9B943A2C58F5}"/>
              </a:ext>
            </a:extLst>
          </p:cNvPr>
          <p:cNvSpPr/>
          <p:nvPr/>
        </p:nvSpPr>
        <p:spPr>
          <a:xfrm rot="12426571">
            <a:off x="1574382" y="3952051"/>
            <a:ext cx="224120" cy="149025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116" name="Freeform 10">
            <a:extLst>
              <a:ext uri="{FF2B5EF4-FFF2-40B4-BE49-F238E27FC236}">
                <a16:creationId xmlns:a16="http://schemas.microsoft.com/office/drawing/2014/main" id="{57014133-4AF5-CDCC-D966-20FB5E5310BA}"/>
              </a:ext>
            </a:extLst>
          </p:cNvPr>
          <p:cNvSpPr/>
          <p:nvPr/>
        </p:nvSpPr>
        <p:spPr>
          <a:xfrm rot="12426571">
            <a:off x="1396049" y="6221856"/>
            <a:ext cx="224120" cy="149025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120" name="Freeform 10">
            <a:extLst>
              <a:ext uri="{FF2B5EF4-FFF2-40B4-BE49-F238E27FC236}">
                <a16:creationId xmlns:a16="http://schemas.microsoft.com/office/drawing/2014/main" id="{54313704-4E1F-1D5F-DDB2-F18B3B9B0BA0}"/>
              </a:ext>
            </a:extLst>
          </p:cNvPr>
          <p:cNvSpPr/>
          <p:nvPr/>
        </p:nvSpPr>
        <p:spPr>
          <a:xfrm rot="12426571">
            <a:off x="4537422" y="6078970"/>
            <a:ext cx="224120" cy="149025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127" name="Freeform 10">
            <a:extLst>
              <a:ext uri="{FF2B5EF4-FFF2-40B4-BE49-F238E27FC236}">
                <a16:creationId xmlns:a16="http://schemas.microsoft.com/office/drawing/2014/main" id="{BDC623ED-463B-B1FC-C596-950E3BB31EF3}"/>
              </a:ext>
            </a:extLst>
          </p:cNvPr>
          <p:cNvSpPr/>
          <p:nvPr/>
        </p:nvSpPr>
        <p:spPr>
          <a:xfrm rot="12426571">
            <a:off x="2103734" y="7904582"/>
            <a:ext cx="224120" cy="149025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134" name="Freeform 10">
            <a:extLst>
              <a:ext uri="{FF2B5EF4-FFF2-40B4-BE49-F238E27FC236}">
                <a16:creationId xmlns:a16="http://schemas.microsoft.com/office/drawing/2014/main" id="{4849ADE8-8E36-1586-72A4-D8A3FB1E4ABE}"/>
              </a:ext>
            </a:extLst>
          </p:cNvPr>
          <p:cNvSpPr/>
          <p:nvPr/>
        </p:nvSpPr>
        <p:spPr>
          <a:xfrm rot="12426571">
            <a:off x="5341372" y="5464639"/>
            <a:ext cx="224120" cy="149025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D04E19-76F4-ADDE-10F4-A9609DC3AF47}"/>
              </a:ext>
            </a:extLst>
          </p:cNvPr>
          <p:cNvSpPr txBox="1"/>
          <p:nvPr/>
        </p:nvSpPr>
        <p:spPr>
          <a:xfrm>
            <a:off x="9216008" y="1942854"/>
            <a:ext cx="83493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            MULTI - PLANE CONSTELLATION</a:t>
            </a:r>
            <a:endParaRPr lang="en-IN" sz="3200" b="0" i="0" dirty="0">
              <a:solidFill>
                <a:schemeClr val="bg1"/>
              </a:solidFill>
              <a:effectLst/>
              <a:latin typeface="Bahnschrift Light Condensed" panose="020B0502040204020203" pitchFamily="34" charset="0"/>
            </a:endParaRPr>
          </a:p>
          <a:p>
            <a:r>
              <a:rPr lang="en-IN" sz="3200" b="0" i="0" strike="noStrike" dirty="0">
                <a:solidFill>
                  <a:schemeClr val="bg1"/>
                </a:solidFill>
                <a:effectLst/>
                <a:latin typeface="Bahnschrift Light Condensed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IN" sz="3200" b="0" i="0" dirty="0">
              <a:solidFill>
                <a:schemeClr val="bg1"/>
              </a:solidFill>
              <a:effectLst/>
              <a:latin typeface="Bahnschrift Light Condensed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EAD248-66AD-A67E-157B-285C54193F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8323" y="3182416"/>
            <a:ext cx="7667645" cy="50654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2D4BA5-0DE4-EEE8-DF1A-9FB26A14CFB7}"/>
              </a:ext>
            </a:extLst>
          </p:cNvPr>
          <p:cNvSpPr txBox="1"/>
          <p:nvPr/>
        </p:nvSpPr>
        <p:spPr>
          <a:xfrm>
            <a:off x="31314" y="9841099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80C1419E-72B6-51D0-2709-04031F719AF2}"/>
              </a:ext>
            </a:extLst>
          </p:cNvPr>
          <p:cNvSpPr/>
          <p:nvPr/>
        </p:nvSpPr>
        <p:spPr>
          <a:xfrm rot="-24609">
            <a:off x="3623487" y="4419062"/>
            <a:ext cx="224120" cy="149025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7BF8D921-BC51-629C-29E7-51C89C159EB0}"/>
              </a:ext>
            </a:extLst>
          </p:cNvPr>
          <p:cNvSpPr/>
          <p:nvPr/>
        </p:nvSpPr>
        <p:spPr>
          <a:xfrm rot="12426571">
            <a:off x="2723963" y="5318683"/>
            <a:ext cx="224120" cy="149025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61511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A88DFD-9BB7-53C7-BBED-CE52C9A4B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F2195703-0A03-033A-237D-4AA47A3A5DB9}"/>
              </a:ext>
            </a:extLst>
          </p:cNvPr>
          <p:cNvSpPr/>
          <p:nvPr/>
        </p:nvSpPr>
        <p:spPr>
          <a:xfrm>
            <a:off x="2943362" y="4136747"/>
            <a:ext cx="3211492" cy="3273769"/>
          </a:xfrm>
          <a:custGeom>
            <a:avLst/>
            <a:gdLst/>
            <a:ahLst/>
            <a:cxnLst/>
            <a:rect l="l" t="t" r="r" b="b"/>
            <a:pathLst>
              <a:path w="2303970" h="2303970">
                <a:moveTo>
                  <a:pt x="0" y="0"/>
                </a:moveTo>
                <a:lnTo>
                  <a:pt x="2303970" y="0"/>
                </a:lnTo>
                <a:lnTo>
                  <a:pt x="2303970" y="2303971"/>
                </a:lnTo>
                <a:lnTo>
                  <a:pt x="0" y="230397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1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7" name="TextBox 33">
            <a:extLst>
              <a:ext uri="{FF2B5EF4-FFF2-40B4-BE49-F238E27FC236}">
                <a16:creationId xmlns:a16="http://schemas.microsoft.com/office/drawing/2014/main" id="{E3A3BE29-FD89-1B04-BA09-E8F80391F860}"/>
              </a:ext>
            </a:extLst>
          </p:cNvPr>
          <p:cNvSpPr txBox="1"/>
          <p:nvPr/>
        </p:nvSpPr>
        <p:spPr>
          <a:xfrm>
            <a:off x="1568724" y="896668"/>
            <a:ext cx="10369152" cy="716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4400" dirty="0">
                <a:solidFill>
                  <a:srgbClr val="FFFFFF"/>
                </a:solidFill>
                <a:latin typeface="Big Shoulders Inline Text"/>
                <a:ea typeface="Big Shoulders Inline Text"/>
                <a:cs typeface="Big Shoulders Inline Text"/>
                <a:sym typeface="Big Shoulders Inline Text"/>
              </a:rPr>
              <a:t>2. ZENITH POINTING 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7149B614-B349-3C24-9BB9-488EB69228D5}"/>
              </a:ext>
            </a:extLst>
          </p:cNvPr>
          <p:cNvSpPr txBox="1"/>
          <p:nvPr/>
        </p:nvSpPr>
        <p:spPr>
          <a:xfrm>
            <a:off x="17184817" y="9210675"/>
            <a:ext cx="301366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16</a:t>
            </a:r>
          </a:p>
        </p:txBody>
      </p:sp>
      <p:sp>
        <p:nvSpPr>
          <p:cNvPr id="23" name="Freeform 2">
            <a:extLst>
              <a:ext uri="{FF2B5EF4-FFF2-40B4-BE49-F238E27FC236}">
                <a16:creationId xmlns:a16="http://schemas.microsoft.com/office/drawing/2014/main" id="{333BB776-334F-1D63-7574-853A8A70285D}"/>
              </a:ext>
            </a:extLst>
          </p:cNvPr>
          <p:cNvSpPr/>
          <p:nvPr/>
        </p:nvSpPr>
        <p:spPr>
          <a:xfrm rot="13482300">
            <a:off x="3628351" y="2138150"/>
            <a:ext cx="1759475" cy="6905117"/>
          </a:xfrm>
          <a:custGeom>
            <a:avLst/>
            <a:gdLst/>
            <a:ahLst/>
            <a:cxnLst/>
            <a:rect l="l" t="t" r="r" b="b"/>
            <a:pathLst>
              <a:path w="5088460" h="5088460">
                <a:moveTo>
                  <a:pt x="0" y="0"/>
                </a:moveTo>
                <a:lnTo>
                  <a:pt x="5088460" y="0"/>
                </a:lnTo>
                <a:lnTo>
                  <a:pt x="5088460" y="5088460"/>
                </a:lnTo>
                <a:lnTo>
                  <a:pt x="0" y="50884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</a:ln>
          <a:scene3d>
            <a:camera prst="perspectiveContrastingRightFacing"/>
            <a:lightRig rig="threePt" dir="t"/>
          </a:scene3d>
        </p:spPr>
        <p:txBody>
          <a:bodyPr/>
          <a:lstStyle/>
          <a:p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Freeform 2">
            <a:extLst>
              <a:ext uri="{FF2B5EF4-FFF2-40B4-BE49-F238E27FC236}">
                <a16:creationId xmlns:a16="http://schemas.microsoft.com/office/drawing/2014/main" id="{B4ACF247-4383-03E7-9E43-CEC8BECE957E}"/>
              </a:ext>
            </a:extLst>
          </p:cNvPr>
          <p:cNvSpPr/>
          <p:nvPr/>
        </p:nvSpPr>
        <p:spPr>
          <a:xfrm rot="7465239">
            <a:off x="3699148" y="2184623"/>
            <a:ext cx="1401191" cy="6983563"/>
          </a:xfrm>
          <a:custGeom>
            <a:avLst/>
            <a:gdLst/>
            <a:ahLst/>
            <a:cxnLst/>
            <a:rect l="l" t="t" r="r" b="b"/>
            <a:pathLst>
              <a:path w="5088460" h="5088460">
                <a:moveTo>
                  <a:pt x="0" y="0"/>
                </a:moveTo>
                <a:lnTo>
                  <a:pt x="5088460" y="0"/>
                </a:lnTo>
                <a:lnTo>
                  <a:pt x="5088460" y="5088460"/>
                </a:lnTo>
                <a:lnTo>
                  <a:pt x="0" y="50884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</a:ln>
          <a:scene3d>
            <a:camera prst="perspectiveContrastingRightFacing"/>
            <a:lightRig rig="threePt" dir="t"/>
          </a:scene3d>
        </p:spPr>
        <p:txBody>
          <a:bodyPr/>
          <a:lstStyle/>
          <a:p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Freeform 2">
            <a:extLst>
              <a:ext uri="{FF2B5EF4-FFF2-40B4-BE49-F238E27FC236}">
                <a16:creationId xmlns:a16="http://schemas.microsoft.com/office/drawing/2014/main" id="{4B6D8451-357C-CB0B-B18D-5A090F449E30}"/>
              </a:ext>
            </a:extLst>
          </p:cNvPr>
          <p:cNvSpPr/>
          <p:nvPr/>
        </p:nvSpPr>
        <p:spPr>
          <a:xfrm rot="16017215">
            <a:off x="3838379" y="2163192"/>
            <a:ext cx="1413828" cy="6986700"/>
          </a:xfrm>
          <a:custGeom>
            <a:avLst/>
            <a:gdLst/>
            <a:ahLst/>
            <a:cxnLst/>
            <a:rect l="l" t="t" r="r" b="b"/>
            <a:pathLst>
              <a:path w="5088460" h="5088460">
                <a:moveTo>
                  <a:pt x="0" y="0"/>
                </a:moveTo>
                <a:lnTo>
                  <a:pt x="5088460" y="0"/>
                </a:lnTo>
                <a:lnTo>
                  <a:pt x="5088460" y="5088460"/>
                </a:lnTo>
                <a:lnTo>
                  <a:pt x="0" y="50884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  <a:scene3d>
            <a:camera prst="perspectiveContrastingRightFacing"/>
            <a:lightRig rig="threePt" dir="t"/>
          </a:scene3d>
        </p:spPr>
        <p:txBody>
          <a:bodyPr/>
          <a:lstStyle/>
          <a:p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Freeform 2">
            <a:extLst>
              <a:ext uri="{FF2B5EF4-FFF2-40B4-BE49-F238E27FC236}">
                <a16:creationId xmlns:a16="http://schemas.microsoft.com/office/drawing/2014/main" id="{5F95F3C3-8AA1-9DAA-44E3-7D2657ECAEA5}"/>
              </a:ext>
            </a:extLst>
          </p:cNvPr>
          <p:cNvSpPr/>
          <p:nvPr/>
        </p:nvSpPr>
        <p:spPr>
          <a:xfrm rot="21303408">
            <a:off x="3694103" y="2612042"/>
            <a:ext cx="1725474" cy="6184636"/>
          </a:xfrm>
          <a:custGeom>
            <a:avLst/>
            <a:gdLst/>
            <a:ahLst/>
            <a:cxnLst/>
            <a:rect l="l" t="t" r="r" b="b"/>
            <a:pathLst>
              <a:path w="5088460" h="5088460">
                <a:moveTo>
                  <a:pt x="0" y="0"/>
                </a:moveTo>
                <a:lnTo>
                  <a:pt x="5088460" y="0"/>
                </a:lnTo>
                <a:lnTo>
                  <a:pt x="5088460" y="5088460"/>
                </a:lnTo>
                <a:lnTo>
                  <a:pt x="0" y="50884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  <a:scene3d>
            <a:camera prst="perspectiveContrastingRightFacing"/>
            <a:lightRig rig="threePt" dir="t"/>
          </a:scene3d>
        </p:spPr>
        <p:txBody>
          <a:bodyPr/>
          <a:lstStyle/>
          <a:p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1E3E94-DCA5-2ADF-9CCF-3C6EDD54FE1C}"/>
              </a:ext>
            </a:extLst>
          </p:cNvPr>
          <p:cNvSpPr txBox="1"/>
          <p:nvPr/>
        </p:nvSpPr>
        <p:spPr>
          <a:xfrm>
            <a:off x="31314" y="9841099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</a:t>
            </a: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89F9F17C-B56C-43D8-220A-227B9C64E6F0}"/>
              </a:ext>
            </a:extLst>
          </p:cNvPr>
          <p:cNvSpPr/>
          <p:nvPr/>
        </p:nvSpPr>
        <p:spPr>
          <a:xfrm rot="16430131">
            <a:off x="3937327" y="2415559"/>
            <a:ext cx="396479" cy="373881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0B65B39-31B3-13C6-7FFB-508D737BBDE7}"/>
              </a:ext>
            </a:extLst>
          </p:cNvPr>
          <p:cNvSpPr/>
          <p:nvPr/>
        </p:nvSpPr>
        <p:spPr>
          <a:xfrm rot="19496550">
            <a:off x="6460834" y="3039513"/>
            <a:ext cx="396479" cy="373881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7836DAE2-FD4E-0C93-DA80-940E83A29986}"/>
              </a:ext>
            </a:extLst>
          </p:cNvPr>
          <p:cNvSpPr/>
          <p:nvPr/>
        </p:nvSpPr>
        <p:spPr>
          <a:xfrm rot="18944400">
            <a:off x="4815166" y="4671483"/>
            <a:ext cx="396479" cy="373881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A4F408B6-9D67-48E8-26F3-17B85C895D5A}"/>
              </a:ext>
            </a:extLst>
          </p:cNvPr>
          <p:cNvSpPr/>
          <p:nvPr/>
        </p:nvSpPr>
        <p:spPr>
          <a:xfrm rot="21263799">
            <a:off x="7534978" y="5324486"/>
            <a:ext cx="396479" cy="373881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669F72D7-2D8D-E21D-FD6B-5A654B08C8C8}"/>
              </a:ext>
            </a:extLst>
          </p:cNvPr>
          <p:cNvSpPr/>
          <p:nvPr/>
        </p:nvSpPr>
        <p:spPr>
          <a:xfrm rot="11458860">
            <a:off x="3583832" y="4250223"/>
            <a:ext cx="396479" cy="373881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D8A37E6E-E7C3-BCE2-484B-0C9C0B560457}"/>
              </a:ext>
            </a:extLst>
          </p:cNvPr>
          <p:cNvSpPr/>
          <p:nvPr/>
        </p:nvSpPr>
        <p:spPr>
          <a:xfrm rot="19314122">
            <a:off x="5426741" y="5199079"/>
            <a:ext cx="396479" cy="373881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D0CA8BAA-E5F6-8A77-5169-950C3A3F1318}"/>
              </a:ext>
            </a:extLst>
          </p:cNvPr>
          <p:cNvSpPr/>
          <p:nvPr/>
        </p:nvSpPr>
        <p:spPr>
          <a:xfrm rot="16430343">
            <a:off x="4405075" y="4947829"/>
            <a:ext cx="396479" cy="373881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2C8E8E7B-BC84-1659-8329-6FD797225194}"/>
              </a:ext>
            </a:extLst>
          </p:cNvPr>
          <p:cNvSpPr/>
          <p:nvPr/>
        </p:nvSpPr>
        <p:spPr>
          <a:xfrm rot="2865682">
            <a:off x="7290915" y="7210677"/>
            <a:ext cx="396479" cy="373881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4F7B3FB8-65FA-1FFB-7DDF-F3A96343473D}"/>
              </a:ext>
            </a:extLst>
          </p:cNvPr>
          <p:cNvSpPr/>
          <p:nvPr/>
        </p:nvSpPr>
        <p:spPr>
          <a:xfrm rot="3805070">
            <a:off x="4494944" y="5888851"/>
            <a:ext cx="396479" cy="373881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C6BD490A-8B5D-D2DA-1F9A-654A12F7797F}"/>
              </a:ext>
            </a:extLst>
          </p:cNvPr>
          <p:cNvSpPr/>
          <p:nvPr/>
        </p:nvSpPr>
        <p:spPr>
          <a:xfrm rot="4105182">
            <a:off x="4655655" y="8346707"/>
            <a:ext cx="396479" cy="373881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D43C210A-116C-3BFC-2D51-A69D8FF9C77D}"/>
              </a:ext>
            </a:extLst>
          </p:cNvPr>
          <p:cNvSpPr/>
          <p:nvPr/>
        </p:nvSpPr>
        <p:spPr>
          <a:xfrm rot="8382911">
            <a:off x="4815165" y="6429309"/>
            <a:ext cx="396479" cy="373881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27" name="Freeform 10">
            <a:extLst>
              <a:ext uri="{FF2B5EF4-FFF2-40B4-BE49-F238E27FC236}">
                <a16:creationId xmlns:a16="http://schemas.microsoft.com/office/drawing/2014/main" id="{0D6325EB-8341-688C-83CD-0F48D340708C}"/>
              </a:ext>
            </a:extLst>
          </p:cNvPr>
          <p:cNvSpPr/>
          <p:nvPr/>
        </p:nvSpPr>
        <p:spPr>
          <a:xfrm rot="9133249">
            <a:off x="3920410" y="5885605"/>
            <a:ext cx="396479" cy="373881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AE2A48C3-BBDD-E611-5F7F-B91DEDD31DE6}"/>
              </a:ext>
            </a:extLst>
          </p:cNvPr>
          <p:cNvSpPr/>
          <p:nvPr/>
        </p:nvSpPr>
        <p:spPr>
          <a:xfrm rot="11458860">
            <a:off x="2576538" y="5234141"/>
            <a:ext cx="396479" cy="373881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35225898-62C8-409D-72DA-7E0449C96608}"/>
              </a:ext>
            </a:extLst>
          </p:cNvPr>
          <p:cNvSpPr/>
          <p:nvPr/>
        </p:nvSpPr>
        <p:spPr>
          <a:xfrm rot="12860636">
            <a:off x="1456303" y="3887380"/>
            <a:ext cx="396479" cy="373881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E1284F39-6760-2DEE-2ECB-57E948679338}"/>
              </a:ext>
            </a:extLst>
          </p:cNvPr>
          <p:cNvSpPr/>
          <p:nvPr/>
        </p:nvSpPr>
        <p:spPr>
          <a:xfrm rot="11458860">
            <a:off x="2026148" y="8022304"/>
            <a:ext cx="396479" cy="373881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67F75497-DADF-8EA2-5C22-BC6A83471462}"/>
              </a:ext>
            </a:extLst>
          </p:cNvPr>
          <p:cNvSpPr/>
          <p:nvPr/>
        </p:nvSpPr>
        <p:spPr>
          <a:xfrm rot="11458860">
            <a:off x="1385683" y="6090359"/>
            <a:ext cx="396479" cy="373881"/>
          </a:xfrm>
          <a:custGeom>
            <a:avLst/>
            <a:gdLst/>
            <a:ahLst/>
            <a:cxnLst/>
            <a:rect l="l" t="t" r="r" b="b"/>
            <a:pathLst>
              <a:path w="1319658" h="1964895">
                <a:moveTo>
                  <a:pt x="0" y="152531"/>
                </a:moveTo>
                <a:lnTo>
                  <a:pt x="1058492" y="0"/>
                </a:lnTo>
                <a:lnTo>
                  <a:pt x="1319658" y="1812364"/>
                </a:lnTo>
                <a:lnTo>
                  <a:pt x="261165" y="1964895"/>
                </a:lnTo>
                <a:lnTo>
                  <a:pt x="0" y="152531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AACA20-6E21-5333-463A-713E336ACACB}"/>
              </a:ext>
            </a:extLst>
          </p:cNvPr>
          <p:cNvSpPr txBox="1"/>
          <p:nvPr/>
        </p:nvSpPr>
        <p:spPr>
          <a:xfrm>
            <a:off x="10656168" y="682418"/>
            <a:ext cx="994834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IN" sz="3200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  <a:p>
            <a:pPr algn="l"/>
            <a:r>
              <a:rPr lang="en-IN" sz="32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            DETECTOR AREA  </a:t>
            </a:r>
            <a:r>
              <a:rPr lang="en-IN" sz="3200" b="0" i="0" strike="noStrike" dirty="0">
                <a:solidFill>
                  <a:schemeClr val="bg1"/>
                </a:solidFill>
                <a:effectLst/>
                <a:latin typeface="Bahnschrift Light Condensed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IN" sz="3200" b="0" i="0" dirty="0">
              <a:solidFill>
                <a:schemeClr val="bg1"/>
              </a:solidFill>
              <a:effectLst/>
              <a:latin typeface="Bahnschrift Light Condensed" panose="020B0502040204020203" pitchFamily="34" charset="0"/>
            </a:endParaRPr>
          </a:p>
        </p:txBody>
      </p:sp>
      <p:sp>
        <p:nvSpPr>
          <p:cNvPr id="34" name="Arrow: Up 33">
            <a:extLst>
              <a:ext uri="{FF2B5EF4-FFF2-40B4-BE49-F238E27FC236}">
                <a16:creationId xmlns:a16="http://schemas.microsoft.com/office/drawing/2014/main" id="{D1512A40-6334-DA34-16EF-144CBA76E371}"/>
              </a:ext>
            </a:extLst>
          </p:cNvPr>
          <p:cNvSpPr/>
          <p:nvPr/>
        </p:nvSpPr>
        <p:spPr>
          <a:xfrm>
            <a:off x="11304240" y="1020990"/>
            <a:ext cx="288032" cy="692480"/>
          </a:xfrm>
          <a:prstGeom prst="upArrow">
            <a:avLst/>
          </a:prstGeom>
          <a:ln>
            <a:solidFill>
              <a:schemeClr val="bg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90C4A8D-F3CE-FE15-8E40-A5541F1E15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279" y="2315235"/>
            <a:ext cx="9728125" cy="630793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BAC86EB-815A-9824-7462-7D757AF9FEA5}"/>
              </a:ext>
            </a:extLst>
          </p:cNvPr>
          <p:cNvSpPr txBox="1"/>
          <p:nvPr/>
        </p:nvSpPr>
        <p:spPr>
          <a:xfrm>
            <a:off x="10646998" y="8770467"/>
            <a:ext cx="106512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16 satellites : 4 sats each in 4 orbital planes</a:t>
            </a:r>
            <a:endParaRPr lang="en-IN" sz="2400" b="0" i="0" dirty="0">
              <a:solidFill>
                <a:schemeClr val="bg1"/>
              </a:solidFill>
              <a:effectLst/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5719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15C396-F10D-A7B3-475B-AF0A452C3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7A76CC7D-8ACB-BEA3-4B59-4EEED5BB5F6A}"/>
              </a:ext>
            </a:extLst>
          </p:cNvPr>
          <p:cNvSpPr txBox="1"/>
          <p:nvPr/>
        </p:nvSpPr>
        <p:spPr>
          <a:xfrm>
            <a:off x="6019800" y="1458902"/>
            <a:ext cx="6477000" cy="716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>
                <a:solidFill>
                  <a:schemeClr val="accent6">
                    <a:lumMod val="40000"/>
                    <a:lumOff val="60000"/>
                  </a:schemeClr>
                </a:solidFill>
                <a:latin typeface="Big Shoulders Inline Text" panose="020B0604020202020204" charset="0"/>
                <a:ea typeface="Big Shoulders Inline Text"/>
                <a:cs typeface="Big Shoulders Inline Text"/>
                <a:sym typeface="Big Shoulders Inline Text"/>
              </a:rPr>
              <a:t>Gamma-ray Bursts (GRBs)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FB86970-C4CB-1B15-B390-508428BB425C}"/>
              </a:ext>
            </a:extLst>
          </p:cNvPr>
          <p:cNvSpPr txBox="1"/>
          <p:nvPr/>
        </p:nvSpPr>
        <p:spPr>
          <a:xfrm>
            <a:off x="17260961" y="9210675"/>
            <a:ext cx="149080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E0CBC8-DB53-C130-5726-1CC1CDE112F1}"/>
              </a:ext>
            </a:extLst>
          </p:cNvPr>
          <p:cNvSpPr txBox="1"/>
          <p:nvPr/>
        </p:nvSpPr>
        <p:spPr>
          <a:xfrm>
            <a:off x="4572000" y="496070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3577D-FCE1-F811-B198-1EE7D3CE86C6}"/>
              </a:ext>
            </a:extLst>
          </p:cNvPr>
          <p:cNvSpPr txBox="1"/>
          <p:nvPr/>
        </p:nvSpPr>
        <p:spPr>
          <a:xfrm>
            <a:off x="4572000" y="496070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dirty="0"/>
          </a:p>
        </p:txBody>
      </p:sp>
      <p:sp>
        <p:nvSpPr>
          <p:cNvPr id="9" name="TextBox 4"/>
          <p:cNvSpPr txBox="1"/>
          <p:nvPr/>
        </p:nvSpPr>
        <p:spPr>
          <a:xfrm>
            <a:off x="838983" y="3033676"/>
            <a:ext cx="9544050" cy="2964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00"/>
              </a:lnSpc>
              <a:spcBef>
                <a:spcPct val="0"/>
              </a:spcBef>
            </a:pPr>
            <a:r>
              <a:rPr lang="en-US" sz="4200" dirty="0">
                <a:solidFill>
                  <a:srgbClr val="D1D1D1"/>
                </a:solidFill>
                <a:latin typeface="Bahnschrift Light SemiCondensed" panose="020B0502040204020203" pitchFamily="34" charset="0"/>
              </a:rPr>
              <a:t>                     </a:t>
            </a:r>
            <a:r>
              <a:rPr lang="en-US" sz="4200" dirty="0">
                <a:solidFill>
                  <a:schemeClr val="accent4">
                    <a:lumMod val="40000"/>
                    <a:lumOff val="60000"/>
                  </a:schemeClr>
                </a:solidFill>
                <a:latin typeface="Bahnschrift Light SemiCondensed" panose="020B0502040204020203" pitchFamily="34" charset="0"/>
              </a:rPr>
              <a:t>Short GRBs </a:t>
            </a:r>
          </a:p>
          <a:p>
            <a:pPr>
              <a:lnSpc>
                <a:spcPts val="4499"/>
              </a:lnSpc>
              <a:spcBef>
                <a:spcPct val="0"/>
              </a:spcBef>
            </a:pPr>
            <a:r>
              <a:rPr lang="en-US" sz="6000" dirty="0">
                <a:solidFill>
                  <a:srgbClr val="F0EEE9"/>
                </a:solidFill>
                <a:latin typeface="Bahnschrift Light SemiCondensed" panose="020B0502040204020203" pitchFamily="34" charset="0"/>
                <a:cs typeface="Poppins Light" panose="00000400000000000000" pitchFamily="2" charset="0"/>
              </a:rPr>
              <a:t>			</a:t>
            </a:r>
          </a:p>
          <a:p>
            <a:pPr>
              <a:lnSpc>
                <a:spcPts val="4499"/>
              </a:lnSpc>
              <a:spcBef>
                <a:spcPct val="0"/>
              </a:spcBef>
            </a:pPr>
            <a:r>
              <a:rPr lang="en-US" sz="6000" dirty="0">
                <a:solidFill>
                  <a:srgbClr val="F0EEE9"/>
                </a:solidFill>
                <a:latin typeface="Bahnschrift Light SemiCondensed" panose="020B0502040204020203" pitchFamily="34" charset="0"/>
                <a:cs typeface="Poppins Light" panose="00000400000000000000" pitchFamily="2" charset="0"/>
              </a:rPr>
              <a:t>			 T</a:t>
            </a:r>
            <a:r>
              <a:rPr lang="en-US" sz="4000" baseline="-25000" dirty="0">
                <a:solidFill>
                  <a:srgbClr val="F0EEE9"/>
                </a:solidFill>
                <a:latin typeface="Bahnschrift Light SemiCondensed" panose="020B0502040204020203" pitchFamily="34" charset="0"/>
                <a:cs typeface="Poppins Light" panose="00000400000000000000" pitchFamily="2" charset="0"/>
              </a:rPr>
              <a:t>90</a:t>
            </a:r>
            <a:r>
              <a:rPr lang="en-US" sz="4000" dirty="0">
                <a:solidFill>
                  <a:srgbClr val="F0EEE9"/>
                </a:solidFill>
                <a:latin typeface="Bahnschrift Light SemiCondensed" panose="020B0502040204020203" pitchFamily="34" charset="0"/>
                <a:cs typeface="Poppins Light" panose="00000400000000000000" pitchFamily="2" charset="0"/>
              </a:rPr>
              <a:t>  </a:t>
            </a:r>
            <a:r>
              <a:rPr lang="en-US" sz="2999" dirty="0">
                <a:solidFill>
                  <a:srgbClr val="F0EEE9"/>
                </a:solidFill>
                <a:latin typeface="Bahnschrift Light SemiCondensed" panose="020B0502040204020203" pitchFamily="34" charset="0"/>
                <a:cs typeface="Poppins Light" panose="00000400000000000000" pitchFamily="2" charset="0"/>
              </a:rPr>
              <a:t>&lt;  2 secs</a:t>
            </a:r>
          </a:p>
          <a:p>
            <a:pPr>
              <a:lnSpc>
                <a:spcPts val="4499"/>
              </a:lnSpc>
              <a:spcBef>
                <a:spcPct val="0"/>
              </a:spcBef>
            </a:pPr>
            <a:r>
              <a:rPr lang="en-US" sz="2800" dirty="0">
                <a:solidFill>
                  <a:srgbClr val="F0EEE9"/>
                </a:solidFill>
                <a:latin typeface="Bahnschrift Light SemiCondensed" panose="020B0502040204020203" pitchFamily="34" charset="0"/>
                <a:cs typeface="Poppins Light" panose="00000400000000000000" pitchFamily="2" charset="0"/>
              </a:rPr>
              <a:t>Merger of neutron star (NS) binaries or  NS-black hole binaries</a:t>
            </a:r>
            <a:r>
              <a:rPr lang="en-US" sz="2999" dirty="0">
                <a:solidFill>
                  <a:srgbClr val="F0EEE9"/>
                </a:solidFill>
                <a:latin typeface="Bahnschrift Light SemiCondensed" panose="020B0502040204020203" pitchFamily="34" charset="0"/>
                <a:cs typeface="Poppins Light" panose="00000400000000000000" pitchFamily="2" charset="0"/>
              </a:rPr>
              <a:t>.</a:t>
            </a:r>
          </a:p>
          <a:p>
            <a:pPr algn="ctr">
              <a:lnSpc>
                <a:spcPts val="3584"/>
              </a:lnSpc>
              <a:spcBef>
                <a:spcPct val="0"/>
              </a:spcBef>
            </a:pPr>
            <a:endParaRPr lang="en-US" sz="2999" dirty="0">
              <a:solidFill>
                <a:srgbClr val="F0EEE9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10708221" y="3049043"/>
            <a:ext cx="7274979" cy="2964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200" dirty="0">
                <a:solidFill>
                  <a:schemeClr val="accent4">
                    <a:lumMod val="40000"/>
                    <a:lumOff val="60000"/>
                  </a:schemeClr>
                </a:solidFill>
                <a:latin typeface="Bahnschrift Light SemiCondensed" panose="020B0502040204020203" pitchFamily="34" charset="0"/>
              </a:rPr>
              <a:t>Long GRBs </a:t>
            </a:r>
          </a:p>
          <a:p>
            <a:pPr algn="ctr">
              <a:lnSpc>
                <a:spcPts val="4499"/>
              </a:lnSpc>
              <a:spcBef>
                <a:spcPct val="0"/>
              </a:spcBef>
            </a:pPr>
            <a:endParaRPr lang="en-US" sz="4200" dirty="0">
              <a:solidFill>
                <a:srgbClr val="F0EEE9"/>
              </a:solidFill>
              <a:latin typeface="Bahnschrift Light SemiCondensed" panose="020B0502040204020203" pitchFamily="34" charset="0"/>
            </a:endParaRPr>
          </a:p>
          <a:p>
            <a:pPr algn="ctr">
              <a:lnSpc>
                <a:spcPts val="4499"/>
              </a:lnSpc>
              <a:spcBef>
                <a:spcPct val="0"/>
              </a:spcBef>
            </a:pPr>
            <a:r>
              <a:rPr lang="en-US" sz="4800" dirty="0">
                <a:solidFill>
                  <a:srgbClr val="F0EEE9"/>
                </a:solidFill>
                <a:latin typeface="Bahnschrift Light SemiCondensed" panose="020B0502040204020203" pitchFamily="34" charset="0"/>
                <a:cs typeface="Poppins Light" panose="00000400000000000000" pitchFamily="2" charset="0"/>
              </a:rPr>
              <a:t>T</a:t>
            </a:r>
            <a:r>
              <a:rPr lang="en-US" sz="3200" baseline="-25000" dirty="0">
                <a:solidFill>
                  <a:srgbClr val="F0EEE9"/>
                </a:solidFill>
                <a:latin typeface="Bahnschrift Light SemiCondensed" panose="020B0502040204020203" pitchFamily="34" charset="0"/>
                <a:cs typeface="Poppins Light" panose="00000400000000000000" pitchFamily="2" charset="0"/>
              </a:rPr>
              <a:t>90 </a:t>
            </a:r>
            <a:r>
              <a:rPr lang="en-US" sz="2999" dirty="0">
                <a:solidFill>
                  <a:srgbClr val="F0EEE9"/>
                </a:solidFill>
                <a:latin typeface="Bahnschrift Light SemiCondensed" panose="020B0502040204020203" pitchFamily="34" charset="0"/>
              </a:rPr>
              <a:t> &gt;  </a:t>
            </a:r>
            <a:r>
              <a:rPr lang="en-US" sz="2999" dirty="0">
                <a:solidFill>
                  <a:srgbClr val="F0EEE9"/>
                </a:solidFill>
                <a:latin typeface="Bahnschrift Light SemiCondensed" panose="020B0502040204020203" pitchFamily="34" charset="0"/>
                <a:cs typeface="Poppins Light" panose="00000400000000000000" pitchFamily="2" charset="0"/>
              </a:rPr>
              <a:t>2 secs </a:t>
            </a:r>
          </a:p>
          <a:p>
            <a:pPr>
              <a:lnSpc>
                <a:spcPts val="4499"/>
              </a:lnSpc>
              <a:spcBef>
                <a:spcPct val="0"/>
              </a:spcBef>
            </a:pPr>
            <a:r>
              <a:rPr lang="en-US" sz="2800" dirty="0">
                <a:solidFill>
                  <a:srgbClr val="F0EEE9"/>
                </a:solidFill>
                <a:latin typeface="Bahnschrift Light SemiCondensed" panose="020B0502040204020203" pitchFamily="34" charset="0"/>
                <a:cs typeface="Poppins Light" panose="00000400000000000000" pitchFamily="2" charset="0"/>
              </a:rPr>
              <a:t>                    Core collapse of a massive star</a:t>
            </a:r>
          </a:p>
          <a:p>
            <a:pPr algn="ctr">
              <a:lnSpc>
                <a:spcPts val="3584"/>
              </a:lnSpc>
              <a:spcBef>
                <a:spcPct val="0"/>
              </a:spcBef>
            </a:pPr>
            <a:endParaRPr lang="en-US" sz="2999" dirty="0">
              <a:solidFill>
                <a:srgbClr val="F0EEE9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3009365" y="2885144"/>
            <a:ext cx="2336391" cy="24732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640"/>
              </a:lnSpc>
            </a:pPr>
            <a:endParaRPr>
              <a:latin typeface="Bahnschrift Light SemiCondensed" panose="020B0502040204020203" pitchFamily="34" charset="0"/>
            </a:endParaRPr>
          </a:p>
        </p:txBody>
      </p:sp>
      <p:sp>
        <p:nvSpPr>
          <p:cNvPr id="20" name="Slide Number Placeholder 14">
            <a:extLst>
              <a:ext uri="{FF2B5EF4-FFF2-40B4-BE49-F238E27FC236}">
                <a16:creationId xmlns:a16="http://schemas.microsoft.com/office/drawing/2014/main" id="{A495C062-2CE2-CA54-E0AD-257B20898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277B386-F256-4403-DD8A-32B42FD15C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80" y="5461635"/>
            <a:ext cx="4057650" cy="2879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FE01CB3-7608-3590-5776-2FAAC6B9A85C}"/>
              </a:ext>
            </a:extLst>
          </p:cNvPr>
          <p:cNvSpPr txBox="1"/>
          <p:nvPr/>
        </p:nvSpPr>
        <p:spPr>
          <a:xfrm>
            <a:off x="1505602" y="8102021"/>
            <a:ext cx="33156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>
                <a:solidFill>
                  <a:schemeClr val="tx2">
                    <a:lumMod val="20000"/>
                    <a:lumOff val="80000"/>
                  </a:schemeClr>
                </a:solidFill>
                <a:latin typeface="Bahnschrift SemiLight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Credits: University of Warwick/Mark Garlick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0FA90E9-EE26-59CC-1865-C619E44A84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21" y="5509109"/>
            <a:ext cx="3830605" cy="2706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BB7274-9FFC-24F7-76CD-97D21804CD0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38" y="5481792"/>
            <a:ext cx="6134562" cy="2754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39FE371-38A7-C652-ECC6-501A2520EE9E}"/>
              </a:ext>
            </a:extLst>
          </p:cNvPr>
          <p:cNvSpPr txBox="1"/>
          <p:nvPr/>
        </p:nvSpPr>
        <p:spPr>
          <a:xfrm>
            <a:off x="12656758" y="8051026"/>
            <a:ext cx="4292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Bahnschrift SemiLight" panose="020B0502040204020203" pitchFamily="34" charset="0"/>
              </a:rPr>
              <a:t>NASA, ESA, CSA, STScI, Tea Temim (Princeton University</a:t>
            </a:r>
            <a:r>
              <a:rPr lang="it-IT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SemiLight" panose="020B0502040204020203" pitchFamily="34" charset="0"/>
              </a:rPr>
              <a:t>)</a:t>
            </a:r>
            <a:endParaRPr lang="en-IN" dirty="0">
              <a:solidFill>
                <a:schemeClr val="accent1">
                  <a:lumMod val="40000"/>
                  <a:lumOff val="60000"/>
                </a:schemeClr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62E25D-88F0-F980-09BA-786E28665573}"/>
              </a:ext>
            </a:extLst>
          </p:cNvPr>
          <p:cNvSpPr txBox="1"/>
          <p:nvPr/>
        </p:nvSpPr>
        <p:spPr>
          <a:xfrm>
            <a:off x="6242170" y="8097728"/>
            <a:ext cx="38460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Bahnschrift SemiLight" panose="020B0502040204020203" pitchFamily="34" charset="0"/>
              </a:rPr>
              <a:t>Carl Knox, </a:t>
            </a:r>
            <a:r>
              <a:rPr lang="en-IN" sz="1200" b="0" i="0" dirty="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Bahnschrift SemiLight" panose="020B0502040204020203" pitchFamily="34" charset="0"/>
              </a:rPr>
              <a:t>OzGrav</a:t>
            </a:r>
            <a:r>
              <a:rPr lang="en-IN" sz="1200" b="0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Bahnschrift SemiLight" panose="020B0502040204020203" pitchFamily="34" charset="0"/>
              </a:rPr>
              <a:t> / Swinburne University</a:t>
            </a:r>
            <a:endParaRPr lang="en-IN" sz="1200" dirty="0">
              <a:solidFill>
                <a:schemeClr val="accent1">
                  <a:lumMod val="20000"/>
                  <a:lumOff val="80000"/>
                </a:schemeClr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0A9772-4EFA-C5B9-B81B-2867B8832D28}"/>
              </a:ext>
            </a:extLst>
          </p:cNvPr>
          <p:cNvSpPr txBox="1"/>
          <p:nvPr/>
        </p:nvSpPr>
        <p:spPr>
          <a:xfrm>
            <a:off x="31314" y="9841099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</a:t>
            </a:r>
          </a:p>
        </p:txBody>
      </p:sp>
    </p:spTree>
    <p:extLst>
      <p:ext uri="{BB962C8B-B14F-4D97-AF65-F5344CB8AC3E}">
        <p14:creationId xmlns:p14="http://schemas.microsoft.com/office/powerpoint/2010/main" val="272909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20" grpId="0"/>
      <p:bldP spid="24" grpId="0"/>
      <p:bldP spid="21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60AD11-321D-0C49-4049-B8FBCE72A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11764B33-55BA-9E35-A9BB-F664C177C67D}"/>
              </a:ext>
            </a:extLst>
          </p:cNvPr>
          <p:cNvSpPr txBox="1"/>
          <p:nvPr/>
        </p:nvSpPr>
        <p:spPr>
          <a:xfrm>
            <a:off x="17204054" y="9210675"/>
            <a:ext cx="262893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17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0B7DEF6-9840-26E3-AB58-08EFE2A2E210}"/>
              </a:ext>
            </a:extLst>
          </p:cNvPr>
          <p:cNvGrpSpPr/>
          <p:nvPr/>
        </p:nvGrpSpPr>
        <p:grpSpPr>
          <a:xfrm>
            <a:off x="907962" y="1183060"/>
            <a:ext cx="9460174" cy="9001000"/>
            <a:chOff x="907962" y="2138150"/>
            <a:chExt cx="7130681" cy="6905117"/>
          </a:xfrm>
        </p:grpSpPr>
        <p:sp>
          <p:nvSpPr>
            <p:cNvPr id="23" name="Freeform 2">
              <a:extLst>
                <a:ext uri="{FF2B5EF4-FFF2-40B4-BE49-F238E27FC236}">
                  <a16:creationId xmlns:a16="http://schemas.microsoft.com/office/drawing/2014/main" id="{5838E857-416A-93E2-561F-2395DB0B906A}"/>
                </a:ext>
              </a:extLst>
            </p:cNvPr>
            <p:cNvSpPr/>
            <p:nvPr/>
          </p:nvSpPr>
          <p:spPr>
            <a:xfrm rot="13482300">
              <a:off x="3628351" y="2138150"/>
              <a:ext cx="1759475" cy="6905117"/>
            </a:xfrm>
            <a:custGeom>
              <a:avLst/>
              <a:gdLst/>
              <a:ahLst/>
              <a:cxnLst/>
              <a:rect l="l" t="t" r="r" b="b"/>
              <a:pathLst>
                <a:path w="5088460" h="5088460">
                  <a:moveTo>
                    <a:pt x="0" y="0"/>
                  </a:moveTo>
                  <a:lnTo>
                    <a:pt x="5088460" y="0"/>
                  </a:lnTo>
                  <a:lnTo>
                    <a:pt x="5088460" y="5088460"/>
                  </a:lnTo>
                  <a:lnTo>
                    <a:pt x="0" y="5088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solidFill>
                <a:schemeClr val="bg2">
                  <a:lumMod val="10000"/>
                </a:schemeClr>
              </a:solidFill>
            </a:ln>
            <a:scene3d>
              <a:camera prst="perspectiveContrastingRightFacing"/>
              <a:lightRig rig="threePt" dir="t"/>
            </a:scene3d>
          </p:spPr>
          <p:txBody>
            <a:bodyPr/>
            <a:lstStyle/>
            <a:p>
              <a:endParaRPr lang="en-IN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4" name="Freeform 2">
              <a:extLst>
                <a:ext uri="{FF2B5EF4-FFF2-40B4-BE49-F238E27FC236}">
                  <a16:creationId xmlns:a16="http://schemas.microsoft.com/office/drawing/2014/main" id="{A5AF9EB5-10AA-77E5-18B2-070F0CE52BF5}"/>
                </a:ext>
              </a:extLst>
            </p:cNvPr>
            <p:cNvSpPr/>
            <p:nvPr/>
          </p:nvSpPr>
          <p:spPr>
            <a:xfrm rot="7465239">
              <a:off x="3699148" y="2184623"/>
              <a:ext cx="1401191" cy="6983563"/>
            </a:xfrm>
            <a:custGeom>
              <a:avLst/>
              <a:gdLst/>
              <a:ahLst/>
              <a:cxnLst/>
              <a:rect l="l" t="t" r="r" b="b"/>
              <a:pathLst>
                <a:path w="5088460" h="5088460">
                  <a:moveTo>
                    <a:pt x="0" y="0"/>
                  </a:moveTo>
                  <a:lnTo>
                    <a:pt x="5088460" y="0"/>
                  </a:lnTo>
                  <a:lnTo>
                    <a:pt x="5088460" y="5088460"/>
                  </a:lnTo>
                  <a:lnTo>
                    <a:pt x="0" y="5088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solidFill>
                <a:schemeClr val="bg2">
                  <a:lumMod val="10000"/>
                </a:schemeClr>
              </a:solidFill>
            </a:ln>
            <a:scene3d>
              <a:camera prst="perspectiveContrastingRightFacing"/>
              <a:lightRig rig="threePt" dir="t"/>
            </a:scene3d>
          </p:spPr>
          <p:txBody>
            <a:bodyPr/>
            <a:lstStyle/>
            <a:p>
              <a:endParaRPr lang="en-IN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5" name="Freeform 2">
              <a:extLst>
                <a:ext uri="{FF2B5EF4-FFF2-40B4-BE49-F238E27FC236}">
                  <a16:creationId xmlns:a16="http://schemas.microsoft.com/office/drawing/2014/main" id="{3812CCDD-F777-B886-E0C3-6584D2588BD8}"/>
                </a:ext>
              </a:extLst>
            </p:cNvPr>
            <p:cNvSpPr/>
            <p:nvPr/>
          </p:nvSpPr>
          <p:spPr>
            <a:xfrm rot="16017215">
              <a:off x="3838379" y="2163192"/>
              <a:ext cx="1413828" cy="6986700"/>
            </a:xfrm>
            <a:custGeom>
              <a:avLst/>
              <a:gdLst/>
              <a:ahLst/>
              <a:cxnLst/>
              <a:rect l="l" t="t" r="r" b="b"/>
              <a:pathLst>
                <a:path w="5088460" h="5088460">
                  <a:moveTo>
                    <a:pt x="0" y="0"/>
                  </a:moveTo>
                  <a:lnTo>
                    <a:pt x="5088460" y="0"/>
                  </a:lnTo>
                  <a:lnTo>
                    <a:pt x="5088460" y="5088460"/>
                  </a:lnTo>
                  <a:lnTo>
                    <a:pt x="0" y="5088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solidFill>
                <a:schemeClr val="tx1"/>
              </a:solidFill>
            </a:ln>
            <a:scene3d>
              <a:camera prst="perspectiveContrastingRightFacing"/>
              <a:lightRig rig="threePt" dir="t"/>
            </a:scene3d>
          </p:spPr>
          <p:txBody>
            <a:bodyPr/>
            <a:lstStyle/>
            <a:p>
              <a:endParaRPr lang="en-IN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6" name="Freeform 2">
              <a:extLst>
                <a:ext uri="{FF2B5EF4-FFF2-40B4-BE49-F238E27FC236}">
                  <a16:creationId xmlns:a16="http://schemas.microsoft.com/office/drawing/2014/main" id="{A4FFC3B8-7F4A-0DF6-1CA8-F54354AFE4EC}"/>
                </a:ext>
              </a:extLst>
            </p:cNvPr>
            <p:cNvSpPr/>
            <p:nvPr/>
          </p:nvSpPr>
          <p:spPr>
            <a:xfrm rot="21303408">
              <a:off x="3694103" y="2612042"/>
              <a:ext cx="1725474" cy="6184636"/>
            </a:xfrm>
            <a:custGeom>
              <a:avLst/>
              <a:gdLst/>
              <a:ahLst/>
              <a:cxnLst/>
              <a:rect l="l" t="t" r="r" b="b"/>
              <a:pathLst>
                <a:path w="5088460" h="5088460">
                  <a:moveTo>
                    <a:pt x="0" y="0"/>
                  </a:moveTo>
                  <a:lnTo>
                    <a:pt x="5088460" y="0"/>
                  </a:lnTo>
                  <a:lnTo>
                    <a:pt x="5088460" y="5088460"/>
                  </a:lnTo>
                  <a:lnTo>
                    <a:pt x="0" y="5088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solidFill>
                <a:schemeClr val="tx1"/>
              </a:solidFill>
            </a:ln>
            <a:scene3d>
              <a:camera prst="perspectiveContrastingRightFacing"/>
              <a:lightRig rig="threePt" dir="t"/>
            </a:scene3d>
          </p:spPr>
          <p:txBody>
            <a:bodyPr/>
            <a:lstStyle/>
            <a:p>
              <a:endParaRPr lang="en-IN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8DCA9BD9-53C6-8D24-2F5E-436D24A34043}"/>
                </a:ext>
              </a:extLst>
            </p:cNvPr>
            <p:cNvSpPr/>
            <p:nvPr/>
          </p:nvSpPr>
          <p:spPr>
            <a:xfrm rot="13682038">
              <a:off x="3846626" y="2540098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397C2B6D-3A4F-FE84-D352-FF79B9F6C418}"/>
                </a:ext>
              </a:extLst>
            </p:cNvPr>
            <p:cNvSpPr/>
            <p:nvPr/>
          </p:nvSpPr>
          <p:spPr>
            <a:xfrm rot="12440048">
              <a:off x="3671921" y="3151669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B7B1E1AF-485D-8348-8B62-4F2A6326A2EA}"/>
                </a:ext>
              </a:extLst>
            </p:cNvPr>
            <p:cNvSpPr/>
            <p:nvPr/>
          </p:nvSpPr>
          <p:spPr>
            <a:xfrm rot="-24609">
              <a:off x="4320643" y="2838368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64226029-5CF8-5D14-EE9D-40DC869C3A30}"/>
                </a:ext>
              </a:extLst>
            </p:cNvPr>
            <p:cNvSpPr/>
            <p:nvPr/>
          </p:nvSpPr>
          <p:spPr>
            <a:xfrm rot="-24609">
              <a:off x="4586425" y="3528785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12A7A89A-F9A5-3D58-F989-73FB4F825C39}"/>
                </a:ext>
              </a:extLst>
            </p:cNvPr>
            <p:cNvSpPr/>
            <p:nvPr/>
          </p:nvSpPr>
          <p:spPr>
            <a:xfrm rot="-24609">
              <a:off x="4736711" y="4104278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57891423-A9E2-6969-819C-B5EB9753BE7B}"/>
                </a:ext>
              </a:extLst>
            </p:cNvPr>
            <p:cNvSpPr/>
            <p:nvPr/>
          </p:nvSpPr>
          <p:spPr>
            <a:xfrm rot="-24609">
              <a:off x="4889370" y="4786059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7D3CD99-B09A-598C-A7BE-FB7416AE202C}"/>
                </a:ext>
              </a:extLst>
            </p:cNvPr>
            <p:cNvSpPr/>
            <p:nvPr/>
          </p:nvSpPr>
          <p:spPr>
            <a:xfrm rot="-24609">
              <a:off x="4958438" y="5378446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349CEDB-8BA7-D05A-452A-00613DDE77F7}"/>
                </a:ext>
              </a:extLst>
            </p:cNvPr>
            <p:cNvSpPr/>
            <p:nvPr/>
          </p:nvSpPr>
          <p:spPr>
            <a:xfrm rot="13317428">
              <a:off x="3649308" y="3924403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D9CC7802-CFF9-F580-A2AA-AB4E973C25FC}"/>
                </a:ext>
              </a:extLst>
            </p:cNvPr>
            <p:cNvSpPr/>
            <p:nvPr/>
          </p:nvSpPr>
          <p:spPr>
            <a:xfrm rot="12426571">
              <a:off x="3671922" y="4327169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5454CC4-4E3B-AFFA-C78A-DE24EE1E44BB}"/>
                </a:ext>
              </a:extLst>
            </p:cNvPr>
            <p:cNvSpPr/>
            <p:nvPr/>
          </p:nvSpPr>
          <p:spPr>
            <a:xfrm rot="-24609">
              <a:off x="5071028" y="5944244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64EAD555-2172-191B-7F3F-24D13536062A}"/>
                </a:ext>
              </a:extLst>
            </p:cNvPr>
            <p:cNvSpPr/>
            <p:nvPr/>
          </p:nvSpPr>
          <p:spPr>
            <a:xfrm rot="-24609">
              <a:off x="5114551" y="6481774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82B1B786-7405-D312-B68B-97781F3640A9}"/>
                </a:ext>
              </a:extLst>
            </p:cNvPr>
            <p:cNvSpPr/>
            <p:nvPr/>
          </p:nvSpPr>
          <p:spPr>
            <a:xfrm rot="-24609">
              <a:off x="5115239" y="7077554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1E9754C1-E6B8-C825-DBAC-7483CAC171FF}"/>
                </a:ext>
              </a:extLst>
            </p:cNvPr>
            <p:cNvSpPr/>
            <p:nvPr/>
          </p:nvSpPr>
          <p:spPr>
            <a:xfrm rot="-24609">
              <a:off x="5114552" y="7734868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E6DCC5F5-81D1-1517-EF75-8A27A925CB28}"/>
                </a:ext>
              </a:extLst>
            </p:cNvPr>
            <p:cNvSpPr/>
            <p:nvPr/>
          </p:nvSpPr>
          <p:spPr>
            <a:xfrm rot="-24609">
              <a:off x="4978668" y="8305349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2AED215F-07B5-A685-AD54-26CD6D189428}"/>
                </a:ext>
              </a:extLst>
            </p:cNvPr>
            <p:cNvSpPr/>
            <p:nvPr/>
          </p:nvSpPr>
          <p:spPr>
            <a:xfrm rot="-24609">
              <a:off x="4515394" y="3263235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99AC770F-5D8D-3EF8-DA4F-93A2AB826CD4}"/>
                </a:ext>
              </a:extLst>
            </p:cNvPr>
            <p:cNvSpPr/>
            <p:nvPr/>
          </p:nvSpPr>
          <p:spPr>
            <a:xfrm rot="-24609">
              <a:off x="5091946" y="3963040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793FD1EF-63C6-4018-0E2D-1F6C90BFF495}"/>
                </a:ext>
              </a:extLst>
            </p:cNvPr>
            <p:cNvSpPr/>
            <p:nvPr/>
          </p:nvSpPr>
          <p:spPr>
            <a:xfrm rot="-24609">
              <a:off x="5389129" y="3710125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57" name="Freeform 10">
              <a:extLst>
                <a:ext uri="{FF2B5EF4-FFF2-40B4-BE49-F238E27FC236}">
                  <a16:creationId xmlns:a16="http://schemas.microsoft.com/office/drawing/2014/main" id="{7E14B23F-1426-1904-31DB-D68A2EF5025B}"/>
                </a:ext>
              </a:extLst>
            </p:cNvPr>
            <p:cNvSpPr/>
            <p:nvPr/>
          </p:nvSpPr>
          <p:spPr>
            <a:xfrm rot="-24609">
              <a:off x="5696094" y="3466360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62" name="Freeform 10">
              <a:extLst>
                <a:ext uri="{FF2B5EF4-FFF2-40B4-BE49-F238E27FC236}">
                  <a16:creationId xmlns:a16="http://schemas.microsoft.com/office/drawing/2014/main" id="{9F3DF133-50DA-5157-7894-5B6FAC76BFDF}"/>
                </a:ext>
              </a:extLst>
            </p:cNvPr>
            <p:cNvSpPr/>
            <p:nvPr/>
          </p:nvSpPr>
          <p:spPr>
            <a:xfrm rot="-24609">
              <a:off x="5987423" y="3261953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A80EA61C-D480-24BB-CCB4-3C9A413D4A86}"/>
                </a:ext>
              </a:extLst>
            </p:cNvPr>
            <p:cNvSpPr/>
            <p:nvPr/>
          </p:nvSpPr>
          <p:spPr>
            <a:xfrm rot="-24609">
              <a:off x="5797453" y="4728663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id="{D4D6B742-4698-43D5-556E-5480EB816C22}"/>
                </a:ext>
              </a:extLst>
            </p:cNvPr>
            <p:cNvSpPr/>
            <p:nvPr/>
          </p:nvSpPr>
          <p:spPr>
            <a:xfrm rot="-24609">
              <a:off x="6535274" y="3133353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65" name="Freeform 10">
              <a:extLst>
                <a:ext uri="{FF2B5EF4-FFF2-40B4-BE49-F238E27FC236}">
                  <a16:creationId xmlns:a16="http://schemas.microsoft.com/office/drawing/2014/main" id="{851F7C3B-8AD4-2664-B67E-21AFE77B4443}"/>
                </a:ext>
              </a:extLst>
            </p:cNvPr>
            <p:cNvSpPr/>
            <p:nvPr/>
          </p:nvSpPr>
          <p:spPr>
            <a:xfrm rot="-24609">
              <a:off x="6556773" y="3584442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66" name="Freeform 10">
              <a:extLst>
                <a:ext uri="{FF2B5EF4-FFF2-40B4-BE49-F238E27FC236}">
                  <a16:creationId xmlns:a16="http://schemas.microsoft.com/office/drawing/2014/main" id="{E057A25F-E6F6-AAFB-3A27-8A8FBE95C7E1}"/>
                </a:ext>
              </a:extLst>
            </p:cNvPr>
            <p:cNvSpPr/>
            <p:nvPr/>
          </p:nvSpPr>
          <p:spPr>
            <a:xfrm rot="-24609">
              <a:off x="6331592" y="4003098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0E8A8929-8D69-4C83-4E3E-4BD6353D64B6}"/>
                </a:ext>
              </a:extLst>
            </p:cNvPr>
            <p:cNvSpPr/>
            <p:nvPr/>
          </p:nvSpPr>
          <p:spPr>
            <a:xfrm rot="-24609">
              <a:off x="6056305" y="4402481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38FBF960-4220-E3C2-9532-31B52BAA68B5}"/>
                </a:ext>
              </a:extLst>
            </p:cNvPr>
            <p:cNvSpPr/>
            <p:nvPr/>
          </p:nvSpPr>
          <p:spPr>
            <a:xfrm rot="-24609">
              <a:off x="5556135" y="5151096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69" name="Freeform 10">
              <a:extLst>
                <a:ext uri="{FF2B5EF4-FFF2-40B4-BE49-F238E27FC236}">
                  <a16:creationId xmlns:a16="http://schemas.microsoft.com/office/drawing/2014/main" id="{BFFC6A4E-3AA2-A64E-9114-8FAF5AF6BC40}"/>
                </a:ext>
              </a:extLst>
            </p:cNvPr>
            <p:cNvSpPr/>
            <p:nvPr/>
          </p:nvSpPr>
          <p:spPr>
            <a:xfrm rot="-24609">
              <a:off x="5266917" y="5459054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15BB7C6D-556D-D093-53A4-8EE7CCFB5AA7}"/>
                </a:ext>
              </a:extLst>
            </p:cNvPr>
            <p:cNvSpPr/>
            <p:nvPr/>
          </p:nvSpPr>
          <p:spPr>
            <a:xfrm rot="-24609">
              <a:off x="5580795" y="5952765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r>
                <a:rPr lang="en-IN" dirty="0"/>
                <a:t>v</a:t>
              </a:r>
            </a:p>
          </p:txBody>
        </p:sp>
        <p:sp>
          <p:nvSpPr>
            <p:cNvPr id="71" name="Freeform 10">
              <a:extLst>
                <a:ext uri="{FF2B5EF4-FFF2-40B4-BE49-F238E27FC236}">
                  <a16:creationId xmlns:a16="http://schemas.microsoft.com/office/drawing/2014/main" id="{34061A68-34D9-9AF3-F507-59D48373A9EF}"/>
                </a:ext>
              </a:extLst>
            </p:cNvPr>
            <p:cNvSpPr/>
            <p:nvPr/>
          </p:nvSpPr>
          <p:spPr>
            <a:xfrm rot="-24609">
              <a:off x="5987423" y="5869190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72" name="Freeform 10">
              <a:extLst>
                <a:ext uri="{FF2B5EF4-FFF2-40B4-BE49-F238E27FC236}">
                  <a16:creationId xmlns:a16="http://schemas.microsoft.com/office/drawing/2014/main" id="{CDEA087C-62B9-353E-50F5-2D4592144B9D}"/>
                </a:ext>
              </a:extLst>
            </p:cNvPr>
            <p:cNvSpPr/>
            <p:nvPr/>
          </p:nvSpPr>
          <p:spPr>
            <a:xfrm rot="-24609">
              <a:off x="6381462" y="5785602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155EF037-3F5B-6D7C-91A2-B739D83AF27B}"/>
                </a:ext>
              </a:extLst>
            </p:cNvPr>
            <p:cNvSpPr/>
            <p:nvPr/>
          </p:nvSpPr>
          <p:spPr>
            <a:xfrm rot="-24609">
              <a:off x="6758445" y="5705160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2A7C4C72-26A7-03D2-A379-61BA1D75FF1D}"/>
                </a:ext>
              </a:extLst>
            </p:cNvPr>
            <p:cNvSpPr/>
            <p:nvPr/>
          </p:nvSpPr>
          <p:spPr>
            <a:xfrm rot="-24609">
              <a:off x="7125996" y="5588600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75" name="Freeform 10">
              <a:extLst>
                <a:ext uri="{FF2B5EF4-FFF2-40B4-BE49-F238E27FC236}">
                  <a16:creationId xmlns:a16="http://schemas.microsoft.com/office/drawing/2014/main" id="{B219B1DA-9E03-4A8B-31C0-0BD6D3797688}"/>
                </a:ext>
              </a:extLst>
            </p:cNvPr>
            <p:cNvSpPr/>
            <p:nvPr/>
          </p:nvSpPr>
          <p:spPr>
            <a:xfrm rot="-24609">
              <a:off x="5996725" y="4972745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E1CCCDC4-AD37-0AB4-A7F1-B8C0AC00EBBE}"/>
                </a:ext>
              </a:extLst>
            </p:cNvPr>
            <p:cNvSpPr/>
            <p:nvPr/>
          </p:nvSpPr>
          <p:spPr>
            <a:xfrm rot="-24609">
              <a:off x="6378804" y="4982929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6F76D32F-8DEE-FB63-8CF0-F85CE213BF3A}"/>
                </a:ext>
              </a:extLst>
            </p:cNvPr>
            <p:cNvSpPr/>
            <p:nvPr/>
          </p:nvSpPr>
          <p:spPr>
            <a:xfrm rot="-24609">
              <a:off x="7531214" y="5378447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697DB098-3637-F76D-A3AC-07DE2F9958E9}"/>
                </a:ext>
              </a:extLst>
            </p:cNvPr>
            <p:cNvSpPr/>
            <p:nvPr/>
          </p:nvSpPr>
          <p:spPr>
            <a:xfrm rot="-24609">
              <a:off x="6814637" y="5001539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83B5AAE9-9F0A-F79C-9F13-C0ACD0BE6C3A}"/>
                </a:ext>
              </a:extLst>
            </p:cNvPr>
            <p:cNvSpPr/>
            <p:nvPr/>
          </p:nvSpPr>
          <p:spPr>
            <a:xfrm rot="-24609">
              <a:off x="7303285" y="5053048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144883E4-F6CE-4131-ECF8-F56449415275}"/>
                </a:ext>
              </a:extLst>
            </p:cNvPr>
            <p:cNvSpPr/>
            <p:nvPr/>
          </p:nvSpPr>
          <p:spPr>
            <a:xfrm rot="-24609">
              <a:off x="6106411" y="6208332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CF9FE049-AC84-9050-DEF3-E35F9E028502}"/>
                </a:ext>
              </a:extLst>
            </p:cNvPr>
            <p:cNvSpPr/>
            <p:nvPr/>
          </p:nvSpPr>
          <p:spPr>
            <a:xfrm rot="-24609">
              <a:off x="6486209" y="6440030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82" name="Freeform 10">
              <a:extLst>
                <a:ext uri="{FF2B5EF4-FFF2-40B4-BE49-F238E27FC236}">
                  <a16:creationId xmlns:a16="http://schemas.microsoft.com/office/drawing/2014/main" id="{2111058F-7B4E-6841-95B9-AB07686E88E5}"/>
                </a:ext>
              </a:extLst>
            </p:cNvPr>
            <p:cNvSpPr/>
            <p:nvPr/>
          </p:nvSpPr>
          <p:spPr>
            <a:xfrm rot="-24609">
              <a:off x="6871035" y="6733175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1D60CCFE-D3B1-3C60-5928-AE9AA484D5BC}"/>
                </a:ext>
              </a:extLst>
            </p:cNvPr>
            <p:cNvSpPr/>
            <p:nvPr/>
          </p:nvSpPr>
          <p:spPr>
            <a:xfrm rot="-24609">
              <a:off x="7190694" y="7077554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84" name="Freeform 10">
              <a:extLst>
                <a:ext uri="{FF2B5EF4-FFF2-40B4-BE49-F238E27FC236}">
                  <a16:creationId xmlns:a16="http://schemas.microsoft.com/office/drawing/2014/main" id="{BE822FC4-1DCF-ABA2-8D68-C9A1C7E28FE5}"/>
                </a:ext>
              </a:extLst>
            </p:cNvPr>
            <p:cNvSpPr/>
            <p:nvPr/>
          </p:nvSpPr>
          <p:spPr>
            <a:xfrm rot="-24609">
              <a:off x="7190695" y="7451739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85" name="Freeform 10">
              <a:extLst>
                <a:ext uri="{FF2B5EF4-FFF2-40B4-BE49-F238E27FC236}">
                  <a16:creationId xmlns:a16="http://schemas.microsoft.com/office/drawing/2014/main" id="{54F68E64-1C48-5B77-4BFA-70C980932CFC}"/>
                </a:ext>
              </a:extLst>
            </p:cNvPr>
            <p:cNvSpPr/>
            <p:nvPr/>
          </p:nvSpPr>
          <p:spPr>
            <a:xfrm rot="-24609">
              <a:off x="6653763" y="7376425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86" name="Freeform 10">
              <a:extLst>
                <a:ext uri="{FF2B5EF4-FFF2-40B4-BE49-F238E27FC236}">
                  <a16:creationId xmlns:a16="http://schemas.microsoft.com/office/drawing/2014/main" id="{67671BFA-6DE5-4A4B-36B5-8CDA3F888E23}"/>
                </a:ext>
              </a:extLst>
            </p:cNvPr>
            <p:cNvSpPr/>
            <p:nvPr/>
          </p:nvSpPr>
          <p:spPr>
            <a:xfrm rot="-24609">
              <a:off x="6056305" y="7134428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87" name="Freeform 10">
              <a:extLst>
                <a:ext uri="{FF2B5EF4-FFF2-40B4-BE49-F238E27FC236}">
                  <a16:creationId xmlns:a16="http://schemas.microsoft.com/office/drawing/2014/main" id="{EF7F8EFA-C296-7594-815A-530201998D81}"/>
                </a:ext>
              </a:extLst>
            </p:cNvPr>
            <p:cNvSpPr/>
            <p:nvPr/>
          </p:nvSpPr>
          <p:spPr>
            <a:xfrm rot="-24609">
              <a:off x="5564071" y="6924606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88" name="Freeform 10">
              <a:extLst>
                <a:ext uri="{FF2B5EF4-FFF2-40B4-BE49-F238E27FC236}">
                  <a16:creationId xmlns:a16="http://schemas.microsoft.com/office/drawing/2014/main" id="{EAC5F128-FFC2-4D3A-A276-9F9EEACA0A17}"/>
                </a:ext>
              </a:extLst>
            </p:cNvPr>
            <p:cNvSpPr/>
            <p:nvPr/>
          </p:nvSpPr>
          <p:spPr>
            <a:xfrm rot="-24609">
              <a:off x="4809833" y="6502413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89" name="Freeform 10">
              <a:extLst>
                <a:ext uri="{FF2B5EF4-FFF2-40B4-BE49-F238E27FC236}">
                  <a16:creationId xmlns:a16="http://schemas.microsoft.com/office/drawing/2014/main" id="{54BEFFE2-778A-E3F7-880C-2CCC1E88B13F}"/>
                </a:ext>
              </a:extLst>
            </p:cNvPr>
            <p:cNvSpPr/>
            <p:nvPr/>
          </p:nvSpPr>
          <p:spPr>
            <a:xfrm rot="-24609">
              <a:off x="4459939" y="4538713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90" name="Freeform 10">
              <a:extLst>
                <a:ext uri="{FF2B5EF4-FFF2-40B4-BE49-F238E27FC236}">
                  <a16:creationId xmlns:a16="http://schemas.microsoft.com/office/drawing/2014/main" id="{1908121F-DF00-731F-2742-A75CCD796DF9}"/>
                </a:ext>
              </a:extLst>
            </p:cNvPr>
            <p:cNvSpPr/>
            <p:nvPr/>
          </p:nvSpPr>
          <p:spPr>
            <a:xfrm rot="-24609">
              <a:off x="4172392" y="4822540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91" name="Freeform 10">
              <a:extLst>
                <a:ext uri="{FF2B5EF4-FFF2-40B4-BE49-F238E27FC236}">
                  <a16:creationId xmlns:a16="http://schemas.microsoft.com/office/drawing/2014/main" id="{7D2DA850-F560-5FC9-1D4C-87FB2857F809}"/>
                </a:ext>
              </a:extLst>
            </p:cNvPr>
            <p:cNvSpPr/>
            <p:nvPr/>
          </p:nvSpPr>
          <p:spPr>
            <a:xfrm rot="12426571">
              <a:off x="3712079" y="4801203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92" name="Freeform 10">
              <a:extLst>
                <a:ext uri="{FF2B5EF4-FFF2-40B4-BE49-F238E27FC236}">
                  <a16:creationId xmlns:a16="http://schemas.microsoft.com/office/drawing/2014/main" id="{056B2F4E-1CFB-9B82-D535-ED527BFE6E4D}"/>
                </a:ext>
              </a:extLst>
            </p:cNvPr>
            <p:cNvSpPr/>
            <p:nvPr/>
          </p:nvSpPr>
          <p:spPr>
            <a:xfrm rot="12426571">
              <a:off x="3794376" y="5303132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93" name="Freeform 10">
              <a:extLst>
                <a:ext uri="{FF2B5EF4-FFF2-40B4-BE49-F238E27FC236}">
                  <a16:creationId xmlns:a16="http://schemas.microsoft.com/office/drawing/2014/main" id="{094EE6D1-0282-C9B2-6BBF-E1E749085570}"/>
                </a:ext>
              </a:extLst>
            </p:cNvPr>
            <p:cNvSpPr/>
            <p:nvPr/>
          </p:nvSpPr>
          <p:spPr>
            <a:xfrm rot="12426571">
              <a:off x="3836604" y="5829247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94" name="Freeform 10">
              <a:extLst>
                <a:ext uri="{FF2B5EF4-FFF2-40B4-BE49-F238E27FC236}">
                  <a16:creationId xmlns:a16="http://schemas.microsoft.com/office/drawing/2014/main" id="{1B99CDD3-FF41-B75D-563D-01B11057AB08}"/>
                </a:ext>
              </a:extLst>
            </p:cNvPr>
            <p:cNvSpPr/>
            <p:nvPr/>
          </p:nvSpPr>
          <p:spPr>
            <a:xfrm rot="12426571">
              <a:off x="3928080" y="6428653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95" name="Freeform 10">
              <a:extLst>
                <a:ext uri="{FF2B5EF4-FFF2-40B4-BE49-F238E27FC236}">
                  <a16:creationId xmlns:a16="http://schemas.microsoft.com/office/drawing/2014/main" id="{26875963-9E7F-2197-1B62-0840E637D5E6}"/>
                </a:ext>
              </a:extLst>
            </p:cNvPr>
            <p:cNvSpPr/>
            <p:nvPr/>
          </p:nvSpPr>
          <p:spPr>
            <a:xfrm rot="12426571">
              <a:off x="4093440" y="6931700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96" name="Freeform 10">
              <a:extLst>
                <a:ext uri="{FF2B5EF4-FFF2-40B4-BE49-F238E27FC236}">
                  <a16:creationId xmlns:a16="http://schemas.microsoft.com/office/drawing/2014/main" id="{E1E1BF12-88D1-4318-19D8-0AA2A9AF4C84}"/>
                </a:ext>
              </a:extLst>
            </p:cNvPr>
            <p:cNvSpPr/>
            <p:nvPr/>
          </p:nvSpPr>
          <p:spPr>
            <a:xfrm rot="12426571">
              <a:off x="4193505" y="7483662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97" name="Freeform 10">
              <a:extLst>
                <a:ext uri="{FF2B5EF4-FFF2-40B4-BE49-F238E27FC236}">
                  <a16:creationId xmlns:a16="http://schemas.microsoft.com/office/drawing/2014/main" id="{36EE6726-8BB8-2CD3-4653-824571CD2F80}"/>
                </a:ext>
              </a:extLst>
            </p:cNvPr>
            <p:cNvSpPr/>
            <p:nvPr/>
          </p:nvSpPr>
          <p:spPr>
            <a:xfrm rot="12426571">
              <a:off x="4385079" y="7995241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98" name="Freeform 10">
              <a:extLst>
                <a:ext uri="{FF2B5EF4-FFF2-40B4-BE49-F238E27FC236}">
                  <a16:creationId xmlns:a16="http://schemas.microsoft.com/office/drawing/2014/main" id="{C3DD5C69-1C23-6DD8-D365-F18D0CD621C6}"/>
                </a:ext>
              </a:extLst>
            </p:cNvPr>
            <p:cNvSpPr/>
            <p:nvPr/>
          </p:nvSpPr>
          <p:spPr>
            <a:xfrm rot="12426571">
              <a:off x="4710871" y="8452261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99" name="Freeform 10">
              <a:extLst>
                <a:ext uri="{FF2B5EF4-FFF2-40B4-BE49-F238E27FC236}">
                  <a16:creationId xmlns:a16="http://schemas.microsoft.com/office/drawing/2014/main" id="{6F60CCD1-5787-DEE9-9FB2-AA24A8857BCF}"/>
                </a:ext>
              </a:extLst>
            </p:cNvPr>
            <p:cNvSpPr/>
            <p:nvPr/>
          </p:nvSpPr>
          <p:spPr>
            <a:xfrm rot="12426571">
              <a:off x="3344988" y="4427750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00" name="Freeform 10">
              <a:extLst>
                <a:ext uri="{FF2B5EF4-FFF2-40B4-BE49-F238E27FC236}">
                  <a16:creationId xmlns:a16="http://schemas.microsoft.com/office/drawing/2014/main" id="{9298BF8A-E052-B0F4-F228-854EA78266B0}"/>
                </a:ext>
              </a:extLst>
            </p:cNvPr>
            <p:cNvSpPr/>
            <p:nvPr/>
          </p:nvSpPr>
          <p:spPr>
            <a:xfrm rot="12426571">
              <a:off x="2985139" y="4260761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01" name="Freeform 10">
              <a:extLst>
                <a:ext uri="{FF2B5EF4-FFF2-40B4-BE49-F238E27FC236}">
                  <a16:creationId xmlns:a16="http://schemas.microsoft.com/office/drawing/2014/main" id="{97A53FAC-8522-F89F-82ED-D5B2A98816B8}"/>
                </a:ext>
              </a:extLst>
            </p:cNvPr>
            <p:cNvSpPr/>
            <p:nvPr/>
          </p:nvSpPr>
          <p:spPr>
            <a:xfrm rot="12426571">
              <a:off x="2591265" y="4104277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02" name="Freeform 10">
              <a:extLst>
                <a:ext uri="{FF2B5EF4-FFF2-40B4-BE49-F238E27FC236}">
                  <a16:creationId xmlns:a16="http://schemas.microsoft.com/office/drawing/2014/main" id="{3BF96DB1-0434-E721-7BEE-F7462CF31B65}"/>
                </a:ext>
              </a:extLst>
            </p:cNvPr>
            <p:cNvSpPr/>
            <p:nvPr/>
          </p:nvSpPr>
          <p:spPr>
            <a:xfrm rot="12426571">
              <a:off x="2223883" y="3986885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17BE5A7A-B6D0-629E-850B-AA213CDAE9F4}"/>
                </a:ext>
              </a:extLst>
            </p:cNvPr>
            <p:cNvSpPr/>
            <p:nvPr/>
          </p:nvSpPr>
          <p:spPr>
            <a:xfrm rot="12426571">
              <a:off x="1880120" y="3869494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04" name="Freeform 10">
              <a:extLst>
                <a:ext uri="{FF2B5EF4-FFF2-40B4-BE49-F238E27FC236}">
                  <a16:creationId xmlns:a16="http://schemas.microsoft.com/office/drawing/2014/main" id="{280EBFB7-B1AB-CB14-7B4E-A0BD6336C6E4}"/>
                </a:ext>
              </a:extLst>
            </p:cNvPr>
            <p:cNvSpPr/>
            <p:nvPr/>
          </p:nvSpPr>
          <p:spPr>
            <a:xfrm rot="12426571">
              <a:off x="1574382" y="3952051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05" name="Freeform 10">
              <a:extLst>
                <a:ext uri="{FF2B5EF4-FFF2-40B4-BE49-F238E27FC236}">
                  <a16:creationId xmlns:a16="http://schemas.microsoft.com/office/drawing/2014/main" id="{922F0130-C678-8D4F-2733-A9B8FD24374C}"/>
                </a:ext>
              </a:extLst>
            </p:cNvPr>
            <p:cNvSpPr/>
            <p:nvPr/>
          </p:nvSpPr>
          <p:spPr>
            <a:xfrm rot="12426571">
              <a:off x="1717850" y="4249596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06" name="Freeform 10">
              <a:extLst>
                <a:ext uri="{FF2B5EF4-FFF2-40B4-BE49-F238E27FC236}">
                  <a16:creationId xmlns:a16="http://schemas.microsoft.com/office/drawing/2014/main" id="{42C1A547-DB57-EA1F-210B-3F140DBA01B4}"/>
                </a:ext>
              </a:extLst>
            </p:cNvPr>
            <p:cNvSpPr/>
            <p:nvPr/>
          </p:nvSpPr>
          <p:spPr>
            <a:xfrm rot="12426571">
              <a:off x="2013823" y="4635683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07" name="Freeform 10">
              <a:extLst>
                <a:ext uri="{FF2B5EF4-FFF2-40B4-BE49-F238E27FC236}">
                  <a16:creationId xmlns:a16="http://schemas.microsoft.com/office/drawing/2014/main" id="{4ADEC7C9-AEDA-EF83-526F-7027C854F2E2}"/>
                </a:ext>
              </a:extLst>
            </p:cNvPr>
            <p:cNvSpPr/>
            <p:nvPr/>
          </p:nvSpPr>
          <p:spPr>
            <a:xfrm rot="12426571">
              <a:off x="2482092" y="4981747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08" name="Freeform 10">
              <a:extLst>
                <a:ext uri="{FF2B5EF4-FFF2-40B4-BE49-F238E27FC236}">
                  <a16:creationId xmlns:a16="http://schemas.microsoft.com/office/drawing/2014/main" id="{4DCAD94F-840C-5ACC-8676-A15B04AFFC54}"/>
                </a:ext>
              </a:extLst>
            </p:cNvPr>
            <p:cNvSpPr/>
            <p:nvPr/>
          </p:nvSpPr>
          <p:spPr>
            <a:xfrm rot="12426571">
              <a:off x="2885993" y="5226409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09" name="Freeform 10">
              <a:extLst>
                <a:ext uri="{FF2B5EF4-FFF2-40B4-BE49-F238E27FC236}">
                  <a16:creationId xmlns:a16="http://schemas.microsoft.com/office/drawing/2014/main" id="{045B3268-0F68-6DD1-277B-A79A35B99D2C}"/>
                </a:ext>
              </a:extLst>
            </p:cNvPr>
            <p:cNvSpPr/>
            <p:nvPr/>
          </p:nvSpPr>
          <p:spPr>
            <a:xfrm rot="12426571">
              <a:off x="3344004" y="5537915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10" name="Freeform 10">
              <a:extLst>
                <a:ext uri="{FF2B5EF4-FFF2-40B4-BE49-F238E27FC236}">
                  <a16:creationId xmlns:a16="http://schemas.microsoft.com/office/drawing/2014/main" id="{51759752-3863-1A1F-1EC1-0387B1933798}"/>
                </a:ext>
              </a:extLst>
            </p:cNvPr>
            <p:cNvSpPr/>
            <p:nvPr/>
          </p:nvSpPr>
          <p:spPr>
            <a:xfrm rot="12426571">
              <a:off x="3371324" y="6248285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11" name="Freeform 10">
              <a:extLst>
                <a:ext uri="{FF2B5EF4-FFF2-40B4-BE49-F238E27FC236}">
                  <a16:creationId xmlns:a16="http://schemas.microsoft.com/office/drawing/2014/main" id="{3062E4C8-46FC-1371-AB6F-C6D826471B40}"/>
                </a:ext>
              </a:extLst>
            </p:cNvPr>
            <p:cNvSpPr/>
            <p:nvPr/>
          </p:nvSpPr>
          <p:spPr>
            <a:xfrm rot="12426571">
              <a:off x="2864273" y="6275040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12" name="Freeform 10">
              <a:extLst>
                <a:ext uri="{FF2B5EF4-FFF2-40B4-BE49-F238E27FC236}">
                  <a16:creationId xmlns:a16="http://schemas.microsoft.com/office/drawing/2014/main" id="{8B1C4BC5-A71F-1D23-BF93-360221686E07}"/>
                </a:ext>
              </a:extLst>
            </p:cNvPr>
            <p:cNvSpPr/>
            <p:nvPr/>
          </p:nvSpPr>
          <p:spPr>
            <a:xfrm rot="12426571">
              <a:off x="2473828" y="5384518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13" name="Freeform 10">
              <a:extLst>
                <a:ext uri="{FF2B5EF4-FFF2-40B4-BE49-F238E27FC236}">
                  <a16:creationId xmlns:a16="http://schemas.microsoft.com/office/drawing/2014/main" id="{F78FFF63-9AA1-3E0E-AA61-64EB8FBE863A}"/>
                </a:ext>
              </a:extLst>
            </p:cNvPr>
            <p:cNvSpPr/>
            <p:nvPr/>
          </p:nvSpPr>
          <p:spPr>
            <a:xfrm rot="12426571">
              <a:off x="2054185" y="5454994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14" name="Freeform 10">
              <a:extLst>
                <a:ext uri="{FF2B5EF4-FFF2-40B4-BE49-F238E27FC236}">
                  <a16:creationId xmlns:a16="http://schemas.microsoft.com/office/drawing/2014/main" id="{17DEC345-3D40-B95D-1C57-DD2F851157AE}"/>
                </a:ext>
              </a:extLst>
            </p:cNvPr>
            <p:cNvSpPr/>
            <p:nvPr/>
          </p:nvSpPr>
          <p:spPr>
            <a:xfrm rot="12426571">
              <a:off x="1702964" y="5566400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15" name="Freeform 10">
              <a:extLst>
                <a:ext uri="{FF2B5EF4-FFF2-40B4-BE49-F238E27FC236}">
                  <a16:creationId xmlns:a16="http://schemas.microsoft.com/office/drawing/2014/main" id="{8BA871A0-A603-4662-2B02-53DF66AAAB56}"/>
                </a:ext>
              </a:extLst>
            </p:cNvPr>
            <p:cNvSpPr/>
            <p:nvPr/>
          </p:nvSpPr>
          <p:spPr>
            <a:xfrm rot="12426571">
              <a:off x="1345045" y="5702484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16" name="Freeform 10">
              <a:extLst>
                <a:ext uri="{FF2B5EF4-FFF2-40B4-BE49-F238E27FC236}">
                  <a16:creationId xmlns:a16="http://schemas.microsoft.com/office/drawing/2014/main" id="{5B05739C-CA64-8673-71F2-3DE7F973C5C0}"/>
                </a:ext>
              </a:extLst>
            </p:cNvPr>
            <p:cNvSpPr/>
            <p:nvPr/>
          </p:nvSpPr>
          <p:spPr>
            <a:xfrm rot="12426571">
              <a:off x="1011256" y="5897864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17" name="Freeform 10">
              <a:extLst>
                <a:ext uri="{FF2B5EF4-FFF2-40B4-BE49-F238E27FC236}">
                  <a16:creationId xmlns:a16="http://schemas.microsoft.com/office/drawing/2014/main" id="{00092147-2E80-C499-0D9E-AE7D4CF25F9C}"/>
                </a:ext>
              </a:extLst>
            </p:cNvPr>
            <p:cNvSpPr/>
            <p:nvPr/>
          </p:nvSpPr>
          <p:spPr>
            <a:xfrm rot="12426571">
              <a:off x="1216454" y="6193870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18" name="Freeform 10">
              <a:extLst>
                <a:ext uri="{FF2B5EF4-FFF2-40B4-BE49-F238E27FC236}">
                  <a16:creationId xmlns:a16="http://schemas.microsoft.com/office/drawing/2014/main" id="{04D499A2-A166-AC9B-CA5B-56FE73F0EF2D}"/>
                </a:ext>
              </a:extLst>
            </p:cNvPr>
            <p:cNvSpPr/>
            <p:nvPr/>
          </p:nvSpPr>
          <p:spPr>
            <a:xfrm rot="12426571">
              <a:off x="1648086" y="6226358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19" name="Freeform 10">
              <a:extLst>
                <a:ext uri="{FF2B5EF4-FFF2-40B4-BE49-F238E27FC236}">
                  <a16:creationId xmlns:a16="http://schemas.microsoft.com/office/drawing/2014/main" id="{82E61C53-8968-E22C-B6F8-BC222982E9CE}"/>
                </a:ext>
              </a:extLst>
            </p:cNvPr>
            <p:cNvSpPr/>
            <p:nvPr/>
          </p:nvSpPr>
          <p:spPr>
            <a:xfrm rot="12426571">
              <a:off x="2063115" y="6255261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20" name="Freeform 10">
              <a:extLst>
                <a:ext uri="{FF2B5EF4-FFF2-40B4-BE49-F238E27FC236}">
                  <a16:creationId xmlns:a16="http://schemas.microsoft.com/office/drawing/2014/main" id="{859D87B2-AA3A-6543-5B32-A7AD5AC72DE1}"/>
                </a:ext>
              </a:extLst>
            </p:cNvPr>
            <p:cNvSpPr/>
            <p:nvPr/>
          </p:nvSpPr>
          <p:spPr>
            <a:xfrm rot="12426571">
              <a:off x="2491291" y="6247924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21" name="Freeform 10">
              <a:extLst>
                <a:ext uri="{FF2B5EF4-FFF2-40B4-BE49-F238E27FC236}">
                  <a16:creationId xmlns:a16="http://schemas.microsoft.com/office/drawing/2014/main" id="{C5754424-C162-C6AE-89FA-B44007656EEF}"/>
                </a:ext>
              </a:extLst>
            </p:cNvPr>
            <p:cNvSpPr/>
            <p:nvPr/>
          </p:nvSpPr>
          <p:spPr>
            <a:xfrm rot="12426571">
              <a:off x="4058582" y="6129992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22" name="Freeform 10">
              <a:extLst>
                <a:ext uri="{FF2B5EF4-FFF2-40B4-BE49-F238E27FC236}">
                  <a16:creationId xmlns:a16="http://schemas.microsoft.com/office/drawing/2014/main" id="{57EDDFEC-28F7-DD46-76FC-258A8CE2B76D}"/>
                </a:ext>
              </a:extLst>
            </p:cNvPr>
            <p:cNvSpPr/>
            <p:nvPr/>
          </p:nvSpPr>
          <p:spPr>
            <a:xfrm rot="12426571">
              <a:off x="3405579" y="5203522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23" name="Freeform 10">
              <a:extLst>
                <a:ext uri="{FF2B5EF4-FFF2-40B4-BE49-F238E27FC236}">
                  <a16:creationId xmlns:a16="http://schemas.microsoft.com/office/drawing/2014/main" id="{31AD7000-1179-5079-2EB2-93C5FE8A2CB9}"/>
                </a:ext>
              </a:extLst>
            </p:cNvPr>
            <p:cNvSpPr/>
            <p:nvPr/>
          </p:nvSpPr>
          <p:spPr>
            <a:xfrm rot="12426571">
              <a:off x="4796763" y="5079031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24" name="Freeform 10">
              <a:extLst>
                <a:ext uri="{FF2B5EF4-FFF2-40B4-BE49-F238E27FC236}">
                  <a16:creationId xmlns:a16="http://schemas.microsoft.com/office/drawing/2014/main" id="{7F24AAE3-9676-CE71-87D2-F7D99D23578A}"/>
                </a:ext>
              </a:extLst>
            </p:cNvPr>
            <p:cNvSpPr/>
            <p:nvPr/>
          </p:nvSpPr>
          <p:spPr>
            <a:xfrm rot="12426571">
              <a:off x="2615796" y="6763159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25" name="Freeform 10">
              <a:extLst>
                <a:ext uri="{FF2B5EF4-FFF2-40B4-BE49-F238E27FC236}">
                  <a16:creationId xmlns:a16="http://schemas.microsoft.com/office/drawing/2014/main" id="{B36D36BB-1894-C365-E885-5930F4A021C7}"/>
                </a:ext>
              </a:extLst>
            </p:cNvPr>
            <p:cNvSpPr/>
            <p:nvPr/>
          </p:nvSpPr>
          <p:spPr>
            <a:xfrm rot="12426571">
              <a:off x="2466877" y="7103033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26" name="Freeform 10">
              <a:extLst>
                <a:ext uri="{FF2B5EF4-FFF2-40B4-BE49-F238E27FC236}">
                  <a16:creationId xmlns:a16="http://schemas.microsoft.com/office/drawing/2014/main" id="{30DF2D8F-5011-A26D-468D-8F99544D4F74}"/>
                </a:ext>
              </a:extLst>
            </p:cNvPr>
            <p:cNvSpPr/>
            <p:nvPr/>
          </p:nvSpPr>
          <p:spPr>
            <a:xfrm rot="12426571">
              <a:off x="2243706" y="7446960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27" name="Freeform 10">
              <a:extLst>
                <a:ext uri="{FF2B5EF4-FFF2-40B4-BE49-F238E27FC236}">
                  <a16:creationId xmlns:a16="http://schemas.microsoft.com/office/drawing/2014/main" id="{439442FA-DC9D-1D32-4605-F8416B891BB5}"/>
                </a:ext>
              </a:extLst>
            </p:cNvPr>
            <p:cNvSpPr/>
            <p:nvPr/>
          </p:nvSpPr>
          <p:spPr>
            <a:xfrm rot="12426571">
              <a:off x="2103734" y="7904582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28" name="Freeform 10">
              <a:extLst>
                <a:ext uri="{FF2B5EF4-FFF2-40B4-BE49-F238E27FC236}">
                  <a16:creationId xmlns:a16="http://schemas.microsoft.com/office/drawing/2014/main" id="{D61CD09D-E5F9-5C1C-2298-33BAEAA8FBDD}"/>
                </a:ext>
              </a:extLst>
            </p:cNvPr>
            <p:cNvSpPr/>
            <p:nvPr/>
          </p:nvSpPr>
          <p:spPr>
            <a:xfrm rot="12426571">
              <a:off x="2289954" y="8237595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29" name="Freeform 10">
              <a:extLst>
                <a:ext uri="{FF2B5EF4-FFF2-40B4-BE49-F238E27FC236}">
                  <a16:creationId xmlns:a16="http://schemas.microsoft.com/office/drawing/2014/main" id="{E106817C-52D6-371D-7E28-48439BC2BF81}"/>
                </a:ext>
              </a:extLst>
            </p:cNvPr>
            <p:cNvSpPr/>
            <p:nvPr/>
          </p:nvSpPr>
          <p:spPr>
            <a:xfrm rot="12426571">
              <a:off x="2718796" y="7995241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31" name="Freeform 10">
              <a:extLst>
                <a:ext uri="{FF2B5EF4-FFF2-40B4-BE49-F238E27FC236}">
                  <a16:creationId xmlns:a16="http://schemas.microsoft.com/office/drawing/2014/main" id="{3FB2375E-2BD5-22B7-AF9A-FEB5B7E8D118}"/>
                </a:ext>
              </a:extLst>
            </p:cNvPr>
            <p:cNvSpPr/>
            <p:nvPr/>
          </p:nvSpPr>
          <p:spPr>
            <a:xfrm rot="12426571">
              <a:off x="3295640" y="7527051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32" name="Freeform 10">
              <a:extLst>
                <a:ext uri="{FF2B5EF4-FFF2-40B4-BE49-F238E27FC236}">
                  <a16:creationId xmlns:a16="http://schemas.microsoft.com/office/drawing/2014/main" id="{F16A43B6-BEAD-AC07-EF64-953C159B199C}"/>
                </a:ext>
              </a:extLst>
            </p:cNvPr>
            <p:cNvSpPr/>
            <p:nvPr/>
          </p:nvSpPr>
          <p:spPr>
            <a:xfrm rot="12426571">
              <a:off x="3611412" y="7248879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33" name="Freeform 10">
              <a:extLst>
                <a:ext uri="{FF2B5EF4-FFF2-40B4-BE49-F238E27FC236}">
                  <a16:creationId xmlns:a16="http://schemas.microsoft.com/office/drawing/2014/main" id="{09B7A44B-0ABA-0F91-512F-8BA08282CE16}"/>
                </a:ext>
              </a:extLst>
            </p:cNvPr>
            <p:cNvSpPr/>
            <p:nvPr/>
          </p:nvSpPr>
          <p:spPr>
            <a:xfrm rot="12426571">
              <a:off x="4334651" y="6691256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34" name="Freeform 10">
              <a:extLst>
                <a:ext uri="{FF2B5EF4-FFF2-40B4-BE49-F238E27FC236}">
                  <a16:creationId xmlns:a16="http://schemas.microsoft.com/office/drawing/2014/main" id="{49302CA2-DC38-A6FE-A9F9-C7E44B1E01E0}"/>
                </a:ext>
              </a:extLst>
            </p:cNvPr>
            <p:cNvSpPr/>
            <p:nvPr/>
          </p:nvSpPr>
          <p:spPr>
            <a:xfrm rot="12426571">
              <a:off x="4621884" y="6248285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35" name="Freeform 10">
              <a:extLst>
                <a:ext uri="{FF2B5EF4-FFF2-40B4-BE49-F238E27FC236}">
                  <a16:creationId xmlns:a16="http://schemas.microsoft.com/office/drawing/2014/main" id="{2B929916-1A67-9146-C942-164597DD4769}"/>
                </a:ext>
              </a:extLst>
            </p:cNvPr>
            <p:cNvSpPr/>
            <p:nvPr/>
          </p:nvSpPr>
          <p:spPr>
            <a:xfrm rot="12426571">
              <a:off x="4931513" y="5952104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136" name="Freeform 10">
              <a:extLst>
                <a:ext uri="{FF2B5EF4-FFF2-40B4-BE49-F238E27FC236}">
                  <a16:creationId xmlns:a16="http://schemas.microsoft.com/office/drawing/2014/main" id="{8A63EADC-7E0E-6940-F81F-5B58F65A034C}"/>
                </a:ext>
              </a:extLst>
            </p:cNvPr>
            <p:cNvSpPr/>
            <p:nvPr/>
          </p:nvSpPr>
          <p:spPr>
            <a:xfrm rot="12426571">
              <a:off x="4290751" y="5140721"/>
              <a:ext cx="224120" cy="149025"/>
            </a:xfrm>
            <a:custGeom>
              <a:avLst/>
              <a:gdLst/>
              <a:ahLst/>
              <a:cxnLst/>
              <a:rect l="l" t="t" r="r" b="b"/>
              <a:pathLst>
                <a:path w="1319658" h="1964895">
                  <a:moveTo>
                    <a:pt x="0" y="152531"/>
                  </a:moveTo>
                  <a:lnTo>
                    <a:pt x="1058492" y="0"/>
                  </a:lnTo>
                  <a:lnTo>
                    <a:pt x="1319658" y="1812364"/>
                  </a:lnTo>
                  <a:lnTo>
                    <a:pt x="261165" y="1964895"/>
                  </a:lnTo>
                  <a:lnTo>
                    <a:pt x="0" y="152531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D924D979-70A7-0971-6AEA-A8509A940A98}"/>
                </a:ext>
              </a:extLst>
            </p:cNvPr>
            <p:cNvSpPr/>
            <p:nvPr/>
          </p:nvSpPr>
          <p:spPr>
            <a:xfrm>
              <a:off x="2943362" y="4136747"/>
              <a:ext cx="3211492" cy="3273769"/>
            </a:xfrm>
            <a:custGeom>
              <a:avLst/>
              <a:gdLst/>
              <a:ahLst/>
              <a:cxnLst/>
              <a:rect l="l" t="t" r="r" b="b"/>
              <a:pathLst>
                <a:path w="2303970" h="2303970">
                  <a:moveTo>
                    <a:pt x="0" y="0"/>
                  </a:moveTo>
                  <a:lnTo>
                    <a:pt x="2303970" y="0"/>
                  </a:lnTo>
                  <a:lnTo>
                    <a:pt x="2303970" y="2303971"/>
                  </a:lnTo>
                  <a:lnTo>
                    <a:pt x="0" y="2303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email">
                <a:alphaModFix amt="17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FBCA7EF-CB62-D7DE-D5A7-8BAD5EC8DC8C}"/>
              </a:ext>
            </a:extLst>
          </p:cNvPr>
          <p:cNvSpPr txBox="1"/>
          <p:nvPr/>
        </p:nvSpPr>
        <p:spPr>
          <a:xfrm>
            <a:off x="10944200" y="3703340"/>
            <a:ext cx="99483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32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  NUMBER OF SATELLITES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IN" sz="3200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  <a:p>
            <a:r>
              <a:rPr lang="en-IN" sz="3200" b="0" i="0" strike="noStrike" dirty="0">
                <a:solidFill>
                  <a:schemeClr val="bg1"/>
                </a:solidFill>
                <a:effectLst/>
                <a:latin typeface="Bahnschrift Light Condensed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IN" sz="3200" b="0" i="0" dirty="0">
              <a:solidFill>
                <a:schemeClr val="bg1"/>
              </a:solidFill>
              <a:effectLst/>
              <a:latin typeface="Bahnschrift Light Condensed" panose="020B0502040204020203" pitchFamily="34" charset="0"/>
            </a:endParaRPr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C7EE5994-DAB0-A668-0AF9-4FC285AB75D7}"/>
              </a:ext>
            </a:extLst>
          </p:cNvPr>
          <p:cNvSpPr/>
          <p:nvPr/>
        </p:nvSpPr>
        <p:spPr>
          <a:xfrm>
            <a:off x="10512152" y="3343301"/>
            <a:ext cx="432048" cy="936104"/>
          </a:xfrm>
          <a:prstGeom prst="upArrow">
            <a:avLst/>
          </a:prstGeom>
          <a:ln>
            <a:solidFill>
              <a:schemeClr val="bg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7" name="TextBox 33">
            <a:extLst>
              <a:ext uri="{FF2B5EF4-FFF2-40B4-BE49-F238E27FC236}">
                <a16:creationId xmlns:a16="http://schemas.microsoft.com/office/drawing/2014/main" id="{C06E44ED-9A23-CCF0-EDAA-F305852DA0FA}"/>
              </a:ext>
            </a:extLst>
          </p:cNvPr>
          <p:cNvSpPr txBox="1"/>
          <p:nvPr/>
        </p:nvSpPr>
        <p:spPr>
          <a:xfrm>
            <a:off x="1568724" y="896668"/>
            <a:ext cx="10369152" cy="716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4400" dirty="0">
                <a:solidFill>
                  <a:srgbClr val="FFFFFF"/>
                </a:solidFill>
                <a:latin typeface="Big Shoulders Inline Text"/>
                <a:ea typeface="Big Shoulders Inline Text"/>
                <a:cs typeface="Big Shoulders Inline Text"/>
                <a:sym typeface="Big Shoulders Inline Text"/>
              </a:rPr>
              <a:t>2. ZENITH POINTING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0E93DD-8667-23C6-1C2A-DA01439E41ED}"/>
              </a:ext>
            </a:extLst>
          </p:cNvPr>
          <p:cNvSpPr txBox="1"/>
          <p:nvPr/>
        </p:nvSpPr>
        <p:spPr>
          <a:xfrm>
            <a:off x="31314" y="9841099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</a:t>
            </a:r>
          </a:p>
        </p:txBody>
      </p:sp>
    </p:spTree>
    <p:extLst>
      <p:ext uri="{BB962C8B-B14F-4D97-AF65-F5344CB8AC3E}">
        <p14:creationId xmlns:p14="http://schemas.microsoft.com/office/powerpoint/2010/main" val="2123050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A99B20-A994-9578-FCB1-5E91EA514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3">
            <a:extLst>
              <a:ext uri="{FF2B5EF4-FFF2-40B4-BE49-F238E27FC236}">
                <a16:creationId xmlns:a16="http://schemas.microsoft.com/office/drawing/2014/main" id="{EF650D94-5327-7640-518F-6551A99FC535}"/>
              </a:ext>
            </a:extLst>
          </p:cNvPr>
          <p:cNvSpPr txBox="1"/>
          <p:nvPr/>
        </p:nvSpPr>
        <p:spPr>
          <a:xfrm>
            <a:off x="0" y="967036"/>
            <a:ext cx="6637301" cy="716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>
                <a:solidFill>
                  <a:srgbClr val="FFFFFF"/>
                </a:solidFill>
                <a:latin typeface="Big Shoulders Inline Text"/>
                <a:ea typeface="Big Shoulders Inline Text"/>
                <a:cs typeface="Big Shoulders Inline Text"/>
                <a:sym typeface="Big Shoulders Inline Text"/>
              </a:rPr>
              <a:t>Result : Long GRBs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566127E2-B5F5-C119-CB63-26B8E0304203}"/>
              </a:ext>
            </a:extLst>
          </p:cNvPr>
          <p:cNvSpPr txBox="1"/>
          <p:nvPr/>
        </p:nvSpPr>
        <p:spPr>
          <a:xfrm>
            <a:off x="17189626" y="9210675"/>
            <a:ext cx="291747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A6186B-B96A-75A6-784A-8753F4CDC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6343" y="1699413"/>
            <a:ext cx="14672047" cy="83447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010C21-862D-375F-1D28-629054D743C3}"/>
              </a:ext>
            </a:extLst>
          </p:cNvPr>
          <p:cNvSpPr txBox="1"/>
          <p:nvPr/>
        </p:nvSpPr>
        <p:spPr>
          <a:xfrm>
            <a:off x="31314" y="9841099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</a:t>
            </a:r>
          </a:p>
        </p:txBody>
      </p:sp>
    </p:spTree>
    <p:extLst>
      <p:ext uri="{BB962C8B-B14F-4D97-AF65-F5344CB8AC3E}">
        <p14:creationId xmlns:p14="http://schemas.microsoft.com/office/powerpoint/2010/main" val="3943304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489AEE-5440-66A9-C11D-02F08881E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3">
            <a:extLst>
              <a:ext uri="{FF2B5EF4-FFF2-40B4-BE49-F238E27FC236}">
                <a16:creationId xmlns:a16="http://schemas.microsoft.com/office/drawing/2014/main" id="{304396FE-33BD-D397-E834-0CC8F17E3977}"/>
              </a:ext>
            </a:extLst>
          </p:cNvPr>
          <p:cNvSpPr txBox="1"/>
          <p:nvPr/>
        </p:nvSpPr>
        <p:spPr>
          <a:xfrm>
            <a:off x="0" y="967036"/>
            <a:ext cx="6637301" cy="716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>
                <a:solidFill>
                  <a:srgbClr val="FFFFFF"/>
                </a:solidFill>
                <a:latin typeface="Big Shoulders Inline Text"/>
                <a:ea typeface="Big Shoulders Inline Text"/>
                <a:cs typeface="Big Shoulders Inline Text"/>
                <a:sym typeface="Big Shoulders Inline Text"/>
              </a:rPr>
              <a:t>Result : Long GRBs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52886BAE-18A2-347F-8B7B-C6F44EBE41AC}"/>
              </a:ext>
            </a:extLst>
          </p:cNvPr>
          <p:cNvSpPr txBox="1"/>
          <p:nvPr/>
        </p:nvSpPr>
        <p:spPr>
          <a:xfrm>
            <a:off x="17189626" y="9210675"/>
            <a:ext cx="291747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3CADDC-3707-F349-7813-AB68152A9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6343" y="1699413"/>
            <a:ext cx="14672047" cy="83447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7BDEC1-5F42-51FC-4BB1-278DA2BCA062}"/>
              </a:ext>
            </a:extLst>
          </p:cNvPr>
          <p:cNvSpPr txBox="1"/>
          <p:nvPr/>
        </p:nvSpPr>
        <p:spPr>
          <a:xfrm>
            <a:off x="31314" y="9841099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</a:t>
            </a:r>
          </a:p>
        </p:txBody>
      </p:sp>
    </p:spTree>
    <p:extLst>
      <p:ext uri="{BB962C8B-B14F-4D97-AF65-F5344CB8AC3E}">
        <p14:creationId xmlns:p14="http://schemas.microsoft.com/office/powerpoint/2010/main" val="517248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B160E5-ADD5-48D2-38A1-7AA03378A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3">
            <a:extLst>
              <a:ext uri="{FF2B5EF4-FFF2-40B4-BE49-F238E27FC236}">
                <a16:creationId xmlns:a16="http://schemas.microsoft.com/office/drawing/2014/main" id="{C5769F39-44D1-AFF4-D620-1BE606397555}"/>
              </a:ext>
            </a:extLst>
          </p:cNvPr>
          <p:cNvSpPr txBox="1"/>
          <p:nvPr/>
        </p:nvSpPr>
        <p:spPr>
          <a:xfrm>
            <a:off x="0" y="967036"/>
            <a:ext cx="6637301" cy="716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>
                <a:solidFill>
                  <a:srgbClr val="FFFFFF"/>
                </a:solidFill>
                <a:latin typeface="Big Shoulders Inline Text"/>
                <a:ea typeface="Big Shoulders Inline Text"/>
                <a:cs typeface="Big Shoulders Inline Text"/>
                <a:sym typeface="Big Shoulders Inline Text"/>
              </a:rPr>
              <a:t>Result : Long GRBs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553BD299-824B-8022-1265-3E71EF7B4518}"/>
              </a:ext>
            </a:extLst>
          </p:cNvPr>
          <p:cNvSpPr txBox="1"/>
          <p:nvPr/>
        </p:nvSpPr>
        <p:spPr>
          <a:xfrm>
            <a:off x="17189626" y="9210675"/>
            <a:ext cx="291747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8B321E-7F84-33DC-69D1-C72973773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6343" y="1699413"/>
            <a:ext cx="14672047" cy="83447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C31DDD-AA4F-595C-003D-9936DB872DDB}"/>
              </a:ext>
            </a:extLst>
          </p:cNvPr>
          <p:cNvSpPr txBox="1"/>
          <p:nvPr/>
        </p:nvSpPr>
        <p:spPr>
          <a:xfrm>
            <a:off x="31314" y="9841099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</a:t>
            </a:r>
          </a:p>
        </p:txBody>
      </p:sp>
    </p:spTree>
    <p:extLst>
      <p:ext uri="{BB962C8B-B14F-4D97-AF65-F5344CB8AC3E}">
        <p14:creationId xmlns:p14="http://schemas.microsoft.com/office/powerpoint/2010/main" val="2360209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5A22F5-3418-A015-4756-38AA9DD2A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3">
            <a:extLst>
              <a:ext uri="{FF2B5EF4-FFF2-40B4-BE49-F238E27FC236}">
                <a16:creationId xmlns:a16="http://schemas.microsoft.com/office/drawing/2014/main" id="{926DB87A-7E98-E213-48E0-544E849D9300}"/>
              </a:ext>
            </a:extLst>
          </p:cNvPr>
          <p:cNvSpPr txBox="1"/>
          <p:nvPr/>
        </p:nvSpPr>
        <p:spPr>
          <a:xfrm>
            <a:off x="0" y="967036"/>
            <a:ext cx="6637301" cy="716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>
                <a:solidFill>
                  <a:srgbClr val="FFFFFF"/>
                </a:solidFill>
                <a:latin typeface="Big Shoulders Inline Text"/>
                <a:ea typeface="Big Shoulders Inline Text"/>
                <a:cs typeface="Big Shoulders Inline Text"/>
                <a:sym typeface="Big Shoulders Inline Text"/>
              </a:rPr>
              <a:t>Result : Long GRBs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76234104-8F13-6A98-5DC5-22CE11B0F24E}"/>
              </a:ext>
            </a:extLst>
          </p:cNvPr>
          <p:cNvSpPr txBox="1"/>
          <p:nvPr/>
        </p:nvSpPr>
        <p:spPr>
          <a:xfrm>
            <a:off x="17189626" y="9210675"/>
            <a:ext cx="291747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002A2-7607-15DF-B865-6E6F0643780A}"/>
              </a:ext>
            </a:extLst>
          </p:cNvPr>
          <p:cNvSpPr txBox="1"/>
          <p:nvPr/>
        </p:nvSpPr>
        <p:spPr>
          <a:xfrm>
            <a:off x="0" y="9887532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AAC5EC-274E-3BEB-0C63-B8CBFB14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6343" y="1699413"/>
            <a:ext cx="14672047" cy="83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516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3094C7-035C-C7F6-89CE-BFB3857AD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3">
            <a:extLst>
              <a:ext uri="{FF2B5EF4-FFF2-40B4-BE49-F238E27FC236}">
                <a16:creationId xmlns:a16="http://schemas.microsoft.com/office/drawing/2014/main" id="{4155F5B8-F56E-A47D-F337-13A4AF6C7A61}"/>
              </a:ext>
            </a:extLst>
          </p:cNvPr>
          <p:cNvSpPr txBox="1"/>
          <p:nvPr/>
        </p:nvSpPr>
        <p:spPr>
          <a:xfrm>
            <a:off x="0" y="967036"/>
            <a:ext cx="6637301" cy="716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>
                <a:solidFill>
                  <a:srgbClr val="FFFFFF"/>
                </a:solidFill>
                <a:latin typeface="Big Shoulders Inline Text"/>
                <a:ea typeface="Big Shoulders Inline Text"/>
                <a:cs typeface="Big Shoulders Inline Text"/>
                <a:sym typeface="Big Shoulders Inline Text"/>
              </a:rPr>
              <a:t>Result : Short GRBs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4585A155-D35B-EA7D-43BC-CC4CCF714EF3}"/>
              </a:ext>
            </a:extLst>
          </p:cNvPr>
          <p:cNvSpPr txBox="1"/>
          <p:nvPr/>
        </p:nvSpPr>
        <p:spPr>
          <a:xfrm>
            <a:off x="17127269" y="9210675"/>
            <a:ext cx="301366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C1C5C3-9EAB-5797-B19A-94C5A0362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2541" y="1699413"/>
            <a:ext cx="14379651" cy="83447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5BC137-6908-24EC-C696-05A273F15795}"/>
              </a:ext>
            </a:extLst>
          </p:cNvPr>
          <p:cNvSpPr txBox="1"/>
          <p:nvPr/>
        </p:nvSpPr>
        <p:spPr>
          <a:xfrm>
            <a:off x="31314" y="9841099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</a:t>
            </a:r>
          </a:p>
        </p:txBody>
      </p:sp>
    </p:spTree>
    <p:extLst>
      <p:ext uri="{BB962C8B-B14F-4D97-AF65-F5344CB8AC3E}">
        <p14:creationId xmlns:p14="http://schemas.microsoft.com/office/powerpoint/2010/main" val="20273276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50C625-05B4-1604-0AD1-334D8F681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3">
            <a:extLst>
              <a:ext uri="{FF2B5EF4-FFF2-40B4-BE49-F238E27FC236}">
                <a16:creationId xmlns:a16="http://schemas.microsoft.com/office/drawing/2014/main" id="{F4730BCF-360E-07B8-A451-7280CC899560}"/>
              </a:ext>
            </a:extLst>
          </p:cNvPr>
          <p:cNvSpPr txBox="1"/>
          <p:nvPr/>
        </p:nvSpPr>
        <p:spPr>
          <a:xfrm>
            <a:off x="0" y="967036"/>
            <a:ext cx="6637301" cy="716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>
                <a:solidFill>
                  <a:srgbClr val="FFFFFF"/>
                </a:solidFill>
                <a:latin typeface="Big Shoulders Inline Text"/>
                <a:ea typeface="Big Shoulders Inline Text"/>
                <a:cs typeface="Big Shoulders Inline Text"/>
                <a:sym typeface="Big Shoulders Inline Text"/>
              </a:rPr>
              <a:t>Result : Short GRBs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D5672DE5-9D50-9FD4-5EEE-ADC27C3CC14E}"/>
              </a:ext>
            </a:extLst>
          </p:cNvPr>
          <p:cNvSpPr txBox="1"/>
          <p:nvPr/>
        </p:nvSpPr>
        <p:spPr>
          <a:xfrm>
            <a:off x="17184816" y="9210675"/>
            <a:ext cx="301366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3E5897-12E2-4072-D3C3-73C30A19F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2541" y="1699413"/>
            <a:ext cx="14379651" cy="83447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795A1A-75A6-0E2F-2572-AF271756038F}"/>
              </a:ext>
            </a:extLst>
          </p:cNvPr>
          <p:cNvSpPr txBox="1"/>
          <p:nvPr/>
        </p:nvSpPr>
        <p:spPr>
          <a:xfrm>
            <a:off x="31314" y="9841099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</a:t>
            </a:r>
          </a:p>
        </p:txBody>
      </p:sp>
    </p:spTree>
    <p:extLst>
      <p:ext uri="{BB962C8B-B14F-4D97-AF65-F5344CB8AC3E}">
        <p14:creationId xmlns:p14="http://schemas.microsoft.com/office/powerpoint/2010/main" val="9046097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F98FB9-1E8E-97B2-29B7-EDF9C5032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3">
            <a:extLst>
              <a:ext uri="{FF2B5EF4-FFF2-40B4-BE49-F238E27FC236}">
                <a16:creationId xmlns:a16="http://schemas.microsoft.com/office/drawing/2014/main" id="{87A232CA-9F38-60A6-BCDA-5C0F71E279B7}"/>
              </a:ext>
            </a:extLst>
          </p:cNvPr>
          <p:cNvSpPr txBox="1"/>
          <p:nvPr/>
        </p:nvSpPr>
        <p:spPr>
          <a:xfrm>
            <a:off x="0" y="967036"/>
            <a:ext cx="6637301" cy="716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>
                <a:solidFill>
                  <a:srgbClr val="FFFFFF"/>
                </a:solidFill>
                <a:latin typeface="Big Shoulders Inline Text"/>
                <a:ea typeface="Big Shoulders Inline Text"/>
                <a:cs typeface="Big Shoulders Inline Text"/>
                <a:sym typeface="Big Shoulders Inline Text"/>
              </a:rPr>
              <a:t>Result : Short GRBs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230332E4-958C-1FF9-D5D5-0A415B429ED1}"/>
              </a:ext>
            </a:extLst>
          </p:cNvPr>
          <p:cNvSpPr txBox="1"/>
          <p:nvPr/>
        </p:nvSpPr>
        <p:spPr>
          <a:xfrm>
            <a:off x="17184816" y="9210675"/>
            <a:ext cx="301366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B114DC-0203-B4DB-1B05-22393C430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2541" y="1699413"/>
            <a:ext cx="14379650" cy="83447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1913D7-8995-85C2-20D0-2BB967EBDEC9}"/>
              </a:ext>
            </a:extLst>
          </p:cNvPr>
          <p:cNvSpPr txBox="1"/>
          <p:nvPr/>
        </p:nvSpPr>
        <p:spPr>
          <a:xfrm>
            <a:off x="31314" y="9841099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</a:t>
            </a:r>
          </a:p>
        </p:txBody>
      </p:sp>
    </p:spTree>
    <p:extLst>
      <p:ext uri="{BB962C8B-B14F-4D97-AF65-F5344CB8AC3E}">
        <p14:creationId xmlns:p14="http://schemas.microsoft.com/office/powerpoint/2010/main" val="7584658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48215E-45FE-9B26-A7A3-B9D0C6716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3">
            <a:extLst>
              <a:ext uri="{FF2B5EF4-FFF2-40B4-BE49-F238E27FC236}">
                <a16:creationId xmlns:a16="http://schemas.microsoft.com/office/drawing/2014/main" id="{68987A98-10BF-5A7B-9E26-FA0C95037AB1}"/>
              </a:ext>
            </a:extLst>
          </p:cNvPr>
          <p:cNvSpPr txBox="1"/>
          <p:nvPr/>
        </p:nvSpPr>
        <p:spPr>
          <a:xfrm>
            <a:off x="0" y="967036"/>
            <a:ext cx="6637301" cy="716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>
                <a:solidFill>
                  <a:srgbClr val="FFFFFF"/>
                </a:solidFill>
                <a:latin typeface="Big Shoulders Inline Text"/>
                <a:ea typeface="Big Shoulders Inline Text"/>
                <a:cs typeface="Big Shoulders Inline Text"/>
                <a:sym typeface="Big Shoulders Inline Text"/>
              </a:rPr>
              <a:t>Result : Short GRBs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77A11B5A-26B1-C015-0770-D5363E86F1B3}"/>
              </a:ext>
            </a:extLst>
          </p:cNvPr>
          <p:cNvSpPr txBox="1"/>
          <p:nvPr/>
        </p:nvSpPr>
        <p:spPr>
          <a:xfrm>
            <a:off x="17286807" y="9210675"/>
            <a:ext cx="301366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1E247F-8215-F8B7-8FD2-049923BAF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2541" y="1699413"/>
            <a:ext cx="14379650" cy="83447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653299-8C8A-9602-F872-9EE3590000FD}"/>
              </a:ext>
            </a:extLst>
          </p:cNvPr>
          <p:cNvSpPr txBox="1"/>
          <p:nvPr/>
        </p:nvSpPr>
        <p:spPr>
          <a:xfrm>
            <a:off x="31314" y="9841099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</a:t>
            </a:r>
          </a:p>
        </p:txBody>
      </p:sp>
    </p:spTree>
    <p:extLst>
      <p:ext uri="{BB962C8B-B14F-4D97-AF65-F5344CB8AC3E}">
        <p14:creationId xmlns:p14="http://schemas.microsoft.com/office/powerpoint/2010/main" val="29464893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43B96E-4775-EED0-91FC-3636E8F5F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2EF7F992-3C9F-E58F-5B0E-5D7DFED1BE69}"/>
              </a:ext>
            </a:extLst>
          </p:cNvPr>
          <p:cNvSpPr txBox="1"/>
          <p:nvPr/>
        </p:nvSpPr>
        <p:spPr>
          <a:xfrm>
            <a:off x="4607496" y="3919364"/>
            <a:ext cx="8784976" cy="837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8800" dirty="0">
                <a:solidFill>
                  <a:schemeClr val="accent6">
                    <a:lumMod val="40000"/>
                    <a:lumOff val="60000"/>
                  </a:schemeClr>
                </a:solidFill>
                <a:latin typeface="Big Shoulders Inline Text" panose="020B0604020202020204" charset="0"/>
                <a:ea typeface="Big Shoulders Inline Text"/>
                <a:cs typeface="Big Shoulders Inline Text"/>
                <a:sym typeface="Big Shoulders Inline Text"/>
              </a:rPr>
              <a:t>What have we learnt?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08E22D-7993-C1ED-9D78-D91AEB39AE18}"/>
              </a:ext>
            </a:extLst>
          </p:cNvPr>
          <p:cNvSpPr txBox="1"/>
          <p:nvPr/>
        </p:nvSpPr>
        <p:spPr>
          <a:xfrm>
            <a:off x="31314" y="9841099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</a:t>
            </a:r>
          </a:p>
        </p:txBody>
      </p:sp>
    </p:spTree>
    <p:extLst>
      <p:ext uri="{BB962C8B-B14F-4D97-AF65-F5344CB8AC3E}">
        <p14:creationId xmlns:p14="http://schemas.microsoft.com/office/powerpoint/2010/main" val="2051520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024FC4-A201-7BA9-8067-B55C70A0C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AA687E10-1FB4-5F62-FF0C-CF742AD86196}"/>
              </a:ext>
            </a:extLst>
          </p:cNvPr>
          <p:cNvSpPr txBox="1"/>
          <p:nvPr/>
        </p:nvSpPr>
        <p:spPr>
          <a:xfrm>
            <a:off x="4607496" y="3919364"/>
            <a:ext cx="8784976" cy="837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8800" dirty="0">
                <a:solidFill>
                  <a:schemeClr val="accent6">
                    <a:lumMod val="40000"/>
                    <a:lumOff val="60000"/>
                  </a:schemeClr>
                </a:solidFill>
                <a:latin typeface="Big Shoulders Inline Text" panose="020B0604020202020204" charset="0"/>
                <a:ea typeface="Big Shoulders Inline Text"/>
                <a:cs typeface="Big Shoulders Inline Text"/>
                <a:sym typeface="Big Shoulders Inline Text"/>
              </a:rPr>
              <a:t>Why </a:t>
            </a:r>
            <a:r>
              <a:rPr lang="en-US" sz="8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Big Shoulders Inline Text" panose="020B0604020202020204" charset="0"/>
                <a:ea typeface="Big Shoulders Inline Text"/>
                <a:cs typeface="Big Shoulders Inline Text"/>
                <a:sym typeface="Big Shoulders Inline Text"/>
              </a:rPr>
              <a:t>Localise</a:t>
            </a:r>
            <a:r>
              <a:rPr lang="en-US" sz="8800" dirty="0">
                <a:solidFill>
                  <a:schemeClr val="accent6">
                    <a:lumMod val="40000"/>
                    <a:lumOff val="60000"/>
                  </a:schemeClr>
                </a:solidFill>
                <a:latin typeface="Big Shoulders Inline Text" panose="020B0604020202020204" charset="0"/>
                <a:ea typeface="Big Shoulders Inline Text"/>
                <a:cs typeface="Big Shoulders Inline Text"/>
                <a:sym typeface="Big Shoulders Inline Text"/>
              </a:rPr>
              <a:t> GRBs?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78A6EA-50D0-DB05-224C-E89CD179DFED}"/>
              </a:ext>
            </a:extLst>
          </p:cNvPr>
          <p:cNvSpPr txBox="1"/>
          <p:nvPr/>
        </p:nvSpPr>
        <p:spPr>
          <a:xfrm>
            <a:off x="31314" y="9841099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</a:t>
            </a:r>
          </a:p>
        </p:txBody>
      </p:sp>
    </p:spTree>
    <p:extLst>
      <p:ext uri="{BB962C8B-B14F-4D97-AF65-F5344CB8AC3E}">
        <p14:creationId xmlns:p14="http://schemas.microsoft.com/office/powerpoint/2010/main" val="798771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77083" y="3507154"/>
            <a:ext cx="15485746" cy="4324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rtl="0" fontAlgn="base">
              <a:buFont typeface="Wingdings" panose="05000000000000000000" pitchFamily="2" charset="2"/>
              <a:buChar char="Ø"/>
            </a:pPr>
            <a:r>
              <a:rPr lang="en-GB" sz="3200" b="0" i="0" u="none" strike="noStrike" dirty="0">
                <a:solidFill>
                  <a:srgbClr val="FFFFFF"/>
                </a:solidFill>
                <a:effectLst/>
                <a:latin typeface="Bahnschrift Light SemiCondensed" panose="020B0502040204020203" pitchFamily="34" charset="0"/>
              </a:rPr>
              <a:t>We can localise both short GRB</a:t>
            </a:r>
            <a:r>
              <a:rPr lang="en-GB" sz="32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s</a:t>
            </a:r>
            <a:r>
              <a:rPr lang="en-GB" sz="3200" b="0" i="0" u="none" strike="noStrike" dirty="0">
                <a:solidFill>
                  <a:srgbClr val="FFFFFF"/>
                </a:solidFill>
                <a:effectLst/>
                <a:latin typeface="Bahnschrift Light SemiCondensed" panose="020B0502040204020203" pitchFamily="34" charset="0"/>
              </a:rPr>
              <a:t> and long GRBs to a better precision by introducing the pointing offsets in satellites compared to localisation using only time delay.</a:t>
            </a:r>
          </a:p>
          <a:p>
            <a:pPr rtl="0" fontAlgn="base"/>
            <a:endParaRPr lang="en-GB" sz="3200" b="0" i="0" u="none" strike="noStrike" dirty="0">
              <a:solidFill>
                <a:srgbClr val="FFFFFF"/>
              </a:solidFill>
              <a:effectLst/>
              <a:latin typeface="Bahnschrift Light SemiCondensed" panose="020B0502040204020203" pitchFamily="34" charset="0"/>
            </a:endParaRPr>
          </a:p>
          <a:p>
            <a:pPr marL="457200" indent="-457200" rtl="0" fontAlgn="base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3200" b="0" i="0" u="none" strike="noStrike" dirty="0">
                <a:solidFill>
                  <a:schemeClr val="bg1"/>
                </a:solidFill>
                <a:effectLst/>
                <a:latin typeface="Bahnschrift Light SemiCondensed" panose="020B0502040204020203" pitchFamily="34" charset="0"/>
              </a:rPr>
              <a:t>Offset angle can be adjusted to achieve desired precisions/fraction of detection for smaller constellation.</a:t>
            </a:r>
            <a:endParaRPr lang="en-GB" sz="3200" dirty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  <a:p>
            <a:pPr marL="457200" indent="-457200" rtl="0" fontAlgn="base"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GB" sz="3200" b="0" i="0" u="none" strike="noStrike" dirty="0">
              <a:solidFill>
                <a:schemeClr val="bg1"/>
              </a:solidFill>
              <a:effectLst/>
              <a:latin typeface="Bahnschrift Light SemiCondensed" panose="020B0502040204020203" pitchFamily="34" charset="0"/>
            </a:endParaRPr>
          </a:p>
          <a:p>
            <a:pPr marL="457200" indent="-457200" fontAlgn="base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Localisation and fraction of detection both improves with increase in area of the detector and with number of CubeSats in the constellation.</a:t>
            </a:r>
            <a:endParaRPr lang="en-GB" sz="3200" b="0" i="0" u="none" strike="noStrike" dirty="0">
              <a:solidFill>
                <a:schemeClr val="bg1"/>
              </a:solidFill>
              <a:effectLst/>
              <a:latin typeface="Bahnschrift Light SemiCondensed" panose="020B0502040204020203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175198" y="9210675"/>
            <a:ext cx="320601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20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B95589DA-7C3C-EF96-021A-49AC969679CC}"/>
              </a:ext>
            </a:extLst>
          </p:cNvPr>
          <p:cNvSpPr txBox="1"/>
          <p:nvPr/>
        </p:nvSpPr>
        <p:spPr>
          <a:xfrm>
            <a:off x="-793104" y="2085092"/>
            <a:ext cx="8784976" cy="727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latin typeface="Big Shoulders Inline Text" panose="020B0604020202020204" charset="0"/>
                <a:ea typeface="Big Shoulders Inline Text"/>
                <a:cs typeface="Big Shoulders Inline Text"/>
                <a:sym typeface="Big Shoulders Inline Text"/>
              </a:rPr>
              <a:t>What have we learnt?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2FF5DD-998B-547C-EDFF-7DCF89E8B475}"/>
              </a:ext>
            </a:extLst>
          </p:cNvPr>
          <p:cNvSpPr txBox="1"/>
          <p:nvPr/>
        </p:nvSpPr>
        <p:spPr>
          <a:xfrm>
            <a:off x="31314" y="9841099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9D3570-5AA0-CBD7-1681-EA8D097F1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F31460F4-87A3-90FB-4000-295EE70A579F}"/>
              </a:ext>
            </a:extLst>
          </p:cNvPr>
          <p:cNvSpPr txBox="1"/>
          <p:nvPr/>
        </p:nvSpPr>
        <p:spPr>
          <a:xfrm>
            <a:off x="4607496" y="3919364"/>
            <a:ext cx="8784976" cy="837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8800" dirty="0">
                <a:solidFill>
                  <a:schemeClr val="accent6">
                    <a:lumMod val="40000"/>
                    <a:lumOff val="60000"/>
                  </a:schemeClr>
                </a:solidFill>
                <a:latin typeface="Big Shoulders Inline Text" panose="020B0604020202020204" charset="0"/>
                <a:ea typeface="Big Shoulders Inline Text"/>
                <a:cs typeface="Big Shoulders Inline Text"/>
                <a:sym typeface="Big Shoulders Inline Text"/>
              </a:rPr>
              <a:t>What’s Next?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FE7B85-E60E-19A0-7DB7-C6218E0C30AB}"/>
              </a:ext>
            </a:extLst>
          </p:cNvPr>
          <p:cNvSpPr txBox="1"/>
          <p:nvPr/>
        </p:nvSpPr>
        <p:spPr>
          <a:xfrm>
            <a:off x="31314" y="9841099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</a:t>
            </a:r>
          </a:p>
        </p:txBody>
      </p:sp>
    </p:spTree>
    <p:extLst>
      <p:ext uri="{BB962C8B-B14F-4D97-AF65-F5344CB8AC3E}">
        <p14:creationId xmlns:p14="http://schemas.microsoft.com/office/powerpoint/2010/main" val="3520537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677574-0015-1EC5-CEC9-868BA8C8D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27DADBF6-19DE-EB8E-0DFE-FA97B465324B}"/>
              </a:ext>
            </a:extLst>
          </p:cNvPr>
          <p:cNvSpPr txBox="1"/>
          <p:nvPr/>
        </p:nvSpPr>
        <p:spPr>
          <a:xfrm>
            <a:off x="17196840" y="9210675"/>
            <a:ext cx="277320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21</a:t>
            </a:r>
          </a:p>
        </p:txBody>
      </p:sp>
      <p:sp>
        <p:nvSpPr>
          <p:cNvPr id="7" name="TextBox 33">
            <a:extLst>
              <a:ext uri="{FF2B5EF4-FFF2-40B4-BE49-F238E27FC236}">
                <a16:creationId xmlns:a16="http://schemas.microsoft.com/office/drawing/2014/main" id="{7A8533E7-019A-F89A-D790-9DF4F2E5CA36}"/>
              </a:ext>
            </a:extLst>
          </p:cNvPr>
          <p:cNvSpPr txBox="1"/>
          <p:nvPr/>
        </p:nvSpPr>
        <p:spPr>
          <a:xfrm>
            <a:off x="294990" y="823020"/>
            <a:ext cx="17209912" cy="2306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endParaRPr lang="en-US" sz="4000" dirty="0">
              <a:solidFill>
                <a:schemeClr val="bg1"/>
              </a:solidFill>
              <a:latin typeface="Big Shoulders Inline Text"/>
              <a:ea typeface="Big Shoulders Inline Text"/>
              <a:cs typeface="Big Shoulders Inline Text"/>
              <a:sym typeface="Big Shoulders Inline Text"/>
            </a:endParaRPr>
          </a:p>
          <a:p>
            <a:pPr algn="ctr">
              <a:lnSpc>
                <a:spcPts val="6160"/>
              </a:lnSpc>
            </a:pPr>
            <a:endParaRPr lang="en-US" sz="4000" dirty="0">
              <a:solidFill>
                <a:schemeClr val="bg1"/>
              </a:solidFill>
              <a:latin typeface="Big Shoulders Inline Text"/>
              <a:ea typeface="Big Shoulders Inline Text"/>
              <a:cs typeface="Big Shoulders Inline Text"/>
              <a:sym typeface="Big Shoulders Inline Text"/>
            </a:endParaRPr>
          </a:p>
          <a:p>
            <a:pPr algn="ctr">
              <a:lnSpc>
                <a:spcPts val="6160"/>
              </a:lnSpc>
            </a:pPr>
            <a:endParaRPr lang="en-US" sz="4400" dirty="0">
              <a:solidFill>
                <a:schemeClr val="bg1"/>
              </a:solidFill>
              <a:latin typeface="Big Shoulders Inline Text"/>
              <a:ea typeface="Big Shoulders Inline Text"/>
              <a:cs typeface="Big Shoulders Inline Text"/>
              <a:sym typeface="Big Shoulders Inline Text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83E3C8-0F3D-61E9-979E-4AC242E0D9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5826129"/>
              </p:ext>
            </p:extLst>
          </p:nvPr>
        </p:nvGraphicFramePr>
        <p:xfrm>
          <a:off x="3815408" y="1984588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33">
            <a:extLst>
              <a:ext uri="{FF2B5EF4-FFF2-40B4-BE49-F238E27FC236}">
                <a16:creationId xmlns:a16="http://schemas.microsoft.com/office/drawing/2014/main" id="{DFCD5AD5-2527-A7E7-4210-70A501D7E731}"/>
              </a:ext>
            </a:extLst>
          </p:cNvPr>
          <p:cNvSpPr txBox="1"/>
          <p:nvPr/>
        </p:nvSpPr>
        <p:spPr>
          <a:xfrm>
            <a:off x="271461" y="2119164"/>
            <a:ext cx="17209912" cy="3102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>
                <a:solidFill>
                  <a:schemeClr val="bg1"/>
                </a:solidFill>
                <a:latin typeface="Big Shoulders Inline Text"/>
                <a:ea typeface="Big Shoulders Inline Text"/>
                <a:cs typeface="Big Shoulders Inline Text"/>
                <a:sym typeface="Big Shoulders Inline Text"/>
              </a:rPr>
              <a:t>Optimize the constellation design for the best </a:t>
            </a:r>
            <a:r>
              <a:rPr lang="en-US" sz="4400" dirty="0" err="1">
                <a:solidFill>
                  <a:schemeClr val="bg1"/>
                </a:solidFill>
                <a:latin typeface="Big Shoulders Inline Text"/>
                <a:ea typeface="Big Shoulders Inline Text"/>
                <a:cs typeface="Big Shoulders Inline Text"/>
                <a:sym typeface="Big Shoulders Inline Text"/>
              </a:rPr>
              <a:t>Localisation</a:t>
            </a:r>
            <a:r>
              <a:rPr lang="en-US" sz="4400" dirty="0">
                <a:solidFill>
                  <a:schemeClr val="bg1"/>
                </a:solidFill>
                <a:latin typeface="Big Shoulders Inline Text"/>
                <a:ea typeface="Big Shoulders Inline Text"/>
                <a:cs typeface="Big Shoulders Inline Text"/>
                <a:sym typeface="Big Shoulders Inline Text"/>
              </a:rPr>
              <a:t>  !</a:t>
            </a:r>
          </a:p>
          <a:p>
            <a:pPr>
              <a:lnSpc>
                <a:spcPts val="6160"/>
              </a:lnSpc>
            </a:pPr>
            <a:endParaRPr lang="en-US" sz="4000" dirty="0">
              <a:solidFill>
                <a:schemeClr val="bg1"/>
              </a:solidFill>
              <a:latin typeface="Big Shoulders Inline Text"/>
              <a:ea typeface="Big Shoulders Inline Text"/>
              <a:cs typeface="Big Shoulders Inline Text"/>
              <a:sym typeface="Big Shoulders Inline Text"/>
            </a:endParaRPr>
          </a:p>
          <a:p>
            <a:pPr algn="ctr">
              <a:lnSpc>
                <a:spcPts val="6160"/>
              </a:lnSpc>
            </a:pPr>
            <a:endParaRPr lang="en-US" sz="4000" dirty="0">
              <a:solidFill>
                <a:schemeClr val="bg1"/>
              </a:solidFill>
              <a:latin typeface="Big Shoulders Inline Text"/>
              <a:ea typeface="Big Shoulders Inline Text"/>
              <a:cs typeface="Big Shoulders Inline Text"/>
              <a:sym typeface="Big Shoulders Inline Text"/>
            </a:endParaRPr>
          </a:p>
          <a:p>
            <a:pPr algn="ctr">
              <a:lnSpc>
                <a:spcPts val="6160"/>
              </a:lnSpc>
            </a:pPr>
            <a:endParaRPr lang="en-US" sz="4400" dirty="0">
              <a:solidFill>
                <a:schemeClr val="bg1"/>
              </a:solidFill>
              <a:latin typeface="Big Shoulders Inline Text"/>
              <a:ea typeface="Big Shoulders Inline Text"/>
              <a:cs typeface="Big Shoulders Inline Text"/>
              <a:sym typeface="Big Shoulders Inline Text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1CD17698-E6F0-FDF6-E220-BF34EA42F8B6}"/>
              </a:ext>
            </a:extLst>
          </p:cNvPr>
          <p:cNvSpPr txBox="1"/>
          <p:nvPr/>
        </p:nvSpPr>
        <p:spPr>
          <a:xfrm>
            <a:off x="4751512" y="1147308"/>
            <a:ext cx="8784976" cy="727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  <a:latin typeface="Big Shoulders Inline Text" panose="020B0604020202020204" charset="0"/>
                <a:ea typeface="Big Shoulders Inline Text"/>
                <a:cs typeface="Big Shoulders Inline Text"/>
                <a:sym typeface="Big Shoulders Inline Text"/>
              </a:rPr>
              <a:t>What’s Next?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3D52E2-0AF1-4FF9-4BF0-840C8AACBDD1}"/>
              </a:ext>
            </a:extLst>
          </p:cNvPr>
          <p:cNvSpPr txBox="1"/>
          <p:nvPr/>
        </p:nvSpPr>
        <p:spPr>
          <a:xfrm>
            <a:off x="31314" y="9841099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</a:t>
            </a:r>
          </a:p>
        </p:txBody>
      </p:sp>
    </p:spTree>
    <p:extLst>
      <p:ext uri="{BB962C8B-B14F-4D97-AF65-F5344CB8AC3E}">
        <p14:creationId xmlns:p14="http://schemas.microsoft.com/office/powerpoint/2010/main" val="22680889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1241CE-7DC0-0915-B387-4C6127B84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7453B823-D172-D269-7DFF-AA1E0BAEB4AE}"/>
              </a:ext>
            </a:extLst>
          </p:cNvPr>
          <p:cNvSpPr txBox="1"/>
          <p:nvPr/>
        </p:nvSpPr>
        <p:spPr>
          <a:xfrm>
            <a:off x="4607496" y="3919364"/>
            <a:ext cx="8784976" cy="837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8800" dirty="0">
                <a:solidFill>
                  <a:schemeClr val="accent6">
                    <a:lumMod val="40000"/>
                    <a:lumOff val="60000"/>
                  </a:schemeClr>
                </a:solidFill>
                <a:latin typeface="Big Shoulders Inline Text" panose="020B0604020202020204" charset="0"/>
                <a:ea typeface="Big Shoulders Inline Text"/>
                <a:cs typeface="Big Shoulders Inline Text"/>
                <a:sym typeface="Big Shoulders Inline Text"/>
              </a:rPr>
              <a:t>What am I doing here?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1D639F-130A-4931-9408-43408CF2BC1F}"/>
              </a:ext>
            </a:extLst>
          </p:cNvPr>
          <p:cNvSpPr txBox="1"/>
          <p:nvPr/>
        </p:nvSpPr>
        <p:spPr>
          <a:xfrm>
            <a:off x="31314" y="9841099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</a:t>
            </a:r>
          </a:p>
        </p:txBody>
      </p:sp>
    </p:spTree>
    <p:extLst>
      <p:ext uri="{BB962C8B-B14F-4D97-AF65-F5344CB8AC3E}">
        <p14:creationId xmlns:p14="http://schemas.microsoft.com/office/powerpoint/2010/main" val="24696254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57571D-9CEA-4920-7F14-1BD2D8E53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C4A995D-B83E-9E3B-A870-81A1106480E5}"/>
              </a:ext>
            </a:extLst>
          </p:cNvPr>
          <p:cNvSpPr txBox="1"/>
          <p:nvPr/>
        </p:nvSpPr>
        <p:spPr>
          <a:xfrm>
            <a:off x="3293604" y="1718474"/>
            <a:ext cx="117007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4000" dirty="0">
                <a:solidFill>
                  <a:schemeClr val="bg1"/>
                </a:solidFill>
              </a:rPr>
              <a:t>CubeSats + LSST: the future for rapid optical follow-up?</a:t>
            </a:r>
            <a:endParaRPr lang="en-GB" sz="4000" b="0" i="0" u="none" strike="noStrike" dirty="0">
              <a:solidFill>
                <a:schemeClr val="bg1"/>
              </a:solidFill>
              <a:effectLst/>
              <a:latin typeface="Bahnschrift Light SemiCondensed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FDCCF3-CE03-F967-C0EE-F38824B8B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01" b="35300"/>
          <a:stretch>
            <a:fillRect/>
          </a:stretch>
        </p:blipFill>
        <p:spPr>
          <a:xfrm>
            <a:off x="3095328" y="2335188"/>
            <a:ext cx="11449272" cy="72455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780FD1-56B6-3699-5AA8-B6E700377629}"/>
              </a:ext>
            </a:extLst>
          </p:cNvPr>
          <p:cNvSpPr txBox="1"/>
          <p:nvPr/>
        </p:nvSpPr>
        <p:spPr>
          <a:xfrm rot="16200000">
            <a:off x="3051158" y="5732957"/>
            <a:ext cx="17636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Counts/s</a:t>
            </a:r>
            <a:endParaRPr lang="en-IN" sz="3200" b="1" dirty="0">
              <a:latin typeface="Bradley Hand ITC" panose="03070402050302030203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B028BB-0091-9F8C-575B-A461DD1D893E}"/>
              </a:ext>
            </a:extLst>
          </p:cNvPr>
          <p:cNvSpPr txBox="1"/>
          <p:nvPr/>
        </p:nvSpPr>
        <p:spPr>
          <a:xfrm>
            <a:off x="4823520" y="8383860"/>
            <a:ext cx="23042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A few seconds</a:t>
            </a:r>
            <a:endParaRPr lang="en-IN" sz="2800" b="1" dirty="0">
              <a:latin typeface="Bradley Hand ITC" panose="03070402050302030203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D19EBB-2506-494F-E656-97A4D4661C76}"/>
              </a:ext>
            </a:extLst>
          </p:cNvPr>
          <p:cNvSpPr txBox="1"/>
          <p:nvPr/>
        </p:nvSpPr>
        <p:spPr>
          <a:xfrm>
            <a:off x="8605285" y="8311852"/>
            <a:ext cx="51098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hundreds of seconds to days</a:t>
            </a:r>
            <a:endParaRPr lang="en-IN" sz="2800" b="1" dirty="0">
              <a:latin typeface="Bradley Hand ITC" panose="03070402050302030203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B0E84F-C289-752C-B365-5790B2A6EFB7}"/>
              </a:ext>
            </a:extLst>
          </p:cNvPr>
          <p:cNvSpPr txBox="1"/>
          <p:nvPr/>
        </p:nvSpPr>
        <p:spPr>
          <a:xfrm>
            <a:off x="5704945" y="4063380"/>
            <a:ext cx="28456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Prompt emission</a:t>
            </a:r>
            <a:endParaRPr lang="en-IN" sz="2800" b="1" dirty="0">
              <a:solidFill>
                <a:srgbClr val="00B05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AD6977-7277-CFCE-5C85-225530E255FF}"/>
              </a:ext>
            </a:extLst>
          </p:cNvPr>
          <p:cNvSpPr txBox="1"/>
          <p:nvPr/>
        </p:nvSpPr>
        <p:spPr>
          <a:xfrm>
            <a:off x="9792072" y="6151612"/>
            <a:ext cx="23042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C000"/>
                </a:solidFill>
                <a:latin typeface="Bradley Hand ITC" panose="03070402050302030203" pitchFamily="66" charset="0"/>
              </a:rPr>
              <a:t>Afterglow</a:t>
            </a:r>
            <a:r>
              <a:rPr lang="en-GB" sz="2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 </a:t>
            </a:r>
            <a:endParaRPr lang="en-IN" sz="2800" b="1" dirty="0">
              <a:latin typeface="Bradley Hand ITC" panose="03070402050302030203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9404DD-C616-EB76-39D5-D912C98ED66F}"/>
              </a:ext>
            </a:extLst>
          </p:cNvPr>
          <p:cNvSpPr txBox="1"/>
          <p:nvPr/>
        </p:nvSpPr>
        <p:spPr>
          <a:xfrm>
            <a:off x="7503818" y="9065859"/>
            <a:ext cx="2304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Time</a:t>
            </a:r>
            <a:endParaRPr lang="en-IN" sz="3600" b="1" dirty="0">
              <a:latin typeface="Bradley Hand ITC" panose="03070402050302030203" pitchFamily="66" charset="0"/>
            </a:endParaRPr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A5731D51-020E-08BA-6CBC-B72B4436EE2D}"/>
              </a:ext>
            </a:extLst>
          </p:cNvPr>
          <p:cNvSpPr/>
          <p:nvPr/>
        </p:nvSpPr>
        <p:spPr>
          <a:xfrm rot="13127542">
            <a:off x="6113655" y="4652767"/>
            <a:ext cx="1211290" cy="1326785"/>
          </a:xfrm>
          <a:custGeom>
            <a:avLst/>
            <a:gdLst/>
            <a:ahLst/>
            <a:cxnLst/>
            <a:rect l="l" t="t" r="r" b="b"/>
            <a:pathLst>
              <a:path w="1350333" h="2010568">
                <a:moveTo>
                  <a:pt x="0" y="156077"/>
                </a:moveTo>
                <a:lnTo>
                  <a:pt x="1083097" y="0"/>
                </a:lnTo>
                <a:lnTo>
                  <a:pt x="1350333" y="1854492"/>
                </a:lnTo>
                <a:lnTo>
                  <a:pt x="267236" y="2010568"/>
                </a:lnTo>
                <a:lnTo>
                  <a:pt x="0" y="156077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356E871-6A79-F10B-1362-827730D079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781" y="4528733"/>
            <a:ext cx="2304256" cy="153670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77A3776-C87B-32D1-2714-7D6E02716E98}"/>
              </a:ext>
            </a:extLst>
          </p:cNvPr>
          <p:cNvSpPr txBox="1"/>
          <p:nvPr/>
        </p:nvSpPr>
        <p:spPr>
          <a:xfrm>
            <a:off x="31314" y="9841099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</a:t>
            </a:r>
          </a:p>
        </p:txBody>
      </p:sp>
    </p:spTree>
    <p:extLst>
      <p:ext uri="{BB962C8B-B14F-4D97-AF65-F5344CB8AC3E}">
        <p14:creationId xmlns:p14="http://schemas.microsoft.com/office/powerpoint/2010/main" val="29973070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623278-F463-1259-95D1-C6FDF15A6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3">
            <a:extLst>
              <a:ext uri="{FF2B5EF4-FFF2-40B4-BE49-F238E27FC236}">
                <a16:creationId xmlns:a16="http://schemas.microsoft.com/office/drawing/2014/main" id="{B0510601-FBBF-AAF0-FA7C-D921BAFF113B}"/>
              </a:ext>
            </a:extLst>
          </p:cNvPr>
          <p:cNvSpPr txBox="1"/>
          <p:nvPr/>
        </p:nvSpPr>
        <p:spPr>
          <a:xfrm>
            <a:off x="5825349" y="4229100"/>
            <a:ext cx="6637301" cy="716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>
                <a:solidFill>
                  <a:srgbClr val="FFFFFF"/>
                </a:solidFill>
                <a:latin typeface="Big Shoulders Inline Text"/>
                <a:ea typeface="Big Shoulders Inline Text"/>
                <a:cs typeface="Big Shoulders Inline Text"/>
                <a:sym typeface="Big Shoulders Inline Tex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216773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D5070A-0858-4E83-C55D-AD5A7FA49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B63895C-50B2-517D-F4CC-3CD2CBDAB2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94" b="-1"/>
          <a:stretch>
            <a:fillRect/>
          </a:stretch>
        </p:blipFill>
        <p:spPr>
          <a:xfrm rot="5400000">
            <a:off x="4263938" y="-1368338"/>
            <a:ext cx="5410200" cy="11118676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4A48954D-4356-C0B3-C4AA-56578FBB66C7}"/>
              </a:ext>
            </a:extLst>
          </p:cNvPr>
          <p:cNvSpPr txBox="1"/>
          <p:nvPr/>
        </p:nvSpPr>
        <p:spPr>
          <a:xfrm>
            <a:off x="1727176" y="895028"/>
            <a:ext cx="4953000" cy="712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>
                <a:solidFill>
                  <a:schemeClr val="bg1"/>
                </a:solidFill>
                <a:latin typeface="Big Shoulders Inline Text" panose="020B0604020202020204" charset="0"/>
                <a:ea typeface="Big Shoulders Inline Text"/>
                <a:cs typeface="Big Shoulders Inline Text"/>
                <a:sym typeface="Big Shoulders Inline Text"/>
              </a:rPr>
              <a:t>Gamma-ray Burst event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53754C8-0146-96B4-91C1-FC1F990ACE0C}"/>
              </a:ext>
            </a:extLst>
          </p:cNvPr>
          <p:cNvSpPr txBox="1"/>
          <p:nvPr/>
        </p:nvSpPr>
        <p:spPr>
          <a:xfrm>
            <a:off x="17257754" y="9210675"/>
            <a:ext cx="155492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4</a:t>
            </a:r>
          </a:p>
        </p:txBody>
      </p:sp>
      <p:sp>
        <p:nvSpPr>
          <p:cNvPr id="31" name="TextBox 10">
            <a:extLst>
              <a:ext uri="{FF2B5EF4-FFF2-40B4-BE49-F238E27FC236}">
                <a16:creationId xmlns:a16="http://schemas.microsoft.com/office/drawing/2014/main" id="{B6F8B351-D00C-DF3B-1919-E580979D4641}"/>
              </a:ext>
            </a:extLst>
          </p:cNvPr>
          <p:cNvSpPr txBox="1"/>
          <p:nvPr/>
        </p:nvSpPr>
        <p:spPr>
          <a:xfrm>
            <a:off x="9439275" y="3865884"/>
            <a:ext cx="3819525" cy="439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36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Gamma rays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C2E515F1-79DA-6C06-9C67-19C48C05CB75}"/>
              </a:ext>
            </a:extLst>
          </p:cNvPr>
          <p:cNvCxnSpPr/>
          <p:nvPr/>
        </p:nvCxnSpPr>
        <p:spPr>
          <a:xfrm flipV="1">
            <a:off x="10134600" y="3475390"/>
            <a:ext cx="533400" cy="144110"/>
          </a:xfrm>
          <a:prstGeom prst="curvedConnector3">
            <a:avLst>
              <a:gd name="adj1" fmla="val 58929"/>
            </a:avLst>
          </a:prstGeom>
          <a:ln w="22225">
            <a:solidFill>
              <a:schemeClr val="accent2"/>
            </a:solidFill>
            <a:tailEnd type="triangle"/>
          </a:ln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EA57D377-9DE0-2A43-B553-D8E55A70804C}"/>
              </a:ext>
            </a:extLst>
          </p:cNvPr>
          <p:cNvCxnSpPr/>
          <p:nvPr/>
        </p:nvCxnSpPr>
        <p:spPr>
          <a:xfrm flipV="1">
            <a:off x="10210800" y="3733184"/>
            <a:ext cx="533400" cy="144110"/>
          </a:xfrm>
          <a:prstGeom prst="curvedConnector3">
            <a:avLst>
              <a:gd name="adj1" fmla="val 58929"/>
            </a:avLst>
          </a:prstGeom>
          <a:ln w="22225">
            <a:solidFill>
              <a:schemeClr val="accent2">
                <a:lumMod val="20000"/>
                <a:lumOff val="8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1249EC81-9E6F-A773-E8BF-D422FDBC5221}"/>
              </a:ext>
            </a:extLst>
          </p:cNvPr>
          <p:cNvCxnSpPr>
            <a:cxnSpLocks/>
          </p:cNvCxnSpPr>
          <p:nvPr/>
        </p:nvCxnSpPr>
        <p:spPr>
          <a:xfrm>
            <a:off x="10058400" y="4375591"/>
            <a:ext cx="533400" cy="82109"/>
          </a:xfrm>
          <a:prstGeom prst="curvedConnector3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F1BB7CAC-0A3F-39A6-840F-C17558CF145A}"/>
              </a:ext>
            </a:extLst>
          </p:cNvPr>
          <p:cNvCxnSpPr>
            <a:cxnSpLocks/>
          </p:cNvCxnSpPr>
          <p:nvPr/>
        </p:nvCxnSpPr>
        <p:spPr>
          <a:xfrm>
            <a:off x="9982200" y="4756591"/>
            <a:ext cx="533400" cy="82109"/>
          </a:xfrm>
          <a:prstGeom prst="curvedConnector3">
            <a:avLst>
              <a:gd name="adj1" fmla="val 44643"/>
            </a:avLst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8D62AF0-2C3D-C6E5-A522-DDDD7F9E4526}"/>
              </a:ext>
            </a:extLst>
          </p:cNvPr>
          <p:cNvCxnSpPr/>
          <p:nvPr/>
        </p:nvCxnSpPr>
        <p:spPr>
          <a:xfrm>
            <a:off x="3810729" y="5838963"/>
            <a:ext cx="8280920" cy="0"/>
          </a:xfrm>
          <a:prstGeom prst="straightConnector1">
            <a:avLst/>
          </a:prstGeom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70B1C99-BE82-D805-5298-D78C2217A516}"/>
              </a:ext>
            </a:extLst>
          </p:cNvPr>
          <p:cNvSpPr txBox="1"/>
          <p:nvPr/>
        </p:nvSpPr>
        <p:spPr>
          <a:xfrm>
            <a:off x="6047656" y="5339090"/>
            <a:ext cx="3614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rtl="0" fontAlgn="base">
              <a:spcBef>
                <a:spcPts val="500"/>
              </a:spcBef>
            </a:pPr>
            <a:r>
              <a:rPr lang="en-GB" sz="28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800" b="0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Prompt Emission</a:t>
            </a:r>
            <a:endParaRPr lang="en-GB" sz="2800" b="0" i="0" u="none" strike="noStrike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37C523-B5AC-5DDC-D5A5-9439F6A786C2}"/>
              </a:ext>
            </a:extLst>
          </p:cNvPr>
          <p:cNvSpPr txBox="1"/>
          <p:nvPr/>
        </p:nvSpPr>
        <p:spPr>
          <a:xfrm>
            <a:off x="4031432" y="5900518"/>
            <a:ext cx="7405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rtl="0" fontAlgn="base">
              <a:spcBef>
                <a:spcPts val="500"/>
              </a:spcBef>
            </a:pPr>
            <a:r>
              <a:rPr lang="en-GB" sz="24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Short lived: Lasts from only milliseconds to minutes !</a:t>
            </a:r>
            <a:endParaRPr lang="en-GB" sz="24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8ADBD5-A376-2C87-73E3-71E878D00CA8}"/>
              </a:ext>
            </a:extLst>
          </p:cNvPr>
          <p:cNvSpPr txBox="1"/>
          <p:nvPr/>
        </p:nvSpPr>
        <p:spPr>
          <a:xfrm>
            <a:off x="31314" y="9841099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85699A-78A3-81E7-6203-AD2BA476CC07}"/>
              </a:ext>
            </a:extLst>
          </p:cNvPr>
          <p:cNvSpPr txBox="1"/>
          <p:nvPr/>
        </p:nvSpPr>
        <p:spPr>
          <a:xfrm>
            <a:off x="1871192" y="2094127"/>
            <a:ext cx="129016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 u="none" strike="noStrike" dirty="0">
                <a:solidFill>
                  <a:schemeClr val="bg1"/>
                </a:solidFill>
                <a:effectLst/>
              </a:rPr>
              <a:t>- </a:t>
            </a:r>
            <a:r>
              <a:rPr lang="en-GB" sz="2400" b="0" i="0" u="none" strike="noStrike" dirty="0" err="1">
                <a:solidFill>
                  <a:schemeClr val="bg1"/>
                </a:solidFill>
                <a:effectLst/>
                <a:latin typeface="Bahnschrift SemiLight Condensed" panose="020B0502040204020203" pitchFamily="34" charset="0"/>
              </a:rPr>
              <a:t>Isotropical</a:t>
            </a:r>
            <a:r>
              <a:rPr lang="en-GB" sz="2400" b="0" i="0" u="none" strike="noStrike" dirty="0">
                <a:solidFill>
                  <a:schemeClr val="bg1"/>
                </a:solidFill>
                <a:effectLst/>
                <a:latin typeface="Bahnschrift SemiLight Condensed" panose="020B0502040204020203" pitchFamily="34" charset="0"/>
              </a:rPr>
              <a:t> in distribution</a:t>
            </a:r>
            <a:endParaRPr lang="en-GB" sz="2800" dirty="0">
              <a:solidFill>
                <a:srgbClr val="FFFFFF"/>
              </a:solidFill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819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6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7E6DA3-6FDD-08B0-38B5-A08ECC397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A79B8B3-AF5D-3E7E-EA1B-537AFC5611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667500" y="-3771900"/>
            <a:ext cx="5410200" cy="159258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BA535569-21CF-4CD6-885A-2BD4F302F584}"/>
              </a:ext>
            </a:extLst>
          </p:cNvPr>
          <p:cNvSpPr txBox="1"/>
          <p:nvPr/>
        </p:nvSpPr>
        <p:spPr>
          <a:xfrm>
            <a:off x="17257754" y="9210675"/>
            <a:ext cx="155492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D457A3-B91F-02C8-F4F7-790B9DF2EEBD}"/>
              </a:ext>
            </a:extLst>
          </p:cNvPr>
          <p:cNvSpPr txBox="1"/>
          <p:nvPr/>
        </p:nvSpPr>
        <p:spPr>
          <a:xfrm>
            <a:off x="4031432" y="5900518"/>
            <a:ext cx="7405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rtl="0" fontAlgn="base">
              <a:spcBef>
                <a:spcPts val="500"/>
              </a:spcBef>
            </a:pPr>
            <a:r>
              <a:rPr lang="en-GB" sz="2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Short lived: Lasts from only milliseconds to minutes !</a:t>
            </a:r>
            <a:endParaRPr lang="en-GB" sz="2400" b="0" i="0" u="none" strike="noStrike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1F2D8D-9556-FA2D-4E49-1EDAB6A2CFF6}"/>
              </a:ext>
            </a:extLst>
          </p:cNvPr>
          <p:cNvSpPr txBox="1"/>
          <p:nvPr/>
        </p:nvSpPr>
        <p:spPr>
          <a:xfrm>
            <a:off x="13999390" y="6825394"/>
            <a:ext cx="2362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rtl="0" fontAlgn="base">
              <a:spcBef>
                <a:spcPts val="500"/>
              </a:spcBef>
            </a:pPr>
            <a:r>
              <a:rPr lang="en-GB" sz="28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800" b="0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Afterglow</a:t>
            </a:r>
            <a:endParaRPr lang="en-GB" sz="2800" b="0" i="0" u="none" strike="noStrike" dirty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79EF9348-3392-EA29-8983-419032194BF1}"/>
              </a:ext>
            </a:extLst>
          </p:cNvPr>
          <p:cNvSpPr txBox="1"/>
          <p:nvPr/>
        </p:nvSpPr>
        <p:spPr>
          <a:xfrm>
            <a:off x="15011400" y="3791223"/>
            <a:ext cx="2209800" cy="437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37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X-rays</a:t>
            </a:r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C4B6AB54-A159-B42C-F852-ECC1682F42C5}"/>
              </a:ext>
            </a:extLst>
          </p:cNvPr>
          <p:cNvSpPr txBox="1"/>
          <p:nvPr/>
        </p:nvSpPr>
        <p:spPr>
          <a:xfrm>
            <a:off x="15629623" y="4705623"/>
            <a:ext cx="1439177" cy="437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37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Optical/UV</a:t>
            </a:r>
          </a:p>
        </p:txBody>
      </p:sp>
      <p:sp>
        <p:nvSpPr>
          <p:cNvPr id="30" name="TextBox 9">
            <a:extLst>
              <a:ext uri="{FF2B5EF4-FFF2-40B4-BE49-F238E27FC236}">
                <a16:creationId xmlns:a16="http://schemas.microsoft.com/office/drawing/2014/main" id="{0D014CE2-0EEC-712E-8639-E5760D298ED6}"/>
              </a:ext>
            </a:extLst>
          </p:cNvPr>
          <p:cNvSpPr txBox="1"/>
          <p:nvPr/>
        </p:nvSpPr>
        <p:spPr>
          <a:xfrm>
            <a:off x="15087600" y="5543823"/>
            <a:ext cx="1610159" cy="437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37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Radio</a:t>
            </a:r>
          </a:p>
        </p:txBody>
      </p:sp>
      <p:sp>
        <p:nvSpPr>
          <p:cNvPr id="31" name="TextBox 10">
            <a:extLst>
              <a:ext uri="{FF2B5EF4-FFF2-40B4-BE49-F238E27FC236}">
                <a16:creationId xmlns:a16="http://schemas.microsoft.com/office/drawing/2014/main" id="{D2351061-4C2B-54DF-6628-AACE54A5900E}"/>
              </a:ext>
            </a:extLst>
          </p:cNvPr>
          <p:cNvSpPr txBox="1"/>
          <p:nvPr/>
        </p:nvSpPr>
        <p:spPr>
          <a:xfrm>
            <a:off x="9439275" y="3865884"/>
            <a:ext cx="3819525" cy="439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36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Gamma rays</a:t>
            </a:r>
          </a:p>
        </p:txBody>
      </p:sp>
      <p:sp>
        <p:nvSpPr>
          <p:cNvPr id="32" name="TextBox 10">
            <a:extLst>
              <a:ext uri="{FF2B5EF4-FFF2-40B4-BE49-F238E27FC236}">
                <a16:creationId xmlns:a16="http://schemas.microsoft.com/office/drawing/2014/main" id="{4285CEC4-F6D3-66AD-7B05-F45A0B991C69}"/>
              </a:ext>
            </a:extLst>
          </p:cNvPr>
          <p:cNvSpPr txBox="1"/>
          <p:nvPr/>
        </p:nvSpPr>
        <p:spPr>
          <a:xfrm>
            <a:off x="15338314" y="3009900"/>
            <a:ext cx="1806686" cy="437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36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Gamma rays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3D3B24A6-4827-FB7A-0F45-E9F3E462D9A0}"/>
              </a:ext>
            </a:extLst>
          </p:cNvPr>
          <p:cNvCxnSpPr/>
          <p:nvPr/>
        </p:nvCxnSpPr>
        <p:spPr>
          <a:xfrm flipV="1">
            <a:off x="10134600" y="3475390"/>
            <a:ext cx="533400" cy="144110"/>
          </a:xfrm>
          <a:prstGeom prst="curvedConnector3">
            <a:avLst>
              <a:gd name="adj1" fmla="val 58929"/>
            </a:avLst>
          </a:prstGeom>
          <a:ln w="22225">
            <a:solidFill>
              <a:schemeClr val="accent2"/>
            </a:solidFill>
            <a:tailEnd type="triangle"/>
          </a:ln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552FF8CA-0E51-626B-BC33-D8EC1BD9E8A1}"/>
              </a:ext>
            </a:extLst>
          </p:cNvPr>
          <p:cNvCxnSpPr/>
          <p:nvPr/>
        </p:nvCxnSpPr>
        <p:spPr>
          <a:xfrm flipV="1">
            <a:off x="10210800" y="3733184"/>
            <a:ext cx="533400" cy="144110"/>
          </a:xfrm>
          <a:prstGeom prst="curvedConnector3">
            <a:avLst>
              <a:gd name="adj1" fmla="val 58929"/>
            </a:avLst>
          </a:prstGeom>
          <a:ln w="22225">
            <a:solidFill>
              <a:schemeClr val="accent2">
                <a:lumMod val="20000"/>
                <a:lumOff val="8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D480B207-E449-C901-F81F-FC6D780F84A1}"/>
              </a:ext>
            </a:extLst>
          </p:cNvPr>
          <p:cNvCxnSpPr>
            <a:cxnSpLocks/>
          </p:cNvCxnSpPr>
          <p:nvPr/>
        </p:nvCxnSpPr>
        <p:spPr>
          <a:xfrm>
            <a:off x="10058400" y="4375591"/>
            <a:ext cx="533400" cy="82109"/>
          </a:xfrm>
          <a:prstGeom prst="curvedConnector3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D985882A-F91C-7F45-8F5D-EE6E2ABCA439}"/>
              </a:ext>
            </a:extLst>
          </p:cNvPr>
          <p:cNvCxnSpPr>
            <a:cxnSpLocks/>
          </p:cNvCxnSpPr>
          <p:nvPr/>
        </p:nvCxnSpPr>
        <p:spPr>
          <a:xfrm>
            <a:off x="9982200" y="4756591"/>
            <a:ext cx="533400" cy="82109"/>
          </a:xfrm>
          <a:prstGeom prst="curvedConnector3">
            <a:avLst>
              <a:gd name="adj1" fmla="val 44643"/>
            </a:avLst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31C0FD8-E227-7383-6F52-39BC6F9FB82D}"/>
              </a:ext>
            </a:extLst>
          </p:cNvPr>
          <p:cNvCxnSpPr/>
          <p:nvPr/>
        </p:nvCxnSpPr>
        <p:spPr>
          <a:xfrm>
            <a:off x="3810729" y="5838963"/>
            <a:ext cx="8280920" cy="0"/>
          </a:xfrm>
          <a:prstGeom prst="straightConnector1">
            <a:avLst/>
          </a:prstGeom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5D8CDF8-2D61-391A-E174-0E243593A230}"/>
              </a:ext>
            </a:extLst>
          </p:cNvPr>
          <p:cNvSpPr txBox="1"/>
          <p:nvPr/>
        </p:nvSpPr>
        <p:spPr>
          <a:xfrm>
            <a:off x="6047656" y="5339090"/>
            <a:ext cx="3614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rtl="0" fontAlgn="base">
              <a:spcBef>
                <a:spcPts val="500"/>
              </a:spcBef>
            </a:pPr>
            <a:r>
              <a:rPr lang="en-GB" sz="2800" b="0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 Prompt Emission</a:t>
            </a:r>
            <a:endParaRPr lang="en-GB" sz="2800" b="0" i="0" u="none" strike="noStrike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C21D9F-A684-2824-2776-D05235E4F6F3}"/>
              </a:ext>
            </a:extLst>
          </p:cNvPr>
          <p:cNvSpPr txBox="1"/>
          <p:nvPr/>
        </p:nvSpPr>
        <p:spPr>
          <a:xfrm>
            <a:off x="31314" y="9841099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E5D1A8C4-1D7E-A560-682E-74CECD213E45}"/>
              </a:ext>
            </a:extLst>
          </p:cNvPr>
          <p:cNvSpPr txBox="1"/>
          <p:nvPr/>
        </p:nvSpPr>
        <p:spPr>
          <a:xfrm>
            <a:off x="1727176" y="895028"/>
            <a:ext cx="4953000" cy="712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>
                <a:solidFill>
                  <a:schemeClr val="bg1"/>
                </a:solidFill>
                <a:latin typeface="Big Shoulders Inline Text" panose="020B0604020202020204" charset="0"/>
                <a:ea typeface="Big Shoulders Inline Text"/>
                <a:cs typeface="Big Shoulders Inline Text"/>
                <a:sym typeface="Big Shoulders Inline Text"/>
              </a:rPr>
              <a:t>Gamma-ray Burst event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A03539-0363-A869-89D9-4F2171C7A998}"/>
              </a:ext>
            </a:extLst>
          </p:cNvPr>
          <p:cNvSpPr txBox="1"/>
          <p:nvPr/>
        </p:nvSpPr>
        <p:spPr>
          <a:xfrm>
            <a:off x="1871192" y="2094127"/>
            <a:ext cx="129016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</a:rPr>
              <a:t>- </a:t>
            </a:r>
            <a:r>
              <a:rPr lang="en-GB" sz="24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Bahnschrift SemiLight Condensed" panose="020B0502040204020203" pitchFamily="34" charset="0"/>
              </a:rPr>
              <a:t>Isotropical</a:t>
            </a:r>
            <a:r>
              <a:rPr lang="en-GB" sz="2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Bahnschrift SemiLight Condensed" panose="020B0502040204020203" pitchFamily="34" charset="0"/>
              </a:rPr>
              <a:t> in distribution</a:t>
            </a:r>
            <a:endParaRPr lang="en-GB" sz="2800" dirty="0">
              <a:solidFill>
                <a:schemeClr val="bg1">
                  <a:lumMod val="50000"/>
                </a:schemeClr>
              </a:solidFill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148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E6F823-F52E-0FD0-5CC0-00980D348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B46BC23-19B9-CECB-4C30-584FAFA432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667500" y="-3771900"/>
            <a:ext cx="5410200" cy="15925800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A0D0D5D5-C462-59E0-FB9F-F2C442565AA0}"/>
              </a:ext>
            </a:extLst>
          </p:cNvPr>
          <p:cNvSpPr txBox="1"/>
          <p:nvPr/>
        </p:nvSpPr>
        <p:spPr>
          <a:xfrm>
            <a:off x="2146257" y="1271023"/>
            <a:ext cx="4953000" cy="712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>
                <a:solidFill>
                  <a:schemeClr val="bg1"/>
                </a:solidFill>
                <a:latin typeface="Big Shoulders Inline Text" panose="020B0604020202020204" charset="0"/>
                <a:ea typeface="Big Shoulders Inline Text"/>
                <a:cs typeface="Big Shoulders Inline Text"/>
                <a:sym typeface="Big Shoulders Inline Text"/>
              </a:rPr>
              <a:t>Gamma-ray Burst event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0F7713F-9CAF-681D-BEF9-19D62443A850}"/>
              </a:ext>
            </a:extLst>
          </p:cNvPr>
          <p:cNvSpPr txBox="1"/>
          <p:nvPr/>
        </p:nvSpPr>
        <p:spPr>
          <a:xfrm>
            <a:off x="17257754" y="9210675"/>
            <a:ext cx="155492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96C17C-09F7-3A3D-2405-F41B38090F04}"/>
              </a:ext>
            </a:extLst>
          </p:cNvPr>
          <p:cNvSpPr txBox="1"/>
          <p:nvPr/>
        </p:nvSpPr>
        <p:spPr>
          <a:xfrm>
            <a:off x="4031432" y="5900518"/>
            <a:ext cx="7405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rtl="0" fontAlgn="base">
              <a:spcBef>
                <a:spcPts val="500"/>
              </a:spcBef>
            </a:pPr>
            <a:r>
              <a:rPr lang="en-GB" sz="2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Short lived: Lasts from only milliseconds to minutes !</a:t>
            </a:r>
            <a:endParaRPr lang="en-GB" sz="2400" b="0" i="0" u="none" strike="noStrike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8AA847-8D57-8C5A-4F71-C9A239AB8755}"/>
              </a:ext>
            </a:extLst>
          </p:cNvPr>
          <p:cNvSpPr txBox="1"/>
          <p:nvPr/>
        </p:nvSpPr>
        <p:spPr>
          <a:xfrm>
            <a:off x="13999390" y="6825394"/>
            <a:ext cx="2362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rtl="0" fontAlgn="base">
              <a:spcBef>
                <a:spcPts val="500"/>
              </a:spcBef>
            </a:pPr>
            <a:r>
              <a:rPr lang="en-GB" sz="28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800" b="0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Afterglow</a:t>
            </a:r>
            <a:endParaRPr lang="en-GB" sz="2800" b="0" i="0" u="none" strike="noStrike" dirty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7E022A9E-4F55-EEA7-CED3-01359630358E}"/>
              </a:ext>
            </a:extLst>
          </p:cNvPr>
          <p:cNvSpPr txBox="1"/>
          <p:nvPr/>
        </p:nvSpPr>
        <p:spPr>
          <a:xfrm>
            <a:off x="15011400" y="3791223"/>
            <a:ext cx="2209800" cy="437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37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X-rays</a:t>
            </a:r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2FB811D5-D7FF-A122-9C39-46725EC83A24}"/>
              </a:ext>
            </a:extLst>
          </p:cNvPr>
          <p:cNvSpPr txBox="1"/>
          <p:nvPr/>
        </p:nvSpPr>
        <p:spPr>
          <a:xfrm>
            <a:off x="15629623" y="4705623"/>
            <a:ext cx="1439177" cy="437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37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Optical/UV</a:t>
            </a:r>
          </a:p>
        </p:txBody>
      </p:sp>
      <p:sp>
        <p:nvSpPr>
          <p:cNvPr id="30" name="TextBox 9">
            <a:extLst>
              <a:ext uri="{FF2B5EF4-FFF2-40B4-BE49-F238E27FC236}">
                <a16:creationId xmlns:a16="http://schemas.microsoft.com/office/drawing/2014/main" id="{4DB0E40E-09F0-B249-8602-54E860491B6B}"/>
              </a:ext>
            </a:extLst>
          </p:cNvPr>
          <p:cNvSpPr txBox="1"/>
          <p:nvPr/>
        </p:nvSpPr>
        <p:spPr>
          <a:xfrm>
            <a:off x="15087600" y="5543823"/>
            <a:ext cx="1610159" cy="437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37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Radio</a:t>
            </a:r>
          </a:p>
        </p:txBody>
      </p:sp>
      <p:sp>
        <p:nvSpPr>
          <p:cNvPr id="31" name="TextBox 10">
            <a:extLst>
              <a:ext uri="{FF2B5EF4-FFF2-40B4-BE49-F238E27FC236}">
                <a16:creationId xmlns:a16="http://schemas.microsoft.com/office/drawing/2014/main" id="{C06B5EEB-DB30-2D57-25BB-DBDEEB8EFF15}"/>
              </a:ext>
            </a:extLst>
          </p:cNvPr>
          <p:cNvSpPr txBox="1"/>
          <p:nvPr/>
        </p:nvSpPr>
        <p:spPr>
          <a:xfrm>
            <a:off x="9439275" y="3865884"/>
            <a:ext cx="3819525" cy="439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36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Gamma rays</a:t>
            </a:r>
          </a:p>
        </p:txBody>
      </p:sp>
      <p:sp>
        <p:nvSpPr>
          <p:cNvPr id="32" name="TextBox 10">
            <a:extLst>
              <a:ext uri="{FF2B5EF4-FFF2-40B4-BE49-F238E27FC236}">
                <a16:creationId xmlns:a16="http://schemas.microsoft.com/office/drawing/2014/main" id="{5F07543F-0A8A-DA75-5BFA-F22EF4D129E8}"/>
              </a:ext>
            </a:extLst>
          </p:cNvPr>
          <p:cNvSpPr txBox="1"/>
          <p:nvPr/>
        </p:nvSpPr>
        <p:spPr>
          <a:xfrm>
            <a:off x="15338314" y="3009900"/>
            <a:ext cx="1806686" cy="437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36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Gamma rays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B2411370-9A74-4FE3-DEED-33383A37EC11}"/>
              </a:ext>
            </a:extLst>
          </p:cNvPr>
          <p:cNvCxnSpPr/>
          <p:nvPr/>
        </p:nvCxnSpPr>
        <p:spPr>
          <a:xfrm flipV="1">
            <a:off x="10134600" y="3475390"/>
            <a:ext cx="533400" cy="144110"/>
          </a:xfrm>
          <a:prstGeom prst="curvedConnector3">
            <a:avLst>
              <a:gd name="adj1" fmla="val 58929"/>
            </a:avLst>
          </a:prstGeom>
          <a:ln w="22225">
            <a:solidFill>
              <a:schemeClr val="accent2"/>
            </a:solidFill>
            <a:tailEnd type="triangle"/>
          </a:ln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375C4CC6-C72E-5E7D-B695-8466E1F5CC43}"/>
              </a:ext>
            </a:extLst>
          </p:cNvPr>
          <p:cNvCxnSpPr/>
          <p:nvPr/>
        </p:nvCxnSpPr>
        <p:spPr>
          <a:xfrm flipV="1">
            <a:off x="10210800" y="3733184"/>
            <a:ext cx="533400" cy="144110"/>
          </a:xfrm>
          <a:prstGeom prst="curvedConnector3">
            <a:avLst>
              <a:gd name="adj1" fmla="val 58929"/>
            </a:avLst>
          </a:prstGeom>
          <a:ln w="22225">
            <a:solidFill>
              <a:schemeClr val="accent2">
                <a:lumMod val="20000"/>
                <a:lumOff val="8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43C84409-D367-E17C-BA5E-AE39BEBF012D}"/>
              </a:ext>
            </a:extLst>
          </p:cNvPr>
          <p:cNvCxnSpPr>
            <a:cxnSpLocks/>
          </p:cNvCxnSpPr>
          <p:nvPr/>
        </p:nvCxnSpPr>
        <p:spPr>
          <a:xfrm>
            <a:off x="10058400" y="4375591"/>
            <a:ext cx="533400" cy="82109"/>
          </a:xfrm>
          <a:prstGeom prst="curvedConnector3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5217979C-CF14-16D9-4912-1A635CD5379C}"/>
              </a:ext>
            </a:extLst>
          </p:cNvPr>
          <p:cNvCxnSpPr>
            <a:cxnSpLocks/>
          </p:cNvCxnSpPr>
          <p:nvPr/>
        </p:nvCxnSpPr>
        <p:spPr>
          <a:xfrm>
            <a:off x="9982200" y="4756591"/>
            <a:ext cx="533400" cy="82109"/>
          </a:xfrm>
          <a:prstGeom prst="curvedConnector3">
            <a:avLst>
              <a:gd name="adj1" fmla="val 44643"/>
            </a:avLst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484DB2A-83DA-A351-633A-F850C55B54BB}"/>
              </a:ext>
            </a:extLst>
          </p:cNvPr>
          <p:cNvSpPr txBox="1"/>
          <p:nvPr/>
        </p:nvSpPr>
        <p:spPr>
          <a:xfrm>
            <a:off x="2719822" y="7333924"/>
            <a:ext cx="121128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 u="none" strike="noStrike" dirty="0">
                <a:solidFill>
                  <a:schemeClr val="bg1"/>
                </a:solidFill>
                <a:effectLst/>
                <a:latin typeface="Bahnschrift SemiLight" panose="020B0502040204020203" pitchFamily="34" charset="0"/>
              </a:rPr>
              <a:t>Observing and localising GRB events are important:</a:t>
            </a:r>
          </a:p>
          <a:p>
            <a:endParaRPr lang="en-GB" sz="2400" b="0" i="0" u="none" strike="noStrike" dirty="0">
              <a:solidFill>
                <a:schemeClr val="bg1"/>
              </a:solidFill>
              <a:effectLst/>
              <a:latin typeface="Bahnschrift SemiLigh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0" i="0" u="none" strike="noStrike" dirty="0">
                <a:solidFill>
                  <a:schemeClr val="bg1"/>
                </a:solidFill>
                <a:effectLst/>
              </a:rPr>
              <a:t>Insights into physics of relativistic jets</a:t>
            </a:r>
          </a:p>
          <a:p>
            <a:endParaRPr lang="en-GB" sz="1800" b="0" i="0" u="none" strike="noStrike" dirty="0">
              <a:solidFill>
                <a:srgbClr val="FFFFFF"/>
              </a:solidFill>
              <a:effectLst/>
              <a:latin typeface="Bahnschrift SemiLight" panose="020B0502040204020203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6047294-A83C-6232-8873-E6CECE9763E4}"/>
              </a:ext>
            </a:extLst>
          </p:cNvPr>
          <p:cNvCxnSpPr/>
          <p:nvPr/>
        </p:nvCxnSpPr>
        <p:spPr>
          <a:xfrm>
            <a:off x="3810729" y="5838963"/>
            <a:ext cx="8280920" cy="0"/>
          </a:xfrm>
          <a:prstGeom prst="straightConnector1">
            <a:avLst/>
          </a:prstGeom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7A80217-A61B-FA32-616A-BF993836C0CA}"/>
              </a:ext>
            </a:extLst>
          </p:cNvPr>
          <p:cNvSpPr txBox="1"/>
          <p:nvPr/>
        </p:nvSpPr>
        <p:spPr>
          <a:xfrm>
            <a:off x="6047656" y="5339090"/>
            <a:ext cx="3614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rtl="0" fontAlgn="base">
              <a:spcBef>
                <a:spcPts val="500"/>
              </a:spcBef>
            </a:pPr>
            <a:r>
              <a:rPr lang="en-GB" sz="2800" b="0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 Prompt Emission</a:t>
            </a:r>
            <a:endParaRPr lang="en-GB" sz="2800" b="0" i="0" u="none" strike="noStrike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E32219-5D88-9137-B8C1-AC5E6251F1DB}"/>
              </a:ext>
            </a:extLst>
          </p:cNvPr>
          <p:cNvSpPr txBox="1"/>
          <p:nvPr/>
        </p:nvSpPr>
        <p:spPr>
          <a:xfrm>
            <a:off x="31314" y="9841099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</a:t>
            </a:r>
          </a:p>
        </p:txBody>
      </p:sp>
    </p:spTree>
    <p:extLst>
      <p:ext uri="{BB962C8B-B14F-4D97-AF65-F5344CB8AC3E}">
        <p14:creationId xmlns:p14="http://schemas.microsoft.com/office/powerpoint/2010/main" val="217570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89361A-4F48-6D72-090E-C300636B3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5CF39E2-0298-24E3-199D-B3A2C2A92E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667500" y="-3771900"/>
            <a:ext cx="5410200" cy="15925800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67AA7FB1-13A5-C92E-7F00-D50445567404}"/>
              </a:ext>
            </a:extLst>
          </p:cNvPr>
          <p:cNvSpPr txBox="1"/>
          <p:nvPr/>
        </p:nvSpPr>
        <p:spPr>
          <a:xfrm>
            <a:off x="2146257" y="1271023"/>
            <a:ext cx="4953000" cy="712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>
                <a:solidFill>
                  <a:schemeClr val="bg1"/>
                </a:solidFill>
                <a:latin typeface="Big Shoulders Inline Text" panose="020B0604020202020204" charset="0"/>
                <a:ea typeface="Big Shoulders Inline Text"/>
                <a:cs typeface="Big Shoulders Inline Text"/>
                <a:sym typeface="Big Shoulders Inline Text"/>
              </a:rPr>
              <a:t>Gamma-ray Burst event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1A887C0-20FB-B599-F095-3D42AB46A117}"/>
              </a:ext>
            </a:extLst>
          </p:cNvPr>
          <p:cNvSpPr txBox="1"/>
          <p:nvPr/>
        </p:nvSpPr>
        <p:spPr>
          <a:xfrm>
            <a:off x="17257754" y="9210675"/>
            <a:ext cx="155492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CF3672-6923-B5EB-781E-9C14690D73F3}"/>
              </a:ext>
            </a:extLst>
          </p:cNvPr>
          <p:cNvSpPr txBox="1"/>
          <p:nvPr/>
        </p:nvSpPr>
        <p:spPr>
          <a:xfrm>
            <a:off x="4031432" y="5900518"/>
            <a:ext cx="7405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rtl="0" fontAlgn="base">
              <a:spcBef>
                <a:spcPts val="500"/>
              </a:spcBef>
            </a:pPr>
            <a:r>
              <a:rPr lang="en-GB" sz="2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Short lived: Lasts from only milliseconds to minutes !</a:t>
            </a:r>
            <a:endParaRPr lang="en-GB" sz="2400" b="0" i="0" u="none" strike="noStrike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CF1788-8C4A-A2CC-8387-C080A4796C7C}"/>
              </a:ext>
            </a:extLst>
          </p:cNvPr>
          <p:cNvSpPr txBox="1"/>
          <p:nvPr/>
        </p:nvSpPr>
        <p:spPr>
          <a:xfrm>
            <a:off x="13999390" y="6825394"/>
            <a:ext cx="2362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rtl="0" fontAlgn="base">
              <a:spcBef>
                <a:spcPts val="500"/>
              </a:spcBef>
            </a:pPr>
            <a:r>
              <a:rPr lang="en-GB" sz="28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800" b="0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Afterglow</a:t>
            </a:r>
            <a:endParaRPr lang="en-GB" sz="2800" b="0" i="0" u="none" strike="noStrike" dirty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F200755F-1122-23E7-41AF-4B2C7B6FF645}"/>
              </a:ext>
            </a:extLst>
          </p:cNvPr>
          <p:cNvSpPr txBox="1"/>
          <p:nvPr/>
        </p:nvSpPr>
        <p:spPr>
          <a:xfrm>
            <a:off x="15011400" y="3791223"/>
            <a:ext cx="2209800" cy="437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37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X-rays</a:t>
            </a:r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0FFF52C0-94D5-2513-7E32-FAD9C96235F0}"/>
              </a:ext>
            </a:extLst>
          </p:cNvPr>
          <p:cNvSpPr txBox="1"/>
          <p:nvPr/>
        </p:nvSpPr>
        <p:spPr>
          <a:xfrm>
            <a:off x="15629623" y="4705623"/>
            <a:ext cx="1439177" cy="437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37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Optical/UV</a:t>
            </a:r>
          </a:p>
        </p:txBody>
      </p:sp>
      <p:sp>
        <p:nvSpPr>
          <p:cNvPr id="30" name="TextBox 9">
            <a:extLst>
              <a:ext uri="{FF2B5EF4-FFF2-40B4-BE49-F238E27FC236}">
                <a16:creationId xmlns:a16="http://schemas.microsoft.com/office/drawing/2014/main" id="{743173D2-8CD7-C14E-8DE9-EEC88BBD8F8E}"/>
              </a:ext>
            </a:extLst>
          </p:cNvPr>
          <p:cNvSpPr txBox="1"/>
          <p:nvPr/>
        </p:nvSpPr>
        <p:spPr>
          <a:xfrm>
            <a:off x="15087600" y="5543823"/>
            <a:ext cx="1610159" cy="437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37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Radio</a:t>
            </a:r>
          </a:p>
        </p:txBody>
      </p:sp>
      <p:sp>
        <p:nvSpPr>
          <p:cNvPr id="31" name="TextBox 10">
            <a:extLst>
              <a:ext uri="{FF2B5EF4-FFF2-40B4-BE49-F238E27FC236}">
                <a16:creationId xmlns:a16="http://schemas.microsoft.com/office/drawing/2014/main" id="{B045CA57-69A6-4C94-0043-50293B1E641C}"/>
              </a:ext>
            </a:extLst>
          </p:cNvPr>
          <p:cNvSpPr txBox="1"/>
          <p:nvPr/>
        </p:nvSpPr>
        <p:spPr>
          <a:xfrm>
            <a:off x="9439275" y="3865884"/>
            <a:ext cx="3819525" cy="439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36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Gamma rays</a:t>
            </a:r>
          </a:p>
        </p:txBody>
      </p:sp>
      <p:sp>
        <p:nvSpPr>
          <p:cNvPr id="32" name="TextBox 10">
            <a:extLst>
              <a:ext uri="{FF2B5EF4-FFF2-40B4-BE49-F238E27FC236}">
                <a16:creationId xmlns:a16="http://schemas.microsoft.com/office/drawing/2014/main" id="{FBAC78D1-4B71-9CF9-F970-422809347598}"/>
              </a:ext>
            </a:extLst>
          </p:cNvPr>
          <p:cNvSpPr txBox="1"/>
          <p:nvPr/>
        </p:nvSpPr>
        <p:spPr>
          <a:xfrm>
            <a:off x="15338314" y="3009900"/>
            <a:ext cx="1806686" cy="437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36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Gamma rays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34772743-3DE4-3068-BBE8-6348DA8FB2B4}"/>
              </a:ext>
            </a:extLst>
          </p:cNvPr>
          <p:cNvCxnSpPr/>
          <p:nvPr/>
        </p:nvCxnSpPr>
        <p:spPr>
          <a:xfrm flipV="1">
            <a:off x="10134600" y="3475390"/>
            <a:ext cx="533400" cy="144110"/>
          </a:xfrm>
          <a:prstGeom prst="curvedConnector3">
            <a:avLst>
              <a:gd name="adj1" fmla="val 58929"/>
            </a:avLst>
          </a:prstGeom>
          <a:ln w="22225">
            <a:solidFill>
              <a:schemeClr val="accent2"/>
            </a:solidFill>
            <a:tailEnd type="triangle"/>
          </a:ln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DD046684-52DF-091D-FE41-A124AD8A4F03}"/>
              </a:ext>
            </a:extLst>
          </p:cNvPr>
          <p:cNvCxnSpPr/>
          <p:nvPr/>
        </p:nvCxnSpPr>
        <p:spPr>
          <a:xfrm flipV="1">
            <a:off x="10210800" y="3733184"/>
            <a:ext cx="533400" cy="144110"/>
          </a:xfrm>
          <a:prstGeom prst="curvedConnector3">
            <a:avLst>
              <a:gd name="adj1" fmla="val 58929"/>
            </a:avLst>
          </a:prstGeom>
          <a:ln w="22225">
            <a:solidFill>
              <a:schemeClr val="accent2">
                <a:lumMod val="20000"/>
                <a:lumOff val="8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DF2741BD-5BA0-3C50-4C82-0DB52D9343F6}"/>
              </a:ext>
            </a:extLst>
          </p:cNvPr>
          <p:cNvCxnSpPr>
            <a:cxnSpLocks/>
          </p:cNvCxnSpPr>
          <p:nvPr/>
        </p:nvCxnSpPr>
        <p:spPr>
          <a:xfrm>
            <a:off x="10058400" y="4375591"/>
            <a:ext cx="533400" cy="82109"/>
          </a:xfrm>
          <a:prstGeom prst="curvedConnector3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AC2B2296-F10E-E3F3-8FA3-5010F6931383}"/>
              </a:ext>
            </a:extLst>
          </p:cNvPr>
          <p:cNvCxnSpPr>
            <a:cxnSpLocks/>
          </p:cNvCxnSpPr>
          <p:nvPr/>
        </p:nvCxnSpPr>
        <p:spPr>
          <a:xfrm>
            <a:off x="9982200" y="4756591"/>
            <a:ext cx="533400" cy="82109"/>
          </a:xfrm>
          <a:prstGeom prst="curvedConnector3">
            <a:avLst>
              <a:gd name="adj1" fmla="val 44643"/>
            </a:avLst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7F9F2F9-AACB-BBB0-1C91-403501955DE7}"/>
              </a:ext>
            </a:extLst>
          </p:cNvPr>
          <p:cNvSpPr txBox="1"/>
          <p:nvPr/>
        </p:nvSpPr>
        <p:spPr>
          <a:xfrm>
            <a:off x="2719822" y="7333924"/>
            <a:ext cx="1211281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Bahnschrift SemiLight" panose="020B0502040204020203" pitchFamily="34" charset="0"/>
              </a:rPr>
              <a:t>Observing and localising GRB events are important:</a:t>
            </a:r>
          </a:p>
          <a:p>
            <a:endParaRPr lang="en-GB" sz="2400" b="0" i="0" u="none" strike="noStrike" dirty="0">
              <a:solidFill>
                <a:schemeClr val="bg1">
                  <a:lumMod val="50000"/>
                </a:schemeClr>
              </a:solidFill>
              <a:effectLst/>
              <a:latin typeface="Bahnschrift Semi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</a:rPr>
              <a:t>Insights into physics of relativistic jets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Long GRB afterglows to study the high redshift universe and the cosmic star formation rate </a:t>
            </a:r>
          </a:p>
          <a:p>
            <a:endParaRPr lang="en-GB" sz="1800" b="0" i="0" u="none" strike="noStrike" dirty="0">
              <a:solidFill>
                <a:srgbClr val="FFFFFF"/>
              </a:solidFill>
              <a:effectLst/>
              <a:latin typeface="Bahnschrift SemiLight" panose="020B0502040204020203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A7370DA-C980-F5C9-75DF-259A35001508}"/>
              </a:ext>
            </a:extLst>
          </p:cNvPr>
          <p:cNvCxnSpPr/>
          <p:nvPr/>
        </p:nvCxnSpPr>
        <p:spPr>
          <a:xfrm>
            <a:off x="3810729" y="5838963"/>
            <a:ext cx="8280920" cy="0"/>
          </a:xfrm>
          <a:prstGeom prst="straightConnector1">
            <a:avLst/>
          </a:prstGeom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632C400-635A-AE21-5B13-39C7F82B44C7}"/>
              </a:ext>
            </a:extLst>
          </p:cNvPr>
          <p:cNvSpPr txBox="1"/>
          <p:nvPr/>
        </p:nvSpPr>
        <p:spPr>
          <a:xfrm>
            <a:off x="6047656" y="5339090"/>
            <a:ext cx="3614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rtl="0" fontAlgn="base">
              <a:spcBef>
                <a:spcPts val="500"/>
              </a:spcBef>
            </a:pPr>
            <a:r>
              <a:rPr lang="en-GB" sz="2800" b="0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 Prompt Emission</a:t>
            </a:r>
            <a:endParaRPr lang="en-GB" sz="2800" b="0" i="0" u="none" strike="noStrike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63217D-FE81-753E-5CE0-D08A979CF504}"/>
              </a:ext>
            </a:extLst>
          </p:cNvPr>
          <p:cNvSpPr txBox="1"/>
          <p:nvPr/>
        </p:nvSpPr>
        <p:spPr>
          <a:xfrm>
            <a:off x="31314" y="9841099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</a:t>
            </a:r>
          </a:p>
        </p:txBody>
      </p:sp>
    </p:spTree>
    <p:extLst>
      <p:ext uri="{BB962C8B-B14F-4D97-AF65-F5344CB8AC3E}">
        <p14:creationId xmlns:p14="http://schemas.microsoft.com/office/powerpoint/2010/main" val="301938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C8D9A6-9E29-A446-1A3D-6AEFF035B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ED1CC6F-03FA-BB2F-0CFD-4EA7D4E360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667500" y="-3771900"/>
            <a:ext cx="5410200" cy="15925800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2759EA15-7226-39C7-951E-CE39080B2CDB}"/>
              </a:ext>
            </a:extLst>
          </p:cNvPr>
          <p:cNvSpPr txBox="1"/>
          <p:nvPr/>
        </p:nvSpPr>
        <p:spPr>
          <a:xfrm>
            <a:off x="2146257" y="1271023"/>
            <a:ext cx="4953000" cy="712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>
                <a:solidFill>
                  <a:schemeClr val="bg1"/>
                </a:solidFill>
                <a:latin typeface="Big Shoulders Inline Text" panose="020B0604020202020204" charset="0"/>
                <a:ea typeface="Big Shoulders Inline Text"/>
                <a:cs typeface="Big Shoulders Inline Text"/>
                <a:sym typeface="Big Shoulders Inline Text"/>
              </a:rPr>
              <a:t>Gamma-ray Burst event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7BE9B6D-B8D6-426B-0EF7-F7F257395730}"/>
              </a:ext>
            </a:extLst>
          </p:cNvPr>
          <p:cNvSpPr txBox="1"/>
          <p:nvPr/>
        </p:nvSpPr>
        <p:spPr>
          <a:xfrm>
            <a:off x="17257754" y="9210675"/>
            <a:ext cx="155492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339B07-4E28-24A9-10BA-6B197BDCED3E}"/>
              </a:ext>
            </a:extLst>
          </p:cNvPr>
          <p:cNvSpPr txBox="1"/>
          <p:nvPr/>
        </p:nvSpPr>
        <p:spPr>
          <a:xfrm>
            <a:off x="4031432" y="5900518"/>
            <a:ext cx="7405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rtl="0" fontAlgn="base">
              <a:spcBef>
                <a:spcPts val="500"/>
              </a:spcBef>
            </a:pPr>
            <a:r>
              <a:rPr lang="en-GB" sz="24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Short lived: Lasts from only milliseconds to minutes !</a:t>
            </a:r>
            <a:endParaRPr lang="en-GB" sz="24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30B3CD-E3F8-1E58-98BB-88AFFBCD9ED1}"/>
              </a:ext>
            </a:extLst>
          </p:cNvPr>
          <p:cNvSpPr txBox="1"/>
          <p:nvPr/>
        </p:nvSpPr>
        <p:spPr>
          <a:xfrm>
            <a:off x="13999390" y="6825394"/>
            <a:ext cx="2362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rtl="0" fontAlgn="base">
              <a:spcBef>
                <a:spcPts val="500"/>
              </a:spcBef>
            </a:pPr>
            <a:r>
              <a:rPr lang="en-GB" sz="28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800" b="0" i="0" u="none" strike="noStrike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Afterglow</a:t>
            </a:r>
            <a:endParaRPr lang="en-GB" sz="2800" b="0" i="0" u="none" strike="noStrike" dirty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0EAF71AE-885D-A9E3-62EC-6643749844C9}"/>
              </a:ext>
            </a:extLst>
          </p:cNvPr>
          <p:cNvSpPr txBox="1"/>
          <p:nvPr/>
        </p:nvSpPr>
        <p:spPr>
          <a:xfrm>
            <a:off x="15011400" y="3791223"/>
            <a:ext cx="2209800" cy="437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37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X-rays</a:t>
            </a:r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30F4DA99-6B6A-775C-4821-6728870CC5AB}"/>
              </a:ext>
            </a:extLst>
          </p:cNvPr>
          <p:cNvSpPr txBox="1"/>
          <p:nvPr/>
        </p:nvSpPr>
        <p:spPr>
          <a:xfrm>
            <a:off x="15629623" y="4705623"/>
            <a:ext cx="1439177" cy="437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37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Optical/UV</a:t>
            </a:r>
          </a:p>
        </p:txBody>
      </p:sp>
      <p:sp>
        <p:nvSpPr>
          <p:cNvPr id="30" name="TextBox 9">
            <a:extLst>
              <a:ext uri="{FF2B5EF4-FFF2-40B4-BE49-F238E27FC236}">
                <a16:creationId xmlns:a16="http://schemas.microsoft.com/office/drawing/2014/main" id="{6EE62A5D-6410-B2F0-1ACC-90A19DD427D6}"/>
              </a:ext>
            </a:extLst>
          </p:cNvPr>
          <p:cNvSpPr txBox="1"/>
          <p:nvPr/>
        </p:nvSpPr>
        <p:spPr>
          <a:xfrm>
            <a:off x="15087600" y="5543823"/>
            <a:ext cx="1610159" cy="437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37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Radio</a:t>
            </a:r>
          </a:p>
        </p:txBody>
      </p:sp>
      <p:sp>
        <p:nvSpPr>
          <p:cNvPr id="31" name="TextBox 10">
            <a:extLst>
              <a:ext uri="{FF2B5EF4-FFF2-40B4-BE49-F238E27FC236}">
                <a16:creationId xmlns:a16="http://schemas.microsoft.com/office/drawing/2014/main" id="{86BCF086-5827-C897-3077-67A63DA2928A}"/>
              </a:ext>
            </a:extLst>
          </p:cNvPr>
          <p:cNvSpPr txBox="1"/>
          <p:nvPr/>
        </p:nvSpPr>
        <p:spPr>
          <a:xfrm>
            <a:off x="9439275" y="3865884"/>
            <a:ext cx="3819525" cy="439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36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Gamma rays</a:t>
            </a:r>
          </a:p>
        </p:txBody>
      </p:sp>
      <p:sp>
        <p:nvSpPr>
          <p:cNvPr id="32" name="TextBox 10">
            <a:extLst>
              <a:ext uri="{FF2B5EF4-FFF2-40B4-BE49-F238E27FC236}">
                <a16:creationId xmlns:a16="http://schemas.microsoft.com/office/drawing/2014/main" id="{668B5713-44A1-F99E-55F8-D7B1E00EDEBF}"/>
              </a:ext>
            </a:extLst>
          </p:cNvPr>
          <p:cNvSpPr txBox="1"/>
          <p:nvPr/>
        </p:nvSpPr>
        <p:spPr>
          <a:xfrm>
            <a:off x="15338314" y="3009900"/>
            <a:ext cx="1806686" cy="437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36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Gamma rays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744DB331-8C04-57F7-5EF9-FC2483FB762B}"/>
              </a:ext>
            </a:extLst>
          </p:cNvPr>
          <p:cNvCxnSpPr/>
          <p:nvPr/>
        </p:nvCxnSpPr>
        <p:spPr>
          <a:xfrm flipV="1">
            <a:off x="10134600" y="3475390"/>
            <a:ext cx="533400" cy="144110"/>
          </a:xfrm>
          <a:prstGeom prst="curvedConnector3">
            <a:avLst>
              <a:gd name="adj1" fmla="val 58929"/>
            </a:avLst>
          </a:prstGeom>
          <a:ln w="22225">
            <a:solidFill>
              <a:schemeClr val="accent2"/>
            </a:solidFill>
            <a:tailEnd type="triangle"/>
          </a:ln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00974DEE-C773-103B-FBA7-0921481FC584}"/>
              </a:ext>
            </a:extLst>
          </p:cNvPr>
          <p:cNvCxnSpPr/>
          <p:nvPr/>
        </p:nvCxnSpPr>
        <p:spPr>
          <a:xfrm flipV="1">
            <a:off x="10210800" y="3733184"/>
            <a:ext cx="533400" cy="144110"/>
          </a:xfrm>
          <a:prstGeom prst="curvedConnector3">
            <a:avLst>
              <a:gd name="adj1" fmla="val 58929"/>
            </a:avLst>
          </a:prstGeom>
          <a:ln w="22225">
            <a:solidFill>
              <a:schemeClr val="accent2">
                <a:lumMod val="20000"/>
                <a:lumOff val="8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60953638-E0C3-A1FA-1460-71AB3BA06EFF}"/>
              </a:ext>
            </a:extLst>
          </p:cNvPr>
          <p:cNvCxnSpPr>
            <a:cxnSpLocks/>
          </p:cNvCxnSpPr>
          <p:nvPr/>
        </p:nvCxnSpPr>
        <p:spPr>
          <a:xfrm>
            <a:off x="10058400" y="4375591"/>
            <a:ext cx="533400" cy="82109"/>
          </a:xfrm>
          <a:prstGeom prst="curvedConnector3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033A84A1-D62E-B6E3-00E3-0F1CF627CD9E}"/>
              </a:ext>
            </a:extLst>
          </p:cNvPr>
          <p:cNvCxnSpPr>
            <a:cxnSpLocks/>
          </p:cNvCxnSpPr>
          <p:nvPr/>
        </p:nvCxnSpPr>
        <p:spPr>
          <a:xfrm>
            <a:off x="9982200" y="4756591"/>
            <a:ext cx="533400" cy="82109"/>
          </a:xfrm>
          <a:prstGeom prst="curvedConnector3">
            <a:avLst>
              <a:gd name="adj1" fmla="val 44643"/>
            </a:avLst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215E5E4-07B5-F1D4-A4A1-3F1979B3431B}"/>
              </a:ext>
            </a:extLst>
          </p:cNvPr>
          <p:cNvSpPr txBox="1"/>
          <p:nvPr/>
        </p:nvSpPr>
        <p:spPr>
          <a:xfrm>
            <a:off x="2719822" y="7333924"/>
            <a:ext cx="1211281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Bahnschrift SemiLight" panose="020B0502040204020203" pitchFamily="34" charset="0"/>
              </a:rPr>
              <a:t>Observing and localising GRB events are important:</a:t>
            </a:r>
          </a:p>
          <a:p>
            <a:endParaRPr lang="en-GB" sz="2400" b="0" i="0" u="none" strike="noStrike" dirty="0">
              <a:solidFill>
                <a:schemeClr val="bg1">
                  <a:lumMod val="50000"/>
                </a:schemeClr>
              </a:solidFill>
              <a:effectLst/>
              <a:latin typeface="Bahnschrift Semi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</a:rPr>
              <a:t>Insights into physics of relativistic jets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Long GRB afterglows to study the high redshift universe and the cosmic star formation rate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Localisations of short GRBs may assist in more precise localisation of GW transient events</a:t>
            </a:r>
            <a:endParaRPr lang="en-GB" sz="2400" b="0" i="0" u="none" strike="noStrike" dirty="0">
              <a:solidFill>
                <a:schemeClr val="bg1"/>
              </a:solidFill>
              <a:effectLst/>
            </a:endParaRPr>
          </a:p>
          <a:p>
            <a:endParaRPr lang="en-GB" sz="1800" b="0" i="0" u="none" strike="noStrike" dirty="0">
              <a:solidFill>
                <a:srgbClr val="FFFFFF"/>
              </a:solidFill>
              <a:effectLst/>
              <a:latin typeface="Bahnschrift SemiLight" panose="020B0502040204020203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8C539F2-8358-9110-8686-9F81A16937C8}"/>
              </a:ext>
            </a:extLst>
          </p:cNvPr>
          <p:cNvCxnSpPr/>
          <p:nvPr/>
        </p:nvCxnSpPr>
        <p:spPr>
          <a:xfrm>
            <a:off x="3810729" y="5838963"/>
            <a:ext cx="8280920" cy="0"/>
          </a:xfrm>
          <a:prstGeom prst="straightConnector1">
            <a:avLst/>
          </a:prstGeom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4C616FF-EE90-9DD3-9B45-D29465851457}"/>
              </a:ext>
            </a:extLst>
          </p:cNvPr>
          <p:cNvSpPr txBox="1"/>
          <p:nvPr/>
        </p:nvSpPr>
        <p:spPr>
          <a:xfrm>
            <a:off x="6047656" y="5339090"/>
            <a:ext cx="3614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0" rtl="0" fontAlgn="base">
              <a:spcBef>
                <a:spcPts val="500"/>
              </a:spcBef>
            </a:pPr>
            <a:r>
              <a:rPr lang="en-GB" sz="2800" b="0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</a:rPr>
              <a:t> Prompt Emission</a:t>
            </a:r>
            <a:endParaRPr lang="en-GB" sz="2800" b="0" i="0" u="none" strike="noStrike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C8A1BC-0B39-EE48-DBBE-C6A3F0D5BB2E}"/>
              </a:ext>
            </a:extLst>
          </p:cNvPr>
          <p:cNvSpPr txBox="1"/>
          <p:nvPr/>
        </p:nvSpPr>
        <p:spPr>
          <a:xfrm>
            <a:off x="31314" y="9841099"/>
            <a:ext cx="9144000" cy="399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3"/>
              </a:lnSpc>
            </a:pPr>
            <a:r>
              <a:rPr lang="en-US" sz="1400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OzFink</a:t>
            </a:r>
            <a:r>
              <a:rPr lang="en-US" sz="1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hnschrift Light" panose="020B0502040204020203" pitchFamily="34" charset="0"/>
                <a:ea typeface="Gilda Display"/>
                <a:cs typeface="Gilda Display"/>
                <a:sym typeface="Gilda Display"/>
              </a:rPr>
              <a:t> 2025 / Haritha Mullathody </a:t>
            </a:r>
          </a:p>
        </p:txBody>
      </p:sp>
    </p:spTree>
    <p:extLst>
      <p:ext uri="{BB962C8B-B14F-4D97-AF65-F5344CB8AC3E}">
        <p14:creationId xmlns:p14="http://schemas.microsoft.com/office/powerpoint/2010/main" val="2549286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Pre-confirmation_Haritha_Mullathody</Template>
  <TotalTime>8250</TotalTime>
  <Words>1927</Words>
  <Application>Microsoft Office PowerPoint</Application>
  <PresentationFormat>Custom</PresentationFormat>
  <Paragraphs>393</Paragraphs>
  <Slides>45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65" baseType="lpstr">
      <vt:lpstr>Bahnschrift SemiLight Condensed</vt:lpstr>
      <vt:lpstr>Canva Sans</vt:lpstr>
      <vt:lpstr>Canva Sans Bold</vt:lpstr>
      <vt:lpstr>Bahnschrift Light</vt:lpstr>
      <vt:lpstr>Arial</vt:lpstr>
      <vt:lpstr>Bahnschrift Light SemiCondensed</vt:lpstr>
      <vt:lpstr>Atkinson Hyperlegible</vt:lpstr>
      <vt:lpstr>Wingdings</vt:lpstr>
      <vt:lpstr>Bradley Hand ITC</vt:lpstr>
      <vt:lpstr>Cambria Math</vt:lpstr>
      <vt:lpstr>Aptos</vt:lpstr>
      <vt:lpstr>Bahnschrift SemiLight</vt:lpstr>
      <vt:lpstr>Bahnschrift Light Condensed</vt:lpstr>
      <vt:lpstr>Dubai Light</vt:lpstr>
      <vt:lpstr>Open Sans</vt:lpstr>
      <vt:lpstr>DengXian</vt:lpstr>
      <vt:lpstr>Big Shoulders Inline Text</vt:lpstr>
      <vt:lpstr>Gilda Display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Haritha Mullathody</dc:creator>
  <cp:lastModifiedBy>Haritha Mullathody</cp:lastModifiedBy>
  <cp:revision>38</cp:revision>
  <dcterms:created xsi:type="dcterms:W3CDTF">2025-06-28T03:18:41Z</dcterms:created>
  <dcterms:modified xsi:type="dcterms:W3CDTF">2025-11-11T22:03:08Z</dcterms:modified>
  <dc:identifier>DAGX1F9QdjI</dc:identifier>
</cp:coreProperties>
</file>