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8" r:id="rId3"/>
    <p:sldId id="266" r:id="rId4"/>
    <p:sldId id="265" r:id="rId5"/>
    <p:sldId id="269" r:id="rId6"/>
    <p:sldId id="267" r:id="rId7"/>
    <p:sldId id="273" r:id="rId8"/>
    <p:sldId id="276" r:id="rId9"/>
    <p:sldId id="272" r:id="rId10"/>
    <p:sldId id="270" r:id="rId11"/>
    <p:sldId id="271" r:id="rId12"/>
    <p:sldId id="268" r:id="rId13"/>
    <p:sldId id="274" r:id="rId14"/>
    <p:sldId id="275" r:id="rId15"/>
    <p:sldId id="278" r:id="rId16"/>
    <p:sldId id="259" r:id="rId17"/>
    <p:sldId id="260" r:id="rId18"/>
    <p:sldId id="261" r:id="rId19"/>
    <p:sldId id="262" r:id="rId20"/>
    <p:sldId id="26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7" autoAdjust="0"/>
    <p:restoredTop sz="94495"/>
  </p:normalViewPr>
  <p:slideViewPr>
    <p:cSldViewPr snapToGrid="0">
      <p:cViewPr varScale="1">
        <p:scale>
          <a:sx n="100" d="100"/>
          <a:sy n="100" d="100"/>
        </p:scale>
        <p:origin x="1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829360"/>
        <c:axId val="29831088"/>
      </c:barChart>
      <c:catAx>
        <c:axId val="298293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31088"/>
        <c:crosses val="autoZero"/>
        <c:auto val="1"/>
        <c:lblAlgn val="ctr"/>
        <c:lblOffset val="100"/>
        <c:noMultiLvlLbl val="0"/>
      </c:catAx>
      <c:valAx>
        <c:axId val="2983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2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[Chart in Microsoft PowerPoint]Sheet3!PivotTable1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Einstein</a:t>
            </a:r>
            <a:r>
              <a:rPr lang="en-US" baseline="0"/>
              <a:t> times (days) MACHO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Sheet3!$D$4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Sheet3!$C$5:$C$10</c:f>
              <c:strCache>
                <c:ptCount val="5"/>
                <c:pt idx="0">
                  <c:v>150</c:v>
                </c:pt>
                <c:pt idx="1">
                  <c:v>100</c:v>
                </c:pt>
                <c:pt idx="2">
                  <c:v>60</c:v>
                </c:pt>
                <c:pt idx="3">
                  <c:v>35</c:v>
                </c:pt>
                <c:pt idx="4">
                  <c:v>25</c:v>
                </c:pt>
              </c:strCache>
            </c:strRef>
          </c:cat>
          <c:val>
            <c:numRef>
              <c:f>Sheet3!$D$5:$D$10</c:f>
              <c:numCache>
                <c:formatCode>0.00%</c:formatCode>
                <c:ptCount val="5"/>
                <c:pt idx="0">
                  <c:v>0.11764705882352941</c:v>
                </c:pt>
                <c:pt idx="1">
                  <c:v>0.17647058823529413</c:v>
                </c:pt>
                <c:pt idx="2">
                  <c:v>0.47058823529411764</c:v>
                </c:pt>
                <c:pt idx="3">
                  <c:v>0.11764705882352941</c:v>
                </c:pt>
                <c:pt idx="4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E-FF46-B84B-E7975453A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30"/>
        <c:axId val="1277513920"/>
        <c:axId val="1275014448"/>
      </c:barChart>
      <c:catAx>
        <c:axId val="1277513920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Series1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014448"/>
        <c:crosses val="autoZero"/>
        <c:auto val="1"/>
        <c:lblAlgn val="ctr"/>
        <c:lblOffset val="100"/>
        <c:noMultiLvlLbl val="0"/>
      </c:catAx>
      <c:valAx>
        <c:axId val="1275014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Series1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7513920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dataLabel>
  <cs:dataLabelCallout>
    <cs:lnRef idx="0"/>
    <cs:fillRef idx="0"/>
    <cs:effectRef idx="0"/>
    <cs:fontRef idx="minor">
      <a:schemeClr val="dk1">
        <a:lumMod val="50000"/>
        <a:lumOff val="50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ln w="9525" cap="flat" cmpd="sng" algn="ctr">
        <a:solidFill>
          <a:schemeClr val="phClr">
            <a:alpha val="50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cap="none" spc="2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D8BC7-D0C0-D644-B705-B7958082E1BA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C065D-39B8-1644-80D7-2E6DF9E74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5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C065D-39B8-1644-80D7-2E6DF9E746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192F-E975-A267-B0A9-21D638FA2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D8979-5746-E47E-90C7-52E05D3F9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C983E-DD24-F20B-8B89-9E11AECF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6C89-1782-4C96-B86C-6FE297FEFAD1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BEC4F-2AA1-3E28-7B3C-FC273F15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3EC27-48E5-CBF8-BD26-13DD24D8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D14E-828B-4652-BDE2-1E1F5F50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4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671A-4AAC-2EEC-8A5F-AF7D1E46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68E30-BFB2-C3B3-3393-59CCC61DF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1C742-9DB8-DD3F-BE08-5B55D63E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6C89-1782-4C96-B86C-6FE297FEFAD1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E52D9-4CCD-02A2-7E8E-9930B39E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401F6-7907-5593-870C-E5583D15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D14E-828B-4652-BDE2-1E1F5F50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7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3D3AC7-08C1-E0A6-E33B-FB92F80E40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D0DE94-878B-8724-B5F1-71C493D95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32729-5E1A-9639-EAA5-32C02105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6C89-1782-4C96-B86C-6FE297FEFAD1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9953E-8E02-29A6-710C-6838EA7D3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11E49-8C67-5249-0C4B-A6FB76C1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D14E-828B-4652-BDE2-1E1F5F50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2103-0954-6A8C-132D-7739F738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C491-9BD3-2781-5D5D-CF17D12F9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3A42-C773-EFA7-FA85-D54D2A9A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6C89-1782-4C96-B86C-6FE297FEFAD1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BE7C5-AFE5-80DD-1623-931BCDD4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144BA-C548-F045-85F2-2A23F77F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D14E-828B-4652-BDE2-1E1F5F50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4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F335-7152-1AC3-77AF-AD5C3DC0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42F62-73F7-3C44-1842-D897651F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833C-3796-7C13-F513-A3C67B23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6C89-1782-4C96-B86C-6FE297FEFAD1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0CF9D-873A-DAB3-0170-56C26EE3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5EB70-CCFA-562C-EFA6-40588E08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D14E-828B-4652-BDE2-1E1F5F50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8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ACEF-0CF1-5F09-4777-58B3AA35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B41E5-DD27-9EA2-01DE-2A24A0254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E82A9-830F-5265-AD64-5BFDC2E2C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216F5-0595-B60B-BE39-8F9992D39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6C89-1782-4C96-B86C-6FE297FEFAD1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6011D-7F18-D9DA-6E23-6FE35754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AA88C-B06A-4962-C30B-FE030E5C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D14E-828B-4652-BDE2-1E1F5F50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0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AFF5-8986-BDEC-0AF8-C8DA29B6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4498-5A5F-0945-2D28-E7D4C94A7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19F29-CE81-BC27-8666-739CB3ED2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4A2FD-E3FF-6CD7-8685-7728346AF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DCF47-03B4-EEA2-DE4D-4C041C5E4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9A662-E353-93BE-7A98-11C3060C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6C89-1782-4C96-B86C-6FE297FEFAD1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20CA5-B658-548D-29AA-0ADF7C0F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5350C-608D-7F3D-5814-58B8D4E8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D14E-828B-4652-BDE2-1E1F5F50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48CF-EE78-C5FD-3312-B03ACD7F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442D1-79DD-5AFA-3CFD-FAA4E4CCC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6C89-1782-4C96-B86C-6FE297FEFAD1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0A44A-9B8B-C780-088C-753FD2FF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631AC-F79B-7090-229C-E53F68BC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D14E-828B-4652-BDE2-1E1F5F50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538F7-743C-0597-7685-B758AE52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6C89-1782-4C96-B86C-6FE297FEFAD1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EE0EA-84E3-CBE4-12DC-CC5292D6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0751B-8FED-077F-A2D5-10A1FDAC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D14E-828B-4652-BDE2-1E1F5F50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9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FAC6-C398-73D5-11E4-84CF9D1BA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FC856-6E64-E625-9AA7-C084AAD3A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2D9F6-A05F-BD31-5FCE-0DA4D6C0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AB790-D3CC-3789-84DB-B294191C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6C89-1782-4C96-B86C-6FE297FEFAD1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747E9-96B0-D5ED-D129-914962BE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F4E73-2A0C-9F0D-0A6F-AD8F0D11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D14E-828B-4652-BDE2-1E1F5F50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9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8BE6-1172-AB07-5013-9FFDDC91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ECB8B-049D-AC66-E91E-A14386F82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DFCB7-A3EB-9CC6-E971-A89E90003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D0576-D18F-0761-F036-8AFB995A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6C89-1782-4C96-B86C-6FE297FEFAD1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20CB8-BF28-A798-59B8-7CCD43A0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20DB-1591-DA06-320D-ED758E65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D14E-828B-4652-BDE2-1E1F5F50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8A949-2C3D-FD78-458D-F0B5426F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BAEFD-FE35-DF78-1697-52FEAB92E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F5D4B-056B-F978-4E09-BE74E0FAA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D6C89-1782-4C96-B86C-6FE297FEFAD1}" type="datetimeFigureOut">
              <a:rPr lang="en-US" smtClean="0"/>
              <a:t>10/24/25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7F034-7A12-6FD4-25DC-69CB4642D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70419-1938-CC27-39A4-46F70C5BC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D14E-828B-4652-BDE2-1E1F5F50E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0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C9B133-C448-8CD3-9AF0-877D79F25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711612" cy="617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C56E7A-DB63-BA3F-9B70-308BC94BA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612" y="365125"/>
            <a:ext cx="3642188" cy="470217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Rubin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and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Microlensing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F89A92-3A11-2F27-CA6E-D7DCC3832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12" y="4910075"/>
            <a:ext cx="2252244" cy="1266887"/>
          </a:xfrm>
          <a:prstGeom prst="rect">
            <a:avLst/>
          </a:prstGeom>
        </p:spPr>
      </p:pic>
      <p:pic>
        <p:nvPicPr>
          <p:cNvPr id="6" name="Picture 4" descr="Dark Matter Scientists Meet At New Centre | Spaceaustralia">
            <a:extLst>
              <a:ext uri="{FF2B5EF4-FFF2-40B4-BE49-F238E27FC236}">
                <a16:creationId xmlns:a16="http://schemas.microsoft.com/office/drawing/2014/main" id="{1ABFE2A1-03CF-12D4-C4B8-2DB6328EF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253" y="93331"/>
            <a:ext cx="3405003" cy="11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5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390BB-28DA-330B-C886-CA2A99B40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Flare stars in the HR diagram             </a:t>
            </a:r>
            <a:r>
              <a:rPr lang="en-US" sz="3200" dirty="0"/>
              <a:t>Gaia </a:t>
            </a:r>
            <a:r>
              <a:rPr lang="en-US" sz="3200" dirty="0" err="1"/>
              <a:t>colours</a:t>
            </a:r>
            <a:endParaRPr lang="en-US" dirty="0"/>
          </a:p>
        </p:txBody>
      </p:sp>
      <p:pic>
        <p:nvPicPr>
          <p:cNvPr id="5" name="Content Placeholder 4" descr="A graph of a color spectrum&#10;&#10;Description automatically generated with medium confidence">
            <a:extLst>
              <a:ext uri="{FF2B5EF4-FFF2-40B4-BE49-F238E27FC236}">
                <a16:creationId xmlns:a16="http://schemas.microsoft.com/office/drawing/2014/main" id="{EB415EDB-F635-F06D-DD33-D266C1F54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8" y="2179596"/>
            <a:ext cx="9462052" cy="9152836"/>
          </a:xfrm>
        </p:spPr>
      </p:pic>
    </p:spTree>
    <p:extLst>
      <p:ext uri="{BB962C8B-B14F-4D97-AF65-F5344CB8AC3E}">
        <p14:creationId xmlns:p14="http://schemas.microsoft.com/office/powerpoint/2010/main" val="4291697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graph of a graph&#10;&#10;Description automatically generated">
            <a:extLst>
              <a:ext uri="{FF2B5EF4-FFF2-40B4-BE49-F238E27FC236}">
                <a16:creationId xmlns:a16="http://schemas.microsoft.com/office/drawing/2014/main" id="{17CF7B94-FF6B-B797-6957-1CD745CF0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84" y="546265"/>
            <a:ext cx="8419358" cy="594661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005EC-58CB-D2D6-2A34-27D0EF60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Flare stars       </a:t>
            </a:r>
            <a:r>
              <a:rPr lang="en-US" dirty="0"/>
              <a:t>    </a:t>
            </a:r>
            <a:r>
              <a:rPr lang="en-US" sz="3200" dirty="0"/>
              <a:t>Lin, </a:t>
            </a:r>
            <a:r>
              <a:rPr lang="en-US" sz="3200" dirty="0" err="1"/>
              <a:t>Apai</a:t>
            </a:r>
            <a:r>
              <a:rPr lang="en-US" sz="3200" dirty="0"/>
              <a:t>, </a:t>
            </a:r>
            <a:r>
              <a:rPr lang="en-US" sz="3200" dirty="0" err="1"/>
              <a:t>Giampapa</a:t>
            </a:r>
            <a:r>
              <a:rPr lang="en-US" sz="3200" dirty="0"/>
              <a:t> &amp; Ip (2024)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029CA4-C797-AF4E-874B-AD8C0D07E320}"/>
              </a:ext>
            </a:extLst>
          </p:cNvPr>
          <p:cNvSpPr txBox="1"/>
          <p:nvPr/>
        </p:nvSpPr>
        <p:spPr>
          <a:xfrm>
            <a:off x="8930244" y="2410691"/>
            <a:ext cx="1889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baseline="-25000" dirty="0"/>
              <a:t>BP</a:t>
            </a:r>
            <a:r>
              <a:rPr lang="en-US" dirty="0"/>
              <a:t> – G</a:t>
            </a:r>
            <a:r>
              <a:rPr lang="en-US" baseline="-25000" dirty="0"/>
              <a:t>RP</a:t>
            </a:r>
            <a:r>
              <a:rPr lang="en-US" dirty="0"/>
              <a:t> &lt; 2</a:t>
            </a:r>
          </a:p>
          <a:p>
            <a:r>
              <a:rPr lang="en-US" dirty="0"/>
              <a:t>=&gt; &lt; 8% flare stars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91D93-DCC4-59E2-A61E-66C0839F189D}"/>
              </a:ext>
            </a:extLst>
          </p:cNvPr>
          <p:cNvSpPr txBox="1"/>
          <p:nvPr/>
        </p:nvSpPr>
        <p:spPr>
          <a:xfrm>
            <a:off x="9048997" y="3716977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g-r &lt; 1.65/1.35 = 1.22</a:t>
            </a:r>
          </a:p>
        </p:txBody>
      </p:sp>
    </p:spTree>
    <p:extLst>
      <p:ext uri="{BB962C8B-B14F-4D97-AF65-F5344CB8AC3E}">
        <p14:creationId xmlns:p14="http://schemas.microsoft.com/office/powerpoint/2010/main" val="3617205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66B1-B4E6-53D3-8E82-8FEC5430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Other rapid rises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B771-C81E-122B-6197-227F3832F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RR </a:t>
            </a:r>
            <a:r>
              <a:rPr lang="en-US" dirty="0" err="1"/>
              <a:t>Lyrae</a:t>
            </a:r>
            <a:r>
              <a:rPr lang="en-US" dirty="0"/>
              <a:t>                                                                 Flare star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19376-8970-E28D-1278-91D292D45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470"/>
            <a:ext cx="71374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42D7EF-CD5A-183D-1E79-DC3E4995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938" y="2683788"/>
            <a:ext cx="4745107" cy="2661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27DA63-969D-68EF-BFA1-56EC97508E2D}"/>
              </a:ext>
            </a:extLst>
          </p:cNvPr>
          <p:cNvSpPr txBox="1"/>
          <p:nvPr/>
        </p:nvSpPr>
        <p:spPr>
          <a:xfrm>
            <a:off x="2729948" y="6251092"/>
            <a:ext cx="735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                                                                                             over 90% are red</a:t>
            </a:r>
          </a:p>
        </p:txBody>
      </p:sp>
    </p:spTree>
    <p:extLst>
      <p:ext uri="{BB962C8B-B14F-4D97-AF65-F5344CB8AC3E}">
        <p14:creationId xmlns:p14="http://schemas.microsoft.com/office/powerpoint/2010/main" val="205813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64FA1-1347-38EE-7C1F-EA116FF2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sceptics will say…                          </a:t>
            </a:r>
            <a:r>
              <a:rPr lang="en-US" sz="3200" dirty="0">
                <a:solidFill>
                  <a:srgbClr val="FF0000"/>
                </a:solidFill>
              </a:rPr>
              <a:t>e.g. OGLE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3FFFC-8843-0621-F69A-57D0CADD6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These are just stellar glitches</a:t>
            </a:r>
          </a:p>
          <a:p>
            <a:pPr lvl="1"/>
            <a:r>
              <a:rPr lang="en-US" dirty="0"/>
              <a:t>the distribution of amplitudes of lensing events is predictable</a:t>
            </a:r>
          </a:p>
          <a:p>
            <a:r>
              <a:rPr lang="en-US" dirty="0"/>
              <a:t>Clouds are “false negatives”</a:t>
            </a:r>
          </a:p>
          <a:p>
            <a:pPr lvl="1"/>
            <a:r>
              <a:rPr lang="en-US" dirty="0"/>
              <a:t>clouds affect all stars in the field</a:t>
            </a:r>
          </a:p>
          <a:p>
            <a:r>
              <a:rPr lang="en-US" dirty="0"/>
              <a:t>You need &gt; 5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/>
              <a:t> photon statistics</a:t>
            </a:r>
          </a:p>
          <a:p>
            <a:pPr lvl="1"/>
            <a:r>
              <a:rPr lang="en-US" dirty="0"/>
              <a:t>see next slide</a:t>
            </a:r>
          </a:p>
          <a:p>
            <a:r>
              <a:rPr lang="en-US" dirty="0"/>
              <a:t>How different is the expected FFP (</a:t>
            </a:r>
            <a:r>
              <a:rPr lang="en-US" i="1" dirty="0" err="1"/>
              <a:t>l,b</a:t>
            </a:r>
            <a:r>
              <a:rPr lang="en-US" dirty="0"/>
              <a:t>) distribution from PBH ?</a:t>
            </a:r>
          </a:p>
          <a:p>
            <a:pPr lvl="1"/>
            <a:r>
              <a:rPr lang="en-US" dirty="0"/>
              <a:t>don’t know yet</a:t>
            </a:r>
          </a:p>
          <a:p>
            <a:r>
              <a:rPr lang="en-US" dirty="0"/>
              <a:t>Planetary transits are false negatives</a:t>
            </a:r>
          </a:p>
          <a:p>
            <a:pPr lvl="1"/>
            <a:r>
              <a:rPr lang="en-US" dirty="0"/>
              <a:t>they are periodic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6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76DA-F6EE-8DB0-FD29-A6C71A66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Discard stars fainter than….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05CC83-31D7-781F-5672-E0838C4A3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761802"/>
              </p:ext>
            </p:extLst>
          </p:nvPr>
        </p:nvGraphicFramePr>
        <p:xfrm>
          <a:off x="1139687" y="2634008"/>
          <a:ext cx="102141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633">
                  <a:extLst>
                    <a:ext uri="{9D8B030D-6E8A-4147-A177-3AD203B41FA5}">
                      <a16:colId xmlns:a16="http://schemas.microsoft.com/office/drawing/2014/main" val="12270632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74175192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6649138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3720005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3103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1F2121"/>
                          </a:solidFill>
                          <a:effectLst/>
                          <a:latin typeface="Helvetica Neue" panose="02000503000000020004" pitchFamily="2" charset="0"/>
                        </a:rPr>
                        <a:t>u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1F2121"/>
                          </a:solidFill>
                          <a:effectLst/>
                          <a:latin typeface="Helvetica Neue" panose="02000503000000020004" pitchFamily="2" charset="0"/>
                        </a:rPr>
                        <a:t>26.52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  +/- 0.056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 33 seconds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333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1F2121"/>
                          </a:solidFill>
                          <a:effectLst/>
                          <a:latin typeface="Helvetica Neue" panose="02000503000000020004" pitchFamily="2" charset="0"/>
                        </a:rPr>
                        <a:t>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1F2121"/>
                          </a:solidFill>
                          <a:effectLst/>
                          <a:latin typeface="Helvetica Neue" panose="02000503000000020004" pitchFamily="2" charset="0"/>
                        </a:rPr>
                        <a:t>28.51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947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1F2121"/>
                          </a:solidFill>
                          <a:effectLst/>
                          <a:latin typeface="Helvetica Neue" panose="02000503000000020004" pitchFamily="2" charset="0"/>
                        </a:rPr>
                        <a:t>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1F2121"/>
                          </a:solidFill>
                          <a:effectLst/>
                          <a:latin typeface="Helvetica Neue" panose="02000503000000020004" pitchFamily="2" charset="0"/>
                        </a:rPr>
                        <a:t>28.36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04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 err="1">
                          <a:solidFill>
                            <a:srgbClr val="1F2121"/>
                          </a:solidFill>
                          <a:effectLst/>
                          <a:latin typeface="Helvetica Neue" panose="02000503000000020004" pitchFamily="2" charset="0"/>
                        </a:rPr>
                        <a:t>i</a:t>
                      </a:r>
                      <a:endParaRPr lang="en-AU" sz="1800" b="0" i="0" u="none" strike="noStrike" dirty="0">
                        <a:solidFill>
                          <a:srgbClr val="1F2121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1F2121"/>
                          </a:solidFill>
                          <a:effectLst/>
                          <a:latin typeface="Helvetica Neue" panose="02000503000000020004" pitchFamily="2" charset="0"/>
                        </a:rPr>
                        <a:t>28.17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1F2121"/>
                          </a:solidFill>
                          <a:effectLst/>
                          <a:latin typeface="Helvetica Neue" panose="02000503000000020004" pitchFamily="2" charset="0"/>
                        </a:rPr>
                        <a:t>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1F2121"/>
                          </a:solidFill>
                          <a:effectLst/>
                          <a:latin typeface="Helvetica Neue" panose="02000503000000020004" pitchFamily="2" charset="0"/>
                        </a:rPr>
                        <a:t>27.78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93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1F2121"/>
                          </a:solidFill>
                          <a:effectLst/>
                          <a:latin typeface="Helvetica Neue" panose="02000503000000020004" pitchFamily="2" charset="0"/>
                        </a:rPr>
                        <a:t>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1F2121"/>
                          </a:solidFill>
                          <a:effectLst/>
                          <a:latin typeface="Helvetica Neue" panose="02000503000000020004" pitchFamily="2" charset="0"/>
                        </a:rPr>
                        <a:t>26.82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dirty="0">
                          <a:latin typeface="Symbol" pitchFamily="2" charset="2"/>
                        </a:rPr>
                        <a:t>s</a:t>
                      </a:r>
                      <a:r>
                        <a:rPr lang="en-US" dirty="0"/>
                        <a:t> is 1: 3.5 x 10</a:t>
                      </a:r>
                      <a:r>
                        <a:rPr lang="en-US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2963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6AE422-54CE-7A8A-4904-C3455E244BD9}"/>
              </a:ext>
            </a:extLst>
          </p:cNvPr>
          <p:cNvSpPr txBox="1"/>
          <p:nvPr/>
        </p:nvSpPr>
        <p:spPr>
          <a:xfrm>
            <a:off x="1626635" y="1977682"/>
            <a:ext cx="526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Filter                             </a:t>
            </a:r>
            <a:r>
              <a:rPr lang="en-US" dirty="0" err="1"/>
              <a:t>zeropoint</a:t>
            </a:r>
            <a:r>
              <a:rPr lang="en-US" dirty="0"/>
              <a:t>             5</a:t>
            </a:r>
            <a:r>
              <a:rPr lang="en-US" dirty="0">
                <a:latin typeface="Symbol" pitchFamily="2" charset="2"/>
              </a:rPr>
              <a:t>s </a:t>
            </a:r>
            <a:r>
              <a:rPr lang="en-US" dirty="0"/>
              <a:t>error at mag</a:t>
            </a:r>
          </a:p>
        </p:txBody>
      </p:sp>
    </p:spTree>
    <p:extLst>
      <p:ext uri="{BB962C8B-B14F-4D97-AF65-F5344CB8AC3E}">
        <p14:creationId xmlns:p14="http://schemas.microsoft.com/office/powerpoint/2010/main" val="3394349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5173-4621-81DB-7EF8-5183096AD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4BCF5-16E6-26B7-6A60-C1137FA18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Adopt this strategy </a:t>
            </a:r>
            <a:r>
              <a:rPr lang="en-US" dirty="0"/>
              <a:t>with the help of </a:t>
            </a:r>
            <a:r>
              <a:rPr lang="en-US" dirty="0" err="1"/>
              <a:t>OzFINK</a:t>
            </a:r>
            <a:endParaRPr lang="en-US" dirty="0"/>
          </a:p>
          <a:p>
            <a:r>
              <a:rPr lang="en-US" sz="4400" dirty="0">
                <a:solidFill>
                  <a:srgbClr val="FF0000"/>
                </a:solidFill>
              </a:rPr>
              <a:t>Wait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dirty="0"/>
              <a:t>for a Rubin “special survey” call for proposals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2B61B-7BB2-C2E8-D80C-459B907D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4001294"/>
            <a:ext cx="4673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71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C7C05-47A7-4BA9-7262-37F71441C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EE88-7F45-1021-EC6F-9CA7BAD6E7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60115-3DCF-2E82-6844-ED1278B108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00C9A-75D7-BA6C-E008-A3620A1AE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2D37D-B448-7F13-D7B3-2A54436D9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759" y="3320825"/>
            <a:ext cx="8168591" cy="1455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9EED42-227C-C0D8-2FA9-8E5A637BD49B}"/>
              </a:ext>
            </a:extLst>
          </p:cNvPr>
          <p:cNvSpPr txBox="1"/>
          <p:nvPr/>
        </p:nvSpPr>
        <p:spPr>
          <a:xfrm>
            <a:off x="5787528" y="583754"/>
            <a:ext cx="5156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How often does a PBH </a:t>
            </a:r>
          </a:p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enter the solar system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60E2D8-925F-6CBE-E8C2-40907DD622CC}"/>
              </a:ext>
            </a:extLst>
          </p:cNvPr>
          <p:cNvSpPr txBox="1"/>
          <p:nvPr/>
        </p:nvSpPr>
        <p:spPr>
          <a:xfrm>
            <a:off x="678425" y="2242666"/>
            <a:ext cx="4193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Local density </a:t>
            </a:r>
            <a:r>
              <a:rPr lang="en-US" sz="2400" dirty="0">
                <a:solidFill>
                  <a:srgbClr val="FFFF00"/>
                </a:solidFill>
              </a:rPr>
              <a:t>0.01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M</a:t>
            </a:r>
            <a:r>
              <a:rPr lang="el-GR" sz="2400" baseline="-25000" dirty="0">
                <a:solidFill>
                  <a:schemeClr val="bg1">
                    <a:lumMod val="95000"/>
                  </a:schemeClr>
                </a:solidFill>
              </a:rPr>
              <a:t>Θ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/ parsec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Velocity PBH in 100 km/s units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9A7E58-09B3-755A-4A74-066AE9E65558}"/>
              </a:ext>
            </a:extLst>
          </p:cNvPr>
          <p:cNvSpPr txBox="1"/>
          <p:nvPr/>
        </p:nvSpPr>
        <p:spPr>
          <a:xfrm>
            <a:off x="6862916" y="2198511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PBH mass in solar units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f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PBH fraction of the DM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A8AC4-0936-3652-4D6F-FFF4B1EF1058}"/>
              </a:ext>
            </a:extLst>
          </p:cNvPr>
          <p:cNvSpPr txBox="1"/>
          <p:nvPr/>
        </p:nvSpPr>
        <p:spPr>
          <a:xfrm>
            <a:off x="1130710" y="5643716"/>
            <a:ext cx="4210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 </a:t>
            </a:r>
            <a:r>
              <a:rPr lang="en-US" sz="2800" dirty="0">
                <a:solidFill>
                  <a:schemeClr val="bg1"/>
                </a:solidFill>
              </a:rPr>
              <a:t>radius solar system in AU</a:t>
            </a:r>
          </a:p>
          <a:p>
            <a:r>
              <a:rPr lang="en-US" sz="2800" dirty="0">
                <a:solidFill>
                  <a:srgbClr val="FFFF00"/>
                </a:solidFill>
              </a:rPr>
              <a:t>a</a:t>
            </a:r>
            <a:r>
              <a:rPr lang="en-US" sz="2800" dirty="0">
                <a:solidFill>
                  <a:schemeClr val="bg1"/>
                </a:solidFill>
              </a:rPr>
              <a:t> = 206265 #AU in a parsec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A5C89-1ACB-12DD-EAFA-529CC13D795A}"/>
              </a:ext>
            </a:extLst>
          </p:cNvPr>
          <p:cNvSpPr txBox="1"/>
          <p:nvPr/>
        </p:nvSpPr>
        <p:spPr>
          <a:xfrm>
            <a:off x="6420465" y="5349875"/>
            <a:ext cx="52164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Symbol" panose="05050102010706020507" pitchFamily="18" charset="2"/>
                <a:ea typeface="Segoe UI Symbol" panose="020B0502040204020203" pitchFamily="34" charset="0"/>
              </a:rPr>
              <a:t>10 p </a:t>
            </a:r>
            <a:r>
              <a:rPr lang="en-US" sz="4800" dirty="0">
                <a:solidFill>
                  <a:schemeClr val="bg1"/>
                </a:solidFill>
              </a:rPr>
              <a:t>f / m7 annually</a:t>
            </a:r>
          </a:p>
          <a:p>
            <a:r>
              <a:rPr lang="en-US" sz="4000" dirty="0">
                <a:solidFill>
                  <a:schemeClr val="bg1"/>
                </a:solidFill>
              </a:rPr>
              <a:t>                   for r = 10</a:t>
            </a:r>
            <a:r>
              <a:rPr lang="en-US" sz="4000" baseline="30000" dirty="0">
                <a:solidFill>
                  <a:schemeClr val="bg1"/>
                </a:solidFill>
              </a:rPr>
              <a:t>5</a:t>
            </a:r>
            <a:r>
              <a:rPr lang="en-US" sz="4000" dirty="0">
                <a:solidFill>
                  <a:schemeClr val="bg1"/>
                </a:solidFill>
              </a:rPr>
              <a:t> AU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840C6E-3E29-927B-D08F-152C40F026C9}"/>
              </a:ext>
            </a:extLst>
          </p:cNvPr>
          <p:cNvSpPr txBox="1"/>
          <p:nvPr/>
        </p:nvSpPr>
        <p:spPr>
          <a:xfrm>
            <a:off x="9908528" y="3276670"/>
            <a:ext cx="1035861" cy="15081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per </a:t>
            </a:r>
          </a:p>
          <a:p>
            <a:r>
              <a:rPr lang="en-US" sz="2400" dirty="0"/>
              <a:t>million</a:t>
            </a:r>
          </a:p>
          <a:p>
            <a:r>
              <a:rPr lang="en-US" sz="2400" dirty="0"/>
              <a:t>years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5954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5F59B-A89E-83D7-3F39-E921D6746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0ED7-02B3-983F-664A-E152DAA85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0D91C-21CF-8480-1702-5805D1292C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4A7DF-5288-D9DB-C656-F06573F2B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15107D-59B5-9E8E-A55D-BC383A3FCB24}"/>
              </a:ext>
            </a:extLst>
          </p:cNvPr>
          <p:cNvSpPr txBox="1"/>
          <p:nvPr/>
        </p:nvSpPr>
        <p:spPr>
          <a:xfrm>
            <a:off x="924232" y="2222090"/>
            <a:ext cx="106385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but for inner solar system,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●</a:t>
            </a:r>
            <a:r>
              <a:rPr lang="en-US" sz="3200" dirty="0">
                <a:solidFill>
                  <a:schemeClr val="bg1"/>
                </a:solidFill>
              </a:rPr>
              <a:t>  rate is 10</a:t>
            </a:r>
            <a:r>
              <a:rPr lang="en-US" sz="3200" baseline="30000" dirty="0">
                <a:solidFill>
                  <a:schemeClr val="bg1"/>
                </a:solidFill>
              </a:rPr>
              <a:t>10 </a:t>
            </a:r>
            <a:r>
              <a:rPr lang="en-US" sz="3200" dirty="0">
                <a:solidFill>
                  <a:schemeClr val="bg1"/>
                </a:solidFill>
              </a:rPr>
              <a:t>times lower i.e. </a:t>
            </a:r>
            <a:r>
              <a:rPr lang="en-US" sz="3200" dirty="0">
                <a:solidFill>
                  <a:schemeClr val="bg1"/>
                </a:solidFill>
                <a:latin typeface="Symbol" panose="05050102010706020507" pitchFamily="18" charset="2"/>
              </a:rPr>
              <a:t>p </a:t>
            </a:r>
            <a:r>
              <a:rPr lang="en-US" sz="3200" dirty="0">
                <a:solidFill>
                  <a:schemeClr val="bg1"/>
                </a:solidFill>
              </a:rPr>
              <a:t>f per Gyr at r = 1AU.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●</a:t>
            </a:r>
            <a:r>
              <a:rPr lang="en-US" sz="3200" dirty="0">
                <a:solidFill>
                  <a:schemeClr val="bg1"/>
                </a:solidFill>
              </a:rPr>
              <a:t>  Oort Cloud has received a continuous bombardment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●</a:t>
            </a:r>
            <a:r>
              <a:rPr lang="en-US" sz="3200" dirty="0">
                <a:solidFill>
                  <a:schemeClr val="bg1"/>
                </a:solidFill>
              </a:rPr>
              <a:t>  but m7 PBH probably  haven’t perturbed Earth’s orbit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more than once in lifetime of the solar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D94F9-14F0-8A86-B7A3-6FCF1860C166}"/>
              </a:ext>
            </a:extLst>
          </p:cNvPr>
          <p:cNvSpPr txBox="1"/>
          <p:nvPr/>
        </p:nvSpPr>
        <p:spPr>
          <a:xfrm>
            <a:off x="5230762" y="580103"/>
            <a:ext cx="6666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That’s for the </a:t>
            </a:r>
            <a:r>
              <a:rPr lang="en-US" sz="4800" dirty="0">
                <a:solidFill>
                  <a:srgbClr val="FFFF00"/>
                </a:solidFill>
              </a:rPr>
              <a:t>Oort Cloud</a:t>
            </a:r>
          </a:p>
        </p:txBody>
      </p:sp>
    </p:spTree>
    <p:extLst>
      <p:ext uri="{BB962C8B-B14F-4D97-AF65-F5344CB8AC3E}">
        <p14:creationId xmlns:p14="http://schemas.microsoft.com/office/powerpoint/2010/main" val="3098334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7D8B8-5B1A-DF59-B9DF-0BC9F7F03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857AC-6AC9-688A-5781-CECD8E2BC4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92E9BE-A835-0E50-F7D0-40F73DE9B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52AB4-C050-8DDD-25B9-EB0AD299E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E9DE-63D4-19DB-F5C9-B5FCCE90F485}"/>
              </a:ext>
            </a:extLst>
          </p:cNvPr>
          <p:cNvSpPr txBox="1"/>
          <p:nvPr/>
        </p:nvSpPr>
        <p:spPr>
          <a:xfrm>
            <a:off x="953730" y="2341410"/>
            <a:ext cx="104615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●</a:t>
            </a:r>
            <a:r>
              <a:rPr lang="en-US" sz="3200" dirty="0">
                <a:solidFill>
                  <a:schemeClr val="bg1"/>
                </a:solidFill>
              </a:rPr>
              <a:t> this negligible impact hazard will have nevertheless allowed impacts on some Earth like planets.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●</a:t>
            </a:r>
            <a:r>
              <a:rPr lang="en-US" sz="3200" dirty="0">
                <a:solidFill>
                  <a:schemeClr val="bg1"/>
                </a:solidFill>
              </a:rPr>
              <a:t> Energy deposited in planet might be, say, 1% of KE impactor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= a fraction 4.5 m7 x 10</a:t>
            </a:r>
            <a:r>
              <a:rPr lang="en-US" sz="3200" baseline="30000" dirty="0">
                <a:solidFill>
                  <a:schemeClr val="bg1"/>
                </a:solidFill>
              </a:rPr>
              <a:t>-9 </a:t>
            </a:r>
            <a:r>
              <a:rPr lang="en-US" sz="3200" dirty="0">
                <a:solidFill>
                  <a:schemeClr val="bg1"/>
                </a:solidFill>
              </a:rPr>
              <a:t>v</a:t>
            </a:r>
            <a:r>
              <a:rPr lang="en-US" sz="3200" baseline="-25000" dirty="0">
                <a:solidFill>
                  <a:schemeClr val="bg1"/>
                </a:solidFill>
              </a:rPr>
              <a:t>100</a:t>
            </a:r>
            <a:r>
              <a:rPr lang="en-US" sz="3200" baseline="30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 of Earth’s orbital energy or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= 8 x 10</a:t>
            </a:r>
            <a:r>
              <a:rPr lang="en-US" sz="3200" baseline="30000" dirty="0">
                <a:solidFill>
                  <a:schemeClr val="bg1"/>
                </a:solidFill>
              </a:rPr>
              <a:t>30 </a:t>
            </a:r>
            <a:r>
              <a:rPr lang="en-US" sz="3200" dirty="0">
                <a:solidFill>
                  <a:schemeClr val="bg1"/>
                </a:solidFill>
              </a:rPr>
              <a:t>m7 v</a:t>
            </a:r>
            <a:r>
              <a:rPr lang="en-US" sz="3200" baseline="-25000" dirty="0">
                <a:solidFill>
                  <a:schemeClr val="bg1"/>
                </a:solidFill>
              </a:rPr>
              <a:t>100</a:t>
            </a:r>
            <a:r>
              <a:rPr lang="en-US" sz="3200" dirty="0">
                <a:solidFill>
                  <a:schemeClr val="bg1"/>
                </a:solidFill>
              </a:rPr>
              <a:t>  ergs, equivalent to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● </a:t>
            </a:r>
            <a:r>
              <a:rPr lang="en-US" sz="3600" dirty="0">
                <a:solidFill>
                  <a:schemeClr val="bg1"/>
                </a:solidFill>
              </a:rPr>
              <a:t>2 x 10</a:t>
            </a:r>
            <a:r>
              <a:rPr lang="en-US" sz="3600" baseline="30000" dirty="0">
                <a:solidFill>
                  <a:schemeClr val="bg1"/>
                </a:solidFill>
              </a:rPr>
              <a:t>8 </a:t>
            </a:r>
            <a:r>
              <a:rPr lang="en-US" sz="3600" dirty="0">
                <a:solidFill>
                  <a:schemeClr val="bg1"/>
                </a:solidFill>
              </a:rPr>
              <a:t>m7 v</a:t>
            </a:r>
            <a:r>
              <a:rPr lang="en-US" sz="3600" baseline="-25000" dirty="0">
                <a:solidFill>
                  <a:schemeClr val="bg1"/>
                </a:solidFill>
              </a:rPr>
              <a:t>100</a:t>
            </a:r>
            <a:r>
              <a:rPr lang="en-US" sz="3600" baseline="30000" dirty="0">
                <a:solidFill>
                  <a:schemeClr val="bg1"/>
                </a:solidFill>
              </a:rPr>
              <a:t>2</a:t>
            </a:r>
            <a:r>
              <a:rPr lang="en-US" sz="3600" dirty="0">
                <a:solidFill>
                  <a:schemeClr val="bg1"/>
                </a:solidFill>
              </a:rPr>
              <a:t> MT      </a:t>
            </a:r>
            <a:r>
              <a:rPr lang="en-US" sz="3200" dirty="0">
                <a:solidFill>
                  <a:schemeClr val="bg1"/>
                </a:solidFill>
              </a:rPr>
              <a:t>where an MT is a megaton of TNT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D16F9-59BF-47D3-0A47-2B2BBBEF3904}"/>
              </a:ext>
            </a:extLst>
          </p:cNvPr>
          <p:cNvSpPr txBox="1"/>
          <p:nvPr/>
        </p:nvSpPr>
        <p:spPr>
          <a:xfrm>
            <a:off x="4492905" y="777771"/>
            <a:ext cx="7726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there are many </a:t>
            </a:r>
            <a:r>
              <a:rPr lang="en-US" sz="4000" dirty="0">
                <a:solidFill>
                  <a:srgbClr val="FFFF00"/>
                </a:solidFill>
              </a:rPr>
              <a:t>exoplanets</a:t>
            </a:r>
            <a:r>
              <a:rPr lang="en-US" sz="4000" dirty="0">
                <a:solidFill>
                  <a:schemeClr val="bg1"/>
                </a:solidFill>
              </a:rPr>
              <a:t> in Galaxy</a:t>
            </a:r>
          </a:p>
        </p:txBody>
      </p:sp>
    </p:spTree>
    <p:extLst>
      <p:ext uri="{BB962C8B-B14F-4D97-AF65-F5344CB8AC3E}">
        <p14:creationId xmlns:p14="http://schemas.microsoft.com/office/powerpoint/2010/main" val="3958603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8D067-9AC0-C930-E3D1-CCB0E6FE1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5F6D5-01EB-2D19-C171-F6B8DB5A8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A4507-0785-54C5-8021-CCC74C6316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E7A24-FDF7-CBA1-57DC-332BC69FC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B22AD-E830-83FF-04DC-CA92AE26F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"/>
            <a:ext cx="12192000" cy="6810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1C0D1F-A537-6527-4E5C-9016CB1D15F9}"/>
              </a:ext>
            </a:extLst>
          </p:cNvPr>
          <p:cNvSpPr txBox="1"/>
          <p:nvPr/>
        </p:nvSpPr>
        <p:spPr>
          <a:xfrm>
            <a:off x="294967" y="261372"/>
            <a:ext cx="16813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Like drilling a very small borehole through the planet</a:t>
            </a:r>
          </a:p>
          <a:p>
            <a:r>
              <a:rPr lang="en-US" sz="2800" dirty="0">
                <a:solidFill>
                  <a:schemeClr val="bg1"/>
                </a:solidFill>
              </a:rPr>
              <a:t>(0.1mm)</a:t>
            </a:r>
          </a:p>
        </p:txBody>
      </p:sp>
    </p:spTree>
    <p:extLst>
      <p:ext uri="{BB962C8B-B14F-4D97-AF65-F5344CB8AC3E}">
        <p14:creationId xmlns:p14="http://schemas.microsoft.com/office/powerpoint/2010/main" val="33766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8E6848-1A41-014B-98FE-88741FC35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3516"/>
            <a:ext cx="9053053" cy="6789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77993C-3618-412E-7CC0-4F472EA3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Is there an anthropic constraint </a:t>
            </a:r>
            <a:r>
              <a:rPr lang="en-US">
                <a:solidFill>
                  <a:srgbClr val="FFFF00"/>
                </a:solidFill>
              </a:rPr>
              <a:t>on Primordial Black Holes 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2CE9FD-9233-3C37-E7BF-44CAEA456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252" y="5517125"/>
            <a:ext cx="2517058" cy="1415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68A20F-5584-6AA4-022D-DC8D1AD33887}"/>
              </a:ext>
            </a:extLst>
          </p:cNvPr>
          <p:cNvSpPr txBox="1"/>
          <p:nvPr/>
        </p:nvSpPr>
        <p:spPr>
          <a:xfrm>
            <a:off x="10373032" y="2182761"/>
            <a:ext cx="15027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Jeremy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Mould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November</a:t>
            </a:r>
          </a:p>
          <a:p>
            <a:r>
              <a:rPr lang="en-US" sz="2400" dirty="0">
                <a:solidFill>
                  <a:srgbClr val="FFFF0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76205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E0B88-141F-AB54-7B05-9955A57D8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F3C0-B577-0D48-EFE7-99EC52C22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1A6B8-3C37-64CA-3046-955C2CD83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23FDD-A836-0916-FF94-FBB307729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FC18F0-8033-9C69-5BA9-C1141BCD74C6}"/>
              </a:ext>
            </a:extLst>
          </p:cNvPr>
          <p:cNvSpPr txBox="1"/>
          <p:nvPr/>
        </p:nvSpPr>
        <p:spPr>
          <a:xfrm>
            <a:off x="422788" y="2316163"/>
            <a:ext cx="97658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●</a:t>
            </a:r>
            <a:r>
              <a:rPr lang="en-US" sz="3200" dirty="0">
                <a:solidFill>
                  <a:schemeClr val="bg1"/>
                </a:solidFill>
              </a:rPr>
              <a:t> Effect on an earth-like rocky planet =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borehole for blasting  rock @ SUPL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●</a:t>
            </a:r>
            <a:r>
              <a:rPr lang="en-US" sz="3200" dirty="0">
                <a:solidFill>
                  <a:schemeClr val="bg1"/>
                </a:solidFill>
              </a:rPr>
              <a:t> right thru Earth, tiny Schwarzschild radius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then detonating the TNT charge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●</a:t>
            </a:r>
            <a:r>
              <a:rPr lang="en-US" sz="3200" dirty="0">
                <a:solidFill>
                  <a:schemeClr val="bg1"/>
                </a:solidFill>
              </a:rPr>
              <a:t> For 100 km/s impact, radius of hole / fragmented rock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  = 5 x 10</a:t>
            </a:r>
            <a:r>
              <a:rPr lang="en-US" sz="3200" baseline="30000" dirty="0">
                <a:solidFill>
                  <a:schemeClr val="bg1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A m7</a:t>
            </a:r>
            <a:r>
              <a:rPr lang="en-US" sz="3200" baseline="30000" dirty="0">
                <a:solidFill>
                  <a:schemeClr val="bg1"/>
                </a:solidFill>
              </a:rPr>
              <a:t>0.8 </a:t>
            </a:r>
            <a:r>
              <a:rPr lang="en-US" sz="3200" dirty="0">
                <a:solidFill>
                  <a:schemeClr val="bg1"/>
                </a:solidFill>
              </a:rPr>
              <a:t>km, where 0.6 &lt; A &lt; 22</a:t>
            </a:r>
          </a:p>
          <a:p>
            <a:r>
              <a:rPr lang="en-US" sz="3200" dirty="0">
                <a:solidFill>
                  <a:srgbClr val="FFFF00"/>
                </a:solidFill>
              </a:rPr>
              <a:t>●</a:t>
            </a:r>
            <a:r>
              <a:rPr lang="en-US" sz="3200" dirty="0">
                <a:solidFill>
                  <a:schemeClr val="bg1"/>
                </a:solidFill>
              </a:rPr>
              <a:t> Hole &gt; planet =&gt; </a:t>
            </a:r>
            <a:r>
              <a:rPr lang="en-US" sz="3200" dirty="0">
                <a:solidFill>
                  <a:srgbClr val="FFFF00"/>
                </a:solidFill>
              </a:rPr>
              <a:t>planet destroyed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9DB672-0C62-3317-7750-5F438A7E4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30" y="0"/>
            <a:ext cx="4505670" cy="3000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E0DBFA-F447-F95F-D803-B088E5A57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333" y="119602"/>
            <a:ext cx="3076035" cy="14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74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889DA-F99F-EBE9-CBA3-78DA227DF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7F7F-047A-00B8-1316-8922882BF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66CFC-4FBC-3FF0-35AE-C6C97645A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0BF54-BD0D-1443-39E0-8E8CABFB5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98A9A9-94C3-BE45-F715-8BD05AE4B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512" y="0"/>
            <a:ext cx="7271488" cy="3035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19F5CB-20BD-7EF0-BA55-A1A3EA80A26B}"/>
              </a:ext>
            </a:extLst>
          </p:cNvPr>
          <p:cNvSpPr txBox="1"/>
          <p:nvPr/>
        </p:nvSpPr>
        <p:spPr>
          <a:xfrm>
            <a:off x="285136" y="1927123"/>
            <a:ext cx="3864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An </a:t>
            </a:r>
            <a:r>
              <a:rPr lang="en-US" sz="3600" dirty="0">
                <a:solidFill>
                  <a:srgbClr val="FFFF00"/>
                </a:solidFill>
              </a:rPr>
              <a:t>anthropic </a:t>
            </a:r>
            <a:r>
              <a:rPr lang="en-US" sz="3600" dirty="0">
                <a:solidFill>
                  <a:schemeClr val="bg1"/>
                </a:solidFill>
              </a:rPr>
              <a:t>constraint on PBH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D2F55-BAFF-3EA8-33F6-045DF6656809}"/>
              </a:ext>
            </a:extLst>
          </p:cNvPr>
          <p:cNvSpPr txBox="1"/>
          <p:nvPr/>
        </p:nvSpPr>
        <p:spPr>
          <a:xfrm>
            <a:off x="481781" y="4303252"/>
            <a:ext cx="107988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● No, planet destruction is </a:t>
            </a:r>
            <a:r>
              <a:rPr lang="en-US" sz="3200" dirty="0">
                <a:solidFill>
                  <a:srgbClr val="FFFF00"/>
                </a:solidFill>
              </a:rPr>
              <a:t>very unlikely for m7 </a:t>
            </a:r>
            <a:r>
              <a:rPr lang="en-US" sz="3200" dirty="0">
                <a:solidFill>
                  <a:schemeClr val="bg1"/>
                </a:solidFill>
              </a:rPr>
              <a:t>PBH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● With more microlensing work, Renee Key and team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aim to find </a:t>
            </a:r>
            <a:r>
              <a:rPr lang="en-US" sz="3200" dirty="0">
                <a:solidFill>
                  <a:srgbClr val="FFFF00"/>
                </a:solidFill>
              </a:rPr>
              <a:t>how many m9s </a:t>
            </a:r>
            <a:r>
              <a:rPr lang="en-US" sz="3200" dirty="0">
                <a:solidFill>
                  <a:schemeClr val="bg1"/>
                </a:solidFill>
              </a:rPr>
              <a:t>exist (maybe 100 times as many)</a:t>
            </a:r>
          </a:p>
        </p:txBody>
      </p:sp>
    </p:spTree>
    <p:extLst>
      <p:ext uri="{BB962C8B-B14F-4D97-AF65-F5344CB8AC3E}">
        <p14:creationId xmlns:p14="http://schemas.microsoft.com/office/powerpoint/2010/main" val="108202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9073-094C-DBCD-A748-E4DE0DEEF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3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“Microlensing in a nutshell”                      </a:t>
            </a:r>
            <a:r>
              <a:rPr lang="en-US" sz="2800" dirty="0" err="1"/>
              <a:t>Moniez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4DEB1-CA01-3A7C-9BA4-CF515AEBA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70" y="1690688"/>
            <a:ext cx="10387820" cy="4450080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latin typeface="Symbol" pitchFamily="2" charset="2"/>
              </a:rPr>
              <a:t>D</a:t>
            </a:r>
            <a:r>
              <a:rPr lang="en-AU" dirty="0"/>
              <a:t>t(days) = 39 (V</a:t>
            </a:r>
            <a:r>
              <a:rPr lang="en-AU" baseline="-25000" dirty="0"/>
              <a:t>T</a:t>
            </a:r>
            <a:r>
              <a:rPr lang="en-AU" dirty="0"/>
              <a:t>/200 km/s) (M</a:t>
            </a:r>
            <a:r>
              <a:rPr lang="en-AU" baseline="-25000" dirty="0"/>
              <a:t>D</a:t>
            </a:r>
            <a:r>
              <a:rPr lang="en-AU" dirty="0"/>
              <a:t>/ M</a:t>
            </a:r>
            <a:r>
              <a:rPr lang="en-AU" baseline="-25000" dirty="0"/>
              <a:t>0</a:t>
            </a:r>
            <a:r>
              <a:rPr lang="en-AU" dirty="0"/>
              <a:t>)</a:t>
            </a:r>
            <a:r>
              <a:rPr lang="en-AU" baseline="30000" dirty="0"/>
              <a:t>0.5</a:t>
            </a:r>
            <a:r>
              <a:rPr lang="en-AU" dirty="0"/>
              <a:t> (L/ 10 kpc)</a:t>
            </a:r>
            <a:r>
              <a:rPr lang="en-AU" baseline="30000" dirty="0"/>
              <a:t>0.5</a:t>
            </a:r>
            <a:r>
              <a:rPr lang="en-AU" dirty="0"/>
              <a:t> [x(1-x)]</a:t>
            </a:r>
            <a:r>
              <a:rPr lang="en-AU" baseline="30000" dirty="0"/>
              <a:t>0.5</a:t>
            </a:r>
            <a:r>
              <a:rPr lang="en-AU" dirty="0"/>
              <a:t> </a:t>
            </a:r>
          </a:p>
          <a:p>
            <a:pPr marL="0" indent="0">
              <a:buNone/>
            </a:pPr>
            <a:r>
              <a:rPr lang="en-AU" dirty="0"/>
              <a:t>    (minutes) = 3.9 2.4 6 = 56 for M</a:t>
            </a:r>
            <a:r>
              <a:rPr lang="en-AU" baseline="-25000" dirty="0"/>
              <a:t>D</a:t>
            </a:r>
            <a:r>
              <a:rPr lang="en-AU" dirty="0"/>
              <a:t> = 10</a:t>
            </a:r>
            <a:r>
              <a:rPr lang="en-AU" baseline="30000" dirty="0"/>
              <a:t>-6 </a:t>
            </a:r>
          </a:p>
          <a:p>
            <a:pPr marL="0" indent="0">
              <a:buNone/>
            </a:pPr>
            <a:r>
              <a:rPr lang="en-AU" dirty="0"/>
              <a:t>                              or          5.6 for M</a:t>
            </a:r>
            <a:r>
              <a:rPr lang="en-AU" baseline="-25000" dirty="0"/>
              <a:t>D</a:t>
            </a:r>
            <a:r>
              <a:rPr lang="en-AU" dirty="0"/>
              <a:t> = 10</a:t>
            </a:r>
            <a:r>
              <a:rPr lang="en-AU" baseline="30000" dirty="0"/>
              <a:t>-8</a:t>
            </a:r>
          </a:p>
          <a:p>
            <a:pPr marL="0" indent="0">
              <a:buNone/>
            </a:pPr>
            <a:endParaRPr lang="en-AU" baseline="30000" dirty="0"/>
          </a:p>
          <a:p>
            <a:pPr marL="0" indent="0">
              <a:buNone/>
            </a:pPr>
            <a:r>
              <a:rPr lang="en-AU" baseline="30000" dirty="0"/>
              <a:t>is how it scales for subsolar e.g. lunar masses</a:t>
            </a:r>
            <a:endParaRPr lang="en-US" baseline="30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03BA0A-92AE-0B2B-924F-1C65FA74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49" y="2266267"/>
            <a:ext cx="5867751" cy="4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D5BB27-ED05-E70E-721C-44767DB28C17}"/>
              </a:ext>
            </a:extLst>
          </p:cNvPr>
          <p:cNvSpPr txBox="1"/>
          <p:nvPr/>
        </p:nvSpPr>
        <p:spPr>
          <a:xfrm>
            <a:off x="463136" y="5438899"/>
            <a:ext cx="5106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the 33 minute pair of measurements</a:t>
            </a:r>
          </a:p>
          <a:p>
            <a:r>
              <a:rPr lang="en-US" dirty="0"/>
              <a:t>involves different filters, the </a:t>
            </a:r>
            <a:r>
              <a:rPr lang="en-US" dirty="0" err="1"/>
              <a:t>colours</a:t>
            </a:r>
            <a:r>
              <a:rPr lang="en-US" dirty="0"/>
              <a:t> of all stars must be measured before event recording can begin.</a:t>
            </a:r>
          </a:p>
        </p:txBody>
      </p:sp>
    </p:spTree>
    <p:extLst>
      <p:ext uri="{BB962C8B-B14F-4D97-AF65-F5344CB8AC3E}">
        <p14:creationId xmlns:p14="http://schemas.microsoft.com/office/powerpoint/2010/main" val="228527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7569-C36D-461C-017A-4C5C5091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LSST WFD Visits		</a:t>
            </a:r>
            <a:r>
              <a:rPr lang="en-US" dirty="0"/>
              <a:t>			</a:t>
            </a:r>
            <a:r>
              <a:rPr lang="en-US" sz="2400" dirty="0"/>
              <a:t>document date 5/24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8B246-B597-400C-DFD9-B901A806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Visits in the WFD are typically obtained in pairs - the 1st and </a:t>
            </a:r>
            <a:r>
              <a:rPr lang="en-AU" dirty="0">
                <a:solidFill>
                  <a:srgbClr val="1F2121"/>
                </a:solidFill>
                <a:latin typeface="Source Sans Pro" panose="020B0503030403020204" pitchFamily="34" charset="0"/>
              </a:rPr>
              <a:t>2</a:t>
            </a:r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nd visit to a pointing are separated by about </a:t>
            </a:r>
            <a:r>
              <a:rPr lang="en-AU" b="0" i="0" dirty="0">
                <a:solidFill>
                  <a:srgbClr val="1F2121"/>
                </a:solidFill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33 minutes.</a:t>
            </a:r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 These pairs are obtained in different filters except for y band: </a:t>
            </a:r>
            <a:r>
              <a:rPr lang="en-AU" b="0" i="0" dirty="0" err="1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u+g</a:t>
            </a:r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AU" b="0" i="0" dirty="0" err="1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u+r</a:t>
            </a:r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AU" b="0" i="0" dirty="0" err="1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g+r</a:t>
            </a:r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AU" b="0" i="0" dirty="0" err="1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r+i</a:t>
            </a:r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AU" b="0" i="0" dirty="0" err="1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i+z</a:t>
            </a:r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AU" b="0" i="0" dirty="0" err="1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z+y</a:t>
            </a:r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AU" b="0" i="0" dirty="0" err="1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y+y</a:t>
            </a:r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Using different filters for pairs allows determination of </a:t>
            </a:r>
            <a:r>
              <a:rPr lang="en-AU" b="0" i="0" dirty="0" err="1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colors</a:t>
            </a:r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 for variables and transients. </a:t>
            </a:r>
          </a:p>
          <a:p>
            <a:pPr algn="l"/>
            <a:r>
              <a:rPr lang="en-AU" sz="2200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About 3% of all pairs (4% of all visits) receive a later (3-7 hours later) third visit in the same filter as one of the earlier pair. While these triplets are a small fraction of the overall visits, they provide valuable opportunities for fast transient identification.</a:t>
            </a:r>
          </a:p>
          <a:p>
            <a:pPr algn="l"/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In general, each pointing receives a return visit between </a:t>
            </a:r>
            <a:r>
              <a:rPr lang="en-AU" b="0" i="0" dirty="0">
                <a:solidFill>
                  <a:srgbClr val="1F2121"/>
                </a:solidFill>
                <a:effectLst/>
                <a:highlight>
                  <a:srgbClr val="00FF00"/>
                </a:highlight>
                <a:latin typeface="Source Sans Pro" panose="020B0503030403020204" pitchFamily="34" charset="0"/>
              </a:rPr>
              <a:t>2 to 4 days</a:t>
            </a:r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 later, </a:t>
            </a:r>
            <a:r>
              <a:rPr lang="en-AU" sz="2200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when the pointing is in an active rolling season. Inactive seasons have a lower cadence. These return visits will often be in a different set of filters, but this depends on the lunar phase</a:t>
            </a:r>
            <a:r>
              <a:rPr lang="en-AU" b="0" i="0" dirty="0">
                <a:solidFill>
                  <a:srgbClr val="1F2121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2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2808-5F9A-B81A-7A43-EAD5DDC50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Microlensing events MACHO   </a:t>
            </a:r>
            <a:r>
              <a:rPr lang="en-US" sz="3600" dirty="0">
                <a:latin typeface="Symbol" pitchFamily="2" charset="2"/>
              </a:rPr>
              <a:t>D</a:t>
            </a:r>
            <a:r>
              <a:rPr lang="en-US" sz="3600" dirty="0"/>
              <a:t>t =  20-200 days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EB9C5E-C6AE-D1AC-01D9-45DC06F91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887208"/>
              </p:ext>
            </p:extLst>
          </p:nvPr>
        </p:nvGraphicFramePr>
        <p:xfrm>
          <a:off x="3040912" y="2232837"/>
          <a:ext cx="8312887" cy="394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 descr="Chart type: Clustered Bar. Percentage distribution of 'Series1'&#10;&#10;Description automatically generated">
            <a:extLst>
              <a:ext uri="{FF2B5EF4-FFF2-40B4-BE49-F238E27FC236}">
                <a16:creationId xmlns:a16="http://schemas.microsoft.com/office/drawing/2014/main" id="{B404337A-5E57-58A2-0C0C-C7B1504B7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184119"/>
              </p:ext>
            </p:extLst>
          </p:nvPr>
        </p:nvGraphicFramePr>
        <p:xfrm>
          <a:off x="3040913" y="1871330"/>
          <a:ext cx="6698510" cy="444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90BB393-9E99-A497-8A7D-A8B678C69AFA}"/>
              </a:ext>
            </a:extLst>
          </p:cNvPr>
          <p:cNvSpPr txBox="1"/>
          <p:nvPr/>
        </p:nvSpPr>
        <p:spPr>
          <a:xfrm>
            <a:off x="439387" y="5296395"/>
            <a:ext cx="2467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Alcock</a:t>
            </a:r>
            <a:r>
              <a:rPr lang="en-US" dirty="0"/>
              <a:t> et al  2000</a:t>
            </a:r>
          </a:p>
          <a:p>
            <a:r>
              <a:rPr lang="en-US" i="1" dirty="0"/>
              <a:t>See also </a:t>
            </a:r>
            <a:r>
              <a:rPr lang="en-US" i="1" dirty="0" err="1"/>
              <a:t>Mroz</a:t>
            </a:r>
            <a:r>
              <a:rPr lang="en-US" i="1" dirty="0"/>
              <a:t> et al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32E2E-24F1-5A67-1806-E517EA7C0720}"/>
              </a:ext>
            </a:extLst>
          </p:cNvPr>
          <p:cNvSpPr txBox="1"/>
          <p:nvPr/>
        </p:nvSpPr>
        <p:spPr>
          <a:xfrm>
            <a:off x="439387" y="3158836"/>
            <a:ext cx="101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LMC</a:t>
            </a:r>
          </a:p>
        </p:txBody>
      </p:sp>
    </p:spTree>
    <p:extLst>
      <p:ext uri="{BB962C8B-B14F-4D97-AF65-F5344CB8AC3E}">
        <p14:creationId xmlns:p14="http://schemas.microsoft.com/office/powerpoint/2010/main" val="496830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51DD-7CEC-0595-011C-3F4C87AA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 err="1">
                <a:solidFill>
                  <a:srgbClr val="FF0000"/>
                </a:solidFill>
                <a:effectLst/>
                <a:latin typeface="Helvetica" pitchFamily="2" charset="0"/>
              </a:rPr>
              <a:t>Romao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,  Croon, Crossey and </a:t>
            </a:r>
            <a:r>
              <a:rPr lang="en-AU" dirty="0" err="1">
                <a:solidFill>
                  <a:srgbClr val="FF0000"/>
                </a:solidFill>
                <a:effectLst/>
                <a:latin typeface="Helvetica" pitchFamily="2" charset="0"/>
              </a:rPr>
              <a:t>Godines</a:t>
            </a:r>
            <a:br>
              <a:rPr lang="en-AU" dirty="0">
                <a:effectLst/>
                <a:latin typeface="Helvetica" pitchFamily="2" charset="0"/>
              </a:rPr>
            </a:br>
            <a:r>
              <a:rPr lang="en-AU" sz="3200" dirty="0" err="1">
                <a:effectLst/>
                <a:latin typeface="Helvetica" pitchFamily="2" charset="0"/>
              </a:rPr>
              <a:t>arxiv</a:t>
            </a:r>
            <a:r>
              <a:rPr lang="en-AU" sz="3200" dirty="0">
                <a:effectLst/>
                <a:latin typeface="Helvetica" pitchFamily="2" charset="0"/>
              </a:rPr>
              <a:t> 2506.10709</a:t>
            </a:r>
            <a:endParaRPr lang="en-US" dirty="0"/>
          </a:p>
        </p:txBody>
      </p:sp>
      <p:pic>
        <p:nvPicPr>
          <p:cNvPr id="5" name="Content Placeholder 4" descr="A close-up of a graph&#10;&#10;Description automatically generated">
            <a:extLst>
              <a:ext uri="{FF2B5EF4-FFF2-40B4-BE49-F238E27FC236}">
                <a16:creationId xmlns:a16="http://schemas.microsoft.com/office/drawing/2014/main" id="{972D4425-C7C3-A385-06DF-C7381C51D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9" y="1166858"/>
            <a:ext cx="10774207" cy="139430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0CE088-460D-A47A-C044-5B206D7BC8C8}"/>
              </a:ext>
            </a:extLst>
          </p:cNvPr>
          <p:cNvSpPr txBox="1"/>
          <p:nvPr/>
        </p:nvSpPr>
        <p:spPr>
          <a:xfrm>
            <a:off x="10592790" y="1864426"/>
            <a:ext cx="1394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Gray is</a:t>
            </a:r>
          </a:p>
          <a:p>
            <a:r>
              <a:rPr lang="en-US" dirty="0"/>
              <a:t>“existing”</a:t>
            </a:r>
          </a:p>
          <a:p>
            <a:r>
              <a:rPr lang="en-US" dirty="0"/>
              <a:t>Microlensing</a:t>
            </a:r>
          </a:p>
          <a:p>
            <a:r>
              <a:rPr lang="en-US" dirty="0"/>
              <a:t>constraints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1F3AF3-D417-EE14-3F8C-8A7FA501B855}"/>
              </a:ext>
            </a:extLst>
          </p:cNvPr>
          <p:cNvSpPr txBox="1"/>
          <p:nvPr/>
        </p:nvSpPr>
        <p:spPr>
          <a:xfrm>
            <a:off x="436099" y="3028208"/>
            <a:ext cx="1296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BIC is</a:t>
            </a:r>
          </a:p>
          <a:p>
            <a:r>
              <a:rPr lang="en-US" dirty="0"/>
              <a:t>Bayesian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Criterion</a:t>
            </a:r>
          </a:p>
        </p:txBody>
      </p:sp>
    </p:spTree>
    <p:extLst>
      <p:ext uri="{BB962C8B-B14F-4D97-AF65-F5344CB8AC3E}">
        <p14:creationId xmlns:p14="http://schemas.microsoft.com/office/powerpoint/2010/main" val="172676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graph&#10;&#10;Description automatically generated">
            <a:extLst>
              <a:ext uri="{FF2B5EF4-FFF2-40B4-BE49-F238E27FC236}">
                <a16:creationId xmlns:a16="http://schemas.microsoft.com/office/drawing/2014/main" id="{45E0E88B-24CC-8706-E353-D2FB8228D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07" y="786341"/>
            <a:ext cx="8964331" cy="633152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131398-3171-67AC-D75F-50798B5C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559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Event rate assuming stars beyond the Galactic Centre are 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68C28-21A3-36F6-4F26-DB6FAEC26BCD}"/>
              </a:ext>
            </a:extLst>
          </p:cNvPr>
          <p:cNvSpPr txBox="1"/>
          <p:nvPr/>
        </p:nvSpPr>
        <p:spPr>
          <a:xfrm>
            <a:off x="605642" y="3230088"/>
            <a:ext cx="1612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</a:t>
            </a:r>
            <a:r>
              <a:rPr lang="en-US" sz="2400" dirty="0" err="1"/>
              <a:t>f</a:t>
            </a:r>
            <a:r>
              <a:rPr lang="en-US" sz="2400" baseline="-25000" dirty="0" err="1"/>
              <a:t>PBH</a:t>
            </a:r>
            <a:r>
              <a:rPr lang="en-US" sz="2400" dirty="0"/>
              <a:t>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5591C-6409-26A9-A88E-DAD578167D97}"/>
              </a:ext>
            </a:extLst>
          </p:cNvPr>
          <p:cNvSpPr txBox="1"/>
          <p:nvPr/>
        </p:nvSpPr>
        <p:spPr>
          <a:xfrm>
            <a:off x="5981700" y="62357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Galactic longitude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283CE-86C6-11A4-13D5-BFF873053363}"/>
              </a:ext>
            </a:extLst>
          </p:cNvPr>
          <p:cNvSpPr txBox="1"/>
          <p:nvPr/>
        </p:nvSpPr>
        <p:spPr>
          <a:xfrm>
            <a:off x="11067751" y="3691753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Latitude</a:t>
            </a:r>
          </a:p>
        </p:txBody>
      </p:sp>
    </p:spTree>
    <p:extLst>
      <p:ext uri="{BB962C8B-B14F-4D97-AF65-F5344CB8AC3E}">
        <p14:creationId xmlns:p14="http://schemas.microsoft.com/office/powerpoint/2010/main" val="7113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6FF9C125-6B23-0DDF-8737-05E0AAFE5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05" y="520920"/>
            <a:ext cx="8972195" cy="633708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A06F49-34B5-A646-19AB-13C89022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125"/>
            <a:ext cx="121920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Mass distribution from microlensing</a:t>
            </a:r>
            <a:r>
              <a:rPr lang="en-US" dirty="0"/>
              <a:t>     </a:t>
            </a:r>
            <a:r>
              <a:rPr lang="en-US" sz="3200" dirty="0"/>
              <a:t>Sumi+</a:t>
            </a:r>
            <a:r>
              <a:rPr lang="en-AU" sz="3200" dirty="0"/>
              <a:t> </a:t>
            </a:r>
            <a:r>
              <a:rPr lang="en-AU" sz="2000" b="0" i="0" dirty="0">
                <a:solidFill>
                  <a:srgbClr val="5D5D5D"/>
                </a:solidFill>
                <a:effectLst/>
                <a:latin typeface="Helvetica Neue" panose="02000503000000020004" pitchFamily="2" charset="0"/>
              </a:rPr>
              <a:t>2023 AJ,166,108</a:t>
            </a:r>
            <a:r>
              <a:rPr lang="en-US" sz="2000" dirty="0"/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F7C34-AE91-E5CA-1E55-0335E88C6DDD}"/>
              </a:ext>
            </a:extLst>
          </p:cNvPr>
          <p:cNvSpPr txBox="1"/>
          <p:nvPr/>
        </p:nvSpPr>
        <p:spPr>
          <a:xfrm>
            <a:off x="9931400" y="2108200"/>
            <a:ext cx="195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MOA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90555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10C35-685B-0938-08A8-6D691B97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Proposed Strategy                    </a:t>
            </a:r>
            <a:r>
              <a:rPr lang="en-US" sz="2800" dirty="0">
                <a:solidFill>
                  <a:srgbClr val="FF0000"/>
                </a:solidFill>
              </a:rPr>
              <a:t>actual LSST cadence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F0C7D-C65D-57B0-F2CF-0743944A5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every billion stars observed by Rubin ….</a:t>
            </a:r>
          </a:p>
          <a:p>
            <a:r>
              <a:rPr lang="en-US" dirty="0"/>
              <a:t>100 million will have g-r &lt; 1.22</a:t>
            </a:r>
          </a:p>
          <a:p>
            <a:r>
              <a:rPr lang="en-US" dirty="0"/>
              <a:t>10 of these will be lunar mass PBH lensing events* for </a:t>
            </a:r>
            <a:r>
              <a:rPr lang="en-US" dirty="0" err="1"/>
              <a:t>f</a:t>
            </a:r>
            <a:r>
              <a:rPr lang="en-US" baseline="-25000" dirty="0" err="1"/>
              <a:t>PBH</a:t>
            </a:r>
            <a:r>
              <a:rPr lang="en-US" dirty="0"/>
              <a:t> = 10%</a:t>
            </a:r>
          </a:p>
          <a:p>
            <a:r>
              <a:rPr lang="en-US" dirty="0"/>
              <a:t>Some will be free floating planet (FFP) lensing events</a:t>
            </a:r>
          </a:p>
          <a:p>
            <a:r>
              <a:rPr lang="en-US" dirty="0"/>
              <a:t>100 flare stars will be false positives (repeaters)</a:t>
            </a:r>
          </a:p>
          <a:p>
            <a:r>
              <a:rPr lang="en-US" dirty="0"/>
              <a:t>~ 10</a:t>
            </a:r>
            <a:r>
              <a:rPr lang="en-US" baseline="30000" dirty="0"/>
              <a:t>5 </a:t>
            </a:r>
            <a:r>
              <a:rPr lang="en-US" dirty="0"/>
              <a:t>will be short period RR </a:t>
            </a:r>
            <a:r>
              <a:rPr lang="en-US" dirty="0" err="1"/>
              <a:t>Lyrae</a:t>
            </a:r>
            <a:r>
              <a:rPr lang="en-US" dirty="0"/>
              <a:t> stars (periodic)</a:t>
            </a:r>
          </a:p>
          <a:p>
            <a:r>
              <a:rPr lang="en-US" dirty="0"/>
              <a:t>FFPs would be distributed like the disk, unlike the dark halo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 depends on the adopted threshold, 0.32</a:t>
            </a:r>
            <a:r>
              <a:rPr lang="en-US" baseline="30000" dirty="0"/>
              <a:t>m</a:t>
            </a:r>
            <a:r>
              <a:rPr lang="en-US" dirty="0"/>
              <a:t> =&gt; 1% yield; 0.06</a:t>
            </a:r>
            <a:r>
              <a:rPr lang="en-US" baseline="30000" dirty="0"/>
              <a:t>m</a:t>
            </a:r>
            <a:r>
              <a:rPr lang="en-US" dirty="0"/>
              <a:t> =&gt; 90%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3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26625</TotalTime>
  <Words>998</Words>
  <Application>Microsoft Macintosh PowerPoint</Application>
  <PresentationFormat>Widescreen</PresentationFormat>
  <Paragraphs>143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Helvetica Neue</vt:lpstr>
      <vt:lpstr>Source Sans Pro</vt:lpstr>
      <vt:lpstr>Symbol</vt:lpstr>
      <vt:lpstr>Office Theme</vt:lpstr>
      <vt:lpstr>Rubin and Microlensing</vt:lpstr>
      <vt:lpstr>Is there an anthropic constraint on Primordial Black Holes ?</vt:lpstr>
      <vt:lpstr>“Microlensing in a nutshell”                      Moniez</vt:lpstr>
      <vt:lpstr>LSST WFD Visits     document date 5/24</vt:lpstr>
      <vt:lpstr>Microlensing events MACHO   Dt =  20-200 days</vt:lpstr>
      <vt:lpstr>Romao,  Croon, Crossey and Godines arxiv 2506.10709</vt:lpstr>
      <vt:lpstr>Event rate assuming stars beyond the Galactic Centre are sources</vt:lpstr>
      <vt:lpstr>Mass distribution from microlensing     Sumi+ 2023 AJ,166,108 </vt:lpstr>
      <vt:lpstr>Proposed Strategy                    actual LSST cadence </vt:lpstr>
      <vt:lpstr>Flare stars in the HR diagram             Gaia colours</vt:lpstr>
      <vt:lpstr>Flare stars           Lin, Apai, Giampapa &amp; Ip (2024)</vt:lpstr>
      <vt:lpstr>Other rapid rises</vt:lpstr>
      <vt:lpstr>The sceptics will say…                          e.g. OGLE</vt:lpstr>
      <vt:lpstr>Discard stars fainter than….</vt:lpstr>
      <vt:lpstr>Question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there an anthropic constraint on Primordial Black Holes ?</dc:title>
  <dc:creator>Jeremy Mould</dc:creator>
  <cp:lastModifiedBy>Jeremy Mould</cp:lastModifiedBy>
  <cp:revision>33</cp:revision>
  <dcterms:created xsi:type="dcterms:W3CDTF">2024-11-13T23:28:33Z</dcterms:created>
  <dcterms:modified xsi:type="dcterms:W3CDTF">2025-11-11T09:31:24Z</dcterms:modified>
</cp:coreProperties>
</file>