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552" r:id="rId2"/>
    <p:sldId id="549" r:id="rId3"/>
    <p:sldId id="543" r:id="rId4"/>
    <p:sldId id="553" r:id="rId5"/>
    <p:sldId id="554" r:id="rId6"/>
    <p:sldId id="555" r:id="rId7"/>
    <p:sldId id="55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ois Richard" initials="F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002060"/>
    <a:srgbClr val="FC9204"/>
    <a:srgbClr val="800000"/>
    <a:srgbClr val="03C0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48" autoAdjust="0"/>
    <p:restoredTop sz="95859" autoAdjust="0"/>
  </p:normalViewPr>
  <p:slideViewPr>
    <p:cSldViewPr snapToGrid="0">
      <p:cViewPr varScale="1">
        <p:scale>
          <a:sx n="93" d="100"/>
          <a:sy n="93" d="100"/>
        </p:scale>
        <p:origin x="216" y="6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86" y="1435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-2290" y="-91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80AD5A-0816-474A-8F84-24A93FFA0DFF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B2476-472D-4676-82E9-92B12DAE45D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4923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6D2F6-90FE-41C9-9CF3-FEACFBFD6A8A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7FFAB0-7E94-4E93-9125-A43D6D89BC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071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360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5738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0189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73584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81793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23851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1781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3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3" y="360204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49C6-656B-474F-8189-05286B32DA13}" type="datetime1">
              <a:rPr lang="en-GB" smtClean="0"/>
              <a:t>26/09/2025</a:t>
            </a:fld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820899" y="6356361"/>
            <a:ext cx="4669971" cy="365125"/>
          </a:xfrm>
        </p:spPr>
        <p:txBody>
          <a:bodyPr/>
          <a:lstStyle/>
          <a:p>
            <a:r>
              <a:rPr lang="nl-NL"/>
              <a:t>F. Richard GDR November 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968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C4D6-1B47-4022-8026-00760D333865}" type="datetime1">
              <a:rPr lang="en-GB" smtClean="0"/>
              <a:t>26/09/2025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991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7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7"/>
            <a:ext cx="7734299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3819-943B-4FD9-8340-FEE0B19773A4}" type="datetime1">
              <a:rPr lang="en-GB" smtClean="0"/>
              <a:t>26/09/2025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615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FE6A1-1807-4564-BF54-DB1159F7A395}" type="datetime1">
              <a:rPr lang="en-GB" smtClean="0"/>
              <a:t>26/09/2025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906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F935-EB10-4A66-8C12-5E7C6CBDAA33}" type="datetime1">
              <a:rPr lang="en-GB" smtClean="0"/>
              <a:t>26/09/2025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22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88C7-ED31-4555-9AA2-1F3ED22CC2D4}" type="datetime1">
              <a:rPr lang="en-GB" smtClean="0"/>
              <a:t>26/09/2025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59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91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6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8FAC0-9A9A-4B72-80BA-829739B98163}" type="datetime1">
              <a:rPr lang="en-GB" smtClean="0"/>
              <a:t>26/09/2025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743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EAC6-5800-4FD6-A6B6-56F6DCB1E4D4}" type="datetime1">
              <a:rPr lang="en-GB" smtClean="0"/>
              <a:t>26/09/2025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68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AC5F-25FB-4F53-BB78-140EB35B2163}" type="datetime1">
              <a:rPr lang="en-GB" smtClean="0"/>
              <a:t>26/09/2025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238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3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7554-D574-449A-938A-C510F2BE2146}" type="datetime1">
              <a:rPr lang="en-GB" smtClean="0"/>
              <a:t>26/09/2025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140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3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1A027-D10B-4746-AB18-9A7901F571E0}" type="datetime1">
              <a:rPr lang="en-GB" smtClean="0"/>
              <a:t>26/09/2025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171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3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3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2" y="635636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0CA08-E74A-4F5C-A230-24A2D363FC45}" type="datetime1">
              <a:rPr lang="en-GB" smtClean="0"/>
              <a:t>26/09/2025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3" y="635636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6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360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188829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News, group meeting ‘</a:t>
            </a:r>
            <a:r>
              <a:rPr lang="fr-FR" sz="4000" b="1" dirty="0" err="1"/>
              <a:t>Particles</a:t>
            </a:r>
            <a:r>
              <a:rPr lang="fr-FR" sz="4000" b="1" dirty="0"/>
              <a:t>’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110564"/>
            <a:ext cx="11887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2000" b="1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R&amp;D for future collider news:</a:t>
            </a:r>
          </a:p>
          <a:p>
            <a:pPr marL="342900" indent="-342900">
              <a:buFontTx/>
              <a:buChar char="-"/>
              <a:defRPr/>
            </a:pPr>
            <a:r>
              <a:rPr lang="en-GB" sz="2000" u="sng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Scientific Council internal to the lab, </a:t>
            </a:r>
            <a:r>
              <a:rPr lang="en-GB" sz="20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 our R&amp;D for future colliders was held on Sept 16</a:t>
            </a:r>
            <a:r>
              <a:rPr lang="en-GB" sz="2000" baseline="300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GB" sz="20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42900" indent="-342900">
              <a:buFontTx/>
              <a:buChar char="-"/>
              <a:defRPr/>
            </a:pPr>
            <a:r>
              <a:rPr lang="en-GB" sz="2000" u="sng" dirty="0" err="1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Entretiens</a:t>
            </a:r>
            <a:r>
              <a:rPr lang="en-GB" sz="2000" u="sng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u="sng" dirty="0" err="1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Annuels</a:t>
            </a:r>
            <a:r>
              <a:rPr lang="en-GB" sz="2000" u="sng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u="sng" dirty="0" err="1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Projets</a:t>
            </a:r>
            <a:r>
              <a:rPr lang="en-GB" sz="2000" u="sng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(EAP) </a:t>
            </a:r>
            <a:r>
              <a:rPr lang="en-GB" sz="20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T-MRPC on October 16</a:t>
            </a:r>
            <a:r>
              <a:rPr lang="en-GB" sz="2000" baseline="300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GB" sz="20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GRAM on Nov 4</a:t>
            </a:r>
            <a:r>
              <a:rPr lang="en-GB" sz="2000" baseline="300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GB" sz="2000" dirty="0">
                <a:solidFill>
                  <a:srgbClr val="FC920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FCC in November (date TBD).</a:t>
            </a:r>
          </a:p>
          <a:p>
            <a:pPr marL="342900" indent="-342900">
              <a:buFontTx/>
              <a:buChar char="-"/>
              <a:defRPr/>
            </a:pPr>
            <a:endParaRPr lang="en-GB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GB" sz="20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CMS news:</a:t>
            </a:r>
          </a:p>
          <a:p>
            <a:pPr marL="342900" indent="-342900">
              <a:buFontTx/>
              <a:buChar char="-"/>
              <a:defRPr/>
            </a:pPr>
            <a:r>
              <a:rPr lang="en-GB" sz="2000" u="sng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EAP CMS </a:t>
            </a:r>
            <a:r>
              <a:rPr lang="en-GB" sz="2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October 16</a:t>
            </a:r>
            <a:r>
              <a:rPr lang="en-GB" sz="2000" baseline="30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GB" sz="2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sz="2000" u="sng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GB" sz="2000" u="sng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Budget</a:t>
            </a:r>
            <a:r>
              <a:rPr lang="en-GB" sz="2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Subvention 2nd semester arrived, 14 k€ for CMSPH.</a:t>
            </a:r>
          </a:p>
          <a:p>
            <a:pPr marL="342900" indent="-342900">
              <a:buFontTx/>
              <a:buChar char="-"/>
              <a:defRPr/>
            </a:pPr>
            <a:r>
              <a:rPr lang="en-GB" sz="2000" u="sng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IP2I pledges on CMS central shifts</a:t>
            </a:r>
            <a:r>
              <a:rPr lang="en-GB" sz="2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Pledged/expected = 0,94. Thanks to all the shifters, almost there!</a:t>
            </a:r>
          </a:p>
          <a:p>
            <a:pPr marL="342900" indent="-342900">
              <a:buFontTx/>
              <a:buChar char="-"/>
              <a:defRPr/>
            </a:pPr>
            <a:r>
              <a:rPr lang="en-GB" sz="2000" u="sng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Workshop CMS France </a:t>
            </a:r>
            <a:r>
              <a:rPr lang="en-GB" sz="2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March 2026 to be held in Lyon (date TBD)</a:t>
            </a:r>
          </a:p>
          <a:p>
            <a:pPr>
              <a:defRPr/>
            </a:pPr>
            <a:endParaRPr lang="en-GB" sz="20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GB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Other IN2P3/UCBL/lab news:</a:t>
            </a:r>
          </a:p>
          <a:p>
            <a:pPr marL="342900" indent="-342900">
              <a:buFontTx/>
              <a:buChar char="-"/>
              <a:defRPr/>
            </a:pPr>
            <a:r>
              <a:rPr lang="en-GB" sz="2000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HCERES visit </a:t>
            </a:r>
            <a:r>
              <a:rPr lang="en-GB" sz="2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foreseen January 21-23. President of the committee </a:t>
            </a:r>
            <a:r>
              <a:rPr lang="en-GB" sz="20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Yorik</a:t>
            </a:r>
            <a:r>
              <a:rPr lang="en-GB" sz="2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Blumenfeld.</a:t>
            </a:r>
          </a:p>
          <a:p>
            <a:pPr marL="342900" indent="-342900">
              <a:buFontTx/>
              <a:buChar char="-"/>
              <a:defRPr/>
            </a:pPr>
            <a:r>
              <a:rPr lang="en-GB" sz="2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administrative responsible before January</a:t>
            </a:r>
          </a:p>
          <a:p>
            <a:pPr marL="342900" indent="-342900">
              <a:buFontTx/>
              <a:buChar char="-"/>
              <a:defRPr/>
            </a:pPr>
            <a:r>
              <a:rPr lang="en-GB" sz="2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Start of Anthony </a:t>
            </a:r>
            <a:r>
              <a:rPr lang="en-GB" sz="20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Laravine</a:t>
            </a:r>
            <a:r>
              <a:rPr lang="en-GB" sz="2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en-GB" sz="20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Jerôme</a:t>
            </a:r>
            <a:r>
              <a:rPr lang="en-GB" sz="2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Magnin</a:t>
            </a:r>
            <a:r>
              <a:rPr lang="en-GB" sz="2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 the financial service.</a:t>
            </a:r>
          </a:p>
          <a:p>
            <a:pPr marL="342900" indent="-342900">
              <a:buFontTx/>
              <a:buChar char="-"/>
              <a:defRPr/>
            </a:pPr>
            <a:r>
              <a:rPr lang="en-GB" sz="2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 new </a:t>
            </a:r>
            <a:r>
              <a:rPr lang="en-GB" sz="2000" u="sng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professor positions </a:t>
            </a:r>
            <a:r>
              <a:rPr lang="en-GB" sz="2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2026 (following retirement of P. </a:t>
            </a:r>
            <a:r>
              <a:rPr lang="en-GB" sz="20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Nedelec</a:t>
            </a:r>
            <a:r>
              <a:rPr lang="en-GB" sz="2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F. </a:t>
            </a:r>
            <a:r>
              <a:rPr lang="en-GB" sz="20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Gieres</a:t>
            </a:r>
            <a:r>
              <a:rPr lang="en-GB" sz="2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S. Gascon): one for each of the 3 poles: infinitely small, infinitely large, theory. Suzanne emerita starting mid-2026.</a:t>
            </a:r>
          </a:p>
          <a:p>
            <a:pPr>
              <a:defRPr/>
            </a:pPr>
            <a:endParaRPr lang="en-GB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GB" sz="2000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Today’s talk at Particle group meeting</a:t>
            </a:r>
            <a:r>
              <a:rPr lang="en-GB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Guillaume </a:t>
            </a:r>
            <a:r>
              <a:rPr lang="en-GB" sz="20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Garillot</a:t>
            </a:r>
            <a:r>
              <a:rPr lang="en-GB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(PICMIC)</a:t>
            </a:r>
          </a:p>
        </p:txBody>
      </p:sp>
    </p:spTree>
    <p:extLst>
      <p:ext uri="{BB962C8B-B14F-4D97-AF65-F5344CB8AC3E}">
        <p14:creationId xmlns:p14="http://schemas.microsoft.com/office/powerpoint/2010/main" val="3774802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378113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 err="1"/>
              <a:t>Upcoming</a:t>
            </a:r>
            <a:r>
              <a:rPr lang="fr-FR" sz="4000" b="1" dirty="0"/>
              <a:t> (</a:t>
            </a:r>
            <a:r>
              <a:rPr lang="fr-FR" sz="4000" b="1" dirty="0" err="1"/>
              <a:t>known</a:t>
            </a:r>
            <a:r>
              <a:rPr lang="fr-FR" sz="4000" b="1" dirty="0"/>
              <a:t>) </a:t>
            </a:r>
            <a:r>
              <a:rPr lang="fr-FR" sz="4000" b="1" dirty="0" err="1"/>
              <a:t>events</a:t>
            </a:r>
            <a:r>
              <a:rPr lang="fr-FR" sz="4000" b="1" dirty="0"/>
              <a:t> and deadlines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6115E9-60A7-73C2-4BFC-CDEE5A651F54}"/>
              </a:ext>
            </a:extLst>
          </p:cNvPr>
          <p:cNvSpPr txBox="1"/>
          <p:nvPr/>
        </p:nvSpPr>
        <p:spPr>
          <a:xfrm>
            <a:off x="510951" y="1070809"/>
            <a:ext cx="1071815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FR" dirty="0">
                <a:solidFill>
                  <a:srgbClr val="00B050"/>
                </a:solidFill>
              </a:rPr>
              <a:t>❑ Sept 29-Oct 3: CMS week, CERN</a:t>
            </a:r>
          </a:p>
          <a:p>
            <a:r>
              <a:rPr lang="en-FR" dirty="0">
                <a:solidFill>
                  <a:srgbClr val="0070C0"/>
                </a:solidFill>
              </a:rPr>
              <a:t>❑ Oct 9: AG IP2I</a:t>
            </a:r>
          </a:p>
          <a:p>
            <a:r>
              <a:rPr lang="en-FR" dirty="0">
                <a:solidFill>
                  <a:srgbClr val="FC9204"/>
                </a:solidFill>
              </a:rPr>
              <a:t>❑ Oct </a:t>
            </a:r>
            <a:r>
              <a:rPr lang="en-GB" dirty="0">
                <a:solidFill>
                  <a:srgbClr val="FC9204"/>
                </a:solidFill>
              </a:rPr>
              <a:t>20-24: DRD1 Collaboration meeting, Warsaw (Poland)</a:t>
            </a:r>
            <a:endParaRPr lang="en-FR" dirty="0">
              <a:solidFill>
                <a:srgbClr val="0070C0"/>
              </a:solidFill>
            </a:endParaRPr>
          </a:p>
          <a:p>
            <a:r>
              <a:rPr lang="en-FR" dirty="0">
                <a:solidFill>
                  <a:srgbClr val="0070C0"/>
                </a:solidFill>
              </a:rPr>
              <a:t>❑ Oct 10: IP2I séminaire Marianne Van Panhuys, LHC epistemology</a:t>
            </a:r>
          </a:p>
          <a:p>
            <a:r>
              <a:rPr lang="en-FR" dirty="0">
                <a:solidFill>
                  <a:srgbClr val="00B050"/>
                </a:solidFill>
              </a:rPr>
              <a:t>❑ Oct 13-17: CMS DAS school, DESY</a:t>
            </a:r>
          </a:p>
          <a:p>
            <a:r>
              <a:rPr lang="en-FR" dirty="0">
                <a:solidFill>
                  <a:srgbClr val="FF0000"/>
                </a:solidFill>
              </a:rPr>
              <a:t>❑ Oct 15: </a:t>
            </a:r>
            <a:r>
              <a:rPr lang="en-GB" dirty="0">
                <a:solidFill>
                  <a:srgbClr val="FF0000"/>
                </a:solidFill>
              </a:rPr>
              <a:t>PhD </a:t>
            </a:r>
            <a:r>
              <a:rPr lang="en-GB" dirty="0" err="1">
                <a:solidFill>
                  <a:srgbClr val="FF0000"/>
                </a:solidFill>
              </a:rPr>
              <a:t>defense</a:t>
            </a:r>
            <a:r>
              <a:rPr lang="en-GB" dirty="0">
                <a:solidFill>
                  <a:srgbClr val="FF0000"/>
                </a:solidFill>
              </a:rPr>
              <a:t> Mattia </a:t>
            </a:r>
            <a:r>
              <a:rPr lang="en-GB" dirty="0" err="1">
                <a:solidFill>
                  <a:srgbClr val="FF0000"/>
                </a:solidFill>
              </a:rPr>
              <a:t>Verzerolli</a:t>
            </a:r>
            <a:endParaRPr lang="en-GB" dirty="0">
              <a:solidFill>
                <a:srgbClr val="FF0000"/>
              </a:solidFill>
            </a:endParaRPr>
          </a:p>
          <a:p>
            <a:r>
              <a:rPr lang="en-FR" dirty="0">
                <a:solidFill>
                  <a:srgbClr val="7030A0"/>
                </a:solidFill>
              </a:rPr>
              <a:t>❑ Oct 16: </a:t>
            </a:r>
            <a:r>
              <a:rPr lang="en-GB" dirty="0">
                <a:solidFill>
                  <a:srgbClr val="7030A0"/>
                </a:solidFill>
              </a:rPr>
              <a:t>Entretien </a:t>
            </a:r>
            <a:r>
              <a:rPr lang="en-GB" dirty="0" err="1">
                <a:solidFill>
                  <a:srgbClr val="7030A0"/>
                </a:solidFill>
              </a:rPr>
              <a:t>Annuel</a:t>
            </a:r>
            <a:r>
              <a:rPr lang="en-GB" dirty="0">
                <a:solidFill>
                  <a:srgbClr val="7030A0"/>
                </a:solidFill>
              </a:rPr>
              <a:t> </a:t>
            </a:r>
            <a:r>
              <a:rPr lang="en-GB" dirty="0" err="1">
                <a:solidFill>
                  <a:srgbClr val="7030A0"/>
                </a:solidFill>
              </a:rPr>
              <a:t>Projet</a:t>
            </a:r>
            <a:r>
              <a:rPr lang="en-GB" dirty="0">
                <a:solidFill>
                  <a:srgbClr val="7030A0"/>
                </a:solidFill>
              </a:rPr>
              <a:t>: CMS au CC-IN2P3, T-MRPC par zoom</a:t>
            </a:r>
            <a:endParaRPr lang="en-FR" dirty="0">
              <a:solidFill>
                <a:srgbClr val="7030A0"/>
              </a:solidFill>
            </a:endParaRPr>
          </a:p>
          <a:p>
            <a:r>
              <a:rPr lang="en-FR" dirty="0">
                <a:solidFill>
                  <a:srgbClr val="FC9204"/>
                </a:solidFill>
              </a:rPr>
              <a:t>❑ Oct </a:t>
            </a:r>
            <a:r>
              <a:rPr lang="en-GB" dirty="0">
                <a:solidFill>
                  <a:srgbClr val="FC9204"/>
                </a:solidFill>
              </a:rPr>
              <a:t>20-24: LCWS 2025, Valencia (Spain)</a:t>
            </a:r>
          </a:p>
          <a:p>
            <a:r>
              <a:rPr lang="en-FR" dirty="0">
                <a:solidFill>
                  <a:srgbClr val="FF0000"/>
                </a:solidFill>
              </a:rPr>
              <a:t>❑ Oct </a:t>
            </a:r>
            <a:r>
              <a:rPr lang="en-GB" dirty="0">
                <a:solidFill>
                  <a:srgbClr val="FF0000"/>
                </a:solidFill>
              </a:rPr>
              <a:t>24: PhD </a:t>
            </a:r>
            <a:r>
              <a:rPr lang="en-GB" dirty="0" err="1">
                <a:solidFill>
                  <a:srgbClr val="FF0000"/>
                </a:solidFill>
              </a:rPr>
              <a:t>defense</a:t>
            </a:r>
            <a:r>
              <a:rPr lang="en-GB" dirty="0">
                <a:solidFill>
                  <a:srgbClr val="FF0000"/>
                </a:solidFill>
              </a:rPr>
              <a:t> David Amram</a:t>
            </a:r>
            <a:endParaRPr lang="en-FR" dirty="0">
              <a:solidFill>
                <a:srgbClr val="FF0000"/>
              </a:solidFill>
            </a:endParaRPr>
          </a:p>
          <a:p>
            <a:r>
              <a:rPr lang="en-FR" dirty="0">
                <a:solidFill>
                  <a:srgbClr val="00B050"/>
                </a:solidFill>
              </a:rPr>
              <a:t>❑ Nov 3-7: CMS Tracker week, CERN</a:t>
            </a:r>
          </a:p>
          <a:p>
            <a:r>
              <a:rPr lang="en-FR" dirty="0">
                <a:solidFill>
                  <a:srgbClr val="7030A0"/>
                </a:solidFill>
              </a:rPr>
              <a:t>❑ Nov 4: </a:t>
            </a:r>
            <a:r>
              <a:rPr lang="en-GB" dirty="0">
                <a:solidFill>
                  <a:srgbClr val="7030A0"/>
                </a:solidFill>
              </a:rPr>
              <a:t>Entretien </a:t>
            </a:r>
            <a:r>
              <a:rPr lang="en-GB" dirty="0" err="1">
                <a:solidFill>
                  <a:srgbClr val="7030A0"/>
                </a:solidFill>
              </a:rPr>
              <a:t>Annuel</a:t>
            </a:r>
            <a:r>
              <a:rPr lang="en-GB" dirty="0">
                <a:solidFill>
                  <a:srgbClr val="7030A0"/>
                </a:solidFill>
              </a:rPr>
              <a:t> </a:t>
            </a:r>
            <a:r>
              <a:rPr lang="en-GB" dirty="0" err="1">
                <a:solidFill>
                  <a:srgbClr val="7030A0"/>
                </a:solidFill>
              </a:rPr>
              <a:t>Projet</a:t>
            </a:r>
            <a:r>
              <a:rPr lang="en-GB" dirty="0">
                <a:solidFill>
                  <a:srgbClr val="7030A0"/>
                </a:solidFill>
              </a:rPr>
              <a:t>: GRAM par zoom?</a:t>
            </a:r>
            <a:endParaRPr lang="en-FR" dirty="0">
              <a:solidFill>
                <a:srgbClr val="00B050"/>
              </a:solidFill>
            </a:endParaRPr>
          </a:p>
          <a:p>
            <a:r>
              <a:rPr lang="en-FR" dirty="0">
                <a:solidFill>
                  <a:srgbClr val="FF0000"/>
                </a:solidFill>
              </a:rPr>
              <a:t>❑ Nov 4: PhD defense Elise Jourd’huy</a:t>
            </a:r>
          </a:p>
          <a:p>
            <a:r>
              <a:rPr lang="en-FR" dirty="0">
                <a:solidFill>
                  <a:srgbClr val="FC9204"/>
                </a:solidFill>
              </a:rPr>
              <a:t>❑ Nov </a:t>
            </a:r>
            <a:r>
              <a:rPr lang="en-GB" dirty="0">
                <a:solidFill>
                  <a:srgbClr val="FC9204"/>
                </a:solidFill>
              </a:rPr>
              <a:t>12-14: </a:t>
            </a:r>
            <a:r>
              <a:rPr lang="en-US" dirty="0">
                <a:solidFill>
                  <a:srgbClr val="FC9204"/>
                </a:solidFill>
              </a:rPr>
              <a:t>FCC France, Strasbourg</a:t>
            </a:r>
            <a:endParaRPr lang="en-FR" dirty="0">
              <a:solidFill>
                <a:srgbClr val="FF0000"/>
              </a:solidFill>
            </a:endParaRPr>
          </a:p>
          <a:p>
            <a:r>
              <a:rPr lang="en-FR" dirty="0">
                <a:solidFill>
                  <a:srgbClr val="FF0000"/>
                </a:solidFill>
              </a:rPr>
              <a:t>❑ </a:t>
            </a:r>
            <a:r>
              <a:rPr lang="en-US" dirty="0">
                <a:solidFill>
                  <a:srgbClr val="FF0000"/>
                </a:solidFill>
              </a:rPr>
              <a:t>Nov 13</a:t>
            </a:r>
            <a:r>
              <a:rPr lang="en-GB" dirty="0">
                <a:solidFill>
                  <a:srgbClr val="FF0000"/>
                </a:solidFill>
              </a:rPr>
              <a:t>: HDR </a:t>
            </a:r>
            <a:r>
              <a:rPr lang="en-GB" dirty="0" err="1">
                <a:solidFill>
                  <a:srgbClr val="FF0000"/>
                </a:solidFill>
              </a:rPr>
              <a:t>Gaelle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>
                <a:solidFill>
                  <a:srgbClr val="FF0000"/>
                </a:solidFill>
              </a:rPr>
              <a:t>Boudoul</a:t>
            </a:r>
            <a:endParaRPr lang="en-GB" dirty="0">
              <a:solidFill>
                <a:srgbClr val="FF0000"/>
              </a:solidFill>
            </a:endParaRPr>
          </a:p>
          <a:p>
            <a:r>
              <a:rPr lang="en-FR" dirty="0">
                <a:solidFill>
                  <a:srgbClr val="FF7C80"/>
                </a:solidFill>
              </a:rPr>
              <a:t>❑ Nov </a:t>
            </a:r>
            <a:r>
              <a:rPr lang="en-GB" dirty="0">
                <a:solidFill>
                  <a:srgbClr val="FF7C80"/>
                </a:solidFill>
              </a:rPr>
              <a:t>17-21: </a:t>
            </a:r>
            <a:r>
              <a:rPr lang="en-US" dirty="0">
                <a:solidFill>
                  <a:srgbClr val="FF7C80"/>
                </a:solidFill>
              </a:rPr>
              <a:t>Ecole de GIF on future colliders, Strasbourg</a:t>
            </a:r>
          </a:p>
          <a:p>
            <a:r>
              <a:rPr lang="en-FR" dirty="0">
                <a:solidFill>
                  <a:srgbClr val="FF7C80"/>
                </a:solidFill>
              </a:rPr>
              <a:t>❑ Nov 24 – Nov 26</a:t>
            </a:r>
            <a:r>
              <a:rPr lang="en-GB" dirty="0">
                <a:solidFill>
                  <a:srgbClr val="FF7C80"/>
                </a:solidFill>
              </a:rPr>
              <a:t>: </a:t>
            </a:r>
            <a:r>
              <a:rPr lang="en-US" dirty="0">
                <a:solidFill>
                  <a:srgbClr val="FF7C80"/>
                </a:solidFill>
              </a:rPr>
              <a:t>IRN </a:t>
            </a:r>
            <a:r>
              <a:rPr lang="en-US" dirty="0" err="1">
                <a:solidFill>
                  <a:srgbClr val="FF7C80"/>
                </a:solidFill>
              </a:rPr>
              <a:t>Terascale</a:t>
            </a:r>
            <a:r>
              <a:rPr lang="en-US" dirty="0">
                <a:solidFill>
                  <a:srgbClr val="FF7C80"/>
                </a:solidFill>
              </a:rPr>
              <a:t>, Montpellier</a:t>
            </a:r>
          </a:p>
          <a:p>
            <a:r>
              <a:rPr lang="en-FR" dirty="0">
                <a:solidFill>
                  <a:srgbClr val="FF7C80"/>
                </a:solidFill>
              </a:rPr>
              <a:t>❑ Nov 30 – Dec 6</a:t>
            </a:r>
            <a:r>
              <a:rPr lang="en-GB" dirty="0">
                <a:solidFill>
                  <a:srgbClr val="FF7C80"/>
                </a:solidFill>
              </a:rPr>
              <a:t>: </a:t>
            </a:r>
            <a:r>
              <a:rPr lang="en-US" dirty="0">
                <a:solidFill>
                  <a:srgbClr val="FF7C80"/>
                </a:solidFill>
              </a:rPr>
              <a:t>JRJC, </a:t>
            </a:r>
            <a:r>
              <a:rPr lang="en-US" dirty="0" err="1">
                <a:solidFill>
                  <a:srgbClr val="FF7C80"/>
                </a:solidFill>
              </a:rPr>
              <a:t>Côtes</a:t>
            </a:r>
            <a:r>
              <a:rPr lang="en-US" dirty="0">
                <a:solidFill>
                  <a:srgbClr val="FF7C80"/>
                </a:solidFill>
              </a:rPr>
              <a:t> </a:t>
            </a:r>
            <a:r>
              <a:rPr lang="en-US" dirty="0" err="1">
                <a:solidFill>
                  <a:srgbClr val="FF7C80"/>
                </a:solidFill>
              </a:rPr>
              <a:t>d’Armor</a:t>
            </a:r>
            <a:endParaRPr lang="en-US" dirty="0">
              <a:solidFill>
                <a:srgbClr val="FF7C80"/>
              </a:solidFill>
            </a:endParaRPr>
          </a:p>
          <a:p>
            <a:r>
              <a:rPr lang="en-FR" dirty="0">
                <a:solidFill>
                  <a:srgbClr val="FF0000"/>
                </a:solidFill>
              </a:rPr>
              <a:t>❑ </a:t>
            </a:r>
            <a:r>
              <a:rPr lang="en-US" dirty="0">
                <a:solidFill>
                  <a:srgbClr val="FF0000"/>
                </a:solidFill>
              </a:rPr>
              <a:t>Dec 4</a:t>
            </a:r>
            <a:r>
              <a:rPr lang="en-GB" dirty="0">
                <a:solidFill>
                  <a:srgbClr val="FF0000"/>
                </a:solidFill>
              </a:rPr>
              <a:t>: </a:t>
            </a:r>
            <a:r>
              <a:rPr lang="en-FR" dirty="0">
                <a:solidFill>
                  <a:srgbClr val="FF0000"/>
                </a:solidFill>
              </a:rPr>
              <a:t>PhD defense Ji-Eun Choi, Seoul (Korea)</a:t>
            </a:r>
            <a:endParaRPr lang="en-FR" dirty="0">
              <a:solidFill>
                <a:srgbClr val="FF7C80"/>
              </a:solidFill>
            </a:endParaRPr>
          </a:p>
          <a:p>
            <a:r>
              <a:rPr lang="en-FR" dirty="0">
                <a:solidFill>
                  <a:srgbClr val="00B050"/>
                </a:solidFill>
              </a:rPr>
              <a:t>❑ Dec 8-12: CMS week, Seoul (Korea)</a:t>
            </a:r>
            <a:endParaRPr lang="en-FR" dirty="0"/>
          </a:p>
          <a:p>
            <a:r>
              <a:rPr lang="en-FR" dirty="0">
                <a:solidFill>
                  <a:srgbClr val="0070C0"/>
                </a:solidFill>
              </a:rPr>
              <a:t>+ Colloquium on the history of particle physics by </a:t>
            </a:r>
            <a:r>
              <a:rPr lang="en-GB" dirty="0">
                <a:solidFill>
                  <a:srgbClr val="0070C0"/>
                </a:solidFill>
              </a:rPr>
              <a:t>Gautier Hamel de </a:t>
            </a:r>
            <a:r>
              <a:rPr lang="en-GB" dirty="0" err="1">
                <a:solidFill>
                  <a:srgbClr val="0070C0"/>
                </a:solidFill>
              </a:rPr>
              <a:t>Monchenault</a:t>
            </a:r>
            <a:r>
              <a:rPr lang="en-GB" dirty="0">
                <a:solidFill>
                  <a:srgbClr val="0070C0"/>
                </a:solidFill>
              </a:rPr>
              <a:t> </a:t>
            </a:r>
            <a:r>
              <a:rPr lang="en-FR" dirty="0">
                <a:solidFill>
                  <a:srgbClr val="0070C0"/>
                </a:solidFill>
              </a:rPr>
              <a:t>expected in Fall</a:t>
            </a:r>
          </a:p>
        </p:txBody>
      </p:sp>
    </p:spTree>
    <p:extLst>
      <p:ext uri="{BB962C8B-B14F-4D97-AF65-F5344CB8AC3E}">
        <p14:creationId xmlns:p14="http://schemas.microsoft.com/office/powerpoint/2010/main" val="3039057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378113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News on </a:t>
            </a:r>
            <a:r>
              <a:rPr lang="fr-FR" sz="4000" b="1" dirty="0" err="1"/>
              <a:t>our</a:t>
            </a:r>
            <a:r>
              <a:rPr lang="fr-FR" sz="4000" b="1" dirty="0"/>
              <a:t> </a:t>
            </a:r>
            <a:r>
              <a:rPr lang="fr-FR" sz="4000" b="1" dirty="0" err="1"/>
              <a:t>activities</a:t>
            </a:r>
            <a:r>
              <a:rPr lang="fr-FR" sz="4000" b="1" dirty="0"/>
              <a:t> (tour de table)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3119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378113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Back-up slides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8312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378113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CMS IP2I Data </a:t>
            </a:r>
            <a:r>
              <a:rPr lang="fr-FR" sz="4000" b="1" dirty="0" err="1"/>
              <a:t>cleaning</a:t>
            </a:r>
            <a:endParaRPr lang="fr-FR" sz="4000" b="1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F22F5D-31FB-E395-7AF1-E063E8F171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7769" y="1018434"/>
            <a:ext cx="4196461" cy="510239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CA0F8DB-99DF-F27C-D808-048A2817C6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9" y="1032290"/>
            <a:ext cx="3760725" cy="3512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9FF7A5D-DE36-16D7-8040-B3D74AE782A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94229" y="1001533"/>
            <a:ext cx="3914641" cy="5437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39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378113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CMS Shifts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C7ED43-E28D-456E-386C-A30111BA46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54" y="2836985"/>
            <a:ext cx="11929698" cy="1984587"/>
          </a:xfrm>
          <a:prstGeom prst="rect">
            <a:avLst/>
          </a:prstGeom>
        </p:spPr>
      </p:pic>
      <p:sp>
        <p:nvSpPr>
          <p:cNvPr id="8" name="Frame 7">
            <a:extLst>
              <a:ext uri="{FF2B5EF4-FFF2-40B4-BE49-F238E27FC236}">
                <a16:creationId xmlns:a16="http://schemas.microsoft.com/office/drawing/2014/main" id="{57A4BC68-3E0B-501C-1EC5-5C083AD70B1E}"/>
              </a:ext>
            </a:extLst>
          </p:cNvPr>
          <p:cNvSpPr/>
          <p:nvPr/>
        </p:nvSpPr>
        <p:spPr>
          <a:xfrm>
            <a:off x="6975232" y="2637693"/>
            <a:ext cx="1160583" cy="2379784"/>
          </a:xfrm>
          <a:prstGeom prst="fra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367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378113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HCERES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960CD45-F9F7-9065-69E7-AEA24F0962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882" y="1168124"/>
            <a:ext cx="9026236" cy="5090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8483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173227</TotalTime>
  <Words>457</Words>
  <Application>Microsoft Macintosh PowerPoint</Application>
  <PresentationFormat>Widescreen</PresentationFormat>
  <Paragraphs>58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News, group meeting ‘Particles’</vt:lpstr>
      <vt:lpstr>Upcoming (known) events and deadlines</vt:lpstr>
      <vt:lpstr>News on our activities (tour de table)</vt:lpstr>
      <vt:lpstr>Back-up slides</vt:lpstr>
      <vt:lpstr>CMS IP2I Data cleaning</vt:lpstr>
      <vt:lpstr>CMS Shifts</vt:lpstr>
      <vt:lpstr>HCERES</vt:lpstr>
    </vt:vector>
  </TitlesOfParts>
  <Company>CNRS/LAL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Diboson at LHC ?</dc:title>
  <dc:creator>Francois Richard</dc:creator>
  <cp:lastModifiedBy>nchanon</cp:lastModifiedBy>
  <cp:revision>3749</cp:revision>
  <cp:lastPrinted>2024-06-05T12:01:16Z</cp:lastPrinted>
  <dcterms:created xsi:type="dcterms:W3CDTF">2015-06-25T13:12:30Z</dcterms:created>
  <dcterms:modified xsi:type="dcterms:W3CDTF">2025-09-26T11:40:55Z</dcterms:modified>
</cp:coreProperties>
</file>