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4" r:id="rId2"/>
    <p:sldId id="257" r:id="rId3"/>
    <p:sldId id="261" r:id="rId4"/>
    <p:sldId id="285" r:id="rId5"/>
    <p:sldId id="303" r:id="rId6"/>
    <p:sldId id="321" r:id="rId7"/>
    <p:sldId id="322" r:id="rId8"/>
    <p:sldId id="323" r:id="rId9"/>
    <p:sldId id="324" r:id="rId10"/>
    <p:sldId id="311" r:id="rId11"/>
    <p:sldId id="313" r:id="rId12"/>
    <p:sldId id="314" r:id="rId13"/>
    <p:sldId id="316" r:id="rId14"/>
    <p:sldId id="317" r:id="rId15"/>
    <p:sldId id="318" r:id="rId16"/>
    <p:sldId id="319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D9A6A-AE3E-4FEB-98FD-06E136B33573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C8779-7A3C-4390-8D61-6A29A900E0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074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6517466" name="Espace réservé des notes 656517465"/>
          <p:cNvSpPr txBox="1">
            <a:spLocks noGrp="1"/>
          </p:cNvSpPr>
          <p:nvPr>
            <p:ph type="body"/>
          </p:nvPr>
        </p:nvSpPr>
        <p:spPr bwMode="auto">
          <a:xfrm>
            <a:off x="755950" y="5079279"/>
            <a:ext cx="6047618" cy="480929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1418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4300652" name="Espace réservé des notes 1774300651"/>
          <p:cNvSpPr txBox="1">
            <a:spLocks noGrp="1"/>
          </p:cNvSpPr>
          <p:nvPr>
            <p:ph type="body"/>
          </p:nvPr>
        </p:nvSpPr>
        <p:spPr bwMode="auto">
          <a:xfrm>
            <a:off x="755950" y="5079279"/>
            <a:ext cx="6047618" cy="480929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4142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4300652" name="Espace réservé des notes 1774300651"/>
          <p:cNvSpPr txBox="1">
            <a:spLocks noGrp="1"/>
          </p:cNvSpPr>
          <p:nvPr>
            <p:ph type="body"/>
          </p:nvPr>
        </p:nvSpPr>
        <p:spPr bwMode="auto">
          <a:xfrm>
            <a:off x="755950" y="5079279"/>
            <a:ext cx="6047618" cy="480929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1420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1133176" name="Espace réservé des notes 761133175"/>
          <p:cNvSpPr txBox="1">
            <a:spLocks noGrp="1"/>
          </p:cNvSpPr>
          <p:nvPr>
            <p:ph type="body"/>
          </p:nvPr>
        </p:nvSpPr>
        <p:spPr bwMode="auto">
          <a:xfrm>
            <a:off x="755950" y="5079279"/>
            <a:ext cx="6047618" cy="480929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0879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492DB-F536-4BA3-8079-52746310D556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E7AC-D07B-4896-B5F6-FD5E22C5FE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01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492DB-F536-4BA3-8079-52746310D556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E7AC-D07B-4896-B5F6-FD5E22C5FE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840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492DB-F536-4BA3-8079-52746310D556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E7AC-D07B-4896-B5F6-FD5E22C5FE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98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492DB-F536-4BA3-8079-52746310D556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E7AC-D07B-4896-B5F6-FD5E22C5FE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4427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492DB-F536-4BA3-8079-52746310D556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E7AC-D07B-4896-B5F6-FD5E22C5FE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81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492DB-F536-4BA3-8079-52746310D556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E7AC-D07B-4896-B5F6-FD5E22C5FE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786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492DB-F536-4BA3-8079-52746310D556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E7AC-D07B-4896-B5F6-FD5E22C5FE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225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492DB-F536-4BA3-8079-52746310D556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E7AC-D07B-4896-B5F6-FD5E22C5FE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618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492DB-F536-4BA3-8079-52746310D556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E7AC-D07B-4896-B5F6-FD5E22C5FE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87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492DB-F536-4BA3-8079-52746310D556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E7AC-D07B-4896-B5F6-FD5E22C5FE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9698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492DB-F536-4BA3-8079-52746310D556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E7AC-D07B-4896-B5F6-FD5E22C5FE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7215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492DB-F536-4BA3-8079-52746310D556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DE7AC-D07B-4896-B5F6-FD5E22C5FE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26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emf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32.pn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1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_x0000_i1027"/>
          <p:cNvPicPr/>
          <p:nvPr/>
        </p:nvPicPr>
        <p:blipFill>
          <a:blip r:embed="rId2"/>
          <a:stretch/>
        </p:blipFill>
        <p:spPr bwMode="auto">
          <a:xfrm>
            <a:off x="2839226" y="423451"/>
            <a:ext cx="2028619" cy="1244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/>
          <a:srcRect l="28001"/>
          <a:stretch/>
        </p:blipFill>
        <p:spPr>
          <a:xfrm>
            <a:off x="5413200" y="531723"/>
            <a:ext cx="2436184" cy="9715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2390" y="2529008"/>
            <a:ext cx="5297694" cy="3608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Modelisation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Acoustic Newtonian noise</a:t>
            </a:r>
            <a:b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Einstein Telescope caverns : 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Application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the design of HVAC systems</a:t>
            </a:r>
          </a:p>
          <a:p>
            <a:pPr>
              <a:defRPr/>
            </a:pPr>
            <a:endParaRPr lang="en-US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defRPr/>
            </a:pPr>
            <a:endParaRPr lang="en-US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buClr>
                <a:schemeClr val="dk1"/>
              </a:buClr>
              <a:buSzPts val="1100"/>
              <a:defRPr/>
            </a:pPr>
            <a:r>
              <a:rPr lang="en-US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</a:t>
            </a:r>
            <a:r>
              <a:rPr lang="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. Maurin (PhD), S</a:t>
            </a:r>
            <a:r>
              <a:rPr lang="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. </a:t>
            </a:r>
            <a:r>
              <a:rPr lang="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Terrien, </a:t>
            </a:r>
            <a:r>
              <a:rPr lang="fr-FR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F. </a:t>
            </a:r>
            <a:r>
              <a:rPr lang="fr-FR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Gautier</a:t>
            </a:r>
          </a:p>
          <a:p>
            <a:pPr>
              <a:lnSpc>
                <a:spcPct val="107000"/>
              </a:lnSpc>
              <a:buClr>
                <a:schemeClr val="dk1"/>
              </a:buClr>
              <a:buSzPts val="1100"/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.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Barsuglia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Times"/>
              <a:cs typeface="Arial" panose="020B0604020202020204" pitchFamily="34" charset="0"/>
            </a:endParaRPr>
          </a:p>
          <a:p>
            <a:pPr>
              <a:defRPr/>
            </a:pPr>
            <a:endParaRPr lang="en-US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defRPr/>
            </a:pPr>
            <a:endParaRPr lang="en-US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defRPr/>
            </a:pPr>
            <a:endParaRPr lang="en-US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40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Réunion</a:t>
            </a:r>
            <a:r>
              <a:rPr lang="en-US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ET France 2025</a:t>
            </a:r>
          </a:p>
          <a:p>
            <a:pPr>
              <a:defRPr/>
            </a:pPr>
            <a:r>
              <a:rPr lang="en-US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7-8 </a:t>
            </a:r>
            <a:r>
              <a:rPr lang="en-US" sz="140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oct.</a:t>
            </a:r>
            <a:r>
              <a:rPr lang="en-US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2025, IN2P3, Lyon</a:t>
            </a:r>
          </a:p>
          <a:p>
            <a:pPr>
              <a:defRPr/>
            </a:pPr>
            <a:endParaRPr lang="fr-FR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t="4020"/>
          <a:stretch/>
        </p:blipFill>
        <p:spPr>
          <a:xfrm>
            <a:off x="522390" y="546935"/>
            <a:ext cx="1581126" cy="140987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AD31580-E746-7B7C-1EB2-AB83568993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2106" y="1725429"/>
            <a:ext cx="5265636" cy="395062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BA1789A-E6EF-DFFF-A91C-B5C42253C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9" b="32637"/>
          <a:stretch/>
        </p:blipFill>
        <p:spPr>
          <a:xfrm>
            <a:off x="6906859" y="5053479"/>
            <a:ext cx="4928509" cy="1245140"/>
          </a:xfrm>
          <a:prstGeom prst="rect">
            <a:avLst/>
          </a:prstGeom>
        </p:spPr>
      </p:pic>
      <p:pic>
        <p:nvPicPr>
          <p:cNvPr id="26" name="Image 25"/>
          <p:cNvPicPr/>
          <p:nvPr/>
        </p:nvPicPr>
        <p:blipFill rotWithShape="1">
          <a:blip r:embed="rId7"/>
          <a:srcRect l="25492" r="61614"/>
          <a:stretch/>
        </p:blipFill>
        <p:spPr bwMode="auto">
          <a:xfrm>
            <a:off x="8337571" y="524272"/>
            <a:ext cx="926539" cy="894602"/>
          </a:xfrm>
          <a:prstGeom prst="rect">
            <a:avLst/>
          </a:prstGeom>
          <a:effectLst/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3"/>
          <a:srcRect r="73628"/>
          <a:stretch/>
        </p:blipFill>
        <p:spPr>
          <a:xfrm>
            <a:off x="9906087" y="524272"/>
            <a:ext cx="956707" cy="104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6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467" y="864595"/>
            <a:ext cx="2351516" cy="176425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9" y="795620"/>
            <a:ext cx="2351516" cy="176425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14" y="826761"/>
            <a:ext cx="2351516" cy="176425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47" y="841728"/>
            <a:ext cx="2351516" cy="17642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884" y="2582504"/>
            <a:ext cx="2351516" cy="176425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8" y="2528737"/>
            <a:ext cx="2351516" cy="176425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14" y="2552870"/>
            <a:ext cx="2351516" cy="176425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96" y="2540814"/>
            <a:ext cx="2351516" cy="176425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0944" y="1028580"/>
            <a:ext cx="3743773" cy="49778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7571" y="123086"/>
            <a:ext cx="58769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modal basis of an end </a:t>
            </a:r>
            <a:r>
              <a:rPr lang="fr-F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cavern</a:t>
            </a:r>
            <a:endParaRPr lang="fr-FR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0" y="64661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497442" y="2242994"/>
            <a:ext cx="962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f1=0Hz</a:t>
            </a:r>
          </a:p>
          <a:p>
            <a:endParaRPr lang="fr-FR" sz="1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2362485" y="2290956"/>
            <a:ext cx="154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f2=1.2Hz</a:t>
            </a:r>
          </a:p>
          <a:p>
            <a:endParaRPr lang="fr-FR" sz="1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4310279" y="2306640"/>
            <a:ext cx="15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f3=2.2Hz</a:t>
            </a:r>
          </a:p>
          <a:p>
            <a:endParaRPr lang="fr-FR" sz="14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6288630" y="2297293"/>
            <a:ext cx="1684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f4=4.3Hz</a:t>
            </a:r>
          </a:p>
          <a:p>
            <a:endParaRPr lang="fr-FR" sz="14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487525" y="4000245"/>
            <a:ext cx="15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f5=4.8Hz</a:t>
            </a:r>
          </a:p>
          <a:p>
            <a:endParaRPr lang="fr-FR" sz="14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2349642" y="4031998"/>
            <a:ext cx="15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f6=6.3Hz</a:t>
            </a:r>
          </a:p>
          <a:p>
            <a:endParaRPr lang="fr-FR" sz="1400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4271300" y="4034055"/>
            <a:ext cx="15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f7=6.9Hz</a:t>
            </a:r>
          </a:p>
          <a:p>
            <a:endParaRPr lang="fr-FR" sz="1400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6303939" y="4061552"/>
            <a:ext cx="15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f8=7.1Hz</a:t>
            </a:r>
          </a:p>
          <a:p>
            <a:endParaRPr lang="fr-FR" sz="1400" b="1" dirty="0"/>
          </a:p>
        </p:txBody>
      </p:sp>
      <p:sp>
        <p:nvSpPr>
          <p:cNvPr id="33" name="ZoneTexte 32"/>
          <p:cNvSpPr txBox="1"/>
          <p:nvPr/>
        </p:nvSpPr>
        <p:spPr>
          <a:xfrm>
            <a:off x="8473041" y="864595"/>
            <a:ext cx="1419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Mode count </a:t>
            </a:r>
            <a:r>
              <a:rPr lang="fr-FR" sz="1400" b="1" dirty="0" err="1" smtClean="0"/>
              <a:t>function</a:t>
            </a:r>
            <a:endParaRPr lang="fr-FR" sz="1400" b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9568976" y="5499928"/>
            <a:ext cx="3970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10</a:t>
            </a:r>
            <a:endParaRPr lang="fr-FR" sz="1400" b="1" dirty="0"/>
          </a:p>
        </p:txBody>
      </p:sp>
      <p:sp>
        <p:nvSpPr>
          <p:cNvPr id="35" name="ZoneTexte 34"/>
          <p:cNvSpPr txBox="1"/>
          <p:nvPr/>
        </p:nvSpPr>
        <p:spPr>
          <a:xfrm>
            <a:off x="8932497" y="5499930"/>
            <a:ext cx="5001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0</a:t>
            </a:r>
            <a:endParaRPr lang="fr-FR" sz="1400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10352320" y="5499929"/>
            <a:ext cx="3970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2</a:t>
            </a:r>
            <a:r>
              <a:rPr lang="fr-FR" sz="1400" b="1" dirty="0" smtClean="0"/>
              <a:t>0</a:t>
            </a:r>
            <a:endParaRPr lang="fr-FR" sz="1400" b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11044815" y="5499929"/>
            <a:ext cx="3970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3</a:t>
            </a:r>
            <a:r>
              <a:rPr lang="fr-FR" sz="1400" b="1" dirty="0" smtClean="0"/>
              <a:t>0</a:t>
            </a:r>
            <a:endParaRPr lang="fr-FR" sz="1400" b="1" dirty="0"/>
          </a:p>
        </p:txBody>
      </p:sp>
      <p:sp>
        <p:nvSpPr>
          <p:cNvPr id="38" name="ZoneTexte 37"/>
          <p:cNvSpPr txBox="1"/>
          <p:nvPr/>
        </p:nvSpPr>
        <p:spPr>
          <a:xfrm>
            <a:off x="11622818" y="5499929"/>
            <a:ext cx="64376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40Hz</a:t>
            </a:r>
            <a:endParaRPr lang="fr-FR" sz="1400" b="1" dirty="0"/>
          </a:p>
        </p:txBody>
      </p:sp>
      <p:sp>
        <p:nvSpPr>
          <p:cNvPr id="40" name="ZoneTexte 39"/>
          <p:cNvSpPr txBox="1"/>
          <p:nvPr/>
        </p:nvSpPr>
        <p:spPr>
          <a:xfrm>
            <a:off x="8609757" y="4512223"/>
            <a:ext cx="3970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5</a:t>
            </a:r>
            <a:r>
              <a:rPr lang="fr-FR" sz="1400" b="1" dirty="0" smtClean="0"/>
              <a:t>0</a:t>
            </a:r>
            <a:endParaRPr lang="fr-FR" sz="1400" b="1" dirty="0"/>
          </a:p>
        </p:txBody>
      </p:sp>
      <p:sp>
        <p:nvSpPr>
          <p:cNvPr id="41" name="ZoneTexte 40"/>
          <p:cNvSpPr txBox="1"/>
          <p:nvPr/>
        </p:nvSpPr>
        <p:spPr>
          <a:xfrm>
            <a:off x="8523324" y="3684116"/>
            <a:ext cx="4916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100</a:t>
            </a:r>
            <a:endParaRPr lang="fr-FR" sz="1400" b="1" dirty="0"/>
          </a:p>
        </p:txBody>
      </p:sp>
      <p:cxnSp>
        <p:nvCxnSpPr>
          <p:cNvPr id="43" name="Connecteur droit 42"/>
          <p:cNvCxnSpPr/>
          <p:nvPr/>
        </p:nvCxnSpPr>
        <p:spPr>
          <a:xfrm>
            <a:off x="9006840" y="4666111"/>
            <a:ext cx="139599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9026655" y="3827911"/>
            <a:ext cx="1953765" cy="201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9022592" y="2230425"/>
            <a:ext cx="2544568" cy="125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8501993" y="2067744"/>
            <a:ext cx="4916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200</a:t>
            </a:r>
            <a:endParaRPr lang="fr-FR" sz="1400" b="1" dirty="0"/>
          </a:p>
        </p:txBody>
      </p:sp>
      <p:sp>
        <p:nvSpPr>
          <p:cNvPr id="50" name="Rectangle 49"/>
          <p:cNvSpPr/>
          <p:nvPr/>
        </p:nvSpPr>
        <p:spPr>
          <a:xfrm>
            <a:off x="271214" y="5691983"/>
            <a:ext cx="104525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modal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due to the large size of the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Remarks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 is supposed to be closed... and disconnected from the tunnel(s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 inside the tunnel is ignored, but the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 modal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 inside is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enormous (!)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788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7571" y="123086"/>
            <a:ext cx="6623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basis for the </a:t>
            </a:r>
            <a:r>
              <a:rPr lang="fr-F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expansion</a:t>
            </a:r>
            <a:endParaRPr lang="fr-FR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0" y="64661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07" y="2450909"/>
            <a:ext cx="2469837" cy="18530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2" y="758256"/>
            <a:ext cx="2469837" cy="185303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20" y="738473"/>
            <a:ext cx="2469837" cy="185303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374" y="669484"/>
            <a:ext cx="2469837" cy="185303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434" y="682825"/>
            <a:ext cx="2469837" cy="18530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00" y="2493845"/>
            <a:ext cx="2469837" cy="185303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63" y="2488743"/>
            <a:ext cx="2469837" cy="185303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514" y="2473776"/>
            <a:ext cx="2469837" cy="185303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97442" y="2242994"/>
            <a:ext cx="962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f1=0Hz</a:t>
            </a:r>
          </a:p>
          <a:p>
            <a:endParaRPr lang="fr-FR" sz="1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2362485" y="2290956"/>
            <a:ext cx="154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f2=1.2Hz</a:t>
            </a:r>
          </a:p>
          <a:p>
            <a:endParaRPr lang="fr-FR" sz="1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4310279" y="2306640"/>
            <a:ext cx="15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f3=2.2Hz</a:t>
            </a:r>
          </a:p>
          <a:p>
            <a:endParaRPr lang="fr-FR" sz="14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6288630" y="2297293"/>
            <a:ext cx="1684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f4=4.3Hz</a:t>
            </a:r>
          </a:p>
          <a:p>
            <a:endParaRPr lang="fr-FR" sz="14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487525" y="4000245"/>
            <a:ext cx="15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f5=4.8Hz</a:t>
            </a:r>
          </a:p>
          <a:p>
            <a:endParaRPr lang="fr-FR" sz="14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2349642" y="4031998"/>
            <a:ext cx="15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f6=6.3Hz</a:t>
            </a:r>
          </a:p>
          <a:p>
            <a:endParaRPr lang="fr-FR" sz="14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4271300" y="4034055"/>
            <a:ext cx="15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f7=6.9Hz</a:t>
            </a:r>
          </a:p>
          <a:p>
            <a:endParaRPr lang="fr-FR" sz="14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6303939" y="4061552"/>
            <a:ext cx="15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f8=7.1Hz</a:t>
            </a:r>
          </a:p>
          <a:p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363686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02" y="2202912"/>
            <a:ext cx="2720426" cy="204103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0" y="2152649"/>
            <a:ext cx="2720426" cy="204103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999" y="2152649"/>
            <a:ext cx="2720426" cy="204103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39" y="2152649"/>
            <a:ext cx="2720426" cy="204103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592" y="-499541"/>
            <a:ext cx="4807262" cy="360671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42" y="3983686"/>
            <a:ext cx="2821118" cy="211658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8" y="3940266"/>
            <a:ext cx="2821118" cy="21165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90" y="3983686"/>
            <a:ext cx="2821118" cy="211658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794" y="3983686"/>
            <a:ext cx="2821118" cy="211658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135006" y="3639527"/>
            <a:ext cx="962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f1=0Hz</a:t>
            </a:r>
          </a:p>
          <a:p>
            <a:endParaRPr lang="fr-FR" sz="14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4127181" y="3678656"/>
            <a:ext cx="154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f2=1.2Hz</a:t>
            </a:r>
          </a:p>
          <a:p>
            <a:endParaRPr lang="fr-FR" sz="1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6933592" y="3669590"/>
            <a:ext cx="15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f3=2.2Hz</a:t>
            </a:r>
          </a:p>
          <a:p>
            <a:endParaRPr lang="fr-FR" sz="1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0055927" y="3686682"/>
            <a:ext cx="1684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f4=4.3Hz</a:t>
            </a:r>
          </a:p>
          <a:p>
            <a:endParaRPr lang="fr-FR" sz="1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1086270" y="5458085"/>
            <a:ext cx="15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f5=4.8Hz</a:t>
            </a:r>
          </a:p>
          <a:p>
            <a:endParaRPr lang="fr-FR" sz="14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4142286" y="5458085"/>
            <a:ext cx="15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f6=6.3Hz</a:t>
            </a:r>
          </a:p>
          <a:p>
            <a:endParaRPr lang="fr-FR" sz="1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7064835" y="5484637"/>
            <a:ext cx="15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f7=6.9Hz</a:t>
            </a:r>
          </a:p>
          <a:p>
            <a:endParaRPr lang="fr-FR" sz="1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10131812" y="5484682"/>
            <a:ext cx="15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f8=7.1Hz</a:t>
            </a:r>
          </a:p>
          <a:p>
            <a:endParaRPr lang="fr-FR" sz="1400" b="1" dirty="0"/>
          </a:p>
        </p:txBody>
      </p:sp>
      <p:sp>
        <p:nvSpPr>
          <p:cNvPr id="19" name="Rectangle 18"/>
          <p:cNvSpPr/>
          <p:nvPr/>
        </p:nvSpPr>
        <p:spPr>
          <a:xfrm>
            <a:off x="237571" y="123086"/>
            <a:ext cx="5463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basis for the </a:t>
            </a:r>
            <a:r>
              <a:rPr lang="fr-F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endParaRPr lang="fr-FR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0" y="646616"/>
            <a:ext cx="7064835" cy="161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49258" y="6353855"/>
            <a:ext cx="10777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Numerous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longitudinal modes =&gt; </a:t>
            </a: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 of the NN </a:t>
            </a:r>
            <a:r>
              <a:rPr lang="fr-FR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mostly</a:t>
            </a: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laser </a:t>
            </a:r>
            <a:r>
              <a:rPr lang="fr-FR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direction !</a:t>
            </a:r>
            <a:endParaRPr lang="fr-F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23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3248024" y="2638814"/>
            <a:ext cx="8780408" cy="3522154"/>
            <a:chOff x="3131916" y="1991888"/>
            <a:chExt cx="11309843" cy="3806840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E78E0D70-119B-F8C9-78F7-7133BEC53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13"/>
            <a:stretch/>
          </p:blipFill>
          <p:spPr>
            <a:xfrm>
              <a:off x="3131916" y="1991888"/>
              <a:ext cx="11309843" cy="38068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2F55AE-D366-D31A-6D3A-EE1B61BD7DD8}"/>
                </a:ext>
              </a:extLst>
            </p:cNvPr>
            <p:cNvSpPr/>
            <p:nvPr/>
          </p:nvSpPr>
          <p:spPr>
            <a:xfrm>
              <a:off x="4711290" y="2277610"/>
              <a:ext cx="9423809" cy="2870252"/>
            </a:xfrm>
            <a:prstGeom prst="rect">
              <a:avLst/>
            </a:prstGeom>
            <a:solidFill>
              <a:srgbClr val="863CF4">
                <a:alpha val="1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0B196510-0715-169E-C787-828435F9AC22}"/>
              </a:ext>
            </a:extLst>
          </p:cNvPr>
          <p:cNvGrpSpPr/>
          <p:nvPr/>
        </p:nvGrpSpPr>
        <p:grpSpPr>
          <a:xfrm>
            <a:off x="-519154" y="1845851"/>
            <a:ext cx="4071252" cy="3054515"/>
            <a:chOff x="18057459" y="27651822"/>
            <a:chExt cx="4019404" cy="3015616"/>
          </a:xfrm>
        </p:grpSpPr>
        <p:pic>
          <p:nvPicPr>
            <p:cNvPr id="5" name="Image 4" descr="Une image contenant obscurité, noir, nuit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5FD04358-433E-9DF6-7C0A-2F0629542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7459" y="27651822"/>
              <a:ext cx="4019404" cy="3015616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187CDE4-734C-995D-B213-3AAF25383F2A}"/>
                </a:ext>
              </a:extLst>
            </p:cNvPr>
            <p:cNvSpPr txBox="1"/>
            <p:nvPr/>
          </p:nvSpPr>
          <p:spPr>
            <a:xfrm>
              <a:off x="18963114" y="29823310"/>
              <a:ext cx="2791123" cy="364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/>
                <a:t>Configuration </a:t>
              </a:r>
              <a:r>
                <a:rPr lang="fr-FR" b="1" dirty="0"/>
                <a:t>1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79085" y="88906"/>
            <a:ext cx="12170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 of </a:t>
            </a:r>
            <a:r>
              <a:rPr lang="fr-FR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fr-F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fr-F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inlets</a:t>
            </a:r>
            <a:r>
              <a:rPr lang="fr-F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outlets</a:t>
            </a:r>
            <a:r>
              <a:rPr lang="fr-F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positions </a:t>
            </a:r>
            <a:endParaRPr lang="fr-FR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0" y="64661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59546" y="1039999"/>
            <a:ext cx="58381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thh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Virgo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sources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ET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cavern</a:t>
            </a:r>
            <a:endParaRPr lang="fr-FR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of 2 configurations for the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inlets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outlets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67630" y="6294720"/>
            <a:ext cx="4724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 </a:t>
            </a:r>
            <a:r>
              <a:rPr lang="fr-FR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curve</a:t>
            </a: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 </a:t>
            </a:r>
            <a:endParaRPr lang="fr-F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3218733" y="2407702"/>
            <a:ext cx="1255440" cy="3394231"/>
            <a:chOff x="3297066" y="2946725"/>
            <a:chExt cx="1255440" cy="3394231"/>
          </a:xfrm>
        </p:grpSpPr>
        <p:sp>
          <p:nvSpPr>
            <p:cNvPr id="22" name="Rectangle 21"/>
            <p:cNvSpPr/>
            <p:nvPr/>
          </p:nvSpPr>
          <p:spPr>
            <a:xfrm>
              <a:off x="3300300" y="2946725"/>
              <a:ext cx="815057" cy="3091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861159" y="4243133"/>
              <a:ext cx="6913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10</a:t>
              </a:r>
              <a:r>
                <a:rPr lang="fr-FR" baseline="30000" dirty="0" smtClean="0"/>
                <a:t>-24</a:t>
              </a:r>
              <a:endParaRPr lang="fr-FR" baseline="30000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3861159" y="4690164"/>
              <a:ext cx="6913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10</a:t>
              </a:r>
              <a:r>
                <a:rPr lang="fr-FR" baseline="30000" dirty="0" smtClean="0"/>
                <a:t>-25</a:t>
              </a:r>
              <a:endParaRPr lang="fr-FR" baseline="30000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815344" y="5157206"/>
              <a:ext cx="6913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10</a:t>
              </a:r>
              <a:r>
                <a:rPr lang="fr-FR" baseline="30000" dirty="0" smtClean="0"/>
                <a:t>-26</a:t>
              </a:r>
              <a:endParaRPr lang="fr-FR" baseline="30000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3815343" y="3676132"/>
              <a:ext cx="6913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10</a:t>
              </a:r>
              <a:r>
                <a:rPr lang="fr-FR" baseline="30000" dirty="0" smtClean="0"/>
                <a:t>-23</a:t>
              </a:r>
              <a:endParaRPr lang="fr-FR" baseline="30000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3828087" y="3267951"/>
              <a:ext cx="6913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10</a:t>
              </a:r>
              <a:r>
                <a:rPr lang="fr-FR" baseline="30000" dirty="0" smtClean="0"/>
                <a:t>-22</a:t>
              </a:r>
              <a:endParaRPr lang="fr-FR" baseline="30000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3795015" y="5971624"/>
              <a:ext cx="6913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10</a:t>
              </a:r>
              <a:r>
                <a:rPr lang="fr-FR" baseline="30000" dirty="0" smtClean="0"/>
                <a:t>-28</a:t>
              </a:r>
              <a:endParaRPr lang="fr-FR" baseline="30000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3844623" y="5582868"/>
              <a:ext cx="6913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10</a:t>
              </a:r>
              <a:r>
                <a:rPr lang="fr-FR" baseline="30000" dirty="0" smtClean="0"/>
                <a:t>-27</a:t>
              </a:r>
              <a:endParaRPr lang="fr-FR" baseline="30000" dirty="0"/>
            </a:p>
          </p:txBody>
        </p:sp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7066" y="3682738"/>
              <a:ext cx="495369" cy="2133898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1F70EEB7-8342-9470-676B-075F033ACA61}"/>
              </a:ext>
            </a:extLst>
          </p:cNvPr>
          <p:cNvGrpSpPr/>
          <p:nvPr/>
        </p:nvGrpSpPr>
        <p:grpSpPr>
          <a:xfrm>
            <a:off x="-251676" y="3762376"/>
            <a:ext cx="4064218" cy="3049240"/>
            <a:chOff x="29379792" y="27652229"/>
            <a:chExt cx="2846955" cy="2135970"/>
          </a:xfrm>
        </p:grpSpPr>
        <p:pic>
          <p:nvPicPr>
            <p:cNvPr id="8" name="Image 7" descr="Une image contenant obscurité, noir, capture d’écran, nuit&#10;&#10;Le contenu généré par l’IA peut être incorrect.">
              <a:extLst>
                <a:ext uri="{FF2B5EF4-FFF2-40B4-BE49-F238E27FC236}">
                  <a16:creationId xmlns:a16="http://schemas.microsoft.com/office/drawing/2014/main" id="{37CF396B-7D4F-1C15-7412-86A9257ED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9792" y="27652229"/>
              <a:ext cx="2846955" cy="213597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574DBDA-6BA5-B3AA-6A7F-CBB14A4EC882}"/>
                </a:ext>
              </a:extLst>
            </p:cNvPr>
            <p:cNvSpPr txBox="1"/>
            <p:nvPr/>
          </p:nvSpPr>
          <p:spPr>
            <a:xfrm>
              <a:off x="30058757" y="29156448"/>
              <a:ext cx="1904340" cy="258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/>
                <a:t>Configuration </a:t>
              </a:r>
              <a:r>
                <a:rPr lang="fr-FR" b="1" dirty="0"/>
                <a:t>2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104775" y="2723711"/>
            <a:ext cx="10093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dirty="0" smtClean="0">
                <a:solidFill>
                  <a:srgbClr val="FF0000"/>
                </a:solidFill>
              </a:rPr>
              <a:t>8 </a:t>
            </a:r>
            <a:r>
              <a:rPr lang="fr-FR" sz="1100" dirty="0" err="1" smtClean="0">
                <a:solidFill>
                  <a:srgbClr val="FF0000"/>
                </a:solidFill>
              </a:rPr>
              <a:t>inlets</a:t>
            </a:r>
            <a:endParaRPr lang="fr-FR" sz="1100" dirty="0" smtClean="0">
              <a:solidFill>
                <a:srgbClr val="FF0000"/>
              </a:solidFill>
            </a:endParaRPr>
          </a:p>
          <a:p>
            <a:pPr algn="r"/>
            <a:r>
              <a:rPr lang="fr-FR" sz="1100" dirty="0" smtClean="0">
                <a:solidFill>
                  <a:schemeClr val="accent1">
                    <a:lumMod val="75000"/>
                  </a:schemeClr>
                </a:solidFill>
              </a:rPr>
              <a:t>4 </a:t>
            </a:r>
            <a:r>
              <a:rPr lang="fr-FR" sz="1100" dirty="0" err="1" smtClean="0">
                <a:solidFill>
                  <a:schemeClr val="accent1">
                    <a:lumMod val="75000"/>
                  </a:schemeClr>
                </a:solidFill>
              </a:rPr>
              <a:t>outlets</a:t>
            </a:r>
            <a:endParaRPr lang="fr-FR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51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3173728" y="2928402"/>
            <a:ext cx="8782050" cy="3806840"/>
            <a:chOff x="882157" y="1918752"/>
            <a:chExt cx="11309843" cy="3806840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098D2880-5D49-10C5-7B01-AA693EB89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13"/>
            <a:stretch/>
          </p:blipFill>
          <p:spPr>
            <a:xfrm>
              <a:off x="882157" y="1918752"/>
              <a:ext cx="11309843" cy="38068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C4D73E7-A1C3-6265-FBDB-E5B7C031F0D4}"/>
                </a:ext>
              </a:extLst>
            </p:cNvPr>
            <p:cNvSpPr/>
            <p:nvPr/>
          </p:nvSpPr>
          <p:spPr>
            <a:xfrm>
              <a:off x="2461531" y="2181117"/>
              <a:ext cx="9425721" cy="2893923"/>
            </a:xfrm>
            <a:prstGeom prst="rect">
              <a:avLst/>
            </a:prstGeom>
            <a:solidFill>
              <a:srgbClr val="863CF4">
                <a:alpha val="1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AE66DB9-71C8-921D-19A1-10AE8014CB66}"/>
              </a:ext>
            </a:extLst>
          </p:cNvPr>
          <p:cNvGrpSpPr/>
          <p:nvPr/>
        </p:nvGrpSpPr>
        <p:grpSpPr>
          <a:xfrm>
            <a:off x="783428" y="4597287"/>
            <a:ext cx="2175270" cy="1657676"/>
            <a:chOff x="16910334" y="29511512"/>
            <a:chExt cx="2175270" cy="165767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D5D4C06-CC48-F4B7-44A5-834ACD2D8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201564" y="29511512"/>
              <a:ext cx="1341579" cy="134157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B14EE4F-E364-4CDD-DC6A-91FB2C565E1E}"/>
                </a:ext>
              </a:extLst>
            </p:cNvPr>
            <p:cNvSpPr txBox="1"/>
            <p:nvPr/>
          </p:nvSpPr>
          <p:spPr>
            <a:xfrm>
              <a:off x="16910334" y="30799856"/>
              <a:ext cx="2175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Air flow variation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79085" y="88906"/>
            <a:ext cx="11372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 of </a:t>
            </a:r>
            <a:r>
              <a:rPr lang="fr-FR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fr-F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fr-F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fan rotation speed </a:t>
            </a:r>
            <a:endParaRPr lang="fr-FR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0" y="64661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546" y="1039999"/>
            <a:ext cx="900118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fan rotation speed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influent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noise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(power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 for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Virgo’s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 amplitude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Virgo</a:t>
            </a:r>
            <a:endParaRPr lang="fr-FR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 x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Virgo</a:t>
            </a:r>
            <a:endParaRPr lang="fr-FR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</a:t>
            </a: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endParaRPr lang="fr-FR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47900" y="2794325"/>
            <a:ext cx="815057" cy="3091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708759" y="4090733"/>
            <a:ext cx="691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10</a:t>
            </a:r>
            <a:r>
              <a:rPr lang="fr-FR" baseline="30000" dirty="0" smtClean="0"/>
              <a:t>-24</a:t>
            </a:r>
            <a:endParaRPr lang="fr-FR" baseline="30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3708759" y="4537764"/>
            <a:ext cx="691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10</a:t>
            </a:r>
            <a:r>
              <a:rPr lang="fr-FR" baseline="30000" dirty="0" smtClean="0"/>
              <a:t>-25</a:t>
            </a:r>
            <a:endParaRPr lang="fr-FR" baseline="30000" dirty="0"/>
          </a:p>
        </p:txBody>
      </p:sp>
      <p:sp>
        <p:nvSpPr>
          <p:cNvPr id="15" name="ZoneTexte 14"/>
          <p:cNvSpPr txBox="1"/>
          <p:nvPr/>
        </p:nvSpPr>
        <p:spPr>
          <a:xfrm>
            <a:off x="3662944" y="5004806"/>
            <a:ext cx="691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10</a:t>
            </a:r>
            <a:r>
              <a:rPr lang="fr-FR" baseline="30000" dirty="0" smtClean="0"/>
              <a:t>-26</a:t>
            </a:r>
            <a:endParaRPr lang="fr-FR" baseline="30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662943" y="3523732"/>
            <a:ext cx="691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10</a:t>
            </a:r>
            <a:r>
              <a:rPr lang="fr-FR" baseline="30000" dirty="0" smtClean="0"/>
              <a:t>-23</a:t>
            </a:r>
            <a:endParaRPr lang="fr-FR" baseline="30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675687" y="3115551"/>
            <a:ext cx="691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10</a:t>
            </a:r>
            <a:r>
              <a:rPr lang="fr-FR" baseline="30000" dirty="0" smtClean="0"/>
              <a:t>-22</a:t>
            </a:r>
            <a:endParaRPr lang="fr-FR" baseline="30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3642615" y="5819224"/>
            <a:ext cx="691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10</a:t>
            </a:r>
            <a:r>
              <a:rPr lang="fr-FR" baseline="30000" dirty="0" smtClean="0"/>
              <a:t>-28</a:t>
            </a:r>
            <a:endParaRPr lang="fr-FR" baseline="30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3692223" y="5430468"/>
            <a:ext cx="691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10</a:t>
            </a:r>
            <a:r>
              <a:rPr lang="fr-FR" baseline="30000" dirty="0" smtClean="0"/>
              <a:t>-27</a:t>
            </a:r>
            <a:endParaRPr lang="fr-FR" baseline="300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666" y="3530338"/>
            <a:ext cx="495369" cy="21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86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2495976" y="2727758"/>
            <a:ext cx="9486900" cy="3806840"/>
            <a:chOff x="882158" y="832283"/>
            <a:chExt cx="11309842" cy="3806840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40622ACB-CC0F-B6E1-FF48-489ACC31F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13"/>
            <a:stretch/>
          </p:blipFill>
          <p:spPr>
            <a:xfrm>
              <a:off x="882158" y="832283"/>
              <a:ext cx="11309842" cy="38068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1C1535F-3F0E-733F-E262-DEC495C7AC73}"/>
                </a:ext>
              </a:extLst>
            </p:cNvPr>
            <p:cNvSpPr/>
            <p:nvPr/>
          </p:nvSpPr>
          <p:spPr>
            <a:xfrm>
              <a:off x="2461531" y="1101648"/>
              <a:ext cx="9410374" cy="2870252"/>
            </a:xfrm>
            <a:prstGeom prst="rect">
              <a:avLst/>
            </a:prstGeom>
            <a:solidFill>
              <a:srgbClr val="863CF4">
                <a:alpha val="1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" y="2149398"/>
            <a:ext cx="1981201" cy="148635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6" y="4138548"/>
            <a:ext cx="1621284" cy="15300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085" y="88906"/>
            <a:ext cx="11032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 of </a:t>
            </a:r>
            <a:r>
              <a:rPr lang="fr-FR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fr-F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fr-F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absorption </a:t>
            </a:r>
            <a:endParaRPr lang="fr-FR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0" y="64661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9546" y="1039999"/>
            <a:ext cx="87831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absorption </a:t>
            </a:r>
            <a:r>
              <a:rPr lang="fr-FR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practice, </a:t>
            </a:r>
            <a:r>
              <a:rPr lang="fr-FR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absorption at </a:t>
            </a:r>
            <a:r>
              <a:rPr lang="fr-FR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361106" y="3699799"/>
            <a:ext cx="21145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/>
              <a:t>Melamine</a:t>
            </a:r>
            <a:r>
              <a:rPr lang="fr-FR" sz="1100" dirty="0" smtClean="0"/>
              <a:t> </a:t>
            </a:r>
            <a:r>
              <a:rPr lang="fr-FR" sz="1100" dirty="0" err="1" smtClean="0"/>
              <a:t>foam</a:t>
            </a:r>
            <a:endParaRPr lang="fr-FR" sz="11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1723007" y="5649221"/>
            <a:ext cx="7729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 err="1"/>
              <a:t>Wiremesh</a:t>
            </a:r>
            <a:endParaRPr lang="fr-FR" sz="1100" dirty="0"/>
          </a:p>
        </p:txBody>
      </p:sp>
      <p:grpSp>
        <p:nvGrpSpPr>
          <p:cNvPr id="15" name="Groupe 14"/>
          <p:cNvGrpSpPr/>
          <p:nvPr/>
        </p:nvGrpSpPr>
        <p:grpSpPr>
          <a:xfrm>
            <a:off x="2527030" y="2603167"/>
            <a:ext cx="1255440" cy="3394231"/>
            <a:chOff x="3297066" y="2946725"/>
            <a:chExt cx="1255440" cy="3394231"/>
          </a:xfrm>
        </p:grpSpPr>
        <p:sp>
          <p:nvSpPr>
            <p:cNvPr id="16" name="Rectangle 15"/>
            <p:cNvSpPr/>
            <p:nvPr/>
          </p:nvSpPr>
          <p:spPr>
            <a:xfrm>
              <a:off x="3300300" y="2946725"/>
              <a:ext cx="815057" cy="3091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861159" y="4243133"/>
              <a:ext cx="6913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10</a:t>
              </a:r>
              <a:r>
                <a:rPr lang="fr-FR" baseline="30000" dirty="0" smtClean="0"/>
                <a:t>-24</a:t>
              </a:r>
              <a:endParaRPr lang="fr-FR" baseline="30000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861159" y="4690164"/>
              <a:ext cx="6913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10</a:t>
              </a:r>
              <a:r>
                <a:rPr lang="fr-FR" baseline="30000" dirty="0" smtClean="0"/>
                <a:t>-25</a:t>
              </a:r>
              <a:endParaRPr lang="fr-FR" baseline="30000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815344" y="5157206"/>
              <a:ext cx="6913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10</a:t>
              </a:r>
              <a:r>
                <a:rPr lang="fr-FR" baseline="30000" dirty="0" smtClean="0"/>
                <a:t>-26</a:t>
              </a:r>
              <a:endParaRPr lang="fr-FR" baseline="30000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815343" y="3676132"/>
              <a:ext cx="6913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10</a:t>
              </a:r>
              <a:r>
                <a:rPr lang="fr-FR" baseline="30000" dirty="0" smtClean="0"/>
                <a:t>-23</a:t>
              </a:r>
              <a:endParaRPr lang="fr-FR" baseline="30000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828087" y="3267951"/>
              <a:ext cx="6913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10</a:t>
              </a:r>
              <a:r>
                <a:rPr lang="fr-FR" baseline="30000" dirty="0" smtClean="0"/>
                <a:t>-22</a:t>
              </a:r>
              <a:endParaRPr lang="fr-FR" baseline="30000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795015" y="5971624"/>
              <a:ext cx="6913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10</a:t>
              </a:r>
              <a:r>
                <a:rPr lang="fr-FR" baseline="30000" dirty="0" smtClean="0"/>
                <a:t>-28</a:t>
              </a:r>
              <a:endParaRPr lang="fr-FR" baseline="30000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844623" y="5582868"/>
              <a:ext cx="6913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10</a:t>
              </a:r>
              <a:r>
                <a:rPr lang="fr-FR" baseline="30000" dirty="0" smtClean="0"/>
                <a:t>-27</a:t>
              </a:r>
              <a:endParaRPr lang="fr-FR" baseline="30000" dirty="0"/>
            </a:p>
          </p:txBody>
        </p:sp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97066" y="3682738"/>
              <a:ext cx="495369" cy="2133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2955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496052" y="885085"/>
            <a:ext cx="116197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HVAC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is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necessary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for the thermal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stability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and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also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for the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health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of the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operators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Acoustic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noise due to HVAC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induces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Newtonian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Noise, visible by ET</a:t>
            </a: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rgbClr val="FF0000"/>
                </a:solidFill>
              </a:rPr>
              <a:t>Acoustic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Newtonian</a:t>
            </a:r>
            <a:r>
              <a:rPr lang="fr-FR" dirty="0">
                <a:solidFill>
                  <a:srgbClr val="FF0000"/>
                </a:solidFill>
              </a:rPr>
              <a:t> noise must </a:t>
            </a:r>
            <a:r>
              <a:rPr lang="fr-FR" dirty="0" err="1">
                <a:solidFill>
                  <a:srgbClr val="FF0000"/>
                </a:solidFill>
              </a:rPr>
              <a:t>be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considered</a:t>
            </a:r>
            <a:r>
              <a:rPr lang="fr-FR" dirty="0">
                <a:solidFill>
                  <a:srgbClr val="FF0000"/>
                </a:solidFill>
              </a:rPr>
              <a:t> as an issue in the design of Einstein </a:t>
            </a:r>
            <a:r>
              <a:rPr lang="fr-FR" dirty="0" err="1">
                <a:solidFill>
                  <a:srgbClr val="FF0000"/>
                </a:solidFill>
              </a:rPr>
              <a:t>Telescope’s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cavern</a:t>
            </a:r>
            <a:endParaRPr lang="fr-FR" dirty="0">
              <a:solidFill>
                <a:srgbClr val="FF0000"/>
              </a:solidFill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fr-FR" dirty="0">
              <a:solidFill>
                <a:srgbClr val="414141"/>
              </a:solidFill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414141"/>
                </a:solidFill>
              </a:rPr>
              <a:t>The </a:t>
            </a:r>
            <a:r>
              <a:rPr lang="fr-FR" dirty="0" err="1" smtClean="0">
                <a:solidFill>
                  <a:srgbClr val="414141"/>
                </a:solidFill>
              </a:rPr>
              <a:t>developped</a:t>
            </a:r>
            <a:r>
              <a:rPr lang="fr-FR" dirty="0" smtClean="0">
                <a:solidFill>
                  <a:srgbClr val="414141"/>
                </a:solidFill>
              </a:rPr>
              <a:t> </a:t>
            </a:r>
            <a:r>
              <a:rPr lang="fr-FR" dirty="0" err="1" smtClean="0">
                <a:solidFill>
                  <a:srgbClr val="414141"/>
                </a:solidFill>
              </a:rPr>
              <a:t>approach</a:t>
            </a:r>
            <a:r>
              <a:rPr lang="fr-FR" dirty="0" smtClean="0">
                <a:solidFill>
                  <a:srgbClr val="414141"/>
                </a:solidFill>
              </a:rPr>
              <a:t> </a:t>
            </a:r>
            <a:r>
              <a:rPr lang="fr-FR" dirty="0" err="1" smtClean="0">
                <a:solidFill>
                  <a:srgbClr val="414141"/>
                </a:solidFill>
              </a:rPr>
              <a:t>can</a:t>
            </a:r>
            <a:r>
              <a:rPr lang="fr-FR" dirty="0" smtClean="0">
                <a:solidFill>
                  <a:srgbClr val="414141"/>
                </a:solidFill>
              </a:rPr>
              <a:t> </a:t>
            </a:r>
            <a:r>
              <a:rPr lang="fr-FR" dirty="0" err="1">
                <a:solidFill>
                  <a:srgbClr val="414141"/>
                </a:solidFill>
              </a:rPr>
              <a:t>give</a:t>
            </a:r>
            <a:r>
              <a:rPr lang="fr-FR" dirty="0">
                <a:solidFill>
                  <a:srgbClr val="414141"/>
                </a:solidFill>
              </a:rPr>
              <a:t> insight </a:t>
            </a:r>
            <a:endParaRPr lang="fr-FR" dirty="0" smtClean="0">
              <a:solidFill>
                <a:srgbClr val="414141"/>
              </a:solidFill>
            </a:endParaRPr>
          </a:p>
          <a:p>
            <a:pPr marL="800100" lvl="1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414141"/>
                </a:solidFill>
              </a:rPr>
              <a:t>on </a:t>
            </a:r>
            <a:r>
              <a:rPr lang="fr-FR" dirty="0">
                <a:solidFill>
                  <a:srgbClr val="414141"/>
                </a:solidFill>
              </a:rPr>
              <a:t>the </a:t>
            </a:r>
            <a:r>
              <a:rPr lang="fr-FR" dirty="0" err="1">
                <a:solidFill>
                  <a:srgbClr val="414141"/>
                </a:solidFill>
              </a:rPr>
              <a:t>geometry</a:t>
            </a:r>
            <a:r>
              <a:rPr lang="fr-FR" dirty="0">
                <a:solidFill>
                  <a:srgbClr val="414141"/>
                </a:solidFill>
              </a:rPr>
              <a:t> of </a:t>
            </a:r>
            <a:r>
              <a:rPr lang="fr-FR" dirty="0" err="1" smtClean="0">
                <a:solidFill>
                  <a:srgbClr val="414141"/>
                </a:solidFill>
              </a:rPr>
              <a:t>caverns</a:t>
            </a:r>
            <a:r>
              <a:rPr lang="fr-FR" dirty="0" smtClean="0">
                <a:solidFill>
                  <a:srgbClr val="414141"/>
                </a:solidFill>
              </a:rPr>
              <a:t> </a:t>
            </a:r>
          </a:p>
          <a:p>
            <a:pPr marL="800100" lvl="1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14141"/>
                </a:solidFill>
              </a:rPr>
              <a:t>o</a:t>
            </a:r>
            <a:r>
              <a:rPr lang="fr-FR" dirty="0" smtClean="0">
                <a:solidFill>
                  <a:srgbClr val="414141"/>
                </a:solidFill>
              </a:rPr>
              <a:t>n the positions </a:t>
            </a:r>
            <a:r>
              <a:rPr lang="fr-FR" dirty="0">
                <a:solidFill>
                  <a:srgbClr val="414141"/>
                </a:solidFill>
              </a:rPr>
              <a:t>of </a:t>
            </a:r>
            <a:r>
              <a:rPr lang="fr-FR" dirty="0" smtClean="0">
                <a:solidFill>
                  <a:srgbClr val="414141"/>
                </a:solidFill>
              </a:rPr>
              <a:t>the </a:t>
            </a:r>
            <a:r>
              <a:rPr lang="fr-FR" dirty="0" err="1" smtClean="0">
                <a:solidFill>
                  <a:srgbClr val="414141"/>
                </a:solidFill>
              </a:rPr>
              <a:t>inlets</a:t>
            </a:r>
            <a:r>
              <a:rPr lang="fr-FR" dirty="0" smtClean="0">
                <a:solidFill>
                  <a:srgbClr val="414141"/>
                </a:solidFill>
              </a:rPr>
              <a:t>/</a:t>
            </a:r>
            <a:r>
              <a:rPr lang="fr-FR" dirty="0" err="1" smtClean="0">
                <a:solidFill>
                  <a:srgbClr val="414141"/>
                </a:solidFill>
              </a:rPr>
              <a:t>outlets</a:t>
            </a:r>
            <a:r>
              <a:rPr lang="fr-FR" dirty="0" smtClean="0">
                <a:solidFill>
                  <a:srgbClr val="414141"/>
                </a:solidFill>
              </a:rPr>
              <a:t> </a:t>
            </a:r>
          </a:p>
          <a:p>
            <a:pPr marL="800100" lvl="1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14141"/>
                </a:solidFill>
              </a:rPr>
              <a:t>o</a:t>
            </a:r>
            <a:r>
              <a:rPr lang="fr-FR" dirty="0" smtClean="0">
                <a:solidFill>
                  <a:srgbClr val="414141"/>
                </a:solidFill>
              </a:rPr>
              <a:t>n the positions of the </a:t>
            </a:r>
            <a:r>
              <a:rPr lang="fr-FR" dirty="0" err="1" smtClean="0">
                <a:solidFill>
                  <a:srgbClr val="414141"/>
                </a:solidFill>
              </a:rPr>
              <a:t>towers</a:t>
            </a:r>
            <a:endParaRPr lang="fr-FR" dirty="0" smtClean="0">
              <a:solidFill>
                <a:srgbClr val="414141"/>
              </a:solidFill>
            </a:endParaRPr>
          </a:p>
          <a:p>
            <a:pPr marL="800100" lvl="1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414141"/>
                </a:solidFill>
              </a:rPr>
              <a:t>On the </a:t>
            </a:r>
            <a:r>
              <a:rPr lang="fr-FR" dirty="0" err="1" smtClean="0">
                <a:solidFill>
                  <a:srgbClr val="414141"/>
                </a:solidFill>
              </a:rPr>
              <a:t>specification</a:t>
            </a:r>
            <a:r>
              <a:rPr lang="fr-FR" dirty="0" smtClean="0">
                <a:solidFill>
                  <a:srgbClr val="414141"/>
                </a:solidFill>
              </a:rPr>
              <a:t> of the HVAC </a:t>
            </a:r>
          </a:p>
          <a:p>
            <a:pPr marL="800100" lvl="1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fr-FR" dirty="0">
              <a:solidFill>
                <a:srgbClr val="414141"/>
              </a:solidFill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14141"/>
                </a:solidFill>
              </a:rPr>
              <a:t>C</a:t>
            </a:r>
            <a:r>
              <a:rPr lang="fr-FR" dirty="0" smtClean="0">
                <a:solidFill>
                  <a:srgbClr val="414141"/>
                </a:solidFill>
              </a:rPr>
              <a:t>ollaboration </a:t>
            </a:r>
            <a:r>
              <a:rPr lang="fr-FR" dirty="0" err="1" smtClean="0">
                <a:solidFill>
                  <a:srgbClr val="414141"/>
                </a:solidFill>
              </a:rPr>
              <a:t>with</a:t>
            </a:r>
            <a:r>
              <a:rPr lang="fr-FR" dirty="0" smtClean="0">
                <a:solidFill>
                  <a:srgbClr val="414141"/>
                </a:solidFill>
              </a:rPr>
              <a:t> ETO, P. </a:t>
            </a:r>
            <a:r>
              <a:rPr lang="fr-FR" dirty="0" err="1" smtClean="0">
                <a:solidFill>
                  <a:srgbClr val="414141"/>
                </a:solidFill>
              </a:rPr>
              <a:t>Werneke</a:t>
            </a:r>
            <a:r>
              <a:rPr lang="fr-FR" dirty="0" smtClean="0">
                <a:solidFill>
                  <a:srgbClr val="414141"/>
                </a:solidFill>
              </a:rPr>
              <a:t> has </a:t>
            </a:r>
            <a:r>
              <a:rPr lang="fr-FR" dirty="0" err="1" smtClean="0">
                <a:solidFill>
                  <a:srgbClr val="414141"/>
                </a:solidFill>
              </a:rPr>
              <a:t>started</a:t>
            </a:r>
            <a:r>
              <a:rPr lang="fr-FR" dirty="0" smtClean="0">
                <a:solidFill>
                  <a:srgbClr val="414141"/>
                </a:solidFill>
              </a:rPr>
              <a:t>. Collaboration </a:t>
            </a:r>
            <a:r>
              <a:rPr lang="fr-FR" dirty="0" err="1" smtClean="0">
                <a:solidFill>
                  <a:srgbClr val="414141"/>
                </a:solidFill>
              </a:rPr>
              <a:t>with</a:t>
            </a:r>
            <a:r>
              <a:rPr lang="fr-FR" dirty="0" smtClean="0">
                <a:solidFill>
                  <a:srgbClr val="414141"/>
                </a:solidFill>
              </a:rPr>
              <a:t> the CERN </a:t>
            </a:r>
            <a:r>
              <a:rPr lang="fr-FR" dirty="0" err="1" smtClean="0">
                <a:solidFill>
                  <a:srgbClr val="414141"/>
                </a:solidFill>
              </a:rPr>
              <a:t>engineers</a:t>
            </a:r>
            <a:r>
              <a:rPr lang="fr-FR" dirty="0" smtClean="0">
                <a:solidFill>
                  <a:srgbClr val="414141"/>
                </a:solidFill>
              </a:rPr>
              <a:t> in charge of the HVAC system </a:t>
            </a:r>
            <a:r>
              <a:rPr lang="fr-FR" dirty="0" err="1" smtClean="0">
                <a:solidFill>
                  <a:srgbClr val="414141"/>
                </a:solidFill>
              </a:rPr>
              <a:t>would</a:t>
            </a:r>
            <a:r>
              <a:rPr lang="fr-FR" dirty="0" smtClean="0">
                <a:solidFill>
                  <a:srgbClr val="414141"/>
                </a:solidFill>
              </a:rPr>
              <a:t> </a:t>
            </a:r>
            <a:r>
              <a:rPr lang="fr-FR" dirty="0" err="1" smtClean="0">
                <a:solidFill>
                  <a:srgbClr val="414141"/>
                </a:solidFill>
              </a:rPr>
              <a:t>be</a:t>
            </a:r>
            <a:r>
              <a:rPr lang="fr-FR" dirty="0" smtClean="0">
                <a:solidFill>
                  <a:srgbClr val="414141"/>
                </a:solidFill>
              </a:rPr>
              <a:t> </a:t>
            </a:r>
            <a:r>
              <a:rPr lang="fr-FR" dirty="0" err="1" smtClean="0">
                <a:solidFill>
                  <a:srgbClr val="414141"/>
                </a:solidFill>
              </a:rPr>
              <a:t>useful</a:t>
            </a:r>
            <a:r>
              <a:rPr lang="fr-FR" dirty="0" smtClean="0">
                <a:solidFill>
                  <a:srgbClr val="414141"/>
                </a:solidFill>
              </a:rPr>
              <a:t>. </a:t>
            </a:r>
            <a:r>
              <a:rPr lang="fr-FR" dirty="0">
                <a:solidFill>
                  <a:srgbClr val="414141"/>
                </a:solidFill>
              </a:rPr>
              <a:t>H</a:t>
            </a:r>
            <a:r>
              <a:rPr lang="en-US" dirty="0">
                <a:solidFill>
                  <a:srgbClr val="414141"/>
                </a:solidFill>
              </a:rPr>
              <a:t>ow to formalize this collaboration</a:t>
            </a:r>
            <a:r>
              <a:rPr lang="fr-FR" dirty="0">
                <a:solidFill>
                  <a:srgbClr val="414141"/>
                </a:solidFill>
              </a:rPr>
              <a:t>? </a:t>
            </a:r>
            <a:endParaRPr lang="fr-FR" dirty="0" smtClean="0"/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14141"/>
                </a:solidFill>
              </a:rPr>
              <a:t>Short-</a:t>
            </a:r>
            <a:r>
              <a:rPr lang="fr-FR" dirty="0" err="1">
                <a:solidFill>
                  <a:srgbClr val="414141"/>
                </a:solidFill>
              </a:rPr>
              <a:t>term</a:t>
            </a:r>
            <a:r>
              <a:rPr lang="fr-FR" dirty="0">
                <a:solidFill>
                  <a:srgbClr val="414141"/>
                </a:solidFill>
              </a:rPr>
              <a:t> </a:t>
            </a:r>
            <a:r>
              <a:rPr lang="fr-FR" dirty="0" smtClean="0">
                <a:solidFill>
                  <a:srgbClr val="414141"/>
                </a:solidFill>
              </a:rPr>
              <a:t>perspectives </a:t>
            </a:r>
            <a:endParaRPr lang="fr-FR" dirty="0">
              <a:solidFill>
                <a:srgbClr val="414141"/>
              </a:solidFill>
            </a:endParaRPr>
          </a:p>
          <a:p>
            <a:pPr marL="800100" lvl="1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414141"/>
                </a:solidFill>
              </a:rPr>
              <a:t> extension to the </a:t>
            </a:r>
            <a:r>
              <a:rPr lang="fr-FR" dirty="0" err="1" smtClean="0">
                <a:solidFill>
                  <a:srgbClr val="414141"/>
                </a:solidFill>
              </a:rPr>
              <a:t>analysis</a:t>
            </a:r>
            <a:r>
              <a:rPr lang="fr-FR" dirty="0" smtClean="0">
                <a:solidFill>
                  <a:srgbClr val="414141"/>
                </a:solidFill>
              </a:rPr>
              <a:t> of NN of </a:t>
            </a:r>
            <a:r>
              <a:rPr lang="fr-FR" dirty="0" err="1" smtClean="0">
                <a:solidFill>
                  <a:srgbClr val="414141"/>
                </a:solidFill>
              </a:rPr>
              <a:t>vibratory</a:t>
            </a:r>
            <a:r>
              <a:rPr lang="fr-FR" dirty="0" smtClean="0">
                <a:solidFill>
                  <a:srgbClr val="414141"/>
                </a:solidFill>
              </a:rPr>
              <a:t> </a:t>
            </a:r>
            <a:r>
              <a:rPr lang="fr-FR" dirty="0" err="1" smtClean="0">
                <a:solidFill>
                  <a:srgbClr val="414141"/>
                </a:solidFill>
              </a:rPr>
              <a:t>origin</a:t>
            </a:r>
            <a:r>
              <a:rPr lang="fr-FR" dirty="0" smtClean="0">
                <a:solidFill>
                  <a:srgbClr val="414141"/>
                </a:solidFill>
              </a:rPr>
              <a:t> (vacuum </a:t>
            </a:r>
            <a:r>
              <a:rPr lang="fr-FR" dirty="0" err="1" smtClean="0">
                <a:solidFill>
                  <a:srgbClr val="414141"/>
                </a:solidFill>
              </a:rPr>
              <a:t>pumps</a:t>
            </a:r>
            <a:r>
              <a:rPr lang="fr-FR" dirty="0" smtClean="0">
                <a:solidFill>
                  <a:srgbClr val="414141"/>
                </a:solidFill>
              </a:rPr>
              <a:t>, </a:t>
            </a:r>
            <a:r>
              <a:rPr lang="fr-FR" dirty="0" err="1" smtClean="0">
                <a:solidFill>
                  <a:srgbClr val="414141"/>
                </a:solidFill>
              </a:rPr>
              <a:t>cryogenic</a:t>
            </a:r>
            <a:r>
              <a:rPr lang="fr-FR" dirty="0" smtClean="0">
                <a:solidFill>
                  <a:srgbClr val="414141"/>
                </a:solidFill>
              </a:rPr>
              <a:t> </a:t>
            </a:r>
            <a:r>
              <a:rPr lang="fr-FR" dirty="0" err="1" smtClean="0">
                <a:solidFill>
                  <a:srgbClr val="414141"/>
                </a:solidFill>
              </a:rPr>
              <a:t>pumps</a:t>
            </a:r>
            <a:r>
              <a:rPr lang="fr-FR" dirty="0" smtClean="0">
                <a:solidFill>
                  <a:srgbClr val="414141"/>
                </a:solidFill>
              </a:rPr>
              <a:t> …)</a:t>
            </a:r>
          </a:p>
          <a:p>
            <a:pPr marL="800100" lvl="1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rgbClr val="414141"/>
                </a:solidFill>
              </a:rPr>
              <a:t>Starting</a:t>
            </a:r>
            <a:r>
              <a:rPr lang="fr-FR" dirty="0" smtClean="0">
                <a:solidFill>
                  <a:srgbClr val="414141"/>
                </a:solidFill>
              </a:rPr>
              <a:t> collaboration </a:t>
            </a:r>
            <a:r>
              <a:rPr lang="fr-FR" dirty="0" err="1" smtClean="0">
                <a:solidFill>
                  <a:srgbClr val="414141"/>
                </a:solidFill>
              </a:rPr>
              <a:t>with</a:t>
            </a:r>
            <a:r>
              <a:rPr lang="fr-FR" dirty="0" smtClean="0">
                <a:solidFill>
                  <a:srgbClr val="414141"/>
                </a:solidFill>
              </a:rPr>
              <a:t> C. Collette (</a:t>
            </a:r>
            <a:r>
              <a:rPr lang="fr-FR" dirty="0" err="1" smtClean="0">
                <a:solidFill>
                  <a:srgbClr val="414141"/>
                </a:solidFill>
              </a:rPr>
              <a:t>Univ</a:t>
            </a:r>
            <a:r>
              <a:rPr lang="fr-FR" dirty="0" smtClean="0">
                <a:solidFill>
                  <a:srgbClr val="414141"/>
                </a:solidFill>
              </a:rPr>
              <a:t>. </a:t>
            </a:r>
            <a:r>
              <a:rPr lang="fr-FR" dirty="0" err="1" smtClean="0">
                <a:solidFill>
                  <a:srgbClr val="414141"/>
                </a:solidFill>
              </a:rPr>
              <a:t>Liege</a:t>
            </a:r>
            <a:r>
              <a:rPr lang="fr-FR" dirty="0" smtClean="0">
                <a:solidFill>
                  <a:srgbClr val="414141"/>
                </a:solidFill>
              </a:rPr>
              <a:t>). links </a:t>
            </a:r>
            <a:r>
              <a:rPr lang="fr-FR" dirty="0" err="1" smtClean="0">
                <a:solidFill>
                  <a:srgbClr val="414141"/>
                </a:solidFill>
              </a:rPr>
              <a:t>between</a:t>
            </a:r>
            <a:r>
              <a:rPr lang="fr-FR" dirty="0" smtClean="0">
                <a:solidFill>
                  <a:srgbClr val="414141"/>
                </a:solidFill>
              </a:rPr>
              <a:t> NN and active control</a:t>
            </a: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fr-FR" dirty="0">
              <a:solidFill>
                <a:srgbClr val="41414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085" y="88906"/>
            <a:ext cx="3659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Concluding</a:t>
            </a:r>
            <a:r>
              <a:rPr lang="fr-F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remarks</a:t>
            </a:r>
            <a:endParaRPr lang="fr-FR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0" y="64661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FAD31580-E746-7B7C-1EB2-AB8356899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428" y="4900486"/>
            <a:ext cx="2609098" cy="195751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DF7F0BC-B594-E42C-B065-E121102817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6"/>
          <a:stretch/>
        </p:blipFill>
        <p:spPr>
          <a:xfrm>
            <a:off x="4371411" y="4965252"/>
            <a:ext cx="7079582" cy="358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16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5EC3FEAC-8220-F30C-7AD8-320A93AD0F5E}"/>
              </a:ext>
            </a:extLst>
          </p:cNvPr>
          <p:cNvSpPr txBox="1"/>
          <p:nvPr/>
        </p:nvSpPr>
        <p:spPr>
          <a:xfrm>
            <a:off x="678350" y="1430519"/>
            <a:ext cx="6271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Artist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ET – Triangle configuration</a:t>
            </a:r>
          </a:p>
          <a:p>
            <a:pPr algn="just"/>
            <a:r>
              <a:rPr lang="fr-FR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fr-F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fr-F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Kraan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67EE1EE-3F72-9F22-F6C4-AA500F9112C5}"/>
              </a:ext>
            </a:extLst>
          </p:cNvPr>
          <p:cNvSpPr txBox="1"/>
          <p:nvPr/>
        </p:nvSpPr>
        <p:spPr>
          <a:xfrm>
            <a:off x="987649" y="5931903"/>
            <a:ext cx="1779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of an end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cavern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6412" y="112561"/>
            <a:ext cx="7115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fr-FR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Einstein </a:t>
            </a:r>
            <a:r>
              <a:rPr lang="fr-FR" sz="2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Telescope</a:t>
            </a:r>
            <a:r>
              <a:rPr lang="fr-FR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(ET)  - </a:t>
            </a:r>
            <a:r>
              <a:rPr lang="fr-FR" sz="2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fr-FR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2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endParaRPr lang="fr-FR" sz="2400" b="1" dirty="0">
              <a:solidFill>
                <a:prstClr val="black">
                  <a:lumMod val="85000"/>
                  <a:lumOff val="15000"/>
                </a:prst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E0D9A335-013C-E855-8207-BEC5FD557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6" y="3598591"/>
            <a:ext cx="5098447" cy="4040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phique 9">
            <a:extLst>
              <a:ext uri="{FF2B5EF4-FFF2-40B4-BE49-F238E27FC236}">
                <a16:creationId xmlns:a16="http://schemas.microsoft.com/office/drawing/2014/main" id="{7E91D572-F111-CF4B-9176-3CB6763B4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2924" y="1959160"/>
            <a:ext cx="5212396" cy="2632578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EA8164D-48DD-9FCF-D90C-08E9C76CF2C5}"/>
              </a:ext>
            </a:extLst>
          </p:cNvPr>
          <p:cNvCxnSpPr>
            <a:cxnSpLocks/>
          </p:cNvCxnSpPr>
          <p:nvPr/>
        </p:nvCxnSpPr>
        <p:spPr>
          <a:xfrm flipV="1">
            <a:off x="4197492" y="2493891"/>
            <a:ext cx="1463314" cy="1065624"/>
          </a:xfrm>
          <a:prstGeom prst="straightConnector1">
            <a:avLst/>
          </a:prstGeom>
          <a:ln w="88900">
            <a:gradFill>
              <a:gsLst>
                <a:gs pos="7000">
                  <a:srgbClr val="464742"/>
                </a:gs>
                <a:gs pos="75000">
                  <a:srgbClr val="C55A11"/>
                </a:gs>
              </a:gsLst>
              <a:lin ang="5400000" scaled="1"/>
            </a:gra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8D20039-D6FD-CFB1-3EBA-16D00FF32E46}"/>
              </a:ext>
            </a:extLst>
          </p:cNvPr>
          <p:cNvCxnSpPr>
            <a:cxnSpLocks/>
          </p:cNvCxnSpPr>
          <p:nvPr/>
        </p:nvCxnSpPr>
        <p:spPr>
          <a:xfrm flipH="1" flipV="1">
            <a:off x="1100011" y="2518993"/>
            <a:ext cx="1106208" cy="1145586"/>
          </a:xfrm>
          <a:prstGeom prst="straightConnector1">
            <a:avLst/>
          </a:prstGeom>
          <a:ln w="88900">
            <a:gradFill>
              <a:gsLst>
                <a:gs pos="0">
                  <a:srgbClr val="444442"/>
                </a:gs>
                <a:gs pos="75000">
                  <a:srgbClr val="C55A11"/>
                </a:gs>
              </a:gsLst>
              <a:lin ang="5400000" scaled="1"/>
            </a:gra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1361D59A-D3B0-EF27-F763-8F2D82C5CBF7}"/>
              </a:ext>
            </a:extLst>
          </p:cNvPr>
          <p:cNvSpPr/>
          <p:nvPr/>
        </p:nvSpPr>
        <p:spPr>
          <a:xfrm>
            <a:off x="2473712" y="4699778"/>
            <a:ext cx="3532348" cy="2093658"/>
          </a:xfrm>
          <a:prstGeom prst="ellipse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B876ECB-34A5-E699-F76C-F2C23C842446}"/>
              </a:ext>
            </a:extLst>
          </p:cNvPr>
          <p:cNvCxnSpPr>
            <a:cxnSpLocks/>
          </p:cNvCxnSpPr>
          <p:nvPr/>
        </p:nvCxnSpPr>
        <p:spPr>
          <a:xfrm flipV="1">
            <a:off x="1082678" y="2479917"/>
            <a:ext cx="4578127" cy="61509"/>
          </a:xfrm>
          <a:prstGeom prst="straightConnector1">
            <a:avLst/>
          </a:prstGeom>
          <a:ln w="88900">
            <a:solidFill>
              <a:schemeClr val="accent2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0B9DF847-DBFF-76E2-141D-36A50DB4814C}"/>
              </a:ext>
            </a:extLst>
          </p:cNvPr>
          <p:cNvSpPr/>
          <p:nvPr/>
        </p:nvSpPr>
        <p:spPr>
          <a:xfrm>
            <a:off x="5512600" y="2243891"/>
            <a:ext cx="471849" cy="528812"/>
          </a:xfrm>
          <a:prstGeom prst="ellipse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B067EE7-EF3D-8DEF-4917-B8D2EF51209B}"/>
              </a:ext>
            </a:extLst>
          </p:cNvPr>
          <p:cNvCxnSpPr>
            <a:cxnSpLocks/>
            <a:endCxn id="9" idx="4"/>
          </p:cNvCxnSpPr>
          <p:nvPr/>
        </p:nvCxnSpPr>
        <p:spPr>
          <a:xfrm flipV="1">
            <a:off x="4929149" y="2772703"/>
            <a:ext cx="819376" cy="197042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2808803-99EC-496D-B365-4B394097440C}"/>
              </a:ext>
            </a:extLst>
          </p:cNvPr>
          <p:cNvGrpSpPr/>
          <p:nvPr/>
        </p:nvGrpSpPr>
        <p:grpSpPr>
          <a:xfrm>
            <a:off x="6393459" y="1586670"/>
            <a:ext cx="5454829" cy="3197954"/>
            <a:chOff x="631866" y="14822281"/>
            <a:chExt cx="7134031" cy="5228279"/>
          </a:xfrm>
        </p:grpSpPr>
        <p:pic>
          <p:nvPicPr>
            <p:cNvPr id="19" name="Image 18" descr="Une image contenant diagramme, ligne, Tracé, texte&#10;&#10;Le contenu généré par l’IA peut être incorrect.">
              <a:extLst>
                <a:ext uri="{FF2B5EF4-FFF2-40B4-BE49-F238E27FC236}">
                  <a16:creationId xmlns:a16="http://schemas.microsoft.com/office/drawing/2014/main" id="{8525B0FA-84A6-54E5-C795-364248D68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66" y="14822281"/>
              <a:ext cx="7134031" cy="5228279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B81D35F-71FE-B48C-1DD6-23515BD0DE52}"/>
                </a:ext>
              </a:extLst>
            </p:cNvPr>
            <p:cNvSpPr/>
            <p:nvPr/>
          </p:nvSpPr>
          <p:spPr>
            <a:xfrm>
              <a:off x="1809724" y="15133320"/>
              <a:ext cx="2350796" cy="4251322"/>
            </a:xfrm>
            <a:prstGeom prst="rect">
              <a:avLst/>
            </a:prstGeom>
            <a:solidFill>
              <a:srgbClr val="863CF4">
                <a:alpha val="1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B7E05368-2CD8-241A-23FF-5121374FE06A}"/>
              </a:ext>
            </a:extLst>
          </p:cNvPr>
          <p:cNvSpPr txBox="1"/>
          <p:nvPr/>
        </p:nvSpPr>
        <p:spPr>
          <a:xfrm>
            <a:off x="-7047500" y="7940616"/>
            <a:ext cx="6271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ET design </a:t>
            </a:r>
            <a:r>
              <a:rPr lang="fr-FR" b="1" dirty="0" err="1" smtClean="0"/>
              <a:t>sensitivity</a:t>
            </a:r>
            <a:endParaRPr lang="fr-FR" b="1" dirty="0"/>
          </a:p>
        </p:txBody>
      </p:sp>
      <p:cxnSp>
        <p:nvCxnSpPr>
          <p:cNvPr id="22" name="Connecteur droit 21"/>
          <p:cNvCxnSpPr/>
          <p:nvPr/>
        </p:nvCxnSpPr>
        <p:spPr>
          <a:xfrm>
            <a:off x="0" y="64661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7251143" y="5000301"/>
            <a:ext cx="494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Order</a:t>
            </a:r>
            <a:r>
              <a:rPr lang="fr-FR" sz="2400" dirty="0" smtClean="0"/>
              <a:t> of magnitude : 10</a:t>
            </a:r>
            <a:r>
              <a:rPr lang="fr-FR" sz="2400" baseline="30000" dirty="0" smtClean="0"/>
              <a:t>-24</a:t>
            </a:r>
            <a:r>
              <a:rPr lang="fr-FR" sz="2400" dirty="0" smtClean="0"/>
              <a:t>@10Hz</a:t>
            </a:r>
            <a:endParaRPr lang="fr-FR" sz="2400" dirty="0"/>
          </a:p>
        </p:txBody>
      </p:sp>
      <p:sp>
        <p:nvSpPr>
          <p:cNvPr id="33" name="Ellipse 32"/>
          <p:cNvSpPr/>
          <p:nvPr/>
        </p:nvSpPr>
        <p:spPr>
          <a:xfrm>
            <a:off x="8399597" y="3699443"/>
            <a:ext cx="159701" cy="13428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7251143" y="1435948"/>
            <a:ext cx="41472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fr-FR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ETLF and ET HF </a:t>
            </a:r>
            <a:r>
              <a:rPr lang="fr-FR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  <a:r>
              <a:rPr lang="fr-FR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endParaRPr lang="fr-FR" b="1" dirty="0">
              <a:solidFill>
                <a:prstClr val="black">
                  <a:lumMod val="85000"/>
                  <a:lumOff val="15000"/>
                </a:prst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72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4426612" y="1596570"/>
            <a:ext cx="7765388" cy="5398410"/>
            <a:chOff x="-136978" y="-403379"/>
            <a:chExt cx="12364843" cy="8175341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516C5149-4404-76B7-04C6-24C02C3A851D}"/>
                </a:ext>
              </a:extLst>
            </p:cNvPr>
            <p:cNvGrpSpPr/>
            <p:nvPr/>
          </p:nvGrpSpPr>
          <p:grpSpPr>
            <a:xfrm>
              <a:off x="-136978" y="1222352"/>
              <a:ext cx="12364843" cy="5055610"/>
              <a:chOff x="1026692" y="21361680"/>
              <a:chExt cx="10912817" cy="4461921"/>
            </a:xfrm>
          </p:grpSpPr>
          <p:pic>
            <p:nvPicPr>
              <p:cNvPr id="4" name="Image 3"/>
              <p:cNvPicPr/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/>
            </p:blipFill>
            <p:spPr bwMode="auto">
              <a:xfrm>
                <a:off x="1026692" y="22241374"/>
                <a:ext cx="5332325" cy="3449973"/>
              </a:xfrm>
              <a:prstGeom prst="rect">
                <a:avLst/>
              </a:prstGeom>
              <a:effectLst/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105599" y="23661639"/>
                <a:ext cx="1515719" cy="2161962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6" name="Image 5" descr="Une image contenant capture d’écran, conception&#10;&#10;Le contenu généré par l’IA peut être incorrect.">
                <a:extLst>
                  <a:ext uri="{FF2B5EF4-FFF2-40B4-BE49-F238E27FC236}">
                    <a16:creationId xmlns:a16="http://schemas.microsoft.com/office/drawing/2014/main" id="{588D80C8-197D-0B74-5311-13CA11AD4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6248" y="21361680"/>
                <a:ext cx="4433261" cy="4433260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7435A-B036-9DDF-B7FF-AA2D9950DF20}"/>
                  </a:ext>
                </a:extLst>
              </p:cNvPr>
              <p:cNvSpPr/>
              <p:nvPr/>
            </p:nvSpPr>
            <p:spPr>
              <a:xfrm rot="562101">
                <a:off x="3272054" y="22131840"/>
                <a:ext cx="3938472" cy="332665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Flèche : droite 31">
                <a:extLst>
                  <a:ext uri="{FF2B5EF4-FFF2-40B4-BE49-F238E27FC236}">
                    <a16:creationId xmlns:a16="http://schemas.microsoft.com/office/drawing/2014/main" id="{40BCD4B6-C4F7-5DC1-F43E-6F9D67731FCF}"/>
                  </a:ext>
                </a:extLst>
              </p:cNvPr>
              <p:cNvSpPr/>
              <p:nvPr/>
            </p:nvSpPr>
            <p:spPr>
              <a:xfrm>
                <a:off x="6814352" y="23604742"/>
                <a:ext cx="696462" cy="310350"/>
              </a:xfrm>
              <a:prstGeom prst="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9" name="Image 8" descr="Une image contenant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7620A24C-64CE-9F70-1A58-9986A2494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-403379"/>
              <a:ext cx="8175342" cy="8175341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308395" y="134733"/>
            <a:ext cx="9473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Noise </a:t>
            </a:r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GW detector : </a:t>
            </a:r>
            <a:r>
              <a:rPr lang="fr-F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fr-F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Virgo</a:t>
            </a:r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fr-FR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EC0F6D2-5212-2951-3EC0-EEF39365931C}"/>
              </a:ext>
            </a:extLst>
          </p:cNvPr>
          <p:cNvSpPr txBox="1"/>
          <p:nvPr/>
        </p:nvSpPr>
        <p:spPr>
          <a:xfrm>
            <a:off x="-82906" y="5786205"/>
            <a:ext cx="442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Virgo’s</a:t>
            </a:r>
            <a:r>
              <a:rPr lang="fr-FR" b="1" dirty="0"/>
              <a:t> </a:t>
            </a:r>
            <a:r>
              <a:rPr lang="fr-FR" b="1" dirty="0" err="1"/>
              <a:t>current</a:t>
            </a:r>
            <a:r>
              <a:rPr lang="fr-FR" b="1" dirty="0"/>
              <a:t> air handling unit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608600" y="3034809"/>
            <a:ext cx="3226934" cy="2722141"/>
            <a:chOff x="7282091" y="1195565"/>
            <a:chExt cx="6000763" cy="4247012"/>
          </a:xfrm>
        </p:grpSpPr>
        <p:pic>
          <p:nvPicPr>
            <p:cNvPr id="18" name="Image 17" descr="Une image contenant tuyau, industrie, brasserie, ingénierie&#10;&#10;Le contenu généré par l’IA peut être incorrect.">
              <a:extLst>
                <a:ext uri="{FF2B5EF4-FFF2-40B4-BE49-F238E27FC236}">
                  <a16:creationId xmlns:a16="http://schemas.microsoft.com/office/drawing/2014/main" id="{274FD30C-1460-EAF7-AA05-E36DEE149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1216" y="1195565"/>
              <a:ext cx="2820911" cy="2115683"/>
            </a:xfrm>
            <a:prstGeom prst="rect">
              <a:avLst/>
            </a:prstGeom>
          </p:spPr>
        </p:pic>
        <p:pic>
          <p:nvPicPr>
            <p:cNvPr id="19" name="Image 18" descr="Une image contenant texte, machine, tuyau, cylindre&#10;&#10;Le contenu généré par l’IA peut être incorrect.">
              <a:extLst>
                <a:ext uri="{FF2B5EF4-FFF2-40B4-BE49-F238E27FC236}">
                  <a16:creationId xmlns:a16="http://schemas.microsoft.com/office/drawing/2014/main" id="{A2BCCFB8-E19A-376E-0789-BD3C1A29B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1217" y="3326349"/>
              <a:ext cx="2821637" cy="2116228"/>
            </a:xfrm>
            <a:prstGeom prst="rect">
              <a:avLst/>
            </a:prstGeom>
          </p:spPr>
        </p:pic>
        <p:pic>
          <p:nvPicPr>
            <p:cNvPr id="20" name="Image 19" descr="Une image contenant intérieur, acier, ingénierie, Outil-machine&#10;&#10;Le contenu généré par l’IA peut être incorrect.">
              <a:extLst>
                <a:ext uri="{FF2B5EF4-FFF2-40B4-BE49-F238E27FC236}">
                  <a16:creationId xmlns:a16="http://schemas.microsoft.com/office/drawing/2014/main" id="{31732375-965E-312A-78B0-7248CFE68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091" y="1196079"/>
              <a:ext cx="3159500" cy="4212666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308395" y="1451783"/>
            <a:ext cx="1157189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SzPct val="150000"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main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fr-FR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halls </a:t>
            </a:r>
            <a:r>
              <a:rPr lang="fr-FR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comes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Air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Conditioning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fr-FR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EC0F6D2-5212-2951-3EC0-EEF39365931C}"/>
              </a:ext>
            </a:extLst>
          </p:cNvPr>
          <p:cNvSpPr txBox="1"/>
          <p:nvPr/>
        </p:nvSpPr>
        <p:spPr>
          <a:xfrm>
            <a:off x="5084611" y="5838829"/>
            <a:ext cx="442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Pressure </a:t>
            </a:r>
            <a:r>
              <a:rPr lang="fr-FR" b="1" dirty="0" err="1" smtClean="0"/>
              <a:t>field</a:t>
            </a:r>
            <a:endParaRPr lang="fr-FR" b="1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EC0F6D2-5212-2951-3EC0-EEF39365931C}"/>
              </a:ext>
            </a:extLst>
          </p:cNvPr>
          <p:cNvSpPr txBox="1"/>
          <p:nvPr/>
        </p:nvSpPr>
        <p:spPr>
          <a:xfrm>
            <a:off x="8121877" y="5874164"/>
            <a:ext cx="442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Inlets</a:t>
            </a:r>
            <a:r>
              <a:rPr lang="fr-FR" b="1" dirty="0" smtClean="0"/>
              <a:t>/</a:t>
            </a:r>
            <a:r>
              <a:rPr lang="fr-FR" b="1" dirty="0" err="1" smtClean="0"/>
              <a:t>outlets</a:t>
            </a:r>
            <a:endParaRPr lang="fr-FR" b="1" dirty="0"/>
          </a:p>
        </p:txBody>
      </p:sp>
      <p:cxnSp>
        <p:nvCxnSpPr>
          <p:cNvPr id="25" name="Connecteur droit 24"/>
          <p:cNvCxnSpPr/>
          <p:nvPr/>
        </p:nvCxnSpPr>
        <p:spPr>
          <a:xfrm>
            <a:off x="0" y="64661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590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4"/>
          <a:stretch/>
        </p:blipFill>
        <p:spPr bwMode="auto">
          <a:xfrm>
            <a:off x="95250" y="3430662"/>
            <a:ext cx="3071172" cy="1961150"/>
          </a:xfrm>
          <a:prstGeom prst="rect">
            <a:avLst/>
          </a:prstGeom>
          <a:effectLst/>
        </p:spPr>
      </p:pic>
      <p:pic>
        <p:nvPicPr>
          <p:cNvPr id="5" name="Google Shape;338;g27e0e0ffbaa_0_69"/>
          <p:cNvPicPr/>
          <p:nvPr/>
        </p:nvPicPr>
        <p:blipFill>
          <a:blip r:embed="rId5">
            <a:alphaModFix/>
          </a:blip>
          <a:srcRect l="48100" b="9688"/>
          <a:stretch/>
        </p:blipFill>
        <p:spPr bwMode="auto">
          <a:xfrm>
            <a:off x="3120882" y="3727150"/>
            <a:ext cx="3184667" cy="15925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9"/>
          <p:cNvSpPr txBox="1"/>
          <p:nvPr/>
        </p:nvSpPr>
        <p:spPr bwMode="auto">
          <a:xfrm>
            <a:off x="249307" y="1186515"/>
            <a:ext cx="454563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b="1" dirty="0" smtClean="0">
                <a:latin typeface="Calibri"/>
                <a:ea typeface="Calibri"/>
                <a:cs typeface="Calibri"/>
              </a:rPr>
              <a:t>HVAC system  </a:t>
            </a:r>
          </a:p>
          <a:p>
            <a:pPr>
              <a:defRPr/>
            </a:pPr>
            <a:r>
              <a:rPr lang="fr-FR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heating</a:t>
            </a:r>
            <a:r>
              <a:rPr lang="fr-FR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ventilation and air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conditioning</a:t>
            </a:r>
            <a:endParaRPr lang="fr-FR" sz="1400" b="1" dirty="0" smtClean="0">
              <a:latin typeface="Calibri"/>
              <a:ea typeface="Calibri"/>
              <a:cs typeface="Calibri"/>
            </a:endParaRPr>
          </a:p>
          <a:p>
            <a:pPr>
              <a:defRPr/>
            </a:pPr>
            <a:endParaRPr lang="fr-FR" sz="1400" b="1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r-FR" sz="1400" b="1" dirty="0" err="1" smtClean="0">
                <a:latin typeface="Calibri"/>
                <a:ea typeface="Calibri"/>
                <a:cs typeface="Calibri"/>
              </a:rPr>
              <a:t>airborne</a:t>
            </a:r>
            <a:r>
              <a:rPr lang="fr-FR" sz="1400" b="1" dirty="0" smtClean="0">
                <a:latin typeface="Calibri"/>
                <a:ea typeface="Calibri"/>
                <a:cs typeface="Calibri"/>
              </a:rPr>
              <a:t> </a:t>
            </a:r>
            <a:r>
              <a:rPr lang="fr-FR" sz="1400" b="1" dirty="0">
                <a:ea typeface="Calibri"/>
                <a:cs typeface="Calibri"/>
              </a:rPr>
              <a:t>source </a:t>
            </a:r>
            <a:endParaRPr lang="fr-FR" sz="1400" b="1" dirty="0" smtClean="0">
              <a:ea typeface="Calibri"/>
              <a:cs typeface="Calibri"/>
            </a:endParaRPr>
          </a:p>
          <a:p>
            <a:pPr lvl="1">
              <a:defRPr/>
            </a:pPr>
            <a:r>
              <a:rPr lang="fr-FR" sz="1400" b="1" dirty="0" err="1" smtClean="0">
                <a:ea typeface="Calibri"/>
                <a:cs typeface="Calibri"/>
              </a:rPr>
              <a:t>responsible</a:t>
            </a:r>
            <a:r>
              <a:rPr lang="fr-FR" sz="1400" b="1" dirty="0" smtClean="0">
                <a:ea typeface="Calibri"/>
                <a:cs typeface="Calibri"/>
              </a:rPr>
              <a:t> </a:t>
            </a:r>
            <a:r>
              <a:rPr lang="fr-FR" sz="1400" b="1" dirty="0">
                <a:ea typeface="Calibri"/>
                <a:cs typeface="Calibri"/>
              </a:rPr>
              <a:t>for </a:t>
            </a:r>
            <a:r>
              <a:rPr lang="fr-FR" sz="1400" b="1" dirty="0" err="1">
                <a:ea typeface="Calibri"/>
                <a:cs typeface="Calibri"/>
              </a:rPr>
              <a:t>acoustic</a:t>
            </a:r>
            <a:r>
              <a:rPr lang="fr-FR" sz="1400" b="1" dirty="0">
                <a:ea typeface="Calibri"/>
                <a:cs typeface="Calibri"/>
              </a:rPr>
              <a:t> </a:t>
            </a:r>
            <a:r>
              <a:rPr lang="fr-FR" sz="1400" b="1" dirty="0" smtClean="0">
                <a:ea typeface="Calibri"/>
                <a:cs typeface="Calibri"/>
              </a:rPr>
              <a:t>noise</a:t>
            </a:r>
            <a:endParaRPr lang="fr-FR" sz="14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r-FR" sz="1400" b="1" dirty="0" smtClean="0">
                <a:latin typeface="Calibri"/>
                <a:ea typeface="Calibri"/>
                <a:cs typeface="Calibri"/>
              </a:rPr>
              <a:t> structure borne source </a:t>
            </a:r>
            <a:endParaRPr lang="fr-FR" sz="1400" b="1" dirty="0">
              <a:latin typeface="Calibri"/>
              <a:ea typeface="Calibri"/>
              <a:cs typeface="Calibri"/>
            </a:endParaRPr>
          </a:p>
          <a:p>
            <a:pPr lvl="1">
              <a:defRPr/>
            </a:pPr>
            <a:r>
              <a:rPr lang="fr-FR" sz="1400" b="1" dirty="0" err="1" smtClean="0">
                <a:latin typeface="Calibri"/>
                <a:ea typeface="Calibri"/>
                <a:cs typeface="Calibri"/>
              </a:rPr>
              <a:t>responsible</a:t>
            </a:r>
            <a:r>
              <a:rPr lang="fr-FR" sz="1400" b="1" dirty="0" smtClean="0">
                <a:latin typeface="Calibri"/>
                <a:ea typeface="Calibri"/>
                <a:cs typeface="Calibri"/>
              </a:rPr>
              <a:t> for </a:t>
            </a:r>
            <a:r>
              <a:rPr lang="fr-FR" sz="1400" b="1" dirty="0" err="1" smtClean="0">
                <a:latin typeface="Calibri"/>
                <a:ea typeface="Calibri"/>
                <a:cs typeface="Calibri"/>
              </a:rPr>
              <a:t>ground</a:t>
            </a:r>
            <a:r>
              <a:rPr lang="fr-FR" sz="1400" b="1" dirty="0" smtClean="0">
                <a:latin typeface="Calibri"/>
                <a:ea typeface="Calibri"/>
                <a:cs typeface="Calibri"/>
              </a:rPr>
              <a:t>/</a:t>
            </a:r>
            <a:r>
              <a:rPr lang="fr-FR" sz="1400" b="1" dirty="0" err="1" smtClean="0">
                <a:latin typeface="Calibri"/>
                <a:ea typeface="Calibri"/>
                <a:cs typeface="Calibri"/>
              </a:rPr>
              <a:t>walls</a:t>
            </a:r>
            <a:r>
              <a:rPr lang="fr-FR" sz="1400" b="1" dirty="0" smtClean="0">
                <a:latin typeface="Calibri"/>
                <a:ea typeface="Calibri"/>
                <a:cs typeface="Calibri"/>
              </a:rPr>
              <a:t> vibrations</a:t>
            </a:r>
          </a:p>
          <a:p>
            <a:pPr>
              <a:defRPr/>
            </a:pPr>
            <a:endParaRPr lang="fr-FR" sz="1400" b="1" dirty="0" smtClean="0">
              <a:latin typeface="Calibri"/>
              <a:ea typeface="Calibri"/>
              <a:cs typeface="Calibri"/>
            </a:endParaRPr>
          </a:p>
          <a:p>
            <a:pPr>
              <a:defRPr/>
            </a:pPr>
            <a:endParaRPr b="1" dirty="0"/>
          </a:p>
        </p:txBody>
      </p:sp>
      <p:sp>
        <p:nvSpPr>
          <p:cNvPr id="7" name="ZoneTexte 9"/>
          <p:cNvSpPr txBox="1"/>
          <p:nvPr/>
        </p:nvSpPr>
        <p:spPr bwMode="auto">
          <a:xfrm>
            <a:off x="3755053" y="1298266"/>
            <a:ext cx="3145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b="1" dirty="0" smtClean="0"/>
              <a:t>Air flow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b="1" dirty="0" smtClean="0"/>
              <a:t>Local turbulence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b="1" dirty="0" err="1"/>
              <a:t>G</a:t>
            </a:r>
            <a:r>
              <a:rPr lang="fr-FR" sz="1400" b="1" dirty="0" err="1" smtClean="0"/>
              <a:t>eneration</a:t>
            </a:r>
            <a:r>
              <a:rPr lang="fr-FR" sz="1400" b="1" dirty="0" smtClean="0"/>
              <a:t> of </a:t>
            </a:r>
            <a:r>
              <a:rPr lang="fr-FR" sz="1400" b="1" dirty="0" err="1" smtClean="0"/>
              <a:t>acoustic</a:t>
            </a:r>
            <a:endParaRPr lang="fr-FR" sz="1400" b="1" dirty="0" smtClean="0"/>
          </a:p>
          <a:p>
            <a:pPr>
              <a:defRPr/>
            </a:pPr>
            <a:r>
              <a:rPr lang="fr-FR" sz="1400" b="1" dirty="0" smtClean="0"/>
              <a:t> </a:t>
            </a:r>
            <a:r>
              <a:rPr lang="fr-FR" sz="1400" b="1" dirty="0" err="1" smtClean="0"/>
              <a:t>disturbances</a:t>
            </a:r>
            <a:r>
              <a:rPr lang="fr-FR" sz="1400" b="1" dirty="0" smtClean="0"/>
              <a:t> (pressure pulsations) </a:t>
            </a:r>
            <a:endParaRPr sz="1400" b="1" dirty="0"/>
          </a:p>
        </p:txBody>
      </p:sp>
      <p:sp>
        <p:nvSpPr>
          <p:cNvPr id="8" name="Rectangle 7"/>
          <p:cNvSpPr/>
          <p:nvPr/>
        </p:nvSpPr>
        <p:spPr>
          <a:xfrm>
            <a:off x="3839679" y="5291865"/>
            <a:ext cx="1295626" cy="238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209395" y="4960336"/>
            <a:ext cx="291959" cy="400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clarin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8693" y="3184254"/>
            <a:ext cx="4220714" cy="3165536"/>
          </a:xfrm>
          <a:prstGeom prst="rect">
            <a:avLst/>
          </a:prstGeom>
        </p:spPr>
      </p:pic>
      <p:sp>
        <p:nvSpPr>
          <p:cNvPr id="12" name="ZoneTexte 9"/>
          <p:cNvSpPr txBox="1"/>
          <p:nvPr/>
        </p:nvSpPr>
        <p:spPr bwMode="auto">
          <a:xfrm>
            <a:off x="6576180" y="1319506"/>
            <a:ext cx="2990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b="1" dirty="0" err="1" smtClean="0"/>
              <a:t>Acoustic</a:t>
            </a:r>
            <a:r>
              <a:rPr lang="fr-FR" sz="1400" b="1" dirty="0" smtClean="0"/>
              <a:t> radiation by </a:t>
            </a:r>
            <a:r>
              <a:rPr lang="fr-FR" sz="1400" b="1" dirty="0" err="1" smtClean="0"/>
              <a:t>inlets</a:t>
            </a:r>
            <a:r>
              <a:rPr lang="fr-FR" sz="1400" b="1" dirty="0" smtClean="0"/>
              <a:t>/</a:t>
            </a:r>
            <a:r>
              <a:rPr lang="fr-FR" sz="1400" b="1" dirty="0" err="1" smtClean="0"/>
              <a:t>outlet</a:t>
            </a:r>
            <a:r>
              <a:rPr lang="fr-FR" sz="1400" b="1" dirty="0" err="1"/>
              <a:t>s</a:t>
            </a:r>
            <a:r>
              <a:rPr lang="fr-FR" sz="1400" b="1" dirty="0" smtClean="0"/>
              <a:t> </a:t>
            </a:r>
            <a:endParaRPr lang="fr-FR" sz="1400" b="1" dirty="0"/>
          </a:p>
          <a:p>
            <a:pPr>
              <a:defRPr/>
            </a:pPr>
            <a:endParaRPr lang="fr-FR" sz="1400" b="1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b="1" dirty="0" smtClean="0"/>
              <a:t>Equivalent </a:t>
            </a:r>
            <a:r>
              <a:rPr lang="fr-FR" sz="1400" b="1" dirty="0" err="1" smtClean="0"/>
              <a:t>monopolar</a:t>
            </a:r>
            <a:r>
              <a:rPr lang="fr-FR" sz="1400" b="1" dirty="0" smtClean="0"/>
              <a:t> source</a:t>
            </a:r>
            <a:endParaRPr lang="fr-FR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b="1" dirty="0" smtClean="0"/>
              <a:t>Horn </a:t>
            </a:r>
            <a:r>
              <a:rPr lang="fr-FR" sz="1400" b="1" dirty="0" err="1" smtClean="0"/>
              <a:t>geometry</a:t>
            </a:r>
            <a:endParaRPr lang="fr-FR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b="1" dirty="0" smtClean="0"/>
              <a:t>HEPA </a:t>
            </a:r>
            <a:r>
              <a:rPr lang="fr-FR" sz="1400" b="1" dirty="0" err="1" smtClean="0"/>
              <a:t>filter</a:t>
            </a:r>
            <a:endParaRPr lang="fr-FR" sz="1400" b="1" dirty="0" smtClean="0"/>
          </a:p>
        </p:txBody>
      </p:sp>
      <p:sp>
        <p:nvSpPr>
          <p:cNvPr id="13" name="ZoneTexte 9"/>
          <p:cNvSpPr txBox="1"/>
          <p:nvPr/>
        </p:nvSpPr>
        <p:spPr bwMode="auto">
          <a:xfrm>
            <a:off x="9513405" y="1319506"/>
            <a:ext cx="30119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b="1" dirty="0" smtClean="0"/>
              <a:t>Simulation of </a:t>
            </a:r>
            <a:r>
              <a:rPr lang="fr-FR" sz="1400" b="1" dirty="0" err="1" smtClean="0"/>
              <a:t>acoustic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field</a:t>
            </a:r>
            <a:endParaRPr lang="fr-FR" sz="1400" b="1" dirty="0" smtClean="0"/>
          </a:p>
          <a:p>
            <a:pPr>
              <a:defRPr/>
            </a:pPr>
            <a:r>
              <a:rPr lang="fr-FR" sz="1400" b="1" dirty="0" smtClean="0"/>
              <a:t> </a:t>
            </a:r>
          </a:p>
          <a:p>
            <a:pPr>
              <a:defRPr/>
            </a:pPr>
            <a:r>
              <a:rPr lang="fr-FR" sz="1400" b="1" dirty="0" err="1" smtClean="0"/>
              <a:t>Clear</a:t>
            </a:r>
            <a:r>
              <a:rPr lang="fr-FR" sz="1400" b="1" dirty="0" smtClean="0"/>
              <a:t> modal </a:t>
            </a:r>
            <a:r>
              <a:rPr lang="fr-FR" sz="1400" b="1" dirty="0" err="1" smtClean="0"/>
              <a:t>behaviour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below</a:t>
            </a:r>
            <a:r>
              <a:rPr lang="fr-FR" sz="1400" b="1" dirty="0" smtClean="0"/>
              <a:t> 30Hz</a:t>
            </a:r>
            <a:endParaRPr lang="fr-FR" sz="1400" b="1" dirty="0"/>
          </a:p>
          <a:p>
            <a:pPr>
              <a:defRPr/>
            </a:pPr>
            <a:r>
              <a:rPr lang="fr-FR" sz="1400" b="1" dirty="0" smtClean="0"/>
              <a:t>Positions of </a:t>
            </a:r>
            <a:r>
              <a:rPr lang="fr-FR" sz="1400" b="1" dirty="0" err="1" smtClean="0"/>
              <a:t>inlets</a:t>
            </a:r>
            <a:r>
              <a:rPr lang="fr-FR" sz="1400" b="1" dirty="0" smtClean="0"/>
              <a:t>/</a:t>
            </a:r>
            <a:r>
              <a:rPr lang="fr-FR" sz="1400" b="1" dirty="0" err="1" smtClean="0"/>
              <a:t>outlets</a:t>
            </a:r>
            <a:r>
              <a:rPr lang="fr-FR" sz="1400" b="1" dirty="0" smtClean="0"/>
              <a:t> are key </a:t>
            </a:r>
            <a:r>
              <a:rPr lang="fr-FR" sz="1400" b="1" dirty="0" err="1" smtClean="0"/>
              <a:t>factors</a:t>
            </a:r>
            <a:endParaRPr sz="1400" b="1" dirty="0"/>
          </a:p>
        </p:txBody>
      </p:sp>
      <p:sp>
        <p:nvSpPr>
          <p:cNvPr id="14" name="ZoneTexte 9"/>
          <p:cNvSpPr txBox="1"/>
          <p:nvPr/>
        </p:nvSpPr>
        <p:spPr bwMode="auto">
          <a:xfrm>
            <a:off x="999744" y="3899443"/>
            <a:ext cx="32472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100" b="1" dirty="0" err="1" smtClean="0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inlets</a:t>
            </a:r>
            <a:endParaRPr lang="fr-FR" sz="1100" b="1" dirty="0" smtClean="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endParaRPr sz="1400" b="1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58562" y="5029414"/>
            <a:ext cx="6924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 b="1" dirty="0" err="1">
                <a:solidFill>
                  <a:srgbClr val="C50BBC"/>
                </a:solidFill>
                <a:ea typeface="Calibri"/>
                <a:cs typeface="Calibri"/>
              </a:rPr>
              <a:t>outlets</a:t>
            </a:r>
            <a:endParaRPr lang="fr-FR" sz="1100" b="1" dirty="0">
              <a:solidFill>
                <a:srgbClr val="C50BBC"/>
              </a:solidFill>
              <a:ea typeface="Calibri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83400" y="3685781"/>
            <a:ext cx="1477847" cy="400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9416231" y="3184254"/>
            <a:ext cx="863176" cy="3236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290896" y="5520268"/>
            <a:ext cx="832842" cy="400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/>
          <p:cNvCxnSpPr/>
          <p:nvPr/>
        </p:nvCxnSpPr>
        <p:spPr>
          <a:xfrm flipH="1">
            <a:off x="3781425" y="1146591"/>
            <a:ext cx="9525" cy="2174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H="1">
            <a:off x="6566655" y="1256488"/>
            <a:ext cx="9525" cy="2174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>
            <a:off x="9553387" y="1319725"/>
            <a:ext cx="9525" cy="2174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15"/>
          <p:cNvPicPr>
            <a:picLocks noChangeAspect="1"/>
          </p:cNvPicPr>
          <p:nvPr/>
        </p:nvPicPr>
        <p:blipFill>
          <a:blip r:embed="rId7"/>
          <a:srcRect l="57749"/>
          <a:stretch/>
        </p:blipFill>
        <p:spPr bwMode="auto">
          <a:xfrm>
            <a:off x="9513405" y="3022701"/>
            <a:ext cx="2678595" cy="285245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08395" y="134733"/>
            <a:ext cx="64716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 </a:t>
            </a:r>
            <a:r>
              <a:rPr lang="fr-F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halls</a:t>
            </a:r>
            <a:endParaRPr lang="fr-FR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necteur droit 24"/>
          <p:cNvCxnSpPr/>
          <p:nvPr/>
        </p:nvCxnSpPr>
        <p:spPr>
          <a:xfrm>
            <a:off x="0" y="64661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15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3591747" name="ZoneTexte 1053591746"/>
          <p:cNvSpPr txBox="1"/>
          <p:nvPr/>
        </p:nvSpPr>
        <p:spPr bwMode="auto">
          <a:xfrm>
            <a:off x="4116975" y="3427693"/>
            <a:ext cx="3611007" cy="295392"/>
          </a:xfrm>
          <a:prstGeom prst="rect">
            <a:avLst/>
          </a:prstGeom>
          <a:noFill/>
          <a:ln>
            <a:noFill/>
          </a:ln>
          <a:effectLst/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4603622" name="Image 14603621"/>
          <p:cNvPicPr/>
          <p:nvPr/>
        </p:nvPicPr>
        <p:blipFill>
          <a:blip r:embed="rId3"/>
          <a:stretch/>
        </p:blipFill>
        <p:spPr bwMode="auto">
          <a:xfrm>
            <a:off x="7602476" y="3963706"/>
            <a:ext cx="2999230" cy="513805"/>
          </a:xfrm>
          <a:prstGeom prst="rect">
            <a:avLst/>
          </a:prstGeom>
          <a:effectLst/>
        </p:spPr>
      </p:pic>
      <p:pic>
        <p:nvPicPr>
          <p:cNvPr id="1472825357" name="Image 1472825356"/>
          <p:cNvPicPr/>
          <p:nvPr/>
        </p:nvPicPr>
        <p:blipFill>
          <a:blip r:embed="rId4"/>
          <a:stretch/>
        </p:blipFill>
        <p:spPr bwMode="auto">
          <a:xfrm>
            <a:off x="973931" y="3946186"/>
            <a:ext cx="2831591" cy="561266"/>
          </a:xfrm>
          <a:prstGeom prst="rect">
            <a:avLst/>
          </a:prstGeom>
          <a:effectLst/>
        </p:spPr>
      </p:pic>
      <p:pic>
        <p:nvPicPr>
          <p:cNvPr id="40029835" name="Image 40029834"/>
          <p:cNvPicPr/>
          <p:nvPr/>
        </p:nvPicPr>
        <p:blipFill>
          <a:blip r:embed="rId5"/>
          <a:stretch/>
        </p:blipFill>
        <p:spPr bwMode="auto">
          <a:xfrm>
            <a:off x="9754370" y="5269618"/>
            <a:ext cx="2276420" cy="591311"/>
          </a:xfrm>
          <a:prstGeom prst="rect">
            <a:avLst/>
          </a:prstGeom>
          <a:effectLst/>
        </p:spPr>
      </p:pic>
      <p:pic>
        <p:nvPicPr>
          <p:cNvPr id="521879042" name="Image 521879041"/>
          <p:cNvPicPr/>
          <p:nvPr/>
        </p:nvPicPr>
        <p:blipFill>
          <a:blip r:embed="rId6"/>
          <a:stretch/>
        </p:blipFill>
        <p:spPr bwMode="auto">
          <a:xfrm>
            <a:off x="7354449" y="5334668"/>
            <a:ext cx="1751727" cy="500306"/>
          </a:xfrm>
          <a:prstGeom prst="rect">
            <a:avLst/>
          </a:prstGeom>
          <a:effectLst/>
        </p:spPr>
      </p:pic>
      <p:pic>
        <p:nvPicPr>
          <p:cNvPr id="477556502" name="Image 477556501"/>
          <p:cNvPicPr/>
          <p:nvPr/>
        </p:nvPicPr>
        <p:blipFill rotWithShape="1">
          <a:blip r:embed="rId7"/>
          <a:srcRect r="67311"/>
          <a:stretch/>
        </p:blipFill>
        <p:spPr bwMode="auto">
          <a:xfrm>
            <a:off x="390479" y="5170152"/>
            <a:ext cx="612538" cy="573298"/>
          </a:xfrm>
          <a:prstGeom prst="rect">
            <a:avLst/>
          </a:prstGeom>
          <a:effectLst/>
        </p:spPr>
      </p:pic>
      <p:sp>
        <p:nvSpPr>
          <p:cNvPr id="164899185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3986D2C-7DC4-09D8-77AF-289CBA699272}" type="slidenum">
              <a:rPr lang="fr-FR"/>
              <a:t>5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 bwMode="auto">
              <a:xfrm>
                <a:off x="6766013" y="1800394"/>
                <a:ext cx="4069969" cy="763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7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m:rPr>
                          <m:sty m:val="p"/>
                        </m:rPr>
                        <a:rPr lang="fr-FR" sz="1700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fr-FR" sz="17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7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fr-FR" sz="17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7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fr-FR" sz="17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fr-FR" sz="1700" b="0" i="1" smtClean="0">
                          <a:latin typeface="Cambria Math" panose="02040503050406030204" pitchFamily="18" charset="0"/>
                        </a:rPr>
                        <m:t>𝐺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fr-FR" sz="17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fr-FR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700" b="0" i="1" smtClean="0">
                                  <a:latin typeface="Cambria Math" panose="02040503050406030204" pitchFamily="18" charset="0"/>
                                </a:rPr>
                                <m:t>𝛿𝜌</m:t>
                              </m:r>
                              <m:d>
                                <m:dPr>
                                  <m:ctrlPr>
                                    <a:rPr lang="fr-FR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p>
                                        <m:sSupPr>
                                          <m:ctrlPr>
                                            <a:rPr lang="fr-FR" sz="17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1700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fr-FR" sz="17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acc>
                                  <m:r>
                                    <a:rPr lang="fr-FR" sz="17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7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FR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p>
                                        <m:sSupPr>
                                          <m:ctrlPr>
                                            <a:rPr lang="fr-FR" sz="17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1700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fr-FR" sz="17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acc>
                                  <m:r>
                                    <a:rPr lang="fr-FR" sz="17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7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</m:den>
                          </m:f>
                          <m:r>
                            <a:rPr lang="fr-FR" sz="17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  <m:d>
                            <m:dPr>
                              <m:ctrlPr>
                                <a:rPr lang="fr-FR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p>
                                    <m:sSupPr>
                                      <m:ctrlPr>
                                        <a:rPr lang="fr-FR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7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fr-FR" sz="17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acc>
                            </m:e>
                          </m:d>
                        </m:e>
                      </m:nary>
                      <m:r>
                        <a:rPr lang="fr-FR" sz="17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700" dirty="0"/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6013" y="1800394"/>
                <a:ext cx="4069969" cy="7638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 bwMode="auto">
              <a:xfrm>
                <a:off x="7058708" y="2615892"/>
                <a:ext cx="2209579" cy="3872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7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7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  <m:d>
                        <m:dPr>
                          <m:ctrlPr>
                            <a:rPr lang="fr-FR" sz="17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7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fr-FR" sz="17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7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fr-FR" sz="1700" b="0" i="1" smtClean="0"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fr-FR" sz="17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7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</m:acc>
                      <m:r>
                        <m:rPr>
                          <m:sty m:val="p"/>
                        </m:rPr>
                        <a:rPr lang="fr-FR" sz="1700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fr-FR" sz="17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sz="17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7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fr-FR" sz="17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17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sz="17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700" dirty="0"/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8708" y="2615892"/>
                <a:ext cx="2209579" cy="387286"/>
              </a:xfrm>
              <a:prstGeom prst="rect">
                <a:avLst/>
              </a:prstGeom>
              <a:blipFill>
                <a:blip r:embed="rId9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necteur droit avec flèche 2"/>
          <p:cNvCxnSpPr/>
          <p:nvPr/>
        </p:nvCxnSpPr>
        <p:spPr>
          <a:xfrm flipH="1">
            <a:off x="8488476" y="4289731"/>
            <a:ext cx="907333" cy="7438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10243671" y="4279037"/>
            <a:ext cx="9282" cy="4390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/>
            </p:nvSpPr>
            <p:spPr bwMode="auto">
              <a:xfrm>
                <a:off x="784497" y="1860336"/>
                <a:ext cx="1462836" cy="6136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𝛿𝜌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4497" y="1860336"/>
                <a:ext cx="1462836" cy="6136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ZoneTexte 37"/>
          <p:cNvSpPr txBox="1"/>
          <p:nvPr/>
        </p:nvSpPr>
        <p:spPr bwMode="auto">
          <a:xfrm>
            <a:off x="-132515" y="1531729"/>
            <a:ext cx="5172926" cy="352652"/>
          </a:xfrm>
          <a:prstGeom prst="rect">
            <a:avLst/>
          </a:prstGeom>
          <a:noFill/>
          <a:ln>
            <a:noFill/>
          </a:ln>
          <a:effectLst/>
        </p:spPr>
        <p:txBody>
          <a:bodyPr lIns="94676" tIns="49667" rIns="94676" bIns="49667" anchor="ctr"/>
          <a:lstStyle/>
          <a:p>
            <a:pPr marL="342900" marR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u="none" strike="noStrike" spc="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Acoustic</a:t>
            </a:r>
            <a:r>
              <a:rPr lang="fr-FR" u="none" strike="noStrike" spc="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pressure ~ </a:t>
            </a:r>
            <a:r>
              <a:rPr lang="fr-FR" u="none" strike="noStrike" spc="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density</a:t>
            </a:r>
            <a:r>
              <a:rPr lang="fr-FR" u="none" strike="noStrike" spc="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fluctuations</a:t>
            </a:r>
            <a:endParaRPr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 bwMode="auto">
          <a:xfrm>
            <a:off x="6080716" y="1473527"/>
            <a:ext cx="3714961" cy="352652"/>
          </a:xfrm>
          <a:prstGeom prst="rect">
            <a:avLst/>
          </a:prstGeom>
          <a:noFill/>
          <a:ln>
            <a:noFill/>
          </a:ln>
          <a:effectLst/>
        </p:spPr>
        <p:txBody>
          <a:bodyPr lIns="94676" tIns="49667" rIns="94676" bIns="49667" anchor="ctr"/>
          <a:lstStyle/>
          <a:p>
            <a:pPr marL="342900" marR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u="none" strike="noStrike" spc="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Potential</a:t>
            </a:r>
            <a:r>
              <a:rPr lang="fr-FR" u="none" strike="noStrike" spc="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fr-FR" u="none" strike="noStrike" spc="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gravity</a:t>
            </a:r>
            <a:r>
              <a:rPr lang="fr-FR" u="none" strike="noStrike" spc="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u="none" strike="noStrike" spc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field</a:t>
            </a:r>
            <a:endParaRPr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ZoneTexte 39"/>
          <p:cNvSpPr txBox="1"/>
          <p:nvPr/>
        </p:nvSpPr>
        <p:spPr bwMode="auto">
          <a:xfrm>
            <a:off x="202049" y="3227885"/>
            <a:ext cx="511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Modal expansion of the pressure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ZoneTexte 40"/>
          <p:cNvSpPr txBox="1"/>
          <p:nvPr/>
        </p:nvSpPr>
        <p:spPr bwMode="auto">
          <a:xfrm>
            <a:off x="6485249" y="3319629"/>
            <a:ext cx="5769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Expansion of the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newtonian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noise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Connecteur droit avec flèche 47"/>
          <p:cNvCxnSpPr/>
          <p:nvPr/>
        </p:nvCxnSpPr>
        <p:spPr>
          <a:xfrm flipH="1">
            <a:off x="1538677" y="4393886"/>
            <a:ext cx="1283252" cy="5390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02049" y="97082"/>
            <a:ext cx="10739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Newtonian noise from acoustic origin – methodology for the modelling</a:t>
            </a:r>
            <a:endParaRPr lang="en-US" sz="2800" b="1" dirty="0"/>
          </a:p>
        </p:txBody>
      </p:sp>
      <p:pic>
        <p:nvPicPr>
          <p:cNvPr id="28" name="Image 27"/>
          <p:cNvPicPr/>
          <p:nvPr/>
        </p:nvPicPr>
        <p:blipFill rotWithShape="1">
          <a:blip r:embed="rId7"/>
          <a:srcRect l="30481" t="-92" r="47317" b="54299"/>
          <a:stretch/>
        </p:blipFill>
        <p:spPr bwMode="auto">
          <a:xfrm>
            <a:off x="1003017" y="5325530"/>
            <a:ext cx="416043" cy="262541"/>
          </a:xfrm>
          <a:prstGeom prst="rect">
            <a:avLst/>
          </a:prstGeom>
          <a:effectLst/>
        </p:spPr>
      </p:pic>
      <p:pic>
        <p:nvPicPr>
          <p:cNvPr id="30" name="Image 29"/>
          <p:cNvPicPr/>
          <p:nvPr/>
        </p:nvPicPr>
        <p:blipFill rotWithShape="1">
          <a:blip r:embed="rId7"/>
          <a:srcRect l="30109" t="-6787" r="-30109" b="-8411"/>
          <a:stretch/>
        </p:blipFill>
        <p:spPr bwMode="auto">
          <a:xfrm>
            <a:off x="1488652" y="5170150"/>
            <a:ext cx="1873870" cy="660425"/>
          </a:xfrm>
          <a:prstGeom prst="rect">
            <a:avLst/>
          </a:prstGeom>
          <a:effectLst/>
        </p:spPr>
      </p:pic>
      <p:sp>
        <p:nvSpPr>
          <p:cNvPr id="6" name="Rectangle 5"/>
          <p:cNvSpPr/>
          <p:nvPr/>
        </p:nvSpPr>
        <p:spPr>
          <a:xfrm>
            <a:off x="3700318" y="5269618"/>
            <a:ext cx="344292" cy="348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9625967" y="4879696"/>
            <a:ext cx="1478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basis</a:t>
            </a:r>
          </a:p>
        </p:txBody>
      </p:sp>
      <p:cxnSp>
        <p:nvCxnSpPr>
          <p:cNvPr id="43" name="Connecteur droit avec flèche 42"/>
          <p:cNvCxnSpPr/>
          <p:nvPr/>
        </p:nvCxnSpPr>
        <p:spPr bwMode="auto">
          <a:xfrm flipH="1">
            <a:off x="3394953" y="4346333"/>
            <a:ext cx="582" cy="4173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 bwMode="auto">
          <a:xfrm>
            <a:off x="3246497" y="4836059"/>
            <a:ext cx="1359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mode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7354449" y="4989948"/>
            <a:ext cx="9605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63079" y="4725807"/>
            <a:ext cx="9605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Connecteur droit 50"/>
          <p:cNvCxnSpPr/>
          <p:nvPr/>
        </p:nvCxnSpPr>
        <p:spPr>
          <a:xfrm>
            <a:off x="5758774" y="1643974"/>
            <a:ext cx="0" cy="45914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0" y="64661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5732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E00AD96-505F-15EE-3FB3-1921AB0794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9" y="1775968"/>
            <a:ext cx="3793814" cy="2803666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-2909644" y="12488804"/>
            <a:ext cx="81733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err="1"/>
              <a:t>Meet</a:t>
            </a:r>
            <a:r>
              <a:rPr lang="fr-FR" sz="2500" dirty="0"/>
              <a:t> Workshop, </a:t>
            </a:r>
            <a:r>
              <a:rPr lang="fr-FR" sz="2500" dirty="0" err="1"/>
              <a:t>Italy</a:t>
            </a:r>
            <a:r>
              <a:rPr lang="fr-FR" sz="2500" dirty="0"/>
              <a:t>, </a:t>
            </a:r>
            <a:r>
              <a:rPr lang="fr-FR" sz="2500" dirty="0" err="1"/>
              <a:t>Orosei</a:t>
            </a:r>
            <a:r>
              <a:rPr lang="fr-FR" sz="2500" dirty="0"/>
              <a:t> 6-10 </a:t>
            </a:r>
            <a:r>
              <a:rPr lang="fr-FR" sz="2500" dirty="0" err="1"/>
              <a:t>October</a:t>
            </a:r>
            <a:r>
              <a:rPr lang="fr-FR" sz="2500" dirty="0"/>
              <a:t>  2025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65231" y="105186"/>
            <a:ext cx="10156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Noise </a:t>
            </a:r>
            <a:r>
              <a:rPr lang="fr-FR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air </a:t>
            </a:r>
            <a:r>
              <a:rPr lang="fr-FR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conditioning</a:t>
            </a:r>
            <a:r>
              <a:rPr lang="fr-F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– Full and </a:t>
            </a:r>
            <a:r>
              <a:rPr lang="fr-F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</a:t>
            </a:r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  <a:endParaRPr lang="fr-FR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89376" y="4193246"/>
            <a:ext cx="1349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harmonic</a:t>
            </a: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pistons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1891006" y="3889931"/>
            <a:ext cx="0" cy="3139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2179793-3CB8-946F-9F8D-F97EA63F2AE0}"/>
              </a:ext>
            </a:extLst>
          </p:cNvPr>
          <p:cNvCxnSpPr/>
          <p:nvPr/>
        </p:nvCxnSpPr>
        <p:spPr>
          <a:xfrm flipV="1">
            <a:off x="1781267" y="3822766"/>
            <a:ext cx="0" cy="3139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B722F7F2-096E-6E20-05DA-9D94E1E00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31" y="4855310"/>
            <a:ext cx="2523229" cy="1864692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159F1D03-5243-E887-2FF0-9F6C24976DC3}"/>
              </a:ext>
            </a:extLst>
          </p:cNvPr>
          <p:cNvGrpSpPr/>
          <p:nvPr/>
        </p:nvGrpSpPr>
        <p:grpSpPr>
          <a:xfrm>
            <a:off x="4072969" y="1863343"/>
            <a:ext cx="6025080" cy="4950709"/>
            <a:chOff x="4732148" y="31013984"/>
            <a:chExt cx="8537201" cy="9492262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ADF3532-2829-2C98-1248-056D6871B45B}"/>
                </a:ext>
              </a:extLst>
            </p:cNvPr>
            <p:cNvGrpSpPr/>
            <p:nvPr/>
          </p:nvGrpSpPr>
          <p:grpSpPr>
            <a:xfrm>
              <a:off x="4732148" y="31473226"/>
              <a:ext cx="8537201" cy="9033020"/>
              <a:chOff x="6544055" y="33635015"/>
              <a:chExt cx="7500373" cy="7935976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C589FD41-EA3D-31DE-4E86-D9C6C80E6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90"/>
              <a:stretch/>
            </p:blipFill>
            <p:spPr>
              <a:xfrm>
                <a:off x="6574316" y="33635015"/>
                <a:ext cx="7470112" cy="2473854"/>
              </a:xfrm>
              <a:prstGeom prst="rect">
                <a:avLst/>
              </a:prstGeom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0625AD60-7549-C54F-D57D-650B15415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027"/>
              <a:stretch/>
            </p:blipFill>
            <p:spPr>
              <a:xfrm>
                <a:off x="6564581" y="36335922"/>
                <a:ext cx="7453844" cy="2678012"/>
              </a:xfrm>
              <a:prstGeom prst="rect">
                <a:avLst/>
              </a:prstGeom>
            </p:spPr>
          </p:pic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D59D8415-FC34-0D4F-95C9-C397FCE4D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253"/>
              <a:stretch/>
            </p:blipFill>
            <p:spPr>
              <a:xfrm>
                <a:off x="6544055" y="38828663"/>
                <a:ext cx="7474370" cy="2742328"/>
              </a:xfrm>
              <a:prstGeom prst="rect">
                <a:avLst/>
              </a:prstGeom>
            </p:spPr>
          </p:pic>
        </p:grp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8F244BF-AE32-5CEC-E92E-0C8B7165F4CC}"/>
                </a:ext>
              </a:extLst>
            </p:cNvPr>
            <p:cNvSpPr txBox="1"/>
            <p:nvPr/>
          </p:nvSpPr>
          <p:spPr>
            <a:xfrm>
              <a:off x="5459434" y="31013984"/>
              <a:ext cx="24067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F8551"/>
                  </a:solidFill>
                </a:rPr>
                <a:t>Simulation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A3908F6-BFCC-C351-F915-B92C9938C31B}"/>
                </a:ext>
              </a:extLst>
            </p:cNvPr>
            <p:cNvSpPr txBox="1"/>
            <p:nvPr/>
          </p:nvSpPr>
          <p:spPr>
            <a:xfrm>
              <a:off x="7581210" y="31069430"/>
              <a:ext cx="24067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>
                  <a:solidFill>
                    <a:srgbClr val="0070C0"/>
                  </a:solidFill>
                </a:rPr>
                <a:t>Measurement</a:t>
              </a:r>
              <a:endParaRPr lang="fr-FR" b="1" dirty="0">
                <a:solidFill>
                  <a:srgbClr val="0070C0"/>
                </a:solidFill>
              </a:endParaRP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588E9BA2-E169-4EA3-DC8B-04D14C668EE1}"/>
                </a:ext>
              </a:extLst>
            </p:cNvPr>
            <p:cNvCxnSpPr/>
            <p:nvPr/>
          </p:nvCxnSpPr>
          <p:spPr>
            <a:xfrm>
              <a:off x="6916665" y="31641756"/>
              <a:ext cx="704979" cy="1129316"/>
            </a:xfrm>
            <a:prstGeom prst="straightConnector1">
              <a:avLst/>
            </a:prstGeom>
            <a:ln w="38100">
              <a:solidFill>
                <a:srgbClr val="FF855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5359D019-7BDC-F387-EA8E-748D76154AA3}"/>
                </a:ext>
              </a:extLst>
            </p:cNvPr>
            <p:cNvCxnSpPr>
              <a:cxnSpLocks/>
            </p:cNvCxnSpPr>
            <p:nvPr/>
          </p:nvCxnSpPr>
          <p:spPr>
            <a:xfrm>
              <a:off x="8226264" y="31625773"/>
              <a:ext cx="365193" cy="82350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BA3908F6-BFCC-C351-F915-B92C9938C31B}"/>
              </a:ext>
            </a:extLst>
          </p:cNvPr>
          <p:cNvSpPr txBox="1"/>
          <p:nvPr/>
        </p:nvSpPr>
        <p:spPr>
          <a:xfrm rot="16200000">
            <a:off x="2899858" y="2523027"/>
            <a:ext cx="28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Pressure</a:t>
            </a:r>
            <a:endParaRPr lang="fr-FR" b="1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A3908F6-BFCC-C351-F915-B92C9938C31B}"/>
              </a:ext>
            </a:extLst>
          </p:cNvPr>
          <p:cNvSpPr txBox="1"/>
          <p:nvPr/>
        </p:nvSpPr>
        <p:spPr>
          <a:xfrm rot="16200000">
            <a:off x="3735179" y="5864108"/>
            <a:ext cx="129437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/>
              <a:t>Outlets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Acoustic</a:t>
            </a:r>
            <a:r>
              <a:rPr lang="fr-FR" sz="1400" b="1" dirty="0" smtClean="0"/>
              <a:t> flow</a:t>
            </a:r>
            <a:endParaRPr lang="fr-FR" sz="1400" b="1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A3908F6-BFCC-C351-F915-B92C9938C31B}"/>
              </a:ext>
            </a:extLst>
          </p:cNvPr>
          <p:cNvSpPr txBox="1"/>
          <p:nvPr/>
        </p:nvSpPr>
        <p:spPr>
          <a:xfrm rot="16200000">
            <a:off x="3785952" y="4319094"/>
            <a:ext cx="12783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/>
              <a:t>Inlets</a:t>
            </a:r>
            <a:r>
              <a:rPr lang="fr-FR" sz="1400" b="1" dirty="0" smtClean="0"/>
              <a:t> </a:t>
            </a:r>
          </a:p>
          <a:p>
            <a:pPr algn="ctr"/>
            <a:r>
              <a:rPr lang="fr-FR" sz="1400" b="1" dirty="0" err="1" smtClean="0"/>
              <a:t>Acoustic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flows</a:t>
            </a:r>
            <a:r>
              <a:rPr lang="fr-FR" sz="1400" b="1" dirty="0" smtClean="0"/>
              <a:t> </a:t>
            </a:r>
            <a:endParaRPr lang="fr-FR" sz="1400" b="1" dirty="0"/>
          </a:p>
        </p:txBody>
      </p:sp>
      <p:cxnSp>
        <p:nvCxnSpPr>
          <p:cNvPr id="30" name="Connecteur droit 29"/>
          <p:cNvCxnSpPr/>
          <p:nvPr/>
        </p:nvCxnSpPr>
        <p:spPr>
          <a:xfrm>
            <a:off x="0" y="64661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65231" y="755347"/>
            <a:ext cx="1101776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:          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ducts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room are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excited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2 pistons</a:t>
            </a:r>
          </a:p>
          <a:p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: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inlets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outlets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replaced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equivalent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monopoles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whose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flow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computed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full model. </a:t>
            </a:r>
          </a:p>
          <a:p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a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dominant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inlets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outlets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considered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FR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098049" y="2267381"/>
            <a:ext cx="16241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</a:t>
            </a:r>
            <a:r>
              <a:rPr lang="fr-FR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aggreement</a:t>
            </a:r>
            <a:r>
              <a:rPr lang="fr-FR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FR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direct </a:t>
            </a:r>
            <a:r>
              <a:rPr lang="fr-FR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fr-FR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</a:t>
            </a:r>
            <a:r>
              <a:rPr lang="fr-FR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!</a:t>
            </a:r>
            <a:endParaRPr lang="fr-FR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666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/>
          <p:nvPr/>
        </p:nvPicPr>
        <p:blipFill>
          <a:blip r:embed="rId3"/>
          <a:stretch/>
        </p:blipFill>
        <p:spPr bwMode="auto">
          <a:xfrm>
            <a:off x="7820296" y="1820813"/>
            <a:ext cx="2778953" cy="538190"/>
          </a:xfrm>
          <a:prstGeom prst="rect">
            <a:avLst/>
          </a:prstGeom>
          <a:effectLst/>
        </p:spPr>
      </p:pic>
      <p:sp>
        <p:nvSpPr>
          <p:cNvPr id="29" name="Ellipse 28"/>
          <p:cNvSpPr/>
          <p:nvPr/>
        </p:nvSpPr>
        <p:spPr bwMode="auto">
          <a:xfrm>
            <a:off x="9963574" y="1676352"/>
            <a:ext cx="734583" cy="648000"/>
          </a:xfrm>
          <a:prstGeom prst="ellipse">
            <a:avLst/>
          </a:prstGeom>
          <a:noFill/>
          <a:ln w="28575">
            <a:solidFill>
              <a:srgbClr val="625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8001483" name="ZoneTexte 308001482"/>
          <p:cNvSpPr txBox="1"/>
          <p:nvPr/>
        </p:nvSpPr>
        <p:spPr bwMode="auto">
          <a:xfrm>
            <a:off x="4116975" y="3427693"/>
            <a:ext cx="3611007" cy="295392"/>
          </a:xfrm>
          <a:prstGeom prst="rect">
            <a:avLst/>
          </a:prstGeom>
          <a:noFill/>
          <a:ln>
            <a:noFill/>
          </a:ln>
          <a:effectLst/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760692485" name="Connecteur droit 760692484"/>
          <p:cNvSpPr/>
          <p:nvPr/>
        </p:nvSpPr>
        <p:spPr bwMode="auto">
          <a:xfrm>
            <a:off x="6096000" y="1190895"/>
            <a:ext cx="0" cy="5505994"/>
          </a:xfrm>
          <a:prstGeom prst="line">
            <a:avLst/>
          </a:prstGeom>
          <a:ln w="6350">
            <a:solidFill>
              <a:srgbClr val="000000"/>
            </a:solidFill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484573038" name="Image 484573037"/>
          <p:cNvPicPr/>
          <p:nvPr/>
        </p:nvPicPr>
        <p:blipFill>
          <a:blip r:embed="rId4"/>
          <a:stretch/>
        </p:blipFill>
        <p:spPr bwMode="auto">
          <a:xfrm>
            <a:off x="1119921" y="1809275"/>
            <a:ext cx="2831591" cy="561266"/>
          </a:xfrm>
          <a:prstGeom prst="rect">
            <a:avLst/>
          </a:prstGeom>
          <a:effectLst/>
        </p:spPr>
      </p:pic>
      <p:sp>
        <p:nvSpPr>
          <p:cNvPr id="573087355" name="ZoneTexte 573087354"/>
          <p:cNvSpPr txBox="1"/>
          <p:nvPr/>
        </p:nvSpPr>
        <p:spPr bwMode="auto">
          <a:xfrm>
            <a:off x="1702525" y="1257952"/>
            <a:ext cx="2655242" cy="352652"/>
          </a:xfrm>
          <a:prstGeom prst="rect">
            <a:avLst/>
          </a:prstGeom>
          <a:noFill/>
          <a:ln>
            <a:noFill/>
          </a:ln>
          <a:effectLst/>
        </p:spPr>
        <p:txBody>
          <a:bodyPr lIns="94676" tIns="49667" rIns="94676" bIns="49667" anchor="ctr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u="none" strike="noStrike" spc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Acoustic</a:t>
            </a:r>
            <a:r>
              <a:rPr lang="fr-FR" sz="2000" u="none" strike="noStrike" spc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u="none" strike="noStrike" spc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field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0940119" name="ZoneTexte 1560940118"/>
          <p:cNvSpPr txBox="1"/>
          <p:nvPr/>
        </p:nvSpPr>
        <p:spPr bwMode="auto">
          <a:xfrm>
            <a:off x="7623860" y="1257952"/>
            <a:ext cx="3048114" cy="352652"/>
          </a:xfrm>
          <a:prstGeom prst="rect">
            <a:avLst/>
          </a:prstGeom>
          <a:noFill/>
          <a:ln>
            <a:noFill/>
          </a:ln>
          <a:effectLst/>
        </p:spPr>
        <p:txBody>
          <a:bodyPr lIns="94676" tIns="49667" rIns="94676" bIns="49667" anchor="ctr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u="none" strike="noStrike" spc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</a:t>
            </a:r>
            <a:r>
              <a:rPr lang="fr-FR" sz="2000" u="none" strike="noStrike" spc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2000" u="none" strike="noStrike" spc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gravity</a:t>
            </a:r>
            <a:r>
              <a:rPr lang="fr-FR" sz="2000" u="none" strike="noStrike" spc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u="none" strike="noStrike" spc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field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3963228" name="Image 46396322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86749" y="3265223"/>
            <a:ext cx="5676841" cy="3240553"/>
          </a:xfrm>
          <a:prstGeom prst="rect">
            <a:avLst/>
          </a:prstGeom>
        </p:spPr>
      </p:pic>
      <p:pic>
        <p:nvPicPr>
          <p:cNvPr id="33993863" name="Image 3399386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237088" y="3265021"/>
            <a:ext cx="5768163" cy="3240956"/>
          </a:xfrm>
          <a:prstGeom prst="rect">
            <a:avLst/>
          </a:prstGeom>
        </p:spPr>
      </p:pic>
      <p:sp>
        <p:nvSpPr>
          <p:cNvPr id="75886001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D0CB8E-B053-7651-ED50-2B80EBB5D33C}" type="slidenum">
              <a:rPr lang="fr-FR"/>
              <a:t>7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 flipH="1">
                <a:off x="1694497" y="6404987"/>
                <a:ext cx="27070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sz="1400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fr-FR" sz="1400" b="0" i="1" baseline="-25000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FR" sz="14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400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Function</a:t>
                </a:r>
                <a:endParaRPr lang="fr-FR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694497" y="6404987"/>
                <a:ext cx="2707006" cy="307777"/>
              </a:xfrm>
              <a:prstGeom prst="rect">
                <a:avLst/>
              </a:prstGeom>
              <a:blipFill>
                <a:blip r:embed="rId7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 flipH="1">
                <a:off x="7790497" y="6453393"/>
                <a:ext cx="27070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400" b="0" i="0" dirty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lang="fr-FR" sz="1400" b="0" i="1" baseline="-25000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FR" sz="14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400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Function</a:t>
                </a:r>
                <a:endParaRPr lang="fr-FR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790497" y="6453393"/>
                <a:ext cx="2707006" cy="307777"/>
              </a:xfrm>
              <a:prstGeom prst="rect">
                <a:avLst/>
              </a:prstGeom>
              <a:blipFill>
                <a:blip r:embed="rId8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llipse 2"/>
          <p:cNvSpPr/>
          <p:nvPr/>
        </p:nvSpPr>
        <p:spPr>
          <a:xfrm>
            <a:off x="3306532" y="1676352"/>
            <a:ext cx="734583" cy="64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 bwMode="auto">
          <a:xfrm>
            <a:off x="1778365" y="2944897"/>
            <a:ext cx="253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Modal basis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 bwMode="auto">
          <a:xfrm>
            <a:off x="7874365" y="2944897"/>
            <a:ext cx="253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Functional</a:t>
            </a:r>
            <a:r>
              <a:rPr lang="fr-FR" dirty="0" smtClean="0"/>
              <a:t> basis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-227837" y="85615"/>
            <a:ext cx="4179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buClr>
                <a:srgbClr val="000000"/>
              </a:buClr>
              <a:buSzPts val="2800"/>
              <a:defRPr/>
            </a:pPr>
            <a:r>
              <a:rPr lang="fr-FR" sz="2400" b="1" dirty="0">
                <a:ea typeface="Calibri"/>
                <a:cs typeface="Calibri"/>
              </a:rPr>
              <a:t>Modal and </a:t>
            </a:r>
            <a:r>
              <a:rPr lang="fr-FR" sz="2400" b="1" dirty="0" err="1">
                <a:ea typeface="Calibri"/>
                <a:cs typeface="Calibri"/>
              </a:rPr>
              <a:t>functional</a:t>
            </a:r>
            <a:r>
              <a:rPr lang="fr-FR" sz="2400" b="1" dirty="0">
                <a:ea typeface="Calibri"/>
                <a:cs typeface="Calibri"/>
              </a:rPr>
              <a:t> </a:t>
            </a:r>
            <a:r>
              <a:rPr lang="fr-FR" sz="2400" b="1" dirty="0" smtClean="0">
                <a:ea typeface="Calibri"/>
                <a:cs typeface="Calibri"/>
              </a:rPr>
              <a:t>bases</a:t>
            </a:r>
            <a:endParaRPr lang="fr-FR" sz="2400" b="1" dirty="0">
              <a:cs typeface="Calibri"/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0" y="64661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0374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/>
          <a:srcRect l="24567" t="50536" r="50995" b="-3410"/>
          <a:stretch/>
        </p:blipFill>
        <p:spPr bwMode="auto">
          <a:xfrm>
            <a:off x="3062796" y="3222594"/>
            <a:ext cx="2614638" cy="3229301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 bwMode="auto">
          <a:xfrm>
            <a:off x="3320445" y="5520555"/>
            <a:ext cx="1955130" cy="85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3963228" name="Image 463963227"/>
          <p:cNvPicPr>
            <a:picLocks noChangeAspect="1"/>
          </p:cNvPicPr>
          <p:nvPr/>
        </p:nvPicPr>
        <p:blipFill rotWithShape="1">
          <a:blip r:embed="rId3"/>
          <a:srcRect r="75562" b="47126"/>
          <a:stretch/>
        </p:blipFill>
        <p:spPr bwMode="auto">
          <a:xfrm>
            <a:off x="220503" y="3222594"/>
            <a:ext cx="2652618" cy="327620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 bwMode="auto">
          <a:xfrm>
            <a:off x="477352" y="5551027"/>
            <a:ext cx="1955130" cy="85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8001483" name="ZoneTexte 308001482"/>
          <p:cNvSpPr txBox="1"/>
          <p:nvPr/>
        </p:nvSpPr>
        <p:spPr bwMode="auto">
          <a:xfrm>
            <a:off x="4116975" y="3427693"/>
            <a:ext cx="3611007" cy="295392"/>
          </a:xfrm>
          <a:prstGeom prst="rect">
            <a:avLst/>
          </a:prstGeom>
          <a:noFill/>
          <a:ln>
            <a:noFill/>
          </a:ln>
          <a:effectLst/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75886001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D0CB8E-B053-7651-ED50-2B80EBB5D33C}" type="slidenum">
              <a:rPr lang="fr-FR"/>
              <a:t>8</a:t>
            </a:fld>
            <a:endParaRPr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314238" y="3374396"/>
            <a:ext cx="2790522" cy="300453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104760" y="3427693"/>
            <a:ext cx="2312175" cy="2981707"/>
          </a:xfrm>
          <a:prstGeom prst="rect">
            <a:avLst/>
          </a:prstGeom>
        </p:spPr>
      </p:pic>
      <p:sp>
        <p:nvSpPr>
          <p:cNvPr id="25" name="Connecteur droit 24"/>
          <p:cNvSpPr/>
          <p:nvPr/>
        </p:nvSpPr>
        <p:spPr bwMode="auto">
          <a:xfrm>
            <a:off x="6096000" y="1190895"/>
            <a:ext cx="0" cy="5505994"/>
          </a:xfrm>
          <a:prstGeom prst="line">
            <a:avLst/>
          </a:prstGeom>
          <a:ln w="6350">
            <a:solidFill>
              <a:srgbClr val="000000"/>
            </a:solidFill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7" name="Image 26"/>
          <p:cNvPicPr/>
          <p:nvPr/>
        </p:nvPicPr>
        <p:blipFill>
          <a:blip r:embed="rId6"/>
          <a:stretch/>
        </p:blipFill>
        <p:spPr bwMode="auto">
          <a:xfrm>
            <a:off x="1119921" y="1809275"/>
            <a:ext cx="2831591" cy="561266"/>
          </a:xfrm>
          <a:prstGeom prst="rect">
            <a:avLst/>
          </a:prstGeom>
          <a:effectLst/>
        </p:spPr>
      </p:pic>
      <p:sp>
        <p:nvSpPr>
          <p:cNvPr id="28" name="ZoneTexte 27"/>
          <p:cNvSpPr txBox="1"/>
          <p:nvPr/>
        </p:nvSpPr>
        <p:spPr bwMode="auto">
          <a:xfrm>
            <a:off x="1702525" y="1257952"/>
            <a:ext cx="2655242" cy="352652"/>
          </a:xfrm>
          <a:prstGeom prst="rect">
            <a:avLst/>
          </a:prstGeom>
          <a:noFill/>
          <a:ln>
            <a:noFill/>
          </a:ln>
          <a:effectLst/>
        </p:spPr>
        <p:txBody>
          <a:bodyPr lIns="94676" tIns="49667" rIns="94676" bIns="49667" anchor="ctr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u="none" strike="noStrike" spc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Acoustic</a:t>
            </a:r>
            <a:r>
              <a:rPr lang="fr-FR" sz="2000" u="none" strike="noStrike" spc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u="none" strike="noStrike" spc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field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 bwMode="auto">
          <a:xfrm>
            <a:off x="7623860" y="1257952"/>
            <a:ext cx="3048114" cy="352652"/>
          </a:xfrm>
          <a:prstGeom prst="rect">
            <a:avLst/>
          </a:prstGeom>
          <a:noFill/>
          <a:ln>
            <a:noFill/>
          </a:ln>
          <a:effectLst/>
        </p:spPr>
        <p:txBody>
          <a:bodyPr lIns="94676" tIns="49667" rIns="94676" bIns="49667" anchor="ctr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u="none" strike="noStrike" spc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Gravity</a:t>
            </a:r>
            <a:r>
              <a:rPr lang="fr-FR" sz="2000" u="none" strike="noStrike" spc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u="none" strike="noStrike" spc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field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Ellipse 31"/>
          <p:cNvSpPr/>
          <p:nvPr/>
        </p:nvSpPr>
        <p:spPr bwMode="auto">
          <a:xfrm>
            <a:off x="3306532" y="1676352"/>
            <a:ext cx="734583" cy="64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525" y="5843654"/>
            <a:ext cx="1019317" cy="27626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732" y="5815075"/>
            <a:ext cx="962159" cy="33342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 bwMode="auto">
          <a:xfrm>
            <a:off x="9360488" y="5530506"/>
            <a:ext cx="1955130" cy="85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 bwMode="auto">
          <a:xfrm>
            <a:off x="6517395" y="5560978"/>
            <a:ext cx="1955130" cy="85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568" y="5853605"/>
            <a:ext cx="1019317" cy="276264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5775" y="5825026"/>
            <a:ext cx="962159" cy="3334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/>
              <p:cNvSpPr txBox="1"/>
              <p:nvPr/>
            </p:nvSpPr>
            <p:spPr bwMode="auto">
              <a:xfrm flipH="1">
                <a:off x="1430815" y="3069198"/>
                <a:ext cx="27070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sz="1400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fr-FR" sz="1400" b="0" i="1" baseline="-25000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FR" sz="14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400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Function</a:t>
                </a:r>
                <a:endParaRPr lang="fr-FR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8" name="ZoneTexte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1430815" y="3069198"/>
                <a:ext cx="2707006" cy="307777"/>
              </a:xfrm>
              <a:prstGeom prst="rect">
                <a:avLst/>
              </a:prstGeom>
              <a:blipFill>
                <a:blip r:embed="rId9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Image 49"/>
          <p:cNvPicPr/>
          <p:nvPr/>
        </p:nvPicPr>
        <p:blipFill>
          <a:blip r:embed="rId10"/>
          <a:stretch/>
        </p:blipFill>
        <p:spPr bwMode="auto">
          <a:xfrm>
            <a:off x="7820296" y="1827872"/>
            <a:ext cx="2999230" cy="513805"/>
          </a:xfrm>
          <a:prstGeom prst="rect">
            <a:avLst/>
          </a:prstGeom>
          <a:effectLst/>
        </p:spPr>
      </p:pic>
      <p:sp>
        <p:nvSpPr>
          <p:cNvPr id="51" name="Ellipse 50"/>
          <p:cNvSpPr/>
          <p:nvPr/>
        </p:nvSpPr>
        <p:spPr bwMode="auto">
          <a:xfrm>
            <a:off x="10105622" y="1676352"/>
            <a:ext cx="734583" cy="648000"/>
          </a:xfrm>
          <a:prstGeom prst="ellipse">
            <a:avLst/>
          </a:prstGeom>
          <a:noFill/>
          <a:ln w="28575">
            <a:solidFill>
              <a:srgbClr val="B039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/>
              <p:cNvSpPr txBox="1"/>
              <p:nvPr/>
            </p:nvSpPr>
            <p:spPr bwMode="auto">
              <a:xfrm flipH="1">
                <a:off x="7727982" y="2957892"/>
                <a:ext cx="2707006" cy="339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400" b="0" i="0" dirty="0" smtClean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</m:acc>
                    <m:r>
                      <m:rPr>
                        <m:sty m:val="p"/>
                      </m:rPr>
                      <a:rPr lang="fr-FR" sz="1400" b="0" i="0" dirty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lang="fr-FR" sz="1400" b="0" i="1" baseline="-25000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FR" sz="14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400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Function</a:t>
                </a:r>
                <a:endParaRPr lang="fr-FR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7727982" y="2957892"/>
                <a:ext cx="2707006" cy="339708"/>
              </a:xfrm>
              <a:prstGeom prst="rect">
                <a:avLst/>
              </a:prstGeom>
              <a:blipFill>
                <a:blip r:embed="rId11"/>
                <a:stretch>
                  <a:fillRect b="-178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 bwMode="auto">
          <a:xfrm>
            <a:off x="-227837" y="85615"/>
            <a:ext cx="4179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buClr>
                <a:srgbClr val="000000"/>
              </a:buClr>
              <a:buSzPts val="2800"/>
              <a:defRPr/>
            </a:pPr>
            <a:r>
              <a:rPr lang="fr-FR" sz="2400" b="1" dirty="0">
                <a:ea typeface="Calibri"/>
                <a:cs typeface="Calibri"/>
              </a:rPr>
              <a:t>Modal and </a:t>
            </a:r>
            <a:r>
              <a:rPr lang="fr-FR" sz="2400" b="1" dirty="0" err="1">
                <a:ea typeface="Calibri"/>
                <a:cs typeface="Calibri"/>
              </a:rPr>
              <a:t>functional</a:t>
            </a:r>
            <a:r>
              <a:rPr lang="fr-FR" sz="2400" b="1" dirty="0">
                <a:ea typeface="Calibri"/>
                <a:cs typeface="Calibri"/>
              </a:rPr>
              <a:t> </a:t>
            </a:r>
            <a:r>
              <a:rPr lang="fr-FR" sz="2400" b="1" dirty="0" smtClean="0">
                <a:ea typeface="Calibri"/>
                <a:cs typeface="Calibri"/>
              </a:rPr>
              <a:t>bases</a:t>
            </a:r>
            <a:endParaRPr lang="fr-FR" sz="2400" b="1" dirty="0">
              <a:cs typeface="Calibri"/>
            </a:endParaRPr>
          </a:p>
        </p:txBody>
      </p:sp>
      <p:cxnSp>
        <p:nvCxnSpPr>
          <p:cNvPr id="38" name="Connecteur droit 37"/>
          <p:cNvCxnSpPr/>
          <p:nvPr/>
        </p:nvCxnSpPr>
        <p:spPr bwMode="auto">
          <a:xfrm>
            <a:off x="0" y="64661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5383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52827523" name="ZoneTexte 1152827522"/>
          <p:cNvSpPr txBox="1"/>
          <p:nvPr/>
        </p:nvSpPr>
        <p:spPr bwMode="auto">
          <a:xfrm>
            <a:off x="239834" y="1153323"/>
            <a:ext cx="1170867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lIns="91440" tIns="45720" rIns="91440" bIns="45720" anchor="t">
            <a:spAutoFit/>
          </a:bodyPr>
          <a:lstStyle/>
          <a:p>
            <a:pPr marL="252474" lvl="0" indent="239775">
              <a:buSzPct val="100000"/>
              <a:buFont typeface="Arial"/>
              <a:buChar char="•"/>
              <a:defRPr/>
            </a:pPr>
            <a:r>
              <a:rPr lang="fr-FR" sz="1600" strike="noStrik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fr-FR" sz="1600" strike="noStrik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strike="noStrik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600" strike="noStrik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impact of the </a:t>
            </a:r>
            <a:r>
              <a:rPr lang="fr-FR" sz="1600" strike="noStrik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Newtonian</a:t>
            </a:r>
            <a:r>
              <a:rPr lang="fr-FR" sz="1600" strike="noStrik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noise on the </a:t>
            </a:r>
            <a:r>
              <a:rPr lang="fr-FR" sz="1600" strike="noStrik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suspended</a:t>
            </a:r>
            <a:r>
              <a:rPr lang="fr-FR" sz="1600" strike="noStrik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test mass?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96691898" name="Image 1996691897"/>
          <p:cNvPicPr/>
          <p:nvPr/>
        </p:nvPicPr>
        <p:blipFill>
          <a:blip r:embed="rId3"/>
          <a:stretch/>
        </p:blipFill>
        <p:spPr bwMode="auto">
          <a:xfrm>
            <a:off x="-54501" y="1733561"/>
            <a:ext cx="1572767" cy="1572768"/>
          </a:xfrm>
          <a:prstGeom prst="rect">
            <a:avLst/>
          </a:prstGeom>
          <a:effectLst/>
        </p:spPr>
      </p:pic>
      <p:sp>
        <p:nvSpPr>
          <p:cNvPr id="67749884" name="ZoneTexte 67749883"/>
          <p:cNvSpPr txBox="1"/>
          <p:nvPr/>
        </p:nvSpPr>
        <p:spPr bwMode="auto">
          <a:xfrm rot="21605615">
            <a:off x="1471826" y="5042078"/>
            <a:ext cx="6030684" cy="482018"/>
          </a:xfrm>
          <a:prstGeom prst="rect">
            <a:avLst/>
          </a:prstGeom>
          <a:noFill/>
          <a:ln>
            <a:noFill/>
          </a:ln>
          <a:effectLst/>
        </p:spPr>
        <p:txBody>
          <a:bodyPr lIns="94676" tIns="49667" rIns="94676" bIns="49667" anchor="ctr"/>
          <a:lstStyle/>
          <a:p>
            <a:pPr algn="ctr">
              <a:defRPr/>
            </a:pPr>
            <a:r>
              <a:rPr sz="1600" u="none" strike="noStrik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Streamlines for the gravity field in the room in the 2D 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sz="1600" u="none" strike="noStrik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cross</a:t>
            </a:r>
            <a:r>
              <a:rPr lang="fr-FR" sz="1600" u="none" strike="noStrik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-s</a:t>
            </a:r>
            <a:r>
              <a:rPr sz="1600" u="none" strike="noStrik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ection</a:t>
            </a:r>
            <a:r>
              <a:rPr sz="1600" u="none" strike="noStrik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one meter from the</a:t>
            </a:r>
            <a:r>
              <a:rPr lang="fr-FR" sz="1600" u="none" strike="noStrik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u="none" strike="noStrik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ground</a:t>
            </a:r>
            <a:r>
              <a:rPr lang="fr-FR" sz="1600" strike="noStrik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72293200" name="Image 187229319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18266" y="1946163"/>
            <a:ext cx="5937802" cy="3107718"/>
          </a:xfrm>
          <a:prstGeom prst="rect">
            <a:avLst/>
          </a:prstGeom>
        </p:spPr>
      </p:pic>
      <p:pic>
        <p:nvPicPr>
          <p:cNvPr id="2019038747" name="Image 201903874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383449" y="1957232"/>
            <a:ext cx="4565057" cy="3336924"/>
          </a:xfrm>
          <a:prstGeom prst="rect">
            <a:avLst/>
          </a:prstGeom>
        </p:spPr>
      </p:pic>
      <p:sp>
        <p:nvSpPr>
          <p:cNvPr id="98847718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E3CB846-0713-FA0F-E114-5403DF7B55CA}" type="slidenum">
              <a:rPr lang="fr-FR"/>
              <a:t>9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8595363" y="1027921"/>
                <a:ext cx="2141227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5363" y="1027921"/>
                <a:ext cx="2141227" cy="6199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 bwMode="auto">
          <a:xfrm>
            <a:off x="-227837" y="85615"/>
            <a:ext cx="6078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buClr>
                <a:srgbClr val="000000"/>
              </a:buClr>
              <a:buSzPts val="2800"/>
              <a:defRPr/>
            </a:pPr>
            <a:r>
              <a:rPr lang="fr-FR" sz="2400" b="1" dirty="0" err="1" smtClean="0">
                <a:ea typeface="Calibri"/>
                <a:cs typeface="Calibri"/>
              </a:rPr>
              <a:t>Estimating</a:t>
            </a:r>
            <a:r>
              <a:rPr lang="fr-FR" sz="2400" b="1" dirty="0" smtClean="0">
                <a:ea typeface="Calibri"/>
                <a:cs typeface="Calibri"/>
              </a:rPr>
              <a:t> the NN </a:t>
            </a:r>
            <a:r>
              <a:rPr lang="fr-FR" sz="2400" b="1" dirty="0" err="1" smtClean="0">
                <a:ea typeface="Calibri"/>
                <a:cs typeface="Calibri"/>
              </a:rPr>
              <a:t>from</a:t>
            </a:r>
            <a:r>
              <a:rPr lang="fr-FR" sz="2400" b="1" dirty="0" smtClean="0">
                <a:ea typeface="Calibri"/>
                <a:cs typeface="Calibri"/>
              </a:rPr>
              <a:t> a </a:t>
            </a:r>
            <a:r>
              <a:rPr lang="fr-FR" sz="2400" b="1" dirty="0" err="1" smtClean="0">
                <a:ea typeface="Calibri"/>
                <a:cs typeface="Calibri"/>
              </a:rPr>
              <a:t>simplified</a:t>
            </a:r>
            <a:r>
              <a:rPr lang="fr-FR" sz="2400" b="1" dirty="0" smtClean="0">
                <a:ea typeface="Calibri"/>
                <a:cs typeface="Calibri"/>
              </a:rPr>
              <a:t> model</a:t>
            </a:r>
            <a:endParaRPr lang="fr-FR" sz="2400" b="1" dirty="0">
              <a:cs typeface="Calibri"/>
            </a:endParaRPr>
          </a:p>
        </p:txBody>
      </p:sp>
      <p:cxnSp>
        <p:nvCxnSpPr>
          <p:cNvPr id="12" name="Connecteur droit 11"/>
          <p:cNvCxnSpPr/>
          <p:nvPr/>
        </p:nvCxnSpPr>
        <p:spPr bwMode="auto">
          <a:xfrm>
            <a:off x="0" y="64661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 bwMode="auto">
          <a:xfrm>
            <a:off x="8677275" y="5603554"/>
            <a:ext cx="325778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marL="252474" lvl="0">
              <a:buSzPct val="100000"/>
              <a:defRPr/>
            </a:pPr>
            <a:r>
              <a:rPr lang="fr-FR" sz="1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NN </a:t>
            </a:r>
            <a:r>
              <a:rPr lang="fr-FR" sz="1600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far </a:t>
            </a:r>
            <a:r>
              <a:rPr lang="fr-FR" sz="1600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below</a:t>
            </a:r>
            <a:r>
              <a:rPr lang="fr-FR" sz="1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Virgo</a:t>
            </a:r>
            <a:r>
              <a:rPr lang="fr-FR" sz="1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</a:t>
            </a:r>
            <a:r>
              <a:rPr lang="fr-FR" sz="1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61988419" name="ZoneTexte 1961988418"/>
          <p:cNvSpPr txBox="1"/>
          <p:nvPr/>
        </p:nvSpPr>
        <p:spPr bwMode="auto">
          <a:xfrm rot="21605615">
            <a:off x="8112643" y="4282861"/>
            <a:ext cx="1552929" cy="496388"/>
          </a:xfrm>
          <a:prstGeom prst="rect">
            <a:avLst/>
          </a:prstGeom>
          <a:noFill/>
          <a:ln>
            <a:noFill/>
          </a:ln>
          <a:effectLst/>
        </p:spPr>
        <p:txBody>
          <a:bodyPr lIns="94676" tIns="49667" rIns="94676" bIns="49667" anchor="ctr"/>
          <a:lstStyle/>
          <a:p>
            <a:pPr>
              <a:defRPr/>
            </a:pPr>
            <a:r>
              <a:rPr lang="fr-FR" sz="1200" b="1" u="none" strike="noStrike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estimate</a:t>
            </a:r>
            <a:r>
              <a:rPr lang="fr-FR" sz="1200" b="1" u="none" strike="noStrike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NN of </a:t>
            </a:r>
            <a:r>
              <a:rPr lang="fr-FR" sz="1200" b="1" u="none" strike="noStrike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acoustic</a:t>
            </a:r>
            <a:r>
              <a:rPr lang="fr-FR" sz="1200" b="1" u="none" strike="noStrike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b="1" u="none" strike="noStrike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origin</a:t>
            </a:r>
            <a:endParaRPr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flipV="1">
            <a:off x="8677275" y="4057650"/>
            <a:ext cx="256936" cy="219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6027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777</Words>
  <Application>Microsoft Office PowerPoint</Application>
  <PresentationFormat>Grand écran</PresentationFormat>
  <Paragraphs>194</Paragraphs>
  <Slides>16</Slides>
  <Notes>4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Times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Le Mans Université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 GAUTIER</dc:creator>
  <cp:lastModifiedBy>François GAUTIER</cp:lastModifiedBy>
  <cp:revision>31</cp:revision>
  <dcterms:created xsi:type="dcterms:W3CDTF">2025-10-02T15:45:00Z</dcterms:created>
  <dcterms:modified xsi:type="dcterms:W3CDTF">2025-10-08T06:55:12Z</dcterms:modified>
</cp:coreProperties>
</file>