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1"/>
  </p:notesMasterIdLst>
  <p:sldIdLst>
    <p:sldId id="287" r:id="rId3"/>
    <p:sldId id="280" r:id="rId4"/>
    <p:sldId id="282" r:id="rId5"/>
    <p:sldId id="275" r:id="rId6"/>
    <p:sldId id="283" r:id="rId7"/>
    <p:sldId id="284" r:id="rId8"/>
    <p:sldId id="285" r:id="rId9"/>
    <p:sldId id="286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3"/>
    <p:restoredTop sz="94833"/>
  </p:normalViewPr>
  <p:slideViewPr>
    <p:cSldViewPr snapToGrid="0">
      <p:cViewPr varScale="1">
        <p:scale>
          <a:sx n="101" d="100"/>
          <a:sy n="101" d="100"/>
        </p:scale>
        <p:origin x="2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20EDD-91CC-FB2C-7EDD-C862F6FCB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7C79B7-CB70-2A04-0B6F-C8D53817C9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35706A-BD51-EA0E-6D1A-69A342466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89736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45328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03AF4-3953-9A59-AE2F-44349C7F5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5151A8-D95D-6F1C-E4B9-51E70A5659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0C2C6B-5C46-4A7B-D437-DB0160CDE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69727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ED8B7-FEE5-05A3-7B51-64DE542D5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3C27FA-3F45-7105-AAF9-67FBD4FED2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EE1C64-FABB-C2B0-5EBE-E6A8531AA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15985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1F6C6-0B62-9553-C233-B5357F8BD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69EB7E-6160-A0CA-F49A-4066373354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752EC5-280E-EC3E-DCB9-F0F244363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873412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64C5F-3480-3811-80E1-E9D459832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FE81AC-036D-0178-69C0-5F0AEAD44D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BDEBE5-F1B5-071A-56F1-B72EE54C4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21602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98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 indent="-431800">
              <a:spcBef>
                <a:spcPts val="1000"/>
              </a:spcBef>
              <a:buSzPts val="3200"/>
              <a:defRPr sz="3200"/>
            </a:lvl1pPr>
            <a:lvl2pPr indent="-431800">
              <a:spcBef>
                <a:spcPts val="1000"/>
              </a:spcBef>
              <a:buSzPts val="3200"/>
              <a:defRPr sz="3200"/>
            </a:lvl2pPr>
            <a:lvl3pPr indent="-431800">
              <a:spcBef>
                <a:spcPts val="1000"/>
              </a:spcBef>
              <a:buSzPts val="3200"/>
              <a:defRPr sz="3200"/>
            </a:lvl3pPr>
            <a:lvl4pPr indent="-431800">
              <a:spcBef>
                <a:spcPts val="1000"/>
              </a:spcBef>
              <a:buSzPts val="3200"/>
              <a:defRPr sz="3200"/>
            </a:lvl4pPr>
            <a:lvl5pPr indent="-431800">
              <a:spcBef>
                <a:spcPts val="1000"/>
              </a:spcBef>
              <a:buSzPts val="3200"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9" name="Google Shape;50;p19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0"/>
              </a:spcBef>
            </a:pPr>
            <a:endParaRPr/>
          </a:p>
        </p:txBody>
      </p:sp>
      <p:sp>
        <p:nvSpPr>
          <p:cNvPr id="10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108" name="Google Shape;54;p20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228600" indent="0">
              <a:spcBef>
                <a:spcPts val="1000"/>
              </a:spcBef>
              <a:buClrTx/>
              <a:buSzTx/>
              <a:buFontTx/>
              <a:buNone/>
              <a:defRPr sz="1600"/>
            </a:lvl1pPr>
            <a:lvl2pPr marL="228600" indent="457200">
              <a:spcBef>
                <a:spcPts val="1000"/>
              </a:spcBef>
              <a:buClrTx/>
              <a:buSzTx/>
              <a:buFontTx/>
              <a:buNone/>
              <a:defRPr sz="1600"/>
            </a:lvl2pPr>
            <a:lvl3pPr marL="228600" indent="914400">
              <a:spcBef>
                <a:spcPts val="1000"/>
              </a:spcBef>
              <a:buClrTx/>
              <a:buSzTx/>
              <a:buFontTx/>
              <a:buNone/>
              <a:defRPr sz="1600"/>
            </a:lvl3pPr>
            <a:lvl4pPr marL="228600" indent="1371600">
              <a:spcBef>
                <a:spcPts val="1000"/>
              </a:spcBef>
              <a:buClrTx/>
              <a:buSzTx/>
              <a:buFontTx/>
              <a:buNone/>
              <a:defRPr sz="1600"/>
            </a:lvl4pPr>
            <a:lvl5pPr marL="228600" indent="1828800">
              <a:spcBef>
                <a:spcPts val="1000"/>
              </a:spcBef>
              <a:buClrTx/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Voxel Burst.jpg">
            <a:extLst>
              <a:ext uri="{FF2B5EF4-FFF2-40B4-BE49-F238E27FC236}">
                <a16:creationId xmlns:a16="http://schemas.microsoft.com/office/drawing/2014/main" id="{4A583D6E-72A9-4AE4-9616-6C6EA4F89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0">
            <a:extLst>
              <a:ext uri="{FF2B5EF4-FFF2-40B4-BE49-F238E27FC236}">
                <a16:creationId xmlns:a16="http://schemas.microsoft.com/office/drawing/2014/main" id="{B891B556-2F70-4103-9A29-C9D072DBC2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04613" y="6381331"/>
            <a:ext cx="216406" cy="18210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2111AC8-4A5F-4D82-8BE7-95C25C2B25FD}" type="slidenum">
              <a:rPr lang="it-IT" altLang="it-IT"/>
              <a:pPr/>
              <a:t>‹N°›</a:t>
            </a:fld>
            <a:endParaRPr lang="it-IT" altLang="it-IT"/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4A500D2A-F122-41A7-8A32-CD9D7220CFD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33363" y="210091"/>
            <a:ext cx="2709069" cy="15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>
            <a:lvl1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4572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9144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13716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18288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80000"/>
              </a:lnSpc>
              <a:defRPr/>
            </a:pPr>
            <a:r>
              <a:rPr lang="it-IT" altLang="it-IT" sz="850" b="0" dirty="0">
                <a:solidFill>
                  <a:srgbClr val="FFFFFF"/>
                </a:solidFill>
                <a:latin typeface="Schibsted Grotesk Regular Regul" pitchFamily="2" charset="77"/>
                <a:ea typeface="Schibsted Grotesk Regular Regul" pitchFamily="2" charset="77"/>
                <a:cs typeface="Schibsted Grotesk Regular Regul" pitchFamily="2" charset="77"/>
                <a:sym typeface="Schibsted Grotesk Regular Regul" pitchFamily="2" charset="77"/>
              </a:rPr>
              <a:t>Einstein Telescope Organisation 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F70D12FA-9BFF-41DB-805F-8F5737AA2D2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370219" y="234030"/>
            <a:ext cx="2557463" cy="13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547" tIns="13547" rIns="13547" bIns="13547">
            <a:spAutoFit/>
          </a:bodyPr>
          <a:lstStyle>
            <a:lvl1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4572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9144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13716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18288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r" eaLnBrk="1">
              <a:lnSpc>
                <a:spcPct val="80000"/>
              </a:lnSpc>
              <a:defRPr/>
            </a:pPr>
            <a:r>
              <a:rPr lang="en-US" altLang="it-IT" sz="850" b="0" dirty="0">
                <a:solidFill>
                  <a:srgbClr val="FFFFFF"/>
                </a:solidFill>
                <a:latin typeface="Schibsted Grotesk Regular Regul" pitchFamily="2" charset="77"/>
                <a:ea typeface="Schibsted Grotesk Regular Regul" pitchFamily="2" charset="77"/>
                <a:cs typeface="Schibsted Grotesk Regular Regul" pitchFamily="2" charset="77"/>
                <a:sym typeface="Schibsted Grotesk Regular Regul" pitchFamily="2" charset="77"/>
              </a:rPr>
              <a:t>.</a:t>
            </a:r>
            <a:endParaRPr lang="it-IT" altLang="it-IT" sz="850" b="0" dirty="0">
              <a:solidFill>
                <a:srgbClr val="FFFFFF"/>
              </a:solidFill>
              <a:latin typeface="Schibsted Grotesk Regular Regul" pitchFamily="2" charset="77"/>
              <a:ea typeface="Schibsted Grotesk Regular Regul" pitchFamily="2" charset="77"/>
              <a:cs typeface="Schibsted Grotesk Regular Regul" pitchFamily="2" charset="77"/>
              <a:sym typeface="Schibsted Grotesk Regular Regul" pitchFamily="2" charset="77"/>
            </a:endParaRPr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C381275D-1EAD-47D6-8891-47F890E16E7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405607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700"/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7DD8B312-5D96-4FF1-AFCF-D389E11FF9B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169863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700"/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63ACE078-417D-4298-8409-92F40897D4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6698457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700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E87BC323-C3DA-4ED9-8912-DB965E76635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6289675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7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5DBC97-1805-4018-8B16-5C4F5678F8D6}"/>
              </a:ext>
            </a:extLst>
          </p:cNvPr>
          <p:cNvPicPr/>
          <p:nvPr userDrawn="1"/>
        </p:nvPicPr>
        <p:blipFill>
          <a:blip r:embed="rId3">
            <a:clrChange>
              <a:clrFrom>
                <a:srgbClr val="0000CC"/>
              </a:clrFrom>
              <a:clrTo>
                <a:srgbClr val="0000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880" y="6309320"/>
            <a:ext cx="1224136" cy="366142"/>
          </a:xfrm>
          <a:prstGeom prst="rect">
            <a:avLst/>
          </a:prstGeom>
        </p:spPr>
      </p:pic>
      <p:sp>
        <p:nvSpPr>
          <p:cNvPr id="13" name="Line 4">
            <a:extLst>
              <a:ext uri="{FF2B5EF4-FFF2-40B4-BE49-F238E27FC236}">
                <a16:creationId xmlns:a16="http://schemas.microsoft.com/office/drawing/2014/main" id="{DFB2844A-4B41-4C33-A413-5EF2B1D6FB2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1169988"/>
            <a:ext cx="116855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700">
              <a:solidFill>
                <a:schemeClr val="bg1"/>
              </a:solidFill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CD0B3A0-53E8-4C98-B556-D995FA32D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916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25BED20A-3684-478B-B29E-6E2F7E277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52592"/>
            <a:ext cx="9144000" cy="9775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19901706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EA09DE-6770-CC4E-A740-75DD450A8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3053EA3-2DA6-2B48-94B5-54F48035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2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DB4D2FA-6C2D-4C53-BD38-FED9B47AF3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04613" y="6381331"/>
            <a:ext cx="216406" cy="182101"/>
          </a:xfrm>
          <a:ln/>
        </p:spPr>
        <p:txBody>
          <a:bodyPr/>
          <a:lstStyle>
            <a:lvl1pPr>
              <a:defRPr/>
            </a:lvl1pPr>
          </a:lstStyle>
          <a:p>
            <a:fld id="{B99C1117-B2C6-499D-AAC4-050634E22F0D}" type="slidenum">
              <a:rPr lang="it-IT" altLang="it-IT"/>
              <a:pPr/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52914025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FB366E-98E3-674C-8B8C-758FACAB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lnSpc>
                <a:spcPct val="150000"/>
              </a:lnSpc>
              <a:spcBef>
                <a:spcPts val="0"/>
              </a:spcBef>
              <a:defRPr/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63946B-93C2-4011-A5D4-D162D8529A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92591" y="6381331"/>
            <a:ext cx="240451" cy="233397"/>
          </a:xfrm>
          <a:ln/>
        </p:spPr>
        <p:txBody>
          <a:bodyPr>
            <a:spAutoFit/>
          </a:bodyPr>
          <a:lstStyle>
            <a:lvl1pPr>
              <a:defRPr/>
            </a:lvl1pPr>
          </a:lstStyle>
          <a:p>
            <a:fld id="{64DB0535-2E95-4915-8C14-A4697CA95C0A}" type="slidenum">
              <a:rPr lang="it-IT" altLang="it-IT"/>
              <a:pPr/>
              <a:t>‹N°›</a:t>
            </a:fld>
            <a:endParaRPr lang="it-IT" alt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7A14691-79EC-4A00-B1B5-612D1A0477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44550" y="405607"/>
            <a:ext cx="1050290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>
                <a:sym typeface="Helvetica Neue Medium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8089029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0B0483-45F5-3841-9385-A798168D4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B5F641-0174-0C44-8E72-71F8EA338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8"/>
          </a:xfr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/>
            </a:lvl1pPr>
            <a:lvl2pPr marL="228600" indent="0">
              <a:buNone/>
              <a:defRPr sz="1000"/>
            </a:lvl2pPr>
            <a:lvl3pPr marL="457200" indent="0">
              <a:buNone/>
              <a:defRPr sz="900"/>
            </a:lvl3pPr>
            <a:lvl4pPr marL="685800" indent="0">
              <a:buNone/>
              <a:defRPr sz="800"/>
            </a:lvl4pPr>
            <a:lvl5pPr marL="914400" indent="0">
              <a:buNone/>
              <a:defRPr sz="800"/>
            </a:lvl5pPr>
            <a:lvl6pPr marL="1143000" indent="0">
              <a:buNone/>
              <a:defRPr sz="800"/>
            </a:lvl6pPr>
            <a:lvl7pPr marL="1371600" indent="0">
              <a:buNone/>
              <a:defRPr sz="800"/>
            </a:lvl7pPr>
            <a:lvl8pPr marL="1600200" indent="0">
              <a:buNone/>
              <a:defRPr sz="800"/>
            </a:lvl8pPr>
            <a:lvl9pPr marL="1828800" indent="0">
              <a:buNone/>
              <a:defRPr sz="800"/>
            </a:lvl9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EC2538-282F-474B-B894-E0CDA0AC71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2580D-F036-4505-A7A7-21625C192DF5}" type="slidenum">
              <a:rPr lang="it-IT" altLang="it-IT"/>
              <a:pPr/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343090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252FBD-7EAB-0842-8996-9E5A91954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4550" y="1268760"/>
            <a:ext cx="5213350" cy="4954240"/>
          </a:xfrm>
        </p:spPr>
        <p:txBody>
          <a:bodyPr anchor="t"/>
          <a:lstStyle>
            <a:lvl1pPr>
              <a:lnSpc>
                <a:spcPct val="150000"/>
              </a:lnSpc>
              <a:spcBef>
                <a:spcPts val="0"/>
              </a:spcBef>
              <a:defRPr/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9EFC4E-EF51-AB4E-A273-B9AF037F4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100" y="1268760"/>
            <a:ext cx="5213350" cy="4954240"/>
          </a:xfrm>
        </p:spPr>
        <p:txBody>
          <a:bodyPr anchor="t"/>
          <a:lstStyle>
            <a:lvl1pPr>
              <a:lnSpc>
                <a:spcPct val="150000"/>
              </a:lnSpc>
              <a:spcBef>
                <a:spcPts val="0"/>
              </a:spcBef>
              <a:defRPr/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EB963F-E2C5-4EDC-B7C5-CB79CA4AB4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94005-C693-4C56-8503-158671F92745}" type="slidenum">
              <a:rPr lang="it-IT" altLang="it-IT"/>
              <a:pPr/>
              <a:t>‹N°›</a:t>
            </a:fld>
            <a:endParaRPr lang="it-IT" alt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27CB512-96B8-48CA-9275-0B0E5EF432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44550" y="405607"/>
            <a:ext cx="1050290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>
                <a:sym typeface="Helvetica Neue Medium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125045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0F54F1-585E-B541-AD1D-9BB21EA8B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188752"/>
            <a:ext cx="5157788" cy="823913"/>
          </a:xfr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D0BBCB2-1D24-2340-9DAA-1650ECEFC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012665"/>
            <a:ext cx="5157788" cy="4224648"/>
          </a:xfrm>
        </p:spPr>
        <p:txBody>
          <a:bodyPr anchor="t"/>
          <a:lstStyle>
            <a:lvl1pPr>
              <a:lnSpc>
                <a:spcPct val="150000"/>
              </a:lnSpc>
              <a:spcBef>
                <a:spcPts val="0"/>
              </a:spcBef>
              <a:defRPr/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6BB9B34-6504-3140-95EA-626EA7354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88752"/>
            <a:ext cx="5183188" cy="823913"/>
          </a:xfr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88CED17-BFE3-C848-9037-151C925CF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12665"/>
            <a:ext cx="5183188" cy="4224648"/>
          </a:xfrm>
        </p:spPr>
        <p:txBody>
          <a:bodyPr anchor="t"/>
          <a:lstStyle>
            <a:lvl1pPr>
              <a:lnSpc>
                <a:spcPct val="150000"/>
              </a:lnSpc>
              <a:spcBef>
                <a:spcPts val="0"/>
              </a:spcBef>
              <a:defRPr/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F0BFFB1-D757-4DE7-81E7-99786CFB42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9A44C-628E-4694-89E9-80928BB64766}" type="slidenum">
              <a:rPr lang="it-IT" altLang="it-IT"/>
              <a:pPr/>
              <a:t>‹N°›</a:t>
            </a:fld>
            <a:endParaRPr lang="it-IT" altLang="it-IT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9F7F643-814F-4466-84F0-51A70A52B8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44550" y="405607"/>
            <a:ext cx="1050290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>
                <a:sym typeface="Helvetica Neue Medium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9821659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4D666E-17AC-8240-B67C-E403B055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90A067-DA3D-45A8-89EA-D6DCEE1568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50DC6-582B-40B0-850C-47E183A359BD}" type="slidenum">
              <a:rPr lang="it-IT" altLang="it-IT"/>
              <a:pPr/>
              <a:t>‹N°›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305452732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D62D3A7-68B1-4C10-947F-CBCF9CAA80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D7324-2984-4237-8B00-5433EBA41ABC}" type="slidenum">
              <a:rPr lang="it-IT" altLang="it-IT"/>
              <a:pPr/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05998346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614460" y="4265241"/>
            <a:ext cx="176641" cy="187951"/>
          </a:xfrm>
          <a:prstGeom prst="rect">
            <a:avLst/>
          </a:prstGeom>
        </p:spPr>
        <p:txBody>
          <a:bodyPr lIns="30474" tIns="30474" rIns="30474" bIns="30474"/>
          <a:lstStyle>
            <a:lvl1pPr>
              <a:defRPr sz="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CBAE3F-ADDD-6548-85F9-77F8A42CE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05A7B8-53B0-0343-B749-C7002F4ED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76772"/>
            <a:ext cx="6172200" cy="4484278"/>
          </a:xfrm>
        </p:spPr>
        <p:txBody>
          <a:bodyPr anchor="t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75E9518-00BD-004F-9FB3-D8E2CF5E4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 anchor="t"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D38C39-1273-45CC-BFA8-4B48D632C0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B02F8-51D4-48B5-A4F9-6EEC880830F3}" type="slidenum">
              <a:rPr lang="it-IT" altLang="it-IT"/>
              <a:pPr/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283469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0B1BB0-E4D2-764B-9B2F-E367342E0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44363B0-58A8-354C-8BD0-25ECB1508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76772"/>
            <a:ext cx="6172200" cy="4484278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pPr lvl="0"/>
            <a:endParaRPr lang="it-IT" noProof="0">
              <a:sym typeface="Helvetica Neue" panose="02000503000000020004" pitchFamily="2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03F2C02-6462-B449-90E2-77D310740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B0B8B4-35BB-4339-BC37-A38E70874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69A0F-4BAB-4C7F-812F-D5487DDE92BF}" type="slidenum">
              <a:rPr lang="it-IT" altLang="it-IT"/>
              <a:pPr/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8919623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1DE90F-6314-6D45-89B3-35D0E131F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094E94-AFB5-8542-8ACE-D7B338969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88ECCB-E658-49CA-976A-2BFDDC9469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0492A-D408-460A-87C2-09F8D5016134}" type="slidenum">
              <a:rPr lang="it-IT" altLang="it-IT"/>
              <a:pPr/>
              <a:t>‹N°›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3746876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e du titre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7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228600" indent="0" algn="ctr">
              <a:spcBef>
                <a:spcPts val="1000"/>
              </a:spcBef>
              <a:buClrTx/>
              <a:buSzTx/>
              <a:buFontTx/>
              <a:buNone/>
              <a:defRPr sz="2400"/>
            </a:lvl1pPr>
            <a:lvl2pPr marL="228600" indent="457200" algn="ctr">
              <a:spcBef>
                <a:spcPts val="1000"/>
              </a:spcBef>
              <a:buClrTx/>
              <a:buSzTx/>
              <a:buFontTx/>
              <a:buNone/>
              <a:defRPr sz="2400"/>
            </a:lvl2pPr>
            <a:lvl3pPr marL="228600" indent="914400" algn="ctr">
              <a:spcBef>
                <a:spcPts val="1000"/>
              </a:spcBef>
              <a:buClrTx/>
              <a:buSzTx/>
              <a:buFontTx/>
              <a:buNone/>
              <a:defRPr sz="2400"/>
            </a:lvl3pPr>
            <a:lvl4pPr marL="228600" indent="1371600" algn="ctr">
              <a:spcBef>
                <a:spcPts val="1000"/>
              </a:spcBef>
              <a:buClrTx/>
              <a:buSzTx/>
              <a:buFontTx/>
              <a:buNone/>
              <a:defRPr sz="2400"/>
            </a:lvl4pPr>
            <a:lvl5pPr marL="228600" indent="1828800" algn="ctr">
              <a:spcBef>
                <a:spcPts val="1000"/>
              </a:spcBef>
              <a:buClrTx/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6" name="Texte niveau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</a:lvl1pPr>
            <a:lvl2pPr>
              <a:spcBef>
                <a:spcPts val="1000"/>
              </a:spcBef>
            </a:lvl2pPr>
            <a:lvl3pPr>
              <a:spcBef>
                <a:spcPts val="1000"/>
              </a:spcBef>
            </a:lvl3pPr>
            <a:lvl4pPr>
              <a:spcBef>
                <a:spcPts val="1000"/>
              </a:spcBef>
            </a:lvl4pPr>
            <a:lvl5pPr>
              <a:spcBef>
                <a:spcPts val="1000"/>
              </a:spcBef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e du titre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55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22860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22860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22860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228600" indent="1371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228600" indent="1828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4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</a:lvl1pPr>
            <a:lvl2pPr>
              <a:spcBef>
                <a:spcPts val="1000"/>
              </a:spcBef>
            </a:lvl2pPr>
            <a:lvl3pPr>
              <a:spcBef>
                <a:spcPts val="1000"/>
              </a:spcBef>
            </a:lvl3pPr>
            <a:lvl4pPr>
              <a:spcBef>
                <a:spcPts val="1000"/>
              </a:spcBef>
            </a:lvl4pPr>
            <a:lvl5pPr>
              <a:spcBef>
                <a:spcPts val="1000"/>
              </a:spcBef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228600" indent="0">
              <a:spcBef>
                <a:spcPts val="1000"/>
              </a:spcBef>
              <a:buClrTx/>
              <a:buSzTx/>
              <a:buFontTx/>
              <a:buNone/>
              <a:defRPr sz="2400" b="1"/>
            </a:lvl1pPr>
            <a:lvl2pPr marL="228600" indent="457200">
              <a:spcBef>
                <a:spcPts val="1000"/>
              </a:spcBef>
              <a:buClrTx/>
              <a:buSzTx/>
              <a:buFontTx/>
              <a:buNone/>
              <a:defRPr sz="2400" b="1"/>
            </a:lvl2pPr>
            <a:lvl3pPr marL="228600" indent="914400">
              <a:spcBef>
                <a:spcPts val="1000"/>
              </a:spcBef>
              <a:buClrTx/>
              <a:buSzTx/>
              <a:buFontTx/>
              <a:buNone/>
              <a:defRPr sz="2400" b="1"/>
            </a:lvl3pPr>
            <a:lvl4pPr marL="228600" indent="1371600">
              <a:spcBef>
                <a:spcPts val="1000"/>
              </a:spcBef>
              <a:buClrTx/>
              <a:buSzTx/>
              <a:buFontTx/>
              <a:buNone/>
              <a:defRPr sz="2400" b="1"/>
            </a:lvl4pPr>
            <a:lvl5pPr marL="228600" indent="1828800">
              <a:spcBef>
                <a:spcPts val="1000"/>
              </a:spcBef>
              <a:buClrTx/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Google Shape;40;p16"/>
          <p:cNvSpPr txBox="1"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1000"/>
              </a:spcBef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838200" y="2044699"/>
            <a:ext cx="10515600" cy="432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04312"/>
            <a:ext cx="258585" cy="2692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429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14400" marR="0" indent="-3429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371600" marR="0" indent="-3429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828800" marR="0" indent="-3429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86000" marR="0" indent="-3429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743200" marR="0" indent="-3429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200400" marR="0" indent="-3429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657600" marR="0" indent="-3429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114800" marR="0" indent="-3429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>
            <a:extLst>
              <a:ext uri="{FF2B5EF4-FFF2-40B4-BE49-F238E27FC236}">
                <a16:creationId xmlns:a16="http://schemas.microsoft.com/office/drawing/2014/main" id="{9DE1C022-9781-D747-AFDB-EE638A074D8D}"/>
              </a:ext>
            </a:extLst>
          </p:cNvPr>
          <p:cNvSpPr txBox="1">
            <a:spLocks/>
          </p:cNvSpPr>
          <p:nvPr/>
        </p:nvSpPr>
        <p:spPr bwMode="auto">
          <a:xfrm>
            <a:off x="233363" y="220514"/>
            <a:ext cx="2709069" cy="15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>
            <a:spAutoFit/>
          </a:bodyPr>
          <a:lstStyle>
            <a:lvl1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4572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9144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13716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18288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>
              <a:lnSpc>
                <a:spcPct val="80000"/>
              </a:lnSpc>
              <a:defRPr/>
            </a:pPr>
            <a:r>
              <a:rPr lang="it-IT" altLang="it-IT" sz="850" b="0" dirty="0">
                <a:latin typeface="Schibsted Grotesk Regular Regul" pitchFamily="2" charset="77"/>
                <a:ea typeface="Schibsted Grotesk Regular Regul" pitchFamily="2" charset="77"/>
                <a:cs typeface="Schibsted Grotesk Regular Regul" pitchFamily="2" charset="77"/>
                <a:sym typeface="Schibsted Grotesk Regular Regul" pitchFamily="2" charset="77"/>
              </a:rPr>
              <a:t>Einstein Telescope Organisation</a:t>
            </a:r>
          </a:p>
        </p:txBody>
      </p:sp>
      <p:sp>
        <p:nvSpPr>
          <p:cNvPr id="1026" name="Text Box 2">
            <a:extLst>
              <a:ext uri="{FF2B5EF4-FFF2-40B4-BE49-F238E27FC236}">
                <a16:creationId xmlns:a16="http://schemas.microsoft.com/office/drawing/2014/main" id="{F9B01288-7011-B942-B0D3-33779F76ACA8}"/>
              </a:ext>
            </a:extLst>
          </p:cNvPr>
          <p:cNvSpPr txBox="1">
            <a:spLocks/>
          </p:cNvSpPr>
          <p:nvPr/>
        </p:nvSpPr>
        <p:spPr bwMode="auto">
          <a:xfrm>
            <a:off x="9370219" y="234030"/>
            <a:ext cx="2557463" cy="13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547" tIns="13547" rIns="13547" bIns="13547">
            <a:spAutoFit/>
          </a:bodyPr>
          <a:lstStyle>
            <a:lvl1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defTabSz="3238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4572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9144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13716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1828800" indent="914400" algn="ctr" defTabSz="32385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r" eaLnBrk="1">
              <a:lnSpc>
                <a:spcPct val="80000"/>
              </a:lnSpc>
              <a:defRPr/>
            </a:pPr>
            <a:r>
              <a:rPr lang="en-US" altLang="it-IT" sz="850" b="0" dirty="0">
                <a:latin typeface="Schibsted Grotesk Regular Regul" pitchFamily="2" charset="77"/>
                <a:ea typeface="Schibsted Grotesk Regular Regul" pitchFamily="2" charset="77"/>
                <a:cs typeface="Schibsted Grotesk Regular Regul" pitchFamily="2" charset="77"/>
                <a:sym typeface="Schibsted Grotesk Regular Regul" pitchFamily="2" charset="77"/>
              </a:rPr>
              <a:t>250707 ETO-ED General Meeting</a:t>
            </a:r>
            <a:endParaRPr lang="it-IT" altLang="it-IT" sz="850" b="0" dirty="0">
              <a:latin typeface="Schibsted Grotesk Regular Regul" pitchFamily="2" charset="77"/>
              <a:ea typeface="Schibsted Grotesk Regular Regul" pitchFamily="2" charset="77"/>
              <a:cs typeface="Schibsted Grotesk Regular Regul" pitchFamily="2" charset="77"/>
              <a:sym typeface="Schibsted Grotesk Regular Regul" pitchFamily="2" charset="77"/>
            </a:endParaRPr>
          </a:p>
        </p:txBody>
      </p:sp>
      <p:sp>
        <p:nvSpPr>
          <p:cNvPr id="1028" name="Line 3">
            <a:extLst>
              <a:ext uri="{FF2B5EF4-FFF2-40B4-BE49-F238E27FC236}">
                <a16:creationId xmlns:a16="http://schemas.microsoft.com/office/drawing/2014/main" id="{2658E52C-3563-42B5-8D59-14A776DB0B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05607"/>
            <a:ext cx="116855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700"/>
          </a:p>
        </p:txBody>
      </p:sp>
      <p:sp>
        <p:nvSpPr>
          <p:cNvPr id="1029" name="Line 4">
            <a:extLst>
              <a:ext uri="{FF2B5EF4-FFF2-40B4-BE49-F238E27FC236}">
                <a16:creationId xmlns:a16="http://schemas.microsoft.com/office/drawing/2014/main" id="{71CF9CA2-5B41-48C2-871C-72D452455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69863"/>
            <a:ext cx="116855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70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90F7B35-BD64-0E4C-B8AB-CDD027FB75B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1604612" y="6381328"/>
            <a:ext cx="216406" cy="18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  <a:noAutofit/>
          </a:bodyPr>
          <a:lstStyle>
            <a:lvl1pPr algn="ctr" eaLnBrk="1">
              <a:defRPr sz="850" b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1pPr>
          </a:lstStyle>
          <a:p>
            <a:fld id="{DFCA98CB-6750-4E0A-ADBA-090C3DC03A12}" type="slidenum">
              <a:rPr lang="it-IT" altLang="it-IT" smtClean="0"/>
              <a:pPr/>
              <a:t>‹N°›</a:t>
            </a:fld>
            <a:endParaRPr lang="it-IT" altLang="it-IT" dirty="0"/>
          </a:p>
        </p:txBody>
      </p:sp>
      <p:sp>
        <p:nvSpPr>
          <p:cNvPr id="1031" name="Line 6">
            <a:extLst>
              <a:ext uri="{FF2B5EF4-FFF2-40B4-BE49-F238E27FC236}">
                <a16:creationId xmlns:a16="http://schemas.microsoft.com/office/drawing/2014/main" id="{4F6A3A90-6807-4F4D-96E3-F6435C5DB0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698457"/>
            <a:ext cx="116855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700"/>
          </a:p>
        </p:txBody>
      </p:sp>
      <p:sp>
        <p:nvSpPr>
          <p:cNvPr id="1032" name="Line 7">
            <a:extLst>
              <a:ext uri="{FF2B5EF4-FFF2-40B4-BE49-F238E27FC236}">
                <a16:creationId xmlns:a16="http://schemas.microsoft.com/office/drawing/2014/main" id="{50F344DA-C313-4E50-B3BA-82034667DF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289675"/>
            <a:ext cx="116855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700"/>
          </a:p>
        </p:txBody>
      </p:sp>
      <p:sp>
        <p:nvSpPr>
          <p:cNvPr id="1035" name="Rectangle 10">
            <a:extLst>
              <a:ext uri="{FF2B5EF4-FFF2-40B4-BE49-F238E27FC236}">
                <a16:creationId xmlns:a16="http://schemas.microsoft.com/office/drawing/2014/main" id="{FCE055B4-6637-4150-A51C-5C60222A9D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44550" y="405607"/>
            <a:ext cx="1050290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>
                <a:sym typeface="Helvetica Neue Medium" charset="0"/>
              </a:rPr>
              <a:t>Click to edit Master title style</a:t>
            </a:r>
          </a:p>
        </p:txBody>
      </p:sp>
      <p:sp>
        <p:nvSpPr>
          <p:cNvPr id="1036" name="Rectangle 11">
            <a:extLst>
              <a:ext uri="{FF2B5EF4-FFF2-40B4-BE49-F238E27FC236}">
                <a16:creationId xmlns:a16="http://schemas.microsoft.com/office/drawing/2014/main" id="{656F2E14-38C2-449A-B38B-0E8FED1159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44550" y="1301047"/>
            <a:ext cx="10502900" cy="492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>
                <a:sym typeface="Helvetica Neue" charset="0"/>
              </a:rPr>
              <a:t>Click to edit Master text styles</a:t>
            </a:r>
          </a:p>
          <a:p>
            <a:pPr lvl="1"/>
            <a:r>
              <a:rPr lang="it-IT" altLang="it-IT" dirty="0">
                <a:sym typeface="Helvetica Neue" charset="0"/>
              </a:rPr>
              <a:t>Second level</a:t>
            </a:r>
          </a:p>
          <a:p>
            <a:pPr lvl="2"/>
            <a:r>
              <a:rPr lang="it-IT" altLang="it-IT" dirty="0">
                <a:sym typeface="Helvetica Neue" charset="0"/>
              </a:rPr>
              <a:t>Third level</a:t>
            </a:r>
          </a:p>
          <a:p>
            <a:pPr lvl="3"/>
            <a:r>
              <a:rPr lang="it-IT" altLang="it-IT" dirty="0">
                <a:sym typeface="Helvetica Neue" charset="0"/>
              </a:rPr>
              <a:t>Fourth level</a:t>
            </a:r>
          </a:p>
          <a:p>
            <a:pPr lvl="4"/>
            <a:r>
              <a:rPr lang="it-IT" altLang="it-IT" dirty="0">
                <a:sym typeface="Helvetica Neue" charset="0"/>
              </a:rPr>
              <a:t>Fifth level</a:t>
            </a:r>
          </a:p>
        </p:txBody>
      </p:sp>
      <p:sp>
        <p:nvSpPr>
          <p:cNvPr id="13" name="Line 4">
            <a:extLst>
              <a:ext uri="{FF2B5EF4-FFF2-40B4-BE49-F238E27FC236}">
                <a16:creationId xmlns:a16="http://schemas.microsoft.com/office/drawing/2014/main" id="{967D7D42-DFA4-4DFE-B032-1C06C0D9D2D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1169988"/>
            <a:ext cx="116855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7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593728-0E46-4483-9311-60CE87449482}"/>
              </a:ext>
            </a:extLst>
          </p:cNvPr>
          <p:cNvPicPr/>
          <p:nvPr userDrawn="1"/>
        </p:nvPicPr>
        <p:blipFill>
          <a:blip r:embed="rId13"/>
          <a:stretch>
            <a:fillRect/>
          </a:stretch>
        </p:blipFill>
        <p:spPr>
          <a:xfrm>
            <a:off x="245878" y="6326664"/>
            <a:ext cx="1277615" cy="34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6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wipe/>
  </p:transition>
  <p:hf hdr="0" ftr="0" dt="0"/>
  <p:txStyles>
    <p:titleStyle>
      <a:lvl1pPr algn="ctr" defTabSz="41275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000000"/>
          </a:solidFill>
          <a:latin typeface="+mj-lt"/>
          <a:ea typeface="+mj-ea"/>
          <a:cs typeface="+mj-cs"/>
          <a:sym typeface="Helvetica Neue Medium" charset="0"/>
        </a:defRPr>
      </a:lvl1pPr>
      <a:lvl2pPr algn="ctr" defTabSz="41275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charset="0"/>
        </a:defRPr>
      </a:lvl2pPr>
      <a:lvl3pPr algn="ctr" defTabSz="41275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charset="0"/>
        </a:defRPr>
      </a:lvl3pPr>
      <a:lvl4pPr algn="ctr" defTabSz="41275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charset="0"/>
        </a:defRPr>
      </a:lvl4pPr>
      <a:lvl5pPr algn="ctr" defTabSz="41275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charset="0"/>
        </a:defRPr>
      </a:lvl5pPr>
      <a:lvl6pPr marL="228600" algn="ctr" defTabSz="41275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6pPr>
      <a:lvl7pPr marL="457200" algn="ctr" defTabSz="41275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7pPr>
      <a:lvl8pPr marL="685800" algn="ctr" defTabSz="41275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8pPr>
      <a:lvl9pPr marL="914400" algn="ctr" defTabSz="41275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  <a:sym typeface="Helvetica Neue Medium" panose="02000503000000020004" pitchFamily="2" charset="0"/>
        </a:defRPr>
      </a:lvl9pPr>
    </p:titleStyle>
    <p:bodyStyle>
      <a:lvl1pPr marL="317500" indent="-317500" algn="l" defTabSz="412750" rtl="0" eaLnBrk="0" fontAlgn="base" hangingPunct="0">
        <a:lnSpc>
          <a:spcPct val="150000"/>
        </a:lnSpc>
        <a:spcBef>
          <a:spcPts val="0"/>
        </a:spcBef>
        <a:spcAft>
          <a:spcPct val="0"/>
        </a:spcAft>
        <a:buSzPct val="125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1pPr>
      <a:lvl2pPr marL="635000" indent="-317500" algn="l" defTabSz="412750" rtl="0" eaLnBrk="0" fontAlgn="base" hangingPunct="0">
        <a:lnSpc>
          <a:spcPct val="150000"/>
        </a:lnSpc>
        <a:spcBef>
          <a:spcPts val="0"/>
        </a:spcBef>
        <a:spcAft>
          <a:spcPct val="0"/>
        </a:spcAft>
        <a:buSzPct val="125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2pPr>
      <a:lvl3pPr marL="952500" indent="-317500" algn="l" defTabSz="412750" rtl="0" eaLnBrk="0" fontAlgn="base" hangingPunct="0">
        <a:lnSpc>
          <a:spcPct val="150000"/>
        </a:lnSpc>
        <a:spcBef>
          <a:spcPts val="0"/>
        </a:spcBef>
        <a:spcAft>
          <a:spcPct val="0"/>
        </a:spcAft>
        <a:buSzPct val="125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3pPr>
      <a:lvl4pPr marL="1270000" indent="-317500" algn="l" defTabSz="412750" rtl="0" eaLnBrk="0" fontAlgn="base" hangingPunct="0">
        <a:lnSpc>
          <a:spcPct val="150000"/>
        </a:lnSpc>
        <a:spcBef>
          <a:spcPts val="0"/>
        </a:spcBef>
        <a:spcAft>
          <a:spcPct val="0"/>
        </a:spcAft>
        <a:buSzPct val="125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4pPr>
      <a:lvl5pPr marL="1587500" indent="-317500" algn="l" defTabSz="412750" rtl="0" eaLnBrk="0" fontAlgn="base" hangingPunct="0">
        <a:lnSpc>
          <a:spcPct val="150000"/>
        </a:lnSpc>
        <a:spcBef>
          <a:spcPts val="0"/>
        </a:spcBef>
        <a:spcAft>
          <a:spcPct val="0"/>
        </a:spcAft>
        <a:buSzPct val="125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12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openxmlformats.org/officeDocument/2006/relationships/image" Target="../media/image17.pn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et-gw.eu/ED/WebHome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hyperlink" Target="https://wiki.et-gw.eu/PO/Configuration" TargetMode="External"/><Relationship Id="rId5" Type="http://schemas.openxmlformats.org/officeDocument/2006/relationships/image" Target="../media/image27.jpeg"/><Relationship Id="rId10" Type="http://schemas.openxmlformats.org/officeDocument/2006/relationships/hyperlink" Target="https://www.youtube.com/@ETTelescopeSchedule/featured" TargetMode="External"/><Relationship Id="rId4" Type="http://schemas.openxmlformats.org/officeDocument/2006/relationships/image" Target="../media/image26.png"/><Relationship Id="rId9" Type="http://schemas.openxmlformats.org/officeDocument/2006/relationships/hyperlink" Target="https://wiki.et-gw.eu/PO/Risk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4C336-D253-8D41-F975-FC3AD2FF4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154;p7">
            <a:extLst>
              <a:ext uri="{FF2B5EF4-FFF2-40B4-BE49-F238E27FC236}">
                <a16:creationId xmlns:a16="http://schemas.microsoft.com/office/drawing/2014/main" id="{9DF04500-EE11-FC75-1FD1-C6E672BCEFA7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1603012" y="6292018"/>
            <a:ext cx="284332" cy="3073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265" name="Google Shape;155;p7">
            <a:extLst>
              <a:ext uri="{FF2B5EF4-FFF2-40B4-BE49-F238E27FC236}">
                <a16:creationId xmlns:a16="http://schemas.microsoft.com/office/drawing/2014/main" id="{2D5ABF89-86B2-42B9-F15A-EF0C108A2D26}"/>
              </a:ext>
            </a:extLst>
          </p:cNvPr>
          <p:cNvSpPr/>
          <p:nvPr/>
        </p:nvSpPr>
        <p:spPr>
          <a:xfrm>
            <a:off x="304800" y="540799"/>
            <a:ext cx="11588700" cy="1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6" name="Google Shape;156;p7">
            <a:extLst>
              <a:ext uri="{FF2B5EF4-FFF2-40B4-BE49-F238E27FC236}">
                <a16:creationId xmlns:a16="http://schemas.microsoft.com/office/drawing/2014/main" id="{F1C0D201-C7DA-38D8-8FB2-27B3537ABD0E}"/>
              </a:ext>
            </a:extLst>
          </p:cNvPr>
          <p:cNvSpPr/>
          <p:nvPr/>
        </p:nvSpPr>
        <p:spPr>
          <a:xfrm>
            <a:off x="304800" y="226483"/>
            <a:ext cx="11588700" cy="1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7" name="Google Shape;157;p7">
            <a:extLst>
              <a:ext uri="{FF2B5EF4-FFF2-40B4-BE49-F238E27FC236}">
                <a16:creationId xmlns:a16="http://schemas.microsoft.com/office/drawing/2014/main" id="{3CFD776A-758E-078C-8FE7-058535F4EC58}"/>
              </a:ext>
            </a:extLst>
          </p:cNvPr>
          <p:cNvSpPr/>
          <p:nvPr/>
        </p:nvSpPr>
        <p:spPr>
          <a:xfrm>
            <a:off x="304800" y="6696409"/>
            <a:ext cx="11570700" cy="16499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8" name="Google Shape;158;p7">
            <a:extLst>
              <a:ext uri="{FF2B5EF4-FFF2-40B4-BE49-F238E27FC236}">
                <a16:creationId xmlns:a16="http://schemas.microsoft.com/office/drawing/2014/main" id="{0D9CE82B-1C16-AF0D-4A30-BCDD8112285F}"/>
              </a:ext>
            </a:extLst>
          </p:cNvPr>
          <p:cNvSpPr/>
          <p:nvPr/>
        </p:nvSpPr>
        <p:spPr>
          <a:xfrm>
            <a:off x="304800" y="6227566"/>
            <a:ext cx="11570701" cy="30902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9" name="Google Shape;159;p7">
            <a:extLst>
              <a:ext uri="{FF2B5EF4-FFF2-40B4-BE49-F238E27FC236}">
                <a16:creationId xmlns:a16="http://schemas.microsoft.com/office/drawing/2014/main" id="{5D30AF9F-75D1-914E-C547-8107953A25D8}"/>
              </a:ext>
            </a:extLst>
          </p:cNvPr>
          <p:cNvSpPr txBox="1"/>
          <p:nvPr/>
        </p:nvSpPr>
        <p:spPr>
          <a:xfrm>
            <a:off x="8465408" y="295642"/>
            <a:ext cx="3410101" cy="17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050" tIns="18050" rIns="18050" bIns="18050">
            <a:spAutoFit/>
          </a:bodyPr>
          <a:lstStyle/>
          <a:p>
            <a:pPr algn="r">
              <a:lnSpc>
                <a:spcPct val="80000"/>
              </a:lnSpc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pPr>
            <a:r>
              <a:rPr lang="en-US" dirty="0"/>
              <a:t>08/10/2025</a:t>
            </a:r>
          </a:p>
        </p:txBody>
      </p:sp>
      <p:pic>
        <p:nvPicPr>
          <p:cNvPr id="270" name="Google Shape;160;p7" descr="Google Shape;160;p7">
            <a:extLst>
              <a:ext uri="{FF2B5EF4-FFF2-40B4-BE49-F238E27FC236}">
                <a16:creationId xmlns:a16="http://schemas.microsoft.com/office/drawing/2014/main" id="{7B388406-B3EA-096C-896A-AA58A40F3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337032"/>
            <a:ext cx="1505970" cy="280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Google Shape;161;p7">
            <a:extLst>
              <a:ext uri="{FF2B5EF4-FFF2-40B4-BE49-F238E27FC236}">
                <a16:creationId xmlns:a16="http://schemas.microsoft.com/office/drawing/2014/main" id="{644052D8-0CB9-9089-92F7-C47ED7B09E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699538"/>
            <a:ext cx="11875500" cy="167375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dirty="0"/>
              <a:t>ET-PP </a:t>
            </a:r>
            <a:r>
              <a:rPr lang="fr-FR" dirty="0" err="1"/>
              <a:t>project</a:t>
            </a:r>
            <a:br>
              <a:rPr lang="fr-FR" dirty="0"/>
            </a:br>
            <a:r>
              <a:rPr dirty="0"/>
              <a:t>WP5</a:t>
            </a:r>
            <a:r>
              <a:rPr lang="fr-FR" dirty="0"/>
              <a:t> </a:t>
            </a:r>
            <a:r>
              <a:rPr lang="fr-FR" dirty="0" err="1"/>
              <a:t>Status</a:t>
            </a:r>
            <a:r>
              <a:rPr lang="fr-FR" dirty="0"/>
              <a:t> and Future</a:t>
            </a:r>
            <a:endParaRPr dirty="0"/>
          </a:p>
        </p:txBody>
      </p:sp>
      <p:sp>
        <p:nvSpPr>
          <p:cNvPr id="272" name="Google Shape;163;p7">
            <a:extLst>
              <a:ext uri="{FF2B5EF4-FFF2-40B4-BE49-F238E27FC236}">
                <a16:creationId xmlns:a16="http://schemas.microsoft.com/office/drawing/2014/main" id="{F8E090DD-1A46-AE3B-A218-0ACB4069BC7E}"/>
              </a:ext>
            </a:extLst>
          </p:cNvPr>
          <p:cNvSpPr txBox="1"/>
          <p:nvPr/>
        </p:nvSpPr>
        <p:spPr>
          <a:xfrm>
            <a:off x="304800" y="264838"/>
            <a:ext cx="5562600" cy="232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r>
              <a:t>Preparatory Phase for the Einstein Telescope Gravitational Wave Observatory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C4A3885-B5B7-7E4F-7449-4F1637A43395}"/>
              </a:ext>
            </a:extLst>
          </p:cNvPr>
          <p:cNvSpPr txBox="1"/>
          <p:nvPr/>
        </p:nvSpPr>
        <p:spPr>
          <a:xfrm>
            <a:off x="5867400" y="4846351"/>
            <a:ext cx="528926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WP5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Coordinator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: Christian.olivetto@ijclab.in2p3.fr</a:t>
            </a:r>
          </a:p>
        </p:txBody>
      </p:sp>
    </p:spTree>
    <p:extLst>
      <p:ext uri="{BB962C8B-B14F-4D97-AF65-F5344CB8AC3E}">
        <p14:creationId xmlns:p14="http://schemas.microsoft.com/office/powerpoint/2010/main" val="125118473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3B357-9AEE-7BF4-2795-36E310A3B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153;p7">
            <a:extLst>
              <a:ext uri="{FF2B5EF4-FFF2-40B4-BE49-F238E27FC236}">
                <a16:creationId xmlns:a16="http://schemas.microsoft.com/office/drawing/2014/main" id="{7694A704-A5DE-7C8D-ED63-CE732D337907}"/>
              </a:ext>
            </a:extLst>
          </p:cNvPr>
          <p:cNvSpPr txBox="1"/>
          <p:nvPr/>
        </p:nvSpPr>
        <p:spPr>
          <a:xfrm>
            <a:off x="7090194" y="6311968"/>
            <a:ext cx="4023301" cy="30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spAutoFit/>
          </a:bodyPr>
          <a:lstStyle/>
          <a:p>
            <a:pPr algn="ctr">
              <a:defRPr i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Project: 101079696 — ET-PP,  2</a:t>
            </a:r>
            <a:r>
              <a:rPr baseline="30000"/>
              <a:t>nd</a:t>
            </a:r>
            <a:r>
              <a:t> review meeting</a:t>
            </a:r>
          </a:p>
        </p:txBody>
      </p:sp>
      <p:sp>
        <p:nvSpPr>
          <p:cNvPr id="264" name="Google Shape;154;p7">
            <a:extLst>
              <a:ext uri="{FF2B5EF4-FFF2-40B4-BE49-F238E27FC236}">
                <a16:creationId xmlns:a16="http://schemas.microsoft.com/office/drawing/2014/main" id="{97D8B391-D42C-026B-1D97-ED0EACBBCC52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1603012" y="6292018"/>
            <a:ext cx="284332" cy="307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65" name="Google Shape;155;p7">
            <a:extLst>
              <a:ext uri="{FF2B5EF4-FFF2-40B4-BE49-F238E27FC236}">
                <a16:creationId xmlns:a16="http://schemas.microsoft.com/office/drawing/2014/main" id="{21287E27-4DFD-4582-F522-58B8DCFF0AA1}"/>
              </a:ext>
            </a:extLst>
          </p:cNvPr>
          <p:cNvSpPr/>
          <p:nvPr/>
        </p:nvSpPr>
        <p:spPr>
          <a:xfrm>
            <a:off x="304800" y="540799"/>
            <a:ext cx="11588700" cy="1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6" name="Google Shape;156;p7">
            <a:extLst>
              <a:ext uri="{FF2B5EF4-FFF2-40B4-BE49-F238E27FC236}">
                <a16:creationId xmlns:a16="http://schemas.microsoft.com/office/drawing/2014/main" id="{35DF3548-137E-C128-5056-D9955113E3EC}"/>
              </a:ext>
            </a:extLst>
          </p:cNvPr>
          <p:cNvSpPr/>
          <p:nvPr/>
        </p:nvSpPr>
        <p:spPr>
          <a:xfrm>
            <a:off x="304800" y="226483"/>
            <a:ext cx="11588700" cy="1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7" name="Google Shape;157;p7">
            <a:extLst>
              <a:ext uri="{FF2B5EF4-FFF2-40B4-BE49-F238E27FC236}">
                <a16:creationId xmlns:a16="http://schemas.microsoft.com/office/drawing/2014/main" id="{7C9DDBF3-147D-4438-E58D-B24EF96DB6F4}"/>
              </a:ext>
            </a:extLst>
          </p:cNvPr>
          <p:cNvSpPr/>
          <p:nvPr/>
        </p:nvSpPr>
        <p:spPr>
          <a:xfrm>
            <a:off x="304800" y="6696409"/>
            <a:ext cx="11570700" cy="16499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8" name="Google Shape;158;p7">
            <a:extLst>
              <a:ext uri="{FF2B5EF4-FFF2-40B4-BE49-F238E27FC236}">
                <a16:creationId xmlns:a16="http://schemas.microsoft.com/office/drawing/2014/main" id="{C2FB4FF2-192F-A969-E56A-F804B81B0342}"/>
              </a:ext>
            </a:extLst>
          </p:cNvPr>
          <p:cNvSpPr/>
          <p:nvPr/>
        </p:nvSpPr>
        <p:spPr>
          <a:xfrm>
            <a:off x="304800" y="6227566"/>
            <a:ext cx="11570701" cy="30902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9" name="Google Shape;159;p7">
            <a:extLst>
              <a:ext uri="{FF2B5EF4-FFF2-40B4-BE49-F238E27FC236}">
                <a16:creationId xmlns:a16="http://schemas.microsoft.com/office/drawing/2014/main" id="{BEE8442C-436A-6E28-0E4C-475C2CFE5D5F}"/>
              </a:ext>
            </a:extLst>
          </p:cNvPr>
          <p:cNvSpPr txBox="1"/>
          <p:nvPr/>
        </p:nvSpPr>
        <p:spPr>
          <a:xfrm>
            <a:off x="8465408" y="295642"/>
            <a:ext cx="3410101" cy="173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050" tIns="18050" rIns="18050" bIns="18050">
            <a:spAutoFit/>
          </a:bodyPr>
          <a:lstStyle/>
          <a:p>
            <a:pPr algn="r">
              <a:lnSpc>
                <a:spcPct val="80000"/>
              </a:lnSpc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pPr>
            <a:r>
              <a:rPr lang="en-US" dirty="0"/>
              <a:t>10.07.2025</a:t>
            </a:r>
            <a:endParaRPr dirty="0"/>
          </a:p>
        </p:txBody>
      </p:sp>
      <p:pic>
        <p:nvPicPr>
          <p:cNvPr id="270" name="Google Shape;160;p7" descr="Google Shape;160;p7">
            <a:extLst>
              <a:ext uri="{FF2B5EF4-FFF2-40B4-BE49-F238E27FC236}">
                <a16:creationId xmlns:a16="http://schemas.microsoft.com/office/drawing/2014/main" id="{B8EA7D2A-B46D-9F22-3B43-355A39D52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337032"/>
            <a:ext cx="1505970" cy="280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Google Shape;161;p7">
            <a:extLst>
              <a:ext uri="{FF2B5EF4-FFF2-40B4-BE49-F238E27FC236}">
                <a16:creationId xmlns:a16="http://schemas.microsoft.com/office/drawing/2014/main" id="{B8CEE0F3-7B03-9A96-D118-681248BAE2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536037"/>
            <a:ext cx="11875500" cy="7929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WP5:</a:t>
            </a:r>
            <a:r>
              <a:rPr lang="fr-FR" dirty="0"/>
              <a:t> Engineering </a:t>
            </a:r>
            <a:r>
              <a:rPr lang="fr-FR" dirty="0" err="1"/>
              <a:t>Department</a:t>
            </a:r>
            <a:endParaRPr dirty="0"/>
          </a:p>
        </p:txBody>
      </p:sp>
      <p:sp>
        <p:nvSpPr>
          <p:cNvPr id="272" name="Google Shape;163;p7">
            <a:extLst>
              <a:ext uri="{FF2B5EF4-FFF2-40B4-BE49-F238E27FC236}">
                <a16:creationId xmlns:a16="http://schemas.microsoft.com/office/drawing/2014/main" id="{D1BED762-1B90-170D-D74F-B1D1892F54DE}"/>
              </a:ext>
            </a:extLst>
          </p:cNvPr>
          <p:cNvSpPr txBox="1"/>
          <p:nvPr/>
        </p:nvSpPr>
        <p:spPr>
          <a:xfrm>
            <a:off x="304800" y="264838"/>
            <a:ext cx="5562600" cy="232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r>
              <a:t>Preparatory Phase for the Einstein Telescope Gravitational Wave Observatory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FF812B-A2E4-E577-E6B3-449420E071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546" r="23519" b="13710"/>
          <a:stretch/>
        </p:blipFill>
        <p:spPr>
          <a:xfrm>
            <a:off x="5045502" y="4788098"/>
            <a:ext cx="1371600" cy="137160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A1EE52-17F7-8E6C-2FBB-91C72AB3A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50" y="3473742"/>
            <a:ext cx="1371600" cy="1371600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A246FA-5A00-722F-6145-79353CE567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t="13234" r="21197" b="33116"/>
          <a:stretch/>
        </p:blipFill>
        <p:spPr>
          <a:xfrm>
            <a:off x="8861866" y="4636996"/>
            <a:ext cx="1371600" cy="1371600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1E90BE-4E1F-4520-CB3B-0AB7D99451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" b="16098"/>
          <a:stretch/>
        </p:blipFill>
        <p:spPr>
          <a:xfrm>
            <a:off x="8141727" y="3418419"/>
            <a:ext cx="1371600" cy="1371600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2D7D50-78AD-8E56-6FA6-AC007811752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" b="23151"/>
          <a:stretch/>
        </p:blipFill>
        <p:spPr>
          <a:xfrm>
            <a:off x="6538289" y="4631547"/>
            <a:ext cx="1371600" cy="1371600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E6D8A2-5E7C-8D7E-FA1B-173A8E8FF6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24" y="4701819"/>
            <a:ext cx="1371600" cy="1371600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A7A341-9391-E3A8-ABA3-BC9CF89F538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9" t="11383" b="24659"/>
          <a:stretch/>
        </p:blipFill>
        <p:spPr>
          <a:xfrm>
            <a:off x="2321419" y="3682088"/>
            <a:ext cx="1371600" cy="1371600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5B767F-DE68-7D96-2F09-82B12E53A43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9" r="3125" b="17294"/>
          <a:stretch/>
        </p:blipFill>
        <p:spPr>
          <a:xfrm>
            <a:off x="4465667" y="3434454"/>
            <a:ext cx="1371600" cy="1371600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79161A-DB97-DCD9-E261-5C19257E72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02" y="3561999"/>
            <a:ext cx="1371600" cy="1371600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973EB3C-B4EB-3824-C77D-BE11E69CFB9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3" r="14117"/>
          <a:stretch/>
        </p:blipFill>
        <p:spPr>
          <a:xfrm>
            <a:off x="1519016" y="4730318"/>
            <a:ext cx="1371600" cy="1371600"/>
          </a:xfrm>
          <a:prstGeom prst="ellipse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2833528-01C4-19B0-794D-F15700D4C8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9748" y="1350515"/>
            <a:ext cx="10615303" cy="2112603"/>
          </a:xfrm>
          <a:prstGeom prst="rect">
            <a:avLst/>
          </a:prstGeom>
        </p:spPr>
      </p:pic>
      <p:pic>
        <p:nvPicPr>
          <p:cNvPr id="29" name="Picture 28" descr="A person in a blue turtleneck&#10;&#10;AI-generated content may be incorrect.">
            <a:extLst>
              <a:ext uri="{FF2B5EF4-FFF2-40B4-BE49-F238E27FC236}">
                <a16:creationId xmlns:a16="http://schemas.microsoft.com/office/drawing/2014/main" id="{5D6B6763-3465-58F0-339B-0314222BC14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22" y="3452410"/>
            <a:ext cx="1335688" cy="1335688"/>
          </a:xfrm>
          <a:prstGeom prst="flowChartConnector">
            <a:avLst/>
          </a:prstGeom>
        </p:spPr>
      </p:pic>
      <p:pic>
        <p:nvPicPr>
          <p:cNvPr id="30" name="Picture 29" descr="A person wearing a white hard hat and yellow vest&#10;&#10;AI-generated content may be incorrect.">
            <a:extLst>
              <a:ext uri="{FF2B5EF4-FFF2-40B4-BE49-F238E27FC236}">
                <a16:creationId xmlns:a16="http://schemas.microsoft.com/office/drawing/2014/main" id="{061FC8FD-4626-3DC7-E71F-444B760550A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532" y="4614565"/>
            <a:ext cx="1361704" cy="1361704"/>
          </a:xfrm>
          <a:prstGeom prst="flowChartConnector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D996DE3-46AC-D4B4-22D3-FE64D8B3D054}"/>
              </a:ext>
            </a:extLst>
          </p:cNvPr>
          <p:cNvSpPr txBox="1"/>
          <p:nvPr/>
        </p:nvSpPr>
        <p:spPr>
          <a:xfrm>
            <a:off x="10100541" y="982726"/>
            <a:ext cx="1703349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Kevin </a:t>
            </a:r>
            <a:r>
              <a:rPr kumimoji="0" lang="fr-FR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Pressard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Philippe Rosier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Gregory </a:t>
            </a:r>
            <a:r>
              <a:rPr kumimoji="0" lang="fr-FR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Laquaniel</a:t>
            </a:r>
            <a:r>
              <a:rPr lang="fr-FR" dirty="0" err="1"/>
              <a:t>lo</a:t>
            </a:r>
            <a:endParaRPr lang="fr-FR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Alexandre Lacroix</a:t>
            </a:r>
          </a:p>
        </p:txBody>
      </p:sp>
    </p:spTree>
    <p:extLst>
      <p:ext uri="{BB962C8B-B14F-4D97-AF65-F5344CB8AC3E}">
        <p14:creationId xmlns:p14="http://schemas.microsoft.com/office/powerpoint/2010/main" val="24910542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A diagram of a circular object&#10;&#10;AI-generated content may be incorrect.">
            <a:extLst>
              <a:ext uri="{FF2B5EF4-FFF2-40B4-BE49-F238E27FC236}">
                <a16:creationId xmlns:a16="http://schemas.microsoft.com/office/drawing/2014/main" id="{991BF5C5-57B1-F07E-6770-DD3A3A3A1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2"/>
          <a:stretch/>
        </p:blipFill>
        <p:spPr>
          <a:xfrm>
            <a:off x="9336360" y="3758716"/>
            <a:ext cx="2427056" cy="25146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B7644F-4497-27C9-E263-B44590F99B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4655" y="3190666"/>
            <a:ext cx="163507" cy="233397"/>
          </a:xfrm>
        </p:spPr>
        <p:txBody>
          <a:bodyPr/>
          <a:lstStyle/>
          <a:p>
            <a:pPr defTabSz="412750" fontAlgn="base">
              <a:spcBef>
                <a:spcPct val="0"/>
              </a:spcBef>
              <a:spcAft>
                <a:spcPct val="0"/>
              </a:spcAft>
            </a:pPr>
            <a:fld id="{64DB0535-2E95-4915-8C14-A4697CA95C0A}" type="slidenum">
              <a:rPr lang="it-IT" altLang="it-IT" kern="1200"/>
              <a:pPr defTabSz="41275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 altLang="it-IT" kern="12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BFF7C0-CD9C-277A-BDC3-8B36621CE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Layout Update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2095B8-8C06-87CF-79F7-529BFEE67267}"/>
              </a:ext>
            </a:extLst>
          </p:cNvPr>
          <p:cNvGrpSpPr/>
          <p:nvPr/>
        </p:nvGrpSpPr>
        <p:grpSpPr>
          <a:xfrm>
            <a:off x="516238" y="987121"/>
            <a:ext cx="8980840" cy="3310998"/>
            <a:chOff x="6010353" y="1979490"/>
            <a:chExt cx="17961679" cy="66219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F4958C1-E0F4-6876-1E5E-6BFB5C2EB32C}"/>
                </a:ext>
              </a:extLst>
            </p:cNvPr>
            <p:cNvGrpSpPr/>
            <p:nvPr/>
          </p:nvGrpSpPr>
          <p:grpSpPr>
            <a:xfrm>
              <a:off x="6010353" y="1979490"/>
              <a:ext cx="17961679" cy="6621995"/>
              <a:chOff x="356210" y="-2781344"/>
              <a:chExt cx="19016848" cy="7011008"/>
            </a:xfrm>
          </p:grpSpPr>
          <p:pic>
            <p:nvPicPr>
              <p:cNvPr id="21" name="Picture 20" descr="A wireframe of a network&#10;&#10;AI-generated content may be incorrect.">
                <a:extLst>
                  <a:ext uri="{FF2B5EF4-FFF2-40B4-BE49-F238E27FC236}">
                    <a16:creationId xmlns:a16="http://schemas.microsoft.com/office/drawing/2014/main" id="{58DE06A7-6171-0A9E-51BE-1E7C2EF784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210" y="-2781344"/>
                <a:ext cx="9823032" cy="7011008"/>
              </a:xfrm>
              <a:prstGeom prst="rect">
                <a:avLst/>
              </a:prstGeom>
            </p:spPr>
          </p:pic>
          <p:pic>
            <p:nvPicPr>
              <p:cNvPr id="25" name="Picture 24" descr="A 3d model of a mechanical device&#10;&#10;AI-generated content may be incorrect.">
                <a:extLst>
                  <a:ext uri="{FF2B5EF4-FFF2-40B4-BE49-F238E27FC236}">
                    <a16:creationId xmlns:a16="http://schemas.microsoft.com/office/drawing/2014/main" id="{50C1829D-D719-253C-C969-CD6DAB846B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7647" y="-2781344"/>
                <a:ext cx="9815411" cy="7011008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FBC9B6-BE77-9FC5-B1A3-5CB8A4A1D686}"/>
                </a:ext>
              </a:extLst>
            </p:cNvPr>
            <p:cNvSpPr txBox="1"/>
            <p:nvPr/>
          </p:nvSpPr>
          <p:spPr>
            <a:xfrm>
              <a:off x="8447585" y="3275742"/>
              <a:ext cx="3626492" cy="492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1275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kern="1200" dirty="0">
                  <a:latin typeface="Helvetica Neue" charset="0"/>
                  <a:sym typeface="Helvetica Neue" charset="0"/>
                </a:rPr>
                <a:t>Δ 2024 reference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24E165-063E-9707-6F57-09A8BBE46C4E}"/>
                </a:ext>
              </a:extLst>
            </p:cNvPr>
            <p:cNvSpPr txBox="1"/>
            <p:nvPr/>
          </p:nvSpPr>
          <p:spPr>
            <a:xfrm>
              <a:off x="17016536" y="3045480"/>
              <a:ext cx="5559076" cy="800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1275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kern="1200" dirty="0">
                  <a:latin typeface="Helvetica Neue" charset="0"/>
                  <a:sym typeface="Helvetica Neue" charset="0"/>
                </a:rPr>
                <a:t>New Δ baseline design:</a:t>
              </a:r>
            </a:p>
            <a:p>
              <a:pPr algn="ctr" defTabSz="41275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kern="1200" dirty="0">
                  <a:latin typeface="Helvetica Neue" charset="0"/>
                  <a:sym typeface="Helvetica Neue" charset="0"/>
                </a:rPr>
                <a:t>~25% volume reduction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2D3725-9BBE-F6AB-31B5-183C7CC1F7A9}"/>
              </a:ext>
            </a:extLst>
          </p:cNvPr>
          <p:cNvGrpSpPr/>
          <p:nvPr/>
        </p:nvGrpSpPr>
        <p:grpSpPr>
          <a:xfrm>
            <a:off x="519837" y="3362761"/>
            <a:ext cx="8974142" cy="3321794"/>
            <a:chOff x="8525918" y="7659243"/>
            <a:chExt cx="15439923" cy="571511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FA1D194-8489-6389-7DF4-1FC432E2AFC8}"/>
                </a:ext>
              </a:extLst>
            </p:cNvPr>
            <p:cNvGrpSpPr/>
            <p:nvPr/>
          </p:nvGrpSpPr>
          <p:grpSpPr>
            <a:xfrm>
              <a:off x="8525918" y="7659243"/>
              <a:ext cx="15439923" cy="5715113"/>
              <a:chOff x="-3885702" y="6497960"/>
              <a:chExt cx="19002668" cy="7033870"/>
            </a:xfrm>
          </p:grpSpPr>
          <p:pic>
            <p:nvPicPr>
              <p:cNvPr id="27" name="Picture 26" descr="A wireframe of a cross section&#10;&#10;AI-generated content may be incorrect.">
                <a:extLst>
                  <a:ext uri="{FF2B5EF4-FFF2-40B4-BE49-F238E27FC236}">
                    <a16:creationId xmlns:a16="http://schemas.microsoft.com/office/drawing/2014/main" id="{624ECB04-13B1-96CB-EBF7-9ACF3D6356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1555" y="6497960"/>
                <a:ext cx="9815411" cy="7033870"/>
              </a:xfrm>
              <a:prstGeom prst="rect">
                <a:avLst/>
              </a:prstGeom>
            </p:spPr>
          </p:pic>
          <p:pic>
            <p:nvPicPr>
              <p:cNvPr id="23" name="Picture 22" descr="A wireframe of a network&#10;&#10;AI-generated content may be incorrect.">
                <a:extLst>
                  <a:ext uri="{FF2B5EF4-FFF2-40B4-BE49-F238E27FC236}">
                    <a16:creationId xmlns:a16="http://schemas.microsoft.com/office/drawing/2014/main" id="{9F6627F6-C7AF-4B2A-BD42-DE370FB2E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85702" y="6497960"/>
                <a:ext cx="9815412" cy="703387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0574C5-8497-7A84-EFE9-305290F59449}"/>
                </a:ext>
              </a:extLst>
            </p:cNvPr>
            <p:cNvSpPr txBox="1"/>
            <p:nvPr/>
          </p:nvSpPr>
          <p:spPr>
            <a:xfrm>
              <a:off x="9041611" y="9216858"/>
              <a:ext cx="3626490" cy="4236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1275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kern="1200" dirty="0">
                  <a:latin typeface="Helvetica Neue" charset="0"/>
                  <a:sym typeface="Helvetica Neue" charset="0"/>
                </a:rPr>
                <a:t>2L 2024 reference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3926E0-0DE7-D3AC-8A03-82B4235CC911}"/>
                </a:ext>
              </a:extLst>
            </p:cNvPr>
            <p:cNvSpPr txBox="1"/>
            <p:nvPr/>
          </p:nvSpPr>
          <p:spPr>
            <a:xfrm>
              <a:off x="15529768" y="9044108"/>
              <a:ext cx="5559076" cy="6883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1275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kern="1200" dirty="0">
                  <a:latin typeface="Helvetica Neue" charset="0"/>
                  <a:sym typeface="Helvetica Neue" charset="0"/>
                </a:rPr>
                <a:t>New 2L baseline design:</a:t>
              </a:r>
            </a:p>
            <a:p>
              <a:pPr algn="ctr" defTabSz="41275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kern="1200" dirty="0">
                  <a:latin typeface="Helvetica Neue" charset="0"/>
                  <a:sym typeface="Helvetica Neue" charset="0"/>
                </a:rPr>
                <a:t>~28% volume reduction</a:t>
              </a:r>
            </a:p>
          </p:txBody>
        </p:sp>
      </p:grpSp>
      <p:pic>
        <p:nvPicPr>
          <p:cNvPr id="20" name="Picture 19" descr="A blueprint of a circular object&#10;&#10;AI-generated content may be incorrect.">
            <a:extLst>
              <a:ext uri="{FF2B5EF4-FFF2-40B4-BE49-F238E27FC236}">
                <a16:creationId xmlns:a16="http://schemas.microsoft.com/office/drawing/2014/main" id="{2266A1EF-FC84-51F3-83C2-7CADAEDC24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2"/>
          <a:stretch/>
        </p:blipFill>
        <p:spPr>
          <a:xfrm>
            <a:off x="9333262" y="1202432"/>
            <a:ext cx="2427055" cy="25146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3CC0424-4A01-9C31-3A6A-17F6A46201F3}"/>
              </a:ext>
            </a:extLst>
          </p:cNvPr>
          <p:cNvSpPr txBox="1"/>
          <p:nvPr/>
        </p:nvSpPr>
        <p:spPr>
          <a:xfrm>
            <a:off x="2482580" y="6381331"/>
            <a:ext cx="64953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12750" eaLnBrk="0" fontAlgn="base">
              <a:spcBef>
                <a:spcPct val="0"/>
              </a:spcBef>
              <a:spcAft>
                <a:spcPct val="0"/>
              </a:spcAft>
            </a:pPr>
            <a:r>
              <a:rPr lang="en-GB" sz="1500" kern="1200" dirty="0">
                <a:latin typeface="Helvetica Neue" charset="0"/>
                <a:sym typeface="Helvetica Neue" charset="0"/>
              </a:rPr>
              <a:t>Web viewable 3D Detector Layout(s): </a:t>
            </a:r>
            <a:r>
              <a:rPr lang="en-GB" sz="1500" kern="1200" dirty="0">
                <a:latin typeface="Helvetica Neue" charset="0"/>
                <a:sym typeface="Helvetica Neue" charset="0"/>
                <a:hlinkClick r:id="rId8"/>
              </a:rPr>
              <a:t>https://wiki.et-gw.eu/ED/WebHome</a:t>
            </a:r>
            <a:endParaRPr lang="en-GB" sz="1500" kern="1200" dirty="0">
              <a:latin typeface="Helvetica Neue" charset="0"/>
              <a:sym typeface="Helvetica Neue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D303BC1-5795-3B41-17FD-368701DBF3DE}"/>
              </a:ext>
            </a:extLst>
          </p:cNvPr>
          <p:cNvCxnSpPr/>
          <p:nvPr/>
        </p:nvCxnSpPr>
        <p:spPr bwMode="auto">
          <a:xfrm>
            <a:off x="9210156" y="1606490"/>
            <a:ext cx="403302" cy="3109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91FF300-8B39-F63F-2012-464F04BF2170}"/>
              </a:ext>
            </a:extLst>
          </p:cNvPr>
          <p:cNvCxnSpPr/>
          <p:nvPr/>
        </p:nvCxnSpPr>
        <p:spPr bwMode="auto">
          <a:xfrm>
            <a:off x="8977973" y="4167686"/>
            <a:ext cx="610416" cy="2881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22063222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860CC-FBEB-FF0F-5BF0-BE4DF5B69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154;p7">
            <a:extLst>
              <a:ext uri="{FF2B5EF4-FFF2-40B4-BE49-F238E27FC236}">
                <a16:creationId xmlns:a16="http://schemas.microsoft.com/office/drawing/2014/main" id="{2C578C76-669A-584A-E51C-2455393898F8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1603012" y="6292018"/>
            <a:ext cx="284332" cy="3073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265" name="Google Shape;155;p7">
            <a:extLst>
              <a:ext uri="{FF2B5EF4-FFF2-40B4-BE49-F238E27FC236}">
                <a16:creationId xmlns:a16="http://schemas.microsoft.com/office/drawing/2014/main" id="{5F807BC5-79E4-4B8C-31F0-89FB48F757AA}"/>
              </a:ext>
            </a:extLst>
          </p:cNvPr>
          <p:cNvSpPr/>
          <p:nvPr/>
        </p:nvSpPr>
        <p:spPr>
          <a:xfrm>
            <a:off x="304800" y="540799"/>
            <a:ext cx="11588700" cy="1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6" name="Google Shape;156;p7">
            <a:extLst>
              <a:ext uri="{FF2B5EF4-FFF2-40B4-BE49-F238E27FC236}">
                <a16:creationId xmlns:a16="http://schemas.microsoft.com/office/drawing/2014/main" id="{35D9D5E1-19F8-D19E-367B-B0057BD59A54}"/>
              </a:ext>
            </a:extLst>
          </p:cNvPr>
          <p:cNvSpPr/>
          <p:nvPr/>
        </p:nvSpPr>
        <p:spPr>
          <a:xfrm>
            <a:off x="304800" y="226483"/>
            <a:ext cx="11588700" cy="1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7" name="Google Shape;157;p7">
            <a:extLst>
              <a:ext uri="{FF2B5EF4-FFF2-40B4-BE49-F238E27FC236}">
                <a16:creationId xmlns:a16="http://schemas.microsoft.com/office/drawing/2014/main" id="{33CFE64F-9DD0-3E9B-60B0-D18660DA4B3C}"/>
              </a:ext>
            </a:extLst>
          </p:cNvPr>
          <p:cNvSpPr/>
          <p:nvPr/>
        </p:nvSpPr>
        <p:spPr>
          <a:xfrm>
            <a:off x="304800" y="6696409"/>
            <a:ext cx="11570700" cy="16499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8" name="Google Shape;158;p7">
            <a:extLst>
              <a:ext uri="{FF2B5EF4-FFF2-40B4-BE49-F238E27FC236}">
                <a16:creationId xmlns:a16="http://schemas.microsoft.com/office/drawing/2014/main" id="{0629A491-7C3F-CCFF-1B14-8F95041305CA}"/>
              </a:ext>
            </a:extLst>
          </p:cNvPr>
          <p:cNvSpPr/>
          <p:nvPr/>
        </p:nvSpPr>
        <p:spPr>
          <a:xfrm>
            <a:off x="304800" y="6227566"/>
            <a:ext cx="11570701" cy="30902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9" name="Google Shape;159;p7">
            <a:extLst>
              <a:ext uri="{FF2B5EF4-FFF2-40B4-BE49-F238E27FC236}">
                <a16:creationId xmlns:a16="http://schemas.microsoft.com/office/drawing/2014/main" id="{82FC33E4-8ECF-B5CB-2FBF-A68420D0E36E}"/>
              </a:ext>
            </a:extLst>
          </p:cNvPr>
          <p:cNvSpPr txBox="1"/>
          <p:nvPr/>
        </p:nvSpPr>
        <p:spPr>
          <a:xfrm>
            <a:off x="8465408" y="295642"/>
            <a:ext cx="3410101" cy="173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050" tIns="18050" rIns="18050" bIns="18050">
            <a:spAutoFit/>
          </a:bodyPr>
          <a:lstStyle/>
          <a:p>
            <a:pPr algn="r">
              <a:lnSpc>
                <a:spcPct val="80000"/>
              </a:lnSpc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pPr>
            <a:r>
              <a:rPr lang="en-US" dirty="0"/>
              <a:t>10.07.2025</a:t>
            </a:r>
          </a:p>
        </p:txBody>
      </p:sp>
      <p:pic>
        <p:nvPicPr>
          <p:cNvPr id="270" name="Google Shape;160;p7" descr="Google Shape;160;p7">
            <a:extLst>
              <a:ext uri="{FF2B5EF4-FFF2-40B4-BE49-F238E27FC236}">
                <a16:creationId xmlns:a16="http://schemas.microsoft.com/office/drawing/2014/main" id="{8C5CD57A-3341-3977-8718-7834CC1ED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337032"/>
            <a:ext cx="1505970" cy="280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Google Shape;161;p7">
            <a:extLst>
              <a:ext uri="{FF2B5EF4-FFF2-40B4-BE49-F238E27FC236}">
                <a16:creationId xmlns:a16="http://schemas.microsoft.com/office/drawing/2014/main" id="{E40A3E00-6B38-7C7D-3E57-A0079453C8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536037"/>
            <a:ext cx="11875500" cy="7929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WP5:</a:t>
            </a:r>
            <a:r>
              <a:rPr lang="fr-FR" dirty="0"/>
              <a:t> Engineering </a:t>
            </a:r>
            <a:r>
              <a:rPr lang="fr-FR" dirty="0" err="1"/>
              <a:t>Department</a:t>
            </a:r>
            <a:r>
              <a:rPr lang="fr-FR" dirty="0"/>
              <a:t> (</a:t>
            </a:r>
            <a:r>
              <a:rPr lang="fr-FR" dirty="0" err="1">
                <a:solidFill>
                  <a:srgbClr val="0070C0"/>
                </a:solidFill>
              </a:rPr>
              <a:t>MoU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with</a:t>
            </a:r>
            <a:r>
              <a:rPr lang="fr-FR" dirty="0">
                <a:solidFill>
                  <a:srgbClr val="0070C0"/>
                </a:solidFill>
              </a:rPr>
              <a:t> CERN</a:t>
            </a:r>
            <a:r>
              <a:rPr lang="fr-FR" dirty="0"/>
              <a:t>) </a:t>
            </a:r>
            <a:endParaRPr dirty="0"/>
          </a:p>
        </p:txBody>
      </p:sp>
      <p:sp>
        <p:nvSpPr>
          <p:cNvPr id="272" name="Google Shape;163;p7">
            <a:extLst>
              <a:ext uri="{FF2B5EF4-FFF2-40B4-BE49-F238E27FC236}">
                <a16:creationId xmlns:a16="http://schemas.microsoft.com/office/drawing/2014/main" id="{CABB22AC-5E3D-D2A0-6CEE-E9899D7C3854}"/>
              </a:ext>
            </a:extLst>
          </p:cNvPr>
          <p:cNvSpPr txBox="1"/>
          <p:nvPr/>
        </p:nvSpPr>
        <p:spPr>
          <a:xfrm>
            <a:off x="304800" y="264838"/>
            <a:ext cx="5562600" cy="232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r>
              <a:t>Preparatory Phase for the Einstein Telescope Gravitational Wave Observatory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A7D1192-1308-8CB5-0849-9A4BD1DA37FD}"/>
              </a:ext>
            </a:extLst>
          </p:cNvPr>
          <p:cNvSpPr txBox="1">
            <a:spLocks/>
          </p:cNvSpPr>
          <p:nvPr/>
        </p:nvSpPr>
        <p:spPr>
          <a:xfrm>
            <a:off x="152400" y="1519349"/>
            <a:ext cx="7918704" cy="381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Autofit/>
          </a:bodyPr>
          <a:lstStyle>
            <a:lvl1pPr marL="457200" marR="0" indent="-342900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indent="-342900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indent="-342900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indent="-342900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indent="-342900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indent="-342900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indent="-342900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indent="-342900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indent="-342900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739378" hangingPunct="1">
              <a:spcBef>
                <a:spcPts val="0"/>
              </a:spcBef>
              <a:defRPr sz="3959"/>
            </a:pPr>
            <a:r>
              <a:rPr lang="en-US" sz="2400" dirty="0"/>
              <a:t>ETO has a MoU with CERN for their support on technical topics: </a:t>
            </a:r>
          </a:p>
          <a:p>
            <a:pPr lvl="1" defTabSz="739378" hangingPunct="1">
              <a:spcBef>
                <a:spcPts val="0"/>
              </a:spcBef>
              <a:defRPr sz="3959"/>
            </a:pPr>
            <a:r>
              <a:rPr lang="en-US" sz="2000" i="1" dirty="0"/>
              <a:t>Arm vacuum pipe</a:t>
            </a:r>
          </a:p>
          <a:p>
            <a:pPr lvl="1" defTabSz="739378" hangingPunct="1">
              <a:spcBef>
                <a:spcPts val="0"/>
              </a:spcBef>
              <a:defRPr sz="3959"/>
            </a:pPr>
            <a:r>
              <a:rPr lang="en-US" sz="2000" i="1" dirty="0"/>
              <a:t>Civil Engineering</a:t>
            </a:r>
          </a:p>
          <a:p>
            <a:pPr lvl="1" defTabSz="739378" hangingPunct="1">
              <a:spcBef>
                <a:spcPts val="0"/>
              </a:spcBef>
              <a:defRPr sz="3959"/>
            </a:pPr>
            <a:r>
              <a:rPr lang="en-US" sz="2000" dirty="0">
                <a:highlight>
                  <a:srgbClr val="FFFF00"/>
                </a:highlight>
              </a:rPr>
              <a:t>Technical Infrastructure</a:t>
            </a:r>
          </a:p>
          <a:p>
            <a:pPr lvl="2" defTabSz="739378" hangingPunct="1">
              <a:spcBef>
                <a:spcPts val="0"/>
              </a:spcBef>
              <a:defRPr sz="3959"/>
            </a:pPr>
            <a:r>
              <a:rPr lang="en-US" sz="2000" dirty="0">
                <a:highlight>
                  <a:srgbClr val="FFFF00"/>
                </a:highlight>
              </a:rPr>
              <a:t>HVAC, Electricity, </a:t>
            </a:r>
            <a:br>
              <a:rPr lang="en-US" sz="2000" dirty="0">
                <a:highlight>
                  <a:srgbClr val="FFFF00"/>
                </a:highlight>
              </a:rPr>
            </a:br>
            <a:r>
              <a:rPr lang="en-US" sz="2000" dirty="0">
                <a:highlight>
                  <a:srgbClr val="FFFF00"/>
                </a:highlight>
              </a:rPr>
              <a:t>Access &amp; Alarms</a:t>
            </a:r>
          </a:p>
          <a:p>
            <a:pPr lvl="1" defTabSz="739378" hangingPunct="1">
              <a:spcBef>
                <a:spcPts val="0"/>
              </a:spcBef>
              <a:defRPr sz="3959"/>
            </a:pPr>
            <a:r>
              <a:rPr lang="en-US" sz="2000" dirty="0">
                <a:highlight>
                  <a:srgbClr val="FFFF00"/>
                </a:highlight>
              </a:rPr>
              <a:t>Safety</a:t>
            </a:r>
          </a:p>
          <a:p>
            <a:pPr lvl="1" defTabSz="739378" hangingPunct="1">
              <a:spcBef>
                <a:spcPts val="0"/>
              </a:spcBef>
              <a:defRPr sz="3959"/>
            </a:pPr>
            <a:r>
              <a:rPr lang="en-US" sz="2000" dirty="0">
                <a:highlight>
                  <a:srgbClr val="FFFF00"/>
                </a:highlight>
              </a:rPr>
              <a:t>Integration</a:t>
            </a:r>
          </a:p>
          <a:p>
            <a:pPr marL="457200" lvl="1" indent="0" defTabSz="739378" hangingPunct="1">
              <a:spcBef>
                <a:spcPts val="0"/>
              </a:spcBef>
              <a:buFont typeface="Arial"/>
              <a:buNone/>
              <a:defRPr sz="3959"/>
            </a:pPr>
            <a:endParaRPr lang="en-US" sz="2000" dirty="0"/>
          </a:p>
          <a:p>
            <a:pPr marL="342900" defTabSz="739378" hangingPunct="1">
              <a:spcBef>
                <a:spcPts val="0"/>
              </a:spcBef>
              <a:defRPr sz="3959"/>
            </a:pPr>
            <a:r>
              <a:rPr lang="en-US" sz="2000" dirty="0">
                <a:highlight>
                  <a:srgbClr val="FFFF00"/>
                </a:highlight>
              </a:rPr>
              <a:t>Hiring process is ongoing (10 FTE)</a:t>
            </a:r>
          </a:p>
          <a:p>
            <a:pPr defTabSz="739378" hangingPunct="1">
              <a:spcBef>
                <a:spcPts val="0"/>
              </a:spcBef>
              <a:defRPr sz="3959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4AAE0-0BEC-145B-9A16-40766F568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752" y="3415497"/>
            <a:ext cx="4502843" cy="2703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66BD18-5299-660C-B6F5-6843F6AAB8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224" y="1477625"/>
            <a:ext cx="3987133" cy="46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4016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C47AE-46DC-9DB0-9CFF-D72A5E17B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154;p7">
            <a:extLst>
              <a:ext uri="{FF2B5EF4-FFF2-40B4-BE49-F238E27FC236}">
                <a16:creationId xmlns:a16="http://schemas.microsoft.com/office/drawing/2014/main" id="{D3C1B4E3-2454-74E9-AC9F-FAB0F41FFE4D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1603012" y="6292018"/>
            <a:ext cx="284332" cy="3073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265" name="Google Shape;155;p7">
            <a:extLst>
              <a:ext uri="{FF2B5EF4-FFF2-40B4-BE49-F238E27FC236}">
                <a16:creationId xmlns:a16="http://schemas.microsoft.com/office/drawing/2014/main" id="{D5F73797-ACA1-6693-DA71-BDB276CCAE98}"/>
              </a:ext>
            </a:extLst>
          </p:cNvPr>
          <p:cNvSpPr/>
          <p:nvPr/>
        </p:nvSpPr>
        <p:spPr>
          <a:xfrm>
            <a:off x="304800" y="540799"/>
            <a:ext cx="11588700" cy="1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6" name="Google Shape;156;p7">
            <a:extLst>
              <a:ext uri="{FF2B5EF4-FFF2-40B4-BE49-F238E27FC236}">
                <a16:creationId xmlns:a16="http://schemas.microsoft.com/office/drawing/2014/main" id="{ED08DD8B-F10C-0442-FC98-9864B8861485}"/>
              </a:ext>
            </a:extLst>
          </p:cNvPr>
          <p:cNvSpPr/>
          <p:nvPr/>
        </p:nvSpPr>
        <p:spPr>
          <a:xfrm>
            <a:off x="304800" y="226483"/>
            <a:ext cx="11588700" cy="1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7" name="Google Shape;157;p7">
            <a:extLst>
              <a:ext uri="{FF2B5EF4-FFF2-40B4-BE49-F238E27FC236}">
                <a16:creationId xmlns:a16="http://schemas.microsoft.com/office/drawing/2014/main" id="{7F3B3BF0-268F-7767-9384-9210814AC6B4}"/>
              </a:ext>
            </a:extLst>
          </p:cNvPr>
          <p:cNvSpPr/>
          <p:nvPr/>
        </p:nvSpPr>
        <p:spPr>
          <a:xfrm>
            <a:off x="304800" y="6696409"/>
            <a:ext cx="11570700" cy="16499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8" name="Google Shape;158;p7">
            <a:extLst>
              <a:ext uri="{FF2B5EF4-FFF2-40B4-BE49-F238E27FC236}">
                <a16:creationId xmlns:a16="http://schemas.microsoft.com/office/drawing/2014/main" id="{95F69FF6-D4A9-AD7C-86A9-F01690EB4245}"/>
              </a:ext>
            </a:extLst>
          </p:cNvPr>
          <p:cNvSpPr/>
          <p:nvPr/>
        </p:nvSpPr>
        <p:spPr>
          <a:xfrm>
            <a:off x="304800" y="6227566"/>
            <a:ext cx="11570701" cy="30902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9" name="Google Shape;159;p7">
            <a:extLst>
              <a:ext uri="{FF2B5EF4-FFF2-40B4-BE49-F238E27FC236}">
                <a16:creationId xmlns:a16="http://schemas.microsoft.com/office/drawing/2014/main" id="{EDE8F8EE-A433-8817-DBCF-D97EF13AAEF4}"/>
              </a:ext>
            </a:extLst>
          </p:cNvPr>
          <p:cNvSpPr txBox="1"/>
          <p:nvPr/>
        </p:nvSpPr>
        <p:spPr>
          <a:xfrm>
            <a:off x="8465408" y="295642"/>
            <a:ext cx="3410101" cy="17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050" tIns="18050" rIns="18050" bIns="18050">
            <a:spAutoFit/>
          </a:bodyPr>
          <a:lstStyle/>
          <a:p>
            <a:pPr algn="r">
              <a:lnSpc>
                <a:spcPct val="80000"/>
              </a:lnSpc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pPr>
            <a:r>
              <a:rPr lang="en-US" dirty="0"/>
              <a:t>08/10/2025</a:t>
            </a:r>
          </a:p>
        </p:txBody>
      </p:sp>
      <p:pic>
        <p:nvPicPr>
          <p:cNvPr id="270" name="Google Shape;160;p7" descr="Google Shape;160;p7">
            <a:extLst>
              <a:ext uri="{FF2B5EF4-FFF2-40B4-BE49-F238E27FC236}">
                <a16:creationId xmlns:a16="http://schemas.microsoft.com/office/drawing/2014/main" id="{0F4D74A2-E35D-3653-C505-B547E83C6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337032"/>
            <a:ext cx="1505970" cy="280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Google Shape;161;p7">
            <a:extLst>
              <a:ext uri="{FF2B5EF4-FFF2-40B4-BE49-F238E27FC236}">
                <a16:creationId xmlns:a16="http://schemas.microsoft.com/office/drawing/2014/main" id="{67DECC02-C767-706B-C111-6B2019D78C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536037"/>
            <a:ext cx="11875500" cy="7929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WP5</a:t>
            </a:r>
            <a:r>
              <a:rPr lang="fr-FR" dirty="0"/>
              <a:t> Project Office</a:t>
            </a:r>
            <a:r>
              <a:rPr dirty="0"/>
              <a:t>:</a:t>
            </a:r>
            <a:r>
              <a:rPr lang="fr-FR" dirty="0"/>
              <a:t> ET-PP </a:t>
            </a:r>
            <a:r>
              <a:rPr lang="fr-FR" dirty="0" err="1"/>
              <a:t>Deliverables</a:t>
            </a:r>
            <a:r>
              <a:rPr lang="fr-FR" dirty="0"/>
              <a:t>  </a:t>
            </a:r>
            <a:endParaRPr dirty="0"/>
          </a:p>
        </p:txBody>
      </p:sp>
      <p:sp>
        <p:nvSpPr>
          <p:cNvPr id="272" name="Google Shape;163;p7">
            <a:extLst>
              <a:ext uri="{FF2B5EF4-FFF2-40B4-BE49-F238E27FC236}">
                <a16:creationId xmlns:a16="http://schemas.microsoft.com/office/drawing/2014/main" id="{125C06F4-85F2-A3D0-B4C0-44AC594A39D9}"/>
              </a:ext>
            </a:extLst>
          </p:cNvPr>
          <p:cNvSpPr txBox="1"/>
          <p:nvPr/>
        </p:nvSpPr>
        <p:spPr>
          <a:xfrm>
            <a:off x="304800" y="264838"/>
            <a:ext cx="5562600" cy="232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r>
              <a:t>Preparatory Phase for the Einstein Telescope Gravitational Wave Observatory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2C660A-FBFC-B3E2-2506-3E76DECD0B54}"/>
              </a:ext>
            </a:extLst>
          </p:cNvPr>
          <p:cNvSpPr txBox="1">
            <a:spLocks/>
          </p:cNvSpPr>
          <p:nvPr/>
        </p:nvSpPr>
        <p:spPr>
          <a:xfrm>
            <a:off x="152400" y="1394060"/>
            <a:ext cx="11734944" cy="381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Autofit/>
          </a:bodyPr>
          <a:lstStyle>
            <a:lvl1pPr marL="457200" marR="0" indent="-342900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indent="-342900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indent="-342900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indent="-342900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indent="-342900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indent="-342900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indent="-342900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indent="-342900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indent="-342900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739378" hangingPunct="1">
              <a:spcBef>
                <a:spcPts val="0"/>
              </a:spcBef>
              <a:defRPr sz="3959"/>
            </a:pPr>
            <a:r>
              <a:rPr lang="en-US" sz="2400" dirty="0"/>
              <a:t>D5.1 Structure and Mandate of the Project Office.  </a:t>
            </a:r>
            <a:r>
              <a:rPr lang="en-US" sz="2400" b="1" dirty="0">
                <a:solidFill>
                  <a:srgbClr val="00B050"/>
                </a:solidFill>
              </a:rPr>
              <a:t>                        V1:Validated</a:t>
            </a:r>
            <a:endParaRPr lang="en-US" sz="2400" b="1" dirty="0">
              <a:solidFill>
                <a:srgbClr val="FFC000"/>
              </a:solidFill>
            </a:endParaRPr>
          </a:p>
          <a:p>
            <a:pPr defTabSz="739378" hangingPunct="1">
              <a:spcBef>
                <a:spcPts val="0"/>
              </a:spcBef>
              <a:defRPr sz="3959"/>
            </a:pPr>
            <a:r>
              <a:rPr lang="en-US" sz="2400" dirty="0">
                <a:solidFill>
                  <a:schemeClr val="tx1"/>
                </a:solidFill>
              </a:rPr>
              <a:t>D5.2 Functionalities required from the tools in support of the project management                  										               </a:t>
            </a:r>
            <a:r>
              <a:rPr lang="en-US" sz="2400" b="1" dirty="0">
                <a:solidFill>
                  <a:srgbClr val="00B050"/>
                </a:solidFill>
              </a:rPr>
              <a:t>V1:Validated</a:t>
            </a:r>
            <a:r>
              <a:rPr lang="en-US" sz="2400" dirty="0"/>
              <a:t>  </a:t>
            </a:r>
          </a:p>
          <a:p>
            <a:pPr defTabSz="739378" hangingPunct="1">
              <a:spcBef>
                <a:spcPts val="0"/>
              </a:spcBef>
              <a:defRPr sz="3959"/>
            </a:pPr>
            <a:r>
              <a:rPr lang="en-US" sz="2400" dirty="0">
                <a:solidFill>
                  <a:schemeClr val="tx1"/>
                </a:solidFill>
              </a:rPr>
              <a:t>D5.3 Structure and Mandate of the Engineering Department       </a:t>
            </a:r>
            <a:r>
              <a:rPr lang="en-US" sz="2400" b="1" dirty="0">
                <a:solidFill>
                  <a:srgbClr val="00B050"/>
                </a:solidFill>
              </a:rPr>
              <a:t>V1:Validated</a:t>
            </a:r>
          </a:p>
          <a:p>
            <a:pPr defTabSz="739378" hangingPunct="1">
              <a:spcBef>
                <a:spcPts val="0"/>
              </a:spcBef>
              <a:defRPr sz="3959"/>
            </a:pPr>
            <a:r>
              <a:rPr lang="en-US" sz="2400" dirty="0">
                <a:solidFill>
                  <a:schemeClr val="tx1"/>
                </a:solidFill>
              </a:rPr>
              <a:t>D5.4 Functional Engineering Department                                          </a:t>
            </a:r>
            <a:r>
              <a:rPr lang="en-US" sz="2400" b="1" dirty="0">
                <a:solidFill>
                  <a:srgbClr val="00B050"/>
                </a:solidFill>
              </a:rPr>
              <a:t>V1:Validated</a:t>
            </a:r>
          </a:p>
          <a:p>
            <a:pPr defTabSz="739378" hangingPunct="1">
              <a:spcBef>
                <a:spcPts val="0"/>
              </a:spcBef>
              <a:defRPr sz="3959"/>
            </a:pPr>
            <a:r>
              <a:rPr lang="en-US" sz="2400" dirty="0">
                <a:solidFill>
                  <a:schemeClr val="tx1"/>
                </a:solidFill>
              </a:rPr>
              <a:t>D5.5 Functional Project office                                                               </a:t>
            </a:r>
            <a:r>
              <a:rPr lang="en-US" sz="2400" b="1" dirty="0">
                <a:solidFill>
                  <a:srgbClr val="00B050"/>
                </a:solidFill>
              </a:rPr>
              <a:t>V1:Validated</a:t>
            </a:r>
          </a:p>
          <a:p>
            <a:pPr defTabSz="739378" hangingPunct="1">
              <a:spcBef>
                <a:spcPts val="0"/>
              </a:spcBef>
              <a:defRPr sz="3959"/>
            </a:pPr>
            <a:endParaRPr lang="en-US" sz="2400" b="1" dirty="0">
              <a:solidFill>
                <a:srgbClr val="00B050"/>
              </a:solidFill>
            </a:endParaRPr>
          </a:p>
          <a:p>
            <a:pPr defTabSz="739378" hangingPunct="1">
              <a:spcBef>
                <a:spcPts val="0"/>
              </a:spcBef>
              <a:defRPr sz="3959"/>
            </a:pPr>
            <a:endParaRPr lang="en-US" sz="2400" b="1" dirty="0">
              <a:solidFill>
                <a:srgbClr val="00B050"/>
              </a:solidFill>
            </a:endParaRPr>
          </a:p>
          <a:p>
            <a:pPr defTabSz="739378" hangingPunct="1">
              <a:spcBef>
                <a:spcPts val="0"/>
              </a:spcBef>
              <a:defRPr sz="3959"/>
            </a:pPr>
            <a:r>
              <a:rPr lang="en-US" sz="2400" b="1" dirty="0">
                <a:solidFill>
                  <a:srgbClr val="FFC000"/>
                </a:solidFill>
              </a:rPr>
              <a:t>All final version due date in May 2026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0188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D82E3-0E69-1C2E-9893-785B5AD9B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154;p7">
            <a:extLst>
              <a:ext uri="{FF2B5EF4-FFF2-40B4-BE49-F238E27FC236}">
                <a16:creationId xmlns:a16="http://schemas.microsoft.com/office/drawing/2014/main" id="{3A36AA81-054D-8629-25EF-9001C49059E3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1603012" y="6292018"/>
            <a:ext cx="284332" cy="3073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265" name="Google Shape;155;p7">
            <a:extLst>
              <a:ext uri="{FF2B5EF4-FFF2-40B4-BE49-F238E27FC236}">
                <a16:creationId xmlns:a16="http://schemas.microsoft.com/office/drawing/2014/main" id="{E4CA7ABB-53F0-3155-F002-B6E79F0605ED}"/>
              </a:ext>
            </a:extLst>
          </p:cNvPr>
          <p:cNvSpPr/>
          <p:nvPr/>
        </p:nvSpPr>
        <p:spPr>
          <a:xfrm>
            <a:off x="304800" y="540799"/>
            <a:ext cx="11588700" cy="1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6" name="Google Shape;156;p7">
            <a:extLst>
              <a:ext uri="{FF2B5EF4-FFF2-40B4-BE49-F238E27FC236}">
                <a16:creationId xmlns:a16="http://schemas.microsoft.com/office/drawing/2014/main" id="{1D8DFE1E-AA52-F5F1-B739-1217F6DF26B6}"/>
              </a:ext>
            </a:extLst>
          </p:cNvPr>
          <p:cNvSpPr/>
          <p:nvPr/>
        </p:nvSpPr>
        <p:spPr>
          <a:xfrm>
            <a:off x="304800" y="226483"/>
            <a:ext cx="11588700" cy="1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7" name="Google Shape;157;p7">
            <a:extLst>
              <a:ext uri="{FF2B5EF4-FFF2-40B4-BE49-F238E27FC236}">
                <a16:creationId xmlns:a16="http://schemas.microsoft.com/office/drawing/2014/main" id="{81C21877-471B-5CB7-CAB1-AF04FCEFB71F}"/>
              </a:ext>
            </a:extLst>
          </p:cNvPr>
          <p:cNvSpPr/>
          <p:nvPr/>
        </p:nvSpPr>
        <p:spPr>
          <a:xfrm>
            <a:off x="304800" y="6696409"/>
            <a:ext cx="11570700" cy="16499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8" name="Google Shape;158;p7">
            <a:extLst>
              <a:ext uri="{FF2B5EF4-FFF2-40B4-BE49-F238E27FC236}">
                <a16:creationId xmlns:a16="http://schemas.microsoft.com/office/drawing/2014/main" id="{2AA9A05D-FC8C-B16D-4600-37C0658E046C}"/>
              </a:ext>
            </a:extLst>
          </p:cNvPr>
          <p:cNvSpPr/>
          <p:nvPr/>
        </p:nvSpPr>
        <p:spPr>
          <a:xfrm>
            <a:off x="304800" y="6227566"/>
            <a:ext cx="11570701" cy="30902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9" name="Google Shape;159;p7">
            <a:extLst>
              <a:ext uri="{FF2B5EF4-FFF2-40B4-BE49-F238E27FC236}">
                <a16:creationId xmlns:a16="http://schemas.microsoft.com/office/drawing/2014/main" id="{ECDA62F5-1351-DC57-9050-0AEA2509B473}"/>
              </a:ext>
            </a:extLst>
          </p:cNvPr>
          <p:cNvSpPr txBox="1"/>
          <p:nvPr/>
        </p:nvSpPr>
        <p:spPr>
          <a:xfrm>
            <a:off x="8465408" y="295642"/>
            <a:ext cx="3410101" cy="17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050" tIns="18050" rIns="18050" bIns="18050">
            <a:spAutoFit/>
          </a:bodyPr>
          <a:lstStyle/>
          <a:p>
            <a:pPr algn="r">
              <a:lnSpc>
                <a:spcPct val="80000"/>
              </a:lnSpc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pPr>
            <a:r>
              <a:rPr lang="en-US" dirty="0"/>
              <a:t>08/10/2025</a:t>
            </a:r>
          </a:p>
        </p:txBody>
      </p:sp>
      <p:pic>
        <p:nvPicPr>
          <p:cNvPr id="270" name="Google Shape;160;p7" descr="Google Shape;160;p7">
            <a:extLst>
              <a:ext uri="{FF2B5EF4-FFF2-40B4-BE49-F238E27FC236}">
                <a16:creationId xmlns:a16="http://schemas.microsoft.com/office/drawing/2014/main" id="{8ED81B60-761B-EB62-D885-7C4E7E12C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337032"/>
            <a:ext cx="1505970" cy="280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Google Shape;161;p7">
            <a:extLst>
              <a:ext uri="{FF2B5EF4-FFF2-40B4-BE49-F238E27FC236}">
                <a16:creationId xmlns:a16="http://schemas.microsoft.com/office/drawing/2014/main" id="{C95BBC61-29CE-5A84-5F88-A3C9213337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536037"/>
            <a:ext cx="11875500" cy="7929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WP5</a:t>
            </a:r>
            <a:r>
              <a:rPr lang="fr-FR" dirty="0"/>
              <a:t> Project Office</a:t>
            </a:r>
            <a:r>
              <a:rPr dirty="0"/>
              <a:t>:</a:t>
            </a:r>
            <a:r>
              <a:rPr lang="fr-FR" dirty="0"/>
              <a:t> </a:t>
            </a:r>
            <a:r>
              <a:rPr lang="fr-FR" dirty="0" err="1"/>
              <a:t>Involments</a:t>
            </a:r>
            <a:r>
              <a:rPr lang="fr-FR" dirty="0"/>
              <a:t> of French Teams  </a:t>
            </a:r>
            <a:endParaRPr dirty="0"/>
          </a:p>
        </p:txBody>
      </p:sp>
      <p:sp>
        <p:nvSpPr>
          <p:cNvPr id="272" name="Google Shape;163;p7">
            <a:extLst>
              <a:ext uri="{FF2B5EF4-FFF2-40B4-BE49-F238E27FC236}">
                <a16:creationId xmlns:a16="http://schemas.microsoft.com/office/drawing/2014/main" id="{50644369-FBDA-BFF7-34F9-8F0AD4E97393}"/>
              </a:ext>
            </a:extLst>
          </p:cNvPr>
          <p:cNvSpPr txBox="1"/>
          <p:nvPr/>
        </p:nvSpPr>
        <p:spPr>
          <a:xfrm>
            <a:off x="304800" y="264838"/>
            <a:ext cx="5562600" cy="232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r>
              <a:t>Preparatory Phase for the Einstein Telescope Gravitational Wave Observatory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DFA8B442-9F49-606D-9400-B536E224EB6F}"/>
              </a:ext>
            </a:extLst>
          </p:cNvPr>
          <p:cNvGrpSpPr/>
          <p:nvPr/>
        </p:nvGrpSpPr>
        <p:grpSpPr>
          <a:xfrm>
            <a:off x="304800" y="1317192"/>
            <a:ext cx="1090277" cy="1656314"/>
            <a:chOff x="8748058" y="1638491"/>
            <a:chExt cx="1090277" cy="165631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3ED2381-1D6E-63F7-138C-0BB4996A2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002" y="1638491"/>
              <a:ext cx="765333" cy="765333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EC999C0-6C18-AC18-4D36-C8D1E869E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058" y="2501904"/>
              <a:ext cx="792901" cy="792901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554F1C96-DF65-74C2-EB3D-853BBCA5DD16}"/>
              </a:ext>
            </a:extLst>
          </p:cNvPr>
          <p:cNvGrpSpPr/>
          <p:nvPr/>
        </p:nvGrpSpPr>
        <p:grpSpPr>
          <a:xfrm>
            <a:off x="3633342" y="1328938"/>
            <a:ext cx="1189351" cy="1683882"/>
            <a:chOff x="4121484" y="1366492"/>
            <a:chExt cx="1189351" cy="1683882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089F1F40-9E59-C8FD-B81E-D28B0527B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1484" y="2257473"/>
              <a:ext cx="792901" cy="792901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29B87ED4-7AEC-A0F6-8E3E-2824E4037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934" y="1366492"/>
              <a:ext cx="792901" cy="792901"/>
            </a:xfrm>
            <a:prstGeom prst="rect">
              <a:avLst/>
            </a:prstGeom>
          </p:spPr>
        </p:pic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F16CDA19-691A-E8C2-2825-2085EC924900}"/>
              </a:ext>
            </a:extLst>
          </p:cNvPr>
          <p:cNvGrpSpPr/>
          <p:nvPr/>
        </p:nvGrpSpPr>
        <p:grpSpPr>
          <a:xfrm>
            <a:off x="6724581" y="1341263"/>
            <a:ext cx="1378183" cy="1709110"/>
            <a:chOff x="6977337" y="1341263"/>
            <a:chExt cx="1378183" cy="1709110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D7B91CF6-6C66-9481-136D-7B060F21F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337" y="2257472"/>
              <a:ext cx="792901" cy="792901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03D3820C-7DC8-8F5B-9807-31D138C0C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861" y="1341263"/>
              <a:ext cx="882659" cy="882659"/>
            </a:xfrm>
            <a:prstGeom prst="rect">
              <a:avLst/>
            </a:prstGeom>
          </p:spPr>
        </p:pic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1B382331-CFD2-816C-364B-04EA8128C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128" y="2257472"/>
            <a:ext cx="882659" cy="88265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B49E8149-5119-73D4-EFB8-2FC8C89DC4BA}"/>
              </a:ext>
            </a:extLst>
          </p:cNvPr>
          <p:cNvSpPr txBox="1"/>
          <p:nvPr/>
        </p:nvSpPr>
        <p:spPr>
          <a:xfrm>
            <a:off x="250658" y="4277211"/>
            <a:ext cx="5622691" cy="1169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Risks management plan V1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FR" dirty="0"/>
              <a:t>Risk identification at the </a:t>
            </a:r>
            <a:r>
              <a:rPr lang="fr-FR" dirty="0" err="1"/>
              <a:t>level</a:t>
            </a:r>
            <a:r>
              <a:rPr lang="fr-FR" dirty="0"/>
              <a:t> of </a:t>
            </a:r>
            <a:r>
              <a:rPr lang="fr-FR" dirty="0" err="1"/>
              <a:t>each</a:t>
            </a:r>
            <a:r>
              <a:rPr lang="fr-FR" dirty="0"/>
              <a:t> PBS/WBS group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FR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Merging</a:t>
            </a: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of all </a:t>
            </a:r>
            <a:r>
              <a:rPr kumimoji="0" lang="fr-FR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these</a:t>
            </a: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kumimoji="0" lang="fr-FR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risks</a:t>
            </a: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information</a:t>
            </a:r>
          </a:p>
          <a:p>
            <a:pPr marL="285750" indent="-285750">
              <a:buFontTx/>
              <a:buChar char="-"/>
            </a:pPr>
            <a:r>
              <a:rPr lang="fr-FR" dirty="0"/>
              <a:t>Training session to </a:t>
            </a:r>
            <a:r>
              <a:rPr lang="fr-FR" dirty="0" err="1"/>
              <a:t>raise</a:t>
            </a:r>
            <a:r>
              <a:rPr lang="fr-FR" dirty="0"/>
              <a:t> </a:t>
            </a:r>
            <a:r>
              <a:rPr lang="fr-FR" dirty="0" err="1"/>
              <a:t>awareness</a:t>
            </a:r>
            <a:r>
              <a:rPr lang="fr-FR" dirty="0"/>
              <a:t> and </a:t>
            </a:r>
            <a:r>
              <a:rPr lang="fr-FR" dirty="0" err="1"/>
              <a:t>explain</a:t>
            </a:r>
            <a:r>
              <a:rPr lang="fr-FR" dirty="0"/>
              <a:t> </a:t>
            </a:r>
            <a:r>
              <a:rPr lang="fr-FR" dirty="0" err="1"/>
              <a:t>risk</a:t>
            </a:r>
            <a:r>
              <a:rPr lang="fr-FR" dirty="0"/>
              <a:t> management</a:t>
            </a:r>
          </a:p>
          <a:p>
            <a:pPr marL="285750" indent="-285750">
              <a:buFontTx/>
              <a:buChar char="-"/>
            </a:pPr>
            <a:r>
              <a:rPr lang="fr-FR" dirty="0"/>
              <a:t>Risk management Wiki Page: </a:t>
            </a:r>
            <a:r>
              <a:rPr lang="fr-FR" dirty="0">
                <a:hlinkClick r:id="rId9"/>
              </a:rPr>
              <a:t>https://wiki.et-gw.eu/PO/Risk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FB36E3B-B595-9CAD-61EE-C0AD00845AEB}"/>
              </a:ext>
            </a:extLst>
          </p:cNvPr>
          <p:cNvSpPr txBox="1"/>
          <p:nvPr/>
        </p:nvSpPr>
        <p:spPr>
          <a:xfrm>
            <a:off x="3467603" y="4281625"/>
            <a:ext cx="7437290" cy="1169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FR" dirty="0"/>
              <a:t>Data-Base </a:t>
            </a:r>
            <a:r>
              <a:rPr lang="fr-FR" dirty="0" err="1"/>
              <a:t>development</a:t>
            </a:r>
            <a:r>
              <a:rPr lang="fr-FR" dirty="0"/>
              <a:t> for PBS </a:t>
            </a:r>
            <a:r>
              <a:rPr lang="fr-FR" dirty="0" err="1"/>
              <a:t>implementation</a:t>
            </a:r>
            <a:endParaRPr lang="fr-FR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Data-Base </a:t>
            </a:r>
            <a:r>
              <a:rPr kumimoji="0" lang="fr-FR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operational</a:t>
            </a: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V1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Data-Base User Manual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FR" dirty="0"/>
              <a:t>Data-Base </a:t>
            </a:r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Implementation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importing</a:t>
            </a:r>
            <a:r>
              <a:rPr lang="fr-FR" dirty="0"/>
              <a:t> PBS data </a:t>
            </a:r>
            <a:r>
              <a:rPr lang="fr-FR" dirty="0" err="1"/>
              <a:t>following</a:t>
            </a:r>
            <a:r>
              <a:rPr lang="fr-FR" dirty="0"/>
              <a:t> PBS </a:t>
            </a:r>
            <a:r>
              <a:rPr lang="fr-FR" dirty="0" err="1"/>
              <a:t>reviews</a:t>
            </a:r>
            <a:r>
              <a:rPr lang="fr-FR" dirty="0"/>
              <a:t> </a:t>
            </a:r>
            <a:r>
              <a:rPr lang="fr-FR" dirty="0" err="1"/>
              <a:t>held</a:t>
            </a:r>
            <a:r>
              <a:rPr lang="fr-FR" dirty="0"/>
              <a:t> </a:t>
            </a:r>
            <a:r>
              <a:rPr lang="fr-FR" dirty="0" err="1"/>
              <a:t>throughout</a:t>
            </a:r>
            <a:r>
              <a:rPr lang="fr-FR" dirty="0"/>
              <a:t> the 2024/2025 </a:t>
            </a:r>
            <a:r>
              <a:rPr lang="fr-FR" dirty="0" err="1"/>
              <a:t>academic</a:t>
            </a:r>
            <a:r>
              <a:rPr lang="fr-FR" dirty="0"/>
              <a:t> </a:t>
            </a:r>
            <a:r>
              <a:rPr lang="fr-FR" dirty="0" err="1"/>
              <a:t>year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96CA3C4-D281-77CA-D933-5A5A044B6705}"/>
              </a:ext>
            </a:extLst>
          </p:cNvPr>
          <p:cNvSpPr txBox="1"/>
          <p:nvPr/>
        </p:nvSpPr>
        <p:spPr>
          <a:xfrm>
            <a:off x="5286739" y="4281624"/>
            <a:ext cx="6741161" cy="181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FR" dirty="0"/>
              <a:t>Evaluation more </a:t>
            </a:r>
            <a:r>
              <a:rPr lang="fr-FR" dirty="0" err="1"/>
              <a:t>than</a:t>
            </a:r>
            <a:r>
              <a:rPr lang="fr-FR" dirty="0"/>
              <a:t> 20 </a:t>
            </a:r>
            <a:r>
              <a:rPr lang="fr-FR" dirty="0" err="1"/>
              <a:t>schedule</a:t>
            </a:r>
            <a:r>
              <a:rPr lang="fr-FR" dirty="0"/>
              <a:t> and </a:t>
            </a:r>
            <a:r>
              <a:rPr lang="fr-FR" dirty="0" err="1"/>
              <a:t>project</a:t>
            </a:r>
            <a:r>
              <a:rPr lang="fr-FR" dirty="0"/>
              <a:t> management </a:t>
            </a:r>
            <a:r>
              <a:rPr lang="fr-FR" dirty="0" err="1"/>
              <a:t>tools</a:t>
            </a:r>
            <a:endParaRPr lang="fr-FR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FR" dirty="0"/>
              <a:t>Schedule </a:t>
            </a:r>
            <a:r>
              <a:rPr lang="fr-FR" dirty="0" err="1"/>
              <a:t>requirements</a:t>
            </a:r>
            <a:r>
              <a:rPr lang="fr-FR" dirty="0"/>
              <a:t> identification document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FR" dirty="0" err="1"/>
              <a:t>Deployment</a:t>
            </a:r>
            <a:r>
              <a:rPr lang="fr-FR" dirty="0"/>
              <a:t> of a </a:t>
            </a:r>
            <a:r>
              <a:rPr lang="fr-FR" dirty="0" err="1"/>
              <a:t>complete</a:t>
            </a:r>
            <a:r>
              <a:rPr lang="fr-FR" dirty="0"/>
              <a:t> </a:t>
            </a:r>
            <a:r>
              <a:rPr lang="fr-FR" dirty="0" err="1"/>
              <a:t>schedule</a:t>
            </a:r>
            <a:r>
              <a:rPr lang="fr-FR" dirty="0"/>
              <a:t> </a:t>
            </a:r>
            <a:r>
              <a:rPr lang="fr-FR" dirty="0" err="1"/>
              <a:t>tool</a:t>
            </a:r>
            <a:r>
              <a:rPr lang="fr-FR" dirty="0"/>
              <a:t> configuration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FR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Validated</a:t>
            </a:r>
            <a:r>
              <a:rPr kumimoji="0" lang="fr-FR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kumimoji="0" lang="fr-FR" sz="14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individual</a:t>
            </a:r>
            <a:r>
              <a:rPr kumimoji="0" lang="fr-FR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training session </a:t>
            </a:r>
            <a:r>
              <a:rPr kumimoji="0" lang="fr-FR" sz="14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based</a:t>
            </a:r>
            <a:r>
              <a:rPr kumimoji="0" lang="fr-FR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of </a:t>
            </a:r>
            <a:r>
              <a:rPr kumimoji="0" lang="fr-FR" sz="14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youtube</a:t>
            </a:r>
            <a:r>
              <a:rPr kumimoji="0" lang="fr-FR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kumimoji="0" lang="fr-FR" sz="14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channel</a:t>
            </a:r>
            <a:r>
              <a:rPr kumimoji="0" lang="fr-FR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tutorial </a:t>
            </a:r>
            <a:r>
              <a:rPr kumimoji="0" lang="fr-FR" sz="14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videos</a:t>
            </a:r>
            <a:r>
              <a:rPr kumimoji="0" lang="fr-FR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: </a:t>
            </a:r>
          </a:p>
          <a:p>
            <a:r>
              <a:rPr lang="fr-FR" dirty="0">
                <a:hlinkClick r:id="rId10"/>
              </a:rPr>
              <a:t>      https://www.youtube.com/@ETTelescopeSchedule/featured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kumimoji="0" lang="fr-FR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Validated</a:t>
            </a: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kumimoji="0" lang="fr-FR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project</a:t>
            </a: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managers</a:t>
            </a:r>
            <a:r>
              <a:rPr kumimoji="0" lang="fr-FR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group training session</a:t>
            </a:r>
          </a:p>
          <a:p>
            <a:pPr marL="285750" indent="-285750">
              <a:buFontTx/>
              <a:buChar char="-"/>
            </a:pPr>
            <a:r>
              <a:rPr lang="fr-FR" baseline="0" dirty="0"/>
              <a:t>Validation of </a:t>
            </a:r>
            <a:r>
              <a:rPr lang="fr-FR" baseline="0" dirty="0" err="1"/>
              <a:t>automatic</a:t>
            </a:r>
            <a:r>
              <a:rPr lang="fr-FR" baseline="0" dirty="0"/>
              <a:t> </a:t>
            </a:r>
            <a:r>
              <a:rPr lang="fr-FR" baseline="0" dirty="0" err="1"/>
              <a:t>schedule</a:t>
            </a:r>
            <a:r>
              <a:rPr lang="fr-FR" baseline="0" dirty="0"/>
              <a:t> consolidation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  <a:p>
            <a:pPr marL="285750" indent="-285750">
              <a:buFontTx/>
              <a:buChar char="-"/>
            </a:pPr>
            <a:r>
              <a:rPr lang="fr-FR" dirty="0"/>
              <a:t>Schedule management Wiki Page: https://</a:t>
            </a:r>
            <a:r>
              <a:rPr lang="fr-FR" dirty="0" err="1"/>
              <a:t>wiki.et-gw.eu</a:t>
            </a:r>
            <a:r>
              <a:rPr lang="fr-FR" dirty="0"/>
              <a:t>/PO/Schedule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D4CD5C1-5889-5762-6A72-00261E5B4F07}"/>
              </a:ext>
            </a:extLst>
          </p:cNvPr>
          <p:cNvSpPr txBox="1"/>
          <p:nvPr/>
        </p:nvSpPr>
        <p:spPr>
          <a:xfrm>
            <a:off x="6626372" y="4277211"/>
            <a:ext cx="5377432" cy="738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FR" dirty="0"/>
              <a:t>Configuration management plan V1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FR" dirty="0"/>
              <a:t>Validation of configuration management process</a:t>
            </a:r>
          </a:p>
          <a:p>
            <a:pPr marL="285750" indent="-285750">
              <a:buFontTx/>
              <a:buChar char="-"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Configuration</a:t>
            </a:r>
            <a:r>
              <a:rPr kumimoji="0" lang="fr-FR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fr-FR" dirty="0"/>
              <a:t>Wiki page: </a:t>
            </a:r>
            <a:r>
              <a:rPr lang="fr-FR" dirty="0">
                <a:hlinkClick r:id="rId11"/>
              </a:rPr>
              <a:t>https://wiki.et-gw.eu/PO/Configuration</a:t>
            </a: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AA18C14-EACF-955F-1DFC-965CF3908199}"/>
              </a:ext>
            </a:extLst>
          </p:cNvPr>
          <p:cNvSpPr txBox="1"/>
          <p:nvPr/>
        </p:nvSpPr>
        <p:spPr>
          <a:xfrm>
            <a:off x="244893" y="3319579"/>
            <a:ext cx="1535034" cy="738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Risk Management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1 ETP: CDD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0,2 ETP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EC5F9D5-E3EF-BD25-7972-9B04459918EE}"/>
              </a:ext>
            </a:extLst>
          </p:cNvPr>
          <p:cNvSpPr txBox="1"/>
          <p:nvPr/>
        </p:nvSpPr>
        <p:spPr>
          <a:xfrm>
            <a:off x="3467603" y="3319579"/>
            <a:ext cx="1349085" cy="738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PBS Data-Base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1 ETP: CDD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0,2 ETP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6288EF6-FACE-DEFD-A9AD-C0D52A5AB642}"/>
              </a:ext>
            </a:extLst>
          </p:cNvPr>
          <p:cNvSpPr txBox="1"/>
          <p:nvPr/>
        </p:nvSpPr>
        <p:spPr>
          <a:xfrm>
            <a:off x="6724581" y="3295516"/>
            <a:ext cx="1932578" cy="523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Schedule Management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0,8 + 0,2 ETP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E546C0C-E8EC-267D-C197-54C2FD96D22C}"/>
              </a:ext>
            </a:extLst>
          </p:cNvPr>
          <p:cNvSpPr txBox="1"/>
          <p:nvPr/>
        </p:nvSpPr>
        <p:spPr>
          <a:xfrm>
            <a:off x="9761342" y="3295516"/>
            <a:ext cx="2249973" cy="523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Configuration Management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0,8 ETP</a:t>
            </a:r>
          </a:p>
        </p:txBody>
      </p:sp>
    </p:spTree>
    <p:extLst>
      <p:ext uri="{BB962C8B-B14F-4D97-AF65-F5344CB8AC3E}">
        <p14:creationId xmlns:p14="http://schemas.microsoft.com/office/powerpoint/2010/main" val="3576835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553B8-8438-9DBA-BDD4-86D90F785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154;p7">
            <a:extLst>
              <a:ext uri="{FF2B5EF4-FFF2-40B4-BE49-F238E27FC236}">
                <a16:creationId xmlns:a16="http://schemas.microsoft.com/office/drawing/2014/main" id="{134475F4-ED93-EA4C-3AEF-632E7ABB545E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1603012" y="6292018"/>
            <a:ext cx="284332" cy="3073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65" name="Google Shape;155;p7">
            <a:extLst>
              <a:ext uri="{FF2B5EF4-FFF2-40B4-BE49-F238E27FC236}">
                <a16:creationId xmlns:a16="http://schemas.microsoft.com/office/drawing/2014/main" id="{944FA949-D792-2ABF-DDFA-E317CD5B11FF}"/>
              </a:ext>
            </a:extLst>
          </p:cNvPr>
          <p:cNvSpPr/>
          <p:nvPr/>
        </p:nvSpPr>
        <p:spPr>
          <a:xfrm>
            <a:off x="304800" y="540799"/>
            <a:ext cx="11588700" cy="1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6" name="Google Shape;156;p7">
            <a:extLst>
              <a:ext uri="{FF2B5EF4-FFF2-40B4-BE49-F238E27FC236}">
                <a16:creationId xmlns:a16="http://schemas.microsoft.com/office/drawing/2014/main" id="{1F7DAD03-EF28-C754-B146-8076107ED3B6}"/>
              </a:ext>
            </a:extLst>
          </p:cNvPr>
          <p:cNvSpPr/>
          <p:nvPr/>
        </p:nvSpPr>
        <p:spPr>
          <a:xfrm>
            <a:off x="304800" y="226483"/>
            <a:ext cx="11588700" cy="1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7" name="Google Shape;157;p7">
            <a:extLst>
              <a:ext uri="{FF2B5EF4-FFF2-40B4-BE49-F238E27FC236}">
                <a16:creationId xmlns:a16="http://schemas.microsoft.com/office/drawing/2014/main" id="{03CB66C8-F4A0-6D4B-5AC0-55FC35405225}"/>
              </a:ext>
            </a:extLst>
          </p:cNvPr>
          <p:cNvSpPr/>
          <p:nvPr/>
        </p:nvSpPr>
        <p:spPr>
          <a:xfrm>
            <a:off x="304800" y="6696409"/>
            <a:ext cx="11570700" cy="16499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8" name="Google Shape;158;p7">
            <a:extLst>
              <a:ext uri="{FF2B5EF4-FFF2-40B4-BE49-F238E27FC236}">
                <a16:creationId xmlns:a16="http://schemas.microsoft.com/office/drawing/2014/main" id="{F0E4E878-55EA-F7A7-76F8-530B4AF8582B}"/>
              </a:ext>
            </a:extLst>
          </p:cNvPr>
          <p:cNvSpPr/>
          <p:nvPr/>
        </p:nvSpPr>
        <p:spPr>
          <a:xfrm>
            <a:off x="304800" y="6227566"/>
            <a:ext cx="11570701" cy="30902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9" name="Google Shape;159;p7">
            <a:extLst>
              <a:ext uri="{FF2B5EF4-FFF2-40B4-BE49-F238E27FC236}">
                <a16:creationId xmlns:a16="http://schemas.microsoft.com/office/drawing/2014/main" id="{7D09604B-7DE8-8F3C-05C8-D705AC6A9BB4}"/>
              </a:ext>
            </a:extLst>
          </p:cNvPr>
          <p:cNvSpPr txBox="1"/>
          <p:nvPr/>
        </p:nvSpPr>
        <p:spPr>
          <a:xfrm>
            <a:off x="8465408" y="295642"/>
            <a:ext cx="3410101" cy="17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050" tIns="18050" rIns="18050" bIns="18050">
            <a:spAutoFit/>
          </a:bodyPr>
          <a:lstStyle/>
          <a:p>
            <a:pPr algn="r">
              <a:lnSpc>
                <a:spcPct val="80000"/>
              </a:lnSpc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pPr>
            <a:r>
              <a:rPr lang="en-US" dirty="0"/>
              <a:t>08/10/2025</a:t>
            </a:r>
          </a:p>
        </p:txBody>
      </p:sp>
      <p:pic>
        <p:nvPicPr>
          <p:cNvPr id="270" name="Google Shape;160;p7" descr="Google Shape;160;p7">
            <a:extLst>
              <a:ext uri="{FF2B5EF4-FFF2-40B4-BE49-F238E27FC236}">
                <a16:creationId xmlns:a16="http://schemas.microsoft.com/office/drawing/2014/main" id="{E63D8ACC-ED0E-2F6D-AEF9-E8DEEFC99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337032"/>
            <a:ext cx="1505970" cy="280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Google Shape;161;p7">
            <a:extLst>
              <a:ext uri="{FF2B5EF4-FFF2-40B4-BE49-F238E27FC236}">
                <a16:creationId xmlns:a16="http://schemas.microsoft.com/office/drawing/2014/main" id="{FD84A8B1-3EC9-4E95-2EFB-3D71989F6D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536037"/>
            <a:ext cx="11875500" cy="7929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WP5</a:t>
            </a:r>
            <a:r>
              <a:rPr lang="fr-FR" dirty="0"/>
              <a:t> PO</a:t>
            </a:r>
            <a:r>
              <a:rPr dirty="0"/>
              <a:t>:</a:t>
            </a:r>
            <a:r>
              <a:rPr lang="fr-FR" dirty="0"/>
              <a:t> </a:t>
            </a:r>
            <a:r>
              <a:rPr lang="fr-FR" dirty="0" err="1"/>
              <a:t>Involments</a:t>
            </a:r>
            <a:r>
              <a:rPr lang="fr-FR" dirty="0"/>
              <a:t> of French Teams: Future in ETO  </a:t>
            </a:r>
            <a:endParaRPr dirty="0"/>
          </a:p>
        </p:txBody>
      </p:sp>
      <p:sp>
        <p:nvSpPr>
          <p:cNvPr id="272" name="Google Shape;163;p7">
            <a:extLst>
              <a:ext uri="{FF2B5EF4-FFF2-40B4-BE49-F238E27FC236}">
                <a16:creationId xmlns:a16="http://schemas.microsoft.com/office/drawing/2014/main" id="{B62CC436-C734-5479-C206-E1F1BDBD8013}"/>
              </a:ext>
            </a:extLst>
          </p:cNvPr>
          <p:cNvSpPr txBox="1"/>
          <p:nvPr/>
        </p:nvSpPr>
        <p:spPr>
          <a:xfrm>
            <a:off x="304800" y="264838"/>
            <a:ext cx="5562600" cy="232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r>
              <a:t>Preparatory Phase for the Einstein Telescope Gravitational Wave Observatory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5683F63E-6C5D-F6FB-8748-BAB4E24C627B}"/>
              </a:ext>
            </a:extLst>
          </p:cNvPr>
          <p:cNvGrpSpPr/>
          <p:nvPr/>
        </p:nvGrpSpPr>
        <p:grpSpPr>
          <a:xfrm>
            <a:off x="304800" y="1317192"/>
            <a:ext cx="1090277" cy="1656314"/>
            <a:chOff x="8748058" y="1638491"/>
            <a:chExt cx="1090277" cy="165631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A714572C-3A0C-6E20-BACF-B19830858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002" y="1638491"/>
              <a:ext cx="765333" cy="765333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23D8C1C-F022-BABF-1375-610AB3B15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058" y="2501904"/>
              <a:ext cx="792901" cy="792901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01CF9AE-2C30-5DC2-F60D-82AE226B052C}"/>
              </a:ext>
            </a:extLst>
          </p:cNvPr>
          <p:cNvGrpSpPr/>
          <p:nvPr/>
        </p:nvGrpSpPr>
        <p:grpSpPr>
          <a:xfrm>
            <a:off x="3633342" y="1328938"/>
            <a:ext cx="1189351" cy="1683882"/>
            <a:chOff x="4121484" y="1366492"/>
            <a:chExt cx="1189351" cy="1683882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AC135F6-F721-5C94-E367-7D1B1BF82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1484" y="2257473"/>
              <a:ext cx="792901" cy="792901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D3093D72-6037-A0CE-1CDA-E9027ACCC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934" y="1366492"/>
              <a:ext cx="792901" cy="792901"/>
            </a:xfrm>
            <a:prstGeom prst="rect">
              <a:avLst/>
            </a:prstGeom>
          </p:spPr>
        </p:pic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2274A825-FD2C-528C-12BA-3BC636E7225B}"/>
              </a:ext>
            </a:extLst>
          </p:cNvPr>
          <p:cNvGrpSpPr/>
          <p:nvPr/>
        </p:nvGrpSpPr>
        <p:grpSpPr>
          <a:xfrm>
            <a:off x="6724581" y="1341263"/>
            <a:ext cx="1378183" cy="1709110"/>
            <a:chOff x="6977337" y="1341263"/>
            <a:chExt cx="1378183" cy="1709110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F524167D-D63E-2B72-45CC-4D893CDD5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337" y="2257472"/>
              <a:ext cx="792901" cy="792901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17D7428C-D22C-0D50-6DBE-0C7480936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861" y="1341263"/>
              <a:ext cx="882659" cy="882659"/>
            </a:xfrm>
            <a:prstGeom prst="rect">
              <a:avLst/>
            </a:prstGeom>
          </p:spPr>
        </p:pic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BFBE7C74-039B-2741-0CF3-E07F91AAD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128" y="2257472"/>
            <a:ext cx="882659" cy="882659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6401658-8AAB-CFFD-887A-9B6F5D17C3E8}"/>
              </a:ext>
            </a:extLst>
          </p:cNvPr>
          <p:cNvSpPr txBox="1"/>
          <p:nvPr/>
        </p:nvSpPr>
        <p:spPr>
          <a:xfrm>
            <a:off x="129289" y="3335857"/>
            <a:ext cx="1535034" cy="738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Risk Management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1 ETP: CDD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0,2 ETP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E0FBE1A-2DB3-56F3-1029-47880694663E}"/>
              </a:ext>
            </a:extLst>
          </p:cNvPr>
          <p:cNvSpPr txBox="1"/>
          <p:nvPr/>
        </p:nvSpPr>
        <p:spPr>
          <a:xfrm>
            <a:off x="3240654" y="3337229"/>
            <a:ext cx="1349085" cy="738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PBS Data-Base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1 ETP: CDD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0,2 ETP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1EA74E3-A3CA-22E9-C850-D03518C7D93A}"/>
              </a:ext>
            </a:extLst>
          </p:cNvPr>
          <p:cNvSpPr txBox="1"/>
          <p:nvPr/>
        </p:nvSpPr>
        <p:spPr>
          <a:xfrm>
            <a:off x="6352019" y="3332142"/>
            <a:ext cx="1932578" cy="523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Schedule Management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0,8 + 0,2 ETP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6AE8420-1134-4FCF-B047-42942F3392EA}"/>
              </a:ext>
            </a:extLst>
          </p:cNvPr>
          <p:cNvSpPr txBox="1"/>
          <p:nvPr/>
        </p:nvSpPr>
        <p:spPr>
          <a:xfrm>
            <a:off x="9336748" y="3332142"/>
            <a:ext cx="2249973" cy="523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Configuration Management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0,8 ETP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99A189A-0D6D-D90C-872F-335CEF55260D}"/>
              </a:ext>
            </a:extLst>
          </p:cNvPr>
          <p:cNvSpPr txBox="1"/>
          <p:nvPr/>
        </p:nvSpPr>
        <p:spPr>
          <a:xfrm>
            <a:off x="244893" y="5842924"/>
            <a:ext cx="4723407" cy="307775"/>
          </a:xfrm>
          <a:prstGeom prst="rect">
            <a:avLst/>
          </a:prstGeom>
          <a:solidFill>
            <a:schemeClr val="accent2"/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New Rule for Project Office ETO </a:t>
            </a:r>
            <a:r>
              <a:rPr kumimoji="0" lang="fr-FR" sz="1400" b="1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involments</a:t>
            </a:r>
            <a:r>
              <a:rPr kumimoji="0" lang="fr-FR" sz="14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: &gt; 0,5 ETP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79DBFEA-8085-E260-09BD-E562EF66E553}"/>
              </a:ext>
            </a:extLst>
          </p:cNvPr>
          <p:cNvSpPr txBox="1"/>
          <p:nvPr/>
        </p:nvSpPr>
        <p:spPr>
          <a:xfrm>
            <a:off x="129289" y="4741911"/>
            <a:ext cx="2849496" cy="738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Risk Management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1 ETP: CDD ends in </a:t>
            </a:r>
            <a:r>
              <a:rPr lang="fr-FR" dirty="0" err="1"/>
              <a:t>summer</a:t>
            </a:r>
            <a:r>
              <a:rPr lang="fr-FR" dirty="0"/>
              <a:t> 2026</a:t>
            </a:r>
          </a:p>
          <a:p>
            <a:r>
              <a:rPr lang="fr-FR" strike="sngStrike" dirty="0"/>
              <a:t>0,2 ETP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D6EDB46-4572-7545-E980-BE8796B09633}"/>
              </a:ext>
            </a:extLst>
          </p:cNvPr>
          <p:cNvSpPr txBox="1"/>
          <p:nvPr/>
        </p:nvSpPr>
        <p:spPr>
          <a:xfrm>
            <a:off x="3240654" y="4754453"/>
            <a:ext cx="2849496" cy="738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PBS Data-Base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1 ETP: CDD ends in </a:t>
            </a:r>
            <a:r>
              <a:rPr lang="fr-FR" dirty="0" err="1"/>
              <a:t>summer</a:t>
            </a:r>
            <a:r>
              <a:rPr lang="fr-FR" dirty="0"/>
              <a:t> 2026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sng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0,2 ETP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5F3F4F8-4D13-ACF6-4EAC-75232DD504D9}"/>
              </a:ext>
            </a:extLst>
          </p:cNvPr>
          <p:cNvSpPr txBox="1"/>
          <p:nvPr/>
        </p:nvSpPr>
        <p:spPr>
          <a:xfrm>
            <a:off x="6352019" y="4757222"/>
            <a:ext cx="2722859" cy="7386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Schedule Management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trike="sngStrike" dirty="0"/>
              <a:t>0,8 + 0,2 ETP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New position at CERN for 1 CDD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50FA711-95DE-66FF-E108-D23249C50F4A}"/>
              </a:ext>
            </a:extLst>
          </p:cNvPr>
          <p:cNvSpPr txBox="1"/>
          <p:nvPr/>
        </p:nvSpPr>
        <p:spPr>
          <a:xfrm>
            <a:off x="9336748" y="4757222"/>
            <a:ext cx="2722859" cy="738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Configuration Management</a:t>
            </a: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trike="sngStrike" dirty="0"/>
              <a:t>0,8 ETP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/>
              <a:t>New position at CERN for 1 CDD</a:t>
            </a:r>
          </a:p>
        </p:txBody>
      </p:sp>
    </p:spTree>
    <p:extLst>
      <p:ext uri="{BB962C8B-B14F-4D97-AF65-F5344CB8AC3E}">
        <p14:creationId xmlns:p14="http://schemas.microsoft.com/office/powerpoint/2010/main" val="85363744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EEE88-0D29-DD0A-F52C-1EADC6F2E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154;p7">
            <a:extLst>
              <a:ext uri="{FF2B5EF4-FFF2-40B4-BE49-F238E27FC236}">
                <a16:creationId xmlns:a16="http://schemas.microsoft.com/office/drawing/2014/main" id="{73D2A0CF-3AE1-78D5-DBED-F90B07AD2145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1603012" y="6292018"/>
            <a:ext cx="284332" cy="3073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265" name="Google Shape;155;p7">
            <a:extLst>
              <a:ext uri="{FF2B5EF4-FFF2-40B4-BE49-F238E27FC236}">
                <a16:creationId xmlns:a16="http://schemas.microsoft.com/office/drawing/2014/main" id="{83203434-74EF-CC05-C8F4-33826AA33B58}"/>
              </a:ext>
            </a:extLst>
          </p:cNvPr>
          <p:cNvSpPr/>
          <p:nvPr/>
        </p:nvSpPr>
        <p:spPr>
          <a:xfrm>
            <a:off x="304800" y="540799"/>
            <a:ext cx="11588700" cy="1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6" name="Google Shape;156;p7">
            <a:extLst>
              <a:ext uri="{FF2B5EF4-FFF2-40B4-BE49-F238E27FC236}">
                <a16:creationId xmlns:a16="http://schemas.microsoft.com/office/drawing/2014/main" id="{76DD47C6-75E5-88D0-E4E7-AEE31FE1577D}"/>
              </a:ext>
            </a:extLst>
          </p:cNvPr>
          <p:cNvSpPr/>
          <p:nvPr/>
        </p:nvSpPr>
        <p:spPr>
          <a:xfrm>
            <a:off x="304800" y="226483"/>
            <a:ext cx="11588700" cy="1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7" name="Google Shape;157;p7">
            <a:extLst>
              <a:ext uri="{FF2B5EF4-FFF2-40B4-BE49-F238E27FC236}">
                <a16:creationId xmlns:a16="http://schemas.microsoft.com/office/drawing/2014/main" id="{624F2B3A-9AC2-6505-5EFA-2BB26A901303}"/>
              </a:ext>
            </a:extLst>
          </p:cNvPr>
          <p:cNvSpPr/>
          <p:nvPr/>
        </p:nvSpPr>
        <p:spPr>
          <a:xfrm>
            <a:off x="304800" y="6696409"/>
            <a:ext cx="11570700" cy="16499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8" name="Google Shape;158;p7">
            <a:extLst>
              <a:ext uri="{FF2B5EF4-FFF2-40B4-BE49-F238E27FC236}">
                <a16:creationId xmlns:a16="http://schemas.microsoft.com/office/drawing/2014/main" id="{CE39D1E0-96AF-63A3-77E6-8BC86544DB3F}"/>
              </a:ext>
            </a:extLst>
          </p:cNvPr>
          <p:cNvSpPr/>
          <p:nvPr/>
        </p:nvSpPr>
        <p:spPr>
          <a:xfrm>
            <a:off x="304800" y="6227566"/>
            <a:ext cx="11570701" cy="30902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9" name="Google Shape;159;p7">
            <a:extLst>
              <a:ext uri="{FF2B5EF4-FFF2-40B4-BE49-F238E27FC236}">
                <a16:creationId xmlns:a16="http://schemas.microsoft.com/office/drawing/2014/main" id="{6117F034-D5B3-2FBD-B5A0-04E7ABFC6291}"/>
              </a:ext>
            </a:extLst>
          </p:cNvPr>
          <p:cNvSpPr txBox="1"/>
          <p:nvPr/>
        </p:nvSpPr>
        <p:spPr>
          <a:xfrm>
            <a:off x="8465408" y="295642"/>
            <a:ext cx="3410101" cy="17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050" tIns="18050" rIns="18050" bIns="18050">
            <a:spAutoFit/>
          </a:bodyPr>
          <a:lstStyle/>
          <a:p>
            <a:pPr algn="r">
              <a:lnSpc>
                <a:spcPct val="80000"/>
              </a:lnSpc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pPr>
            <a:r>
              <a:rPr lang="en-US" dirty="0"/>
              <a:t>08/10/2025</a:t>
            </a:r>
          </a:p>
        </p:txBody>
      </p:sp>
      <p:pic>
        <p:nvPicPr>
          <p:cNvPr id="270" name="Google Shape;160;p7" descr="Google Shape;160;p7">
            <a:extLst>
              <a:ext uri="{FF2B5EF4-FFF2-40B4-BE49-F238E27FC236}">
                <a16:creationId xmlns:a16="http://schemas.microsoft.com/office/drawing/2014/main" id="{E8CA2808-3D75-3CF4-1AAD-8DE3B6C5F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337032"/>
            <a:ext cx="1505970" cy="280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Google Shape;161;p7">
            <a:extLst>
              <a:ext uri="{FF2B5EF4-FFF2-40B4-BE49-F238E27FC236}">
                <a16:creationId xmlns:a16="http://schemas.microsoft.com/office/drawing/2014/main" id="{9CF8E2E3-7DE6-04BA-7FCB-D4E8FD1EE8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536037"/>
            <a:ext cx="11875500" cy="7929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WP5</a:t>
            </a:r>
            <a:r>
              <a:rPr lang="fr-FR" dirty="0"/>
              <a:t> Project Office</a:t>
            </a:r>
            <a:r>
              <a:rPr dirty="0"/>
              <a:t>:</a:t>
            </a:r>
            <a:r>
              <a:rPr lang="fr-FR" dirty="0"/>
              <a:t> ET-PP &amp; ETO futur  </a:t>
            </a:r>
            <a:endParaRPr dirty="0"/>
          </a:p>
        </p:txBody>
      </p:sp>
      <p:sp>
        <p:nvSpPr>
          <p:cNvPr id="272" name="Google Shape;163;p7">
            <a:extLst>
              <a:ext uri="{FF2B5EF4-FFF2-40B4-BE49-F238E27FC236}">
                <a16:creationId xmlns:a16="http://schemas.microsoft.com/office/drawing/2014/main" id="{989F4FF9-80DD-AC46-619B-534F0941CB08}"/>
              </a:ext>
            </a:extLst>
          </p:cNvPr>
          <p:cNvSpPr txBox="1"/>
          <p:nvPr/>
        </p:nvSpPr>
        <p:spPr>
          <a:xfrm>
            <a:off x="304800" y="264838"/>
            <a:ext cx="5562600" cy="232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r>
              <a:t>Preparatory Phase for the Einstein Telescope Gravitational Wave Observatory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A76A13E-98B4-9AB7-81D2-EE1FE9C09BE7}"/>
              </a:ext>
            </a:extLst>
          </p:cNvPr>
          <p:cNvSpPr txBox="1">
            <a:spLocks/>
          </p:cNvSpPr>
          <p:nvPr/>
        </p:nvSpPr>
        <p:spPr>
          <a:xfrm>
            <a:off x="152400" y="1394060"/>
            <a:ext cx="11734944" cy="381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Autofit/>
          </a:bodyPr>
          <a:lstStyle>
            <a:lvl1pPr marL="457200" marR="0" indent="-342900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indent="-342900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indent="-342900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indent="-342900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indent="-342900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indent="-342900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indent="-342900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indent="-342900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indent="-342900" algn="l" defTabSz="914400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739378" hangingPunct="1">
              <a:spcBef>
                <a:spcPts val="0"/>
              </a:spcBef>
              <a:defRPr sz="3959"/>
            </a:pP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566E8E0-728B-4B0A-77D5-E26026DD8E34}"/>
              </a:ext>
            </a:extLst>
          </p:cNvPr>
          <p:cNvSpPr txBox="1"/>
          <p:nvPr/>
        </p:nvSpPr>
        <p:spPr>
          <a:xfrm>
            <a:off x="152400" y="1766879"/>
            <a:ext cx="11869594" cy="41549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Nous devons terminer au mieux le projet ET-PP en livrant les dernières versions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2400" dirty="0"/>
              <a:t>   </a:t>
            </a: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des 5 délivrables sur lesquels WP5 s’est engagé (Lead CNRS).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FR" sz="2400" dirty="0"/>
              <a:t>Ceci en incluant la nouvelle organisation ETO et dont les interfaces et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2400" dirty="0"/>
              <a:t>    responsabilités sont encore à définir.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Le TDR (</a:t>
            </a:r>
            <a:r>
              <a:rPr kumimoji="0" lang="fr-FR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Technical</a:t>
            </a: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Design Report) Infra </a:t>
            </a:r>
            <a:r>
              <a:rPr lang="fr-FR" sz="2400" dirty="0"/>
              <a:t>suite à la revue avec </a:t>
            </a:r>
            <a:r>
              <a:rPr lang="fr-FR" sz="2400" dirty="0" err="1"/>
              <a:t>reviewers</a:t>
            </a:r>
            <a:r>
              <a:rPr lang="fr-FR" sz="2400" dirty="0"/>
              <a:t> Europe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2400" dirty="0"/>
              <a:t>    devait être </a:t>
            </a: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transféré de WP6 à WP5. Finalement reste </a:t>
            </a:r>
            <a:r>
              <a:rPr lang="fr-FR" sz="2400" dirty="0"/>
              <a:t>s</a:t>
            </a: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ur WP6 mais sous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2400" dirty="0"/>
              <a:t>    </a:t>
            </a: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responsabilité ETO </a:t>
            </a:r>
            <a:r>
              <a:rPr lang="fr-FR" sz="2400" dirty="0"/>
              <a:t>pour sa rédaction mais sera transformé en CDR (</a:t>
            </a:r>
            <a:r>
              <a:rPr lang="fr-FR" sz="2400" dirty="0" err="1"/>
              <a:t>Conceptual</a:t>
            </a:r>
            <a:r>
              <a:rPr lang="fr-FR" sz="2400" dirty="0"/>
              <a:t>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   Design Report)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FR" sz="2400" dirty="0"/>
              <a:t>Consolidation des implications Risques et PBS Data-Base côté français à finaliser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Demande de 30 à 35 ETP pour mettre en place un Project Office sous tutelle CERN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2400" dirty="0"/>
              <a:t>    et INFN.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43352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  <a:sym typeface="Helvetica Neue" panose="02000503000000020004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  <a:sym typeface="Helvetica Neue" panose="02000503000000020004" pitchFamily="2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717</Words>
  <Application>Microsoft Macintosh PowerPoint</Application>
  <PresentationFormat>Grand écran</PresentationFormat>
  <Paragraphs>125</Paragraphs>
  <Slides>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Calibri</vt:lpstr>
      <vt:lpstr>Helvetica Neue</vt:lpstr>
      <vt:lpstr>Helvetica Neue Light</vt:lpstr>
      <vt:lpstr>Helvetica Neue Medium</vt:lpstr>
      <vt:lpstr>Schibsted Grotesk Regular Regul</vt:lpstr>
      <vt:lpstr>Tema de Office</vt:lpstr>
      <vt:lpstr>White</vt:lpstr>
      <vt:lpstr>ET-PP project WP5 Status and Future</vt:lpstr>
      <vt:lpstr>WP5: Engineering Department</vt:lpstr>
      <vt:lpstr>Detector Layout Update</vt:lpstr>
      <vt:lpstr>WP5: Engineering Department (MoU with CERN) </vt:lpstr>
      <vt:lpstr>WP5 Project Office: ET-PP Deliverables  </vt:lpstr>
      <vt:lpstr>WP5 Project Office: Involments of French Teams  </vt:lpstr>
      <vt:lpstr>WP5 PO: Involments of French Teams: Future in ETO  </vt:lpstr>
      <vt:lpstr>WP5 Project Office: ET-PP &amp; ETO futur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Patrick Werneke</dc:creator>
  <cp:lastModifiedBy>Christian Olivetto</cp:lastModifiedBy>
  <cp:revision>69</cp:revision>
  <dcterms:modified xsi:type="dcterms:W3CDTF">2025-10-07T09:18:54Z</dcterms:modified>
</cp:coreProperties>
</file>