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7"/>
  </p:notesMasterIdLst>
  <p:sldIdLst>
    <p:sldId id="256" r:id="rId2"/>
    <p:sldId id="626" r:id="rId3"/>
    <p:sldId id="1492" r:id="rId4"/>
    <p:sldId id="1329" r:id="rId5"/>
    <p:sldId id="1326" r:id="rId6"/>
    <p:sldId id="1499" r:id="rId7"/>
    <p:sldId id="1502" r:id="rId8"/>
    <p:sldId id="1496" r:id="rId9"/>
    <p:sldId id="1501" r:id="rId10"/>
    <p:sldId id="1503" r:id="rId11"/>
    <p:sldId id="1480" r:id="rId12"/>
    <p:sldId id="1330" r:id="rId13"/>
    <p:sldId id="1498" r:id="rId14"/>
    <p:sldId id="1187" r:id="rId15"/>
    <p:sldId id="1497" r:id="rId16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7EEB30-9163-FC49-9B82-9FC64BFF7BF8}">
          <p14:sldIdLst>
            <p14:sldId id="256"/>
            <p14:sldId id="626"/>
            <p14:sldId id="1492"/>
          </p14:sldIdLst>
        </p14:section>
        <p14:section name="shexi upgrade" id="{26467C13-4556-4A44-9777-1E9BDABDD5EB}">
          <p14:sldIdLst>
            <p14:sldId id="1329"/>
            <p14:sldId id="1326"/>
            <p14:sldId id="1499"/>
            <p14:sldId id="1502"/>
            <p14:sldId id="1496"/>
            <p14:sldId id="1501"/>
            <p14:sldId id="1503"/>
            <p14:sldId id="1480"/>
          </p14:sldIdLst>
        </p14:section>
        <p14:section name="back-up" id="{2FBB43F1-A10F-8243-92AA-1E5AD8AD2862}">
          <p14:sldIdLst>
            <p14:sldId id="1330"/>
            <p14:sldId id="1498"/>
            <p14:sldId id="1187"/>
            <p14:sldId id="1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BBB59"/>
    <a:srgbClr val="F57B17"/>
    <a:srgbClr val="F79646"/>
    <a:srgbClr val="4BACC6"/>
    <a:srgbClr val="8064A2"/>
    <a:srgbClr val="FF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6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DEBD-B017-4760-A4AC-78CB9EC75F0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F174-45E9-4A1A-A34C-3C890A5755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6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70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1884F-A6DD-9A40-B19C-4A34084231F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50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3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92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Yes – it seems odd to bring this up when we have not even had an experiment with SIRIUS yet, but conditions change, the competition move fo</a:t>
            </a:r>
            <a:r>
              <a:rPr lang="en-GB" dirty="0"/>
              <a:t>r</a:t>
            </a:r>
            <a:r>
              <a:rPr lang="en-FR" dirty="0"/>
              <a:t>ward and we also have our own ideas for improvements.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72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93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77" y="0"/>
            <a:ext cx="12192175" cy="6858000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 bwMode="auto">
          <a:xfrm>
            <a:off x="2937164" y="831272"/>
            <a:ext cx="6391563" cy="55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49287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56961D-6433-4756-A273-B8055EE0EBDD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E283CD5-043C-4D98-AEB3-EDB9E244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CODEC Pioneer-SIRIUS Shexi R&amp;D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38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75E344-B150-9A13-49A5-C8C1E4725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9" cy="6857998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 bwMode="auto">
          <a:xfrm>
            <a:off x="2937164" y="831272"/>
            <a:ext cx="6391563" cy="55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2734491" y="217716"/>
            <a:ext cx="6313716" cy="374469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9448625" y="6492877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E856961D-6433-4756-A273-B8055EE0EBD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741363" y="2212977"/>
            <a:ext cx="9883095" cy="325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E48A5525-3176-434C-B18A-C5634DFA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CODEC Pioneer-SIRIUS </a:t>
            </a:r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CCB05DD6-5328-41B5-BE22-65F6E7E0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Shexi R&amp;D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4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9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3" y="1681711"/>
            <a:ext cx="5158153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3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7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7" cy="3685030"/>
          </a:xfrm>
        </p:spPr>
        <p:txBody>
          <a:bodyPr/>
          <a:lstStyle>
            <a:lvl1pPr marL="194036" indent="-194036">
              <a:defRPr lang="fr-FR" sz="2377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582107" indent="-194036">
              <a:defRPr lang="fr-FR" sz="2037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970178" indent="-194036">
              <a:defRPr lang="fr-FR" sz="1698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194036" lvl="0" indent="-194036" algn="l" defTabSz="776143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582107" lvl="1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970178" lvl="2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CODEC </a:t>
            </a:r>
            <a:r>
              <a:rPr lang="fr-FR" sz="1800" dirty="0"/>
              <a:t>Pioneer-SIRIUS </a:t>
            </a:r>
            <a:r>
              <a:rPr lang="fr-FR" sz="1800" dirty="0" err="1"/>
              <a:t>Shexi</a:t>
            </a:r>
            <a:r>
              <a:rPr lang="fr-FR" sz="1800" dirty="0"/>
              <a:t> R&amp;D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4" y="6467913"/>
            <a:ext cx="2741673" cy="36473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9" y="169117"/>
            <a:ext cx="6438063" cy="488983"/>
          </a:xfrm>
        </p:spPr>
        <p:txBody>
          <a:bodyPr>
            <a:normAutofit/>
          </a:bodyPr>
          <a:lstStyle>
            <a:lvl1pPr>
              <a:defRPr lang="fr-FR" sz="2037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99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1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9" y="169117"/>
            <a:ext cx="6438063" cy="488983"/>
          </a:xfrm>
        </p:spPr>
        <p:txBody>
          <a:bodyPr>
            <a:normAutofit/>
          </a:bodyPr>
          <a:lstStyle>
            <a:lvl1pPr>
              <a:defRPr sz="2037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3" y="1681711"/>
            <a:ext cx="5158153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3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7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7" cy="3685030"/>
          </a:xfrm>
        </p:spPr>
        <p:txBody>
          <a:bodyPr/>
          <a:lstStyle>
            <a:lvl1pPr marL="194036" indent="-194036">
              <a:defRPr lang="fr-FR" sz="2377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582107" indent="-194036">
              <a:defRPr lang="fr-FR" sz="2037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970178" indent="-194036">
              <a:defRPr lang="fr-FR" sz="1698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194036" lvl="0" indent="-194036" algn="l" defTabSz="776143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582107" lvl="1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970178" lvl="2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CODEC Pioneer-SIRIUS </a:t>
            </a:r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4" y="6467913"/>
            <a:ext cx="2741673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18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1636064"/>
            <a:ext cx="1166612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CODEC Pioneer-SIRIUS </a:t>
            </a:r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959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lide simple  : titre+2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19/10/2022: GCM</a:t>
            </a: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S3 session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E71596-5F9D-49C5-9701-16B3CA54319D}" type="slidenum">
              <a:rPr lang="fr-FR"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 bwMode="auto"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309894" y="902588"/>
            <a:ext cx="5704611" cy="5287039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 bwMode="auto">
          <a:xfrm>
            <a:off x="6265043" y="902588"/>
            <a:ext cx="5704611" cy="5287039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316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CODEC Pioneer-SIRIUS Shexi R&amp;D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961D-6433-4756-A273-B8055EE0EBDD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A106D34-85B6-4885-B69A-CFCABC2C3731}"/>
              </a:ext>
            </a:extLst>
          </p:cNvPr>
          <p:cNvSpPr txBox="1">
            <a:spLocks/>
          </p:cNvSpPr>
          <p:nvPr/>
        </p:nvSpPr>
        <p:spPr bwMode="auto">
          <a:xfrm>
            <a:off x="4038600" y="649287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 b="1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/>
              <a:t>CeMaP@IJCLab.in2p3.fr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72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hdr="0"/>
  <p:txStyles>
    <p:titleStyle>
      <a:lvl1pPr algn="l" defTabSz="685800" eaLnBrk="1" hangingPunct="1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eaLnBrk="1" hangingPunct="1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ctaphys.uj.edu.pl/S/14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35E5806-6C1E-4320-B7BD-D99A21D8F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1886"/>
          </a:xfrm>
        </p:spPr>
        <p:txBody>
          <a:bodyPr anchor="t">
            <a:noAutofit/>
          </a:bodyPr>
          <a:lstStyle/>
          <a:p>
            <a:br>
              <a:rPr lang="fr-FR" sz="3600" b="1" dirty="0"/>
            </a:br>
            <a:r>
              <a:rPr lang="fr-FR" sz="3600" b="1" dirty="0"/>
              <a:t>SIRIUS  </a:t>
            </a:r>
            <a:r>
              <a:rPr lang="fr-FR" sz="3600" b="1" dirty="0">
                <a:sym typeface="Wingdings" pitchFamily="2" charset="2"/>
              </a:rPr>
              <a:t> </a:t>
            </a:r>
            <a:r>
              <a:rPr lang="fr-FR" sz="3600" b="1" dirty="0"/>
              <a:t>SHEXI</a:t>
            </a:r>
            <a:br>
              <a:rPr lang="fr-FR" sz="2800" b="1" dirty="0"/>
            </a:br>
            <a:endParaRPr lang="fr-FR" sz="3600" b="1" dirty="0"/>
          </a:p>
          <a:p>
            <a:pPr marL="0" indent="0" algn="ctr">
              <a:buNone/>
            </a:pPr>
            <a:r>
              <a:rPr lang="fr-FR" sz="2800" dirty="0"/>
              <a:t>ANR « D-SHEXI » the SHEXI </a:t>
            </a:r>
            <a:r>
              <a:rPr lang="fr-FR" sz="2800" dirty="0" err="1"/>
              <a:t>Demonstrator</a:t>
            </a:r>
            <a:endParaRPr lang="fr-F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13E18-130B-AF43-B996-57F679A93610}"/>
              </a:ext>
            </a:extLst>
          </p:cNvPr>
          <p:cNvSpPr txBox="1"/>
          <p:nvPr/>
        </p:nvSpPr>
        <p:spPr>
          <a:xfrm>
            <a:off x="2956560" y="3244334"/>
            <a:ext cx="6865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800" dirty="0">
                <a:sym typeface="Wingdings" pitchFamily="2" charset="2"/>
              </a:rPr>
              <a:t>D-SHEXI (Demonstrator of Super Heavy Element X-ray Identification)</a:t>
            </a:r>
            <a:r>
              <a:rPr lang="fr-FR" sz="1800" dirty="0">
                <a:sym typeface="Wingdings" pitchFamily="2" charset="2"/>
              </a:rPr>
              <a:t> </a:t>
            </a:r>
            <a:endParaRPr lang="en-FR" sz="1800" dirty="0"/>
          </a:p>
        </p:txBody>
      </p:sp>
    </p:spTree>
    <p:extLst>
      <p:ext uri="{BB962C8B-B14F-4D97-AF65-F5344CB8AC3E}">
        <p14:creationId xmlns:p14="http://schemas.microsoft.com/office/powerpoint/2010/main" val="324607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SHEXI: Fast timing the focal plane ? Proof-of-principle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sp>
        <p:nvSpPr>
          <p:cNvPr id="47" name="Date Placeholder 19">
            <a:extLst>
              <a:ext uri="{FF2B5EF4-FFF2-40B4-BE49-F238E27FC236}">
                <a16:creationId xmlns:a16="http://schemas.microsoft.com/office/drawing/2014/main" id="{CDDD3D9A-1DB8-384A-917F-BE2C7A88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153268-E771-4841-BCA5-D64859B760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" y="857334"/>
            <a:ext cx="4166257" cy="3821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5FEFC5-9878-4940-8B9D-210751392DA6}"/>
              </a:ext>
            </a:extLst>
          </p:cNvPr>
          <p:cNvSpPr txBox="1"/>
          <p:nvPr/>
        </p:nvSpPr>
        <p:spPr>
          <a:xfrm>
            <a:off x="4777386" y="1335775"/>
            <a:ext cx="72622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</a:t>
            </a:r>
            <a:r>
              <a:rPr lang="en-FR" baseline="-25000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1/2</a:t>
            </a:r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lang="en-FR" sz="1800" baseline="30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+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= 748(19) ps </a:t>
            </a:r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@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84 keV</a:t>
            </a:r>
          </a:p>
          <a:p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	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</a:t>
            </a:r>
            <a:r>
              <a:rPr lang="en-FR" sz="1800" dirty="0">
                <a:solidFill>
                  <a:srgbClr val="00000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 Light" panose="020F0302020204030204" pitchFamily="34" charset="0"/>
              </a:rPr>
              <a:t>g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=1.19% 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  <a:sym typeface="Wingdings" pitchFamily="2" charset="2"/>
              </a:rPr>
              <a:t> 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simple </a:t>
            </a:r>
            <a:r>
              <a:rPr lang="en-FR" sz="1800" dirty="0">
                <a:solidFill>
                  <a:srgbClr val="00000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 Light" panose="020F0302020204030204" pitchFamily="34" charset="0"/>
              </a:rPr>
              <a:t>a(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start) – </a:t>
            </a:r>
            <a:r>
              <a:rPr lang="en-FR" sz="1800" dirty="0">
                <a:solidFill>
                  <a:srgbClr val="00000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 Light" panose="020F0302020204030204" pitchFamily="34" charset="0"/>
              </a:rPr>
              <a:t>g(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stop) curve fit method</a:t>
            </a:r>
          </a:p>
          <a:p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		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  <a:sym typeface="Wingdings" pitchFamily="2" charset="2"/>
              </a:rPr>
              <a:t> 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sub-ns Si(</a:t>
            </a:r>
            <a:r>
              <a:rPr lang="en-FR" sz="1800" dirty="0">
                <a:solidFill>
                  <a:srgbClr val="00000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 Light" panose="020F0302020204030204" pitchFamily="34" charset="0"/>
              </a:rPr>
              <a:t>a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)-LaBr</a:t>
            </a:r>
            <a:r>
              <a:rPr lang="en-FR" sz="1800" baseline="-25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(84-keV)</a:t>
            </a:r>
            <a:r>
              <a:rPr lang="en-FR" sz="1800" baseline="-25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coincidences to be investigated. </a:t>
            </a:r>
            <a:endParaRPr lang="en-FR" dirty="0">
              <a:solidFill>
                <a:srgbClr val="000000"/>
              </a:solidFill>
              <a:latin typeface="Avenir Next Condensed" panose="020B0506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	</a:t>
            </a:r>
            <a:r>
              <a:rPr lang="en-FR" sz="1800" dirty="0">
                <a:solidFill>
                  <a:srgbClr val="00000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 Light" panose="020F0302020204030204" pitchFamily="34" charset="0"/>
              </a:rPr>
              <a:t>a</a:t>
            </a:r>
            <a:r>
              <a:rPr lang="en-FR" sz="1800" baseline="-25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TOT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(84-keV:E2) =21.1</a:t>
            </a:r>
          </a:p>
          <a:p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		</a:t>
            </a:r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  <a:sym typeface="Wingdings" pitchFamily="2" charset="2"/>
              </a:rPr>
              <a:t> 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study for Si(</a:t>
            </a:r>
            <a:r>
              <a:rPr lang="en-FR" sz="1800" dirty="0">
                <a:solidFill>
                  <a:srgbClr val="00000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 Light" panose="020F0302020204030204" pitchFamily="34" charset="0"/>
              </a:rPr>
              <a:t>a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)-Si(CE:66,80) and Si(</a:t>
            </a:r>
            <a:r>
              <a:rPr lang="en-FR" sz="1800" dirty="0">
                <a:solidFill>
                  <a:srgbClr val="00000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 Light" panose="020F0302020204030204" pitchFamily="34" charset="0"/>
              </a:rPr>
              <a:t>a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)-Si(L X-ray) coincidences.</a:t>
            </a:r>
          </a:p>
          <a:p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</a:p>
          <a:p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</a:t>
            </a:r>
            <a:r>
              <a:rPr lang="en-FR" baseline="-25000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1/2</a:t>
            </a:r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</a:t>
            </a:r>
            <a:r>
              <a:rPr lang="en-FR" sz="1800" baseline="30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+</a:t>
            </a:r>
            <a:r>
              <a:rPr lang="en-FR" dirty="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181(9) ps, decays via a 166-keV E2 transition (I</a:t>
            </a:r>
            <a:r>
              <a:rPr lang="en-FR" sz="1800" dirty="0">
                <a:solidFill>
                  <a:srgbClr val="00000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 Light" panose="020F0302020204030204" pitchFamily="34" charset="0"/>
              </a:rPr>
              <a:t>g</a:t>
            </a:r>
            <a:r>
              <a:rPr lang="en-FR" sz="1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=0.10%) and the 1- decays with an E1 transition of 216 keV having an intensity of  0.247%. </a:t>
            </a:r>
            <a:endParaRPr lang="en-FR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DDA4A6-BEF6-624B-BAEF-BAAE683B2E3E}"/>
              </a:ext>
            </a:extLst>
          </p:cNvPr>
          <p:cNvCxnSpPr>
            <a:cxnSpLocks/>
          </p:cNvCxnSpPr>
          <p:nvPr/>
        </p:nvCxnSpPr>
        <p:spPr>
          <a:xfrm>
            <a:off x="1094841" y="1028254"/>
            <a:ext cx="1560541" cy="2461706"/>
          </a:xfrm>
          <a:prstGeom prst="straightConnector1">
            <a:avLst/>
          </a:prstGeom>
          <a:ln w="28575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48B739-AF97-9442-AB16-E622C3A29183}"/>
              </a:ext>
            </a:extLst>
          </p:cNvPr>
          <p:cNvCxnSpPr>
            <a:cxnSpLocks/>
          </p:cNvCxnSpPr>
          <p:nvPr/>
        </p:nvCxnSpPr>
        <p:spPr>
          <a:xfrm>
            <a:off x="2655382" y="3527008"/>
            <a:ext cx="0" cy="892592"/>
          </a:xfrm>
          <a:prstGeom prst="straightConnector1">
            <a:avLst/>
          </a:prstGeom>
          <a:ln w="28575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E54D52-98AD-5048-B525-4DDCB0E4C595}"/>
              </a:ext>
            </a:extLst>
          </p:cNvPr>
          <p:cNvCxnSpPr>
            <a:cxnSpLocks/>
          </p:cNvCxnSpPr>
          <p:nvPr/>
        </p:nvCxnSpPr>
        <p:spPr>
          <a:xfrm>
            <a:off x="1173480" y="1028254"/>
            <a:ext cx="1163971" cy="663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03F2AE-ED1F-E84F-A3E9-571845455848}"/>
              </a:ext>
            </a:extLst>
          </p:cNvPr>
          <p:cNvCxnSpPr>
            <a:cxnSpLocks/>
          </p:cNvCxnSpPr>
          <p:nvPr/>
        </p:nvCxnSpPr>
        <p:spPr>
          <a:xfrm>
            <a:off x="2957658" y="1745395"/>
            <a:ext cx="0" cy="411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18B484-7EC3-3340-B833-009A481C4EE4}"/>
              </a:ext>
            </a:extLst>
          </p:cNvPr>
          <p:cNvCxnSpPr>
            <a:cxnSpLocks/>
          </p:cNvCxnSpPr>
          <p:nvPr/>
        </p:nvCxnSpPr>
        <p:spPr>
          <a:xfrm>
            <a:off x="3460578" y="2091882"/>
            <a:ext cx="0" cy="1398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7FF6C3-4289-FA43-913E-F2482EE8C74C}"/>
              </a:ext>
            </a:extLst>
          </p:cNvPr>
          <p:cNvSpPr txBox="1"/>
          <p:nvPr/>
        </p:nvSpPr>
        <p:spPr>
          <a:xfrm>
            <a:off x="4777386" y="3938634"/>
            <a:ext cx="494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Next Condensed" panose="020B0506020202020204" pitchFamily="34" charset="0"/>
              </a:rPr>
              <a:t>A</a:t>
            </a:r>
            <a:r>
              <a:rPr lang="en-FR" dirty="0">
                <a:latin typeface="Avenir Next Condensed" panose="020B0506020202020204" pitchFamily="34" charset="0"/>
              </a:rPr>
              <a:t>nd similar transitions in the daughter </a:t>
            </a:r>
            <a:r>
              <a:rPr lang="en-FR" baseline="30000" dirty="0">
                <a:latin typeface="Avenir Next Condensed" panose="020B0506020202020204" pitchFamily="34" charset="0"/>
              </a:rPr>
              <a:t>220</a:t>
            </a:r>
            <a:r>
              <a:rPr lang="en-FR" dirty="0">
                <a:latin typeface="Avenir Next Condensed" panose="020B0506020202020204" pitchFamily="34" charset="0"/>
              </a:rPr>
              <a:t>Rn</a:t>
            </a:r>
          </a:p>
          <a:p>
            <a:r>
              <a:rPr lang="en-FR" dirty="0">
                <a:latin typeface="Avenir Next Condensed" panose="020B0506020202020204" pitchFamily="34" charset="0"/>
              </a:rPr>
              <a:t>	e.g. T</a:t>
            </a:r>
            <a:r>
              <a:rPr lang="en-FR" baseline="-25000" dirty="0">
                <a:latin typeface="Avenir Next Condensed" panose="020B0506020202020204" pitchFamily="34" charset="0"/>
              </a:rPr>
              <a:t>1/2</a:t>
            </a:r>
            <a:r>
              <a:rPr lang="en-FR" dirty="0">
                <a:latin typeface="Avenir Next Condensed" panose="020B0506020202020204" pitchFamily="34" charset="0"/>
              </a:rPr>
              <a:t>(2+) = 146(5) ps @ 241-keV &amp; I</a:t>
            </a:r>
            <a:r>
              <a:rPr lang="en-FR" dirty="0">
                <a:latin typeface="Symbol" pitchFamily="2" charset="2"/>
              </a:rPr>
              <a:t>g</a:t>
            </a:r>
            <a:r>
              <a:rPr lang="en-FR" dirty="0">
                <a:latin typeface="Avenir Next Condensed" panose="020B0506020202020204" pitchFamily="34" charset="0"/>
              </a:rPr>
              <a:t>=4.1%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1ECC3E-EA37-2647-91A7-1C0B97F50E3F}"/>
              </a:ext>
            </a:extLst>
          </p:cNvPr>
          <p:cNvSpPr txBox="1"/>
          <p:nvPr/>
        </p:nvSpPr>
        <p:spPr>
          <a:xfrm>
            <a:off x="10006944" y="6056587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FR" dirty="0"/>
              <a:t>eeds loan of LaBr</a:t>
            </a:r>
            <a:r>
              <a:rPr lang="en-FR" baseline="-250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C3BFD3-18D8-3542-B085-C5079C650DB1}"/>
              </a:ext>
            </a:extLst>
          </p:cNvPr>
          <p:cNvSpPr txBox="1"/>
          <p:nvPr/>
        </p:nvSpPr>
        <p:spPr>
          <a:xfrm>
            <a:off x="454102" y="466116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400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Fine structure </a:t>
            </a:r>
            <a:r>
              <a:rPr lang="en-FR" sz="1400" i="1" dirty="0">
                <a:solidFill>
                  <a:srgbClr val="1F4E79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FR" sz="1400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decay of</a:t>
            </a:r>
            <a:r>
              <a:rPr lang="en-FR" sz="1400" i="1" baseline="300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228</a:t>
            </a:r>
            <a:r>
              <a:rPr lang="en-FR" sz="1400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 populating excited states in </a:t>
            </a:r>
            <a:r>
              <a:rPr lang="en-FR" sz="1400" i="1" baseline="300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224</a:t>
            </a:r>
            <a:r>
              <a:rPr lang="en-FR" sz="1400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</a:t>
            </a:r>
          </a:p>
          <a:p>
            <a:r>
              <a:rPr lang="en-FR" sz="1400" i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(taken from NNDC). </a:t>
            </a:r>
            <a:endParaRPr lang="en-FR" sz="1400" dirty="0"/>
          </a:p>
        </p:txBody>
      </p:sp>
      <p:sp>
        <p:nvSpPr>
          <p:cNvPr id="33" name="Espace réservé du pied de page 7">
            <a:extLst>
              <a:ext uri="{FF2B5EF4-FFF2-40B4-BE49-F238E27FC236}">
                <a16:creationId xmlns:a16="http://schemas.microsoft.com/office/drawing/2014/main" id="{35CA1C9B-93C7-3140-B744-B31CB776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</p:spTree>
    <p:extLst>
      <p:ext uri="{BB962C8B-B14F-4D97-AF65-F5344CB8AC3E}">
        <p14:creationId xmlns:p14="http://schemas.microsoft.com/office/powerpoint/2010/main" val="269769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4A076B3-3F21-E532-29E6-603F3EF7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38DD344-7A6A-AD04-F4DB-B81B5D04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ANR </a:t>
            </a:r>
            <a:r>
              <a:rPr lang="fr-FR" dirty="0" err="1"/>
              <a:t>Tasks</a:t>
            </a:r>
            <a:endParaRPr lang="fr-FR" dirty="0"/>
          </a:p>
        </p:txBody>
      </p:sp>
      <p:sp>
        <p:nvSpPr>
          <p:cNvPr id="10" name="Date Placeholder 19">
            <a:extLst>
              <a:ext uri="{FF2B5EF4-FFF2-40B4-BE49-F238E27FC236}">
                <a16:creationId xmlns:a16="http://schemas.microsoft.com/office/drawing/2014/main" id="{E0D7BF06-A535-CB4C-BD11-EC924365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517B2745-344C-7B46-894A-B946859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54B610-0241-984F-B3EE-334667D7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96C25F-FC00-B749-A8FE-2A9C9C4C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99" y="1313805"/>
            <a:ext cx="1161856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Task 1: Detector customer acceptance tests will be performed in collaboration with the IPHC using the experience gained from the SIRIUS tunnel detector development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altLang="en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Task 2: The ASIC performance will be qualified at the IJCLab using 241Am (Np L X-rays 11-20 keV) and 137Cs(Ba K X-rays of 32-37 keV) 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FR" altLang="en-FR" sz="10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Task 3: A Complementary energy range will be needed for alpha and fission-fragment detection.</a:t>
            </a:r>
            <a:r>
              <a:rPr kumimoji="0" lang="en-FR" altLang="en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FR" altLang="en-FR" sz="10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We will perform R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 Unicode MS" panose="020B0604020202020204" pitchFamily="34" charset="-128"/>
              </a:rPr>
              <a:t>&amp;D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to improve the IJCLab preamplifier that was under development for GABRIELA and evaluate other fast, low-noise preamplifiers.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Using a digitiser with more effective bits will provide a larger full-scale and will also be investigated.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FR" altLang="en-FR" sz="6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Task 4: “Fast-timing”: Using LaBr3 detectors available at the IJCLab within the collaboration, we will investigate 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effectLst/>
                <a:latin typeface="Symbol" pitchFamily="2" charset="2"/>
              </a:rPr>
              <a:t>a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and conversion-electron gated LaBr – LaBr coincidence timing.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The fast rise times of the ASICs (~10 ns) will also allow us to study Si-LaBr timing.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FR" altLang="en-FR" sz="6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Task 5: For the SHEXI detection system, a new vacuum chamber needs to be developed.</a:t>
            </a:r>
            <a:endParaRPr lang="en-FR" altLang="en-FR" sz="10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To implement additional tungsten shielding, kiln-processed 3D printing of tungsten-loaded filament instead of expensive 3rd party tungsten powder sintering will be investigated at the IJCLab.</a:t>
            </a:r>
            <a:endParaRPr lang="en-FR" altLang="en-FR" sz="6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altLang="en-FR" sz="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altLang="en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Task 6: The in-beam demonstration of SHEXI: As a first step, it is proposed to study the decay of the 5/2+ isomer in </a:t>
            </a:r>
            <a:r>
              <a:rPr kumimoji="0" lang="en-FR" altLang="en-F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251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Fm, which we have previously studied with GABRIELA.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	As shown, L X-rays are expected to be detected in the SHEXI demonstrator and would provide in-situ proof of the resolutions achievable with the XGLab ASICs.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				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The K-isomer in 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 panose="020B0604020202020204" pitchFamily="34" charset="-128"/>
              </a:rPr>
              <a:t>$^{255}$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Lr is also populated in this reaction.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				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Another high cross-section example (~2nb effective) is the fine-structure alpha decay from 257Rf populating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				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same 5/2+ isomeric state in 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 panose="020B0604020202020204" pitchFamily="34" charset="-128"/>
              </a:rPr>
              <a:t>$^{253}$</a:t>
            </a: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No, for which we have observed L X-rays in the Ge detectors of GABRIELA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				……..And after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					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42BA898-A1AB-844D-8E37-7E283723D4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" y="4051591"/>
            <a:ext cx="4176522" cy="2384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2CA1A8-BCD7-AB48-A2D8-44DD7205555E}"/>
              </a:ext>
            </a:extLst>
          </p:cNvPr>
          <p:cNvSpPr txBox="1"/>
          <p:nvPr/>
        </p:nvSpPr>
        <p:spPr>
          <a:xfrm>
            <a:off x="60960" y="3850691"/>
            <a:ext cx="5442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baseline="30000" dirty="0"/>
              <a:t>255</a:t>
            </a:r>
            <a:r>
              <a:rPr lang="en-FR" sz="2000" dirty="0"/>
              <a:t>No </a:t>
            </a:r>
            <a:r>
              <a:rPr lang="en-FR" sz="2000" dirty="0">
                <a:sym typeface="Wingdings" pitchFamily="2" charset="2"/>
              </a:rPr>
              <a:t> </a:t>
            </a:r>
            <a:r>
              <a:rPr lang="en-FR" sz="2000" baseline="30000" dirty="0"/>
              <a:t>251</a:t>
            </a:r>
            <a:r>
              <a:rPr lang="en-FR" sz="2000" dirty="0"/>
              <a:t>Fm as test example:</a:t>
            </a:r>
          </a:p>
          <a:p>
            <a:endParaRPr lang="en-FR" sz="2000" dirty="0"/>
          </a:p>
          <a:p>
            <a:r>
              <a:rPr lang="en-FR" sz="2000" dirty="0"/>
              <a:t>             </a:t>
            </a:r>
            <a:r>
              <a:rPr lang="en-FR" sz="2000" dirty="0">
                <a:solidFill>
                  <a:srgbClr val="0070C0"/>
                </a:solidFill>
              </a:rPr>
              <a:t>GABRIELA data</a:t>
            </a:r>
            <a:r>
              <a:rPr lang="en-FR" sz="2000" dirty="0"/>
              <a:t> vs </a:t>
            </a:r>
            <a:r>
              <a:rPr lang="en-FR" sz="2000" dirty="0">
                <a:solidFill>
                  <a:srgbClr val="FF0000"/>
                </a:solidFill>
              </a:rPr>
              <a:t>SHEXI simul</a:t>
            </a:r>
            <a:endParaRPr lang="en-F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D860E-F507-EF43-8F96-20036413D57A}"/>
              </a:ext>
            </a:extLst>
          </p:cNvPr>
          <p:cNvSpPr txBox="1"/>
          <p:nvPr/>
        </p:nvSpPr>
        <p:spPr>
          <a:xfrm>
            <a:off x="5682648" y="4358522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280Rg </a:t>
            </a:r>
            <a:r>
              <a:rPr lang="en-FR" dirty="0">
                <a:sym typeface="Wingdings" pitchFamily="2" charset="2"/>
              </a:rPr>
              <a:t> 276Mt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2606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AA99-EACC-EA49-A5AE-C9B2889C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two physics examples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113A8-AB3C-D343-98E4-E28DCD12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E5CCE-C17D-4449-A6A3-4BCD37501A4F}"/>
              </a:ext>
            </a:extLst>
          </p:cNvPr>
          <p:cNvSpPr txBox="1"/>
          <p:nvPr/>
        </p:nvSpPr>
        <p:spPr>
          <a:xfrm>
            <a:off x="5943209" y="1179630"/>
            <a:ext cx="6094938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NEWGAIN@GANIL: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5 p</a:t>
            </a:r>
            <a:r>
              <a:rPr lang="en-FR" sz="2037" dirty="0">
                <a:latin typeface="Symbol" pitchFamily="2" charset="2"/>
                <a:cs typeface="Calibri" panose="020F0502020204030204" pitchFamily="34" charset="0"/>
              </a:rPr>
              <a:t>m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A x 3.5 pb x 300 </a:t>
            </a:r>
            <a:r>
              <a:rPr lang="en-FR" sz="2037" dirty="0">
                <a:latin typeface="Symbol" pitchFamily="2" charset="2"/>
                <a:cs typeface="Calibri" panose="020F0502020204030204" pitchFamily="34" charset="0"/>
              </a:rPr>
              <a:t>m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g/cm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 x 45%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15B8F-0582-1043-9CCB-F586DAEB1750}"/>
              </a:ext>
            </a:extLst>
          </p:cNvPr>
          <p:cNvSpPr txBox="1"/>
          <p:nvPr/>
        </p:nvSpPr>
        <p:spPr>
          <a:xfrm>
            <a:off x="5943208" y="750122"/>
            <a:ext cx="2541080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Ca+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243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291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Mc* </a:t>
            </a:r>
            <a:endParaRPr lang="en-FR" sz="203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C756566-DA78-8B41-843B-EE2AE90B69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2" y="2096020"/>
            <a:ext cx="5615151" cy="43399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CBB447-FBD7-0749-9EA4-2B9D0A7649C6}"/>
              </a:ext>
            </a:extLst>
          </p:cNvPr>
          <p:cNvSpPr txBox="1"/>
          <p:nvPr/>
        </p:nvSpPr>
        <p:spPr>
          <a:xfrm>
            <a:off x="1883" y="718836"/>
            <a:ext cx="5442160" cy="148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263" dirty="0"/>
              <a:t>Near future: high-resolution conversion electron spectroscopy</a:t>
            </a:r>
          </a:p>
          <a:p>
            <a:r>
              <a:rPr lang="en-FR" sz="2263" baseline="30000" dirty="0"/>
              <a:t>255</a:t>
            </a:r>
            <a:r>
              <a:rPr lang="en-FR" sz="2263" dirty="0"/>
              <a:t>No </a:t>
            </a:r>
            <a:r>
              <a:rPr lang="en-FR" sz="2263" dirty="0">
                <a:sym typeface="Wingdings" pitchFamily="2" charset="2"/>
              </a:rPr>
              <a:t> </a:t>
            </a:r>
            <a:r>
              <a:rPr lang="en-FR" sz="2263" baseline="30000" dirty="0"/>
              <a:t>251</a:t>
            </a:r>
            <a:r>
              <a:rPr lang="en-FR" sz="2263" dirty="0"/>
              <a:t>Fm as an example:</a:t>
            </a:r>
          </a:p>
          <a:p>
            <a:r>
              <a:rPr lang="en-FR" sz="2263" dirty="0"/>
              <a:t>             </a:t>
            </a:r>
            <a:r>
              <a:rPr lang="en-FR" sz="2263" dirty="0">
                <a:solidFill>
                  <a:srgbClr val="0070C0"/>
                </a:solidFill>
              </a:rPr>
              <a:t>GABRIELA data</a:t>
            </a:r>
            <a:r>
              <a:rPr lang="en-FR" sz="2263" dirty="0"/>
              <a:t> vs </a:t>
            </a:r>
            <a:r>
              <a:rPr lang="en-FR" sz="2263" dirty="0">
                <a:solidFill>
                  <a:srgbClr val="FF0000"/>
                </a:solidFill>
              </a:rPr>
              <a:t>SHEXI simul</a:t>
            </a:r>
            <a:endParaRPr lang="en-FR" sz="2263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43626-2A50-064F-BB80-DF9463BAF8BB}"/>
              </a:ext>
            </a:extLst>
          </p:cNvPr>
          <p:cNvSpPr txBox="1"/>
          <p:nvPr/>
        </p:nvSpPr>
        <p:spPr>
          <a:xfrm>
            <a:off x="1015310" y="2216627"/>
            <a:ext cx="3140603" cy="266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32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</a:t>
            </a:r>
            <a:r>
              <a:rPr lang="fr-FR" sz="1132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Rezynkina</a:t>
            </a:r>
            <a:r>
              <a:rPr lang="fr-FR" sz="1132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sz="1132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sz="1132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 97 (2018) 054332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2D7B43-14AB-0647-AF29-591883363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529" y="4879068"/>
            <a:ext cx="6322546" cy="1953575"/>
          </a:xfrm>
          <a:prstGeom prst="rect">
            <a:avLst/>
          </a:prstGeom>
        </p:spPr>
      </p:pic>
      <p:sp>
        <p:nvSpPr>
          <p:cNvPr id="21" name="Date Placeholder 19">
            <a:extLst>
              <a:ext uri="{FF2B5EF4-FFF2-40B4-BE49-F238E27FC236}">
                <a16:creationId xmlns:a16="http://schemas.microsoft.com/office/drawing/2014/main" id="{955E1489-5918-C542-9101-5BAAEF62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DF9630-7B30-B449-A928-19FDB63A93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08" y="1509642"/>
            <a:ext cx="6172130" cy="3369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36E8BA-5D8A-3C4C-965F-AA098745B75B}"/>
              </a:ext>
            </a:extLst>
          </p:cNvPr>
          <p:cNvSpPr txBox="1"/>
          <p:nvPr/>
        </p:nvSpPr>
        <p:spPr>
          <a:xfrm>
            <a:off x="9482639" y="5136556"/>
            <a:ext cx="2555508" cy="71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SHEXI: </a:t>
            </a:r>
          </a:p>
          <a:p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45 days  ~125 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288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Mc</a:t>
            </a:r>
          </a:p>
        </p:txBody>
      </p:sp>
    </p:spTree>
    <p:extLst>
      <p:ext uri="{BB962C8B-B14F-4D97-AF65-F5344CB8AC3E}">
        <p14:creationId xmlns:p14="http://schemas.microsoft.com/office/powerpoint/2010/main" val="32612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du contenu 27">
            <a:extLst>
              <a:ext uri="{FF2B5EF4-FFF2-40B4-BE49-F238E27FC236}">
                <a16:creationId xmlns:a16="http://schemas.microsoft.com/office/drawing/2014/main" id="{065FE6F4-1A5E-4DBA-B150-9FC570A2AF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3" y="3092179"/>
            <a:ext cx="3032891" cy="2089627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37232" rtl="0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 kern="1200">
                <a:solidFill>
                  <a:prstClr val="white"/>
                </a:solidFill>
                <a:latin typeface="Arial" charset="0"/>
                <a:cs typeface="Arial" charset="0"/>
              </a:rPr>
              <a:pPr defTabSz="1137232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kern="12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EA97529-12AE-4441-95BF-B35DF417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169863"/>
            <a:ext cx="6437312" cy="488950"/>
          </a:xfrm>
        </p:spPr>
        <p:txBody>
          <a:bodyPr/>
          <a:lstStyle/>
          <a:p>
            <a:r>
              <a:rPr lang="fr-FR" dirty="0"/>
              <a:t>Back-end </a:t>
            </a:r>
            <a:r>
              <a:rPr lang="fr-FR" dirty="0" err="1"/>
              <a:t>electronics</a:t>
            </a:r>
            <a:r>
              <a:rPr lang="fr-FR" dirty="0"/>
              <a:t> infrastructure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94CE3B-27B4-4969-B59E-A6D6FF4A2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87" y="781663"/>
            <a:ext cx="6206234" cy="48763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FA5F76-5684-49AC-B4E3-AA6728D63408}"/>
              </a:ext>
            </a:extLst>
          </p:cNvPr>
          <p:cNvSpPr txBox="1"/>
          <p:nvPr/>
        </p:nvSpPr>
        <p:spPr>
          <a:xfrm>
            <a:off x="3695400" y="1489018"/>
            <a:ext cx="225615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Vacuum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chamber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3A5F95-A035-4F9B-8957-297AF838E185}"/>
              </a:ext>
            </a:extLst>
          </p:cNvPr>
          <p:cNvSpPr txBox="1"/>
          <p:nvPr/>
        </p:nvSpPr>
        <p:spPr>
          <a:xfrm>
            <a:off x="3578087" y="3926385"/>
            <a:ext cx="200879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Vacuum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pumps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032CB8-9C21-4C5C-A429-AD6E1E7E3D7D}"/>
              </a:ext>
            </a:extLst>
          </p:cNvPr>
          <p:cNvSpPr txBox="1"/>
          <p:nvPr/>
        </p:nvSpPr>
        <p:spPr>
          <a:xfrm>
            <a:off x="6464747" y="5011659"/>
            <a:ext cx="1144769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Cooling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AEBFB7-A8FA-4F33-94E9-77426082B952}"/>
              </a:ext>
            </a:extLst>
          </p:cNvPr>
          <p:cNvSpPr txBox="1"/>
          <p:nvPr/>
        </p:nvSpPr>
        <p:spPr>
          <a:xfrm>
            <a:off x="9804250" y="1263265"/>
            <a:ext cx="2216293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DAQ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Bay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eth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   NIM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   VME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PXIe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C5AE51F-820E-4D8E-BBC0-A9EF2DF9342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823476" y="1858350"/>
            <a:ext cx="420155" cy="8139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E4592A-1616-4BD9-8D05-62E24CED29CC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4551764" y="2989751"/>
            <a:ext cx="30722" cy="9366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9476D89-3033-47C5-8A5A-B0FFE216D60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281378" y="4295717"/>
            <a:ext cx="301108" cy="8080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CA73EB7-993E-435C-87B7-B4A8889F5B5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152707" y="4940595"/>
            <a:ext cx="312040" cy="2557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D547BAD-6E56-4246-8C58-B0D2E9BD0977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319874" y="1796142"/>
            <a:ext cx="484376" cy="2057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D5E384A5-6C27-480E-9055-5768C14AC8E6}"/>
              </a:ext>
            </a:extLst>
          </p:cNvPr>
          <p:cNvSpPr txBox="1"/>
          <p:nvPr/>
        </p:nvSpPr>
        <p:spPr>
          <a:xfrm>
            <a:off x="675833" y="1586430"/>
            <a:ext cx="2507129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XY-</a:t>
            </a:r>
            <a:r>
              <a:rPr lang="fr-FR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theta</a:t>
            </a:r>
            <a:r>
              <a:rPr lang="fr-FR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table</a:t>
            </a:r>
          </a:p>
          <a:p>
            <a:r>
              <a:rPr lang="fr-FR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(sources)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BBA765B-0692-4A4A-9BBC-3752C818AA81}"/>
              </a:ext>
            </a:extLst>
          </p:cNvPr>
          <p:cNvCxnSpPr>
            <a:cxnSpLocks/>
          </p:cNvCxnSpPr>
          <p:nvPr/>
        </p:nvCxnSpPr>
        <p:spPr>
          <a:xfrm flipH="1">
            <a:off x="1736799" y="2212565"/>
            <a:ext cx="192598" cy="8796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F79BD0C-660C-4FF2-A395-D42EA9D268F5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182962" y="1909596"/>
            <a:ext cx="2256152" cy="11623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30DC74E-1C28-4542-995D-F5F23278E7CC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299938" y="3071983"/>
            <a:ext cx="1504312" cy="201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5E5D16-F2D7-7340-9794-CFCB313BDB28}"/>
              </a:ext>
            </a:extLst>
          </p:cNvPr>
          <p:cNvSpPr txBox="1"/>
          <p:nvPr/>
        </p:nvSpPr>
        <p:spPr>
          <a:xfrm>
            <a:off x="9804250" y="2748817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FR" b="1" dirty="0">
                <a:solidFill>
                  <a:srgbClr val="FF0000"/>
                </a:solidFill>
              </a:rPr>
              <a:t>ew controller: </a:t>
            </a:r>
          </a:p>
          <a:p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FR" dirty="0">
                <a:solidFill>
                  <a:srgbClr val="FF0000"/>
                </a:solidFill>
              </a:rPr>
              <a:t>torage: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50F851-FB74-DA4B-9ABF-66EDDC157634}"/>
              </a:ext>
            </a:extLst>
          </p:cNvPr>
          <p:cNvSpPr txBox="1"/>
          <p:nvPr/>
        </p:nvSpPr>
        <p:spPr>
          <a:xfrm>
            <a:off x="750611" y="5948620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FR" dirty="0"/>
              <a:t>ecently EMC and shielding have been improved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1B4DFE-FC1A-5942-AB4A-9C9518A09A08}"/>
              </a:ext>
            </a:extLst>
          </p:cNvPr>
          <p:cNvSpPr txBox="1"/>
          <p:nvPr/>
        </p:nvSpPr>
        <p:spPr>
          <a:xfrm>
            <a:off x="8501575" y="5755171"/>
            <a:ext cx="366633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 GABRIELA</a:t>
            </a:r>
          </a:p>
          <a:p>
            <a:r>
              <a:rPr lang="fr-FR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R.S. </a:t>
            </a:r>
            <a:r>
              <a:rPr lang="fr-FR" sz="1800" i="1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Mukhin</a:t>
            </a:r>
            <a:r>
              <a:rPr lang="fr-FR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 al., Part. </a:t>
            </a:r>
            <a:r>
              <a:rPr lang="en-GB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Phys. </a:t>
            </a:r>
            <a:r>
              <a:rPr lang="en-GB" sz="1800" i="1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</a:t>
            </a:r>
            <a:r>
              <a:rPr lang="en-GB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Lett. 18 (2021) 652. </a:t>
            </a:r>
          </a:p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R.S.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Mukhin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et al., Acta Phys. Pol. B Proc. Suppl. </a:t>
            </a:r>
            <a:r>
              <a:rPr lang="fr-FR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(2021) 75. </a:t>
            </a:r>
            <a:endParaRPr lang="en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Date Placeholder 19">
            <a:extLst>
              <a:ext uri="{FF2B5EF4-FFF2-40B4-BE49-F238E27FC236}">
                <a16:creationId xmlns:a16="http://schemas.microsoft.com/office/drawing/2014/main" id="{52E76881-A48F-3043-93D2-1EEEE2A0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</p:spTree>
    <p:extLst>
      <p:ext uri="{BB962C8B-B14F-4D97-AF65-F5344CB8AC3E}">
        <p14:creationId xmlns:p14="http://schemas.microsoft.com/office/powerpoint/2010/main" val="422824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S3 session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4C686783-5C28-7F44-B1AD-039EB57ED9D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fr-FR" sz="3621" dirty="0"/>
              <a:t>Possible upgrades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FB771-2ACD-5E41-A80D-D6FE3F7E3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822" y="2344352"/>
            <a:ext cx="3533184" cy="3918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6D2BF0-6D35-6E44-9922-813945A3B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9353" y="2740402"/>
            <a:ext cx="4040126" cy="3648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4EBA35-C86B-3445-9DE0-865847FB4B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1"/>
          <a:stretch/>
        </p:blipFill>
        <p:spPr>
          <a:xfrm>
            <a:off x="8431164" y="711444"/>
            <a:ext cx="3671841" cy="3203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E96183-F254-3C4D-8C9D-4C74B42A3A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6" y="3020687"/>
            <a:ext cx="3641191" cy="273089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E2BA8-A679-E946-9DF0-C18BB79541B0}"/>
              </a:ext>
            </a:extLst>
          </p:cNvPr>
          <p:cNvSpPr txBox="1"/>
          <p:nvPr/>
        </p:nvSpPr>
        <p:spPr>
          <a:xfrm>
            <a:off x="245069" y="711444"/>
            <a:ext cx="7066358" cy="1973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FR" sz="2037" dirty="0"/>
              <a:t>Looking at parallel developments at other sites:</a:t>
            </a:r>
          </a:p>
          <a:p>
            <a:r>
              <a:rPr lang="en-FR" sz="2037" dirty="0"/>
              <a:t>   “Lundium” array</a:t>
            </a:r>
          </a:p>
          <a:p>
            <a:r>
              <a:rPr lang="en-FR" sz="2037" dirty="0"/>
              <a:t>            basically sticking your (unshielded) clovers in the chamber</a:t>
            </a:r>
          </a:p>
          <a:p>
            <a:endParaRPr lang="en-FR" sz="2037" dirty="0"/>
          </a:p>
          <a:p>
            <a:r>
              <a:rPr lang="en-FR" sz="2037" dirty="0"/>
              <a:t>    5 Clover GABRIELA upgrade:</a:t>
            </a:r>
          </a:p>
          <a:p>
            <a:r>
              <a:rPr lang="en-FR" sz="2037" dirty="0"/>
              <a:t>              array with active (outside) and passive shielding inside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2505F6F5-4D8F-1B4E-AF1F-38C1F133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</p:spTree>
    <p:extLst>
      <p:ext uri="{BB962C8B-B14F-4D97-AF65-F5344CB8AC3E}">
        <p14:creationId xmlns:p14="http://schemas.microsoft.com/office/powerpoint/2010/main" val="242851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 Proof-of-principle: one 48x16 DSSD [CSP]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pic>
        <p:nvPicPr>
          <p:cNvPr id="41" name="Image 23">
            <a:extLst>
              <a:ext uri="{FF2B5EF4-FFF2-40B4-BE49-F238E27FC236}">
                <a16:creationId xmlns:a16="http://schemas.microsoft.com/office/drawing/2014/main" id="{77CA7C43-ACC9-C445-BDD8-496C1FA53A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806" y="1852208"/>
            <a:ext cx="1273037" cy="1142485"/>
          </a:xfrm>
          <a:prstGeom prst="rect">
            <a:avLst/>
          </a:prstGeom>
        </p:spPr>
      </p:pic>
      <p:sp>
        <p:nvSpPr>
          <p:cNvPr id="43" name="TextBox 3">
            <a:extLst>
              <a:ext uri="{FF2B5EF4-FFF2-40B4-BE49-F238E27FC236}">
                <a16:creationId xmlns:a16="http://schemas.microsoft.com/office/drawing/2014/main" id="{4F9BF918-2C64-364C-93BE-7D83B6504BFC}"/>
              </a:ext>
            </a:extLst>
          </p:cNvPr>
          <p:cNvSpPr txBox="1"/>
          <p:nvPr/>
        </p:nvSpPr>
        <p:spPr>
          <a:xfrm>
            <a:off x="615911" y="790030"/>
            <a:ext cx="75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FR" dirty="0"/>
              <a:t>pin-off from SIRIUS CSP modified for the GABRIELA DSSD </a:t>
            </a:r>
            <a:r>
              <a:rPr lang="en-FR" dirty="0">
                <a:sym typeface="Wingdings" pitchFamily="2" charset="2"/>
              </a:rPr>
              <a:t> 64 channel board</a:t>
            </a:r>
            <a:endParaRPr lang="en-FR" dirty="0"/>
          </a:p>
        </p:txBody>
      </p:sp>
      <p:pic>
        <p:nvPicPr>
          <p:cNvPr id="45" name="Image 23">
            <a:extLst>
              <a:ext uri="{FF2B5EF4-FFF2-40B4-BE49-F238E27FC236}">
                <a16:creationId xmlns:a16="http://schemas.microsoft.com/office/drawing/2014/main" id="{720FEB06-6065-414B-BDA4-D6171E36C4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813" y="1845603"/>
            <a:ext cx="1315017" cy="719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DE48D0-7650-0747-8193-B5F0FF11E97B}"/>
              </a:ext>
            </a:extLst>
          </p:cNvPr>
          <p:cNvSpPr txBox="1"/>
          <p:nvPr/>
        </p:nvSpPr>
        <p:spPr>
          <a:xfrm>
            <a:off x="33614" y="783093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 dirty="0"/>
              <a:t>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B93710-A6F4-0F4E-9A81-8A7B9685E9C0}"/>
              </a:ext>
            </a:extLst>
          </p:cNvPr>
          <p:cNvSpPr txBox="1"/>
          <p:nvPr/>
        </p:nvSpPr>
        <p:spPr>
          <a:xfrm>
            <a:off x="1131767" y="1067786"/>
            <a:ext cx="7803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range ~</a:t>
            </a:r>
            <a:r>
              <a:rPr lang="en-GB" dirty="0"/>
              <a:t>6</a:t>
            </a:r>
            <a:r>
              <a:rPr lang="en-GB" sz="1800" dirty="0"/>
              <a:t>0 MeV, threshold ~50 keV, FWHM(</a:t>
            </a:r>
            <a:r>
              <a:rPr lang="en-GB" sz="1800" dirty="0">
                <a:latin typeface="Symbol" pitchFamily="2" charset="2"/>
              </a:rPr>
              <a:t>a</a:t>
            </a:r>
            <a:r>
              <a:rPr lang="en-GB" sz="1800" dirty="0"/>
              <a:t>) ~14 keV, FWHM(e-) ~6 keV</a:t>
            </a:r>
          </a:p>
          <a:p>
            <a:r>
              <a:rPr lang="en-GB" dirty="0"/>
              <a:t>(initial tests in 2018 following experimental runs @ DUBNA)</a:t>
            </a:r>
            <a:endParaRPr lang="en-F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52F781-7176-D74D-BC0B-5F166BE88FD3}"/>
              </a:ext>
            </a:extLst>
          </p:cNvPr>
          <p:cNvSpPr txBox="1"/>
          <p:nvPr/>
        </p:nvSpPr>
        <p:spPr>
          <a:xfrm>
            <a:off x="260604" y="3322572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 dirty="0"/>
              <a:t>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4E936-C132-E44C-BAE8-A1C769CC4CF5}"/>
              </a:ext>
            </a:extLst>
          </p:cNvPr>
          <p:cNvSpPr txBox="1"/>
          <p:nvPr/>
        </p:nvSpPr>
        <p:spPr>
          <a:xfrm>
            <a:off x="757081" y="4942269"/>
            <a:ext cx="6221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NetInstruments: 16-channel CSP -  100 MeV into 2Vpp</a:t>
            </a:r>
          </a:p>
          <a:p>
            <a:r>
              <a:rPr lang="en-FR" dirty="0"/>
              <a:t>			          10 ns rise-time (&lt;100 pF load)</a:t>
            </a:r>
          </a:p>
          <a:p>
            <a:r>
              <a:rPr lang="en-FR" dirty="0"/>
              <a:t>			          pulser tests &lt;3.9 keV FWHM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629CBD-E5C4-A648-AAE3-C39A71583094}"/>
              </a:ext>
            </a:extLst>
          </p:cNvPr>
          <p:cNvSpPr txBox="1"/>
          <p:nvPr/>
        </p:nvSpPr>
        <p:spPr>
          <a:xfrm>
            <a:off x="244061" y="4763145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 dirty="0"/>
              <a:t>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1DD1A-911C-C54A-9670-26AB1C79DAD8}"/>
              </a:ext>
            </a:extLst>
          </p:cNvPr>
          <p:cNvSpPr txBox="1"/>
          <p:nvPr/>
        </p:nvSpPr>
        <p:spPr>
          <a:xfrm>
            <a:off x="757081" y="3441377"/>
            <a:ext cx="6026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Atomki low-power preamp – fast (&lt;15 ns)  (have schematics)</a:t>
            </a:r>
          </a:p>
          <a:p>
            <a:r>
              <a:rPr lang="en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NIM A366 (1995) 146                                         </a:t>
            </a:r>
            <a:r>
              <a:rPr lang="en-FR" dirty="0"/>
              <a:t>base-line noise &lt; 2 keV</a:t>
            </a:r>
          </a:p>
          <a:p>
            <a:r>
              <a:rPr lang="en-FR" dirty="0"/>
              <a:t>			does not use BF862 FET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3CCBA4-6382-6D4B-83F3-EA6CF3E28CCC}"/>
              </a:ext>
            </a:extLst>
          </p:cNvPr>
          <p:cNvSpPr txBox="1"/>
          <p:nvPr/>
        </p:nvSpPr>
        <p:spPr>
          <a:xfrm>
            <a:off x="5587541" y="1782395"/>
            <a:ext cx="725425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TO DO 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tx2"/>
                </a:solidFill>
                <a:latin typeface="+mj-ea"/>
                <a:cs typeface="Arial" panose="020B0604020202020204" pitchFamily="34" charset="0"/>
              </a:rPr>
              <a:t>CSP motherboards (#1 &amp; #2)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FR" sz="2000" dirty="0">
                <a:solidFill>
                  <a:schemeClr val="tx2"/>
                </a:solidFill>
                <a:latin typeface="+mj-ea"/>
              </a:rPr>
              <a:t>(1) new CSP version: reduce rise-time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FR" altLang="fr-FR" sz="2000" dirty="0">
                <a:solidFill>
                  <a:schemeClr val="tx2"/>
                </a:solidFill>
                <a:latin typeface="+mj-ea"/>
                <a:cs typeface="Arial" panose="020B0604020202020204" pitchFamily="34" charset="0"/>
              </a:rPr>
              <a:t>(2) produce a batch of CSP</a:t>
            </a:r>
            <a:endParaRPr lang="en-US" altLang="fr-FR" sz="2000" dirty="0">
              <a:solidFill>
                <a:schemeClr val="tx2"/>
              </a:solidFill>
              <a:latin typeface="+mj-ea"/>
              <a:cs typeface="Arial" panose="020B0604020202020204" pitchFamily="34" charset="0"/>
            </a:endParaRP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endParaRPr lang="en-US" altLang="fr-FR" sz="2000" dirty="0">
              <a:solidFill>
                <a:schemeClr val="tx2"/>
              </a:solidFill>
              <a:latin typeface="+mj-ea"/>
              <a:cs typeface="Arial" panose="020B0604020202020204" pitchFamily="34" charset="0"/>
            </a:endParaRP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b="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Feedthroughs, Interconnection &amp; adapters (all)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(#1 &amp; #3) adapter board  (NUMEXO)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endParaRPr lang="en-US" altLang="fr-FR" sz="2000" b="0" dirty="0">
              <a:solidFill>
                <a:schemeClr val="tx2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Improve trigger </a:t>
            </a: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  <a:sym typeface="Wingdings" pitchFamily="2" charset="2"/>
              </a:rPr>
              <a:t> lower threshold </a:t>
            </a: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(DAQ)</a:t>
            </a:r>
            <a:endParaRPr lang="en-US" altLang="fr-FR" sz="2000" b="0" dirty="0">
              <a:solidFill>
                <a:schemeClr val="tx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F3DD19-EB71-1A4B-A473-68F58ECF7A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8952" r="7738" b="4278"/>
          <a:stretch/>
        </p:blipFill>
        <p:spPr>
          <a:xfrm>
            <a:off x="1337321" y="5255347"/>
            <a:ext cx="1581839" cy="1559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5BAAF-BFAA-AF49-B19A-8179FEED49F2}"/>
              </a:ext>
            </a:extLst>
          </p:cNvPr>
          <p:cNvSpPr txBox="1"/>
          <p:nvPr/>
        </p:nvSpPr>
        <p:spPr>
          <a:xfrm>
            <a:off x="4028082" y="6128837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Other solutions ? </a:t>
            </a:r>
          </a:p>
        </p:txBody>
      </p:sp>
      <p:sp>
        <p:nvSpPr>
          <p:cNvPr id="21" name="Date Placeholder 19">
            <a:extLst>
              <a:ext uri="{FF2B5EF4-FFF2-40B4-BE49-F238E27FC236}">
                <a16:creationId xmlns:a16="http://schemas.microsoft.com/office/drawing/2014/main" id="{7DBED3B5-7DC3-C24D-9F27-6DC74B7F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</p:spTree>
    <p:extLst>
      <p:ext uri="{BB962C8B-B14F-4D97-AF65-F5344CB8AC3E}">
        <p14:creationId xmlns:p14="http://schemas.microsoft.com/office/powerpoint/2010/main" val="9527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EAP: S3 session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56B53-DB98-B045-B7BA-A5551F3CDEB0}"/>
              </a:ext>
            </a:extLst>
          </p:cNvPr>
          <p:cNvSpPr txBox="1"/>
          <p:nvPr/>
        </p:nvSpPr>
        <p:spPr>
          <a:xfrm>
            <a:off x="2021277" y="169222"/>
            <a:ext cx="1372492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dirty="0"/>
              <a:t>Overview…</a:t>
            </a:r>
          </a:p>
        </p:txBody>
      </p:sp>
      <p:pic>
        <p:nvPicPr>
          <p:cNvPr id="13" name="Image 7" descr="Sirius.png">
            <a:extLst>
              <a:ext uri="{FF2B5EF4-FFF2-40B4-BE49-F238E27FC236}">
                <a16:creationId xmlns:a16="http://schemas.microsoft.com/office/drawing/2014/main" id="{9183DDB7-F3DE-3C47-8AAE-D8BCA091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73803" y="902671"/>
            <a:ext cx="7644394" cy="22097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FE92EE-FA2E-EB46-8102-723F8DF0FF0B}"/>
              </a:ext>
            </a:extLst>
          </p:cNvPr>
          <p:cNvSpPr/>
          <p:nvPr/>
        </p:nvSpPr>
        <p:spPr>
          <a:xfrm>
            <a:off x="4547605" y="3021528"/>
            <a:ext cx="2770812" cy="16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288A97-E445-6B48-ABA8-D92EB8F71DC4}"/>
              </a:ext>
            </a:extLst>
          </p:cNvPr>
          <p:cNvSpPr txBox="1"/>
          <p:nvPr/>
        </p:nvSpPr>
        <p:spPr>
          <a:xfrm>
            <a:off x="65410" y="3333223"/>
            <a:ext cx="3830240" cy="106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383" indent="-323383">
              <a:buFont typeface="Arial" panose="020B0604020202020204" pitchFamily="34" charset="0"/>
              <a:buChar char="•"/>
            </a:pPr>
            <a:r>
              <a:rPr lang="en-GB" sz="1584" dirty="0"/>
              <a:t>provides Time-of-Flight start</a:t>
            </a:r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FR" sz="1584" dirty="0"/>
              <a:t>position information </a:t>
            </a:r>
            <a:r>
              <a:rPr lang="en-FR" sz="1584" dirty="0">
                <a:sym typeface="Wingdings" pitchFamily="2" charset="2"/>
              </a:rPr>
              <a:t> </a:t>
            </a:r>
            <a:r>
              <a:rPr lang="en-FR" sz="1584" dirty="0"/>
              <a:t>A/</a:t>
            </a:r>
            <a:r>
              <a:rPr lang="en-FR" sz="1584" dirty="0">
                <a:latin typeface="Symbol" pitchFamily="2" charset="2"/>
              </a:rPr>
              <a:t>D</a:t>
            </a:r>
            <a:r>
              <a:rPr lang="en-FR" sz="1584" dirty="0"/>
              <a:t>A ~ 3-500</a:t>
            </a:r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GB" sz="1584" dirty="0"/>
              <a:t>marker to distinguish implanted</a:t>
            </a:r>
          </a:p>
          <a:p>
            <a:r>
              <a:rPr lang="en-GB" sz="1584" dirty="0"/>
              <a:t>          r</a:t>
            </a:r>
            <a:r>
              <a:rPr lang="en-FR" sz="1584" dirty="0"/>
              <a:t>ecoils from decays</a:t>
            </a:r>
            <a:endParaRPr lang="en-GB" sz="1584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0D5CE-65CD-D444-A367-EBD11054399A}"/>
              </a:ext>
            </a:extLst>
          </p:cNvPr>
          <p:cNvSpPr txBox="1"/>
          <p:nvPr/>
        </p:nvSpPr>
        <p:spPr>
          <a:xfrm>
            <a:off x="4111114" y="3673485"/>
            <a:ext cx="3916778" cy="1311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3383" indent="-323383">
              <a:buFont typeface="Arial" panose="020B0604020202020204" pitchFamily="34" charset="0"/>
              <a:buChar char="•"/>
            </a:pPr>
            <a:r>
              <a:rPr lang="en-FR" sz="1584" dirty="0"/>
              <a:t>Time-of-Flight stop </a:t>
            </a:r>
            <a:r>
              <a:rPr lang="en-FR" sz="1584" dirty="0">
                <a:sym typeface="Wingdings" pitchFamily="2" charset="2"/>
              </a:rPr>
              <a:t></a:t>
            </a:r>
            <a:r>
              <a:rPr lang="en-FR" sz="1584" dirty="0"/>
              <a:t> (E</a:t>
            </a:r>
            <a:r>
              <a:rPr lang="en-FR" sz="1584" baseline="-25000" dirty="0"/>
              <a:t>DSSD</a:t>
            </a:r>
            <a:r>
              <a:rPr lang="en-FR" sz="1584" dirty="0"/>
              <a:t> vs TOF)</a:t>
            </a:r>
          </a:p>
          <a:p>
            <a:pPr marL="891101" lvl="1" indent="-323383">
              <a:buFont typeface="Arial" panose="020B0604020202020204" pitchFamily="34" charset="0"/>
              <a:buChar char="•"/>
            </a:pPr>
            <a:r>
              <a:rPr lang="en-GB" sz="1584" dirty="0"/>
              <a:t>recoils / transfer / scattered beam</a:t>
            </a:r>
            <a:endParaRPr lang="en-FR" sz="1584" dirty="0"/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FR" sz="1584" dirty="0"/>
              <a:t> Position/time correlations</a:t>
            </a:r>
          </a:p>
          <a:p>
            <a:pPr marL="891101" lvl="1" indent="-323383">
              <a:buFont typeface="Arial" panose="020B0604020202020204" pitchFamily="34" charset="0"/>
              <a:buChar char="•"/>
            </a:pPr>
            <a:r>
              <a:rPr lang="en-FR" sz="1584" dirty="0"/>
              <a:t>isomer tagging</a:t>
            </a:r>
          </a:p>
          <a:p>
            <a:pPr marL="891101" lvl="1" indent="-323383">
              <a:buFont typeface="Arial" panose="020B0604020202020204" pitchFamily="34" charset="0"/>
              <a:buChar char="•"/>
            </a:pPr>
            <a:r>
              <a:rPr lang="en-FR" sz="1584" dirty="0"/>
              <a:t>decay chain construction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9CDD5-4522-6044-AB5E-CB0EE40A73EF}"/>
              </a:ext>
            </a:extLst>
          </p:cNvPr>
          <p:cNvSpPr txBox="1"/>
          <p:nvPr/>
        </p:nvSpPr>
        <p:spPr>
          <a:xfrm>
            <a:off x="0" y="2963279"/>
            <a:ext cx="1603324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7" dirty="0"/>
              <a:t>SED (Tracker)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2CA6E4-424A-314B-8FA5-63E2AFEBB2ED}"/>
              </a:ext>
            </a:extLst>
          </p:cNvPr>
          <p:cNvSpPr txBox="1"/>
          <p:nvPr/>
        </p:nvSpPr>
        <p:spPr>
          <a:xfrm>
            <a:off x="3977144" y="3363914"/>
            <a:ext cx="1385406" cy="405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2037" dirty="0"/>
              <a:t>DSSD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C2DB6-0A7D-D24F-BAFF-5F15047BB2E2}"/>
              </a:ext>
            </a:extLst>
          </p:cNvPr>
          <p:cNvSpPr txBox="1"/>
          <p:nvPr/>
        </p:nvSpPr>
        <p:spPr>
          <a:xfrm>
            <a:off x="3231600" y="5394226"/>
            <a:ext cx="5756351" cy="106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383" indent="-323383">
              <a:buFont typeface="Arial" panose="020B0604020202020204" pitchFamily="34" charset="0"/>
              <a:buChar char="•"/>
            </a:pPr>
            <a:r>
              <a:rPr lang="en-FR" sz="1584" dirty="0"/>
              <a:t>discrete internal conversion spectroscopy (multipolarities)</a:t>
            </a:r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GB" sz="1584" dirty="0"/>
              <a:t>I</a:t>
            </a:r>
            <a:r>
              <a:rPr lang="en-FR" sz="1584" dirty="0"/>
              <a:t>somer tagging</a:t>
            </a:r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FR" sz="1584" dirty="0">
                <a:latin typeface="Symbol" pitchFamily="2" charset="2"/>
              </a:rPr>
              <a:t>a</a:t>
            </a:r>
            <a:r>
              <a:rPr lang="en-FR" sz="1584" dirty="0"/>
              <a:t> – </a:t>
            </a:r>
            <a:r>
              <a:rPr lang="en-FR" sz="1584" dirty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</a:p>
          <a:p>
            <a:endParaRPr lang="en-FR" sz="1584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1C68C-FEAE-B84F-BFA5-DCB91FB9FFAE}"/>
              </a:ext>
            </a:extLst>
          </p:cNvPr>
          <p:cNvSpPr txBox="1"/>
          <p:nvPr/>
        </p:nvSpPr>
        <p:spPr>
          <a:xfrm>
            <a:off x="2981189" y="4943541"/>
            <a:ext cx="6127793" cy="405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2037" dirty="0"/>
              <a:t>Tunnel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BB6D46-1F0A-2743-A6FE-BEE11631A439}"/>
              </a:ext>
            </a:extLst>
          </p:cNvPr>
          <p:cNvSpPr txBox="1"/>
          <p:nvPr/>
        </p:nvSpPr>
        <p:spPr>
          <a:xfrm>
            <a:off x="9234343" y="1349620"/>
            <a:ext cx="2643031" cy="1102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3383" indent="-323383">
              <a:buFont typeface="Arial" panose="020B0604020202020204" pitchFamily="34" charset="0"/>
              <a:buChar char="•"/>
            </a:pPr>
            <a:r>
              <a:rPr lang="en-FR" sz="1584" dirty="0"/>
              <a:t>X- and </a:t>
            </a:r>
            <a:r>
              <a:rPr lang="en-FR" sz="1811" dirty="0">
                <a:latin typeface="Symbol" pitchFamily="2" charset="2"/>
              </a:rPr>
              <a:t>g</a:t>
            </a:r>
            <a:r>
              <a:rPr lang="en-FR" sz="1584" dirty="0"/>
              <a:t>-ray spectroscopy</a:t>
            </a:r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GB" sz="1584" dirty="0"/>
              <a:t>I</a:t>
            </a:r>
            <a:r>
              <a:rPr lang="en-FR" sz="1584" dirty="0"/>
              <a:t>somer tagging</a:t>
            </a:r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FR" sz="1584" dirty="0">
                <a:latin typeface="Symbol" pitchFamily="2" charset="2"/>
              </a:rPr>
              <a:t>a</a:t>
            </a:r>
            <a:r>
              <a:rPr lang="en-FR" sz="1584" dirty="0"/>
              <a:t> – </a:t>
            </a:r>
            <a:r>
              <a:rPr lang="en-FR" sz="1584" dirty="0">
                <a:latin typeface="Symbol" pitchFamily="2" charset="2"/>
              </a:rPr>
              <a:t>g</a:t>
            </a:r>
            <a:r>
              <a:rPr lang="en-FR" sz="1584" dirty="0"/>
              <a:t>/X</a:t>
            </a:r>
          </a:p>
          <a:p>
            <a:pPr marL="323383" indent="-323383">
              <a:buFont typeface="Arial" panose="020B0604020202020204" pitchFamily="34" charset="0"/>
              <a:buChar char="•"/>
            </a:pPr>
            <a:endParaRPr lang="en-FR" sz="1584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327B755-F67B-424F-9407-3377A1AE1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720229" y="1402071"/>
            <a:ext cx="1911330" cy="34927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6B4312-8E20-954D-98E5-51A7C62557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0" r="2198"/>
          <a:stretch/>
        </p:blipFill>
        <p:spPr>
          <a:xfrm rot="5400000">
            <a:off x="9525974" y="3575602"/>
            <a:ext cx="2158410" cy="3234455"/>
          </a:xfrm>
          <a:prstGeom prst="rect">
            <a:avLst/>
          </a:prstGeom>
        </p:spPr>
      </p:pic>
      <p:sp>
        <p:nvSpPr>
          <p:cNvPr id="19" name="Date Placeholder 19">
            <a:extLst>
              <a:ext uri="{FF2B5EF4-FFF2-40B4-BE49-F238E27FC236}">
                <a16:creationId xmlns:a16="http://schemas.microsoft.com/office/drawing/2014/main" id="{957B5BCF-3F1B-CC44-8CB1-92FDFBBB2EE2}"/>
              </a:ext>
            </a:extLst>
          </p:cNvPr>
          <p:cNvSpPr txBox="1">
            <a:spLocks/>
          </p:cNvSpPr>
          <p:nvPr/>
        </p:nvSpPr>
        <p:spPr>
          <a:xfrm>
            <a:off x="238694" y="6467913"/>
            <a:ext cx="2729259" cy="364730"/>
          </a:xfr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D-SHEXI</a:t>
            </a:r>
          </a:p>
        </p:txBody>
      </p:sp>
    </p:spTree>
    <p:extLst>
      <p:ext uri="{BB962C8B-B14F-4D97-AF65-F5344CB8AC3E}">
        <p14:creationId xmlns:p14="http://schemas.microsoft.com/office/powerpoint/2010/main" val="38068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Motivation for the upgrade: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44C20AFF-46CD-4B48-ACCB-2CC11292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D-SHEXI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46743A7-7F9B-D145-8159-9EDE4BE1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7B4060-07F7-4244-879C-E959A9B92C74}"/>
              </a:ext>
            </a:extLst>
          </p:cNvPr>
          <p:cNvGrpSpPr/>
          <p:nvPr/>
        </p:nvGrpSpPr>
        <p:grpSpPr>
          <a:xfrm>
            <a:off x="192805" y="920897"/>
            <a:ext cx="6801311" cy="4936888"/>
            <a:chOff x="1292142" y="1587319"/>
            <a:chExt cx="5727700" cy="3784600"/>
          </a:xfrm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C590DEB1-91EA-FB46-8C4E-EF7989C53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55"/>
            <a:stretch>
              <a:fillRect/>
            </a:stretch>
          </p:blipFill>
          <p:spPr bwMode="auto">
            <a:xfrm>
              <a:off x="1292142" y="1587319"/>
              <a:ext cx="5727700" cy="378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7BA786-8D6B-2E40-8040-46DA379975A1}"/>
                </a:ext>
              </a:extLst>
            </p:cNvPr>
            <p:cNvCxnSpPr/>
            <p:nvPr/>
          </p:nvCxnSpPr>
          <p:spPr>
            <a:xfrm flipH="1">
              <a:off x="4573202" y="2634975"/>
              <a:ext cx="1506220" cy="145923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B8D141-5863-2440-AC9D-D768729D22F0}"/>
                </a:ext>
              </a:extLst>
            </p:cNvPr>
            <p:cNvCxnSpPr/>
            <p:nvPr/>
          </p:nvCxnSpPr>
          <p:spPr>
            <a:xfrm flipH="1" flipV="1">
              <a:off x="3446712" y="4092300"/>
              <a:ext cx="112649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4487FBC-0C79-BB4B-B04E-C7929D651EF7}"/>
                </a:ext>
              </a:extLst>
            </p:cNvPr>
            <p:cNvCxnSpPr/>
            <p:nvPr/>
          </p:nvCxnSpPr>
          <p:spPr>
            <a:xfrm flipV="1">
              <a:off x="6079422" y="1970130"/>
              <a:ext cx="0" cy="66421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828C9DF-F102-594A-AF86-ED93F231F025}"/>
                </a:ext>
              </a:extLst>
            </p:cNvPr>
            <p:cNvCxnSpPr/>
            <p:nvPr/>
          </p:nvCxnSpPr>
          <p:spPr>
            <a:xfrm flipH="1">
              <a:off x="5525067" y="1970130"/>
              <a:ext cx="55372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3C4F1A-4454-D14C-B9E5-2FA365FEEF6D}"/>
                </a:ext>
              </a:extLst>
            </p:cNvPr>
            <p:cNvCxnSpPr/>
            <p:nvPr/>
          </p:nvCxnSpPr>
          <p:spPr>
            <a:xfrm flipH="1">
              <a:off x="4568757" y="1970130"/>
              <a:ext cx="951230" cy="6096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D769DB2-5C5C-4240-8F4B-D4A7FFEC3EB5}"/>
                </a:ext>
              </a:extLst>
            </p:cNvPr>
            <p:cNvCxnSpPr/>
            <p:nvPr/>
          </p:nvCxnSpPr>
          <p:spPr>
            <a:xfrm flipH="1">
              <a:off x="4001067" y="2579730"/>
              <a:ext cx="572135" cy="59055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3C8184-C569-D34F-81DE-7E3110342149}"/>
                </a:ext>
              </a:extLst>
            </p:cNvPr>
            <p:cNvCxnSpPr/>
            <p:nvPr/>
          </p:nvCxnSpPr>
          <p:spPr>
            <a:xfrm flipH="1">
              <a:off x="3446712" y="3752575"/>
              <a:ext cx="0" cy="34099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2C4D177-9D56-304D-A85E-32A27CBDAAA4}"/>
                </a:ext>
              </a:extLst>
            </p:cNvPr>
            <p:cNvCxnSpPr/>
            <p:nvPr/>
          </p:nvCxnSpPr>
          <p:spPr>
            <a:xfrm flipH="1">
              <a:off x="3446712" y="3752575"/>
              <a:ext cx="26733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108963-083C-6242-AB69-6444F66F6742}"/>
                </a:ext>
              </a:extLst>
            </p:cNvPr>
            <p:cNvCxnSpPr/>
            <p:nvPr/>
          </p:nvCxnSpPr>
          <p:spPr>
            <a:xfrm>
              <a:off x="3714047" y="3484605"/>
              <a:ext cx="0" cy="26733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935A7E2-F4F1-204A-A3E1-2B84A8E0F59A}"/>
                </a:ext>
              </a:extLst>
            </p:cNvPr>
            <p:cNvCxnSpPr/>
            <p:nvPr/>
          </p:nvCxnSpPr>
          <p:spPr>
            <a:xfrm flipH="1" flipV="1">
              <a:off x="3714682" y="3484605"/>
              <a:ext cx="28575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28EB393-EC94-D04D-B149-ADEC070E0428}"/>
                </a:ext>
              </a:extLst>
            </p:cNvPr>
            <p:cNvCxnSpPr/>
            <p:nvPr/>
          </p:nvCxnSpPr>
          <p:spPr>
            <a:xfrm>
              <a:off x="4000432" y="3170280"/>
              <a:ext cx="0" cy="31432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3423D5D-FF88-454D-B37A-46C67CE538A7}"/>
              </a:ext>
            </a:extLst>
          </p:cNvPr>
          <p:cNvSpPr txBox="1"/>
          <p:nvPr/>
        </p:nvSpPr>
        <p:spPr>
          <a:xfrm>
            <a:off x="7024940" y="1347896"/>
            <a:ext cx="4418807" cy="44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63" dirty="0"/>
              <a:t>Z Identification of the </a:t>
            </a:r>
            <a:r>
              <a:rPr lang="fr-FR" sz="2263" dirty="0" err="1"/>
              <a:t>isolated</a:t>
            </a:r>
            <a:r>
              <a:rPr lang="fr-FR" sz="2263" dirty="0"/>
              <a:t> SHE.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A39850-3312-8944-9295-6F0AB4AEFB51}"/>
              </a:ext>
            </a:extLst>
          </p:cNvPr>
          <p:cNvSpPr txBox="1"/>
          <p:nvPr/>
        </p:nvSpPr>
        <p:spPr>
          <a:xfrm>
            <a:off x="-54087" y="6184589"/>
            <a:ext cx="36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 Hofmann, EPJ Web of Conferences </a:t>
            </a:r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182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02054 (2018)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E73883-E2A1-704E-B9FC-B36D3A38800C}"/>
              </a:ext>
            </a:extLst>
          </p:cNvPr>
          <p:cNvSpPr txBox="1"/>
          <p:nvPr/>
        </p:nvSpPr>
        <p:spPr>
          <a:xfrm>
            <a:off x="6994116" y="2215465"/>
            <a:ext cx="6123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2000" dirty="0">
                <a:sym typeface="Wingdings" pitchFamily="2" charset="2"/>
              </a:rPr>
              <a:t>X-rays: energies characteristic of atomic number</a:t>
            </a:r>
          </a:p>
          <a:p>
            <a:r>
              <a:rPr lang="en-FR" sz="2000" dirty="0">
                <a:sym typeface="Wingdings" pitchFamily="2" charset="2"/>
              </a:rPr>
              <a:t>       unique identification (historically K X-rays)</a:t>
            </a:r>
          </a:p>
        </p:txBody>
      </p:sp>
      <p:sp>
        <p:nvSpPr>
          <p:cNvPr id="24" name="Espace réservé du pied de page 7">
            <a:extLst>
              <a:ext uri="{FF2B5EF4-FFF2-40B4-BE49-F238E27FC236}">
                <a16:creationId xmlns:a16="http://schemas.microsoft.com/office/drawing/2014/main" id="{12A6935F-1DCD-5A4C-9ABB-65C9CEA8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</p:spTree>
    <p:extLst>
      <p:ext uri="{BB962C8B-B14F-4D97-AF65-F5344CB8AC3E}">
        <p14:creationId xmlns:p14="http://schemas.microsoft.com/office/powerpoint/2010/main" val="213513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3D770-0573-9643-AF73-882EAD3C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" name="Espace réservé du contenu 3" descr="115chain.png">
            <a:extLst>
              <a:ext uri="{FF2B5EF4-FFF2-40B4-BE49-F238E27FC236}">
                <a16:creationId xmlns:a16="http://schemas.microsoft.com/office/drawing/2014/main" id="{97BF099B-056F-6843-81A5-D49DD2147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6" r="-6683" b="-2900"/>
          <a:stretch/>
        </p:blipFill>
        <p:spPr>
          <a:xfrm>
            <a:off x="2673487" y="1628866"/>
            <a:ext cx="3466630" cy="32255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2C7D80-DDC4-504F-8238-1A5725DE4F52}"/>
              </a:ext>
            </a:extLst>
          </p:cNvPr>
          <p:cNvSpPr/>
          <p:nvPr/>
        </p:nvSpPr>
        <p:spPr>
          <a:xfrm>
            <a:off x="3651420" y="2606800"/>
            <a:ext cx="1225349" cy="129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37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7A182-C23B-EE4A-84DB-760023B25716}"/>
              </a:ext>
            </a:extLst>
          </p:cNvPr>
          <p:cNvSpPr txBox="1"/>
          <p:nvPr/>
        </p:nvSpPr>
        <p:spPr>
          <a:xfrm>
            <a:off x="2039619" y="1636122"/>
            <a:ext cx="2541080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Ca+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243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291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Mc* </a:t>
            </a:r>
            <a:endParaRPr lang="en-FR" sz="203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E610F-4C77-4F46-BE8E-6CF49B3FCDE2}"/>
              </a:ext>
            </a:extLst>
          </p:cNvPr>
          <p:cNvSpPr txBox="1"/>
          <p:nvPr/>
        </p:nvSpPr>
        <p:spPr>
          <a:xfrm>
            <a:off x="2980582" y="5362158"/>
            <a:ext cx="1721946" cy="928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11" dirty="0">
                <a:solidFill>
                  <a:srgbClr val="FF0000"/>
                </a:solidFill>
                <a:latin typeface="Symbol" pitchFamily="2" charset="2"/>
              </a:rPr>
              <a:t>a</a:t>
            </a:r>
            <a:r>
              <a:rPr lang="en-FR" sz="1811" baseline="-25000" dirty="0">
                <a:solidFill>
                  <a:srgbClr val="FF0000"/>
                </a:solidFill>
              </a:rPr>
              <a:t>L</a:t>
            </a:r>
            <a:r>
              <a:rPr lang="en-FR" sz="1811" dirty="0">
                <a:solidFill>
                  <a:srgbClr val="FF0000"/>
                </a:solidFill>
              </a:rPr>
              <a:t>(43:M1) = 244</a:t>
            </a:r>
          </a:p>
          <a:p>
            <a:r>
              <a:rPr lang="en-FR" sz="1811" dirty="0">
                <a:solidFill>
                  <a:srgbClr val="FF0000"/>
                </a:solidFill>
                <a:latin typeface="Symbol" pitchFamily="2" charset="2"/>
              </a:rPr>
              <a:t>a</a:t>
            </a:r>
            <a:r>
              <a:rPr lang="en-FR" sz="1811" baseline="-25000" dirty="0">
                <a:solidFill>
                  <a:srgbClr val="FF0000"/>
                </a:solidFill>
              </a:rPr>
              <a:t>L</a:t>
            </a:r>
            <a:r>
              <a:rPr lang="en-FR" sz="1811" dirty="0">
                <a:solidFill>
                  <a:srgbClr val="FF0000"/>
                </a:solidFill>
              </a:rPr>
              <a:t>(86:E2)  =  84</a:t>
            </a:r>
          </a:p>
          <a:p>
            <a:endParaRPr lang="en-FR" sz="1811" dirty="0">
              <a:solidFill>
                <a:srgbClr val="FF0000"/>
              </a:solidFill>
            </a:endParaRPr>
          </a:p>
        </p:txBody>
      </p:sp>
      <p:pic>
        <p:nvPicPr>
          <p:cNvPr id="14" name="Picture 13" descr="levels_280Rg_decay.pdf">
            <a:extLst>
              <a:ext uri="{FF2B5EF4-FFF2-40B4-BE49-F238E27FC236}">
                <a16:creationId xmlns:a16="http://schemas.microsoft.com/office/drawing/2014/main" id="{95BB34BC-E17C-DF4B-BE40-FA1F945995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9" y="1992884"/>
            <a:ext cx="3555412" cy="3710705"/>
          </a:xfrm>
          <a:prstGeom prst="rect">
            <a:avLst/>
          </a:prstGeom>
        </p:spPr>
      </p:pic>
      <p:sp>
        <p:nvSpPr>
          <p:cNvPr id="15" name="Doughnut 14">
            <a:extLst>
              <a:ext uri="{FF2B5EF4-FFF2-40B4-BE49-F238E27FC236}">
                <a16:creationId xmlns:a16="http://schemas.microsoft.com/office/drawing/2014/main" id="{524342FA-04DD-0549-8940-9661F689E484}"/>
              </a:ext>
            </a:extLst>
          </p:cNvPr>
          <p:cNvSpPr/>
          <p:nvPr/>
        </p:nvSpPr>
        <p:spPr bwMode="auto">
          <a:xfrm>
            <a:off x="1481207" y="4458736"/>
            <a:ext cx="1435452" cy="1480310"/>
          </a:xfrm>
          <a:prstGeom prst="donut">
            <a:avLst>
              <a:gd name="adj" fmla="val 255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486" tIns="51743" rIns="103486" bIns="51743" numCol="1" rtlCol="0" anchor="t" anchorCtr="0" compatLnSpc="1">
            <a:prstTxWarp prst="textNoShape">
              <a:avLst/>
            </a:prstTxWarp>
          </a:bodyPr>
          <a:lstStyle/>
          <a:p>
            <a:pPr defTabSz="1034826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FR" sz="2716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FB28B978-00C7-7441-8A79-C73D21B7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638" y="141108"/>
            <a:ext cx="8352991" cy="488967"/>
          </a:xfrm>
        </p:spPr>
        <p:txBody>
          <a:bodyPr>
            <a:normAutofit/>
          </a:bodyPr>
          <a:lstStyle/>
          <a:p>
            <a:r>
              <a:rPr lang="en-FR" dirty="0"/>
              <a:t>SIRIUS upgrade </a:t>
            </a:r>
            <a:r>
              <a:rPr lang="en-FR" dirty="0">
                <a:sym typeface="Wingdings" pitchFamily="2" charset="2"/>
              </a:rPr>
              <a:t>SHEXI (Super Heavy Element X-ray Identification)</a:t>
            </a:r>
            <a:r>
              <a:rPr lang="fr-FR" dirty="0">
                <a:sym typeface="Wingdings" pitchFamily="2" charset="2"/>
              </a:rPr>
              <a:t> R&amp;D</a:t>
            </a:r>
            <a:endParaRPr lang="en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4FF4A-8208-754A-924A-AD5AED95A703}"/>
              </a:ext>
            </a:extLst>
          </p:cNvPr>
          <p:cNvSpPr txBox="1"/>
          <p:nvPr/>
        </p:nvSpPr>
        <p:spPr>
          <a:xfrm>
            <a:off x="1124838" y="773952"/>
            <a:ext cx="1001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dirty="0">
                <a:sym typeface="Wingdings" pitchFamily="2" charset="2"/>
              </a:rPr>
              <a:t>X-rays: energies characteristic of atomic number  unique identification (historically K X-rays)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090E0-C346-8E42-8C27-4772DF10092E}"/>
              </a:ext>
            </a:extLst>
          </p:cNvPr>
          <p:cNvSpPr txBox="1"/>
          <p:nvPr/>
        </p:nvSpPr>
        <p:spPr>
          <a:xfrm>
            <a:off x="5689596" y="2606800"/>
            <a:ext cx="5638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dirty="0">
                <a:sym typeface="Wingdings" pitchFamily="2" charset="2"/>
              </a:rPr>
              <a:t>Difficulties in SHE:</a:t>
            </a:r>
          </a:p>
          <a:p>
            <a:r>
              <a:rPr lang="en-FR" sz="2000" dirty="0">
                <a:sym typeface="Wingdings" pitchFamily="2" charset="2"/>
              </a:rPr>
              <a:t>    1) Excitation energies are compressed</a:t>
            </a:r>
          </a:p>
          <a:p>
            <a:r>
              <a:rPr lang="en-FR" sz="2000" dirty="0">
                <a:sym typeface="Wingdings" pitchFamily="2" charset="2"/>
              </a:rPr>
              <a:t>	 K X-rays unlikely (E</a:t>
            </a:r>
            <a:r>
              <a:rPr lang="en-FR" sz="2000" baseline="-25000" dirty="0">
                <a:sym typeface="Wingdings" pitchFamily="2" charset="2"/>
              </a:rPr>
              <a:t>B</a:t>
            </a:r>
            <a:r>
              <a:rPr lang="en-FR" sz="2000" dirty="0">
                <a:sym typeface="Wingdings" pitchFamily="2" charset="2"/>
              </a:rPr>
              <a:t>[Z=109]=178 keV)</a:t>
            </a:r>
          </a:p>
          <a:p>
            <a:r>
              <a:rPr lang="en-FR" sz="2000" dirty="0">
                <a:sym typeface="Wingdings" pitchFamily="2" charset="2"/>
              </a:rPr>
              <a:t>    2) Some nuclear transitions do not favour K X-rays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4FDCF6-8CE5-2721-3CB9-D78FE69C74D8}"/>
              </a:ext>
            </a:extLst>
          </p:cNvPr>
          <p:cNvSpPr txBox="1"/>
          <p:nvPr/>
        </p:nvSpPr>
        <p:spPr>
          <a:xfrm>
            <a:off x="768485" y="6070060"/>
            <a:ext cx="400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/>
              <a:t>Based</a:t>
            </a:r>
            <a:r>
              <a:rPr lang="fr-FR" sz="1200" i="1" dirty="0"/>
              <a:t> on D. Rudolph et al, Phys. </a:t>
            </a:r>
            <a:r>
              <a:rPr lang="fr-FR" sz="1200" i="1" dirty="0" err="1"/>
              <a:t>Rev</a:t>
            </a:r>
            <a:r>
              <a:rPr lang="fr-FR" sz="1200" i="1" dirty="0"/>
              <a:t>. </a:t>
            </a:r>
            <a:r>
              <a:rPr lang="fr-FR" sz="1200" i="1" dirty="0" err="1"/>
              <a:t>Lett</a:t>
            </a:r>
            <a:r>
              <a:rPr lang="fr-FR" sz="1200" i="1" dirty="0"/>
              <a:t>. 111 (2013) 112502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75B248-72D1-A440-A6BF-641C6C6A9818}"/>
              </a:ext>
            </a:extLst>
          </p:cNvPr>
          <p:cNvSpPr txBox="1"/>
          <p:nvPr/>
        </p:nvSpPr>
        <p:spPr>
          <a:xfrm>
            <a:off x="5685274" y="4537356"/>
            <a:ext cx="6097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2000" dirty="0">
                <a:solidFill>
                  <a:srgbClr val="FF0000"/>
                </a:solidFill>
                <a:sym typeface="Wingdings" pitchFamily="2" charset="2"/>
              </a:rPr>
              <a:t>Physics Solution: </a:t>
            </a:r>
          </a:p>
          <a:p>
            <a:r>
              <a:rPr lang="en-FR" sz="2000" dirty="0">
                <a:sym typeface="Wingdings" pitchFamily="2" charset="2"/>
              </a:rPr>
              <a:t>	</a:t>
            </a:r>
            <a:r>
              <a:rPr lang="en-FR" sz="2000" dirty="0">
                <a:solidFill>
                  <a:srgbClr val="FF0000"/>
                </a:solidFill>
                <a:sym typeface="Wingdings" pitchFamily="2" charset="2"/>
              </a:rPr>
              <a:t>L X-rays </a:t>
            </a:r>
            <a:r>
              <a:rPr lang="en-FR" sz="2000" dirty="0">
                <a:sym typeface="Wingdings" pitchFamily="2" charset="2"/>
              </a:rPr>
              <a:t>(lower E) and always produced</a:t>
            </a:r>
          </a:p>
          <a:p>
            <a:r>
              <a:rPr lang="en-FR" sz="2000" dirty="0">
                <a:sym typeface="Wingdings" pitchFamily="2" charset="2"/>
              </a:rPr>
              <a:t>                </a:t>
            </a:r>
          </a:p>
          <a:p>
            <a:r>
              <a:rPr lang="en-FR" sz="2000" dirty="0">
                <a:sym typeface="Wingdings" pitchFamily="2" charset="2"/>
              </a:rPr>
              <a:t>	but E(L,Z+1) – E(L,Z) ~ 0.4 keV for Z~110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B268D-F198-9A43-AA53-93AFEA9161CF}"/>
              </a:ext>
            </a:extLst>
          </p:cNvPr>
          <p:cNvSpPr txBox="1"/>
          <p:nvPr/>
        </p:nvSpPr>
        <p:spPr>
          <a:xfrm>
            <a:off x="2963300" y="4945522"/>
            <a:ext cx="1944763" cy="370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11" dirty="0">
                <a:latin typeface="Symbol" pitchFamily="2" charset="2"/>
              </a:rPr>
              <a:t>a</a:t>
            </a:r>
            <a:r>
              <a:rPr lang="en-FR" sz="1811" baseline="-25000" dirty="0"/>
              <a:t>K</a:t>
            </a:r>
            <a:r>
              <a:rPr lang="en-FR" sz="1811" dirty="0"/>
              <a:t>(194:E1) = 0.099</a:t>
            </a:r>
          </a:p>
        </p:txBody>
      </p:sp>
      <p:sp>
        <p:nvSpPr>
          <p:cNvPr id="21" name="Date Placeholder 19">
            <a:extLst>
              <a:ext uri="{FF2B5EF4-FFF2-40B4-BE49-F238E27FC236}">
                <a16:creationId xmlns:a16="http://schemas.microsoft.com/office/drawing/2014/main" id="{15CB6FAF-C564-984D-8376-80CF1B42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sp>
        <p:nvSpPr>
          <p:cNvPr id="22" name="Espace réservé du pied de page 7">
            <a:extLst>
              <a:ext uri="{FF2B5EF4-FFF2-40B4-BE49-F238E27FC236}">
                <a16:creationId xmlns:a16="http://schemas.microsoft.com/office/drawing/2014/main" id="{191FFCD4-6ECC-134A-9F40-60719BDB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</p:spTree>
    <p:extLst>
      <p:ext uri="{BB962C8B-B14F-4D97-AF65-F5344CB8AC3E}">
        <p14:creationId xmlns:p14="http://schemas.microsoft.com/office/powerpoint/2010/main" val="23249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 animBg="1"/>
      <p:bldP spid="17" grpId="0"/>
      <p:bldP spid="18" grpId="0"/>
      <p:bldP spid="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566" y="150210"/>
            <a:ext cx="2871697" cy="488967"/>
          </a:xfrm>
        </p:spPr>
        <p:txBody>
          <a:bodyPr>
            <a:normAutofit/>
          </a:bodyPr>
          <a:lstStyle/>
          <a:p>
            <a:r>
              <a:rPr lang="en-FR">
                <a:sym typeface="Wingdings" pitchFamily="2" charset="2"/>
              </a:rPr>
              <a:t>SHEXI</a:t>
            </a:r>
            <a:r>
              <a:rPr lang="fr-FR" dirty="0">
                <a:sym typeface="Wingdings" pitchFamily="2" charset="2"/>
              </a:rPr>
              <a:t> Concept</a:t>
            </a:r>
            <a:endParaRPr lang="en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5A998-0BD2-3340-875B-F734F274E858}"/>
              </a:ext>
            </a:extLst>
          </p:cNvPr>
          <p:cNvSpPr txBox="1"/>
          <p:nvPr/>
        </p:nvSpPr>
        <p:spPr>
          <a:xfrm>
            <a:off x="232293" y="838584"/>
            <a:ext cx="609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/>
              <a:t>State-of-the-art ASICs from XGLab (0.4 keV FWHM)</a:t>
            </a:r>
          </a:p>
        </p:txBody>
      </p:sp>
      <p:pic>
        <p:nvPicPr>
          <p:cNvPr id="14" name="Image 34">
            <a:extLst>
              <a:ext uri="{FF2B5EF4-FFF2-40B4-BE49-F238E27FC236}">
                <a16:creationId xmlns:a16="http://schemas.microsoft.com/office/drawing/2014/main" id="{98803E25-7339-3245-A69B-C389D5FE5006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4884" y="1168878"/>
            <a:ext cx="3790379" cy="325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86271-A158-FF4F-AB5D-18BCC34FEDB4}"/>
              </a:ext>
            </a:extLst>
          </p:cNvPr>
          <p:cNvSpPr txBox="1"/>
          <p:nvPr/>
        </p:nvSpPr>
        <p:spPr>
          <a:xfrm>
            <a:off x="145708" y="4213198"/>
            <a:ext cx="3042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R" sz="2000" dirty="0"/>
          </a:p>
          <a:p>
            <a:pPr marL="285742" indent="-285742">
              <a:buFont typeface="Wingdings" pitchFamily="2" charset="2"/>
              <a:buChar char="à"/>
            </a:pPr>
            <a:r>
              <a:rPr lang="en-FR" sz="2000" dirty="0"/>
              <a:t>Z identification of SHE</a:t>
            </a:r>
          </a:p>
          <a:p>
            <a:pPr marL="285742" indent="-285742">
              <a:buFont typeface="Wingdings" pitchFamily="2" charset="2"/>
              <a:buChar char="à"/>
            </a:pPr>
            <a:r>
              <a:rPr lang="en-GB" sz="2000" dirty="0"/>
              <a:t>improved</a:t>
            </a:r>
            <a:r>
              <a:rPr lang="en-FR" sz="2000" dirty="0"/>
              <a:t> ICE resolution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981E9-074A-A448-AF5B-B7296B31DC28}"/>
              </a:ext>
            </a:extLst>
          </p:cNvPr>
          <p:cNvSpPr/>
          <p:nvPr/>
        </p:nvSpPr>
        <p:spPr bwMode="auto">
          <a:xfrm>
            <a:off x="6598119" y="1109474"/>
            <a:ext cx="505962" cy="3394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defTabSz="914373" eaLnBrk="0" hangingPunct="0"/>
            <a:endParaRPr lang="en-FR" sz="24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6" name="Picture 65">
            <a:extLst>
              <a:ext uri="{FF2B5EF4-FFF2-40B4-BE49-F238E27FC236}">
                <a16:creationId xmlns:a16="http://schemas.microsoft.com/office/drawing/2014/main" id="{6A8E44F9-9036-9641-8FDF-78264DB1B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" b="1029"/>
          <a:stretch/>
        </p:blipFill>
        <p:spPr bwMode="auto">
          <a:xfrm>
            <a:off x="-397" y="1206817"/>
            <a:ext cx="4121503" cy="2902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43E4A4-6B7A-554E-A2E0-CF03E6F9BD92}"/>
              </a:ext>
            </a:extLst>
          </p:cNvPr>
          <p:cNvCxnSpPr>
            <a:cxnSpLocks/>
          </p:cNvCxnSpPr>
          <p:nvPr/>
        </p:nvCxnSpPr>
        <p:spPr>
          <a:xfrm flipH="1">
            <a:off x="2103054" y="1206929"/>
            <a:ext cx="243925" cy="1707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B259D0-819A-8240-8882-C21E7FDFF690}"/>
              </a:ext>
            </a:extLst>
          </p:cNvPr>
          <p:cNvCxnSpPr>
            <a:cxnSpLocks/>
          </p:cNvCxnSpPr>
          <p:nvPr/>
        </p:nvCxnSpPr>
        <p:spPr>
          <a:xfrm flipV="1">
            <a:off x="3207923" y="3232933"/>
            <a:ext cx="416635" cy="77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08D039-673B-7D42-B6F7-A47512F9C2B6}"/>
              </a:ext>
            </a:extLst>
          </p:cNvPr>
          <p:cNvSpPr txBox="1"/>
          <p:nvPr/>
        </p:nvSpPr>
        <p:spPr>
          <a:xfrm>
            <a:off x="2401914" y="3960541"/>
            <a:ext cx="1069524" cy="370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11" dirty="0">
                <a:solidFill>
                  <a:srgbClr val="0070C0"/>
                </a:solidFill>
              </a:rPr>
              <a:t>COOLING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700F19-44E9-5848-9808-8D28708717D6}"/>
              </a:ext>
            </a:extLst>
          </p:cNvPr>
          <p:cNvCxnSpPr>
            <a:cxnSpLocks/>
          </p:cNvCxnSpPr>
          <p:nvPr/>
        </p:nvCxnSpPr>
        <p:spPr>
          <a:xfrm>
            <a:off x="2337451" y="1206088"/>
            <a:ext cx="2429317" cy="398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DDEADB5-94E2-A949-B79B-D794AB2A0C1A}"/>
              </a:ext>
            </a:extLst>
          </p:cNvPr>
          <p:cNvCxnSpPr>
            <a:cxnSpLocks/>
          </p:cNvCxnSpPr>
          <p:nvPr/>
        </p:nvCxnSpPr>
        <p:spPr>
          <a:xfrm>
            <a:off x="2371298" y="1221536"/>
            <a:ext cx="1771070" cy="1222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Doughnut 45">
            <a:extLst>
              <a:ext uri="{FF2B5EF4-FFF2-40B4-BE49-F238E27FC236}">
                <a16:creationId xmlns:a16="http://schemas.microsoft.com/office/drawing/2014/main" id="{05BC7201-8B2C-7748-B0F5-F91B3540B589}"/>
              </a:ext>
            </a:extLst>
          </p:cNvPr>
          <p:cNvSpPr/>
          <p:nvPr/>
        </p:nvSpPr>
        <p:spPr>
          <a:xfrm>
            <a:off x="1355964" y="2548603"/>
            <a:ext cx="1907007" cy="851619"/>
          </a:xfrm>
          <a:prstGeom prst="donut">
            <a:avLst>
              <a:gd name="adj" fmla="val 5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8C24F5-2CD9-0D46-B40E-6E1861E1ADFA}"/>
              </a:ext>
            </a:extLst>
          </p:cNvPr>
          <p:cNvCxnSpPr>
            <a:cxnSpLocks/>
          </p:cNvCxnSpPr>
          <p:nvPr/>
        </p:nvCxnSpPr>
        <p:spPr>
          <a:xfrm flipH="1">
            <a:off x="910975" y="3266012"/>
            <a:ext cx="673173" cy="1161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DFFE1FE-1584-7B46-992C-9E96FCEA463C}"/>
              </a:ext>
            </a:extLst>
          </p:cNvPr>
          <p:cNvSpPr txBox="1"/>
          <p:nvPr/>
        </p:nvSpPr>
        <p:spPr>
          <a:xfrm>
            <a:off x="5626495" y="823451"/>
            <a:ext cx="6607503" cy="44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2037" dirty="0">
                <a:sym typeface="Wingdings" pitchFamily="2" charset="2"/>
              </a:rPr>
              <a:t></a:t>
            </a:r>
            <a:r>
              <a:rPr lang="en-FR" sz="2263" dirty="0"/>
              <a:t> capacitance-matched DSSDs (1.5 mm thick)</a:t>
            </a:r>
            <a:endParaRPr lang="en-FR" sz="2037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A2D5A64-A28E-224B-B282-82C7FCCCBB9E}"/>
              </a:ext>
            </a:extLst>
          </p:cNvPr>
          <p:cNvCxnSpPr>
            <a:cxnSpLocks/>
          </p:cNvCxnSpPr>
          <p:nvPr/>
        </p:nvCxnSpPr>
        <p:spPr>
          <a:xfrm flipV="1">
            <a:off x="3784068" y="2773061"/>
            <a:ext cx="756129" cy="2383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3231CD-F9CD-9447-ACFD-83A1AE386989}"/>
              </a:ext>
            </a:extLst>
          </p:cNvPr>
          <p:cNvSpPr txBox="1"/>
          <p:nvPr/>
        </p:nvSpPr>
        <p:spPr>
          <a:xfrm>
            <a:off x="3272874" y="5134352"/>
            <a:ext cx="3801041" cy="1206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11" dirty="0"/>
              <a:t>o</a:t>
            </a:r>
            <a:r>
              <a:rPr lang="en-FR" sz="1811" dirty="0"/>
              <a:t>ther side of DSSD:alpha/fission range</a:t>
            </a:r>
          </a:p>
          <a:p>
            <a:r>
              <a:rPr lang="en-FR" sz="1811" dirty="0"/>
              <a:t>    16 standard CSPs (HV) </a:t>
            </a:r>
          </a:p>
          <a:p>
            <a:r>
              <a:rPr lang="en-FR" sz="1811" dirty="0"/>
              <a:t>     (also needs developing/testing)</a:t>
            </a:r>
          </a:p>
          <a:p>
            <a:r>
              <a:rPr lang="en-FR" sz="1811" dirty="0"/>
              <a:t>(ASIC range ~2.5 MeV: 1000 mV/MeV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8D68443-AD06-3D40-95EE-B695211102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r="2605"/>
          <a:stretch>
            <a:fillRect/>
          </a:stretch>
        </p:blipFill>
        <p:spPr bwMode="auto">
          <a:xfrm>
            <a:off x="7885263" y="3566160"/>
            <a:ext cx="4247606" cy="2808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Date Placeholder 19">
            <a:extLst>
              <a:ext uri="{FF2B5EF4-FFF2-40B4-BE49-F238E27FC236}">
                <a16:creationId xmlns:a16="http://schemas.microsoft.com/office/drawing/2014/main" id="{1B8A38ED-12D2-7149-9A9B-2508E99A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sp>
        <p:nvSpPr>
          <p:cNvPr id="40" name="Espace réservé du pied de page 7">
            <a:extLst>
              <a:ext uri="{FF2B5EF4-FFF2-40B4-BE49-F238E27FC236}">
                <a16:creationId xmlns:a16="http://schemas.microsoft.com/office/drawing/2014/main" id="{45B7A1A7-5543-A94B-9107-AE6793E9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</p:spTree>
    <p:extLst>
      <p:ext uri="{BB962C8B-B14F-4D97-AF65-F5344CB8AC3E}">
        <p14:creationId xmlns:p14="http://schemas.microsoft.com/office/powerpoint/2010/main" val="1136686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46" grpId="0" animBg="1"/>
      <p:bldP spid="5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sp>
        <p:nvSpPr>
          <p:cNvPr id="55" name="Date Placeholder 19">
            <a:extLst>
              <a:ext uri="{FF2B5EF4-FFF2-40B4-BE49-F238E27FC236}">
                <a16:creationId xmlns:a16="http://schemas.microsoft.com/office/drawing/2014/main" id="{0691969B-62E4-2745-8616-55C76427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C993E9-7DC0-6D4B-B06D-73B873923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57158"/>
              </p:ext>
            </p:extLst>
          </p:nvPr>
        </p:nvGraphicFramePr>
        <p:xfrm>
          <a:off x="228291" y="840547"/>
          <a:ext cx="7431374" cy="5377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994">
                  <a:extLst>
                    <a:ext uri="{9D8B030D-6E8A-4147-A177-3AD203B41FA5}">
                      <a16:colId xmlns:a16="http://schemas.microsoft.com/office/drawing/2014/main" val="694344330"/>
                    </a:ext>
                  </a:extLst>
                </a:gridCol>
                <a:gridCol w="647994">
                  <a:extLst>
                    <a:ext uri="{9D8B030D-6E8A-4147-A177-3AD203B41FA5}">
                      <a16:colId xmlns:a16="http://schemas.microsoft.com/office/drawing/2014/main" val="1481195400"/>
                    </a:ext>
                  </a:extLst>
                </a:gridCol>
                <a:gridCol w="860775">
                  <a:extLst>
                    <a:ext uri="{9D8B030D-6E8A-4147-A177-3AD203B41FA5}">
                      <a16:colId xmlns:a16="http://schemas.microsoft.com/office/drawing/2014/main" val="203635711"/>
                    </a:ext>
                  </a:extLst>
                </a:gridCol>
                <a:gridCol w="1493526">
                  <a:extLst>
                    <a:ext uri="{9D8B030D-6E8A-4147-A177-3AD203B41FA5}">
                      <a16:colId xmlns:a16="http://schemas.microsoft.com/office/drawing/2014/main" val="4197363931"/>
                    </a:ext>
                  </a:extLst>
                </a:gridCol>
                <a:gridCol w="3299460">
                  <a:extLst>
                    <a:ext uri="{9D8B030D-6E8A-4147-A177-3AD203B41FA5}">
                      <a16:colId xmlns:a16="http://schemas.microsoft.com/office/drawing/2014/main" val="359148568"/>
                    </a:ext>
                  </a:extLst>
                </a:gridCol>
                <a:gridCol w="481625">
                  <a:extLst>
                    <a:ext uri="{9D8B030D-6E8A-4147-A177-3AD203B41FA5}">
                      <a16:colId xmlns:a16="http://schemas.microsoft.com/office/drawing/2014/main" val="3146998954"/>
                    </a:ext>
                  </a:extLst>
                </a:gridCol>
              </a:tblGrid>
              <a:tr h="346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 dirty="0">
                          <a:effectLst/>
                        </a:rPr>
                        <a:t>Partner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Surname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 dirty="0">
                          <a:effectLst/>
                        </a:rPr>
                        <a:t>First</a:t>
                      </a:r>
                      <a:endParaRPr lang="en-F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 dirty="0" err="1">
                          <a:effectLst/>
                        </a:rPr>
                        <a:t>name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 dirty="0" err="1">
                          <a:effectLst/>
                        </a:rPr>
                        <a:t>Current</a:t>
                      </a:r>
                      <a:endParaRPr lang="en-F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 dirty="0">
                          <a:effectLst/>
                        </a:rPr>
                        <a:t>Position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Rôle &amp; responsabilités dans le projet (4 lignes max)</a:t>
                      </a:r>
                      <a:endParaRPr lang="en-F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Need to add tasks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months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extLst>
                  <a:ext uri="{0D108BD9-81ED-4DB2-BD59-A6C34878D82A}">
                    <a16:rowId xmlns:a16="http://schemas.microsoft.com/office/drawing/2014/main" val="844583217"/>
                  </a:ext>
                </a:extLst>
              </a:tr>
              <a:tr h="219064">
                <a:tc rowSpan="10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 </a:t>
                      </a:r>
                      <a:r>
                        <a:rPr lang="fr-FR" sz="800">
                          <a:effectLst/>
                        </a:rPr>
                        <a:t>CNRS Université Paris-Saclay IJCLab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 dirty="0">
                          <a:effectLst/>
                        </a:rPr>
                        <a:t>HAUSCHILD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Karl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CNRS-CRHC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Project coordinator, scientific leader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20.0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extLst>
                  <a:ext uri="{0D108BD9-81ED-4DB2-BD59-A6C34878D82A}">
                    <a16:rowId xmlns:a16="http://schemas.microsoft.com/office/drawing/2014/main" val="3954423519"/>
                  </a:ext>
                </a:extLst>
              </a:tr>
              <a:tr h="416299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LOPEZ-MARTENS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Araceli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 dirty="0">
                          <a:effectLst/>
                        </a:rPr>
                        <a:t>CNRS-DR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Experimental setup,Online data quality control, data analysis, GEANT4 simulations: WP7. Management: WP8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8.4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2168111170"/>
                  </a:ext>
                </a:extLst>
              </a:tr>
              <a:tr h="330779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ANR Funded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 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Ph. D. student 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Electronics tests: WP2</a:t>
                      </a:r>
                      <a:r>
                        <a:rPr lang="en-US" sz="800">
                          <a:effectLst/>
                        </a:rPr>
                        <a:t>; </a:t>
                      </a:r>
                      <a:r>
                        <a:rPr lang="en-FR" sz="800">
                          <a:effectLst/>
                        </a:rPr>
                        <a:t>Fast timing feasibility study: WP4, Experimental setup and data analysis: WP7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36.0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433628259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GEORGIEV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Georgi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CNRS-DR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Prevision of LaBr3 and expertise: WP4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2.1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242495307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WILSON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Jonathan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CNRS-DR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Prevision of LaBr3 and expertise: WP4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2.1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1899847573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KARKOUR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Nabil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CNRS-IRHC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Coordinator WP3; WP</a:t>
                      </a:r>
                      <a:r>
                        <a:rPr lang="en-US" sz="800">
                          <a:effectLst/>
                        </a:rPr>
                        <a:t>6; WP8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10,8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782671677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VALLERAND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Phillipe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CNRS-IRHC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WP3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7.2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11368176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ALAPHILLIPE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Vincent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CNRS-IR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WP3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10.8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412252522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GIBELIN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Laurent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CNRS-AI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WP3</a:t>
                      </a:r>
                      <a:r>
                        <a:rPr lang="en-US" sz="800" dirty="0">
                          <a:effectLst/>
                        </a:rPr>
                        <a:t>, WP6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10.8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086792919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ANR Funded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 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6 masters students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WP3, WP4, WP5, WP6, WP7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30.0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155899888"/>
                  </a:ext>
                </a:extLst>
              </a:tr>
              <a:tr h="219064">
                <a:tc rowSpan="5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IPHC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DORVAUX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Olivier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Professor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Scientific leader. WP1 coordinator; </a:t>
                      </a:r>
                      <a:r>
                        <a:rPr lang="en-US" sz="800" dirty="0">
                          <a:effectLst/>
                        </a:rPr>
                        <a:t>WP2, W7, </a:t>
                      </a:r>
                      <a:r>
                        <a:rPr lang="en-FR" sz="800" dirty="0">
                          <a:effectLst/>
                        </a:rPr>
                        <a:t>WP8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8.4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1797719905"/>
                  </a:ext>
                </a:extLst>
              </a:tr>
              <a:tr h="274592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MATHIEU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Cedric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CNRS Engineer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Detector customer acceptance tests</a:t>
                      </a:r>
                      <a:r>
                        <a:rPr lang="en-US" sz="800" dirty="0">
                          <a:effectLst/>
                        </a:rPr>
                        <a:t> (CAT)</a:t>
                      </a:r>
                      <a:r>
                        <a:rPr lang="en-FR" sz="800" dirty="0">
                          <a:effectLst/>
                        </a:rPr>
                        <a:t>: WP1</a:t>
                      </a:r>
                      <a:r>
                        <a:rPr lang="en-US" sz="800" dirty="0">
                          <a:effectLst/>
                        </a:rPr>
                        <a:t>&amp; WP2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6.0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811541435"/>
                  </a:ext>
                </a:extLst>
              </a:tr>
              <a:tr h="293784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GALL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Benoit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Professor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Mechanical design </a:t>
                      </a:r>
                      <a:r>
                        <a:rPr lang="en-US" sz="800" dirty="0">
                          <a:effectLst/>
                        </a:rPr>
                        <a:t>WP4 &amp;</a:t>
                      </a:r>
                      <a:r>
                        <a:rPr lang="en-FR" sz="800" dirty="0">
                          <a:effectLst/>
                        </a:rPr>
                        <a:t>WP6. Experimental setup WP7</a:t>
                      </a:r>
                      <a:r>
                        <a:rPr lang="en-US" sz="800" dirty="0">
                          <a:effectLst/>
                        </a:rPr>
                        <a:t>; WP8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8.4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544564874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FILLIGER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Michel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CNRS Engineer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Mechanical design, validation and tests WP4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3.0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006030876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MÜLLER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Linda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Ph. D. student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Detector customer acceptance tests : </a:t>
                      </a:r>
                      <a:r>
                        <a:rPr lang="en-US" sz="800" dirty="0">
                          <a:effectLst/>
                        </a:rPr>
                        <a:t>WP1 &amp; WP2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5.0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708179384"/>
                  </a:ext>
                </a:extLst>
              </a:tr>
              <a:tr h="219064">
                <a:tc rowSpan="7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GANIL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PIOT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Julien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CNRS-CRCN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Scientific leader. Coordinator WP6 and WP7; WP8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8.4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688651481"/>
                  </a:ext>
                </a:extLst>
              </a:tr>
              <a:tr h="274592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ACKERMANN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Dieter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CEA-DRCE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Supervision of student. SHEXI commissioning. WP7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4.2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377002948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LUTTON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Franck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CNRS-IRHC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Integration of SHEXI and vacuum chamber WP6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8.4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1279532151"/>
                  </a:ext>
                </a:extLst>
              </a:tr>
              <a:tr h="228966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FR" sz="800">
                          <a:effectLst/>
                        </a:rPr>
                        <a:t>HERLANT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FR" sz="800">
                          <a:effectLst/>
                        </a:rPr>
                        <a:t>Sébestien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FR" sz="800">
                          <a:effectLst/>
                        </a:rPr>
                        <a:t>CEA-IR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FR" sz="800" dirty="0">
                          <a:effectLst/>
                        </a:rPr>
                        <a:t>Integration of SHEXI and vacuum chamber. WP</a:t>
                      </a:r>
                      <a:r>
                        <a:rPr lang="en-US" sz="800" dirty="0">
                          <a:effectLst/>
                        </a:rPr>
                        <a:t>6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FR" sz="800">
                          <a:effectLst/>
                        </a:rPr>
                        <a:t>2.1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2192354849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GOUPIL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Johan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CNRS-IECN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Installation of SHEXI at GANIL. WP</a:t>
                      </a:r>
                      <a:r>
                        <a:rPr lang="en-US" sz="800" dirty="0">
                          <a:effectLst/>
                        </a:rPr>
                        <a:t>6 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2.5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103706922"/>
                  </a:ext>
                </a:extLst>
              </a:tr>
              <a:tr h="274592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Post-doc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>
                          <a:effectLst/>
                        </a:rPr>
                        <a:t>Setting up at GANIL and experimental runs: </a:t>
                      </a:r>
                      <a:r>
                        <a:rPr lang="en-US" sz="800">
                          <a:effectLst/>
                        </a:rPr>
                        <a:t>WP6 &amp; </a:t>
                      </a:r>
                      <a:r>
                        <a:rPr lang="en-FR" sz="800">
                          <a:effectLst/>
                        </a:rPr>
                        <a:t>WP7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2.0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2486847746"/>
                  </a:ext>
                </a:extLst>
              </a:tr>
              <a:tr h="274592">
                <a:tc v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GANIL funded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Ph. D. student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fr-FR" sz="800">
                          <a:effectLst/>
                        </a:rPr>
                        <a:t>To be hired</a:t>
                      </a:r>
                      <a:endParaRPr lang="en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Electronics tests. Experimental setup and data analysis.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n-FR" sz="800" dirty="0">
                          <a:effectLst/>
                        </a:rPr>
                        <a:t>12</a:t>
                      </a:r>
                      <a:endParaRPr lang="en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0" marR="49300" marT="0" marB="0"/>
                </a:tc>
                <a:extLst>
                  <a:ext uri="{0D108BD9-81ED-4DB2-BD59-A6C34878D82A}">
                    <a16:rowId xmlns:a16="http://schemas.microsoft.com/office/drawing/2014/main" val="3865820488"/>
                  </a:ext>
                </a:extLst>
              </a:tr>
            </a:tbl>
          </a:graphicData>
        </a:graphic>
      </p:graphicFrame>
      <p:sp>
        <p:nvSpPr>
          <p:cNvPr id="65" name="Title 9">
            <a:extLst>
              <a:ext uri="{FF2B5EF4-FFF2-40B4-BE49-F238E27FC236}">
                <a16:creationId xmlns:a16="http://schemas.microsoft.com/office/drawing/2014/main" id="{286D3065-29CA-3F4E-8F14-BF601B76FF9D}"/>
              </a:ext>
            </a:extLst>
          </p:cNvPr>
          <p:cNvSpPr txBox="1">
            <a:spLocks/>
          </p:cNvSpPr>
          <p:nvPr/>
        </p:nvSpPr>
        <p:spPr bwMode="auto">
          <a:xfrm>
            <a:off x="867120" y="200081"/>
            <a:ext cx="9907621" cy="488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eaLnBrk="1" hangingPunct="1">
              <a:lnSpc>
                <a:spcPct val="90000"/>
              </a:lnSpc>
              <a:spcBef>
                <a:spcPts val="0"/>
              </a:spcBef>
              <a:buNone/>
              <a:defRPr sz="2037" b="1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 sz="2800" dirty="0">
                <a:solidFill>
                  <a:schemeClr val="tx1"/>
                </a:solidFill>
                <a:sym typeface="Wingdings" pitchFamily="2" charset="2"/>
              </a:rPr>
              <a:t>D-SHEXI – accepted July 2025: 42 months &amp; ~</a:t>
            </a:r>
            <a:r>
              <a:rPr lang="en-FR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675 k</a:t>
            </a:r>
            <a:r>
              <a:rPr lang="en-FR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€</a:t>
            </a:r>
            <a:r>
              <a:rPr lang="en-FR" sz="2800" dirty="0">
                <a:solidFill>
                  <a:schemeClr val="tx1"/>
                </a:solidFill>
                <a:effectLst/>
              </a:rPr>
              <a:t> </a:t>
            </a:r>
            <a:endParaRPr lang="en-FR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76B84-BC0C-4A4C-8775-AA603D0AF43D}"/>
              </a:ext>
            </a:extLst>
          </p:cNvPr>
          <p:cNvSpPr txBox="1"/>
          <p:nvPr/>
        </p:nvSpPr>
        <p:spPr>
          <a:xfrm>
            <a:off x="7659665" y="1688972"/>
            <a:ext cx="42242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Funding for 1 PhD starts ASAP</a:t>
            </a:r>
          </a:p>
          <a:p>
            <a:r>
              <a:rPr lang="en-FR" dirty="0"/>
              <a:t>6x 3</a:t>
            </a:r>
            <a:r>
              <a:rPr lang="en-GB" dirty="0"/>
              <a:t>-month</a:t>
            </a:r>
            <a:r>
              <a:rPr lang="en-FR" dirty="0"/>
              <a:t> masters stagiers</a:t>
            </a:r>
          </a:p>
          <a:p>
            <a:r>
              <a:rPr lang="en-GB" dirty="0"/>
              <a:t>D</a:t>
            </a:r>
            <a:r>
              <a:rPr lang="en-FR" dirty="0"/>
              <a:t>etectors, electronics (front and back-end)</a:t>
            </a:r>
          </a:p>
          <a:p>
            <a:r>
              <a:rPr lang="en-GB" dirty="0"/>
              <a:t>R</a:t>
            </a:r>
            <a:r>
              <a:rPr lang="en-FR" dirty="0"/>
              <a:t>adioactive sources and thin foils</a:t>
            </a:r>
          </a:p>
          <a:p>
            <a:r>
              <a:rPr lang="en-FR" dirty="0"/>
              <a:t>Densimet shielding</a:t>
            </a:r>
          </a:p>
          <a:p>
            <a:r>
              <a:rPr lang="en-FR" dirty="0"/>
              <a:t>DAQ upgrade</a:t>
            </a:r>
          </a:p>
          <a:p>
            <a:r>
              <a:rPr lang="en-GB" dirty="0"/>
              <a:t>V</a:t>
            </a:r>
            <a:r>
              <a:rPr lang="en-FR" dirty="0"/>
              <a:t>acuum chamber(s)</a:t>
            </a:r>
          </a:p>
        </p:txBody>
      </p:sp>
      <p:sp>
        <p:nvSpPr>
          <p:cNvPr id="70" name="Espace réservé du pied de page 7">
            <a:extLst>
              <a:ext uri="{FF2B5EF4-FFF2-40B4-BE49-F238E27FC236}">
                <a16:creationId xmlns:a16="http://schemas.microsoft.com/office/drawing/2014/main" id="{B840FD83-9906-704E-9608-C63BE4CF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</p:spTree>
    <p:extLst>
      <p:ext uri="{BB962C8B-B14F-4D97-AF65-F5344CB8AC3E}">
        <p14:creationId xmlns:p14="http://schemas.microsoft.com/office/powerpoint/2010/main" val="378280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 fontScale="90000"/>
          </a:bodyPr>
          <a:lstStyle/>
          <a:p>
            <a:r>
              <a:rPr lang="en-FR" sz="2800" dirty="0">
                <a:sym typeface="Wingdings" pitchFamily="2" charset="2"/>
              </a:rPr>
              <a:t>Proof-of-principle with two 48x16 DSSDs: One “tunnel” + a “veto” [#2 &amp; #1]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787C25-CA04-1C4B-ACB5-DCEB4BDDD7F5}"/>
              </a:ext>
            </a:extLst>
          </p:cNvPr>
          <p:cNvGrpSpPr/>
          <p:nvPr/>
        </p:nvGrpSpPr>
        <p:grpSpPr>
          <a:xfrm>
            <a:off x="74961" y="684150"/>
            <a:ext cx="7393867" cy="1881067"/>
            <a:chOff x="1519825" y="733138"/>
            <a:chExt cx="7393867" cy="1881067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8D63F609-BA52-DE4E-85BA-D53A432A8EC8}"/>
                </a:ext>
              </a:extLst>
            </p:cNvPr>
            <p:cNvSpPr/>
            <p:nvPr/>
          </p:nvSpPr>
          <p:spPr>
            <a:xfrm>
              <a:off x="7721575" y="1339029"/>
              <a:ext cx="1192117" cy="1258348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41B2C1-1957-6A4E-8504-DEA8EC00CD6B}"/>
                </a:ext>
              </a:extLst>
            </p:cNvPr>
            <p:cNvSpPr txBox="1"/>
            <p:nvPr/>
          </p:nvSpPr>
          <p:spPr>
            <a:xfrm>
              <a:off x="7918545" y="2131621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DET</a:t>
              </a:r>
            </a:p>
          </p:txBody>
        </p:sp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333D9AA0-75D4-4B49-A13D-046FC0E09F55}"/>
                </a:ext>
              </a:extLst>
            </p:cNvPr>
            <p:cNvSpPr/>
            <p:nvPr/>
          </p:nvSpPr>
          <p:spPr>
            <a:xfrm>
              <a:off x="6682746" y="2012059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D67FB4-7EDE-1941-9441-C9927BEB1EF6}"/>
                </a:ext>
              </a:extLst>
            </p:cNvPr>
            <p:cNvSpPr txBox="1"/>
            <p:nvPr/>
          </p:nvSpPr>
          <p:spPr>
            <a:xfrm>
              <a:off x="6671632" y="204125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8 ASIC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B48C6D-4409-674D-9F71-14D0485259FE}"/>
                </a:ext>
              </a:extLst>
            </p:cNvPr>
            <p:cNvSpPr txBox="1"/>
            <p:nvPr/>
          </p:nvSpPr>
          <p:spPr>
            <a:xfrm>
              <a:off x="5510580" y="108180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16 CSP</a:t>
              </a:r>
            </a:p>
          </p:txBody>
        </p:sp>
        <p:sp>
          <p:nvSpPr>
            <p:cNvPr id="39" name="Frame 38">
              <a:extLst>
                <a:ext uri="{FF2B5EF4-FFF2-40B4-BE49-F238E27FC236}">
                  <a16:creationId xmlns:a16="http://schemas.microsoft.com/office/drawing/2014/main" id="{BB1B008B-0049-EB4D-A99A-1217C6019573}"/>
                </a:ext>
              </a:extLst>
            </p:cNvPr>
            <p:cNvSpPr/>
            <p:nvPr/>
          </p:nvSpPr>
          <p:spPr>
            <a:xfrm>
              <a:off x="5543242" y="1082239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F5A40014-EB04-BC4B-B292-EF9F565E77C4}"/>
                </a:ext>
              </a:extLst>
            </p:cNvPr>
            <p:cNvSpPr/>
            <p:nvPr/>
          </p:nvSpPr>
          <p:spPr>
            <a:xfrm rot="10800000" flipV="1">
              <a:off x="7464636" y="2191537"/>
              <a:ext cx="436450" cy="948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0" name="Bent Up Arrow 29">
              <a:extLst>
                <a:ext uri="{FF2B5EF4-FFF2-40B4-BE49-F238E27FC236}">
                  <a16:creationId xmlns:a16="http://schemas.microsoft.com/office/drawing/2014/main" id="{F2EFF1BF-4C23-1644-9BCB-3C8727171163}"/>
                </a:ext>
              </a:extLst>
            </p:cNvPr>
            <p:cNvSpPr/>
            <p:nvPr/>
          </p:nvSpPr>
          <p:spPr>
            <a:xfrm rot="16200000">
              <a:off x="7184869" y="293652"/>
              <a:ext cx="281464" cy="2049096"/>
            </a:xfrm>
            <a:prstGeom prst="bentUpArrow">
              <a:avLst>
                <a:gd name="adj1" fmla="val 25000"/>
                <a:gd name="adj2" fmla="val 26137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DE584-3A2D-F644-BEEA-F383645062C3}"/>
                </a:ext>
              </a:extLst>
            </p:cNvPr>
            <p:cNvSpPr txBox="1"/>
            <p:nvPr/>
          </p:nvSpPr>
          <p:spPr>
            <a:xfrm>
              <a:off x="6627865" y="1715670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x6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06C577-3B4E-684F-A011-F492E95511E9}"/>
                </a:ext>
              </a:extLst>
            </p:cNvPr>
            <p:cNvCxnSpPr/>
            <p:nvPr/>
          </p:nvCxnSpPr>
          <p:spPr>
            <a:xfrm>
              <a:off x="6514155" y="817134"/>
              <a:ext cx="0" cy="1797071"/>
            </a:xfrm>
            <a:prstGeom prst="line">
              <a:avLst/>
            </a:prstGeom>
            <a:ln w="28575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162C27-555D-5A46-A674-4A0CE93C6A50}"/>
                </a:ext>
              </a:extLst>
            </p:cNvPr>
            <p:cNvSpPr txBox="1"/>
            <p:nvPr/>
          </p:nvSpPr>
          <p:spPr>
            <a:xfrm>
              <a:off x="6535860" y="748866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vacuum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F15F81-5C03-7646-B379-6B4651E7E10F}"/>
                </a:ext>
              </a:extLst>
            </p:cNvPr>
            <p:cNvSpPr txBox="1"/>
            <p:nvPr/>
          </p:nvSpPr>
          <p:spPr>
            <a:xfrm>
              <a:off x="8168102" y="1439955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cold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2527DC-AB97-7B46-9181-687669236BFB}"/>
                </a:ext>
              </a:extLst>
            </p:cNvPr>
            <p:cNvSpPr txBox="1"/>
            <p:nvPr/>
          </p:nvSpPr>
          <p:spPr>
            <a:xfrm>
              <a:off x="6009636" y="73313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air</a:t>
              </a:r>
            </a:p>
          </p:txBody>
        </p:sp>
        <p:sp>
          <p:nvSpPr>
            <p:cNvPr id="53" name="Frame 52">
              <a:extLst>
                <a:ext uri="{FF2B5EF4-FFF2-40B4-BE49-F238E27FC236}">
                  <a16:creationId xmlns:a16="http://schemas.microsoft.com/office/drawing/2014/main" id="{C577AA47-5146-A04B-A9B9-073A6D5786E5}"/>
                </a:ext>
              </a:extLst>
            </p:cNvPr>
            <p:cNvSpPr/>
            <p:nvPr/>
          </p:nvSpPr>
          <p:spPr>
            <a:xfrm>
              <a:off x="4094613" y="1775993"/>
              <a:ext cx="1463862" cy="831087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12DE1681-F5CB-F54E-A994-E8FA655C20DD}"/>
                </a:ext>
              </a:extLst>
            </p:cNvPr>
            <p:cNvSpPr/>
            <p:nvPr/>
          </p:nvSpPr>
          <p:spPr>
            <a:xfrm rot="10800000" flipV="1">
              <a:off x="5587009" y="2245663"/>
              <a:ext cx="1068296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D8955833-7C23-9745-80E1-06D600C0D287}"/>
                </a:ext>
              </a:extLst>
            </p:cNvPr>
            <p:cNvSpPr/>
            <p:nvPr/>
          </p:nvSpPr>
          <p:spPr>
            <a:xfrm flipV="1">
              <a:off x="5621655" y="2105572"/>
              <a:ext cx="1012921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9B28FDC-8C56-3C4A-946F-7E9C0E7A8FA5}"/>
                </a:ext>
              </a:extLst>
            </p:cNvPr>
            <p:cNvSpPr txBox="1"/>
            <p:nvPr/>
          </p:nvSpPr>
          <p:spPr>
            <a:xfrm>
              <a:off x="5581683" y="1742223"/>
              <a:ext cx="917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P</a:t>
              </a:r>
              <a:r>
                <a:rPr lang="en-FR" sz="1000" dirty="0"/>
                <a:t>ower supply,</a:t>
              </a:r>
            </a:p>
            <a:p>
              <a:r>
                <a:rPr lang="en-GB" sz="1000" dirty="0"/>
                <a:t>R</a:t>
              </a:r>
              <a:r>
                <a:rPr lang="en-FR" sz="1000" dirty="0"/>
                <a:t>eset logic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7F83C6-B5C9-8A4D-8C90-DC62C48EF1B9}"/>
                </a:ext>
              </a:extLst>
            </p:cNvPr>
            <p:cNvSpPr txBox="1"/>
            <p:nvPr/>
          </p:nvSpPr>
          <p:spPr>
            <a:xfrm>
              <a:off x="4185178" y="1839563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r>
                <a:rPr lang="en-FR" dirty="0"/>
                <a:t>ias + signal</a:t>
              </a:r>
            </a:p>
            <a:p>
              <a:r>
                <a:rPr lang="en-FR" dirty="0"/>
                <a:t>conditioning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9482874-64C9-DA42-B6BB-FF009B17EB5C}"/>
                </a:ext>
              </a:extLst>
            </p:cNvPr>
            <p:cNvSpPr txBox="1"/>
            <p:nvPr/>
          </p:nvSpPr>
          <p:spPr>
            <a:xfrm>
              <a:off x="5689746" y="2220660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signal</a:t>
              </a:r>
            </a:p>
          </p:txBody>
        </p: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70B9844C-6B0F-4D47-B4F0-E78D3816A41C}"/>
                </a:ext>
              </a:extLst>
            </p:cNvPr>
            <p:cNvSpPr/>
            <p:nvPr/>
          </p:nvSpPr>
          <p:spPr>
            <a:xfrm rot="10800000" flipV="1">
              <a:off x="3069333" y="2092349"/>
              <a:ext cx="956880" cy="1088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CA23E23-EEBC-F04F-85EA-6C4006AD138A}"/>
                </a:ext>
              </a:extLst>
            </p:cNvPr>
            <p:cNvSpPr txBox="1"/>
            <p:nvPr/>
          </p:nvSpPr>
          <p:spPr>
            <a:xfrm>
              <a:off x="3025068" y="1432308"/>
              <a:ext cx="1002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r>
                <a:rPr lang="en-FR" dirty="0"/>
                <a:t>uffered</a:t>
              </a:r>
            </a:p>
            <a:p>
              <a:r>
                <a:rPr lang="en-FR" dirty="0"/>
                <a:t> signals</a:t>
              </a:r>
            </a:p>
          </p:txBody>
        </p:sp>
        <p:sp>
          <p:nvSpPr>
            <p:cNvPr id="68" name="Frame 67">
              <a:extLst>
                <a:ext uri="{FF2B5EF4-FFF2-40B4-BE49-F238E27FC236}">
                  <a16:creationId xmlns:a16="http://schemas.microsoft.com/office/drawing/2014/main" id="{A876569B-EAFF-864F-A71A-D45F235A1F47}"/>
                </a:ext>
              </a:extLst>
            </p:cNvPr>
            <p:cNvSpPr/>
            <p:nvPr/>
          </p:nvSpPr>
          <p:spPr>
            <a:xfrm>
              <a:off x="1519825" y="1069249"/>
              <a:ext cx="1463862" cy="1382347"/>
            </a:xfrm>
            <a:prstGeom prst="frame">
              <a:avLst>
                <a:gd name="adj1" fmla="val 387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C3A13F2-077C-F848-9738-2783D9A60154}"/>
                </a:ext>
              </a:extLst>
            </p:cNvPr>
            <p:cNvSpPr txBox="1"/>
            <p:nvPr/>
          </p:nvSpPr>
          <p:spPr>
            <a:xfrm>
              <a:off x="1683708" y="1518117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digitisers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701A4C3-E014-3A43-91F5-CB6FE562276C}"/>
              </a:ext>
            </a:extLst>
          </p:cNvPr>
          <p:cNvSpPr txBox="1"/>
          <p:nvPr/>
        </p:nvSpPr>
        <p:spPr>
          <a:xfrm>
            <a:off x="7377678" y="3119197"/>
            <a:ext cx="504150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Xray ASICs [96 needed]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bought [GABRIELA]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P2I [this year]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GANIL [promise after CS]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in the ANR</a:t>
            </a:r>
          </a:p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boards [8 ASICs]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25% break down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8AD4D-C8F3-2B43-8712-85DD088AF47C}"/>
              </a:ext>
            </a:extLst>
          </p:cNvPr>
          <p:cNvGrpSpPr/>
          <p:nvPr/>
        </p:nvGrpSpPr>
        <p:grpSpPr>
          <a:xfrm>
            <a:off x="454103" y="2712816"/>
            <a:ext cx="6983739" cy="3667663"/>
            <a:chOff x="505391" y="2809636"/>
            <a:chExt cx="6983739" cy="3667663"/>
          </a:xfrm>
        </p:grpSpPr>
        <p:sp>
          <p:nvSpPr>
            <p:cNvPr id="47" name="Frame 46">
              <a:extLst>
                <a:ext uri="{FF2B5EF4-FFF2-40B4-BE49-F238E27FC236}">
                  <a16:creationId xmlns:a16="http://schemas.microsoft.com/office/drawing/2014/main" id="{F2BCF148-B3A2-9948-922E-DB7F269EE81B}"/>
                </a:ext>
              </a:extLst>
            </p:cNvPr>
            <p:cNvSpPr/>
            <p:nvPr/>
          </p:nvSpPr>
          <p:spPr>
            <a:xfrm>
              <a:off x="3071750" y="2868153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8D3575-2F4D-B847-9D3C-CC4A9ABBFD82}"/>
                </a:ext>
              </a:extLst>
            </p:cNvPr>
            <p:cNvGrpSpPr/>
            <p:nvPr/>
          </p:nvGrpSpPr>
          <p:grpSpPr>
            <a:xfrm>
              <a:off x="505391" y="2809636"/>
              <a:ext cx="6983739" cy="3667663"/>
              <a:chOff x="505391" y="2809636"/>
              <a:chExt cx="6983739" cy="366766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EB726E7-7945-D840-8132-C4189A429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84420" y="2809636"/>
                <a:ext cx="3304710" cy="354786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D79B5A-1298-1A4A-BB92-6016017E834D}"/>
                  </a:ext>
                </a:extLst>
              </p:cNvPr>
              <p:cNvSpPr txBox="1"/>
              <p:nvPr/>
            </p:nvSpPr>
            <p:spPr>
              <a:xfrm>
                <a:off x="5169158" y="3970944"/>
                <a:ext cx="2260555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FF00"/>
                    </a:solidFill>
                  </a:rPr>
                  <a:t>D</a:t>
                </a:r>
                <a:r>
                  <a:rPr lang="en-FR" dirty="0">
                    <a:solidFill>
                      <a:srgbClr val="FFFF00"/>
                    </a:solidFill>
                  </a:rPr>
                  <a:t>etector PCB</a:t>
                </a:r>
              </a:p>
              <a:p>
                <a:r>
                  <a:rPr lang="en-FR" dirty="0">
                    <a:solidFill>
                      <a:srgbClr val="FFFF00"/>
                    </a:solidFill>
                  </a:rPr>
                  <a:t>under development</a:t>
                </a:r>
              </a:p>
              <a:p>
                <a:endParaRPr lang="en-FR" dirty="0">
                  <a:solidFill>
                    <a:srgbClr val="FFFF00"/>
                  </a:solidFill>
                </a:endParaRPr>
              </a:p>
              <a:p>
                <a:r>
                  <a:rPr lang="en-GB" dirty="0">
                    <a:solidFill>
                      <a:srgbClr val="FFFF00"/>
                    </a:solidFill>
                  </a:rPr>
                  <a:t>D</a:t>
                </a:r>
                <a:r>
                  <a:rPr lang="en-FR" dirty="0">
                    <a:solidFill>
                      <a:srgbClr val="FFFF00"/>
                    </a:solidFill>
                  </a:rPr>
                  <a:t>etector design </a:t>
                </a:r>
              </a:p>
              <a:p>
                <a:r>
                  <a:rPr lang="en-GB" dirty="0">
                    <a:solidFill>
                      <a:srgbClr val="FFFF00"/>
                    </a:solidFill>
                  </a:rPr>
                  <a:t>a</a:t>
                </a:r>
                <a:r>
                  <a:rPr lang="en-FR" dirty="0">
                    <a:solidFill>
                      <a:srgbClr val="FFFF00"/>
                    </a:solidFill>
                  </a:rPr>
                  <a:t>pproved by </a:t>
                </a:r>
              </a:p>
              <a:p>
                <a:r>
                  <a:rPr lang="en-FR" dirty="0">
                    <a:solidFill>
                      <a:srgbClr val="FFFF00"/>
                    </a:solidFill>
                  </a:rPr>
                  <a:t>Micronsemiconductor</a:t>
                </a:r>
              </a:p>
              <a:p>
                <a:r>
                  <a:rPr lang="en-FR" dirty="0">
                    <a:solidFill>
                      <a:srgbClr val="FFFF00"/>
                    </a:solidFill>
                  </a:rPr>
                  <a:t>(paid by GABRIELA)</a:t>
                </a:r>
              </a:p>
            </p:txBody>
          </p:sp>
          <p:sp>
            <p:nvSpPr>
              <p:cNvPr id="20" name="Frame 19">
                <a:extLst>
                  <a:ext uri="{FF2B5EF4-FFF2-40B4-BE49-F238E27FC236}">
                    <a16:creationId xmlns:a16="http://schemas.microsoft.com/office/drawing/2014/main" id="{0AF9E606-077D-0641-9162-F5EBEB4413A6}"/>
                  </a:ext>
                </a:extLst>
              </p:cNvPr>
              <p:cNvSpPr/>
              <p:nvPr/>
            </p:nvSpPr>
            <p:spPr>
              <a:xfrm>
                <a:off x="4140538" y="3403452"/>
                <a:ext cx="527916" cy="1481252"/>
              </a:xfrm>
              <a:prstGeom prst="frame">
                <a:avLst>
                  <a:gd name="adj1" fmla="val 628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CA77413-3595-9643-8DC7-3C5381A2FB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4160269" y="5870875"/>
                <a:ext cx="912407" cy="48103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9CF7F83-696F-6945-BF71-59F759CFB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4153558" y="5384249"/>
                <a:ext cx="912407" cy="48103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9C4C8836-22C4-E146-8473-6978167EA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4160693" y="4880153"/>
                <a:ext cx="912407" cy="481033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91ECBB1-FD6F-F643-98F9-D7439E21BA1F}"/>
                  </a:ext>
                </a:extLst>
              </p:cNvPr>
              <p:cNvSpPr txBox="1"/>
              <p:nvPr/>
            </p:nvSpPr>
            <p:spPr>
              <a:xfrm>
                <a:off x="2679778" y="5384249"/>
                <a:ext cx="15568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dirty="0"/>
                  <a:t>3x 8-ASIC</a:t>
                </a:r>
              </a:p>
              <a:p>
                <a:r>
                  <a:rPr lang="en-FR" dirty="0"/>
                  <a:t>boards bought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79B3B9A-CB2B-F047-BDDB-7456148259AF}"/>
                  </a:ext>
                </a:extLst>
              </p:cNvPr>
              <p:cNvSpPr txBox="1"/>
              <p:nvPr/>
            </p:nvSpPr>
            <p:spPr>
              <a:xfrm>
                <a:off x="2758591" y="3657717"/>
                <a:ext cx="14638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24 channels</a:t>
                </a:r>
              </a:p>
              <a:p>
                <a:r>
                  <a:rPr lang="en-GB" dirty="0"/>
                  <a:t>n</a:t>
                </a:r>
                <a:r>
                  <a:rPr lang="en-FR" dirty="0"/>
                  <a:t>eed to </a:t>
                </a:r>
                <a:r>
                  <a:rPr lang="en-GB" dirty="0"/>
                  <a:t>b</a:t>
                </a:r>
                <a:r>
                  <a:rPr lang="en-FR" dirty="0"/>
                  <a:t>e</a:t>
                </a:r>
              </a:p>
              <a:p>
                <a:r>
                  <a:rPr lang="en-FR" dirty="0"/>
                  <a:t>instrumented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9D8DCA7-3D8D-3846-B2D7-2A1E722E4F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44157" y="4257078"/>
                <a:ext cx="2692541" cy="1747901"/>
              </a:xfrm>
              <a:prstGeom prst="rect">
                <a:avLst/>
              </a:prstGeom>
            </p:spPr>
          </p:pic>
          <p:cxnSp>
            <p:nvCxnSpPr>
              <p:cNvPr id="74" name="Elbow Connector 73">
                <a:extLst>
                  <a:ext uri="{FF2B5EF4-FFF2-40B4-BE49-F238E27FC236}">
                    <a16:creationId xmlns:a16="http://schemas.microsoft.com/office/drawing/2014/main" id="{9C44A6A6-6C4D-5040-9821-21D1CD9E1ED7}"/>
                  </a:ext>
                </a:extLst>
              </p:cNvPr>
              <p:cNvCxnSpPr/>
              <p:nvPr/>
            </p:nvCxnSpPr>
            <p:spPr>
              <a:xfrm rot="10800000">
                <a:off x="2240723" y="4890297"/>
                <a:ext cx="2697739" cy="1218401"/>
              </a:xfrm>
              <a:prstGeom prst="bentConnector3">
                <a:avLst>
                  <a:gd name="adj1" fmla="val 85576"/>
                </a:avLst>
              </a:prstGeom>
              <a:ln w="28575">
                <a:solidFill>
                  <a:srgbClr val="4BACC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E5F55F-129C-E44B-A6BF-A9FA2B3EA262}"/>
                  </a:ext>
                </a:extLst>
              </p:cNvPr>
              <p:cNvSpPr txBox="1"/>
              <p:nvPr/>
            </p:nvSpPr>
            <p:spPr>
              <a:xfrm>
                <a:off x="505391" y="2909039"/>
                <a:ext cx="21178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dirty="0"/>
                  <a:t>3 signal </a:t>
                </a:r>
                <a:r>
                  <a:rPr lang="en-GB" dirty="0"/>
                  <a:t>c</a:t>
                </a:r>
                <a:r>
                  <a:rPr lang="en-FR" dirty="0"/>
                  <a:t>onditioning</a:t>
                </a:r>
              </a:p>
              <a:p>
                <a:r>
                  <a:rPr lang="en-GB" dirty="0"/>
                  <a:t>b</a:t>
                </a:r>
                <a:r>
                  <a:rPr lang="en-FR" dirty="0"/>
                  <a:t>oards bought</a:t>
                </a:r>
              </a:p>
              <a:p>
                <a:r>
                  <a:rPr lang="en-FR" dirty="0"/>
                  <a:t>(but need housing)</a:t>
                </a:r>
              </a:p>
            </p:txBody>
          </p:sp>
          <p:sp>
            <p:nvSpPr>
              <p:cNvPr id="46" name="Bent Up Arrow 45">
                <a:extLst>
                  <a:ext uri="{FF2B5EF4-FFF2-40B4-BE49-F238E27FC236}">
                    <a16:creationId xmlns:a16="http://schemas.microsoft.com/office/drawing/2014/main" id="{C355B765-2BFD-7D4C-ACBF-01966D0EF611}"/>
                  </a:ext>
                </a:extLst>
              </p:cNvPr>
              <p:cNvSpPr/>
              <p:nvPr/>
            </p:nvSpPr>
            <p:spPr>
              <a:xfrm rot="16200000">
                <a:off x="4703580" y="2108339"/>
                <a:ext cx="281464" cy="2049096"/>
              </a:xfrm>
              <a:prstGeom prst="bentUpArrow">
                <a:avLst>
                  <a:gd name="adj1" fmla="val 25000"/>
                  <a:gd name="adj2" fmla="val 2613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45D3E4-FF01-4346-9143-EFE48C082652}"/>
                  </a:ext>
                </a:extLst>
              </p:cNvPr>
              <p:cNvSpPr txBox="1"/>
              <p:nvPr/>
            </p:nvSpPr>
            <p:spPr>
              <a:xfrm>
                <a:off x="3045387" y="2889901"/>
                <a:ext cx="9128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FR" dirty="0"/>
                  <a:t>16 CSP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4DE6B6-71AB-FB4B-A667-A86CE097662A}"/>
              </a:ext>
            </a:extLst>
          </p:cNvPr>
          <p:cNvSpPr txBox="1"/>
          <p:nvPr/>
        </p:nvSpPr>
        <p:spPr>
          <a:xfrm>
            <a:off x="59276" y="637268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TUNNEL configuration</a:t>
            </a:r>
          </a:p>
        </p:txBody>
      </p:sp>
      <p:sp>
        <p:nvSpPr>
          <p:cNvPr id="55" name="Date Placeholder 19">
            <a:extLst>
              <a:ext uri="{FF2B5EF4-FFF2-40B4-BE49-F238E27FC236}">
                <a16:creationId xmlns:a16="http://schemas.microsoft.com/office/drawing/2014/main" id="{0691969B-62E4-2745-8616-55C76427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95AF5AE-49B6-1C42-9B91-A706FF8D31E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08" y="704681"/>
            <a:ext cx="2271395" cy="1943735"/>
          </a:xfrm>
          <a:prstGeom prst="rect">
            <a:avLst/>
          </a:prstGeom>
        </p:spPr>
      </p:pic>
      <p:sp>
        <p:nvSpPr>
          <p:cNvPr id="52" name="Espace réservé du pied de page 7">
            <a:extLst>
              <a:ext uri="{FF2B5EF4-FFF2-40B4-BE49-F238E27FC236}">
                <a16:creationId xmlns:a16="http://schemas.microsoft.com/office/drawing/2014/main" id="{EF148279-0C5D-7149-95E7-D57DDD48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3EB4953B-BCBC-3847-83F0-A6D7C0C521A7}"/>
              </a:ext>
            </a:extLst>
          </p:cNvPr>
          <p:cNvSpPr/>
          <p:nvPr/>
        </p:nvSpPr>
        <p:spPr>
          <a:xfrm rot="10800000" flipV="1">
            <a:off x="1640497" y="1167687"/>
            <a:ext cx="2345442" cy="9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518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 Proof-of-principle: tunnel 48x16 DSSD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787C25-CA04-1C4B-ACB5-DCEB4BDDD7F5}"/>
              </a:ext>
            </a:extLst>
          </p:cNvPr>
          <p:cNvGrpSpPr/>
          <p:nvPr/>
        </p:nvGrpSpPr>
        <p:grpSpPr>
          <a:xfrm>
            <a:off x="4087331" y="781136"/>
            <a:ext cx="3403112" cy="1881067"/>
            <a:chOff x="5510580" y="733138"/>
            <a:chExt cx="3403112" cy="1881067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8D63F609-BA52-DE4E-85BA-D53A432A8EC8}"/>
                </a:ext>
              </a:extLst>
            </p:cNvPr>
            <p:cNvSpPr/>
            <p:nvPr/>
          </p:nvSpPr>
          <p:spPr>
            <a:xfrm>
              <a:off x="7721575" y="1339029"/>
              <a:ext cx="1192117" cy="1258348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41B2C1-1957-6A4E-8504-DEA8EC00CD6B}"/>
                </a:ext>
              </a:extLst>
            </p:cNvPr>
            <p:cNvSpPr txBox="1"/>
            <p:nvPr/>
          </p:nvSpPr>
          <p:spPr>
            <a:xfrm>
              <a:off x="7918545" y="2131621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DET</a:t>
              </a:r>
            </a:p>
          </p:txBody>
        </p:sp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333D9AA0-75D4-4B49-A13D-046FC0E09F55}"/>
                </a:ext>
              </a:extLst>
            </p:cNvPr>
            <p:cNvSpPr/>
            <p:nvPr/>
          </p:nvSpPr>
          <p:spPr>
            <a:xfrm>
              <a:off x="6682746" y="2012059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D67FB4-7EDE-1941-9441-C9927BEB1EF6}"/>
                </a:ext>
              </a:extLst>
            </p:cNvPr>
            <p:cNvSpPr txBox="1"/>
            <p:nvPr/>
          </p:nvSpPr>
          <p:spPr>
            <a:xfrm>
              <a:off x="6671632" y="204125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8 ASIC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B48C6D-4409-674D-9F71-14D0485259FE}"/>
                </a:ext>
              </a:extLst>
            </p:cNvPr>
            <p:cNvSpPr txBox="1"/>
            <p:nvPr/>
          </p:nvSpPr>
          <p:spPr>
            <a:xfrm>
              <a:off x="5510580" y="108180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16 CSP</a:t>
              </a:r>
            </a:p>
          </p:txBody>
        </p:sp>
        <p:sp>
          <p:nvSpPr>
            <p:cNvPr id="39" name="Frame 38">
              <a:extLst>
                <a:ext uri="{FF2B5EF4-FFF2-40B4-BE49-F238E27FC236}">
                  <a16:creationId xmlns:a16="http://schemas.microsoft.com/office/drawing/2014/main" id="{BB1B008B-0049-EB4D-A99A-1217C6019573}"/>
                </a:ext>
              </a:extLst>
            </p:cNvPr>
            <p:cNvSpPr/>
            <p:nvPr/>
          </p:nvSpPr>
          <p:spPr>
            <a:xfrm>
              <a:off x="5543242" y="1082239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F5A40014-EB04-BC4B-B292-EF9F565E77C4}"/>
                </a:ext>
              </a:extLst>
            </p:cNvPr>
            <p:cNvSpPr/>
            <p:nvPr/>
          </p:nvSpPr>
          <p:spPr>
            <a:xfrm rot="10800000" flipV="1">
              <a:off x="7464636" y="2191537"/>
              <a:ext cx="436450" cy="948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0" name="Bent Up Arrow 29">
              <a:extLst>
                <a:ext uri="{FF2B5EF4-FFF2-40B4-BE49-F238E27FC236}">
                  <a16:creationId xmlns:a16="http://schemas.microsoft.com/office/drawing/2014/main" id="{F2EFF1BF-4C23-1644-9BCB-3C8727171163}"/>
                </a:ext>
              </a:extLst>
            </p:cNvPr>
            <p:cNvSpPr/>
            <p:nvPr/>
          </p:nvSpPr>
          <p:spPr>
            <a:xfrm rot="16200000">
              <a:off x="7184869" y="293652"/>
              <a:ext cx="281464" cy="2049096"/>
            </a:xfrm>
            <a:prstGeom prst="bentUpArrow">
              <a:avLst>
                <a:gd name="adj1" fmla="val 25000"/>
                <a:gd name="adj2" fmla="val 26137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DE584-3A2D-F644-BEEA-F383645062C3}"/>
                </a:ext>
              </a:extLst>
            </p:cNvPr>
            <p:cNvSpPr txBox="1"/>
            <p:nvPr/>
          </p:nvSpPr>
          <p:spPr>
            <a:xfrm>
              <a:off x="6627865" y="1715670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x6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06C577-3B4E-684F-A011-F492E95511E9}"/>
                </a:ext>
              </a:extLst>
            </p:cNvPr>
            <p:cNvCxnSpPr/>
            <p:nvPr/>
          </p:nvCxnSpPr>
          <p:spPr>
            <a:xfrm>
              <a:off x="6514155" y="817134"/>
              <a:ext cx="0" cy="1797071"/>
            </a:xfrm>
            <a:prstGeom prst="line">
              <a:avLst/>
            </a:prstGeom>
            <a:ln w="28575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162C27-555D-5A46-A674-4A0CE93C6A50}"/>
                </a:ext>
              </a:extLst>
            </p:cNvPr>
            <p:cNvSpPr txBox="1"/>
            <p:nvPr/>
          </p:nvSpPr>
          <p:spPr>
            <a:xfrm>
              <a:off x="6535860" y="748866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vacuum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F15F81-5C03-7646-B379-6B4651E7E10F}"/>
                </a:ext>
              </a:extLst>
            </p:cNvPr>
            <p:cNvSpPr txBox="1"/>
            <p:nvPr/>
          </p:nvSpPr>
          <p:spPr>
            <a:xfrm>
              <a:off x="8168102" y="1439955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cold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2527DC-AB97-7B46-9181-687669236BFB}"/>
                </a:ext>
              </a:extLst>
            </p:cNvPr>
            <p:cNvSpPr txBox="1"/>
            <p:nvPr/>
          </p:nvSpPr>
          <p:spPr>
            <a:xfrm>
              <a:off x="6009636" y="73313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air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C13BB2D3-2FC6-984F-9BE8-BDBDA949261E}"/>
              </a:ext>
            </a:extLst>
          </p:cNvPr>
          <p:cNvSpPr txBox="1"/>
          <p:nvPr/>
        </p:nvSpPr>
        <p:spPr>
          <a:xfrm>
            <a:off x="-519433" y="768945"/>
            <a:ext cx="609437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CSP 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HV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alpha and fission fragments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up to 100 MeV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4B97FF9-614C-7249-882B-1205FC226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5" b="5127"/>
          <a:stretch/>
        </p:blipFill>
        <p:spPr>
          <a:xfrm>
            <a:off x="7861068" y="2334782"/>
            <a:ext cx="4154261" cy="3541528"/>
          </a:xfrm>
          <a:prstGeom prst="rect">
            <a:avLst/>
          </a:prstGeom>
        </p:spPr>
      </p:pic>
      <p:sp>
        <p:nvSpPr>
          <p:cNvPr id="42" name="Frame 41">
            <a:extLst>
              <a:ext uri="{FF2B5EF4-FFF2-40B4-BE49-F238E27FC236}">
                <a16:creationId xmlns:a16="http://schemas.microsoft.com/office/drawing/2014/main" id="{A6ABC252-E989-3744-9C04-30881D9CE07B}"/>
              </a:ext>
            </a:extLst>
          </p:cNvPr>
          <p:cNvSpPr/>
          <p:nvPr/>
        </p:nvSpPr>
        <p:spPr>
          <a:xfrm>
            <a:off x="9706125" y="1259921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228EED24-FCF0-5E4E-806E-B0BE12C13794}"/>
              </a:ext>
            </a:extLst>
          </p:cNvPr>
          <p:cNvSpPr/>
          <p:nvPr/>
        </p:nvSpPr>
        <p:spPr>
          <a:xfrm rot="16200000">
            <a:off x="8941935" y="528855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14406198-6F32-C149-9750-E2FE78822A4E}"/>
              </a:ext>
            </a:extLst>
          </p:cNvPr>
          <p:cNvSpPr/>
          <p:nvPr/>
        </p:nvSpPr>
        <p:spPr>
          <a:xfrm rot="16200000">
            <a:off x="8903836" y="1970357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B457D-89DB-054A-B178-1700995C589A}"/>
              </a:ext>
            </a:extLst>
          </p:cNvPr>
          <p:cNvCxnSpPr>
            <a:cxnSpLocks/>
          </p:cNvCxnSpPr>
          <p:nvPr/>
        </p:nvCxnSpPr>
        <p:spPr>
          <a:xfrm flipH="1" flipV="1">
            <a:off x="8866812" y="1009730"/>
            <a:ext cx="987736" cy="626831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ame 78">
            <a:extLst>
              <a:ext uri="{FF2B5EF4-FFF2-40B4-BE49-F238E27FC236}">
                <a16:creationId xmlns:a16="http://schemas.microsoft.com/office/drawing/2014/main" id="{55D5643B-A77B-4142-BF99-0EC0B8712FE2}"/>
              </a:ext>
            </a:extLst>
          </p:cNvPr>
          <p:cNvSpPr/>
          <p:nvPr/>
        </p:nvSpPr>
        <p:spPr>
          <a:xfrm>
            <a:off x="11634699" y="1259921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80" name="Frame 79">
            <a:extLst>
              <a:ext uri="{FF2B5EF4-FFF2-40B4-BE49-F238E27FC236}">
                <a16:creationId xmlns:a16="http://schemas.microsoft.com/office/drawing/2014/main" id="{36AA3DE4-CF7B-E342-9A1C-2903E645132C}"/>
              </a:ext>
            </a:extLst>
          </p:cNvPr>
          <p:cNvSpPr/>
          <p:nvPr/>
        </p:nvSpPr>
        <p:spPr>
          <a:xfrm rot="16200000">
            <a:off x="10870509" y="528855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46707DEB-AB97-D44B-9ABF-E840FA46EC99}"/>
              </a:ext>
            </a:extLst>
          </p:cNvPr>
          <p:cNvSpPr/>
          <p:nvPr/>
        </p:nvSpPr>
        <p:spPr>
          <a:xfrm rot="16200000">
            <a:off x="10832410" y="1970357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5AF43C5-6EE4-2147-A42D-1FF231AD8D40}"/>
              </a:ext>
            </a:extLst>
          </p:cNvPr>
          <p:cNvCxnSpPr>
            <a:cxnSpLocks/>
          </p:cNvCxnSpPr>
          <p:nvPr/>
        </p:nvCxnSpPr>
        <p:spPr>
          <a:xfrm flipH="1">
            <a:off x="11060824" y="1680443"/>
            <a:ext cx="680389" cy="881707"/>
          </a:xfrm>
          <a:prstGeom prst="straightConnector1">
            <a:avLst/>
          </a:prstGeom>
          <a:ln w="666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BDC025D-A109-AA40-8B09-283B18370931}"/>
              </a:ext>
            </a:extLst>
          </p:cNvPr>
          <p:cNvCxnSpPr>
            <a:cxnSpLocks/>
          </p:cNvCxnSpPr>
          <p:nvPr/>
        </p:nvCxnSpPr>
        <p:spPr>
          <a:xfrm>
            <a:off x="11729387" y="1679918"/>
            <a:ext cx="154403" cy="432511"/>
          </a:xfrm>
          <a:prstGeom prst="straightConnector1">
            <a:avLst/>
          </a:prstGeom>
          <a:ln w="666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EDC4D59-7081-7645-BC04-97956B7FEF07}"/>
              </a:ext>
            </a:extLst>
          </p:cNvPr>
          <p:cNvSpPr txBox="1"/>
          <p:nvPr/>
        </p:nvSpPr>
        <p:spPr>
          <a:xfrm>
            <a:off x="10647397" y="2781673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aseline="30000" dirty="0"/>
              <a:t>254,255</a:t>
            </a:r>
            <a:r>
              <a:rPr lang="en-FR" dirty="0"/>
              <a:t>No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EDE466-DEC1-BD4C-A8AE-1E35939C565D}"/>
              </a:ext>
            </a:extLst>
          </p:cNvPr>
          <p:cNvSpPr txBox="1"/>
          <p:nvPr/>
        </p:nvSpPr>
        <p:spPr>
          <a:xfrm>
            <a:off x="6447094" y="5798292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dirty="0"/>
              <a:t>Can we use PSA to distinguish these event types ?</a:t>
            </a:r>
          </a:p>
          <a:p>
            <a:r>
              <a:rPr lang="en-FR" sz="2000" dirty="0">
                <a:solidFill>
                  <a:srgbClr val="FF0000"/>
                </a:solidFill>
              </a:rPr>
              <a:t>   </a:t>
            </a:r>
            <a:r>
              <a:rPr lang="en-FR" sz="2000" dirty="0">
                <a:solidFill>
                  <a:srgbClr val="FF0000"/>
                </a:solidFill>
                <a:sym typeface="Wingdings" pitchFamily="2" charset="2"/>
              </a:rPr>
              <a:t> FAST preamplifier rise time (&amp; faster digitisers?)</a:t>
            </a:r>
            <a:endParaRPr lang="en-FR" sz="20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FCC8F49-2DDB-5D4F-B994-3E8FFD5D4D98}"/>
              </a:ext>
            </a:extLst>
          </p:cNvPr>
          <p:cNvCxnSpPr>
            <a:cxnSpLocks/>
          </p:cNvCxnSpPr>
          <p:nvPr/>
        </p:nvCxnSpPr>
        <p:spPr>
          <a:xfrm flipH="1">
            <a:off x="9299625" y="1856069"/>
            <a:ext cx="465310" cy="689755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19">
            <a:extLst>
              <a:ext uri="{FF2B5EF4-FFF2-40B4-BE49-F238E27FC236}">
                <a16:creationId xmlns:a16="http://schemas.microsoft.com/office/drawing/2014/main" id="{84AE2A13-0F48-A94B-AF35-9BACEF7B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71D9F4-8128-944F-B77C-C7F55760BA63}"/>
              </a:ext>
            </a:extLst>
          </p:cNvPr>
          <p:cNvSpPr txBox="1"/>
          <p:nvPr/>
        </p:nvSpPr>
        <p:spPr>
          <a:xfrm>
            <a:off x="-491617" y="3294465"/>
            <a:ext cx="609437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 CSP 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</a:t>
            </a: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+ X-rays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down to 25 keV ?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PIXELS:</a:t>
            </a:r>
            <a:endParaRPr lang="en-US" alt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Espace réservé du pied de page 7">
            <a:extLst>
              <a:ext uri="{FF2B5EF4-FFF2-40B4-BE49-F238E27FC236}">
                <a16:creationId xmlns:a16="http://schemas.microsoft.com/office/drawing/2014/main" id="{059CF92D-F4BD-8E46-A223-914B9CAB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</p:spTree>
    <p:extLst>
      <p:ext uri="{BB962C8B-B14F-4D97-AF65-F5344CB8AC3E}">
        <p14:creationId xmlns:p14="http://schemas.microsoft.com/office/powerpoint/2010/main" val="42024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 Proof-of-principle: VETO 48x16 DSSD [X-ray discrimination]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73BDF8-8B3C-0247-AC17-E47239D444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15" y="857334"/>
            <a:ext cx="2626880" cy="26844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F2124C6-B7E4-2947-9837-F144FBCE486E}"/>
              </a:ext>
            </a:extLst>
          </p:cNvPr>
          <p:cNvSpPr txBox="1"/>
          <p:nvPr/>
        </p:nvSpPr>
        <p:spPr>
          <a:xfrm>
            <a:off x="3323876" y="11154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Using </a:t>
            </a:r>
            <a:r>
              <a:rPr lang="en-GB" sz="1800" baseline="300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241</a:t>
            </a:r>
            <a:r>
              <a:rPr lang="en-GB" sz="18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Am (Np L X-rays 11-20 keV) and </a:t>
            </a:r>
            <a:r>
              <a:rPr lang="en-GB" sz="1800" baseline="300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137</a:t>
            </a:r>
            <a:r>
              <a:rPr lang="en-GB" sz="1800" dirty="0"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Cs(Ba K X-rays of 32-37 keV) sources will allow us to qualify the X-ray detection performance</a:t>
            </a:r>
            <a:r>
              <a:rPr lang="en-FR" dirty="0">
                <a:effectLst/>
              </a:rPr>
              <a:t> </a:t>
            </a:r>
            <a:endParaRPr lang="en-FR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8877FD8-7E14-5B44-A1FB-D20BF97A69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" y="2454186"/>
            <a:ext cx="5334988" cy="317851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AA596A9-5441-1242-A0FC-42E43A239BA9}"/>
              </a:ext>
            </a:extLst>
          </p:cNvPr>
          <p:cNvSpPr txBox="1"/>
          <p:nvPr/>
        </p:nvSpPr>
        <p:spPr>
          <a:xfrm>
            <a:off x="125199" y="5655556"/>
            <a:ext cx="6096000" cy="38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ts val="200"/>
              </a:spcBef>
              <a:spcAft>
                <a:spcPts val="200"/>
              </a:spcAft>
            </a:pPr>
            <a:r>
              <a:rPr lang="en-FR" sz="1400" i="1" dirty="0">
                <a:solidFill>
                  <a:srgbClr val="1F4E7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Photons from the decay of </a:t>
            </a:r>
            <a:r>
              <a:rPr lang="en-FR" sz="1400" i="1" baseline="30000" dirty="0">
                <a:solidFill>
                  <a:srgbClr val="1F4E7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241</a:t>
            </a:r>
            <a:r>
              <a:rPr lang="en-FR" sz="1400" i="1" dirty="0">
                <a:solidFill>
                  <a:srgbClr val="1F4E7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Am detected in a 4 mm thick Si(Li) detector instrumented with a XGLab ASIC preamplifier (taken from T. Krings et al.)</a:t>
            </a:r>
            <a:endParaRPr lang="en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Date Placeholder 19">
            <a:extLst>
              <a:ext uri="{FF2B5EF4-FFF2-40B4-BE49-F238E27FC236}">
                <a16:creationId xmlns:a16="http://schemas.microsoft.com/office/drawing/2014/main" id="{CDDD3D9A-1DB8-384A-917F-BE2C7A88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D-SHEXI</a:t>
            </a:r>
          </a:p>
        </p:txBody>
      </p:sp>
      <p:sp>
        <p:nvSpPr>
          <p:cNvPr id="48" name="Espace réservé du pied de page 7">
            <a:extLst>
              <a:ext uri="{FF2B5EF4-FFF2-40B4-BE49-F238E27FC236}">
                <a16:creationId xmlns:a16="http://schemas.microsoft.com/office/drawing/2014/main" id="{3445047A-6AD1-1248-B64D-9A9EFD36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/>
          <a:p>
            <a:r>
              <a:rPr lang="en-US" dirty="0"/>
              <a:t>EAP: S3 session</a:t>
            </a:r>
          </a:p>
        </p:txBody>
      </p:sp>
    </p:spTree>
    <p:extLst>
      <p:ext uri="{BB962C8B-B14F-4D97-AF65-F5344CB8AC3E}">
        <p14:creationId xmlns:p14="http://schemas.microsoft.com/office/powerpoint/2010/main" val="3810083877"/>
      </p:ext>
    </p:extLst>
  </p:cSld>
  <p:clrMapOvr>
    <a:masterClrMapping/>
  </p:clrMapOvr>
</p:sld>
</file>

<file path=ppt/theme/theme1.xml><?xml version="1.0" encoding="utf-8"?>
<a:theme xmlns:a="http://schemas.openxmlformats.org/drawingml/2006/main" name="IJCL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4BACC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JCLAB" id="{DDB4D0DE-E848-4503-AA76-12C05B1D2D75}" vid="{E4C04BE4-296A-45E9-97E8-806F9542CF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8282</TotalTime>
  <Words>2067</Words>
  <Application>Microsoft Macintosh PowerPoint</Application>
  <PresentationFormat>Widescreen</PresentationFormat>
  <Paragraphs>391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Avenir Next Condensed</vt:lpstr>
      <vt:lpstr>Calibri</vt:lpstr>
      <vt:lpstr>Calibri Light</vt:lpstr>
      <vt:lpstr>Symbol</vt:lpstr>
      <vt:lpstr>Times New Roman</vt:lpstr>
      <vt:lpstr>Verdana</vt:lpstr>
      <vt:lpstr>Wingdings</vt:lpstr>
      <vt:lpstr>IJCLAB</vt:lpstr>
      <vt:lpstr> SIRIUS   SHEXI  ANR « D-SHEXI » the SHEXI Demonstrator</vt:lpstr>
      <vt:lpstr>PowerPoint Presentation</vt:lpstr>
      <vt:lpstr>Main Motivation for the upgrade:</vt:lpstr>
      <vt:lpstr>SIRIUS upgrade SHEXI (Super Heavy Element X-ray Identification) R&amp;D</vt:lpstr>
      <vt:lpstr>SHEXI Concept</vt:lpstr>
      <vt:lpstr>PowerPoint Presentation</vt:lpstr>
      <vt:lpstr>Proof-of-principle with two 48x16 DSSDs: One “tunnel” + a “veto” [#2 &amp; #1]</vt:lpstr>
      <vt:lpstr>SHEXI Proof-of-principle: tunnel 48x16 DSSD</vt:lpstr>
      <vt:lpstr>SHEXI Proof-of-principle: VETO 48x16 DSSD [X-ray discrimination]</vt:lpstr>
      <vt:lpstr>SHEXI: Fast timing the focal plane ? Proof-of-principle</vt:lpstr>
      <vt:lpstr>ANR Tasks</vt:lpstr>
      <vt:lpstr>two physics examples</vt:lpstr>
      <vt:lpstr>Back-end electronics infrastructure</vt:lpstr>
      <vt:lpstr>Possible upgrades</vt:lpstr>
      <vt:lpstr>SHEXI Proof-of-principle: one 48x16 DSSD [CSP]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chautard</dc:creator>
  <cp:lastModifiedBy>Karl Hauschild</cp:lastModifiedBy>
  <cp:revision>113</cp:revision>
  <dcterms:created xsi:type="dcterms:W3CDTF">2021-06-15T17:37:30Z</dcterms:created>
  <dcterms:modified xsi:type="dcterms:W3CDTF">2025-10-09T14:08:25Z</dcterms:modified>
</cp:coreProperties>
</file>