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</p:sldMasterIdLst>
  <p:notesMasterIdLst>
    <p:notesMasterId r:id="rId15"/>
  </p:notesMasterIdLst>
  <p:sldIdLst>
    <p:sldId id="262" r:id="rId2"/>
    <p:sldId id="314" r:id="rId3"/>
    <p:sldId id="367" r:id="rId4"/>
    <p:sldId id="368" r:id="rId5"/>
    <p:sldId id="369" r:id="rId6"/>
    <p:sldId id="378" r:id="rId7"/>
    <p:sldId id="379" r:id="rId8"/>
    <p:sldId id="376" r:id="rId9"/>
    <p:sldId id="375" r:id="rId10"/>
    <p:sldId id="370" r:id="rId11"/>
    <p:sldId id="380" r:id="rId12"/>
    <p:sldId id="382" r:id="rId13"/>
    <p:sldId id="334" r:id="rId14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E7E6E6"/>
    <a:srgbClr val="8D569B"/>
    <a:srgbClr val="7030A0"/>
    <a:srgbClr val="D7E4BD"/>
    <a:srgbClr val="FF1D1D"/>
    <a:srgbClr val="EE86EE"/>
    <a:srgbClr val="00B050"/>
    <a:srgbClr val="92D050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828" autoAdjust="0"/>
  </p:normalViewPr>
  <p:slideViewPr>
    <p:cSldViewPr>
      <p:cViewPr varScale="1">
        <p:scale>
          <a:sx n="93" d="100"/>
          <a:sy n="93" d="100"/>
        </p:scale>
        <p:origin x="624" y="6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06/10/2025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09/10/2025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7.05224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trium.in2p3.fr/d3f9a2cf-7b62-4458-a570-963547a16e19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509.03074" TargetMode="External"/><Relationship Id="rId2" Type="http://schemas.openxmlformats.org/officeDocument/2006/relationships/hyperlink" Target="https://theses.hal.science/tel-04941150v1/file/132539_DONG_2024_archivage.pdf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2093640"/>
            <a:ext cx="10772775" cy="1152128"/>
          </a:xfrm>
          <a:prstGeom prst="rect">
            <a:avLst/>
          </a:prstGeom>
          <a:solidFill>
            <a:srgbClr val="99B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EAP S3-DESIR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2381672"/>
            <a:ext cx="10772775" cy="553998"/>
          </a:xfrm>
          <a:prstGeom prst="rect">
            <a:avLst/>
          </a:prstGeom>
          <a:solidFill>
            <a:srgbClr val="EB671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Le projet FRIENDS</a:t>
            </a:r>
            <a:r>
              <a:rPr lang="en-US" sz="3000" b="1" baseline="30000" dirty="0" smtClean="0">
                <a:solidFill>
                  <a:schemeClr val="bg1"/>
                </a:solidFill>
              </a:rPr>
              <a:t>3</a:t>
            </a:r>
            <a:endParaRPr lang="fr-FR" sz="30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7113" y="4072841"/>
            <a:ext cx="1077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Vladimir Manea</a:t>
            </a:r>
          </a:p>
          <a:p>
            <a:pPr algn="ctr"/>
            <a:r>
              <a:rPr lang="fr-FR" sz="1600" dirty="0" smtClean="0"/>
              <a:t>IJCLab, Orsay, France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1651083" y="396584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4" name="Picture 67"/>
          <p:cNvPicPr>
            <a:picLocks noChangeAspect="1"/>
          </p:cNvPicPr>
          <p:nvPr/>
        </p:nvPicPr>
        <p:blipFill>
          <a:blip r:embed="rId2"/>
          <a:srcRect l="45693" b="24276"/>
          <a:stretch>
            <a:fillRect/>
          </a:stretch>
        </p:blipFill>
        <p:spPr>
          <a:xfrm>
            <a:off x="345827" y="4385231"/>
            <a:ext cx="966077" cy="991989"/>
          </a:xfrm>
          <a:prstGeom prst="rect">
            <a:avLst/>
          </a:prstGeom>
        </p:spPr>
      </p:pic>
      <p:sp>
        <p:nvSpPr>
          <p:cNvPr id="15" name="Text Box 68"/>
          <p:cNvSpPr txBox="1"/>
          <p:nvPr/>
        </p:nvSpPr>
        <p:spPr>
          <a:xfrm>
            <a:off x="-12459" y="5358186"/>
            <a:ext cx="200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400" dirty="0" smtClean="0">
                <a:sym typeface="+mn-ea"/>
              </a:rPr>
              <a:t>ANR-21-CE31-0001</a:t>
            </a:r>
            <a:endParaRPr lang="en-US" sz="1400" dirty="0">
              <a:sym typeface="+mn-e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64803" y="3195943"/>
            <a:ext cx="664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Fast Radioactive Ion Extraction and Neutralization Device for S</a:t>
            </a:r>
            <a:r>
              <a:rPr lang="fr-FR" sz="1800" baseline="30000" dirty="0" smtClean="0"/>
              <a:t>3</a:t>
            </a:r>
            <a:endParaRPr lang="fr-FR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30018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 et perspectives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290044" y="941512"/>
            <a:ext cx="8136904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b="1" dirty="0" smtClean="0"/>
              <a:t>Budget ANR </a:t>
            </a:r>
            <a:r>
              <a:rPr lang="fr-FR" sz="1400" dirty="0" smtClean="0"/>
              <a:t>de 360 kEUR entièrement dépensé</a:t>
            </a: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 smtClean="0"/>
              <a:t>Purificateur de gaz n’a pas pu être acheté dû au délai de livraison important (18 kEUR) 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400" b="1" dirty="0" smtClean="0"/>
              <a:t>Budget P2I </a:t>
            </a:r>
            <a:r>
              <a:rPr lang="fr-FR" sz="1400" dirty="0" smtClean="0"/>
              <a:t>demandé avec Serge Franchoo </a:t>
            </a:r>
            <a:r>
              <a:rPr lang="fr-FR" sz="1400" dirty="0"/>
              <a:t>et </a:t>
            </a:r>
            <a:r>
              <a:rPr lang="fr-FR" sz="1400" b="1" dirty="0" smtClean="0"/>
              <a:t>reçu</a:t>
            </a:r>
            <a:r>
              <a:rPr lang="fr-FR" sz="1400" dirty="0" smtClean="0"/>
              <a:t> pour son achat (2026)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b="1" dirty="0" smtClean="0"/>
              <a:t>Rapport scientifique </a:t>
            </a:r>
            <a:r>
              <a:rPr lang="fr-FR" sz="1400" dirty="0" smtClean="0"/>
              <a:t>rendu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146029" y="2116644"/>
            <a:ext cx="10225136" cy="3058394"/>
            <a:chOff x="146029" y="2116644"/>
            <a:chExt cx="10225136" cy="3058394"/>
          </a:xfrm>
        </p:grpSpPr>
        <p:grpSp>
          <p:nvGrpSpPr>
            <p:cNvPr id="4" name="Groupe 3"/>
            <p:cNvGrpSpPr/>
            <p:nvPr/>
          </p:nvGrpSpPr>
          <p:grpSpPr>
            <a:xfrm>
              <a:off x="362052" y="3761303"/>
              <a:ext cx="983054" cy="461665"/>
              <a:chOff x="1216591" y="3949278"/>
              <a:chExt cx="983054" cy="461665"/>
            </a:xfrm>
          </p:grpSpPr>
          <p:sp>
            <p:nvSpPr>
              <p:cNvPr id="10" name="ZoneTexte 9"/>
              <p:cNvSpPr txBox="1"/>
              <p:nvPr/>
            </p:nvSpPr>
            <p:spPr>
              <a:xfrm>
                <a:off x="1216591" y="3949278"/>
                <a:ext cx="9830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50% ETP FRIENDS</a:t>
                </a:r>
                <a:r>
                  <a:rPr lang="fr-FR" sz="1200" baseline="30000" dirty="0" smtClean="0"/>
                  <a:t>3</a:t>
                </a:r>
                <a:endParaRPr lang="fr-FR" sz="1200" baseline="30000" dirty="0"/>
              </a:p>
            </p:txBody>
          </p:sp>
          <p:sp>
            <p:nvSpPr>
              <p:cNvPr id="12" name="Accolade ouvrante 11"/>
              <p:cNvSpPr/>
              <p:nvPr/>
            </p:nvSpPr>
            <p:spPr>
              <a:xfrm>
                <a:off x="2108460" y="4007796"/>
                <a:ext cx="58587" cy="344631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ZoneTexte 4"/>
            <p:cNvSpPr txBox="1"/>
            <p:nvPr/>
          </p:nvSpPr>
          <p:spPr>
            <a:xfrm>
              <a:off x="362052" y="2116644"/>
              <a:ext cx="2226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Contributions hors ANR</a:t>
              </a:r>
              <a:endParaRPr lang="fr-FR" sz="1400" b="1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105997" y="4623789"/>
              <a:ext cx="5573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+ jours collaboration IN2P3-GSI 10-64 « GISELE » pour collaborer avec JetRIS</a:t>
              </a:r>
              <a:endParaRPr lang="fr-FR" sz="1200" dirty="0"/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8586776" y="4626537"/>
              <a:ext cx="1784389" cy="548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ZoneTexte 16"/>
            <p:cNvSpPr txBox="1"/>
            <p:nvPr/>
          </p:nvSpPr>
          <p:spPr>
            <a:xfrm>
              <a:off x="8984786" y="2193651"/>
              <a:ext cx="12474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i="1" dirty="0" smtClean="0"/>
                <a:t>Italique: estimation</a:t>
              </a:r>
              <a:endParaRPr lang="fr-FR" sz="1000" i="1" baseline="300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46029" y="3409283"/>
              <a:ext cx="12985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utilisation &lt;15%</a:t>
              </a:r>
              <a:endParaRPr lang="fr-FR" sz="1200" baseline="30000" dirty="0"/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3939" y="2453680"/>
              <a:ext cx="8842951" cy="2052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17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et perspectives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2501" y="2089499"/>
            <a:ext cx="4094346" cy="272956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545" y="2406800"/>
            <a:ext cx="4202309" cy="296248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175065" y="1799678"/>
            <a:ext cx="701516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 smtClean="0"/>
              <a:t>Moyen terme: demande d’aménagement de la salle H007 du Hall D (à côté de GISELE) comme </a:t>
            </a:r>
            <a:r>
              <a:rPr lang="fr-FR" sz="1400" b="1" u="sng" dirty="0" smtClean="0"/>
              <a:t>salle permanente de R&amp;D pour LRC et FRIENDS</a:t>
            </a:r>
            <a:r>
              <a:rPr lang="fr-FR" sz="1400" b="1" u="sng" baseline="30000" dirty="0" smtClean="0"/>
              <a:t>3</a:t>
            </a:r>
            <a:endParaRPr lang="fr-FR" sz="1400" b="1" u="sng" dirty="0"/>
          </a:p>
        </p:txBody>
      </p:sp>
      <p:sp>
        <p:nvSpPr>
          <p:cNvPr id="23" name="ZoneTexte 22"/>
          <p:cNvSpPr txBox="1"/>
          <p:nvPr/>
        </p:nvSpPr>
        <p:spPr>
          <a:xfrm>
            <a:off x="3175065" y="2399087"/>
            <a:ext cx="352839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 smtClean="0"/>
              <a:t>Budget estimé et demandé 130 kEUR (Stéphanie Cenard et Renan Leroy) </a:t>
            </a:r>
            <a:endParaRPr lang="fr-FR" sz="1400" dirty="0"/>
          </a:p>
        </p:txBody>
      </p:sp>
      <p:grpSp>
        <p:nvGrpSpPr>
          <p:cNvPr id="24" name="Groupe 23"/>
          <p:cNvGrpSpPr/>
          <p:nvPr/>
        </p:nvGrpSpPr>
        <p:grpSpPr>
          <a:xfrm>
            <a:off x="3154819" y="3047762"/>
            <a:ext cx="3335726" cy="2501795"/>
            <a:chOff x="3188812" y="2726668"/>
            <a:chExt cx="3335726" cy="2501795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812" y="2726668"/>
              <a:ext cx="3335726" cy="2501795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4666307" y="4920686"/>
              <a:ext cx="1858231" cy="3077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Valentin Marchand</a:t>
              </a:r>
              <a:endParaRPr lang="fr-FR" sz="1400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3175157" y="766803"/>
            <a:ext cx="7015071" cy="963019"/>
            <a:chOff x="3175157" y="766803"/>
            <a:chExt cx="7015071" cy="963019"/>
          </a:xfrm>
        </p:grpSpPr>
        <p:sp>
          <p:nvSpPr>
            <p:cNvPr id="19" name="ZoneTexte 18"/>
            <p:cNvSpPr txBox="1"/>
            <p:nvPr/>
          </p:nvSpPr>
          <p:spPr>
            <a:xfrm>
              <a:off x="3175157" y="766803"/>
              <a:ext cx="7015071" cy="95410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1400" dirty="0" smtClean="0"/>
                <a:t>Beaucoup de jalons doivent être franchis par le projet FRIENDS</a:t>
              </a:r>
              <a:r>
                <a:rPr lang="fr-FR" sz="1400" baseline="30000" dirty="0" smtClean="0"/>
                <a:t>3 </a:t>
              </a:r>
              <a:r>
                <a:rPr lang="fr-FR" sz="1400" dirty="0" smtClean="0"/>
                <a:t>en 2026</a:t>
              </a:r>
            </a:p>
            <a:p>
              <a:pPr marL="787400" lvl="1" indent="-285750">
                <a:buFont typeface="Courier New" panose="02070309020205020404" pitchFamily="49" charset="0"/>
                <a:buChar char="o"/>
              </a:pPr>
              <a:r>
                <a:rPr lang="fr-FR" sz="1400" dirty="0" smtClean="0"/>
                <a:t>Spectroscopie laser dans le jet</a:t>
              </a:r>
            </a:p>
            <a:p>
              <a:pPr marL="787400" lvl="1" indent="-285750">
                <a:buFont typeface="Courier New" panose="02070309020205020404" pitchFamily="49" charset="0"/>
                <a:buChar char="o"/>
              </a:pPr>
              <a:r>
                <a:rPr lang="fr-FR" sz="1400" dirty="0" smtClean="0"/>
                <a:t>Test de la cellule électrique</a:t>
              </a:r>
            </a:p>
            <a:p>
              <a:pPr marL="787400" lvl="1" indent="-285750">
                <a:buFont typeface="Courier New" panose="02070309020205020404" pitchFamily="49" charset="0"/>
                <a:buChar char="o"/>
              </a:pPr>
              <a:r>
                <a:rPr lang="fr-FR" sz="1400" dirty="0" smtClean="0"/>
                <a:t>Tests méthodes de neutralisation </a:t>
              </a:r>
              <a:endParaRPr lang="fr-FR" sz="1400" dirty="0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9712212" y="1514378"/>
              <a:ext cx="4780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/>
                <a:t>+ HdR</a:t>
              </a:r>
              <a:endParaRPr lang="fr-F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896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EAP S3-DESIR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et perspectives</a:t>
            </a:r>
            <a:endParaRPr lang="fr-FR" baseline="30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403331" y="771744"/>
            <a:ext cx="7303536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 smtClean="0"/>
              <a:t>Nous travaillons sur un nouveau projet ANR collaboratif pour l’appel 2026: </a:t>
            </a:r>
            <a:r>
              <a:rPr lang="fr-FR" sz="1400" b="1" dirty="0" smtClean="0"/>
              <a:t>MOWGLIS</a:t>
            </a:r>
            <a:r>
              <a:rPr lang="fr-FR" sz="1400" dirty="0" smtClean="0"/>
              <a:t> (</a:t>
            </a:r>
            <a:r>
              <a:rPr lang="en-US" sz="1400" dirty="0"/>
              <a:t>Molecular spectroscopy for weak-interaction studies in a gas-jet laser ion </a:t>
            </a:r>
            <a:r>
              <a:rPr lang="en-US" sz="1400" dirty="0" smtClean="0"/>
              <a:t>source)</a:t>
            </a:r>
            <a:r>
              <a:rPr lang="fr-FR" sz="1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 smtClean="0"/>
              <a:t>Coordinateur scientifique: Serge Franchoo, IJCLab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79953" y="3754582"/>
            <a:ext cx="752483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Objectif: effectuer la spectroscopie laser des molécules radioactives dans le jet supersonique de S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-LEB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b="1" dirty="0" smtClean="0"/>
              <a:t>Utiliser l’installation FRIENDS</a:t>
            </a:r>
            <a:r>
              <a:rPr lang="fr-FR" sz="1200" b="1" baseline="30000" dirty="0" smtClean="0"/>
              <a:t>3 </a:t>
            </a:r>
            <a:r>
              <a:rPr lang="fr-FR" sz="1200" dirty="0" smtClean="0"/>
              <a:t>pour les développements hors ligne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dirty="0" smtClean="0"/>
              <a:t>Concevoir une implémentation sur S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-LEB post-</a:t>
            </a:r>
            <a:r>
              <a:rPr lang="fr-FR" sz="1200" dirty="0" err="1" smtClean="0"/>
              <a:t>commissionning</a:t>
            </a:r>
            <a:endParaRPr lang="fr-FR" sz="1200" dirty="0"/>
          </a:p>
        </p:txBody>
      </p:sp>
      <p:sp>
        <p:nvSpPr>
          <p:cNvPr id="17" name="Rectangle 16"/>
          <p:cNvSpPr/>
          <p:nvPr/>
        </p:nvSpPr>
        <p:spPr>
          <a:xfrm>
            <a:off x="5812220" y="1932659"/>
            <a:ext cx="4477617" cy="1384995"/>
          </a:xfrm>
          <a:prstGeom prst="rect">
            <a:avLst/>
          </a:prstGeom>
          <a:solidFill>
            <a:srgbClr val="E7E6E6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La spectroscopie laser des molécules radioactives est un domaine à fort gradient.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dirty="0" smtClean="0"/>
              <a:t>Manipes pionnières à ISOLDE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Le jet supersonique est un milieux avantageux dû à sa température basse (≈10 K versus </a:t>
            </a:r>
            <a:r>
              <a:rPr lang="fr-FR" sz="1200" dirty="0"/>
              <a:t>≈</a:t>
            </a:r>
            <a:r>
              <a:rPr lang="fr-FR" sz="1200" dirty="0" smtClean="0"/>
              <a:t>1000 K à ISOLDE)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S</a:t>
            </a:r>
            <a:r>
              <a:rPr lang="fr-FR" sz="1200" baseline="30000" dirty="0" smtClean="0"/>
              <a:t>3 </a:t>
            </a:r>
            <a:r>
              <a:rPr lang="fr-FR" sz="1200" dirty="0" smtClean="0"/>
              <a:t>produira des faisceaux intenses d’actinides dans la région d’intérêt.</a:t>
            </a:r>
            <a:endParaRPr lang="fr-FR" sz="1200" dirty="0"/>
          </a:p>
        </p:txBody>
      </p:sp>
      <p:grpSp>
        <p:nvGrpSpPr>
          <p:cNvPr id="14" name="Groupe 13"/>
          <p:cNvGrpSpPr/>
          <p:nvPr/>
        </p:nvGrpSpPr>
        <p:grpSpPr>
          <a:xfrm>
            <a:off x="201812" y="1552256"/>
            <a:ext cx="5328591" cy="2100776"/>
            <a:chOff x="260699" y="1546790"/>
            <a:chExt cx="5328591" cy="2100776"/>
          </a:xfrm>
        </p:grpSpPr>
        <p:grpSp>
          <p:nvGrpSpPr>
            <p:cNvPr id="13" name="Groupe 12"/>
            <p:cNvGrpSpPr/>
            <p:nvPr/>
          </p:nvGrpSpPr>
          <p:grpSpPr>
            <a:xfrm>
              <a:off x="260699" y="1775358"/>
              <a:ext cx="5328591" cy="1872208"/>
              <a:chOff x="417836" y="2021632"/>
              <a:chExt cx="5328591" cy="1872208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36" y="2021632"/>
                <a:ext cx="5184576" cy="1816566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5458395" y="3101752"/>
                <a:ext cx="288032" cy="7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89843" y="1546790"/>
              <a:ext cx="5808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 smtClean="0"/>
                <a:t>AcF</a:t>
              </a:r>
              <a:endParaRPr lang="fr-FR" sz="140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144186" y="4558106"/>
            <a:ext cx="5145652" cy="830997"/>
          </a:xfrm>
          <a:prstGeom prst="rect">
            <a:avLst/>
          </a:prstGeom>
          <a:solidFill>
            <a:srgbClr val="E7E6E6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2 sujets de thèses sur le sujet des molécules (Serge Franchoo):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b="1" dirty="0" smtClean="0"/>
              <a:t>Afonso Vicente (bourse CNRS-UBC), 2025-2028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dirty="0" smtClean="0"/>
              <a:t>Projet de thèse proposé dans le réseau doctoral LaISLa (responsable réseau Nathalie Lecesne)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69438" y="1583034"/>
            <a:ext cx="45427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M. </a:t>
            </a:r>
            <a:r>
              <a:rPr lang="fr-FR" sz="1200" dirty="0" err="1" smtClean="0"/>
              <a:t>Athanasakis-Kaklamanakis</a:t>
            </a:r>
            <a:r>
              <a:rPr lang="fr-FR" sz="1200" dirty="0"/>
              <a:t> et al., </a:t>
            </a:r>
            <a:r>
              <a:rPr lang="fr-FR" sz="1200" dirty="0" smtClean="0">
                <a:hlinkClick r:id="rId3"/>
              </a:rPr>
              <a:t>arXiv:2507.05224v1</a:t>
            </a:r>
            <a:r>
              <a:rPr lang="fr-FR" sz="1200" dirty="0" smtClean="0"/>
              <a:t> (2025)</a:t>
            </a:r>
            <a:endParaRPr lang="fr-FR" sz="1200" dirty="0"/>
          </a:p>
        </p:txBody>
      </p:sp>
      <p:grpSp>
        <p:nvGrpSpPr>
          <p:cNvPr id="3" name="Groupe 2"/>
          <p:cNvGrpSpPr/>
          <p:nvPr/>
        </p:nvGrpSpPr>
        <p:grpSpPr>
          <a:xfrm>
            <a:off x="154727" y="4552604"/>
            <a:ext cx="4845494" cy="836499"/>
            <a:chOff x="154727" y="4552604"/>
            <a:chExt cx="4845494" cy="836499"/>
          </a:xfrm>
        </p:grpSpPr>
        <p:sp>
          <p:nvSpPr>
            <p:cNvPr id="4" name="Rectangle 3"/>
            <p:cNvSpPr/>
            <p:nvPr/>
          </p:nvSpPr>
          <p:spPr>
            <a:xfrm>
              <a:off x="154727" y="4558106"/>
              <a:ext cx="4845494" cy="830997"/>
            </a:xfrm>
            <a:prstGeom prst="rect">
              <a:avLst/>
            </a:prstGeom>
            <a:solidFill>
              <a:srgbClr val="E7E6E6"/>
            </a:solidFill>
          </p:spPr>
          <p:txBody>
            <a:bodyPr wrap="non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sz="1200" dirty="0"/>
                <a:t>Partenaires: </a:t>
              </a:r>
              <a:endParaRPr lang="fr-FR" sz="1200" dirty="0" smtClean="0"/>
            </a:p>
            <a:p>
              <a:pPr marL="787400" lvl="1" indent="-285750">
                <a:buFont typeface="Courier New" panose="02070309020205020404" pitchFamily="49" charset="0"/>
                <a:buChar char="o"/>
              </a:pPr>
              <a:r>
                <a:rPr lang="fr-FR" sz="1200" dirty="0" smtClean="0"/>
                <a:t>IJCLab: WP management + </a:t>
              </a:r>
              <a:r>
                <a:rPr lang="fr-FR" sz="1200" b="1" dirty="0" smtClean="0"/>
                <a:t>WP production molécules </a:t>
              </a:r>
            </a:p>
            <a:p>
              <a:pPr marL="787400" lvl="1" indent="-285750">
                <a:buFont typeface="Courier New" panose="02070309020205020404" pitchFamily="49" charset="0"/>
                <a:buChar char="o"/>
              </a:pPr>
              <a:r>
                <a:rPr lang="fr-FR" sz="1200" dirty="0" smtClean="0"/>
                <a:t>GANIL: WP développements laser</a:t>
              </a:r>
            </a:p>
            <a:p>
              <a:pPr marL="787400" lvl="1" indent="-285750">
                <a:buFont typeface="Courier New" panose="02070309020205020404" pitchFamily="49" charset="0"/>
                <a:buChar char="o"/>
              </a:pPr>
              <a:r>
                <a:rPr lang="fr-FR" sz="1200" dirty="0" smtClean="0"/>
                <a:t>IPHC: WP amélioration séparation de masse</a:t>
              </a:r>
              <a:endParaRPr lang="fr-FR" sz="1200" dirty="0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938116" y="4552604"/>
              <a:ext cx="1872207" cy="285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(FRIENDS</a:t>
              </a:r>
              <a:r>
                <a:rPr lang="fr-FR" sz="1200" b="1" baseline="30000" dirty="0" smtClean="0"/>
                <a:t>3</a:t>
              </a:r>
              <a:r>
                <a:rPr lang="fr-FR" sz="1200" b="1" dirty="0" smtClean="0"/>
                <a:t>)</a:t>
              </a:r>
              <a:endParaRPr lang="fr-FR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178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Acknowledgements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59601" y="1370906"/>
            <a:ext cx="3905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b="1" dirty="0" smtClean="0"/>
              <a:t>Equipe FRIENDS</a:t>
            </a:r>
            <a:r>
              <a:rPr lang="fr-FR" b="1" baseline="30000" dirty="0" smtClean="0"/>
              <a:t>3 </a:t>
            </a:r>
            <a:r>
              <a:rPr lang="fr-FR" b="1" dirty="0" smtClean="0"/>
              <a:t>@ IJCLab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497955" y="1758020"/>
            <a:ext cx="8427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Wenling Dong, Serge Franchoo, Thierry Hourat, David Lunney,</a:t>
            </a:r>
            <a:r>
              <a:rPr lang="fr-FR" sz="1800" dirty="0"/>
              <a:t> </a:t>
            </a:r>
            <a:r>
              <a:rPr lang="fr-FR" sz="1800" dirty="0" smtClean="0"/>
              <a:t>Vladimir Manea, Valentin Marchand, Enrique Minaya-Ramirez, Elodie Morin, Samuel Roset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59601" y="2457548"/>
            <a:ext cx="3217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b="1" dirty="0" smtClean="0"/>
              <a:t>S</a:t>
            </a:r>
            <a:r>
              <a:rPr lang="fr-FR" b="1" baseline="30000" dirty="0" smtClean="0"/>
              <a:t>3</a:t>
            </a:r>
            <a:r>
              <a:rPr lang="fr-FR" b="1" dirty="0" smtClean="0"/>
              <a:t>-LEB collaboration  </a:t>
            </a:r>
            <a:endParaRPr lang="fr-FR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574027" y="3155715"/>
            <a:ext cx="5923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b="1" dirty="0" smtClean="0"/>
              <a:t>JETRIS collaboration (HIM, JGU Mainz, GSI) </a:t>
            </a:r>
            <a:endParaRPr lang="fr-FR" b="1" dirty="0"/>
          </a:p>
        </p:txBody>
      </p:sp>
      <p:pic>
        <p:nvPicPr>
          <p:cNvPr id="30" name="Picture 67"/>
          <p:cNvPicPr>
            <a:picLocks noChangeAspect="1"/>
          </p:cNvPicPr>
          <p:nvPr/>
        </p:nvPicPr>
        <p:blipFill>
          <a:blip r:embed="rId2"/>
          <a:srcRect l="45693" b="24276"/>
          <a:stretch>
            <a:fillRect/>
          </a:stretch>
        </p:blipFill>
        <p:spPr>
          <a:xfrm>
            <a:off x="2290044" y="3967366"/>
            <a:ext cx="966077" cy="991989"/>
          </a:xfrm>
          <a:prstGeom prst="rect">
            <a:avLst/>
          </a:prstGeom>
        </p:spPr>
      </p:pic>
      <p:sp>
        <p:nvSpPr>
          <p:cNvPr id="31" name="Text Box 68"/>
          <p:cNvSpPr txBox="1"/>
          <p:nvPr/>
        </p:nvSpPr>
        <p:spPr>
          <a:xfrm>
            <a:off x="1931758" y="4940321"/>
            <a:ext cx="200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400" dirty="0" smtClean="0">
                <a:sym typeface="+mn-ea"/>
              </a:rPr>
              <a:t>ANR-21-CE31-0001</a:t>
            </a:r>
            <a:endParaRPr lang="en-US" sz="1400" dirty="0">
              <a:sym typeface="+mn-ea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60" y="3971578"/>
            <a:ext cx="1308080" cy="987684"/>
          </a:xfrm>
          <a:prstGeom prst="rect">
            <a:avLst/>
          </a:prstGeom>
        </p:spPr>
      </p:pic>
      <p:pic>
        <p:nvPicPr>
          <p:cNvPr id="2050" name="Picture 2" descr="GAN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72" y="4261418"/>
            <a:ext cx="2083162" cy="46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9" descr="2560px-KU_Leuven_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499397" y="4195370"/>
            <a:ext cx="1216579" cy="439145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411164" y="3115812"/>
            <a:ext cx="1784389" cy="54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130384" y="2401176"/>
            <a:ext cx="379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+ stagiaires Elia </a:t>
            </a:r>
            <a:r>
              <a:rPr lang="fr-FR" sz="1800" dirty="0" err="1" smtClean="0"/>
              <a:t>Nseir</a:t>
            </a:r>
            <a:r>
              <a:rPr lang="fr-FR" sz="1800" dirty="0" smtClean="0"/>
              <a:t>, Ahmad </a:t>
            </a:r>
            <a:r>
              <a:rPr lang="fr-FR" sz="1800" dirty="0" err="1" smtClean="0"/>
              <a:t>Bark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2464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002011" y="1805608"/>
            <a:ext cx="5904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dirty="0" smtClean="0"/>
              <a:t>Rappel: objectifs du projet</a:t>
            </a:r>
            <a:endParaRPr lang="fr-FR" sz="1800" baseline="30000" dirty="0"/>
          </a:p>
          <a:p>
            <a:endParaRPr lang="fr-FR" sz="1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dirty="0" smtClean="0"/>
              <a:t>Organigramme et ressources humaines</a:t>
            </a:r>
          </a:p>
          <a:p>
            <a:endParaRPr lang="fr-FR" sz="1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dirty="0" smtClean="0"/>
              <a:t>Résultats 2025</a:t>
            </a:r>
            <a:endParaRPr lang="fr-FR" sz="1800" baseline="30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dirty="0" smtClean="0"/>
              <a:t>Bilan et perspectives</a:t>
            </a:r>
            <a:endParaRPr lang="fr-FR" sz="18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800" dirty="0" smtClean="0"/>
          </a:p>
        </p:txBody>
      </p:sp>
    </p:spTree>
    <p:extLst>
      <p:ext uri="{BB962C8B-B14F-4D97-AF65-F5344CB8AC3E}">
        <p14:creationId xmlns:p14="http://schemas.microsoft.com/office/powerpoint/2010/main" val="7799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 du projet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393663" y="869504"/>
            <a:ext cx="5152963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Objectifs globaux du projet FRIENDS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: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dirty="0" smtClean="0"/>
              <a:t>Réduire le temps d’extraction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dirty="0" smtClean="0"/>
              <a:t>Améliorer l’efficacité de neutralisation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dirty="0"/>
              <a:t>Idéalement achever les deux en même temps</a:t>
            </a:r>
          </a:p>
        </p:txBody>
      </p:sp>
      <p:pic>
        <p:nvPicPr>
          <p:cNvPr id="12" name="Picture 67"/>
          <p:cNvPicPr>
            <a:picLocks noChangeAspect="1"/>
          </p:cNvPicPr>
          <p:nvPr/>
        </p:nvPicPr>
        <p:blipFill>
          <a:blip r:embed="rId2"/>
          <a:srcRect l="45693" b="24276"/>
          <a:stretch>
            <a:fillRect/>
          </a:stretch>
        </p:blipFill>
        <p:spPr>
          <a:xfrm>
            <a:off x="4207257" y="4891857"/>
            <a:ext cx="720080" cy="739394"/>
          </a:xfrm>
          <a:prstGeom prst="rect">
            <a:avLst/>
          </a:prstGeom>
        </p:spPr>
      </p:pic>
      <p:sp>
        <p:nvSpPr>
          <p:cNvPr id="13" name="Text Box 68"/>
          <p:cNvSpPr txBox="1"/>
          <p:nvPr/>
        </p:nvSpPr>
        <p:spPr>
          <a:xfrm>
            <a:off x="5034637" y="5107665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400" dirty="0" smtClean="0">
                <a:sym typeface="+mn-ea"/>
              </a:rPr>
              <a:t>ANR-21-CE31-0001</a:t>
            </a:r>
            <a:endParaRPr lang="en-US" sz="1400" dirty="0">
              <a:sym typeface="+mn-ea"/>
            </a:endParaRPr>
          </a:p>
        </p:txBody>
      </p:sp>
      <p:pic>
        <p:nvPicPr>
          <p:cNvPr id="15" name="Picture 17" descr="newGeo3D(1)"/>
          <p:cNvPicPr>
            <a:picLocks noChangeAspect="1"/>
          </p:cNvPicPr>
          <p:nvPr/>
        </p:nvPicPr>
        <p:blipFill>
          <a:blip r:embed="rId3"/>
          <a:srcRect l="29955" t="5091" r="22519" b="4027"/>
          <a:stretch>
            <a:fillRect/>
          </a:stretch>
        </p:blipFill>
        <p:spPr>
          <a:xfrm>
            <a:off x="2866107" y="3484306"/>
            <a:ext cx="1082827" cy="165475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2083" y="3773074"/>
            <a:ext cx="28360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 smtClean="0"/>
              <a:t>…</a:t>
            </a:r>
          </a:p>
          <a:p>
            <a:r>
              <a:rPr lang="fr-FR" sz="800" dirty="0" smtClean="0"/>
              <a:t>G</a:t>
            </a:r>
            <a:r>
              <a:rPr lang="fr-FR" sz="800" dirty="0"/>
              <a:t>. Savard et al., NIM B 204, 582-586 (2003)</a:t>
            </a:r>
          </a:p>
          <a:p>
            <a:r>
              <a:rPr lang="fr-FR" sz="800" dirty="0" smtClean="0"/>
              <a:t>S</a:t>
            </a:r>
            <a:r>
              <a:rPr lang="fr-FR" sz="800" dirty="0"/>
              <a:t>. Schwarz et al., NIM B 204, 507-511 (2003) </a:t>
            </a:r>
          </a:p>
          <a:p>
            <a:r>
              <a:rPr lang="fr-FR" sz="800" dirty="0" smtClean="0"/>
              <a:t>J</a:t>
            </a:r>
            <a:r>
              <a:rPr lang="fr-FR" sz="800" dirty="0"/>
              <a:t>. B. </a:t>
            </a:r>
            <a:r>
              <a:rPr lang="fr-FR" sz="800" dirty="0" err="1" smtClean="0"/>
              <a:t>Neumayr</a:t>
            </a:r>
            <a:r>
              <a:rPr lang="fr-FR" sz="800" dirty="0" smtClean="0"/>
              <a:t> et al.,</a:t>
            </a:r>
            <a:r>
              <a:rPr lang="en-US" sz="800" dirty="0"/>
              <a:t> </a:t>
            </a:r>
            <a:r>
              <a:rPr lang="en-US" sz="800" dirty="0" smtClean="0"/>
              <a:t>Rev. Sci. </a:t>
            </a:r>
            <a:r>
              <a:rPr lang="en-US" sz="800" dirty="0" err="1" smtClean="0"/>
              <a:t>Instrum</a:t>
            </a:r>
            <a:r>
              <a:rPr lang="en-US" sz="800" dirty="0" smtClean="0"/>
              <a:t>. </a:t>
            </a:r>
            <a:r>
              <a:rPr lang="en-US" sz="800" dirty="0"/>
              <a:t>77, 065109 (2006</a:t>
            </a:r>
            <a:r>
              <a:rPr lang="en-US" sz="800" dirty="0" smtClean="0"/>
              <a:t>)</a:t>
            </a:r>
          </a:p>
          <a:p>
            <a:r>
              <a:rPr lang="fr-FR" sz="800" dirty="0"/>
              <a:t>J. B. </a:t>
            </a:r>
            <a:r>
              <a:rPr lang="fr-FR" sz="800" dirty="0" err="1"/>
              <a:t>Neumayr</a:t>
            </a:r>
            <a:r>
              <a:rPr lang="fr-FR" sz="800" dirty="0"/>
              <a:t> et </a:t>
            </a:r>
            <a:r>
              <a:rPr lang="fr-FR" sz="800" dirty="0" smtClean="0"/>
              <a:t>al., </a:t>
            </a:r>
            <a:r>
              <a:rPr lang="en-US" sz="800" dirty="0" smtClean="0"/>
              <a:t>NIM </a:t>
            </a:r>
            <a:r>
              <a:rPr lang="en-US" sz="800" dirty="0"/>
              <a:t>B </a:t>
            </a:r>
            <a:r>
              <a:rPr lang="en-US" sz="800" dirty="0" smtClean="0"/>
              <a:t>244, 489–500 </a:t>
            </a:r>
            <a:r>
              <a:rPr lang="en-US" sz="800" dirty="0"/>
              <a:t>(2006</a:t>
            </a:r>
            <a:r>
              <a:rPr lang="en-US" sz="800" dirty="0" smtClean="0"/>
              <a:t>)</a:t>
            </a:r>
          </a:p>
          <a:p>
            <a:r>
              <a:rPr lang="en-US" sz="800" dirty="0"/>
              <a:t>C. </a:t>
            </a:r>
            <a:r>
              <a:rPr lang="en-US" sz="800" dirty="0" err="1" smtClean="0"/>
              <a:t>Droese</a:t>
            </a:r>
            <a:r>
              <a:rPr lang="en-US" sz="800" dirty="0"/>
              <a:t> et al., </a:t>
            </a:r>
            <a:r>
              <a:rPr lang="en-US" sz="800" dirty="0" smtClean="0"/>
              <a:t>NIM B 338, 126–138 (2014)</a:t>
            </a:r>
          </a:p>
          <a:p>
            <a:r>
              <a:rPr lang="en-US" sz="800" dirty="0"/>
              <a:t>M. </a:t>
            </a:r>
            <a:r>
              <a:rPr lang="en-US" sz="800" dirty="0" err="1" smtClean="0"/>
              <a:t>Ranjan</a:t>
            </a:r>
            <a:r>
              <a:rPr lang="en-US" sz="800" dirty="0" smtClean="0"/>
              <a:t> et al., NIM B 770, 87-97 (2015)</a:t>
            </a:r>
          </a:p>
          <a:p>
            <a:r>
              <a:rPr lang="en-US" sz="800" dirty="0" smtClean="0"/>
              <a:t>…</a:t>
            </a:r>
            <a:endParaRPr lang="en-US" sz="8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090243" y="3773074"/>
            <a:ext cx="6553685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Méthodes du projet FRIENDS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: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dirty="0" smtClean="0"/>
              <a:t>Simulations détaillées (COMSOL + SIMION)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dirty="0" smtClean="0"/>
              <a:t>Conception construction d’un démonstrateur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dirty="0"/>
              <a:t>Tests avec lasers </a:t>
            </a:r>
            <a:r>
              <a:rPr lang="fr-FR" sz="1200" dirty="0" smtClean="0"/>
              <a:t>au GANIL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200" dirty="0" smtClean="0"/>
              <a:t>Conception d’une nouvelle cellule à gaz pour S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-LEB (TRL 6)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662549" y="1784021"/>
            <a:ext cx="8709626" cy="1708188"/>
            <a:chOff x="474954" y="1876041"/>
            <a:chExt cx="9646789" cy="1891989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4144" y="2036834"/>
              <a:ext cx="4669212" cy="151216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296771" y="3495316"/>
              <a:ext cx="3122019" cy="272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a-DK" sz="1000" dirty="0"/>
                <a:t>S. Raeder et al., NIM B 463, 272-276 (2020</a:t>
              </a:r>
              <a:r>
                <a:rPr lang="da-DK" sz="1000" dirty="0" smtClean="0"/>
                <a:t>)</a:t>
              </a:r>
              <a:endParaRPr lang="da-DK" sz="1000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5079681" y="3270956"/>
              <a:ext cx="211576" cy="3743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lèche vers le bas 19"/>
            <p:cNvSpPr/>
            <p:nvPr/>
          </p:nvSpPr>
          <p:spPr>
            <a:xfrm>
              <a:off x="7447609" y="2174299"/>
              <a:ext cx="756796" cy="1101276"/>
            </a:xfrm>
            <a:prstGeom prst="downArrow">
              <a:avLst/>
            </a:prstGeom>
            <a:solidFill>
              <a:srgbClr val="C6C4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8146522" y="2557494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Reionisation par laser</a:t>
              </a:r>
              <a:endParaRPr lang="fr-FR" sz="1400" dirty="0"/>
            </a:p>
          </p:txBody>
        </p:sp>
        <p:sp>
          <p:nvSpPr>
            <p:cNvPr id="22" name="Flèche vers le bas 21"/>
            <p:cNvSpPr/>
            <p:nvPr/>
          </p:nvSpPr>
          <p:spPr>
            <a:xfrm>
              <a:off x="2287695" y="1876041"/>
              <a:ext cx="345838" cy="1101276"/>
            </a:xfrm>
            <a:prstGeom prst="downArrow">
              <a:avLst/>
            </a:prstGeom>
            <a:solidFill>
              <a:srgbClr val="C6C4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74954" y="2540934"/>
              <a:ext cx="1984733" cy="34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Ionisation par laser</a:t>
              </a:r>
              <a:endParaRPr lang="fr-FR" sz="1400" dirty="0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2423897" y="3064058"/>
              <a:ext cx="108585" cy="385921"/>
            </a:xfrm>
            <a:custGeom>
              <a:avLst/>
              <a:gdLst>
                <a:gd name="connsiteX0" fmla="*/ 0 w 340995"/>
                <a:gd name="connsiteY0" fmla="*/ 436245 h 438150"/>
                <a:gd name="connsiteX1" fmla="*/ 0 w 340995"/>
                <a:gd name="connsiteY1" fmla="*/ 68580 h 438150"/>
                <a:gd name="connsiteX2" fmla="*/ 60960 w 340995"/>
                <a:gd name="connsiteY2" fmla="*/ 7620 h 438150"/>
                <a:gd name="connsiteX3" fmla="*/ 116205 w 340995"/>
                <a:gd name="connsiteY3" fmla="*/ 62865 h 438150"/>
                <a:gd name="connsiteX4" fmla="*/ 175260 w 340995"/>
                <a:gd name="connsiteY4" fmla="*/ 3810 h 438150"/>
                <a:gd name="connsiteX5" fmla="*/ 228600 w 340995"/>
                <a:gd name="connsiteY5" fmla="*/ 57150 h 438150"/>
                <a:gd name="connsiteX6" fmla="*/ 285750 w 340995"/>
                <a:gd name="connsiteY6" fmla="*/ 0 h 438150"/>
                <a:gd name="connsiteX7" fmla="*/ 340995 w 340995"/>
                <a:gd name="connsiteY7" fmla="*/ 55245 h 438150"/>
                <a:gd name="connsiteX8" fmla="*/ 340995 w 340995"/>
                <a:gd name="connsiteY8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995" h="438150">
                  <a:moveTo>
                    <a:pt x="0" y="436245"/>
                  </a:moveTo>
                  <a:lnTo>
                    <a:pt x="0" y="68580"/>
                  </a:lnTo>
                  <a:lnTo>
                    <a:pt x="60960" y="7620"/>
                  </a:lnTo>
                  <a:lnTo>
                    <a:pt x="116205" y="62865"/>
                  </a:lnTo>
                  <a:lnTo>
                    <a:pt x="175260" y="3810"/>
                  </a:lnTo>
                  <a:lnTo>
                    <a:pt x="228600" y="57150"/>
                  </a:lnTo>
                  <a:lnTo>
                    <a:pt x="285750" y="0"/>
                  </a:lnTo>
                  <a:lnTo>
                    <a:pt x="340995" y="55245"/>
                  </a:lnTo>
                  <a:lnTo>
                    <a:pt x="340995" y="43815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2436828" y="2954458"/>
              <a:ext cx="45719" cy="45719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2498202" y="3000177"/>
              <a:ext cx="45719" cy="45719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/>
          </p:nvSpPr>
          <p:spPr>
            <a:xfrm>
              <a:off x="2372905" y="2987618"/>
              <a:ext cx="45719" cy="45719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6775347" y="5113464"/>
            <a:ext cx="2176809" cy="307777"/>
            <a:chOff x="9655659" y="5577744"/>
            <a:chExt cx="2176809" cy="307777"/>
          </a:xfrm>
        </p:grpSpPr>
        <p:sp>
          <p:nvSpPr>
            <p:cNvPr id="29" name="Rectangle 28"/>
            <p:cNvSpPr/>
            <p:nvPr/>
          </p:nvSpPr>
          <p:spPr>
            <a:xfrm>
              <a:off x="10121743" y="5577744"/>
              <a:ext cx="17107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/>
                <a:t>3</a:t>
              </a:r>
              <a:r>
                <a:rPr lang="ro-RO" sz="1400" dirty="0"/>
                <a:t>60</a:t>
              </a:r>
              <a:r>
                <a:rPr lang="fr-FR" sz="1400" dirty="0"/>
                <a:t> </a:t>
              </a:r>
              <a:r>
                <a:rPr lang="fr-FR" sz="1400" dirty="0" smtClean="0"/>
                <a:t>kEUR (ANR-JCJC)</a:t>
              </a:r>
              <a:endParaRPr lang="fr-FR" sz="1400" dirty="0"/>
            </a:p>
          </p:txBody>
        </p:sp>
        <p:cxnSp>
          <p:nvCxnSpPr>
            <p:cNvPr id="30" name="Connecteur droit avec flèche 29"/>
            <p:cNvCxnSpPr>
              <a:endCxn id="29" idx="1"/>
            </p:cNvCxnSpPr>
            <p:nvPr/>
          </p:nvCxnSpPr>
          <p:spPr>
            <a:xfrm flipV="1">
              <a:off x="9655659" y="5731633"/>
              <a:ext cx="46608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0" y="5446322"/>
            <a:ext cx="30283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Documents scientifique du projet </a:t>
            </a:r>
            <a:r>
              <a:rPr lang="fr-FR" sz="1000" dirty="0">
                <a:hlinkClick r:id="rId5"/>
              </a:rPr>
              <a:t>ATRIUM-808874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3170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Organigramme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27" y="1373560"/>
            <a:ext cx="7461230" cy="41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Ressources humaines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83607" y="5277822"/>
            <a:ext cx="8186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+ Service réalisations mécaniques et montages IJCLab (pas d’accès NSIP pour voir contribution FTE)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051" y="1056799"/>
            <a:ext cx="8036519" cy="14096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12" y="2813720"/>
            <a:ext cx="8765551" cy="22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2025: banc de test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r="7186"/>
          <a:stretch/>
        </p:blipFill>
        <p:spPr>
          <a:xfrm>
            <a:off x="1053105" y="1589584"/>
            <a:ext cx="4016255" cy="323800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467" y="1682928"/>
            <a:ext cx="3935225" cy="2987193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5141206" y="1817304"/>
            <a:ext cx="2088233" cy="852218"/>
            <a:chOff x="345827" y="1497743"/>
            <a:chExt cx="2088233" cy="852218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36" y="1497743"/>
              <a:ext cx="2016224" cy="85221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45827" y="1497743"/>
              <a:ext cx="432048" cy="523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2567049" y="677968"/>
            <a:ext cx="432047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Étude et réalisation mécanique du banc de test finalisée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Finalisation de l’assemblage février 2025 à IJCLab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448822" y="4979206"/>
            <a:ext cx="3692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RFQ courbé, mini-RFQ et tuyère de Laval: contribution in </a:t>
            </a:r>
            <a:r>
              <a:rPr lang="fr-FR" sz="1000" dirty="0" err="1" smtClean="0"/>
              <a:t>kind</a:t>
            </a:r>
            <a:r>
              <a:rPr lang="fr-FR" sz="1000" dirty="0" smtClean="0"/>
              <a:t> de KU Leuven (Kudryavtsev et al., NIMB 297, 2013)</a:t>
            </a:r>
            <a:endParaRPr lang="fr-FR" sz="1000" dirty="0"/>
          </a:p>
        </p:txBody>
      </p:sp>
      <p:pic>
        <p:nvPicPr>
          <p:cNvPr id="30" name="Picture 179" descr="2560px-KU_Leuven_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45827" y="4980189"/>
            <a:ext cx="1102995" cy="3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15" y="1162291"/>
            <a:ext cx="3334073" cy="2072306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2025: banc de test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41381" y="1575582"/>
            <a:ext cx="2120366" cy="249889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t="61333" r="18701"/>
          <a:stretch/>
        </p:blipFill>
        <p:spPr>
          <a:xfrm>
            <a:off x="572855" y="4173140"/>
            <a:ext cx="4081025" cy="1393518"/>
          </a:xfrm>
          <a:prstGeom prst="rect">
            <a:avLst/>
          </a:prstGeom>
        </p:spPr>
      </p:pic>
      <p:cxnSp>
        <p:nvCxnSpPr>
          <p:cNvPr id="21" name="Connecteur droit avec flèche 20"/>
          <p:cNvCxnSpPr>
            <a:stCxn id="22" idx="2"/>
          </p:cNvCxnSpPr>
          <p:nvPr/>
        </p:nvCxnSpPr>
        <p:spPr>
          <a:xfrm flipH="1">
            <a:off x="4004416" y="4450139"/>
            <a:ext cx="1870367" cy="5089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867958" y="4173140"/>
            <a:ext cx="201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Transmission globale 25%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7934827" y="785037"/>
            <a:ext cx="193033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Scan de masse fin</a:t>
            </a:r>
            <a:endParaRPr lang="fr-FR" sz="1600" dirty="0"/>
          </a:p>
        </p:txBody>
      </p:sp>
      <p:sp>
        <p:nvSpPr>
          <p:cNvPr id="29" name="ZoneTexte 28"/>
          <p:cNvSpPr txBox="1"/>
          <p:nvPr/>
        </p:nvSpPr>
        <p:spPr>
          <a:xfrm>
            <a:off x="2567049" y="677968"/>
            <a:ext cx="432047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Étude et réalisation mécanique du banc de test finalisée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/>
              <a:t>Finalisation de l’assemblage février 2025 à IJCLab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Tests avec une source d’ions alcalins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25" y="3190042"/>
            <a:ext cx="3264845" cy="2192990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7398431" y="5399131"/>
            <a:ext cx="300313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Transmission versus résolution</a:t>
            </a:r>
            <a:endParaRPr lang="fr-FR" sz="1600" dirty="0"/>
          </a:p>
        </p:txBody>
      </p:sp>
      <p:cxnSp>
        <p:nvCxnSpPr>
          <p:cNvPr id="8" name="Connecteur droit avec flèche 7"/>
          <p:cNvCxnSpPr>
            <a:endCxn id="37" idx="0"/>
          </p:cNvCxnSpPr>
          <p:nvPr/>
        </p:nvCxnSpPr>
        <p:spPr>
          <a:xfrm>
            <a:off x="8719061" y="1780577"/>
            <a:ext cx="1380716" cy="239432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/>
          <p:cNvSpPr/>
          <p:nvPr/>
        </p:nvSpPr>
        <p:spPr>
          <a:xfrm>
            <a:off x="10027769" y="4174906"/>
            <a:ext cx="144016" cy="3472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8379497" y="4210015"/>
            <a:ext cx="1618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Efficacité relative 5%</a:t>
            </a:r>
            <a:endParaRPr lang="fr-FR" sz="1200" dirty="0"/>
          </a:p>
        </p:txBody>
      </p:sp>
      <p:grpSp>
        <p:nvGrpSpPr>
          <p:cNvPr id="53" name="Groupe 52"/>
          <p:cNvGrpSpPr/>
          <p:nvPr/>
        </p:nvGrpSpPr>
        <p:grpSpPr>
          <a:xfrm>
            <a:off x="2811621" y="1369594"/>
            <a:ext cx="3491426" cy="2552263"/>
            <a:chOff x="2811621" y="1369594"/>
            <a:chExt cx="3491426" cy="2552263"/>
          </a:xfrm>
        </p:grpSpPr>
        <p:grpSp>
          <p:nvGrpSpPr>
            <p:cNvPr id="51" name="Groupe 50"/>
            <p:cNvGrpSpPr/>
            <p:nvPr/>
          </p:nvGrpSpPr>
          <p:grpSpPr>
            <a:xfrm>
              <a:off x="3065493" y="1481042"/>
              <a:ext cx="3237554" cy="2440815"/>
              <a:chOff x="3001903" y="1393664"/>
              <a:chExt cx="3237554" cy="2440815"/>
            </a:xfrm>
          </p:grpSpPr>
          <p:grpSp>
            <p:nvGrpSpPr>
              <p:cNvPr id="48" name="Groupe 47"/>
              <p:cNvGrpSpPr/>
              <p:nvPr/>
            </p:nvGrpSpPr>
            <p:grpSpPr>
              <a:xfrm>
                <a:off x="3215121" y="1393664"/>
                <a:ext cx="3024336" cy="2235501"/>
                <a:chOff x="3010123" y="1621296"/>
                <a:chExt cx="3024336" cy="2235501"/>
              </a:xfrm>
            </p:grpSpPr>
            <p:pic>
              <p:nvPicPr>
                <p:cNvPr id="45" name="Image 4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10123" y="1621296"/>
                  <a:ext cx="3024336" cy="2235501"/>
                </a:xfrm>
                <a:prstGeom prst="rect">
                  <a:avLst/>
                </a:prstGeom>
              </p:spPr>
            </p:pic>
            <p:sp>
              <p:nvSpPr>
                <p:cNvPr id="46" name="ZoneTexte 45"/>
                <p:cNvSpPr txBox="1"/>
                <p:nvPr/>
              </p:nvSpPr>
              <p:spPr>
                <a:xfrm>
                  <a:off x="4902047" y="1780104"/>
                  <a:ext cx="60465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aseline="30000" dirty="0" smtClean="0"/>
                    <a:t>133</a:t>
                  </a:r>
                  <a:r>
                    <a:rPr lang="fr-FR" sz="1200" dirty="0" smtClean="0"/>
                    <a:t>Cs</a:t>
                  </a:r>
                  <a:r>
                    <a:rPr lang="fr-FR" sz="1200" baseline="30000" dirty="0" smtClean="0"/>
                    <a:t>+</a:t>
                  </a:r>
                  <a:endParaRPr lang="fr-FR" sz="1200" baseline="30000" dirty="0"/>
                </a:p>
              </p:txBody>
            </p:sp>
            <p:sp>
              <p:nvSpPr>
                <p:cNvPr id="47" name="ZoneTexte 46"/>
                <p:cNvSpPr txBox="1"/>
                <p:nvPr/>
              </p:nvSpPr>
              <p:spPr>
                <a:xfrm>
                  <a:off x="4080080" y="3306155"/>
                  <a:ext cx="69923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aseline="30000" dirty="0" smtClean="0"/>
                    <a:t>85,87</a:t>
                  </a:r>
                  <a:r>
                    <a:rPr lang="fr-FR" sz="1200" dirty="0" smtClean="0"/>
                    <a:t>Rb</a:t>
                  </a:r>
                  <a:r>
                    <a:rPr lang="fr-FR" sz="1200" baseline="30000" dirty="0" smtClean="0"/>
                    <a:t>+</a:t>
                  </a:r>
                  <a:endParaRPr lang="fr-FR" sz="1200" baseline="30000" dirty="0"/>
                </a:p>
              </p:txBody>
            </p:sp>
          </p:grpSp>
          <p:sp>
            <p:nvSpPr>
              <p:cNvPr id="49" name="ZoneTexte 48"/>
              <p:cNvSpPr txBox="1"/>
              <p:nvPr/>
            </p:nvSpPr>
            <p:spPr>
              <a:xfrm rot="16200000">
                <a:off x="2238553" y="2341251"/>
                <a:ext cx="18036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Courant d’ions (100 </a:t>
                </a:r>
                <a:r>
                  <a:rPr lang="fr-FR" sz="1200" dirty="0" err="1" smtClean="0"/>
                  <a:t>pA</a:t>
                </a:r>
                <a:r>
                  <a:rPr lang="fr-FR" sz="1200" dirty="0" smtClean="0"/>
                  <a:t>)</a:t>
                </a:r>
                <a:endParaRPr lang="fr-FR" sz="1200" dirty="0"/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4263193" y="3557480"/>
                <a:ext cx="10807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Masse (uam)</a:t>
                </a:r>
                <a:endParaRPr lang="fr-FR" sz="1200" dirty="0"/>
              </a:p>
            </p:txBody>
          </p:sp>
        </p:grpSp>
        <p:sp>
          <p:nvSpPr>
            <p:cNvPr id="52" name="ZoneTexte 51"/>
            <p:cNvSpPr txBox="1"/>
            <p:nvPr/>
          </p:nvSpPr>
          <p:spPr>
            <a:xfrm>
              <a:off x="2811621" y="1369594"/>
              <a:ext cx="238558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Scan de masse grossier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5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2025: dernières actions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3442171" y="4870909"/>
            <a:ext cx="532859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Finalisation de l’étude mécanique de la cellule gazeuse (Thierry Hourat)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Fabrication en externe, retard assez important (réception en août)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Malentendu dans un plan </a:t>
            </a:r>
            <a:r>
              <a:rPr lang="fr-FR" sz="1200" dirty="0" smtClean="0">
                <a:sym typeface="Wingdings" panose="05000000000000000000" pitchFamily="2" charset="2"/>
              </a:rPr>
              <a:t> « retouches » en interne en cours</a:t>
            </a:r>
            <a:endParaRPr lang="fr-FR" sz="12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774" y="2244193"/>
            <a:ext cx="3927656" cy="261843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434059" y="873564"/>
            <a:ext cx="4176464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Banc transporté et installé au GANIL en mai.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200" dirty="0" smtClean="0"/>
              <a:t>Construction d’un nouveau capotage laser en cours.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898" y="1576580"/>
            <a:ext cx="4357745" cy="292612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07" y="1695567"/>
            <a:ext cx="2413301" cy="2339047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8050683" y="4056378"/>
            <a:ext cx="194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Projet de thèse Valentin Marchand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085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09/10/2025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EAP S3-DESIR</a:t>
            </a:r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Résultats </a:t>
            </a:r>
            <a:r>
              <a:rPr lang="fr-FR" dirty="0" smtClean="0"/>
              <a:t>2025: missions, colloques, publications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92994" y="2719637"/>
            <a:ext cx="8986788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 smtClean="0"/>
              <a:t>Contributions aux colloques et écoles: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400" dirty="0"/>
              <a:t>Elodie Morin exposé au </a:t>
            </a:r>
            <a:r>
              <a:rPr lang="fr-FR" sz="1400" dirty="0" smtClean="0"/>
              <a:t>Topical </a:t>
            </a:r>
            <a:r>
              <a:rPr lang="fr-FR" sz="1400" dirty="0"/>
              <a:t>Workshop </a:t>
            </a:r>
            <a:r>
              <a:rPr lang="fr-FR" sz="1400" dirty="0" smtClean="0"/>
              <a:t>VII Modern Aspects …</a:t>
            </a:r>
            <a:r>
              <a:rPr lang="en-US" sz="1400" dirty="0" smtClean="0"/>
              <a:t>, </a:t>
            </a:r>
            <a:r>
              <a:rPr lang="en-US" sz="1400" dirty="0"/>
              <a:t>Bormio, Italy,</a:t>
            </a:r>
            <a:r>
              <a:rPr lang="fr-FR" sz="1400" dirty="0"/>
              <a:t> 3 – 8 Février, </a:t>
            </a:r>
            <a:r>
              <a:rPr lang="fr-FR" sz="1400" dirty="0" smtClean="0"/>
              <a:t>2025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400" dirty="0" smtClean="0"/>
              <a:t>Elodie </a:t>
            </a:r>
            <a:r>
              <a:rPr lang="fr-FR" sz="1400" dirty="0"/>
              <a:t>Morin exposé au workshop </a:t>
            </a:r>
            <a:r>
              <a:rPr lang="en-US" sz="1400" dirty="0"/>
              <a:t>“ISOL-France”, IJCLab, Orsay, </a:t>
            </a:r>
            <a:r>
              <a:rPr lang="fr-FR" sz="1400" dirty="0"/>
              <a:t>3 – 4 </a:t>
            </a:r>
            <a:r>
              <a:rPr lang="fr-FR" sz="1400" dirty="0" smtClean="0"/>
              <a:t>Avril, 2025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400" dirty="0" smtClean="0"/>
              <a:t>Valentin Marchand poster à l’école La </a:t>
            </a:r>
            <a:r>
              <a:rPr lang="fr-FR" sz="1400" dirty="0" err="1" smtClean="0"/>
              <a:t>Rabida</a:t>
            </a:r>
            <a:r>
              <a:rPr lang="fr-FR" sz="1400" dirty="0" smtClean="0"/>
              <a:t>, Espagne, 16-20 Juin, 2025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400" dirty="0"/>
              <a:t>Valentin Marchand poster à </a:t>
            </a:r>
            <a:r>
              <a:rPr lang="fr-FR" sz="1400" dirty="0" smtClean="0"/>
              <a:t>l’</a:t>
            </a:r>
            <a:r>
              <a:rPr lang="fr-FR" sz="1400" dirty="0" err="1" smtClean="0"/>
              <a:t>EuNPC</a:t>
            </a:r>
            <a:r>
              <a:rPr lang="fr-FR" sz="1400" dirty="0" smtClean="0"/>
              <a:t>, 21-26 Septembre, Caen, 2025 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892994" y="4253880"/>
            <a:ext cx="6077569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 smtClean="0"/>
              <a:t>Thèses et articles: 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400" dirty="0" smtClean="0"/>
              <a:t>Wenling Dong: </a:t>
            </a:r>
            <a:r>
              <a:rPr lang="fr-FR" sz="1400" dirty="0" smtClean="0">
                <a:hlinkClick r:id="rId2"/>
              </a:rPr>
              <a:t>thèse</a:t>
            </a:r>
            <a:r>
              <a:rPr lang="fr-FR" sz="1400" dirty="0" smtClean="0"/>
              <a:t> soutenue 22 Nov</a:t>
            </a:r>
            <a:r>
              <a:rPr lang="fr-FR" sz="1400" dirty="0"/>
              <a:t>e</a:t>
            </a:r>
            <a:r>
              <a:rPr lang="fr-FR" sz="1400" dirty="0" smtClean="0"/>
              <a:t>mbre 2024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400" dirty="0" smtClean="0"/>
              <a:t>Elodie Morin et al., </a:t>
            </a:r>
            <a:r>
              <a:rPr lang="fr-FR" sz="1400" dirty="0" smtClean="0">
                <a:hlinkClick r:id="rId3"/>
              </a:rPr>
              <a:t>manuscrit</a:t>
            </a:r>
            <a:r>
              <a:rPr lang="fr-FR" sz="1400" dirty="0" smtClean="0"/>
              <a:t> soumis NIM B, 2025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400" dirty="0" smtClean="0"/>
              <a:t>Wenling Dong et al., manuscrit NIM B en préparation, 2025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497954" y="1185394"/>
            <a:ext cx="9083977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400" dirty="0" smtClean="0"/>
              <a:t>Expériences Mainz et GSI: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400" b="1" dirty="0" smtClean="0"/>
              <a:t>Tests de neutralisation </a:t>
            </a:r>
            <a:r>
              <a:rPr lang="fr-FR" sz="1400" dirty="0" smtClean="0"/>
              <a:t>à Mainz en Q4 2024 (2 semaine Elodie Morin et Vladimir Manea)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400" dirty="0" smtClean="0"/>
              <a:t>5–6  </a:t>
            </a:r>
            <a:r>
              <a:rPr lang="fr-FR" sz="1400" dirty="0"/>
              <a:t>semaines en Q1 2025 </a:t>
            </a:r>
            <a:r>
              <a:rPr lang="fr-FR" sz="1400" dirty="0" smtClean="0"/>
              <a:t>pour</a:t>
            </a:r>
            <a:r>
              <a:rPr lang="fr-FR" sz="1400" b="1" dirty="0" smtClean="0"/>
              <a:t> manipe JetRIS </a:t>
            </a:r>
            <a:r>
              <a:rPr lang="fr-FR" sz="1400" dirty="0" smtClean="0"/>
              <a:t>(Elodie </a:t>
            </a:r>
            <a:r>
              <a:rPr lang="fr-FR" sz="1400" dirty="0"/>
              <a:t>Morin, Valentin Marchand et Vladimir Manea</a:t>
            </a:r>
            <a:r>
              <a:rPr lang="fr-FR" sz="1400" dirty="0" smtClean="0"/>
              <a:t>):  </a:t>
            </a:r>
            <a:r>
              <a:rPr lang="fr-FR" sz="1400" dirty="0"/>
              <a:t>financés par GSI (autres ressources) + ANR </a:t>
            </a:r>
            <a:r>
              <a:rPr lang="fr-FR" sz="1400" dirty="0" smtClean="0"/>
              <a:t>FRIENDS</a:t>
            </a:r>
            <a:r>
              <a:rPr lang="fr-FR" sz="1400" baseline="30000" dirty="0" smtClean="0"/>
              <a:t>3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400" dirty="0" smtClean="0"/>
              <a:t>3 kEUR AP </a:t>
            </a:r>
            <a:r>
              <a:rPr lang="fr-FR" sz="1400" b="1" dirty="0" smtClean="0"/>
              <a:t>pas encore utilisés </a:t>
            </a:r>
            <a:r>
              <a:rPr lang="fr-FR" sz="1400" dirty="0" smtClean="0"/>
              <a:t>(versés après fin missions)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7858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23283</TotalTime>
  <Words>1002</Words>
  <Application>Microsoft Office PowerPoint</Application>
  <PresentationFormat>Personnalisé</PresentationFormat>
  <Paragraphs>163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Wingdings</vt:lpstr>
      <vt:lpstr>1_modele-IJCLAb-powerpoint</vt:lpstr>
      <vt:lpstr>Présentation PowerPoint</vt:lpstr>
      <vt:lpstr>Sommaire</vt:lpstr>
      <vt:lpstr>Objectifs du projet</vt:lpstr>
      <vt:lpstr>Organigramme</vt:lpstr>
      <vt:lpstr>Ressources humaines</vt:lpstr>
      <vt:lpstr>Résultats 2025: banc de test</vt:lpstr>
      <vt:lpstr>Résultats 2025: banc de test</vt:lpstr>
      <vt:lpstr>Résultats 2025: dernières actions</vt:lpstr>
      <vt:lpstr>Résultats 2025: missions, colloques, publications</vt:lpstr>
      <vt:lpstr>Bilan et perspectives</vt:lpstr>
      <vt:lpstr>Bilan et perspectives</vt:lpstr>
      <vt:lpstr>Bilan et perspectives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vladimir MANEA</cp:lastModifiedBy>
  <cp:revision>2108</cp:revision>
  <dcterms:created xsi:type="dcterms:W3CDTF">2011-03-09T16:37:49Z</dcterms:created>
  <dcterms:modified xsi:type="dcterms:W3CDTF">2025-10-06T21:37:40Z</dcterms:modified>
</cp:coreProperties>
</file>