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78" r:id="rId2"/>
    <p:sldId id="289" r:id="rId3"/>
    <p:sldId id="2253" r:id="rId4"/>
    <p:sldId id="2254" r:id="rId5"/>
    <p:sldId id="2255" r:id="rId6"/>
    <p:sldId id="2256" r:id="rId7"/>
    <p:sldId id="2257" r:id="rId8"/>
    <p:sldId id="2270" r:id="rId9"/>
    <p:sldId id="2273" r:id="rId10"/>
    <p:sldId id="2260" r:id="rId11"/>
    <p:sldId id="321" r:id="rId12"/>
    <p:sldId id="256" r:id="rId13"/>
    <p:sldId id="2272" r:id="rId14"/>
    <p:sldId id="2274" r:id="rId15"/>
    <p:sldId id="2266" r:id="rId16"/>
    <p:sldId id="2268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540E"/>
    <a:srgbClr val="C95827"/>
    <a:srgbClr val="C13184"/>
    <a:srgbClr val="ECFAFD"/>
    <a:srgbClr val="ED7D31"/>
    <a:srgbClr val="60A4B4"/>
    <a:srgbClr val="261F4D"/>
    <a:srgbClr val="CAC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467"/>
    <p:restoredTop sz="95729"/>
  </p:normalViewPr>
  <p:slideViewPr>
    <p:cSldViewPr snapToGrid="0" showGuides="1">
      <p:cViewPr varScale="1">
        <p:scale>
          <a:sx n="99" d="100"/>
          <a:sy n="99" d="100"/>
        </p:scale>
        <p:origin x="192" y="9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B621ED-5418-3245-3465-427B3A0D3B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675734-EAB5-D7E0-1871-9D38A8961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3C6D6A-BF13-F9F3-A2A9-B5A5F3683A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8C7E8-D2B2-ED43-9D08-6ADD78CFDC08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BBC4A8C-D77F-1D53-451A-57D959428E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FE2B1-9F4D-1849-B725-F1A2344A2365}" type="datetimeFigureOut">
              <a:rPr lang="fr-FR" smtClean="0"/>
              <a:t>08/10/2025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29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15:35:22.1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24 35 24575,'0'3'0,"0"1"0,0-2 0,0 0 0,0-1 0,0 2 0,0-2 0,0 1 0,0 0 0,1 0 0,-1 0 0,1 1 0,-1-2 0,0 2 0,0-1 0,1 0 0,-1-2 0,1-5 0,0-4 0,2 0 0,-1-1 0,0 4 0,-2 1 0,0 1 0,0 2 0,0-1 0,0 1 0,-1 0 0,0 1 0,0 0 0,0 1 0,0 0 0,0 0 0,-1 0 0,1 0 0,0 0 0,-2 0 0,0 0 0,-1 0 0,2 0 0,0-1 0,0-1 0,1 1 0,0-1 0,0 1 0,0-1 0,-1 2 0,1-1 0,-1 2 0,2-1 0,-1 2 0,1 0 0,0 0 0,1 1 0,1-2 0,4 1 0,1-1 0,1 0 0,4 0 0,-1 0 0,2 0 0,1-1 0,1-1 0,0 0 0,3-1 0,-4 2 0,1-3 0,-4 3 0,3-1 0,-9 0 0,4 1 0,-5-1 0,0 1 0,1 0 0,1 0 0,-2 0 0,1 0 0,-3 0 0,0 0 0,-9 2 0,-3-1 0,-9 3 0,-3 0 0,4 0 0,1 0 0,7-3 0,2 0 0,3 0 0,-1 0 0,1-1 0,0 0 0,-1 0 0,0 1 0,1-1 0,1 2 0,-2-2 0,3 1 0,-2 1 0,1-1 0,-2 1 0,1-1 0,1 0 0,-1 0 0,3-1 0,0 2 0,0-2 0,0 1 0,6-1 0,-1 3 0,6-3 0,-1 2 0,5-2 0,0 1 0,1-1 0,3-2 0,-2 4 0,2-5 0,-4 4 0,2-2 0,-4 1 0,-1-1 0,2 2 0,-1-3 0,1 3 0,5-3 0,-4 2 0,6 0 0,-9 0 0,6 1 0,-12-1 0,4 1 0,-9-1 0,-12 2 0,-2 0 0,-5-2 0,9 2 0,5-4 0,2 2 0,-1-1 0,-2 0 0,-1 2 0,-4-2 0,1 2 0,-3-1 0,1 1 0,0 1 0,4 0 0,0 1 0,4-2 0,-2 0 0,3 0 0,2-1 0,-1 0 0,2 1 0,-2 0 0,1 0 0,0 1 0,1-2 0,0 1 0,3 1 0,-2-1 0,4 0 0,-3 0 0,2 0 0,1 1 0,0-1 0,4 0 0,-3 0 0,8 0 0,-8 1 0,11-1 0,-2 2 0,6-1 0,2 2 0,-7-1 0,4-3 0,-10 2 0,5-2 0,-6-2 0,0 2 0,-1-1 0,-3 1 0,-2 0 0,-1-1 0,0 0 0,-2 0 0,1-1 0,-2 1 0,-2 1 0,1 0 0,-2 0 0,2 0 0,-4-2 0,2 2 0,-3-1 0,3 1 0,-1 0 0,0-1 0,2 1 0,-3-2 0,2-1 0,-3 2 0,5-1 0,0 1 0,2-1 0,0 1 0,2 0 0,1 1 0,0 0 0,8 2 0,5-3 0,5 2 0,2-3 0,-3 2 0,1 0 0,-7-1 0,5 3 0,-9-3 0,5 3 0,-5-3 0,0 1 0,-5-1 0,3 0 0,-6 1 0,1-1 0,1 2 0,-1-3 0,0 3 0,1-2 0,0 1 0,-2-1 0,-7-1 0,1 0 0,-5-1 0,5 2 0,0 0 0,0 1 0,0 0 0,1 0 0,-2 1 0,2-1 0,0 0 0,1 0 0,1-1 0,0 1 0,0 0 0,1 0 0,0-1 0,-2 1 0,1 0 0,-2 0 0,2 0 0,-5-2 0,4 2 0,-3-1 0,3 1 0,2-1 0,-1 1 0,0-1 0,0 1 0,0-1 0,0-1 0,0 1 0,-1 0 0,1 0 0,-1 1 0,2 0 0,-2 0 0,2 0 0,-1 0 0,0 0 0,0 0 0,0-2 0,0 1 0,1 0 0,-1 0 0,1 0 0,-1 1 0,2 0 0,-2 0 0,2-2 0,0 1 0,0 0 0,0 0 0,2 0 0,5-1 0,3-1 0,3 0 0,-1 0 0,-2 2 0,-5 0 0,-3 1 0,0 0 0,0-1 0,0 0 0,0 1 0,-1 0 0,0 0 0,2 1 0,-2 0 0,1-1 0,-1-1 0,1 0 0,1 1 0,-1 0 0,2 0 0,-2 0 0,0 0 0,-1 0 0,1 0 0,-1 0 0,0 1 0,1-1 0,-1 0 0,1 1 0,-1 0 0,0-1 0,1 0 0,-1 0 0,1 0 0,-1 0 0,1 0 0,-1 0 0,3-1 0,-2 0 0,2 0 0,0 0 0,1 0 0,-1 0 0,0 1 0,-2 0 0,2 0 0,-2 0 0,1 0 0,-1 0 0,-1 0 0,1 0 0,-1 1 0,1-1 0,0 1 0,-1 0 0,2-1 0,-2 0 0,1 0 0,0 0 0,-1 0 0,1 0 0,0 0 0,-1-1 0,2 0 0,-1 0 0,1 1 0,0 1 0,0-1 0,0 2 0,-1-2 0,2 0 0,-2 1 0,0 0 0,-1 0 0,-1 1 0,1-1 0,-1 1 0,-1-1 0,1 1 0,-1-1 0,-1 0 0,0-1 0,0 1 0,-1-1 0,0 0 0,0 0 0,-3 1 0,2-1 0,-1 1 0,1 0 0,1 0 0,0-1 0,1 1 0,0-1 0,1 0 0,-1 0 0,1 0 0,0 0 0,-2 0 0,1 0 0,0 0 0,1 1 0,-1-1 0,6 2 0,-2-1 0,4 1 0,1 0 0,-2-2 0,2 0 0,-3 0 0,-1 0 0,-1 0 0,0 0 0,0-2 0,-1 2 0,1-1 0,0 1 0,3 0 0,-1-2 0,4 1 0,-6 0 0,1-1 0,-1 1 0,-1 1 0,0-1 0,0 0 0,-1-1 0,0 1 0,-1-1 0,1 6 0,-1-3 0,0 3 0,-1-2 0,0 0 0,0-1 0,0 1 0,1-1 0,-2-1 0,3 0 0,-1 2 0,1 0 0,0 0 0,0-1 0,1 1 0,-1-2 0,1 1 0,1-1 0,0 0 0,0-1 0,-1 0 0,0 0 0,-1 0 0,-1-1 0,-4 1 0,0 1 0,-11 1 0,2 1 0,-8 2 0,-1 1 0,-2-2 0,-2 3 0,2-3 0,4 5 0,1-4 0,4 2 0,0-4 0,7-1 0,-2 0 0,6-1 0,-1 2 0,3-2 0,0 0 0,1 0 0,-1 0 0,1 1 0,0-1 0,0 0 0,0 0 0,1 1 0,0 0 0,1-1 0,-2 1 0,-1-1 0,0 0 0,-1 0 0,1 0 0,1 0 0,-1 0 0,2 0 0,-1 0 0,0 0 0,0-1 0,1 1 0,-2-2 0,1 1 0,1 0 0,0 0 0,0 0 0,-1 1 0,2-1 0,-2 1 0,2-1 0,-2 2 0,1 0 0,-1 0 0,2 1 0,-3 2 0,-1 0 0,2 1 0,-2 0 0,3 1 0,-2 2 0,1-3 0,1 5 0,-1-6 0,2 3 0,-1-3 0,1 0 0,-1-1 0,1-1 0,0 0 0,0 0 0,-1-2 0,-1 0 0,-1-2 0,0 1 0,0-2 0,2 0 0,-2 0 0,3-1 0,-2 1 0,2 1 0,-2 0 0,0 1 0,0 0 0,1 0 0,-2 2 0,2 0 0,-2 0 0,2 0 0,-2 0 0,-1-1 0,1 1 0,-1 1 0,1-2 0,-3 2 0,1 0 0,-1 0 0,2 1 0,1-1 0,1-1 0,0-1 0,1 2 0,1-1 0,0 1 0,0-1 0,0 0 0,1 0 0,0 0 0,1-1 0,0 1 0,-1 0 0,1-1 0,0 0 0,-1 0 0,1-1 0,0 0 0,1-2 0,-1 1 0,-1-1 0,1 1 0,-2-2 0,0 2 0,0-2 0,0 2 0,-1 0 0,1 0 0,-1 1 0,1-1 0,0 1 0,-1-1 0,1 1 0,0-1 0,0 1 0,0-1 0,0 1 0,0-1 0,0 5 0,0 0 0,0 3 0,1-2 0,-1 3 0,0-2 0,0 3 0,0-3 0,-3 1 0,3-1 0,-2-1 0,1-1 0,-1-1 0,2 1 0,0-1 0,0 1 0,1-2 0,-1 2 0,2-2 0,0 1 0,0-1 0,1 0 0,-1 0 0,0-1 0,0 1 0,-1-1 0,1 0 0,-1 0 0,3-1 0,-2 1 0,2-1 0,1 1 0,3-2 0,-3 2 0,4-2 0,-4 1 0,0-1 0,-3 1 0,1 1 0,-2 0 0,1 0 0,-1 0 0,4 0 0,-2-1 0,2 0 0,-1 0 0,-1 1 0,-1 0 0,1 0 0,-1 0 0,1 0 0,-1 0 0,0 0 0,-1 0 0,1 0 0,-1 0 0,1 0 0,0 0 0,1 0 0,2-1 0,-1-1 0,1 2 0,0 0 0,0 0 0,0 0 0,-2 1 0,-1 1 0,-1-1 0,-1 1 0,0-1 0,0 1 0,-1 2 0,1 1 0,0-1 0,0 1 0,0 2 0,-1-1 0,0 5 0,-2-5 0,1 2 0,1-2 0,-1-1 0,-1 1 0,2-1 0,-1 0 0,1 0 0,1 0 0,0-2 0,0-1 0,0-2 0,0-4 0,0 1 0,0-3 0,-1 2 0,-1 1 0,2-2 0,-2 1 0,2-1 0,0 1 0,-1 1 0,1 0 0,-1 0 0,1 0 0,0 0 0,0 0 0,0 0 0,0 1 0,0-2 0,0 1 0,-1 0 0,1 0 0,0 0 0,0-1 0,0 1 0,0 0 0,-1 0 0,1 0 0,-1 0 0,1-1 0,0 1 0,0-1 0,0 1 0,0 0 0,0 1 0,-1-1 0,1 2 0,0-1 0,1 0 0,0 1 0,1 0 0,0-1 0,-1 2 0,0-2 0,1 1 0,-1-1 0,0 2 0,0 2 0,-1 0 0,0 2 0,0-2 0,0 1 0,0 0 0,2 3 0,-2-2 0,0 1 0,0-1 0,0-2 0,0 1 0,0 0 0,0 0 0,1 0 0,-1 0 0,2 1 0,-2-1 0,3 2 0,-2-3 0,0 1 0,-1-1 0,0 1 0,0 0 0,0 0 0,1 0 0,0 0 0,-1-1 0,1 1 0,0-3 0,0 0 0,-1-1 0,0-1 0,0-1 0,0 1 0,0 0 0,0-1 0,0 1 0,0-1 0,0 1 0,0-1 0,0 0 0,0 1 0,0 0 0,0-1 0,0 0 0,0 0 0,0 0 0,-1 0 0,1 1 0,0-1 0,0 1 0,0 0 0,0-1 0,0-1 0,0 1 0,-1-2 0,1 3 0,0 0 0,0 0 0,0-1 0,0 1 0,-1-1 0,1 1 0,-1 1 0,1-1 0,0 1 0,1-1 0,0 0 0,0 1 0,0 0 0,0 0 0,0 0 0,0 0 0,0 0 0,0 0 0,0 0 0,0 2 0,0 1 0,-1 0 0,0 2 0,0-1 0,0 6 0,0-5 0,0 4 0,0-3 0,0 0 0,0-1 0,0 0 0,0-2 0,0 2 0,1-2 0,-1 2 0,2-2 0,-1 1 0,1-2 0,-1 2 0,0-1 0,-1 0 0,0-1 0,0 1 0,0-1 0,0 0 0,-1 1 0,1-1 0,-2 1 0,1 1 0,0 0 0,0 0 0,1 3 0,0-5 0,0 3 0,0-3 0,0 1 0,0-1 0,0 1 0,0-1 0,0 1 0,0-1 0,0 1 0,0-1 0,0 1 0,5-6 0,-4 3 0,6-5 0,-5 2 0,0 1 0,-2-2 0,0 3 0,0-1 0,0 2 0,0-2 0,0 2 0,0-1 0,0 1 0,0-1 0,0 1 0,0-1 0,0 1 0,0-1 0,0 0 0,0 1 0,0-2 0,0 2 0,0-1 0,0 0 0,0 0 0,0 0 0,0 0 0,0 0 0,0 0 0,0 1 0,0-1 0,0-1 0,0 1 0,0-1 0,-1 0 0,1 1 0,-1-1 0,1 1 0,-2-1 0,2 0 0,-1-1 0,1 2 0,0-2 0,0 1 0,-1 2 0,0-2 0,1 1 0,0 0 0,-1 0 0,1 0 0,-2 0 0,2 0 0,0-1 0,0 2 0,0-1 0,0 0 0,0 0 0,0 0 0,0 0 0,0 1 0,-1-1 0,1 1 0,-1-1 0,1 1 0,0-1 0,0 1 0,0-1 0,0 1 0,0-1 0,0 1 0,0-1 0,0 1 0,0-1 0,-1 0 0,1 0 0,0 0 0,0 1 0,0-1 0,0 1 0,0-2 0,0 2 0,0-1 0,0 0 0,0 1 0,0 4 0,0-1 0,0 4 0,0-3 0,0-2 0,0 2 0,0 0 0,0-1 0,0 0 0,0 0 0,0-1 0,0 1 0,0-2 0,0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15:35:22.1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17 24575,'8'-4'0,"-2"1"0,1 0 0,-2 0 0,-3 2 0,0 0 0,-1 0 0,1 1 0,1 0 0,-1 0 0,0 1 0,-1-1 0,0 2 0,0-2 0,-1 2 0,0-1 0,-2-1 0,1 3 0,-1-4 0,-1 3 0,1-2 0,0 1 0,1-1 0,-1 1 0,1-2 0,0 1 0,0 0 0,-1 0 0,2 1 0,-2 0 0,1 0 0,0 0 0,0 1 0,1-1 0,0 1 0,0-1 0,1 1 0,0-1 0,0 1 0,1-2 0,-1 0 0,3-1 0,-1 0 0,2-2 0,0 2 0,-2-1 0,-1 2 0,-1 0 0,2 0 0,-1-1 0,2 0 0,-1 1 0,-1-1 0,1 1 0,1 0 0,-2 0 0,3-1 0,-3-1 0,0 2 0,0 0 0,-1 0 0,1 0 0,-1-1 0,2 0 0,-1 0 0,3 0 0,-3 1 0,0-1 0,0 1 0,0-1 0,2 1 0,-1-1 0,1 0 0,-2 0 0,-1 1 0,1 0 0,-1 0 0,1 0 0,2-1 0,-1 1 0,0-2 0,-1 2 0,-2-1 0,1 1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15:35:22.1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8 24575,'11'-2'0,"3"-2"0,-3 4 0,-2-1 0,-7 0 0,-1 2 0,0-1 0,0 0 0,0 0 0,1 1 0,0-1 0,0 0 0,-1 0 0,-1 0 0,1 0 0,0 1 0,3-1 0,-1 0 0,0 0 0,0 0 0,-2 0 0,1 0 0,0 0 0,0 0 0,0 0 0,-1 0 0,1 0 0,-1 0 0,0 0 0,1 0 0,-1 0 0,1 0 0,-1 0 0,1 0 0,-1 0 0,1 1 0,0-1 0,0 1 0,-1 0 0,0-1 0,2 0 0,-3 1 0,2-1 0,-1 0 0,1 0 0,-1 0 0,0-1 0,1 0 0,-1 1 0,1-1 0,1 2 0,1-1 0,4 0 0,-3-1 0,2 1 0,-3 0 0,-2 0 0,0 0 0,0 0 0,0 0 0,0 0 0,-1 0 0,1 1 0,1-1 0,-1 0 0,1 1 0,-2-1 0,0 1 0,1-1 0,0 0 0,-1 2 0,2-2 0,-1 1 0,-1 0 0,1 0 0,1 0 0,-1-1 0,2 0 0,-2 0 0,0 0 0,0 0 0,2 0 0,0-1 0,0 1 0,0-1 0,-1 1 0,-1 0 0,0 1 0,0-1 0,0 1 0,0-1 0,-1 0 0,0 1 0,2-1 0,-1-1 0,3 1 0,-2 0 0,0 0 0,0 0 0,-1 0 0,0 0 0,1 0 0,-1 0 0,1 0 0,0 0 0,-1 0 0,1 0 0,-2 0 0,1 0 0,1 0 0,-2 0 0,1 0 0,-1 0 0,1 0 0,0 0 0,-1 0 0,2 0 0,-2 0 0,0 0 0,1 0 0,-1 1 0,1-1 0,-1 0 0,1 0 0,-1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15:35:22.1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28 7 24575,'11'-3'0,"0"3"0,-5-3 0,-1 3 0,-3 0 0,-1-1 0,1 1 0,-1 0 0,1 1 0,-1-1 0,0 0 0,1 0 0,0 1 0,0-1 0,0 1 0,0-1 0,-1 0 0,0 0 0,1 0 0,-1 0 0,1 0 0,-1 1 0,1-1 0,-1 0 0,0 1 0,0-1 0,0 2 0,0-2 0,-1 2 0,0-1 0,0 1 0,0-1 0,0 1 0,1-1 0,0-1 0,1 0 0,-1-1 0,1 0 0,-2 0 0,2 1 0,-1 0 0,1 1 0,0 0 0,-1 0 0,1 0 0,-1-1 0,0 2 0,-1-2 0,1 0 0,1 0 0,-1 2 0,0-2 0,-1 2 0,1-2 0,1 2 0,-1-2 0,1 1 0,0-2 0,1 1 0,-1-1 0,0 1 0,0 0 0,-2 1 0,1-1 0,-1 3 0,0-2 0,0 1 0,0 0 0,0-1 0,1 1 0,-1-1 0,1 1 0,-1-1 0,-1 0 0,1 1 0,-1-2 0,1 2 0,-1-1 0,1 0 0,-1-1 0,0 1 0,0-1 0,0 0 0,-1 0 0,1 0 0,-1 0 0,1 1 0,-1-1 0,0 0 0,-1 0 0,1 0 0,-1 0 0,2 0 0,0 1 0,-1-1 0,1 1 0,-3-1 0,2 0 0,-1 0 0,0 0 0,2 0 0,0 0 0,-1 0 0,1 0 0,-1 0 0,1 0 0,-1 0 0,0 0 0,1 0 0,-1 0 0,0 0 0,1 0 0,-1 0 0,0 0 0,1-1 0,-1 1 0,0-1 0,1 1 0,0 0 0,-1 0 0,1 0 0,0 0 0,0-2 0,0 2 0,-1-1 0,0 1 0,1 0 0,-1 0 0,1 0 0,1-2 0,-1 1 0,1 1 0,-1-1 0,-1 0 0,1 1 0,0-1 0,-1 1 0,1 0 0,0 0 0,0 0 0,0-1 0,0 0 0,-1 1 0,0-1 0,1 1 0,-2 0 0,2 0 0,0 0 0,0 0 0,0-1 0,0 0 0,-1 1 0,1-1 0,0 1 0,0 0 0,0-1 0,0 0 0,0 0 0,0 0 0,1-1 0,-1 1 0,1-1 0,0 1 0,0-1 0,0 0 0,0 1 0,-1-1 0,1 1 0,-1-1 0,1 1 0,0-1 0,0 1 0,0 5 0,0-2 0,0 5 0,0-5 0,0 3 0,0-3 0,1 2 0,-1-2 0,1 0 0,-1-1 0,1 1 0,-1 0 0,0 0 0,0 0 0,0 0 0,0-1 0,-1 2 0,1-2 0,0 1 0,0 0 0,0-1 0,0 2 0,0-2 0,0 1 0,0-1 0,0 1 0,0-1 0,0 1 0,0-1 0,0 1 0,0 0 0,1-1 0,1 2 0,-1-2 0,0 1 0,1-1 0,-2 1 0,0-1 0,0 1 0,0-1 0,0 1 0,0-1 0,0 1 0,-1 0 0,0-1 0,1 2 0,0 0 0,0-1 0,0 0 0,0 0 0,0-1 0,0 1 0,0-1 0,-1 1 0,1-1 0,-1 1 0,1 0 0,0-1 0,0 2 0,0-1 0,0 0 0,0 0 0,0-1 0,0 1 0,0-1 0,0 1 0,1-1 0,-1 1 0,0-1 0,1 1 0,-1 0 0,0 2 0,1-2 0,0 2 0,0-2 0,-1-1 0,0-4 0,0 1 0,1-2 0,0 3 0,-1-1 0,1 1 0,0-1 0,0 2 0,-1-2 0,1 1 0,0 1 0,0-1 0,2 0 0,1 1 0,0-1 0,-1 1 0,-1-1 0,-1 0 0,1 0 0,-2 0 0,2 1 0,1 0 0,0 0 0,0 0 0,-2-1 0,2 0 0,-3 1 0,1 0 0,0 2 0,-1-1 0,0 2 0,0-2 0,0 1 0,-1-1 0,1 1 0,-1-1 0,1 1 0,0 1 0,0-2 0,0 1 0,0-1 0,0 1 0,0-1 0,-1-3 0,0 0 0,1-3 0,0 3 0,2 0 0,-1 0 0,0 1 0,2 0 0,-2-1 0,0 2 0,0-1 0,-1-1 0,1 2 0,-1-3 0,0 1 0,0 0 0,0 0 0,0 2 0,0 2 0,0 0 0,0 3 0,0-3 0,0 1 0,0-1 0,0 0 0,0 1 0,0-1 0,0 0 0,0 0 0,0 1 0,0-3 0,1 2 0,1-1 0,-1-1 0,0 2 0,1-2 0,-1 1 0,0 0 0,0-3 0,-1 1 0,-1-3 0,0 2 0,0 0 0,-1 0 0,0 0 0,0 1 0,-1-1 0,2 0 0,-2 0 0,1 1 0,-1 0 0,2 0 0,-2 0 0,1-1 0,-1 2 0,1-1 0,0 0 0,-1 1 0,1-1 0,-1 1 0,-1 0 0,2 0 0,-3-1 0,3 1 0,-3 0 0,3 0 0,-1 0 0,1 0 0,0 0 0,0-1 0,0 1 0,-1-1 0,1 1 0,0-1 0,-1 0 0,2 0 0,-1 0 0,2-1 0,0 0 0,0 1 0,0-1 0,-1 1 0,3 1 0,0 1 0,0 0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15:35:22.1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27 24575,'12'-5'0,"-3"3"0,-1-1 0,-4 2 0,0 0 0,-2 1 0,0 0 0,0-1 0,0 1 0,1 0 0,1 0 0,-2 0 0,-1-1 0,0 1 0,0-2 0,0 2 0,0 0 0,1-1 0,0 1 0,0-1 0,0 0 0,1 1 0,0-1 0,0 0 0,1-1 0,0 1 0,-1 0 0,0 0 0,-1 1 0,1 0 0,-3 1 0,2-1 0,-2 1 0,2 0 0,-2 0 0,0 1 0,-1-1 0,0 0 0,0 0 0,0 0 0,0-1 0,-1 1 0,-1 1 0,0-2 0,-2 2 0,3-1 0,-2 0 0,2 0 0,-1 0 0,1-1 0,-1 0 0,2 1 0,-1-1 0,0 1 0,0 0 0,1-1 0,-1 1 0,0 1 0,2-2 0,-2 1 0,2 0 0,-1-3 0,1 2 0,-1-3 0,0 2 0,-1 1 0,0 0 0,1 1 0,-5 1 0,2-1 0,-1 0 0,3 0 0,-1-1 0,2 0 0,-1-1 0,0 1 0,0 0 0,7 1 0,-3-1 0,5 1 0,-4-1 0,0 0 0,1-1 0,-1 1 0,-1-2 0,1 2 0,-1 0 0,1 0 0,0 0 0,-1 0 0,2-1 0,-2 2 0,-1-3 0,1 3 0,-1-3 0,1 2 0,1-1 0,-1 1 0,0-2 0,-1 2 0,1 0 0,0 0 0,-1 0 0,1 0 0,0 0 0,-1 1 0,2-1 0,-2 0 0,2 0 0,-1 0 0,0 0 0,-1 0 0,1 1 0,0-1 0,0 1 0,0-1 0,-1 0 0,1 1 0,3-1 0,-1 0 0,2 0 0,-3 0 0,-2 1 0,1-1 0,-2 0 0,2 0 0,-2 0 0,1 1 0,-1 1 0,0 0 0,0 0 0,0-1 0,1 1 0,-1-2 0,2 3 0,-1-3 0,0 3 0,0-3 0,-1 2 0,2-1 0,-2-3 0,-1 2 0,-1-4 0,-1 4 0,0-1 0,1 1 0,1 0 0,-1 0 0,0 0 0,0-1 0,1 2 0,-1-1 0,1 0 0,-1 1 0,1-2 0,-1 2 0,0-1 0,0 0 0,-1 0 0,2 1 0,0-1 0,-1 0 0,1 0 0,-1 0 0,0-1 0,1 2 0,-2-2 0,1 1 0,-1 0 0,1 0 0,0-1 0,1 1 0,0-1 0,1 0 0,-4 1 0,1 0 0,-2 1 0,-3-1 0,4 2 0,1-2 0,4 0 0,2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15:35:22.11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0 118 24575,'6'-2'0,"0"2"0,-2-1 0,-1 2 0,-1-2 0,-2 3 0,2-3 0,-1 2 0,1-1 0,-1 0 0,0 0 0,2 1 0,-3-2 0,3 2 0,-2-1 0,1 0 0,-1 0 0,1 0 0,-1 0 0,1 1 0,-2-2 0,2 1 0,-1 0 0,1-2 0,0 2 0,-1-1 0,1 1 0,0 0 0,0 0 0,1 0 0,0 0 0,1 0 0,-3-1 0,2 0 0,-1 0 0,0 1 0,0 0 0,-1 0 0,1-1 0,-1 0 0,0 1 0,0-1 0,1 1 0,0 0 0,-1 0 0,1-1 0,0 0 0,-1 0 0,1 1 0,-1 0 0,0-1 0,1 1 0,-1 0 0,1-1 0,0 1 0,1-1 0,-1 1 0,1-1 0,-1 1 0,1-1 0,-1 0 0,0 1 0,-1-1 0,1 0 0,-1 0 0,0 1 0,0-1 0,0 0 0,0 1 0,5-1 0,-2 0 0,3-1 0,-3 1 0,0 1 0,-3 0 0,0 0 0,1 0 0,1-2 0,-1 1 0,1 0 0,-1 0 0,-1 2 0,1-1 0,0 1 0,1-1 0,-2 0 0,1 0 0,0 0 0,0 0 0,0-1 0,1 1 0,0-1 0,-1 1 0,0-1 0,0 1 0,1-1 0,-1 1 0,1-1 0,-2 1 0,1-1 0,0 0 0,1 0 0,1 0 0,0 0 0,0 0 0,-2 1 0,1 0 0,-1-1 0,0 1 0,-1-2 0,-1 2 0,1-1 0,0 1 0,1-1 0,1 0 0,-1 1 0,1-2 0,0 1 0,1 0 0,-2 0 0,0 0 0,-1 1 0,0 0 0,1 0 0,2-2 0,0 1 0,2-2 0,-2 2 0,-3 0 0,2 0 0,-2 1 0,0 0 0,1 0 0,-1 0 0,1 0 0,0-2 0,0 2 0,-1-1 0,1 1 0,-1 0 0,1 0 0,-1 0 0,1 0 0,-1-2 0,0 1 0,2 1 0,-2-1 0,0 1 0,1-1 0,-1 1 0,0-1 0,0 1 0,1-1 0,-2 0 0,3 1 0,-3-1 0,2 1 0,1 0 0,-1-1 0,1 0 0,-1 0 0,-1 1 0,1 0 0,-1-1 0,0 1 0,1 0 0,-2-1 0,3 0 0,-2 1 0,2-1 0,0 1 0,-1 0 0,-1 0 0,0-1 0,2 2 0,-1-3 0,3 2 0,-2-1 0,1-1 0,-2 1 0,0 1 0,0 0 0,-1-1 0,1 0 0,-1 1 0,0-1 0,0-1 0,0 2 0,0 0 0,3-2 0,-1 1 0,0-1 0,-1 2 0,0-1 0,0 0 0,-1 1 0,-1-1 0,2 1 0,0-1 0,-1 1 0,1 0 0,-1 0 0,0-1 0,0 1 0,1-1 0,1 1 0,-2 0 0,0-1 0,1 1 0,-1 0 0,0 0 0,0-1 0,1 1 0,-1-1 0,1 1 0,-1 0 0,0 0 0,0-1 0,1 1 0,-2 0 0,1-1 0,1 0 0,-1 1 0,1 0 0,-1-1 0,1 1 0,-1-1 0,1 0 0,-1 0 0,0 1 0,0-1 0,0 1 0,0-1 0,0 0 0,0 1 0,0-1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15:35:22.12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4 24575,'9'0'0,"8"0"0,-7-1 0,4 1 0,-11 1 0,-1-2 0,1 1 0,-1-1 0,-1 1 0,1 0 0,-1 1 0,0-1 0,2 1 0,-2-1 0,1 0 0,0 1 0,0 0 0,1-1 0,0 1 0,2-1 0,-2 0 0,0 0 0,-2 0 0,1-1 0,0 1 0,-1-1 0,1 1 0,0 0 0,2 0 0,-1 0 0,0 1 0,1-1 0,-1 0 0,2 1 0,-4-2 0,3 2 0,-3-2 0,1 1 0,0-1 0,0 1 0,0-1 0,0 1 0,-1 0 0,1 0 0,-1 0 0,1 0 0,-1 0 0,1 1 0,0-1 0,-1 1 0,1-1 0,0 1 0,-1-1 0,1 1 0,0-1 0,-1 1 0,0-1 0,0 1 0,1-1 0,-2 0 0,2 1 0,-1-1 0,1 0 0,-1 0 0,0 0 0,0 0 0,0 1 0,0 0 0,1-1 0,-1 0 0,1 1 0,0-1 0,1 1 0,0-1 0,1 0 0,1 0 0,0 0 0,1 0 0,-2 0 0,1 0 0,-1 0 0,0 0 0,0 1 0,0-1 0,0 1 0,0-1 0,1 0 0,-2-1 0,0 2 0,0-1 0,-1 1 0,0-1 0,0 1 0,0-1 0,0 1 0,1 1 0,-1-2 0,-1 1 0,0 1 0,0-2 0,-1 2 0,1-1 0,1 1 0,0-1 0,4 1 0,0-1 0,4 0 0,-4 0 0,2-1 0,-5 0 0,0 0 0,-1 0 0,-1 1 0,1-1 0,0 0 0,-1 1 0,1-1 0,0 2 0,1-2 0,1 0 0,-1 1 0,-1-2 0,1 3 0,-2-2 0,1 1 0,0-1 0,1 0 0,3 1 0,-2-1 0,2 0 0,-4 1 0,0-1 0,-1 1 0,1-1 0,0 0 0,2 0 0,-1 0 0,2 0 0,-2 0 0,3 2 0,-2-1 0,3-1 0,-1 1 0,2-1 0,-3 1 0,1-1 0,-2 0 0,0 0 0,-1-1 0,-1 0 0,1 1 0,-2 0 0,0 0 0,0 0 0,0 0 0,-1 1 0,2 0 0,-2 0 0,1 0 0,0 0 0,0 0 0,2-1 0,-2 1 0,1-1 0,0 2 0,-1-2 0,0 1 0,3 1 0,-1-1 0,0 0 0,0 0 0,-1-1 0,0 2 0,0-2 0,0 1 0,1 0 0,0 0 0,0 0 0,0-1 0,0 2 0,-2-1 0,0-1 0,1 0 0,2-1 0,-1 1 0,-1-2 0,1 2 0,-2 0 0,1 0 0,0 0 0,1-1 0,0 2 0,-1-2 0,1 2 0,0-1 0,0 0 0,-1 0 0,1 0 0,-1 2 0,1-2 0,1 1 0,-1-1 0,2 0 0,0 0 0,0 0 0,0 0 0,1-1 0,-2 1 0,1 0 0,-3 1 0,1 0 0,-1-2 0,3 3 0,0-4 0,0 3 0,-3-1 0,2 1 0,-3 0 0,1 0 0,-1 0 0,0 0 0,0-1 0,1 0 0,-1 1 0,1 0 0,2 0 0,-1 0 0,2-1 0,0 3 0,1-2 0,0 1 0,-2-1 0,-3 0 0,2 1 0,-2-1 0,0-1 0,1 1 0,-1 0 0,0-1 0,-1 1 0,1-1 0,0 2 0,1-2 0,-1 1 0,0-1 0,2 2 0,-2-2 0,1 1 0,-1-1 0,1 0 0,0-1 0,-1 1 0,1-2 0,0 2 0,0 0 0,0 0 0,-2-1 0,1 0 0,-1 0 0,1 0 0,-1 0 0,2 1 0,-1-1 0,-4 0 0,2-1 0,-3-1 0,2 2 0,0-1 0,0 2 0,-1-3 0,-1 1 0,0 1 0,0-2 0,-3 3 0,3-1 0,-3 1 0,2 0 0,3 0 0,-6-1 0,6 0 0,-7 1 0,5 0 0,-1 0 0,2 0 0,0 0 0,1 0 0,0 0 0,0 0 0,0-1 0,0 0 0,1 0 0,-1 1 0,0-1 0,0 0 0,0 0 0,1 1 0,-2-1 0,2 0 0,0 0 0,-1 1 0,1-1 0,-1 1 0,0 0 0,0-1 0,1 0 0,-1 0 0,0 0 0,0 0 0,0 1 0,0 0 0,0 1 0,1-2 0,-1 2 0,1-2 0,-1 1 0,0-1 0,0 1 0,1 0 0,-1 0 0,2-1 0,-2 1 0,2-1 0,-3 1 0,2 0 0,-2 0 0,2 0 0,-1 0 0,0 0 0,1 0 0,-1 0 0,1 0 0,0 0 0,-1 0 0,0 0 0,0 0 0,0 0 0,1 0 0,-1 0 0,0 1 0,0-1 0,1 1 0,-1-1 0,1 0 0,0 0 0,-1 0 0,1 1 0,1-1 0,0 2 0,3-1 0,2 1 0,6-2 0,2 0 0,0-1 0,-4 0 0,-4 1 0,-4 2 0,1-1 0,-2-1 0,1 1 0,0 0 0,0-1 0,1 0 0,-1 0 0,0 1 0,1-1 0,-1-1 0,-1 1 0,2 1 0,0 0 0,0 1 0,1-1 0,2 1 0,0-1 0,7-1 0,-4 1 0,4-1 0,-3 0 0,-3 0 0,-3 1 0,-2-1 0,-1 2 0,1-1 0,-1 0 0,2-1 0,0 1 0,0 0 0,2-1 0,-1 0 0,4-1 0,-4 0 0,3-1 0,-3 0 0,0 0 0,0 1 0,-1-1 0,0 1 0,-2 1 0,-3 0 0,-5-3 0,-5 2 0,-2-2 0,-4-1 0,5 3 0,3-2 0,5 1 0,2-1 0,0 1 0,-4 0 0,4 1 0,-6 1 0,6-2 0,-1 2 0,2 0 0,1-1 0,0 1 0,-1-1 0,1 1 0,-1-1 0,1 1 0,-3 0 0,1 0 0,0 0 0,0 0 0,1 0 0,1 0 0,-1-1 0,2 0 0,0 1 0,-1-1 0,1 1 0,-1-1 0,0 0 0,0 0 0,1 1 0,-1 0 0,1 0 0,1-1 0,0-1 0,0 1 0,1 0 0,4 0 0,-1 1 0,3 0 0,-4 0 0,1 0 0,-1-1 0,1-1 0,0 2 0,-1-2 0,-1 1 0,0 1 0,-1-2 0,0 1 0,0 0 0,-1 1 0,2-1 0,2-1 0,-1 0 0,2-1 0,0 0 0,0 1 0,0 0 0,0 1 0,-1 0 0,-1 0 0,1 2 0,0-1 0,2 1 0,-2 0 0,1 0 0,-3 0 0,1 0 0,-1 0 0,0 0 0,0 1 0,-1 0 0,-1-1 0,1 1 0,0-1 0,-1 1 0,2 0 0,-2 1 0,1 0 0,-1 0 0,0-1 0,1 1 0,-1-2 0,0 1 0,0-1 0,-1 0 0,-1 0 0,-2 0 0,0 1 0,0-1 0,1 1 0,2-2 0,-1 0 0,2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15:35:22.12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49 66 24575,'6'1'0,"-1"-1"0,0 0 0,0 0 0,-2-1 0,2 1 0,-1-1 0,1 0 0,3 0 0,-5 1 0,3 0 0,-3-1 0,0 0 0,0 1 0,-1 0 0,0 0 0,0 0 0,-1 0 0,0 0 0,0 1 0,0-1 0,0 0 0,1 0 0,-1 0 0,1 0 0,-1 1 0,1 0 0,-1-1 0,0 1 0,1-1 0,0 0 0,0 1 0,-1 0 0,2-1 0,-1-2 0,1 1 0,-2-1 0,1 1 0,0-1 0,-1 1 0,0-1 0,0 1 0,0-2 0,-1 2 0,-2-1 0,0 0 0,-5 1 0,-3 0 0,0 0 0,-3 0 0,3 1 0,2 0 0,-2 0 0,5-1 0,-2 1 0,3-1 0,-1 1 0,1 0 0,1-1 0,0 1 0,0 0 0,-1 0 0,-4 0 0,3 0 0,-4 0 0,5 2 0,-2-2 0,3 1 0,0-1 0,0 1 0,1 0 0,-1 0 0,2 0 0,0 1 0,2-1 0,1 1 0,2-1 0,3 0 0,0 0 0,6-3 0,-4 1 0,8-2 0,-2 2 0,8-3 0,-4 1 0,2 1 0,-6-3 0,-3 5 0,-1-1 0,-6 1 0,2-1 0,-2 1 0,-1-1 0,0 1 0,0 0 0,-1 0 0,-1-1 0,0 2 0,0-1 0,-1 0 0,0 1 0,0 0 0,-1 0 0,0 1 0,-1-1 0,0 0 0,-1 1 0,-2-2 0,0 3 0,-3-1 0,2-1 0,-6 3 0,2-4 0,-5 2 0,1-3 0,0 0 0,-1 2 0,3-3 0,1 2 0,2-2 0,4 0 0,-1 0 0,1 2 0,0-3 0,-1 3 0,2-3 0,-2 3 0,4 0 0,0-2 0,4 1 0,5-1 0,3 0 0,1 0 0,-2-1 0,-3 3 0,7-4 0,-8 2 0,9-2 0,-9 2 0,3-1 0,-5 2 0,0-1 0,0 2 0,-3-1 0,0 1 0,2-1 0,-1 1 0,1 0 0,1-1 0,-1 1 0,1-2 0,-1 1 0,1 1 0,-1 0 0,1 0 0,-1-1 0,0 1 0,-1 1 0,0 0 0,-1 1 0,0 0 0,-1-1 0,0 2 0,1-1 0,-1 1 0,0 1 0,-1-1 0,1 0 0,-5 3 0,-1 0 0,-1 0 0,-1 3 0,1-5 0,-2 1 0,1 0 0,2-2 0,-1 1 0,4-1 0,-3 1 0,4-2 0,1-2 0,0 0 0,0-1 0,1-1 0,0 0 0,0 1 0,0-1 0,1 1 0,-1 0 0,1 0 0,-1 0 0,0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15:35:22.12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28 24575,'6'-3'0,"-1"-1"0,-2 3 0,0 0 0,0 1 0,0 0 0,1 0 0,-1 0 0,1-1 0,0 0 0,-1 0 0,1 1 0,-2 0 0,-1 0 0,0 0 0,-1 2 0,1-1 0,0-1 0,0 2 0,1-2 0,0 1 0,0-1 0,-1-1 0,0 1 0,0-1 0,1 1 0,-1-1 0,0 1 0,1 0 0,-1 0 0,1 0 0,-2-1 0,1-1 0,-2 0 0,-1 0 0,-5 0 0,-4 1 0,3-1 0,-3 2 0,4 0 0,1 0 0,2 0 0,1 0 0,1 0 0,0 0 0,1 0 0,4-1 0,-1 1 0,2-2 0,-2 1 0,-1-1 0,0 2 0,0-1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07T15:35:22.1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120 58 24575,'-5'-2'0,"1"1"0,1-1 0,0 2 0,1-1 0,0 1 0,-1 0 0,1 0 0,0 0 0,-1 0 0,1 1 0,0-1 0,-1 1 0,1 0 0,-4 1 0,1 0 0,-2 2 0,3-3 0,0 1 0,2-1 0,1 0 0,0-1 0,0 1 0,0 0 0,0-1 0,1 2 0,0-1 0,0 1 0,0-1 0,0 1 0,1-1 0,0-1 0,1 0 0,-1 0 0,2 0 0,1-2 0,6-1 0,2-1 0,0-2 0,1 1 0,-4 1 0,1 0 0,-2-1 0,-1 1 0,-2 0 0,-2 1 0,0 1 0,-1 0 0,0 0 0,1-1 0,-1 2 0,2-1 0,-2 1 0,3 0 0,-3 0 0,3-1 0,-1 1 0,1-2 0,-2 3 0,-1 0 0,0 1 0,-2 0 0,-2 1 0,0 0 0,-4 3 0,-1 1 0,-11 5 0,7-2 0,-10 0 0,8 1 0,-2-3 0,-2 3 0,6-5 0,-1-1 0,4-2 0,3-2 0,1 0 0,1 0 0,1 0 0,0-1 0,0-2 0,1 2 0,0-1 0,1 0 0,-1 1 0,1-1 0,0 1 0,0-2 0,0 1 0,0 0 0,1-1 0,0 1 0,1 0 0,0 0 0,2 0 0,0-1 0,3-2 0,-1 1 0,4-5 0,2 0 0,3-3 0,-3 3 0,0 0 0,-6 6 0,0 0 0,-4 2 0,-7 5 0,-6 2 0,-3 3 0,-3 3 0,-1-1 0,0 1 0,3-4 0,1-2 0,6-2 0,2-3 0,3 1 0,1-2 0,1 1 0,0-2 0,9-4 0,-4 2 0,7-3 0,-4 5 0,-4 0 0,2 1 0,-5 0 0,0 2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69620-070F-D948-B6E5-ABE1BC2E8378}" type="datetimeFigureOut">
              <a:rPr lang="fr-FR" smtClean="0"/>
              <a:t>08/10/2025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FC862-3C35-3D4E-9084-D9ECACF1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560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145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188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4409399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9910818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3365458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BA9B8FE-D261-A59E-0FF2-9019F372E110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04E268A4-6317-AD18-F835-26FD8A4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1" y="6318001"/>
            <a:ext cx="2906816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EAP2025, S</a:t>
            </a:r>
            <a:r>
              <a:rPr lang="fr-FR" baseline="30000" dirty="0"/>
              <a:t>3</a:t>
            </a:r>
            <a:r>
              <a:rPr lang="fr-FR" dirty="0"/>
              <a:t>LEB, Paris, 9/10/2025</a:t>
            </a: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0A52495C-4D5D-9DFB-B0A8-A8C9F1707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28510"/>
            <a:ext cx="462455" cy="54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pied de page 3">
            <a:extLst>
              <a:ext uri="{FF2B5EF4-FFF2-40B4-BE49-F238E27FC236}">
                <a16:creationId xmlns:a16="http://schemas.microsoft.com/office/drawing/2014/main" id="{E706329C-2134-9984-357C-4754E4BEA621}"/>
              </a:ext>
            </a:extLst>
          </p:cNvPr>
          <p:cNvSpPr txBox="1">
            <a:spLocks/>
          </p:cNvSpPr>
          <p:nvPr userDrawn="1"/>
        </p:nvSpPr>
        <p:spPr>
          <a:xfrm>
            <a:off x="9117024" y="6328510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>
                <a:solidFill>
                  <a:schemeClr val="bg1"/>
                </a:solidFill>
              </a:rPr>
              <a:t>Nathalie Lecesne</a:t>
            </a:r>
          </a:p>
        </p:txBody>
      </p:sp>
    </p:spTree>
    <p:extLst>
      <p:ext uri="{BB962C8B-B14F-4D97-AF65-F5344CB8AC3E}">
        <p14:creationId xmlns:p14="http://schemas.microsoft.com/office/powerpoint/2010/main" val="1030771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826611-ED43-B048-9A6A-E18D384051AF}" type="datetime1">
              <a:rPr lang="fr-FR" smtClean="0"/>
              <a:t>08/10/2025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24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C95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C3D621-BB3F-DE48-AFC6-5089FDB9E9A0}" type="datetime1">
              <a:rPr lang="fr-FR" smtClean="0"/>
              <a:t>08/10/2025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77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3D40B1-3F59-C44E-AFC8-2E81348EFE69}" type="datetime1">
              <a:rPr lang="fr-FR" smtClean="0"/>
              <a:t>08/10/2025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950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0C52C3-4175-8D44-AB21-573F4111958B}" type="datetime1">
              <a:rPr lang="fr-FR" smtClean="0"/>
              <a:t>08/10/2025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87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711BF4-352A-A94C-A8ED-82B00D1CA52A}" type="datetime1">
              <a:rPr lang="fr-FR" smtClean="0"/>
              <a:t>08/10/2025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204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"/>
          <a:stretch/>
        </p:blipFill>
        <p:spPr>
          <a:xfrm>
            <a:off x="-14514" y="6318001"/>
            <a:ext cx="12206514" cy="5406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DA1B15-9C5B-354A-98EE-C0B7211C73CF}" type="datetime1">
              <a:rPr lang="fr-FR" smtClean="0"/>
              <a:t>08/10/2025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245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6"/>
          <a:stretch/>
        </p:blipFill>
        <p:spPr>
          <a:xfrm>
            <a:off x="3175" y="6317999"/>
            <a:ext cx="12201525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1B35E4-CE2D-FD4E-BCD9-1F6D742997E1}" type="datetime1">
              <a:rPr lang="fr-FR" smtClean="0"/>
              <a:t>08/10/2025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913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17D55AC-7EFB-414C-BA12-B50C46ED9073}" type="datetime1">
              <a:rPr lang="fr-FR" smtClean="0"/>
              <a:t>08/10/2025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346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9F1C-94D0-C944-9D9B-70A7A7CC2789}" type="datetime1">
              <a:rPr lang="fr-FR" smtClean="0"/>
              <a:t>08/10/2025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166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3AD1-1762-2B49-95F7-7B6492C77FA4}" type="datetime1">
              <a:rPr lang="fr-FR" smtClean="0"/>
              <a:t>08/10/2025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15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6800" cy="4636800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1" y="6318001"/>
            <a:ext cx="2906816" cy="540000"/>
          </a:xfrm>
        </p:spPr>
        <p:txBody>
          <a:bodyPr/>
          <a:lstStyle>
            <a:lvl1pPr>
              <a:defRPr>
                <a:solidFill>
                  <a:srgbClr val="60A4B4"/>
                </a:solidFill>
              </a:defRPr>
            </a:lvl1pPr>
          </a:lstStyle>
          <a:p>
            <a:r>
              <a:rPr lang="fr-FR" dirty="0"/>
              <a:t>EAP2025, S</a:t>
            </a:r>
            <a:r>
              <a:rPr lang="fr-FR" baseline="30000" dirty="0"/>
              <a:t>3</a:t>
            </a:r>
            <a:r>
              <a:rPr lang="fr-FR" dirty="0"/>
              <a:t>LEB, Paris, 9/10/2025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28510"/>
            <a:ext cx="462455" cy="540000"/>
          </a:xfrm>
        </p:spPr>
        <p:txBody>
          <a:bodyPr/>
          <a:lstStyle>
            <a:lvl1pPr>
              <a:defRPr>
                <a:solidFill>
                  <a:srgbClr val="60A4B4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BA9B7905-4BD6-FAF2-13AD-4BE2D77639E1}"/>
              </a:ext>
            </a:extLst>
          </p:cNvPr>
          <p:cNvSpPr txBox="1">
            <a:spLocks/>
          </p:cNvSpPr>
          <p:nvPr userDrawn="1"/>
        </p:nvSpPr>
        <p:spPr>
          <a:xfrm>
            <a:off x="9117024" y="6328510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Nathalie Lecesne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0D676029-AFBE-54EC-4836-1620027EF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10"/>
            <a:ext cx="1080135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1F7F84D0-6875-8F2E-25F6-A47E819CC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1923"/>
            <a:ext cx="12192000" cy="5166078"/>
          </a:xfrm>
        </p:spPr>
        <p:txBody>
          <a:bodyPr/>
          <a:lstStyle>
            <a:lvl1pPr>
              <a:defRPr sz="1800" b="1">
                <a:solidFill>
                  <a:srgbClr val="60A4B4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75812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CAA8-8418-F442-B6A2-157B15824D8C}" type="datetime1">
              <a:rPr lang="fr-FR" smtClean="0"/>
              <a:t>08/10/2025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764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10"/>
            <a:ext cx="10801350" cy="1141413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PLATAN, 2024 June 9-14, Jyväskylä, </a:t>
            </a:r>
            <a:r>
              <a:rPr lang="fr-FR" dirty="0" err="1"/>
              <a:t>Finland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475721C6-4CC6-0792-1D06-80E5ADB2BD76}"/>
              </a:ext>
            </a:extLst>
          </p:cNvPr>
          <p:cNvSpPr txBox="1">
            <a:spLocks/>
          </p:cNvSpPr>
          <p:nvPr userDrawn="1"/>
        </p:nvSpPr>
        <p:spPr>
          <a:xfrm>
            <a:off x="9117024" y="6328510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Nathalie Lecesne</a:t>
            </a:r>
          </a:p>
        </p:txBody>
      </p:sp>
    </p:spTree>
    <p:extLst>
      <p:ext uri="{BB962C8B-B14F-4D97-AF65-F5344CB8AC3E}">
        <p14:creationId xmlns:p14="http://schemas.microsoft.com/office/powerpoint/2010/main" val="3379107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B8A527-1B2B-DE45-94C4-74131F0C929D}" type="datetime1">
              <a:rPr lang="fr-FR" smtClean="0"/>
              <a:t>08/10/2025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PLATAN, 2024 June 9-14, Jyväskylä, Finland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383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ACCB-9813-824D-97B1-C98CF26CB90A}" type="datetime1">
              <a:rPr lang="fr-FR" smtClean="0"/>
              <a:t>08/10/2025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659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37569-39C8-2A40-92BF-141AFD3225BA}" type="datetime1">
              <a:rPr lang="fr-FR" smtClean="0"/>
              <a:t>08/10/2025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963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95A2-428F-C547-B0CF-F8C699EC9139}" type="datetime1">
              <a:rPr lang="fr-FR" smtClean="0"/>
              <a:t>08/10/2025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38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150BA-76BF-9E4D-8C3B-36BC7CA53BF4}" type="datetime1">
              <a:rPr lang="fr-FR" smtClean="0"/>
              <a:t>08/10/2025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PLATAN, 2024 June 9-14, Jyväskylä, Finland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410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27B450C7-AFD4-F244-8F38-34FF1A5632BE}" type="datetime1">
              <a:rPr lang="fr-FR" smtClean="0"/>
              <a:t>08/10/2025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87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Slide simple : titre+contenu+filigra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 bwMode="auto"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t>04/02/2025</a:t>
            </a:r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 bwMode="auto"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t>IDEAS³ - CS GANIL</a:t>
            </a:r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71596-5F9D-49C5-9701-16B3CA54319D}" type="slidenum">
              <a:rPr lang="fr-FR"/>
              <a:t>‹N°›</a:t>
            </a:fld>
            <a:endParaRPr lang="fr-FR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309894" y="902588"/>
            <a:ext cx="11666121" cy="5287039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44292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6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2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9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D87A8241-5D3B-0D43-A485-3FE27197CBBE}" type="datetime1">
              <a:rPr lang="fr-FR" smtClean="0"/>
              <a:t>08/10/2025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313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6C53F00-4E92-F84F-A5BD-250D99978CD6}" type="datetime1">
              <a:rPr lang="fr-FR" smtClean="0"/>
              <a:t>08/10/2025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67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E875B8F4-4A66-A94E-BE77-ADA619293491}" type="datetime1">
              <a:rPr lang="fr-FR" smtClean="0"/>
              <a:t>08/10/2025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01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26AC40E-99F5-0D46-B77E-5E25A9BD10C9}" type="datetime1">
              <a:rPr lang="fr-FR" smtClean="0"/>
              <a:t>08/10/2025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82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F7C23DA9-CFFD-3C42-A7BB-ED4CF0EA590A}" type="datetime1">
              <a:rPr lang="fr-FR" smtClean="0"/>
              <a:t>08/10/2025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PLATAN, 2024 June 9-14, Jyväskylä, Finland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60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9" r:id="rId2"/>
    <p:sldLayoutId id="2147483666" r:id="rId3"/>
    <p:sldLayoutId id="2147483662" r:id="rId4"/>
    <p:sldLayoutId id="2147483665" r:id="rId5"/>
    <p:sldLayoutId id="2147483649" r:id="rId6"/>
    <p:sldLayoutId id="2147483667" r:id="rId7"/>
    <p:sldLayoutId id="2147483669" r:id="rId8"/>
    <p:sldLayoutId id="2147483668" r:id="rId9"/>
    <p:sldLayoutId id="2147483671" r:id="rId10"/>
    <p:sldLayoutId id="2147483651" r:id="rId11"/>
    <p:sldLayoutId id="2147483670" r:id="rId12"/>
    <p:sldLayoutId id="2147483678" r:id="rId13"/>
    <p:sldLayoutId id="2147483650" r:id="rId14"/>
    <p:sldLayoutId id="2147483673" r:id="rId15"/>
    <p:sldLayoutId id="2147483674" r:id="rId16"/>
    <p:sldLayoutId id="2147483675" r:id="rId17"/>
    <p:sldLayoutId id="2147483652" r:id="rId18"/>
    <p:sldLayoutId id="2147483664" r:id="rId19"/>
    <p:sldLayoutId id="2147483653" r:id="rId20"/>
    <p:sldLayoutId id="2147483654" r:id="rId21"/>
    <p:sldLayoutId id="2147483655" r:id="rId22"/>
    <p:sldLayoutId id="2147483656" r:id="rId23"/>
    <p:sldLayoutId id="2147483660" r:id="rId24"/>
    <p:sldLayoutId id="2147483676" r:id="rId25"/>
    <p:sldLayoutId id="2147483657" r:id="rId26"/>
    <p:sldLayoutId id="2147483677" r:id="rId27"/>
    <p:sldLayoutId id="2147483680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orient="horz" pos="3861" userDrawn="1">
          <p15:clr>
            <a:srgbClr val="547EBF"/>
          </p15:clr>
        </p15:guide>
        <p15:guide id="3" pos="7242" userDrawn="1">
          <p15:clr>
            <a:srgbClr val="547EBF"/>
          </p15:clr>
        </p15:guide>
        <p15:guide id="4" pos="438" userDrawn="1">
          <p15:clr>
            <a:srgbClr val="547EBF"/>
          </p15:clr>
        </p15:guide>
        <p15:guide id="5" pos="2751" userDrawn="1">
          <p15:clr>
            <a:srgbClr val="F26B43"/>
          </p15:clr>
        </p15:guide>
        <p15:guide id="6" pos="5065" userDrawn="1">
          <p15:clr>
            <a:srgbClr val="F26B43"/>
          </p15:clr>
        </p15:guide>
        <p15:guide id="7" pos="3840" userDrawn="1">
          <p15:clr>
            <a:srgbClr val="FDE53C"/>
          </p15:clr>
        </p15:guide>
        <p15:guide id="8" orient="horz" pos="2160" userDrawn="1">
          <p15:clr>
            <a:srgbClr val="FDE53C"/>
          </p15:clr>
        </p15:guide>
        <p15:guide id="9" orient="horz" pos="1253" userDrawn="1">
          <p15:clr>
            <a:srgbClr val="F26B43"/>
          </p15:clr>
        </p15:guide>
        <p15:guide id="10" pos="1572" userDrawn="1">
          <p15:clr>
            <a:srgbClr val="9FCC3B"/>
          </p15:clr>
        </p15:guide>
        <p15:guide id="11" pos="6108" userDrawn="1">
          <p15:clr>
            <a:srgbClr val="9FCC3B"/>
          </p15:clr>
        </p15:guide>
        <p15:guide id="12" orient="horz" pos="3067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4929" userDrawn="1">
          <p15:clr>
            <a:srgbClr val="F26B43"/>
          </p15:clr>
        </p15:guide>
        <p15:guide id="15" pos="3772" userDrawn="1">
          <p15:clr>
            <a:srgbClr val="FBAE40"/>
          </p15:clr>
        </p15:guide>
        <p15:guide id="16" pos="3908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png"/><Relationship Id="rId9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3.png"/><Relationship Id="rId26" Type="http://schemas.openxmlformats.org/officeDocument/2006/relationships/image" Target="../media/image57.png"/><Relationship Id="rId39" Type="http://schemas.openxmlformats.org/officeDocument/2006/relationships/image" Target="../media/image27.png"/><Relationship Id="rId21" Type="http://schemas.openxmlformats.org/officeDocument/2006/relationships/customXml" Target="../ink/ink5.xml"/><Relationship Id="rId34" Type="http://schemas.openxmlformats.org/officeDocument/2006/relationships/image" Target="../media/image22.png"/><Relationship Id="rId42" Type="http://schemas.openxmlformats.org/officeDocument/2006/relationships/image" Target="../media/image30.png"/><Relationship Id="rId47" Type="http://schemas.openxmlformats.org/officeDocument/2006/relationships/image" Target="../media/image35.png"/><Relationship Id="rId17" Type="http://schemas.openxmlformats.org/officeDocument/2006/relationships/customXml" Target="../ink/ink3.xml"/><Relationship Id="rId25" Type="http://schemas.openxmlformats.org/officeDocument/2006/relationships/customXml" Target="../ink/ink7.xml"/><Relationship Id="rId33" Type="http://schemas.openxmlformats.org/officeDocument/2006/relationships/image" Target="../media/image21.png"/><Relationship Id="rId38" Type="http://schemas.openxmlformats.org/officeDocument/2006/relationships/image" Target="../media/image26.png"/><Relationship Id="rId46" Type="http://schemas.openxmlformats.org/officeDocument/2006/relationships/image" Target="../media/image34.png"/><Relationship Id="rId2" Type="http://schemas.openxmlformats.org/officeDocument/2006/relationships/image" Target="../media/image18.png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29" Type="http://schemas.openxmlformats.org/officeDocument/2006/relationships/customXml" Target="../ink/ink9.xml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56.png"/><Relationship Id="rId32" Type="http://schemas.openxmlformats.org/officeDocument/2006/relationships/image" Target="../media/image60.png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45" Type="http://schemas.openxmlformats.org/officeDocument/2006/relationships/image" Target="../media/image33.emf"/><Relationship Id="rId5" Type="http://schemas.openxmlformats.org/officeDocument/2006/relationships/customXml" Target="../ink/ink1.xml"/><Relationship Id="rId15" Type="http://schemas.openxmlformats.org/officeDocument/2006/relationships/customXml" Target="../ink/ink2.xml"/><Relationship Id="rId23" Type="http://schemas.openxmlformats.org/officeDocument/2006/relationships/customXml" Target="../ink/ink6.xml"/><Relationship Id="rId28" Type="http://schemas.openxmlformats.org/officeDocument/2006/relationships/image" Target="../media/image58.png"/><Relationship Id="rId36" Type="http://schemas.openxmlformats.org/officeDocument/2006/relationships/image" Target="../media/image24.png"/><Relationship Id="rId19" Type="http://schemas.openxmlformats.org/officeDocument/2006/relationships/customXml" Target="../ink/ink4.xml"/><Relationship Id="rId31" Type="http://schemas.openxmlformats.org/officeDocument/2006/relationships/customXml" Target="../ink/ink10.xml"/><Relationship Id="rId44" Type="http://schemas.openxmlformats.org/officeDocument/2006/relationships/image" Target="../media/image32.png"/><Relationship Id="rId4" Type="http://schemas.openxmlformats.org/officeDocument/2006/relationships/image" Target="../media/image20.png"/><Relationship Id="rId14" Type="http://schemas.openxmlformats.org/officeDocument/2006/relationships/image" Target="../media/image51.png"/><Relationship Id="rId22" Type="http://schemas.openxmlformats.org/officeDocument/2006/relationships/image" Target="../media/image55.png"/><Relationship Id="rId27" Type="http://schemas.openxmlformats.org/officeDocument/2006/relationships/customXml" Target="../ink/ink8.xml"/><Relationship Id="rId30" Type="http://schemas.openxmlformats.org/officeDocument/2006/relationships/image" Target="../media/image59.png"/><Relationship Id="rId35" Type="http://schemas.openxmlformats.org/officeDocument/2006/relationships/image" Target="../media/image23.png"/><Relationship Id="rId43" Type="http://schemas.openxmlformats.org/officeDocument/2006/relationships/image" Target="../media/image31.png"/><Relationship Id="rId48" Type="http://schemas.openxmlformats.org/officeDocument/2006/relationships/image" Target="../media/image36.png"/><Relationship Id="rId3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EAP 2025 S</a:t>
            </a:r>
            <a:r>
              <a:rPr lang="fr-FR" baseline="30000" dirty="0"/>
              <a:t>3</a:t>
            </a:r>
            <a:r>
              <a:rPr lang="fr-FR" dirty="0"/>
              <a:t>LEB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Nathalie Lecesne for the S</a:t>
            </a:r>
            <a:r>
              <a:rPr lang="fr-FR" baseline="30000" dirty="0"/>
              <a:t>3</a:t>
            </a:r>
            <a:r>
              <a:rPr lang="fr-FR" dirty="0"/>
              <a:t> collaboration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4266251" y="6318001"/>
            <a:ext cx="2906816" cy="540000"/>
          </a:xfrm>
        </p:spPr>
        <p:txBody>
          <a:bodyPr/>
          <a:lstStyle/>
          <a:p>
            <a:r>
              <a:rPr lang="fr-FR" dirty="0"/>
              <a:t>EAP2025, S</a:t>
            </a:r>
            <a:r>
              <a:rPr lang="fr-FR" baseline="30000" dirty="0"/>
              <a:t>3</a:t>
            </a:r>
            <a:r>
              <a:rPr lang="fr-FR" dirty="0"/>
              <a:t>LEB, Paris, 9/10/2025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B70270E-733E-33EA-E3D8-22BA7FDB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18001"/>
            <a:ext cx="504083" cy="540000"/>
          </a:xfrm>
        </p:spPr>
        <p:txBody>
          <a:bodyPr/>
          <a:lstStyle/>
          <a:p>
            <a:fld id="{94B63599-5DA0-BE42-AE37-88D1760620F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856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EAP2025, S</a:t>
            </a:r>
            <a:r>
              <a:rPr lang="fr-FR" baseline="30000" dirty="0"/>
              <a:t>3</a:t>
            </a:r>
            <a:r>
              <a:rPr lang="fr-FR" dirty="0"/>
              <a:t>LEB, Paris, 9/10/2025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BC2F0-7FCE-0768-B45F-8B0DF481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Reste à faire – S</a:t>
            </a:r>
            <a:r>
              <a:rPr lang="fr-FR" baseline="30000" dirty="0"/>
              <a:t>3</a:t>
            </a:r>
            <a:r>
              <a:rPr lang="fr-FR" dirty="0"/>
              <a:t>LEB </a:t>
            </a:r>
            <a:endParaRPr lang="fr-FR" sz="32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B1F6DD-3962-150B-D4B3-9D82DD3FC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Système d’évacuation des gaz de pompage de S</a:t>
            </a:r>
            <a:r>
              <a:rPr kumimoji="0" lang="fr-FR" sz="1800" b="0" i="0" u="none" strike="noStrike" kern="0" cap="none" spc="0" normalizeH="0" baseline="3000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3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LEB</a:t>
            </a:r>
            <a:r>
              <a:rPr lang="fr-FR" altLang="fr-FR" b="0" kern="0" dirty="0">
                <a:solidFill>
                  <a:srgbClr val="CE8D3E">
                    <a:lumMod val="50000"/>
                  </a:srgbClr>
                </a:solidFill>
                <a:latin typeface="Arial Narrow" charset="0"/>
                <a:ea typeface="Arial Narrow" charset="0"/>
                <a:cs typeface="Arial Narrow" charset="0"/>
              </a:rPr>
              <a:t>:</a:t>
            </a:r>
            <a:endParaRPr kumimoji="0" lang="fr-FR" altLang="fr-FR" sz="1800" b="0" i="0" u="none" strike="noStrike" kern="0" cap="none" spc="0" normalizeH="0" baseline="0" noProof="0" dirty="0">
              <a:ln>
                <a:noFill/>
              </a:ln>
              <a:solidFill>
                <a:srgbClr val="CE8D3E">
                  <a:lumMod val="50000"/>
                </a:srgb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  <a:p>
            <a:pPr marL="457200" lvl="1" indent="0">
              <a:spcBef>
                <a:spcPts val="0"/>
              </a:spcBef>
              <a:buClrTx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Platines de gestion de la vitesse d’évacuation des gaz installées</a:t>
            </a:r>
          </a:p>
          <a:p>
            <a:pPr marL="457200" lvl="1" indent="0">
              <a:spcBef>
                <a:spcPts val="0"/>
              </a:spcBef>
              <a:buClrTx/>
              <a:defRPr/>
            </a:pPr>
            <a:r>
              <a:rPr lang="fr-FR" altLang="fr-FR" sz="1400" dirty="0">
                <a:solidFill>
                  <a:prstClr val="black"/>
                </a:solidFill>
                <a:latin typeface="Verdana" pitchFamily="34" charset="0"/>
                <a:cs typeface="+mn-cs"/>
              </a:rPr>
              <a:t>Automate en cours de finalisation</a:t>
            </a: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Tube à retard ne peut être installé qu’après le 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repoutrage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des salles cible et 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beam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dump, </a:t>
            </a:r>
            <a:r>
              <a:rPr lang="fr-FR" altLang="fr-FR" sz="1400" dirty="0">
                <a:solidFill>
                  <a:prstClr val="black"/>
                </a:solidFill>
                <a:latin typeface="Verdana" pitchFamily="34" charset="0"/>
                <a:cs typeface="+mn-cs"/>
              </a:rPr>
              <a:t>à la fin de la phase de construction de S</a:t>
            </a:r>
            <a:r>
              <a:rPr lang="fr-FR" altLang="fr-FR" sz="1400" baseline="30000" dirty="0">
                <a:solidFill>
                  <a:prstClr val="black"/>
                </a:solidFill>
                <a:latin typeface="Verdana" pitchFamily="34" charset="0"/>
                <a:cs typeface="+mn-cs"/>
              </a:rPr>
              <a:t>3</a:t>
            </a:r>
            <a:r>
              <a:rPr lang="fr-FR" altLang="fr-FR" sz="1400" dirty="0">
                <a:solidFill>
                  <a:prstClr val="black"/>
                </a:solidFill>
                <a:latin typeface="Verdana" pitchFamily="34" charset="0"/>
                <a:cs typeface="+mn-cs"/>
              </a:rPr>
              <a:t>,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r-FR" altLang="fr-FR" sz="1400" dirty="0">
                <a:solidFill>
                  <a:prstClr val="black"/>
                </a:solidFill>
                <a:latin typeface="Verdana" pitchFamily="34" charset="0"/>
                <a:cs typeface="+mn-cs"/>
              </a:rPr>
              <a:t>=&gt; Prévu en S2 2026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altLang="fr-FR" sz="1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fr-FR" altLang="fr-FR" b="0" kern="0" dirty="0">
              <a:solidFill>
                <a:srgbClr val="CE8D3E">
                  <a:lumMod val="50000"/>
                </a:srgb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F4C7DA-0554-6A4E-9527-6F08662B6D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5335" y="1563757"/>
            <a:ext cx="3559173" cy="38431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3E9DCC9-8255-C2A1-C247-EDD9F53130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5119" y="3104293"/>
            <a:ext cx="2716207" cy="303146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B35AA8E-F07E-37E4-91FC-7242D84994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448" y="3533973"/>
            <a:ext cx="5021395" cy="244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82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EAP2025, S</a:t>
            </a:r>
            <a:r>
              <a:rPr lang="fr-FR" baseline="30000" dirty="0"/>
              <a:t>3</a:t>
            </a:r>
            <a:r>
              <a:rPr lang="fr-FR" dirty="0"/>
              <a:t>LEB, Paris, 9/10/2025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>
                <a:cs typeface="Arial" panose="020B0604020202020204" pitchFamily="34" charset="0"/>
              </a:rPr>
              <a:pPr/>
              <a:t>11</a:t>
            </a:fld>
            <a:endParaRPr lang="fr-FR" dirty="0">
              <a:cs typeface="Arial" panose="020B0604020202020204" pitchFamily="34" charset="0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CEE4CDEC-DFF6-0B9B-B106-C084EA60D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SEASON </a:t>
            </a:r>
            <a:r>
              <a:rPr lang="fr-FR" sz="3200" dirty="0" err="1"/>
              <a:t>decay</a:t>
            </a:r>
            <a:r>
              <a:rPr lang="fr-FR" sz="3200" dirty="0"/>
              <a:t> station</a:t>
            </a:r>
            <a:endParaRPr lang="fr-FR" dirty="0"/>
          </a:p>
        </p:txBody>
      </p:sp>
      <p:sp>
        <p:nvSpPr>
          <p:cNvPr id="28" name="Espace réservé du contenu 27">
            <a:extLst>
              <a:ext uri="{FF2B5EF4-FFF2-40B4-BE49-F238E27FC236}">
                <a16:creationId xmlns:a16="http://schemas.microsoft.com/office/drawing/2014/main" id="{43723A2B-47E1-9770-DDC5-201404AC9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Windmill</a:t>
            </a:r>
            <a:r>
              <a:rPr lang="fr-FR" dirty="0"/>
              <a:t> for alpha </a:t>
            </a:r>
            <a:r>
              <a:rPr lang="fr-FR" dirty="0" err="1"/>
              <a:t>decay</a:t>
            </a:r>
            <a:r>
              <a:rPr lang="fr-FR" dirty="0"/>
              <a:t> </a:t>
            </a:r>
            <a:r>
              <a:rPr lang="fr-FR" dirty="0" err="1"/>
              <a:t>spectroscopy</a:t>
            </a:r>
            <a:endParaRPr lang="fr-FR" dirty="0"/>
          </a:p>
          <a:p>
            <a:pPr lvl="1">
              <a:spcBef>
                <a:spcPts val="0"/>
              </a:spcBef>
            </a:pPr>
            <a:r>
              <a:rPr lang="fr-FR" dirty="0"/>
              <a:t>Commissioning en salle 51 fin 2024 – aout 2025</a:t>
            </a:r>
          </a:p>
          <a:p>
            <a:pPr lvl="1">
              <a:spcBef>
                <a:spcPts val="0"/>
              </a:spcBef>
            </a:pPr>
            <a:r>
              <a:rPr lang="fr-FR" dirty="0"/>
              <a:t>Problème mécaniques résolus</a:t>
            </a:r>
          </a:p>
          <a:p>
            <a:pPr lvl="1">
              <a:spcBef>
                <a:spcPts val="0"/>
              </a:spcBef>
            </a:pPr>
            <a:r>
              <a:rPr lang="fr-FR" dirty="0"/>
              <a:t>Test avec les NUMEXO2</a:t>
            </a:r>
          </a:p>
          <a:p>
            <a:pPr lvl="1">
              <a:spcBef>
                <a:spcPts val="0"/>
              </a:spcBef>
            </a:pPr>
            <a:r>
              <a:rPr lang="fr-FR" dirty="0"/>
              <a:t>Déménagement pour expérience à Jyväskylä fin 2025</a:t>
            </a:r>
          </a:p>
          <a:p>
            <a:pPr lvl="1">
              <a:spcBef>
                <a:spcPts val="0"/>
              </a:spcBef>
            </a:pPr>
            <a:r>
              <a:rPr lang="fr-FR" dirty="0"/>
              <a:t>2026: Commissioning en ligne + expériences à Jyväskylä</a:t>
            </a:r>
          </a:p>
          <a:p>
            <a:pPr lvl="1">
              <a:spcBef>
                <a:spcPts val="0"/>
              </a:spcBef>
            </a:pPr>
            <a:r>
              <a:rPr lang="fr-FR" dirty="0"/>
              <a:t>Date de retour à optimiser (Expériences à JYU/besoin S</a:t>
            </a:r>
            <a:r>
              <a:rPr lang="fr-FR" baseline="30000" dirty="0"/>
              <a:t>3</a:t>
            </a:r>
            <a:r>
              <a:rPr lang="fr-FR" dirty="0"/>
              <a:t>LEB)</a:t>
            </a:r>
          </a:p>
          <a:p>
            <a:pPr lvl="1">
              <a:spcBef>
                <a:spcPts val="0"/>
              </a:spcBef>
            </a:pPr>
            <a:endParaRPr lang="fr-FR" dirty="0"/>
          </a:p>
          <a:p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1258DB78-4ED8-C48C-729F-6E651595A7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710" y="1299341"/>
            <a:ext cx="5922290" cy="276867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3132C68-93C2-708B-8CD9-14EC0143DA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5092" y="1087692"/>
            <a:ext cx="845806" cy="817668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37FD9AF6-A9E1-572C-F332-8A09363021D5}"/>
              </a:ext>
            </a:extLst>
          </p:cNvPr>
          <p:cNvGrpSpPr/>
          <p:nvPr/>
        </p:nvGrpSpPr>
        <p:grpSpPr>
          <a:xfrm>
            <a:off x="578305" y="2732840"/>
            <a:ext cx="4343565" cy="1533627"/>
            <a:chOff x="816023" y="4425824"/>
            <a:chExt cx="4343565" cy="1533627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8DDC7345-C3EA-5178-FFA6-F9960CE28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5571" y="4935445"/>
              <a:ext cx="1155153" cy="990131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1CE25A9C-EE46-EE1D-6900-3EA3BDCCA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4367" y="4877477"/>
              <a:ext cx="919604" cy="1048099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159E4B32-E7E0-ECC3-5E2A-DFEFA4D60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544" y="4879026"/>
              <a:ext cx="1440566" cy="1080425"/>
            </a:xfrm>
            <a:prstGeom prst="rect">
              <a:avLst/>
            </a:prstGeom>
          </p:spPr>
        </p:pic>
        <p:sp>
          <p:nvSpPr>
            <p:cNvPr id="40" name="Flèche vers le haut 39">
              <a:extLst>
                <a:ext uri="{FF2B5EF4-FFF2-40B4-BE49-F238E27FC236}">
                  <a16:creationId xmlns:a16="http://schemas.microsoft.com/office/drawing/2014/main" id="{818BBBB5-5122-1B50-D5C1-6D43493455CF}"/>
                </a:ext>
              </a:extLst>
            </p:cNvPr>
            <p:cNvSpPr/>
            <p:nvPr/>
          </p:nvSpPr>
          <p:spPr>
            <a:xfrm rot="5400000">
              <a:off x="2299897" y="5234926"/>
              <a:ext cx="440426" cy="445486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Flèche vers le haut 40">
              <a:extLst>
                <a:ext uri="{FF2B5EF4-FFF2-40B4-BE49-F238E27FC236}">
                  <a16:creationId xmlns:a16="http://schemas.microsoft.com/office/drawing/2014/main" id="{54DAA67E-56F1-4177-69AE-4BDFEF9CA876}"/>
                </a:ext>
              </a:extLst>
            </p:cNvPr>
            <p:cNvSpPr/>
            <p:nvPr/>
          </p:nvSpPr>
          <p:spPr>
            <a:xfrm rot="5400000">
              <a:off x="3470511" y="5234926"/>
              <a:ext cx="440426" cy="445486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37CCF621-63B9-6681-7F08-FBDBC02BC30F}"/>
                </a:ext>
              </a:extLst>
            </p:cNvPr>
            <p:cNvSpPr txBox="1"/>
            <p:nvPr/>
          </p:nvSpPr>
          <p:spPr>
            <a:xfrm>
              <a:off x="2221860" y="4515381"/>
              <a:ext cx="16916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5DCB8E"/>
                  </a:solidFill>
                </a:rPr>
                <a:t>FRONT-END 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CD4A0587-1613-3742-C2FD-1FE9EBA7B065}"/>
                </a:ext>
              </a:extLst>
            </p:cNvPr>
            <p:cNvSpPr txBox="1"/>
            <p:nvPr/>
          </p:nvSpPr>
          <p:spPr>
            <a:xfrm>
              <a:off x="3467981" y="4517046"/>
              <a:ext cx="16916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5DCB8E"/>
                  </a:solidFill>
                </a:rPr>
                <a:t>BACK- END 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A72A0AC1-C97E-899F-C259-2BC9B9D807BD}"/>
                </a:ext>
              </a:extLst>
            </p:cNvPr>
            <p:cNvSpPr txBox="1"/>
            <p:nvPr/>
          </p:nvSpPr>
          <p:spPr>
            <a:xfrm>
              <a:off x="816023" y="4425824"/>
              <a:ext cx="1691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>
                  <a:solidFill>
                    <a:srgbClr val="5DCB8E"/>
                  </a:solidFill>
                </a:rPr>
                <a:t>SEASON Si </a:t>
              </a:r>
            </a:p>
            <a:p>
              <a:pPr algn="ctr"/>
              <a:r>
                <a:rPr lang="fr-FR" sz="1200" b="1" dirty="0">
                  <a:solidFill>
                    <a:srgbClr val="5DCB8E"/>
                  </a:solidFill>
                </a:rPr>
                <a:t>detector</a:t>
              </a:r>
            </a:p>
          </p:txBody>
        </p:sp>
      </p:grpSp>
      <p:pic>
        <p:nvPicPr>
          <p:cNvPr id="46" name="Image 45">
            <a:extLst>
              <a:ext uri="{FF2B5EF4-FFF2-40B4-BE49-F238E27FC236}">
                <a16:creationId xmlns:a16="http://schemas.microsoft.com/office/drawing/2014/main" id="{C1FF0769-5C0F-7CEF-D2C2-C598557CA10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3708" y="1249141"/>
            <a:ext cx="1050410" cy="353822"/>
          </a:xfrm>
          <a:prstGeom prst="rect">
            <a:avLst/>
          </a:prstGeom>
        </p:spPr>
      </p:pic>
      <p:pic>
        <p:nvPicPr>
          <p:cNvPr id="47" name="Picture 3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89B9042F-615B-2737-B3A9-DE07B61520D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5877" y="1789873"/>
            <a:ext cx="1178241" cy="503463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47710714-B3A9-96BB-E2B6-59505A69F18F}"/>
              </a:ext>
            </a:extLst>
          </p:cNvPr>
          <p:cNvSpPr txBox="1"/>
          <p:nvPr/>
        </p:nvSpPr>
        <p:spPr>
          <a:xfrm>
            <a:off x="8594120" y="4070821"/>
            <a:ext cx="2250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Courtesy Marine Vandebrouck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29FFB632-F2BE-6BB8-B9EE-A2AD34DDFE5C}"/>
              </a:ext>
            </a:extLst>
          </p:cNvPr>
          <p:cNvSpPr txBox="1"/>
          <p:nvPr/>
        </p:nvSpPr>
        <p:spPr>
          <a:xfrm>
            <a:off x="7964952" y="4557718"/>
            <a:ext cx="4048564" cy="1280351"/>
          </a:xfrm>
          <a:prstGeom prst="rect">
            <a:avLst/>
          </a:prstGeom>
          <a:solidFill>
            <a:srgbClr val="ECFAFD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0A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DSSD tested with radioactive sources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3-α </a:t>
            </a: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 source (</a:t>
            </a:r>
            <a:r>
              <a:rPr lang="fr-FR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239</a:t>
            </a: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Pu, </a:t>
            </a:r>
            <a:r>
              <a:rPr lang="fr-FR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241</a:t>
            </a: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Am, </a:t>
            </a:r>
            <a:r>
              <a:rPr lang="fr-FR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244</a:t>
            </a: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Cm)</a:t>
            </a:r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FWHM @ 5804.77keV : </a:t>
            </a:r>
            <a:r>
              <a:rPr lang="fr-FR" sz="1200" b="1" dirty="0">
                <a:solidFill>
                  <a:srgbClr val="60A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11.8 keV</a:t>
            </a:r>
            <a:endParaRPr lang="fr-F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source (</a:t>
            </a:r>
            <a:r>
              <a:rPr lang="fr-FR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</a:t>
            </a: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Ba)</a:t>
            </a:r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buClr>
                <a:srgbClr val="ED7D31"/>
              </a:buClr>
              <a:buFont typeface="Arial" panose="020B0604020202020204" pitchFamily="34" charset="0"/>
              <a:buChar char="•"/>
              <a:defRPr/>
            </a:pP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FWHM @ 320.3 keV : </a:t>
            </a:r>
            <a:r>
              <a:rPr lang="fr-FR" sz="1200" b="1" dirty="0">
                <a:solidFill>
                  <a:srgbClr val="60A4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~6 keV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5A4ACED1-BF13-88D4-D031-B957E4230F9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086" y="4332851"/>
            <a:ext cx="3921069" cy="1963042"/>
          </a:xfrm>
          <a:prstGeom prst="rect">
            <a:avLst/>
          </a:prstGeom>
          <a:ln w="0">
            <a:noFill/>
          </a:ln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51831213-90AA-AEB3-B06B-4527862B043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155" y="4405475"/>
            <a:ext cx="3622611" cy="1777964"/>
          </a:xfrm>
          <a:prstGeom prst="rect">
            <a:avLst/>
          </a:prstGeom>
          <a:ln w="0">
            <a:noFill/>
          </a:ln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56596B5D-75BB-EFBE-613B-3FA7FBB3C0F1}"/>
              </a:ext>
            </a:extLst>
          </p:cNvPr>
          <p:cNvSpPr txBox="1"/>
          <p:nvPr/>
        </p:nvSpPr>
        <p:spPr>
          <a:xfrm>
            <a:off x="753222" y="4401029"/>
            <a:ext cx="26655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3-</a:t>
            </a:r>
            <a:r>
              <a:rPr lang="en-US" sz="11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α</a:t>
            </a:r>
            <a:r>
              <a:rPr lang="en-US" sz="1100" b="1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calibration source 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1F8E5239-D10F-EA35-8584-A8E079AE4227}"/>
              </a:ext>
            </a:extLst>
          </p:cNvPr>
          <p:cNvSpPr txBox="1"/>
          <p:nvPr/>
        </p:nvSpPr>
        <p:spPr>
          <a:xfrm>
            <a:off x="4697369" y="4408132"/>
            <a:ext cx="20770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Electron source </a:t>
            </a:r>
            <a:endParaRPr lang="fr-FR" sz="11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178B54A-D0F0-E975-D6A1-35903B2E48C9}"/>
              </a:ext>
            </a:extLst>
          </p:cNvPr>
          <p:cNvSpPr/>
          <p:nvPr/>
        </p:nvSpPr>
        <p:spPr>
          <a:xfrm>
            <a:off x="8307270" y="5914493"/>
            <a:ext cx="2996035" cy="4254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100" b="0" strike="noStrike" spc="-1" dirty="0">
                <a:solidFill>
                  <a:srgbClr val="C13184"/>
                </a:solidFill>
                <a:latin typeface="Arial"/>
              </a:rPr>
              <a:t>Work of M. Ragot, IRFU</a:t>
            </a:r>
          </a:p>
          <a:p>
            <a:pPr>
              <a:lnSpc>
                <a:spcPct val="100000"/>
              </a:lnSpc>
              <a:buNone/>
            </a:pPr>
            <a:r>
              <a:rPr lang="fr-FR" sz="1100" spc="-1" dirty="0" err="1">
                <a:latin typeface="Arial"/>
              </a:rPr>
              <a:t>Phd</a:t>
            </a:r>
            <a:r>
              <a:rPr lang="fr-FR" sz="1100" spc="-1" dirty="0">
                <a:latin typeface="Arial"/>
              </a:rPr>
              <a:t> </a:t>
            </a:r>
            <a:r>
              <a:rPr lang="fr-FR" sz="1100" b="0" strike="noStrike" spc="-1" dirty="0">
                <a:latin typeface="Arial"/>
              </a:rPr>
              <a:t> </a:t>
            </a:r>
            <a:r>
              <a:rPr lang="fr-FR" sz="1100" b="0" strike="noStrike" spc="-1" dirty="0" err="1">
                <a:latin typeface="Arial"/>
              </a:rPr>
              <a:t>thesis</a:t>
            </a:r>
            <a:r>
              <a:rPr lang="fr-FR" sz="1100" b="0" strike="noStrike" spc="-1" dirty="0">
                <a:latin typeface="Arial"/>
              </a:rPr>
              <a:t> of E. Rey-</a:t>
            </a:r>
            <a:r>
              <a:rPr lang="fr-FR" sz="1100" b="0" strike="noStrike" spc="-1" dirty="0" err="1">
                <a:latin typeface="Arial"/>
              </a:rPr>
              <a:t>Herme</a:t>
            </a:r>
            <a:r>
              <a:rPr lang="fr-FR" sz="1100" b="0" strike="noStrike" spc="-1" dirty="0">
                <a:latin typeface="Arial"/>
              </a:rPr>
              <a:t>, IRFU, 2023</a:t>
            </a:r>
          </a:p>
        </p:txBody>
      </p:sp>
    </p:spTree>
    <p:extLst>
      <p:ext uri="{BB962C8B-B14F-4D97-AF65-F5344CB8AC3E}">
        <p14:creationId xmlns:p14="http://schemas.microsoft.com/office/powerpoint/2010/main" val="2590775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5254593" name="Rectangle : coins arrondis 1235254592"/>
          <p:cNvSpPr/>
          <p:nvPr/>
        </p:nvSpPr>
        <p:spPr bwMode="auto">
          <a:xfrm>
            <a:off x="8113210" y="1450928"/>
            <a:ext cx="3944149" cy="4127751"/>
          </a:xfrm>
          <a:prstGeom prst="roundRect">
            <a:avLst>
              <a:gd name="adj" fmla="val 9090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23381863" name="Image 112338186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3944" y="4200062"/>
            <a:ext cx="3588784" cy="1994746"/>
          </a:xfrm>
          <a:prstGeom prst="rect">
            <a:avLst/>
          </a:prstGeom>
        </p:spPr>
      </p:pic>
      <p:sp>
        <p:nvSpPr>
          <p:cNvPr id="1721496204" name="Titr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103486" tIns="51743" rIns="103486" bIns="51743" numCol="1" spcCol="0" rtlCol="0" fromWordArt="0" anchor="ctr" anchorCtr="0" forceAA="0" compatLnSpc="0"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pPr>
              <a:defRPr/>
            </a:pPr>
            <a:r>
              <a:rPr lang="en-US" sz="249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IDEAS³ : </a:t>
            </a:r>
            <a:r>
              <a:rPr lang="en-US" sz="2490" i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Identification and DEcay Assisted by S³</a:t>
            </a:r>
            <a:endParaRPr/>
          </a:p>
        </p:txBody>
      </p:sp>
      <p:sp>
        <p:nvSpPr>
          <p:cNvPr id="1717350424" name="ZoneTexte 1717350423"/>
          <p:cNvSpPr txBox="1"/>
          <p:nvPr/>
        </p:nvSpPr>
        <p:spPr bwMode="auto">
          <a:xfrm>
            <a:off x="4814333" y="6153887"/>
            <a:ext cx="2927762" cy="299294"/>
          </a:xfrm>
          <a:prstGeom prst="rect">
            <a:avLst/>
          </a:prstGeom>
          <a:noFill/>
        </p:spPr>
        <p:txBody>
          <a:bodyPr vertOverflow="overflow" horzOverflow="overflow" vert="horz" wrap="square" lIns="103486" tIns="51743" rIns="103486" bIns="51743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245" u="sng"/>
              <a:t>Positionnement</a:t>
            </a:r>
            <a:r>
              <a:rPr sz="1245"/>
              <a:t> @ S</a:t>
            </a:r>
            <a:r>
              <a:rPr sz="1245" baseline="30000"/>
              <a:t>3</a:t>
            </a:r>
            <a:r>
              <a:rPr sz="1245"/>
              <a:t>-LEB</a:t>
            </a:r>
            <a:endParaRPr sz="2037"/>
          </a:p>
        </p:txBody>
      </p:sp>
      <p:sp>
        <p:nvSpPr>
          <p:cNvPr id="1168506877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309893" y="902668"/>
            <a:ext cx="11597068" cy="450911"/>
          </a:xfrm>
          <a:prstGeom prst="rect">
            <a:avLst/>
          </a:prstGeom>
        </p:spPr>
        <p:txBody>
          <a:bodyPr vertOverflow="overflow" horzOverflow="overflow" vert="horz" wrap="square" lIns="103486" tIns="51743" rIns="103486" bIns="51743" numCol="1" spcCol="0" rtlCol="0" fromWordArt="0" anchor="t" anchorCtr="0" forceAA="0" compatLnSpc="0">
            <a:normAutofit/>
          </a:bodyPr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>
              <a:buFont typeface="Wingdings"/>
              <a:buChar char="Ø"/>
              <a:defRPr/>
            </a:pPr>
            <a:r>
              <a:rPr sz="2037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Station d’identification @ S</a:t>
            </a:r>
            <a:r>
              <a:rPr sz="2037" baseline="3000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3</a:t>
            </a:r>
            <a:r>
              <a:rPr sz="2037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-LEB ⊕ </a:t>
            </a:r>
            <a:r>
              <a:rPr lang="fr-FR" sz="2037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Spectroscopie β-decay détaillée dans la région de </a:t>
            </a:r>
            <a:r>
              <a:rPr lang="fr-FR" sz="2037" baseline="3000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100</a:t>
            </a:r>
            <a:r>
              <a:rPr lang="fr-FR" sz="2037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Sn</a:t>
            </a:r>
            <a:endParaRPr sz="2037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065741758" name="Image 206574175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342426" y="3342095"/>
            <a:ext cx="3637803" cy="1596158"/>
          </a:xfrm>
          <a:prstGeom prst="rect">
            <a:avLst/>
          </a:prstGeom>
        </p:spPr>
      </p:pic>
      <p:sp>
        <p:nvSpPr>
          <p:cNvPr id="915963622" name="Rectangle 915963621"/>
          <p:cNvSpPr/>
          <p:nvPr/>
        </p:nvSpPr>
        <p:spPr bwMode="auto">
          <a:xfrm>
            <a:off x="8601800" y="5098492"/>
            <a:ext cx="2966969" cy="3392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1857" tIns="50928" rIns="101857" bIns="50928" anchor="t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1245">
                <a:latin typeface="Arial"/>
              </a:rPr>
              <a:t>Simulations et analyse avec</a:t>
            </a:r>
            <a:endParaRPr sz="1245">
              <a:latin typeface="Arial"/>
            </a:endParaRPr>
          </a:p>
        </p:txBody>
      </p:sp>
      <p:pic>
        <p:nvPicPr>
          <p:cNvPr id="314747960" name="Image 31474795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1146073" y="4992567"/>
            <a:ext cx="396259" cy="440965"/>
          </a:xfrm>
          <a:prstGeom prst="rect">
            <a:avLst/>
          </a:prstGeom>
        </p:spPr>
      </p:pic>
      <p:pic>
        <p:nvPicPr>
          <p:cNvPr id="2045298003" name="Image 204529800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49444" y="1316180"/>
            <a:ext cx="3092971" cy="2497534"/>
          </a:xfrm>
          <a:prstGeom prst="rect">
            <a:avLst/>
          </a:prstGeom>
        </p:spPr>
      </p:pic>
      <p:pic>
        <p:nvPicPr>
          <p:cNvPr id="344291168" name="Image 34429116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725651" y="1297574"/>
            <a:ext cx="3893328" cy="2503618"/>
          </a:xfrm>
          <a:prstGeom prst="rect">
            <a:avLst/>
          </a:prstGeom>
        </p:spPr>
      </p:pic>
      <p:sp>
        <p:nvSpPr>
          <p:cNvPr id="288100966" name="ZoneTexte 288100965"/>
          <p:cNvSpPr txBox="1"/>
          <p:nvPr/>
        </p:nvSpPr>
        <p:spPr bwMode="auto">
          <a:xfrm>
            <a:off x="541101" y="3783443"/>
            <a:ext cx="2927354" cy="299294"/>
          </a:xfrm>
          <a:prstGeom prst="rect">
            <a:avLst/>
          </a:prstGeom>
          <a:noFill/>
        </p:spPr>
        <p:txBody>
          <a:bodyPr vertOverflow="overflow" horzOverflow="overflow" vert="horz" wrap="square" lIns="103486" tIns="51743" rIns="103486" bIns="51743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245" u="sng"/>
              <a:t>Vue complète</a:t>
            </a:r>
            <a:endParaRPr sz="2037"/>
          </a:p>
        </p:txBody>
      </p:sp>
      <p:sp>
        <p:nvSpPr>
          <p:cNvPr id="329685327" name="ZoneTexte 329685326"/>
          <p:cNvSpPr txBox="1"/>
          <p:nvPr/>
        </p:nvSpPr>
        <p:spPr bwMode="auto">
          <a:xfrm>
            <a:off x="3965812" y="3783443"/>
            <a:ext cx="3439608" cy="299294"/>
          </a:xfrm>
          <a:prstGeom prst="rect">
            <a:avLst/>
          </a:prstGeom>
          <a:noFill/>
        </p:spPr>
        <p:txBody>
          <a:bodyPr vertOverflow="overflow" horzOverflow="overflow" vert="horz" wrap="square" lIns="103486" tIns="51743" rIns="103486" bIns="51743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1245" u="sng"/>
              <a:t>Coupe verticale</a:t>
            </a:r>
            <a:r>
              <a:rPr sz="1245"/>
              <a:t> (le long de la ligne faisceau)</a:t>
            </a:r>
            <a:endParaRPr sz="2037"/>
          </a:p>
        </p:txBody>
      </p:sp>
      <p:graphicFrame>
        <p:nvGraphicFramePr>
          <p:cNvPr id="28495398" name="Tableau 28495397"/>
          <p:cNvGraphicFramePr>
            <a:graphicFrameLocks/>
          </p:cNvGraphicFramePr>
          <p:nvPr/>
        </p:nvGraphicFramePr>
        <p:xfrm>
          <a:off x="8601800" y="1414809"/>
          <a:ext cx="3027432" cy="181515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513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3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45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400"/>
                        <a:t>Observables</a:t>
                      </a:r>
                    </a:p>
                  </a:txBody>
                  <a:tcPr marL="103486" marR="103486" marT="51743" marB="51743">
                    <a:lnR w="12699" algn="ctr">
                      <a:solidFill>
                        <a:srgbClr val="000000"/>
                      </a:solidFill>
                    </a:lnR>
                    <a:lnB w="190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400"/>
                        <a:t>Détecteur</a:t>
                      </a:r>
                    </a:p>
                  </a:txBody>
                  <a:tcPr marL="103486" marR="103486" marT="51743" marB="51743">
                    <a:lnL w="12699" algn="ctr">
                      <a:solidFill>
                        <a:srgbClr val="000000"/>
                      </a:solidFill>
                    </a:lnL>
                    <a:lnB w="1904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24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</a:rPr>
                        <a:t>β</a:t>
                      </a:r>
                      <a:endParaRPr sz="1400"/>
                    </a:p>
                  </a:txBody>
                  <a:tcPr marL="103486" marR="103486" marT="51743" marB="51743">
                    <a:lnR w="12699" algn="ctr">
                      <a:solidFill>
                        <a:srgbClr val="000000"/>
                      </a:solidFill>
                    </a:lnR>
                    <a:lnT w="19049" algn="ctr">
                      <a:solidFill>
                        <a:srgbClr val="000000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400"/>
                        <a:t>Siliciums</a:t>
                      </a:r>
                    </a:p>
                  </a:txBody>
                  <a:tcPr marL="103486" marR="103486" marT="51743" marB="51743">
                    <a:lnL w="12699" algn="ctr">
                      <a:solidFill>
                        <a:srgbClr val="000000"/>
                      </a:solidFill>
                    </a:lnL>
                    <a:lnT w="19049" algn="ctr">
                      <a:solidFill>
                        <a:srgbClr val="000000"/>
                      </a:solidFill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54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sz="1400" b="0" i="0" u="none" strike="noStrike" cap="none" spc="0">
                          <a:solidFill>
                            <a:schemeClr val="tx1"/>
                          </a:solidFill>
                          <a:latin typeface="Asana Math"/>
                          <a:ea typeface="Asana Math"/>
                          <a:cs typeface="Asana Math"/>
                        </a:rPr>
                        <a:t>γ</a:t>
                      </a:r>
                      <a:r>
                        <a:rPr lang="fr-FR" sz="1400" b="0" i="0" u="none" strike="noStrike" cap="none" spc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-rays</a:t>
                      </a:r>
                      <a:endParaRPr sz="1400"/>
                    </a:p>
                  </a:txBody>
                  <a:tcPr marL="103486" marR="103486" marT="51743" marB="51743">
                    <a:lnR w="12699" algn="ctr">
                      <a:solidFill>
                        <a:srgbClr val="000000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400"/>
                        <a:t>HPGe, LEPS, CeBr</a:t>
                      </a:r>
                      <a:r>
                        <a:rPr sz="1400" baseline="-25000"/>
                        <a:t>3</a:t>
                      </a:r>
                      <a:endParaRPr sz="1400"/>
                    </a:p>
                  </a:txBody>
                  <a:tcPr marL="103486" marR="103486" marT="51743" marB="51743">
                    <a:lnL w="12699" algn="ctr">
                      <a:solidFill>
                        <a:srgbClr val="000000"/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45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400"/>
                        <a:t>X-rays</a:t>
                      </a:r>
                    </a:p>
                  </a:txBody>
                  <a:tcPr marL="103486" marR="103486" marT="51743" marB="51743">
                    <a:lnR w="12699" algn="ctr">
                      <a:solidFill>
                        <a:srgbClr val="000000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400"/>
                        <a:t>LEPS</a:t>
                      </a:r>
                    </a:p>
                  </a:txBody>
                  <a:tcPr marL="103486" marR="103486" marT="51743" marB="51743">
                    <a:lnL w="12699" algn="ctr">
                      <a:solidFill>
                        <a:srgbClr val="000000"/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01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400"/>
                        <a:t> </a:t>
                      </a:r>
                      <a:r>
                        <a:rPr lang="fr-FR" sz="1400" b="0" i="0" u="none" strike="noStrike" cap="none" spc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</a:rPr>
                        <a:t>β</a:t>
                      </a:r>
                      <a:r>
                        <a:rPr sz="1400"/>
                        <a:t>-proton</a:t>
                      </a:r>
                    </a:p>
                  </a:txBody>
                  <a:tcPr marL="103486" marR="103486" marT="51743" marB="51743">
                    <a:lnR w="12699" algn="ctr">
                      <a:solidFill>
                        <a:srgbClr val="000000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sz="1400"/>
                        <a:t>Siliciums</a:t>
                      </a:r>
                    </a:p>
                  </a:txBody>
                  <a:tcPr marL="103486" marR="103486" marT="51743" marB="51743">
                    <a:lnL w="12699" algn="ctr">
                      <a:solidFill>
                        <a:srgbClr val="000000"/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02478843" name="Rectangle : coins arrondis 602478842"/>
          <p:cNvSpPr/>
          <p:nvPr/>
        </p:nvSpPr>
        <p:spPr bwMode="auto">
          <a:xfrm>
            <a:off x="378674" y="1293692"/>
            <a:ext cx="7424615" cy="2816233"/>
          </a:xfrm>
          <a:prstGeom prst="roundRect">
            <a:avLst>
              <a:gd name="adj" fmla="val 9090"/>
            </a:avLst>
          </a:prstGeom>
          <a:noFill/>
          <a:ln w="127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1810241" name="Espace réservé du contenu 3"/>
          <p:cNvSpPr>
            <a:spLocks noGrp="1"/>
          </p:cNvSpPr>
          <p:nvPr/>
        </p:nvSpPr>
        <p:spPr bwMode="auto">
          <a:xfrm>
            <a:off x="541101" y="4200062"/>
            <a:ext cx="3972843" cy="2100634"/>
          </a:xfrm>
          <a:prstGeom prst="rect">
            <a:avLst/>
          </a:prstGeom>
        </p:spPr>
        <p:txBody>
          <a:bodyPr vertOverflow="overflow" horzOverflow="overflow" vert="horz" wrap="square" lIns="103486" tIns="51743" rIns="103486" bIns="51743" numCol="1" spcCol="0" rtlCol="0" fromWordArt="0" anchor="t" anchorCtr="0" forceAA="0" compatLnSpc="0">
            <a:normAutofit fontScale="80000" lnSpcReduction="14000"/>
          </a:bodyPr>
          <a:lstStyle>
            <a:lvl1pPr marL="228600" indent="-228600" algn="l" defTabSz="914400">
              <a:lnSpc>
                <a:spcPct val="90000"/>
              </a:lnSpc>
              <a:spcBef>
                <a:spcPts val="998"/>
              </a:spcBef>
              <a:buFont typeface="Arial"/>
              <a:buChar char="•"/>
              <a:defRPr sz="20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6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4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4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5pPr>
            <a:lvl6pPr marL="2514598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sz="2716" b="1">
                <a:solidFill>
                  <a:schemeClr val="tx1"/>
                </a:solidFill>
              </a:rPr>
              <a:t>Planning :</a:t>
            </a:r>
            <a:endParaRPr sz="2716" b="1"/>
          </a:p>
          <a:p>
            <a:pPr>
              <a:spcBef>
                <a:spcPts val="385"/>
              </a:spcBef>
              <a:defRPr/>
            </a:pPr>
            <a:r>
              <a:rPr sz="2263"/>
              <a:t>Prochaines semaines : </a:t>
            </a:r>
          </a:p>
          <a:p>
            <a:pPr lvl="1">
              <a:spcBef>
                <a:spcPts val="0"/>
              </a:spcBef>
              <a:defRPr/>
            </a:pPr>
            <a:r>
              <a:rPr sz="2037">
                <a:solidFill>
                  <a:schemeClr val="tx1"/>
                </a:solidFill>
              </a:rPr>
              <a:t>Achat mécanique </a:t>
            </a:r>
            <a:r>
              <a:rPr lang="fr-FR" sz="2037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⊕</a:t>
            </a:r>
            <a:r>
              <a:rPr sz="2037">
                <a:solidFill>
                  <a:schemeClr val="tx1"/>
                </a:solidFill>
              </a:rPr>
              <a:t> Si </a:t>
            </a:r>
          </a:p>
          <a:p>
            <a:pPr marL="517413" lvl="1" indent="0">
              <a:spcBef>
                <a:spcPts val="32"/>
              </a:spcBef>
              <a:spcAft>
                <a:spcPts val="385"/>
              </a:spcAft>
              <a:buNone/>
              <a:defRPr/>
            </a:pPr>
            <a:r>
              <a:rPr sz="2037">
                <a:solidFill>
                  <a:schemeClr val="tx1"/>
                </a:solidFill>
              </a:rPr>
              <a:t>(ouverture ligne budgétaire 100k</a:t>
            </a:r>
            <a:r>
              <a:rPr sz="2037">
                <a:solidFill>
                  <a:schemeClr val="tx1"/>
                </a:solidFill>
                <a:latin typeface="Arial"/>
                <a:ea typeface="Arial"/>
                <a:cs typeface="Arial"/>
              </a:rPr>
              <a:t>€</a:t>
            </a:r>
            <a:r>
              <a:rPr sz="2037">
                <a:solidFill>
                  <a:schemeClr val="tx1"/>
                </a:solidFill>
              </a:rPr>
              <a:t>)</a:t>
            </a:r>
          </a:p>
          <a:p>
            <a:pPr>
              <a:spcBef>
                <a:spcPts val="385"/>
              </a:spcBef>
              <a:defRPr/>
            </a:pPr>
            <a:r>
              <a:rPr sz="2263"/>
              <a:t>Hiver 2025-2026 : </a:t>
            </a:r>
          </a:p>
          <a:p>
            <a:pPr lvl="1">
              <a:spcBef>
                <a:spcPts val="0"/>
              </a:spcBef>
              <a:defRPr/>
            </a:pPr>
            <a:r>
              <a:rPr sz="2037">
                <a:solidFill>
                  <a:schemeClr val="tx1"/>
                </a:solidFill>
              </a:rPr>
              <a:t>Montage et tests @ IJCLab </a:t>
            </a:r>
            <a:endParaRPr sz="2037"/>
          </a:p>
          <a:p>
            <a:pPr>
              <a:spcBef>
                <a:spcPts val="385"/>
              </a:spcBef>
              <a:defRPr/>
            </a:pPr>
            <a:r>
              <a:rPr sz="2263"/>
              <a:t>Juin 2026</a:t>
            </a:r>
          </a:p>
          <a:p>
            <a:pPr lvl="1">
              <a:spcBef>
                <a:spcPts val="0"/>
              </a:spcBef>
              <a:defRPr/>
            </a:pPr>
            <a:r>
              <a:rPr sz="2037">
                <a:solidFill>
                  <a:schemeClr val="tx1"/>
                </a:solidFill>
              </a:rPr>
              <a:t>Montage @ GANIL</a:t>
            </a:r>
            <a:endParaRPr sz="2037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4DD47E-C8D7-8E41-0365-F46A65D98A70}"/>
              </a:ext>
            </a:extLst>
          </p:cNvPr>
          <p:cNvSpPr/>
          <p:nvPr/>
        </p:nvSpPr>
        <p:spPr>
          <a:xfrm>
            <a:off x="9195966" y="5756660"/>
            <a:ext cx="1556498" cy="302618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100" b="0" strike="noStrike" spc="-1" dirty="0">
                <a:latin typeface="Arial"/>
              </a:rPr>
              <a:t>Léo </a:t>
            </a:r>
            <a:r>
              <a:rPr lang="fr-FR" sz="1100" b="0" strike="noStrike" spc="-1" dirty="0" err="1">
                <a:latin typeface="Arial"/>
              </a:rPr>
              <a:t>Plagnol</a:t>
            </a:r>
            <a:r>
              <a:rPr lang="fr-FR" sz="1100" b="0" strike="noStrike" spc="-1" dirty="0">
                <a:latin typeface="Arial"/>
              </a:rPr>
              <a:t> (</a:t>
            </a:r>
            <a:r>
              <a:rPr lang="fr-FR" sz="1100" b="0" strike="noStrike" spc="-1" dirty="0" err="1">
                <a:latin typeface="Arial"/>
              </a:rPr>
              <a:t>IJCLab</a:t>
            </a:r>
            <a:r>
              <a:rPr lang="fr-FR" sz="1100" b="0" strike="noStrike" spc="-1" dirty="0">
                <a:latin typeface="Arial"/>
              </a:rPr>
              <a:t>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EAP2025, S</a:t>
            </a:r>
            <a:r>
              <a:rPr lang="fr-FR" baseline="30000" dirty="0"/>
              <a:t>3</a:t>
            </a:r>
            <a:r>
              <a:rPr lang="fr-FR" dirty="0"/>
              <a:t>LEB, Paris, 9/10/2025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>
                <a:cs typeface="Arial" panose="020B0604020202020204" pitchFamily="34" charset="0"/>
              </a:rPr>
              <a:pPr/>
              <a:t>13</a:t>
            </a:fld>
            <a:endParaRPr lang="fr-FR" dirty="0">
              <a:cs typeface="Arial" panose="020B0604020202020204" pitchFamily="34" charset="0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CEE4CDEC-DFF6-0B9B-B106-C084EA60D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strike="noStrike" spc="-1" dirty="0">
                <a:solidFill>
                  <a:schemeClr val="accent2"/>
                </a:solidFill>
                <a:latin typeface="Arial"/>
              </a:rPr>
              <a:t>Double laser-RF spectroscopy</a:t>
            </a:r>
            <a:endParaRPr lang="fr-FR" dirty="0"/>
          </a:p>
        </p:txBody>
      </p:sp>
      <p:sp>
        <p:nvSpPr>
          <p:cNvPr id="28" name="Espace réservé du contenu 27">
            <a:extLst>
              <a:ext uri="{FF2B5EF4-FFF2-40B4-BE49-F238E27FC236}">
                <a16:creationId xmlns:a16="http://schemas.microsoft.com/office/drawing/2014/main" id="{43723A2B-47E1-9770-DDC5-201404AC9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1923"/>
            <a:ext cx="5568910" cy="5166078"/>
          </a:xfrm>
        </p:spPr>
        <p:txBody>
          <a:bodyPr/>
          <a:lstStyle/>
          <a:p>
            <a:r>
              <a:rPr lang="fr-FR" dirty="0"/>
              <a:t>Nouveau « Atomic Beam Unit » ABU pour S</a:t>
            </a:r>
            <a:r>
              <a:rPr lang="fr-FR" baseline="30000" dirty="0"/>
              <a:t>3</a:t>
            </a:r>
            <a:endParaRPr lang="fr-FR" dirty="0"/>
          </a:p>
          <a:p>
            <a:pPr lvl="1">
              <a:spcBef>
                <a:spcPts val="0"/>
              </a:spcBef>
            </a:pPr>
            <a:r>
              <a:rPr lang="fr-FR" dirty="0"/>
              <a:t>Avec Possibilité de tester méthode spectroscopie double laser-RF </a:t>
            </a:r>
          </a:p>
          <a:p>
            <a:pPr lvl="1">
              <a:spcBef>
                <a:spcPts val="0"/>
              </a:spcBef>
            </a:pPr>
            <a:r>
              <a:rPr lang="fr-FR" dirty="0"/>
              <a:t>Simulations SIMION </a:t>
            </a:r>
          </a:p>
          <a:p>
            <a:pPr lvl="1">
              <a:spcBef>
                <a:spcPts val="0"/>
              </a:spcBef>
            </a:pPr>
            <a:r>
              <a:rPr lang="fr-FR" dirty="0"/>
              <a:t>Design en cours de finalisation</a:t>
            </a:r>
          </a:p>
          <a:p>
            <a:pPr lvl="1">
              <a:spcBef>
                <a:spcPts val="0"/>
              </a:spcBef>
            </a:pPr>
            <a:r>
              <a:rPr lang="fr-FR" dirty="0"/>
              <a:t>Première phase avant implémentation dans le jet de S</a:t>
            </a:r>
            <a:r>
              <a:rPr lang="fr-FR" baseline="30000" dirty="0"/>
              <a:t>3</a:t>
            </a:r>
            <a:r>
              <a:rPr lang="fr-FR" dirty="0"/>
              <a:t>LEB</a:t>
            </a:r>
          </a:p>
          <a:p>
            <a:pPr lvl="1">
              <a:spcBef>
                <a:spcPts val="0"/>
              </a:spcBef>
            </a:pPr>
            <a:r>
              <a:rPr lang="fr-FR" dirty="0"/>
              <a:t>Demande ANR octobre 2025 (A. de </a:t>
            </a:r>
            <a:r>
              <a:rPr lang="fr-FR" dirty="0" err="1"/>
              <a:t>Roubin</a:t>
            </a:r>
            <a:r>
              <a:rPr lang="fr-FR" dirty="0"/>
              <a:t>)</a:t>
            </a:r>
          </a:p>
          <a:p>
            <a:pPr lvl="1">
              <a:spcBef>
                <a:spcPts val="0"/>
              </a:spcBef>
            </a:pPr>
            <a:endParaRPr lang="fr-FR" dirty="0"/>
          </a:p>
          <a:p>
            <a:endParaRPr lang="fr-FR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47710714-B3A9-96BB-E2B6-59505A69F18F}"/>
              </a:ext>
            </a:extLst>
          </p:cNvPr>
          <p:cNvSpPr txBox="1"/>
          <p:nvPr/>
        </p:nvSpPr>
        <p:spPr>
          <a:xfrm>
            <a:off x="8361962" y="5887437"/>
            <a:ext cx="1893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/>
              <a:t>Courtesy</a:t>
            </a:r>
            <a:r>
              <a:rPr lang="fr-FR" sz="1200" i="1" dirty="0"/>
              <a:t> Antoine de </a:t>
            </a:r>
            <a:r>
              <a:rPr lang="fr-FR" sz="1200" i="1" dirty="0" err="1"/>
              <a:t>Roubin</a:t>
            </a:r>
            <a:endParaRPr lang="fr-FR" sz="1200" i="1" dirty="0"/>
          </a:p>
        </p:txBody>
      </p:sp>
      <p:grpSp>
        <p:nvGrpSpPr>
          <p:cNvPr id="3" name="Groupe 4">
            <a:extLst>
              <a:ext uri="{FF2B5EF4-FFF2-40B4-BE49-F238E27FC236}">
                <a16:creationId xmlns:a16="http://schemas.microsoft.com/office/drawing/2014/main" id="{F8F024FC-2F1C-FC11-1C87-978A602F2D0A}"/>
              </a:ext>
            </a:extLst>
          </p:cNvPr>
          <p:cNvGrpSpPr/>
          <p:nvPr/>
        </p:nvGrpSpPr>
        <p:grpSpPr>
          <a:xfrm>
            <a:off x="5638750" y="1175117"/>
            <a:ext cx="6396120" cy="4568760"/>
            <a:chOff x="191520" y="1412640"/>
            <a:chExt cx="6396120" cy="456876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F70FD13-D5C8-4A0C-7A6B-F4A54EA34958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1520" y="1412640"/>
              <a:ext cx="6383880" cy="456876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6" name="ZoneTexte 61">
              <a:extLst>
                <a:ext uri="{FF2B5EF4-FFF2-40B4-BE49-F238E27FC236}">
                  <a16:creationId xmlns:a16="http://schemas.microsoft.com/office/drawing/2014/main" id="{E3C9B661-7E7A-046F-0FEB-A296CD857206}"/>
                </a:ext>
              </a:extLst>
            </p:cNvPr>
            <p:cNvSpPr/>
            <p:nvPr/>
          </p:nvSpPr>
          <p:spPr>
            <a:xfrm>
              <a:off x="5428080" y="1885320"/>
              <a:ext cx="1159560" cy="2725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200" b="1" strike="noStrike" spc="-1">
                  <a:solidFill>
                    <a:schemeClr val="accent1"/>
                  </a:solidFill>
                  <a:latin typeface="Arial"/>
                  <a:ea typeface="ＭＳ Ｐゴシック"/>
                </a:rPr>
                <a:t>MCP detector</a:t>
              </a:r>
              <a:endParaRPr lang="fr-FR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" name="ZoneTexte 63">
              <a:extLst>
                <a:ext uri="{FF2B5EF4-FFF2-40B4-BE49-F238E27FC236}">
                  <a16:creationId xmlns:a16="http://schemas.microsoft.com/office/drawing/2014/main" id="{AEF570EE-45FA-7576-F91F-7120B73C7973}"/>
                </a:ext>
              </a:extLst>
            </p:cNvPr>
            <p:cNvSpPr/>
            <p:nvPr/>
          </p:nvSpPr>
          <p:spPr>
            <a:xfrm>
              <a:off x="4106160" y="2543040"/>
              <a:ext cx="1490040" cy="2725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200" b="1" strike="noStrike" spc="-1">
                  <a:solidFill>
                    <a:schemeClr val="accent1"/>
                  </a:solidFill>
                  <a:latin typeface="Arial"/>
                  <a:ea typeface="ＭＳ Ｐゴシック"/>
                </a:rPr>
                <a:t>TOF spectrometer</a:t>
              </a:r>
              <a:endParaRPr lang="fr-FR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8" name="ZoneTexte 65">
              <a:extLst>
                <a:ext uri="{FF2B5EF4-FFF2-40B4-BE49-F238E27FC236}">
                  <a16:creationId xmlns:a16="http://schemas.microsoft.com/office/drawing/2014/main" id="{28B0FB5B-3819-0163-85B9-7532194F3AD2}"/>
                </a:ext>
              </a:extLst>
            </p:cNvPr>
            <p:cNvSpPr/>
            <p:nvPr/>
          </p:nvSpPr>
          <p:spPr>
            <a:xfrm>
              <a:off x="1643400" y="3445920"/>
              <a:ext cx="561960" cy="2725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200" b="1" strike="noStrike" spc="-1">
                  <a:solidFill>
                    <a:schemeClr val="accent1"/>
                  </a:solidFill>
                  <a:latin typeface="Arial"/>
                  <a:ea typeface="ＭＳ Ｐゴシック"/>
                </a:rPr>
                <a:t>Oven</a:t>
              </a:r>
              <a:endParaRPr lang="fr-FR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" name="ZoneTexte 66">
              <a:extLst>
                <a:ext uri="{FF2B5EF4-FFF2-40B4-BE49-F238E27FC236}">
                  <a16:creationId xmlns:a16="http://schemas.microsoft.com/office/drawing/2014/main" id="{10E0FAF6-830F-74A4-E007-BDAAA551E76A}"/>
                </a:ext>
              </a:extLst>
            </p:cNvPr>
            <p:cNvSpPr/>
            <p:nvPr/>
          </p:nvSpPr>
          <p:spPr>
            <a:xfrm>
              <a:off x="2889720" y="3986280"/>
              <a:ext cx="1136520" cy="2725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200" b="1" strike="noStrike" spc="-1">
                  <a:solidFill>
                    <a:schemeClr val="accent1"/>
                  </a:solidFill>
                  <a:latin typeface="Arial"/>
                  <a:ea typeface="ＭＳ Ｐゴシック"/>
                </a:rPr>
                <a:t>RF excitation</a:t>
              </a:r>
              <a:endParaRPr lang="fr-FR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" name="Étoile : 5 branches 46">
              <a:extLst>
                <a:ext uri="{FF2B5EF4-FFF2-40B4-BE49-F238E27FC236}">
                  <a16:creationId xmlns:a16="http://schemas.microsoft.com/office/drawing/2014/main" id="{B12C428E-9E43-77F7-5C43-6710734EFA5C}"/>
                </a:ext>
              </a:extLst>
            </p:cNvPr>
            <p:cNvSpPr/>
            <p:nvPr/>
          </p:nvSpPr>
          <p:spPr>
            <a:xfrm>
              <a:off x="2926440" y="3535560"/>
              <a:ext cx="332640" cy="28764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C000"/>
            </a:solidFill>
            <a:ln>
              <a:solidFill>
                <a:srgbClr val="BC8E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US" sz="1600" b="0" strike="noStrike" spc="-1">
                <a:solidFill>
                  <a:schemeClr val="lt1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" name="Étoile : 5 branches 46">
              <a:extLst>
                <a:ext uri="{FF2B5EF4-FFF2-40B4-BE49-F238E27FC236}">
                  <a16:creationId xmlns:a16="http://schemas.microsoft.com/office/drawing/2014/main" id="{875F9673-961C-3331-5813-212514D3CF44}"/>
                </a:ext>
              </a:extLst>
            </p:cNvPr>
            <p:cNvSpPr/>
            <p:nvPr/>
          </p:nvSpPr>
          <p:spPr>
            <a:xfrm>
              <a:off x="4808520" y="3535560"/>
              <a:ext cx="347760" cy="28764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C000"/>
            </a:solidFill>
            <a:ln>
              <a:solidFill>
                <a:srgbClr val="BC8E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en-US" sz="1600" b="0" strike="noStrike" spc="-1">
                <a:solidFill>
                  <a:schemeClr val="lt1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3" name="ZoneTexte 69">
              <a:extLst>
                <a:ext uri="{FF2B5EF4-FFF2-40B4-BE49-F238E27FC236}">
                  <a16:creationId xmlns:a16="http://schemas.microsoft.com/office/drawing/2014/main" id="{FD20101F-F466-090E-5516-B8A4F6A3D39F}"/>
                </a:ext>
              </a:extLst>
            </p:cNvPr>
            <p:cNvSpPr/>
            <p:nvPr/>
          </p:nvSpPr>
          <p:spPr>
            <a:xfrm>
              <a:off x="3279240" y="4579200"/>
              <a:ext cx="1420200" cy="2725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200" b="1" strike="noStrike" spc="-1">
                  <a:solidFill>
                    <a:schemeClr val="accent4">
                      <a:lumMod val="75000"/>
                    </a:schemeClr>
                  </a:solidFill>
                  <a:latin typeface="Arial"/>
                  <a:ea typeface="ＭＳ Ｐゴシック"/>
                </a:rPr>
                <a:t>Laser interaction</a:t>
              </a:r>
              <a:endParaRPr lang="fr-FR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ZoneTexte 70">
              <a:extLst>
                <a:ext uri="{FF2B5EF4-FFF2-40B4-BE49-F238E27FC236}">
                  <a16:creationId xmlns:a16="http://schemas.microsoft.com/office/drawing/2014/main" id="{F69EBA12-3D11-BF21-1299-638498D4522E}"/>
                </a:ext>
              </a:extLst>
            </p:cNvPr>
            <p:cNvSpPr/>
            <p:nvPr/>
          </p:nvSpPr>
          <p:spPr>
            <a:xfrm>
              <a:off x="3551760" y="3149640"/>
              <a:ext cx="900360" cy="2725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200" b="1" strike="noStrike" spc="-1">
                  <a:solidFill>
                    <a:schemeClr val="accent1"/>
                  </a:solidFill>
                  <a:latin typeface="Arial"/>
                  <a:ea typeface="ＭＳ Ｐゴシック"/>
                </a:rPr>
                <a:t>Apertures</a:t>
              </a:r>
              <a:endParaRPr lang="fr-FR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" name="ZoneTexte 71">
              <a:extLst>
                <a:ext uri="{FF2B5EF4-FFF2-40B4-BE49-F238E27FC236}">
                  <a16:creationId xmlns:a16="http://schemas.microsoft.com/office/drawing/2014/main" id="{0715CCBF-F7C9-47A8-9CB1-2B8EBA9BAB69}"/>
                </a:ext>
              </a:extLst>
            </p:cNvPr>
            <p:cNvSpPr/>
            <p:nvPr/>
          </p:nvSpPr>
          <p:spPr>
            <a:xfrm>
              <a:off x="1997640" y="3103560"/>
              <a:ext cx="933840" cy="2725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200" b="1" strike="noStrike" spc="-1">
                  <a:solidFill>
                    <a:schemeClr val="accent1"/>
                  </a:solidFill>
                  <a:latin typeface="Arial"/>
                  <a:ea typeface="ＭＳ Ｐゴシック"/>
                </a:rPr>
                <a:t>Collimator</a:t>
              </a:r>
              <a:endParaRPr lang="fr-FR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6" name="TextBox 54">
            <a:extLst>
              <a:ext uri="{FF2B5EF4-FFF2-40B4-BE49-F238E27FC236}">
                <a16:creationId xmlns:a16="http://schemas.microsoft.com/office/drawing/2014/main" id="{F84BBA19-F98E-8118-6175-DC178BB4211A}"/>
              </a:ext>
            </a:extLst>
          </p:cNvPr>
          <p:cNvSpPr/>
          <p:nvPr/>
        </p:nvSpPr>
        <p:spPr>
          <a:xfrm>
            <a:off x="1465810" y="5721536"/>
            <a:ext cx="275868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00" b="0" i="1" strike="noStrike" spc="-1" dirty="0">
                <a:solidFill>
                  <a:schemeClr val="dk1"/>
                </a:solidFill>
                <a:latin typeface="Arial"/>
                <a:ea typeface="ＭＳ Ｐゴシック"/>
              </a:rPr>
              <a:t>R.P. de Groote et al., PLB 827 (2022)</a:t>
            </a:r>
            <a:endParaRPr lang="fr-FR" sz="11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0F3D2530-0023-58B1-568D-0202BA44D0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24390" y="3298037"/>
            <a:ext cx="3817080" cy="227947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" name="Image 673" descr="KULEUVEN_CMYK_LOGO.png">
            <a:extLst>
              <a:ext uri="{FF2B5EF4-FFF2-40B4-BE49-F238E27FC236}">
                <a16:creationId xmlns:a16="http://schemas.microsoft.com/office/drawing/2014/main" id="{D325EBFF-3609-671D-736A-99A067413128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363040" y="5837400"/>
            <a:ext cx="762840" cy="303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" name="Image 11">
            <a:extLst>
              <a:ext uri="{FF2B5EF4-FFF2-40B4-BE49-F238E27FC236}">
                <a16:creationId xmlns:a16="http://schemas.microsoft.com/office/drawing/2014/main" id="{139441B6-CEB1-7971-FC9C-E67F7F33C488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504440" y="5594760"/>
            <a:ext cx="858240" cy="858240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132078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EAP2025, S</a:t>
            </a:r>
            <a:r>
              <a:rPr lang="fr-FR" baseline="30000" dirty="0"/>
              <a:t>3</a:t>
            </a:r>
            <a:r>
              <a:rPr lang="fr-FR" dirty="0"/>
              <a:t>LEB, Paris, 9/10/2025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>
                <a:cs typeface="Arial" panose="020B0604020202020204" pitchFamily="34" charset="0"/>
              </a:rPr>
              <a:pPr/>
              <a:t>14</a:t>
            </a:fld>
            <a:endParaRPr lang="fr-FR" dirty="0">
              <a:cs typeface="Arial" panose="020B0604020202020204" pitchFamily="34" charset="0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CEE4CDEC-DFF6-0B9B-B106-C084EA60D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strike="noStrike" spc="-1" dirty="0">
                <a:solidFill>
                  <a:schemeClr val="accent2"/>
                </a:solidFill>
                <a:latin typeface="Arial"/>
              </a:rPr>
              <a:t>Laser Resonance Chromatography LRC</a:t>
            </a:r>
            <a:endParaRPr lang="fr-FR" dirty="0"/>
          </a:p>
        </p:txBody>
      </p:sp>
      <p:pic>
        <p:nvPicPr>
          <p:cNvPr id="21" name="Image 6">
            <a:extLst>
              <a:ext uri="{FF2B5EF4-FFF2-40B4-BE49-F238E27FC236}">
                <a16:creationId xmlns:a16="http://schemas.microsoft.com/office/drawing/2014/main" id="{AEC06C8C-F250-50D4-4268-113197535B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249" y="2896761"/>
            <a:ext cx="5560574" cy="294453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" name="Rectangle 9">
            <a:extLst>
              <a:ext uri="{FF2B5EF4-FFF2-40B4-BE49-F238E27FC236}">
                <a16:creationId xmlns:a16="http://schemas.microsoft.com/office/drawing/2014/main" id="{53071377-0461-E893-A524-06C2F2E7CA58}"/>
              </a:ext>
            </a:extLst>
          </p:cNvPr>
          <p:cNvSpPr/>
          <p:nvPr/>
        </p:nvSpPr>
        <p:spPr>
          <a:xfrm>
            <a:off x="6190235" y="1717380"/>
            <a:ext cx="116640" cy="13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4" name="Rechteck 12">
            <a:extLst>
              <a:ext uri="{FF2B5EF4-FFF2-40B4-BE49-F238E27FC236}">
                <a16:creationId xmlns:a16="http://schemas.microsoft.com/office/drawing/2014/main" id="{367589F1-9082-807A-9F0C-17A706DD9469}"/>
              </a:ext>
            </a:extLst>
          </p:cNvPr>
          <p:cNvSpPr/>
          <p:nvPr/>
        </p:nvSpPr>
        <p:spPr>
          <a:xfrm>
            <a:off x="6088909" y="5954538"/>
            <a:ext cx="314244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nb-NO" sz="1000" b="0" strike="noStrike" spc="-1" dirty="0" err="1">
                <a:solidFill>
                  <a:srgbClr val="000000"/>
                </a:solidFill>
                <a:latin typeface="Calibri"/>
              </a:rPr>
              <a:t>Laatiaoui</a:t>
            </a:r>
            <a:r>
              <a:rPr lang="nb-NO" sz="1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nb-NO" sz="1000" b="0" i="1" strike="noStrike" spc="-1" dirty="0">
                <a:solidFill>
                  <a:srgbClr val="000000"/>
                </a:solidFill>
                <a:latin typeface="Calibri"/>
              </a:rPr>
              <a:t>et al.</a:t>
            </a:r>
            <a:r>
              <a:rPr lang="nb-NO" sz="1000" b="0" strike="noStrike" spc="-1" dirty="0">
                <a:solidFill>
                  <a:srgbClr val="000000"/>
                </a:solidFill>
                <a:latin typeface="Calibri"/>
              </a:rPr>
              <a:t>, PRL 125 (2020) 023002</a:t>
            </a:r>
            <a:endParaRPr lang="fr-FR" sz="10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nb-NO" sz="1000" b="0" strike="noStrike" spc="-1" dirty="0" err="1">
                <a:solidFill>
                  <a:srgbClr val="000000"/>
                </a:solidFill>
                <a:latin typeface="Calibri"/>
              </a:rPr>
              <a:t>Visentin</a:t>
            </a:r>
            <a:r>
              <a:rPr lang="nb-NO" sz="10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nb-NO" sz="1000" b="0" i="1" strike="noStrike" spc="-1" dirty="0">
                <a:solidFill>
                  <a:srgbClr val="000000"/>
                </a:solidFill>
                <a:latin typeface="Calibri"/>
              </a:rPr>
              <a:t>et al.</a:t>
            </a:r>
            <a:r>
              <a:rPr lang="nb-NO" sz="1000" b="0" strike="noStrike" spc="-1" dirty="0">
                <a:solidFill>
                  <a:srgbClr val="000000"/>
                </a:solidFill>
                <a:latin typeface="Calibri"/>
              </a:rPr>
              <a:t>, PRA 110 (2024) 012805</a:t>
            </a:r>
            <a:endParaRPr lang="fr-FR" sz="1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0AB4E89-8628-0893-151F-8979FA3DA732}"/>
              </a:ext>
            </a:extLst>
          </p:cNvPr>
          <p:cNvSpPr txBox="1"/>
          <p:nvPr/>
        </p:nvSpPr>
        <p:spPr>
          <a:xfrm>
            <a:off x="9808471" y="6131050"/>
            <a:ext cx="2003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/>
              <a:t>Courtesy</a:t>
            </a:r>
            <a:r>
              <a:rPr lang="fr-FR" sz="1200" i="1" dirty="0"/>
              <a:t> Mustapha </a:t>
            </a:r>
            <a:r>
              <a:rPr lang="fr-FR" sz="1200" i="1" dirty="0" err="1"/>
              <a:t>Laatiaoui</a:t>
            </a:r>
            <a:endParaRPr lang="fr-FR" sz="1200" i="1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875CA24-A0AC-89D7-A673-7A3CCDCB3B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931" y="1949867"/>
            <a:ext cx="6300929" cy="3988978"/>
          </a:xfrm>
          <a:prstGeom prst="rect">
            <a:avLst/>
          </a:prstGeom>
        </p:spPr>
      </p:pic>
      <p:grpSp>
        <p:nvGrpSpPr>
          <p:cNvPr id="30" name="Gruppieren 65">
            <a:extLst>
              <a:ext uri="{FF2B5EF4-FFF2-40B4-BE49-F238E27FC236}">
                <a16:creationId xmlns:a16="http://schemas.microsoft.com/office/drawing/2014/main" id="{1DF491BB-6A11-2383-F66B-02F5C0AAFADB}"/>
              </a:ext>
            </a:extLst>
          </p:cNvPr>
          <p:cNvGrpSpPr/>
          <p:nvPr/>
        </p:nvGrpSpPr>
        <p:grpSpPr>
          <a:xfrm>
            <a:off x="7992230" y="856780"/>
            <a:ext cx="1984688" cy="1098829"/>
            <a:chOff x="3728390" y="5392698"/>
            <a:chExt cx="1984688" cy="1098829"/>
          </a:xfrm>
        </p:grpSpPr>
        <p:sp>
          <p:nvSpPr>
            <p:cNvPr id="31" name="Freihandform 66">
              <a:extLst>
                <a:ext uri="{FF2B5EF4-FFF2-40B4-BE49-F238E27FC236}">
                  <a16:creationId xmlns:a16="http://schemas.microsoft.com/office/drawing/2014/main" id="{EE1E80CE-B2AC-0692-8CD4-44C867E1AEC9}"/>
                </a:ext>
              </a:extLst>
            </p:cNvPr>
            <p:cNvSpPr/>
            <p:nvPr/>
          </p:nvSpPr>
          <p:spPr>
            <a:xfrm>
              <a:off x="3743785" y="5640524"/>
              <a:ext cx="1969293" cy="159631"/>
            </a:xfrm>
            <a:custGeom>
              <a:avLst/>
              <a:gdLst>
                <a:gd name="connsiteX0" fmla="*/ 0 w 1969293"/>
                <a:gd name="connsiteY0" fmla="*/ 0 h 159631"/>
                <a:gd name="connsiteX1" fmla="*/ 280987 w 1969293"/>
                <a:gd name="connsiteY1" fmla="*/ 33338 h 159631"/>
                <a:gd name="connsiteX2" fmla="*/ 683418 w 1969293"/>
                <a:gd name="connsiteY2" fmla="*/ 109538 h 159631"/>
                <a:gd name="connsiteX3" fmla="*/ 1100137 w 1969293"/>
                <a:gd name="connsiteY3" fmla="*/ 85725 h 159631"/>
                <a:gd name="connsiteX4" fmla="*/ 1478756 w 1969293"/>
                <a:gd name="connsiteY4" fmla="*/ 159544 h 159631"/>
                <a:gd name="connsiteX5" fmla="*/ 1969293 w 1969293"/>
                <a:gd name="connsiteY5" fmla="*/ 97632 h 15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9293" h="159631">
                  <a:moveTo>
                    <a:pt x="0" y="0"/>
                  </a:moveTo>
                  <a:cubicBezTo>
                    <a:pt x="83542" y="7541"/>
                    <a:pt x="167084" y="15082"/>
                    <a:pt x="280987" y="33338"/>
                  </a:cubicBezTo>
                  <a:cubicBezTo>
                    <a:pt x="394890" y="51594"/>
                    <a:pt x="546893" y="100807"/>
                    <a:pt x="683418" y="109538"/>
                  </a:cubicBezTo>
                  <a:cubicBezTo>
                    <a:pt x="819943" y="118269"/>
                    <a:pt x="967581" y="77391"/>
                    <a:pt x="1100137" y="85725"/>
                  </a:cubicBezTo>
                  <a:cubicBezTo>
                    <a:pt x="1232693" y="94059"/>
                    <a:pt x="1333897" y="157560"/>
                    <a:pt x="1478756" y="159544"/>
                  </a:cubicBezTo>
                  <a:cubicBezTo>
                    <a:pt x="1623615" y="161528"/>
                    <a:pt x="1796454" y="129580"/>
                    <a:pt x="1969293" y="97632"/>
                  </a:cubicBezTo>
                </a:path>
              </a:pathLst>
            </a:custGeom>
            <a:noFill/>
            <a:ln w="25400">
              <a:solidFill>
                <a:schemeClr val="tx2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0FD0A556-1460-92C3-EFE1-0097A7E2597F}"/>
                </a:ext>
              </a:extLst>
            </p:cNvPr>
            <p:cNvSpPr/>
            <p:nvPr/>
          </p:nvSpPr>
          <p:spPr>
            <a:xfrm>
              <a:off x="5029064" y="5561942"/>
              <a:ext cx="116681" cy="11906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3622B73A-05A5-C6A9-EFCE-0AF8ECEC6E06}"/>
                </a:ext>
              </a:extLst>
            </p:cNvPr>
            <p:cNvSpPr/>
            <p:nvPr/>
          </p:nvSpPr>
          <p:spPr>
            <a:xfrm>
              <a:off x="4164968" y="5435736"/>
              <a:ext cx="116681" cy="11906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44252003-0AA5-C80D-5D64-42E8244EDDF1}"/>
                </a:ext>
              </a:extLst>
            </p:cNvPr>
            <p:cNvSpPr/>
            <p:nvPr/>
          </p:nvSpPr>
          <p:spPr>
            <a:xfrm>
              <a:off x="3907794" y="5851286"/>
              <a:ext cx="116681" cy="11906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" name="Freihandform 70">
              <a:extLst>
                <a:ext uri="{FF2B5EF4-FFF2-40B4-BE49-F238E27FC236}">
                  <a16:creationId xmlns:a16="http://schemas.microsoft.com/office/drawing/2014/main" id="{F8E0EAB9-646D-A4A5-5DE0-B771DD5106E5}"/>
                </a:ext>
              </a:extLst>
            </p:cNvPr>
            <p:cNvSpPr/>
            <p:nvPr/>
          </p:nvSpPr>
          <p:spPr>
            <a:xfrm>
              <a:off x="3746165" y="5470330"/>
              <a:ext cx="1966913" cy="578551"/>
            </a:xfrm>
            <a:custGeom>
              <a:avLst/>
              <a:gdLst>
                <a:gd name="connsiteX0" fmla="*/ 0 w 1947863"/>
                <a:gd name="connsiteY0" fmla="*/ 286875 h 578551"/>
                <a:gd name="connsiteX1" fmla="*/ 264319 w 1947863"/>
                <a:gd name="connsiteY1" fmla="*/ 570244 h 578551"/>
                <a:gd name="connsiteX2" fmla="*/ 1195388 w 1947863"/>
                <a:gd name="connsiteY2" fmla="*/ 1125 h 578551"/>
                <a:gd name="connsiteX3" fmla="*/ 1947863 w 1947863"/>
                <a:gd name="connsiteY3" fmla="*/ 453562 h 57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7863" h="578551">
                  <a:moveTo>
                    <a:pt x="0" y="286875"/>
                  </a:moveTo>
                  <a:cubicBezTo>
                    <a:pt x="32544" y="452372"/>
                    <a:pt x="65088" y="617869"/>
                    <a:pt x="264319" y="570244"/>
                  </a:cubicBezTo>
                  <a:cubicBezTo>
                    <a:pt x="463550" y="522619"/>
                    <a:pt x="914797" y="20572"/>
                    <a:pt x="1195388" y="1125"/>
                  </a:cubicBezTo>
                  <a:cubicBezTo>
                    <a:pt x="1475979" y="-18322"/>
                    <a:pt x="1711921" y="217620"/>
                    <a:pt x="1947863" y="453562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36" name="Gerade Verbindung mit Pfeil 71">
              <a:extLst>
                <a:ext uri="{FF2B5EF4-FFF2-40B4-BE49-F238E27FC236}">
                  <a16:creationId xmlns:a16="http://schemas.microsoft.com/office/drawing/2014/main" id="{9BC14DD7-B4AB-85A0-5576-4D77D0A83D35}"/>
                </a:ext>
              </a:extLst>
            </p:cNvPr>
            <p:cNvCxnSpPr>
              <a:endCxn id="31" idx="1"/>
            </p:cNvCxnSpPr>
            <p:nvPr/>
          </p:nvCxnSpPr>
          <p:spPr>
            <a:xfrm>
              <a:off x="3865826" y="5652431"/>
              <a:ext cx="158946" cy="21431"/>
            </a:xfrm>
            <a:prstGeom prst="straightConnector1">
              <a:avLst/>
            </a:prstGeom>
            <a:ln w="12700">
              <a:solidFill>
                <a:schemeClr val="tx2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72">
              <a:extLst>
                <a:ext uri="{FF2B5EF4-FFF2-40B4-BE49-F238E27FC236}">
                  <a16:creationId xmlns:a16="http://schemas.microsoft.com/office/drawing/2014/main" id="{C117C090-691C-3AF5-73DA-4759F78C192E}"/>
                </a:ext>
              </a:extLst>
            </p:cNvPr>
            <p:cNvCxnSpPr>
              <a:stCxn id="35" idx="0"/>
            </p:cNvCxnSpPr>
            <p:nvPr/>
          </p:nvCxnSpPr>
          <p:spPr>
            <a:xfrm>
              <a:off x="3746165" y="5757205"/>
              <a:ext cx="43832" cy="175088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hteck 73">
              <a:extLst>
                <a:ext uri="{FF2B5EF4-FFF2-40B4-BE49-F238E27FC236}">
                  <a16:creationId xmlns:a16="http://schemas.microsoft.com/office/drawing/2014/main" id="{E6A5ECFB-05F1-8BF8-EAA6-06D05B4064BB}"/>
                </a:ext>
              </a:extLst>
            </p:cNvPr>
            <p:cNvSpPr/>
            <p:nvPr/>
          </p:nvSpPr>
          <p:spPr>
            <a:xfrm>
              <a:off x="4220622" y="5429900"/>
              <a:ext cx="4443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He</a:t>
              </a:r>
              <a:endParaRPr lang="de-DE" dirty="0"/>
            </a:p>
          </p:txBody>
        </p:sp>
        <p:sp>
          <p:nvSpPr>
            <p:cNvPr id="39" name="Oval 3">
              <a:extLst>
                <a:ext uri="{FF2B5EF4-FFF2-40B4-BE49-F238E27FC236}">
                  <a16:creationId xmlns:a16="http://schemas.microsoft.com/office/drawing/2014/main" id="{44B6BC35-8DE6-0087-47E7-2B05B0C7F922}"/>
                </a:ext>
              </a:extLst>
            </p:cNvPr>
            <p:cNvSpPr/>
            <p:nvPr/>
          </p:nvSpPr>
          <p:spPr>
            <a:xfrm>
              <a:off x="3728390" y="5392698"/>
              <a:ext cx="198422" cy="194393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952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+</a:t>
              </a:r>
            </a:p>
          </p:txBody>
        </p:sp>
        <p:sp>
          <p:nvSpPr>
            <p:cNvPr id="40" name="Oval 50">
              <a:extLst>
                <a:ext uri="{FF2B5EF4-FFF2-40B4-BE49-F238E27FC236}">
                  <a16:creationId xmlns:a16="http://schemas.microsoft.com/office/drawing/2014/main" id="{15C190DA-F233-F110-C903-0F4ADE35257A}"/>
                </a:ext>
              </a:extLst>
            </p:cNvPr>
            <p:cNvSpPr/>
            <p:nvPr/>
          </p:nvSpPr>
          <p:spPr>
            <a:xfrm>
              <a:off x="3907794" y="6123255"/>
              <a:ext cx="355729" cy="36827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 w="171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+</a:t>
              </a:r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EE647C00-31F8-EF8F-0575-F5CF135D56F0}"/>
                </a:ext>
              </a:extLst>
            </p:cNvPr>
            <p:cNvSpPr/>
            <p:nvPr/>
          </p:nvSpPr>
          <p:spPr>
            <a:xfrm>
              <a:off x="4790939" y="5819117"/>
              <a:ext cx="116681" cy="11906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2" name="Rechteck 77">
              <a:extLst>
                <a:ext uri="{FF2B5EF4-FFF2-40B4-BE49-F238E27FC236}">
                  <a16:creationId xmlns:a16="http://schemas.microsoft.com/office/drawing/2014/main" id="{946F08B0-06F6-C16A-851B-4AF97FBA3D39}"/>
                </a:ext>
              </a:extLst>
            </p:cNvPr>
            <p:cNvSpPr/>
            <p:nvPr/>
          </p:nvSpPr>
          <p:spPr>
            <a:xfrm>
              <a:off x="4830222" y="5829950"/>
              <a:ext cx="4443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He</a:t>
              </a:r>
              <a:endParaRPr lang="de-DE" dirty="0"/>
            </a:p>
          </p:txBody>
        </p:sp>
      </p:grpSp>
      <p:sp>
        <p:nvSpPr>
          <p:cNvPr id="28" name="Espace réservé du contenu 27">
            <a:extLst>
              <a:ext uri="{FF2B5EF4-FFF2-40B4-BE49-F238E27FC236}">
                <a16:creationId xmlns:a16="http://schemas.microsoft.com/office/drawing/2014/main" id="{43723A2B-47E1-9770-DDC5-201404AC9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151923"/>
            <a:ext cx="6494770" cy="5166078"/>
          </a:xfrm>
        </p:spPr>
        <p:txBody>
          <a:bodyPr/>
          <a:lstStyle/>
          <a:p>
            <a:r>
              <a:rPr lang="fr-FR" dirty="0"/>
              <a:t>Un projet en trois phases (Mustapha </a:t>
            </a:r>
            <a:r>
              <a:rPr lang="fr-FR" dirty="0" err="1"/>
              <a:t>Laatiaoui</a:t>
            </a:r>
            <a:r>
              <a:rPr lang="fr-FR" dirty="0"/>
              <a:t>)</a:t>
            </a:r>
          </a:p>
          <a:p>
            <a:pPr lvl="1">
              <a:spcBef>
                <a:spcPts val="0"/>
              </a:spcBef>
            </a:pPr>
            <a:r>
              <a:rPr lang="fr-FR" dirty="0"/>
              <a:t>1- Démonstrateur hors ligne (ERC à GSI), à installer au Hall D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fr-FR" dirty="0"/>
              <a:t>=&gt; Aménagement d’une salle d’expériences à côté de GISELE</a:t>
            </a:r>
          </a:p>
          <a:p>
            <a:pPr lvl="1">
              <a:spcBef>
                <a:spcPts val="0"/>
              </a:spcBef>
            </a:pPr>
            <a:r>
              <a:rPr lang="fr-FR" dirty="0"/>
              <a:t>2- Design d’un démonstrateur en ligne pour S</a:t>
            </a:r>
            <a:r>
              <a:rPr lang="fr-FR" baseline="30000" dirty="0"/>
              <a:t>3</a:t>
            </a:r>
            <a:r>
              <a:rPr lang="fr-FR" dirty="0"/>
              <a:t>LEB</a:t>
            </a:r>
          </a:p>
          <a:p>
            <a:pPr lvl="1">
              <a:spcBef>
                <a:spcPts val="0"/>
              </a:spcBef>
            </a:pPr>
            <a:r>
              <a:rPr lang="fr-FR" dirty="0"/>
              <a:t>3- Demande ANR octobre 2025 (M. </a:t>
            </a:r>
            <a:r>
              <a:rPr lang="fr-FR" dirty="0" err="1"/>
              <a:t>Laatiaoui</a:t>
            </a:r>
            <a:r>
              <a:rPr lang="fr-FR" dirty="0"/>
              <a:t>) pour nouvelle cellule gazeuse pour LRC</a:t>
            </a:r>
          </a:p>
          <a:p>
            <a:pPr lvl="1">
              <a:spcBef>
                <a:spcPts val="0"/>
              </a:spcBef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1324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EAP2024, S</a:t>
            </a:r>
            <a:r>
              <a:rPr lang="fr-FR" baseline="30000" dirty="0"/>
              <a:t>3</a:t>
            </a:r>
            <a:r>
              <a:rPr lang="fr-FR" dirty="0"/>
              <a:t>LEB, Paris, APC, 8/10/2024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BC2F0-7FCE-0768-B45F-8B0DF481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Communications – publications - conférences</a:t>
            </a:r>
            <a:endParaRPr lang="fr-FR" sz="32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B1F6DD-3962-150B-D4B3-9D82DD3FC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b="0" kern="0" dirty="0">
                <a:solidFill>
                  <a:srgbClr val="CE8D3E">
                    <a:lumMod val="50000"/>
                  </a:srgbClr>
                </a:solidFill>
                <a:latin typeface="Arial Narrow" charset="0"/>
                <a:ea typeface="Arial Narrow" charset="0"/>
                <a:cs typeface="Arial Narrow" charset="0"/>
              </a:rPr>
              <a:t>Les publications envisagées ou faites (par projet), GISELE/S3LEB:</a:t>
            </a:r>
            <a:endParaRPr kumimoji="0" lang="fr-FR" altLang="fr-FR" sz="1800" b="0" i="0" u="none" strike="noStrike" kern="0" cap="none" spc="0" normalizeH="0" baseline="0" noProof="0" dirty="0">
              <a:ln>
                <a:noFill/>
              </a:ln>
              <a:solidFill>
                <a:srgbClr val="CE8D3E">
                  <a:lumMod val="50000"/>
                </a:srgb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  <a:p>
            <a:pPr marL="457200" lvl="1" indent="0">
              <a:spcBef>
                <a:spcPts val="600"/>
              </a:spcBef>
              <a:buClrTx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J. Romans et al. NIMB536 (2023) 72-81</a:t>
            </a:r>
          </a:p>
          <a:p>
            <a:pPr marL="457200" lvl="1" indent="0">
              <a:spcBef>
                <a:spcPts val="600"/>
              </a:spcBef>
              <a:buClrTx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J. Romans et al. 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Atoms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10 (1) (2023) 21</a:t>
            </a:r>
          </a:p>
          <a:p>
            <a:pPr marL="457200" lvl="1" indent="0">
              <a:spcBef>
                <a:spcPts val="600"/>
              </a:spcBef>
              <a:buClrTx/>
              <a:defRPr/>
            </a:pP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A.Ajayakumar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et al. NIMB539 (2023) 102-107</a:t>
            </a:r>
          </a:p>
          <a:p>
            <a:pPr marL="457200" lvl="1" indent="0">
              <a:spcBef>
                <a:spcPts val="0"/>
              </a:spcBef>
              <a:buClrTx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indent="-228600">
              <a:spcBef>
                <a:spcPts val="0"/>
              </a:spcBef>
              <a:defRPr/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Les initiatives de communication externe (grand public, </a:t>
            </a:r>
            <a:r>
              <a:rPr kumimoji="0" lang="fr-FR" b="0" i="0" u="none" strike="noStrike" kern="0" cap="none" spc="0" normalizeH="0" baseline="0" noProof="0" dirty="0" err="1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outreach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) 2025</a:t>
            </a:r>
          </a:p>
          <a:p>
            <a:pPr marL="457200" lvl="1" indent="0">
              <a:spcBef>
                <a:spcPts val="600"/>
              </a:spcBef>
              <a:buClrTx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Séminaire GANIL “La Physique dans tous ses états”: Présentation orale A. Lopez &amp; A; 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Brizard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(GANIL)</a:t>
            </a:r>
          </a:p>
          <a:p>
            <a:pPr marL="457200" lvl="1" indent="0">
              <a:spcBef>
                <a:spcPts val="600"/>
              </a:spcBef>
              <a:buClrTx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Symposium IRL US-France, MSU</a:t>
            </a:r>
            <a:r>
              <a:rPr lang="fr-FR" altLang="fr-FR" sz="1400" dirty="0">
                <a:solidFill>
                  <a:prstClr val="black"/>
                </a:solidFill>
                <a:latin typeface="Verdana" pitchFamily="34" charset="0"/>
                <a:cs typeface="+mn-cs"/>
              </a:rPr>
              <a:t>, Présentation orale A. de </a:t>
            </a:r>
            <a:r>
              <a:rPr lang="fr-FR" altLang="fr-FR" sz="1400" dirty="0" err="1">
                <a:solidFill>
                  <a:prstClr val="black"/>
                </a:solidFill>
                <a:latin typeface="Verdana" pitchFamily="34" charset="0"/>
                <a:cs typeface="+mn-cs"/>
              </a:rPr>
              <a:t>Roubin</a:t>
            </a:r>
            <a:r>
              <a:rPr lang="fr-FR" altLang="fr-FR" sz="1400" dirty="0">
                <a:solidFill>
                  <a:prstClr val="black"/>
                </a:solidFill>
                <a:latin typeface="Verdana" pitchFamily="34" charset="0"/>
                <a:cs typeface="+mn-cs"/>
              </a:rPr>
              <a:t> (</a:t>
            </a:r>
            <a:r>
              <a:rPr lang="fr-FR" altLang="fr-FR" sz="1400" dirty="0" err="1">
                <a:solidFill>
                  <a:prstClr val="black"/>
                </a:solidFill>
                <a:latin typeface="Verdana" pitchFamily="34" charset="0"/>
                <a:cs typeface="+mn-cs"/>
              </a:rPr>
              <a:t>LPCCaen</a:t>
            </a:r>
            <a:r>
              <a:rPr lang="fr-FR" altLang="fr-FR" sz="1400" dirty="0">
                <a:solidFill>
                  <a:prstClr val="black"/>
                </a:solidFill>
                <a:latin typeface="Verdana" pitchFamily="34" charset="0"/>
                <a:cs typeface="+mn-cs"/>
              </a:rPr>
              <a:t>)</a:t>
            </a: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lvl="1" indent="0">
              <a:spcBef>
                <a:spcPts val="600"/>
              </a:spcBef>
              <a:buClrTx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Workshop ISOL France, 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IJCLab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: Présentations orales  N. Lecesne, A. 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Brizard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A. Lopez (GANIL)</a:t>
            </a:r>
          </a:p>
          <a:p>
            <a:pPr marL="457200" lvl="1" indent="0">
              <a:spcBef>
                <a:spcPts val="600"/>
              </a:spcBef>
              <a:buClrTx/>
              <a:defRPr/>
            </a:pPr>
            <a:r>
              <a:rPr lang="fr-FR" altLang="fr-FR" sz="1400" dirty="0">
                <a:solidFill>
                  <a:prstClr val="black"/>
                </a:solidFill>
                <a:latin typeface="Verdana" pitchFamily="34" charset="0"/>
                <a:cs typeface="+mn-cs"/>
              </a:rPr>
              <a:t>Workshop </a:t>
            </a:r>
            <a:r>
              <a:rPr lang="fr-FR" altLang="fr-FR" sz="1400" dirty="0" err="1">
                <a:solidFill>
                  <a:prstClr val="black"/>
                </a:solidFill>
                <a:latin typeface="Verdana" pitchFamily="34" charset="0"/>
                <a:cs typeface="+mn-cs"/>
              </a:rPr>
              <a:t>Nuclear</a:t>
            </a:r>
            <a:r>
              <a:rPr lang="fr-FR" altLang="fr-FR" sz="1400" dirty="0">
                <a:solidFill>
                  <a:prstClr val="black"/>
                </a:solidFill>
                <a:latin typeface="Verdana" pitchFamily="34" charset="0"/>
                <a:cs typeface="+mn-cs"/>
              </a:rPr>
              <a:t> moments, Présentation orale S. </a:t>
            </a:r>
            <a:r>
              <a:rPr lang="fr-FR" altLang="fr-FR" sz="1400" dirty="0" err="1">
                <a:solidFill>
                  <a:prstClr val="black"/>
                </a:solidFill>
                <a:latin typeface="Verdana" pitchFamily="34" charset="0"/>
                <a:cs typeface="+mn-cs"/>
              </a:rPr>
              <a:t>Geldhof</a:t>
            </a:r>
            <a:r>
              <a:rPr lang="fr-FR" altLang="fr-FR" sz="1400" dirty="0">
                <a:solidFill>
                  <a:prstClr val="black"/>
                </a:solidFill>
                <a:latin typeface="Verdana" pitchFamily="34" charset="0"/>
                <a:cs typeface="+mn-cs"/>
              </a:rPr>
              <a:t> (GANIL)</a:t>
            </a: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lvl="1" indent="0">
              <a:spcBef>
                <a:spcPts val="600"/>
              </a:spcBef>
              <a:buClrTx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Conférence INPC, 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Daejeon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Corée : Présentation invitée V. 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Manea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IJCLab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marL="457200" lvl="1" indent="0">
              <a:spcBef>
                <a:spcPts val="600"/>
              </a:spcBef>
              <a:buClrTx/>
              <a:defRPr/>
            </a:pPr>
            <a:r>
              <a:rPr lang="fr-FR" altLang="fr-FR" sz="1400" dirty="0">
                <a:solidFill>
                  <a:prstClr val="black"/>
                </a:solidFill>
                <a:latin typeface="Verdana" pitchFamily="34" charset="0"/>
                <a:cs typeface="+mn-cs"/>
              </a:rPr>
              <a:t>Workshop IRP Belgique, GANIL: Présentation orale S. </a:t>
            </a:r>
            <a:r>
              <a:rPr lang="fr-FR" altLang="fr-FR" sz="1400" dirty="0" err="1">
                <a:solidFill>
                  <a:prstClr val="black"/>
                </a:solidFill>
                <a:latin typeface="Verdana" pitchFamily="34" charset="0"/>
                <a:cs typeface="+mn-cs"/>
              </a:rPr>
              <a:t>Geldhof</a:t>
            </a:r>
            <a:r>
              <a:rPr lang="fr-FR" altLang="fr-FR" sz="1400" dirty="0">
                <a:solidFill>
                  <a:prstClr val="black"/>
                </a:solidFill>
                <a:latin typeface="Verdana" pitchFamily="34" charset="0"/>
                <a:cs typeface="+mn-cs"/>
              </a:rPr>
              <a:t> (GANIL)</a:t>
            </a:r>
          </a:p>
          <a:p>
            <a:pPr marL="457200" lvl="1" indent="0">
              <a:spcBef>
                <a:spcPts val="600"/>
              </a:spcBef>
              <a:buClrTx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Conférence EUNPC, France: Présentation orale  S. 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Geldhof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(GANIL), posters A. Lopez (GANIL) &amp; V. Marchand (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IJCLab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marL="457200" lvl="1" indent="0">
              <a:spcBef>
                <a:spcPts val="600"/>
              </a:spcBef>
              <a:buClrTx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Conférence EMIS, Whistler, Canada: Présentation orale  S. 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Geldhof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(GANIL)</a:t>
            </a:r>
          </a:p>
          <a:p>
            <a:pPr marL="457200" lvl="1" indent="0">
              <a:spcBef>
                <a:spcPts val="600"/>
              </a:spcBef>
              <a:buClrTx/>
              <a:defRPr/>
            </a:pPr>
            <a:r>
              <a:rPr lang="fr-FR" altLang="fr-FR" sz="1400" dirty="0" err="1">
                <a:solidFill>
                  <a:prstClr val="black"/>
                </a:solidFill>
                <a:latin typeface="Verdana" pitchFamily="34" charset="0"/>
                <a:cs typeface="+mn-cs"/>
              </a:rPr>
              <a:t>Plenary</a:t>
            </a:r>
            <a:r>
              <a:rPr lang="fr-FR" altLang="fr-FR" sz="1400" dirty="0">
                <a:solidFill>
                  <a:prstClr val="black"/>
                </a:solidFill>
                <a:latin typeface="Verdana" pitchFamily="34" charset="0"/>
                <a:cs typeface="+mn-cs"/>
              </a:rPr>
              <a:t> meeting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Resanet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Strasbourg, France, A. de 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Roubin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&amp; S. 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Pineda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LPCCaen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fr-FR" altLang="fr-FR" b="0" kern="0" dirty="0">
              <a:solidFill>
                <a:srgbClr val="CE8D3E">
                  <a:lumMod val="50000"/>
                </a:srgbClr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7706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EAP2024, S</a:t>
            </a:r>
            <a:r>
              <a:rPr lang="fr-FR" baseline="30000" dirty="0"/>
              <a:t>3</a:t>
            </a:r>
            <a:r>
              <a:rPr lang="fr-FR" dirty="0"/>
              <a:t>LEB, Paris, APC, 8/10/2024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BC2F0-7FCE-0768-B45F-8B0DF481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Finances : les dépenses et ressources S3LEB </a:t>
            </a:r>
            <a:r>
              <a:rPr lang="mr-IN" dirty="0"/>
              <a:t>–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bilan et projections </a:t>
            </a:r>
            <a:endParaRPr lang="fr-FR" sz="32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B1F6DD-3962-150B-D4B3-9D82DD3FC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1922"/>
            <a:ext cx="12192000" cy="5275381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S</a:t>
            </a:r>
            <a:r>
              <a:rPr kumimoji="0" lang="fr-FR" altLang="fr-FR" sz="1800" b="0" i="0" u="none" strike="noStrike" kern="0" cap="none" spc="0" normalizeH="0" baseline="3000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3</a:t>
            </a: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LEB dans projet S</a:t>
            </a:r>
            <a:r>
              <a:rPr kumimoji="0" lang="fr-FR" altLang="fr-FR" sz="1800" b="0" i="0" u="none" strike="noStrike" kern="0" cap="none" spc="0" normalizeH="0" baseline="3000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3</a:t>
            </a: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 (FAP S</a:t>
            </a:r>
            <a:r>
              <a:rPr kumimoji="0" lang="fr-FR" altLang="fr-FR" sz="1800" b="0" i="0" u="none" strike="noStrike" kern="0" cap="none" spc="0" normalizeH="0" baseline="3000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3</a:t>
            </a: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 2025)</a:t>
            </a:r>
          </a:p>
          <a:p>
            <a:pPr marL="457200" lvl="1" indent="0">
              <a:spcBef>
                <a:spcPts val="0"/>
              </a:spcBef>
              <a:buClrTx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lvl="1" indent="0">
              <a:spcBef>
                <a:spcPts val="0"/>
              </a:spcBef>
              <a:buClrTx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lvl="1" indent="0">
              <a:spcBef>
                <a:spcPts val="0"/>
              </a:spcBef>
              <a:buClrTx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lvl="1" indent="0">
              <a:spcBef>
                <a:spcPts val="0"/>
              </a:spcBef>
              <a:buClrTx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lvl="1" indent="0">
              <a:spcBef>
                <a:spcPts val="0"/>
              </a:spcBef>
              <a:buClrTx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lvl="1" indent="0">
              <a:spcBef>
                <a:spcPts val="0"/>
              </a:spcBef>
              <a:buClrTx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lvl="1" indent="0">
              <a:spcBef>
                <a:spcPts val="0"/>
              </a:spcBef>
              <a:buClrTx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lvl="1" indent="0">
              <a:spcBef>
                <a:spcPts val="0"/>
              </a:spcBef>
              <a:buClrTx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lvl="1" indent="0">
              <a:spcBef>
                <a:spcPts val="0"/>
              </a:spcBef>
              <a:buClrTx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lvl="1" indent="0">
              <a:spcBef>
                <a:spcPts val="0"/>
              </a:spcBef>
              <a:buClrTx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lvl="1" indent="0">
              <a:spcBef>
                <a:spcPts val="0"/>
              </a:spcBef>
              <a:buClrTx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lvl="1" indent="0">
              <a:spcBef>
                <a:spcPts val="0"/>
              </a:spcBef>
              <a:buClrTx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lvl="1" indent="0">
              <a:spcBef>
                <a:spcPts val="600"/>
              </a:spcBef>
              <a:buClrTx/>
              <a:buNone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93DE5C9-E701-CC35-79B6-0394BA3DAD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02" y="1718632"/>
            <a:ext cx="10131995" cy="249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31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EAP2025, S</a:t>
            </a:r>
            <a:r>
              <a:rPr lang="fr-FR" baseline="30000" dirty="0"/>
              <a:t>3</a:t>
            </a:r>
            <a:r>
              <a:rPr lang="fr-FR" dirty="0"/>
              <a:t>LEB, Paris, 9/10/2025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BC2F0-7FCE-0768-B45F-8B0DF481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Rappel de l’organisation – évolutions éventuelles</a:t>
            </a:r>
            <a:endParaRPr lang="fr-FR" sz="32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B1F6DD-3962-150B-D4B3-9D82DD3FC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Objectif scientifique et technique du projet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Réaliser la spectroscopie laser appliquée à la physique nucléaire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Réaliser des mesures inédites très précises de masses de noyaux rares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Fournir des faisceaux purs à basse énergie (Future source de production de faisceaux radioactifs rares pour DESIR (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Equipex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Adapter le système laser GISELE pour la spectroscopie laser haute résolution en ligne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Etude de la structure hyperfine des noyaux avec GISELE</a:t>
            </a:r>
            <a:endParaRPr kumimoji="0" lang="fr-FR" altLang="fr-FR" sz="1800" b="0" i="0" u="none" strike="noStrike" kern="0" cap="none" spc="0" normalizeH="0" baseline="0" noProof="0" dirty="0">
              <a:ln>
                <a:noFill/>
              </a:ln>
              <a:solidFill>
                <a:srgbClr val="CE8D3E">
                  <a:lumMod val="50000"/>
                </a:srgb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0" cap="none" spc="0" normalizeH="0" baseline="0" noProof="0" dirty="0">
              <a:ln>
                <a:noFill/>
              </a:ln>
              <a:solidFill>
                <a:srgbClr val="CE8D3E">
                  <a:lumMod val="50000"/>
                </a:srgb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Laboratoires IN2P3 impliqués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GANIL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IJCLab</a:t>
            </a: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LPCCAEN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LP2I Bordeaux (LOI)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IPHC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0" cap="none" spc="0" normalizeH="0" baseline="0" noProof="0" dirty="0">
              <a:ln>
                <a:noFill/>
              </a:ln>
              <a:solidFill>
                <a:srgbClr val="CE8D3E">
                  <a:lumMod val="50000"/>
                </a:srgb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Laboratoires ou établissements partenaires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IRFU (SEASON)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JGU (Mainz, Allemagne)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JYU (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Jyvaskyla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Finlande)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KUL (Leuven, Belgique)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NU (Nagoya, Japon)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GSI (Darmstadt, Allemagne)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ISOLDE (CERN, Suisse/France)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</a:t>
            </a:fld>
            <a:endParaRPr lang="fr-FR" dirty="0"/>
          </a:p>
        </p:txBody>
      </p: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8FAC5099-3D85-450D-353A-EBA3A4FA4BE1}"/>
              </a:ext>
            </a:extLst>
          </p:cNvPr>
          <p:cNvGrpSpPr/>
          <p:nvPr/>
        </p:nvGrpSpPr>
        <p:grpSpPr>
          <a:xfrm>
            <a:off x="3652945" y="2082506"/>
            <a:ext cx="7078575" cy="4246004"/>
            <a:chOff x="414999" y="472692"/>
            <a:chExt cx="9957989" cy="5668958"/>
          </a:xfrm>
        </p:grpSpPr>
        <p:sp>
          <p:nvSpPr>
            <p:cNvPr id="79" name="TextBox 408">
              <a:extLst>
                <a:ext uri="{FF2B5EF4-FFF2-40B4-BE49-F238E27FC236}">
                  <a16:creationId xmlns:a16="http://schemas.microsoft.com/office/drawing/2014/main" id="{C1E418DE-E6A9-1EE8-CB1A-A6EDD4DA28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925" y="5084615"/>
              <a:ext cx="8899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o-RO" altLang="fr-F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ro-RO" altLang="fr-FR" sz="14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ro-RO" altLang="fr-F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beam</a:t>
              </a:r>
              <a:endParaRPr lang="en-US" altLang="fr-FR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lèche vers la droite 79">
              <a:extLst>
                <a:ext uri="{FF2B5EF4-FFF2-40B4-BE49-F238E27FC236}">
                  <a16:creationId xmlns:a16="http://schemas.microsoft.com/office/drawing/2014/main" id="{564969F8-3A83-D021-7DAA-659EE5522953}"/>
                </a:ext>
              </a:extLst>
            </p:cNvPr>
            <p:cNvSpPr/>
            <p:nvPr/>
          </p:nvSpPr>
          <p:spPr bwMode="auto">
            <a:xfrm>
              <a:off x="1318888" y="4604878"/>
              <a:ext cx="658024" cy="389291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endParaRPr>
            </a:p>
          </p:txBody>
        </p:sp>
        <p:pic>
          <p:nvPicPr>
            <p:cNvPr id="129" name="Image 128" descr="finalpoint-converging mode.png">
              <a:extLst>
                <a:ext uri="{FF2B5EF4-FFF2-40B4-BE49-F238E27FC236}">
                  <a16:creationId xmlns:a16="http://schemas.microsoft.com/office/drawing/2014/main" id="{31E42DC9-106D-DBA1-D749-9A5EFE889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999" y="4437006"/>
              <a:ext cx="850774" cy="725034"/>
            </a:xfrm>
            <a:prstGeom prst="rect">
              <a:avLst/>
            </a:prstGeom>
          </p:spPr>
        </p:pic>
        <p:pic>
          <p:nvPicPr>
            <p:cNvPr id="133" name="Image 132">
              <a:extLst>
                <a:ext uri="{FF2B5EF4-FFF2-40B4-BE49-F238E27FC236}">
                  <a16:creationId xmlns:a16="http://schemas.microsoft.com/office/drawing/2014/main" id="{A2B877AB-4993-9691-999D-72453CAAB9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880" t="12986" r="24501" b="46899"/>
            <a:stretch/>
          </p:blipFill>
          <p:spPr>
            <a:xfrm rot="6388036">
              <a:off x="8534822" y="2718999"/>
              <a:ext cx="373446" cy="1101198"/>
            </a:xfrm>
            <a:prstGeom prst="rect">
              <a:avLst/>
            </a:prstGeom>
          </p:spPr>
        </p:pic>
        <p:grpSp>
          <p:nvGrpSpPr>
            <p:cNvPr id="135" name="Groupe 134">
              <a:extLst>
                <a:ext uri="{FF2B5EF4-FFF2-40B4-BE49-F238E27FC236}">
                  <a16:creationId xmlns:a16="http://schemas.microsoft.com/office/drawing/2014/main" id="{7AD7CDF8-7F96-8118-79C9-9E14F2E3346F}"/>
                </a:ext>
              </a:extLst>
            </p:cNvPr>
            <p:cNvGrpSpPr/>
            <p:nvPr/>
          </p:nvGrpSpPr>
          <p:grpSpPr>
            <a:xfrm rot="961248">
              <a:off x="9274198" y="2886171"/>
              <a:ext cx="994502" cy="903734"/>
              <a:chOff x="10638892" y="2356717"/>
              <a:chExt cx="994502" cy="903734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0D9778BA-226A-3967-F8BE-89DF716C8CC8}"/>
                  </a:ext>
                </a:extLst>
              </p:cNvPr>
              <p:cNvSpPr/>
              <p:nvPr/>
            </p:nvSpPr>
            <p:spPr>
              <a:xfrm>
                <a:off x="10638892" y="2356717"/>
                <a:ext cx="994502" cy="903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72" name="Image 171">
                <a:extLst>
                  <a:ext uri="{FF2B5EF4-FFF2-40B4-BE49-F238E27FC236}">
                    <a16:creationId xmlns:a16="http://schemas.microsoft.com/office/drawing/2014/main" id="{711E2F76-8832-C0E9-A04D-D8B8A3BD33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691598" y="2400771"/>
                <a:ext cx="917311" cy="859679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73" name="Encre 172">
                    <a:extLst>
                      <a:ext uri="{FF2B5EF4-FFF2-40B4-BE49-F238E27FC236}">
                        <a16:creationId xmlns:a16="http://schemas.microsoft.com/office/drawing/2014/main" id="{A8B7E537-A54A-7EA0-060B-9CFBDA79F0AB}"/>
                      </a:ext>
                    </a:extLst>
                  </p14:cNvPr>
                  <p14:cNvContentPartPr/>
                  <p14:nvPr/>
                </p14:nvContentPartPr>
                <p14:xfrm>
                  <a:off x="10926145" y="2417150"/>
                  <a:ext cx="261000" cy="147240"/>
                </p14:xfrm>
              </p:contentPart>
            </mc:Choice>
            <mc:Fallback xmlns="">
              <p:pic>
                <p:nvPicPr>
                  <p:cNvPr id="366" name="Encre 365">
                    <a:extLst>
                      <a:ext uri="{FF2B5EF4-FFF2-40B4-BE49-F238E27FC236}">
                        <a16:creationId xmlns:a16="http://schemas.microsoft.com/office/drawing/2014/main" id="{127AC43D-92D2-736B-A288-19C3C875D84F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0917145" y="2408510"/>
                    <a:ext cx="278640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74" name="Encre 173">
                    <a:extLst>
                      <a:ext uri="{FF2B5EF4-FFF2-40B4-BE49-F238E27FC236}">
                        <a16:creationId xmlns:a16="http://schemas.microsoft.com/office/drawing/2014/main" id="{BC823846-7E9D-4260-E39D-03963CBB18EE}"/>
                      </a:ext>
                    </a:extLst>
                  </p14:cNvPr>
                  <p14:cNvContentPartPr/>
                  <p14:nvPr/>
                </p14:nvContentPartPr>
                <p14:xfrm>
                  <a:off x="11445265" y="2399870"/>
                  <a:ext cx="152640" cy="7200"/>
                </p14:xfrm>
              </p:contentPart>
            </mc:Choice>
            <mc:Fallback xmlns="">
              <p:pic>
                <p:nvPicPr>
                  <p:cNvPr id="367" name="Encre 366">
                    <a:extLst>
                      <a:ext uri="{FF2B5EF4-FFF2-40B4-BE49-F238E27FC236}">
                        <a16:creationId xmlns:a16="http://schemas.microsoft.com/office/drawing/2014/main" id="{ECE7E826-5641-1606-89C3-DC963FC55E38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1436625" y="2390870"/>
                    <a:ext cx="17028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75" name="Encre 174">
                    <a:extLst>
                      <a:ext uri="{FF2B5EF4-FFF2-40B4-BE49-F238E27FC236}">
                        <a16:creationId xmlns:a16="http://schemas.microsoft.com/office/drawing/2014/main" id="{A50893E1-3F55-F49C-D4AC-5CB8BB2B43DC}"/>
                      </a:ext>
                    </a:extLst>
                  </p14:cNvPr>
                  <p14:cNvContentPartPr/>
                  <p14:nvPr/>
                </p14:nvContentPartPr>
                <p14:xfrm>
                  <a:off x="10693945" y="2566910"/>
                  <a:ext cx="70560" cy="79200"/>
                </p14:xfrm>
              </p:contentPart>
            </mc:Choice>
            <mc:Fallback xmlns="">
              <p:pic>
                <p:nvPicPr>
                  <p:cNvPr id="368" name="Encre 367">
                    <a:extLst>
                      <a:ext uri="{FF2B5EF4-FFF2-40B4-BE49-F238E27FC236}">
                        <a16:creationId xmlns:a16="http://schemas.microsoft.com/office/drawing/2014/main" id="{2233C2F1-81FE-265E-05C7-DE6E6E46C401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0685305" y="2557910"/>
                    <a:ext cx="88200" cy="9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76" name="Encre 175">
                    <a:extLst>
                      <a:ext uri="{FF2B5EF4-FFF2-40B4-BE49-F238E27FC236}">
                        <a16:creationId xmlns:a16="http://schemas.microsoft.com/office/drawing/2014/main" id="{6ED24B1A-93DD-D5D7-1F77-B47629350084}"/>
                      </a:ext>
                    </a:extLst>
                  </p14:cNvPr>
                  <p14:cNvContentPartPr/>
                  <p14:nvPr/>
                </p14:nvContentPartPr>
                <p14:xfrm>
                  <a:off x="10693945" y="2766710"/>
                  <a:ext cx="72720" cy="21240"/>
                </p14:xfrm>
              </p:contentPart>
            </mc:Choice>
            <mc:Fallback xmlns="">
              <p:pic>
                <p:nvPicPr>
                  <p:cNvPr id="369" name="Encre 368">
                    <a:extLst>
                      <a:ext uri="{FF2B5EF4-FFF2-40B4-BE49-F238E27FC236}">
                        <a16:creationId xmlns:a16="http://schemas.microsoft.com/office/drawing/2014/main" id="{F3064B6D-5441-031D-B760-B8ABCB781A11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0684945" y="2758070"/>
                    <a:ext cx="90360" cy="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77" name="Encre 176">
                    <a:extLst>
                      <a:ext uri="{FF2B5EF4-FFF2-40B4-BE49-F238E27FC236}">
                        <a16:creationId xmlns:a16="http://schemas.microsoft.com/office/drawing/2014/main" id="{280CAB81-3786-9977-575E-214ADB2EC331}"/>
                      </a:ext>
                    </a:extLst>
                  </p14:cNvPr>
                  <p14:cNvContentPartPr/>
                  <p14:nvPr/>
                </p14:nvContentPartPr>
                <p14:xfrm>
                  <a:off x="11367145" y="2805950"/>
                  <a:ext cx="229680" cy="57240"/>
                </p14:xfrm>
              </p:contentPart>
            </mc:Choice>
            <mc:Fallback xmlns="">
              <p:pic>
                <p:nvPicPr>
                  <p:cNvPr id="370" name="Encre 369">
                    <a:extLst>
                      <a:ext uri="{FF2B5EF4-FFF2-40B4-BE49-F238E27FC236}">
                        <a16:creationId xmlns:a16="http://schemas.microsoft.com/office/drawing/2014/main" id="{BBE7B26B-F0F3-FFEB-DF2E-CF1F4480D255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1358145" y="2796950"/>
                    <a:ext cx="247320" cy="7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78" name="Encre 177">
                    <a:extLst>
                      <a:ext uri="{FF2B5EF4-FFF2-40B4-BE49-F238E27FC236}">
                        <a16:creationId xmlns:a16="http://schemas.microsoft.com/office/drawing/2014/main" id="{289DF22E-13D4-F9D6-C899-402D22805743}"/>
                      </a:ext>
                    </a:extLst>
                  </p14:cNvPr>
                  <p14:cNvContentPartPr/>
                  <p14:nvPr/>
                </p14:nvContentPartPr>
                <p14:xfrm>
                  <a:off x="11240065" y="3176390"/>
                  <a:ext cx="360720" cy="49680"/>
                </p14:xfrm>
              </p:contentPart>
            </mc:Choice>
            <mc:Fallback xmlns="">
              <p:pic>
                <p:nvPicPr>
                  <p:cNvPr id="371" name="Encre 370">
                    <a:extLst>
                      <a:ext uri="{FF2B5EF4-FFF2-40B4-BE49-F238E27FC236}">
                        <a16:creationId xmlns:a16="http://schemas.microsoft.com/office/drawing/2014/main" id="{E49BA6BE-2484-AB60-4CFC-D36652042A83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1231065" y="3167390"/>
                    <a:ext cx="378360" cy="6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79" name="Encre 178">
                    <a:extLst>
                      <a:ext uri="{FF2B5EF4-FFF2-40B4-BE49-F238E27FC236}">
                        <a16:creationId xmlns:a16="http://schemas.microsoft.com/office/drawing/2014/main" id="{F9795CC6-4D36-920F-5DB6-5FB88F8ACA91}"/>
                      </a:ext>
                    </a:extLst>
                  </p14:cNvPr>
                  <p14:cNvContentPartPr/>
                  <p14:nvPr/>
                </p14:nvContentPartPr>
                <p14:xfrm>
                  <a:off x="11474065" y="3147950"/>
                  <a:ext cx="111240" cy="39960"/>
                </p14:xfrm>
              </p:contentPart>
            </mc:Choice>
            <mc:Fallback xmlns="">
              <p:pic>
                <p:nvPicPr>
                  <p:cNvPr id="372" name="Encre 371">
                    <a:extLst>
                      <a:ext uri="{FF2B5EF4-FFF2-40B4-BE49-F238E27FC236}">
                        <a16:creationId xmlns:a16="http://schemas.microsoft.com/office/drawing/2014/main" id="{3D0B26AB-3C8E-D0DB-80F7-054A49906615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1465065" y="3138950"/>
                    <a:ext cx="128880" cy="576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80" name="Groupe 179">
                <a:extLst>
                  <a:ext uri="{FF2B5EF4-FFF2-40B4-BE49-F238E27FC236}">
                    <a16:creationId xmlns:a16="http://schemas.microsoft.com/office/drawing/2014/main" id="{08BCF208-F817-2D1D-054C-13E019A03D28}"/>
                  </a:ext>
                </a:extLst>
              </p:cNvPr>
              <p:cNvGrpSpPr/>
              <p:nvPr/>
            </p:nvGrpSpPr>
            <p:grpSpPr>
              <a:xfrm>
                <a:off x="11465425" y="3173870"/>
                <a:ext cx="99000" cy="47520"/>
                <a:chOff x="11465425" y="3173870"/>
                <a:chExt cx="99000" cy="475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7">
                  <p14:nvContentPartPr>
                    <p14:cNvPr id="182" name="Encre 181">
                      <a:extLst>
                        <a:ext uri="{FF2B5EF4-FFF2-40B4-BE49-F238E27FC236}">
                          <a16:creationId xmlns:a16="http://schemas.microsoft.com/office/drawing/2014/main" id="{EAC07DF1-E465-420E-EFDC-CC5A1688FB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526265" y="3200870"/>
                    <a:ext cx="36360" cy="13320"/>
                  </p14:xfrm>
                </p:contentPart>
              </mc:Choice>
              <mc:Fallback xmlns="">
                <p:pic>
                  <p:nvPicPr>
                    <p:cNvPr id="375" name="Encre 374">
                      <a:extLst>
                        <a:ext uri="{FF2B5EF4-FFF2-40B4-BE49-F238E27FC236}">
                          <a16:creationId xmlns:a16="http://schemas.microsoft.com/office/drawing/2014/main" id="{B2344A2C-336F-732D-1880-22AF6BDE8B41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11517625" y="3191870"/>
                      <a:ext cx="54000" cy="30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">
                  <p14:nvContentPartPr>
                    <p14:cNvPr id="183" name="Encre 182">
                      <a:extLst>
                        <a:ext uri="{FF2B5EF4-FFF2-40B4-BE49-F238E27FC236}">
                          <a16:creationId xmlns:a16="http://schemas.microsoft.com/office/drawing/2014/main" id="{5CFDC8B6-A4CE-413D-7E2C-145AF72D9F3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465425" y="3173870"/>
                    <a:ext cx="99000" cy="47520"/>
                  </p14:xfrm>
                </p:contentPart>
              </mc:Choice>
              <mc:Fallback xmlns="">
                <p:pic>
                  <p:nvPicPr>
                    <p:cNvPr id="376" name="Encre 375">
                      <a:extLst>
                        <a:ext uri="{FF2B5EF4-FFF2-40B4-BE49-F238E27FC236}">
                          <a16:creationId xmlns:a16="http://schemas.microsoft.com/office/drawing/2014/main" id="{226478BF-E576-AC92-33A4-CF21C167A48E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11456785" y="3164870"/>
                      <a:ext cx="116640" cy="651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81" name="Encre 180">
                    <a:extLst>
                      <a:ext uri="{FF2B5EF4-FFF2-40B4-BE49-F238E27FC236}">
                        <a16:creationId xmlns:a16="http://schemas.microsoft.com/office/drawing/2014/main" id="{AF06C9A4-65DF-95D0-E13D-70C6A7193E5C}"/>
                      </a:ext>
                    </a:extLst>
                  </p14:cNvPr>
                  <p14:cNvContentPartPr/>
                  <p14:nvPr/>
                </p14:nvContentPartPr>
                <p14:xfrm>
                  <a:off x="10679905" y="3077030"/>
                  <a:ext cx="69120" cy="13320"/>
                </p14:xfrm>
              </p:contentPart>
            </mc:Choice>
            <mc:Fallback xmlns="">
              <p:pic>
                <p:nvPicPr>
                  <p:cNvPr id="374" name="Encre 373">
                    <a:extLst>
                      <a:ext uri="{FF2B5EF4-FFF2-40B4-BE49-F238E27FC236}">
                        <a16:creationId xmlns:a16="http://schemas.microsoft.com/office/drawing/2014/main" id="{9544B6ED-E02F-6E19-4CF9-8CF8F24245AE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0670905" y="3068030"/>
                    <a:ext cx="86760" cy="30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8" name="Groupe 137">
              <a:extLst>
                <a:ext uri="{FF2B5EF4-FFF2-40B4-BE49-F238E27FC236}">
                  <a16:creationId xmlns:a16="http://schemas.microsoft.com/office/drawing/2014/main" id="{8DBF103D-240E-C1BB-79BC-914B0BF34E5C}"/>
                </a:ext>
              </a:extLst>
            </p:cNvPr>
            <p:cNvGrpSpPr/>
            <p:nvPr/>
          </p:nvGrpSpPr>
          <p:grpSpPr>
            <a:xfrm>
              <a:off x="1781409" y="472692"/>
              <a:ext cx="7484318" cy="5668958"/>
              <a:chOff x="1781409" y="472692"/>
              <a:chExt cx="7484318" cy="5668958"/>
            </a:xfrm>
          </p:grpSpPr>
          <p:pic>
            <p:nvPicPr>
              <p:cNvPr id="142" name="Image 141">
                <a:extLst>
                  <a:ext uri="{FF2B5EF4-FFF2-40B4-BE49-F238E27FC236}">
                    <a16:creationId xmlns:a16="http://schemas.microsoft.com/office/drawing/2014/main" id="{3C4A16F3-A1E3-20E9-A6E6-13FD9243A2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9291" t="70012" r="49412" b="17649"/>
              <a:stretch/>
            </p:blipFill>
            <p:spPr>
              <a:xfrm rot="6388036">
                <a:off x="7763260" y="2404387"/>
                <a:ext cx="684469" cy="338702"/>
              </a:xfrm>
              <a:prstGeom prst="rect">
                <a:avLst/>
              </a:prstGeom>
            </p:spPr>
          </p:pic>
          <p:pic>
            <p:nvPicPr>
              <p:cNvPr id="143" name="Image 20">
                <a:extLst>
                  <a:ext uri="{FF2B5EF4-FFF2-40B4-BE49-F238E27FC236}">
                    <a16:creationId xmlns:a16="http://schemas.microsoft.com/office/drawing/2014/main" id="{1D54277C-1D98-1F5C-2C5D-A895266D97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7133413">
                <a:off x="7521161" y="809113"/>
                <a:ext cx="1769392" cy="1096549"/>
              </a:xfrm>
              <a:prstGeom prst="rect">
                <a:avLst/>
              </a:prstGeom>
            </p:spPr>
          </p:pic>
          <p:sp>
            <p:nvSpPr>
              <p:cNvPr id="144" name="TextBox 432">
                <a:extLst>
                  <a:ext uri="{FF2B5EF4-FFF2-40B4-BE49-F238E27FC236}">
                    <a16:creationId xmlns:a16="http://schemas.microsoft.com/office/drawing/2014/main" id="{B536DE17-8FD2-69A9-A462-B7931C5C8B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21042">
                <a:off x="7281075" y="1353290"/>
                <a:ext cx="771365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PILGRIM</a:t>
                </a:r>
              </a:p>
            </p:txBody>
          </p:sp>
          <p:sp>
            <p:nvSpPr>
              <p:cNvPr id="145" name="TextBox 408">
                <a:extLst>
                  <a:ext uri="{FF2B5EF4-FFF2-40B4-BE49-F238E27FC236}">
                    <a16:creationId xmlns:a16="http://schemas.microsoft.com/office/drawing/2014/main" id="{7D7786DF-B367-1606-A084-4A10C5A022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38211" y="1650280"/>
                <a:ext cx="119609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o-RO" alt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MR-TOF MS</a:t>
                </a:r>
                <a:endParaRPr lang="en-US" altLang="fr-FR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46" name="Image 16">
                <a:extLst>
                  <a:ext uri="{FF2B5EF4-FFF2-40B4-BE49-F238E27FC236}">
                    <a16:creationId xmlns:a16="http://schemas.microsoft.com/office/drawing/2014/main" id="{49FB4951-8BF0-C8AB-8FF4-96A329847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20835" y="4127019"/>
                <a:ext cx="1259010" cy="867150"/>
              </a:xfrm>
              <a:prstGeom prst="rect">
                <a:avLst/>
              </a:prstGeom>
            </p:spPr>
          </p:pic>
          <p:pic>
            <p:nvPicPr>
              <p:cNvPr id="147" name="Image 14">
                <a:extLst>
                  <a:ext uri="{FF2B5EF4-FFF2-40B4-BE49-F238E27FC236}">
                    <a16:creationId xmlns:a16="http://schemas.microsoft.com/office/drawing/2014/main" id="{4B509EA7-47A2-465B-8CD5-08D6E8D07E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7271" y="4412267"/>
                <a:ext cx="1247895" cy="514264"/>
              </a:xfrm>
              <a:prstGeom prst="rect">
                <a:avLst/>
              </a:prstGeom>
            </p:spPr>
          </p:pic>
          <p:pic>
            <p:nvPicPr>
              <p:cNvPr id="148" name="Image 12">
                <a:extLst>
                  <a:ext uri="{FF2B5EF4-FFF2-40B4-BE49-F238E27FC236}">
                    <a16:creationId xmlns:a16="http://schemas.microsoft.com/office/drawing/2014/main" id="{0AE1CADE-DCFC-A7E6-ACEA-5A2A36F0C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74800" y="4376327"/>
                <a:ext cx="617258" cy="757220"/>
              </a:xfrm>
              <a:prstGeom prst="rect">
                <a:avLst/>
              </a:prstGeom>
            </p:spPr>
          </p:pic>
          <p:sp>
            <p:nvSpPr>
              <p:cNvPr id="149" name="TextBox 418">
                <a:extLst>
                  <a:ext uri="{FF2B5EF4-FFF2-40B4-BE49-F238E27FC236}">
                    <a16:creationId xmlns:a16="http://schemas.microsoft.com/office/drawing/2014/main" id="{9E02F5B1-92F8-8D27-7690-48471B759B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62507" y="5069960"/>
                <a:ext cx="771365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ro-RO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ini</a:t>
                </a:r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RFQ</a:t>
                </a:r>
              </a:p>
            </p:txBody>
          </p:sp>
          <p:sp>
            <p:nvSpPr>
              <p:cNvPr id="150" name="TextBox 429">
                <a:extLst>
                  <a:ext uri="{FF2B5EF4-FFF2-40B4-BE49-F238E27FC236}">
                    <a16:creationId xmlns:a16="http://schemas.microsoft.com/office/drawing/2014/main" id="{F0A4F7EA-055E-58FD-B6E9-5D5DB7D285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53326" y="4999031"/>
                <a:ext cx="535724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QMF </a:t>
                </a:r>
              </a:p>
            </p:txBody>
          </p:sp>
          <p:sp>
            <p:nvSpPr>
              <p:cNvPr id="151" name="TextBox 430">
                <a:extLst>
                  <a:ext uri="{FF2B5EF4-FFF2-40B4-BE49-F238E27FC236}">
                    <a16:creationId xmlns:a16="http://schemas.microsoft.com/office/drawing/2014/main" id="{48A67D71-8197-2988-D3C7-E8AA231703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85092" y="4181714"/>
                <a:ext cx="1167569" cy="801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RFQ</a:t>
                </a:r>
              </a:p>
              <a:p>
                <a:pPr algn="ctr"/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Cooler </a:t>
                </a:r>
              </a:p>
              <a:p>
                <a:pPr algn="ctr"/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Buncher</a:t>
                </a:r>
              </a:p>
            </p:txBody>
          </p:sp>
          <p:sp>
            <p:nvSpPr>
              <p:cNvPr id="152" name="TextBox 415">
                <a:extLst>
                  <a:ext uri="{FF2B5EF4-FFF2-40B4-BE49-F238E27FC236}">
                    <a16:creationId xmlns:a16="http://schemas.microsoft.com/office/drawing/2014/main" id="{36149486-09D4-0525-EFAC-C928DE54AE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72387" y="5792367"/>
                <a:ext cx="1927741" cy="34928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fr-F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Ar: 200 - 500 mbar </a:t>
                </a:r>
              </a:p>
            </p:txBody>
          </p:sp>
          <p:sp>
            <p:nvSpPr>
              <p:cNvPr id="153" name="TextBox 408">
                <a:extLst>
                  <a:ext uri="{FF2B5EF4-FFF2-40B4-BE49-F238E27FC236}">
                    <a16:creationId xmlns:a16="http://schemas.microsoft.com/office/drawing/2014/main" id="{D97137FA-D1EA-405E-F62A-EF02DEA03D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3704" y="3434976"/>
                <a:ext cx="132921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o-RO" alt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Laser system</a:t>
                </a:r>
                <a:endParaRPr lang="en-US" altLang="fr-FR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TextBox 417">
                <a:extLst>
                  <a:ext uri="{FF2B5EF4-FFF2-40B4-BE49-F238E27FC236}">
                    <a16:creationId xmlns:a16="http://schemas.microsoft.com/office/drawing/2014/main" id="{32B14FA2-5C36-3FBA-EF35-6887EADBBB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86105" y="4968987"/>
                <a:ext cx="1071127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S-shape RFQ</a:t>
                </a:r>
              </a:p>
            </p:txBody>
          </p:sp>
          <p:sp>
            <p:nvSpPr>
              <p:cNvPr id="155" name="Flèche vers le bas 1030">
                <a:extLst>
                  <a:ext uri="{FF2B5EF4-FFF2-40B4-BE49-F238E27FC236}">
                    <a16:creationId xmlns:a16="http://schemas.microsoft.com/office/drawing/2014/main" id="{99A11CB5-5EC1-7235-BB72-78EB6DD67CD9}"/>
                  </a:ext>
                </a:extLst>
              </p:cNvPr>
              <p:cNvSpPr/>
              <p:nvPr/>
            </p:nvSpPr>
            <p:spPr>
              <a:xfrm flipV="1">
                <a:off x="2663793" y="5525692"/>
                <a:ext cx="122299" cy="165822"/>
              </a:xfrm>
              <a:prstGeom prst="downArrow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TextBox 430">
                <a:extLst>
                  <a:ext uri="{FF2B5EF4-FFF2-40B4-BE49-F238E27FC236}">
                    <a16:creationId xmlns:a16="http://schemas.microsoft.com/office/drawing/2014/main" id="{FF5D6FC1-C5B2-F85A-8447-AFC9E36F54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21042">
                <a:off x="6755326" y="3229413"/>
                <a:ext cx="772969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Pulse up</a:t>
                </a:r>
              </a:p>
              <a:p>
                <a:r>
                  <a:rPr lang="en-US" altLang="fr-F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(~ 3 kV)</a:t>
                </a:r>
              </a:p>
            </p:txBody>
          </p:sp>
          <p:sp>
            <p:nvSpPr>
              <p:cNvPr id="157" name="TextBox 415">
                <a:extLst>
                  <a:ext uri="{FF2B5EF4-FFF2-40B4-BE49-F238E27FC236}">
                    <a16:creationId xmlns:a16="http://schemas.microsoft.com/office/drawing/2014/main" id="{87076809-2461-73E9-0C3E-3BD7AA29F0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42782" y="5007134"/>
                <a:ext cx="2022945" cy="34928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fr-F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He: 10</a:t>
                </a:r>
                <a:r>
                  <a:rPr lang="en-US" altLang="fr-FR" sz="11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-2 </a:t>
                </a:r>
                <a:r>
                  <a:rPr lang="en-US" altLang="fr-F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- 10</a:t>
                </a:r>
                <a:r>
                  <a:rPr lang="en-US" altLang="fr-FR" sz="11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-3 </a:t>
                </a:r>
                <a:r>
                  <a:rPr lang="en-US" altLang="fr-FR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mbar </a:t>
                </a:r>
              </a:p>
            </p:txBody>
          </p:sp>
          <p:sp>
            <p:nvSpPr>
              <p:cNvPr id="158" name="Flèche vers le bas 446">
                <a:extLst>
                  <a:ext uri="{FF2B5EF4-FFF2-40B4-BE49-F238E27FC236}">
                    <a16:creationId xmlns:a16="http://schemas.microsoft.com/office/drawing/2014/main" id="{FB13D853-C6B0-677F-3E42-B800693CB7EB}"/>
                  </a:ext>
                </a:extLst>
              </p:cNvPr>
              <p:cNvSpPr/>
              <p:nvPr/>
            </p:nvSpPr>
            <p:spPr>
              <a:xfrm rot="20185198" flipV="1">
                <a:off x="7605605" y="4777446"/>
                <a:ext cx="122299" cy="165822"/>
              </a:xfrm>
              <a:prstGeom prst="downArrow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TextBox 408">
                <a:extLst>
                  <a:ext uri="{FF2B5EF4-FFF2-40B4-BE49-F238E27FC236}">
                    <a16:creationId xmlns:a16="http://schemas.microsoft.com/office/drawing/2014/main" id="{11FA45E3-F6E8-7EB3-5D10-CA3CE9790C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81409" y="3873937"/>
                <a:ext cx="87075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o-RO" alt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Gas cell</a:t>
                </a:r>
                <a:endParaRPr lang="en-US" altLang="fr-FR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TextBox 408">
                <a:extLst>
                  <a:ext uri="{FF2B5EF4-FFF2-40B4-BE49-F238E27FC236}">
                    <a16:creationId xmlns:a16="http://schemas.microsoft.com/office/drawing/2014/main" id="{0A10BA93-2CDA-3964-BF7B-4D49262E5A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85793" y="5254901"/>
                <a:ext cx="66236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o-RO" altLang="fr-F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RFQs</a:t>
                </a:r>
                <a:endParaRPr lang="en-US" altLang="fr-FR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61" name="Image 160">
                <a:extLst>
                  <a:ext uri="{FF2B5EF4-FFF2-40B4-BE49-F238E27FC236}">
                    <a16:creationId xmlns:a16="http://schemas.microsoft.com/office/drawing/2014/main" id="{638E1C1D-8BFE-9AED-C674-87EC634330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7081014">
                <a:off x="7311260" y="3588615"/>
                <a:ext cx="1023050" cy="245667"/>
              </a:xfrm>
              <a:prstGeom prst="rect">
                <a:avLst/>
              </a:prstGeom>
            </p:spPr>
          </p:pic>
          <p:pic>
            <p:nvPicPr>
              <p:cNvPr id="162" name="Image 161">
                <a:extLst>
                  <a:ext uri="{FF2B5EF4-FFF2-40B4-BE49-F238E27FC236}">
                    <a16:creationId xmlns:a16="http://schemas.microsoft.com/office/drawing/2014/main" id="{A512BBAF-302B-67A3-2F6D-6A056DBC5E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4677" t="69214" r="25317" b="17915"/>
              <a:stretch/>
            </p:blipFill>
            <p:spPr>
              <a:xfrm rot="6388036">
                <a:off x="7839139" y="2858243"/>
                <a:ext cx="321621" cy="353320"/>
              </a:xfrm>
              <a:prstGeom prst="rect">
                <a:avLst/>
              </a:prstGeom>
            </p:spPr>
          </p:pic>
          <p:pic>
            <p:nvPicPr>
              <p:cNvPr id="163" name="Image 162">
                <a:extLst>
                  <a:ext uri="{FF2B5EF4-FFF2-40B4-BE49-F238E27FC236}">
                    <a16:creationId xmlns:a16="http://schemas.microsoft.com/office/drawing/2014/main" id="{84789929-133D-07FE-8951-DB1A29DAD1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72389" y="4215342"/>
                <a:ext cx="1036728" cy="1215019"/>
              </a:xfrm>
              <a:prstGeom prst="rect">
                <a:avLst/>
              </a:prstGeom>
            </p:spPr>
          </p:pic>
          <p:pic>
            <p:nvPicPr>
              <p:cNvPr id="164" name="Image 163">
                <a:extLst>
                  <a:ext uri="{FF2B5EF4-FFF2-40B4-BE49-F238E27FC236}">
                    <a16:creationId xmlns:a16="http://schemas.microsoft.com/office/drawing/2014/main" id="{BA966925-E6BA-A0D5-92FE-D2B2B5AB45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40841" y="4248692"/>
                <a:ext cx="1351098" cy="778702"/>
              </a:xfrm>
              <a:prstGeom prst="rect">
                <a:avLst/>
              </a:prstGeom>
            </p:spPr>
          </p:pic>
          <p:sp>
            <p:nvSpPr>
              <p:cNvPr id="165" name="Pentagone 23">
                <a:extLst>
                  <a:ext uri="{FF2B5EF4-FFF2-40B4-BE49-F238E27FC236}">
                    <a16:creationId xmlns:a16="http://schemas.microsoft.com/office/drawing/2014/main" id="{D86DBB94-7FB0-62B6-D5BA-D53A0FFBE716}"/>
                  </a:ext>
                </a:extLst>
              </p:cNvPr>
              <p:cNvSpPr/>
              <p:nvPr/>
            </p:nvSpPr>
            <p:spPr>
              <a:xfrm rot="5400000">
                <a:off x="2877590" y="4323683"/>
                <a:ext cx="895106" cy="185986"/>
              </a:xfrm>
              <a:prstGeom prst="homePlate">
                <a:avLst/>
              </a:prstGeom>
              <a:solidFill>
                <a:srgbClr val="4646EA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CD71287D-FECE-E442-71AB-EC82E2F8182E}"/>
                  </a:ext>
                </a:extLst>
              </p:cNvPr>
              <p:cNvSpPr/>
              <p:nvPr/>
            </p:nvSpPr>
            <p:spPr>
              <a:xfrm rot="5400000">
                <a:off x="4287091" y="4275696"/>
                <a:ext cx="446361" cy="54000"/>
              </a:xfrm>
              <a:prstGeom prst="rect">
                <a:avLst/>
              </a:prstGeom>
              <a:solidFill>
                <a:srgbClr val="4646EA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Pentagone 27">
                <a:extLst>
                  <a:ext uri="{FF2B5EF4-FFF2-40B4-BE49-F238E27FC236}">
                    <a16:creationId xmlns:a16="http://schemas.microsoft.com/office/drawing/2014/main" id="{E93C6F80-6926-8168-9680-D9761C33936F}"/>
                  </a:ext>
                </a:extLst>
              </p:cNvPr>
              <p:cNvSpPr/>
              <p:nvPr/>
            </p:nvSpPr>
            <p:spPr>
              <a:xfrm rot="10800000">
                <a:off x="2205888" y="4516589"/>
                <a:ext cx="2295785" cy="45719"/>
              </a:xfrm>
              <a:prstGeom prst="homePlate">
                <a:avLst/>
              </a:prstGeom>
              <a:solidFill>
                <a:srgbClr val="4646EA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TextBox 14">
                <a:extLst>
                  <a:ext uri="{FF2B5EF4-FFF2-40B4-BE49-F238E27FC236}">
                    <a16:creationId xmlns:a16="http://schemas.microsoft.com/office/drawing/2014/main" id="{C45CE162-6404-A51F-71BB-F37A76363A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800000" flipV="1">
                <a:off x="4310253" y="3513842"/>
                <a:ext cx="617257" cy="534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fr-FR" sz="2000" dirty="0">
                    <a:solidFill>
                      <a:schemeClr val="accent1">
                        <a:lumMod val="50000"/>
                      </a:schemeClr>
                    </a:solidFill>
                    <a:latin typeface="Symbol" pitchFamily="18" charset="2"/>
                  </a:rPr>
                  <a:t>l</a:t>
                </a:r>
                <a:r>
                  <a:rPr lang="en-US" altLang="fr-FR" sz="2000" baseline="-25000" dirty="0">
                    <a:solidFill>
                      <a:schemeClr val="accent1">
                        <a:lumMod val="50000"/>
                      </a:schemeClr>
                    </a:solidFill>
                    <a:latin typeface="Symbol" pitchFamily="18" charset="2"/>
                  </a:rPr>
                  <a:t>2</a:t>
                </a:r>
              </a:p>
            </p:txBody>
          </p:sp>
          <p:sp>
            <p:nvSpPr>
              <p:cNvPr id="169" name="TextBox 13">
                <a:extLst>
                  <a:ext uri="{FF2B5EF4-FFF2-40B4-BE49-F238E27FC236}">
                    <a16:creationId xmlns:a16="http://schemas.microsoft.com/office/drawing/2014/main" id="{83E40940-74FF-723D-7482-1B9359B04189}"/>
                  </a:ext>
                </a:extLst>
              </p:cNvPr>
              <p:cNvSpPr txBox="1"/>
              <p:nvPr/>
            </p:nvSpPr>
            <p:spPr bwMode="auto">
              <a:xfrm rot="10800000" flipV="1">
                <a:off x="3121339" y="3501970"/>
                <a:ext cx="688493" cy="5341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  <a:latin typeface="Symbol" pitchFamily="18" charset="2"/>
                  </a:rPr>
                  <a:t>l</a:t>
                </a:r>
                <a:r>
                  <a:rPr lang="en-US" sz="2000" baseline="-250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</a:rPr>
                  <a:t>1</a:t>
                </a:r>
                <a:endParaRPr lang="en-US" sz="2000" baseline="-25000" dirty="0">
                  <a:solidFill>
                    <a:schemeClr val="accent1">
                      <a:lumMod val="50000"/>
                    </a:schemeClr>
                  </a:solidFill>
                  <a:latin typeface="Symbol" pitchFamily="18" charset="2"/>
                </a:endParaRPr>
              </a:p>
            </p:txBody>
          </p:sp>
          <p:sp>
            <p:nvSpPr>
              <p:cNvPr id="170" name="TextBox 430">
                <a:extLst>
                  <a:ext uri="{FF2B5EF4-FFF2-40B4-BE49-F238E27FC236}">
                    <a16:creationId xmlns:a16="http://schemas.microsoft.com/office/drawing/2014/main" id="{63FB3EF9-C74D-DA93-EE5F-652E240F81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21042">
                <a:off x="6842015" y="2725461"/>
                <a:ext cx="907621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fr-FR" sz="1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90° bender</a:t>
                </a:r>
              </a:p>
            </p:txBody>
          </p:sp>
        </p:grpSp>
        <p:pic>
          <p:nvPicPr>
            <p:cNvPr id="139" name="Picture 2" descr="DESIR">
              <a:extLst>
                <a:ext uri="{FF2B5EF4-FFF2-40B4-BE49-F238E27FC236}">
                  <a16:creationId xmlns:a16="http://schemas.microsoft.com/office/drawing/2014/main" id="{B0807839-498F-0D66-04C7-2A067C154B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905719" y="4556357"/>
              <a:ext cx="1082447" cy="46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Flèche vers la droite 139">
              <a:extLst>
                <a:ext uri="{FF2B5EF4-FFF2-40B4-BE49-F238E27FC236}">
                  <a16:creationId xmlns:a16="http://schemas.microsoft.com/office/drawing/2014/main" id="{B275C3D1-9FAD-60B5-E308-717B35AB7DAB}"/>
                </a:ext>
              </a:extLst>
            </p:cNvPr>
            <p:cNvSpPr/>
            <p:nvPr/>
          </p:nvSpPr>
          <p:spPr bwMode="auto">
            <a:xfrm rot="6362024">
              <a:off x="9152863" y="3978761"/>
              <a:ext cx="658024" cy="389291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60A4B4"/>
                </a:highligh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141" name="TextBox 408">
              <a:extLst>
                <a:ext uri="{FF2B5EF4-FFF2-40B4-BE49-F238E27FC236}">
                  <a16:creationId xmlns:a16="http://schemas.microsoft.com/office/drawing/2014/main" id="{07223CF4-282C-754D-23A0-F473BDB449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28499" y="2543666"/>
              <a:ext cx="944489" cy="307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o-RO" altLang="fr-F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SEASON</a:t>
              </a:r>
              <a:endParaRPr lang="en-US" altLang="fr-FR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4" name="Groupe 183">
            <a:extLst>
              <a:ext uri="{FF2B5EF4-FFF2-40B4-BE49-F238E27FC236}">
                <a16:creationId xmlns:a16="http://schemas.microsoft.com/office/drawing/2014/main" id="{1E734149-8EB1-9D11-BC80-9DCCC27A5953}"/>
              </a:ext>
            </a:extLst>
          </p:cNvPr>
          <p:cNvGrpSpPr>
            <a:grpSpLocks noChangeAspect="1"/>
          </p:cNvGrpSpPr>
          <p:nvPr/>
        </p:nvGrpSpPr>
        <p:grpSpPr>
          <a:xfrm>
            <a:off x="3132662" y="3414052"/>
            <a:ext cx="4710263" cy="391722"/>
            <a:chOff x="4772400" y="5772311"/>
            <a:chExt cx="5753281" cy="478463"/>
          </a:xfrm>
        </p:grpSpPr>
        <p:pic>
          <p:nvPicPr>
            <p:cNvPr id="185" name="Image 184">
              <a:extLst>
                <a:ext uri="{FF2B5EF4-FFF2-40B4-BE49-F238E27FC236}">
                  <a16:creationId xmlns:a16="http://schemas.microsoft.com/office/drawing/2014/main" id="{53A983F3-C624-1A05-78F8-CE6AB0BAE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6644" y="5772311"/>
              <a:ext cx="633672" cy="478463"/>
            </a:xfrm>
            <a:prstGeom prst="rect">
              <a:avLst/>
            </a:prstGeom>
          </p:spPr>
        </p:pic>
        <p:pic>
          <p:nvPicPr>
            <p:cNvPr id="186" name="Image 673" descr="KULEUVEN_CMYK_LOGO.png">
              <a:extLst>
                <a:ext uri="{FF2B5EF4-FFF2-40B4-BE49-F238E27FC236}">
                  <a16:creationId xmlns:a16="http://schemas.microsoft.com/office/drawing/2014/main" id="{A41B31CC-E649-9808-9FFC-BBC3F25B4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2400" y="5859761"/>
              <a:ext cx="763100" cy="303562"/>
            </a:xfrm>
            <a:prstGeom prst="rect">
              <a:avLst/>
            </a:prstGeom>
          </p:spPr>
        </p:pic>
        <p:pic>
          <p:nvPicPr>
            <p:cNvPr id="187" name="Image 674">
              <a:extLst>
                <a:ext uri="{FF2B5EF4-FFF2-40B4-BE49-F238E27FC236}">
                  <a16:creationId xmlns:a16="http://schemas.microsoft.com/office/drawing/2014/main" id="{1063EE33-F93C-C07E-3049-2EFFAD6E3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1460" y="5856296"/>
              <a:ext cx="683734" cy="310492"/>
            </a:xfrm>
            <a:prstGeom prst="rect">
              <a:avLst/>
            </a:prstGeom>
          </p:spPr>
        </p:pic>
        <p:pic>
          <p:nvPicPr>
            <p:cNvPr id="188" name="Picture 32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C05E0C98-5A8A-CC4F-F810-8FDED8AB1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0731" y="5835292"/>
              <a:ext cx="824950" cy="352501"/>
            </a:xfrm>
            <a:prstGeom prst="rect">
              <a:avLst/>
            </a:prstGeom>
          </p:spPr>
        </p:pic>
        <p:pic>
          <p:nvPicPr>
            <p:cNvPr id="189" name="Image 188">
              <a:extLst>
                <a:ext uri="{FF2B5EF4-FFF2-40B4-BE49-F238E27FC236}">
                  <a16:creationId xmlns:a16="http://schemas.microsoft.com/office/drawing/2014/main" id="{745DA9ED-D587-ED82-FF20-557E42686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6338" y="5911338"/>
              <a:ext cx="932936" cy="200408"/>
            </a:xfrm>
            <a:prstGeom prst="rect">
              <a:avLst/>
            </a:prstGeom>
          </p:spPr>
        </p:pic>
        <p:pic>
          <p:nvPicPr>
            <p:cNvPr id="190" name="Picture 4" descr="Uni Mainz – Applications sur Google Play">
              <a:extLst>
                <a:ext uri="{FF2B5EF4-FFF2-40B4-BE49-F238E27FC236}">
                  <a16:creationId xmlns:a16="http://schemas.microsoft.com/office/drawing/2014/main" id="{2BD81C47-67B2-4393-438F-CE014813C0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0549" y="5826540"/>
              <a:ext cx="370005" cy="370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1" name="Picture 6" descr="University of Jyväskylä">
              <a:extLst>
                <a:ext uri="{FF2B5EF4-FFF2-40B4-BE49-F238E27FC236}">
                  <a16:creationId xmlns:a16="http://schemas.microsoft.com/office/drawing/2014/main" id="{EF098F44-BD36-68F7-5422-264FE5DF7E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1698" y="5796599"/>
              <a:ext cx="767890" cy="42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3" name="Image 192">
            <a:extLst>
              <a:ext uri="{FF2B5EF4-FFF2-40B4-BE49-F238E27FC236}">
                <a16:creationId xmlns:a16="http://schemas.microsoft.com/office/drawing/2014/main" id="{AC457453-E93B-BF48-5463-FCFD5BEB08E2}"/>
              </a:ext>
            </a:extLst>
          </p:cNvPr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169102" y="2394072"/>
            <a:ext cx="1715807" cy="963021"/>
          </a:xfrm>
          <a:prstGeom prst="rect">
            <a:avLst/>
          </a:prstGeom>
        </p:spPr>
      </p:pic>
      <p:sp>
        <p:nvSpPr>
          <p:cNvPr id="194" name="TextBox 408">
            <a:extLst>
              <a:ext uri="{FF2B5EF4-FFF2-40B4-BE49-F238E27FC236}">
                <a16:creationId xmlns:a16="http://schemas.microsoft.com/office/drawing/2014/main" id="{4DB52E10-940A-4884-3FF0-F4C6D771D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7261" y="3245259"/>
            <a:ext cx="8018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o-RO" alt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IDEAS</a:t>
            </a:r>
            <a:r>
              <a:rPr lang="ro-RO" altLang="fr-FR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fr-FR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674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EAP2025, S</a:t>
            </a:r>
            <a:r>
              <a:rPr lang="fr-FR" baseline="30000" dirty="0"/>
              <a:t>3</a:t>
            </a:r>
            <a:r>
              <a:rPr lang="fr-FR" dirty="0"/>
              <a:t>LEB, Paris, 9/10/2025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BC2F0-7FCE-0768-B45F-8B0DF481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Rappel de l’organisation – évolutions éventuelles</a:t>
            </a:r>
            <a:endParaRPr lang="fr-FR" sz="32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B1F6DD-3962-150B-D4B3-9D82DD3FC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R&amp;D laser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Développements nouvelles cavités (JYU, JGU, Nagoya, 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Hübner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Photonics)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Développements de schémas de spectroscopie laser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fr-FR" altLang="fr-FR" b="0" kern="0" dirty="0">
              <a:solidFill>
                <a:srgbClr val="CE8D3E">
                  <a:lumMod val="50000"/>
                </a:srgbClr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R&amp;D Cellule gazeuse / Gas jet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Equipe IKS à KU Leuven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FRENCH-GERMAN COLLABORATION AGREEMENT (IN2P3 - CEA/DRF and GSI)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Thèse internationale MITI CNRS-GANIL/GSI (Alexandre 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Brizard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): S</a:t>
            </a:r>
            <a:r>
              <a:rPr kumimoji="0" lang="fr-FR" alt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LEB/JETRIS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ANR FRIENDS</a:t>
            </a:r>
            <a:r>
              <a:rPr kumimoji="0" lang="fr-FR" alt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– Vladimir 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Manea</a:t>
            </a: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Projet RF – Antoine de 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Roubin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(LPC Caen) / Ruben de Groote (KU Leuven)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altLang="fr-FR" sz="1400" b="1" dirty="0">
                <a:solidFill>
                  <a:prstClr val="black"/>
                </a:solidFill>
                <a:latin typeface="Verdana" pitchFamily="34" charset="0"/>
                <a:cs typeface="+mn-cs"/>
              </a:rPr>
              <a:t>Projet LRC – Mustapha </a:t>
            </a:r>
            <a:r>
              <a:rPr lang="fr-FR" altLang="fr-FR" sz="1400" b="1" dirty="0" err="1">
                <a:solidFill>
                  <a:prstClr val="black"/>
                </a:solidFill>
                <a:latin typeface="Verdana" pitchFamily="34" charset="0"/>
                <a:cs typeface="+mn-cs"/>
              </a:rPr>
              <a:t>Laatiaoui</a:t>
            </a:r>
            <a:r>
              <a:rPr lang="fr-FR" altLang="fr-FR" sz="1400" b="1" dirty="0">
                <a:solidFill>
                  <a:prstClr val="black"/>
                </a:solidFill>
                <a:latin typeface="Verdana" pitchFamily="34" charset="0"/>
                <a:cs typeface="+mn-cs"/>
              </a:rPr>
              <a:t> (GANIL)</a:t>
            </a:r>
            <a:endParaRPr kumimoji="0" lang="fr-FR" alt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0" cap="none" spc="0" normalizeH="0" baseline="0" noProof="0" dirty="0">
              <a:ln>
                <a:noFill/>
              </a:ln>
              <a:solidFill>
                <a:srgbClr val="CE8D3E">
                  <a:lumMod val="50000"/>
                </a:srgb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Développement instrumentation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SEASON à IRFU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IDEAS</a:t>
            </a:r>
            <a:r>
              <a:rPr kumimoji="0" lang="fr-FR" alt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à 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IJCLab</a:t>
            </a: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0" cap="none" spc="0" normalizeH="0" baseline="0" noProof="0" dirty="0">
              <a:ln>
                <a:noFill/>
              </a:ln>
              <a:solidFill>
                <a:srgbClr val="CE8D3E">
                  <a:lumMod val="50000"/>
                </a:srgb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Connexion DESIR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dans budget CPIER S3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8954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EAP2025, S</a:t>
            </a:r>
            <a:r>
              <a:rPr lang="fr-FR" baseline="30000" dirty="0"/>
              <a:t>3</a:t>
            </a:r>
            <a:r>
              <a:rPr lang="fr-FR" dirty="0"/>
              <a:t>LEB, Paris, 9/10/2025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BC2F0-7FCE-0768-B45F-8B0DF481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</a:t>
            </a:r>
            <a:r>
              <a:rPr lang="fr-FR" baseline="30000" dirty="0"/>
              <a:t>3</a:t>
            </a:r>
            <a:r>
              <a:rPr lang="fr-FR" dirty="0"/>
              <a:t>LEB - Equipes concernées</a:t>
            </a:r>
            <a:endParaRPr lang="fr-FR" sz="32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B1F6DD-3962-150B-D4B3-9D82DD3FC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2959"/>
            <a:ext cx="12192000" cy="5335041"/>
          </a:xfrm>
        </p:spPr>
        <p:txBody>
          <a:bodyPr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GANIL		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 Lecesne (Chef Projet S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LEB, Infrastructure) 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Delahaye (Contact Person GANIL, PILGRIM)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S.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Geldhof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(Spectroscopie laser GISELE, commissioning S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LEB, salles laser)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H.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Savajols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(Responsable scientifique S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J. Goupil (Installation S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LEB)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fr-FR" sz="1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Dugueperoux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CCD (Installation S</a:t>
            </a:r>
            <a:r>
              <a:rPr kumimoji="0" lang="fr-FR" sz="140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LEB et gestion, maintenance salle laser S</a:t>
            </a:r>
            <a:r>
              <a:rPr kumimoji="0" lang="fr-FR" sz="140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A.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Bouriel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alternante (Installation S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LEB)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Leroy (Installation S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LEB/ FRIENDS3)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lang="fr-FR" sz="1400" dirty="0">
                <a:solidFill>
                  <a:schemeClr val="tx1"/>
                </a:solidFill>
                <a:latin typeface="Calibri" panose="020F0502020204030204"/>
                <a:cs typeface="+mn-cs"/>
              </a:rPr>
              <a:t>M. </a:t>
            </a:r>
            <a:r>
              <a:rPr lang="fr-FR" sz="1400" dirty="0" err="1">
                <a:solidFill>
                  <a:schemeClr val="tx1"/>
                </a:solidFill>
                <a:latin typeface="Calibri" panose="020F0502020204030204"/>
                <a:cs typeface="+mn-cs"/>
              </a:rPr>
              <a:t>Laatiaoui</a:t>
            </a:r>
            <a:r>
              <a:rPr lang="fr-FR" sz="1400" dirty="0">
                <a:solidFill>
                  <a:schemeClr val="tx1"/>
                </a:solidFill>
                <a:latin typeface="Calibri" panose="020F0502020204030204"/>
                <a:cs typeface="+mn-cs"/>
              </a:rPr>
              <a:t> (Projet LRC)</a:t>
            </a:r>
            <a:endParaRPr kumimoji="0" lang="fr-FR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A.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Brizard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octobre 2022-septembre 2025, (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JetRIS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@ </a:t>
            </a:r>
            <a:r>
              <a:rPr lang="fr-FR" sz="1400" b="0" dirty="0">
                <a:solidFill>
                  <a:srgbClr val="C13184"/>
                </a:solidFill>
                <a:latin typeface="Calibri" panose="020F0502020204030204"/>
                <a:cs typeface="+mn-cs"/>
              </a:rPr>
              <a:t>GSI), PhD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MITI (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Unicaen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S.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Chinthakayala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novembre 2023-octobre 2026, (spectroscopie laser @ JYU), PhD MESR (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Unicaen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A. Lopez, octobre 2024-septembre 2027, (GISELE, S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LEB commissioning) PhD MESR (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Unicaen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dirty="0">
                <a:solidFill>
                  <a:srgbClr val="C13184"/>
                </a:solidFill>
                <a:latin typeface="Calibri" panose="020F0502020204030204"/>
                <a:cs typeface="+mn-cs"/>
              </a:rPr>
              <a:t>		</a:t>
            </a:r>
            <a:r>
              <a:rPr lang="fr-FR" sz="1400" dirty="0" err="1">
                <a:solidFill>
                  <a:srgbClr val="C13184"/>
                </a:solidFill>
                <a:latin typeface="Calibri" panose="020F0502020204030204"/>
                <a:cs typeface="+mn-cs"/>
              </a:rPr>
              <a:t>T</a:t>
            </a:r>
            <a:r>
              <a:rPr lang="fr-FR" sz="1400" dirty="0">
                <a:solidFill>
                  <a:srgbClr val="C13184"/>
                </a:solidFill>
                <a:latin typeface="Calibri" panose="020F0502020204030204"/>
                <a:cs typeface="+mn-cs"/>
              </a:rPr>
              <a:t>. Stefan, septembre 2025-aout 2028, (GISELE, LRC) PhD CAESAR (</a:t>
            </a:r>
            <a:r>
              <a:rPr lang="fr-FR" sz="1400" dirty="0" err="1">
                <a:solidFill>
                  <a:srgbClr val="C13184"/>
                </a:solidFill>
                <a:latin typeface="Calibri" panose="020F0502020204030204"/>
                <a:cs typeface="+mn-cs"/>
              </a:rPr>
              <a:t>Unicaen</a:t>
            </a:r>
            <a:r>
              <a:rPr lang="fr-FR" sz="1400" dirty="0">
                <a:solidFill>
                  <a:srgbClr val="C13184"/>
                </a:solidFill>
                <a:latin typeface="Calibri" panose="020F0502020204030204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i="0" u="none" strike="noStrike" kern="1200" cap="none" spc="0" normalizeH="0" baseline="0" noProof="0" dirty="0">
              <a:ln>
                <a:noFill/>
              </a:ln>
              <a:solidFill>
                <a:srgbClr val="C1318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dirty="0">
                <a:solidFill>
                  <a:srgbClr val="C13184"/>
                </a:solidFill>
                <a:latin typeface="Calibri" panose="020F0502020204030204"/>
                <a:cs typeface="+mn-cs"/>
              </a:rPr>
              <a:t>		</a:t>
            </a:r>
            <a:r>
              <a:rPr lang="fr-FR" sz="1400" dirty="0">
                <a:solidFill>
                  <a:schemeClr val="tx1"/>
                </a:solidFill>
                <a:highlight>
                  <a:srgbClr val="ECFAFD"/>
                </a:highlight>
                <a:latin typeface="Calibri" panose="020F0502020204030204"/>
                <a:cs typeface="+mn-cs"/>
              </a:rPr>
              <a:t>8,85 ETP en 2024; 5,4 ETP pour T1+T2 2025</a:t>
            </a:r>
            <a:endParaRPr kumimoji="0" lang="fr-FR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ECFAFD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endParaRPr lang="fr-FR" altLang="fr-FR" b="0" kern="0" dirty="0">
              <a:solidFill>
                <a:srgbClr val="CE8D3E">
                  <a:lumMod val="50000"/>
                </a:srgbClr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IJCLab</a:t>
            </a: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		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V.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Manea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 (Responsable scientifique S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3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LEB)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		S.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Franchoo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 (Contact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person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IJCLab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, Gas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cell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, spectroscopie laser, étude des molécules)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		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E. Morin (Post-doc FRIENDS3/S3LEB) (fin de contrat en juillet 2025)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		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V. Marchand,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IJCLab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, octobre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2024-septembre 2027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, </a:t>
            </a:r>
            <a:r>
              <a:rPr lang="fr-FR" sz="1400" b="0" dirty="0">
                <a:solidFill>
                  <a:srgbClr val="C13184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(GISELE, FRIENDS, S</a:t>
            </a:r>
            <a:r>
              <a:rPr lang="fr-FR" sz="1400" b="0" baseline="30000" dirty="0">
                <a:solidFill>
                  <a:srgbClr val="C13184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3</a:t>
            </a:r>
            <a:r>
              <a:rPr lang="fr-FR" sz="1400" b="0" dirty="0">
                <a:solidFill>
                  <a:srgbClr val="C13184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LEB)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PhD MESR (PSU)</a:t>
            </a:r>
            <a:endParaRPr kumimoji="0" lang="fr-FR" altLang="fr-FR" sz="1400" b="0" i="0" u="none" strike="noStrike" kern="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kumimoji="0" lang="fr-FR" altLang="fr-FR" sz="1800" b="0" i="0" u="none" strike="noStrike" kern="0" cap="none" spc="0" normalizeH="0" baseline="0" noProof="0" dirty="0">
              <a:ln>
                <a:noFill/>
              </a:ln>
              <a:solidFill>
                <a:srgbClr val="CE8D3E">
                  <a:lumMod val="50000"/>
                </a:srgb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LPC Caen		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X. Fléchard (Contact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person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 LPC,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RFQs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) 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A. de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Roubin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 (C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ommissioning S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LEB, Spectroscopie laser GISELE, projet RF)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C. Vandamme (Vide, CC)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		J.F. Cam (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RFQs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dirty="0">
                <a:solidFill>
                  <a:srgbClr val="000000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		</a:t>
            </a:r>
            <a:r>
              <a:rPr lang="fr-FR" sz="1400" dirty="0">
                <a:solidFill>
                  <a:srgbClr val="000000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S. </a:t>
            </a:r>
            <a:r>
              <a:rPr lang="fr-FR" sz="1400" dirty="0" err="1">
                <a:solidFill>
                  <a:srgbClr val="000000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Pinada</a:t>
            </a:r>
            <a:r>
              <a:rPr lang="fr-FR" sz="1400" dirty="0">
                <a:solidFill>
                  <a:srgbClr val="000000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, Janvier 2025-décembre 2026, post-doc IN2P3 (S</a:t>
            </a:r>
            <a:r>
              <a:rPr lang="fr-FR" sz="1400" baseline="30000" dirty="0">
                <a:solidFill>
                  <a:srgbClr val="000000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3</a:t>
            </a:r>
            <a:r>
              <a:rPr lang="fr-FR" sz="1400" dirty="0">
                <a:solidFill>
                  <a:srgbClr val="000000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LEB, CC, IGISOL)</a:t>
            </a:r>
            <a:endParaRPr kumimoji="0" lang="fr-FR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		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</a:t>
            </a:r>
            <a:r>
              <a:rPr lang="fr-FR" sz="1400" dirty="0">
                <a:solidFill>
                  <a:srgbClr val="C13184"/>
                </a:solidFill>
                <a:latin typeface="Calibri" panose="020F0502020204030204"/>
                <a:cs typeface="+mn-cs"/>
              </a:rPr>
              <a:t>B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run, 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Avril 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2025-Septembre 2025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, Master 2 (Déflecteur 90°)</a:t>
            </a:r>
            <a:r>
              <a:rPr kumimoji="0" lang="fr-FR" sz="140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Verdana" pitchFamily="34" charset="0"/>
                <a:cs typeface="Arial Narrow" charset="0"/>
              </a:rPr>
              <a:t> -</a:t>
            </a:r>
            <a:r>
              <a:rPr lang="fr-FR" kern="0" dirty="0">
                <a:solidFill>
                  <a:srgbClr val="CE8D3E">
                    <a:lumMod val="50000"/>
                  </a:srgbClr>
                </a:solidFill>
                <a:latin typeface="Arial Narrow" charset="0"/>
                <a:ea typeface="Verdana" pitchFamily="34" charset="0"/>
                <a:cs typeface="Arial Narrow" charset="0"/>
              </a:rPr>
              <a:t> 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novembre 2025-octobre 2028, (S</a:t>
            </a:r>
            <a:r>
              <a:rPr kumimoji="0" lang="fr-FR" sz="1400" i="0" u="none" strike="noStrike" kern="1200" cap="none" spc="0" normalizeH="0" baseline="3000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LEB, IGISOL) PhD MESR (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U</a:t>
            </a:r>
            <a:r>
              <a:rPr lang="fr-FR" sz="1400" dirty="0" err="1">
                <a:solidFill>
                  <a:srgbClr val="C13184"/>
                </a:solidFill>
                <a:latin typeface="Calibri" panose="020F0502020204030204"/>
                <a:ea typeface="Verdana" pitchFamily="34" charset="0"/>
                <a:cs typeface="Verdana" pitchFamily="34" charset="0"/>
              </a:rPr>
              <a:t>nicaen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kumimoji="0" lang="fr-FR" altLang="fr-FR" sz="1800" b="0" i="0" u="none" strike="noStrike" kern="0" cap="none" spc="0" normalizeH="0" baseline="0" noProof="0" dirty="0">
              <a:ln>
                <a:noFill/>
              </a:ln>
              <a:solidFill>
                <a:srgbClr val="CE8D3E">
                  <a:lumMod val="50000"/>
                </a:srgb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KU Leuven 		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P. Van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Duppen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		R. Ferrer (Contact Person KUL, Gas jet, spectroscopie laser)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		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T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.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Cocolios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C13184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		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A. Claessens, KUL, post-doc (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ThO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 molécules in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gas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Verdana" pitchFamily="34" charset="0"/>
                <a:cs typeface="Verdana" pitchFamily="34" charset="0"/>
              </a:rPr>
              <a:t> jet)</a:t>
            </a: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+ autres collaborateurs, réunion S</a:t>
            </a:r>
            <a:r>
              <a:rPr kumimoji="0" lang="fr-FR" altLang="fr-FR" sz="1400" b="0" i="0" u="none" strike="noStrike" kern="1200" cap="none" spc="0" normalizeH="0" baseline="3000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LEB collaboration </a:t>
            </a:r>
            <a:r>
              <a:rPr lang="fr-FR" altLang="fr-FR" sz="1400" dirty="0">
                <a:solidFill>
                  <a:srgbClr val="ED7D31"/>
                </a:solidFill>
                <a:latin typeface="Verdana" pitchFamily="34" charset="0"/>
                <a:cs typeface="+mn-cs"/>
              </a:rPr>
              <a:t>1 fois par mois</a:t>
            </a: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9849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EAP2025, S</a:t>
            </a:r>
            <a:r>
              <a:rPr lang="fr-FR" baseline="30000" dirty="0"/>
              <a:t>3</a:t>
            </a:r>
            <a:r>
              <a:rPr lang="fr-FR" dirty="0"/>
              <a:t>LEB, Paris, 9/10/2025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BC2F0-7FCE-0768-B45F-8B0DF481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Avancement technique – GISELE - 2025</a:t>
            </a:r>
            <a:endParaRPr lang="fr-FR" sz="32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B1F6DD-3962-150B-D4B3-9D82DD3FC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altLang="fr-FR" b="0" kern="0" dirty="0">
                <a:solidFill>
                  <a:srgbClr val="CE8D3E">
                    <a:lumMod val="50000"/>
                  </a:srgbClr>
                </a:solidFill>
                <a:latin typeface="Arial Narrow" charset="0"/>
                <a:ea typeface="Arial Narrow" charset="0"/>
                <a:cs typeface="Arial Narrow" charset="0"/>
              </a:rPr>
              <a:t>GISELE: Développement de cavités laser</a:t>
            </a:r>
            <a:endParaRPr kumimoji="0" lang="fr-FR" altLang="fr-FR" sz="1800" b="0" i="0" u="none" strike="noStrike" kern="0" cap="none" spc="0" normalizeH="0" baseline="0" noProof="0" dirty="0">
              <a:ln>
                <a:noFill/>
              </a:ln>
              <a:solidFill>
                <a:srgbClr val="CE8D3E">
                  <a:lumMod val="50000"/>
                </a:srgb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  <a:p>
            <a:pPr marL="457200" lvl="1" indent="0">
              <a:spcBef>
                <a:spcPts val="0"/>
              </a:spcBef>
              <a:buClrTx/>
              <a:defRPr/>
            </a:pPr>
            <a:r>
              <a:rPr lang="fr-FR" altLang="fr-FR" sz="1400" dirty="0">
                <a:solidFill>
                  <a:prstClr val="black"/>
                </a:solidFill>
                <a:latin typeface="Verdana" pitchFamily="34" charset="0"/>
                <a:cs typeface="+mn-cs"/>
              </a:rPr>
              <a:t>Mise au point de la cavité faible largeur spectrale pulsée pour faire la spectroscopie laser haute résolution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altLang="fr-FR" sz="1400" dirty="0">
                <a:solidFill>
                  <a:prstClr val="black"/>
                </a:solidFill>
                <a:latin typeface="Verdana" pitchFamily="34" charset="0"/>
                <a:cs typeface="+mn-cs"/>
              </a:rPr>
              <a:t>Développement en cours de la cavité laser </a:t>
            </a:r>
            <a:r>
              <a:rPr lang="fr-FR" altLang="fr-FR" sz="1400" dirty="0" err="1">
                <a:solidFill>
                  <a:prstClr val="black"/>
                </a:solidFill>
                <a:latin typeface="Verdana" pitchFamily="34" charset="0"/>
                <a:cs typeface="+mn-cs"/>
              </a:rPr>
              <a:t>TiSa</a:t>
            </a:r>
            <a:r>
              <a:rPr lang="fr-FR" altLang="fr-FR" sz="1400" dirty="0">
                <a:solidFill>
                  <a:prstClr val="black"/>
                </a:solidFill>
                <a:latin typeface="Verdana" pitchFamily="34" charset="0"/>
                <a:cs typeface="+mn-cs"/>
              </a:rPr>
              <a:t> faible largeur spectrale continu pour augmenter la gamme des longueurs d’onde accessibles pour la spectroscopie laser haute résolution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Système laser GISELE à nouveau opérationnel pour spectroscopie laser haute résolution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fr-FR" altLang="fr-FR" b="0" kern="0" dirty="0">
              <a:solidFill>
                <a:srgbClr val="CE8D3E">
                  <a:lumMod val="50000"/>
                </a:srgbClr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59C7C2B5-8F56-97CB-75FF-7DF3D856E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0458" y="2293336"/>
            <a:ext cx="4697910" cy="352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FD21E3-0AA9-B5E8-B7CB-EFB005F50F50}"/>
              </a:ext>
            </a:extLst>
          </p:cNvPr>
          <p:cNvSpPr/>
          <p:nvPr/>
        </p:nvSpPr>
        <p:spPr>
          <a:xfrm>
            <a:off x="10082446" y="5885950"/>
            <a:ext cx="1270476" cy="338554"/>
          </a:xfrm>
          <a:prstGeom prst="rect">
            <a:avLst/>
          </a:prstGeom>
          <a:ln>
            <a:solidFill>
              <a:srgbClr val="C03184"/>
            </a:solidFill>
          </a:ln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C03184"/>
                </a:solidFill>
              </a:rPr>
              <a:t>V. Marchand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6622474-FAB1-7932-A530-60DF533302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03" y="2592531"/>
            <a:ext cx="5200073" cy="292504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7753F12-F6E5-F3E3-0144-9CA03732CCB6}"/>
              </a:ext>
            </a:extLst>
          </p:cNvPr>
          <p:cNvSpPr txBox="1"/>
          <p:nvPr/>
        </p:nvSpPr>
        <p:spPr>
          <a:xfrm>
            <a:off x="6830458" y="5885950"/>
            <a:ext cx="2683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Cavité laser faible largeur spectrale CW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13B65A8-1FC9-9C6C-1CC0-43880F9B2272}"/>
              </a:ext>
            </a:extLst>
          </p:cNvPr>
          <p:cNvSpPr txBox="1"/>
          <p:nvPr/>
        </p:nvSpPr>
        <p:spPr>
          <a:xfrm>
            <a:off x="477868" y="5579232"/>
            <a:ext cx="4697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Cavité laser faible largeur spectrale pulsée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BA2FF4-8444-3EBF-E487-646F6E2377CB}"/>
              </a:ext>
            </a:extLst>
          </p:cNvPr>
          <p:cNvSpPr/>
          <p:nvPr/>
        </p:nvSpPr>
        <p:spPr>
          <a:xfrm>
            <a:off x="4609099" y="5594145"/>
            <a:ext cx="897040" cy="338554"/>
          </a:xfrm>
          <a:prstGeom prst="rect">
            <a:avLst/>
          </a:prstGeom>
          <a:ln>
            <a:solidFill>
              <a:srgbClr val="C03184"/>
            </a:solidFill>
          </a:ln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C03184"/>
                </a:solidFill>
              </a:rPr>
              <a:t>A. Lopez</a:t>
            </a:r>
          </a:p>
        </p:txBody>
      </p:sp>
    </p:spTree>
    <p:extLst>
      <p:ext uri="{BB962C8B-B14F-4D97-AF65-F5344CB8AC3E}">
        <p14:creationId xmlns:p14="http://schemas.microsoft.com/office/powerpoint/2010/main" val="2339536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EAP2025, S</a:t>
            </a:r>
            <a:r>
              <a:rPr lang="fr-FR" baseline="30000" dirty="0"/>
              <a:t>3</a:t>
            </a:r>
            <a:r>
              <a:rPr lang="fr-FR" dirty="0"/>
              <a:t>LEB, Paris, 9/10/2025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BC2F0-7FCE-0768-B45F-8B0DF481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Avancement scientifique – GISELE - 2025</a:t>
            </a:r>
            <a:endParaRPr lang="fr-FR" sz="32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B1F6DD-3962-150B-D4B3-9D82DD3FC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altLang="fr-FR" b="0" kern="0" dirty="0">
                <a:solidFill>
                  <a:srgbClr val="CE8D3E">
                    <a:lumMod val="50000"/>
                  </a:srgbClr>
                </a:solidFill>
                <a:latin typeface="Arial Narrow" charset="0"/>
                <a:ea typeface="Arial Narrow" charset="0"/>
                <a:cs typeface="Arial Narrow" charset="0"/>
              </a:rPr>
              <a:t>GISELE: Spectroscopie laser haute résolution  Dysprosium</a:t>
            </a:r>
            <a:endParaRPr kumimoji="0" lang="fr-FR" altLang="fr-FR" sz="1800" b="0" i="0" u="none" strike="noStrike" kern="0" cap="none" spc="0" normalizeH="0" baseline="0" noProof="0" dirty="0">
              <a:ln>
                <a:noFill/>
              </a:ln>
              <a:solidFill>
                <a:srgbClr val="CE8D3E">
                  <a:lumMod val="50000"/>
                </a:srgb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fr-FR" altLang="fr-FR" b="0" kern="0" dirty="0">
              <a:solidFill>
                <a:srgbClr val="CE8D3E">
                  <a:lumMod val="50000"/>
                </a:srgbClr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285AF1-DB91-1A87-80D0-2D701CBCC348}"/>
              </a:ext>
            </a:extLst>
          </p:cNvPr>
          <p:cNvSpPr/>
          <p:nvPr/>
        </p:nvSpPr>
        <p:spPr>
          <a:xfrm>
            <a:off x="10974812" y="5815425"/>
            <a:ext cx="897040" cy="338554"/>
          </a:xfrm>
          <a:prstGeom prst="rect">
            <a:avLst/>
          </a:prstGeom>
          <a:ln>
            <a:solidFill>
              <a:srgbClr val="C03184"/>
            </a:solidFill>
          </a:ln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C03184"/>
                </a:solidFill>
              </a:rPr>
              <a:t>A. Lopez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864DB00-AF70-1207-D5F6-6A70FFED26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7100" y="1078530"/>
            <a:ext cx="3798302" cy="273465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C8FFA2E-6D0E-54A0-29F1-5A62DEC3B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2127" y="1291738"/>
            <a:ext cx="2769281" cy="159644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35C1A68-38FA-A8F9-63F0-753952701E27}"/>
              </a:ext>
            </a:extLst>
          </p:cNvPr>
          <p:cNvSpPr txBox="1"/>
          <p:nvPr/>
        </p:nvSpPr>
        <p:spPr>
          <a:xfrm>
            <a:off x="8449348" y="775633"/>
            <a:ext cx="2683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latin typeface="Cambria" panose="02040503050406030204" pitchFamily="18" charset="0"/>
                <a:ea typeface="Cambria" panose="02040503050406030204" pitchFamily="18" charset="0"/>
              </a:rPr>
              <a:t>Isotope Shift of Dy</a:t>
            </a:r>
          </a:p>
          <a:p>
            <a:endParaRPr lang="fr-FR" sz="1600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CA9DAD8-1F85-F7D6-AEDD-BCA77EB1C06A}"/>
              </a:ext>
            </a:extLst>
          </p:cNvPr>
          <p:cNvGrpSpPr/>
          <p:nvPr/>
        </p:nvGrpSpPr>
        <p:grpSpPr>
          <a:xfrm>
            <a:off x="88317" y="2073619"/>
            <a:ext cx="5322748" cy="3792407"/>
            <a:chOff x="3206383" y="1011306"/>
            <a:chExt cx="4836546" cy="3848711"/>
          </a:xfrm>
        </p:grpSpPr>
        <p:pic>
          <p:nvPicPr>
            <p:cNvPr id="16" name="Google Shape;192;p27">
              <a:extLst>
                <a:ext uri="{FF2B5EF4-FFF2-40B4-BE49-F238E27FC236}">
                  <a16:creationId xmlns:a16="http://schemas.microsoft.com/office/drawing/2014/main" id="{BA94D2F6-991E-D4A4-D52D-BB79088FDA4A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06383" y="1369117"/>
              <a:ext cx="4836546" cy="3490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88;p27">
              <a:extLst>
                <a:ext uri="{FF2B5EF4-FFF2-40B4-BE49-F238E27FC236}">
                  <a16:creationId xmlns:a16="http://schemas.microsoft.com/office/drawing/2014/main" id="{12D2679B-C2F8-8E3E-AC97-A57F96AB2CE8}"/>
                </a:ext>
              </a:extLst>
            </p:cNvPr>
            <p:cNvSpPr txBox="1">
              <a:spLocks/>
            </p:cNvSpPr>
            <p:nvPr/>
          </p:nvSpPr>
          <p:spPr>
            <a:xfrm>
              <a:off x="4411345" y="1011306"/>
              <a:ext cx="3423039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fr-FR" sz="1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ToF</a:t>
              </a:r>
              <a:r>
                <a:rPr lang="fr-FR" sz="1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fr-FR" sz="1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spectrum</a:t>
              </a:r>
              <a:r>
                <a:rPr lang="fr-FR" sz="1800" dirty="0">
                  <a:latin typeface="Cambria" panose="02040503050406030204" pitchFamily="18" charset="0"/>
                  <a:ea typeface="Cambria" panose="02040503050406030204" pitchFamily="18" charset="0"/>
                </a:rPr>
                <a:t> of stable Dy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8" name="Tableau 17">
                <a:extLst>
                  <a:ext uri="{FF2B5EF4-FFF2-40B4-BE49-F238E27FC236}">
                    <a16:creationId xmlns:a16="http://schemas.microsoft.com/office/drawing/2014/main" id="{FCE44363-CCE4-67CE-E8E5-D37119B17D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6510493"/>
                  </p:ext>
                </p:extLst>
              </p:nvPr>
            </p:nvGraphicFramePr>
            <p:xfrm>
              <a:off x="6244032" y="3890110"/>
              <a:ext cx="4410632" cy="243840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470211">
                      <a:extLst>
                        <a:ext uri="{9D8B030D-6E8A-4147-A177-3AD203B41FA5}">
                          <a16:colId xmlns:a16="http://schemas.microsoft.com/office/drawing/2014/main" val="2429790585"/>
                        </a:ext>
                      </a:extLst>
                    </a:gridCol>
                    <a:gridCol w="1525549">
                      <a:extLst>
                        <a:ext uri="{9D8B030D-6E8A-4147-A177-3AD203B41FA5}">
                          <a16:colId xmlns:a16="http://schemas.microsoft.com/office/drawing/2014/main" val="3153812646"/>
                        </a:ext>
                      </a:extLst>
                    </a:gridCol>
                    <a:gridCol w="1414872">
                      <a:extLst>
                        <a:ext uri="{9D8B030D-6E8A-4147-A177-3AD203B41FA5}">
                          <a16:colId xmlns:a16="http://schemas.microsoft.com/office/drawing/2014/main" val="4115838034"/>
                        </a:ext>
                      </a:extLst>
                    </a:gridCol>
                  </a:tblGrid>
                  <a:tr h="467753">
                    <a:tc>
                      <a:txBody>
                        <a:bodyPr/>
                        <a:lstStyle/>
                        <a:p>
                          <a:pPr algn="ctr"/>
                          <a:endParaRPr lang="fr-FR" sz="17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700" dirty="0"/>
                            <a:t>This </a:t>
                          </a:r>
                          <a:r>
                            <a:rPr lang="fr-FR" sz="1700" dirty="0" err="1"/>
                            <a:t>work</a:t>
                          </a:r>
                          <a:endParaRPr lang="fr-FR" sz="17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700" dirty="0" err="1"/>
                            <a:t>Prev</a:t>
                          </a:r>
                          <a:r>
                            <a:rPr lang="fr-FR" sz="1700" dirty="0"/>
                            <a:t>. </a:t>
                          </a:r>
                          <a:r>
                            <a:rPr lang="fr-FR" sz="1700" dirty="0" err="1"/>
                            <a:t>Work</a:t>
                          </a:r>
                          <a:r>
                            <a:rPr lang="fr-FR" sz="1700" dirty="0"/>
                            <a:t> 2013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5127226"/>
                      </a:ext>
                    </a:extLst>
                  </a:tr>
                  <a:tr h="26895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𝛿𝜈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164−163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613.8(8)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616.3(5)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7688144"/>
                      </a:ext>
                    </a:extLst>
                  </a:tr>
                  <a:tr h="26895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𝛿𝜈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164−162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907.0(6)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913.2(8)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76700493"/>
                      </a:ext>
                    </a:extLst>
                  </a:tr>
                  <a:tr h="26895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𝛿𝜈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164−161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1633.9(7)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1635(1)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76701362"/>
                      </a:ext>
                    </a:extLst>
                  </a:tr>
                  <a:tr h="26895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𝛿𝜈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164−160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1898(1)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1895(2)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5664751"/>
                      </a:ext>
                    </a:extLst>
                  </a:tr>
                  <a:tr h="26895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𝛿𝜈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164−158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2869(3)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2868(9)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1711145"/>
                      </a:ext>
                    </a:extLst>
                  </a:tr>
                  <a:tr h="26895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𝛿𝜈</m:t>
                                    </m:r>
                                  </m:e>
                                  <m:sub>
                                    <m:r>
                                      <a:rPr lang="fr-FR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164−156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4312(4)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4300(15)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099547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8" name="Tableau 17">
                <a:extLst>
                  <a:ext uri="{FF2B5EF4-FFF2-40B4-BE49-F238E27FC236}">
                    <a16:creationId xmlns:a16="http://schemas.microsoft.com/office/drawing/2014/main" id="{FCE44363-CCE4-67CE-E8E5-D37119B17D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6510493"/>
                  </p:ext>
                </p:extLst>
              </p:nvPr>
            </p:nvGraphicFramePr>
            <p:xfrm>
              <a:off x="6244032" y="3890110"/>
              <a:ext cx="4410632" cy="243840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470211">
                      <a:extLst>
                        <a:ext uri="{9D8B030D-6E8A-4147-A177-3AD203B41FA5}">
                          <a16:colId xmlns:a16="http://schemas.microsoft.com/office/drawing/2014/main" val="2429790585"/>
                        </a:ext>
                      </a:extLst>
                    </a:gridCol>
                    <a:gridCol w="1525549">
                      <a:extLst>
                        <a:ext uri="{9D8B030D-6E8A-4147-A177-3AD203B41FA5}">
                          <a16:colId xmlns:a16="http://schemas.microsoft.com/office/drawing/2014/main" val="3153812646"/>
                        </a:ext>
                      </a:extLst>
                    </a:gridCol>
                    <a:gridCol w="1414872">
                      <a:extLst>
                        <a:ext uri="{9D8B030D-6E8A-4147-A177-3AD203B41FA5}">
                          <a16:colId xmlns:a16="http://schemas.microsoft.com/office/drawing/2014/main" val="4115838034"/>
                        </a:ext>
                      </a:extLst>
                    </a:gridCol>
                  </a:tblGrid>
                  <a:tr h="609600">
                    <a:tc>
                      <a:txBody>
                        <a:bodyPr/>
                        <a:lstStyle/>
                        <a:p>
                          <a:pPr algn="ctr"/>
                          <a:endParaRPr lang="fr-FR" sz="17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700" dirty="0"/>
                            <a:t>This </a:t>
                          </a:r>
                          <a:r>
                            <a:rPr lang="fr-FR" sz="1700" dirty="0" err="1"/>
                            <a:t>work</a:t>
                          </a:r>
                          <a:endParaRPr lang="fr-FR" sz="17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700" dirty="0" err="1"/>
                            <a:t>Prev</a:t>
                          </a:r>
                          <a:r>
                            <a:rPr lang="fr-FR" sz="1700" dirty="0"/>
                            <a:t>. </a:t>
                          </a:r>
                          <a:r>
                            <a:rPr lang="fr-FR" sz="1700" dirty="0" err="1"/>
                            <a:t>Work</a:t>
                          </a:r>
                          <a:r>
                            <a:rPr lang="fr-FR" sz="1700" dirty="0"/>
                            <a:t> 2013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512722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5"/>
                          <a:stretch>
                            <a:fillRect t="-208333" r="-201724" b="-5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613.8(8)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616.3(5)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768814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5"/>
                          <a:stretch>
                            <a:fillRect t="-296000" r="-201724" b="-4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907.0(6)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913.2(8)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7670049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5"/>
                          <a:stretch>
                            <a:fillRect t="-412500" r="-201724" b="-32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1633.9(7)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1635(1)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7670136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5"/>
                          <a:stretch>
                            <a:fillRect t="-512500" r="-201724" b="-22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1898(1)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1895(2)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566475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5"/>
                          <a:stretch>
                            <a:fillRect t="-612500" r="-201724" b="-12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2869(3)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2868(9)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171114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5"/>
                          <a:stretch>
                            <a:fillRect t="-712500" r="-201724" b="-2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4312(4)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/>
                            <a:t>4300(15)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7099547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01810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EAP2025, S</a:t>
            </a:r>
            <a:r>
              <a:rPr lang="fr-FR" baseline="30000" dirty="0"/>
              <a:t>3</a:t>
            </a:r>
            <a:r>
              <a:rPr lang="fr-FR" dirty="0"/>
              <a:t>LEB, Paris, 9/10/2025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BC2F0-7FCE-0768-B45F-8B0DF481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Avancement technique – S</a:t>
            </a:r>
            <a:r>
              <a:rPr lang="fr-FR" baseline="30000" dirty="0"/>
              <a:t>3</a:t>
            </a:r>
            <a:r>
              <a:rPr lang="fr-FR" dirty="0"/>
              <a:t>LEB - 2025</a:t>
            </a:r>
            <a:endParaRPr lang="fr-FR" sz="32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B1F6DD-3962-150B-D4B3-9D82DD3FC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Salle laser S</a:t>
            </a:r>
            <a:r>
              <a:rPr kumimoji="0" lang="fr-FR" sz="1800" b="0" i="0" u="none" strike="noStrike" kern="0" cap="none" spc="0" normalizeH="0" baseline="3000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3 </a:t>
            </a:r>
            <a:r>
              <a:rPr lang="fr-FR" altLang="fr-FR" b="0" kern="0" dirty="0">
                <a:solidFill>
                  <a:srgbClr val="CE8D3E">
                    <a:lumMod val="50000"/>
                  </a:srgbClr>
                </a:solidFill>
                <a:latin typeface="Arial Narrow" charset="0"/>
                <a:ea typeface="Arial Narrow" charset="0"/>
                <a:cs typeface="Arial Narrow" charset="0"/>
              </a:rPr>
              <a:t>:</a:t>
            </a:r>
            <a:endParaRPr kumimoji="0" lang="fr-FR" altLang="fr-FR" sz="1800" b="0" i="0" u="none" strike="noStrike" kern="0" cap="none" spc="0" normalizeH="0" baseline="0" noProof="0" dirty="0">
              <a:ln>
                <a:noFill/>
              </a:ln>
              <a:solidFill>
                <a:srgbClr val="CE8D3E">
                  <a:lumMod val="50000"/>
                </a:srgb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  <a:p>
            <a:pPr marL="457200" lvl="1" indent="0">
              <a:spcBef>
                <a:spcPts val="0"/>
              </a:spcBef>
              <a:buClrTx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Salle laser démarrée (Autorisation sécurité laser)</a:t>
            </a:r>
          </a:p>
          <a:p>
            <a:pPr marL="457200" lvl="1" indent="0">
              <a:spcBef>
                <a:spcPts val="0"/>
              </a:spcBef>
              <a:buClrTx/>
              <a:defRPr/>
            </a:pPr>
            <a:r>
              <a:rPr lang="fr-FR" altLang="fr-FR" sz="1400" dirty="0">
                <a:solidFill>
                  <a:prstClr val="black"/>
                </a:solidFill>
                <a:latin typeface="Verdana" pitchFamily="34" charset="0"/>
                <a:cs typeface="+mn-cs"/>
              </a:rPr>
              <a:t>Alignement laser en cours</a:t>
            </a: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lvl="1" indent="0">
              <a:spcBef>
                <a:spcPts val="0"/>
              </a:spcBef>
              <a:buClrTx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 cavité laser 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TiSa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Injection 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locked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(JGU) en cours de mise au point</a:t>
            </a:r>
          </a:p>
          <a:p>
            <a:pPr marL="457200" lvl="1" indent="0">
              <a:spcBef>
                <a:spcPts val="0"/>
              </a:spcBef>
              <a:buClrTx/>
              <a:buNone/>
              <a:defRPr/>
            </a:pPr>
            <a:r>
              <a:rPr lang="fr-FR" altLang="fr-FR" sz="1400" dirty="0">
                <a:solidFill>
                  <a:prstClr val="black"/>
                </a:solidFill>
                <a:latin typeface="Verdana" pitchFamily="34" charset="0"/>
                <a:cs typeface="+mn-cs"/>
              </a:rPr>
              <a:t>					(</a:t>
            </a:r>
            <a:r>
              <a:rPr lang="fr-FR" altLang="fr-FR" sz="1400" dirty="0">
                <a:solidFill>
                  <a:srgbClr val="C13184"/>
                </a:solidFill>
                <a:latin typeface="Verdana" pitchFamily="34" charset="0"/>
                <a:cs typeface="+mn-cs"/>
              </a:rPr>
              <a:t>Andres Lopez</a:t>
            </a:r>
            <a:r>
              <a:rPr lang="fr-FR" altLang="fr-FR" sz="1400" dirty="0">
                <a:solidFill>
                  <a:prstClr val="black"/>
                </a:solidFill>
                <a:latin typeface="Verdana" pitchFamily="34" charset="0"/>
                <a:cs typeface="+mn-cs"/>
              </a:rPr>
              <a:t>)</a:t>
            </a: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fr-FR" altLang="fr-FR" b="0" kern="0" dirty="0">
              <a:solidFill>
                <a:srgbClr val="CE8D3E">
                  <a:lumMod val="50000"/>
                </a:srgbClr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27FE338-E05B-C164-0F02-16C694C808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" y="2293336"/>
            <a:ext cx="6836429" cy="40513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40A198A-B77E-BECB-6644-C3504E157B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1943" y="3448904"/>
            <a:ext cx="4301547" cy="222333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CDFF08D-AEA8-6FCC-8837-06BD985BF1F6}"/>
              </a:ext>
            </a:extLst>
          </p:cNvPr>
          <p:cNvSpPr txBox="1"/>
          <p:nvPr/>
        </p:nvSpPr>
        <p:spPr>
          <a:xfrm>
            <a:off x="7274975" y="5687343"/>
            <a:ext cx="4697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Cavité laser faible largeur spectrale faisceaux pulsés - nouveau design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979F43-C484-F11B-6A5E-6A69443162A8}"/>
              </a:ext>
            </a:extLst>
          </p:cNvPr>
          <p:cNvSpPr/>
          <p:nvPr/>
        </p:nvSpPr>
        <p:spPr>
          <a:xfrm>
            <a:off x="10545210" y="6006082"/>
            <a:ext cx="897040" cy="338554"/>
          </a:xfrm>
          <a:prstGeom prst="rect">
            <a:avLst/>
          </a:prstGeom>
          <a:ln>
            <a:solidFill>
              <a:srgbClr val="C03184"/>
            </a:solidFill>
          </a:ln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C03184"/>
                </a:solidFill>
              </a:rPr>
              <a:t>A. Lopez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B26C4E7-EB8D-72CA-B375-87107994CF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7420" y="1013552"/>
            <a:ext cx="4090591" cy="232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09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EAP2025, S</a:t>
            </a:r>
            <a:r>
              <a:rPr lang="fr-FR" baseline="30000" dirty="0"/>
              <a:t>3</a:t>
            </a:r>
            <a:r>
              <a:rPr lang="fr-FR" dirty="0"/>
              <a:t>LEB, Paris, 9/10/2025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BC2F0-7FCE-0768-B45F-8B0DF481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Avancement technique – S</a:t>
            </a:r>
            <a:r>
              <a:rPr lang="fr-FR" baseline="30000" dirty="0"/>
              <a:t>3</a:t>
            </a:r>
            <a:r>
              <a:rPr lang="fr-FR" dirty="0"/>
              <a:t>LEB - 2025</a:t>
            </a:r>
            <a:endParaRPr lang="fr-FR" sz="32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B1F6DD-3962-150B-D4B3-9D82DD3FC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Installation S</a:t>
            </a:r>
            <a:r>
              <a:rPr kumimoji="0" lang="fr-FR" sz="1800" b="0" i="0" u="none" strike="noStrike" kern="0" cap="none" spc="0" normalizeH="0" baseline="3000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3</a:t>
            </a:r>
            <a:r>
              <a:rPr kumimoji="0" lang="fr-FR" sz="1800" b="0" i="0" u="none" strike="noStrike" kern="0" cap="none" spc="0" normalizeH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LEB @ S</a:t>
            </a:r>
            <a:r>
              <a:rPr kumimoji="0" lang="fr-FR" sz="1800" b="0" i="0" u="none" strike="noStrike" kern="0" cap="none" spc="0" normalizeH="0" baseline="3000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3</a:t>
            </a:r>
            <a:r>
              <a:rPr lang="fr-FR" altLang="fr-FR" b="0" kern="0" dirty="0">
                <a:solidFill>
                  <a:srgbClr val="CE8D3E">
                    <a:lumMod val="50000"/>
                  </a:srgbClr>
                </a:solidFill>
                <a:latin typeface="Arial Narrow" charset="0"/>
                <a:ea typeface="Arial Narrow" charset="0"/>
                <a:cs typeface="Arial Narrow" charset="0"/>
              </a:rPr>
              <a:t>:</a:t>
            </a: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lvl="1" indent="0">
              <a:spcBef>
                <a:spcPts val="0"/>
              </a:spcBef>
              <a:buClrTx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Déflecteur à 90° avec optique associée mis en service, tests en cours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Installation transport laser et sécurité laser en cours de finalisation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altLang="fr-FR" sz="1400" dirty="0">
                <a:solidFill>
                  <a:prstClr val="black"/>
                </a:solidFill>
                <a:latin typeface="Verdana" pitchFamily="34" charset="0"/>
                <a:cs typeface="+mn-cs"/>
              </a:rPr>
              <a:t>Jalon J6Laser avec sureté (novembre) pour alignement laser dans S</a:t>
            </a:r>
            <a:r>
              <a:rPr lang="fr-FR" altLang="fr-FR" sz="1400" baseline="30000" dirty="0">
                <a:solidFill>
                  <a:prstClr val="black"/>
                </a:solidFill>
                <a:latin typeface="Verdana" pitchFamily="34" charset="0"/>
                <a:cs typeface="+mn-cs"/>
              </a:rPr>
              <a:t>3</a:t>
            </a:r>
            <a:endParaRPr kumimoji="0" lang="fr-FR" altLang="fr-FR" sz="1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fr-FR" altLang="fr-FR" b="0" kern="0" dirty="0">
              <a:solidFill>
                <a:srgbClr val="CE8D3E">
                  <a:lumMod val="50000"/>
                </a:srgbClr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93B926F-AFF5-18D5-9EEB-0DB9F9BC5E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91" y="2061936"/>
            <a:ext cx="6891770" cy="439631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B25026F-F832-77CC-DFEF-18B4848086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2538" y="2061935"/>
            <a:ext cx="4681485" cy="439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87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D2291CF-1DC9-8022-D394-2E0D2F8E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EAP2025, S</a:t>
            </a:r>
            <a:r>
              <a:rPr lang="fr-FR" baseline="30000" dirty="0"/>
              <a:t>3</a:t>
            </a:r>
            <a:r>
              <a:rPr lang="fr-FR" dirty="0"/>
              <a:t>LEB, Paris, 9/10/2025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A6BC2F0-7FCE-0768-B45F-8B0DF481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Avancement scientifique – S</a:t>
            </a:r>
            <a:r>
              <a:rPr lang="fr-FR" baseline="30000" dirty="0"/>
              <a:t>3</a:t>
            </a:r>
            <a:r>
              <a:rPr lang="fr-FR" dirty="0"/>
              <a:t>LEB - 2025</a:t>
            </a:r>
            <a:endParaRPr lang="fr-FR" sz="32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B1F6DD-3962-150B-D4B3-9D82DD3FC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Commissionning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 de S</a:t>
            </a:r>
            <a:r>
              <a:rPr kumimoji="0" lang="fr-FR" sz="1800" b="0" i="0" u="none" strike="noStrike" kern="0" cap="none" spc="0" normalizeH="0" baseline="3000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3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E8D3E">
                    <a:lumMod val="50000"/>
                  </a:srgb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LEB a redémarré</a:t>
            </a:r>
            <a:r>
              <a:rPr lang="fr-FR" altLang="fr-FR" b="0" kern="0" dirty="0">
                <a:solidFill>
                  <a:srgbClr val="CE8D3E">
                    <a:lumMod val="50000"/>
                  </a:srgbClr>
                </a:solidFill>
                <a:latin typeface="Arial Narrow" charset="0"/>
                <a:ea typeface="Arial Narrow" charset="0"/>
                <a:cs typeface="Arial Narrow" charset="0"/>
              </a:rPr>
              <a:t>:</a:t>
            </a: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lvl="1" indent="0">
              <a:spcBef>
                <a:spcPts val="0"/>
              </a:spcBef>
              <a:buClrTx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Ions Cs produits par source </a:t>
            </a:r>
            <a:r>
              <a:rPr kumimoji="0" lang="fr-FR" alt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thermoionique</a:t>
            </a: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(sans laser)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alt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Mesures de transmissions à travers déflecteur 90°</a:t>
            </a:r>
          </a:p>
          <a:p>
            <a:pPr marL="914400" lvl="2" indent="0">
              <a:spcBef>
                <a:spcPts val="0"/>
              </a:spcBef>
              <a:buClrTx/>
              <a:defRPr/>
            </a:pPr>
            <a:r>
              <a:rPr lang="fr-FR" altLang="fr-FR" sz="1200" dirty="0">
                <a:solidFill>
                  <a:prstClr val="black"/>
                </a:solidFill>
                <a:latin typeface="Verdana" pitchFamily="34" charset="0"/>
                <a:cs typeface="+mn-cs"/>
              </a:rPr>
              <a:t>~60% vers SEASON; ~70% vers PILGRIM; à améliorer</a:t>
            </a: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altLang="fr-FR" sz="1400" dirty="0">
                <a:solidFill>
                  <a:prstClr val="black"/>
                </a:solidFill>
                <a:latin typeface="Verdana" pitchFamily="34" charset="0"/>
                <a:cs typeface="+mn-cs"/>
              </a:rPr>
              <a:t>Etude </a:t>
            </a:r>
            <a:r>
              <a:rPr lang="fr-FR" altLang="fr-FR" sz="1400" dirty="0" err="1">
                <a:solidFill>
                  <a:prstClr val="black"/>
                </a:solidFill>
                <a:latin typeface="Verdana" pitchFamily="34" charset="0"/>
                <a:cs typeface="+mn-cs"/>
              </a:rPr>
              <a:t>pre-bunching</a:t>
            </a:r>
            <a:r>
              <a:rPr lang="fr-FR" altLang="fr-FR" sz="1400" dirty="0">
                <a:solidFill>
                  <a:prstClr val="black"/>
                </a:solidFill>
                <a:latin typeface="Verdana" pitchFamily="34" charset="0"/>
                <a:cs typeface="+mn-cs"/>
              </a:rPr>
              <a:t> pour injection dans PILGRIM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r-FR" altLang="fr-FR" sz="1400" dirty="0">
                <a:solidFill>
                  <a:prstClr val="black"/>
                </a:solidFill>
                <a:latin typeface="Verdana" pitchFamily="34" charset="0"/>
                <a:cs typeface="+mn-cs"/>
              </a:rPr>
              <a:t>=&gt; ~100ns en 15-20ms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altLang="fr-FR" sz="1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fr-FR" altLang="fr-FR" sz="1400" dirty="0">
              <a:solidFill>
                <a:prstClr val="black"/>
              </a:solidFill>
              <a:latin typeface="Verdana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fr-FR" altLang="fr-FR" b="0" kern="0" dirty="0">
              <a:solidFill>
                <a:srgbClr val="CE8D3E">
                  <a:lumMod val="50000"/>
                </a:srgbClr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fr-FR" alt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3073" name="Picture 1">
            <a:extLst>
              <a:ext uri="{FF2B5EF4-FFF2-40B4-BE49-F238E27FC236}">
                <a16:creationId xmlns:a16="http://schemas.microsoft.com/office/drawing/2014/main" id="{94E8935B-752C-62DC-ADD5-B158D3C3B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992" y="2409246"/>
            <a:ext cx="5753585" cy="348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14FA97-615B-4BF4-F86E-61F012FB5370}"/>
              </a:ext>
            </a:extLst>
          </p:cNvPr>
          <p:cNvSpPr/>
          <p:nvPr/>
        </p:nvSpPr>
        <p:spPr>
          <a:xfrm>
            <a:off x="6953569" y="5439447"/>
            <a:ext cx="870751" cy="338554"/>
          </a:xfrm>
          <a:prstGeom prst="rect">
            <a:avLst/>
          </a:prstGeom>
          <a:ln>
            <a:solidFill>
              <a:srgbClr val="C03184"/>
            </a:solidFill>
          </a:ln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C03184"/>
                </a:solidFill>
              </a:rPr>
              <a:t>M. Brun</a:t>
            </a:r>
          </a:p>
        </p:txBody>
      </p:sp>
      <p:sp>
        <p:nvSpPr>
          <p:cNvPr id="7" name="Ellipse 34">
            <a:extLst>
              <a:ext uri="{FF2B5EF4-FFF2-40B4-BE49-F238E27FC236}">
                <a16:creationId xmlns:a16="http://schemas.microsoft.com/office/drawing/2014/main" id="{6EFD265C-029B-BEE3-3A15-9AEE2FF0E10C}"/>
              </a:ext>
            </a:extLst>
          </p:cNvPr>
          <p:cNvSpPr/>
          <p:nvPr/>
        </p:nvSpPr>
        <p:spPr>
          <a:xfrm rot="18451622">
            <a:off x="3799295" y="4890482"/>
            <a:ext cx="162360" cy="8064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01880" tIns="6480" rIns="101880" bIns="6480" anchor="ctr">
            <a:noAutofit/>
          </a:bodyPr>
          <a:lstStyle/>
          <a:p>
            <a:pPr algn="ctr" defTabSz="1137240">
              <a:lnSpc>
                <a:spcPct val="100000"/>
              </a:lnSpc>
            </a:pPr>
            <a:endParaRPr lang="fr-FR" sz="2260" b="0" strike="noStrike" spc="-1">
              <a:solidFill>
                <a:schemeClr val="lt1"/>
              </a:solidFill>
              <a:latin typeface="Calibri"/>
              <a:ea typeface="ＭＳ Ｐゴシック"/>
            </a:endParaRPr>
          </a:p>
        </p:txBody>
      </p:sp>
      <p:sp>
        <p:nvSpPr>
          <p:cNvPr id="8" name="Ellipse 42">
            <a:extLst>
              <a:ext uri="{FF2B5EF4-FFF2-40B4-BE49-F238E27FC236}">
                <a16:creationId xmlns:a16="http://schemas.microsoft.com/office/drawing/2014/main" id="{5B166CFD-CC63-8B09-4840-681BF08FEA19}"/>
              </a:ext>
            </a:extLst>
          </p:cNvPr>
          <p:cNvSpPr/>
          <p:nvPr/>
        </p:nvSpPr>
        <p:spPr>
          <a:xfrm>
            <a:off x="3279860" y="5185368"/>
            <a:ext cx="162360" cy="8064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01880" tIns="6480" rIns="101880" bIns="6480" anchor="ctr">
            <a:noAutofit/>
          </a:bodyPr>
          <a:lstStyle/>
          <a:p>
            <a:pPr algn="ctr" defTabSz="1137240">
              <a:lnSpc>
                <a:spcPct val="100000"/>
              </a:lnSpc>
            </a:pPr>
            <a:endParaRPr lang="fr-FR" sz="2260" b="0" strike="noStrike" spc="-1">
              <a:solidFill>
                <a:schemeClr val="lt1"/>
              </a:solidFill>
              <a:latin typeface="Calibri"/>
              <a:ea typeface="ＭＳ Ｐゴシック"/>
            </a:endParaRPr>
          </a:p>
        </p:txBody>
      </p:sp>
      <p:pic>
        <p:nvPicPr>
          <p:cNvPr id="10" name="Image 3">
            <a:extLst>
              <a:ext uri="{FF2B5EF4-FFF2-40B4-BE49-F238E27FC236}">
                <a16:creationId xmlns:a16="http://schemas.microsoft.com/office/drawing/2014/main" id="{37C43277-95CE-FF10-D120-B96E8B0CF632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479418" y="981493"/>
            <a:ext cx="3113640" cy="27194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</p:pic>
      <p:pic>
        <p:nvPicPr>
          <p:cNvPr id="12" name="Image 38">
            <a:extLst>
              <a:ext uri="{FF2B5EF4-FFF2-40B4-BE49-F238E27FC236}">
                <a16:creationId xmlns:a16="http://schemas.microsoft.com/office/drawing/2014/main" id="{668160F2-9736-B848-8B93-FF101155AF28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360438" y="3547757"/>
            <a:ext cx="3351600" cy="2294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3DEFE47-FEE9-1A98-4F3B-05E3146C27D6}"/>
              </a:ext>
            </a:extLst>
          </p:cNvPr>
          <p:cNvSpPr txBox="1"/>
          <p:nvPr/>
        </p:nvSpPr>
        <p:spPr>
          <a:xfrm>
            <a:off x="3442220" y="2768958"/>
            <a:ext cx="829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BA540E"/>
                </a:solidFill>
              </a:rPr>
              <a:t>MCP </a:t>
            </a:r>
            <a:r>
              <a:rPr lang="fr-FR" sz="1600" dirty="0" err="1">
                <a:solidFill>
                  <a:srgbClr val="BA540E"/>
                </a:solidFill>
              </a:rPr>
              <a:t>Inj</a:t>
            </a:r>
            <a:endParaRPr lang="fr-FR" sz="1600" dirty="0">
              <a:solidFill>
                <a:srgbClr val="BA540E"/>
              </a:solidFill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EA807CE-DDD0-7C63-4C46-8998D76B2D23}"/>
              </a:ext>
            </a:extLst>
          </p:cNvPr>
          <p:cNvCxnSpPr>
            <a:cxnSpLocks/>
          </p:cNvCxnSpPr>
          <p:nvPr/>
        </p:nvCxnSpPr>
        <p:spPr>
          <a:xfrm>
            <a:off x="4070959" y="3107512"/>
            <a:ext cx="719982" cy="559365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0990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24547</TotalTime>
  <Words>1855</Words>
  <Application>Microsoft Macintosh PowerPoint</Application>
  <PresentationFormat>Grand écran</PresentationFormat>
  <Paragraphs>340</Paragraphs>
  <Slides>16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7" baseType="lpstr">
      <vt:lpstr>Arial</vt:lpstr>
      <vt:lpstr>Arial Narrow</vt:lpstr>
      <vt:lpstr>Asana Math</vt:lpstr>
      <vt:lpstr>Calibri</vt:lpstr>
      <vt:lpstr>Calibri Light</vt:lpstr>
      <vt:lpstr>Cambria</vt:lpstr>
      <vt:lpstr>Cambria Math</vt:lpstr>
      <vt:lpstr>Symbol</vt:lpstr>
      <vt:lpstr>Verdana</vt:lpstr>
      <vt:lpstr>Wingdings</vt:lpstr>
      <vt:lpstr>Thème Office</vt:lpstr>
      <vt:lpstr>EAP 2025 S3LEB</vt:lpstr>
      <vt:lpstr>Rappel de l’organisation – évolutions éventuelles</vt:lpstr>
      <vt:lpstr>Rappel de l’organisation – évolutions éventuelles</vt:lpstr>
      <vt:lpstr>S3LEB - Equipes concernées</vt:lpstr>
      <vt:lpstr>Avancement technique – GISELE - 2025</vt:lpstr>
      <vt:lpstr>Avancement scientifique – GISELE - 2025</vt:lpstr>
      <vt:lpstr>Avancement technique – S3LEB - 2025</vt:lpstr>
      <vt:lpstr>Avancement technique – S3LEB - 2025</vt:lpstr>
      <vt:lpstr>Avancement scientifique – S3LEB - 2025</vt:lpstr>
      <vt:lpstr>Reste à faire – S3LEB </vt:lpstr>
      <vt:lpstr>SEASON decay station</vt:lpstr>
      <vt:lpstr>IDEAS³ : Identification and DEcay Assisted by S³</vt:lpstr>
      <vt:lpstr>Double laser-RF spectroscopy</vt:lpstr>
      <vt:lpstr>Laser Resonance Chromatography LRC</vt:lpstr>
      <vt:lpstr>Communications – publications - conférences</vt:lpstr>
      <vt:lpstr>Finances : les dépenses et ressources S3LEB –  bilan et projections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Robinet</dc:creator>
  <cp:lastModifiedBy>lecesne@ganil.fr</cp:lastModifiedBy>
  <cp:revision>81</cp:revision>
  <cp:lastPrinted>2025-10-08T17:43:54Z</cp:lastPrinted>
  <dcterms:created xsi:type="dcterms:W3CDTF">2024-02-01T13:48:29Z</dcterms:created>
  <dcterms:modified xsi:type="dcterms:W3CDTF">2025-10-08T17:44:19Z</dcterms:modified>
</cp:coreProperties>
</file>