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78" r:id="rId2"/>
    <p:sldId id="6023" r:id="rId3"/>
    <p:sldId id="265" r:id="rId4"/>
    <p:sldId id="266" r:id="rId5"/>
    <p:sldId id="6046" r:id="rId6"/>
    <p:sldId id="6047" r:id="rId7"/>
    <p:sldId id="6045" r:id="rId8"/>
    <p:sldId id="6051" r:id="rId9"/>
    <p:sldId id="6049" r:id="rId10"/>
    <p:sldId id="267"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A4B4"/>
    <a:srgbClr val="261F4D"/>
    <a:srgbClr val="ECFAFD"/>
    <a:srgbClr val="C95827"/>
    <a:srgbClr val="CAC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8"/>
    <p:restoredTop sz="96405"/>
  </p:normalViewPr>
  <p:slideViewPr>
    <p:cSldViewPr snapToGrid="0" showGuides="1">
      <p:cViewPr varScale="1">
        <p:scale>
          <a:sx n="131" d="100"/>
          <a:sy n="131" d="100"/>
        </p:scale>
        <p:origin x="288" y="1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2B621ED-5418-3245-3465-427B3A0D3B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a:extLst>
              <a:ext uri="{FF2B5EF4-FFF2-40B4-BE49-F238E27FC236}">
                <a16:creationId xmlns:a16="http://schemas.microsoft.com/office/drawing/2014/main" id="{ED675734-EAB5-D7E0-1871-9D38A8961E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43C6D6A-BF13-F9F3-A2A9-B5A5F3683A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8C7E8-D2B2-ED43-9D08-6ADD78CFDC08}" type="slidenum">
              <a:rPr lang="fr-FR" smtClean="0"/>
              <a:t>‹N°›</a:t>
            </a:fld>
            <a:endParaRPr lang="fr-FR"/>
          </a:p>
        </p:txBody>
      </p:sp>
      <p:sp>
        <p:nvSpPr>
          <p:cNvPr id="6" name="Espace réservé de la date 5">
            <a:extLst>
              <a:ext uri="{FF2B5EF4-FFF2-40B4-BE49-F238E27FC236}">
                <a16:creationId xmlns:a16="http://schemas.microsoft.com/office/drawing/2014/main" id="{2BBC4A8C-D77F-1D53-451A-57D959428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FFE2B1-9F4D-1849-B725-F1A2344A2365}" type="datetimeFigureOut">
              <a:rPr lang="fr-FR" smtClean="0"/>
              <a:t>07/10/2025</a:t>
            </a:fld>
            <a:endParaRPr lang="fr-FR"/>
          </a:p>
        </p:txBody>
      </p:sp>
    </p:spTree>
    <p:extLst>
      <p:ext uri="{BB962C8B-B14F-4D97-AF65-F5344CB8AC3E}">
        <p14:creationId xmlns:p14="http://schemas.microsoft.com/office/powerpoint/2010/main" val="1955294414"/>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69620-070F-D948-B6E5-ABE1BC2E8378}" type="datetimeFigureOut">
              <a:rPr lang="fr-FR" smtClean="0"/>
              <a:t>07/10/2025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FC862-3C35-3D4E-9084-D9ECACF1A1C6}" type="slidenum">
              <a:rPr lang="fr-FR" smtClean="0"/>
              <a:t>‹N°›</a:t>
            </a:fld>
            <a:endParaRPr lang="fr-FR"/>
          </a:p>
        </p:txBody>
      </p:sp>
    </p:spTree>
    <p:extLst>
      <p:ext uri="{BB962C8B-B14F-4D97-AF65-F5344CB8AC3E}">
        <p14:creationId xmlns:p14="http://schemas.microsoft.com/office/powerpoint/2010/main" val="3994560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C862-3C35-3D4E-9084-D9ECACF1A1C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45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 y="742950"/>
            <a:ext cx="6604000" cy="371475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61FA21D-AEDC-8E46-A0FF-5E676B49C9E1}" type="slidenum">
              <a:rPr lang="en-GB" smtClean="0"/>
              <a:pPr>
                <a:defRPr/>
              </a:pPr>
              <a:t>5</a:t>
            </a:fld>
            <a:endParaRPr lang="en-GB"/>
          </a:p>
        </p:txBody>
      </p:sp>
    </p:spTree>
    <p:extLst>
      <p:ext uri="{BB962C8B-B14F-4D97-AF65-F5344CB8AC3E}">
        <p14:creationId xmlns:p14="http://schemas.microsoft.com/office/powerpoint/2010/main" val="28119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 y="742950"/>
            <a:ext cx="6604000" cy="371475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61FA21D-AEDC-8E46-A0FF-5E676B49C9E1}" type="slidenum">
              <a:rPr lang="en-GB" smtClean="0"/>
              <a:pPr>
                <a:defRPr/>
              </a:pPr>
              <a:t>6</a:t>
            </a:fld>
            <a:endParaRPr lang="en-GB"/>
          </a:p>
        </p:txBody>
      </p:sp>
    </p:spTree>
    <p:extLst>
      <p:ext uri="{BB962C8B-B14F-4D97-AF65-F5344CB8AC3E}">
        <p14:creationId xmlns:p14="http://schemas.microsoft.com/office/powerpoint/2010/main" val="88067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 y="742950"/>
            <a:ext cx="6604000" cy="371475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61FA21D-AEDC-8E46-A0FF-5E676B49C9E1}" type="slidenum">
              <a:rPr lang="en-GB" smtClean="0"/>
              <a:pPr>
                <a:defRPr/>
              </a:pPr>
              <a:t>7</a:t>
            </a:fld>
            <a:endParaRPr lang="en-GB"/>
          </a:p>
        </p:txBody>
      </p:sp>
    </p:spTree>
    <p:extLst>
      <p:ext uri="{BB962C8B-B14F-4D97-AF65-F5344CB8AC3E}">
        <p14:creationId xmlns:p14="http://schemas.microsoft.com/office/powerpoint/2010/main" val="3290499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 y="742950"/>
            <a:ext cx="6604000" cy="371475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61FA21D-AEDC-8E46-A0FF-5E676B49C9E1}" type="slidenum">
              <a:rPr lang="en-GB" smtClean="0"/>
              <a:pPr>
                <a:defRPr/>
              </a:pPr>
              <a:t>8</a:t>
            </a:fld>
            <a:endParaRPr lang="en-GB"/>
          </a:p>
        </p:txBody>
      </p:sp>
    </p:spTree>
    <p:extLst>
      <p:ext uri="{BB962C8B-B14F-4D97-AF65-F5344CB8AC3E}">
        <p14:creationId xmlns:p14="http://schemas.microsoft.com/office/powerpoint/2010/main" val="303338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5250" y="742950"/>
            <a:ext cx="6604000" cy="3714750"/>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A61FA21D-AEDC-8E46-A0FF-5E676B49C9E1}" type="slidenum">
              <a:rPr lang="en-GB" smtClean="0"/>
              <a:pPr>
                <a:defRPr/>
              </a:pPr>
              <a:t>9</a:t>
            </a:fld>
            <a:endParaRPr lang="en-GB"/>
          </a:p>
        </p:txBody>
      </p:sp>
    </p:spTree>
    <p:extLst>
      <p:ext uri="{BB962C8B-B14F-4D97-AF65-F5344CB8AC3E}">
        <p14:creationId xmlns:p14="http://schemas.microsoft.com/office/powerpoint/2010/main" val="3430871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re de section">
    <p:bg>
      <p:bgPr>
        <a:solidFill>
          <a:srgbClr val="261F4D"/>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pied de page 2">
            <a:extLst>
              <a:ext uri="{FF2B5EF4-FFF2-40B4-BE49-F238E27FC236}">
                <a16:creationId xmlns:a16="http://schemas.microsoft.com/office/drawing/2014/main" id="{04E268A4-6317-AD18-F835-26FD8A4B4A99}"/>
              </a:ext>
            </a:extLst>
          </p:cNvPr>
          <p:cNvSpPr>
            <a:spLocks noGrp="1"/>
          </p:cNvSpPr>
          <p:nvPr>
            <p:ph type="ftr" sz="quarter" idx="11"/>
          </p:nvPr>
        </p:nvSpPr>
        <p:spPr>
          <a:xfrm>
            <a:off x="4635501" y="6318001"/>
            <a:ext cx="2906816" cy="540000"/>
          </a:xfrm>
        </p:spPr>
        <p:txBody>
          <a:bodyPr/>
          <a:lstStyle>
            <a:lvl1pPr algn="ctr">
              <a:defRPr>
                <a:solidFill>
                  <a:schemeClr val="bg1"/>
                </a:solidFill>
              </a:defRPr>
            </a:lvl1pPr>
          </a:lstStyle>
          <a:p>
            <a:r>
              <a:rPr lang="fr-FR" dirty="0"/>
              <a:t>Revue S</a:t>
            </a:r>
            <a:r>
              <a:rPr lang="fr-FR" baseline="30000" dirty="0"/>
              <a:t>3</a:t>
            </a:r>
            <a:r>
              <a:rPr lang="fr-FR" dirty="0"/>
              <a:t>, 17 Juin 2O24</a:t>
            </a:r>
          </a:p>
        </p:txBody>
      </p:sp>
      <p:sp>
        <p:nvSpPr>
          <p:cNvPr id="10" name="Espace réservé du numéro de diapositive 3">
            <a:extLst>
              <a:ext uri="{FF2B5EF4-FFF2-40B4-BE49-F238E27FC236}">
                <a16:creationId xmlns:a16="http://schemas.microsoft.com/office/drawing/2014/main" id="{0A52495C-4D5D-9DFB-B0A8-A8C9F1707BAA}"/>
              </a:ext>
            </a:extLst>
          </p:cNvPr>
          <p:cNvSpPr>
            <a:spLocks noGrp="1"/>
          </p:cNvSpPr>
          <p:nvPr>
            <p:ph type="sldNum" sz="quarter" idx="12"/>
          </p:nvPr>
        </p:nvSpPr>
        <p:spPr>
          <a:xfrm>
            <a:off x="0" y="6328510"/>
            <a:ext cx="462455" cy="540000"/>
          </a:xfrm>
        </p:spPr>
        <p:txBody>
          <a:bodyPr/>
          <a:lstStyle>
            <a:lvl1pPr>
              <a:defRPr>
                <a:solidFill>
                  <a:schemeClr val="bg1"/>
                </a:solidFill>
              </a:defRPr>
            </a:lvl1pPr>
          </a:lstStyle>
          <a:p>
            <a:fld id="{94B63599-5DA0-BE42-AE37-88D1760620F1}" type="slidenum">
              <a:rPr lang="fr-FR" smtClean="0"/>
              <a:pPr/>
              <a:t>‹N°›</a:t>
            </a:fld>
            <a:endParaRPr lang="fr-FR" dirty="0"/>
          </a:p>
        </p:txBody>
      </p:sp>
      <p:sp>
        <p:nvSpPr>
          <p:cNvPr id="12" name="Espace réservé du pied de page 3">
            <a:extLst>
              <a:ext uri="{FF2B5EF4-FFF2-40B4-BE49-F238E27FC236}">
                <a16:creationId xmlns:a16="http://schemas.microsoft.com/office/drawing/2014/main" id="{E706329C-2134-9984-357C-4754E4BEA621}"/>
              </a:ext>
            </a:extLst>
          </p:cNvPr>
          <p:cNvSpPr txBox="1">
            <a:spLocks/>
          </p:cNvSpPr>
          <p:nvPr userDrawn="1"/>
        </p:nvSpPr>
        <p:spPr>
          <a:xfrm>
            <a:off x="9117024" y="6328510"/>
            <a:ext cx="2906816"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chemeClr val="accent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a:solidFill>
                  <a:schemeClr val="bg1"/>
                </a:solidFill>
              </a:rPr>
              <a:t>Hervé </a:t>
            </a:r>
            <a:r>
              <a:rPr lang="fr-FR" dirty="0" err="1">
                <a:solidFill>
                  <a:schemeClr val="bg1"/>
                </a:solidFill>
              </a:rPr>
              <a:t>Savajols</a:t>
            </a:r>
            <a:endParaRPr lang="fr-FR" dirty="0">
              <a:solidFill>
                <a:schemeClr val="bg1"/>
              </a:solidFill>
            </a:endParaRPr>
          </a:p>
        </p:txBody>
      </p:sp>
    </p:spTree>
    <p:extLst>
      <p:ext uri="{BB962C8B-B14F-4D97-AF65-F5344CB8AC3E}">
        <p14:creationId xmlns:p14="http://schemas.microsoft.com/office/powerpoint/2010/main" val="1030771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de section">
    <p:bg>
      <p:bgPr>
        <a:solidFill>
          <a:schemeClr val="accent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bg1"/>
                </a:solidFill>
              </a:defRPr>
            </a:lvl1pPr>
          </a:lstStyle>
          <a:p>
            <a:fld id="{D5826611-ED43-B048-9A6A-E18D384051AF}" type="datetime1">
              <a:rPr lang="fr-FR" smtClean="0"/>
              <a:t>07/10/2025</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bg1"/>
                </a:solidFill>
              </a:defRPr>
            </a:lvl1pPr>
          </a:lstStyle>
          <a:p>
            <a:r>
              <a:rPr lang="fr-FR"/>
              <a:t>PLATAN, 2024 June 9-14, Jyväskylä, Finland</a:t>
            </a: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241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de section">
    <p:bg>
      <p:bgPr>
        <a:solidFill>
          <a:srgbClr val="C95827"/>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bg1"/>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bg1"/>
                </a:solidFill>
              </a:defRPr>
            </a:lvl1pPr>
          </a:lstStyle>
          <a:p>
            <a:fld id="{79C3D621-BB3F-DE48-AFC6-5089FDB9E9A0}" type="datetime1">
              <a:rPr lang="fr-FR" smtClean="0"/>
              <a:t>07/10/2025</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bg1"/>
                </a:solidFill>
              </a:defRPr>
            </a:lvl1pPr>
          </a:lstStyle>
          <a:p>
            <a:r>
              <a:rPr lang="fr-FR"/>
              <a:t>PLATAN, 2024 June 9-14, Jyväskylä, Finland</a:t>
            </a: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11" name="Image 10" descr="Une image contenant logo, Police, Graphique, symbole&#10;&#10;Description générée automatiquement">
            <a:extLst>
              <a:ext uri="{FF2B5EF4-FFF2-40B4-BE49-F238E27FC236}">
                <a16:creationId xmlns:a16="http://schemas.microsoft.com/office/drawing/2014/main" id="{88301A21-9A79-DD79-75FC-B810BD27EA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7" name="Connecteur droit 6">
            <a:extLst>
              <a:ext uri="{FF2B5EF4-FFF2-40B4-BE49-F238E27FC236}">
                <a16:creationId xmlns:a16="http://schemas.microsoft.com/office/drawing/2014/main" id="{78610D1D-84AD-FFBB-5730-69FC2578F4E0}"/>
              </a:ext>
            </a:extLst>
          </p:cNvPr>
          <p:cNvCxnSpPr/>
          <p:nvPr userDrawn="1"/>
        </p:nvCxnSpPr>
        <p:spPr>
          <a:xfrm>
            <a:off x="11136674" y="928805"/>
            <a:ext cx="360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077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de section">
    <p:bg>
      <p:bgPr>
        <a:solidFill>
          <a:schemeClr val="bg2"/>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2529444"/>
            <a:ext cx="10801349" cy="1793319"/>
          </a:xfrm>
        </p:spPr>
        <p:txBody>
          <a:bodyPr anchor="b"/>
          <a:lstStyle>
            <a:lvl1pPr>
              <a:defRPr sz="6000">
                <a:solidFill>
                  <a:schemeClr val="tx2"/>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4868863"/>
            <a:ext cx="10801349" cy="1260475"/>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tx2"/>
                </a:solidFill>
              </a:defRPr>
            </a:lvl1pPr>
          </a:lstStyle>
          <a:p>
            <a:fld id="{D23D40B1-3F59-C44E-AFC8-2E81348EFE69}" type="datetime1">
              <a:rPr lang="fr-FR" smtClean="0"/>
              <a:t>07/10/2025</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tx2"/>
                </a:solidFill>
              </a:defRPr>
            </a:lvl1pPr>
          </a:lstStyle>
          <a:p>
            <a:r>
              <a:rPr lang="fr-FR"/>
              <a:t>PLATAN, 2024 June 9-14, Jyväskylä, Finland</a:t>
            </a: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10" name="Image 9">
            <a:extLst>
              <a:ext uri="{FF2B5EF4-FFF2-40B4-BE49-F238E27FC236}">
                <a16:creationId xmlns:a16="http://schemas.microsoft.com/office/drawing/2014/main" id="{C19F34A1-9284-4A8D-88FE-89C9697BF9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6927C20D-B4A5-20B7-AB48-75CA86D08432}"/>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950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F0DD5AE-D4B6-0BBA-F815-5E6D54184A3E}"/>
              </a:ext>
            </a:extLst>
          </p:cNvPr>
          <p:cNvPicPr>
            <a:picLocks noChangeAspect="1"/>
          </p:cNvPicPr>
          <p:nvPr userDrawn="1"/>
        </p:nvPicPr>
        <p:blipFill>
          <a:blip r:embed="rId2">
            <a:alphaModFix amt="16000"/>
            <a:duotone>
              <a:prstClr val="black"/>
              <a:schemeClr val="accent5">
                <a:tint val="45000"/>
                <a:satMod val="400000"/>
              </a:schemeClr>
            </a:duotone>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8EF8D695-BE9D-4BA8-B7B2-2FFA64C07A08}"/>
              </a:ext>
            </a:extLst>
          </p:cNvPr>
          <p:cNvSpPr>
            <a:spLocks noGrp="1"/>
          </p:cNvSpPr>
          <p:nvPr>
            <p:ph type="title"/>
          </p:nvPr>
        </p:nvSpPr>
        <p:spPr>
          <a:xfrm>
            <a:off x="695325" y="1092478"/>
            <a:ext cx="7129463" cy="1793319"/>
          </a:xfrm>
        </p:spPr>
        <p:txBody>
          <a:bodyPr anchor="b"/>
          <a:lstStyle>
            <a:lvl1pPr>
              <a:defRPr sz="6000">
                <a:solidFill>
                  <a:schemeClr val="tx2"/>
                </a:solidFill>
              </a:defRPr>
            </a:lvl1pPr>
          </a:lstStyle>
          <a:p>
            <a:endParaRPr lang="fr-FR" dirty="0"/>
          </a:p>
        </p:txBody>
      </p:sp>
      <p:sp>
        <p:nvSpPr>
          <p:cNvPr id="3" name="Espace réservé du texte 2">
            <a:extLst>
              <a:ext uri="{FF2B5EF4-FFF2-40B4-BE49-F238E27FC236}">
                <a16:creationId xmlns:a16="http://schemas.microsoft.com/office/drawing/2014/main" id="{43D7CC22-5920-FD0E-443A-D72872EE9050}"/>
              </a:ext>
            </a:extLst>
          </p:cNvPr>
          <p:cNvSpPr>
            <a:spLocks noGrp="1"/>
          </p:cNvSpPr>
          <p:nvPr>
            <p:ph type="body" idx="1"/>
          </p:nvPr>
        </p:nvSpPr>
        <p:spPr>
          <a:xfrm>
            <a:off x="695325" y="3086101"/>
            <a:ext cx="10801349" cy="3043238"/>
          </a:xfrm>
        </p:spPr>
        <p:txBody>
          <a:bodyPr/>
          <a:lstStyle>
            <a:lvl1pPr marL="0" indent="0">
              <a:buFont typeface="Arial" panose="020B0604020202020204" pitchFamily="34" charse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dirty="0"/>
          </a:p>
        </p:txBody>
      </p:sp>
      <p:sp>
        <p:nvSpPr>
          <p:cNvPr id="4" name="Espace réservé de la date 3">
            <a:extLst>
              <a:ext uri="{FF2B5EF4-FFF2-40B4-BE49-F238E27FC236}">
                <a16:creationId xmlns:a16="http://schemas.microsoft.com/office/drawing/2014/main" id="{C847DF57-188A-5BFF-1735-2773014924CF}"/>
              </a:ext>
            </a:extLst>
          </p:cNvPr>
          <p:cNvSpPr>
            <a:spLocks noGrp="1"/>
          </p:cNvSpPr>
          <p:nvPr>
            <p:ph type="dt" sz="half" idx="10"/>
          </p:nvPr>
        </p:nvSpPr>
        <p:spPr/>
        <p:txBody>
          <a:bodyPr/>
          <a:lstStyle>
            <a:lvl1pPr>
              <a:defRPr>
                <a:solidFill>
                  <a:schemeClr val="tx2"/>
                </a:solidFill>
              </a:defRPr>
            </a:lvl1pPr>
          </a:lstStyle>
          <a:p>
            <a:fld id="{F10C52C3-4175-8D44-AB21-573F4111958B}" type="datetime1">
              <a:rPr lang="fr-FR" smtClean="0"/>
              <a:t>07/10/2025</a:t>
            </a:fld>
            <a:endParaRPr lang="fr-FR"/>
          </a:p>
        </p:txBody>
      </p:sp>
      <p:sp>
        <p:nvSpPr>
          <p:cNvPr id="5" name="Espace réservé du pied de page 4">
            <a:extLst>
              <a:ext uri="{FF2B5EF4-FFF2-40B4-BE49-F238E27FC236}">
                <a16:creationId xmlns:a16="http://schemas.microsoft.com/office/drawing/2014/main" id="{1B7754A4-6EC4-C723-9991-66E5B5243920}"/>
              </a:ext>
            </a:extLst>
          </p:cNvPr>
          <p:cNvSpPr>
            <a:spLocks noGrp="1"/>
          </p:cNvSpPr>
          <p:nvPr>
            <p:ph type="ftr" sz="quarter" idx="11"/>
          </p:nvPr>
        </p:nvSpPr>
        <p:spPr/>
        <p:txBody>
          <a:bodyPr/>
          <a:lstStyle>
            <a:lvl1pPr>
              <a:defRPr>
                <a:solidFill>
                  <a:schemeClr val="tx2"/>
                </a:solidFill>
              </a:defRPr>
            </a:lvl1pPr>
          </a:lstStyle>
          <a:p>
            <a:r>
              <a:rPr lang="fr-FR"/>
              <a:t>PLATAN, 2024 June 9-14, Jyväskylä, Finland</a:t>
            </a:r>
          </a:p>
        </p:txBody>
      </p:sp>
      <p:sp>
        <p:nvSpPr>
          <p:cNvPr id="6" name="Espace réservé du numéro de diapositive 5">
            <a:extLst>
              <a:ext uri="{FF2B5EF4-FFF2-40B4-BE49-F238E27FC236}">
                <a16:creationId xmlns:a16="http://schemas.microsoft.com/office/drawing/2014/main" id="{518D2423-CF12-50E0-0B14-2C87A9B80BD8}"/>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10" name="Image 9">
            <a:extLst>
              <a:ext uri="{FF2B5EF4-FFF2-40B4-BE49-F238E27FC236}">
                <a16:creationId xmlns:a16="http://schemas.microsoft.com/office/drawing/2014/main" id="{C19F34A1-9284-4A8D-88FE-89C9697BF9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6927C20D-B4A5-20B7-AB48-75CA86D08432}"/>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887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3" name="Image 12" descr="Une image contenant Visage humain, capture d’écran, usine, art&#10;&#10;Description générée automatiquement">
            <a:extLst>
              <a:ext uri="{FF2B5EF4-FFF2-40B4-BE49-F238E27FC236}">
                <a16:creationId xmlns:a16="http://schemas.microsoft.com/office/drawing/2014/main" id="{731E69DE-DF1D-85F3-70CF-82C3157B3E17}"/>
              </a:ext>
            </a:extLst>
          </p:cNvPr>
          <p:cNvPicPr>
            <a:picLocks noChangeAspect="1"/>
          </p:cNvPicPr>
          <p:nvPr userDrawn="1"/>
        </p:nvPicPr>
        <p:blipFill rotWithShape="1">
          <a:blip r:embed="rId2"/>
          <a:srcRect t="16789" b="75341"/>
          <a:stretch/>
        </p:blipFill>
        <p:spPr>
          <a:xfrm>
            <a:off x="0" y="6317999"/>
            <a:ext cx="12192000" cy="540001"/>
          </a:xfrm>
          <a:prstGeom prst="rect">
            <a:avLst/>
          </a:prstGeom>
        </p:spPr>
      </p:pic>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bg1"/>
                </a:solidFill>
              </a:defRPr>
            </a:lvl1pPr>
          </a:lstStyle>
          <a:p>
            <a:fld id="{8E711BF4-352A-A94C-A8ED-82B00D1CA52A}" type="datetime1">
              <a:rPr lang="fr-FR" smtClean="0"/>
              <a:t>07/10/2025</a:t>
            </a:fld>
            <a:endParaRPr lang="fr-FR" dirty="0"/>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bg1"/>
                </a:solidFill>
              </a:defRPr>
            </a:lvl1pPr>
          </a:lstStyle>
          <a:p>
            <a:r>
              <a:rPr lang="fr-FR"/>
              <a:t>PLATAN, 2024 June 9-14, Jyväskylä, Finland</a:t>
            </a:r>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204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31E69DE-DF1D-85F3-70CF-82C3157B3E17}"/>
              </a:ext>
            </a:extLst>
          </p:cNvPr>
          <p:cNvPicPr>
            <a:picLocks noChangeAspect="1"/>
          </p:cNvPicPr>
          <p:nvPr userDrawn="1"/>
        </p:nvPicPr>
        <p:blipFill rotWithShape="1">
          <a:blip r:embed="rId2"/>
          <a:srcRect l="-119" t="28724" r="119" b="63410"/>
          <a:stretch/>
        </p:blipFill>
        <p:spPr>
          <a:xfrm>
            <a:off x="-14514" y="6318001"/>
            <a:ext cx="12206514" cy="540644"/>
          </a:xfrm>
          <a:prstGeom prst="rect">
            <a:avLst/>
          </a:prstGeom>
        </p:spPr>
      </p:pic>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bg1"/>
                </a:solidFill>
              </a:defRPr>
            </a:lvl1pPr>
          </a:lstStyle>
          <a:p>
            <a:fld id="{C8DA1B15-9C5B-354A-98EE-C0B7211C73CF}" type="datetime1">
              <a:rPr lang="fr-FR" smtClean="0"/>
              <a:t>07/10/2025</a:t>
            </a:fld>
            <a:endParaRPr lang="fr-FR" dirty="0"/>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bg1"/>
                </a:solidFill>
              </a:defRPr>
            </a:lvl1pPr>
          </a:lstStyle>
          <a:p>
            <a:r>
              <a:rPr lang="fr-FR"/>
              <a:t>PLATAN, 2024 June 9-14, Jyväskylä, Finland</a:t>
            </a:r>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245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31E69DE-DF1D-85F3-70CF-82C3157B3E17}"/>
              </a:ext>
            </a:extLst>
          </p:cNvPr>
          <p:cNvPicPr>
            <a:picLocks noChangeAspect="1"/>
          </p:cNvPicPr>
          <p:nvPr userDrawn="1"/>
        </p:nvPicPr>
        <p:blipFill rotWithShape="1">
          <a:blip r:embed="rId2"/>
          <a:srcRect l="156" t="33966" r="-156" b="58168"/>
          <a:stretch/>
        </p:blipFill>
        <p:spPr>
          <a:xfrm>
            <a:off x="3175" y="6317999"/>
            <a:ext cx="12201525" cy="540001"/>
          </a:xfrm>
          <a:prstGeom prst="rect">
            <a:avLst/>
          </a:prstGeom>
        </p:spPr>
      </p:pic>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bg1"/>
                </a:solidFill>
              </a:defRPr>
            </a:lvl1pPr>
          </a:lstStyle>
          <a:p>
            <a:fld id="{D81B35E4-CE2D-FD4E-BCD9-1F6D742997E1}" type="datetime1">
              <a:rPr lang="fr-FR" smtClean="0"/>
              <a:t>07/10/2025</a:t>
            </a:fld>
            <a:endParaRPr lang="fr-FR" dirty="0"/>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bg1"/>
                </a:solidFill>
              </a:defRPr>
            </a:lvl1pPr>
          </a:lstStyle>
          <a:p>
            <a:r>
              <a:rPr lang="fr-FR"/>
              <a:t>PLATAN, 2024 June 9-14, Jyväskylä, Finland</a:t>
            </a:r>
            <a:endParaRPr lang="fr-FR" dirty="0"/>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bg1"/>
                </a:solidFill>
              </a:defRPr>
            </a:lvl1pPr>
          </a:lstStyle>
          <a:p>
            <a:fld id="{94B63599-5DA0-BE42-AE37-88D1760620F1}" type="slidenum">
              <a:rPr lang="fr-FR" smtClean="0"/>
              <a:pPr/>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91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779C4B-6C33-8A68-E4D7-CC3F7053175D}"/>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1889C5F-FFF3-528F-720C-6BB462D54A5C}"/>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F9618D8B-AF28-3F84-AD28-3808941989B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C89550A-673E-B3AC-B998-A91515B300AC}"/>
              </a:ext>
            </a:extLst>
          </p:cNvPr>
          <p:cNvSpPr>
            <a:spLocks noGrp="1"/>
          </p:cNvSpPr>
          <p:nvPr>
            <p:ph type="dt" sz="half" idx="10"/>
          </p:nvPr>
        </p:nvSpPr>
        <p:spPr/>
        <p:txBody>
          <a:bodyPr/>
          <a:lstStyle>
            <a:lvl1pPr>
              <a:defRPr>
                <a:solidFill>
                  <a:schemeClr val="accent1"/>
                </a:solidFill>
              </a:defRPr>
            </a:lvl1pPr>
          </a:lstStyle>
          <a:p>
            <a:fld id="{517D55AC-7EFB-414C-BA12-B50C46ED9073}" type="datetime1">
              <a:rPr lang="fr-FR" smtClean="0"/>
              <a:t>07/10/2025</a:t>
            </a:fld>
            <a:endParaRPr lang="fr-FR" dirty="0"/>
          </a:p>
        </p:txBody>
      </p:sp>
      <p:sp>
        <p:nvSpPr>
          <p:cNvPr id="5" name="Espace réservé du pied de page 4">
            <a:extLst>
              <a:ext uri="{FF2B5EF4-FFF2-40B4-BE49-F238E27FC236}">
                <a16:creationId xmlns:a16="http://schemas.microsoft.com/office/drawing/2014/main" id="{3E1EBDE7-38B5-E3FF-F6AB-1FFF3403BE0B}"/>
              </a:ext>
            </a:extLst>
          </p:cNvPr>
          <p:cNvSpPr>
            <a:spLocks noGrp="1"/>
          </p:cNvSpPr>
          <p:nvPr>
            <p:ph type="ftr" sz="quarter" idx="11"/>
          </p:nvPr>
        </p:nvSpPr>
        <p:spPr/>
        <p:txBody>
          <a:bodyPr/>
          <a:lstStyle>
            <a:lvl1pPr>
              <a:defRPr>
                <a:solidFill>
                  <a:schemeClr val="accent1"/>
                </a:solidFill>
              </a:defRPr>
            </a:lvl1pPr>
          </a:lstStyle>
          <a:p>
            <a:r>
              <a:rPr lang="fr-FR"/>
              <a:t>PLATAN, 2024 June 9-14, Jyväskylä, Finland</a:t>
            </a:r>
            <a:endParaRPr lang="fr-FR" dirty="0"/>
          </a:p>
        </p:txBody>
      </p:sp>
      <p:sp>
        <p:nvSpPr>
          <p:cNvPr id="6" name="Espace réservé du numéro de diapositive 5">
            <a:extLst>
              <a:ext uri="{FF2B5EF4-FFF2-40B4-BE49-F238E27FC236}">
                <a16:creationId xmlns:a16="http://schemas.microsoft.com/office/drawing/2014/main" id="{447EF156-289A-392E-A17B-528BE0E9B435}"/>
              </a:ext>
            </a:extLst>
          </p:cNvPr>
          <p:cNvSpPr>
            <a:spLocks noGrp="1"/>
          </p:cNvSpPr>
          <p:nvPr>
            <p:ph type="sldNum" sz="quarter" idx="12"/>
          </p:nvPr>
        </p:nvSpPr>
        <p:spPr/>
        <p:txBody>
          <a:bodyPr/>
          <a:lstStyle>
            <a:lvl1pPr>
              <a:defRPr>
                <a:solidFill>
                  <a:schemeClr val="accent1"/>
                </a:solidFill>
              </a:defRPr>
            </a:lvl1pPr>
          </a:lstStyle>
          <a:p>
            <a:fld id="{94B63599-5DA0-BE42-AE37-88D1760620F1}" type="slidenum">
              <a:rPr lang="fr-FR" smtClean="0"/>
              <a:pPr/>
              <a:t>‹N°›</a:t>
            </a:fld>
            <a:endParaRPr lang="fr-FR"/>
          </a:p>
        </p:txBody>
      </p:sp>
      <p:pic>
        <p:nvPicPr>
          <p:cNvPr id="7" name="Image 6">
            <a:extLst>
              <a:ext uri="{FF2B5EF4-FFF2-40B4-BE49-F238E27FC236}">
                <a16:creationId xmlns:a16="http://schemas.microsoft.com/office/drawing/2014/main" id="{B99401C7-5175-FAF4-0964-F429221B57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9" name="Connecteur droit 8">
            <a:extLst>
              <a:ext uri="{FF2B5EF4-FFF2-40B4-BE49-F238E27FC236}">
                <a16:creationId xmlns:a16="http://schemas.microsoft.com/office/drawing/2014/main" id="{954773F5-7BE5-654B-2CD1-E72570F3DD7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346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colonn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744807-E470-CFFA-FCC2-F5FE905269DE}"/>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D2E4176C-7890-FCDE-E3BA-7880D1541FEE}"/>
              </a:ext>
            </a:extLst>
          </p:cNvPr>
          <p:cNvSpPr>
            <a:spLocks noGrp="1"/>
          </p:cNvSpPr>
          <p:nvPr>
            <p:ph sz="half" idx="1"/>
          </p:nvPr>
        </p:nvSpPr>
        <p:spPr>
          <a:xfrm>
            <a:off x="695325" y="1989137"/>
            <a:ext cx="5292725" cy="414020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63A68C2-03F0-D3C1-1C1F-532C8A016E31}"/>
              </a:ext>
            </a:extLst>
          </p:cNvPr>
          <p:cNvSpPr>
            <a:spLocks noGrp="1"/>
          </p:cNvSpPr>
          <p:nvPr>
            <p:ph sz="half" idx="2"/>
          </p:nvPr>
        </p:nvSpPr>
        <p:spPr>
          <a:xfrm>
            <a:off x="6203950" y="1989138"/>
            <a:ext cx="5292724" cy="41402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8EB89F1C-94D0-C944-9D9B-70A7A7CC2789}" type="datetime1">
              <a:rPr lang="fr-FR" smtClean="0"/>
              <a:t>07/10/2025</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r>
              <a:rPr lang="fr-FR"/>
              <a:t>PLATAN, 2024 June 9-14, Jyväskylä, Finland</a:t>
            </a: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11" name="Image 10">
            <a:extLst>
              <a:ext uri="{FF2B5EF4-FFF2-40B4-BE49-F238E27FC236}">
                <a16:creationId xmlns:a16="http://schemas.microsoft.com/office/drawing/2014/main" id="{47ED1F4B-F8AF-6A32-996A-140828E4FD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2" name="Connecteur droit 11">
            <a:extLst>
              <a:ext uri="{FF2B5EF4-FFF2-40B4-BE49-F238E27FC236}">
                <a16:creationId xmlns:a16="http://schemas.microsoft.com/office/drawing/2014/main" id="{7A45FD47-8F02-E3D1-8836-A153070B3F16}"/>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166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3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9090958-F7E7-8AD5-A483-0D1FBFEB2709}"/>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p:txBody>
          <a:bodyPr/>
          <a:lstStyle>
            <a:lvl1pPr>
              <a:defRPr>
                <a:solidFill>
                  <a:schemeClr val="accent2"/>
                </a:solidFill>
              </a:defRPr>
            </a:lvl1pPr>
          </a:lstStyle>
          <a:p>
            <a:endParaRPr lang="fr-FR" dirty="0"/>
          </a:p>
        </p:txBody>
      </p:sp>
      <p:sp>
        <p:nvSpPr>
          <p:cNvPr id="3" name="Espace réservé du contenu 2">
            <a:extLst>
              <a:ext uri="{FF2B5EF4-FFF2-40B4-BE49-F238E27FC236}">
                <a16:creationId xmlns:a16="http://schemas.microsoft.com/office/drawing/2014/main" id="{D2E4176C-7890-FCDE-E3BA-7880D1541FEE}"/>
              </a:ext>
            </a:extLst>
          </p:cNvPr>
          <p:cNvSpPr>
            <a:spLocks noGrp="1"/>
          </p:cNvSpPr>
          <p:nvPr>
            <p:ph sz="half" idx="1"/>
          </p:nvPr>
        </p:nvSpPr>
        <p:spPr>
          <a:xfrm>
            <a:off x="695325" y="1989137"/>
            <a:ext cx="3455989" cy="414020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463A68C2-03F0-D3C1-1C1F-532C8A016E31}"/>
              </a:ext>
            </a:extLst>
          </p:cNvPr>
          <p:cNvSpPr>
            <a:spLocks noGrp="1"/>
          </p:cNvSpPr>
          <p:nvPr>
            <p:ph sz="half" idx="2"/>
          </p:nvPr>
        </p:nvSpPr>
        <p:spPr>
          <a:xfrm>
            <a:off x="4367213" y="1989138"/>
            <a:ext cx="3457575" cy="41402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29F93AD1-1762-2B49-95F7-7B6492C77FA4}" type="datetime1">
              <a:rPr lang="fr-FR" smtClean="0"/>
              <a:t>07/10/2025</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r>
              <a:rPr lang="fr-FR"/>
              <a:t>PLATAN, 2024 June 9-14, Jyväskylä, Finland</a:t>
            </a: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9" name="Espace réservé du contenu 3">
            <a:extLst>
              <a:ext uri="{FF2B5EF4-FFF2-40B4-BE49-F238E27FC236}">
                <a16:creationId xmlns:a16="http://schemas.microsoft.com/office/drawing/2014/main" id="{5B376B07-EB61-361A-CDFD-5E75CD9A2FDF}"/>
              </a:ext>
            </a:extLst>
          </p:cNvPr>
          <p:cNvSpPr>
            <a:spLocks noGrp="1"/>
          </p:cNvSpPr>
          <p:nvPr>
            <p:ph sz="half" idx="13"/>
          </p:nvPr>
        </p:nvSpPr>
        <p:spPr>
          <a:xfrm>
            <a:off x="8040688" y="1989138"/>
            <a:ext cx="3457575" cy="41402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8" name="Image 7">
            <a:extLst>
              <a:ext uri="{FF2B5EF4-FFF2-40B4-BE49-F238E27FC236}">
                <a16:creationId xmlns:a16="http://schemas.microsoft.com/office/drawing/2014/main" id="{2812BC44-B713-09E9-A994-1EBF66495F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3" name="Connecteur droit 12">
            <a:extLst>
              <a:ext uri="{FF2B5EF4-FFF2-40B4-BE49-F238E27FC236}">
                <a16:creationId xmlns:a16="http://schemas.microsoft.com/office/drawing/2014/main" id="{01B42FC7-ECB4-B8DF-817A-1F225C02B422}"/>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15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D0E8317-6100-4728-184D-31EFF1753D61}"/>
              </a:ext>
            </a:extLst>
          </p:cNvPr>
          <p:cNvPicPr>
            <a:picLocks noChangeAspect="1"/>
          </p:cNvPicPr>
          <p:nvPr userDrawn="1"/>
        </p:nvPicPr>
        <p:blipFill>
          <a:blip r:embed="rId2">
            <a:alphaModFix amt="16000"/>
            <a:duotone>
              <a:prstClr val="black"/>
              <a:schemeClr val="accent5">
                <a:tint val="45000"/>
                <a:satMod val="400000"/>
              </a:schemeClr>
            </a:duotone>
          </a:blip>
          <a:stretch>
            <a:fillRect/>
          </a:stretch>
        </p:blipFill>
        <p:spPr>
          <a:xfrm>
            <a:off x="7556500" y="2222500"/>
            <a:ext cx="4636800" cy="4636800"/>
          </a:xfrm>
          <a:prstGeom prst="rect">
            <a:avLst/>
          </a:prstGeom>
        </p:spPr>
      </p:pic>
      <p:sp>
        <p:nvSpPr>
          <p:cNvPr id="3"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a:xfrm>
            <a:off x="4635501" y="6318001"/>
            <a:ext cx="2906816" cy="540000"/>
          </a:xfrm>
        </p:spPr>
        <p:txBody>
          <a:bodyPr/>
          <a:lstStyle>
            <a:lvl1pPr>
              <a:defRPr>
                <a:solidFill>
                  <a:srgbClr val="60A4B4"/>
                </a:solidFill>
              </a:defRPr>
            </a:lvl1pPr>
          </a:lstStyle>
          <a:p>
            <a:pPr algn="ctr"/>
            <a:r>
              <a:rPr lang="fr-FR" dirty="0"/>
              <a:t>Revue S</a:t>
            </a:r>
            <a:r>
              <a:rPr lang="fr-FR" baseline="30000" dirty="0"/>
              <a:t>3</a:t>
            </a:r>
            <a:r>
              <a:rPr lang="fr-FR" dirty="0"/>
              <a:t>, 17 Juin 2024</a:t>
            </a:r>
          </a:p>
        </p:txBody>
      </p:sp>
      <p:sp>
        <p:nvSpPr>
          <p:cNvPr id="4"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a:xfrm>
            <a:off x="0" y="6328510"/>
            <a:ext cx="462455" cy="540000"/>
          </a:xfrm>
        </p:spPr>
        <p:txBody>
          <a:bodyPr/>
          <a:lstStyle>
            <a:lvl1pPr>
              <a:defRPr>
                <a:solidFill>
                  <a:srgbClr val="60A4B4"/>
                </a:solidFill>
              </a:defRPr>
            </a:lvl1pPr>
          </a:lstStyle>
          <a:p>
            <a:fld id="{94B63599-5DA0-BE42-AE37-88D1760620F1}" type="slidenum">
              <a:rPr lang="fr-FR" smtClean="0"/>
              <a:pPr/>
              <a:t>‹N°›</a:t>
            </a:fld>
            <a:endParaRPr lang="fr-FR" dirty="0"/>
          </a:p>
        </p:txBody>
      </p:sp>
      <p:pic>
        <p:nvPicPr>
          <p:cNvPr id="5" name="Image 4">
            <a:extLst>
              <a:ext uri="{FF2B5EF4-FFF2-40B4-BE49-F238E27FC236}">
                <a16:creationId xmlns:a16="http://schemas.microsoft.com/office/drawing/2014/main" id="{9B5172B8-E3F5-93A5-63F0-42E8B9ECA0C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09B1BF06-95A7-3FD5-5A3D-E19DB4A323A8}"/>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3">
            <a:extLst>
              <a:ext uri="{FF2B5EF4-FFF2-40B4-BE49-F238E27FC236}">
                <a16:creationId xmlns:a16="http://schemas.microsoft.com/office/drawing/2014/main" id="{BA9B7905-4BD6-FAF2-13AD-4BE2D77639E1}"/>
              </a:ext>
            </a:extLst>
          </p:cNvPr>
          <p:cNvSpPr txBox="1">
            <a:spLocks/>
          </p:cNvSpPr>
          <p:nvPr userDrawn="1"/>
        </p:nvSpPr>
        <p:spPr>
          <a:xfrm>
            <a:off x="9117024" y="6328510"/>
            <a:ext cx="2906816"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chemeClr val="accent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a:t>Hervé </a:t>
            </a:r>
            <a:r>
              <a:rPr lang="fr-FR" dirty="0" err="1"/>
              <a:t>Savajols</a:t>
            </a:r>
            <a:endParaRPr lang="fr-FR" dirty="0"/>
          </a:p>
        </p:txBody>
      </p:sp>
      <p:sp>
        <p:nvSpPr>
          <p:cNvPr id="9" name="Titre 1">
            <a:extLst>
              <a:ext uri="{FF2B5EF4-FFF2-40B4-BE49-F238E27FC236}">
                <a16:creationId xmlns:a16="http://schemas.microsoft.com/office/drawing/2014/main" id="{0D676029-AFBE-54EC-4836-1620027EFAD6}"/>
              </a:ext>
            </a:extLst>
          </p:cNvPr>
          <p:cNvSpPr>
            <a:spLocks noGrp="1"/>
          </p:cNvSpPr>
          <p:nvPr>
            <p:ph type="title"/>
          </p:nvPr>
        </p:nvSpPr>
        <p:spPr>
          <a:xfrm>
            <a:off x="0" y="10510"/>
            <a:ext cx="10801350" cy="1141413"/>
          </a:xfrm>
        </p:spPr>
        <p:txBody>
          <a:bodyPr anchor="ctr">
            <a:normAutofit/>
          </a:bodyPr>
          <a:lstStyle>
            <a:lvl1pPr>
              <a:defRPr sz="3200">
                <a:solidFill>
                  <a:schemeClr val="accent2"/>
                </a:solidFill>
              </a:defRPr>
            </a:lvl1pPr>
          </a:lstStyle>
          <a:p>
            <a:r>
              <a:rPr lang="fr-FR" dirty="0"/>
              <a:t>Modifiez le style du titre</a:t>
            </a:r>
          </a:p>
        </p:txBody>
      </p:sp>
      <p:sp>
        <p:nvSpPr>
          <p:cNvPr id="10" name="Espace réservé du contenu 2">
            <a:extLst>
              <a:ext uri="{FF2B5EF4-FFF2-40B4-BE49-F238E27FC236}">
                <a16:creationId xmlns:a16="http://schemas.microsoft.com/office/drawing/2014/main" id="{1F7F84D0-6875-8F2E-25F6-A47E819CC47A}"/>
              </a:ext>
            </a:extLst>
          </p:cNvPr>
          <p:cNvSpPr>
            <a:spLocks noGrp="1"/>
          </p:cNvSpPr>
          <p:nvPr>
            <p:ph idx="1"/>
          </p:nvPr>
        </p:nvSpPr>
        <p:spPr>
          <a:xfrm>
            <a:off x="0" y="1151923"/>
            <a:ext cx="12192000" cy="5166078"/>
          </a:xfrm>
        </p:spPr>
        <p:txBody>
          <a:bodyPr/>
          <a:lstStyle>
            <a:lvl1pPr>
              <a:defRPr sz="1800" b="1">
                <a:solidFill>
                  <a:srgbClr val="60A4B4"/>
                </a:solidFill>
              </a:defRPr>
            </a:lvl1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675812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3A245C0-7608-29FB-E211-F4BD5616FEBD}"/>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C96213AF-EDE7-ABD8-3C87-12C13108DCEE}"/>
              </a:ext>
            </a:extLst>
          </p:cNvPr>
          <p:cNvSpPr>
            <a:spLocks noGrp="1"/>
          </p:cNvSpPr>
          <p:nvPr>
            <p:ph type="title"/>
          </p:nvPr>
        </p:nvSpPr>
        <p:spPr>
          <a:xfrm>
            <a:off x="695325" y="549275"/>
            <a:ext cx="10801349" cy="1141413"/>
          </a:xfrm>
        </p:spPr>
        <p:txBody>
          <a:bodyPr anchor="ctr"/>
          <a:lstStyle>
            <a:lvl1pPr>
              <a:defRPr>
                <a:solidFill>
                  <a:schemeClr val="accent2"/>
                </a:solidFill>
              </a:defRPr>
            </a:lvl1pPr>
          </a:lstStyle>
          <a:p>
            <a:endParaRPr lang="fr-FR" dirty="0"/>
          </a:p>
        </p:txBody>
      </p:sp>
      <p:sp>
        <p:nvSpPr>
          <p:cNvPr id="3" name="Espace réservé du texte 2">
            <a:extLst>
              <a:ext uri="{FF2B5EF4-FFF2-40B4-BE49-F238E27FC236}">
                <a16:creationId xmlns:a16="http://schemas.microsoft.com/office/drawing/2014/main" id="{B339BCA0-00EB-4C04-FE5D-D57CFB42A343}"/>
              </a:ext>
            </a:extLst>
          </p:cNvPr>
          <p:cNvSpPr>
            <a:spLocks noGrp="1"/>
          </p:cNvSpPr>
          <p:nvPr>
            <p:ph type="body" idx="1"/>
          </p:nvPr>
        </p:nvSpPr>
        <p:spPr>
          <a:xfrm>
            <a:off x="695326" y="1989137"/>
            <a:ext cx="5302250" cy="583375"/>
          </a:xfrm>
        </p:spPr>
        <p:txBody>
          <a:bodyPr anchor="ctr">
            <a:norm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4" name="Espace réservé du contenu 3">
            <a:extLst>
              <a:ext uri="{FF2B5EF4-FFF2-40B4-BE49-F238E27FC236}">
                <a16:creationId xmlns:a16="http://schemas.microsoft.com/office/drawing/2014/main" id="{38039CBE-47B6-B221-F597-0A920B6452EB}"/>
              </a:ext>
            </a:extLst>
          </p:cNvPr>
          <p:cNvSpPr>
            <a:spLocks noGrp="1"/>
          </p:cNvSpPr>
          <p:nvPr>
            <p:ph sz="half" idx="2"/>
          </p:nvPr>
        </p:nvSpPr>
        <p:spPr>
          <a:xfrm>
            <a:off x="695326" y="2731009"/>
            <a:ext cx="5302250" cy="339833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5AB4248-870C-318C-3957-BD4B81DDCE0D}"/>
              </a:ext>
            </a:extLst>
          </p:cNvPr>
          <p:cNvSpPr>
            <a:spLocks noGrp="1"/>
          </p:cNvSpPr>
          <p:nvPr>
            <p:ph type="body" sz="quarter" idx="3"/>
          </p:nvPr>
        </p:nvSpPr>
        <p:spPr>
          <a:xfrm>
            <a:off x="6194424" y="1989138"/>
            <a:ext cx="5302250" cy="583374"/>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fr-FR" dirty="0"/>
          </a:p>
        </p:txBody>
      </p:sp>
      <p:sp>
        <p:nvSpPr>
          <p:cNvPr id="6" name="Espace réservé du contenu 5">
            <a:extLst>
              <a:ext uri="{FF2B5EF4-FFF2-40B4-BE49-F238E27FC236}">
                <a16:creationId xmlns:a16="http://schemas.microsoft.com/office/drawing/2014/main" id="{28C83028-6471-684E-6541-3C912C1C8817}"/>
              </a:ext>
            </a:extLst>
          </p:cNvPr>
          <p:cNvSpPr>
            <a:spLocks noGrp="1"/>
          </p:cNvSpPr>
          <p:nvPr>
            <p:ph sz="quarter" idx="4"/>
          </p:nvPr>
        </p:nvSpPr>
        <p:spPr>
          <a:xfrm>
            <a:off x="6203950" y="2731009"/>
            <a:ext cx="5302250" cy="339833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e la date 6">
            <a:extLst>
              <a:ext uri="{FF2B5EF4-FFF2-40B4-BE49-F238E27FC236}">
                <a16:creationId xmlns:a16="http://schemas.microsoft.com/office/drawing/2014/main" id="{5B6BE0A8-167A-EDED-938A-7034D719EABC}"/>
              </a:ext>
            </a:extLst>
          </p:cNvPr>
          <p:cNvSpPr>
            <a:spLocks noGrp="1"/>
          </p:cNvSpPr>
          <p:nvPr>
            <p:ph type="dt" sz="half" idx="10"/>
          </p:nvPr>
        </p:nvSpPr>
        <p:spPr/>
        <p:txBody>
          <a:bodyPr/>
          <a:lstStyle/>
          <a:p>
            <a:fld id="{6280CAA8-8418-F442-B6A2-157B15824D8C}" type="datetime1">
              <a:rPr lang="fr-FR" smtClean="0"/>
              <a:t>07/10/2025</a:t>
            </a:fld>
            <a:endParaRPr lang="fr-FR"/>
          </a:p>
        </p:txBody>
      </p:sp>
      <p:sp>
        <p:nvSpPr>
          <p:cNvPr id="8" name="Espace réservé du pied de page 7">
            <a:extLst>
              <a:ext uri="{FF2B5EF4-FFF2-40B4-BE49-F238E27FC236}">
                <a16:creationId xmlns:a16="http://schemas.microsoft.com/office/drawing/2014/main" id="{C76D9B09-35F6-CD02-5B0F-09D34FE863F4}"/>
              </a:ext>
            </a:extLst>
          </p:cNvPr>
          <p:cNvSpPr>
            <a:spLocks noGrp="1"/>
          </p:cNvSpPr>
          <p:nvPr>
            <p:ph type="ftr" sz="quarter" idx="11"/>
          </p:nvPr>
        </p:nvSpPr>
        <p:spPr/>
        <p:txBody>
          <a:bodyPr/>
          <a:lstStyle/>
          <a:p>
            <a:r>
              <a:rPr lang="fr-FR"/>
              <a:t>PLATAN, 2024 June 9-14, Jyväskylä, Finland</a:t>
            </a:r>
          </a:p>
        </p:txBody>
      </p:sp>
      <p:sp>
        <p:nvSpPr>
          <p:cNvPr id="9" name="Espace réservé du numéro de diapositive 8">
            <a:extLst>
              <a:ext uri="{FF2B5EF4-FFF2-40B4-BE49-F238E27FC236}">
                <a16:creationId xmlns:a16="http://schemas.microsoft.com/office/drawing/2014/main" id="{2EAAAD1C-47AE-9FCA-0448-17D1AFD6319E}"/>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10" name="Image 9">
            <a:extLst>
              <a:ext uri="{FF2B5EF4-FFF2-40B4-BE49-F238E27FC236}">
                <a16:creationId xmlns:a16="http://schemas.microsoft.com/office/drawing/2014/main" id="{4B145831-15F1-C839-875C-ABB8BFD272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3" name="Connecteur droit 12">
            <a:extLst>
              <a:ext uri="{FF2B5EF4-FFF2-40B4-BE49-F238E27FC236}">
                <a16:creationId xmlns:a16="http://schemas.microsoft.com/office/drawing/2014/main" id="{1F0FFB82-6432-211D-DD5B-E79E186C1CFE}"/>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764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5B9310-A98B-02B0-8DFD-5F4E8CAFFA50}"/>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424FF7A-7AC1-B304-B766-865CD6D61037}"/>
              </a:ext>
            </a:extLst>
          </p:cNvPr>
          <p:cNvSpPr>
            <a:spLocks noGrp="1"/>
          </p:cNvSpPr>
          <p:nvPr>
            <p:ph type="title"/>
          </p:nvPr>
        </p:nvSpPr>
        <p:spPr>
          <a:xfrm>
            <a:off x="0" y="10510"/>
            <a:ext cx="10801350" cy="1141413"/>
          </a:xfrm>
        </p:spPr>
        <p:txBody>
          <a:bodyPr anchor="ctr">
            <a:normAutofit/>
          </a:bodyPr>
          <a:lstStyle>
            <a:lvl1pPr>
              <a:defRPr sz="3600">
                <a:solidFill>
                  <a:schemeClr val="accent2"/>
                </a:solidFill>
              </a:defRPr>
            </a:lvl1pPr>
          </a:lstStyle>
          <a:p>
            <a:r>
              <a:rPr lang="fr-FR" dirty="0"/>
              <a:t>Modifiez le style du titre</a:t>
            </a:r>
          </a:p>
        </p:txBody>
      </p:sp>
      <p:sp>
        <p:nvSpPr>
          <p:cNvPr id="4" name="Espace réservé du pied de page 3">
            <a:extLst>
              <a:ext uri="{FF2B5EF4-FFF2-40B4-BE49-F238E27FC236}">
                <a16:creationId xmlns:a16="http://schemas.microsoft.com/office/drawing/2014/main" id="{CC332EF9-A7AF-0E36-B432-A2F119BA702B}"/>
              </a:ext>
            </a:extLst>
          </p:cNvPr>
          <p:cNvSpPr>
            <a:spLocks noGrp="1"/>
          </p:cNvSpPr>
          <p:nvPr>
            <p:ph type="ftr" sz="quarter" idx="11"/>
          </p:nvPr>
        </p:nvSpPr>
        <p:spPr/>
        <p:txBody>
          <a:bodyPr/>
          <a:lstStyle/>
          <a:p>
            <a:r>
              <a:rPr lang="fr-FR" dirty="0"/>
              <a:t>PLATAN, 2024 June 9-14, Jyväskylä, </a:t>
            </a:r>
            <a:r>
              <a:rPr lang="fr-FR" dirty="0" err="1"/>
              <a:t>Finland</a:t>
            </a:r>
            <a:endParaRPr lang="fr-FR" dirty="0"/>
          </a:p>
        </p:txBody>
      </p:sp>
      <p:sp>
        <p:nvSpPr>
          <p:cNvPr id="5" name="Espace réservé du numéro de diapositive 4">
            <a:extLst>
              <a:ext uri="{FF2B5EF4-FFF2-40B4-BE49-F238E27FC236}">
                <a16:creationId xmlns:a16="http://schemas.microsoft.com/office/drawing/2014/main" id="{1264E45D-D49D-03B1-DAB7-55D30C0FBBFD}"/>
              </a:ext>
            </a:extLst>
          </p:cNvPr>
          <p:cNvSpPr>
            <a:spLocks noGrp="1"/>
          </p:cNvSpPr>
          <p:nvPr>
            <p:ph type="sldNum" sz="quarter" idx="12"/>
          </p:nvPr>
        </p:nvSpPr>
        <p:spPr/>
        <p:txBody>
          <a:bodyPr/>
          <a:lstStyle/>
          <a:p>
            <a:fld id="{94B63599-5DA0-BE42-AE37-88D1760620F1}" type="slidenum">
              <a:rPr lang="fr-FR" smtClean="0"/>
              <a:t>‹N°›</a:t>
            </a:fld>
            <a:endParaRPr lang="fr-FR" dirty="0"/>
          </a:p>
        </p:txBody>
      </p:sp>
      <p:pic>
        <p:nvPicPr>
          <p:cNvPr id="6" name="Image 5">
            <a:extLst>
              <a:ext uri="{FF2B5EF4-FFF2-40B4-BE49-F238E27FC236}">
                <a16:creationId xmlns:a16="http://schemas.microsoft.com/office/drawing/2014/main" id="{DC24615F-94DA-228D-98B8-8CFF9A1CF9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ECA7C713-6E9F-9E06-96FE-1CBF92D19B1B}"/>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3">
            <a:extLst>
              <a:ext uri="{FF2B5EF4-FFF2-40B4-BE49-F238E27FC236}">
                <a16:creationId xmlns:a16="http://schemas.microsoft.com/office/drawing/2014/main" id="{475721C6-4CC6-0792-1D06-80E5ADB2BD76}"/>
              </a:ext>
            </a:extLst>
          </p:cNvPr>
          <p:cNvSpPr txBox="1">
            <a:spLocks/>
          </p:cNvSpPr>
          <p:nvPr userDrawn="1"/>
        </p:nvSpPr>
        <p:spPr>
          <a:xfrm>
            <a:off x="9117024" y="6328510"/>
            <a:ext cx="2906816" cy="540000"/>
          </a:xfrm>
          <a:prstGeom prst="rect">
            <a:avLst/>
          </a:prstGeom>
        </p:spPr>
        <p:txBody>
          <a:bodyPr vert="horz" lIns="91440" tIns="45720" rIns="91440" bIns="45720" rtlCol="0" anchor="ctr"/>
          <a:lstStyle>
            <a:defPPr>
              <a:defRPr lang="fr-FR"/>
            </a:defPPr>
            <a:lvl1pPr marL="0" algn="l" defTabSz="914400" rtl="0" eaLnBrk="1" latinLnBrk="0" hangingPunct="1">
              <a:defRPr sz="1000" b="0" i="0" kern="1200">
                <a:solidFill>
                  <a:schemeClr val="accent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a:t>Nathalie Lecesne</a:t>
            </a:r>
          </a:p>
        </p:txBody>
      </p:sp>
    </p:spTree>
    <p:extLst>
      <p:ext uri="{BB962C8B-B14F-4D97-AF65-F5344CB8AC3E}">
        <p14:creationId xmlns:p14="http://schemas.microsoft.com/office/powerpoint/2010/main" val="3379107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3F002E4-6434-1420-E8D9-7B0AE58D3D79}"/>
              </a:ext>
            </a:extLst>
          </p:cNvPr>
          <p:cNvSpPr>
            <a:spLocks noGrp="1"/>
          </p:cNvSpPr>
          <p:nvPr>
            <p:ph type="dt" sz="half" idx="10"/>
          </p:nvPr>
        </p:nvSpPr>
        <p:spPr/>
        <p:txBody>
          <a:bodyPr/>
          <a:lstStyle>
            <a:lvl1pPr>
              <a:defRPr>
                <a:solidFill>
                  <a:schemeClr val="tx2"/>
                </a:solidFill>
              </a:defRPr>
            </a:lvl1pPr>
          </a:lstStyle>
          <a:p>
            <a:fld id="{75B8A527-1B2B-DE45-94C4-74131F0C929D}" type="datetime1">
              <a:rPr lang="fr-FR" smtClean="0"/>
              <a:t>07/10/2025</a:t>
            </a:fld>
            <a:endParaRPr lang="fr-FR"/>
          </a:p>
        </p:txBody>
      </p:sp>
      <p:sp>
        <p:nvSpPr>
          <p:cNvPr id="3" name="Espace réservé du pied de page 2">
            <a:extLst>
              <a:ext uri="{FF2B5EF4-FFF2-40B4-BE49-F238E27FC236}">
                <a16:creationId xmlns:a16="http://schemas.microsoft.com/office/drawing/2014/main" id="{B6450D56-F435-4A27-B920-5376803E8D52}"/>
              </a:ext>
            </a:extLst>
          </p:cNvPr>
          <p:cNvSpPr>
            <a:spLocks noGrp="1"/>
          </p:cNvSpPr>
          <p:nvPr>
            <p:ph type="ftr" sz="quarter" idx="11"/>
          </p:nvPr>
        </p:nvSpPr>
        <p:spPr/>
        <p:txBody>
          <a:bodyPr/>
          <a:lstStyle>
            <a:lvl1pPr>
              <a:defRPr>
                <a:solidFill>
                  <a:schemeClr val="tx2"/>
                </a:solidFill>
              </a:defRPr>
            </a:lvl1pPr>
          </a:lstStyle>
          <a:p>
            <a:r>
              <a:rPr lang="fr-FR"/>
              <a:t>PLATAN, 2024 June 9-14, Jyväskylä, Finland</a:t>
            </a:r>
          </a:p>
        </p:txBody>
      </p:sp>
      <p:sp>
        <p:nvSpPr>
          <p:cNvPr id="4" name="Espace réservé du numéro de diapositive 3">
            <a:extLst>
              <a:ext uri="{FF2B5EF4-FFF2-40B4-BE49-F238E27FC236}">
                <a16:creationId xmlns:a16="http://schemas.microsoft.com/office/drawing/2014/main" id="{13F17099-300B-92B2-0055-CA9B48CA887F}"/>
              </a:ext>
            </a:extLst>
          </p:cNvPr>
          <p:cNvSpPr>
            <a:spLocks noGrp="1"/>
          </p:cNvSpPr>
          <p:nvPr>
            <p:ph type="sldNum" sz="quarter" idx="12"/>
          </p:nvPr>
        </p:nvSpPr>
        <p:spPr/>
        <p:txBody>
          <a:bodyPr/>
          <a:lstStyle>
            <a:lvl1pPr>
              <a:defRPr>
                <a:solidFill>
                  <a:schemeClr val="tx2"/>
                </a:solidFill>
              </a:defRPr>
            </a:lvl1pPr>
          </a:lstStyle>
          <a:p>
            <a:fld id="{94B63599-5DA0-BE42-AE37-88D1760620F1}" type="slidenum">
              <a:rPr lang="fr-FR" smtClean="0"/>
              <a:pPr/>
              <a:t>‹N°›</a:t>
            </a:fld>
            <a:endParaRPr lang="fr-FR"/>
          </a:p>
        </p:txBody>
      </p:sp>
      <p:pic>
        <p:nvPicPr>
          <p:cNvPr id="5" name="Image 4">
            <a:extLst>
              <a:ext uri="{FF2B5EF4-FFF2-40B4-BE49-F238E27FC236}">
                <a16:creationId xmlns:a16="http://schemas.microsoft.com/office/drawing/2014/main" id="{9B5172B8-E3F5-93A5-63F0-42E8B9ECA0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8" name="Connecteur droit 7">
            <a:extLst>
              <a:ext uri="{FF2B5EF4-FFF2-40B4-BE49-F238E27FC236}">
                <a16:creationId xmlns:a16="http://schemas.microsoft.com/office/drawing/2014/main" id="{09B1BF06-95A7-3FD5-5A3D-E19DB4A323A8}"/>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383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509CBF-AC4F-6A85-985B-A7A28D9035B6}"/>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e la date 4">
            <a:extLst>
              <a:ext uri="{FF2B5EF4-FFF2-40B4-BE49-F238E27FC236}">
                <a16:creationId xmlns:a16="http://schemas.microsoft.com/office/drawing/2014/main" id="{F31C3DA6-1B9F-AE68-9F5A-FD8A36CFB859}"/>
              </a:ext>
            </a:extLst>
          </p:cNvPr>
          <p:cNvSpPr>
            <a:spLocks noGrp="1"/>
          </p:cNvSpPr>
          <p:nvPr>
            <p:ph type="dt" sz="half" idx="10"/>
          </p:nvPr>
        </p:nvSpPr>
        <p:spPr/>
        <p:txBody>
          <a:bodyPr/>
          <a:lstStyle/>
          <a:p>
            <a:fld id="{DAE1ACCB-9813-824D-97B1-C98CF26CB90A}" type="datetime1">
              <a:rPr lang="fr-FR" smtClean="0"/>
              <a:t>07/10/2025</a:t>
            </a:fld>
            <a:endParaRPr lang="fr-FR"/>
          </a:p>
        </p:txBody>
      </p:sp>
      <p:sp>
        <p:nvSpPr>
          <p:cNvPr id="6" name="Espace réservé du pied de page 5">
            <a:extLst>
              <a:ext uri="{FF2B5EF4-FFF2-40B4-BE49-F238E27FC236}">
                <a16:creationId xmlns:a16="http://schemas.microsoft.com/office/drawing/2014/main" id="{4FBE1939-A96A-8869-5F61-1052CDEF920D}"/>
              </a:ext>
            </a:extLst>
          </p:cNvPr>
          <p:cNvSpPr>
            <a:spLocks noGrp="1"/>
          </p:cNvSpPr>
          <p:nvPr>
            <p:ph type="ftr" sz="quarter" idx="11"/>
          </p:nvPr>
        </p:nvSpPr>
        <p:spPr/>
        <p:txBody>
          <a:bodyPr/>
          <a:lstStyle/>
          <a:p>
            <a:r>
              <a:rPr lang="fr-FR"/>
              <a:t>PLATAN, 2024 June 9-14, Jyväskylä, Finland</a:t>
            </a:r>
          </a:p>
        </p:txBody>
      </p:sp>
      <p:sp>
        <p:nvSpPr>
          <p:cNvPr id="7" name="Espace réservé du numéro de diapositive 6">
            <a:extLst>
              <a:ext uri="{FF2B5EF4-FFF2-40B4-BE49-F238E27FC236}">
                <a16:creationId xmlns:a16="http://schemas.microsoft.com/office/drawing/2014/main" id="{563CACE9-C05D-2E68-0F2C-D1EA945D98E0}"/>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8" name="Espace réservé du texte 3">
            <a:extLst>
              <a:ext uri="{FF2B5EF4-FFF2-40B4-BE49-F238E27FC236}">
                <a16:creationId xmlns:a16="http://schemas.microsoft.com/office/drawing/2014/main" id="{26178BC9-AFF1-066B-B74E-64F49DDF17C5}"/>
              </a:ext>
            </a:extLst>
          </p:cNvPr>
          <p:cNvSpPr>
            <a:spLocks noGrp="1"/>
          </p:cNvSpPr>
          <p:nvPr>
            <p:ph type="body" sz="half" idx="2"/>
          </p:nvPr>
        </p:nvSpPr>
        <p:spPr>
          <a:xfrm>
            <a:off x="695326" y="1989139"/>
            <a:ext cx="3455988" cy="41401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fr-FR" dirty="0"/>
          </a:p>
        </p:txBody>
      </p:sp>
      <p:sp>
        <p:nvSpPr>
          <p:cNvPr id="9" name="Titre 1">
            <a:extLst>
              <a:ext uri="{FF2B5EF4-FFF2-40B4-BE49-F238E27FC236}">
                <a16:creationId xmlns:a16="http://schemas.microsoft.com/office/drawing/2014/main" id="{A07CDDF1-8217-8011-188E-6C6B607E26F5}"/>
              </a:ext>
            </a:extLst>
          </p:cNvPr>
          <p:cNvSpPr>
            <a:spLocks noGrp="1"/>
          </p:cNvSpPr>
          <p:nvPr>
            <p:ph type="title"/>
          </p:nvPr>
        </p:nvSpPr>
        <p:spPr>
          <a:xfrm>
            <a:off x="695325" y="549275"/>
            <a:ext cx="3455988" cy="1141413"/>
          </a:xfrm>
        </p:spPr>
        <p:txBody>
          <a:bodyPr anchor="ctr">
            <a:normAutofit/>
          </a:bodyPr>
          <a:lstStyle>
            <a:lvl1pPr>
              <a:defRPr sz="3200">
                <a:solidFill>
                  <a:schemeClr val="accent2"/>
                </a:solidFill>
              </a:defRPr>
            </a:lvl1pPr>
          </a:lstStyle>
          <a:p>
            <a:endParaRPr lang="fr-FR" dirty="0"/>
          </a:p>
        </p:txBody>
      </p:sp>
      <p:sp>
        <p:nvSpPr>
          <p:cNvPr id="10" name="Espace réservé du contenu 2">
            <a:extLst>
              <a:ext uri="{FF2B5EF4-FFF2-40B4-BE49-F238E27FC236}">
                <a16:creationId xmlns:a16="http://schemas.microsoft.com/office/drawing/2014/main" id="{3E014FF3-6B7D-01A9-4EDB-BCA4CB4309D7}"/>
              </a:ext>
            </a:extLst>
          </p:cNvPr>
          <p:cNvSpPr>
            <a:spLocks noGrp="1"/>
          </p:cNvSpPr>
          <p:nvPr>
            <p:ph idx="1"/>
          </p:nvPr>
        </p:nvSpPr>
        <p:spPr>
          <a:xfrm>
            <a:off x="4367213" y="549275"/>
            <a:ext cx="7129462" cy="558006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3" name="Image 2">
            <a:extLst>
              <a:ext uri="{FF2B5EF4-FFF2-40B4-BE49-F238E27FC236}">
                <a16:creationId xmlns:a16="http://schemas.microsoft.com/office/drawing/2014/main" id="{1BCE8E76-9657-A6B5-7E77-FBC3EAE1C0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1" name="Connecteur droit 10">
            <a:extLst>
              <a:ext uri="{FF2B5EF4-FFF2-40B4-BE49-F238E27FC236}">
                <a16:creationId xmlns:a16="http://schemas.microsoft.com/office/drawing/2014/main" id="{A54ED51A-2B1B-B7F8-2B0A-F32A5685FC5E}"/>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659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re et image">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a:xfrm>
            <a:off x="695325" y="549275"/>
            <a:ext cx="10801350" cy="1141413"/>
          </a:xfrm>
        </p:spPr>
        <p:txBody>
          <a:bodyPr/>
          <a:lstStyle>
            <a:lvl1pPr>
              <a:defRPr>
                <a:solidFill>
                  <a:schemeClr val="bg1"/>
                </a:solidFill>
              </a:defRPr>
            </a:lvl1pPr>
          </a:lstStyle>
          <a:p>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43537569-39C8-2A40-92BF-141AFD3225BA}" type="datetime1">
              <a:rPr lang="fr-FR" smtClean="0"/>
              <a:t>07/10/2025</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r>
              <a:rPr lang="fr-FR"/>
              <a:t>PLATAN, 2024 June 9-14, Jyväskylä, Finland</a:t>
            </a: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9" name="Espace réservé pour une image  8">
            <a:extLst>
              <a:ext uri="{FF2B5EF4-FFF2-40B4-BE49-F238E27FC236}">
                <a16:creationId xmlns:a16="http://schemas.microsoft.com/office/drawing/2014/main" id="{71CAEE75-82CA-0EE9-8A64-25E8B567C7C2}"/>
              </a:ext>
            </a:extLst>
          </p:cNvPr>
          <p:cNvSpPr>
            <a:spLocks noGrp="1"/>
          </p:cNvSpPr>
          <p:nvPr>
            <p:ph type="pic" sz="quarter" idx="13"/>
          </p:nvPr>
        </p:nvSpPr>
        <p:spPr>
          <a:xfrm>
            <a:off x="0" y="1989138"/>
            <a:ext cx="12192000" cy="4868862"/>
          </a:xfrm>
          <a:pattFill prst="pct5">
            <a:fgClr>
              <a:schemeClr val="bg1"/>
            </a:fgClr>
            <a:bgClr>
              <a:schemeClr val="bg2"/>
            </a:bgClr>
          </a:pattFill>
        </p:spPr>
        <p:txBody>
          <a:bodyPr/>
          <a:lstStyle>
            <a:lvl1pPr marL="0" indent="0">
              <a:buNone/>
              <a:defRPr>
                <a:solidFill>
                  <a:schemeClr val="accent1"/>
                </a:solidFill>
              </a:defRPr>
            </a:lvl1pPr>
          </a:lstStyle>
          <a:p>
            <a:endParaRPr lang="fr-FR" dirty="0"/>
          </a:p>
        </p:txBody>
      </p:sp>
      <p:pic>
        <p:nvPicPr>
          <p:cNvPr id="4" name="Image 3" descr="Une image contenant logo, Police, Graphique, symbole&#10;&#10;Description générée automatiquement">
            <a:extLst>
              <a:ext uri="{FF2B5EF4-FFF2-40B4-BE49-F238E27FC236}">
                <a16:creationId xmlns:a16="http://schemas.microsoft.com/office/drawing/2014/main" id="{B82D3D8F-3630-17C3-D58D-6A3635BC6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8" name="Connecteur droit 7">
            <a:extLst>
              <a:ext uri="{FF2B5EF4-FFF2-40B4-BE49-F238E27FC236}">
                <a16:creationId xmlns:a16="http://schemas.microsoft.com/office/drawing/2014/main" id="{CE3B2C7A-E65D-05D7-72D2-8FDF998E7166}"/>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963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re et image">
    <p:bg>
      <p:bgPr>
        <a:solidFill>
          <a:srgbClr val="CACDDE"/>
        </a:solidFill>
        <a:effectLst/>
      </p:bgPr>
    </p:bg>
    <p:spTree>
      <p:nvGrpSpPr>
        <p:cNvPr id="1" name=""/>
        <p:cNvGrpSpPr/>
        <p:nvPr/>
      </p:nvGrpSpPr>
      <p:grpSpPr>
        <a:xfrm>
          <a:off x="0" y="0"/>
          <a:ext cx="0" cy="0"/>
          <a:chOff x="0" y="0"/>
          <a:chExt cx="0" cy="0"/>
        </a:xfrm>
      </p:grpSpPr>
      <p:pic>
        <p:nvPicPr>
          <p:cNvPr id="4" name="Image 3" descr="Une image contenant nuage, plein air, arbre, ciel&#10;&#10;Description générée automatiquement">
            <a:extLst>
              <a:ext uri="{FF2B5EF4-FFF2-40B4-BE49-F238E27FC236}">
                <a16:creationId xmlns:a16="http://schemas.microsoft.com/office/drawing/2014/main" id="{3B74FEEB-0659-65A4-17DA-8B87A72902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59" t="35139" b="10140"/>
          <a:stretch/>
        </p:blipFill>
        <p:spPr>
          <a:xfrm>
            <a:off x="0" y="1989138"/>
            <a:ext cx="12192000" cy="4868862"/>
          </a:xfrm>
          <a:prstGeom prst="rect">
            <a:avLst/>
          </a:prstGeom>
        </p:spPr>
      </p:pic>
      <p:sp>
        <p:nvSpPr>
          <p:cNvPr id="13" name="Rectangle 12">
            <a:extLst>
              <a:ext uri="{FF2B5EF4-FFF2-40B4-BE49-F238E27FC236}">
                <a16:creationId xmlns:a16="http://schemas.microsoft.com/office/drawing/2014/main" id="{E5E7EC10-206A-72F4-91BB-2E65EF32210F}"/>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6468BE-3B34-3303-2C99-8F14683F2926}"/>
              </a:ext>
            </a:extLst>
          </p:cNvPr>
          <p:cNvSpPr>
            <a:spLocks noGrp="1"/>
          </p:cNvSpPr>
          <p:nvPr>
            <p:ph type="title"/>
          </p:nvPr>
        </p:nvSpPr>
        <p:spPr>
          <a:xfrm>
            <a:off x="695325" y="549275"/>
            <a:ext cx="10801350" cy="1141413"/>
          </a:xfrm>
        </p:spPr>
        <p:txBody>
          <a:bodyPr anchor="ctr"/>
          <a:lstStyle>
            <a:lvl1pPr>
              <a:defRPr>
                <a:solidFill>
                  <a:schemeClr val="bg1"/>
                </a:solidFill>
              </a:defRPr>
            </a:lvl1pPr>
          </a:lstStyle>
          <a:p>
            <a:endParaRPr lang="fr-FR" dirty="0"/>
          </a:p>
        </p:txBody>
      </p:sp>
      <p:sp>
        <p:nvSpPr>
          <p:cNvPr id="5" name="Espace réservé de la date 4">
            <a:extLst>
              <a:ext uri="{FF2B5EF4-FFF2-40B4-BE49-F238E27FC236}">
                <a16:creationId xmlns:a16="http://schemas.microsoft.com/office/drawing/2014/main" id="{2FB3F207-F8D0-3ACE-24E8-74F554464A1E}"/>
              </a:ext>
            </a:extLst>
          </p:cNvPr>
          <p:cNvSpPr>
            <a:spLocks noGrp="1"/>
          </p:cNvSpPr>
          <p:nvPr>
            <p:ph type="dt" sz="half" idx="10"/>
          </p:nvPr>
        </p:nvSpPr>
        <p:spPr/>
        <p:txBody>
          <a:bodyPr/>
          <a:lstStyle/>
          <a:p>
            <a:fld id="{FCA195A2-428F-C547-B0CF-F8C699EC9139}" type="datetime1">
              <a:rPr lang="fr-FR" smtClean="0"/>
              <a:t>07/10/2025</a:t>
            </a:fld>
            <a:endParaRPr lang="fr-FR"/>
          </a:p>
        </p:txBody>
      </p:sp>
      <p:sp>
        <p:nvSpPr>
          <p:cNvPr id="6" name="Espace réservé du pied de page 5">
            <a:extLst>
              <a:ext uri="{FF2B5EF4-FFF2-40B4-BE49-F238E27FC236}">
                <a16:creationId xmlns:a16="http://schemas.microsoft.com/office/drawing/2014/main" id="{A7E38B8B-5A56-E6EC-1201-BEE19CE4F9D0}"/>
              </a:ext>
            </a:extLst>
          </p:cNvPr>
          <p:cNvSpPr>
            <a:spLocks noGrp="1"/>
          </p:cNvSpPr>
          <p:nvPr>
            <p:ph type="ftr" sz="quarter" idx="11"/>
          </p:nvPr>
        </p:nvSpPr>
        <p:spPr/>
        <p:txBody>
          <a:bodyPr/>
          <a:lstStyle/>
          <a:p>
            <a:r>
              <a:rPr lang="fr-FR"/>
              <a:t>PLATAN, 2024 June 9-14, Jyväskylä, Finland</a:t>
            </a:r>
          </a:p>
        </p:txBody>
      </p:sp>
      <p:sp>
        <p:nvSpPr>
          <p:cNvPr id="7" name="Espace réservé du numéro de diapositive 6">
            <a:extLst>
              <a:ext uri="{FF2B5EF4-FFF2-40B4-BE49-F238E27FC236}">
                <a16:creationId xmlns:a16="http://schemas.microsoft.com/office/drawing/2014/main" id="{50231E8B-B147-2D2A-6016-B2E5414989F9}"/>
              </a:ext>
            </a:extLst>
          </p:cNvPr>
          <p:cNvSpPr>
            <a:spLocks noGrp="1"/>
          </p:cNvSpPr>
          <p:nvPr>
            <p:ph type="sldNum" sz="quarter" idx="12"/>
          </p:nvPr>
        </p:nvSpPr>
        <p:spPr/>
        <p:txBody>
          <a:bodyPr/>
          <a:lstStyle/>
          <a:p>
            <a:fld id="{94B63599-5DA0-BE42-AE37-88D1760620F1}" type="slidenum">
              <a:rPr lang="fr-FR" smtClean="0"/>
              <a:t>‹N°›</a:t>
            </a:fld>
            <a:endParaRPr lang="fr-FR"/>
          </a:p>
        </p:txBody>
      </p:sp>
      <p:pic>
        <p:nvPicPr>
          <p:cNvPr id="8" name="Image 7" descr="Une image contenant logo, Police, Graphique, symbole&#10;&#10;Description générée automatiquement">
            <a:extLst>
              <a:ext uri="{FF2B5EF4-FFF2-40B4-BE49-F238E27FC236}">
                <a16:creationId xmlns:a16="http://schemas.microsoft.com/office/drawing/2014/main" id="{AE507065-CF76-8E92-00FE-38DBC2ED048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09225" y="549275"/>
            <a:ext cx="1187450" cy="250684"/>
          </a:xfrm>
          <a:prstGeom prst="rect">
            <a:avLst/>
          </a:prstGeom>
        </p:spPr>
      </p:pic>
      <p:cxnSp>
        <p:nvCxnSpPr>
          <p:cNvPr id="10" name="Connecteur droit 9">
            <a:extLst>
              <a:ext uri="{FF2B5EF4-FFF2-40B4-BE49-F238E27FC236}">
                <a16:creationId xmlns:a16="http://schemas.microsoft.com/office/drawing/2014/main" id="{B2946AB7-A2AE-FE87-1FF5-759E09BE9A03}"/>
              </a:ext>
            </a:extLst>
          </p:cNvPr>
          <p:cNvCxnSpPr/>
          <p:nvPr userDrawn="1"/>
        </p:nvCxnSpPr>
        <p:spPr>
          <a:xfrm>
            <a:off x="11136674" y="928805"/>
            <a:ext cx="360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 O. Naves/</a:t>
            </a:r>
            <a:r>
              <a:rPr lang="fr-FR" sz="800" dirty="0" err="1">
                <a:solidFill>
                  <a:schemeClr val="bg1"/>
                </a:solidFill>
                <a:latin typeface="Arial" panose="020B0604020202020204" pitchFamily="34" charset="0"/>
                <a:cs typeface="Arial" panose="020B0604020202020204" pitchFamily="34" charset="0"/>
              </a:rPr>
              <a:t>Drakodrone</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738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12" name="Image 11" descr="Une image contenant carte, diagramme, Plan&#10;&#10;Description générée automatiquement">
            <a:extLst>
              <a:ext uri="{FF2B5EF4-FFF2-40B4-BE49-F238E27FC236}">
                <a16:creationId xmlns:a16="http://schemas.microsoft.com/office/drawing/2014/main" id="{A1CBB1D1-9CE9-D73F-D21D-A5DAF8E7D9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26427" y="1265572"/>
            <a:ext cx="7870248" cy="4863766"/>
          </a:xfrm>
          <a:prstGeom prst="rect">
            <a:avLst/>
          </a:prstGeom>
        </p:spPr>
      </p:pic>
      <p:sp>
        <p:nvSpPr>
          <p:cNvPr id="3" name="Rectangle 2">
            <a:extLst>
              <a:ext uri="{FF2B5EF4-FFF2-40B4-BE49-F238E27FC236}">
                <a16:creationId xmlns:a16="http://schemas.microsoft.com/office/drawing/2014/main" id="{4941D318-D2A0-774E-EEB5-5F2E5D4207E3}"/>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texte 3">
            <a:extLst>
              <a:ext uri="{FF2B5EF4-FFF2-40B4-BE49-F238E27FC236}">
                <a16:creationId xmlns:a16="http://schemas.microsoft.com/office/drawing/2014/main" id="{F6341167-FF0D-D71B-6A48-B5C37ACF55E9}"/>
              </a:ext>
            </a:extLst>
          </p:cNvPr>
          <p:cNvSpPr>
            <a:spLocks noGrp="1"/>
          </p:cNvSpPr>
          <p:nvPr>
            <p:ph type="body" sz="half" idx="2"/>
          </p:nvPr>
        </p:nvSpPr>
        <p:spPr>
          <a:xfrm>
            <a:off x="695326" y="1989139"/>
            <a:ext cx="3455988" cy="4140199"/>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fr-FR" dirty="0"/>
          </a:p>
        </p:txBody>
      </p:sp>
      <p:sp>
        <p:nvSpPr>
          <p:cNvPr id="5" name="Espace réservé de la date 4">
            <a:extLst>
              <a:ext uri="{FF2B5EF4-FFF2-40B4-BE49-F238E27FC236}">
                <a16:creationId xmlns:a16="http://schemas.microsoft.com/office/drawing/2014/main" id="{F461AF02-3051-6181-2F34-CA165C73A796}"/>
              </a:ext>
            </a:extLst>
          </p:cNvPr>
          <p:cNvSpPr>
            <a:spLocks noGrp="1"/>
          </p:cNvSpPr>
          <p:nvPr>
            <p:ph type="dt" sz="half" idx="10"/>
          </p:nvPr>
        </p:nvSpPr>
        <p:spPr/>
        <p:txBody>
          <a:bodyPr/>
          <a:lstStyle/>
          <a:p>
            <a:fld id="{BD6150BA-76BF-9E4D-8C3B-36BC7CA53BF4}" type="datetime1">
              <a:rPr lang="fr-FR" smtClean="0"/>
              <a:t>07/10/2025</a:t>
            </a:fld>
            <a:endParaRPr lang="fr-FR"/>
          </a:p>
        </p:txBody>
      </p:sp>
      <p:sp>
        <p:nvSpPr>
          <p:cNvPr id="6" name="Espace réservé du pied de page 5">
            <a:extLst>
              <a:ext uri="{FF2B5EF4-FFF2-40B4-BE49-F238E27FC236}">
                <a16:creationId xmlns:a16="http://schemas.microsoft.com/office/drawing/2014/main" id="{0982B163-7A6B-8D00-78F2-898E7BC1BE9F}"/>
              </a:ext>
            </a:extLst>
          </p:cNvPr>
          <p:cNvSpPr>
            <a:spLocks noGrp="1"/>
          </p:cNvSpPr>
          <p:nvPr>
            <p:ph type="ftr" sz="quarter" idx="11"/>
          </p:nvPr>
        </p:nvSpPr>
        <p:spPr/>
        <p:txBody>
          <a:bodyPr/>
          <a:lstStyle/>
          <a:p>
            <a:r>
              <a:rPr lang="fr-FR"/>
              <a:t>PLATAN, 2024 June 9-14, Jyväskylä, Finland</a:t>
            </a:r>
          </a:p>
        </p:txBody>
      </p:sp>
      <p:sp>
        <p:nvSpPr>
          <p:cNvPr id="7" name="Espace réservé du numéro de diapositive 6">
            <a:extLst>
              <a:ext uri="{FF2B5EF4-FFF2-40B4-BE49-F238E27FC236}">
                <a16:creationId xmlns:a16="http://schemas.microsoft.com/office/drawing/2014/main" id="{BB554EF3-BE24-DB3A-DB8F-3CA03B630590}"/>
              </a:ext>
            </a:extLst>
          </p:cNvPr>
          <p:cNvSpPr>
            <a:spLocks noGrp="1"/>
          </p:cNvSpPr>
          <p:nvPr>
            <p:ph type="sldNum" sz="quarter" idx="12"/>
          </p:nvPr>
        </p:nvSpPr>
        <p:spPr/>
        <p:txBody>
          <a:bodyPr/>
          <a:lstStyle/>
          <a:p>
            <a:fld id="{94B63599-5DA0-BE42-AE37-88D1760620F1}" type="slidenum">
              <a:rPr lang="fr-FR" smtClean="0"/>
              <a:t>‹N°›</a:t>
            </a:fld>
            <a:endParaRPr lang="fr-FR"/>
          </a:p>
        </p:txBody>
      </p:sp>
      <p:sp>
        <p:nvSpPr>
          <p:cNvPr id="9" name="Titre 1">
            <a:extLst>
              <a:ext uri="{FF2B5EF4-FFF2-40B4-BE49-F238E27FC236}">
                <a16:creationId xmlns:a16="http://schemas.microsoft.com/office/drawing/2014/main" id="{50AC1D9F-B01A-B9BD-1811-BDADB88055A4}"/>
              </a:ext>
            </a:extLst>
          </p:cNvPr>
          <p:cNvSpPr>
            <a:spLocks noGrp="1"/>
          </p:cNvSpPr>
          <p:nvPr>
            <p:ph type="title"/>
          </p:nvPr>
        </p:nvSpPr>
        <p:spPr>
          <a:xfrm>
            <a:off x="695325" y="549275"/>
            <a:ext cx="3455990" cy="1141413"/>
          </a:xfrm>
        </p:spPr>
        <p:txBody>
          <a:bodyPr anchor="ctr">
            <a:normAutofit/>
          </a:bodyPr>
          <a:lstStyle>
            <a:lvl1pPr>
              <a:defRPr sz="3200">
                <a:solidFill>
                  <a:schemeClr val="accent2"/>
                </a:solidFill>
              </a:defRPr>
            </a:lvl1pPr>
          </a:lstStyle>
          <a:p>
            <a:endParaRPr lang="fr-FR" dirty="0"/>
          </a:p>
        </p:txBody>
      </p:sp>
      <p:pic>
        <p:nvPicPr>
          <p:cNvPr id="10" name="Image 9">
            <a:extLst>
              <a:ext uri="{FF2B5EF4-FFF2-40B4-BE49-F238E27FC236}">
                <a16:creationId xmlns:a16="http://schemas.microsoft.com/office/drawing/2014/main" id="{1BCE8E76-9657-A6B5-7E77-FBC3EAE1C08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09225" y="549275"/>
            <a:ext cx="1187450" cy="250683"/>
          </a:xfrm>
          <a:prstGeom prst="rect">
            <a:avLst/>
          </a:prstGeom>
        </p:spPr>
      </p:pic>
      <p:cxnSp>
        <p:nvCxnSpPr>
          <p:cNvPr id="11" name="Connecteur droit 10">
            <a:extLst>
              <a:ext uri="{FF2B5EF4-FFF2-40B4-BE49-F238E27FC236}">
                <a16:creationId xmlns:a16="http://schemas.microsoft.com/office/drawing/2014/main" id="{A54ED51A-2B1B-B7F8-2B0A-F32A5685FC5E}"/>
              </a:ext>
            </a:extLst>
          </p:cNvPr>
          <p:cNvCxnSpPr/>
          <p:nvPr userDrawn="1"/>
        </p:nvCxnSpPr>
        <p:spPr>
          <a:xfrm>
            <a:off x="11136674" y="928805"/>
            <a:ext cx="360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410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apositive de titr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2E092-44B4-6B96-043F-72E6A77F24E8}"/>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3429000"/>
            <a:ext cx="10801350" cy="1439863"/>
          </a:xfrm>
        </p:spPr>
        <p:txBody>
          <a:bodyPr anchor="ctr">
            <a:normAutofit/>
          </a:bodyPr>
          <a:lstStyle>
            <a:lvl1pPr algn="ctr">
              <a:defRPr sz="4000">
                <a:solidFill>
                  <a:schemeClr val="bg1"/>
                </a:solidFill>
              </a:defRPr>
            </a:lvl1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67213" y="1989138"/>
            <a:ext cx="3457575" cy="729933"/>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27B450C7-AFD4-F244-8F38-34FF1A5632BE}" type="datetime1">
              <a:rPr lang="fr-FR" smtClean="0"/>
              <a:t>07/10/2025</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r>
              <a:rPr lang="fr-FR"/>
              <a:t>PLATAN, 2024 June 9-14, Jyväskylä, Finland</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262687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7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Logo seu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userDrawn="1"/>
        </p:nvPicPr>
        <p:blipFill>
          <a:blip r:embed="rId3"/>
          <a:srcRect/>
          <a:stretch/>
        </p:blipFill>
        <p:spPr>
          <a:xfrm>
            <a:off x="2495550" y="2668905"/>
            <a:ext cx="7200900" cy="1520190"/>
          </a:xfrm>
          <a:prstGeom prst="rect">
            <a:avLst/>
          </a:prstGeom>
        </p:spPr>
      </p:pic>
      <p:sp>
        <p:nvSpPr>
          <p:cNvPr id="2" name="ZoneTexte 1"/>
          <p:cNvSpPr txBox="1"/>
          <p:nvPr userDrawn="1"/>
        </p:nvSpPr>
        <p:spPr>
          <a:xfrm>
            <a:off x="11493224" y="6596390"/>
            <a:ext cx="708301"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 C. </a:t>
            </a:r>
            <a:r>
              <a:rPr lang="fr-FR" sz="800" dirty="0" err="1">
                <a:solidFill>
                  <a:schemeClr val="bg1"/>
                </a:solidFill>
                <a:latin typeface="Arial" panose="020B0604020202020204" pitchFamily="34" charset="0"/>
                <a:cs typeface="Arial" panose="020B0604020202020204" pitchFamily="34" charset="0"/>
              </a:rPr>
              <a:t>Barué</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761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ogo seu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userDrawn="1"/>
        </p:nvPicPr>
        <p:blipFill>
          <a:blip r:embed="rId3"/>
          <a:srcRect/>
          <a:stretch/>
        </p:blipFill>
        <p:spPr>
          <a:xfrm>
            <a:off x="2495550" y="2668905"/>
            <a:ext cx="7200900" cy="1520190"/>
          </a:xfrm>
          <a:prstGeom prst="rect">
            <a:avLst/>
          </a:prstGeom>
        </p:spPr>
      </p:pic>
    </p:spTree>
    <p:extLst>
      <p:ext uri="{BB962C8B-B14F-4D97-AF65-F5344CB8AC3E}">
        <p14:creationId xmlns:p14="http://schemas.microsoft.com/office/powerpoint/2010/main" val="407401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Logo seul">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E2BA01-0E4B-D450-EA29-B3D7944C2193}"/>
              </a:ext>
            </a:extLst>
          </p:cNvPr>
          <p:cNvPicPr>
            <a:picLocks noChangeAspect="1"/>
          </p:cNvPicPr>
          <p:nvPr userDrawn="1"/>
        </p:nvPicPr>
        <p:blipFill>
          <a:blip r:embed="rId2"/>
          <a:srcRect/>
          <a:stretch/>
        </p:blipFill>
        <p:spPr>
          <a:xfrm>
            <a:off x="2495550" y="2668905"/>
            <a:ext cx="7200900" cy="1520190"/>
          </a:xfrm>
          <a:prstGeom prst="rect">
            <a:avLst/>
          </a:prstGeom>
        </p:spPr>
      </p:pic>
    </p:spTree>
    <p:extLst>
      <p:ext uri="{BB962C8B-B14F-4D97-AF65-F5344CB8AC3E}">
        <p14:creationId xmlns:p14="http://schemas.microsoft.com/office/powerpoint/2010/main" val="178759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84648E8-20C0-A703-5721-F09140286C60}"/>
              </a:ext>
            </a:extLst>
          </p:cNvPr>
          <p:cNvPicPr>
            <a:picLocks noChangeAspect="1"/>
          </p:cNvPicPr>
          <p:nvPr userDrawn="1"/>
        </p:nvPicPr>
        <p:blipFill>
          <a:blip r:embed="rId3">
            <a:alphaModFix amt="16000"/>
          </a:blip>
          <a:stretch>
            <a:fillRect/>
          </a:stretch>
        </p:blipFill>
        <p:spPr>
          <a:xfrm>
            <a:off x="7556500" y="2222500"/>
            <a:ext cx="4635500" cy="4635500"/>
          </a:xfrm>
          <a:prstGeom prst="rect">
            <a:avLst/>
          </a:prstGeom>
        </p:spPr>
      </p:pic>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tx2"/>
                </a:solidFill>
                <a:latin typeface="Arial" panose="020B0604020202020204" pitchFamily="34" charset="0"/>
              </a:defRPr>
            </a:lvl1pPr>
          </a:lstStyle>
          <a:p>
            <a:fld id="{D87A8241-5D3B-0D43-A485-3FE27197CBBE}" type="datetime1">
              <a:rPr lang="fr-FR" smtClean="0"/>
              <a:t>07/10/2025</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tx2"/>
                </a:solidFill>
                <a:latin typeface="Arial" panose="020B0604020202020204" pitchFamily="34" charset="0"/>
              </a:defRPr>
            </a:lvl1pPr>
          </a:lstStyle>
          <a:p>
            <a:r>
              <a:rPr lang="fr-FR"/>
              <a:t>PLATAN, 2024 June 9-14, Jyväskylä, Finland</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tx2"/>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27803133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FE161-F273-FD72-F1A1-439897F66E30}"/>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defRPr>
            </a:lvl1pPr>
          </a:lstStyle>
          <a:p>
            <a:fld id="{86C53F00-4E92-F84F-A5BD-250D99978CD6}" type="datetime1">
              <a:rPr lang="fr-FR" smtClean="0"/>
              <a:t>07/10/2025</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r>
              <a:rPr lang="fr-FR"/>
              <a:t>PLATAN, 2024 June 9-14, Jyväskylä, Finland</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fld id="{94B63599-5DA0-BE42-AE37-88D1760620F1}" type="slidenum">
              <a:rPr lang="fr-FR" smtClean="0"/>
              <a:pPr/>
              <a:t>‹N°›</a:t>
            </a:fld>
            <a:endParaRPr lang="fr-FR" dirty="0"/>
          </a:p>
        </p:txBody>
      </p: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 Ph.</a:t>
            </a:r>
            <a:r>
              <a:rPr lang="fr-FR" sz="800" baseline="0" dirty="0">
                <a:solidFill>
                  <a:schemeClr val="bg1"/>
                </a:solidFill>
                <a:latin typeface="Arial" panose="020B0604020202020204" pitchFamily="34" charset="0"/>
                <a:cs typeface="Arial" panose="020B0604020202020204" pitchFamily="34" charset="0"/>
              </a:rPr>
              <a:t> </a:t>
            </a:r>
            <a:r>
              <a:rPr lang="fr-FR" sz="800" baseline="0" dirty="0" err="1">
                <a:solidFill>
                  <a:schemeClr val="bg1"/>
                </a:solidFill>
                <a:latin typeface="Arial" panose="020B0604020202020204" pitchFamily="34" charset="0"/>
                <a:cs typeface="Arial" panose="020B0604020202020204" pitchFamily="34" charset="0"/>
              </a:rPr>
              <a:t>Stroppa</a:t>
            </a:r>
            <a:r>
              <a:rPr lang="fr-FR" sz="800" baseline="0" dirty="0">
                <a:solidFill>
                  <a:schemeClr val="bg1"/>
                </a:solidFill>
                <a:latin typeface="Arial" panose="020B0604020202020204" pitchFamily="34" charset="0"/>
                <a:cs typeface="Arial" panose="020B0604020202020204" pitchFamily="34" charset="0"/>
              </a:rPr>
              <a:t>/CEA</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867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2E092-44B4-6B96-043F-72E6A77F24E8}"/>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defRPr>
            </a:lvl1pPr>
          </a:lstStyle>
          <a:p>
            <a:fld id="{E875B8F4-4A66-A94E-BE77-ADA619293491}" type="datetime1">
              <a:rPr lang="fr-FR" smtClean="0"/>
              <a:t>07/10/2025</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r>
              <a:rPr lang="fr-FR"/>
              <a:t>PLATAN, 2024 June 9-14, Jyväskylä, Finland</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fld id="{94B63599-5DA0-BE42-AE37-88D1760620F1}" type="slidenum">
              <a:rPr lang="fr-FR" smtClean="0"/>
              <a:pPr/>
              <a:t>‹N°›</a:t>
            </a:fld>
            <a:endParaRPr lang="fr-FR" dirty="0"/>
          </a:p>
        </p:txBody>
      </p: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 Ph.</a:t>
            </a:r>
            <a:r>
              <a:rPr lang="fr-FR" sz="800" baseline="0" dirty="0">
                <a:solidFill>
                  <a:schemeClr val="bg1"/>
                </a:solidFill>
                <a:latin typeface="Arial" panose="020B0604020202020204" pitchFamily="34" charset="0"/>
                <a:cs typeface="Arial" panose="020B0604020202020204" pitchFamily="34" charset="0"/>
              </a:rPr>
              <a:t> </a:t>
            </a:r>
            <a:r>
              <a:rPr lang="fr-FR" sz="800" baseline="0" dirty="0" err="1">
                <a:solidFill>
                  <a:schemeClr val="bg1"/>
                </a:solidFill>
                <a:latin typeface="Arial" panose="020B0604020202020204" pitchFamily="34" charset="0"/>
                <a:cs typeface="Arial" panose="020B0604020202020204" pitchFamily="34" charset="0"/>
              </a:rPr>
              <a:t>Stroppa</a:t>
            </a:r>
            <a:r>
              <a:rPr lang="fr-FR" sz="800" baseline="0" dirty="0">
                <a:solidFill>
                  <a:schemeClr val="bg1"/>
                </a:solidFill>
                <a:latin typeface="Arial" panose="020B0604020202020204" pitchFamily="34" charset="0"/>
                <a:cs typeface="Arial" panose="020B0604020202020204" pitchFamily="34" charset="0"/>
              </a:rPr>
              <a:t>/CEA</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701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760A5-4195-9E50-D0C2-1CD72DFF81EC}"/>
              </a:ext>
            </a:extLst>
          </p:cNvPr>
          <p:cNvSpPr/>
          <p:nvPr userDrawn="1"/>
        </p:nvSpPr>
        <p:spPr>
          <a:xfrm flipV="1">
            <a:off x="0" y="6318000"/>
            <a:ext cx="12192000" cy="540000"/>
          </a:xfrm>
          <a:prstGeom prst="rect">
            <a:avLst/>
          </a:prstGeom>
          <a:solidFill>
            <a:schemeClr val="accent1">
              <a:alpha val="1961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EA0C97-D4A6-5A81-BBDC-8810F9C79AFC}"/>
              </a:ext>
            </a:extLst>
          </p:cNvPr>
          <p:cNvSpPr>
            <a:spLocks noGrp="1"/>
          </p:cNvSpPr>
          <p:nvPr>
            <p:ph type="ctrTitle"/>
          </p:nvPr>
        </p:nvSpPr>
        <p:spPr>
          <a:xfrm>
            <a:off x="695325" y="1989137"/>
            <a:ext cx="10801350" cy="1520825"/>
          </a:xfrm>
        </p:spPr>
        <p:txBody>
          <a:bodyPr anchor="b"/>
          <a:lstStyle>
            <a:lvl1pPr algn="ctr">
              <a:defRPr sz="6000">
                <a:solidFill>
                  <a:schemeClr val="bg1"/>
                </a:solidFill>
              </a:defRPr>
            </a:lvl1pPr>
          </a:lstStyle>
          <a:p>
            <a:endParaRPr lang="fr-FR" dirty="0"/>
          </a:p>
        </p:txBody>
      </p:sp>
      <p:sp>
        <p:nvSpPr>
          <p:cNvPr id="3" name="Sous-titre 2">
            <a:extLst>
              <a:ext uri="{FF2B5EF4-FFF2-40B4-BE49-F238E27FC236}">
                <a16:creationId xmlns:a16="http://schemas.microsoft.com/office/drawing/2014/main" id="{A0D27957-9A42-116F-EBAE-1D9AFFD38474}"/>
              </a:ext>
            </a:extLst>
          </p:cNvPr>
          <p:cNvSpPr>
            <a:spLocks noGrp="1"/>
          </p:cNvSpPr>
          <p:nvPr>
            <p:ph type="subTitle" idx="1"/>
          </p:nvPr>
        </p:nvSpPr>
        <p:spPr>
          <a:xfrm>
            <a:off x="695325" y="3945698"/>
            <a:ext cx="10801350" cy="13121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r-FR" dirty="0"/>
          </a:p>
        </p:txBody>
      </p:sp>
      <p:pic>
        <p:nvPicPr>
          <p:cNvPr id="7" name="Image 6" descr="Une image contenant logo, Police, Graphique, symbole&#10;&#10;Description générée automatiquement">
            <a:extLst>
              <a:ext uri="{FF2B5EF4-FFF2-40B4-BE49-F238E27FC236}">
                <a16:creationId xmlns:a16="http://schemas.microsoft.com/office/drawing/2014/main" id="{A2EF189B-E94F-EF08-BB3E-E2B21280D1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6500" y="549275"/>
            <a:ext cx="2159000" cy="455789"/>
          </a:xfrm>
          <a:prstGeom prst="rect">
            <a:avLst/>
          </a:prstGeom>
        </p:spPr>
      </p:pic>
      <p:sp>
        <p:nvSpPr>
          <p:cNvPr id="8" name="Espace réservé de la date 3">
            <a:extLst>
              <a:ext uri="{FF2B5EF4-FFF2-40B4-BE49-F238E27FC236}">
                <a16:creationId xmlns:a16="http://schemas.microsoft.com/office/drawing/2014/main" id="{59431C63-0DA8-1E92-8727-E320525F9C20}"/>
              </a:ext>
            </a:extLst>
          </p:cNvPr>
          <p:cNvSpPr>
            <a:spLocks noGrp="1"/>
          </p:cNvSpPr>
          <p:nvPr>
            <p:ph type="dt" sz="half" idx="2"/>
          </p:nvPr>
        </p:nvSpPr>
        <p:spPr>
          <a:xfrm>
            <a:off x="9696450" y="6319777"/>
            <a:ext cx="1800225" cy="538223"/>
          </a:xfrm>
          <a:prstGeom prst="rect">
            <a:avLst/>
          </a:prstGeom>
        </p:spPr>
        <p:txBody>
          <a:bodyPr vert="horz" lIns="91440" tIns="45720" rIns="91440" bIns="45720" rtlCol="0" anchor="ctr"/>
          <a:lstStyle>
            <a:lvl1pPr algn="r">
              <a:defRPr sz="1000" b="0" i="0">
                <a:solidFill>
                  <a:schemeClr val="bg1"/>
                </a:solidFill>
                <a:latin typeface="Arial" panose="020B0604020202020204" pitchFamily="34" charset="0"/>
              </a:defRPr>
            </a:lvl1pPr>
          </a:lstStyle>
          <a:p>
            <a:fld id="{426AC40E-99F5-0D46-B77E-5E25A9BD10C9}" type="datetime1">
              <a:rPr lang="fr-FR" smtClean="0"/>
              <a:t>07/10/2025</a:t>
            </a:fld>
            <a:endParaRPr lang="fr-FR" dirty="0"/>
          </a:p>
        </p:txBody>
      </p:sp>
      <p:sp>
        <p:nvSpPr>
          <p:cNvPr id="9" name="Espace réservé du pied de page 4">
            <a:extLst>
              <a:ext uri="{FF2B5EF4-FFF2-40B4-BE49-F238E27FC236}">
                <a16:creationId xmlns:a16="http://schemas.microsoft.com/office/drawing/2014/main" id="{5A12C53B-EA7D-B04E-D3C6-15B1178E1151}"/>
              </a:ext>
            </a:extLst>
          </p:cNvPr>
          <p:cNvSpPr>
            <a:spLocks noGrp="1"/>
          </p:cNvSpPr>
          <p:nvPr>
            <p:ph type="ftr" sz="quarter" idx="3"/>
          </p:nvPr>
        </p:nvSpPr>
        <p:spPr>
          <a:xfrm>
            <a:off x="1244498" y="6319777"/>
            <a:ext cx="2906816"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r>
              <a:rPr lang="fr-FR"/>
              <a:t>PLATAN, 2024 June 9-14, Jyväskylä, Finland</a:t>
            </a:r>
            <a:endParaRPr lang="fr-FR" dirty="0"/>
          </a:p>
        </p:txBody>
      </p:sp>
      <p:sp>
        <p:nvSpPr>
          <p:cNvPr id="10" name="Espace réservé du numéro de diapositive 5">
            <a:extLst>
              <a:ext uri="{FF2B5EF4-FFF2-40B4-BE49-F238E27FC236}">
                <a16:creationId xmlns:a16="http://schemas.microsoft.com/office/drawing/2014/main" id="{53EC3BAB-1845-1E65-BD2F-A254308DBBAC}"/>
              </a:ext>
            </a:extLst>
          </p:cNvPr>
          <p:cNvSpPr>
            <a:spLocks noGrp="1"/>
          </p:cNvSpPr>
          <p:nvPr>
            <p:ph type="sldNum" sz="quarter" idx="4"/>
          </p:nvPr>
        </p:nvSpPr>
        <p:spPr>
          <a:xfrm>
            <a:off x="695325" y="6319777"/>
            <a:ext cx="504083" cy="538223"/>
          </a:xfrm>
          <a:prstGeom prst="rect">
            <a:avLst/>
          </a:prstGeom>
        </p:spPr>
        <p:txBody>
          <a:bodyPr vert="horz" lIns="91440" tIns="45720" rIns="91440" bIns="45720" rtlCol="0" anchor="ctr"/>
          <a:lstStyle>
            <a:lvl1pPr algn="l">
              <a:defRPr sz="1000" b="0" i="0">
                <a:solidFill>
                  <a:schemeClr val="bg1"/>
                </a:solidFill>
                <a:latin typeface="Arial" panose="020B0604020202020204" pitchFamily="34" charset="0"/>
              </a:defRPr>
            </a:lvl1pPr>
          </a:lstStyle>
          <a:p>
            <a:fld id="{94B63599-5DA0-BE42-AE37-88D1760620F1}" type="slidenum">
              <a:rPr lang="fr-FR" smtClean="0"/>
              <a:pPr/>
              <a:t>‹N°›</a:t>
            </a:fld>
            <a:endParaRPr lang="fr-FR" dirty="0"/>
          </a:p>
        </p:txBody>
      </p:sp>
      <p:sp>
        <p:nvSpPr>
          <p:cNvPr id="11" name="ZoneTexte 10"/>
          <p:cNvSpPr txBox="1"/>
          <p:nvPr userDrawn="1"/>
        </p:nvSpPr>
        <p:spPr>
          <a:xfrm rot="16200000">
            <a:off x="11273066" y="5939065"/>
            <a:ext cx="1622425" cy="215444"/>
          </a:xfrm>
          <a:prstGeom prst="rect">
            <a:avLst/>
          </a:prstGeom>
          <a:no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 Ph.</a:t>
            </a:r>
            <a:r>
              <a:rPr lang="fr-FR" sz="800" baseline="0" dirty="0">
                <a:solidFill>
                  <a:schemeClr val="bg1"/>
                </a:solidFill>
                <a:latin typeface="Arial" panose="020B0604020202020204" pitchFamily="34" charset="0"/>
                <a:cs typeface="Arial" panose="020B0604020202020204" pitchFamily="34" charset="0"/>
              </a:rPr>
              <a:t> </a:t>
            </a:r>
            <a:r>
              <a:rPr lang="fr-FR" sz="800" baseline="0" dirty="0" err="1">
                <a:solidFill>
                  <a:schemeClr val="bg1"/>
                </a:solidFill>
                <a:latin typeface="Arial" panose="020B0604020202020204" pitchFamily="34" charset="0"/>
                <a:cs typeface="Arial" panose="020B0604020202020204" pitchFamily="34" charset="0"/>
              </a:rPr>
              <a:t>Stroppa</a:t>
            </a:r>
            <a:r>
              <a:rPr lang="fr-FR" sz="800" baseline="0" dirty="0">
                <a:solidFill>
                  <a:schemeClr val="bg1"/>
                </a:solidFill>
                <a:latin typeface="Arial" panose="020B0604020202020204" pitchFamily="34" charset="0"/>
                <a:cs typeface="Arial" panose="020B0604020202020204" pitchFamily="34" charset="0"/>
              </a:rPr>
              <a:t>/CEA</a:t>
            </a:r>
            <a:endParaRPr lang="fr-FR"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682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8250EB-B0C5-1B57-C3BE-6BA2B94C3AB8}"/>
              </a:ext>
            </a:extLst>
          </p:cNvPr>
          <p:cNvSpPr>
            <a:spLocks noGrp="1"/>
          </p:cNvSpPr>
          <p:nvPr>
            <p:ph type="title"/>
          </p:nvPr>
        </p:nvSpPr>
        <p:spPr>
          <a:xfrm>
            <a:off x="695325" y="549275"/>
            <a:ext cx="10801350" cy="1141413"/>
          </a:xfrm>
          <a:prstGeom prst="rect">
            <a:avLst/>
          </a:prstGeom>
        </p:spPr>
        <p:txBody>
          <a:bodyPr vert="horz" lIns="91440" tIns="45720" rIns="91440" bIns="45720" rtlCol="0" anchor="ctr">
            <a:normAutofit/>
          </a:bodyPr>
          <a:lstStyle/>
          <a:p>
            <a:endParaRPr lang="fr-FR" dirty="0"/>
          </a:p>
        </p:txBody>
      </p:sp>
      <p:sp>
        <p:nvSpPr>
          <p:cNvPr id="3" name="Espace réservé du texte 2">
            <a:extLst>
              <a:ext uri="{FF2B5EF4-FFF2-40B4-BE49-F238E27FC236}">
                <a16:creationId xmlns:a16="http://schemas.microsoft.com/office/drawing/2014/main" id="{D1290FDB-4BF6-552E-F9DE-E0BE6EB81249}"/>
              </a:ext>
            </a:extLst>
          </p:cNvPr>
          <p:cNvSpPr>
            <a:spLocks noGrp="1"/>
          </p:cNvSpPr>
          <p:nvPr>
            <p:ph type="body" idx="1"/>
          </p:nvPr>
        </p:nvSpPr>
        <p:spPr>
          <a:xfrm>
            <a:off x="695325" y="1989138"/>
            <a:ext cx="10801350" cy="41402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08DA5BD8-C4D6-207B-4C7D-26B9235883C3}"/>
              </a:ext>
            </a:extLst>
          </p:cNvPr>
          <p:cNvSpPr>
            <a:spLocks noGrp="1"/>
          </p:cNvSpPr>
          <p:nvPr>
            <p:ph type="dt" sz="half" idx="2"/>
          </p:nvPr>
        </p:nvSpPr>
        <p:spPr>
          <a:xfrm>
            <a:off x="9696450" y="6318001"/>
            <a:ext cx="1800225" cy="540000"/>
          </a:xfrm>
          <a:prstGeom prst="rect">
            <a:avLst/>
          </a:prstGeom>
        </p:spPr>
        <p:txBody>
          <a:bodyPr vert="horz" lIns="91440" tIns="45720" rIns="91440" bIns="45720" rtlCol="0" anchor="ctr"/>
          <a:lstStyle>
            <a:lvl1pPr algn="r">
              <a:defRPr sz="1000" b="0" i="0">
                <a:solidFill>
                  <a:schemeClr val="accent1"/>
                </a:solidFill>
                <a:latin typeface="Arial" panose="020B0604020202020204" pitchFamily="34" charset="0"/>
              </a:defRPr>
            </a:lvl1pPr>
          </a:lstStyle>
          <a:p>
            <a:fld id="{F7C23DA9-CFFD-3C42-A7BB-ED4CF0EA590A}" type="datetime1">
              <a:rPr lang="fr-FR" smtClean="0"/>
              <a:t>07/10/2025</a:t>
            </a:fld>
            <a:endParaRPr lang="fr-FR" dirty="0"/>
          </a:p>
        </p:txBody>
      </p:sp>
      <p:sp>
        <p:nvSpPr>
          <p:cNvPr id="5" name="Espace réservé du pied de page 4">
            <a:extLst>
              <a:ext uri="{FF2B5EF4-FFF2-40B4-BE49-F238E27FC236}">
                <a16:creationId xmlns:a16="http://schemas.microsoft.com/office/drawing/2014/main" id="{3004228E-A1D3-107C-CD03-5E01B1840B23}"/>
              </a:ext>
            </a:extLst>
          </p:cNvPr>
          <p:cNvSpPr>
            <a:spLocks noGrp="1"/>
          </p:cNvSpPr>
          <p:nvPr>
            <p:ph type="ftr" sz="quarter" idx="3"/>
          </p:nvPr>
        </p:nvSpPr>
        <p:spPr>
          <a:xfrm>
            <a:off x="1244498" y="6318001"/>
            <a:ext cx="2906816"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r>
              <a:rPr lang="fr-FR"/>
              <a:t>PLATAN, 2024 June 9-14, Jyväskylä, Finland</a:t>
            </a:r>
            <a:endParaRPr lang="fr-FR" dirty="0"/>
          </a:p>
        </p:txBody>
      </p:sp>
      <p:sp>
        <p:nvSpPr>
          <p:cNvPr id="6" name="Espace réservé du numéro de diapositive 5">
            <a:extLst>
              <a:ext uri="{FF2B5EF4-FFF2-40B4-BE49-F238E27FC236}">
                <a16:creationId xmlns:a16="http://schemas.microsoft.com/office/drawing/2014/main" id="{351C997C-4506-BCCC-5373-325AA0E6A1C7}"/>
              </a:ext>
            </a:extLst>
          </p:cNvPr>
          <p:cNvSpPr>
            <a:spLocks noGrp="1"/>
          </p:cNvSpPr>
          <p:nvPr>
            <p:ph type="sldNum" sz="quarter" idx="4"/>
          </p:nvPr>
        </p:nvSpPr>
        <p:spPr>
          <a:xfrm>
            <a:off x="695325" y="6318001"/>
            <a:ext cx="504083" cy="540000"/>
          </a:xfrm>
          <a:prstGeom prst="rect">
            <a:avLst/>
          </a:prstGeom>
        </p:spPr>
        <p:txBody>
          <a:bodyPr vert="horz" lIns="91440" tIns="45720" rIns="91440" bIns="45720" rtlCol="0" anchor="ctr"/>
          <a:lstStyle>
            <a:lvl1pPr algn="l">
              <a:defRPr sz="1000" b="0" i="0">
                <a:solidFill>
                  <a:schemeClr val="accent1"/>
                </a:solidFill>
                <a:latin typeface="Arial" panose="020B0604020202020204" pitchFamily="34" charset="0"/>
              </a:defRPr>
            </a:lvl1pPr>
          </a:lstStyle>
          <a:p>
            <a:fld id="{94B63599-5DA0-BE42-AE37-88D1760620F1}" type="slidenum">
              <a:rPr lang="fr-FR" smtClean="0"/>
              <a:pPr/>
              <a:t>‹N°›</a:t>
            </a:fld>
            <a:endParaRPr lang="fr-FR" dirty="0"/>
          </a:p>
        </p:txBody>
      </p:sp>
    </p:spTree>
    <p:extLst>
      <p:ext uri="{BB962C8B-B14F-4D97-AF65-F5344CB8AC3E}">
        <p14:creationId xmlns:p14="http://schemas.microsoft.com/office/powerpoint/2010/main" val="1194605756"/>
      </p:ext>
    </p:extLst>
  </p:cSld>
  <p:clrMap bg1="lt1" tx1="dk1" bg2="lt2" tx2="dk2" accent1="accent1" accent2="accent2" accent3="accent3" accent4="accent4" accent5="accent5" accent6="accent6" hlink="hlink" folHlink="folHlink"/>
  <p:sldLayoutIdLst>
    <p:sldLayoutId id="2147483672" r:id="rId1"/>
    <p:sldLayoutId id="2147483679" r:id="rId2"/>
    <p:sldLayoutId id="2147483666" r:id="rId3"/>
    <p:sldLayoutId id="2147483662" r:id="rId4"/>
    <p:sldLayoutId id="2147483665" r:id="rId5"/>
    <p:sldLayoutId id="2147483649" r:id="rId6"/>
    <p:sldLayoutId id="2147483667" r:id="rId7"/>
    <p:sldLayoutId id="2147483669" r:id="rId8"/>
    <p:sldLayoutId id="2147483668" r:id="rId9"/>
    <p:sldLayoutId id="2147483671" r:id="rId10"/>
    <p:sldLayoutId id="2147483651" r:id="rId11"/>
    <p:sldLayoutId id="2147483670" r:id="rId12"/>
    <p:sldLayoutId id="2147483678" r:id="rId13"/>
    <p:sldLayoutId id="2147483650" r:id="rId14"/>
    <p:sldLayoutId id="2147483673" r:id="rId15"/>
    <p:sldLayoutId id="2147483674" r:id="rId16"/>
    <p:sldLayoutId id="2147483675" r:id="rId17"/>
    <p:sldLayoutId id="2147483652" r:id="rId18"/>
    <p:sldLayoutId id="2147483664" r:id="rId19"/>
    <p:sldLayoutId id="2147483653" r:id="rId20"/>
    <p:sldLayoutId id="2147483654" r:id="rId21"/>
    <p:sldLayoutId id="2147483655" r:id="rId22"/>
    <p:sldLayoutId id="2147483656" r:id="rId23"/>
    <p:sldLayoutId id="2147483660" r:id="rId24"/>
    <p:sldLayoutId id="2147483676" r:id="rId25"/>
    <p:sldLayoutId id="2147483657" r:id="rId26"/>
    <p:sldLayoutId id="2147483677" r:id="rId27"/>
    <p:sldLayoutId id="2147483682" r:id="rId28"/>
  </p:sldLayoutIdLst>
  <p:hf hdr="0" dt="0"/>
  <p:txStyles>
    <p:titleStyle>
      <a:lvl1pPr algn="l" defTabSz="914400" rtl="0" eaLnBrk="1" latinLnBrk="0" hangingPunct="1">
        <a:lnSpc>
          <a:spcPct val="9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2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1200"/>
        </a:spcBef>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1200"/>
        </a:spcBef>
        <a:buClr>
          <a:schemeClr val="accent2"/>
        </a:buClr>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1200"/>
        </a:spcBef>
        <a:buClr>
          <a:schemeClr val="accent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orient="horz" pos="3861" userDrawn="1">
          <p15:clr>
            <a:srgbClr val="547EBF"/>
          </p15:clr>
        </p15:guide>
        <p15:guide id="3" pos="7242" userDrawn="1">
          <p15:clr>
            <a:srgbClr val="547EBF"/>
          </p15:clr>
        </p15:guide>
        <p15:guide id="4" pos="438" userDrawn="1">
          <p15:clr>
            <a:srgbClr val="547EBF"/>
          </p15:clr>
        </p15:guide>
        <p15:guide id="5" pos="2751" userDrawn="1">
          <p15:clr>
            <a:srgbClr val="F26B43"/>
          </p15:clr>
        </p15:guide>
        <p15:guide id="6" pos="5065" userDrawn="1">
          <p15:clr>
            <a:srgbClr val="F26B43"/>
          </p15:clr>
        </p15:guide>
        <p15:guide id="7" pos="3840" userDrawn="1">
          <p15:clr>
            <a:srgbClr val="FDE53C"/>
          </p15:clr>
        </p15:guide>
        <p15:guide id="8" orient="horz" pos="2160" userDrawn="1">
          <p15:clr>
            <a:srgbClr val="FDE53C"/>
          </p15:clr>
        </p15:guide>
        <p15:guide id="9" orient="horz" pos="1253" userDrawn="1">
          <p15:clr>
            <a:srgbClr val="F26B43"/>
          </p15:clr>
        </p15:guide>
        <p15:guide id="10" pos="1572" userDrawn="1">
          <p15:clr>
            <a:srgbClr val="9FCC3B"/>
          </p15:clr>
        </p15:guide>
        <p15:guide id="11" pos="6108" userDrawn="1">
          <p15:clr>
            <a:srgbClr val="9FCC3B"/>
          </p15:clr>
        </p15:guide>
        <p15:guide id="12" orient="horz" pos="3067" userDrawn="1">
          <p15:clr>
            <a:srgbClr val="F26B43"/>
          </p15:clr>
        </p15:guide>
        <p15:guide id="13" pos="2615" userDrawn="1">
          <p15:clr>
            <a:srgbClr val="F26B43"/>
          </p15:clr>
        </p15:guide>
        <p15:guide id="14" pos="4929" userDrawn="1">
          <p15:clr>
            <a:srgbClr val="F26B43"/>
          </p15:clr>
        </p15:guide>
        <p15:guide id="15" pos="3772" userDrawn="1">
          <p15:clr>
            <a:srgbClr val="FBAE40"/>
          </p15:clr>
        </p15:guide>
        <p15:guide id="16" pos="3908"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jpe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3.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695324" y="1498314"/>
            <a:ext cx="10801349" cy="1793319"/>
          </a:xfrm>
        </p:spPr>
        <p:txBody>
          <a:bodyPr>
            <a:normAutofit fontScale="90000"/>
          </a:bodyPr>
          <a:lstStyle/>
          <a:p>
            <a:r>
              <a:rPr lang="fr-FR" sz="5400" dirty="0"/>
              <a:t>Super </a:t>
            </a:r>
            <a:r>
              <a:rPr lang="fr-FR" sz="5400" dirty="0" err="1"/>
              <a:t>Separator</a:t>
            </a:r>
            <a:r>
              <a:rPr lang="fr-FR" sz="5400" dirty="0"/>
              <a:t> </a:t>
            </a:r>
            <a:r>
              <a:rPr lang="fr-FR" sz="5400" dirty="0" err="1"/>
              <a:t>Spectrometer</a:t>
            </a:r>
            <a:br>
              <a:rPr lang="fr-FR" sz="5400" dirty="0"/>
            </a:br>
            <a:br>
              <a:rPr lang="fr-FR" sz="5400" dirty="0"/>
            </a:br>
            <a:r>
              <a:rPr lang="fr-FR" sz="3100" dirty="0"/>
              <a:t>EAP des projets S</a:t>
            </a:r>
            <a:r>
              <a:rPr lang="fr-FR" sz="3100" baseline="30000" dirty="0"/>
              <a:t>3</a:t>
            </a:r>
            <a:r>
              <a:rPr lang="fr-FR" sz="3100" dirty="0"/>
              <a:t> – DESIR 09/10/2025</a:t>
            </a:r>
            <a:endParaRPr lang="fr-FR" sz="5400" dirty="0"/>
          </a:p>
        </p:txBody>
      </p:sp>
      <p:sp>
        <p:nvSpPr>
          <p:cNvPr id="8" name="Espace réservé du texte 7"/>
          <p:cNvSpPr>
            <a:spLocks noGrp="1"/>
          </p:cNvSpPr>
          <p:nvPr>
            <p:ph type="body" idx="1"/>
          </p:nvPr>
        </p:nvSpPr>
        <p:spPr>
          <a:xfrm>
            <a:off x="695324" y="3997372"/>
            <a:ext cx="10801349" cy="1260475"/>
          </a:xfrm>
        </p:spPr>
        <p:txBody>
          <a:bodyPr/>
          <a:lstStyle/>
          <a:p>
            <a:r>
              <a:rPr lang="fr-FR" dirty="0"/>
              <a:t>H. </a:t>
            </a:r>
            <a:r>
              <a:rPr lang="fr-FR" dirty="0" err="1"/>
              <a:t>Savajols</a:t>
            </a:r>
            <a:r>
              <a:rPr lang="fr-FR" dirty="0"/>
              <a:t> (SM), F. </a:t>
            </a:r>
            <a:r>
              <a:rPr lang="fr-FR" dirty="0" err="1"/>
              <a:t>Lutton</a:t>
            </a:r>
            <a:r>
              <a:rPr lang="fr-FR" dirty="0"/>
              <a:t> (TM)</a:t>
            </a:r>
          </a:p>
          <a:p>
            <a:pPr defTabSz="514338" eaLnBrk="0" hangingPunct="0">
              <a:lnSpc>
                <a:spcPct val="120000"/>
              </a:lnSpc>
              <a:defRPr/>
            </a:pPr>
            <a:r>
              <a:rPr lang="en-GB" i="1" kern="0" dirty="0">
                <a:ea typeface="+mj-ea"/>
                <a:cs typeface="+mj-cs"/>
                <a:sym typeface="Arial" charset="0"/>
              </a:rPr>
              <a:t>on behalf of the S</a:t>
            </a:r>
            <a:r>
              <a:rPr lang="en-GB" i="1" kern="0" baseline="30000" dirty="0">
                <a:ea typeface="+mj-ea"/>
                <a:cs typeface="+mj-cs"/>
                <a:sym typeface="Arial" charset="0"/>
              </a:rPr>
              <a:t>3</a:t>
            </a:r>
            <a:r>
              <a:rPr lang="en-GB" i="1" kern="0" dirty="0">
                <a:ea typeface="+mj-ea"/>
                <a:cs typeface="+mj-cs"/>
                <a:sym typeface="Arial" charset="0"/>
              </a:rPr>
              <a:t> project &amp; collaboration</a:t>
            </a:r>
          </a:p>
        </p:txBody>
      </p:sp>
      <p:sp>
        <p:nvSpPr>
          <p:cNvPr id="2" name="Espace réservé du numéro de diapositive 1">
            <a:extLst>
              <a:ext uri="{FF2B5EF4-FFF2-40B4-BE49-F238E27FC236}">
                <a16:creationId xmlns:a16="http://schemas.microsoft.com/office/drawing/2014/main" id="{9B70270E-733E-33EA-E3D8-22BA7FDB283B}"/>
              </a:ext>
            </a:extLst>
          </p:cNvPr>
          <p:cNvSpPr>
            <a:spLocks noGrp="1"/>
          </p:cNvSpPr>
          <p:nvPr>
            <p:ph type="sldNum" sz="quarter" idx="12"/>
          </p:nvPr>
        </p:nvSpPr>
        <p:spPr/>
        <p:txBody>
          <a:bodyPr/>
          <a:lstStyle/>
          <a:p>
            <a:pPr defTabSz="914377"/>
            <a:fld id="{94B63599-5DA0-BE42-AE37-88D1760620F1}" type="slidenum">
              <a:rPr lang="fr-FR">
                <a:solidFill>
                  <a:srgbClr val="FFFFFF"/>
                </a:solidFill>
              </a:rPr>
              <a:pPr defTabSz="914377"/>
              <a:t>1</a:t>
            </a:fld>
            <a:endParaRPr lang="fr-FR" dirty="0">
              <a:solidFill>
                <a:srgbClr val="FFFFFF"/>
              </a:solidFill>
            </a:endParaRPr>
          </a:p>
        </p:txBody>
      </p:sp>
      <p:grpSp>
        <p:nvGrpSpPr>
          <p:cNvPr id="10" name="Groupe 9">
            <a:extLst>
              <a:ext uri="{FF2B5EF4-FFF2-40B4-BE49-F238E27FC236}">
                <a16:creationId xmlns:a16="http://schemas.microsoft.com/office/drawing/2014/main" id="{6A0202E3-CF22-6B24-95F8-7062A8FDC455}"/>
              </a:ext>
            </a:extLst>
          </p:cNvPr>
          <p:cNvGrpSpPr/>
          <p:nvPr/>
        </p:nvGrpSpPr>
        <p:grpSpPr>
          <a:xfrm>
            <a:off x="695325" y="5926633"/>
            <a:ext cx="7563419" cy="671879"/>
            <a:chOff x="755576" y="5454602"/>
            <a:chExt cx="7272808" cy="671879"/>
          </a:xfrm>
        </p:grpSpPr>
        <p:pic>
          <p:nvPicPr>
            <p:cNvPr id="11" name="Image 10" descr="Capture d’écran 2015-10-11 à 15.10.08.png">
              <a:extLst>
                <a:ext uri="{FF2B5EF4-FFF2-40B4-BE49-F238E27FC236}">
                  <a16:creationId xmlns:a16="http://schemas.microsoft.com/office/drawing/2014/main" id="{D8ED47DB-6592-82B7-BB32-6FF49D6714C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576" y="5463874"/>
              <a:ext cx="3774391" cy="537903"/>
            </a:xfrm>
            <a:prstGeom prst="rect">
              <a:avLst/>
            </a:prstGeom>
          </p:spPr>
        </p:pic>
        <p:pic>
          <p:nvPicPr>
            <p:cNvPr id="12" name="Image 11" descr="Capture d’écran 2015-10-11 à 15.10.16.png">
              <a:extLst>
                <a:ext uri="{FF2B5EF4-FFF2-40B4-BE49-F238E27FC236}">
                  <a16:creationId xmlns:a16="http://schemas.microsoft.com/office/drawing/2014/main" id="{DA96AED8-DC15-E66B-93C7-2A507457A6A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63483" y="5454602"/>
              <a:ext cx="3564901" cy="671879"/>
            </a:xfrm>
            <a:prstGeom prst="rect">
              <a:avLst/>
            </a:prstGeom>
          </p:spPr>
        </p:pic>
        <p:pic>
          <p:nvPicPr>
            <p:cNvPr id="13" name="Image 12" descr="Capture d’écran 2016-05-10 à 16.04.03.png">
              <a:extLst>
                <a:ext uri="{FF2B5EF4-FFF2-40B4-BE49-F238E27FC236}">
                  <a16:creationId xmlns:a16="http://schemas.microsoft.com/office/drawing/2014/main" id="{283244F4-9070-D7A8-7E32-8107A9339B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08409" y="5550241"/>
              <a:ext cx="541533" cy="526606"/>
            </a:xfrm>
            <a:prstGeom prst="rect">
              <a:avLst/>
            </a:prstGeom>
          </p:spPr>
        </p:pic>
      </p:grpSp>
    </p:spTree>
    <p:extLst>
      <p:ext uri="{BB962C8B-B14F-4D97-AF65-F5344CB8AC3E}">
        <p14:creationId xmlns:p14="http://schemas.microsoft.com/office/powerpoint/2010/main" val="4189856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1ABD5C8-045D-AE84-5511-C150D7D01FDF}"/>
              </a:ext>
            </a:extLst>
          </p:cNvPr>
          <p:cNvSpPr>
            <a:spLocks noGrp="1"/>
          </p:cNvSpPr>
          <p:nvPr>
            <p:ph type="title"/>
          </p:nvPr>
        </p:nvSpPr>
        <p:spPr>
          <a:xfrm>
            <a:off x="998341" y="-3213"/>
            <a:ext cx="11573382" cy="1141413"/>
          </a:xfrm>
        </p:spPr>
        <p:txBody>
          <a:bodyPr>
            <a:normAutofit/>
          </a:bodyPr>
          <a:lstStyle/>
          <a:p>
            <a:r>
              <a:rPr lang="fr-FR" b="1" dirty="0">
                <a:latin typeface="+mn-lt"/>
              </a:rPr>
              <a:t>Next </a:t>
            </a:r>
            <a:r>
              <a:rPr lang="fr-FR" b="1" dirty="0" err="1">
                <a:latin typeface="+mn-lt"/>
              </a:rPr>
              <a:t>expected</a:t>
            </a:r>
            <a:r>
              <a:rPr lang="fr-FR" b="1" dirty="0">
                <a:latin typeface="+mn-lt"/>
              </a:rPr>
              <a:t> </a:t>
            </a:r>
            <a:r>
              <a:rPr lang="fr-FR" b="1" dirty="0" err="1">
                <a:latin typeface="+mn-lt"/>
              </a:rPr>
              <a:t>steps</a:t>
            </a:r>
            <a:r>
              <a:rPr lang="fr-FR" b="1" dirty="0">
                <a:latin typeface="+mn-lt"/>
              </a:rPr>
              <a:t> </a:t>
            </a:r>
            <a:endParaRPr lang="fr-FR" b="1" baseline="30000" dirty="0">
              <a:latin typeface="+mn-lt"/>
            </a:endParaRPr>
          </a:p>
        </p:txBody>
      </p:sp>
      <p:sp>
        <p:nvSpPr>
          <p:cNvPr id="15" name="Titre 4">
            <a:extLst>
              <a:ext uri="{FF2B5EF4-FFF2-40B4-BE49-F238E27FC236}">
                <a16:creationId xmlns:a16="http://schemas.microsoft.com/office/drawing/2014/main" id="{01ABD5C8-045D-AE84-5511-C150D7D01FDF}"/>
              </a:ext>
            </a:extLst>
          </p:cNvPr>
          <p:cNvSpPr txBox="1">
            <a:spLocks/>
          </p:cNvSpPr>
          <p:nvPr/>
        </p:nvSpPr>
        <p:spPr>
          <a:xfrm>
            <a:off x="280252" y="1109282"/>
            <a:ext cx="4903795" cy="1141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accent2"/>
                </a:solidFill>
                <a:latin typeface="Arial" panose="020B0604020202020204" pitchFamily="34" charset="0"/>
                <a:ea typeface="+mj-ea"/>
                <a:cs typeface="Arial" panose="020B0604020202020204" pitchFamily="34" charset="0"/>
              </a:defRPr>
            </a:lvl1pPr>
          </a:lstStyle>
          <a:p>
            <a:pPr algn="ctr"/>
            <a:r>
              <a:rPr lang="fr-FR" sz="2000" dirty="0">
                <a:solidFill>
                  <a:srgbClr val="7030A0"/>
                </a:solidFill>
              </a:rPr>
              <a:t>J6B : </a:t>
            </a:r>
            <a:r>
              <a:rPr lang="fr-FR" sz="2000" dirty="0" err="1">
                <a:solidFill>
                  <a:srgbClr val="7030A0"/>
                </a:solidFill>
              </a:rPr>
              <a:t>Spectrometer</a:t>
            </a:r>
            <a:r>
              <a:rPr lang="fr-FR" sz="2000" dirty="0">
                <a:solidFill>
                  <a:srgbClr val="7030A0"/>
                </a:solidFill>
              </a:rPr>
              <a:t> </a:t>
            </a:r>
            <a:r>
              <a:rPr lang="fr-FR" sz="2000" dirty="0" err="1">
                <a:solidFill>
                  <a:srgbClr val="7030A0"/>
                </a:solidFill>
              </a:rPr>
              <a:t>beam</a:t>
            </a:r>
            <a:r>
              <a:rPr lang="fr-FR" sz="2000" dirty="0">
                <a:solidFill>
                  <a:srgbClr val="7030A0"/>
                </a:solidFill>
              </a:rPr>
              <a:t> </a:t>
            </a:r>
            <a:r>
              <a:rPr lang="fr-FR" sz="2000" dirty="0" err="1">
                <a:solidFill>
                  <a:srgbClr val="7030A0"/>
                </a:solidFill>
              </a:rPr>
              <a:t>optics</a:t>
            </a:r>
            <a:r>
              <a:rPr lang="fr-FR" sz="2000" dirty="0">
                <a:solidFill>
                  <a:srgbClr val="7030A0"/>
                </a:solidFill>
              </a:rPr>
              <a:t> </a:t>
            </a:r>
          </a:p>
          <a:p>
            <a:pPr algn="ctr"/>
            <a:r>
              <a:rPr lang="fr-FR" sz="2000" dirty="0">
                <a:solidFill>
                  <a:srgbClr val="7030A0"/>
                </a:solidFill>
              </a:rPr>
              <a:t>commissioning </a:t>
            </a:r>
            <a:r>
              <a:rPr lang="fr-FR" sz="2000" dirty="0" err="1">
                <a:solidFill>
                  <a:srgbClr val="7030A0"/>
                </a:solidFill>
              </a:rPr>
              <a:t>with</a:t>
            </a:r>
            <a:r>
              <a:rPr lang="fr-FR" sz="2000" dirty="0">
                <a:solidFill>
                  <a:srgbClr val="7030A0"/>
                </a:solidFill>
              </a:rPr>
              <a:t> </a:t>
            </a:r>
            <a:r>
              <a:rPr lang="fr-FR" sz="2000" baseline="30000" dirty="0">
                <a:solidFill>
                  <a:srgbClr val="7030A0"/>
                </a:solidFill>
              </a:rPr>
              <a:t>40</a:t>
            </a:r>
            <a:r>
              <a:rPr lang="fr-FR" sz="2000" dirty="0">
                <a:solidFill>
                  <a:srgbClr val="7030A0"/>
                </a:solidFill>
              </a:rPr>
              <a:t>Ar </a:t>
            </a:r>
          </a:p>
          <a:p>
            <a:pPr algn="ctr"/>
            <a:r>
              <a:rPr lang="fr-FR" sz="2000" dirty="0">
                <a:solidFill>
                  <a:srgbClr val="7030A0"/>
                </a:solidFill>
              </a:rPr>
              <a:t>at 0.73 MeV/u and 5 MeV/u</a:t>
            </a:r>
          </a:p>
        </p:txBody>
      </p:sp>
      <p:pic>
        <p:nvPicPr>
          <p:cNvPr id="6" name="Image 5">
            <a:extLst>
              <a:ext uri="{FF2B5EF4-FFF2-40B4-BE49-F238E27FC236}">
                <a16:creationId xmlns:a16="http://schemas.microsoft.com/office/drawing/2014/main" id="{0EECA26D-9207-4FFD-61C5-CAB1ACDD4F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252" y="2250695"/>
            <a:ext cx="4719765" cy="2563823"/>
          </a:xfrm>
          <a:prstGeom prst="rect">
            <a:avLst/>
          </a:prstGeom>
        </p:spPr>
      </p:pic>
      <p:sp>
        <p:nvSpPr>
          <p:cNvPr id="7" name="ZoneTexte 6">
            <a:extLst>
              <a:ext uri="{FF2B5EF4-FFF2-40B4-BE49-F238E27FC236}">
                <a16:creationId xmlns:a16="http://schemas.microsoft.com/office/drawing/2014/main" id="{E74CD974-6665-B940-DF6C-0E8F46D30251}"/>
              </a:ext>
            </a:extLst>
          </p:cNvPr>
          <p:cNvSpPr txBox="1"/>
          <p:nvPr/>
        </p:nvSpPr>
        <p:spPr>
          <a:xfrm>
            <a:off x="998341" y="5048655"/>
            <a:ext cx="3581430" cy="1122743"/>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b="1" strike="sngStrike" dirty="0"/>
              <a:t>December 2025 : Sections 1 &amp; 2</a:t>
            </a:r>
          </a:p>
          <a:p>
            <a:pPr marL="285750" indent="-285750">
              <a:lnSpc>
                <a:spcPct val="200000"/>
              </a:lnSpc>
              <a:buFont typeface="Arial" panose="020B0604020202020204" pitchFamily="34" charset="0"/>
              <a:buChar char="•"/>
            </a:pPr>
            <a:r>
              <a:rPr lang="en-US" b="1" dirty="0"/>
              <a:t>June 2026 : Sections </a:t>
            </a:r>
            <a:r>
              <a:rPr lang="en-US" b="1" dirty="0">
                <a:solidFill>
                  <a:srgbClr val="FF0000"/>
                </a:solidFill>
              </a:rPr>
              <a:t>1, 2,</a:t>
            </a:r>
            <a:r>
              <a:rPr lang="en-US" b="1" dirty="0"/>
              <a:t> 3 &amp; 4</a:t>
            </a:r>
          </a:p>
        </p:txBody>
      </p:sp>
      <p:sp>
        <p:nvSpPr>
          <p:cNvPr id="8" name="Titre 4">
            <a:extLst>
              <a:ext uri="{FF2B5EF4-FFF2-40B4-BE49-F238E27FC236}">
                <a16:creationId xmlns:a16="http://schemas.microsoft.com/office/drawing/2014/main" id="{AF6FE8D5-140E-E518-0A1D-E82D73BB1268}"/>
              </a:ext>
            </a:extLst>
          </p:cNvPr>
          <p:cNvSpPr txBox="1">
            <a:spLocks/>
          </p:cNvSpPr>
          <p:nvPr/>
        </p:nvSpPr>
        <p:spPr>
          <a:xfrm>
            <a:off x="5882913" y="1147599"/>
            <a:ext cx="6000172" cy="1141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accent2"/>
                </a:solidFill>
                <a:latin typeface="Arial" panose="020B0604020202020204" pitchFamily="34" charset="0"/>
                <a:ea typeface="+mj-ea"/>
                <a:cs typeface="Arial" panose="020B0604020202020204" pitchFamily="34" charset="0"/>
              </a:defRPr>
            </a:lvl1pPr>
          </a:lstStyle>
          <a:p>
            <a:pPr algn="ctr"/>
            <a:r>
              <a:rPr lang="fr-FR" sz="2000" dirty="0">
                <a:solidFill>
                  <a:srgbClr val="7030A0"/>
                </a:solidFill>
              </a:rPr>
              <a:t>J6C : </a:t>
            </a:r>
            <a:r>
              <a:rPr lang="fr-FR" sz="2000" dirty="0" err="1">
                <a:solidFill>
                  <a:srgbClr val="7030A0"/>
                </a:solidFill>
              </a:rPr>
              <a:t>Spectrometer</a:t>
            </a:r>
            <a:r>
              <a:rPr lang="fr-FR" sz="2000" dirty="0">
                <a:solidFill>
                  <a:srgbClr val="7030A0"/>
                </a:solidFill>
              </a:rPr>
              <a:t> </a:t>
            </a:r>
            <a:r>
              <a:rPr lang="fr-FR" sz="2000" dirty="0" err="1">
                <a:solidFill>
                  <a:srgbClr val="7030A0"/>
                </a:solidFill>
              </a:rPr>
              <a:t>scientific</a:t>
            </a:r>
            <a:r>
              <a:rPr lang="fr-FR" sz="2000" dirty="0">
                <a:solidFill>
                  <a:srgbClr val="7030A0"/>
                </a:solidFill>
              </a:rPr>
              <a:t> commissioning </a:t>
            </a:r>
          </a:p>
          <a:p>
            <a:pPr algn="ctr"/>
            <a:r>
              <a:rPr lang="fr-FR" sz="2000" baseline="30000" dirty="0">
                <a:solidFill>
                  <a:srgbClr val="7030A0"/>
                </a:solidFill>
              </a:rPr>
              <a:t>40</a:t>
            </a:r>
            <a:r>
              <a:rPr lang="fr-FR" sz="2000" dirty="0">
                <a:solidFill>
                  <a:srgbClr val="7030A0"/>
                </a:solidFill>
              </a:rPr>
              <a:t>Ar</a:t>
            </a:r>
            <a:r>
              <a:rPr lang="fr-FR" sz="2000" baseline="30000" dirty="0">
                <a:solidFill>
                  <a:srgbClr val="7030A0"/>
                </a:solidFill>
              </a:rPr>
              <a:t> </a:t>
            </a:r>
            <a:r>
              <a:rPr lang="fr-FR" sz="2000" dirty="0">
                <a:solidFill>
                  <a:srgbClr val="7030A0"/>
                </a:solidFill>
              </a:rPr>
              <a:t>+ </a:t>
            </a:r>
            <a:r>
              <a:rPr lang="fr-FR" sz="2000" baseline="30000" dirty="0">
                <a:solidFill>
                  <a:srgbClr val="7030A0"/>
                </a:solidFill>
              </a:rPr>
              <a:t>116</a:t>
            </a:r>
            <a:r>
              <a:rPr lang="fr-FR" sz="2000" dirty="0">
                <a:solidFill>
                  <a:srgbClr val="7030A0"/>
                </a:solidFill>
              </a:rPr>
              <a:t>Sn</a:t>
            </a:r>
          </a:p>
        </p:txBody>
      </p:sp>
      <p:pic>
        <p:nvPicPr>
          <p:cNvPr id="9" name="Image 8">
            <a:extLst>
              <a:ext uri="{FF2B5EF4-FFF2-40B4-BE49-F238E27FC236}">
                <a16:creationId xmlns:a16="http://schemas.microsoft.com/office/drawing/2014/main" id="{006F0FA7-4E01-31DB-874F-1CA3AAAF2D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884" y="2229317"/>
            <a:ext cx="5760720" cy="3119755"/>
          </a:xfrm>
          <a:prstGeom prst="rect">
            <a:avLst/>
          </a:prstGeom>
        </p:spPr>
      </p:pic>
      <p:sp>
        <p:nvSpPr>
          <p:cNvPr id="10" name="ZoneTexte 9">
            <a:extLst>
              <a:ext uri="{FF2B5EF4-FFF2-40B4-BE49-F238E27FC236}">
                <a16:creationId xmlns:a16="http://schemas.microsoft.com/office/drawing/2014/main" id="{897526E7-EEC3-E1D3-376D-191F73179A85}"/>
              </a:ext>
            </a:extLst>
          </p:cNvPr>
          <p:cNvSpPr txBox="1"/>
          <p:nvPr/>
        </p:nvSpPr>
        <p:spPr>
          <a:xfrm>
            <a:off x="7942505" y="5710401"/>
            <a:ext cx="3168240" cy="568745"/>
          </a:xfrm>
          <a:prstGeom prst="rect">
            <a:avLst/>
          </a:prstGeom>
          <a:noFill/>
        </p:spPr>
        <p:txBody>
          <a:bodyPr wrap="none" rtlCol="0">
            <a:spAutoFit/>
          </a:bodyPr>
          <a:lstStyle/>
          <a:p>
            <a:pPr>
              <a:lnSpc>
                <a:spcPct val="200000"/>
              </a:lnSpc>
            </a:pPr>
            <a:r>
              <a:rPr lang="en-US" b="1" dirty="0"/>
              <a:t>From mid of </a:t>
            </a:r>
            <a:r>
              <a:rPr lang="en-US" b="1" strike="sngStrike" dirty="0"/>
              <a:t>June</a:t>
            </a:r>
            <a:r>
              <a:rPr lang="en-US" b="1" dirty="0"/>
              <a:t> </a:t>
            </a:r>
            <a:r>
              <a:rPr lang="en-US" b="1" dirty="0">
                <a:solidFill>
                  <a:srgbClr val="FF0000"/>
                </a:solidFill>
              </a:rPr>
              <a:t>autumn</a:t>
            </a:r>
            <a:r>
              <a:rPr lang="en-US" b="1" dirty="0"/>
              <a:t> 2026</a:t>
            </a:r>
          </a:p>
        </p:txBody>
      </p:sp>
      <p:pic>
        <p:nvPicPr>
          <p:cNvPr id="2" name="Image 6" descr="S3-logo3_white.jpg">
            <a:extLst>
              <a:ext uri="{FF2B5EF4-FFF2-40B4-BE49-F238E27FC236}">
                <a16:creationId xmlns:a16="http://schemas.microsoft.com/office/drawing/2014/main" id="{1EFF41F7-8BDC-06A0-E08B-357256E0D89F}"/>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801" y="264121"/>
            <a:ext cx="483269" cy="604087"/>
          </a:xfrm>
          <a:prstGeom prst="rect">
            <a:avLst/>
          </a:prstGeom>
          <a:noFill/>
          <a:ln w="9525">
            <a:noFill/>
            <a:miter lim="800000"/>
            <a:headEnd/>
            <a:tailEnd/>
          </a:ln>
        </p:spPr>
      </p:pic>
      <p:sp>
        <p:nvSpPr>
          <p:cNvPr id="4" name="Espace réservé du numéro de diapositive 4">
            <a:extLst>
              <a:ext uri="{FF2B5EF4-FFF2-40B4-BE49-F238E27FC236}">
                <a16:creationId xmlns:a16="http://schemas.microsoft.com/office/drawing/2014/main" id="{93E72490-F83B-2600-8593-C18EE9375AB1}"/>
              </a:ext>
            </a:extLst>
          </p:cNvPr>
          <p:cNvSpPr>
            <a:spLocks noGrp="1"/>
          </p:cNvSpPr>
          <p:nvPr>
            <p:ph type="sldNum" sz="quarter" idx="12"/>
          </p:nvPr>
        </p:nvSpPr>
        <p:spPr>
          <a:xfrm>
            <a:off x="0" y="6328510"/>
            <a:ext cx="462455" cy="540000"/>
          </a:xfrm>
        </p:spPr>
        <p:txBody>
          <a:bodyPr/>
          <a:lstStyle/>
          <a:p>
            <a:fld id="{94B63599-5DA0-BE42-AE37-88D1760620F1}" type="slidenum">
              <a:rPr lang="fr-FR" smtClean="0"/>
              <a:pPr/>
              <a:t>10</a:t>
            </a:fld>
            <a:endParaRPr lang="fr-FR" dirty="0"/>
          </a:p>
        </p:txBody>
      </p:sp>
    </p:spTree>
    <p:extLst>
      <p:ext uri="{BB962C8B-B14F-4D97-AF65-F5344CB8AC3E}">
        <p14:creationId xmlns:p14="http://schemas.microsoft.com/office/powerpoint/2010/main" val="3779523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59F51BD-A68C-5D23-504C-65C44D24D1BB}"/>
              </a:ext>
            </a:extLst>
          </p:cNvPr>
          <p:cNvSpPr>
            <a:spLocks noGrp="1"/>
          </p:cNvSpPr>
          <p:nvPr>
            <p:ph type="sldNum" sz="quarter" idx="12"/>
          </p:nvPr>
        </p:nvSpPr>
        <p:spPr/>
        <p:txBody>
          <a:bodyPr/>
          <a:lstStyle/>
          <a:p>
            <a:fld id="{94B63599-5DA0-BE42-AE37-88D1760620F1}" type="slidenum">
              <a:rPr lang="fr-FR" smtClean="0"/>
              <a:pPr/>
              <a:t>2</a:t>
            </a:fld>
            <a:endParaRPr lang="fr-FR" dirty="0"/>
          </a:p>
        </p:txBody>
      </p:sp>
      <p:pic>
        <p:nvPicPr>
          <p:cNvPr id="33" name="Image 6" descr="S3-logo3_white.jpg">
            <a:extLst>
              <a:ext uri="{FF2B5EF4-FFF2-40B4-BE49-F238E27FC236}">
                <a16:creationId xmlns:a16="http://schemas.microsoft.com/office/drawing/2014/main" id="{161D0A4E-613C-53AF-AB2C-4A3DB2DE087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801" y="264121"/>
            <a:ext cx="483269" cy="604087"/>
          </a:xfrm>
          <a:prstGeom prst="rect">
            <a:avLst/>
          </a:prstGeom>
          <a:noFill/>
          <a:ln w="9525">
            <a:noFill/>
            <a:miter lim="800000"/>
            <a:headEnd/>
            <a:tailEnd/>
          </a:ln>
        </p:spPr>
      </p:pic>
      <p:sp>
        <p:nvSpPr>
          <p:cNvPr id="11" name="Titre 2">
            <a:extLst>
              <a:ext uri="{FF2B5EF4-FFF2-40B4-BE49-F238E27FC236}">
                <a16:creationId xmlns:a16="http://schemas.microsoft.com/office/drawing/2014/main" id="{A75AA022-CAFF-AE33-F7E9-E0DC415B35DF}"/>
              </a:ext>
            </a:extLst>
          </p:cNvPr>
          <p:cNvSpPr>
            <a:spLocks noGrp="1"/>
          </p:cNvSpPr>
          <p:nvPr>
            <p:ph type="title"/>
          </p:nvPr>
        </p:nvSpPr>
        <p:spPr>
          <a:xfrm>
            <a:off x="0" y="10510"/>
            <a:ext cx="10801350" cy="1141413"/>
          </a:xfrm>
        </p:spPr>
        <p:txBody>
          <a:bodyPr>
            <a:normAutofit/>
          </a:bodyPr>
          <a:lstStyle/>
          <a:p>
            <a:r>
              <a:rPr lang="fr-FR" sz="3200" b="1" dirty="0">
                <a:latin typeface="+mn-lt"/>
              </a:rPr>
              <a:t>	J6x : commissioning </a:t>
            </a:r>
            <a:r>
              <a:rPr lang="fr-FR" sz="3200" b="1" dirty="0" err="1">
                <a:latin typeface="+mn-lt"/>
              </a:rPr>
              <a:t>milestones</a:t>
            </a:r>
            <a:endParaRPr lang="fr-FR" sz="3200" b="1" baseline="30000" dirty="0">
              <a:latin typeface="+mn-lt"/>
            </a:endParaRPr>
          </a:p>
        </p:txBody>
      </p:sp>
      <p:pic>
        <p:nvPicPr>
          <p:cNvPr id="15" name="Image 14">
            <a:extLst>
              <a:ext uri="{FF2B5EF4-FFF2-40B4-BE49-F238E27FC236}">
                <a16:creationId xmlns:a16="http://schemas.microsoft.com/office/drawing/2014/main" id="{45B5642C-F75C-C1E1-E48B-E51E8852546A}"/>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6570"/>
                    </a14:imgEffect>
                    <a14:imgEffect>
                      <a14:saturation sat="224000"/>
                    </a14:imgEffect>
                    <a14:imgEffect>
                      <a14:brightnessContrast contrast="-3000"/>
                    </a14:imgEffect>
                  </a14:imgLayer>
                </a14:imgProps>
              </a:ext>
              <a:ext uri="{28A0092B-C50C-407E-A947-70E740481C1C}">
                <a14:useLocalDpi xmlns:a14="http://schemas.microsoft.com/office/drawing/2010/main"/>
              </a:ext>
            </a:extLst>
          </a:blip>
          <a:srcRect/>
          <a:stretch>
            <a:fillRect/>
          </a:stretch>
        </p:blipFill>
        <p:spPr bwMode="auto">
          <a:xfrm>
            <a:off x="1280098" y="1353628"/>
            <a:ext cx="3608001" cy="2090372"/>
          </a:xfrm>
          <a:prstGeom prst="rect">
            <a:avLst/>
          </a:prstGeom>
          <a:noFill/>
          <a:ln>
            <a:noFill/>
          </a:ln>
        </p:spPr>
      </p:pic>
      <p:grpSp>
        <p:nvGrpSpPr>
          <p:cNvPr id="16" name="Groupe 15">
            <a:extLst>
              <a:ext uri="{FF2B5EF4-FFF2-40B4-BE49-F238E27FC236}">
                <a16:creationId xmlns:a16="http://schemas.microsoft.com/office/drawing/2014/main" id="{9F89485D-08B4-B267-CD05-AF65ED12E805}"/>
              </a:ext>
            </a:extLst>
          </p:cNvPr>
          <p:cNvGrpSpPr/>
          <p:nvPr/>
        </p:nvGrpSpPr>
        <p:grpSpPr>
          <a:xfrm>
            <a:off x="3875400" y="2908327"/>
            <a:ext cx="6909815" cy="3496839"/>
            <a:chOff x="1325283" y="2040062"/>
            <a:chExt cx="6909815" cy="3496839"/>
          </a:xfrm>
        </p:grpSpPr>
        <p:pic>
          <p:nvPicPr>
            <p:cNvPr id="17" name="Image 16">
              <a:extLst>
                <a:ext uri="{FF2B5EF4-FFF2-40B4-BE49-F238E27FC236}">
                  <a16:creationId xmlns:a16="http://schemas.microsoft.com/office/drawing/2014/main" id="{592DEA9F-D894-1A21-A522-A750DF9F0038}"/>
                </a:ext>
              </a:extLst>
            </p:cNvPr>
            <p:cNvPicPr>
              <a:picLocks noChangeAspect="1"/>
            </p:cNvPicPr>
            <p:nvPr/>
          </p:nvPicPr>
          <p:blipFill>
            <a:blip r:embed="rId5"/>
            <a:stretch>
              <a:fillRect/>
            </a:stretch>
          </p:blipFill>
          <p:spPr>
            <a:xfrm>
              <a:off x="1521882" y="2040062"/>
              <a:ext cx="6713216" cy="3496839"/>
            </a:xfrm>
            <a:prstGeom prst="rect">
              <a:avLst/>
            </a:prstGeom>
          </p:spPr>
        </p:pic>
        <p:sp>
          <p:nvSpPr>
            <p:cNvPr id="18" name="Forme libre 39">
              <a:extLst>
                <a:ext uri="{FF2B5EF4-FFF2-40B4-BE49-F238E27FC236}">
                  <a16:creationId xmlns:a16="http://schemas.microsoft.com/office/drawing/2014/main" id="{B48F6C99-4E53-F25E-0121-0FD92B3E4D8F}"/>
                </a:ext>
              </a:extLst>
            </p:cNvPr>
            <p:cNvSpPr>
              <a:spLocks/>
            </p:cNvSpPr>
            <p:nvPr/>
          </p:nvSpPr>
          <p:spPr bwMode="auto">
            <a:xfrm>
              <a:off x="2254067" y="3714152"/>
              <a:ext cx="1658938" cy="714375"/>
            </a:xfrm>
            <a:custGeom>
              <a:avLst/>
              <a:gdLst>
                <a:gd name="T0" fmla="*/ 419100 w 2654300"/>
                <a:gd name="T1" fmla="*/ 215900 h 1143000"/>
                <a:gd name="T2" fmla="*/ 0 w 2654300"/>
                <a:gd name="T3" fmla="*/ 368300 h 1143000"/>
                <a:gd name="T4" fmla="*/ 596900 w 2654300"/>
                <a:gd name="T5" fmla="*/ 1143000 h 1143000"/>
                <a:gd name="T6" fmla="*/ 1866900 w 2654300"/>
                <a:gd name="T7" fmla="*/ 736600 h 1143000"/>
                <a:gd name="T8" fmla="*/ 2019300 w 2654300"/>
                <a:gd name="T9" fmla="*/ 927100 h 1143000"/>
                <a:gd name="T10" fmla="*/ 2654300 w 2654300"/>
                <a:gd name="T11" fmla="*/ 711200 h 1143000"/>
                <a:gd name="T12" fmla="*/ 2438400 w 2654300"/>
                <a:gd name="T13" fmla="*/ 495300 h 1143000"/>
                <a:gd name="T14" fmla="*/ 1892300 w 2654300"/>
                <a:gd name="T15" fmla="*/ 469900 h 1143000"/>
                <a:gd name="T16" fmla="*/ 1447800 w 2654300"/>
                <a:gd name="T17" fmla="*/ 0 h 1143000"/>
                <a:gd name="T18" fmla="*/ 63500 w 2654300"/>
                <a:gd name="T19" fmla="*/ 342900 h 1143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54300" h="1143000">
                  <a:moveTo>
                    <a:pt x="419100" y="215900"/>
                  </a:moveTo>
                  <a:lnTo>
                    <a:pt x="0" y="368300"/>
                  </a:lnTo>
                  <a:lnTo>
                    <a:pt x="596900" y="1143000"/>
                  </a:lnTo>
                  <a:lnTo>
                    <a:pt x="1866900" y="736600"/>
                  </a:lnTo>
                  <a:lnTo>
                    <a:pt x="2019300" y="927100"/>
                  </a:lnTo>
                  <a:lnTo>
                    <a:pt x="2654300" y="711200"/>
                  </a:lnTo>
                  <a:lnTo>
                    <a:pt x="2438400" y="495300"/>
                  </a:lnTo>
                  <a:lnTo>
                    <a:pt x="1892300" y="469900"/>
                  </a:lnTo>
                  <a:lnTo>
                    <a:pt x="1447800" y="0"/>
                  </a:lnTo>
                  <a:lnTo>
                    <a:pt x="63500" y="34290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2400">
                <a:solidFill>
                  <a:srgbClr val="60A4B4"/>
                </a:solidFill>
                <a:latin typeface="Arial" panose="020B0604020202020204" pitchFamily="34" charset="0"/>
                <a:cs typeface="Arial" panose="020B0604020202020204" pitchFamily="34" charset="0"/>
                <a:sym typeface="Arial" charset="0"/>
              </a:endParaRPr>
            </a:p>
          </p:txBody>
        </p:sp>
        <p:sp>
          <p:nvSpPr>
            <p:cNvPr id="19" name="Forme libre 42">
              <a:extLst>
                <a:ext uri="{FF2B5EF4-FFF2-40B4-BE49-F238E27FC236}">
                  <a16:creationId xmlns:a16="http://schemas.microsoft.com/office/drawing/2014/main" id="{B1D268FA-774A-BBC9-F107-0E530974E709}"/>
                </a:ext>
              </a:extLst>
            </p:cNvPr>
            <p:cNvSpPr>
              <a:spLocks/>
            </p:cNvSpPr>
            <p:nvPr/>
          </p:nvSpPr>
          <p:spPr bwMode="auto">
            <a:xfrm>
              <a:off x="3189003" y="4477852"/>
              <a:ext cx="388937" cy="301625"/>
            </a:xfrm>
            <a:custGeom>
              <a:avLst/>
              <a:gdLst>
                <a:gd name="T0" fmla="*/ 266700 w 622300"/>
                <a:gd name="T1" fmla="*/ 0 h 482600"/>
                <a:gd name="T2" fmla="*/ 0 w 622300"/>
                <a:gd name="T3" fmla="*/ 101600 h 482600"/>
                <a:gd name="T4" fmla="*/ 0 w 622300"/>
                <a:gd name="T5" fmla="*/ 101600 h 482600"/>
                <a:gd name="T6" fmla="*/ 0 w 622300"/>
                <a:gd name="T7" fmla="*/ 101600 h 482600"/>
                <a:gd name="T8" fmla="*/ 190500 w 622300"/>
                <a:gd name="T9" fmla="*/ 482600 h 482600"/>
                <a:gd name="T10" fmla="*/ 622300 w 622300"/>
                <a:gd name="T11" fmla="*/ 342900 h 482600"/>
                <a:gd name="T12" fmla="*/ 317500 w 622300"/>
                <a:gd name="T13" fmla="*/ 63500 h 482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2300" h="482600">
                  <a:moveTo>
                    <a:pt x="266700" y="0"/>
                  </a:moveTo>
                  <a:lnTo>
                    <a:pt x="0" y="101600"/>
                  </a:lnTo>
                  <a:lnTo>
                    <a:pt x="190500" y="482600"/>
                  </a:lnTo>
                  <a:lnTo>
                    <a:pt x="622300" y="342900"/>
                  </a:lnTo>
                  <a:lnTo>
                    <a:pt x="317500" y="6350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2400">
                <a:solidFill>
                  <a:srgbClr val="60A4B4"/>
                </a:solidFill>
                <a:latin typeface="Arial" panose="020B0604020202020204" pitchFamily="34" charset="0"/>
                <a:cs typeface="Arial" panose="020B0604020202020204" pitchFamily="34" charset="0"/>
                <a:sym typeface="Arial" charset="0"/>
              </a:endParaRPr>
            </a:p>
          </p:txBody>
        </p:sp>
        <p:sp>
          <p:nvSpPr>
            <p:cNvPr id="20" name="ZoneTexte 9">
              <a:extLst>
                <a:ext uri="{FF2B5EF4-FFF2-40B4-BE49-F238E27FC236}">
                  <a16:creationId xmlns:a16="http://schemas.microsoft.com/office/drawing/2014/main" id="{B9E56860-B6D0-CF00-2FDF-00D33A4A7302}"/>
                </a:ext>
              </a:extLst>
            </p:cNvPr>
            <p:cNvSpPr txBox="1"/>
            <p:nvPr/>
          </p:nvSpPr>
          <p:spPr>
            <a:xfrm>
              <a:off x="4659252" y="2503280"/>
              <a:ext cx="1234633" cy="261610"/>
            </a:xfrm>
            <a:prstGeom prst="rect">
              <a:avLst/>
            </a:prstGeom>
            <a:noFill/>
          </p:spPr>
          <p:txBody>
            <a:bodyPr wrap="none" rtlCol="0">
              <a:spAutoFit/>
            </a:bodyPr>
            <a:lstStyle/>
            <a:p>
              <a:r>
                <a:rPr lang="fr-FR" sz="1100" dirty="0" err="1">
                  <a:solidFill>
                    <a:srgbClr val="60A4B4"/>
                  </a:solidFill>
                  <a:latin typeface="Arial" panose="020B0604020202020204" pitchFamily="34" charset="0"/>
                  <a:cs typeface="Arial" panose="020B0604020202020204" pitchFamily="34" charset="0"/>
                </a:rPr>
                <a:t>Achromatic</a:t>
              </a:r>
              <a:r>
                <a:rPr lang="fr-FR" sz="1100" dirty="0">
                  <a:solidFill>
                    <a:srgbClr val="60A4B4"/>
                  </a:solidFill>
                  <a:latin typeface="Arial" panose="020B0604020202020204" pitchFamily="34" charset="0"/>
                  <a:cs typeface="Arial" panose="020B0604020202020204" pitchFamily="34" charset="0"/>
                </a:rPr>
                <a:t> point</a:t>
              </a:r>
            </a:p>
          </p:txBody>
        </p:sp>
        <p:cxnSp>
          <p:nvCxnSpPr>
            <p:cNvPr id="21" name="Connecteur droit avec flèche 11">
              <a:extLst>
                <a:ext uri="{FF2B5EF4-FFF2-40B4-BE49-F238E27FC236}">
                  <a16:creationId xmlns:a16="http://schemas.microsoft.com/office/drawing/2014/main" id="{B1553AC4-A0F5-5511-C443-34D9B93DF82F}"/>
                </a:ext>
              </a:extLst>
            </p:cNvPr>
            <p:cNvCxnSpPr>
              <a:cxnSpLocks/>
            </p:cNvCxnSpPr>
            <p:nvPr/>
          </p:nvCxnSpPr>
          <p:spPr>
            <a:xfrm flipH="1">
              <a:off x="4833026" y="2800285"/>
              <a:ext cx="171090" cy="607441"/>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2" name="ZoneTexte 14">
              <a:extLst>
                <a:ext uri="{FF2B5EF4-FFF2-40B4-BE49-F238E27FC236}">
                  <a16:creationId xmlns:a16="http://schemas.microsoft.com/office/drawing/2014/main" id="{DF26EC6B-F782-CDD2-1C8F-D67C600C1CE1}"/>
                </a:ext>
              </a:extLst>
            </p:cNvPr>
            <p:cNvSpPr txBox="1"/>
            <p:nvPr/>
          </p:nvSpPr>
          <p:spPr>
            <a:xfrm>
              <a:off x="2810715" y="3362193"/>
              <a:ext cx="1452642" cy="261610"/>
            </a:xfrm>
            <a:prstGeom prst="rect">
              <a:avLst/>
            </a:prstGeom>
            <a:noFill/>
          </p:spPr>
          <p:txBody>
            <a:bodyPr wrap="none" rtlCol="0">
              <a:spAutoFit/>
            </a:bodyPr>
            <a:lstStyle/>
            <a:p>
              <a:r>
                <a:rPr lang="fr-FR" sz="1100" dirty="0" err="1">
                  <a:solidFill>
                    <a:srgbClr val="60A4B4"/>
                  </a:solidFill>
                  <a:latin typeface="Arial" panose="020B0604020202020204" pitchFamily="34" charset="0"/>
                  <a:cs typeface="Arial" panose="020B0604020202020204" pitchFamily="34" charset="0"/>
                </a:rPr>
                <a:t>Primary</a:t>
              </a:r>
              <a:r>
                <a:rPr lang="fr-FR" sz="1100" dirty="0">
                  <a:solidFill>
                    <a:srgbClr val="60A4B4"/>
                  </a:solidFill>
                  <a:latin typeface="Arial" panose="020B0604020202020204" pitchFamily="34" charset="0"/>
                  <a:cs typeface="Arial" panose="020B0604020202020204" pitchFamily="34" charset="0"/>
                </a:rPr>
                <a:t> </a:t>
              </a:r>
              <a:r>
                <a:rPr lang="fr-FR" sz="1100" dirty="0" err="1">
                  <a:solidFill>
                    <a:srgbClr val="60A4B4"/>
                  </a:solidFill>
                  <a:latin typeface="Arial" panose="020B0604020202020204" pitchFamily="34" charset="0"/>
                  <a:cs typeface="Arial" panose="020B0604020202020204" pitchFamily="34" charset="0"/>
                </a:rPr>
                <a:t>beam</a:t>
              </a:r>
              <a:r>
                <a:rPr lang="fr-FR" sz="1100" dirty="0">
                  <a:solidFill>
                    <a:srgbClr val="60A4B4"/>
                  </a:solidFill>
                  <a:latin typeface="Arial" panose="020B0604020202020204" pitchFamily="34" charset="0"/>
                  <a:cs typeface="Arial" panose="020B0604020202020204" pitchFamily="34" charset="0"/>
                </a:rPr>
                <a:t> dump</a:t>
              </a:r>
            </a:p>
          </p:txBody>
        </p:sp>
        <p:cxnSp>
          <p:nvCxnSpPr>
            <p:cNvPr id="23" name="Connecteur droit avec flèche 15">
              <a:extLst>
                <a:ext uri="{FF2B5EF4-FFF2-40B4-BE49-F238E27FC236}">
                  <a16:creationId xmlns:a16="http://schemas.microsoft.com/office/drawing/2014/main" id="{EB60E85B-270C-5D3A-648E-22D99111383E}"/>
                </a:ext>
              </a:extLst>
            </p:cNvPr>
            <p:cNvCxnSpPr/>
            <p:nvPr/>
          </p:nvCxnSpPr>
          <p:spPr>
            <a:xfrm flipV="1">
              <a:off x="3476742" y="3031118"/>
              <a:ext cx="144495" cy="327506"/>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ZoneTexte 19">
              <a:extLst>
                <a:ext uri="{FF2B5EF4-FFF2-40B4-BE49-F238E27FC236}">
                  <a16:creationId xmlns:a16="http://schemas.microsoft.com/office/drawing/2014/main" id="{D0E235A1-7E50-24FE-8843-80B93A174BF9}"/>
                </a:ext>
              </a:extLst>
            </p:cNvPr>
            <p:cNvSpPr txBox="1"/>
            <p:nvPr/>
          </p:nvSpPr>
          <p:spPr>
            <a:xfrm>
              <a:off x="1527539" y="3057988"/>
              <a:ext cx="1117614" cy="261610"/>
            </a:xfrm>
            <a:prstGeom prst="rect">
              <a:avLst/>
            </a:prstGeom>
            <a:noFill/>
          </p:spPr>
          <p:txBody>
            <a:bodyPr wrap="none" rtlCol="0">
              <a:spAutoFit/>
            </a:bodyPr>
            <a:lstStyle/>
            <a:p>
              <a:r>
                <a:rPr lang="fr-FR" sz="1100">
                  <a:solidFill>
                    <a:srgbClr val="60A4B4"/>
                  </a:solidFill>
                  <a:latin typeface="Arial" panose="020B0604020202020204" pitchFamily="34" charset="0"/>
                  <a:cs typeface="Arial" panose="020B0604020202020204" pitchFamily="34" charset="0"/>
                </a:rPr>
                <a:t>Target position</a:t>
              </a:r>
            </a:p>
          </p:txBody>
        </p:sp>
        <p:cxnSp>
          <p:nvCxnSpPr>
            <p:cNvPr id="25" name="Connecteur droit avec flèche 20">
              <a:extLst>
                <a:ext uri="{FF2B5EF4-FFF2-40B4-BE49-F238E27FC236}">
                  <a16:creationId xmlns:a16="http://schemas.microsoft.com/office/drawing/2014/main" id="{6BBD3B04-7FAF-9E6E-4EE9-F909C003AD78}"/>
                </a:ext>
              </a:extLst>
            </p:cNvPr>
            <p:cNvCxnSpPr>
              <a:cxnSpLocks/>
            </p:cNvCxnSpPr>
            <p:nvPr/>
          </p:nvCxnSpPr>
          <p:spPr>
            <a:xfrm flipV="1">
              <a:off x="2134647" y="2545254"/>
              <a:ext cx="238841" cy="402440"/>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CF170A16-E758-83C2-CE97-21017E7D6CB8}"/>
                </a:ext>
              </a:extLst>
            </p:cNvPr>
            <p:cNvSpPr txBox="1"/>
            <p:nvPr/>
          </p:nvSpPr>
          <p:spPr>
            <a:xfrm>
              <a:off x="3717302" y="4225144"/>
              <a:ext cx="1502334" cy="430887"/>
            </a:xfrm>
            <a:prstGeom prst="rect">
              <a:avLst/>
            </a:prstGeom>
            <a:noFill/>
          </p:spPr>
          <p:txBody>
            <a:bodyPr wrap="square" rtlCol="0">
              <a:spAutoFit/>
            </a:bodyPr>
            <a:lstStyle/>
            <a:p>
              <a:r>
                <a:rPr lang="fr-FR" sz="1100" dirty="0" err="1">
                  <a:solidFill>
                    <a:srgbClr val="60A4B4"/>
                  </a:solidFill>
                  <a:latin typeface="Arial" panose="020B0604020202020204" pitchFamily="34" charset="0"/>
                  <a:cs typeface="Arial" panose="020B0604020202020204" pitchFamily="34" charset="0"/>
                </a:rPr>
                <a:t>Secondary</a:t>
              </a:r>
              <a:r>
                <a:rPr lang="fr-FR" sz="1100" dirty="0">
                  <a:solidFill>
                    <a:srgbClr val="60A4B4"/>
                  </a:solidFill>
                  <a:latin typeface="Arial" panose="020B0604020202020204" pitchFamily="34" charset="0"/>
                  <a:cs typeface="Arial" panose="020B0604020202020204" pitchFamily="34" charset="0"/>
                </a:rPr>
                <a:t> </a:t>
              </a:r>
              <a:r>
                <a:rPr lang="fr-FR" sz="1100" dirty="0" err="1">
                  <a:solidFill>
                    <a:srgbClr val="60A4B4"/>
                  </a:solidFill>
                  <a:latin typeface="Arial" panose="020B0604020202020204" pitchFamily="34" charset="0"/>
                  <a:cs typeface="Arial" panose="020B0604020202020204" pitchFamily="34" charset="0"/>
                </a:rPr>
                <a:t>beam</a:t>
              </a:r>
              <a:r>
                <a:rPr lang="fr-FR" sz="1100" dirty="0">
                  <a:solidFill>
                    <a:srgbClr val="60A4B4"/>
                  </a:solidFill>
                  <a:latin typeface="Arial" panose="020B0604020202020204" pitchFamily="34" charset="0"/>
                  <a:cs typeface="Arial" panose="020B0604020202020204" pitchFamily="34" charset="0"/>
                </a:rPr>
                <a:t> dump</a:t>
              </a:r>
            </a:p>
          </p:txBody>
        </p:sp>
        <p:cxnSp>
          <p:nvCxnSpPr>
            <p:cNvPr id="27" name="Connecteur droit avec flèche 26">
              <a:extLst>
                <a:ext uri="{FF2B5EF4-FFF2-40B4-BE49-F238E27FC236}">
                  <a16:creationId xmlns:a16="http://schemas.microsoft.com/office/drawing/2014/main" id="{EA5BF628-33BF-ADD6-EECF-A033B806FB6E}"/>
                </a:ext>
              </a:extLst>
            </p:cNvPr>
            <p:cNvCxnSpPr>
              <a:cxnSpLocks/>
            </p:cNvCxnSpPr>
            <p:nvPr/>
          </p:nvCxnSpPr>
          <p:spPr>
            <a:xfrm flipV="1">
              <a:off x="4950801" y="4275965"/>
              <a:ext cx="104892" cy="138253"/>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8" name="ZoneTexte 32">
              <a:extLst>
                <a:ext uri="{FF2B5EF4-FFF2-40B4-BE49-F238E27FC236}">
                  <a16:creationId xmlns:a16="http://schemas.microsoft.com/office/drawing/2014/main" id="{4952815F-76D9-030C-5C86-564496424557}"/>
                </a:ext>
              </a:extLst>
            </p:cNvPr>
            <p:cNvSpPr txBox="1"/>
            <p:nvPr/>
          </p:nvSpPr>
          <p:spPr>
            <a:xfrm>
              <a:off x="6158365" y="3719321"/>
              <a:ext cx="1300356" cy="276999"/>
            </a:xfrm>
            <a:prstGeom prst="rect">
              <a:avLst/>
            </a:prstGeom>
            <a:noFill/>
          </p:spPr>
          <p:txBody>
            <a:bodyPr wrap="none" rtlCol="0">
              <a:spAutoFit/>
            </a:bodyPr>
            <a:lstStyle/>
            <a:p>
              <a:r>
                <a:rPr lang="fr-FR" sz="1200" dirty="0">
                  <a:solidFill>
                    <a:srgbClr val="60A4B4"/>
                  </a:solidFill>
                  <a:latin typeface="Arial" panose="020B0604020202020204" pitchFamily="34" charset="0"/>
                  <a:cs typeface="Arial" panose="020B0604020202020204" pitchFamily="34" charset="0"/>
                </a:rPr>
                <a:t>Final focal plane</a:t>
              </a:r>
            </a:p>
          </p:txBody>
        </p:sp>
        <p:cxnSp>
          <p:nvCxnSpPr>
            <p:cNvPr id="29" name="Connecteur droit avec flèche 33">
              <a:extLst>
                <a:ext uri="{FF2B5EF4-FFF2-40B4-BE49-F238E27FC236}">
                  <a16:creationId xmlns:a16="http://schemas.microsoft.com/office/drawing/2014/main" id="{202C80E8-9625-E8D3-A987-A69C3E4C9F1C}"/>
                </a:ext>
              </a:extLst>
            </p:cNvPr>
            <p:cNvCxnSpPr>
              <a:cxnSpLocks/>
            </p:cNvCxnSpPr>
            <p:nvPr/>
          </p:nvCxnSpPr>
          <p:spPr>
            <a:xfrm>
              <a:off x="7016804" y="4028251"/>
              <a:ext cx="244551" cy="385967"/>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A718B3A6-D957-DD44-1CDE-8CA4384EF27F}"/>
                </a:ext>
              </a:extLst>
            </p:cNvPr>
            <p:cNvSpPr/>
            <p:nvPr/>
          </p:nvSpPr>
          <p:spPr>
            <a:xfrm>
              <a:off x="1325283" y="3524202"/>
              <a:ext cx="1522126" cy="699166"/>
            </a:xfrm>
            <a:prstGeom prst="rect">
              <a:avLst/>
            </a:prstGeom>
          </p:spPr>
          <p:txBody>
            <a:bodyPr wrap="square">
              <a:spAutoFit/>
            </a:bodyPr>
            <a:lstStyle/>
            <a:p>
              <a:pPr algn="ctr">
                <a:lnSpc>
                  <a:spcPct val="130000"/>
                </a:lnSpc>
                <a:tabLst>
                  <a:tab pos="171450" algn="l"/>
                </a:tabLst>
              </a:pPr>
              <a:r>
                <a:rPr lang="en-GB" sz="1600" b="1" dirty="0">
                  <a:solidFill>
                    <a:srgbClr val="60A4B4"/>
                  </a:solidFill>
                  <a:effectLst>
                    <a:outerShdw blurRad="38100" dist="38100" dir="2700000" algn="tl">
                      <a:srgbClr val="DDDDDD"/>
                    </a:outerShdw>
                  </a:effectLst>
                  <a:latin typeface="Arial" panose="020B0604020202020204" pitchFamily="34" charset="0"/>
                  <a:cs typeface="Arial" panose="020B0604020202020204" pitchFamily="34" charset="0"/>
                </a:rPr>
                <a:t>Momentum achromat</a:t>
              </a:r>
            </a:p>
          </p:txBody>
        </p:sp>
        <p:sp>
          <p:nvSpPr>
            <p:cNvPr id="32" name="Rectangle 31">
              <a:extLst>
                <a:ext uri="{FF2B5EF4-FFF2-40B4-BE49-F238E27FC236}">
                  <a16:creationId xmlns:a16="http://schemas.microsoft.com/office/drawing/2014/main" id="{3BAABFBB-773A-CFFF-3AF2-82883062A08A}"/>
                </a:ext>
              </a:extLst>
            </p:cNvPr>
            <p:cNvSpPr/>
            <p:nvPr/>
          </p:nvSpPr>
          <p:spPr>
            <a:xfrm>
              <a:off x="5421828" y="2754422"/>
              <a:ext cx="1654798" cy="699166"/>
            </a:xfrm>
            <a:prstGeom prst="rect">
              <a:avLst/>
            </a:prstGeom>
          </p:spPr>
          <p:txBody>
            <a:bodyPr wrap="square">
              <a:spAutoFit/>
            </a:bodyPr>
            <a:lstStyle/>
            <a:p>
              <a:pPr algn="ctr">
                <a:lnSpc>
                  <a:spcPct val="130000"/>
                </a:lnSpc>
                <a:tabLst>
                  <a:tab pos="171450" algn="l"/>
                </a:tabLst>
              </a:pPr>
              <a:r>
                <a:rPr lang="en-GB" sz="1600" b="1" dirty="0">
                  <a:solidFill>
                    <a:srgbClr val="60A4B4"/>
                  </a:solidFill>
                  <a:effectLst>
                    <a:outerShdw blurRad="38100" dist="38100" dir="2700000" algn="tl">
                      <a:srgbClr val="DDDDDD"/>
                    </a:outerShdw>
                  </a:effectLst>
                  <a:latin typeface="Arial" panose="020B0604020202020204" pitchFamily="34" charset="0"/>
                  <a:cs typeface="Arial" panose="020B0604020202020204" pitchFamily="34" charset="0"/>
                </a:rPr>
                <a:t>Mass separator</a:t>
              </a:r>
            </a:p>
          </p:txBody>
        </p:sp>
        <p:sp>
          <p:nvSpPr>
            <p:cNvPr id="34" name="Rectangle 33">
              <a:extLst>
                <a:ext uri="{FF2B5EF4-FFF2-40B4-BE49-F238E27FC236}">
                  <a16:creationId xmlns:a16="http://schemas.microsoft.com/office/drawing/2014/main" id="{83F9949B-7C19-994B-03CE-E5B1A246304E}"/>
                </a:ext>
              </a:extLst>
            </p:cNvPr>
            <p:cNvSpPr/>
            <p:nvPr/>
          </p:nvSpPr>
          <p:spPr>
            <a:xfrm>
              <a:off x="7329304" y="3022341"/>
              <a:ext cx="812152" cy="386581"/>
            </a:xfrm>
            <a:prstGeom prst="rect">
              <a:avLst/>
            </a:prstGeom>
          </p:spPr>
          <p:txBody>
            <a:bodyPr wrap="square">
              <a:spAutoFit/>
            </a:bodyPr>
            <a:lstStyle/>
            <a:p>
              <a:pPr>
                <a:lnSpc>
                  <a:spcPct val="130000"/>
                </a:lnSpc>
                <a:tabLst>
                  <a:tab pos="171450" algn="l"/>
                </a:tabLst>
              </a:pPr>
              <a:r>
                <a:rPr lang="en-GB" sz="1600" b="1" dirty="0">
                  <a:solidFill>
                    <a:srgbClr val="60A4B4"/>
                  </a:solidFill>
                  <a:effectLst>
                    <a:outerShdw blurRad="38100" dist="38100" dir="2700000" algn="tl">
                      <a:srgbClr val="DDDDDD"/>
                    </a:outerShdw>
                  </a:effectLst>
                  <a:latin typeface="Arial" panose="020B0604020202020204" pitchFamily="34" charset="0"/>
                  <a:cs typeface="Arial" panose="020B0604020202020204" pitchFamily="34" charset="0"/>
                </a:rPr>
                <a:t>S</a:t>
              </a:r>
              <a:r>
                <a:rPr lang="en-GB" sz="1600" b="1" baseline="30000" dirty="0">
                  <a:solidFill>
                    <a:srgbClr val="60A4B4"/>
                  </a:solidFill>
                  <a:effectLst>
                    <a:outerShdw blurRad="38100" dist="38100" dir="2700000" algn="tl">
                      <a:srgbClr val="DDDDDD"/>
                    </a:outerShdw>
                  </a:effectLst>
                  <a:latin typeface="Arial" panose="020B0604020202020204" pitchFamily="34" charset="0"/>
                  <a:cs typeface="Arial" panose="020B0604020202020204" pitchFamily="34" charset="0"/>
                </a:rPr>
                <a:t>3</a:t>
              </a:r>
              <a:r>
                <a:rPr lang="en-GB" sz="1600" b="1" dirty="0">
                  <a:solidFill>
                    <a:srgbClr val="60A4B4"/>
                  </a:solidFill>
                  <a:effectLst>
                    <a:outerShdw blurRad="38100" dist="38100" dir="2700000" algn="tl">
                      <a:srgbClr val="DDDDDD"/>
                    </a:outerShdw>
                  </a:effectLst>
                  <a:latin typeface="Arial" panose="020B0604020202020204" pitchFamily="34" charset="0"/>
                  <a:cs typeface="Arial" panose="020B0604020202020204" pitchFamily="34" charset="0"/>
                </a:rPr>
                <a:t>LEB</a:t>
              </a:r>
            </a:p>
          </p:txBody>
        </p:sp>
      </p:grpSp>
      <p:sp>
        <p:nvSpPr>
          <p:cNvPr id="44" name="ZoneTexte 43">
            <a:extLst>
              <a:ext uri="{FF2B5EF4-FFF2-40B4-BE49-F238E27FC236}">
                <a16:creationId xmlns:a16="http://schemas.microsoft.com/office/drawing/2014/main" id="{B561B6C9-F877-FC28-AF6A-92C1284AC153}"/>
              </a:ext>
            </a:extLst>
          </p:cNvPr>
          <p:cNvSpPr txBox="1"/>
          <p:nvPr/>
        </p:nvSpPr>
        <p:spPr>
          <a:xfrm>
            <a:off x="1407593" y="3050348"/>
            <a:ext cx="978345" cy="369332"/>
          </a:xfrm>
          <a:prstGeom prst="rect">
            <a:avLst/>
          </a:prstGeom>
          <a:noFill/>
        </p:spPr>
        <p:txBody>
          <a:bodyPr wrap="none" rtlCol="0">
            <a:spAutoFit/>
          </a:bodyPr>
          <a:lstStyle/>
          <a:p>
            <a:r>
              <a:rPr lang="en-US" b="1" dirty="0">
                <a:ln w="0"/>
                <a:solidFill>
                  <a:srgbClr val="6AADD3"/>
                </a:solidFill>
                <a:effectLst>
                  <a:outerShdw blurRad="38100" dist="25400" dir="5400000" algn="ctr" rotWithShape="0">
                    <a:srgbClr val="6E747A">
                      <a:alpha val="43000"/>
                    </a:srgbClr>
                  </a:outerShdw>
                </a:effectLst>
              </a:rPr>
              <a:t>LHE-S3N</a:t>
            </a:r>
          </a:p>
        </p:txBody>
      </p:sp>
      <p:cxnSp>
        <p:nvCxnSpPr>
          <p:cNvPr id="87" name="Connecteur droit 86">
            <a:extLst>
              <a:ext uri="{FF2B5EF4-FFF2-40B4-BE49-F238E27FC236}">
                <a16:creationId xmlns:a16="http://schemas.microsoft.com/office/drawing/2014/main" id="{EF7B36D5-FF89-ED14-A601-F5D0392C7269}"/>
              </a:ext>
            </a:extLst>
          </p:cNvPr>
          <p:cNvCxnSpPr>
            <a:cxnSpLocks/>
          </p:cNvCxnSpPr>
          <p:nvPr/>
        </p:nvCxnSpPr>
        <p:spPr>
          <a:xfrm>
            <a:off x="3875400" y="1177902"/>
            <a:ext cx="0" cy="5150608"/>
          </a:xfrm>
          <a:prstGeom prst="line">
            <a:avLst/>
          </a:prstGeom>
          <a:ln w="22225" cmpd="sng">
            <a:solidFill>
              <a:schemeClr val="tx1"/>
            </a:solidFill>
            <a:prstDash val="dash"/>
          </a:ln>
        </p:spPr>
        <p:style>
          <a:lnRef idx="1">
            <a:schemeClr val="dk1"/>
          </a:lnRef>
          <a:fillRef idx="0">
            <a:schemeClr val="dk1"/>
          </a:fillRef>
          <a:effectRef idx="0">
            <a:schemeClr val="dk1"/>
          </a:effectRef>
          <a:fontRef idx="minor">
            <a:schemeClr val="tx1"/>
          </a:fontRef>
        </p:style>
      </p:cxnSp>
      <p:grpSp>
        <p:nvGrpSpPr>
          <p:cNvPr id="7" name="Groupe 6">
            <a:extLst>
              <a:ext uri="{FF2B5EF4-FFF2-40B4-BE49-F238E27FC236}">
                <a16:creationId xmlns:a16="http://schemas.microsoft.com/office/drawing/2014/main" id="{58CE2184-75DB-3FA0-6144-77DEA4C9DB4C}"/>
              </a:ext>
            </a:extLst>
          </p:cNvPr>
          <p:cNvGrpSpPr/>
          <p:nvPr/>
        </p:nvGrpSpPr>
        <p:grpSpPr>
          <a:xfrm>
            <a:off x="1308642" y="1109673"/>
            <a:ext cx="10294115" cy="1703679"/>
            <a:chOff x="1308642" y="1109673"/>
            <a:chExt cx="10294115" cy="1703679"/>
          </a:xfrm>
        </p:grpSpPr>
        <p:grpSp>
          <p:nvGrpSpPr>
            <p:cNvPr id="71" name="Groupe 70">
              <a:extLst>
                <a:ext uri="{FF2B5EF4-FFF2-40B4-BE49-F238E27FC236}">
                  <a16:creationId xmlns:a16="http://schemas.microsoft.com/office/drawing/2014/main" id="{9C5412B8-326A-A683-D8B4-75327572F3CB}"/>
                </a:ext>
              </a:extLst>
            </p:cNvPr>
            <p:cNvGrpSpPr/>
            <p:nvPr/>
          </p:nvGrpSpPr>
          <p:grpSpPr>
            <a:xfrm>
              <a:off x="5610257" y="1151923"/>
              <a:ext cx="5992500" cy="395311"/>
              <a:chOff x="5610257" y="1151923"/>
              <a:chExt cx="5992500" cy="395311"/>
            </a:xfrm>
          </p:grpSpPr>
          <p:cxnSp>
            <p:nvCxnSpPr>
              <p:cNvPr id="47" name="Connecteur droit 46">
                <a:extLst>
                  <a:ext uri="{FF2B5EF4-FFF2-40B4-BE49-F238E27FC236}">
                    <a16:creationId xmlns:a16="http://schemas.microsoft.com/office/drawing/2014/main" id="{859E66C8-5E5B-3035-D2D0-9E9C4C4B05CB}"/>
                  </a:ext>
                </a:extLst>
              </p:cNvPr>
              <p:cNvCxnSpPr/>
              <p:nvPr/>
            </p:nvCxnSpPr>
            <p:spPr>
              <a:xfrm>
                <a:off x="6192577" y="1353628"/>
                <a:ext cx="560384"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64" name="ZoneTexte 63">
                <a:extLst>
                  <a:ext uri="{FF2B5EF4-FFF2-40B4-BE49-F238E27FC236}">
                    <a16:creationId xmlns:a16="http://schemas.microsoft.com/office/drawing/2014/main" id="{20C48E0E-4F8E-C54D-55EA-811CAD95E00E}"/>
                  </a:ext>
                </a:extLst>
              </p:cNvPr>
              <p:cNvSpPr txBox="1"/>
              <p:nvPr/>
            </p:nvSpPr>
            <p:spPr>
              <a:xfrm>
                <a:off x="6970976" y="1151923"/>
                <a:ext cx="4631781" cy="369332"/>
              </a:xfrm>
              <a:prstGeom prst="rect">
                <a:avLst/>
              </a:prstGeom>
              <a:noFill/>
            </p:spPr>
            <p:txBody>
              <a:bodyPr wrap="none" rtlCol="0">
                <a:spAutoFit/>
              </a:bodyPr>
              <a:lstStyle/>
              <a:p>
                <a:r>
                  <a:rPr lang="en-GB" dirty="0">
                    <a:cs typeface="Calibri" panose="020F0502020204030204" pitchFamily="34" charset="0"/>
                  </a:rPr>
                  <a:t>A</a:t>
                </a:r>
                <a:r>
                  <a:rPr lang="en-GB" sz="1800" dirty="0">
                    <a:cs typeface="Calibri" panose="020F0502020204030204" pitchFamily="34" charset="0"/>
                  </a:rPr>
                  <a:t>ccelerator &amp; beam line tuning up to the target</a:t>
                </a:r>
                <a:endParaRPr lang="fr-FR" dirty="0"/>
              </a:p>
            </p:txBody>
          </p:sp>
          <p:sp>
            <p:nvSpPr>
              <p:cNvPr id="67" name="ZoneTexte 66">
                <a:extLst>
                  <a:ext uri="{FF2B5EF4-FFF2-40B4-BE49-F238E27FC236}">
                    <a16:creationId xmlns:a16="http://schemas.microsoft.com/office/drawing/2014/main" id="{32EB2EEE-F424-2DEA-ACB1-236C4B339524}"/>
                  </a:ext>
                </a:extLst>
              </p:cNvPr>
              <p:cNvSpPr txBox="1"/>
              <p:nvPr/>
            </p:nvSpPr>
            <p:spPr>
              <a:xfrm>
                <a:off x="5610257" y="1177902"/>
                <a:ext cx="508473" cy="369332"/>
              </a:xfrm>
              <a:prstGeom prst="rect">
                <a:avLst/>
              </a:prstGeom>
              <a:noFill/>
            </p:spPr>
            <p:txBody>
              <a:bodyPr wrap="none" rtlCol="0">
                <a:spAutoFit/>
              </a:bodyPr>
              <a:lstStyle/>
              <a:p>
                <a:r>
                  <a:rPr lang="en-US" dirty="0">
                    <a:solidFill>
                      <a:schemeClr val="accent2"/>
                    </a:solidFill>
                  </a:rPr>
                  <a:t>J6A</a:t>
                </a:r>
              </a:p>
            </p:txBody>
          </p:sp>
        </p:grpSp>
        <p:sp>
          <p:nvSpPr>
            <p:cNvPr id="3" name="Forme libre 2">
              <a:extLst>
                <a:ext uri="{FF2B5EF4-FFF2-40B4-BE49-F238E27FC236}">
                  <a16:creationId xmlns:a16="http://schemas.microsoft.com/office/drawing/2014/main" id="{2C861A23-5CFA-43EA-063B-35A29B700B5C}"/>
                </a:ext>
              </a:extLst>
            </p:cNvPr>
            <p:cNvSpPr/>
            <p:nvPr/>
          </p:nvSpPr>
          <p:spPr>
            <a:xfrm>
              <a:off x="1308642" y="1109673"/>
              <a:ext cx="3667434" cy="1703679"/>
            </a:xfrm>
            <a:custGeom>
              <a:avLst/>
              <a:gdLst>
                <a:gd name="connsiteX0" fmla="*/ 0 w 3667434"/>
                <a:gd name="connsiteY0" fmla="*/ 28081 h 1703679"/>
                <a:gd name="connsiteX1" fmla="*/ 875489 w 3667434"/>
                <a:gd name="connsiteY1" fmla="*/ 28081 h 1703679"/>
                <a:gd name="connsiteX2" fmla="*/ 1157592 w 3667434"/>
                <a:gd name="connsiteY2" fmla="*/ 319911 h 1703679"/>
                <a:gd name="connsiteX3" fmla="*/ 1653702 w 3667434"/>
                <a:gd name="connsiteY3" fmla="*/ 786838 h 1703679"/>
                <a:gd name="connsiteX4" fmla="*/ 2081719 w 3667434"/>
                <a:gd name="connsiteY4" fmla="*/ 1146762 h 1703679"/>
                <a:gd name="connsiteX5" fmla="*/ 2412460 w 3667434"/>
                <a:gd name="connsiteY5" fmla="*/ 1458047 h 1703679"/>
                <a:gd name="connsiteX6" fmla="*/ 2830749 w 3667434"/>
                <a:gd name="connsiteY6" fmla="*/ 1555323 h 1703679"/>
                <a:gd name="connsiteX7" fmla="*/ 3161489 w 3667434"/>
                <a:gd name="connsiteY7" fmla="*/ 1565051 h 1703679"/>
                <a:gd name="connsiteX8" fmla="*/ 3628417 w 3667434"/>
                <a:gd name="connsiteY8" fmla="*/ 1691511 h 1703679"/>
                <a:gd name="connsiteX9" fmla="*/ 3608962 w 3667434"/>
                <a:gd name="connsiteY9" fmla="*/ 1691511 h 170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7434" h="1703679">
                  <a:moveTo>
                    <a:pt x="0" y="28081"/>
                  </a:moveTo>
                  <a:cubicBezTo>
                    <a:pt x="341278" y="3762"/>
                    <a:pt x="682557" y="-20557"/>
                    <a:pt x="875489" y="28081"/>
                  </a:cubicBezTo>
                  <a:cubicBezTo>
                    <a:pt x="1068421" y="76719"/>
                    <a:pt x="1027890" y="193452"/>
                    <a:pt x="1157592" y="319911"/>
                  </a:cubicBezTo>
                  <a:cubicBezTo>
                    <a:pt x="1287294" y="446370"/>
                    <a:pt x="1499681" y="649030"/>
                    <a:pt x="1653702" y="786838"/>
                  </a:cubicBezTo>
                  <a:cubicBezTo>
                    <a:pt x="1807723" y="924646"/>
                    <a:pt x="1955259" y="1034894"/>
                    <a:pt x="2081719" y="1146762"/>
                  </a:cubicBezTo>
                  <a:cubicBezTo>
                    <a:pt x="2208179" y="1258630"/>
                    <a:pt x="2287622" y="1389954"/>
                    <a:pt x="2412460" y="1458047"/>
                  </a:cubicBezTo>
                  <a:cubicBezTo>
                    <a:pt x="2537298" y="1526141"/>
                    <a:pt x="2705911" y="1537489"/>
                    <a:pt x="2830749" y="1555323"/>
                  </a:cubicBezTo>
                  <a:cubicBezTo>
                    <a:pt x="2955587" y="1573157"/>
                    <a:pt x="3028544" y="1542353"/>
                    <a:pt x="3161489" y="1565051"/>
                  </a:cubicBezTo>
                  <a:cubicBezTo>
                    <a:pt x="3294434" y="1587749"/>
                    <a:pt x="3553838" y="1670434"/>
                    <a:pt x="3628417" y="1691511"/>
                  </a:cubicBezTo>
                  <a:cubicBezTo>
                    <a:pt x="3702996" y="1712588"/>
                    <a:pt x="3655979" y="1702049"/>
                    <a:pt x="3608962" y="1691511"/>
                  </a:cubicBezTo>
                </a:path>
              </a:pathLst>
            </a:custGeom>
            <a:ln w="76200">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grpSp>
      <p:grpSp>
        <p:nvGrpSpPr>
          <p:cNvPr id="8" name="Groupe 7">
            <a:extLst>
              <a:ext uri="{FF2B5EF4-FFF2-40B4-BE49-F238E27FC236}">
                <a16:creationId xmlns:a16="http://schemas.microsoft.com/office/drawing/2014/main" id="{EEF7D62D-30AA-0DAA-23F7-90423DD55AA3}"/>
              </a:ext>
            </a:extLst>
          </p:cNvPr>
          <p:cNvGrpSpPr/>
          <p:nvPr/>
        </p:nvGrpSpPr>
        <p:grpSpPr>
          <a:xfrm>
            <a:off x="5250278" y="1641871"/>
            <a:ext cx="6976367" cy="3542411"/>
            <a:chOff x="5250278" y="1641871"/>
            <a:chExt cx="6976367" cy="3542411"/>
          </a:xfrm>
        </p:grpSpPr>
        <p:grpSp>
          <p:nvGrpSpPr>
            <p:cNvPr id="75" name="Groupe 74">
              <a:extLst>
                <a:ext uri="{FF2B5EF4-FFF2-40B4-BE49-F238E27FC236}">
                  <a16:creationId xmlns:a16="http://schemas.microsoft.com/office/drawing/2014/main" id="{28B46FB0-4946-507C-7A9D-FD882491CDE2}"/>
                </a:ext>
              </a:extLst>
            </p:cNvPr>
            <p:cNvGrpSpPr/>
            <p:nvPr/>
          </p:nvGrpSpPr>
          <p:grpSpPr>
            <a:xfrm>
              <a:off x="5631986" y="1641871"/>
              <a:ext cx="6594659" cy="390376"/>
              <a:chOff x="5631986" y="1641871"/>
              <a:chExt cx="6594659" cy="390376"/>
            </a:xfrm>
          </p:grpSpPr>
          <p:cxnSp>
            <p:nvCxnSpPr>
              <p:cNvPr id="48" name="Connecteur droit 47">
                <a:extLst>
                  <a:ext uri="{FF2B5EF4-FFF2-40B4-BE49-F238E27FC236}">
                    <a16:creationId xmlns:a16="http://schemas.microsoft.com/office/drawing/2014/main" id="{DAAD31F1-7E4A-47C5-7433-F48FF0935D4C}"/>
                  </a:ext>
                </a:extLst>
              </p:cNvPr>
              <p:cNvCxnSpPr/>
              <p:nvPr/>
            </p:nvCxnSpPr>
            <p:spPr>
              <a:xfrm>
                <a:off x="6213314" y="1833157"/>
                <a:ext cx="560384"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09FB72EB-7573-6D34-2DEB-B48725488D14}"/>
                  </a:ext>
                </a:extLst>
              </p:cNvPr>
              <p:cNvSpPr txBox="1"/>
              <p:nvPr/>
            </p:nvSpPr>
            <p:spPr>
              <a:xfrm>
                <a:off x="6970975" y="1641871"/>
                <a:ext cx="5255670" cy="369332"/>
              </a:xfrm>
              <a:prstGeom prst="rect">
                <a:avLst/>
              </a:prstGeom>
              <a:noFill/>
            </p:spPr>
            <p:txBody>
              <a:bodyPr wrap="none" rtlCol="0">
                <a:spAutoFit/>
              </a:bodyPr>
              <a:lstStyle/>
              <a:p>
                <a:r>
                  <a:rPr lang="fr-FR" dirty="0" err="1"/>
                  <a:t>Spectrometer</a:t>
                </a:r>
                <a:r>
                  <a:rPr lang="fr-FR" dirty="0"/>
                  <a:t> </a:t>
                </a:r>
                <a:r>
                  <a:rPr lang="fr-FR" dirty="0" err="1"/>
                  <a:t>optical</a:t>
                </a:r>
                <a:r>
                  <a:rPr lang="fr-FR" dirty="0"/>
                  <a:t> commissioning </a:t>
                </a:r>
                <a:r>
                  <a:rPr lang="fr-FR" dirty="0" err="1"/>
                  <a:t>with</a:t>
                </a:r>
                <a:r>
                  <a:rPr lang="fr-FR" dirty="0"/>
                  <a:t> direct </a:t>
                </a:r>
                <a:r>
                  <a:rPr lang="fr-FR" dirty="0" err="1"/>
                  <a:t>beam</a:t>
                </a:r>
                <a:endParaRPr lang="fr-FR" dirty="0"/>
              </a:p>
            </p:txBody>
          </p:sp>
          <p:sp>
            <p:nvSpPr>
              <p:cNvPr id="68" name="ZoneTexte 67">
                <a:extLst>
                  <a:ext uri="{FF2B5EF4-FFF2-40B4-BE49-F238E27FC236}">
                    <a16:creationId xmlns:a16="http://schemas.microsoft.com/office/drawing/2014/main" id="{2CB27521-87C5-0E9E-0253-F10C7B982066}"/>
                  </a:ext>
                </a:extLst>
              </p:cNvPr>
              <p:cNvSpPr txBox="1"/>
              <p:nvPr/>
            </p:nvSpPr>
            <p:spPr>
              <a:xfrm>
                <a:off x="5631986" y="1662915"/>
                <a:ext cx="500458" cy="369332"/>
              </a:xfrm>
              <a:prstGeom prst="rect">
                <a:avLst/>
              </a:prstGeom>
              <a:noFill/>
            </p:spPr>
            <p:txBody>
              <a:bodyPr wrap="none" rtlCol="0">
                <a:spAutoFit/>
              </a:bodyPr>
              <a:lstStyle/>
              <a:p>
                <a:r>
                  <a:rPr lang="en-US" dirty="0">
                    <a:solidFill>
                      <a:schemeClr val="accent1"/>
                    </a:solidFill>
                  </a:rPr>
                  <a:t>J6B</a:t>
                </a:r>
              </a:p>
            </p:txBody>
          </p:sp>
        </p:grpSp>
        <p:sp>
          <p:nvSpPr>
            <p:cNvPr id="4" name="Forme libre 3">
              <a:extLst>
                <a:ext uri="{FF2B5EF4-FFF2-40B4-BE49-F238E27FC236}">
                  <a16:creationId xmlns:a16="http://schemas.microsoft.com/office/drawing/2014/main" id="{364C908F-4AE5-0C50-AF6A-1240F2B3DE2C}"/>
                </a:ext>
              </a:extLst>
            </p:cNvPr>
            <p:cNvSpPr/>
            <p:nvPr/>
          </p:nvSpPr>
          <p:spPr>
            <a:xfrm>
              <a:off x="5250278" y="2820461"/>
              <a:ext cx="4212077" cy="2363821"/>
            </a:xfrm>
            <a:custGeom>
              <a:avLst/>
              <a:gdLst>
                <a:gd name="connsiteX0" fmla="*/ 0 w 4212077"/>
                <a:gd name="connsiteY0" fmla="*/ 0 h 2363821"/>
                <a:gd name="connsiteX1" fmla="*/ 486383 w 4212077"/>
                <a:gd name="connsiteY1" fmla="*/ 87549 h 2363821"/>
                <a:gd name="connsiteX2" fmla="*/ 943583 w 4212077"/>
                <a:gd name="connsiteY2" fmla="*/ 223736 h 2363821"/>
                <a:gd name="connsiteX3" fmla="*/ 1371600 w 4212077"/>
                <a:gd name="connsiteY3" fmla="*/ 437744 h 2363821"/>
                <a:gd name="connsiteX4" fmla="*/ 1877438 w 4212077"/>
                <a:gd name="connsiteY4" fmla="*/ 787940 h 2363821"/>
                <a:gd name="connsiteX5" fmla="*/ 2149813 w 4212077"/>
                <a:gd name="connsiteY5" fmla="*/ 1021404 h 2363821"/>
                <a:gd name="connsiteX6" fmla="*/ 2393004 w 4212077"/>
                <a:gd name="connsiteY6" fmla="*/ 1235412 h 2363821"/>
                <a:gd name="connsiteX7" fmla="*/ 2821021 w 4212077"/>
                <a:gd name="connsiteY7" fmla="*/ 1702340 h 2363821"/>
                <a:gd name="connsiteX8" fmla="*/ 3200400 w 4212077"/>
                <a:gd name="connsiteY8" fmla="*/ 1984442 h 2363821"/>
                <a:gd name="connsiteX9" fmla="*/ 3638145 w 4212077"/>
                <a:gd name="connsiteY9" fmla="*/ 2208178 h 2363821"/>
                <a:gd name="connsiteX10" fmla="*/ 3978613 w 4212077"/>
                <a:gd name="connsiteY10" fmla="*/ 2315183 h 2363821"/>
                <a:gd name="connsiteX11" fmla="*/ 4212077 w 4212077"/>
                <a:gd name="connsiteY11" fmla="*/ 2363821 h 2363821"/>
                <a:gd name="connsiteX12" fmla="*/ 4212077 w 4212077"/>
                <a:gd name="connsiteY12" fmla="*/ 2363821 h 236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2077" h="2363821">
                  <a:moveTo>
                    <a:pt x="0" y="0"/>
                  </a:moveTo>
                  <a:cubicBezTo>
                    <a:pt x="164559" y="25130"/>
                    <a:pt x="329119" y="50260"/>
                    <a:pt x="486383" y="87549"/>
                  </a:cubicBezTo>
                  <a:cubicBezTo>
                    <a:pt x="643647" y="124838"/>
                    <a:pt x="796047" y="165370"/>
                    <a:pt x="943583" y="223736"/>
                  </a:cubicBezTo>
                  <a:cubicBezTo>
                    <a:pt x="1091119" y="282102"/>
                    <a:pt x="1215958" y="343710"/>
                    <a:pt x="1371600" y="437744"/>
                  </a:cubicBezTo>
                  <a:cubicBezTo>
                    <a:pt x="1527242" y="531778"/>
                    <a:pt x="1747736" y="690663"/>
                    <a:pt x="1877438" y="787940"/>
                  </a:cubicBezTo>
                  <a:cubicBezTo>
                    <a:pt x="2007140" y="885217"/>
                    <a:pt x="2063885" y="946825"/>
                    <a:pt x="2149813" y="1021404"/>
                  </a:cubicBezTo>
                  <a:cubicBezTo>
                    <a:pt x="2235741" y="1095983"/>
                    <a:pt x="2281136" y="1121923"/>
                    <a:pt x="2393004" y="1235412"/>
                  </a:cubicBezTo>
                  <a:cubicBezTo>
                    <a:pt x="2504872" y="1348901"/>
                    <a:pt x="2686455" y="1577502"/>
                    <a:pt x="2821021" y="1702340"/>
                  </a:cubicBezTo>
                  <a:cubicBezTo>
                    <a:pt x="2955587" y="1827178"/>
                    <a:pt x="3064213" y="1900136"/>
                    <a:pt x="3200400" y="1984442"/>
                  </a:cubicBezTo>
                  <a:cubicBezTo>
                    <a:pt x="3336587" y="2068748"/>
                    <a:pt x="3508443" y="2153055"/>
                    <a:pt x="3638145" y="2208178"/>
                  </a:cubicBezTo>
                  <a:cubicBezTo>
                    <a:pt x="3767847" y="2263301"/>
                    <a:pt x="3882958" y="2289243"/>
                    <a:pt x="3978613" y="2315183"/>
                  </a:cubicBezTo>
                  <a:cubicBezTo>
                    <a:pt x="4074268" y="2341123"/>
                    <a:pt x="4212077" y="2363821"/>
                    <a:pt x="4212077" y="2363821"/>
                  </a:cubicBezTo>
                  <a:lnTo>
                    <a:pt x="4212077" y="2363821"/>
                  </a:lnTo>
                </a:path>
              </a:pathLst>
            </a:cu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e 11">
            <a:extLst>
              <a:ext uri="{FF2B5EF4-FFF2-40B4-BE49-F238E27FC236}">
                <a16:creationId xmlns:a16="http://schemas.microsoft.com/office/drawing/2014/main" id="{686F8392-6B15-C9E5-2D06-AB65925C38D7}"/>
              </a:ext>
            </a:extLst>
          </p:cNvPr>
          <p:cNvGrpSpPr/>
          <p:nvPr/>
        </p:nvGrpSpPr>
        <p:grpSpPr>
          <a:xfrm>
            <a:off x="5021792" y="2063422"/>
            <a:ext cx="7221081" cy="2823112"/>
            <a:chOff x="5021792" y="2063422"/>
            <a:chExt cx="7221081" cy="2823112"/>
          </a:xfrm>
        </p:grpSpPr>
        <p:grpSp>
          <p:nvGrpSpPr>
            <p:cNvPr id="9" name="Groupe 8">
              <a:extLst>
                <a:ext uri="{FF2B5EF4-FFF2-40B4-BE49-F238E27FC236}">
                  <a16:creationId xmlns:a16="http://schemas.microsoft.com/office/drawing/2014/main" id="{928677DB-D864-AA1E-96E4-A73AF1069231}"/>
                </a:ext>
              </a:extLst>
            </p:cNvPr>
            <p:cNvGrpSpPr/>
            <p:nvPr/>
          </p:nvGrpSpPr>
          <p:grpSpPr>
            <a:xfrm>
              <a:off x="5262664" y="2063422"/>
              <a:ext cx="6980209" cy="2823112"/>
              <a:chOff x="5262664" y="2063422"/>
              <a:chExt cx="6980209" cy="2823112"/>
            </a:xfrm>
          </p:grpSpPr>
          <p:grpSp>
            <p:nvGrpSpPr>
              <p:cNvPr id="76" name="Groupe 75">
                <a:extLst>
                  <a:ext uri="{FF2B5EF4-FFF2-40B4-BE49-F238E27FC236}">
                    <a16:creationId xmlns:a16="http://schemas.microsoft.com/office/drawing/2014/main" id="{6904BB0D-9726-84AE-D9C9-95919F8AD836}"/>
                  </a:ext>
                </a:extLst>
              </p:cNvPr>
              <p:cNvGrpSpPr/>
              <p:nvPr/>
            </p:nvGrpSpPr>
            <p:grpSpPr>
              <a:xfrm>
                <a:off x="6228886" y="2063422"/>
                <a:ext cx="6013987" cy="1215717"/>
                <a:chOff x="6228886" y="2063422"/>
                <a:chExt cx="6013987" cy="1215717"/>
              </a:xfrm>
            </p:grpSpPr>
            <p:cxnSp>
              <p:nvCxnSpPr>
                <p:cNvPr id="49" name="Connecteur droit 48">
                  <a:extLst>
                    <a:ext uri="{FF2B5EF4-FFF2-40B4-BE49-F238E27FC236}">
                      <a16:creationId xmlns:a16="http://schemas.microsoft.com/office/drawing/2014/main" id="{5A20AC12-281D-F8C3-E9F1-AF5126FF6C25}"/>
                    </a:ext>
                  </a:extLst>
                </p:cNvPr>
                <p:cNvCxnSpPr/>
                <p:nvPr/>
              </p:nvCxnSpPr>
              <p:spPr>
                <a:xfrm>
                  <a:off x="6831538" y="2284983"/>
                  <a:ext cx="560384" cy="0"/>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sp>
              <p:nvSpPr>
                <p:cNvPr id="66" name="ZoneTexte 65">
                  <a:extLst>
                    <a:ext uri="{FF2B5EF4-FFF2-40B4-BE49-F238E27FC236}">
                      <a16:creationId xmlns:a16="http://schemas.microsoft.com/office/drawing/2014/main" id="{8942DD3D-F1E7-1638-907F-844825EEA9AA}"/>
                    </a:ext>
                  </a:extLst>
                </p:cNvPr>
                <p:cNvSpPr txBox="1"/>
                <p:nvPr/>
              </p:nvSpPr>
              <p:spPr>
                <a:xfrm>
                  <a:off x="7567875" y="2063422"/>
                  <a:ext cx="4674998" cy="1215717"/>
                </a:xfrm>
                <a:prstGeom prst="rect">
                  <a:avLst/>
                </a:prstGeom>
                <a:noFill/>
              </p:spPr>
              <p:txBody>
                <a:bodyPr wrap="none" rtlCol="0">
                  <a:spAutoFit/>
                </a:bodyPr>
                <a:lstStyle/>
                <a:p>
                  <a:r>
                    <a:rPr lang="fr-FR" dirty="0"/>
                    <a:t>Scientific commissioning, </a:t>
                  </a:r>
                  <a:r>
                    <a:rPr lang="fr-FR" dirty="0" err="1"/>
                    <a:t>reactions</a:t>
                  </a:r>
                  <a:r>
                    <a:rPr lang="fr-FR" dirty="0"/>
                    <a:t> at the </a:t>
                  </a:r>
                  <a:r>
                    <a:rPr lang="fr-FR" dirty="0" err="1"/>
                    <a:t>target</a:t>
                  </a:r>
                  <a:endParaRPr lang="fr-FR" dirty="0"/>
                </a:p>
                <a:p>
                  <a:pPr marL="100013" indent="-214313">
                    <a:spcBef>
                      <a:spcPts val="300"/>
                    </a:spcBef>
                    <a:buFontTx/>
                    <a:buChar char="➔"/>
                    <a:defRPr sz="2000"/>
                  </a:pPr>
                  <a:r>
                    <a:rPr lang="en-GB" sz="1600" dirty="0"/>
                    <a:t>Measure and optimise the rejection (case by case)</a:t>
                  </a:r>
                </a:p>
                <a:p>
                  <a:pPr marL="100013" indent="-214313">
                    <a:spcBef>
                      <a:spcPts val="300"/>
                    </a:spcBef>
                    <a:buFontTx/>
                    <a:buChar char="➔"/>
                    <a:defRPr sz="2000"/>
                  </a:pPr>
                  <a:r>
                    <a:rPr lang="en-GB" sz="1600" dirty="0"/>
                    <a:t>Estimate transmission </a:t>
                  </a:r>
                  <a:endParaRPr lang="fr-FR" dirty="0"/>
                </a:p>
                <a:p>
                  <a:r>
                    <a:rPr lang="fr-FR" dirty="0" err="1"/>
                    <a:t>Detection</a:t>
                  </a:r>
                  <a:r>
                    <a:rPr lang="fr-FR" dirty="0"/>
                    <a:t> </a:t>
                  </a:r>
                  <a:r>
                    <a:rPr lang="fr-FR" dirty="0" err="1"/>
                    <a:t>systems</a:t>
                  </a:r>
                  <a:r>
                    <a:rPr lang="fr-FR" dirty="0"/>
                    <a:t> : LEB / SIRIUS</a:t>
                  </a:r>
                </a:p>
              </p:txBody>
            </p:sp>
            <p:sp>
              <p:nvSpPr>
                <p:cNvPr id="69" name="ZoneTexte 68">
                  <a:extLst>
                    <a:ext uri="{FF2B5EF4-FFF2-40B4-BE49-F238E27FC236}">
                      <a16:creationId xmlns:a16="http://schemas.microsoft.com/office/drawing/2014/main" id="{73D9B429-BF16-7B0D-FDDB-3F18551FC54C}"/>
                    </a:ext>
                  </a:extLst>
                </p:cNvPr>
                <p:cNvSpPr txBox="1"/>
                <p:nvPr/>
              </p:nvSpPr>
              <p:spPr>
                <a:xfrm>
                  <a:off x="6228886" y="2097621"/>
                  <a:ext cx="498855" cy="369332"/>
                </a:xfrm>
                <a:prstGeom prst="rect">
                  <a:avLst/>
                </a:prstGeom>
                <a:noFill/>
              </p:spPr>
              <p:txBody>
                <a:bodyPr wrap="none" rtlCol="0">
                  <a:spAutoFit/>
                </a:bodyPr>
                <a:lstStyle/>
                <a:p>
                  <a:r>
                    <a:rPr lang="en-US" dirty="0">
                      <a:solidFill>
                        <a:srgbClr val="FF0000"/>
                      </a:solidFill>
                    </a:rPr>
                    <a:t>J6C</a:t>
                  </a:r>
                </a:p>
              </p:txBody>
            </p:sp>
          </p:grpSp>
          <p:sp>
            <p:nvSpPr>
              <p:cNvPr id="6" name="Forme libre 5">
                <a:extLst>
                  <a:ext uri="{FF2B5EF4-FFF2-40B4-BE49-F238E27FC236}">
                    <a16:creationId xmlns:a16="http://schemas.microsoft.com/office/drawing/2014/main" id="{E819DDD8-5692-61D1-CCA5-15C29DE9F6F6}"/>
                  </a:ext>
                </a:extLst>
              </p:cNvPr>
              <p:cNvSpPr/>
              <p:nvPr/>
            </p:nvSpPr>
            <p:spPr>
              <a:xfrm>
                <a:off x="5262664" y="2490280"/>
                <a:ext cx="5496127" cy="2396254"/>
              </a:xfrm>
              <a:custGeom>
                <a:avLst/>
                <a:gdLst>
                  <a:gd name="connsiteX0" fmla="*/ 0 w 5496127"/>
                  <a:gd name="connsiteY0" fmla="*/ 0 h 2396254"/>
                  <a:gd name="connsiteX1" fmla="*/ 486383 w 5496127"/>
                  <a:gd name="connsiteY1" fmla="*/ 87549 h 2396254"/>
                  <a:gd name="connsiteX2" fmla="*/ 982493 w 5496127"/>
                  <a:gd name="connsiteY2" fmla="*/ 243191 h 2396254"/>
                  <a:gd name="connsiteX3" fmla="*/ 1293779 w 5496127"/>
                  <a:gd name="connsiteY3" fmla="*/ 418289 h 2396254"/>
                  <a:gd name="connsiteX4" fmla="*/ 1653702 w 5496127"/>
                  <a:gd name="connsiteY4" fmla="*/ 642025 h 2396254"/>
                  <a:gd name="connsiteX5" fmla="*/ 2003898 w 5496127"/>
                  <a:gd name="connsiteY5" fmla="*/ 914400 h 2396254"/>
                  <a:gd name="connsiteX6" fmla="*/ 2286000 w 5496127"/>
                  <a:gd name="connsiteY6" fmla="*/ 1157591 h 2396254"/>
                  <a:gd name="connsiteX7" fmla="*/ 2548647 w 5496127"/>
                  <a:gd name="connsiteY7" fmla="*/ 1449421 h 2396254"/>
                  <a:gd name="connsiteX8" fmla="*/ 2830749 w 5496127"/>
                  <a:gd name="connsiteY8" fmla="*/ 1741251 h 2396254"/>
                  <a:gd name="connsiteX9" fmla="*/ 3239310 w 5496127"/>
                  <a:gd name="connsiteY9" fmla="*/ 2033080 h 2396254"/>
                  <a:gd name="connsiteX10" fmla="*/ 3667327 w 5496127"/>
                  <a:gd name="connsiteY10" fmla="*/ 2237361 h 2396254"/>
                  <a:gd name="connsiteX11" fmla="*/ 4027251 w 5496127"/>
                  <a:gd name="connsiteY11" fmla="*/ 2315183 h 2396254"/>
                  <a:gd name="connsiteX12" fmla="*/ 4572000 w 5496127"/>
                  <a:gd name="connsiteY12" fmla="*/ 2363821 h 2396254"/>
                  <a:gd name="connsiteX13" fmla="*/ 4834647 w 5496127"/>
                  <a:gd name="connsiteY13" fmla="*/ 1789889 h 2396254"/>
                  <a:gd name="connsiteX14" fmla="*/ 5214025 w 5496127"/>
                  <a:gd name="connsiteY14" fmla="*/ 1789889 h 2396254"/>
                  <a:gd name="connsiteX15" fmla="*/ 5165387 w 5496127"/>
                  <a:gd name="connsiteY15" fmla="*/ 2256817 h 2396254"/>
                  <a:gd name="connsiteX16" fmla="*/ 5223753 w 5496127"/>
                  <a:gd name="connsiteY16" fmla="*/ 2344366 h 2396254"/>
                  <a:gd name="connsiteX17" fmla="*/ 5496127 w 5496127"/>
                  <a:gd name="connsiteY17" fmla="*/ 2383276 h 2396254"/>
                  <a:gd name="connsiteX18" fmla="*/ 5496127 w 5496127"/>
                  <a:gd name="connsiteY18" fmla="*/ 2383276 h 239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96127" h="2396254">
                    <a:moveTo>
                      <a:pt x="0" y="0"/>
                    </a:moveTo>
                    <a:cubicBezTo>
                      <a:pt x="161317" y="23508"/>
                      <a:pt x="322634" y="47017"/>
                      <a:pt x="486383" y="87549"/>
                    </a:cubicBezTo>
                    <a:cubicBezTo>
                      <a:pt x="650132" y="128081"/>
                      <a:pt x="847927" y="188068"/>
                      <a:pt x="982493" y="243191"/>
                    </a:cubicBezTo>
                    <a:cubicBezTo>
                      <a:pt x="1117059" y="298314"/>
                      <a:pt x="1181911" y="351817"/>
                      <a:pt x="1293779" y="418289"/>
                    </a:cubicBezTo>
                    <a:cubicBezTo>
                      <a:pt x="1405647" y="484761"/>
                      <a:pt x="1535349" y="559340"/>
                      <a:pt x="1653702" y="642025"/>
                    </a:cubicBezTo>
                    <a:cubicBezTo>
                      <a:pt x="1772055" y="724710"/>
                      <a:pt x="1898515" y="828472"/>
                      <a:pt x="2003898" y="914400"/>
                    </a:cubicBezTo>
                    <a:cubicBezTo>
                      <a:pt x="2109281" y="1000328"/>
                      <a:pt x="2195209" y="1068421"/>
                      <a:pt x="2286000" y="1157591"/>
                    </a:cubicBezTo>
                    <a:cubicBezTo>
                      <a:pt x="2376791" y="1246761"/>
                      <a:pt x="2457856" y="1352144"/>
                      <a:pt x="2548647" y="1449421"/>
                    </a:cubicBezTo>
                    <a:cubicBezTo>
                      <a:pt x="2639438" y="1546698"/>
                      <a:pt x="2715639" y="1643975"/>
                      <a:pt x="2830749" y="1741251"/>
                    </a:cubicBezTo>
                    <a:cubicBezTo>
                      <a:pt x="2945859" y="1838527"/>
                      <a:pt x="3099880" y="1950395"/>
                      <a:pt x="3239310" y="2033080"/>
                    </a:cubicBezTo>
                    <a:cubicBezTo>
                      <a:pt x="3378740" y="2115765"/>
                      <a:pt x="3536004" y="2190344"/>
                      <a:pt x="3667327" y="2237361"/>
                    </a:cubicBezTo>
                    <a:cubicBezTo>
                      <a:pt x="3798651" y="2284378"/>
                      <a:pt x="3876472" y="2294106"/>
                      <a:pt x="4027251" y="2315183"/>
                    </a:cubicBezTo>
                    <a:cubicBezTo>
                      <a:pt x="4178030" y="2336260"/>
                      <a:pt x="4437434" y="2451370"/>
                      <a:pt x="4572000" y="2363821"/>
                    </a:cubicBezTo>
                    <a:cubicBezTo>
                      <a:pt x="4706566" y="2276272"/>
                      <a:pt x="4727643" y="1885544"/>
                      <a:pt x="4834647" y="1789889"/>
                    </a:cubicBezTo>
                    <a:cubicBezTo>
                      <a:pt x="4941651" y="1694234"/>
                      <a:pt x="5158902" y="1712068"/>
                      <a:pt x="5214025" y="1789889"/>
                    </a:cubicBezTo>
                    <a:cubicBezTo>
                      <a:pt x="5269148" y="1867710"/>
                      <a:pt x="5163766" y="2164404"/>
                      <a:pt x="5165387" y="2256817"/>
                    </a:cubicBezTo>
                    <a:cubicBezTo>
                      <a:pt x="5167008" y="2349230"/>
                      <a:pt x="5168630" y="2323290"/>
                      <a:pt x="5223753" y="2344366"/>
                    </a:cubicBezTo>
                    <a:cubicBezTo>
                      <a:pt x="5278876" y="2365442"/>
                      <a:pt x="5496127" y="2383276"/>
                      <a:pt x="5496127" y="2383276"/>
                    </a:cubicBezTo>
                    <a:lnTo>
                      <a:pt x="5496127" y="2383276"/>
                    </a:lnTo>
                  </a:path>
                </a:pathLst>
              </a:custGeom>
              <a:noFill/>
              <a:ln w="76200">
                <a:solidFill>
                  <a:srgbClr val="FF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Étoile à 5 branches 9">
              <a:extLst>
                <a:ext uri="{FF2B5EF4-FFF2-40B4-BE49-F238E27FC236}">
                  <a16:creationId xmlns:a16="http://schemas.microsoft.com/office/drawing/2014/main" id="{8055D38E-7E02-906B-7199-0193BFD1167D}"/>
                </a:ext>
              </a:extLst>
            </p:cNvPr>
            <p:cNvSpPr/>
            <p:nvPr/>
          </p:nvSpPr>
          <p:spPr>
            <a:xfrm>
              <a:off x="5021792" y="2258639"/>
              <a:ext cx="384756" cy="408562"/>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ZoneTexte 13">
            <a:extLst>
              <a:ext uri="{FF2B5EF4-FFF2-40B4-BE49-F238E27FC236}">
                <a16:creationId xmlns:a16="http://schemas.microsoft.com/office/drawing/2014/main" id="{C54F0852-CC9A-86ED-1900-D939D1192362}"/>
              </a:ext>
            </a:extLst>
          </p:cNvPr>
          <p:cNvSpPr txBox="1"/>
          <p:nvPr/>
        </p:nvSpPr>
        <p:spPr>
          <a:xfrm>
            <a:off x="1326578" y="5856051"/>
            <a:ext cx="1074910" cy="523220"/>
          </a:xfrm>
          <a:prstGeom prst="rect">
            <a:avLst/>
          </a:prstGeom>
          <a:noFill/>
        </p:spPr>
        <p:txBody>
          <a:bodyPr wrap="none" rtlCol="0">
            <a:spAutoFit/>
          </a:bodyPr>
          <a:lstStyle/>
          <a:p>
            <a:r>
              <a:rPr lang="en-US" sz="2800" b="1" dirty="0"/>
              <a:t>LINAC</a:t>
            </a:r>
          </a:p>
        </p:txBody>
      </p:sp>
      <p:sp>
        <p:nvSpPr>
          <p:cNvPr id="30" name="ZoneTexte 29">
            <a:extLst>
              <a:ext uri="{FF2B5EF4-FFF2-40B4-BE49-F238E27FC236}">
                <a16:creationId xmlns:a16="http://schemas.microsoft.com/office/drawing/2014/main" id="{A6789D0E-B220-E4F2-608E-2C6F9457611A}"/>
              </a:ext>
            </a:extLst>
          </p:cNvPr>
          <p:cNvSpPr txBox="1"/>
          <p:nvPr/>
        </p:nvSpPr>
        <p:spPr>
          <a:xfrm>
            <a:off x="5904704" y="5804179"/>
            <a:ext cx="476412" cy="523220"/>
          </a:xfrm>
          <a:prstGeom prst="rect">
            <a:avLst/>
          </a:prstGeom>
          <a:noFill/>
        </p:spPr>
        <p:txBody>
          <a:bodyPr wrap="none" rtlCol="0">
            <a:spAutoFit/>
          </a:bodyPr>
          <a:lstStyle/>
          <a:p>
            <a:r>
              <a:rPr lang="en-US" sz="2800" b="1" dirty="0"/>
              <a:t>S</a:t>
            </a:r>
            <a:r>
              <a:rPr lang="en-US" sz="2800" b="1" baseline="30000" dirty="0"/>
              <a:t>3</a:t>
            </a:r>
          </a:p>
        </p:txBody>
      </p:sp>
      <p:sp>
        <p:nvSpPr>
          <p:cNvPr id="35" name="Flèche vers la droite 34">
            <a:extLst>
              <a:ext uri="{FF2B5EF4-FFF2-40B4-BE49-F238E27FC236}">
                <a16:creationId xmlns:a16="http://schemas.microsoft.com/office/drawing/2014/main" id="{7BA5C5BA-49ED-DF42-9055-2E24A80D20AB}"/>
              </a:ext>
            </a:extLst>
          </p:cNvPr>
          <p:cNvSpPr/>
          <p:nvPr/>
        </p:nvSpPr>
        <p:spPr>
          <a:xfrm>
            <a:off x="231227" y="1662915"/>
            <a:ext cx="810495" cy="2584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ZoneTexte 36">
            <a:extLst>
              <a:ext uri="{FF2B5EF4-FFF2-40B4-BE49-F238E27FC236}">
                <a16:creationId xmlns:a16="http://schemas.microsoft.com/office/drawing/2014/main" id="{40201D45-5F77-AD49-4280-92130ACD06D3}"/>
              </a:ext>
            </a:extLst>
          </p:cNvPr>
          <p:cNvSpPr txBox="1"/>
          <p:nvPr/>
        </p:nvSpPr>
        <p:spPr>
          <a:xfrm>
            <a:off x="128890" y="2042511"/>
            <a:ext cx="720069" cy="369332"/>
          </a:xfrm>
          <a:prstGeom prst="rect">
            <a:avLst/>
          </a:prstGeom>
          <a:noFill/>
        </p:spPr>
        <p:txBody>
          <a:bodyPr wrap="none" rtlCol="0">
            <a:spAutoFit/>
          </a:bodyPr>
          <a:lstStyle/>
          <a:p>
            <a:r>
              <a:rPr lang="en-US" dirty="0"/>
              <a:t>Beam</a:t>
            </a:r>
          </a:p>
        </p:txBody>
      </p:sp>
    </p:spTree>
    <p:extLst>
      <p:ext uri="{BB962C8B-B14F-4D97-AF65-F5344CB8AC3E}">
        <p14:creationId xmlns:p14="http://schemas.microsoft.com/office/powerpoint/2010/main" val="10069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1ABD5C8-045D-AE84-5511-C150D7D01FDF}"/>
              </a:ext>
            </a:extLst>
          </p:cNvPr>
          <p:cNvSpPr>
            <a:spLocks noGrp="1"/>
          </p:cNvSpPr>
          <p:nvPr>
            <p:ph type="title"/>
          </p:nvPr>
        </p:nvSpPr>
        <p:spPr>
          <a:xfrm>
            <a:off x="1117627" y="17593"/>
            <a:ext cx="11573382" cy="1141413"/>
          </a:xfrm>
        </p:spPr>
        <p:txBody>
          <a:bodyPr>
            <a:normAutofit/>
          </a:bodyPr>
          <a:lstStyle/>
          <a:p>
            <a:r>
              <a:rPr lang="fr-FR" sz="2400" dirty="0"/>
              <a:t>Le dipôle électrique de S</a:t>
            </a:r>
            <a:r>
              <a:rPr lang="fr-FR" sz="2400" baseline="30000" dirty="0"/>
              <a:t>3 </a:t>
            </a:r>
            <a:r>
              <a:rPr lang="fr-FR" sz="2400" dirty="0"/>
              <a:t>a atteint sa tension</a:t>
            </a:r>
            <a:br>
              <a:rPr lang="fr-FR" sz="2400" dirty="0"/>
            </a:br>
            <a:r>
              <a:rPr lang="fr-FR" sz="2400" dirty="0"/>
              <a:t>pour les prochains jalons J6B/C</a:t>
            </a:r>
            <a:endParaRPr lang="fr-FR" sz="2400" baseline="30000" dirty="0"/>
          </a:p>
        </p:txBody>
      </p:sp>
      <p:sp>
        <p:nvSpPr>
          <p:cNvPr id="12" name="ZoneTexte 11"/>
          <p:cNvSpPr txBox="1"/>
          <p:nvPr/>
        </p:nvSpPr>
        <p:spPr>
          <a:xfrm>
            <a:off x="487547" y="4814575"/>
            <a:ext cx="5322648" cy="923330"/>
          </a:xfrm>
          <a:prstGeom prst="rect">
            <a:avLst/>
          </a:prstGeom>
          <a:noFill/>
        </p:spPr>
        <p:txBody>
          <a:bodyPr wrap="square" rtlCol="0">
            <a:spAutoFit/>
          </a:bodyPr>
          <a:lstStyle/>
          <a:p>
            <a:pPr algn="just"/>
            <a:r>
              <a:rPr lang="fr-FR" dirty="0"/>
              <a:t>Au mois de Mai, le dipôle électrique a été conditionné à +/-200 kV (400kV entre électrodes). Cette tension est plus que suffisante pour le commissioning de S</a:t>
            </a:r>
            <a:r>
              <a:rPr lang="fr-FR" baseline="30000" dirty="0"/>
              <a:t>3</a:t>
            </a:r>
            <a:r>
              <a:rPr lang="fr-FR" dirty="0"/>
              <a:t>.</a:t>
            </a:r>
          </a:p>
        </p:txBody>
      </p:sp>
      <p:sp>
        <p:nvSpPr>
          <p:cNvPr id="15" name="Titre 4">
            <a:extLst>
              <a:ext uri="{FF2B5EF4-FFF2-40B4-BE49-F238E27FC236}">
                <a16:creationId xmlns:a16="http://schemas.microsoft.com/office/drawing/2014/main" id="{01ABD5C8-045D-AE84-5511-C150D7D01FDF}"/>
              </a:ext>
            </a:extLst>
          </p:cNvPr>
          <p:cNvSpPr txBox="1">
            <a:spLocks/>
          </p:cNvSpPr>
          <p:nvPr/>
        </p:nvSpPr>
        <p:spPr>
          <a:xfrm>
            <a:off x="157770" y="868931"/>
            <a:ext cx="11742340" cy="1141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chemeClr val="accent2"/>
                </a:solidFill>
                <a:latin typeface="Arial" panose="020B0604020202020204" pitchFamily="34" charset="0"/>
                <a:ea typeface="+mj-ea"/>
                <a:cs typeface="Arial" panose="020B0604020202020204" pitchFamily="34" charset="0"/>
              </a:defRPr>
            </a:lvl1pPr>
          </a:lstStyle>
          <a:p>
            <a:r>
              <a:rPr lang="fr-FR" sz="2400" dirty="0">
                <a:solidFill>
                  <a:srgbClr val="7030A0"/>
                </a:solidFill>
              </a:rPr>
              <a:t>The </a:t>
            </a:r>
            <a:r>
              <a:rPr lang="fr-FR" sz="2400" dirty="0" err="1">
                <a:solidFill>
                  <a:srgbClr val="7030A0"/>
                </a:solidFill>
              </a:rPr>
              <a:t>electrical</a:t>
            </a:r>
            <a:r>
              <a:rPr lang="fr-FR" sz="2400" dirty="0">
                <a:solidFill>
                  <a:srgbClr val="7030A0"/>
                </a:solidFill>
              </a:rPr>
              <a:t> </a:t>
            </a:r>
            <a:r>
              <a:rPr lang="fr-FR" sz="2400" dirty="0" err="1">
                <a:solidFill>
                  <a:srgbClr val="7030A0"/>
                </a:solidFill>
              </a:rPr>
              <a:t>dipole</a:t>
            </a:r>
            <a:r>
              <a:rPr lang="fr-FR" sz="2400" dirty="0">
                <a:solidFill>
                  <a:srgbClr val="7030A0"/>
                </a:solidFill>
              </a:rPr>
              <a:t> of S</a:t>
            </a:r>
            <a:r>
              <a:rPr lang="fr-FR" sz="2400" baseline="30000" dirty="0">
                <a:solidFill>
                  <a:srgbClr val="7030A0"/>
                </a:solidFill>
              </a:rPr>
              <a:t>3</a:t>
            </a:r>
            <a:r>
              <a:rPr lang="fr-FR" sz="2400" dirty="0">
                <a:solidFill>
                  <a:srgbClr val="7030A0"/>
                </a:solidFill>
              </a:rPr>
              <a:t> has </a:t>
            </a:r>
            <a:r>
              <a:rPr lang="fr-FR" sz="2400" dirty="0" err="1">
                <a:solidFill>
                  <a:srgbClr val="7030A0"/>
                </a:solidFill>
              </a:rPr>
              <a:t>reached</a:t>
            </a:r>
            <a:r>
              <a:rPr lang="fr-FR" sz="2400" dirty="0">
                <a:solidFill>
                  <a:srgbClr val="7030A0"/>
                </a:solidFill>
              </a:rPr>
              <a:t> </a:t>
            </a:r>
            <a:r>
              <a:rPr lang="fr-FR" sz="2400" dirty="0" err="1">
                <a:solidFill>
                  <a:srgbClr val="7030A0"/>
                </a:solidFill>
              </a:rPr>
              <a:t>its</a:t>
            </a:r>
            <a:r>
              <a:rPr lang="fr-FR" sz="2400" dirty="0">
                <a:solidFill>
                  <a:srgbClr val="7030A0"/>
                </a:solidFill>
              </a:rPr>
              <a:t> voltage for the </a:t>
            </a:r>
            <a:r>
              <a:rPr lang="fr-FR" sz="2400" dirty="0" err="1">
                <a:solidFill>
                  <a:srgbClr val="7030A0"/>
                </a:solidFill>
              </a:rPr>
              <a:t>next</a:t>
            </a:r>
            <a:r>
              <a:rPr lang="fr-FR" sz="2400" dirty="0">
                <a:solidFill>
                  <a:srgbClr val="7030A0"/>
                </a:solidFill>
              </a:rPr>
              <a:t> </a:t>
            </a:r>
            <a:r>
              <a:rPr lang="fr-FR" sz="2400" dirty="0" err="1">
                <a:solidFill>
                  <a:srgbClr val="7030A0"/>
                </a:solidFill>
              </a:rPr>
              <a:t>milestones</a:t>
            </a:r>
            <a:r>
              <a:rPr lang="fr-FR" sz="2400" dirty="0">
                <a:solidFill>
                  <a:srgbClr val="7030A0"/>
                </a:solidFill>
              </a:rPr>
              <a:t> J6B/C</a:t>
            </a:r>
          </a:p>
        </p:txBody>
      </p:sp>
      <p:pic>
        <p:nvPicPr>
          <p:cNvPr id="1026" name="Picture 2" descr="File:Logo-IJCLab-fond-blanc.pdf">
            <a:extLst>
              <a:ext uri="{FF2B5EF4-FFF2-40B4-BE49-F238E27FC236}">
                <a16:creationId xmlns:a16="http://schemas.microsoft.com/office/drawing/2014/main" id="{6490C14C-A9F6-90F7-0CA6-CF43A8BE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4529" y="73900"/>
            <a:ext cx="1165640" cy="881489"/>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BA8B729D-6840-6EE6-BB3A-BB64B6C2CCB5}"/>
              </a:ext>
            </a:extLst>
          </p:cNvPr>
          <p:cNvSpPr txBox="1"/>
          <p:nvPr/>
        </p:nvSpPr>
        <p:spPr>
          <a:xfrm>
            <a:off x="6381806" y="4814575"/>
            <a:ext cx="5456756" cy="923330"/>
          </a:xfrm>
          <a:prstGeom prst="rect">
            <a:avLst/>
          </a:prstGeom>
          <a:noFill/>
        </p:spPr>
        <p:txBody>
          <a:bodyPr wrap="square">
            <a:spAutoFit/>
          </a:bodyPr>
          <a:lstStyle/>
          <a:p>
            <a:pPr algn="just"/>
            <a:r>
              <a:rPr lang="en-US" dirty="0"/>
              <a:t>In May, the electric dipole was conditioned to +/-200 kV (400kV between electrodes). This voltage is more than sufficient for the commissioning of S</a:t>
            </a:r>
            <a:r>
              <a:rPr lang="en-US" baseline="30000" dirty="0"/>
              <a:t>3</a:t>
            </a:r>
            <a:r>
              <a:rPr lang="en-US" dirty="0"/>
              <a:t>.</a:t>
            </a:r>
          </a:p>
        </p:txBody>
      </p:sp>
      <p:sp>
        <p:nvSpPr>
          <p:cNvPr id="2" name="ZoneTexte 1">
            <a:extLst>
              <a:ext uri="{FF2B5EF4-FFF2-40B4-BE49-F238E27FC236}">
                <a16:creationId xmlns:a16="http://schemas.microsoft.com/office/drawing/2014/main" id="{0E6932A4-58A6-0E53-1436-489C69D048AB}"/>
              </a:ext>
            </a:extLst>
          </p:cNvPr>
          <p:cNvSpPr txBox="1"/>
          <p:nvPr/>
        </p:nvSpPr>
        <p:spPr>
          <a:xfrm>
            <a:off x="3256364" y="6429703"/>
            <a:ext cx="4919039" cy="307777"/>
          </a:xfrm>
          <a:prstGeom prst="rect">
            <a:avLst/>
          </a:prstGeom>
          <a:noFill/>
        </p:spPr>
        <p:txBody>
          <a:bodyPr wrap="none" rtlCol="0">
            <a:spAutoFit/>
          </a:bodyPr>
          <a:lstStyle/>
          <a:p>
            <a:r>
              <a:rPr lang="en-US" sz="1400" i="1" dirty="0" err="1"/>
              <a:t>Correspondants</a:t>
            </a:r>
            <a:r>
              <a:rPr lang="en-US" sz="1400" i="1" dirty="0"/>
              <a:t> : F. </a:t>
            </a:r>
            <a:r>
              <a:rPr lang="en-US" sz="1400" i="1" dirty="0" err="1"/>
              <a:t>Esnault</a:t>
            </a:r>
            <a:r>
              <a:rPr lang="en-US" sz="1400" i="1" dirty="0"/>
              <a:t> (GANIL), J.F </a:t>
            </a:r>
            <a:r>
              <a:rPr lang="en-US" sz="1400" i="1" dirty="0" err="1"/>
              <a:t>Yaniche</a:t>
            </a:r>
            <a:r>
              <a:rPr lang="en-US" sz="1400" i="1" dirty="0"/>
              <a:t> et C. Joly (IJCLAB)</a:t>
            </a:r>
          </a:p>
        </p:txBody>
      </p:sp>
      <p:pic>
        <p:nvPicPr>
          <p:cNvPr id="3" name="Picture 2">
            <a:extLst>
              <a:ext uri="{FF2B5EF4-FFF2-40B4-BE49-F238E27FC236}">
                <a16:creationId xmlns:a16="http://schemas.microsoft.com/office/drawing/2014/main" id="{C1304482-F655-EA57-6391-3555443C6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72" y="1980621"/>
            <a:ext cx="6215914" cy="214215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5D907662-5591-C650-BCBC-E7B7E922D95D}"/>
              </a:ext>
            </a:extLst>
          </p:cNvPr>
          <p:cNvPicPr>
            <a:picLocks noChangeAspect="1"/>
          </p:cNvPicPr>
          <p:nvPr/>
        </p:nvPicPr>
        <p:blipFill>
          <a:blip r:embed="rId4"/>
          <a:stretch>
            <a:fillRect/>
          </a:stretch>
        </p:blipFill>
        <p:spPr>
          <a:xfrm>
            <a:off x="7106251" y="2043425"/>
            <a:ext cx="4563353" cy="2249540"/>
          </a:xfrm>
          <a:prstGeom prst="rect">
            <a:avLst/>
          </a:prstGeom>
        </p:spPr>
      </p:pic>
      <p:pic>
        <p:nvPicPr>
          <p:cNvPr id="6" name="Image 6" descr="S3-logo3_white.jpg">
            <a:extLst>
              <a:ext uri="{FF2B5EF4-FFF2-40B4-BE49-F238E27FC236}">
                <a16:creationId xmlns:a16="http://schemas.microsoft.com/office/drawing/2014/main" id="{D64331DD-ED0B-0264-C576-8149195E5DEF}"/>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801" y="264121"/>
            <a:ext cx="483269" cy="604087"/>
          </a:xfrm>
          <a:prstGeom prst="rect">
            <a:avLst/>
          </a:prstGeom>
          <a:noFill/>
          <a:ln w="9525">
            <a:noFill/>
            <a:miter lim="800000"/>
            <a:headEnd/>
            <a:tailEnd/>
          </a:ln>
        </p:spPr>
      </p:pic>
      <p:sp>
        <p:nvSpPr>
          <p:cNvPr id="11" name="Espace réservé du numéro de diapositive 4">
            <a:extLst>
              <a:ext uri="{FF2B5EF4-FFF2-40B4-BE49-F238E27FC236}">
                <a16:creationId xmlns:a16="http://schemas.microsoft.com/office/drawing/2014/main" id="{73DCD6EB-C1F9-FD92-D514-FA65CD832A8E}"/>
              </a:ext>
            </a:extLst>
          </p:cNvPr>
          <p:cNvSpPr>
            <a:spLocks noGrp="1"/>
          </p:cNvSpPr>
          <p:nvPr>
            <p:ph type="sldNum" sz="quarter" idx="12"/>
          </p:nvPr>
        </p:nvSpPr>
        <p:spPr>
          <a:xfrm>
            <a:off x="0" y="6328510"/>
            <a:ext cx="462455" cy="540000"/>
          </a:xfrm>
        </p:spPr>
        <p:txBody>
          <a:bodyPr/>
          <a:lstStyle/>
          <a:p>
            <a:fld id="{94B63599-5DA0-BE42-AE37-88D1760620F1}" type="slidenum">
              <a:rPr lang="fr-FR" smtClean="0"/>
              <a:pPr/>
              <a:t>3</a:t>
            </a:fld>
            <a:endParaRPr lang="fr-FR" dirty="0"/>
          </a:p>
        </p:txBody>
      </p:sp>
    </p:spTree>
    <p:extLst>
      <p:ext uri="{BB962C8B-B14F-4D97-AF65-F5344CB8AC3E}">
        <p14:creationId xmlns:p14="http://schemas.microsoft.com/office/powerpoint/2010/main" val="258839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3158619-D327-EBCC-2190-FE81620DAB22}"/>
              </a:ext>
            </a:extLst>
          </p:cNvPr>
          <p:cNvPicPr>
            <a:picLocks noChangeAspect="1"/>
          </p:cNvPicPr>
          <p:nvPr/>
        </p:nvPicPr>
        <p:blipFill>
          <a:blip r:embed="rId2"/>
          <a:stretch>
            <a:fillRect/>
          </a:stretch>
        </p:blipFill>
        <p:spPr>
          <a:xfrm>
            <a:off x="2601503" y="1254596"/>
            <a:ext cx="6089632" cy="4567225"/>
          </a:xfrm>
          <a:prstGeom prst="rect">
            <a:avLst/>
          </a:prstGeom>
        </p:spPr>
      </p:pic>
      <p:pic>
        <p:nvPicPr>
          <p:cNvPr id="2" name="Picture 2">
            <a:extLst>
              <a:ext uri="{FF2B5EF4-FFF2-40B4-BE49-F238E27FC236}">
                <a16:creationId xmlns:a16="http://schemas.microsoft.com/office/drawing/2014/main" id="{51A3E73A-BD7C-6132-0A8A-20BD1A23B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6802" y="3007081"/>
            <a:ext cx="1923301" cy="163685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8376EF31-36E0-C06C-B9DD-5C553A977989}"/>
              </a:ext>
            </a:extLst>
          </p:cNvPr>
          <p:cNvPicPr>
            <a:picLocks noChangeAspect="1"/>
          </p:cNvPicPr>
          <p:nvPr/>
        </p:nvPicPr>
        <p:blipFill>
          <a:blip r:embed="rId4"/>
          <a:stretch>
            <a:fillRect/>
          </a:stretch>
        </p:blipFill>
        <p:spPr>
          <a:xfrm>
            <a:off x="166398" y="1105702"/>
            <a:ext cx="2281027" cy="1326781"/>
          </a:xfrm>
          <a:prstGeom prst="rect">
            <a:avLst/>
          </a:prstGeom>
        </p:spPr>
      </p:pic>
      <p:pic>
        <p:nvPicPr>
          <p:cNvPr id="4" name="Image 3">
            <a:extLst>
              <a:ext uri="{FF2B5EF4-FFF2-40B4-BE49-F238E27FC236}">
                <a16:creationId xmlns:a16="http://schemas.microsoft.com/office/drawing/2014/main" id="{412925C9-6F06-400A-E965-03F491754339}"/>
              </a:ext>
            </a:extLst>
          </p:cNvPr>
          <p:cNvPicPr>
            <a:picLocks noChangeAspect="1"/>
          </p:cNvPicPr>
          <p:nvPr/>
        </p:nvPicPr>
        <p:blipFill>
          <a:blip r:embed="rId5"/>
          <a:stretch>
            <a:fillRect/>
          </a:stretch>
        </p:blipFill>
        <p:spPr>
          <a:xfrm>
            <a:off x="109362" y="4643933"/>
            <a:ext cx="2572228" cy="1182431"/>
          </a:xfrm>
          <a:prstGeom prst="rect">
            <a:avLst/>
          </a:prstGeom>
          <a:effectLst>
            <a:outerShdw blurRad="50800" dist="38100" dir="2700000" algn="tl" rotWithShape="0">
              <a:prstClr val="black">
                <a:alpha val="40000"/>
              </a:prstClr>
            </a:outerShdw>
          </a:effectLst>
        </p:spPr>
      </p:pic>
      <p:pic>
        <p:nvPicPr>
          <p:cNvPr id="6" name="Image 1" descr="image013">
            <a:extLst>
              <a:ext uri="{FF2B5EF4-FFF2-40B4-BE49-F238E27FC236}">
                <a16:creationId xmlns:a16="http://schemas.microsoft.com/office/drawing/2014/main" id="{7109F84D-051B-0978-C8C8-55B7CAC34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1809" y="1184977"/>
            <a:ext cx="2593289" cy="16944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0FA692D5-E210-EA62-655B-ED9019B54F6E}"/>
              </a:ext>
            </a:extLst>
          </p:cNvPr>
          <p:cNvPicPr>
            <a:picLocks noChangeAspect="1"/>
          </p:cNvPicPr>
          <p:nvPr/>
        </p:nvPicPr>
        <p:blipFill>
          <a:blip r:embed="rId7"/>
          <a:stretch>
            <a:fillRect/>
          </a:stretch>
        </p:blipFill>
        <p:spPr>
          <a:xfrm>
            <a:off x="8671213" y="4771627"/>
            <a:ext cx="3411425" cy="1332479"/>
          </a:xfrm>
          <a:prstGeom prst="rect">
            <a:avLst/>
          </a:prstGeom>
        </p:spPr>
      </p:pic>
      <p:pic>
        <p:nvPicPr>
          <p:cNvPr id="9" name="Image 8">
            <a:extLst>
              <a:ext uri="{FF2B5EF4-FFF2-40B4-BE49-F238E27FC236}">
                <a16:creationId xmlns:a16="http://schemas.microsoft.com/office/drawing/2014/main" id="{5E1D0326-0161-6C47-0D6F-BAA14E04E2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398" y="2766724"/>
            <a:ext cx="2193013" cy="1629518"/>
          </a:xfrm>
          <a:prstGeom prst="rect">
            <a:avLst/>
          </a:prstGeom>
          <a:effectLst>
            <a:outerShdw blurRad="50800" dist="38100" dir="2700000" algn="tl" rotWithShape="0">
              <a:prstClr val="black">
                <a:alpha val="40000"/>
              </a:prstClr>
            </a:outerShdw>
          </a:effectLst>
        </p:spPr>
      </p:pic>
      <p:pic>
        <p:nvPicPr>
          <p:cNvPr id="10" name="Image 6" descr="S3-logo3_white.jpg">
            <a:extLst>
              <a:ext uri="{FF2B5EF4-FFF2-40B4-BE49-F238E27FC236}">
                <a16:creationId xmlns:a16="http://schemas.microsoft.com/office/drawing/2014/main" id="{2E7A265C-B896-6554-C401-799B865F1F67}"/>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801" y="264121"/>
            <a:ext cx="483269" cy="604087"/>
          </a:xfrm>
          <a:prstGeom prst="rect">
            <a:avLst/>
          </a:prstGeom>
          <a:noFill/>
          <a:ln w="9525">
            <a:noFill/>
            <a:miter lim="800000"/>
            <a:headEnd/>
            <a:tailEnd/>
          </a:ln>
        </p:spPr>
      </p:pic>
      <p:sp>
        <p:nvSpPr>
          <p:cNvPr id="11" name="Titre 8">
            <a:extLst>
              <a:ext uri="{FF2B5EF4-FFF2-40B4-BE49-F238E27FC236}">
                <a16:creationId xmlns:a16="http://schemas.microsoft.com/office/drawing/2014/main" id="{75D359EC-223D-B8AA-08C7-B75B6CCD1C26}"/>
              </a:ext>
            </a:extLst>
          </p:cNvPr>
          <p:cNvSpPr txBox="1">
            <a:spLocks/>
          </p:cNvSpPr>
          <p:nvPr/>
        </p:nvSpPr>
        <p:spPr>
          <a:xfrm>
            <a:off x="847955" y="106746"/>
            <a:ext cx="10801350" cy="806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chemeClr val="accent2"/>
                </a:solidFill>
                <a:latin typeface="+mn-lt"/>
              </a:rPr>
              <a:t>Réparation du SMT#6 position 2</a:t>
            </a:r>
            <a:endParaRPr lang="en-GB" sz="3200" b="1" dirty="0">
              <a:solidFill>
                <a:schemeClr val="accent2"/>
              </a:solidFill>
              <a:latin typeface="+mn-lt"/>
            </a:endParaRPr>
          </a:p>
        </p:txBody>
      </p:sp>
      <p:sp>
        <p:nvSpPr>
          <p:cNvPr id="14" name="ZoneTexte 13">
            <a:extLst>
              <a:ext uri="{FF2B5EF4-FFF2-40B4-BE49-F238E27FC236}">
                <a16:creationId xmlns:a16="http://schemas.microsoft.com/office/drawing/2014/main" id="{4412AE5E-3891-06A9-44F9-E284C295FFFF}"/>
              </a:ext>
            </a:extLst>
          </p:cNvPr>
          <p:cNvSpPr txBox="1"/>
          <p:nvPr/>
        </p:nvSpPr>
        <p:spPr>
          <a:xfrm>
            <a:off x="1964988" y="6238360"/>
            <a:ext cx="6451638" cy="369332"/>
          </a:xfrm>
          <a:prstGeom prst="rect">
            <a:avLst/>
          </a:prstGeom>
          <a:noFill/>
        </p:spPr>
        <p:txBody>
          <a:bodyPr wrap="none" rtlCol="0">
            <a:spAutoFit/>
          </a:bodyPr>
          <a:lstStyle/>
          <a:p>
            <a:r>
              <a:rPr lang="fr-FR"/>
              <a:t>L’ensemble des soudures sont étanches après tests à l’azote liquide</a:t>
            </a:r>
          </a:p>
        </p:txBody>
      </p:sp>
      <p:sp>
        <p:nvSpPr>
          <p:cNvPr id="15" name="Espace réservé du numéro de diapositive 4">
            <a:extLst>
              <a:ext uri="{FF2B5EF4-FFF2-40B4-BE49-F238E27FC236}">
                <a16:creationId xmlns:a16="http://schemas.microsoft.com/office/drawing/2014/main" id="{937F8C68-1A89-5227-7D6F-54BE27E02ED6}"/>
              </a:ext>
            </a:extLst>
          </p:cNvPr>
          <p:cNvSpPr>
            <a:spLocks noGrp="1"/>
          </p:cNvSpPr>
          <p:nvPr>
            <p:ph type="sldNum" sz="quarter" idx="12"/>
          </p:nvPr>
        </p:nvSpPr>
        <p:spPr>
          <a:xfrm>
            <a:off x="0" y="6328510"/>
            <a:ext cx="462455" cy="540000"/>
          </a:xfrm>
        </p:spPr>
        <p:txBody>
          <a:bodyPr/>
          <a:lstStyle/>
          <a:p>
            <a:fld id="{94B63599-5DA0-BE42-AE37-88D1760620F1}" type="slidenum">
              <a:rPr lang="fr-FR" smtClean="0"/>
              <a:pPr/>
              <a:t>4</a:t>
            </a:fld>
            <a:endParaRPr lang="fr-FR" dirty="0"/>
          </a:p>
        </p:txBody>
      </p:sp>
    </p:spTree>
    <p:extLst>
      <p:ext uri="{BB962C8B-B14F-4D97-AF65-F5344CB8AC3E}">
        <p14:creationId xmlns:p14="http://schemas.microsoft.com/office/powerpoint/2010/main" val="2845987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numéro de diapositive 32"/>
          <p:cNvSpPr>
            <a:spLocks noGrp="1"/>
          </p:cNvSpPr>
          <p:nvPr>
            <p:ph type="sldNum" sz="quarter" idx="12"/>
          </p:nvPr>
        </p:nvSpPr>
        <p:spPr/>
        <p:txBody>
          <a:bodyPr/>
          <a:lstStyle/>
          <a:p>
            <a:fld id="{054C005F-BF1A-4944-A1FC-DC6AD70E561D}" type="slidenum">
              <a:rPr lang="fr-FR" smtClean="0"/>
              <a:t>5</a:t>
            </a:fld>
            <a:endParaRPr lang="fr-FR"/>
          </a:p>
        </p:txBody>
      </p:sp>
      <p:pic>
        <p:nvPicPr>
          <p:cNvPr id="11" name="Image 6" descr="S3-logo3_white.jpg">
            <a:extLst>
              <a:ext uri="{FF2B5EF4-FFF2-40B4-BE49-F238E27FC236}">
                <a16:creationId xmlns:a16="http://schemas.microsoft.com/office/drawing/2014/main" id="{161D0A4E-613C-53AF-AB2C-4A3DB2DE0875}"/>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801" y="264121"/>
            <a:ext cx="483269" cy="604087"/>
          </a:xfrm>
          <a:prstGeom prst="rect">
            <a:avLst/>
          </a:prstGeom>
          <a:noFill/>
          <a:ln w="9525">
            <a:noFill/>
            <a:miter lim="800000"/>
            <a:headEnd/>
            <a:tailEnd/>
          </a:ln>
        </p:spPr>
      </p:pic>
      <p:sp>
        <p:nvSpPr>
          <p:cNvPr id="4" name="Titre 8">
            <a:extLst>
              <a:ext uri="{FF2B5EF4-FFF2-40B4-BE49-F238E27FC236}">
                <a16:creationId xmlns:a16="http://schemas.microsoft.com/office/drawing/2014/main" id="{606FF481-91E3-1AAD-C902-66BC3CCAB037}"/>
              </a:ext>
            </a:extLst>
          </p:cNvPr>
          <p:cNvSpPr txBox="1">
            <a:spLocks/>
          </p:cNvSpPr>
          <p:nvPr/>
        </p:nvSpPr>
        <p:spPr>
          <a:xfrm>
            <a:off x="847955" y="106746"/>
            <a:ext cx="10801350" cy="806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chemeClr val="accent2"/>
                </a:solidFill>
                <a:latin typeface="+mn-lt"/>
              </a:rPr>
              <a:t>La vie sur le chantier (1)</a:t>
            </a:r>
            <a:endParaRPr lang="en-GB" sz="3200" b="1" dirty="0">
              <a:solidFill>
                <a:schemeClr val="accent2"/>
              </a:solidFill>
              <a:latin typeface="+mn-lt"/>
            </a:endParaRPr>
          </a:p>
        </p:txBody>
      </p:sp>
      <p:pic>
        <p:nvPicPr>
          <p:cNvPr id="35" name="Image 34">
            <a:extLst>
              <a:ext uri="{FF2B5EF4-FFF2-40B4-BE49-F238E27FC236}">
                <a16:creationId xmlns:a16="http://schemas.microsoft.com/office/drawing/2014/main" id="{4A1DFA90-74C2-C1DC-AC1F-15AC61E256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015" y="930379"/>
            <a:ext cx="2431701" cy="3274952"/>
          </a:xfrm>
          <a:prstGeom prst="rect">
            <a:avLst/>
          </a:prstGeom>
        </p:spPr>
      </p:pic>
      <p:pic>
        <p:nvPicPr>
          <p:cNvPr id="36" name="Image 35">
            <a:extLst>
              <a:ext uri="{FF2B5EF4-FFF2-40B4-BE49-F238E27FC236}">
                <a16:creationId xmlns:a16="http://schemas.microsoft.com/office/drawing/2014/main" id="{30239A04-F816-20F5-3CF7-63DE985314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1302" y="938682"/>
            <a:ext cx="3810030" cy="3267425"/>
          </a:xfrm>
          <a:prstGeom prst="rect">
            <a:avLst/>
          </a:prstGeom>
        </p:spPr>
      </p:pic>
      <p:pic>
        <p:nvPicPr>
          <p:cNvPr id="37" name="Image 36">
            <a:extLst>
              <a:ext uri="{FF2B5EF4-FFF2-40B4-BE49-F238E27FC236}">
                <a16:creationId xmlns:a16="http://schemas.microsoft.com/office/drawing/2014/main" id="{AB82951B-A16D-ED5B-9A61-81A7B00709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1528" y="985576"/>
            <a:ext cx="4462141" cy="2642514"/>
          </a:xfrm>
          <a:prstGeom prst="rect">
            <a:avLst/>
          </a:prstGeom>
        </p:spPr>
      </p:pic>
      <p:pic>
        <p:nvPicPr>
          <p:cNvPr id="38" name="Image 37">
            <a:extLst>
              <a:ext uri="{FF2B5EF4-FFF2-40B4-BE49-F238E27FC236}">
                <a16:creationId xmlns:a16="http://schemas.microsoft.com/office/drawing/2014/main" id="{A3CEB09C-1C9B-F9A7-8352-8E846E4C36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64" y="4261305"/>
            <a:ext cx="5170714" cy="2415825"/>
          </a:xfrm>
          <a:prstGeom prst="rect">
            <a:avLst/>
          </a:prstGeom>
        </p:spPr>
      </p:pic>
      <p:pic>
        <p:nvPicPr>
          <p:cNvPr id="39" name="Image 38">
            <a:extLst>
              <a:ext uri="{FF2B5EF4-FFF2-40B4-BE49-F238E27FC236}">
                <a16:creationId xmlns:a16="http://schemas.microsoft.com/office/drawing/2014/main" id="{C221FEDF-8FD3-179B-5171-5A1E81C376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31912" y="3704379"/>
            <a:ext cx="5083898" cy="2942606"/>
          </a:xfrm>
          <a:prstGeom prst="rect">
            <a:avLst/>
          </a:prstGeom>
        </p:spPr>
      </p:pic>
      <p:sp>
        <p:nvSpPr>
          <p:cNvPr id="2" name="ZoneTexte 1"/>
          <p:cNvSpPr txBox="1"/>
          <p:nvPr/>
        </p:nvSpPr>
        <p:spPr>
          <a:xfrm>
            <a:off x="944545" y="954593"/>
            <a:ext cx="1245995" cy="369332"/>
          </a:xfrm>
          <a:prstGeom prst="rect">
            <a:avLst/>
          </a:prstGeom>
          <a:noFill/>
        </p:spPr>
        <p:txBody>
          <a:bodyPr wrap="square" rtlCol="0">
            <a:spAutoFit/>
          </a:bodyPr>
          <a:lstStyle/>
          <a:p>
            <a:r>
              <a:rPr lang="fr-FR" dirty="0" err="1">
                <a:solidFill>
                  <a:schemeClr val="bg1"/>
                </a:solidFill>
                <a:effectLst>
                  <a:outerShdw blurRad="38100" dist="38100" dir="2700000" algn="tl">
                    <a:srgbClr val="000000">
                      <a:alpha val="43137"/>
                    </a:srgbClr>
                  </a:outerShdw>
                </a:effectLst>
              </a:rPr>
              <a:t>Coactivité</a:t>
            </a:r>
            <a:endParaRPr lang="fr-FR" dirty="0">
              <a:solidFill>
                <a:schemeClr val="bg1"/>
              </a:solidFill>
              <a:effectLst>
                <a:outerShdw blurRad="38100" dist="38100" dir="2700000" algn="tl">
                  <a:srgbClr val="000000">
                    <a:alpha val="43137"/>
                  </a:srgbClr>
                </a:outerShdw>
              </a:effectLst>
            </a:endParaRPr>
          </a:p>
        </p:txBody>
      </p:sp>
      <p:sp>
        <p:nvSpPr>
          <p:cNvPr id="40" name="ZoneTexte 39"/>
          <p:cNvSpPr txBox="1"/>
          <p:nvPr/>
        </p:nvSpPr>
        <p:spPr>
          <a:xfrm>
            <a:off x="3598984" y="956268"/>
            <a:ext cx="1485482"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Montage D12</a:t>
            </a:r>
          </a:p>
        </p:txBody>
      </p:sp>
      <p:sp>
        <p:nvSpPr>
          <p:cNvPr id="41" name="ZoneTexte 40"/>
          <p:cNvSpPr txBox="1"/>
          <p:nvPr/>
        </p:nvSpPr>
        <p:spPr>
          <a:xfrm>
            <a:off x="6665405" y="3238919"/>
            <a:ext cx="1875693"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Alignement SMT</a:t>
            </a:r>
          </a:p>
        </p:txBody>
      </p:sp>
      <p:sp>
        <p:nvSpPr>
          <p:cNvPr id="42" name="ZoneTexte 41"/>
          <p:cNvSpPr txBox="1"/>
          <p:nvPr/>
        </p:nvSpPr>
        <p:spPr>
          <a:xfrm>
            <a:off x="1440262" y="6273521"/>
            <a:ext cx="2337917"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Montage SMT et PDE</a:t>
            </a:r>
          </a:p>
        </p:txBody>
      </p:sp>
      <p:sp>
        <p:nvSpPr>
          <p:cNvPr id="43" name="ZoneTexte 42"/>
          <p:cNvSpPr txBox="1"/>
          <p:nvPr/>
        </p:nvSpPr>
        <p:spPr>
          <a:xfrm>
            <a:off x="6797708" y="6224954"/>
            <a:ext cx="2337917"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Montage mapper </a:t>
            </a:r>
            <a:r>
              <a:rPr lang="fr-FR" dirty="0" err="1">
                <a:solidFill>
                  <a:schemeClr val="bg1"/>
                </a:solidFill>
                <a:effectLst>
                  <a:outerShdw blurRad="38100" dist="38100" dir="2700000" algn="tl">
                    <a:srgbClr val="000000">
                      <a:alpha val="43137"/>
                    </a:srgbClr>
                  </a:outerShdw>
                </a:effectLst>
              </a:rPr>
              <a:t>ext</a:t>
            </a:r>
            <a:endParaRPr lang="fr-F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7003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numéro de diapositive 32"/>
          <p:cNvSpPr>
            <a:spLocks noGrp="1"/>
          </p:cNvSpPr>
          <p:nvPr>
            <p:ph type="sldNum" sz="quarter" idx="12"/>
          </p:nvPr>
        </p:nvSpPr>
        <p:spPr/>
        <p:txBody>
          <a:bodyPr/>
          <a:lstStyle/>
          <a:p>
            <a:fld id="{054C005F-BF1A-4944-A1FC-DC6AD70E561D}" type="slidenum">
              <a:rPr lang="fr-FR" smtClean="0"/>
              <a:t>6</a:t>
            </a:fld>
            <a:endParaRPr lang="fr-FR"/>
          </a:p>
        </p:txBody>
      </p:sp>
      <p:pic>
        <p:nvPicPr>
          <p:cNvPr id="11" name="Image 6" descr="S3-logo3_white.jpg">
            <a:extLst>
              <a:ext uri="{FF2B5EF4-FFF2-40B4-BE49-F238E27FC236}">
                <a16:creationId xmlns:a16="http://schemas.microsoft.com/office/drawing/2014/main" id="{161D0A4E-613C-53AF-AB2C-4A3DB2DE0875}"/>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801" y="264121"/>
            <a:ext cx="483269" cy="604087"/>
          </a:xfrm>
          <a:prstGeom prst="rect">
            <a:avLst/>
          </a:prstGeom>
          <a:noFill/>
          <a:ln w="9525">
            <a:noFill/>
            <a:miter lim="800000"/>
            <a:headEnd/>
            <a:tailEnd/>
          </a:ln>
        </p:spPr>
      </p:pic>
      <p:sp>
        <p:nvSpPr>
          <p:cNvPr id="4" name="Titre 8">
            <a:extLst>
              <a:ext uri="{FF2B5EF4-FFF2-40B4-BE49-F238E27FC236}">
                <a16:creationId xmlns:a16="http://schemas.microsoft.com/office/drawing/2014/main" id="{606FF481-91E3-1AAD-C902-66BC3CCAB037}"/>
              </a:ext>
            </a:extLst>
          </p:cNvPr>
          <p:cNvSpPr txBox="1">
            <a:spLocks/>
          </p:cNvSpPr>
          <p:nvPr/>
        </p:nvSpPr>
        <p:spPr>
          <a:xfrm>
            <a:off x="847955" y="106746"/>
            <a:ext cx="10801350" cy="806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chemeClr val="accent2"/>
                </a:solidFill>
                <a:latin typeface="+mn-lt"/>
              </a:rPr>
              <a:t>La vie sur le chantier (2)</a:t>
            </a:r>
            <a:endParaRPr lang="en-GB" sz="3200" b="1" dirty="0">
              <a:solidFill>
                <a:schemeClr val="accent2"/>
              </a:solidFill>
              <a:latin typeface="+mn-lt"/>
            </a:endParaRPr>
          </a:p>
        </p:txBody>
      </p:sp>
      <p:pic>
        <p:nvPicPr>
          <p:cNvPr id="10" name="Image 9">
            <a:extLst>
              <a:ext uri="{FF2B5EF4-FFF2-40B4-BE49-F238E27FC236}">
                <a16:creationId xmlns:a16="http://schemas.microsoft.com/office/drawing/2014/main" id="{382A6B4B-655B-3884-00CF-687694EC0B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446" y="952496"/>
            <a:ext cx="3718636" cy="2416629"/>
          </a:xfrm>
          <a:prstGeom prst="rect">
            <a:avLst/>
          </a:prstGeom>
        </p:spPr>
      </p:pic>
      <p:pic>
        <p:nvPicPr>
          <p:cNvPr id="12" name="Image 11">
            <a:extLst>
              <a:ext uri="{FF2B5EF4-FFF2-40B4-BE49-F238E27FC236}">
                <a16:creationId xmlns:a16="http://schemas.microsoft.com/office/drawing/2014/main" id="{7CF4EEE1-4524-C9B9-9C0E-7B0CF660F7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0280" y="942447"/>
            <a:ext cx="3239970" cy="2416629"/>
          </a:xfrm>
          <a:prstGeom prst="rect">
            <a:avLst/>
          </a:prstGeom>
        </p:spPr>
      </p:pic>
      <p:pic>
        <p:nvPicPr>
          <p:cNvPr id="13" name="Image 12">
            <a:extLst>
              <a:ext uri="{FF2B5EF4-FFF2-40B4-BE49-F238E27FC236}">
                <a16:creationId xmlns:a16="http://schemas.microsoft.com/office/drawing/2014/main" id="{89E2F5B5-4C51-16D6-AFFD-B111B99A4D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060" y="3491508"/>
            <a:ext cx="4282994" cy="2180366"/>
          </a:xfrm>
          <a:prstGeom prst="rect">
            <a:avLst/>
          </a:prstGeom>
        </p:spPr>
      </p:pic>
      <p:pic>
        <p:nvPicPr>
          <p:cNvPr id="14" name="Image 13">
            <a:extLst>
              <a:ext uri="{FF2B5EF4-FFF2-40B4-BE49-F238E27FC236}">
                <a16:creationId xmlns:a16="http://schemas.microsoft.com/office/drawing/2014/main" id="{350BFC7F-83F4-7900-2A7B-3C96E30A56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61560" y="942447"/>
            <a:ext cx="1862209" cy="2418305"/>
          </a:xfrm>
          <a:prstGeom prst="rect">
            <a:avLst/>
          </a:prstGeom>
        </p:spPr>
      </p:pic>
      <p:pic>
        <p:nvPicPr>
          <p:cNvPr id="15" name="Image 14">
            <a:extLst>
              <a:ext uri="{FF2B5EF4-FFF2-40B4-BE49-F238E27FC236}">
                <a16:creationId xmlns:a16="http://schemas.microsoft.com/office/drawing/2014/main" id="{820CA2F6-83F7-A029-52D4-9C0243F34D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76083" y="1430631"/>
            <a:ext cx="2149041" cy="2352152"/>
          </a:xfrm>
          <a:prstGeom prst="rect">
            <a:avLst/>
          </a:prstGeom>
        </p:spPr>
      </p:pic>
      <p:pic>
        <p:nvPicPr>
          <p:cNvPr id="16" name="Image 15">
            <a:extLst>
              <a:ext uri="{FF2B5EF4-FFF2-40B4-BE49-F238E27FC236}">
                <a16:creationId xmlns:a16="http://schemas.microsoft.com/office/drawing/2014/main" id="{4BA56B51-DA85-5652-1679-613DD09E58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49461" y="3496404"/>
            <a:ext cx="3103990" cy="2175469"/>
          </a:xfrm>
          <a:prstGeom prst="rect">
            <a:avLst/>
          </a:prstGeom>
        </p:spPr>
      </p:pic>
      <p:pic>
        <p:nvPicPr>
          <p:cNvPr id="17" name="Image 16">
            <a:extLst>
              <a:ext uri="{FF2B5EF4-FFF2-40B4-BE49-F238E27FC236}">
                <a16:creationId xmlns:a16="http://schemas.microsoft.com/office/drawing/2014/main" id="{447A28A3-9AD9-81BE-1164-33FB58572D4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66200" y="3862333"/>
            <a:ext cx="3871726" cy="2192180"/>
          </a:xfrm>
          <a:prstGeom prst="rect">
            <a:avLst/>
          </a:prstGeom>
        </p:spPr>
      </p:pic>
      <p:sp>
        <p:nvSpPr>
          <p:cNvPr id="18" name="ZoneTexte 17"/>
          <p:cNvSpPr txBox="1"/>
          <p:nvPr/>
        </p:nvSpPr>
        <p:spPr>
          <a:xfrm>
            <a:off x="2692957" y="2968866"/>
            <a:ext cx="1808704"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Préparation ADI</a:t>
            </a:r>
          </a:p>
        </p:txBody>
      </p:sp>
      <p:sp>
        <p:nvSpPr>
          <p:cNvPr id="19" name="ZoneTexte 18"/>
          <p:cNvSpPr txBox="1"/>
          <p:nvPr/>
        </p:nvSpPr>
        <p:spPr>
          <a:xfrm>
            <a:off x="4684206" y="2980589"/>
            <a:ext cx="1808704"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SMT6 installé</a:t>
            </a:r>
          </a:p>
        </p:txBody>
      </p:sp>
      <p:sp>
        <p:nvSpPr>
          <p:cNvPr id="20" name="ZoneTexte 19"/>
          <p:cNvSpPr txBox="1"/>
          <p:nvPr/>
        </p:nvSpPr>
        <p:spPr>
          <a:xfrm>
            <a:off x="6574970" y="2982263"/>
            <a:ext cx="2006321"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ADI proto montées</a:t>
            </a:r>
          </a:p>
        </p:txBody>
      </p:sp>
      <p:sp>
        <p:nvSpPr>
          <p:cNvPr id="21" name="ZoneTexte 20"/>
          <p:cNvSpPr txBox="1"/>
          <p:nvPr/>
        </p:nvSpPr>
        <p:spPr>
          <a:xfrm>
            <a:off x="9880877" y="1434817"/>
            <a:ext cx="2086709"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Raccordement </a:t>
            </a:r>
            <a:r>
              <a:rPr lang="fr-FR" dirty="0" err="1">
                <a:solidFill>
                  <a:schemeClr val="bg1"/>
                </a:solidFill>
                <a:effectLst>
                  <a:outerShdw blurRad="38100" dist="38100" dir="2700000" algn="tl">
                    <a:srgbClr val="000000">
                      <a:alpha val="43137"/>
                    </a:srgbClr>
                  </a:outerShdw>
                </a:effectLst>
              </a:rPr>
              <a:t>cryo</a:t>
            </a:r>
            <a:endParaRPr lang="fr-FR" dirty="0">
              <a:solidFill>
                <a:schemeClr val="bg1"/>
              </a:solidFill>
              <a:effectLst>
                <a:outerShdw blurRad="38100" dist="38100" dir="2700000" algn="tl">
                  <a:srgbClr val="000000">
                    <a:alpha val="43137"/>
                  </a:srgbClr>
                </a:outerShdw>
              </a:effectLst>
            </a:endParaRPr>
          </a:p>
        </p:txBody>
      </p:sp>
      <p:sp>
        <p:nvSpPr>
          <p:cNvPr id="22" name="ZoneTexte 21"/>
          <p:cNvSpPr txBox="1"/>
          <p:nvPr/>
        </p:nvSpPr>
        <p:spPr>
          <a:xfrm>
            <a:off x="785444" y="5251517"/>
            <a:ext cx="1808704"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Montage ADI</a:t>
            </a:r>
          </a:p>
        </p:txBody>
      </p:sp>
      <p:sp>
        <p:nvSpPr>
          <p:cNvPr id="23" name="ZoneTexte 22"/>
          <p:cNvSpPr txBox="1"/>
          <p:nvPr/>
        </p:nvSpPr>
        <p:spPr>
          <a:xfrm>
            <a:off x="5027524" y="3454537"/>
            <a:ext cx="3061400"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Ligne basse énergie et transport lasers</a:t>
            </a:r>
          </a:p>
        </p:txBody>
      </p:sp>
      <p:sp>
        <p:nvSpPr>
          <p:cNvPr id="24" name="ZoneTexte 23"/>
          <p:cNvSpPr txBox="1"/>
          <p:nvPr/>
        </p:nvSpPr>
        <p:spPr>
          <a:xfrm>
            <a:off x="9329894" y="3797855"/>
            <a:ext cx="3061400"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Réglage ligne par étudiants</a:t>
            </a:r>
          </a:p>
        </p:txBody>
      </p:sp>
    </p:spTree>
    <p:extLst>
      <p:ext uri="{BB962C8B-B14F-4D97-AF65-F5344CB8AC3E}">
        <p14:creationId xmlns:p14="http://schemas.microsoft.com/office/powerpoint/2010/main" val="3935543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numéro de diapositive 32"/>
          <p:cNvSpPr>
            <a:spLocks noGrp="1"/>
          </p:cNvSpPr>
          <p:nvPr>
            <p:ph type="sldNum" sz="quarter" idx="12"/>
          </p:nvPr>
        </p:nvSpPr>
        <p:spPr/>
        <p:txBody>
          <a:bodyPr/>
          <a:lstStyle/>
          <a:p>
            <a:fld id="{054C005F-BF1A-4944-A1FC-DC6AD70E561D}" type="slidenum">
              <a:rPr lang="fr-FR" smtClean="0"/>
              <a:t>7</a:t>
            </a:fld>
            <a:endParaRPr lang="fr-FR" dirty="0"/>
          </a:p>
        </p:txBody>
      </p:sp>
      <p:pic>
        <p:nvPicPr>
          <p:cNvPr id="11" name="Image 6" descr="S3-logo3_white.jpg">
            <a:extLst>
              <a:ext uri="{FF2B5EF4-FFF2-40B4-BE49-F238E27FC236}">
                <a16:creationId xmlns:a16="http://schemas.microsoft.com/office/drawing/2014/main" id="{161D0A4E-613C-53AF-AB2C-4A3DB2DE0875}"/>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801" y="264121"/>
            <a:ext cx="483269" cy="604087"/>
          </a:xfrm>
          <a:prstGeom prst="rect">
            <a:avLst/>
          </a:prstGeom>
          <a:noFill/>
          <a:ln w="9525">
            <a:noFill/>
            <a:miter lim="800000"/>
            <a:headEnd/>
            <a:tailEnd/>
          </a:ln>
        </p:spPr>
      </p:pic>
      <p:sp>
        <p:nvSpPr>
          <p:cNvPr id="4" name="Titre 8">
            <a:extLst>
              <a:ext uri="{FF2B5EF4-FFF2-40B4-BE49-F238E27FC236}">
                <a16:creationId xmlns:a16="http://schemas.microsoft.com/office/drawing/2014/main" id="{606FF481-91E3-1AAD-C902-66BC3CCAB037}"/>
              </a:ext>
            </a:extLst>
          </p:cNvPr>
          <p:cNvSpPr txBox="1">
            <a:spLocks/>
          </p:cNvSpPr>
          <p:nvPr/>
        </p:nvSpPr>
        <p:spPr>
          <a:xfrm>
            <a:off x="847955" y="106746"/>
            <a:ext cx="10801350" cy="806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chemeClr val="accent2"/>
                </a:solidFill>
                <a:latin typeface="+mn-lt"/>
              </a:rPr>
              <a:t>Mise en froid  – Août 2025</a:t>
            </a:r>
          </a:p>
        </p:txBody>
      </p:sp>
      <p:grpSp>
        <p:nvGrpSpPr>
          <p:cNvPr id="6" name="Groupe 5"/>
          <p:cNvGrpSpPr>
            <a:grpSpLocks noChangeAspect="1"/>
          </p:cNvGrpSpPr>
          <p:nvPr/>
        </p:nvGrpSpPr>
        <p:grpSpPr>
          <a:xfrm>
            <a:off x="6923305" y="2779712"/>
            <a:ext cx="5178261" cy="3282851"/>
            <a:chOff x="6269924" y="1125416"/>
            <a:chExt cx="5912028" cy="3748036"/>
          </a:xfrm>
        </p:grpSpPr>
        <p:pic>
          <p:nvPicPr>
            <p:cNvPr id="7" name="Image 6">
              <a:extLst>
                <a:ext uri="{FF2B5EF4-FFF2-40B4-BE49-F238E27FC236}">
                  <a16:creationId xmlns:a16="http://schemas.microsoft.com/office/drawing/2014/main" id="{592DEA9F-D894-1A21-A522-A750DF9F0038}"/>
                </a:ext>
              </a:extLst>
            </p:cNvPr>
            <p:cNvPicPr>
              <a:picLocks noChangeAspect="1"/>
            </p:cNvPicPr>
            <p:nvPr/>
          </p:nvPicPr>
          <p:blipFill>
            <a:blip r:embed="rId4"/>
            <a:stretch>
              <a:fillRect/>
            </a:stretch>
          </p:blipFill>
          <p:spPr>
            <a:xfrm>
              <a:off x="6269924" y="1793944"/>
              <a:ext cx="5912028" cy="3079508"/>
            </a:xfrm>
            <a:prstGeom prst="rect">
              <a:avLst/>
            </a:prstGeom>
          </p:spPr>
        </p:pic>
        <p:cxnSp>
          <p:nvCxnSpPr>
            <p:cNvPr id="8" name="Connecteur droit avec flèche 7"/>
            <p:cNvCxnSpPr/>
            <p:nvPr/>
          </p:nvCxnSpPr>
          <p:spPr>
            <a:xfrm flipV="1">
              <a:off x="7084090" y="1436915"/>
              <a:ext cx="10046" cy="55266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6561572" y="1125416"/>
              <a:ext cx="1222682" cy="351389"/>
            </a:xfrm>
            <a:prstGeom prst="rect">
              <a:avLst/>
            </a:prstGeom>
            <a:noFill/>
          </p:spPr>
          <p:txBody>
            <a:bodyPr wrap="square" rtlCol="0">
              <a:spAutoFit/>
            </a:bodyPr>
            <a:lstStyle/>
            <a:p>
              <a:r>
                <a:rPr lang="fr-FR" sz="1400" dirty="0">
                  <a:solidFill>
                    <a:schemeClr val="accent2"/>
                  </a:solidFill>
                </a:rPr>
                <a:t>Point cibles</a:t>
              </a:r>
            </a:p>
          </p:txBody>
        </p:sp>
        <p:cxnSp>
          <p:nvCxnSpPr>
            <p:cNvPr id="10" name="Connecteur droit avec flèche 9"/>
            <p:cNvCxnSpPr/>
            <p:nvPr/>
          </p:nvCxnSpPr>
          <p:spPr>
            <a:xfrm flipH="1" flipV="1">
              <a:off x="10219174" y="1396721"/>
              <a:ext cx="1676" cy="1639561"/>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9376780" y="1127090"/>
              <a:ext cx="2285082" cy="351389"/>
            </a:xfrm>
            <a:prstGeom prst="rect">
              <a:avLst/>
            </a:prstGeom>
            <a:noFill/>
          </p:spPr>
          <p:txBody>
            <a:bodyPr wrap="square" rtlCol="0">
              <a:spAutoFit/>
            </a:bodyPr>
            <a:lstStyle/>
            <a:p>
              <a:r>
                <a:rPr lang="fr-FR" sz="1400" dirty="0">
                  <a:solidFill>
                    <a:schemeClr val="accent2"/>
                  </a:solidFill>
                </a:rPr>
                <a:t>Point achromatique (PA)</a:t>
              </a:r>
            </a:p>
          </p:txBody>
        </p:sp>
        <p:cxnSp>
          <p:nvCxnSpPr>
            <p:cNvPr id="13" name="Connecteur droit 12"/>
            <p:cNvCxnSpPr/>
            <p:nvPr/>
          </p:nvCxnSpPr>
          <p:spPr>
            <a:xfrm flipV="1">
              <a:off x="9053565" y="3034602"/>
              <a:ext cx="1165609" cy="1004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7" name="Connecteur droit avec flèche 16"/>
          <p:cNvCxnSpPr/>
          <p:nvPr/>
        </p:nvCxnSpPr>
        <p:spPr>
          <a:xfrm>
            <a:off x="11058791" y="5401247"/>
            <a:ext cx="4444" cy="627764"/>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0470209" y="6040134"/>
            <a:ext cx="1416992" cy="307777"/>
          </a:xfrm>
          <a:prstGeom prst="rect">
            <a:avLst/>
          </a:prstGeom>
          <a:noFill/>
        </p:spPr>
        <p:txBody>
          <a:bodyPr wrap="square" rtlCol="0">
            <a:spAutoFit/>
          </a:bodyPr>
          <a:lstStyle/>
          <a:p>
            <a:r>
              <a:rPr lang="fr-FR" sz="1400" dirty="0">
                <a:solidFill>
                  <a:schemeClr val="accent2"/>
                </a:solidFill>
              </a:rPr>
              <a:t>Point final focal</a:t>
            </a:r>
          </a:p>
        </p:txBody>
      </p:sp>
      <p:sp>
        <p:nvSpPr>
          <p:cNvPr id="25" name="Étoile à 8 branches 24"/>
          <p:cNvSpPr/>
          <p:nvPr/>
        </p:nvSpPr>
        <p:spPr>
          <a:xfrm>
            <a:off x="9278815" y="3948497"/>
            <a:ext cx="291403" cy="2411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26" name="Étoile à 8 branches 25"/>
          <p:cNvSpPr/>
          <p:nvPr/>
        </p:nvSpPr>
        <p:spPr>
          <a:xfrm>
            <a:off x="8878937" y="3614798"/>
            <a:ext cx="291403" cy="2411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28" name="Étoile à 8 branches 27"/>
          <p:cNvSpPr/>
          <p:nvPr/>
        </p:nvSpPr>
        <p:spPr>
          <a:xfrm>
            <a:off x="9871926" y="4518245"/>
            <a:ext cx="291403" cy="2411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
        <p:nvSpPr>
          <p:cNvPr id="29" name="Étoile à 8 branches 28"/>
          <p:cNvSpPr/>
          <p:nvPr/>
        </p:nvSpPr>
        <p:spPr>
          <a:xfrm>
            <a:off x="9565046" y="4277085"/>
            <a:ext cx="291403" cy="2411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
        <p:nvSpPr>
          <p:cNvPr id="30" name="Étoile à 8 branches 29"/>
          <p:cNvSpPr/>
          <p:nvPr/>
        </p:nvSpPr>
        <p:spPr>
          <a:xfrm>
            <a:off x="7799107" y="3122640"/>
            <a:ext cx="291403" cy="2411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32" name="Étoile à 8 branches 31"/>
          <p:cNvSpPr/>
          <p:nvPr/>
        </p:nvSpPr>
        <p:spPr>
          <a:xfrm>
            <a:off x="10178806" y="4746525"/>
            <a:ext cx="291403" cy="2411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a:t>
            </a:r>
          </a:p>
        </p:txBody>
      </p:sp>
      <p:sp>
        <p:nvSpPr>
          <p:cNvPr id="34" name="Étoile à 8 branches 33"/>
          <p:cNvSpPr/>
          <p:nvPr/>
        </p:nvSpPr>
        <p:spPr>
          <a:xfrm>
            <a:off x="10719476" y="4853354"/>
            <a:ext cx="291403" cy="241160"/>
          </a:xfrm>
          <a:prstGeom prst="star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7</a:t>
            </a:r>
          </a:p>
        </p:txBody>
      </p:sp>
      <p:sp>
        <p:nvSpPr>
          <p:cNvPr id="3" name="ZoneTexte 2">
            <a:extLst>
              <a:ext uri="{FF2B5EF4-FFF2-40B4-BE49-F238E27FC236}">
                <a16:creationId xmlns:a16="http://schemas.microsoft.com/office/drawing/2014/main" id="{4F11E875-0E1E-4BC4-9CDD-CC770A217553}"/>
              </a:ext>
            </a:extLst>
          </p:cNvPr>
          <p:cNvSpPr txBox="1"/>
          <p:nvPr/>
        </p:nvSpPr>
        <p:spPr>
          <a:xfrm>
            <a:off x="79842" y="1270841"/>
            <a:ext cx="8827245" cy="5355312"/>
          </a:xfrm>
          <a:prstGeom prst="rect">
            <a:avLst/>
          </a:prstGeom>
          <a:noFill/>
        </p:spPr>
        <p:txBody>
          <a:bodyPr wrap="square">
            <a:spAutoFit/>
          </a:bodyPr>
          <a:lstStyle/>
          <a:p>
            <a:r>
              <a:rPr lang="fr-FR" b="1" u="sng" dirty="0">
                <a:cs typeface="Calibri" panose="020F0502020204030204" pitchFamily="34" charset="0"/>
              </a:rPr>
              <a:t>Objectifs :</a:t>
            </a:r>
            <a:r>
              <a:rPr lang="fr-FR" b="1" dirty="0">
                <a:cs typeface="Calibri" panose="020F0502020204030204" pitchFamily="34" charset="0"/>
              </a:rPr>
              <a:t> </a:t>
            </a:r>
          </a:p>
          <a:p>
            <a:pPr marL="285750" indent="-285750">
              <a:buFont typeface="Arial" panose="020B0604020202020204" pitchFamily="34" charset="0"/>
              <a:buChar char="•"/>
            </a:pPr>
            <a:r>
              <a:rPr lang="fr-FR" dirty="0">
                <a:cs typeface="Calibri" panose="020F0502020204030204" pitchFamily="34" charset="0"/>
              </a:rPr>
              <a:t>Mise en froid des 7 SMT à l’azote et à l’hélium</a:t>
            </a:r>
          </a:p>
          <a:p>
            <a:pPr marL="285750" indent="-285750">
              <a:buFont typeface="Arial" panose="020B0604020202020204" pitchFamily="34" charset="0"/>
              <a:buChar char="•"/>
            </a:pPr>
            <a:r>
              <a:rPr lang="fr-FR" dirty="0">
                <a:cs typeface="Calibri" panose="020F0502020204030204" pitchFamily="34" charset="0"/>
              </a:rPr>
              <a:t>Tests des réparations et des nouvelles sondes du niveau d’hélium du SMT#6 pos 2</a:t>
            </a:r>
          </a:p>
          <a:p>
            <a:pPr marL="285750" indent="-285750">
              <a:buFont typeface="Arial" panose="020B0604020202020204" pitchFamily="34" charset="0"/>
              <a:buChar char="•"/>
            </a:pPr>
            <a:r>
              <a:rPr lang="fr-FR" dirty="0">
                <a:cs typeface="Calibri" panose="020F0502020204030204" pitchFamily="34" charset="0"/>
              </a:rPr>
              <a:t>Tests des nouvelles HTS SMT#5 pos 3</a:t>
            </a:r>
          </a:p>
          <a:p>
            <a:pPr marL="285750" indent="-285750">
              <a:buFont typeface="Arial" panose="020B0604020202020204" pitchFamily="34" charset="0"/>
              <a:buChar char="•"/>
            </a:pPr>
            <a:r>
              <a:rPr lang="fr-FR" dirty="0">
                <a:cs typeface="Calibri" panose="020F0502020204030204" pitchFamily="34" charset="0"/>
              </a:rPr>
              <a:t>Alignement des SMT positions 1/2/3</a:t>
            </a:r>
          </a:p>
          <a:p>
            <a:r>
              <a:rPr lang="fr-FR" dirty="0"/>
              <a:t>➔ Commissioning optique jusqu’au point achromatique (1-10 décembre)</a:t>
            </a:r>
          </a:p>
          <a:p>
            <a:endParaRPr lang="fr-FR" b="1" dirty="0">
              <a:cs typeface="Calibri" panose="020F0502020204030204" pitchFamily="34" charset="0"/>
            </a:endParaRPr>
          </a:p>
          <a:p>
            <a:r>
              <a:rPr lang="fr-FR" b="1" u="sng" dirty="0">
                <a:solidFill>
                  <a:srgbClr val="FF0000"/>
                </a:solidFill>
                <a:cs typeface="Calibri" panose="020F0502020204030204" pitchFamily="34" charset="0"/>
              </a:rPr>
              <a:t>Problèmes rencontrés :</a:t>
            </a:r>
          </a:p>
          <a:p>
            <a:endParaRPr lang="fr-FR" b="1" u="sng" dirty="0">
              <a:solidFill>
                <a:srgbClr val="FF0000"/>
              </a:solidFill>
              <a:cs typeface="Calibri" panose="020F0502020204030204" pitchFamily="34" charset="0"/>
            </a:endParaRPr>
          </a:p>
          <a:p>
            <a:pPr marL="285750" indent="-285750">
              <a:buFont typeface="Arial" panose="020B0604020202020204" pitchFamily="34" charset="0"/>
              <a:buChar char="•"/>
            </a:pPr>
            <a:r>
              <a:rPr lang="fr-FR" b="1" dirty="0">
                <a:cs typeface="Calibri" panose="020F0502020204030204" pitchFamily="34" charset="0"/>
              </a:rPr>
              <a:t>Fuites entre l’azote et le vide sur 2 SMT </a:t>
            </a:r>
            <a:r>
              <a:rPr lang="fr-FR" dirty="0">
                <a:cs typeface="Calibri" panose="020F0502020204030204" pitchFamily="34" charset="0"/>
              </a:rPr>
              <a:t>(pos1 non rédhibitoire et pos4)</a:t>
            </a:r>
          </a:p>
          <a:p>
            <a:r>
              <a:rPr lang="fr-FR" dirty="0"/>
              <a:t>F</a:t>
            </a:r>
            <a:r>
              <a:rPr lang="fr-FR" dirty="0">
                <a:effectLst/>
              </a:rPr>
              <a:t>uites au niveau des traversées étanches faisant le lien électrique </a:t>
            </a:r>
          </a:p>
          <a:p>
            <a:r>
              <a:rPr lang="fr-FR" dirty="0">
                <a:effectLst/>
              </a:rPr>
              <a:t>entre le bain d’azote et le vide. </a:t>
            </a:r>
          </a:p>
          <a:p>
            <a:r>
              <a:rPr lang="fr-FR" dirty="0"/>
              <a:t>C</a:t>
            </a:r>
            <a:r>
              <a:rPr lang="fr-FR" dirty="0">
                <a:effectLst/>
              </a:rPr>
              <a:t>orrosion importante probablement due à une mauvaise procédure </a:t>
            </a:r>
          </a:p>
          <a:p>
            <a:r>
              <a:rPr lang="fr-FR" dirty="0">
                <a:effectLst/>
              </a:rPr>
              <a:t>de nettoyage lors de la fabrication qui génère, après plusieurs cycles </a:t>
            </a:r>
          </a:p>
          <a:p>
            <a:r>
              <a:rPr lang="fr-FR" dirty="0">
                <a:effectLst/>
              </a:rPr>
              <a:t>de mise en froid, des fuites au niveau du vide d’isolation du cryostat.</a:t>
            </a:r>
            <a:endParaRPr lang="fr-FR" dirty="0"/>
          </a:p>
          <a:p>
            <a:endParaRPr lang="fr-FR" b="1" u="sng" dirty="0">
              <a:solidFill>
                <a:srgbClr val="FF0000"/>
              </a:solidFill>
              <a:cs typeface="Calibri" panose="020F0502020204030204" pitchFamily="34" charset="0"/>
            </a:endParaRPr>
          </a:p>
          <a:p>
            <a:pPr marL="285750" indent="-285750">
              <a:buFont typeface="Arial" panose="020B0604020202020204" pitchFamily="34" charset="0"/>
              <a:buChar char="•"/>
            </a:pPr>
            <a:r>
              <a:rPr lang="fr-FR" b="1" dirty="0">
                <a:cs typeface="Calibri" panose="020F0502020204030204" pitchFamily="34" charset="0"/>
              </a:rPr>
              <a:t>Fuites entre l’hélium et le vide sur le SMT (pos2)</a:t>
            </a:r>
          </a:p>
          <a:p>
            <a:r>
              <a:rPr lang="fr-FR" dirty="0">
                <a:cs typeface="Calibri" panose="020F0502020204030204" pitchFamily="34" charset="0"/>
              </a:rPr>
              <a:t>Fuites identifiées sur les soudures après réparation</a:t>
            </a:r>
          </a:p>
          <a:p>
            <a:endParaRPr lang="fr-FR" b="1" dirty="0">
              <a:cs typeface="Calibri" panose="020F0502020204030204" pitchFamily="34" charset="0"/>
            </a:endParaRPr>
          </a:p>
        </p:txBody>
      </p:sp>
    </p:spTree>
    <p:extLst>
      <p:ext uri="{BB962C8B-B14F-4D97-AF65-F5344CB8AC3E}">
        <p14:creationId xmlns:p14="http://schemas.microsoft.com/office/powerpoint/2010/main" val="927012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numéro de diapositive 32"/>
          <p:cNvSpPr>
            <a:spLocks noGrp="1"/>
          </p:cNvSpPr>
          <p:nvPr>
            <p:ph type="sldNum" sz="quarter" idx="12"/>
          </p:nvPr>
        </p:nvSpPr>
        <p:spPr/>
        <p:txBody>
          <a:bodyPr/>
          <a:lstStyle/>
          <a:p>
            <a:fld id="{054C005F-BF1A-4944-A1FC-DC6AD70E561D}" type="slidenum">
              <a:rPr lang="fr-FR" smtClean="0"/>
              <a:t>8</a:t>
            </a:fld>
            <a:endParaRPr lang="fr-FR" dirty="0"/>
          </a:p>
        </p:txBody>
      </p:sp>
      <p:pic>
        <p:nvPicPr>
          <p:cNvPr id="11" name="Image 6" descr="S3-logo3_white.jpg">
            <a:extLst>
              <a:ext uri="{FF2B5EF4-FFF2-40B4-BE49-F238E27FC236}">
                <a16:creationId xmlns:a16="http://schemas.microsoft.com/office/drawing/2014/main" id="{161D0A4E-613C-53AF-AB2C-4A3DB2DE0875}"/>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801" y="264121"/>
            <a:ext cx="483269" cy="604087"/>
          </a:xfrm>
          <a:prstGeom prst="rect">
            <a:avLst/>
          </a:prstGeom>
          <a:noFill/>
          <a:ln w="9525">
            <a:noFill/>
            <a:miter lim="800000"/>
            <a:headEnd/>
            <a:tailEnd/>
          </a:ln>
        </p:spPr>
      </p:pic>
      <p:sp>
        <p:nvSpPr>
          <p:cNvPr id="4" name="Titre 8">
            <a:extLst>
              <a:ext uri="{FF2B5EF4-FFF2-40B4-BE49-F238E27FC236}">
                <a16:creationId xmlns:a16="http://schemas.microsoft.com/office/drawing/2014/main" id="{606FF481-91E3-1AAD-C902-66BC3CCAB037}"/>
              </a:ext>
            </a:extLst>
          </p:cNvPr>
          <p:cNvSpPr txBox="1">
            <a:spLocks/>
          </p:cNvSpPr>
          <p:nvPr/>
        </p:nvSpPr>
        <p:spPr>
          <a:xfrm>
            <a:off x="847955" y="106746"/>
            <a:ext cx="10801350" cy="806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chemeClr val="accent2"/>
                </a:solidFill>
                <a:latin typeface="+mn-lt"/>
              </a:rPr>
              <a:t>Plan d’action</a:t>
            </a:r>
          </a:p>
        </p:txBody>
      </p:sp>
      <p:sp>
        <p:nvSpPr>
          <p:cNvPr id="3" name="ZoneTexte 2">
            <a:extLst>
              <a:ext uri="{FF2B5EF4-FFF2-40B4-BE49-F238E27FC236}">
                <a16:creationId xmlns:a16="http://schemas.microsoft.com/office/drawing/2014/main" id="{4F11E875-0E1E-4BC4-9CDD-CC770A217553}"/>
              </a:ext>
            </a:extLst>
          </p:cNvPr>
          <p:cNvSpPr txBox="1"/>
          <p:nvPr/>
        </p:nvSpPr>
        <p:spPr>
          <a:xfrm>
            <a:off x="-145915" y="1139378"/>
            <a:ext cx="7743217" cy="5078313"/>
          </a:xfrm>
          <a:prstGeom prst="rect">
            <a:avLst/>
          </a:prstGeom>
          <a:noFill/>
        </p:spPr>
        <p:txBody>
          <a:bodyPr wrap="square">
            <a:spAutoFit/>
          </a:bodyPr>
          <a:lstStyle/>
          <a:p>
            <a:pPr marL="735330" indent="-285750">
              <a:buFont typeface="Arial" panose="020B0604020202020204" pitchFamily="34" charset="0"/>
              <a:buChar char="•"/>
            </a:pPr>
            <a:r>
              <a:rPr lang="fr-FR" dirty="0"/>
              <a:t>C</a:t>
            </a:r>
            <a:r>
              <a:rPr lang="fr-FR" dirty="0">
                <a:effectLst/>
              </a:rPr>
              <a:t>hangement des traversées : on commande ce qu’il faut pour changer les 32 traversées nécessaires pour les deux SMT</a:t>
            </a:r>
          </a:p>
          <a:p>
            <a:pPr marL="735330" indent="-285750">
              <a:buFont typeface="Arial" panose="020B0604020202020204" pitchFamily="34" charset="0"/>
              <a:buChar char="•"/>
            </a:pPr>
            <a:r>
              <a:rPr lang="fr-FR" dirty="0">
                <a:effectLst/>
              </a:rPr>
              <a:t>On approvisionne et on met en place la mécanique nécessaire aux jauges de niveau hélium et aux drains sur les deux SMT (les sondes de niveau sont dispo) ;</a:t>
            </a:r>
          </a:p>
          <a:p>
            <a:pPr marL="449580"/>
            <a:endParaRPr lang="fr-FR" dirty="0"/>
          </a:p>
          <a:p>
            <a:pPr marL="735330" indent="-285750">
              <a:buFont typeface="Arial" panose="020B0604020202020204" pitchFamily="34" charset="0"/>
              <a:buChar char="•"/>
            </a:pPr>
            <a:r>
              <a:rPr lang="fr-FR" dirty="0">
                <a:effectLst/>
              </a:rPr>
              <a:t>Ordonnancement :</a:t>
            </a:r>
          </a:p>
          <a:p>
            <a:pPr marL="1184910" indent="-285750">
              <a:buFont typeface="Courier New" panose="02070309020205020404" pitchFamily="49" charset="0"/>
              <a:buChar char="o"/>
            </a:pPr>
            <a:r>
              <a:rPr lang="fr-FR" dirty="0">
                <a:effectLst/>
              </a:rPr>
              <a:t>On continue le travail engagé sur le SMT P2 en faisant appel à une expertise (IUMM, Institut de soudure, et DACM) ;</a:t>
            </a:r>
          </a:p>
          <a:p>
            <a:pPr marL="1184910" indent="-285750">
              <a:buFont typeface="Courier New" panose="02070309020205020404" pitchFamily="49" charset="0"/>
              <a:buChar char="o"/>
            </a:pPr>
            <a:r>
              <a:rPr lang="fr-FR" dirty="0">
                <a:effectLst/>
              </a:rPr>
              <a:t>On demande à l’institut de soudure la possibilité de contrôler nos soudures via des moyens ultrasons ou autre ;</a:t>
            </a:r>
          </a:p>
          <a:p>
            <a:pPr marL="1184910" indent="-285750">
              <a:buFont typeface="Courier New" panose="02070309020205020404" pitchFamily="49" charset="0"/>
              <a:buChar char="o"/>
            </a:pPr>
            <a:r>
              <a:rPr lang="fr-FR" dirty="0">
                <a:effectLst/>
              </a:rPr>
              <a:t>On lance la réparation du SMT P4 -&gt; si tout se passe bien, pourrait être finalisé fin 2025 ;</a:t>
            </a:r>
          </a:p>
          <a:p>
            <a:pPr marL="1184910" indent="-285750">
              <a:buFont typeface="Courier New" panose="02070309020205020404" pitchFamily="49" charset="0"/>
              <a:buChar char="o"/>
            </a:pPr>
            <a:r>
              <a:rPr lang="fr-FR" dirty="0">
                <a:effectLst/>
              </a:rPr>
              <a:t>On attend de voir comment se déroule la réparation du SMT P4 et les données d’entrée complémentaires concernant le liquéfacteur, ainsi que l’expertise demandé au DACM,  pour voir si on engage le SMT P1 début 2025.</a:t>
            </a:r>
          </a:p>
          <a:p>
            <a:endParaRPr lang="fr-FR" b="1" dirty="0">
              <a:cs typeface="Calibri" panose="020F0502020204030204" pitchFamily="34" charset="0"/>
            </a:endParaRPr>
          </a:p>
        </p:txBody>
      </p:sp>
      <p:pic>
        <p:nvPicPr>
          <p:cNvPr id="2" name="Picture 2" descr="page6image20689712">
            <a:extLst>
              <a:ext uri="{FF2B5EF4-FFF2-40B4-BE49-F238E27FC236}">
                <a16:creationId xmlns:a16="http://schemas.microsoft.com/office/drawing/2014/main" id="{49C4D119-B94A-553D-3198-0D7F63C78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999" y="464526"/>
            <a:ext cx="1983179" cy="194085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age8image10908256">
            <a:extLst>
              <a:ext uri="{FF2B5EF4-FFF2-40B4-BE49-F238E27FC236}">
                <a16:creationId xmlns:a16="http://schemas.microsoft.com/office/drawing/2014/main" id="{7F1D6138-AD2F-45FD-43A0-9D4A747DD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2999" y="2450826"/>
            <a:ext cx="2987431" cy="1410511"/>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1DD0456C-5B65-894C-8B56-AE9434F8B122}"/>
              </a:ext>
            </a:extLst>
          </p:cNvPr>
          <p:cNvPicPr>
            <a:picLocks noChangeAspect="1"/>
          </p:cNvPicPr>
          <p:nvPr/>
        </p:nvPicPr>
        <p:blipFill>
          <a:blip r:embed="rId6"/>
          <a:stretch>
            <a:fillRect/>
          </a:stretch>
        </p:blipFill>
        <p:spPr>
          <a:xfrm>
            <a:off x="8131870" y="3978820"/>
            <a:ext cx="1926530" cy="2576443"/>
          </a:xfrm>
          <a:prstGeom prst="rect">
            <a:avLst/>
          </a:prstGeom>
        </p:spPr>
      </p:pic>
      <p:sp>
        <p:nvSpPr>
          <p:cNvPr id="16" name="Ellipse 15">
            <a:extLst>
              <a:ext uri="{FF2B5EF4-FFF2-40B4-BE49-F238E27FC236}">
                <a16:creationId xmlns:a16="http://schemas.microsoft.com/office/drawing/2014/main" id="{910FE915-D6BA-C08A-2325-247251FA9C0C}"/>
              </a:ext>
            </a:extLst>
          </p:cNvPr>
          <p:cNvSpPr/>
          <p:nvPr/>
        </p:nvSpPr>
        <p:spPr>
          <a:xfrm>
            <a:off x="8628207" y="5184843"/>
            <a:ext cx="466928" cy="82685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9FA6969E-134B-B0C1-1877-584C010916F8}"/>
              </a:ext>
            </a:extLst>
          </p:cNvPr>
          <p:cNvSpPr/>
          <p:nvPr/>
        </p:nvSpPr>
        <p:spPr>
          <a:xfrm>
            <a:off x="8161278" y="2829998"/>
            <a:ext cx="1712295" cy="82685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10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Espace réservé du numéro de diapositive 32"/>
          <p:cNvSpPr>
            <a:spLocks noGrp="1"/>
          </p:cNvSpPr>
          <p:nvPr>
            <p:ph type="sldNum" sz="quarter" idx="12"/>
          </p:nvPr>
        </p:nvSpPr>
        <p:spPr/>
        <p:txBody>
          <a:bodyPr/>
          <a:lstStyle/>
          <a:p>
            <a:fld id="{054C005F-BF1A-4944-A1FC-DC6AD70E561D}" type="slidenum">
              <a:rPr lang="fr-FR" smtClean="0"/>
              <a:t>9</a:t>
            </a:fld>
            <a:endParaRPr lang="fr-FR" dirty="0"/>
          </a:p>
        </p:txBody>
      </p:sp>
      <p:pic>
        <p:nvPicPr>
          <p:cNvPr id="11" name="Image 6" descr="S3-logo3_white.jpg">
            <a:extLst>
              <a:ext uri="{FF2B5EF4-FFF2-40B4-BE49-F238E27FC236}">
                <a16:creationId xmlns:a16="http://schemas.microsoft.com/office/drawing/2014/main" id="{161D0A4E-613C-53AF-AB2C-4A3DB2DE0875}"/>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801" y="264121"/>
            <a:ext cx="483269" cy="604087"/>
          </a:xfrm>
          <a:prstGeom prst="rect">
            <a:avLst/>
          </a:prstGeom>
          <a:noFill/>
          <a:ln w="9525">
            <a:noFill/>
            <a:miter lim="800000"/>
            <a:headEnd/>
            <a:tailEnd/>
          </a:ln>
        </p:spPr>
      </p:pic>
      <p:sp>
        <p:nvSpPr>
          <p:cNvPr id="4" name="Titre 8">
            <a:extLst>
              <a:ext uri="{FF2B5EF4-FFF2-40B4-BE49-F238E27FC236}">
                <a16:creationId xmlns:a16="http://schemas.microsoft.com/office/drawing/2014/main" id="{606FF481-91E3-1AAD-C902-66BC3CCAB037}"/>
              </a:ext>
            </a:extLst>
          </p:cNvPr>
          <p:cNvSpPr txBox="1">
            <a:spLocks/>
          </p:cNvSpPr>
          <p:nvPr/>
        </p:nvSpPr>
        <p:spPr>
          <a:xfrm>
            <a:off x="847955" y="106746"/>
            <a:ext cx="10801350" cy="806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2"/>
                </a:solidFill>
                <a:latin typeface="+mn-lt"/>
              </a:rPr>
              <a:t>ASNR inspection (</a:t>
            </a:r>
            <a:r>
              <a:rPr lang="en-GB" sz="3200" b="1" dirty="0" err="1">
                <a:solidFill>
                  <a:schemeClr val="accent2"/>
                </a:solidFill>
                <a:latin typeface="+mn-lt"/>
              </a:rPr>
              <a:t>Septembre</a:t>
            </a:r>
            <a:r>
              <a:rPr lang="en-GB" sz="3200" b="1" dirty="0">
                <a:solidFill>
                  <a:schemeClr val="accent2"/>
                </a:solidFill>
                <a:latin typeface="+mn-lt"/>
              </a:rPr>
              <a:t> 25)</a:t>
            </a:r>
          </a:p>
        </p:txBody>
      </p:sp>
      <p:sp>
        <p:nvSpPr>
          <p:cNvPr id="14" name="ZoneTexte 13">
            <a:extLst>
              <a:ext uri="{FF2B5EF4-FFF2-40B4-BE49-F238E27FC236}">
                <a16:creationId xmlns:a16="http://schemas.microsoft.com/office/drawing/2014/main" id="{66CEF5AC-0AD1-EEF9-1773-DFFF6E2BC930}"/>
              </a:ext>
            </a:extLst>
          </p:cNvPr>
          <p:cNvSpPr txBox="1"/>
          <p:nvPr/>
        </p:nvSpPr>
        <p:spPr>
          <a:xfrm>
            <a:off x="279801" y="1305341"/>
            <a:ext cx="11112255" cy="4524315"/>
          </a:xfrm>
          <a:prstGeom prst="rect">
            <a:avLst/>
          </a:prstGeom>
          <a:noFill/>
        </p:spPr>
        <p:txBody>
          <a:bodyPr wrap="square">
            <a:spAutoFit/>
          </a:bodyPr>
          <a:lstStyle/>
          <a:p>
            <a:r>
              <a:rPr lang="fr-FR" dirty="0">
                <a:latin typeface="Arial" panose="020B0604020202020204" pitchFamily="34" charset="0"/>
              </a:rPr>
              <a:t>L</a:t>
            </a:r>
            <a:r>
              <a:rPr lang="fr-FR" dirty="0">
                <a:effectLst/>
                <a:latin typeface="Arial" panose="020B0604020202020204" pitchFamily="34" charset="0"/>
              </a:rPr>
              <a:t>ors de l’inspection de l’ASNR du 25 septembre sur les équipements sous pression (ESP)  soumis à la réglementation, l’inspecteur a identifié que la boite froide de S3 contenait un ESP (AP n°54 du fabriquant SUMITUMO) dont le certificat de conformité de conception avait été retiré par l’organisme habilité du fait de défaut relatif à la qualification du personnel de soudage ainsi qu’au respect des  procédures de soudage. </a:t>
            </a:r>
          </a:p>
          <a:p>
            <a:endParaRPr lang="fr-FR" dirty="0"/>
          </a:p>
          <a:p>
            <a:r>
              <a:rPr lang="fr-FR" dirty="0">
                <a:effectLst/>
                <a:latin typeface="Arial" panose="020B0604020202020204" pitchFamily="34" charset="0"/>
              </a:rPr>
              <a:t>Par conséquent, </a:t>
            </a:r>
            <a:r>
              <a:rPr lang="fr-FR" dirty="0">
                <a:solidFill>
                  <a:srgbClr val="FF0000"/>
                </a:solidFill>
                <a:effectLst/>
                <a:latin typeface="Arial" panose="020B0604020202020204" pitchFamily="34" charset="0"/>
              </a:rPr>
              <a:t>l’ASNR a demandé au GANIL de le mettre à l’arrêt</a:t>
            </a:r>
            <a:r>
              <a:rPr lang="fr-FR" dirty="0">
                <a:effectLst/>
                <a:latin typeface="Arial" panose="020B0604020202020204" pitchFamily="34" charset="0"/>
              </a:rPr>
              <a:t> et de saisir la Direction Générale de la Prévention des Risques (DGPR) afin de lancer dès à présent le processus administratif ayant pour objectif d’obtenir une autorisation de remise en fonctionnement. </a:t>
            </a:r>
          </a:p>
          <a:p>
            <a:endParaRPr lang="fr-FR" dirty="0"/>
          </a:p>
          <a:p>
            <a:r>
              <a:rPr lang="fr-FR" dirty="0">
                <a:effectLst/>
                <a:latin typeface="Arial" panose="020B0604020202020204" pitchFamily="34" charset="0"/>
              </a:rPr>
              <a:t>Nous mettons tout en œuvre afin de réduire le délai d’indisponibilité de la boite froide de S3 résultante de l’arrêt de cet équipement : des réunions ont eu lieu cette semaine avec les équipes d'ITER qui est confronté au même problème, et avec le Pôle de compétences CEA sur ces sujets. Un contact nous a été donné à la DGPR. Toutefois, les délais à envisager pour obtenir l'autorisation de redémarrer la boite froide rendent inatteignable l'objectif du début de commissioning optique prévu début décembre.</a:t>
            </a:r>
          </a:p>
          <a:p>
            <a:endParaRPr lang="fr-FR" dirty="0"/>
          </a:p>
          <a:p>
            <a:r>
              <a:rPr lang="fr-FR" dirty="0">
                <a:effectLst/>
                <a:latin typeface="Arial" panose="020B0604020202020204" pitchFamily="34" charset="0"/>
              </a:rPr>
              <a:t>Compte-tenu de ces différents événements, le Run 4 est annulé.</a:t>
            </a:r>
            <a:endParaRPr lang="fr-FR" dirty="0"/>
          </a:p>
        </p:txBody>
      </p:sp>
    </p:spTree>
    <p:extLst>
      <p:ext uri="{BB962C8B-B14F-4D97-AF65-F5344CB8AC3E}">
        <p14:creationId xmlns:p14="http://schemas.microsoft.com/office/powerpoint/2010/main" val="2856111541"/>
      </p:ext>
    </p:extLst>
  </p:cSld>
  <p:clrMapOvr>
    <a:masterClrMapping/>
  </p:clrMapOvr>
</p:sld>
</file>

<file path=ppt/theme/theme1.xml><?xml version="1.0" encoding="utf-8"?>
<a:theme xmlns:a="http://schemas.openxmlformats.org/drawingml/2006/main" name="Thème Office">
  <a:themeElements>
    <a:clrScheme name="GANIL">
      <a:dk1>
        <a:srgbClr val="000000"/>
      </a:dk1>
      <a:lt1>
        <a:srgbClr val="FFFFFF"/>
      </a:lt1>
      <a:dk2>
        <a:srgbClr val="261F4D"/>
      </a:dk2>
      <a:lt2>
        <a:srgbClr val="CACDDE"/>
      </a:lt2>
      <a:accent1>
        <a:srgbClr val="60A3B3"/>
      </a:accent1>
      <a:accent2>
        <a:srgbClr val="ED7D31"/>
      </a:accent2>
      <a:accent3>
        <a:srgbClr val="A5A5A5"/>
      </a:accent3>
      <a:accent4>
        <a:srgbClr val="FFC000"/>
      </a:accent4>
      <a:accent5>
        <a:srgbClr val="5B9BD5"/>
      </a:accent5>
      <a:accent6>
        <a:srgbClr val="70AD47"/>
      </a:accent6>
      <a:hlink>
        <a:srgbClr val="60A3B3"/>
      </a:hlink>
      <a:folHlink>
        <a:srgbClr val="C958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22284</TotalTime>
  <Words>904</Words>
  <Application>Microsoft Macintosh PowerPoint</Application>
  <PresentationFormat>Grand écran</PresentationFormat>
  <Paragraphs>117</Paragraphs>
  <Slides>10</Slides>
  <Notes>6</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vt:i4>
      </vt:variant>
    </vt:vector>
  </HeadingPairs>
  <TitlesOfParts>
    <vt:vector size="14" baseType="lpstr">
      <vt:lpstr>Arial</vt:lpstr>
      <vt:lpstr>Calibri</vt:lpstr>
      <vt:lpstr>Courier New</vt:lpstr>
      <vt:lpstr>Thème Office</vt:lpstr>
      <vt:lpstr>Super Separator Spectrometer  EAP des projets S3 – DESIR 09/10/2025</vt:lpstr>
      <vt:lpstr> J6x : commissioning milestones</vt:lpstr>
      <vt:lpstr>Le dipôle électrique de S3 a atteint sa tension pour les prochains jalons J6B/C</vt:lpstr>
      <vt:lpstr>Présentation PowerPoint</vt:lpstr>
      <vt:lpstr>Présentation PowerPoint</vt:lpstr>
      <vt:lpstr>Présentation PowerPoint</vt:lpstr>
      <vt:lpstr>Présentation PowerPoint</vt:lpstr>
      <vt:lpstr>Présentation PowerPoint</vt:lpstr>
      <vt:lpstr>Présentation PowerPoint</vt:lpstr>
      <vt:lpstr>Next expected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Camille Robinet</dc:creator>
  <cp:lastModifiedBy>Microsoft Office User</cp:lastModifiedBy>
  <cp:revision>96</cp:revision>
  <dcterms:created xsi:type="dcterms:W3CDTF">2024-02-01T13:48:29Z</dcterms:created>
  <dcterms:modified xsi:type="dcterms:W3CDTF">2025-10-07T09:19:43Z</dcterms:modified>
</cp:coreProperties>
</file>