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82" r:id="rId4"/>
    <p:sldId id="272" r:id="rId5"/>
    <p:sldId id="333" r:id="rId6"/>
    <p:sldId id="339" r:id="rId7"/>
    <p:sldId id="266" r:id="rId8"/>
    <p:sldId id="422" r:id="rId9"/>
    <p:sldId id="354" r:id="rId10"/>
    <p:sldId id="336" r:id="rId11"/>
    <p:sldId id="338" r:id="rId12"/>
    <p:sldId id="417" r:id="rId13"/>
    <p:sldId id="262" r:id="rId14"/>
    <p:sldId id="268" r:id="rId15"/>
    <p:sldId id="279" r:id="rId16"/>
    <p:sldId id="283" r:id="rId17"/>
    <p:sldId id="27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2" autoAdjust="0"/>
    <p:restoredTop sz="84664" autoAdjust="0"/>
  </p:normalViewPr>
  <p:slideViewPr>
    <p:cSldViewPr snapToGrid="0" showGuides="1">
      <p:cViewPr varScale="1">
        <p:scale>
          <a:sx n="81" d="100"/>
          <a:sy n="81" d="100"/>
        </p:scale>
        <p:origin x="91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231D-8846-43A5-BBBB-160388665543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650FC-C3FD-4E94-9B12-2DCB5D092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14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B68BB8-F6AC-4D88-BF68-25EC59526D80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827CE-D00E-41D2-AF21-DDC277A152E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04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9412-A8F9-4FDE-88BF-214194265AB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390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9412-A8F9-4FDE-88BF-214194265AB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7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9412-A8F9-4FDE-88BF-214194265AB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746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650FC-C3FD-4E94-9B12-2DCB5D09206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02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6448-2321-494A-836D-044E67A0433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16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6448-2321-494A-836D-044E67A043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04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6448-2321-494A-836D-044E67A043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9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B68BB8-F6AC-4D88-BF68-25EC59526D80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54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specifically the pressure 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B68BB8-F6AC-4D88-BF68-25EC59526D80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2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650FC-C3FD-4E94-9B12-2DCB5D09206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01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650FC-C3FD-4E94-9B12-2DCB5D09206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16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650FC-C3FD-4E94-9B12-2DCB5D09206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99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74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50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69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xfrm>
            <a:off x="3695733" y="6516000"/>
            <a:ext cx="6912000" cy="3600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IN2P3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1"/>
          </p:nvPr>
        </p:nvSpPr>
        <p:spPr>
          <a:xfrm>
            <a:off x="1967541" y="6516000"/>
            <a:ext cx="1536000" cy="36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2512-6CE3-6548-932C-EB4AA599411C}" type="datetime1">
              <a:rPr lang="fr-FR" smtClean="0"/>
              <a:t>08/10/2025</a:t>
            </a:fld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11088555" y="6516000"/>
            <a:ext cx="960000" cy="360000"/>
          </a:xfrm>
        </p:spPr>
        <p:txBody>
          <a:bodyPr/>
          <a:lstStyle>
            <a:lvl1pPr>
              <a:defRPr/>
            </a:lvl1pPr>
          </a:lstStyle>
          <a:p>
            <a:fld id="{D384CA22-6367-EA44-B647-20E2FBBA2D0E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4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11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70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90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1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13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2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3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5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F5B6-E702-4876-91CF-01452ACEB5CD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D3D80-4061-4ADF-8EF9-D041EA635A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73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a.2021.165857.%20567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08" y="884125"/>
            <a:ext cx="6696000" cy="3565620"/>
          </a:xfrm>
          <a:prstGeom prst="rect">
            <a:avLst/>
          </a:prstGeom>
          <a:effectLst>
            <a:softEdge rad="63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2725328" y="4742299"/>
                <a:ext cx="7942672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C00000"/>
                    </a:solidFill>
                    <a:latin typeface="Bahnschrift" panose="020B0502040204020203" pitchFamily="34" charset="0"/>
                  </a:rPr>
                  <a:t>PIPERADE</a:t>
                </a:r>
                <a:r>
                  <a:rPr lang="fr-FR" dirty="0">
                    <a:latin typeface="Bahnschrift" panose="020B0502040204020203" pitchFamily="34" charset="0"/>
                  </a:rPr>
                  <a:t> (parallèle à la ligne centrale DESIR)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>
                    <a:latin typeface="Bahnschrift" panose="020B0502040204020203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dirty="0">
                    <a:latin typeface="Bahnschrift" panose="020B0502040204020203" pitchFamily="34" charset="0"/>
                  </a:rPr>
                  <a:t>Purifier le faisceau pour spectroscopie assistée par piège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>
                    <a:latin typeface="Bahnschrift" panose="020B0502040204020203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dirty="0">
                    <a:latin typeface="Bahnschrift" panose="020B0502040204020203" pitchFamily="34" charset="0"/>
                  </a:rPr>
                  <a:t>Spectrométrie de masse des noyaux exotiques</a:t>
                </a: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328" y="4742299"/>
                <a:ext cx="7942672" cy="923330"/>
              </a:xfrm>
              <a:prstGeom prst="rect">
                <a:avLst/>
              </a:prstGeom>
              <a:blipFill>
                <a:blip r:embed="rId3"/>
                <a:stretch>
                  <a:fillRect l="-614"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0" y="58308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" panose="020B0502040204020203" pitchFamily="34" charset="0"/>
              </a:rPr>
              <a:t>Optimisation et caractérisation de PIPERADE au LP2iB avant installation à DESIR fin 2026</a:t>
            </a:r>
          </a:p>
          <a:p>
            <a:pPr algn="ctr"/>
            <a:r>
              <a:rPr lang="fr-FR" b="1" dirty="0">
                <a:latin typeface="Bahnschrift" panose="020B0502040204020203" pitchFamily="34" charset="0"/>
              </a:rPr>
              <a:t>Développement des outils pour mise en œuvre des méthodes instrumentales </a:t>
            </a:r>
            <a:r>
              <a:rPr lang="fr-FR" i="1" dirty="0">
                <a:latin typeface="Bahnschrift" panose="020B0502040204020203" pitchFamily="34" charset="0"/>
              </a:rPr>
              <a:t>(techniques de piégeage / mesures)</a:t>
            </a:r>
            <a:endParaRPr lang="fr-FR" b="1" i="1" dirty="0">
              <a:latin typeface="Bahnschrift" panose="020B0502040204020203" pitchFamily="34" charset="0"/>
            </a:endParaRPr>
          </a:p>
        </p:txBody>
      </p:sp>
      <p:sp>
        <p:nvSpPr>
          <p:cNvPr id="8" name="Arc 7"/>
          <p:cNvSpPr/>
          <p:nvPr/>
        </p:nvSpPr>
        <p:spPr>
          <a:xfrm rot="19260000">
            <a:off x="3386985" y="2416434"/>
            <a:ext cx="939763" cy="594675"/>
          </a:xfrm>
          <a:prstGeom prst="arc">
            <a:avLst>
              <a:gd name="adj1" fmla="val 101643"/>
              <a:gd name="adj2" fmla="val 21331990"/>
            </a:avLst>
          </a:prstGeom>
          <a:noFill/>
          <a:ln w="92075" cmpd="sng">
            <a:solidFill>
              <a:srgbClr val="C00000"/>
            </a:solidFill>
            <a:prstDash val="solid"/>
          </a:ln>
          <a:effectLst>
            <a:glow rad="25400">
              <a:schemeClr val="bg1">
                <a:alpha val="75000"/>
              </a:schemeClr>
            </a:glo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11473" y="20215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GPIB</a:t>
            </a:r>
            <a:endParaRPr lang="fr-FR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2" name="Ellipse 31"/>
          <p:cNvSpPr/>
          <p:nvPr/>
        </p:nvSpPr>
        <p:spPr>
          <a:xfrm rot="19260000">
            <a:off x="5797796" y="1748232"/>
            <a:ext cx="984911" cy="843674"/>
          </a:xfrm>
          <a:prstGeom prst="ellipse">
            <a:avLst/>
          </a:prstGeom>
          <a:noFill/>
          <a:ln w="92075" cmpd="sng">
            <a:solidFill>
              <a:srgbClr val="A00000"/>
            </a:solidFill>
            <a:prstDash val="solid"/>
          </a:ln>
          <a:effectLst>
            <a:glow>
              <a:schemeClr val="bg1">
                <a:alpha val="3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0" name="Groupe 49"/>
          <p:cNvGrpSpPr/>
          <p:nvPr/>
        </p:nvGrpSpPr>
        <p:grpSpPr>
          <a:xfrm>
            <a:off x="4092575" y="2054226"/>
            <a:ext cx="1778000" cy="671513"/>
            <a:chOff x="2568575" y="2054225"/>
            <a:chExt cx="1778000" cy="671513"/>
          </a:xfrm>
          <a:effectLst>
            <a:glow rad="63500">
              <a:schemeClr val="bg1">
                <a:alpha val="75000"/>
              </a:schemeClr>
            </a:glow>
          </a:effectLst>
        </p:grpSpPr>
        <p:cxnSp>
          <p:nvCxnSpPr>
            <p:cNvPr id="36" name="Connecteur droit 35"/>
            <p:cNvCxnSpPr/>
            <p:nvPr/>
          </p:nvCxnSpPr>
          <p:spPr>
            <a:xfrm flipV="1">
              <a:off x="2568575" y="2054225"/>
              <a:ext cx="579438" cy="458788"/>
            </a:xfrm>
            <a:prstGeom prst="line">
              <a:avLst/>
            </a:prstGeom>
            <a:ln w="60325" cap="rnd">
              <a:solidFill>
                <a:srgbClr val="C00000"/>
              </a:solidFill>
              <a:tailEnd w="sm" len="sm"/>
            </a:ln>
            <a:effectLst>
              <a:softEdge rad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148013" y="2054225"/>
              <a:ext cx="919855" cy="671513"/>
            </a:xfrm>
            <a:prstGeom prst="line">
              <a:avLst/>
            </a:prstGeom>
            <a:ln w="60325" cap="rnd">
              <a:solidFill>
                <a:srgbClr val="C00000"/>
              </a:solidFill>
              <a:tailEnd w="sm" len="sm"/>
            </a:ln>
            <a:effectLst>
              <a:softEdge rad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V="1">
              <a:off x="4067868" y="2513013"/>
              <a:ext cx="278707" cy="212725"/>
            </a:xfrm>
            <a:prstGeom prst="line">
              <a:avLst/>
            </a:prstGeom>
            <a:ln w="60325" cap="rnd">
              <a:solidFill>
                <a:srgbClr val="C00000"/>
              </a:solidFill>
              <a:tailEnd type="triangle" w="med" len="med"/>
            </a:ln>
            <a:effectLst>
              <a:softEdge rad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4720036" y="2424035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L3K</a:t>
            </a:r>
            <a:endParaRPr lang="fr-FR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51" name="Connecteur droit 50"/>
          <p:cNvCxnSpPr>
            <a:cxnSpLocks/>
          </p:cNvCxnSpPr>
          <p:nvPr/>
        </p:nvCxnSpPr>
        <p:spPr>
          <a:xfrm flipV="1">
            <a:off x="2218667" y="3467688"/>
            <a:ext cx="720000" cy="566355"/>
          </a:xfrm>
          <a:prstGeom prst="line">
            <a:avLst/>
          </a:prstGeom>
          <a:ln w="60325" cap="rnd">
            <a:solidFill>
              <a:schemeClr val="tx1"/>
            </a:solidFill>
            <a:tailEnd type="triangle" w="med" len="med"/>
          </a:ln>
          <a:effectLst>
            <a:glow rad="127000">
              <a:schemeClr val="bg1"/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698507" y="3196319"/>
            <a:ext cx="1026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effectLst>
                  <a:glow rad="127000">
                    <a:schemeClr val="bg1"/>
                  </a:glow>
                </a:effectLst>
              </a:rPr>
              <a:t>Faisceaux</a:t>
            </a:r>
          </a:p>
          <a:p>
            <a:pPr algn="ctr"/>
            <a:r>
              <a:rPr lang="fr-FR" sz="1200" b="1" dirty="0">
                <a:effectLst>
                  <a:glow rad="127000">
                    <a:schemeClr val="bg1"/>
                  </a:glow>
                </a:effectLst>
              </a:rPr>
              <a:t>S</a:t>
            </a:r>
            <a:r>
              <a:rPr lang="fr-FR" sz="1200" b="1" baseline="30000" dirty="0">
                <a:effectLst>
                  <a:glow rad="127000">
                    <a:schemeClr val="bg1"/>
                  </a:glow>
                </a:effectLst>
              </a:rPr>
              <a:t>3</a:t>
            </a:r>
            <a:r>
              <a:rPr lang="fr-FR" sz="1200" b="1" dirty="0">
                <a:effectLst>
                  <a:glow rad="127000">
                    <a:schemeClr val="bg1"/>
                  </a:glow>
                </a:effectLst>
              </a:rPr>
              <a:t> et SPIRAL1</a:t>
            </a:r>
          </a:p>
          <a:p>
            <a:pPr algn="ctr"/>
            <a:r>
              <a:rPr lang="fr-FR" sz="1200" b="1" dirty="0">
                <a:effectLst>
                  <a:glow rad="127000">
                    <a:schemeClr val="bg1"/>
                  </a:glow>
                </a:effectLst>
              </a:rPr>
              <a:t>(30 keV)</a:t>
            </a:r>
            <a:endParaRPr lang="fr-FR" sz="1200" dirty="0"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55" name="Connecteur droit 54"/>
          <p:cNvCxnSpPr>
            <a:cxnSpLocks/>
          </p:cNvCxnSpPr>
          <p:nvPr/>
        </p:nvCxnSpPr>
        <p:spPr>
          <a:xfrm flipV="1">
            <a:off x="4786683" y="1396265"/>
            <a:ext cx="720000" cy="566355"/>
          </a:xfrm>
          <a:prstGeom prst="line">
            <a:avLst/>
          </a:prstGeom>
          <a:ln w="60325" cap="rnd">
            <a:solidFill>
              <a:schemeClr val="tx1"/>
            </a:solidFill>
            <a:tailEnd type="triangle" w="med" len="med"/>
          </a:ln>
          <a:effectLst>
            <a:glow rad="127000">
              <a:schemeClr val="bg1"/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491608" y="1236904"/>
            <a:ext cx="831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effectLst>
                  <a:glow rad="127000">
                    <a:schemeClr val="bg1"/>
                  </a:glow>
                </a:effectLst>
              </a:rPr>
              <a:t>Extraction</a:t>
            </a:r>
          </a:p>
          <a:p>
            <a:pPr algn="ctr"/>
            <a:r>
              <a:rPr lang="fr-FR" sz="1200" b="1" dirty="0">
                <a:effectLst>
                  <a:glow rad="127000">
                    <a:schemeClr val="bg1"/>
                  </a:glow>
                </a:effectLst>
              </a:rPr>
              <a:t>30 keV</a:t>
            </a:r>
            <a:endParaRPr lang="fr-FR" sz="1200" dirty="0"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57" name="Connecteur droit 56"/>
          <p:cNvCxnSpPr>
            <a:cxnSpLocks noChangeAspect="1"/>
          </p:cNvCxnSpPr>
          <p:nvPr/>
        </p:nvCxnSpPr>
        <p:spPr>
          <a:xfrm flipV="1">
            <a:off x="6756715" y="1326884"/>
            <a:ext cx="612000" cy="481401"/>
          </a:xfrm>
          <a:prstGeom prst="line">
            <a:avLst/>
          </a:prstGeom>
          <a:ln w="60325" cap="rnd">
            <a:solidFill>
              <a:schemeClr val="tx1"/>
            </a:solidFill>
            <a:tailEnd type="triangle" w="med" len="med"/>
          </a:ln>
          <a:effectLst>
            <a:glow rad="127000">
              <a:schemeClr val="bg1"/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429752" y="1134693"/>
            <a:ext cx="831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effectLst>
                  <a:glow rad="127000">
                    <a:schemeClr val="bg1"/>
                  </a:glow>
                </a:effectLst>
              </a:rPr>
              <a:t>Extraction</a:t>
            </a:r>
          </a:p>
          <a:p>
            <a:pPr algn="ctr"/>
            <a:r>
              <a:rPr lang="fr-FR" sz="1200" b="1" dirty="0">
                <a:effectLst>
                  <a:glow rad="127000">
                    <a:schemeClr val="bg1"/>
                  </a:glow>
                </a:effectLst>
              </a:rPr>
              <a:t>30 keV</a:t>
            </a:r>
            <a:endParaRPr lang="fr-FR" sz="1200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0" y="2154816"/>
            <a:ext cx="3918204" cy="18792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658" y="277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88000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ENTRETIEN ANNUEL PROJET 2025</a:t>
            </a:r>
            <a:endParaRPr lang="fr-FR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D3B678-59CC-424C-BEFC-10070D14768A}"/>
              </a:ext>
            </a:extLst>
          </p:cNvPr>
          <p:cNvSpPr/>
          <p:nvPr/>
        </p:nvSpPr>
        <p:spPr>
          <a:xfrm>
            <a:off x="695829" y="1588610"/>
            <a:ext cx="986976" cy="386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EF97FA-7596-40FA-9295-E96E94A0E9CD}"/>
              </a:ext>
            </a:extLst>
          </p:cNvPr>
          <p:cNvSpPr txBox="1"/>
          <p:nvPr/>
        </p:nvSpPr>
        <p:spPr bwMode="auto">
          <a:xfrm>
            <a:off x="0" y="-36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88000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MESURES PI-ICR</a:t>
            </a:r>
            <a:endParaRPr sz="1600" dirty="0">
              <a:latin typeface="Bahnschrif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C2D86-444E-48A1-A280-C5F92FC87001}"/>
              </a:ext>
            </a:extLst>
          </p:cNvPr>
          <p:cNvSpPr/>
          <p:nvPr/>
        </p:nvSpPr>
        <p:spPr>
          <a:xfrm>
            <a:off x="162838" y="429739"/>
            <a:ext cx="85177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8C5C3A3C-15EC-4EDA-AA5B-195EAFA70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5" y="1386342"/>
            <a:ext cx="11245976" cy="34994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0C5498C-94E7-453B-BEC2-D22870C8310D}"/>
                  </a:ext>
                </a:extLst>
              </p:cNvPr>
              <p:cNvSpPr txBox="1"/>
              <p:nvPr/>
            </p:nvSpPr>
            <p:spPr>
              <a:xfrm>
                <a:off x="1664210" y="789516"/>
                <a:ext cx="8863580" cy="39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" panose="02000000000000000000" pitchFamily="2" charset="0"/>
                  </a:rPr>
                  <a:t>PI-ICR measurements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US" dirty="0">
                    <a:latin typeface="Roboto" panose="02000000000000000000" pitchFamily="2" charset="0"/>
                  </a:rPr>
                  <a:t> with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US" dirty="0">
                    <a:latin typeface="Roboto" panose="02000000000000000000" pitchFamily="2" charset="0"/>
                  </a:rPr>
                  <a:t> as reference with 100 </a:t>
                </a:r>
                <a:r>
                  <a:rPr lang="en-US" dirty="0" err="1">
                    <a:latin typeface="Roboto" panose="02000000000000000000" pitchFamily="2" charset="0"/>
                  </a:rPr>
                  <a:t>ms</a:t>
                </a:r>
                <a:r>
                  <a:rPr lang="en-US" dirty="0">
                    <a:latin typeface="Roboto" panose="02000000000000000000" pitchFamily="2" charset="0"/>
                  </a:rPr>
                  <a:t> of accumulation time</a:t>
                </a:r>
                <a:endParaRPr lang="en-GB" dirty="0">
                  <a:latin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0C5498C-94E7-453B-BEC2-D22870C83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10" y="789516"/>
                <a:ext cx="8863580" cy="399020"/>
              </a:xfrm>
              <a:prstGeom prst="rect">
                <a:avLst/>
              </a:prstGeom>
              <a:blipFill>
                <a:blip r:embed="rId4"/>
                <a:stretch>
                  <a:fillRect l="-344" t="-4615" r="-344" b="-2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7A1684F-D372-4A5B-BD77-C93E31A2C553}"/>
              </a:ext>
            </a:extLst>
          </p:cNvPr>
          <p:cNvSpPr/>
          <p:nvPr/>
        </p:nvSpPr>
        <p:spPr>
          <a:xfrm rot="16200000">
            <a:off x="-1287052" y="2875663"/>
            <a:ext cx="2902967" cy="328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Mass excess – AME [keV]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B42E89-14CD-434C-B784-F9BD5277F589}"/>
              </a:ext>
            </a:extLst>
          </p:cNvPr>
          <p:cNvSpPr/>
          <p:nvPr/>
        </p:nvSpPr>
        <p:spPr>
          <a:xfrm>
            <a:off x="4360006" y="4755398"/>
            <a:ext cx="3834592" cy="328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3644BE-0E79-453B-9E9D-E466CE51DC7F}"/>
              </a:ext>
            </a:extLst>
          </p:cNvPr>
          <p:cNvSpPr txBox="1"/>
          <p:nvPr/>
        </p:nvSpPr>
        <p:spPr>
          <a:xfrm>
            <a:off x="9111070" y="1403944"/>
            <a:ext cx="217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07/08/2025</a:t>
            </a:r>
          </a:p>
        </p:txBody>
      </p:sp>
    </p:spTree>
    <p:extLst>
      <p:ext uri="{BB962C8B-B14F-4D97-AF65-F5344CB8AC3E}">
        <p14:creationId xmlns:p14="http://schemas.microsoft.com/office/powerpoint/2010/main" val="301004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AE3749DC-6C80-4C1A-8CAD-12EE57EB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" y="973814"/>
            <a:ext cx="11019052" cy="34288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EF97FA-7596-40FA-9295-E96E94A0E9CD}"/>
              </a:ext>
            </a:extLst>
          </p:cNvPr>
          <p:cNvSpPr txBox="1"/>
          <p:nvPr/>
        </p:nvSpPr>
        <p:spPr bwMode="auto">
          <a:xfrm>
            <a:off x="0" y="-36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88000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MESURES PI-ICR</a:t>
            </a:r>
            <a:endParaRPr sz="1600" dirty="0">
              <a:latin typeface="Bahnschrift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A09563-5F8B-4EE0-8EF9-1FAE1E940E67}"/>
              </a:ext>
            </a:extLst>
          </p:cNvPr>
          <p:cNvSpPr txBox="1"/>
          <p:nvPr/>
        </p:nvSpPr>
        <p:spPr>
          <a:xfrm>
            <a:off x="8762727" y="1039710"/>
            <a:ext cx="217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08/08/2025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61E81C-249E-4B32-9BBF-84AA78EA3BC8}"/>
              </a:ext>
            </a:extLst>
          </p:cNvPr>
          <p:cNvSpPr txBox="1"/>
          <p:nvPr/>
        </p:nvSpPr>
        <p:spPr>
          <a:xfrm>
            <a:off x="238367" y="4634282"/>
            <a:ext cx="7356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ahnschrift" panose="020B0502040204020203" pitchFamily="34" charset="0"/>
              </a:rPr>
              <a:t>Précision relative ~ 2.10</a:t>
            </a:r>
            <a:r>
              <a:rPr lang="fr-FR" baseline="30000" dirty="0">
                <a:latin typeface="Bahnschrift" panose="020B0502040204020203" pitchFamily="34" charset="0"/>
              </a:rPr>
              <a:t>-9</a:t>
            </a:r>
            <a:r>
              <a:rPr lang="fr-FR" dirty="0">
                <a:latin typeface="Bahnschrift" panose="020B0502040204020203" pitchFamily="34" charset="0"/>
              </a:rPr>
              <a:t>,  mais systématiques encore à creuser, déviations de quelques 10</a:t>
            </a:r>
            <a:r>
              <a:rPr lang="fr-FR" baseline="30000" dirty="0">
                <a:latin typeface="Bahnschrift" panose="020B0502040204020203" pitchFamily="34" charset="0"/>
              </a:rPr>
              <a:t>-9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ahnschrift" panose="020B0502040204020203" pitchFamily="34" charset="0"/>
              </a:rPr>
              <a:t>Etudes anharmonicités champ électrique, fluctuations champ magnétiques, instabilités alims, ….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ahnschrift" panose="020B0502040204020203" pitchFamily="34" charset="0"/>
              </a:rPr>
              <a:t>Impact de la distorsion d’image sur la précision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ahnschrift" panose="020B0502040204020203" pitchFamily="34" charset="0"/>
              </a:rPr>
              <a:t>Problèmes avec les temps d’accumulation de 1 seconde…. En cours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7D7D61-7749-49F6-A524-FB892471D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115" r="50840"/>
          <a:stretch/>
        </p:blipFill>
        <p:spPr>
          <a:xfrm>
            <a:off x="7228960" y="4365781"/>
            <a:ext cx="3067533" cy="14110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1DD6A7-5360-4832-9BF1-C7EA8FD7D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63" t="53115"/>
          <a:stretch/>
        </p:blipFill>
        <p:spPr>
          <a:xfrm>
            <a:off x="9069800" y="5319669"/>
            <a:ext cx="3122200" cy="1411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09FD13-9799-438E-9B10-C2B13FFDFB50}"/>
              </a:ext>
            </a:extLst>
          </p:cNvPr>
          <p:cNvSpPr/>
          <p:nvPr/>
        </p:nvSpPr>
        <p:spPr>
          <a:xfrm>
            <a:off x="407594" y="429739"/>
            <a:ext cx="98697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609B1C-9625-4DBA-8F24-3B012285DE71}"/>
              </a:ext>
            </a:extLst>
          </p:cNvPr>
          <p:cNvSpPr txBox="1"/>
          <p:nvPr/>
        </p:nvSpPr>
        <p:spPr>
          <a:xfrm>
            <a:off x="8597348" y="4312407"/>
            <a:ext cx="158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Bahnschrift" panose="020B0502040204020203" pitchFamily="34" charset="0"/>
              </a:rPr>
              <a:t>Tacc</a:t>
            </a:r>
            <a:r>
              <a:rPr lang="fr-FR" sz="1600" dirty="0">
                <a:latin typeface="Bahnschrift" panose="020B0502040204020203" pitchFamily="34" charset="0"/>
              </a:rPr>
              <a:t> = 100 ms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C27A6B-FE69-4A6C-B2C4-F0FF71D82CE1}"/>
              </a:ext>
            </a:extLst>
          </p:cNvPr>
          <p:cNvSpPr txBox="1"/>
          <p:nvPr/>
        </p:nvSpPr>
        <p:spPr>
          <a:xfrm>
            <a:off x="10611677" y="5319669"/>
            <a:ext cx="158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Bahnschrift" panose="020B0502040204020203" pitchFamily="34" charset="0"/>
              </a:rPr>
              <a:t>Tacc</a:t>
            </a:r>
            <a:r>
              <a:rPr lang="fr-FR" sz="1600" dirty="0">
                <a:latin typeface="Bahnschrift" panose="020B0502040204020203" pitchFamily="34" charset="0"/>
              </a:rPr>
              <a:t> = 1 sec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DF9FF856-74A3-4304-AFF2-2562CD55E655}"/>
                  </a:ext>
                </a:extLst>
              </p:cNvPr>
              <p:cNvSpPr txBox="1"/>
              <p:nvPr/>
            </p:nvSpPr>
            <p:spPr>
              <a:xfrm>
                <a:off x="1664209" y="701183"/>
                <a:ext cx="8863580" cy="39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Roboto" panose="02000000000000000000" pitchFamily="2" charset="0"/>
                  </a:rPr>
                  <a:t>PI-ICR measurements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US" dirty="0">
                    <a:latin typeface="Roboto" panose="02000000000000000000" pitchFamily="2" charset="0"/>
                  </a:rPr>
                  <a:t> with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US" dirty="0">
                    <a:latin typeface="Roboto" panose="02000000000000000000" pitchFamily="2" charset="0"/>
                  </a:rPr>
                  <a:t> as reference with 100 </a:t>
                </a:r>
                <a:r>
                  <a:rPr lang="en-US" dirty="0" err="1">
                    <a:latin typeface="Roboto" panose="02000000000000000000" pitchFamily="2" charset="0"/>
                  </a:rPr>
                  <a:t>ms</a:t>
                </a:r>
                <a:r>
                  <a:rPr lang="en-US" dirty="0">
                    <a:latin typeface="Roboto" panose="02000000000000000000" pitchFamily="2" charset="0"/>
                  </a:rPr>
                  <a:t> of accumulation time</a:t>
                </a:r>
                <a:endParaRPr lang="en-GB" dirty="0">
                  <a:latin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DF9FF856-74A3-4304-AFF2-2562CD55E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9" y="701183"/>
                <a:ext cx="8863580" cy="399020"/>
              </a:xfrm>
              <a:prstGeom prst="rect">
                <a:avLst/>
              </a:prstGeom>
              <a:blipFill>
                <a:blip r:embed="rId5"/>
                <a:stretch>
                  <a:fillRect l="-344" t="-3077" r="-344" b="-2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6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2DD2ECE-14C2-4879-B826-1B2A86E2CEA5}"/>
              </a:ext>
            </a:extLst>
          </p:cNvPr>
          <p:cNvSpPr txBox="1"/>
          <p:nvPr/>
        </p:nvSpPr>
        <p:spPr>
          <a:xfrm>
            <a:off x="-11575" y="444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Upgrades of the setup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67B98BC-5A9A-4FDE-B7B7-F026949AE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19" y="1956857"/>
            <a:ext cx="4747165" cy="366370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07F7490-37E2-45B0-BECD-685F9EFA10CB}"/>
              </a:ext>
            </a:extLst>
          </p:cNvPr>
          <p:cNvSpPr txBox="1"/>
          <p:nvPr/>
        </p:nvSpPr>
        <p:spPr>
          <a:xfrm>
            <a:off x="6948455" y="5886512"/>
            <a:ext cx="1179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Faraday cup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F2601DB-9FD0-443C-AD07-F9E994B639DE}"/>
              </a:ext>
            </a:extLst>
          </p:cNvPr>
          <p:cNvSpPr txBox="1"/>
          <p:nvPr/>
        </p:nvSpPr>
        <p:spPr>
          <a:xfrm>
            <a:off x="8267918" y="5886512"/>
            <a:ext cx="117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Attenuation grid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3FDF29F-2732-4332-AB3F-30ED3CC43970}"/>
              </a:ext>
            </a:extLst>
          </p:cNvPr>
          <p:cNvSpPr txBox="1"/>
          <p:nvPr/>
        </p:nvSpPr>
        <p:spPr>
          <a:xfrm>
            <a:off x="9587381" y="5886512"/>
            <a:ext cx="68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Iris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E46EDC5-2337-4602-B29D-F15AF8A642DB}"/>
              </a:ext>
            </a:extLst>
          </p:cNvPr>
          <p:cNvSpPr txBox="1"/>
          <p:nvPr/>
        </p:nvSpPr>
        <p:spPr>
          <a:xfrm>
            <a:off x="10411989" y="5886511"/>
            <a:ext cx="117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MCP </a:t>
            </a:r>
          </a:p>
          <a:p>
            <a:pPr algn="ctr"/>
            <a:r>
              <a:rPr lang="en-GB" sz="1600" dirty="0"/>
              <a:t> delay line</a:t>
            </a:r>
          </a:p>
        </p:txBody>
      </p:sp>
      <p:cxnSp>
        <p:nvCxnSpPr>
          <p:cNvPr id="10" name="Straight Arrow Connector 5">
            <a:extLst>
              <a:ext uri="{FF2B5EF4-FFF2-40B4-BE49-F238E27FC236}">
                <a16:creationId xmlns:a16="http://schemas.microsoft.com/office/drawing/2014/main" id="{B4627E93-5002-4B94-BC8C-412A786A9BB5}"/>
              </a:ext>
            </a:extLst>
          </p:cNvPr>
          <p:cNvCxnSpPr>
            <a:stCxn id="6" idx="0"/>
          </p:cNvCxnSpPr>
          <p:nvPr/>
        </p:nvCxnSpPr>
        <p:spPr>
          <a:xfrm flipV="1">
            <a:off x="7538003" y="4735223"/>
            <a:ext cx="818147" cy="1151289"/>
          </a:xfrm>
          <a:prstGeom prst="straightConnector1">
            <a:avLst/>
          </a:prstGeom>
          <a:ln w="63500">
            <a:solidFill>
              <a:srgbClr val="8000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9CE57EC0-6881-457B-B68B-40B14B0EDECA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8797307" y="4638970"/>
            <a:ext cx="60159" cy="1247542"/>
          </a:xfrm>
          <a:prstGeom prst="straightConnector1">
            <a:avLst/>
          </a:prstGeom>
          <a:ln w="63500">
            <a:solidFill>
              <a:srgbClr val="8000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5">
            <a:extLst>
              <a:ext uri="{FF2B5EF4-FFF2-40B4-BE49-F238E27FC236}">
                <a16:creationId xmlns:a16="http://schemas.microsoft.com/office/drawing/2014/main" id="{1FC7951F-3464-4A1C-AF18-AABC98A5C1D9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9822442" y="4186408"/>
            <a:ext cx="107059" cy="1700104"/>
          </a:xfrm>
          <a:prstGeom prst="straightConnector1">
            <a:avLst/>
          </a:prstGeom>
          <a:ln w="63500">
            <a:solidFill>
              <a:srgbClr val="8000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9">
            <a:extLst>
              <a:ext uri="{FF2B5EF4-FFF2-40B4-BE49-F238E27FC236}">
                <a16:creationId xmlns:a16="http://schemas.microsoft.com/office/drawing/2014/main" id="{B1EBEE28-AEF0-4CDA-B15D-22F78EBF17D2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0219086" y="4186408"/>
            <a:ext cx="782451" cy="1700103"/>
          </a:xfrm>
          <a:prstGeom prst="straightConnector1">
            <a:avLst/>
          </a:prstGeom>
          <a:ln w="63500">
            <a:solidFill>
              <a:srgbClr val="8000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1B16831-40CA-4C15-9739-51B1B91A58E5}"/>
              </a:ext>
            </a:extLst>
          </p:cNvPr>
          <p:cNvSpPr txBox="1"/>
          <p:nvPr/>
        </p:nvSpPr>
        <p:spPr>
          <a:xfrm>
            <a:off x="312735" y="1807978"/>
            <a:ext cx="6390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hnschrift" panose="020B0502040204020203" pitchFamily="34" charset="0"/>
              </a:rPr>
              <a:t>New </a:t>
            </a:r>
            <a:r>
              <a:rPr lang="fr-FR" dirty="0" err="1">
                <a:latin typeface="Bahnschrift" panose="020B0502040204020203" pitchFamily="34" charset="0"/>
              </a:rPr>
              <a:t>detection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chamber</a:t>
            </a:r>
            <a:r>
              <a:rPr lang="fr-FR" dirty="0">
                <a:latin typeface="Bahnschrift" panose="020B0502040204020203" pitchFamily="34" charset="0"/>
              </a:rPr>
              <a:t> (CF, </a:t>
            </a:r>
            <a:r>
              <a:rPr lang="fr-FR" dirty="0" err="1">
                <a:latin typeface="Bahnschrift" panose="020B0502040204020203" pitchFamily="34" charset="0"/>
              </a:rPr>
              <a:t>attenuation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grids</a:t>
            </a:r>
            <a:r>
              <a:rPr lang="fr-FR" dirty="0">
                <a:latin typeface="Bahnschrift" panose="020B0502040204020203" pitchFamily="34" charset="0"/>
              </a:rPr>
              <a:t>, iris, </a:t>
            </a:r>
            <a:r>
              <a:rPr lang="fr-FR" dirty="0" err="1">
                <a:latin typeface="Bahnschrift" panose="020B0502040204020203" pitchFamily="34" charset="0"/>
              </a:rPr>
              <a:t>removable</a:t>
            </a:r>
            <a:r>
              <a:rPr lang="fr-FR" dirty="0">
                <a:latin typeface="Bahnschrift" panose="020B0502040204020203" pitchFamily="34" charset="0"/>
              </a:rPr>
              <a:t> MCP-DLD)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Bahnschrift" panose="020B0502040204020203" pitchFamily="34" charset="0"/>
            </a:endParaRPr>
          </a:p>
          <a:p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hnschrift" panose="020B0502040204020203" pitchFamily="34" charset="0"/>
              </a:rPr>
              <a:t>HV switches for trap </a:t>
            </a:r>
            <a:r>
              <a:rPr lang="fr-FR" dirty="0" err="1">
                <a:latin typeface="Bahnschrift" panose="020B0502040204020203" pitchFamily="34" charset="0"/>
              </a:rPr>
              <a:t>potentials</a:t>
            </a:r>
            <a:r>
              <a:rPr lang="fr-FR" dirty="0">
                <a:latin typeface="Bahnschrift" panose="020B0502040204020203" pitchFamily="34" charset="0"/>
              </a:rPr>
              <a:t> to </a:t>
            </a:r>
            <a:r>
              <a:rPr lang="fr-FR" dirty="0" err="1">
                <a:latin typeface="Bahnschrift" panose="020B0502040204020203" pitchFamily="34" charset="0"/>
              </a:rPr>
              <a:t>be</a:t>
            </a:r>
            <a:r>
              <a:rPr lang="fr-FR" dirty="0">
                <a:latin typeface="Bahnschrift" panose="020B0502040204020203" pitchFamily="34" charset="0"/>
              </a:rPr>
              <a:t> </a:t>
            </a:r>
            <a:r>
              <a:rPr lang="fr-FR" dirty="0" err="1">
                <a:latin typeface="Bahnschrift" panose="020B0502040204020203" pitchFamily="34" charset="0"/>
              </a:rPr>
              <a:t>replaced</a:t>
            </a:r>
            <a:r>
              <a:rPr lang="fr-FR" dirty="0">
                <a:latin typeface="Bahnschrift" panose="020B0502040204020203" pitchFamily="34" charset="0"/>
              </a:rPr>
              <a:t> by CGC switches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Bahnschrift" panose="020B0502040204020203" pitchFamily="34" charset="0"/>
              </a:rPr>
              <a:t>Technical</a:t>
            </a:r>
            <a:r>
              <a:rPr lang="fr-FR" dirty="0">
                <a:latin typeface="Bahnschrift" panose="020B0502040204020203" pitchFamily="34" charset="0"/>
              </a:rPr>
              <a:t> upgrades for DESIR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hnschrift" panose="020B0502040204020203" pitchFamily="34" charset="0"/>
              </a:rPr>
              <a:t>HV platforms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Bahnschrift" panose="020B0502040204020203" pitchFamily="34" charset="0"/>
              </a:rPr>
              <a:t>electronics</a:t>
            </a:r>
            <a:r>
              <a:rPr lang="fr-FR" dirty="0">
                <a:latin typeface="Bahnschrift" panose="020B0502040204020203" pitchFamily="34" charset="0"/>
              </a:rPr>
              <a:t> racks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Bahnschrift" panose="020B0502040204020203" pitchFamily="34" charset="0"/>
              </a:rPr>
              <a:t>pumping</a:t>
            </a:r>
            <a:r>
              <a:rPr lang="fr-FR" dirty="0">
                <a:latin typeface="Bahnschrift" panose="020B0502040204020203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Bahnschrift" panose="020B0502040204020203" pitchFamily="34" charset="0"/>
              </a:rPr>
              <a:t>alignment</a:t>
            </a:r>
            <a:r>
              <a:rPr lang="fr-FR" dirty="0">
                <a:latin typeface="Bahnschrift" panose="020B0502040204020203" pitchFamily="34" charset="0"/>
              </a:rPr>
              <a:t>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e-gun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err="1">
                <a:latin typeface="Bahnschrift" panose="020B0502040204020203" pitchFamily="34" charset="0"/>
                <a:sym typeface="Wingdings" panose="05000000000000000000" pitchFamily="2" charset="2"/>
              </a:rPr>
              <a:t>work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Bahnschrift" panose="020B0502040204020203" pitchFamily="34" charset="0"/>
                <a:sym typeface="Wingdings" panose="05000000000000000000" pitchFamily="2" charset="2"/>
              </a:rPr>
              <a:t>achieved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 in </a:t>
            </a:r>
            <a:r>
              <a:rPr lang="fr-FR" dirty="0" err="1">
                <a:latin typeface="Bahnschrift" panose="020B0502040204020203" pitchFamily="34" charset="0"/>
                <a:sym typeface="Wingdings" panose="05000000000000000000" pitchFamily="2" charset="2"/>
              </a:rPr>
              <a:t>closed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Bahnschrift" panose="020B0502040204020203" pitchFamily="34" charset="0"/>
                <a:sym typeface="Wingdings" panose="05000000000000000000" pitchFamily="2" charset="2"/>
              </a:rPr>
              <a:t>link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 to DESIR </a:t>
            </a:r>
            <a:r>
              <a:rPr lang="fr-FR" dirty="0" err="1">
                <a:latin typeface="Bahnschrift" panose="020B0502040204020203" pitchFamily="34" charset="0"/>
                <a:sym typeface="Wingdings" panose="05000000000000000000" pitchFamily="2" charset="2"/>
              </a:rPr>
              <a:t>project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 (L. </a:t>
            </a:r>
            <a:r>
              <a:rPr lang="fr-FR" dirty="0" err="1">
                <a:latin typeface="Bahnschrift" panose="020B0502040204020203" pitchFamily="34" charset="0"/>
                <a:sym typeface="Wingdings" panose="05000000000000000000" pitchFamily="2" charset="2"/>
              </a:rPr>
              <a:t>Daudin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 err="1">
                <a:latin typeface="Bahnschrift" panose="020B0502040204020203" pitchFamily="34" charset="0"/>
                <a:sym typeface="Wingdings" panose="05000000000000000000" pitchFamily="2" charset="2"/>
              </a:rPr>
              <a:t>detailed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 planning </a:t>
            </a:r>
            <a:r>
              <a:rPr lang="fr-FR" dirty="0" err="1">
                <a:latin typeface="Bahnschrift" panose="020B0502040204020203" pitchFamily="34" charset="0"/>
                <a:sym typeface="Wingdings" panose="05000000000000000000" pitchFamily="2" charset="2"/>
              </a:rPr>
              <a:t>ongoing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 to plan a </a:t>
            </a:r>
            <a:r>
              <a:rPr lang="fr-FR" dirty="0" err="1">
                <a:latin typeface="Bahnschrift" panose="020B0502040204020203" pitchFamily="34" charset="0"/>
                <a:sym typeface="Wingdings" panose="05000000000000000000" pitchFamily="2" charset="2"/>
              </a:rPr>
              <a:t>transfer</a:t>
            </a: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 end of 2026</a:t>
            </a:r>
          </a:p>
          <a:p>
            <a:endParaRPr lang="fr-FR" dirty="0">
              <a:latin typeface="Bahnschrift" panose="020B0502040204020203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E31A6AE-AF6E-4CB6-822A-FBAFA9193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440" y="337491"/>
            <a:ext cx="1699829" cy="155858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AD62317-41A7-4256-84A1-7E531577D942}"/>
              </a:ext>
            </a:extLst>
          </p:cNvPr>
          <p:cNvSpPr txBox="1"/>
          <p:nvPr/>
        </p:nvSpPr>
        <p:spPr>
          <a:xfrm>
            <a:off x="8368592" y="971488"/>
            <a:ext cx="2156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Bahnschrift" panose="020B0502040204020203" pitchFamily="34" charset="0"/>
              </a:rPr>
              <a:t>Iris </a:t>
            </a:r>
            <a:r>
              <a:rPr lang="fr-FR" sz="1400" dirty="0" err="1">
                <a:latin typeface="Bahnschrift" panose="020B0502040204020203" pitchFamily="34" charset="0"/>
              </a:rPr>
              <a:t>diaphragm</a:t>
            </a:r>
            <a:r>
              <a:rPr lang="fr-FR" sz="1400" dirty="0">
                <a:latin typeface="Bahnschrift" panose="020B0502040204020203" pitchFamily="34" charset="0"/>
              </a:rPr>
              <a:t> for phase-</a:t>
            </a:r>
            <a:r>
              <a:rPr lang="fr-FR" sz="1400" dirty="0" err="1">
                <a:latin typeface="Bahnschrift" panose="020B0502040204020203" pitchFamily="34" charset="0"/>
              </a:rPr>
              <a:t>dependent</a:t>
            </a:r>
            <a:r>
              <a:rPr lang="fr-FR" sz="1400" dirty="0">
                <a:latin typeface="Bahnschrift" panose="020B0502040204020203" pitchFamily="34" charset="0"/>
              </a:rPr>
              <a:t> </a:t>
            </a:r>
            <a:r>
              <a:rPr lang="fr-FR" sz="1400" dirty="0" err="1">
                <a:latin typeface="Bahnschrift" panose="020B0502040204020203" pitchFamily="34" charset="0"/>
              </a:rPr>
              <a:t>cleaning</a:t>
            </a:r>
            <a:endParaRPr lang="fr-FR" sz="1400" dirty="0">
              <a:latin typeface="Bahnschrift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54052A-BE81-4BEC-9207-9079E02C6A50}"/>
              </a:ext>
            </a:extLst>
          </p:cNvPr>
          <p:cNvSpPr txBox="1"/>
          <p:nvPr/>
        </p:nvSpPr>
        <p:spPr>
          <a:xfrm>
            <a:off x="10525434" y="1923950"/>
            <a:ext cx="139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Bahnschrift" panose="020B0502040204020203" pitchFamily="34" charset="0"/>
              </a:rPr>
              <a:t>M. Roche</a:t>
            </a:r>
          </a:p>
        </p:txBody>
      </p:sp>
    </p:spTree>
    <p:extLst>
      <p:ext uri="{BB962C8B-B14F-4D97-AF65-F5344CB8AC3E}">
        <p14:creationId xmlns:p14="http://schemas.microsoft.com/office/powerpoint/2010/main" val="308206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13434" y="1482045"/>
            <a:ext cx="1027298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latin typeface="Bahnschrift" panose="020B0502040204020203" pitchFamily="34" charset="0"/>
              </a:rPr>
              <a:t>Publications</a:t>
            </a:r>
          </a:p>
          <a:p>
            <a:pPr lvl="1"/>
            <a:endParaRPr lang="fr-FR" sz="900" b="1" dirty="0">
              <a:solidFill>
                <a:srgbClr val="FF6600"/>
              </a:solidFill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Bahnschrift" panose="020B0502040204020203" pitchFamily="34" charset="0"/>
              </a:rPr>
              <a:t>P. </a:t>
            </a:r>
            <a:r>
              <a:rPr lang="fr-FR" sz="1600" dirty="0" err="1">
                <a:latin typeface="Bahnschrift" panose="020B0502040204020203" pitchFamily="34" charset="0"/>
              </a:rPr>
              <a:t>Ascher</a:t>
            </a:r>
            <a:r>
              <a:rPr lang="fr-FR" sz="1600" dirty="0">
                <a:latin typeface="Bahnschrift" panose="020B0502040204020203" pitchFamily="34" charset="0"/>
              </a:rPr>
              <a:t> et al., </a:t>
            </a:r>
            <a:r>
              <a:rPr lang="en-US" sz="1600" i="1" dirty="0" err="1">
                <a:latin typeface="Bahnschrift" panose="020B0502040204020203" pitchFamily="34" charset="0"/>
              </a:rPr>
              <a:t>PIPERADE</a:t>
            </a:r>
            <a:r>
              <a:rPr lang="en-US" sz="1600" i="1" dirty="0">
                <a:latin typeface="Bahnschrift" panose="020B0502040204020203" pitchFamily="34" charset="0"/>
              </a:rPr>
              <a:t>: A double Penning trap for mass separation and mass </a:t>
            </a:r>
            <a:r>
              <a:rPr lang="fr-FR" sz="1600" i="1" dirty="0" err="1">
                <a:latin typeface="Bahnschrift" panose="020B0502040204020203" pitchFamily="34" charset="0"/>
              </a:rPr>
              <a:t>spectrometry</a:t>
            </a:r>
            <a:r>
              <a:rPr lang="fr-FR" sz="1600" i="1" dirty="0">
                <a:latin typeface="Bahnschrift" panose="020B0502040204020203" pitchFamily="34" charset="0"/>
              </a:rPr>
              <a:t> at DESIR/SPIRAL2, </a:t>
            </a:r>
            <a:r>
              <a:rPr lang="en-US" sz="1600" dirty="0" err="1">
                <a:latin typeface="Bahnschrift" panose="020B0502040204020203" pitchFamily="34" charset="0"/>
              </a:rPr>
              <a:t>Nucl</a:t>
            </a:r>
            <a:r>
              <a:rPr lang="en-US" sz="1600" dirty="0">
                <a:latin typeface="Bahnschrift" panose="020B0502040204020203" pitchFamily="34" charset="0"/>
              </a:rPr>
              <a:t>. </a:t>
            </a:r>
            <a:r>
              <a:rPr lang="en-US" sz="1600" dirty="0" err="1">
                <a:latin typeface="Bahnschrift" panose="020B0502040204020203" pitchFamily="34" charset="0"/>
              </a:rPr>
              <a:t>Instrum</a:t>
            </a:r>
            <a:r>
              <a:rPr lang="en-US" sz="1600" dirty="0">
                <a:latin typeface="Bahnschrift" panose="020B0502040204020203" pitchFamily="34" charset="0"/>
              </a:rPr>
              <a:t>. Methods Phys. Res. A 1019 (2021) 165857</a:t>
            </a:r>
            <a:r>
              <a:rPr lang="fr-FR" sz="1600" b="1" dirty="0">
                <a:latin typeface="Bahnschrift" panose="020B0502040204020203" pitchFamily="34" charset="0"/>
              </a:rPr>
              <a:t>, publié fin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Bahnschrift" panose="020B0502040204020203" pitchFamily="34" charset="0"/>
              </a:rPr>
              <a:t>Article en préparation M. </a:t>
            </a:r>
            <a:r>
              <a:rPr lang="fr-FR" sz="1600" dirty="0" err="1">
                <a:latin typeface="Bahnschrift" panose="020B0502040204020203" pitchFamily="34" charset="0"/>
              </a:rPr>
              <a:t>Flayol</a:t>
            </a:r>
            <a:r>
              <a:rPr lang="fr-FR" sz="1600" dirty="0">
                <a:latin typeface="Bahnschrift" panose="020B0502040204020203" pitchFamily="34" charset="0"/>
              </a:rPr>
              <a:t> sur les mesures </a:t>
            </a:r>
            <a:r>
              <a:rPr lang="fr-FR" sz="1600" dirty="0" err="1">
                <a:latin typeface="Bahnschrift" panose="020B0502040204020203" pitchFamily="34" charset="0"/>
              </a:rPr>
              <a:t>ToF</a:t>
            </a:r>
            <a:r>
              <a:rPr lang="fr-FR" sz="1600" dirty="0">
                <a:latin typeface="Bahnschrift" panose="020B0502040204020203" pitchFamily="34" charset="0"/>
              </a:rPr>
              <a:t>-ICR</a:t>
            </a:r>
          </a:p>
          <a:p>
            <a:pPr lvl="1"/>
            <a:endParaRPr lang="fr-FR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latin typeface="Bahnschrift" panose="020B0502040204020203" pitchFamily="34" charset="0"/>
              </a:rPr>
              <a:t>Communications PIPERADE 2025</a:t>
            </a:r>
          </a:p>
          <a:p>
            <a:pPr lvl="1"/>
            <a:endParaRPr lang="fr-FR" sz="1600" dirty="0"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Bahnschrift" panose="020B0502040204020203" pitchFamily="34" charset="0"/>
              </a:rPr>
              <a:t>EMIS 2025, C. </a:t>
            </a:r>
            <a:r>
              <a:rPr lang="fr-FR" sz="1600" dirty="0" err="1">
                <a:latin typeface="Bahnschrift" panose="020B0502040204020203" pitchFamily="34" charset="0"/>
              </a:rPr>
              <a:t>Roumegou</a:t>
            </a:r>
            <a:r>
              <a:rPr lang="fr-FR" sz="1600" dirty="0">
                <a:latin typeface="Bahnschrift" panose="020B0502040204020203" pitchFamily="34" charset="0"/>
              </a:rPr>
              <a:t> (GPIB/PIPERADE)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Bahnschrift" panose="020B0502040204020203" pitchFamily="34" charset="0"/>
              </a:rPr>
              <a:t>EuNPC</a:t>
            </a:r>
            <a:r>
              <a:rPr lang="fr-FR" sz="1600" dirty="0">
                <a:latin typeface="Bahnschrift" panose="020B0502040204020203" pitchFamily="34" charset="0"/>
              </a:rPr>
              <a:t> 2025, E. Rey-</a:t>
            </a:r>
            <a:r>
              <a:rPr lang="fr-FR" sz="1600" dirty="0" err="1">
                <a:latin typeface="Bahnschrift" panose="020B0502040204020203" pitchFamily="34" charset="0"/>
              </a:rPr>
              <a:t>herme</a:t>
            </a:r>
            <a:endParaRPr lang="fr-FR" sz="1600" dirty="0"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Bahnschrift" panose="020B0502040204020203" pitchFamily="34" charset="0"/>
              </a:rPr>
              <a:t>WS on </a:t>
            </a:r>
            <a:r>
              <a:rPr lang="fr-FR" sz="1600" dirty="0" err="1">
                <a:latin typeface="Bahnschrift" panose="020B0502040204020203" pitchFamily="34" charset="0"/>
              </a:rPr>
              <a:t>nuclear</a:t>
            </a:r>
            <a:r>
              <a:rPr lang="fr-FR" sz="1600" dirty="0">
                <a:latin typeface="Bahnschrift" panose="020B0502040204020203" pitchFamily="34" charset="0"/>
              </a:rPr>
              <a:t> masses for </a:t>
            </a:r>
            <a:r>
              <a:rPr lang="fr-FR" sz="1600" dirty="0" err="1">
                <a:latin typeface="Bahnschrift" panose="020B0502040204020203" pitchFamily="34" charset="0"/>
              </a:rPr>
              <a:t>astrophysics</a:t>
            </a:r>
            <a:r>
              <a:rPr lang="fr-FR" sz="1600" dirty="0">
                <a:latin typeface="Bahnschrift" panose="020B0502040204020203" pitchFamily="34" charset="0"/>
              </a:rPr>
              <a:t>, Darmstadt, G. Guignard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Bahnschrift" panose="020B0502040204020203" pitchFamily="34" charset="0"/>
              </a:rPr>
              <a:t>ISOL-France WS 2025, G. Guignard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latin typeface="Bahnschrift" panose="020B0502040204020203" pitchFamily="34" charset="0"/>
              </a:rPr>
              <a:t>Thèses soutenues</a:t>
            </a:r>
          </a:p>
          <a:p>
            <a:endParaRPr lang="fr-FR" sz="1600" b="1" dirty="0"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Bahnschrift" panose="020B0502040204020203" pitchFamily="34" charset="0"/>
              </a:rPr>
              <a:t>Mathieu </a:t>
            </a:r>
            <a:r>
              <a:rPr lang="fr-FR" sz="1600" dirty="0" err="1">
                <a:latin typeface="Bahnschrift" panose="020B0502040204020203" pitchFamily="34" charset="0"/>
              </a:rPr>
              <a:t>Flayol</a:t>
            </a:r>
            <a:r>
              <a:rPr lang="fr-FR" sz="1600" dirty="0">
                <a:latin typeface="Bahnschrift" panose="020B0502040204020203" pitchFamily="34" charset="0"/>
              </a:rPr>
              <a:t>, « Développement et caractérisation du double piège de </a:t>
            </a:r>
            <a:r>
              <a:rPr lang="fr-FR" sz="1600" dirty="0" err="1">
                <a:latin typeface="Bahnschrift" panose="020B0502040204020203" pitchFamily="34" charset="0"/>
              </a:rPr>
              <a:t>Penning</a:t>
            </a:r>
            <a:r>
              <a:rPr lang="fr-FR" sz="1600" dirty="0">
                <a:latin typeface="Bahnschrift" panose="020B0502040204020203" pitchFamily="34" charset="0"/>
              </a:rPr>
              <a:t> PIPERADE et mesures de masses d’isotopes riches en neutrons proches de N = 40 », </a:t>
            </a:r>
            <a:r>
              <a:rPr lang="fr-FR" sz="1600" b="1" dirty="0">
                <a:latin typeface="Bahnschrift" panose="020B0502040204020203" pitchFamily="34" charset="0"/>
              </a:rPr>
              <a:t>soutenance le 29 novembre 2024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1203" y="8009"/>
            <a:ext cx="121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PIPERADE: publications, communications, </a:t>
            </a:r>
            <a:r>
              <a:rPr lang="en-GB" sz="2400" dirty="0" err="1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thèses</a:t>
            </a:r>
            <a:r>
              <a:rPr lang="en-GB" sz="24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fr-FR" sz="24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2025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6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888" y="594206"/>
            <a:ext cx="11328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Bahnschrift" panose="020B0502040204020203" pitchFamily="34" charset="0"/>
              </a:rPr>
              <a:t>L’intégralité du budget vient du projet DESIR (GANIL)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hnschrift" panose="020B0502040204020203" pitchFamily="34" charset="0"/>
              </a:rPr>
              <a:t>Une partie du budget est transféré directement au LP2iB (fluides + fonctionnement)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hnschrift" panose="020B0502040204020203" pitchFamily="34" charset="0"/>
              </a:rPr>
              <a:t>Le reste des commandes est passé par le </a:t>
            </a:r>
            <a:r>
              <a:rPr lang="fr-FR" dirty="0" err="1">
                <a:latin typeface="Bahnschrift" panose="020B0502040204020203" pitchFamily="34" charset="0"/>
              </a:rPr>
              <a:t>GANIL</a:t>
            </a:r>
            <a:endParaRPr lang="fr-FR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2099467" y="1643896"/>
                <a:ext cx="8100919" cy="1785104"/>
              </a:xfrm>
              <a:prstGeom prst="rect">
                <a:avLst/>
              </a:prstGeom>
              <a:noFill/>
              <a:ln>
                <a:solidFill>
                  <a:schemeClr val="tx1"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HELIUM LIQUIDE</a:t>
                </a:r>
                <a:endParaRPr lang="fr-FR" dirty="0">
                  <a:latin typeface="Bahnschrift" panose="020B0502040204020203" pitchFamily="34" charset="0"/>
                  <a:cs typeface="Times New Roman" panose="02020603050405020304" pitchFamily="18" charset="0"/>
                </a:endParaRPr>
              </a:p>
              <a:p>
                <a:r>
                  <a:rPr lang="fr-FR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2017 – 2019    Air Liquide    9€/Litre		           </a:t>
                </a:r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 21 k€ / an</a:t>
                </a:r>
              </a:p>
              <a:p>
                <a:r>
                  <a:rPr lang="fr-FR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2020 - 2021    Messer   16 €/Litre     		           </a:t>
                </a:r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</m:oMath>
                </a14:m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35 k€ /an</a:t>
                </a:r>
              </a:p>
              <a:p>
                <a:r>
                  <a:rPr lang="fr-FR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2022 - 2023   Institut NEEL  43 €/Litre (ULISSE compris) </a:t>
                </a:r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 100  k€ / an</a:t>
                </a:r>
              </a:p>
              <a:p>
                <a:pPr marL="342900" indent="-342900">
                  <a:buAutoNum type="arabicPlain" startAt="2021"/>
                </a:pPr>
                <a:endParaRPr lang="fr-FR" b="1" dirty="0">
                  <a:latin typeface="Bahnschrift" panose="020B0502040204020203" pitchFamily="34" charset="0"/>
                  <a:cs typeface="Times New Roman" panose="02020603050405020304" pitchFamily="18" charset="0"/>
                </a:endParaRPr>
              </a:p>
              <a:p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</a:rPr>
                  <a:t>Depuis novembre 2023 : Messer 26€ / Litre  </a:t>
                </a:r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fr-FR" b="1" dirty="0">
                    <a:latin typeface="Bahnschrift" panose="020B0502040204020203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60k€ / an</a:t>
                </a:r>
                <a:endParaRPr lang="fr-FR" b="1" dirty="0">
                  <a:latin typeface="Bahnschrift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67" y="1643896"/>
                <a:ext cx="8100919" cy="1785104"/>
              </a:xfrm>
              <a:prstGeom prst="rect">
                <a:avLst/>
              </a:prstGeom>
              <a:blipFill>
                <a:blip r:embed="rId3"/>
                <a:stretch>
                  <a:fillRect l="-676" t="-1695" b="-4407"/>
                </a:stretch>
              </a:blipFill>
              <a:ln>
                <a:solidFill>
                  <a:schemeClr val="tx1">
                    <a:alpha val="99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CB8A966-ABC9-4E2A-8D35-9ED5CA47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60294"/>
              </p:ext>
            </p:extLst>
          </p:nvPr>
        </p:nvGraphicFramePr>
        <p:xfrm>
          <a:off x="659889" y="3743293"/>
          <a:ext cx="10193643" cy="27282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896">
                  <a:extLst>
                    <a:ext uri="{9D8B030D-6E8A-4147-A177-3AD203B41FA5}">
                      <a16:colId xmlns:a16="http://schemas.microsoft.com/office/drawing/2014/main" val="1674418663"/>
                    </a:ext>
                  </a:extLst>
                </a:gridCol>
                <a:gridCol w="992896">
                  <a:extLst>
                    <a:ext uri="{9D8B030D-6E8A-4147-A177-3AD203B41FA5}">
                      <a16:colId xmlns:a16="http://schemas.microsoft.com/office/drawing/2014/main" val="2880715343"/>
                    </a:ext>
                  </a:extLst>
                </a:gridCol>
                <a:gridCol w="992896">
                  <a:extLst>
                    <a:ext uri="{9D8B030D-6E8A-4147-A177-3AD203B41FA5}">
                      <a16:colId xmlns:a16="http://schemas.microsoft.com/office/drawing/2014/main" val="1941315613"/>
                    </a:ext>
                  </a:extLst>
                </a:gridCol>
                <a:gridCol w="992896">
                  <a:extLst>
                    <a:ext uri="{9D8B030D-6E8A-4147-A177-3AD203B41FA5}">
                      <a16:colId xmlns:a16="http://schemas.microsoft.com/office/drawing/2014/main" val="4235436682"/>
                    </a:ext>
                  </a:extLst>
                </a:gridCol>
              </a:tblGrid>
              <a:tr h="320334">
                <a:tc>
                  <a:txBody>
                    <a:bodyPr/>
                    <a:lstStyle/>
                    <a:p>
                      <a:endParaRPr lang="fr-FR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Bahnschrift" panose="020B0502040204020203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Bahnschrift" panose="020B0502040204020203" pitchFamily="34" charset="0"/>
                        </a:rPr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749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Bahnschrift" panose="020B0502040204020203" pitchFamily="34" charset="0"/>
                        </a:rPr>
                        <a:t>Investissement </a:t>
                      </a:r>
                    </a:p>
                    <a:p>
                      <a:r>
                        <a:rPr lang="fr-FR" sz="1200" dirty="0">
                          <a:latin typeface="Bahnschrift" panose="020B0502040204020203" pitchFamily="34" charset="0"/>
                        </a:rPr>
                        <a:t>(Commandes GANIL)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17 k€</a:t>
                      </a:r>
                    </a:p>
                    <a:p>
                      <a:r>
                        <a:rPr lang="fr-FR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(post-TRAP)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17 k€</a:t>
                      </a:r>
                      <a:r>
                        <a:rPr lang="fr-FR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</a:p>
                    <a:p>
                      <a:r>
                        <a:rPr lang="fr-FR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(pompage post-TRAP)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105 k</a:t>
                      </a:r>
                      <a:r>
                        <a:rPr lang="fr-FR" sz="120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€</a:t>
                      </a:r>
                      <a:r>
                        <a:rPr lang="fr-FR" sz="105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  </a:t>
                      </a:r>
                    </a:p>
                    <a:p>
                      <a:r>
                        <a:rPr lang="fr-FR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(PI-ICR, ampli,</a:t>
                      </a:r>
                      <a:r>
                        <a:rPr lang="fr-FR" sz="11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 source)</a:t>
                      </a:r>
                      <a:endParaRPr lang="fr-FR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13.3 k€</a:t>
                      </a:r>
                    </a:p>
                    <a:p>
                      <a:r>
                        <a:rPr lang="fr-FR" sz="105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fr-FR" sz="1050" b="1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méca</a:t>
                      </a:r>
                      <a:r>
                        <a:rPr lang="fr-FR" sz="1050" b="1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 PI-ICR, </a:t>
                      </a:r>
                      <a:r>
                        <a:rPr lang="fr-FR" sz="105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switches</a:t>
                      </a:r>
                      <a:r>
                        <a:rPr lang="fr-FR" sz="1050" b="1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fr-FR" sz="105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GPIB)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3.5 k€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9 k€ PIPERADE</a:t>
                      </a:r>
                    </a:p>
                    <a:p>
                      <a:r>
                        <a:rPr lang="fr-FR" sz="1200" b="1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 + 6 k€ GPIB)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1" dirty="0">
                          <a:latin typeface="Bahnschrift" panose="020B0502040204020203" pitchFamily="34" charset="0"/>
                        </a:rPr>
                        <a:t>Switches GPIB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1" dirty="0">
                          <a:latin typeface="Bahnschrift" panose="020B0502040204020203" pitchFamily="34" charset="0"/>
                        </a:rPr>
                        <a:t>Switches CGC +</a:t>
                      </a:r>
                    </a:p>
                    <a:p>
                      <a:r>
                        <a:rPr lang="fr-FR" sz="1100" b="1" i="1" dirty="0">
                          <a:latin typeface="Bahnschrift" panose="020B0502040204020203" pitchFamily="34" charset="0"/>
                        </a:rPr>
                        <a:t>Chambre MCP</a:t>
                      </a:r>
                    </a:p>
                    <a:p>
                      <a:r>
                        <a:rPr lang="fr-FR" sz="1100" b="1" i="1" dirty="0">
                          <a:latin typeface="Bahnschrift" panose="020B0502040204020203" pitchFamily="34" charset="0"/>
                        </a:rPr>
                        <a:t>~25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35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Bahnschrift" panose="020B0502040204020203" pitchFamily="34" charset="0"/>
                        </a:rPr>
                        <a:t>Budget Fonctionnement</a:t>
                      </a:r>
                    </a:p>
                    <a:p>
                      <a:r>
                        <a:rPr lang="fr-FR" sz="1200" dirty="0">
                          <a:latin typeface="Bahnschrift" panose="020B0502040204020203" pitchFamily="34" charset="0"/>
                        </a:rPr>
                        <a:t>(LP2iB)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9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26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11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13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8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8,5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Bahnschrift" panose="020B0502040204020203" pitchFamily="34" charset="0"/>
                        </a:rPr>
                        <a:t>9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Bahnschrift" panose="020B0502040204020203" pitchFamily="34" charset="0"/>
                        </a:rPr>
                        <a:t>~ 10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79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Bahnschrift" panose="020B0502040204020203" pitchFamily="34" charset="0"/>
                        </a:rPr>
                        <a:t>Fluides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21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35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35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80</a:t>
                      </a:r>
                      <a:r>
                        <a:rPr lang="fr-F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 k€</a:t>
                      </a:r>
                      <a:endParaRPr lang="fr-F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108 k€ 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~ 60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Bahnschrift" panose="020B0502040204020203" pitchFamily="34" charset="0"/>
                        </a:rPr>
                        <a:t>~ 60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Bahnschrift" panose="020B0502040204020203" pitchFamily="34" charset="0"/>
                        </a:rPr>
                        <a:t>~ 60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840254"/>
                  </a:ext>
                </a:extLst>
              </a:tr>
              <a:tr h="320334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Bahnschrift" panose="020B0502040204020203" pitchFamily="34" charset="0"/>
                        </a:rPr>
                        <a:t>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Bahnschrift" panose="020B0502040204020203" pitchFamily="34" charset="0"/>
                        </a:rPr>
                        <a:t>3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Bahnschrift" panose="020B0502040204020203" pitchFamily="34" charset="0"/>
                        </a:rPr>
                        <a:t>3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0934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35117E6-B0FE-4A07-BE7D-72A207C3C01D}"/>
              </a:ext>
            </a:extLst>
          </p:cNvPr>
          <p:cNvSpPr txBox="1"/>
          <p:nvPr/>
        </p:nvSpPr>
        <p:spPr>
          <a:xfrm>
            <a:off x="71203" y="8009"/>
            <a:ext cx="121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PIPERADE: </a:t>
            </a:r>
            <a:r>
              <a:rPr lang="fr-FR" sz="24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budget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12518" y="968551"/>
            <a:ext cx="3500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ahnschrift" panose="020B0502040204020203" pitchFamily="34" charset="0"/>
              </a:rPr>
              <a:t>Permanents</a:t>
            </a:r>
          </a:p>
          <a:p>
            <a:endParaRPr lang="fr-FR" sz="1600" b="1" i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r>
              <a:rPr lang="fr-FR" sz="1600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Chercheurs groupe NEX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Bahnschrift" panose="020B0502040204020203" pitchFamily="34" charset="0"/>
              </a:rPr>
              <a:t>Pauline Ascher (RS) </a:t>
            </a:r>
            <a:r>
              <a:rPr lang="fr-FR" sz="1600" i="1" dirty="0">
                <a:latin typeface="Bahnschrift" panose="020B0502040204020203" pitchFamily="34" charset="0"/>
              </a:rPr>
              <a:t> 0.6 ETP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Bahnschrift" panose="020B0502040204020203" pitchFamily="34" charset="0"/>
              </a:rPr>
              <a:t>Mathias </a:t>
            </a:r>
            <a:r>
              <a:rPr lang="fr-FR" sz="1600" b="1" dirty="0" err="1">
                <a:latin typeface="Bahnschrift" panose="020B0502040204020203" pitchFamily="34" charset="0"/>
              </a:rPr>
              <a:t>Gerbaux</a:t>
            </a:r>
            <a:r>
              <a:rPr lang="fr-FR" sz="1600" b="1" dirty="0">
                <a:latin typeface="Bahnschrift" panose="020B0502040204020203" pitchFamily="34" charset="0"/>
              </a:rPr>
              <a:t> </a:t>
            </a:r>
            <a:r>
              <a:rPr lang="fr-FR" sz="1600" i="1" dirty="0">
                <a:latin typeface="Bahnschrift" panose="020B0502040204020203" pitchFamily="34" charset="0"/>
              </a:rPr>
              <a:t>0.25 ETP (</a:t>
            </a:r>
            <a:r>
              <a:rPr lang="fr-FR" sz="1600" i="1" dirty="0" err="1">
                <a:latin typeface="Bahnschrift" panose="020B0502040204020203" pitchFamily="34" charset="0"/>
              </a:rPr>
              <a:t>MdC</a:t>
            </a:r>
            <a:r>
              <a:rPr lang="fr-FR" sz="1600" i="1" dirty="0">
                <a:latin typeface="Bahnschrift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Bahnschrift" panose="020B0502040204020203" pitchFamily="34" charset="0"/>
              </a:rPr>
              <a:t>Simon Lechner </a:t>
            </a:r>
            <a:r>
              <a:rPr lang="fr-FR" sz="1600" i="1" dirty="0">
                <a:latin typeface="Bahnschrift" panose="020B0502040204020203" pitchFamily="34" charset="0"/>
              </a:rPr>
              <a:t>0.25 ETP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12973" y="1308183"/>
            <a:ext cx="5280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Ingénieurs Service Instrumentation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Bahnschrift" panose="020B0502040204020203" pitchFamily="34" charset="0"/>
              </a:rPr>
              <a:t>Laurent </a:t>
            </a:r>
            <a:r>
              <a:rPr lang="fr-FR" sz="1600" b="1" dirty="0" err="1">
                <a:latin typeface="Bahnschrift" panose="020B0502040204020203" pitchFamily="34" charset="0"/>
              </a:rPr>
              <a:t>Daudin</a:t>
            </a:r>
            <a:r>
              <a:rPr lang="fr-FR" sz="1600" b="1" dirty="0">
                <a:latin typeface="Bahnschrift" panose="020B0502040204020203" pitchFamily="34" charset="0"/>
              </a:rPr>
              <a:t> (RT) </a:t>
            </a:r>
            <a:r>
              <a:rPr lang="fr-FR" sz="1600" dirty="0">
                <a:latin typeface="Bahnschrift" panose="020B0502040204020203" pitchFamily="34" charset="0"/>
              </a:rPr>
              <a:t>– C/C EPICS, Détection, Instrumentation </a:t>
            </a:r>
            <a:r>
              <a:rPr lang="fr-FR" sz="1600" i="1" dirty="0">
                <a:latin typeface="Bahnschrift" panose="020B0502040204020203" pitchFamily="34" charset="0"/>
              </a:rPr>
              <a:t>(0.2 ETP)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Bahnschrift" panose="020B0502040204020203" pitchFamily="34" charset="0"/>
              </a:rPr>
              <a:t>Benoît </a:t>
            </a:r>
            <a:r>
              <a:rPr lang="fr-FR" sz="1600" dirty="0" err="1">
                <a:latin typeface="Bahnschrift" panose="020B0502040204020203" pitchFamily="34" charset="0"/>
              </a:rPr>
              <a:t>Lachacinski</a:t>
            </a:r>
            <a:r>
              <a:rPr lang="fr-FR" sz="1600" dirty="0">
                <a:latin typeface="Bahnschrift" panose="020B0502040204020203" pitchFamily="34" charset="0"/>
              </a:rPr>
              <a:t> – C/C EPICS </a:t>
            </a:r>
            <a:r>
              <a:rPr lang="fr-FR" sz="1600" i="1" dirty="0">
                <a:latin typeface="Bahnschrift" panose="020B0502040204020203" pitchFamily="34" charset="0"/>
              </a:rPr>
              <a:t>(soutien ponctuel)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Bahnschrift" panose="020B0502040204020203" pitchFamily="34" charset="0"/>
              </a:rPr>
              <a:t>Philippe </a:t>
            </a:r>
            <a:r>
              <a:rPr lang="fr-FR" sz="1600" dirty="0" err="1">
                <a:latin typeface="Bahnschrift" panose="020B0502040204020203" pitchFamily="34" charset="0"/>
              </a:rPr>
              <a:t>Alfaurt</a:t>
            </a:r>
            <a:r>
              <a:rPr lang="fr-FR" sz="1600" dirty="0">
                <a:latin typeface="Bahnschrift" panose="020B0502040204020203" pitchFamily="34" charset="0"/>
              </a:rPr>
              <a:t> – Vide, automatisme </a:t>
            </a:r>
            <a:r>
              <a:rPr lang="fr-FR" sz="1600" i="1" dirty="0">
                <a:latin typeface="Bahnschrift" panose="020B0502040204020203" pitchFamily="34" charset="0"/>
              </a:rPr>
              <a:t>(soutien ponctuel)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4488" y="3562836"/>
            <a:ext cx="1155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ahnschrift" panose="020B0502040204020203" pitchFamily="34" charset="0"/>
              </a:rPr>
              <a:t>Non-permanents</a:t>
            </a:r>
          </a:p>
          <a:p>
            <a:endParaRPr lang="fr-FR" sz="1600" b="1" i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r>
              <a:rPr lang="fr-FR" sz="1600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Post Doctorants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Emmanuel Rey-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Herme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(2023 - 2025) – CDD IN2P3  Poste permanent au CEA Saclay </a:t>
            </a:r>
          </a:p>
          <a:p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Va poursuivre son implication depuis le CEA (sur des développements soft et peut-être du </a:t>
            </a:r>
            <a:r>
              <a:rPr lang="fr-FR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co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-encadrement 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Bahnschrift" panose="020B0502040204020203" pitchFamily="34" charset="0"/>
                <a:sym typeface="Wingdings" panose="05000000000000000000" pitchFamily="2" charset="2"/>
              </a:rPr>
              <a:t> Pas de post-doc sur place actuellement</a:t>
            </a:r>
          </a:p>
          <a:p>
            <a:endParaRPr lang="fr-FR" sz="1600" b="1" i="1" dirty="0">
              <a:solidFill>
                <a:srgbClr val="FF0000"/>
              </a:solidFill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r>
              <a:rPr lang="fr-FR" sz="1600" b="1" i="1" dirty="0">
                <a:solidFill>
                  <a:srgbClr val="C0000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Doctorants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Mathieu </a:t>
            </a:r>
            <a:r>
              <a:rPr lang="fr-FR" sz="1600" b="1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Flayol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 (2021 – 2024) – 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Thèse IN2P3 (PIPERADE &amp; JYFLTRAP) – Soutenance de thèse le 29/11/2024</a:t>
            </a:r>
          </a:p>
          <a:p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	 Extension post-doc DESIR de 3 à 6 mois  Post-doc à MIT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Bahnschrift" panose="020B0502040204020203" pitchFamily="34" charset="0"/>
                <a:sym typeface="Wingdings" panose="05000000000000000000" pitchFamily="2" charset="2"/>
              </a:rPr>
              <a:t> Gauthier Guignard (2024 – 2027) – Thèse Université (Bourse au mérite)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9263" y="992174"/>
            <a:ext cx="33627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r>
              <a:rPr lang="fr-FR" sz="1600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Ingénieur Service Mécanique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Bahnschrift" panose="020B0502040204020203" pitchFamily="34" charset="0"/>
              </a:rPr>
              <a:t> </a:t>
            </a:r>
            <a:r>
              <a:rPr lang="fr-FR" sz="1600" dirty="0">
                <a:latin typeface="Bahnschrift" panose="020B0502040204020203" pitchFamily="34" charset="0"/>
              </a:rPr>
              <a:t>Mathieu Roche</a:t>
            </a:r>
            <a:r>
              <a:rPr lang="fr-FR" sz="1600" i="1" dirty="0">
                <a:latin typeface="Bahnschrift" panose="020B0502040204020203" pitchFamily="34" charset="0"/>
              </a:rPr>
              <a:t>(soutien ponctuel)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2592E1-8167-4024-8058-F19703A3BB75}"/>
              </a:ext>
            </a:extLst>
          </p:cNvPr>
          <p:cNvSpPr txBox="1"/>
          <p:nvPr/>
        </p:nvSpPr>
        <p:spPr>
          <a:xfrm>
            <a:off x="71203" y="8009"/>
            <a:ext cx="121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PIPERADE: </a:t>
            </a:r>
            <a:r>
              <a:rPr lang="fr-FR" sz="24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personnes/équipes concernées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8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56EC4BE-906E-4402-956D-682893B25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3" t="7111" r="4732" b="74346"/>
          <a:stretch/>
        </p:blipFill>
        <p:spPr>
          <a:xfrm>
            <a:off x="286272" y="744767"/>
            <a:ext cx="7096540" cy="11827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F19E89-15B2-49B5-AF4D-CCDF52B2B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33" y="3649426"/>
            <a:ext cx="9439933" cy="27043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A60853-FDE6-4B27-9AE7-DD7E8A5FE1CA}"/>
              </a:ext>
            </a:extLst>
          </p:cNvPr>
          <p:cNvSpPr txBox="1"/>
          <p:nvPr/>
        </p:nvSpPr>
        <p:spPr>
          <a:xfrm>
            <a:off x="1144155" y="2191576"/>
            <a:ext cx="931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Budget demandé concerne principalement </a:t>
            </a:r>
            <a:r>
              <a:rPr lang="fr-FR" b="1" dirty="0"/>
              <a:t>des RH à GANIL : 2 post-docs et 1 thèse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b="1" dirty="0"/>
          </a:p>
          <a:p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Forces au GANIL pour commissioning puis premières manips PIPERADE à DESIR avec des faisceaux SPIRAL1 (masses des Cl riches en neutrons et des noyaux dans la région de </a:t>
            </a:r>
            <a:r>
              <a:rPr lang="fr-FR" b="1" baseline="30000" dirty="0"/>
              <a:t>100</a:t>
            </a:r>
            <a:r>
              <a:rPr lang="fr-FR" b="1" dirty="0"/>
              <a:t>Sn)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57E50C-CD8F-4754-B00F-EB6E500FAEF7}"/>
              </a:ext>
            </a:extLst>
          </p:cNvPr>
          <p:cNvSpPr txBox="1"/>
          <p:nvPr/>
        </p:nvSpPr>
        <p:spPr>
          <a:xfrm>
            <a:off x="71203" y="8009"/>
            <a:ext cx="121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ANR PEPPER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3794" y="1345376"/>
            <a:ext cx="9864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>
              <a:latin typeface="Bahnschrift" panose="020B0502040204020203" pitchFamily="34" charset="0"/>
            </a:endParaRPr>
          </a:p>
          <a:p>
            <a:pPr lvl="1"/>
            <a:endParaRPr lang="fr-FR" sz="16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>
                <a:latin typeface="Bahnschrift" panose="020B0502040204020203" pitchFamily="34" charset="0"/>
              </a:rPr>
              <a:t> TO-DO 2026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600" dirty="0">
                <a:latin typeface="Bahnschrift" panose="020B0502040204020203" pitchFamily="34" charset="0"/>
              </a:rPr>
              <a:t>Investigation des problèmes dus aux temps longs de piégeage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600" dirty="0">
                <a:latin typeface="Bahnschrift" panose="020B0502040204020203" pitchFamily="34" charset="0"/>
              </a:rPr>
              <a:t>Finalisation de la caractérisation </a:t>
            </a:r>
            <a:r>
              <a:rPr lang="fr-FR" sz="1600" dirty="0" err="1">
                <a:latin typeface="Bahnschrift" panose="020B0502040204020203" pitchFamily="34" charset="0"/>
              </a:rPr>
              <a:t>ToF</a:t>
            </a:r>
            <a:r>
              <a:rPr lang="fr-FR" sz="1600" dirty="0">
                <a:latin typeface="Bahnschrift" panose="020B0502040204020203" pitchFamily="34" charset="0"/>
              </a:rPr>
              <a:t>-ICR et PI-ICR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sz="1600" dirty="0">
              <a:latin typeface="Bahnschrift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600" dirty="0">
                <a:latin typeface="Bahnschrift" panose="020B0502040204020203" pitchFamily="34" charset="0"/>
              </a:rPr>
              <a:t>Upgrades DESIR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600" dirty="0">
                <a:latin typeface="Bahnschrift" panose="020B0502040204020203" pitchFamily="34" charset="0"/>
              </a:rPr>
              <a:t>Planning détaillé en discussions pour l’année qui vient, avec un transfert probablement prévu pour fin d’année 2026</a:t>
            </a:r>
          </a:p>
          <a:p>
            <a:pPr lvl="1"/>
            <a:endParaRPr lang="fr-FR" sz="1600" dirty="0">
              <a:latin typeface="Bahnschrift" panose="020B0502040204020203" pitchFamily="34" charset="0"/>
            </a:endParaRPr>
          </a:p>
          <a:p>
            <a:pPr lvl="1"/>
            <a:endParaRPr lang="fr-FR" sz="1600" dirty="0">
              <a:latin typeface="Bahnschrift" panose="020B0502040204020203" pitchFamily="34" charset="0"/>
            </a:endParaRPr>
          </a:p>
          <a:p>
            <a:pPr lvl="1"/>
            <a:endParaRPr lang="fr-FR" sz="1600" b="1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Bahnschrift" panose="020B0502040204020203" pitchFamily="34" charset="0"/>
                <a:sym typeface="Wingdings" panose="05000000000000000000" pitchFamily="2" charset="2"/>
              </a:rPr>
              <a:t>Au-delà de 2026 (DESIR) :</a:t>
            </a: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Bahnschrift" panose="020B0502040204020203" pitchFamily="34" charset="0"/>
                <a:sym typeface="Wingdings" panose="05000000000000000000" pitchFamily="2" charset="2"/>
              </a:rPr>
              <a:t>Soutien RH indispensable au GANIL (CR + technique) pour déménagement, installation, commissioning ET exploitation</a:t>
            </a: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endParaRPr lang="fr-FR" sz="1600" b="1" dirty="0">
              <a:latin typeface="Bahnschrift" panose="020B0502040204020203" pitchFamily="34" charset="0"/>
              <a:sym typeface="Wingdings" panose="05000000000000000000" pitchFamily="2" charset="2"/>
            </a:endParaRP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Bahnschrift" panose="020B0502040204020203" pitchFamily="34" charset="0"/>
                <a:sym typeface="Wingdings" panose="05000000000000000000" pitchFamily="2" charset="2"/>
              </a:rPr>
              <a:t>ANR PEPPER + chair d’excellence DESIR sont des bonnes options, mais aucune d’entre elles n’est certaine (pour PIPERADE)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185565-4F7D-45C0-835E-91A3E9FCE737}"/>
              </a:ext>
            </a:extLst>
          </p:cNvPr>
          <p:cNvSpPr txBox="1"/>
          <p:nvPr/>
        </p:nvSpPr>
        <p:spPr>
          <a:xfrm>
            <a:off x="71203" y="8009"/>
            <a:ext cx="121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800020"/>
                </a:solidFill>
                <a:latin typeface="Bahnschrift" panose="020B05020402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CONCLUSIONS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05D799-4A73-44EE-8D63-7101FF683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" y="8009"/>
            <a:ext cx="3027597" cy="14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4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 bwMode="auto">
          <a:xfrm>
            <a:off x="0" y="-36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88000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PIPERADE</a:t>
            </a:r>
            <a:endParaRPr sz="1600" dirty="0">
              <a:latin typeface="Bahnschrift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02535" y="4146842"/>
            <a:ext cx="116914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>
                <a:latin typeface="Roboto" panose="02000000000000000000" pitchFamily="2" charset="0"/>
              </a:rPr>
              <a:t>P. Ascher </a:t>
            </a:r>
            <a:r>
              <a:rPr lang="en-GB" sz="1100" i="1">
                <a:latin typeface="Roboto" panose="02000000000000000000" pitchFamily="2" charset="0"/>
              </a:rPr>
              <a:t>et al.</a:t>
            </a:r>
            <a:r>
              <a:rPr lang="en-GB" sz="1100">
                <a:latin typeface="Roboto" panose="02000000000000000000" pitchFamily="2" charset="0"/>
              </a:rPr>
              <a:t>, </a:t>
            </a:r>
            <a:r>
              <a:rPr lang="en-GB" sz="1100" i="1">
                <a:latin typeface="Roboto" panose="02000000000000000000" pitchFamily="2" charset="0"/>
              </a:rPr>
              <a:t>PIPERADE: A double Penning trap for mass separation and mass spectrometry at DESIR</a:t>
            </a:r>
            <a:r>
              <a:rPr lang="en-GB" sz="1100" i="1" dirty="0">
                <a:latin typeface="Roboto" panose="02000000000000000000" pitchFamily="2" charset="0"/>
              </a:rPr>
              <a:t>/</a:t>
            </a:r>
            <a:r>
              <a:rPr lang="en-GB" sz="1100" i="1">
                <a:latin typeface="Roboto" panose="02000000000000000000" pitchFamily="2" charset="0"/>
              </a:rPr>
              <a:t>SPIRAL2</a:t>
            </a:r>
            <a:r>
              <a:rPr lang="en-GB" sz="1100">
                <a:latin typeface="Roboto" panose="02000000000000000000" pitchFamily="2" charset="0"/>
              </a:rPr>
              <a:t>,  </a:t>
            </a:r>
            <a:r>
              <a:rPr lang="en-GB" sz="1100" u="sng">
                <a:latin typeface="Roboto" panose="02000000000000000000" pitchFamily="2" charset="0"/>
                <a:hlinkClick r:id="rId3" tooltip="https://doi.org/10.1016/j.nima.2021.165857.%20567"/>
              </a:rPr>
              <a:t>Nucl. Instrum. Methods Phys. Res. A 1019 (2021) 165857</a:t>
            </a:r>
            <a:endParaRPr lang="en-GB" sz="1100" dirty="0">
              <a:latin typeface="Roboto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-62716" y="4730216"/>
            <a:ext cx="12300528" cy="1734767"/>
            <a:chOff x="-62716" y="4730216"/>
            <a:chExt cx="12300528" cy="1734767"/>
          </a:xfrm>
        </p:grpSpPr>
        <p:grpSp>
          <p:nvGrpSpPr>
            <p:cNvPr id="27" name="Groupe 26"/>
            <p:cNvGrpSpPr>
              <a:grpSpLocks noChangeAspect="1"/>
            </p:cNvGrpSpPr>
            <p:nvPr/>
          </p:nvGrpSpPr>
          <p:grpSpPr bwMode="auto">
            <a:xfrm>
              <a:off x="478904" y="4730216"/>
              <a:ext cx="10873317" cy="1566469"/>
              <a:chOff x="-1" y="3979810"/>
              <a:chExt cx="12192000" cy="1756445"/>
            </a:xfrm>
          </p:grpSpPr>
          <p:grpSp>
            <p:nvGrpSpPr>
              <p:cNvPr id="23" name="Groupe 22"/>
              <p:cNvGrpSpPr/>
              <p:nvPr/>
            </p:nvGrpSpPr>
            <p:grpSpPr bwMode="auto">
              <a:xfrm>
                <a:off x="-1" y="4152364"/>
                <a:ext cx="12192000" cy="1583891"/>
                <a:chOff x="-1" y="4152364"/>
                <a:chExt cx="12192000" cy="1583891"/>
              </a:xfrm>
            </p:grpSpPr>
            <p:pic>
              <p:nvPicPr>
                <p:cNvPr id="7" name="Image 6"/>
                <p:cNvPicPr>
                  <a:picLocks noChangeAspect="1"/>
                </p:cNvPicPr>
                <p:nvPr/>
              </p:nvPicPr>
              <p:blipFill>
                <a:blip r:embed="rId4"/>
                <a:stretch/>
              </p:blipFill>
              <p:spPr bwMode="auto">
                <a:xfrm>
                  <a:off x="-1" y="4152364"/>
                  <a:ext cx="12192000" cy="920660"/>
                </a:xfrm>
                <a:prstGeom prst="rect">
                  <a:avLst/>
                </a:prstGeom>
              </p:spPr>
            </p:pic>
            <p:grpSp>
              <p:nvGrpSpPr>
                <p:cNvPr id="22" name="Groupe 21"/>
                <p:cNvGrpSpPr/>
                <p:nvPr/>
              </p:nvGrpSpPr>
              <p:grpSpPr bwMode="auto">
                <a:xfrm>
                  <a:off x="66368" y="5096815"/>
                  <a:ext cx="12076644" cy="639440"/>
                  <a:chOff x="66368" y="5096815"/>
                  <a:chExt cx="12076644" cy="639440"/>
                </a:xfrm>
              </p:grpSpPr>
              <p:sp>
                <p:nvSpPr>
                  <p:cNvPr id="8" name="ZoneTexte 7"/>
                  <p:cNvSpPr txBox="1"/>
                  <p:nvPr/>
                </p:nvSpPr>
                <p:spPr bwMode="auto">
                  <a:xfrm>
                    <a:off x="4735651" y="5149580"/>
                    <a:ext cx="1592398" cy="5866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400" dirty="0">
                        <a:latin typeface="Bahnschrift" panose="020B0502040204020203" pitchFamily="34" charset="0"/>
                      </a:rPr>
                      <a:t>Purification trap (64mm Ø)</a:t>
                    </a:r>
                    <a:endParaRPr dirty="0">
                      <a:latin typeface="Bahnschrift" panose="020B0502040204020203" pitchFamily="34" charset="0"/>
                    </a:endParaRPr>
                  </a:p>
                </p:txBody>
              </p:sp>
              <p:sp>
                <p:nvSpPr>
                  <p:cNvPr id="9" name="ZoneTexte 8"/>
                  <p:cNvSpPr txBox="1"/>
                  <p:nvPr/>
                </p:nvSpPr>
                <p:spPr bwMode="auto">
                  <a:xfrm>
                    <a:off x="6227579" y="5149580"/>
                    <a:ext cx="1533966" cy="586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400" dirty="0">
                        <a:latin typeface="Bahnschrift" panose="020B0502040204020203" pitchFamily="34" charset="0"/>
                      </a:rPr>
                      <a:t>Measurement</a:t>
                    </a:r>
                  </a:p>
                  <a:p>
                    <a:pPr algn="ctr">
                      <a:defRPr/>
                    </a:pPr>
                    <a:r>
                      <a:rPr lang="en-GB" sz="1400">
                        <a:latin typeface="Bahnschrift" panose="020B0502040204020203" pitchFamily="34" charset="0"/>
                      </a:rPr>
                      <a:t>trap (20mm Ø</a:t>
                    </a:r>
                    <a:r>
                      <a:rPr lang="en-GB" sz="1400" dirty="0">
                        <a:latin typeface="Bahnschrift" panose="020B0502040204020203" pitchFamily="34" charset="0"/>
                      </a:rPr>
                      <a:t>)</a:t>
                    </a:r>
                    <a:endParaRPr dirty="0">
                      <a:latin typeface="Bahnschrift" panose="020B0502040204020203" pitchFamily="34" charset="0"/>
                    </a:endParaRPr>
                  </a:p>
                </p:txBody>
              </p:sp>
              <p:sp>
                <p:nvSpPr>
                  <p:cNvPr id="10" name="ZoneTexte 9"/>
                  <p:cNvSpPr txBox="1"/>
                  <p:nvPr/>
                </p:nvSpPr>
                <p:spPr bwMode="auto">
                  <a:xfrm>
                    <a:off x="7258704" y="5096816"/>
                    <a:ext cx="4296617" cy="3517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400">
                        <a:latin typeface="Bahnschrift" panose="020B0502040204020203" pitchFamily="34" charset="0"/>
                      </a:rPr>
                      <a:t>Extraction optics</a:t>
                    </a:r>
                    <a:endParaRPr dirty="0">
                      <a:latin typeface="Bahnschrift" panose="020B0502040204020203" pitchFamily="34" charset="0"/>
                    </a:endParaRPr>
                  </a:p>
                </p:txBody>
              </p:sp>
              <p:sp>
                <p:nvSpPr>
                  <p:cNvPr id="12" name="ZoneTexte 11"/>
                  <p:cNvSpPr txBox="1"/>
                  <p:nvPr/>
                </p:nvSpPr>
                <p:spPr bwMode="auto">
                  <a:xfrm>
                    <a:off x="746438" y="5096815"/>
                    <a:ext cx="4156672" cy="3517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400">
                        <a:latin typeface="Bahnschrift" panose="020B0502040204020203" pitchFamily="34" charset="0"/>
                      </a:rPr>
                      <a:t>Injection optics</a:t>
                    </a:r>
                    <a:endParaRPr dirty="0">
                      <a:latin typeface="Bahnschrift" panose="020B0502040204020203" pitchFamily="34" charset="0"/>
                    </a:endParaRPr>
                  </a:p>
                </p:txBody>
              </p:sp>
              <p:cxnSp>
                <p:nvCxnSpPr>
                  <p:cNvPr id="18" name="Connecteur droit 17"/>
                  <p:cNvCxnSpPr/>
                  <p:nvPr/>
                </p:nvCxnSpPr>
                <p:spPr bwMode="auto">
                  <a:xfrm flipV="1">
                    <a:off x="2865060" y="5126789"/>
                    <a:ext cx="20880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cteur droit 18"/>
                  <p:cNvCxnSpPr/>
                  <p:nvPr/>
                </p:nvCxnSpPr>
                <p:spPr bwMode="auto">
                  <a:xfrm flipV="1">
                    <a:off x="7025580" y="5126789"/>
                    <a:ext cx="23040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19"/>
                  <p:cNvCxnSpPr/>
                  <p:nvPr/>
                </p:nvCxnSpPr>
                <p:spPr bwMode="auto">
                  <a:xfrm flipV="1">
                    <a:off x="5003580" y="5126789"/>
                    <a:ext cx="1224000" cy="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necteur droit 20"/>
                  <p:cNvCxnSpPr>
                    <a:cxnSpLocks/>
                  </p:cNvCxnSpPr>
                  <p:nvPr/>
                </p:nvCxnSpPr>
                <p:spPr bwMode="auto">
                  <a:xfrm>
                    <a:off x="6378990" y="5126789"/>
                    <a:ext cx="403496" cy="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necteur droit 15"/>
                  <p:cNvCxnSpPr/>
                  <p:nvPr/>
                </p:nvCxnSpPr>
                <p:spPr bwMode="auto">
                  <a:xfrm>
                    <a:off x="66368" y="5126789"/>
                    <a:ext cx="4886692" cy="0"/>
                  </a:xfrm>
                  <a:prstGeom prst="line">
                    <a:avLst/>
                  </a:prstGeom>
                  <a:ln w="127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Connecteur droit 16"/>
                  <p:cNvCxnSpPr>
                    <a:cxnSpLocks/>
                  </p:cNvCxnSpPr>
                  <p:nvPr/>
                </p:nvCxnSpPr>
                <p:spPr bwMode="auto">
                  <a:xfrm>
                    <a:off x="6782486" y="5126789"/>
                    <a:ext cx="5360526" cy="0"/>
                  </a:xfrm>
                  <a:prstGeom prst="line">
                    <a:avLst/>
                  </a:prstGeom>
                  <a:ln w="127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6" name="ZoneTexte 25"/>
              <p:cNvSpPr txBox="1"/>
              <p:nvPr/>
            </p:nvSpPr>
            <p:spPr bwMode="auto">
              <a:xfrm>
                <a:off x="4735652" y="3979810"/>
                <a:ext cx="3125333" cy="345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1400">
                    <a:latin typeface="Bahnschrift" panose="020B0502040204020203" pitchFamily="34" charset="0"/>
                  </a:rPr>
                  <a:t>Diaphragm (1mm Ø) </a:t>
                </a:r>
                <a:endParaRPr dirty="0">
                  <a:latin typeface="Bahnschrift" panose="020B0502040204020203" pitchFamily="34" charset="0"/>
                </a:endParaRPr>
              </a:p>
            </p:txBody>
          </p:sp>
        </p:grp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0" y="5210625"/>
              <a:ext cx="468000" cy="190288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 bwMode="auto">
            <a:xfrm>
              <a:off x="-62716" y="4906638"/>
              <a:ext cx="6286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Bahnschrift" panose="020B0502040204020203" pitchFamily="34" charset="0"/>
                </a:rPr>
                <a:t>From</a:t>
              </a:r>
              <a:endParaRPr dirty="0">
                <a:latin typeface="Bahnschrift" panose="020B0502040204020203" pitchFamily="34" charset="0"/>
              </a:endParaRPr>
            </a:p>
            <a:p>
              <a:pPr>
                <a:defRPr/>
              </a:pPr>
              <a:endParaRPr lang="en-GB" sz="1400" dirty="0">
                <a:latin typeface="Bahnschrift" panose="020B0502040204020203" pitchFamily="34" charset="0"/>
              </a:endParaRPr>
            </a:p>
            <a:p>
              <a:pPr>
                <a:defRPr/>
              </a:pPr>
              <a:r>
                <a:rPr lang="en-GB" sz="1400" dirty="0">
                  <a:latin typeface="Bahnschrift" panose="020B0502040204020203" pitchFamily="34" charset="0"/>
                </a:rPr>
                <a:t>GPIB</a:t>
              </a:r>
              <a:endParaRPr dirty="0">
                <a:latin typeface="Bahnschrift" panose="020B0502040204020203" pitchFamily="34" charset="0"/>
              </a:endParaRPr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1352224" y="5184498"/>
              <a:ext cx="554738" cy="225553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 bwMode="auto">
            <a:xfrm>
              <a:off x="10990990" y="5496475"/>
              <a:ext cx="12468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400">
                  <a:latin typeface="Bahnschrift" panose="020B0502040204020203" pitchFamily="34" charset="0"/>
                </a:rPr>
                <a:t>         MCP</a:t>
              </a:r>
              <a:endParaRPr dirty="0">
                <a:latin typeface="Bahnschrift" panose="020B0502040204020203" pitchFamily="34" charset="0"/>
              </a:endParaRPr>
            </a:p>
            <a:p>
              <a:pPr marL="285750" indent="-285750">
                <a:buFont typeface="Wingdings"/>
                <a:buChar char="Ø"/>
                <a:defRPr/>
              </a:pPr>
              <a:r>
                <a:rPr lang="en-GB" sz="1400">
                  <a:latin typeface="Bahnschrift" panose="020B0502040204020203" pitchFamily="34" charset="0"/>
                </a:rPr>
                <a:t>Counting  </a:t>
              </a:r>
              <a:endParaRPr dirty="0">
                <a:latin typeface="Bahnschrift" panose="020B0502040204020203" pitchFamily="34" charset="0"/>
              </a:endParaRPr>
            </a:p>
            <a:p>
              <a:pPr marL="285750" indent="-285750">
                <a:buFont typeface="Wingdings"/>
                <a:buChar char="Ø"/>
                <a:defRPr/>
              </a:pPr>
              <a:r>
                <a:rPr lang="en-GB" sz="1400">
                  <a:latin typeface="Bahnschrift" panose="020B0502040204020203" pitchFamily="34" charset="0"/>
                </a:rPr>
                <a:t>ToF </a:t>
              </a:r>
              <a:endParaRPr dirty="0">
                <a:latin typeface="Bahnschrift" panose="020B0502040204020203" pitchFamily="34" charset="0"/>
              </a:endParaRPr>
            </a:p>
            <a:p>
              <a:pPr marL="285750" indent="-285750">
                <a:buFont typeface="Wingdings"/>
                <a:buChar char="Ø"/>
                <a:defRPr/>
              </a:pPr>
              <a:r>
                <a:rPr lang="en-GB" sz="1400" dirty="0">
                  <a:latin typeface="Bahnschrift" panose="020B0502040204020203" pitchFamily="34" charset="0"/>
                </a:rPr>
                <a:t>Position</a:t>
              </a:r>
              <a:endParaRPr dirty="0">
                <a:latin typeface="Bahnschrift" panose="020B0502040204020203" pitchFamily="34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 bwMode="auto">
            <a:xfrm>
              <a:off x="0" y="6187984"/>
              <a:ext cx="3423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200" i="1">
                  <a:latin typeface="Bahnschrift" panose="020B0502040204020203" pitchFamily="34" charset="0"/>
                </a:rPr>
                <a:t>Designed and machined at MPIK Heidelberg</a:t>
              </a:r>
              <a:endParaRPr sz="1600" dirty="0">
                <a:latin typeface="Bahnschrift" panose="020B0502040204020203" pitchFamily="34" charset="0"/>
              </a:endParaRPr>
            </a:p>
          </p:txBody>
        </p:sp>
        <p:cxnSp>
          <p:nvCxnSpPr>
            <p:cNvPr id="6" name="Connecteur droit 5"/>
            <p:cNvCxnSpPr/>
            <p:nvPr/>
          </p:nvCxnSpPr>
          <p:spPr bwMode="auto">
            <a:xfrm>
              <a:off x="12010207" y="4918536"/>
              <a:ext cx="0" cy="75600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Image 2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716937" y="645531"/>
            <a:ext cx="5067512" cy="3378341"/>
          </a:xfrm>
          <a:prstGeom prst="rect">
            <a:avLst/>
          </a:prstGeom>
        </p:spPr>
      </p:pic>
      <p:pic>
        <p:nvPicPr>
          <p:cNvPr id="43" name="Image 2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94749" y="1239446"/>
            <a:ext cx="5753514" cy="274190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5521124" y="1239446"/>
            <a:ext cx="727139" cy="496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dirty="0"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2ED012-F2DA-4D4A-A913-2D975C763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84" y="657385"/>
            <a:ext cx="10829229" cy="356040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C0763B-E886-404F-B60C-1A04C2024F90}"/>
              </a:ext>
            </a:extLst>
          </p:cNvPr>
          <p:cNvSpPr txBox="1"/>
          <p:nvPr/>
        </p:nvSpPr>
        <p:spPr>
          <a:xfrm>
            <a:off x="246488" y="4500707"/>
            <a:ext cx="6827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ahnschrift" panose="020B0502040204020203" pitchFamily="34" charset="0"/>
              </a:rPr>
              <a:t>Résultats reproductibles, en accord avec AME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ahnschrift" panose="020B0502040204020203" pitchFamily="34" charset="0"/>
              </a:rPr>
              <a:t>Précision relative ~ 2.10</a:t>
            </a:r>
            <a:r>
              <a:rPr lang="fr-FR" baseline="30000" dirty="0">
                <a:latin typeface="Bahnschrift" panose="020B0502040204020203" pitchFamily="34" charset="0"/>
              </a:rPr>
              <a:t>-9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ahnschrift" panose="020B0502040204020203" pitchFamily="34" charset="0"/>
              </a:rPr>
              <a:t>Etudes anharmonicités champ électrique, fluctuations champ magnétique, 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ahnschrift" panose="020B0502040204020203" pitchFamily="34" charset="0"/>
              </a:rPr>
              <a:t>Problèmes avec les temps de conversion longs….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083FF0-54B8-4D6A-AB87-F05F83865732}"/>
              </a:ext>
            </a:extLst>
          </p:cNvPr>
          <p:cNvSpPr txBox="1"/>
          <p:nvPr/>
        </p:nvSpPr>
        <p:spPr bwMode="auto">
          <a:xfrm>
            <a:off x="0" y="-36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88000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MESURES TOF-ICR</a:t>
            </a:r>
            <a:endParaRPr sz="1600" dirty="0">
              <a:latin typeface="Bahnschrift" panose="020B0502040204020203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2118BB5-BE57-4F1A-B8CE-C2F3C0BFF0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59" b="46262"/>
          <a:stretch/>
        </p:blipFill>
        <p:spPr>
          <a:xfrm>
            <a:off x="6904010" y="4217792"/>
            <a:ext cx="3049424" cy="160191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8DA1634-8D24-42A1-BD42-01C8F8212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76" b="46262"/>
          <a:stretch/>
        </p:blipFill>
        <p:spPr>
          <a:xfrm>
            <a:off x="8968814" y="5097330"/>
            <a:ext cx="3215197" cy="16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1558C7C6-37E6-40BE-9796-607FA5CA3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277" y="2169733"/>
            <a:ext cx="2853924" cy="28117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2932" y="2609350"/>
            <a:ext cx="71651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>
              <a:latin typeface="Bahnschrift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Bahnschrift" panose="020B0502040204020203" pitchFamily="34" charset="0"/>
              </a:rPr>
              <a:t>Optimisations spots, </a:t>
            </a:r>
            <a:r>
              <a:rPr lang="fr-FR" dirty="0" err="1">
                <a:latin typeface="Bahnschrift" panose="020B0502040204020203" pitchFamily="34" charset="0"/>
              </a:rPr>
              <a:t>damping</a:t>
            </a:r>
            <a:r>
              <a:rPr lang="fr-FR" dirty="0">
                <a:latin typeface="Bahnschrift" panose="020B0502040204020203" pitchFamily="34" charset="0"/>
              </a:rPr>
              <a:t>, etc….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Bahnschrift" panose="020B0502040204020203" pitchFamily="34" charset="0"/>
              </a:rPr>
              <a:t>Printemps 2024 : Premières mesures de masse</a:t>
            </a:r>
          </a:p>
          <a:p>
            <a:pPr lvl="1"/>
            <a:endParaRPr lang="fr-FR" dirty="0">
              <a:latin typeface="Bahnschrift" panose="020B0502040204020203" pitchFamily="34" charset="0"/>
            </a:endParaRPr>
          </a:p>
          <a:p>
            <a:pPr lvl="1"/>
            <a:endParaRPr lang="fr-FR" dirty="0">
              <a:latin typeface="Bahnschrift" panose="020B0502040204020203" pitchFamily="34" charset="0"/>
            </a:endParaRPr>
          </a:p>
          <a:p>
            <a:r>
              <a:rPr lang="fr-FR" b="1" dirty="0" err="1">
                <a:solidFill>
                  <a:srgbClr val="C00000"/>
                </a:solidFill>
                <a:latin typeface="Bahnschrift" panose="020B0502040204020203" pitchFamily="34" charset="0"/>
              </a:rPr>
              <a:t>To-do</a:t>
            </a:r>
            <a:r>
              <a:rPr lang="fr-FR" b="1" dirty="0">
                <a:solidFill>
                  <a:srgbClr val="C00000"/>
                </a:solidFill>
                <a:latin typeface="Bahnschrift" panose="020B0502040204020203" pitchFamily="34" charset="0"/>
              </a:rPr>
              <a:t> 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Bahnschrift" panose="020B0502040204020203" pitchFamily="34" charset="0"/>
              </a:rPr>
              <a:t>2 problèmes 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Bahnschrift" panose="020B0502040204020203" pitchFamily="34" charset="0"/>
              </a:rPr>
              <a:t> Encore trop de gaz dans le deuxième piège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 Centre du piège bouge en fonction du temps  </a:t>
            </a:r>
          </a:p>
          <a:p>
            <a:pPr lvl="2"/>
            <a:endParaRPr lang="fr-FR" sz="1600" dirty="0">
              <a:latin typeface="Bahnschrift" panose="020B0502040204020203" pitchFamily="34" charset="0"/>
            </a:endParaRP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660327E0-8C47-4AFB-85C0-DA9FD2DA5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21" y="1035207"/>
            <a:ext cx="1780194" cy="1531854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99FCD70A-AF93-48DB-BE4F-25EBA52F9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49" y="1032668"/>
            <a:ext cx="1828264" cy="1573218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0F20B8ED-E81F-4098-944C-A997CDC9AC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74" y="1046178"/>
            <a:ext cx="1804346" cy="1552628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BADAA8BE-C862-4CFA-AE63-0079DF6E98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1" y="1038936"/>
            <a:ext cx="1820977" cy="1566950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881C76FD-0E5B-49B9-8C95-FBDF8D1E5E93}"/>
              </a:ext>
            </a:extLst>
          </p:cNvPr>
          <p:cNvSpPr txBox="1"/>
          <p:nvPr/>
        </p:nvSpPr>
        <p:spPr>
          <a:xfrm>
            <a:off x="16035" y="729283"/>
            <a:ext cx="212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hnschrift" panose="020B0502040204020203" pitchFamily="34" charset="0"/>
              </a:rPr>
              <a:t>Conditions initiales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FD8995B-270C-443E-88AC-D524F661C674}"/>
              </a:ext>
            </a:extLst>
          </p:cNvPr>
          <p:cNvSpPr txBox="1"/>
          <p:nvPr/>
        </p:nvSpPr>
        <p:spPr>
          <a:xfrm>
            <a:off x="2241861" y="727062"/>
            <a:ext cx="206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Bahnschrift" panose="020B0502040204020203" pitchFamily="34" charset="0"/>
              </a:rPr>
              <a:t>Magnetron</a:t>
            </a:r>
            <a:r>
              <a:rPr lang="fr-FR" sz="1600" dirty="0">
                <a:latin typeface="Bahnschrift" panose="020B0502040204020203" pitchFamily="34" charset="0"/>
              </a:rPr>
              <a:t> </a:t>
            </a:r>
            <a:r>
              <a:rPr lang="fr-FR" sz="1600" dirty="0" err="1">
                <a:latin typeface="Bahnschrift" panose="020B0502040204020203" pitchFamily="34" charset="0"/>
              </a:rPr>
              <a:t>damping</a:t>
            </a:r>
            <a:endParaRPr lang="fr-FR" sz="1600" dirty="0">
              <a:latin typeface="Bahnschrift" panose="020B0502040204020203" pitchFamily="34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DA778C83-2559-41B7-909E-6AB82F63B0B2}"/>
              </a:ext>
            </a:extLst>
          </p:cNvPr>
          <p:cNvSpPr txBox="1"/>
          <p:nvPr/>
        </p:nvSpPr>
        <p:spPr>
          <a:xfrm>
            <a:off x="4590797" y="724891"/>
            <a:ext cx="135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Symbol" panose="05050102010706020507" pitchFamily="18" charset="2"/>
              </a:rPr>
              <a:t>n</a:t>
            </a:r>
            <a:r>
              <a:rPr lang="fr-FR" sz="1600" baseline="-25000" dirty="0">
                <a:latin typeface="Bahnschrift" panose="020B0502040204020203" pitchFamily="34" charset="0"/>
              </a:rPr>
              <a:t>+</a:t>
            </a:r>
            <a:r>
              <a:rPr lang="fr-FR" sz="1600" dirty="0">
                <a:latin typeface="Bahnschrift" panose="020B0502040204020203" pitchFamily="34" charset="0"/>
              </a:rPr>
              <a:t> excitation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9722C26-DB4F-435E-A518-2CBE3B1AB68C}"/>
              </a:ext>
            </a:extLst>
          </p:cNvPr>
          <p:cNvSpPr txBox="1"/>
          <p:nvPr/>
        </p:nvSpPr>
        <p:spPr>
          <a:xfrm>
            <a:off x="6279502" y="732747"/>
            <a:ext cx="238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ahnschrift" panose="020B0502040204020203" pitchFamily="34" charset="0"/>
              </a:rPr>
              <a:t>Conversion </a:t>
            </a:r>
            <a:r>
              <a:rPr lang="fr-FR" sz="1600" dirty="0" err="1">
                <a:latin typeface="Bahnschrift" panose="020B0502040204020203" pitchFamily="34" charset="0"/>
              </a:rPr>
              <a:t>magnetron</a:t>
            </a:r>
            <a:endParaRPr lang="fr-FR" sz="1600" dirty="0">
              <a:latin typeface="Bahnschrift" panose="020B05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29" y="3625"/>
            <a:ext cx="3221478" cy="21661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4BABBF-E8AD-424D-877E-430247891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1641" y="4217149"/>
            <a:ext cx="4902355" cy="241137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1442598-433B-454F-A242-779134D47DA6}"/>
              </a:ext>
            </a:extLst>
          </p:cNvPr>
          <p:cNvSpPr txBox="1"/>
          <p:nvPr/>
        </p:nvSpPr>
        <p:spPr>
          <a:xfrm>
            <a:off x="9665746" y="3761165"/>
            <a:ext cx="8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centre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2B5EB22-0171-4F27-B526-64F217329F3F}"/>
              </a:ext>
            </a:extLst>
          </p:cNvPr>
          <p:cNvSpPr txBox="1"/>
          <p:nvPr/>
        </p:nvSpPr>
        <p:spPr>
          <a:xfrm>
            <a:off x="10561285" y="3062257"/>
            <a:ext cx="8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mag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4924FE1-B019-463D-B135-240B6EB1CFA8}"/>
              </a:ext>
            </a:extLst>
          </p:cNvPr>
          <p:cNvSpPr txBox="1"/>
          <p:nvPr/>
        </p:nvSpPr>
        <p:spPr>
          <a:xfrm>
            <a:off x="9339098" y="2805123"/>
            <a:ext cx="8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cyc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iruutu 4">
                <a:extLst>
                  <a:ext uri="{FF2B5EF4-FFF2-40B4-BE49-F238E27FC236}">
                    <a16:creationId xmlns:a16="http://schemas.microsoft.com/office/drawing/2014/main" id="{48BF1515-607E-44C4-960E-9EB5305B4596}"/>
                  </a:ext>
                </a:extLst>
              </p:cNvPr>
              <p:cNvSpPr txBox="1"/>
              <p:nvPr/>
            </p:nvSpPr>
            <p:spPr>
              <a:xfrm>
                <a:off x="9380004" y="2311565"/>
                <a:ext cx="1833548" cy="557076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0" lang="fi-FI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0" lang="fi-FI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+ 2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  <m:r>
                            <a:rPr kumimoji="0" 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kumimoji="0" lang="fi-FI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</a:endParaRPr>
              </a:p>
            </p:txBody>
          </p:sp>
        </mc:Choice>
        <mc:Fallback xmlns="">
          <p:sp>
            <p:nvSpPr>
              <p:cNvPr id="23" name="Tekstiruutu 4">
                <a:extLst>
                  <a:ext uri="{FF2B5EF4-FFF2-40B4-BE49-F238E27FC236}">
                    <a16:creationId xmlns:a16="http://schemas.microsoft.com/office/drawing/2014/main" id="{48BF1515-607E-44C4-960E-9EB5305B4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004" y="2311565"/>
                <a:ext cx="1833548" cy="5570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36CA65BF-03D8-4AF0-9EA0-144016542A92}"/>
              </a:ext>
            </a:extLst>
          </p:cNvPr>
          <p:cNvSpPr txBox="1"/>
          <p:nvPr/>
        </p:nvSpPr>
        <p:spPr bwMode="auto">
          <a:xfrm>
            <a:off x="0" y="-36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88000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MESURES PI-ICR</a:t>
            </a:r>
            <a:endParaRPr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6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070" y="422890"/>
            <a:ext cx="71651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>
                <a:latin typeface="Bahnschrift" panose="020B0502040204020203" pitchFamily="34" charset="0"/>
              </a:rPr>
              <a:t>	2 problèmes 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Bahnschrift" panose="020B0502040204020203" pitchFamily="34" charset="0"/>
              </a:rPr>
              <a:t> Encore trop de gaz dans le deuxième piège </a:t>
            </a:r>
          </a:p>
          <a:p>
            <a:pPr lvl="3"/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 changement de diaphragme prévu pour très bientôt             (MPIK a réalisé 2 nouveaux diaphragmes) </a:t>
            </a:r>
            <a:r>
              <a:rPr lang="fr-FR" dirty="0">
                <a:solidFill>
                  <a:srgbClr val="FF000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 OK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Bahnschrift" panose="020B0502040204020203" pitchFamily="34" charset="0"/>
                <a:sym typeface="Wingdings" panose="05000000000000000000" pitchFamily="2" charset="2"/>
              </a:rPr>
              <a:t>Centre du piège bouge en fonction du temps  </a:t>
            </a:r>
            <a:r>
              <a:rPr lang="fr-FR" dirty="0">
                <a:solidFill>
                  <a:srgbClr val="FF000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 OK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FF0000"/>
              </a:solidFill>
              <a:latin typeface="Bahnschrift" panose="020B05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04048-EFDE-4812-B2D7-E997BD19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01" y="2295906"/>
            <a:ext cx="3005240" cy="42568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B8FCBD-6FB0-4138-8509-A4B2A8C08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560" y="1322315"/>
            <a:ext cx="3798400" cy="49422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8C5878-19F8-4FB6-AF0C-00DC78229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749" y="3021496"/>
            <a:ext cx="3200677" cy="244623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FBB42E6-08D2-4EA6-B000-646089909D2E}"/>
              </a:ext>
            </a:extLst>
          </p:cNvPr>
          <p:cNvSpPr txBox="1"/>
          <p:nvPr/>
        </p:nvSpPr>
        <p:spPr>
          <a:xfrm>
            <a:off x="313261" y="1926574"/>
            <a:ext cx="516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ahnschrift" panose="020B0502040204020203" pitchFamily="34" charset="0"/>
              </a:rPr>
              <a:t>Changement de diaphragme janvier 2025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A6711DD-3AA5-4CD9-AE43-C2C2017CD0C0}"/>
              </a:ext>
            </a:extLst>
          </p:cNvPr>
          <p:cNvSpPr txBox="1"/>
          <p:nvPr/>
        </p:nvSpPr>
        <p:spPr bwMode="auto">
          <a:xfrm>
            <a:off x="0" y="-36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88000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MESURES PI-ICR</a:t>
            </a:r>
            <a:endParaRPr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 bwMode="auto">
          <a:xfrm>
            <a:off x="-11575" y="444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rgbClr val="80002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Python Trap Scanner for DESIR (PTSD)</a:t>
            </a:r>
            <a:endParaRPr sz="1600" dirty="0">
              <a:latin typeface="Bahnschrif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21" y="939268"/>
            <a:ext cx="8678667" cy="52524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8957388" y="2159797"/>
            <a:ext cx="3223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GB" sz="1600" dirty="0">
              <a:latin typeface="Bahnschrif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latin typeface="Bahnschrift" panose="020B0502040204020203" pitchFamily="34" charset="0"/>
              </a:rPr>
              <a:t>Scan all EPICS variables</a:t>
            </a:r>
            <a:endParaRPr dirty="0">
              <a:latin typeface="Bahnschrif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1600" dirty="0">
              <a:latin typeface="Bahnschrif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latin typeface="Bahnschrift" panose="020B0502040204020203" pitchFamily="34" charset="0"/>
              </a:rPr>
              <a:t>Control trapping sequence</a:t>
            </a:r>
            <a:endParaRPr dirty="0">
              <a:latin typeface="Bahnschrif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1600" dirty="0">
              <a:latin typeface="Bahnschrif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Bahnschrift" panose="020B0502040204020203" pitchFamily="34" charset="0"/>
              </a:rPr>
              <a:t>Signal acquisition</a:t>
            </a:r>
            <a:endParaRPr dirty="0">
              <a:latin typeface="Bahnschrif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latin typeface="Bahnschrif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Bahnschrift" panose="020B0502040204020203" pitchFamily="34" charset="0"/>
              </a:rPr>
              <a:t>Position reconstruction</a:t>
            </a:r>
            <a:endParaRPr dirty="0">
              <a:latin typeface="Bahnschrift" panose="020B0502040204020203" pitchFamily="34" charset="0"/>
            </a:endParaRPr>
          </a:p>
          <a:p>
            <a:pPr>
              <a:defRPr/>
            </a:pPr>
            <a:endParaRPr lang="en-GB" sz="1600" dirty="0">
              <a:latin typeface="Bahnschrif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Bahnschrift" panose="020B0502040204020203" pitchFamily="34" charset="0"/>
              </a:rPr>
              <a:t>Data gating and fitting</a:t>
            </a:r>
            <a:endParaRPr lang="en-US" dirty="0">
              <a:latin typeface="Bahnschrift" panose="020B0502040204020203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1600" dirty="0">
              <a:latin typeface="Bahnschrift" panose="020B0502040204020203" pitchFamily="34" charset="0"/>
            </a:endParaRPr>
          </a:p>
          <a:p>
            <a:pPr>
              <a:defRPr/>
            </a:pPr>
            <a:endParaRPr lang="en-GB" sz="16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600" dirty="0">
                <a:latin typeface="Bahnschrift" panose="020B0502040204020203" pitchFamily="34" charset="0"/>
              </a:rPr>
              <a:t>Adaptable to various DESIR detector type</a:t>
            </a:r>
            <a:endParaRPr dirty="0"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5400" y="72787"/>
            <a:ext cx="2087009" cy="2087009"/>
          </a:xfrm>
          <a:prstGeom prst="ellipse">
            <a:avLst/>
          </a:prstGeom>
          <a:ln w="63500" cap="rnd">
            <a:solidFill>
              <a:srgbClr val="80002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0979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 bwMode="auto">
          <a:xfrm>
            <a:off x="-11575" y="444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rgbClr val="80002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Interface for PIPERADE Analysis (IPA) </a:t>
            </a:r>
            <a:endParaRPr sz="16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1345" y="896046"/>
            <a:ext cx="10369307" cy="5562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2133033" y="526714"/>
            <a:ext cx="792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latin typeface="Bahnschrift" panose="020B0502040204020203" pitchFamily="34" charset="0"/>
              </a:rPr>
              <a:t>Software dedicated to </a:t>
            </a:r>
            <a:r>
              <a:rPr lang="en-GB" dirty="0" err="1">
                <a:latin typeface="Bahnschrift" panose="020B0502040204020203" pitchFamily="34" charset="0"/>
              </a:rPr>
              <a:t>ToF</a:t>
            </a:r>
            <a:r>
              <a:rPr lang="en-GB" dirty="0">
                <a:latin typeface="Bahnschrift" panose="020B0502040204020203" pitchFamily="34" charset="0"/>
              </a:rPr>
              <a:t>-ICR and PI-ICR fitting and mass determination</a:t>
            </a:r>
            <a:endParaRPr sz="1600" dirty="0">
              <a:latin typeface="Bahnschrif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b="1435"/>
          <a:stretch/>
        </p:blipFill>
        <p:spPr bwMode="auto">
          <a:xfrm>
            <a:off x="10386767" y="0"/>
            <a:ext cx="1759778" cy="1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1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64744" y="1071592"/>
            <a:ext cx="3091354" cy="379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latin typeface="Roboto" panose="02000000000000000000" pitchFamily="2" charset="0"/>
              </a:rPr>
              <a:t>Random extraction </a:t>
            </a:r>
            <a:endParaRPr lang="en-GB" sz="1800" b="1" dirty="0">
              <a:latin typeface="Roboto" panose="02000000000000000000" pitchFamily="2" charset="0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4044557" y="1554597"/>
            <a:ext cx="4248395" cy="2125571"/>
            <a:chOff x="-622942" y="815323"/>
            <a:chExt cx="4648266" cy="2128976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57"/>
            <a:stretch/>
          </p:blipFill>
          <p:spPr>
            <a:xfrm>
              <a:off x="-601176" y="870637"/>
              <a:ext cx="4626500" cy="2073662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-622942" y="815323"/>
              <a:ext cx="4648266" cy="2128976"/>
            </a:xfrm>
            <a:prstGeom prst="rect">
              <a:avLst/>
            </a:prstGeom>
            <a:noFill/>
            <a:ln w="285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D7622CF-909E-4320-9732-4BDB6DE1DF7A}"/>
              </a:ext>
            </a:extLst>
          </p:cNvPr>
          <p:cNvGrpSpPr/>
          <p:nvPr/>
        </p:nvGrpSpPr>
        <p:grpSpPr>
          <a:xfrm>
            <a:off x="8692354" y="855313"/>
            <a:ext cx="3437500" cy="3235154"/>
            <a:chOff x="54063" y="3231147"/>
            <a:chExt cx="3437500" cy="323515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2" y="3281403"/>
              <a:ext cx="3424191" cy="3184898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4063" y="3231147"/>
              <a:ext cx="3435164" cy="3184898"/>
            </a:xfrm>
            <a:prstGeom prst="rect">
              <a:avLst/>
            </a:prstGeom>
            <a:noFill/>
            <a:ln w="285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44575" y="863219"/>
            <a:ext cx="3904142" cy="3219343"/>
            <a:chOff x="4527091" y="1561140"/>
            <a:chExt cx="3601852" cy="2970076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7062" y="1827750"/>
              <a:ext cx="2801911" cy="2703466"/>
            </a:xfrm>
            <a:prstGeom prst="rect">
              <a:avLst/>
            </a:prstGeom>
          </p:spPr>
        </p:pic>
        <p:sp>
          <p:nvSpPr>
            <p:cNvPr id="49" name="Titre 1"/>
            <p:cNvSpPr txBox="1">
              <a:spLocks/>
            </p:cNvSpPr>
            <p:nvPr/>
          </p:nvSpPr>
          <p:spPr>
            <a:xfrm>
              <a:off x="4527091" y="1561140"/>
              <a:ext cx="3601852" cy="38447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b="1">
                  <a:latin typeface="Roboto" panose="02000000000000000000" pitchFamily="2" charset="0"/>
                </a:rPr>
                <a:t>Ideal magnetron star template</a:t>
              </a:r>
              <a:endParaRPr lang="en-GB" sz="1800" b="1" dirty="0">
                <a:latin typeface="Roboto" panose="02000000000000000000" pitchFamily="2" charset="0"/>
              </a:endParaRPr>
            </a:p>
          </p:txBody>
        </p:sp>
      </p:grpSp>
      <p:pic>
        <p:nvPicPr>
          <p:cNvPr id="37" name="Image 10">
            <a:extLst>
              <a:ext uri="{FF2B5EF4-FFF2-40B4-BE49-F238E27FC236}">
                <a16:creationId xmlns:a16="http://schemas.microsoft.com/office/drawing/2014/main" id="{1B7FD719-6A71-40D8-B4C1-1C471C257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184" y="4780251"/>
            <a:ext cx="5062530" cy="711871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E92E73BF-5698-4BFE-897B-D619064819BE}"/>
              </a:ext>
            </a:extLst>
          </p:cNvPr>
          <p:cNvSpPr txBox="1">
            <a:spLocks/>
          </p:cNvSpPr>
          <p:nvPr/>
        </p:nvSpPr>
        <p:spPr>
          <a:xfrm>
            <a:off x="9097141" y="446471"/>
            <a:ext cx="2749882" cy="3379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latin typeface="Roboto" panose="02000000000000000000" pitchFamily="2" charset="0"/>
              </a:rPr>
              <a:t>Position on the detector</a:t>
            </a:r>
            <a:endParaRPr lang="en-GB" sz="1800" b="1" dirty="0">
              <a:latin typeface="Roboto" panose="02000000000000000000" pitchFamily="2" charset="0"/>
            </a:endParaRPr>
          </a:p>
        </p:txBody>
      </p:sp>
      <p:pic>
        <p:nvPicPr>
          <p:cNvPr id="47" name="Image 9">
            <a:extLst>
              <a:ext uri="{FF2B5EF4-FFF2-40B4-BE49-F238E27FC236}">
                <a16:creationId xmlns:a16="http://schemas.microsoft.com/office/drawing/2014/main" id="{E24742D6-1000-4F8F-8F29-8BE8DF8A18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73"/>
          <a:stretch/>
        </p:blipFill>
        <p:spPr bwMode="auto">
          <a:xfrm>
            <a:off x="0" y="4440453"/>
            <a:ext cx="3878177" cy="1391468"/>
          </a:xfrm>
          <a:prstGeom prst="rect">
            <a:avLst/>
          </a:prstGeom>
          <a:ln>
            <a:noFill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E8FB5B-E6E7-49C1-BC7E-65422087961D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1996647" y="4082562"/>
            <a:ext cx="1314243" cy="10571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42">
            <a:extLst>
              <a:ext uri="{FF2B5EF4-FFF2-40B4-BE49-F238E27FC236}">
                <a16:creationId xmlns:a16="http://schemas.microsoft.com/office/drawing/2014/main" id="{5930E9E9-5658-4624-8748-283284B02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16199999">
            <a:off x="9419764" y="4380693"/>
            <a:ext cx="2139347" cy="164143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4C001D-7581-4A4B-A97B-9184C5963993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6168755" y="3680168"/>
            <a:ext cx="604694" cy="11000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20">
            <a:extLst>
              <a:ext uri="{FF2B5EF4-FFF2-40B4-BE49-F238E27FC236}">
                <a16:creationId xmlns:a16="http://schemas.microsoft.com/office/drawing/2014/main" id="{93F043E5-AAD6-4BEF-B60B-E5C6E5640D20}"/>
              </a:ext>
            </a:extLst>
          </p:cNvPr>
          <p:cNvSpPr txBox="1"/>
          <p:nvPr/>
        </p:nvSpPr>
        <p:spPr>
          <a:xfrm>
            <a:off x="0" y="6214596"/>
            <a:ext cx="3078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Roboto" panose="02000000000000000000" pitchFamily="2" charset="0"/>
              </a:rPr>
              <a:t>K. </a:t>
            </a:r>
            <a:r>
              <a:rPr lang="fr-FR" sz="1400" i="1" dirty="0" err="1">
                <a:latin typeface="Roboto" panose="02000000000000000000" pitchFamily="2" charset="0"/>
              </a:rPr>
              <a:t>Ronxin</a:t>
            </a:r>
            <a:r>
              <a:rPr lang="fr-FR" sz="1400" i="1" dirty="0">
                <a:latin typeface="Roboto" panose="02000000000000000000" pitchFamily="2" charset="0"/>
              </a:rPr>
              <a:t>, M1 </a:t>
            </a:r>
            <a:r>
              <a:rPr lang="fr-FR" sz="1400" i="1" dirty="0" err="1">
                <a:latin typeface="Roboto" panose="02000000000000000000" pitchFamily="2" charset="0"/>
              </a:rPr>
              <a:t>Internship</a:t>
            </a:r>
            <a:r>
              <a:rPr lang="fr-FR" sz="1400" i="1" dirty="0">
                <a:latin typeface="Roboto" panose="02000000000000000000" pitchFamily="2" charset="0"/>
              </a:rPr>
              <a:t> (2025)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F30FB7F-CCAC-438D-9CE9-BBEEE6753308}"/>
              </a:ext>
            </a:extLst>
          </p:cNvPr>
          <p:cNvSpPr txBox="1"/>
          <p:nvPr/>
        </p:nvSpPr>
        <p:spPr bwMode="auto">
          <a:xfrm>
            <a:off x="0" y="-36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88000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SIMULATIONS EXTRACTION PI-ICR</a:t>
            </a:r>
            <a:endParaRPr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3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/>
          <p:cNvGrpSpPr/>
          <p:nvPr/>
        </p:nvGrpSpPr>
        <p:grpSpPr>
          <a:xfrm>
            <a:off x="44575" y="863219"/>
            <a:ext cx="3904142" cy="3219343"/>
            <a:chOff x="4527091" y="1561140"/>
            <a:chExt cx="3601852" cy="2970076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7062" y="1827750"/>
              <a:ext cx="2801911" cy="2703466"/>
            </a:xfrm>
            <a:prstGeom prst="rect">
              <a:avLst/>
            </a:prstGeom>
          </p:spPr>
        </p:pic>
        <p:sp>
          <p:nvSpPr>
            <p:cNvPr id="49" name="Titre 1"/>
            <p:cNvSpPr txBox="1">
              <a:spLocks/>
            </p:cNvSpPr>
            <p:nvPr/>
          </p:nvSpPr>
          <p:spPr>
            <a:xfrm>
              <a:off x="4527091" y="1561140"/>
              <a:ext cx="3601852" cy="38447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b="1">
                  <a:latin typeface="Roboto" panose="02000000000000000000" pitchFamily="2" charset="0"/>
                </a:rPr>
                <a:t>Ideal magnetron star template</a:t>
              </a:r>
              <a:endParaRPr lang="en-GB" sz="1800" b="1" dirty="0">
                <a:latin typeface="Roboto" panose="02000000000000000000" pitchFamily="2" charset="0"/>
              </a:endParaRPr>
            </a:p>
          </p:txBody>
        </p:sp>
      </p:grpSp>
      <p:pic>
        <p:nvPicPr>
          <p:cNvPr id="37" name="Image 10">
            <a:extLst>
              <a:ext uri="{FF2B5EF4-FFF2-40B4-BE49-F238E27FC236}">
                <a16:creationId xmlns:a16="http://schemas.microsoft.com/office/drawing/2014/main" id="{1B7FD719-6A71-40D8-B4C1-1C471C257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278" y="4780251"/>
            <a:ext cx="5062530" cy="711871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C6D9F225-279B-4DC1-A679-9F0CC150FDE4}"/>
              </a:ext>
            </a:extLst>
          </p:cNvPr>
          <p:cNvSpPr txBox="1">
            <a:spLocks/>
          </p:cNvSpPr>
          <p:nvPr/>
        </p:nvSpPr>
        <p:spPr>
          <a:xfrm>
            <a:off x="4577675" y="911527"/>
            <a:ext cx="3036650" cy="368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latin typeface="Roboto" panose="02000000000000000000" pitchFamily="2" charset="0"/>
              </a:rPr>
              <a:t>Optimized extraction</a:t>
            </a:r>
            <a:endParaRPr lang="en-GB" sz="1800" b="1" dirty="0">
              <a:latin typeface="Roboto" panose="02000000000000000000" pitchFamily="2" charset="0"/>
            </a:endParaRPr>
          </a:p>
        </p:txBody>
      </p:sp>
      <p:grpSp>
        <p:nvGrpSpPr>
          <p:cNvPr id="20" name="Groupe 42">
            <a:extLst>
              <a:ext uri="{FF2B5EF4-FFF2-40B4-BE49-F238E27FC236}">
                <a16:creationId xmlns:a16="http://schemas.microsoft.com/office/drawing/2014/main" id="{6A692524-C9AE-4EE7-A037-372B7F53B9DF}"/>
              </a:ext>
            </a:extLst>
          </p:cNvPr>
          <p:cNvGrpSpPr/>
          <p:nvPr/>
        </p:nvGrpSpPr>
        <p:grpSpPr>
          <a:xfrm>
            <a:off x="3767426" y="1368342"/>
            <a:ext cx="4657148" cy="2320831"/>
            <a:chOff x="7125441" y="4342503"/>
            <a:chExt cx="4844074" cy="2241330"/>
          </a:xfrm>
        </p:grpSpPr>
        <p:pic>
          <p:nvPicPr>
            <p:cNvPr id="21" name="Image 31">
              <a:extLst>
                <a:ext uri="{FF2B5EF4-FFF2-40B4-BE49-F238E27FC236}">
                  <a16:creationId xmlns:a16="http://schemas.microsoft.com/office/drawing/2014/main" id="{2FC3F439-7CCB-423D-BAEA-A16E74243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76"/>
            <a:stretch/>
          </p:blipFill>
          <p:spPr>
            <a:xfrm>
              <a:off x="7125441" y="4408409"/>
              <a:ext cx="4844074" cy="216829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74652-5ACE-42F9-928F-1E81DCB312CF}"/>
                </a:ext>
              </a:extLst>
            </p:cNvPr>
            <p:cNvSpPr/>
            <p:nvPr/>
          </p:nvSpPr>
          <p:spPr>
            <a:xfrm>
              <a:off x="7125441" y="4342503"/>
              <a:ext cx="4844074" cy="2241330"/>
            </a:xfrm>
            <a:prstGeom prst="rect">
              <a:avLst/>
            </a:prstGeom>
            <a:noFill/>
            <a:ln w="28575">
              <a:solidFill>
                <a:srgbClr val="009A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49DBF9-694B-409F-8B1F-2450C3D1E860}"/>
              </a:ext>
            </a:extLst>
          </p:cNvPr>
          <p:cNvGrpSpPr/>
          <p:nvPr/>
        </p:nvGrpSpPr>
        <p:grpSpPr>
          <a:xfrm>
            <a:off x="8692476" y="863219"/>
            <a:ext cx="3383925" cy="3130966"/>
            <a:chOff x="8752102" y="3325063"/>
            <a:chExt cx="3383925" cy="3130966"/>
          </a:xfrm>
        </p:grpSpPr>
        <p:pic>
          <p:nvPicPr>
            <p:cNvPr id="26" name="Image 8">
              <a:extLst>
                <a:ext uri="{FF2B5EF4-FFF2-40B4-BE49-F238E27FC236}">
                  <a16:creationId xmlns:a16="http://schemas.microsoft.com/office/drawing/2014/main" id="{67DF1DBA-51B9-4F04-854B-B5E9B9CC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102" y="3367523"/>
              <a:ext cx="3363597" cy="308850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C89AD5-EABC-4C16-959C-E5D88871D289}"/>
                </a:ext>
              </a:extLst>
            </p:cNvPr>
            <p:cNvSpPr/>
            <p:nvPr/>
          </p:nvSpPr>
          <p:spPr>
            <a:xfrm>
              <a:off x="8761651" y="3325063"/>
              <a:ext cx="3374376" cy="3088506"/>
            </a:xfrm>
            <a:prstGeom prst="rect">
              <a:avLst/>
            </a:prstGeom>
            <a:noFill/>
            <a:ln w="28575">
              <a:solidFill>
                <a:srgbClr val="009A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oboto" panose="02000000000000000000" pitchFamily="2" charset="0"/>
              </a:endParaRPr>
            </a:p>
          </p:txBody>
        </p:sp>
      </p:grpSp>
      <p:sp>
        <p:nvSpPr>
          <p:cNvPr id="28" name="Titre 1">
            <a:extLst>
              <a:ext uri="{FF2B5EF4-FFF2-40B4-BE49-F238E27FC236}">
                <a16:creationId xmlns:a16="http://schemas.microsoft.com/office/drawing/2014/main" id="{D6B9E15C-A55B-484A-A91F-25A9F2EDB82A}"/>
              </a:ext>
            </a:extLst>
          </p:cNvPr>
          <p:cNvSpPr txBox="1">
            <a:spLocks/>
          </p:cNvSpPr>
          <p:nvPr/>
        </p:nvSpPr>
        <p:spPr>
          <a:xfrm>
            <a:off x="8999333" y="482790"/>
            <a:ext cx="2749882" cy="3379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latin typeface="Roboto" panose="02000000000000000000" pitchFamily="2" charset="0"/>
              </a:rPr>
              <a:t>Position on the detector</a:t>
            </a:r>
            <a:endParaRPr lang="en-GB" sz="1800" b="1" dirty="0">
              <a:latin typeface="Roboto" panose="02000000000000000000" pitchFamily="2" charset="0"/>
            </a:endParaRPr>
          </a:p>
        </p:txBody>
      </p:sp>
      <p:pic>
        <p:nvPicPr>
          <p:cNvPr id="29" name="Image 9">
            <a:extLst>
              <a:ext uri="{FF2B5EF4-FFF2-40B4-BE49-F238E27FC236}">
                <a16:creationId xmlns:a16="http://schemas.microsoft.com/office/drawing/2014/main" id="{33605F10-1DC0-483D-B36C-8D7282D7DC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73"/>
          <a:stretch/>
        </p:blipFill>
        <p:spPr bwMode="auto">
          <a:xfrm>
            <a:off x="0" y="4440453"/>
            <a:ext cx="3878177" cy="1391468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65438C-F06D-4581-A553-72E2703CF081}"/>
              </a:ext>
            </a:extLst>
          </p:cNvPr>
          <p:cNvCxnSpPr>
            <a:cxnSpLocks/>
          </p:cNvCxnSpPr>
          <p:nvPr/>
        </p:nvCxnSpPr>
        <p:spPr>
          <a:xfrm>
            <a:off x="1996647" y="4082562"/>
            <a:ext cx="1314243" cy="10571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42">
            <a:extLst>
              <a:ext uri="{FF2B5EF4-FFF2-40B4-BE49-F238E27FC236}">
                <a16:creationId xmlns:a16="http://schemas.microsoft.com/office/drawing/2014/main" id="{63C15C38-2B98-4C10-A3E3-46357C308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999">
            <a:off x="9419764" y="4340053"/>
            <a:ext cx="2139347" cy="164143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CE7195-241E-47FE-8D05-B78A7C0D8436}"/>
              </a:ext>
            </a:extLst>
          </p:cNvPr>
          <p:cNvCxnSpPr>
            <a:cxnSpLocks/>
            <a:stCxn id="22" idx="2"/>
            <a:endCxn id="37" idx="0"/>
          </p:cNvCxnSpPr>
          <p:nvPr/>
        </p:nvCxnSpPr>
        <p:spPr>
          <a:xfrm>
            <a:off x="6096000" y="3689173"/>
            <a:ext cx="689543" cy="10910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0">
            <a:extLst>
              <a:ext uri="{FF2B5EF4-FFF2-40B4-BE49-F238E27FC236}">
                <a16:creationId xmlns:a16="http://schemas.microsoft.com/office/drawing/2014/main" id="{912C2DDE-86BE-40FA-93FC-38578D8EF4EF}"/>
              </a:ext>
            </a:extLst>
          </p:cNvPr>
          <p:cNvSpPr txBox="1"/>
          <p:nvPr/>
        </p:nvSpPr>
        <p:spPr>
          <a:xfrm>
            <a:off x="0" y="6214596"/>
            <a:ext cx="3078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Roboto" panose="02000000000000000000" pitchFamily="2" charset="0"/>
              </a:rPr>
              <a:t>K. </a:t>
            </a:r>
            <a:r>
              <a:rPr lang="en-GB" sz="1400" i="1" dirty="0" err="1">
                <a:latin typeface="Roboto" panose="02000000000000000000" pitchFamily="2" charset="0"/>
              </a:rPr>
              <a:t>Ronxin</a:t>
            </a:r>
            <a:r>
              <a:rPr lang="en-GB" sz="1400" i="1" dirty="0">
                <a:latin typeface="Roboto" panose="02000000000000000000" pitchFamily="2" charset="0"/>
              </a:rPr>
              <a:t>, M1 Internship (2025)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2B48561-C56C-4D3A-B8FE-0DB0727828FC}"/>
              </a:ext>
            </a:extLst>
          </p:cNvPr>
          <p:cNvSpPr txBox="1"/>
          <p:nvPr/>
        </p:nvSpPr>
        <p:spPr bwMode="auto">
          <a:xfrm>
            <a:off x="0" y="-36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rgbClr val="880000"/>
                </a:solidFill>
                <a:latin typeface="Bahnschrift" panose="020B0502040204020203" pitchFamily="34" charset="0"/>
                <a:ea typeface="CMU Sans Serif"/>
                <a:cs typeface="CMU Sans Serif"/>
              </a:rPr>
              <a:t>SIMULATIONS EXTRACTION PI-ICR</a:t>
            </a:r>
            <a:endParaRPr sz="1600" dirty="0">
              <a:latin typeface="Bahnschrift" panose="020B0502040204020203" pitchFamily="34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5E8EB63-3A61-4468-8634-EE26DF0311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387" b="-3907"/>
          <a:stretch/>
        </p:blipFill>
        <p:spPr>
          <a:xfrm>
            <a:off x="8852424" y="4048331"/>
            <a:ext cx="3078986" cy="2667132"/>
          </a:xfrm>
          <a:prstGeom prst="rect">
            <a:avLst/>
          </a:prstGeom>
        </p:spPr>
      </p:pic>
      <p:pic>
        <p:nvPicPr>
          <p:cNvPr id="33" name="Image 13">
            <a:extLst>
              <a:ext uri="{FF2B5EF4-FFF2-40B4-BE49-F238E27FC236}">
                <a16:creationId xmlns:a16="http://schemas.microsoft.com/office/drawing/2014/main" id="{539143A6-7FF0-4E21-8FCB-385357C9D8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/>
          <a:stretch/>
        </p:blipFill>
        <p:spPr>
          <a:xfrm>
            <a:off x="8751870" y="905679"/>
            <a:ext cx="3225453" cy="29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494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21519</TotalTime>
  <Words>1274</Words>
  <Application>Microsoft Office PowerPoint</Application>
  <PresentationFormat>Grand écran</PresentationFormat>
  <Paragraphs>261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Bahnschrift</vt:lpstr>
      <vt:lpstr>Calibri</vt:lpstr>
      <vt:lpstr>Calibri Light</vt:lpstr>
      <vt:lpstr>Cambria Math</vt:lpstr>
      <vt:lpstr>CMU Sans Serif</vt:lpstr>
      <vt:lpstr>Helvetica</vt:lpstr>
      <vt:lpstr>Roboto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CENBG-Univ.Bx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ascher</dc:creator>
  <cp:lastModifiedBy>pauline ascher</cp:lastModifiedBy>
  <cp:revision>146</cp:revision>
  <dcterms:created xsi:type="dcterms:W3CDTF">2023-11-07T14:23:56Z</dcterms:created>
  <dcterms:modified xsi:type="dcterms:W3CDTF">2025-10-08T20:30:35Z</dcterms:modified>
</cp:coreProperties>
</file>