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sldIdLst>
    <p:sldId id="273" r:id="rId2"/>
    <p:sldId id="279" r:id="rId3"/>
    <p:sldId id="290" r:id="rId4"/>
    <p:sldId id="281" r:id="rId5"/>
    <p:sldId id="282" r:id="rId6"/>
    <p:sldId id="283" r:id="rId7"/>
    <p:sldId id="284" r:id="rId8"/>
    <p:sldId id="292" r:id="rId9"/>
    <p:sldId id="287" r:id="rId10"/>
    <p:sldId id="288" r:id="rId11"/>
    <p:sldId id="271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CMU Sans Serif" panose="02000603000000000000" pitchFamily="2" charset="0"/>
      <p:regular r:id="rId19"/>
      <p:bold r:id="rId20"/>
      <p:italic r:id="rId21"/>
      <p:boldItalic r:id="rId22"/>
    </p:embeddedFont>
    <p:embeddedFont>
      <p:font typeface="Gill Sans MT" panose="020B0502020104020203" pitchFamily="34" charset="0"/>
      <p:regular r:id="rId23"/>
      <p:bold r:id="rId24"/>
      <p:italic r:id="rId25"/>
      <p:boldItalic r:id="rId26"/>
    </p:embeddedFont>
  </p:embeddedFontLst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3F7"/>
    <a:srgbClr val="CCE6EE"/>
    <a:srgbClr val="A00000"/>
    <a:srgbClr val="FF6600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7047" autoAdjust="0"/>
  </p:normalViewPr>
  <p:slideViewPr>
    <p:cSldViewPr snapToGrid="0" snapToObjects="1">
      <p:cViewPr varScale="1">
        <p:scale>
          <a:sx n="58" d="100"/>
          <a:sy n="58" d="100"/>
        </p:scale>
        <p:origin x="76" y="5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EE529-4AF9-4E18-85A8-1634E5BDBDB5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79412-A8F9-4FDE-88BF-214194265A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86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9412-A8F9-4FDE-88BF-214194265AB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27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9412-A8F9-4FDE-88BF-214194265AB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797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9412-A8F9-4FDE-88BF-214194265AB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798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9412-A8F9-4FDE-88BF-214194265AB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730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9412-A8F9-4FDE-88BF-214194265AB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061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9412-A8F9-4FDE-88BF-214194265AB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89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A35B-A822-4182-883F-874E37BDF965}" type="datetime1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58-669E-E64D-AFB8-5B58D5370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05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7E4-FD67-4929-AFF9-D70FD0685CDD}" type="datetime1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58-669E-E64D-AFB8-5B58D5370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9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2FC3-0379-4749-A7DD-390D1D2CB6C8}" type="datetime1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58-669E-E64D-AFB8-5B58D5370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927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Cliquez</a:t>
            </a:r>
            <a:r>
              <a:rPr lang="en-GB" noProof="0" dirty="0"/>
              <a:t> et </a:t>
            </a:r>
            <a:r>
              <a:rPr lang="en-GB" noProof="0" dirty="0" err="1"/>
              <a:t>modifiez</a:t>
            </a:r>
            <a:r>
              <a:rPr lang="en-GB" noProof="0" dirty="0"/>
              <a:t> le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0"/>
          </p:nvPr>
        </p:nvSpPr>
        <p:spPr>
          <a:xfrm>
            <a:off x="3695733" y="6516000"/>
            <a:ext cx="6912000" cy="36000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IN2P3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1"/>
          </p:nvPr>
        </p:nvSpPr>
        <p:spPr>
          <a:xfrm>
            <a:off x="1967541" y="6516000"/>
            <a:ext cx="1536000" cy="36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41EAA-5E2B-4499-9211-41FB960BB9F2}" type="datetime1">
              <a:rPr lang="fr-FR" smtClean="0"/>
              <a:t>09/10/2025</a:t>
            </a:fld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11088555" y="6516000"/>
            <a:ext cx="960000" cy="360000"/>
          </a:xfrm>
        </p:spPr>
        <p:txBody>
          <a:bodyPr/>
          <a:lstStyle>
            <a:lvl1pPr>
              <a:defRPr/>
            </a:lvl1pPr>
          </a:lstStyle>
          <a:p>
            <a:fld id="{D384CA22-6367-EA44-B647-20E2FBBA2D0E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961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67A8-311A-4212-BCFB-0896A4DFE5ED}" type="datetime1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58-669E-E64D-AFB8-5B58D5370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01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1213-6985-499A-B2B7-F053B73EE5E6}" type="datetime1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58-669E-E64D-AFB8-5B58D5370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49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114B-9D5E-4325-9F9A-C72FDF43B978}" type="datetime1">
              <a:rPr lang="fr-FR" smtClean="0"/>
              <a:t>09/10/2025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58-669E-E64D-AFB8-5B58D5370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13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3A2F-023F-4CF2-B78B-9ED5E687193D}" type="datetime1">
              <a:rPr lang="fr-FR" smtClean="0"/>
              <a:t>09/10/2025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58-669E-E64D-AFB8-5B58D5370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35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8A56-BCBD-4387-9C34-F689AD57131C}" type="datetime1">
              <a:rPr lang="fr-FR" smtClean="0"/>
              <a:t>09/10/2025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58-669E-E64D-AFB8-5B58D5370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02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B100-61A1-453F-8E96-EF9194AAAEA5}" type="datetime1">
              <a:rPr lang="fr-FR" smtClean="0"/>
              <a:t>09/10/2025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58-669E-E64D-AFB8-5B58D5370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22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3E59-1956-49F8-AB48-64E3210B6AA9}" type="datetime1">
              <a:rPr lang="fr-FR" smtClean="0"/>
              <a:t>09/10/2025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58-669E-E64D-AFB8-5B58D5370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38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9F98-7B24-40B9-96CF-E06AA7EE269F}" type="datetime1">
              <a:rPr lang="fr-FR" smtClean="0"/>
              <a:t>09/10/2025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IN2P3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58-669E-E64D-AFB8-5B58D5370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65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1363"/>
            <a:ext cx="12192000" cy="882762"/>
          </a:xfrm>
          <a:prstGeom prst="rect">
            <a:avLst/>
          </a:prstGeom>
          <a:solidFill>
            <a:srgbClr val="FF6600"/>
          </a:solidFill>
          <a:ln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A72B5-409B-4EAD-A934-ECBCD8E79E61}" type="datetime1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IN2P3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43158-669E-E64D-AFB8-5B58D5370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7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7.jpg"/><Relationship Id="rId7" Type="http://schemas.openxmlformats.org/officeDocument/2006/relationships/image" Target="../media/image12.jpg"/><Relationship Id="rId12" Type="http://schemas.openxmlformats.org/officeDocument/2006/relationships/image" Target="../media/image17.png"/><Relationship Id="rId17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9.jp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8.jp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115793" y="4960794"/>
            <a:ext cx="5960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2"/>
                </a:solidFill>
                <a:latin typeface="Gill Sans MT" panose="020B0502020104020203" pitchFamily="34" charset="0"/>
              </a:rPr>
              <a:t>RS : M. Gerbaux   -   </a:t>
            </a:r>
            <a:r>
              <a:rPr lang="fr-FR" sz="2000" dirty="0" err="1">
                <a:solidFill>
                  <a:schemeClr val="bg2"/>
                </a:solidFill>
                <a:latin typeface="Gill Sans MT" panose="020B0502020104020203" pitchFamily="34" charset="0"/>
              </a:rPr>
              <a:t>RT</a:t>
            </a:r>
            <a:r>
              <a:rPr lang="fr-FR" sz="2000" dirty="0">
                <a:solidFill>
                  <a:schemeClr val="bg2"/>
                </a:solidFill>
                <a:latin typeface="Gill Sans MT" panose="020B0502020104020203" pitchFamily="34" charset="0"/>
              </a:rPr>
              <a:t> : C. </a:t>
            </a:r>
            <a:r>
              <a:rPr lang="fr-FR" sz="2000" dirty="0" err="1">
                <a:solidFill>
                  <a:schemeClr val="bg2"/>
                </a:solidFill>
                <a:latin typeface="Gill Sans MT" panose="020B0502020104020203" pitchFamily="34" charset="0"/>
              </a:rPr>
              <a:t>Roumegou</a:t>
            </a:r>
            <a:endParaRPr lang="fr-FR" sz="2000" dirty="0">
              <a:solidFill>
                <a:schemeClr val="bg2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4917" y="1786211"/>
            <a:ext cx="67421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dirty="0">
                <a:latin typeface="Gill Sans MT" panose="020B05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Entretien annuel projet 2025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" y="1"/>
            <a:ext cx="2301547" cy="112811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29" y="2936950"/>
            <a:ext cx="3456543" cy="169531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925651" y="6542518"/>
            <a:ext cx="2340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Gill Sans MT" panose="020B0502020104020203" pitchFamily="34" charset="0"/>
              </a:rPr>
              <a:t>EAP S</a:t>
            </a:r>
            <a:r>
              <a:rPr lang="fr-FR" sz="1400" baseline="30000" dirty="0">
                <a:latin typeface="Gill Sans MT" panose="020B0502020104020203" pitchFamily="34" charset="0"/>
              </a:rPr>
              <a:t>3</a:t>
            </a:r>
            <a:r>
              <a:rPr lang="fr-FR" sz="1400" dirty="0">
                <a:latin typeface="Gill Sans MT" panose="020B0502020104020203" pitchFamily="34" charset="0"/>
              </a:rPr>
              <a:t> &amp; DESIR – 09/10/2025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CA22-6367-EA44-B647-20E2FBBA2D0E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2100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E5D055C-86C7-4212-9BDD-8624104C0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1511299"/>
            <a:ext cx="5689600" cy="456784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4218" y="732681"/>
            <a:ext cx="8956713" cy="5445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Gill Sans MT" panose="020B0502020104020203" pitchFamily="34" charset="0"/>
              </a:rPr>
              <a:t>Couplage avec </a:t>
            </a:r>
            <a:r>
              <a:rPr lang="fr-FR" dirty="0" err="1">
                <a:latin typeface="Gill Sans MT" panose="020B0502020104020203" pitchFamily="34" charset="0"/>
              </a:rPr>
              <a:t>HRS</a:t>
            </a:r>
            <a:r>
              <a:rPr lang="fr-FR" dirty="0">
                <a:latin typeface="Gill Sans MT" panose="020B0502020104020203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fr-FR" dirty="0">
              <a:latin typeface="Gill Sans MT" panose="020B05020201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Gill Sans MT" panose="020B0502020104020203" pitchFamily="34" charset="0"/>
              </a:rPr>
              <a:t>Passage à des pompes refroidies à l’air (et non à l’eau)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>
              <a:latin typeface="Gill Sans MT" panose="020B05020201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Gill Sans MT" panose="020B0502020104020203" pitchFamily="34" charset="0"/>
              </a:rPr>
              <a:t>Upgrade DESIR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Gill Sans MT" panose="020B0502020104020203" pitchFamily="34" charset="0"/>
              </a:rPr>
              <a:t>Plate-forme HT ( travail collaboratif BE GANIL - LPCC - LP2iB - </a:t>
            </a:r>
            <a:r>
              <a:rPr lang="fr-FR" dirty="0" err="1">
                <a:latin typeface="Gill Sans MT" panose="020B0502020104020203" pitchFamily="34" charset="0"/>
              </a:rPr>
              <a:t>iJCLab</a:t>
            </a:r>
            <a:r>
              <a:rPr lang="fr-FR" dirty="0">
                <a:latin typeface="Gill Sans MT" panose="020B0502020104020203" pitchFamily="34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Gill Sans MT" panose="020B0502020104020203" pitchFamily="34" charset="0"/>
              </a:rPr>
              <a:t>Automatisme GPIB à mettre au nouveau standard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Gill Sans MT" panose="020B0502020104020203" pitchFamily="34" charset="0"/>
              </a:rPr>
              <a:t>Motorisation plus fiable pour le </a:t>
            </a:r>
            <a:r>
              <a:rPr lang="fr-FR">
                <a:latin typeface="Gill Sans MT" panose="020B0502020104020203" pitchFamily="34" charset="0"/>
              </a:rPr>
              <a:t>circuit résonnant RF</a:t>
            </a:r>
            <a:endParaRPr lang="fr-FR" dirty="0">
              <a:latin typeface="Gill Sans MT" panose="020B0502020104020203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Gill Sans MT" panose="020B0502020104020203" pitchFamily="34" charset="0"/>
              </a:rPr>
              <a:t>optiques E/S + isolateurs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Gill Sans MT" panose="020B0502020104020203" pitchFamily="34" charset="0"/>
              </a:rPr>
              <a:t>châssis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Gill Sans MT" panose="020B0502020104020203" pitchFamily="34" charset="0"/>
              </a:rPr>
              <a:t>pompage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Gill Sans MT" panose="020B0502020104020203" pitchFamily="34" charset="0"/>
              </a:rPr>
              <a:t>purification He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Gill Sans MT" panose="020B0502020104020203" pitchFamily="34" charset="0"/>
              </a:rPr>
              <a:t>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CA22-6367-EA44-B647-20E2FBBA2D0E}" type="slidenum">
              <a:rPr lang="fr-FR" smtClean="0">
                <a:latin typeface="Gill Sans MT" panose="020B0502020104020203" pitchFamily="34" charset="0"/>
              </a:rPr>
              <a:pPr/>
              <a:t>10</a:t>
            </a:fld>
            <a:endParaRPr lang="fr-FR" dirty="0">
              <a:latin typeface="Gill Sans MT" panose="020B0502020104020203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1364"/>
            <a:ext cx="12192000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Gill Sans MT" panose="020B0502020104020203" pitchFamily="34" charset="0"/>
              </a:rPr>
              <a:t>Évolutions / discussions en cours</a:t>
            </a:r>
          </a:p>
        </p:txBody>
      </p:sp>
    </p:spTree>
    <p:extLst>
      <p:ext uri="{BB962C8B-B14F-4D97-AF65-F5344CB8AC3E}">
        <p14:creationId xmlns:p14="http://schemas.microsoft.com/office/powerpoint/2010/main" val="47716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5313" y="1178343"/>
            <a:ext cx="1156137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Gill Sans MT" panose="020B0502020104020203" pitchFamily="34" charset="0"/>
              </a:rPr>
              <a:t>Le GPIB fonctionne bien en routine</a:t>
            </a:r>
          </a:p>
          <a:p>
            <a:pPr>
              <a:spcAft>
                <a:spcPts val="2400"/>
              </a:spcAft>
            </a:pPr>
            <a:endParaRPr lang="fr-FR" dirty="0">
              <a:latin typeface="Gill Sans MT" panose="020B0502020104020203" pitchFamily="34" charset="0"/>
            </a:endParaRP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Gill Sans MT" panose="020B0502020104020203" pitchFamily="34" charset="0"/>
              </a:rPr>
              <a:t>Travail sur le mode « </a:t>
            </a:r>
            <a:r>
              <a:rPr lang="fr-FR" dirty="0" err="1">
                <a:latin typeface="Gill Sans MT" panose="020B0502020104020203" pitchFamily="34" charset="0"/>
              </a:rPr>
              <a:t>bunching</a:t>
            </a:r>
            <a:r>
              <a:rPr lang="fr-FR" dirty="0">
                <a:latin typeface="Gill Sans MT" panose="020B0502020104020203" pitchFamily="34" charset="0"/>
              </a:rPr>
              <a:t> » toujours en cours / arbitrage permanents à faire avec </a:t>
            </a:r>
            <a:r>
              <a:rPr lang="fr-FR" dirty="0" err="1">
                <a:latin typeface="Gill Sans MT" panose="020B0502020104020203" pitchFamily="34" charset="0"/>
              </a:rPr>
              <a:t>dvp</a:t>
            </a:r>
            <a:r>
              <a:rPr lang="fr-FR" dirty="0">
                <a:latin typeface="Gill Sans MT" panose="020B0502020104020203" pitchFamily="34" charset="0"/>
              </a:rPr>
              <a:t> PIPERADE</a:t>
            </a:r>
          </a:p>
          <a:p>
            <a:pPr>
              <a:spcAft>
                <a:spcPts val="2400"/>
              </a:spcAft>
            </a:pPr>
            <a:endParaRPr lang="fr-FR" dirty="0">
              <a:latin typeface="Gill Sans MT" panose="020B0502020104020203" pitchFamily="34" charset="0"/>
            </a:endParaRP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Gill Sans MT" panose="020B0502020104020203" pitchFamily="34" charset="0"/>
              </a:rPr>
              <a:t>Le déménagement se rapproche, compliqué de tout faire d’ici là avec faibles RH </a:t>
            </a:r>
          </a:p>
          <a:p>
            <a:pPr>
              <a:spcAft>
                <a:spcPts val="2400"/>
              </a:spcAft>
            </a:pPr>
            <a:endParaRPr lang="fr-FR" dirty="0">
              <a:latin typeface="Gill Sans MT" panose="020B0502020104020203" pitchFamily="34" charset="0"/>
            </a:endParaRP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Gill Sans MT" panose="020B0502020104020203" pitchFamily="34" charset="0"/>
              </a:rPr>
              <a:t>À moyen terme, </a:t>
            </a:r>
            <a:r>
              <a:rPr lang="fr-FR" b="1" dirty="0">
                <a:solidFill>
                  <a:schemeClr val="bg2"/>
                </a:solidFill>
                <a:latin typeface="Gill Sans MT" panose="020B0502020104020203" pitchFamily="34" charset="0"/>
              </a:rPr>
              <a:t>soutien RH permanent indispensable au GANIL </a:t>
            </a:r>
            <a:r>
              <a:rPr lang="fr-FR" dirty="0">
                <a:latin typeface="Gill Sans MT" panose="020B0502020104020203" pitchFamily="34" charset="0"/>
              </a:rPr>
              <a:t>pour l’installation ET l’exploitation du GPIB (et de PIPERADE) à DESIR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fr-FR" dirty="0">
              <a:latin typeface="Gill Sans MT" panose="020B0502020104020203" pitchFamily="34" charset="0"/>
            </a:endParaRP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fr-FR" dirty="0">
              <a:latin typeface="Gill Sans MT" panose="020B0502020104020203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CA22-6367-EA44-B647-20E2FBBA2D0E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1364"/>
            <a:ext cx="12192000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Gill Sans MT" panose="020B0502020104020203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14211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768" y="1248339"/>
            <a:ext cx="4498629" cy="2395520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35" name="Connecteur droit 34"/>
          <p:cNvCxnSpPr>
            <a:cxnSpLocks/>
          </p:cNvCxnSpPr>
          <p:nvPr/>
        </p:nvCxnSpPr>
        <p:spPr>
          <a:xfrm flipV="1">
            <a:off x="6215403" y="2984076"/>
            <a:ext cx="483724" cy="380499"/>
          </a:xfrm>
          <a:prstGeom prst="line">
            <a:avLst/>
          </a:prstGeom>
          <a:ln w="41275" cap="rnd">
            <a:solidFill>
              <a:schemeClr val="tx1"/>
            </a:solidFill>
            <a:tailEnd type="triangle" w="med" len="med"/>
          </a:ln>
          <a:effectLst>
            <a:glow rad="63500">
              <a:schemeClr val="bg1"/>
            </a:glo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803546" y="2801760"/>
            <a:ext cx="81464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900" b="1" dirty="0">
                <a:effectLst>
                  <a:glow rad="127000">
                    <a:schemeClr val="bg1"/>
                  </a:glow>
                </a:effectLst>
              </a:rPr>
              <a:t>Faisceaux</a:t>
            </a:r>
          </a:p>
          <a:p>
            <a:pPr algn="ctr"/>
            <a:r>
              <a:rPr lang="fr-FR" sz="900" b="1" dirty="0">
                <a:effectLst>
                  <a:glow rad="127000">
                    <a:schemeClr val="bg1"/>
                  </a:glow>
                </a:effectLst>
              </a:rPr>
              <a:t>S</a:t>
            </a:r>
            <a:r>
              <a:rPr lang="fr-FR" sz="900" b="1" baseline="30000" dirty="0">
                <a:effectLst>
                  <a:glow rad="127000">
                    <a:schemeClr val="bg1"/>
                  </a:glow>
                </a:effectLst>
              </a:rPr>
              <a:t>3</a:t>
            </a:r>
            <a:r>
              <a:rPr lang="fr-FR" sz="900" b="1" dirty="0">
                <a:effectLst>
                  <a:glow rad="127000">
                    <a:schemeClr val="bg1"/>
                  </a:glow>
                </a:effectLst>
              </a:rPr>
              <a:t> et SPIRAL1</a:t>
            </a:r>
          </a:p>
          <a:p>
            <a:pPr algn="ctr"/>
            <a:r>
              <a:rPr lang="fr-FR" sz="900" b="1" dirty="0">
                <a:effectLst>
                  <a:glow rad="127000">
                    <a:schemeClr val="bg1"/>
                  </a:glow>
                </a:effectLst>
              </a:rPr>
              <a:t>(30 keV)</a:t>
            </a:r>
            <a:endParaRPr lang="fr-FR" sz="900" dirty="0"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38" name="Connecteur droit 37"/>
          <p:cNvCxnSpPr>
            <a:cxnSpLocks/>
          </p:cNvCxnSpPr>
          <p:nvPr/>
        </p:nvCxnSpPr>
        <p:spPr>
          <a:xfrm flipV="1">
            <a:off x="7940695" y="1592415"/>
            <a:ext cx="483724" cy="380499"/>
          </a:xfrm>
          <a:prstGeom prst="line">
            <a:avLst/>
          </a:prstGeom>
          <a:ln w="41275" cap="rnd">
            <a:solidFill>
              <a:schemeClr val="tx1"/>
            </a:solidFill>
            <a:tailEnd type="triangle" w="med" len="med"/>
          </a:ln>
          <a:effectLst>
            <a:glow rad="63500">
              <a:schemeClr val="bg1"/>
            </a:glo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684092" y="1485349"/>
            <a:ext cx="675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900" b="1" dirty="0">
                <a:effectLst>
                  <a:glow rad="127000">
                    <a:schemeClr val="bg1"/>
                  </a:glow>
                </a:effectLst>
              </a:rPr>
              <a:t>Extraction</a:t>
            </a:r>
          </a:p>
          <a:p>
            <a:pPr algn="ctr"/>
            <a:r>
              <a:rPr lang="fr-FR" sz="900" b="1" dirty="0">
                <a:effectLst>
                  <a:glow rad="127000">
                    <a:schemeClr val="bg1"/>
                  </a:glow>
                </a:effectLst>
              </a:rPr>
              <a:t>30 keV</a:t>
            </a:r>
            <a:endParaRPr lang="fr-FR" sz="900" dirty="0"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41" name="Connecteur droit 40"/>
          <p:cNvCxnSpPr>
            <a:cxnSpLocks noChangeAspect="1"/>
          </p:cNvCxnSpPr>
          <p:nvPr/>
        </p:nvCxnSpPr>
        <p:spPr>
          <a:xfrm flipV="1">
            <a:off x="9264239" y="1545801"/>
            <a:ext cx="411165" cy="323424"/>
          </a:xfrm>
          <a:prstGeom prst="line">
            <a:avLst/>
          </a:prstGeom>
          <a:ln w="41275" cap="rnd">
            <a:solidFill>
              <a:schemeClr val="tx1"/>
            </a:solidFill>
            <a:tailEnd type="triangle" w="med" len="med"/>
          </a:ln>
          <a:effectLst>
            <a:glow rad="63500">
              <a:schemeClr val="bg1"/>
            </a:glo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986212" y="1416680"/>
            <a:ext cx="675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900" b="1" dirty="0">
                <a:effectLst>
                  <a:glow rad="127000">
                    <a:schemeClr val="bg1"/>
                  </a:glow>
                </a:effectLst>
              </a:rPr>
              <a:t>Extraction</a:t>
            </a:r>
          </a:p>
          <a:p>
            <a:pPr algn="ctr"/>
            <a:r>
              <a:rPr lang="fr-FR" sz="900" b="1" dirty="0">
                <a:effectLst>
                  <a:glow rad="127000">
                    <a:schemeClr val="bg1"/>
                  </a:glow>
                </a:effectLst>
              </a:rPr>
              <a:t>30 keV</a:t>
            </a:r>
            <a:endParaRPr lang="fr-FR" sz="900" dirty="0"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148" y="2048412"/>
            <a:ext cx="1284520" cy="6160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62" y="1929807"/>
            <a:ext cx="1052660" cy="516292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6"/>
          <a:srcRect l="2571" r="2571"/>
          <a:stretch/>
        </p:blipFill>
        <p:spPr>
          <a:xfrm>
            <a:off x="1878547" y="963236"/>
            <a:ext cx="3785502" cy="2831401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817692" y="6765680"/>
            <a:ext cx="720000" cy="360000"/>
          </a:xfrm>
        </p:spPr>
        <p:txBody>
          <a:bodyPr/>
          <a:lstStyle/>
          <a:p>
            <a:fld id="{D384CA22-6367-EA44-B647-20E2FBBA2D0E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 flipH="1">
            <a:off x="2604369" y="3861575"/>
            <a:ext cx="227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bg2"/>
                </a:solidFill>
              </a:rPr>
              <a:t>Steerer</a:t>
            </a:r>
            <a:r>
              <a:rPr lang="fr-FR" sz="1400" dirty="0">
                <a:solidFill>
                  <a:schemeClr val="bg2"/>
                </a:solidFill>
              </a:rPr>
              <a:t> + triplet quad</a:t>
            </a:r>
          </a:p>
          <a:p>
            <a:pPr algn="ctr"/>
            <a:r>
              <a:rPr lang="fr-FR" sz="1400" dirty="0">
                <a:solidFill>
                  <a:schemeClr val="bg2"/>
                </a:solidFill>
              </a:rPr>
              <a:t>standard DESIR</a:t>
            </a:r>
          </a:p>
        </p:txBody>
      </p:sp>
      <p:sp>
        <p:nvSpPr>
          <p:cNvPr id="7" name="ZoneTexte 6"/>
          <p:cNvSpPr txBox="1"/>
          <p:nvPr/>
        </p:nvSpPr>
        <p:spPr>
          <a:xfrm flipH="1">
            <a:off x="1941304" y="3983747"/>
            <a:ext cx="1208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Ion source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58" y="4137635"/>
            <a:ext cx="9105618" cy="2691674"/>
          </a:xfrm>
          <a:prstGeom prst="rect">
            <a:avLst/>
          </a:prstGeom>
          <a:effectLst>
            <a:softEdge rad="0"/>
          </a:effectLst>
        </p:spPr>
      </p:pic>
      <p:cxnSp>
        <p:nvCxnSpPr>
          <p:cNvPr id="10" name="Connecteur droit avec flèche 9"/>
          <p:cNvCxnSpPr/>
          <p:nvPr/>
        </p:nvCxnSpPr>
        <p:spPr>
          <a:xfrm flipH="1">
            <a:off x="3669071" y="4345497"/>
            <a:ext cx="67459" cy="882107"/>
          </a:xfrm>
          <a:prstGeom prst="straightConnector1">
            <a:avLst/>
          </a:prstGeom>
          <a:ln w="12700">
            <a:solidFill>
              <a:schemeClr val="bg2"/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e 51"/>
          <p:cNvGrpSpPr/>
          <p:nvPr/>
        </p:nvGrpSpPr>
        <p:grpSpPr>
          <a:xfrm>
            <a:off x="8620000" y="1828880"/>
            <a:ext cx="661701" cy="2393113"/>
            <a:chOff x="7095999" y="1828879"/>
            <a:chExt cx="661701" cy="2393113"/>
          </a:xfrm>
          <a:effectLst>
            <a:glow rad="50800">
              <a:schemeClr val="bg1">
                <a:alpha val="75000"/>
              </a:schemeClr>
            </a:glow>
          </a:effectLst>
        </p:grpSpPr>
        <p:sp>
          <p:nvSpPr>
            <p:cNvPr id="30" name="Ellipse 29"/>
            <p:cNvSpPr/>
            <p:nvPr/>
          </p:nvSpPr>
          <p:spPr>
            <a:xfrm rot="19260000">
              <a:off x="7095999" y="1828879"/>
              <a:ext cx="661701" cy="566812"/>
            </a:xfrm>
            <a:prstGeom prst="ellipse">
              <a:avLst/>
            </a:prstGeom>
            <a:noFill/>
            <a:ln w="12700" cmpd="sng">
              <a:solidFill>
                <a:srgbClr val="A00000"/>
              </a:solidFill>
              <a:prstDash val="sysDash"/>
              <a:tailEnd w="med" len="med"/>
            </a:ln>
            <a:effectLst>
              <a:glow>
                <a:schemeClr val="bg1">
                  <a:alpha val="35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Connecteur droit avec flèche 17"/>
            <p:cNvCxnSpPr>
              <a:stCxn id="30" idx="3"/>
            </p:cNvCxnSpPr>
            <p:nvPr/>
          </p:nvCxnSpPr>
          <p:spPr>
            <a:xfrm flipH="1">
              <a:off x="7184119" y="2415251"/>
              <a:ext cx="187034" cy="1806741"/>
            </a:xfrm>
            <a:prstGeom prst="straightConnector1">
              <a:avLst/>
            </a:prstGeom>
            <a:ln w="12700">
              <a:solidFill>
                <a:srgbClr val="A00000"/>
              </a:solidFill>
              <a:prstDash val="sysDash"/>
              <a:tailEnd type="triangle" w="med" len="med"/>
            </a:ln>
            <a:effectLst>
              <a:glow>
                <a:schemeClr val="bg1"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e 50"/>
          <p:cNvGrpSpPr/>
          <p:nvPr/>
        </p:nvGrpSpPr>
        <p:grpSpPr>
          <a:xfrm>
            <a:off x="5333479" y="2277803"/>
            <a:ext cx="2298214" cy="2272167"/>
            <a:chOff x="3809479" y="2277802"/>
            <a:chExt cx="2298214" cy="2272167"/>
          </a:xfrm>
          <a:effectLst>
            <a:glow rad="50800">
              <a:schemeClr val="bg1">
                <a:alpha val="75000"/>
              </a:schemeClr>
            </a:glow>
          </a:effectLst>
        </p:grpSpPr>
        <p:sp>
          <p:nvSpPr>
            <p:cNvPr id="29" name="Arc 28"/>
            <p:cNvSpPr/>
            <p:nvPr/>
          </p:nvSpPr>
          <p:spPr>
            <a:xfrm rot="19260000">
              <a:off x="5476324" y="2277802"/>
              <a:ext cx="631369" cy="399525"/>
            </a:xfrm>
            <a:prstGeom prst="arc">
              <a:avLst>
                <a:gd name="adj1" fmla="val 101643"/>
                <a:gd name="adj2" fmla="val 21331990"/>
              </a:avLst>
            </a:prstGeom>
            <a:noFill/>
            <a:ln w="12700" cmpd="sng">
              <a:solidFill>
                <a:schemeClr val="bg2"/>
              </a:solidFill>
              <a:prstDash val="sysDash"/>
              <a:tailEnd w="med" len="med"/>
            </a:ln>
            <a:effectLst>
              <a:glow>
                <a:schemeClr val="bg1">
                  <a:alpha val="75000"/>
                </a:schemeClr>
              </a:glow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H="1">
              <a:off x="3809479" y="2704668"/>
              <a:ext cx="1785475" cy="1845301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sysDash"/>
              <a:tailEnd type="triangle" w="med" len="med"/>
            </a:ln>
            <a:effectLst>
              <a:glow>
                <a:schemeClr val="bg1"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"/>
          <p:cNvGrpSpPr/>
          <p:nvPr/>
        </p:nvGrpSpPr>
        <p:grpSpPr>
          <a:xfrm>
            <a:off x="6699750" y="2123653"/>
            <a:ext cx="1724668" cy="2677672"/>
            <a:chOff x="5175752" y="2123653"/>
            <a:chExt cx="1253513" cy="2677672"/>
          </a:xfrm>
          <a:effectLst>
            <a:glow rad="50800">
              <a:schemeClr val="bg1">
                <a:alpha val="75000"/>
              </a:schemeClr>
            </a:glow>
          </a:effectLst>
        </p:grpSpPr>
        <p:cxnSp>
          <p:nvCxnSpPr>
            <p:cNvPr id="17" name="Connecteur droit avec flèche 16"/>
            <p:cNvCxnSpPr/>
            <p:nvPr/>
          </p:nvCxnSpPr>
          <p:spPr>
            <a:xfrm flipH="1">
              <a:off x="5175752" y="2123653"/>
              <a:ext cx="845942" cy="2677672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sysDash"/>
              <a:tailEnd type="triangle" w="med" len="med"/>
            </a:ln>
            <a:effectLst>
              <a:glow>
                <a:schemeClr val="bg1"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H="1">
              <a:off x="5175752" y="2520002"/>
              <a:ext cx="1253513" cy="2281323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sysDash"/>
              <a:tailEnd type="triangle" w="med" len="med"/>
            </a:ln>
            <a:effectLst>
              <a:glow>
                <a:schemeClr val="bg1"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cteur droit avec flèche 20"/>
          <p:cNvCxnSpPr/>
          <p:nvPr/>
        </p:nvCxnSpPr>
        <p:spPr>
          <a:xfrm flipH="1">
            <a:off x="1941304" y="4295588"/>
            <a:ext cx="428955" cy="88210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618805" y="154580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chemeClr val="bg2"/>
                </a:solidFill>
                <a:effectLst>
                  <a:glow rad="127000">
                    <a:schemeClr val="bg1"/>
                  </a:glow>
                </a:effectLst>
              </a:rPr>
              <a:t>GPIB</a:t>
            </a:r>
            <a:endParaRPr lang="fr-FR" dirty="0">
              <a:solidFill>
                <a:schemeClr val="bg2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90998" y="1938988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effectLst>
                  <a:glow rad="127000">
                    <a:schemeClr val="bg1"/>
                  </a:glow>
                </a:effectLst>
              </a:rPr>
              <a:t>PIPERADE</a:t>
            </a:r>
            <a:endParaRPr lang="fr-FR" dirty="0">
              <a:solidFill>
                <a:schemeClr val="bg2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70140" y="2272253"/>
            <a:ext cx="567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chemeClr val="bg2"/>
                </a:solidFill>
                <a:effectLst>
                  <a:glow rad="127000">
                    <a:schemeClr val="bg1"/>
                  </a:glow>
                </a:effectLst>
              </a:rPr>
              <a:t>HRS</a:t>
            </a:r>
            <a:endParaRPr lang="fr-FR" dirty="0">
              <a:solidFill>
                <a:schemeClr val="bg2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72407" y="1877347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effectLst>
                  <a:glow rad="127000">
                    <a:schemeClr val="bg1"/>
                  </a:glow>
                </a:effectLst>
              </a:rPr>
              <a:t>L3K</a:t>
            </a:r>
            <a:endParaRPr lang="fr-FR" dirty="0">
              <a:solidFill>
                <a:schemeClr val="bg2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579457" y="899078"/>
            <a:ext cx="3085520" cy="307777"/>
          </a:xfrm>
          <a:prstGeom prst="rect">
            <a:avLst/>
          </a:prstGeom>
          <a:gradFill>
            <a:gsLst>
              <a:gs pos="73000">
                <a:schemeClr val="bg1">
                  <a:alpha val="73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Configuration DESIR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878547" y="899078"/>
            <a:ext cx="3785502" cy="307777"/>
          </a:xfrm>
          <a:prstGeom prst="rect">
            <a:avLst/>
          </a:prstGeom>
          <a:gradFill>
            <a:gsLst>
              <a:gs pos="73000">
                <a:schemeClr val="bg1">
                  <a:alpha val="73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2"/>
                </a:solidFill>
              </a:rPr>
              <a:t>Hall de montage LP2iB</a:t>
            </a:r>
          </a:p>
        </p:txBody>
      </p:sp>
      <p:grpSp>
        <p:nvGrpSpPr>
          <p:cNvPr id="31" name="Groupe 30"/>
          <p:cNvGrpSpPr/>
          <p:nvPr/>
        </p:nvGrpSpPr>
        <p:grpSpPr>
          <a:xfrm>
            <a:off x="7474367" y="2034457"/>
            <a:ext cx="1194528" cy="451148"/>
            <a:chOff x="2568575" y="2054225"/>
            <a:chExt cx="1778000" cy="671513"/>
          </a:xfrm>
          <a:effectLst>
            <a:glow rad="63500">
              <a:schemeClr val="bg1">
                <a:alpha val="75000"/>
              </a:schemeClr>
            </a:glow>
          </a:effectLst>
        </p:grpSpPr>
        <p:cxnSp>
          <p:nvCxnSpPr>
            <p:cNvPr id="32" name="Connecteur droit 31"/>
            <p:cNvCxnSpPr/>
            <p:nvPr/>
          </p:nvCxnSpPr>
          <p:spPr>
            <a:xfrm flipV="1">
              <a:off x="2568575" y="2054225"/>
              <a:ext cx="579438" cy="458788"/>
            </a:xfrm>
            <a:prstGeom prst="line">
              <a:avLst/>
            </a:prstGeom>
            <a:ln w="38100" cap="rnd">
              <a:solidFill>
                <a:schemeClr val="bg2"/>
              </a:solidFill>
              <a:tailEnd w="sm" len="sm"/>
            </a:ln>
            <a:effectLst>
              <a:softEdge rad="0"/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3148013" y="2054225"/>
              <a:ext cx="919855" cy="671513"/>
            </a:xfrm>
            <a:prstGeom prst="line">
              <a:avLst/>
            </a:prstGeom>
            <a:ln w="38100" cap="rnd">
              <a:solidFill>
                <a:schemeClr val="bg2"/>
              </a:solidFill>
              <a:tailEnd w="sm" len="sm"/>
            </a:ln>
            <a:effectLst>
              <a:softEdge rad="0"/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4067868" y="2513013"/>
              <a:ext cx="278707" cy="212725"/>
            </a:xfrm>
            <a:prstGeom prst="line">
              <a:avLst/>
            </a:prstGeom>
            <a:ln w="38100" cap="rnd">
              <a:solidFill>
                <a:schemeClr val="bg2"/>
              </a:solidFill>
              <a:tailEnd type="triangle" w="med" len="med"/>
            </a:ln>
            <a:effectLst>
              <a:softEdge rad="0"/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re 1"/>
          <p:cNvSpPr txBox="1">
            <a:spLocks/>
          </p:cNvSpPr>
          <p:nvPr/>
        </p:nvSpPr>
        <p:spPr>
          <a:xfrm>
            <a:off x="0" y="1364"/>
            <a:ext cx="12192000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Gill Sans MT" panose="020B0502020104020203" pitchFamily="34" charset="0"/>
              </a:rPr>
              <a:t>GPIB-L3K / PIPERADE au </a:t>
            </a:r>
            <a:r>
              <a:rPr lang="fr-FR" dirty="0" err="1">
                <a:latin typeface="Gill Sans MT" panose="020B0502020104020203" pitchFamily="34" charset="0"/>
              </a:rPr>
              <a:t>CENBG</a:t>
            </a:r>
            <a:endParaRPr lang="fr-FR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0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CA22-6367-EA44-B647-20E2FBBA2D0E}" type="slidenum">
              <a:rPr lang="fr-FR" smtClean="0">
                <a:latin typeface="Gill Sans MT" panose="020B0502020104020203" pitchFamily="34" charset="0"/>
              </a:rPr>
              <a:pPr/>
              <a:t>3</a:t>
            </a:fld>
            <a:endParaRPr lang="fr-FR" dirty="0">
              <a:latin typeface="Gill Sans MT" panose="020B0502020104020203" pitchFamily="34" charset="0"/>
            </a:endParaRPr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0" y="1364"/>
            <a:ext cx="12192000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Gill Sans MT" panose="020B0502020104020203" pitchFamily="34" charset="0"/>
              </a:rPr>
              <a:t>Personnes concernées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2">
                <a:extLst>
                  <a:ext uri="{FF2B5EF4-FFF2-40B4-BE49-F238E27FC236}">
                    <a16:creationId xmlns:a16="http://schemas.microsoft.com/office/drawing/2014/main" id="{7F0275B2-5966-4C90-BDE4-3AC392CBA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087390"/>
                  </p:ext>
                </p:extLst>
              </p:nvPr>
            </p:nvGraphicFramePr>
            <p:xfrm>
              <a:off x="555530" y="691594"/>
              <a:ext cx="11520000" cy="37132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64000">
                      <a:extLst>
                        <a:ext uri="{9D8B030D-6E8A-4147-A177-3AD203B41FA5}">
                          <a16:colId xmlns:a16="http://schemas.microsoft.com/office/drawing/2014/main" val="222003183"/>
                        </a:ext>
                      </a:extLst>
                    </a:gridCol>
                    <a:gridCol w="5472000">
                      <a:extLst>
                        <a:ext uri="{9D8B030D-6E8A-4147-A177-3AD203B41FA5}">
                          <a16:colId xmlns:a16="http://schemas.microsoft.com/office/drawing/2014/main" val="700316970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2775816650"/>
                        </a:ext>
                      </a:extLst>
                    </a:gridCol>
                  </a:tblGrid>
                  <a:tr h="4372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>
                              <a:latin typeface="Gill Sans MT" panose="020B0502020104020203" pitchFamily="34" charset="0"/>
                            </a:rPr>
                            <a:t>Groupe NEX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>
                              <a:latin typeface="Gill Sans MT" panose="020B0502020104020203" pitchFamily="34" charset="0"/>
                            </a:rPr>
                            <a:t>Services techniques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>
                              <a:latin typeface="Gill Sans MT" panose="020B0502020104020203" pitchFamily="34" charset="0"/>
                            </a:rPr>
                            <a:t>ETP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20029524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600"/>
                            </a:spcAft>
                            <a:buFont typeface="Arial" panose="020B0604020202020204" pitchFamily="34" charset="0"/>
                            <a:buNone/>
                          </a:pPr>
                          <a:r>
                            <a:rPr lang="fr-FR" sz="1600" b="0" dirty="0">
                              <a:latin typeface="Gill Sans MT" panose="020B0502020104020203" pitchFamily="34" charset="0"/>
                            </a:rPr>
                            <a:t>Pauline </a:t>
                          </a:r>
                          <a:r>
                            <a:rPr lang="fr-FR" sz="1600" b="0" dirty="0" err="1">
                              <a:latin typeface="Gill Sans MT" panose="020B0502020104020203" pitchFamily="34" charset="0"/>
                            </a:rPr>
                            <a:t>Ascher</a:t>
                          </a:r>
                          <a:endParaRPr lang="fr-FR" sz="1600" b="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600" dirty="0" smtClean="0">
                                  <a:latin typeface="Cambria Math" panose="02040503050406030204" pitchFamily="18" charset="0"/>
                                </a:rPr>
                                <m:t>&lt; </m:t>
                              </m:r>
                            </m:oMath>
                          </a14:m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5%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68493065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="1" dirty="0">
                              <a:latin typeface="Gill Sans MT" panose="020B0502020104020203" pitchFamily="34" charset="0"/>
                            </a:rPr>
                            <a:t>Mathias Gerbaux (RS)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15-20%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17109298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Simon Lechner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soutien ponctuel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58053472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/>
                          <a:endParaRPr lang="fr-FR" sz="16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Philippe </a:t>
                          </a:r>
                          <a:r>
                            <a:rPr lang="fr-FR" sz="1600" dirty="0" err="1">
                              <a:latin typeface="Gill Sans MT" panose="020B0502020104020203" pitchFamily="34" charset="0"/>
                            </a:rPr>
                            <a:t>Alfaurt</a:t>
                          </a:r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 - Instrumentation </a:t>
                          </a:r>
                          <a:r>
                            <a:rPr lang="fr-FR" sz="1400" dirty="0">
                              <a:latin typeface="Gill Sans MT" panose="020B0502020104020203" pitchFamily="34" charset="0"/>
                            </a:rPr>
                            <a:t>[vide, automatisme]</a:t>
                          </a:r>
                          <a:endParaRPr lang="fr-FR" sz="16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soutien ponctuel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14209782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/>
                          <a:endParaRPr lang="fr-FR" sz="16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="1" dirty="0">
                              <a:latin typeface="Gill Sans MT" panose="020B0502020104020203" pitchFamily="34" charset="0"/>
                            </a:rPr>
                            <a:t>Laurent </a:t>
                          </a:r>
                          <a:r>
                            <a:rPr lang="fr-FR" sz="1600" b="1" dirty="0" err="1">
                              <a:latin typeface="Gill Sans MT" panose="020B0502020104020203" pitchFamily="34" charset="0"/>
                            </a:rPr>
                            <a:t>Daudin</a:t>
                          </a:r>
                          <a:r>
                            <a:rPr lang="fr-FR" sz="1600" b="1" dirty="0">
                              <a:latin typeface="Gill Sans MT" panose="020B0502020104020203" pitchFamily="34" charset="0"/>
                            </a:rPr>
                            <a:t> </a:t>
                          </a:r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- Instrumentation </a:t>
                          </a:r>
                          <a:r>
                            <a:rPr lang="fr-FR" sz="1400" b="0" dirty="0">
                              <a:latin typeface="Gill Sans MT" panose="020B0502020104020203" pitchFamily="34" charset="0"/>
                            </a:rPr>
                            <a:t>[préparation upgrade]</a:t>
                          </a:r>
                          <a:endParaRPr lang="fr-FR" sz="1600" b="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15-20%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84208526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/>
                          <a:endParaRPr lang="fr-FR" sz="16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Benoît </a:t>
                          </a:r>
                          <a:r>
                            <a:rPr lang="fr-FR" sz="1600" dirty="0" err="1">
                              <a:latin typeface="Gill Sans MT" panose="020B0502020104020203" pitchFamily="34" charset="0"/>
                            </a:rPr>
                            <a:t>Lachacinski</a:t>
                          </a:r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 - Instrumentation </a:t>
                          </a:r>
                          <a:r>
                            <a:rPr lang="fr-FR" sz="1400" dirty="0">
                              <a:latin typeface="Gill Sans MT" panose="020B0502020104020203" pitchFamily="34" charset="0"/>
                            </a:rPr>
                            <a:t>[C/C DESIR]</a:t>
                          </a:r>
                          <a:endParaRPr lang="fr-FR" sz="16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soutien ponctuel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97806205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/>
                          <a:endParaRPr lang="fr-FR" sz="16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Gabriel </a:t>
                          </a:r>
                          <a:r>
                            <a:rPr lang="fr-FR" sz="1600" dirty="0" err="1">
                              <a:latin typeface="Gill Sans MT" panose="020B0502020104020203" pitchFamily="34" charset="0"/>
                            </a:rPr>
                            <a:t>Jevelot</a:t>
                          </a:r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 - BE </a:t>
                          </a:r>
                          <a:r>
                            <a:rPr lang="fr-FR" sz="1400" dirty="0">
                              <a:latin typeface="Gill Sans MT" panose="020B0502020104020203" pitchFamily="34" charset="0"/>
                            </a:rPr>
                            <a:t>[études mécaniques]</a:t>
                          </a:r>
                          <a:endParaRPr lang="fr-FR" sz="16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600" dirty="0" smtClean="0">
                                  <a:latin typeface="Cambria Math" panose="02040503050406030204" pitchFamily="18" charset="0"/>
                                </a:rPr>
                                <m:t>&lt; </m:t>
                              </m:r>
                            </m:oMath>
                          </a14:m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5%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958980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2">
                <a:extLst>
                  <a:ext uri="{FF2B5EF4-FFF2-40B4-BE49-F238E27FC236}">
                    <a16:creationId xmlns:a16="http://schemas.microsoft.com/office/drawing/2014/main" id="{7F0275B2-5966-4C90-BDE4-3AC392CBA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087390"/>
                  </p:ext>
                </p:extLst>
              </p:nvPr>
            </p:nvGraphicFramePr>
            <p:xfrm>
              <a:off x="555530" y="691594"/>
              <a:ext cx="11520000" cy="37132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64000">
                      <a:extLst>
                        <a:ext uri="{9D8B030D-6E8A-4147-A177-3AD203B41FA5}">
                          <a16:colId xmlns:a16="http://schemas.microsoft.com/office/drawing/2014/main" val="222003183"/>
                        </a:ext>
                      </a:extLst>
                    </a:gridCol>
                    <a:gridCol w="5472000">
                      <a:extLst>
                        <a:ext uri="{9D8B030D-6E8A-4147-A177-3AD203B41FA5}">
                          <a16:colId xmlns:a16="http://schemas.microsoft.com/office/drawing/2014/main" val="700316970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2775816650"/>
                        </a:ext>
                      </a:extLst>
                    </a:gridCol>
                  </a:tblGrid>
                  <a:tr h="4372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>
                              <a:latin typeface="Gill Sans MT" panose="020B0502020104020203" pitchFamily="34" charset="0"/>
                            </a:rPr>
                            <a:t>Groupe NEX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>
                              <a:latin typeface="Gill Sans MT" panose="020B0502020104020203" pitchFamily="34" charset="0"/>
                            </a:rPr>
                            <a:t>Services techniques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>
                              <a:latin typeface="Gill Sans MT" panose="020B0502020104020203" pitchFamily="34" charset="0"/>
                            </a:rPr>
                            <a:t>ETP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20029524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600"/>
                            </a:spcAft>
                            <a:buFont typeface="Arial" panose="020B0604020202020204" pitchFamily="34" charset="0"/>
                            <a:buNone/>
                          </a:pPr>
                          <a:r>
                            <a:rPr lang="fr-FR" sz="1600" b="0" dirty="0">
                              <a:latin typeface="Gill Sans MT" panose="020B0502020104020203" pitchFamily="34" charset="0"/>
                            </a:rPr>
                            <a:t>Pauline </a:t>
                          </a:r>
                          <a:r>
                            <a:rPr lang="fr-FR" sz="1600" b="0" dirty="0" err="1">
                              <a:latin typeface="Gill Sans MT" panose="020B0502020104020203" pitchFamily="34" charset="0"/>
                            </a:rPr>
                            <a:t>Ascher</a:t>
                          </a:r>
                          <a:endParaRPr lang="fr-FR" sz="1600" b="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27308" t="-94805" r="-1923" b="-60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8493065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="1" dirty="0">
                              <a:latin typeface="Gill Sans MT" panose="020B0502020104020203" pitchFamily="34" charset="0"/>
                            </a:rPr>
                            <a:t>Mathias Gerbaux (RS)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15-20%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17109298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Simon Lechner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fr-FR" sz="16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soutien ponctuel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58053472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/>
                          <a:endParaRPr lang="fr-FR" sz="16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Philippe </a:t>
                          </a:r>
                          <a:r>
                            <a:rPr lang="fr-FR" sz="1600" dirty="0" err="1">
                              <a:latin typeface="Gill Sans MT" panose="020B0502020104020203" pitchFamily="34" charset="0"/>
                            </a:rPr>
                            <a:t>Alfaurt</a:t>
                          </a:r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 - Instrumentation </a:t>
                          </a:r>
                          <a:r>
                            <a:rPr lang="fr-FR" sz="1400" dirty="0">
                              <a:latin typeface="Gill Sans MT" panose="020B0502020104020203" pitchFamily="34" charset="0"/>
                            </a:rPr>
                            <a:t>[vide, automatisme]</a:t>
                          </a:r>
                          <a:endParaRPr lang="fr-FR" sz="16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soutien ponctuel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14209782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/>
                          <a:endParaRPr lang="fr-FR" sz="16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="1" dirty="0">
                              <a:latin typeface="Gill Sans MT" panose="020B0502020104020203" pitchFamily="34" charset="0"/>
                            </a:rPr>
                            <a:t>Laurent </a:t>
                          </a:r>
                          <a:r>
                            <a:rPr lang="fr-FR" sz="1600" b="1" dirty="0" err="1">
                              <a:latin typeface="Gill Sans MT" panose="020B0502020104020203" pitchFamily="34" charset="0"/>
                            </a:rPr>
                            <a:t>Daudin</a:t>
                          </a:r>
                          <a:r>
                            <a:rPr lang="fr-FR" sz="1600" b="1" dirty="0">
                              <a:latin typeface="Gill Sans MT" panose="020B0502020104020203" pitchFamily="34" charset="0"/>
                            </a:rPr>
                            <a:t> </a:t>
                          </a:r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- Instrumentation </a:t>
                          </a:r>
                          <a:r>
                            <a:rPr lang="fr-FR" sz="1400" b="0" dirty="0">
                              <a:latin typeface="Gill Sans MT" panose="020B0502020104020203" pitchFamily="34" charset="0"/>
                            </a:rPr>
                            <a:t>[préparation upgrade]</a:t>
                          </a:r>
                          <a:endParaRPr lang="fr-FR" sz="1600" b="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15-20%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84208526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/>
                          <a:endParaRPr lang="fr-FR" sz="16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Benoît </a:t>
                          </a:r>
                          <a:r>
                            <a:rPr lang="fr-FR" sz="1600" dirty="0" err="1">
                              <a:latin typeface="Gill Sans MT" panose="020B0502020104020203" pitchFamily="34" charset="0"/>
                            </a:rPr>
                            <a:t>Lachacinski</a:t>
                          </a:r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 - Instrumentation </a:t>
                          </a:r>
                          <a:r>
                            <a:rPr lang="fr-FR" sz="1400" dirty="0">
                              <a:latin typeface="Gill Sans MT" panose="020B0502020104020203" pitchFamily="34" charset="0"/>
                            </a:rPr>
                            <a:t>[C/C DESIR]</a:t>
                          </a:r>
                          <a:endParaRPr lang="fr-FR" sz="16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soutien ponctuel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97806205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algn="ctr"/>
                          <a:endParaRPr lang="fr-FR" sz="16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Gabriel </a:t>
                          </a:r>
                          <a:r>
                            <a:rPr lang="fr-FR" sz="1600" dirty="0" err="1">
                              <a:latin typeface="Gill Sans MT" panose="020B0502020104020203" pitchFamily="34" charset="0"/>
                            </a:rPr>
                            <a:t>Jevelot</a:t>
                          </a:r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 - BE </a:t>
                          </a:r>
                          <a:r>
                            <a:rPr lang="fr-FR" sz="1400" dirty="0">
                              <a:latin typeface="Gill Sans MT" panose="020B0502020104020203" pitchFamily="34" charset="0"/>
                            </a:rPr>
                            <a:t>[études mécaniques]</a:t>
                          </a:r>
                          <a:endParaRPr lang="fr-FR" sz="16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27308" t="-693506" r="-1923" b="-25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58980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au 2">
                <a:extLst>
                  <a:ext uri="{FF2B5EF4-FFF2-40B4-BE49-F238E27FC236}">
                    <a16:creationId xmlns:a16="http://schemas.microsoft.com/office/drawing/2014/main" id="{0361A0F3-96C6-4B4C-9681-B76716223F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7095517"/>
                  </p:ext>
                </p:extLst>
              </p:nvPr>
            </p:nvGraphicFramePr>
            <p:xfrm>
              <a:off x="555530" y="5116376"/>
              <a:ext cx="11520000" cy="93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64000">
                      <a:extLst>
                        <a:ext uri="{9D8B030D-6E8A-4147-A177-3AD203B41FA5}">
                          <a16:colId xmlns:a16="http://schemas.microsoft.com/office/drawing/2014/main" val="222003183"/>
                        </a:ext>
                      </a:extLst>
                    </a:gridCol>
                    <a:gridCol w="5472000">
                      <a:extLst>
                        <a:ext uri="{9D8B030D-6E8A-4147-A177-3AD203B41FA5}">
                          <a16:colId xmlns:a16="http://schemas.microsoft.com/office/drawing/2014/main" val="700316970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2775816650"/>
                        </a:ext>
                      </a:extLst>
                    </a:gridCol>
                  </a:tblGrid>
                  <a:tr h="46800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600" b="1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Corentin </a:t>
                          </a:r>
                          <a:r>
                            <a:rPr lang="fr-FR" sz="1600" b="1" dirty="0" err="1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Roumégou</a:t>
                          </a:r>
                          <a:r>
                            <a:rPr lang="fr-FR" sz="1600" b="1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 </a:t>
                          </a:r>
                          <a:r>
                            <a:rPr lang="fr-FR" sz="1400" b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[04/2024</a:t>
                          </a:r>
                          <a14:m>
                            <m:oMath xmlns:m="http://schemas.openxmlformats.org/officeDocument/2006/math">
                              <m:r>
                                <a:rPr lang="fr-F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 </m:t>
                              </m:r>
                            </m:oMath>
                          </a14:m>
                          <a:r>
                            <a:rPr lang="fr-FR" sz="1400" b="0" i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04/2027</a:t>
                          </a:r>
                          <a:r>
                            <a:rPr lang="fr-FR" sz="1400" b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] </a:t>
                          </a:r>
                          <a:r>
                            <a:rPr lang="fr-FR" sz="1600" b="1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(RT)</a:t>
                          </a:r>
                          <a:endParaRPr lang="fr-FR" sz="1400" b="1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E6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="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E6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="0" i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80%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E6E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2650351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600"/>
                            </a:spcAft>
                            <a:buFont typeface="Arial" panose="020B0604020202020204" pitchFamily="34" charset="0"/>
                            <a:buNone/>
                          </a:pPr>
                          <a:r>
                            <a:rPr lang="fr-FR" sz="1800" dirty="0">
                              <a:latin typeface="Gill Sans MT" panose="020B0502020104020203" pitchFamily="34" charset="0"/>
                              <a:sym typeface="Wingdings" panose="05000000000000000000" pitchFamily="2" charset="2"/>
                            </a:rPr>
                            <a:t>G. Guignard </a:t>
                          </a:r>
                          <a:r>
                            <a:rPr lang="fr-FR" sz="1400" dirty="0">
                              <a:latin typeface="Gill Sans MT" panose="020B0502020104020203" pitchFamily="34" charset="0"/>
                              <a:sym typeface="Wingdings" panose="05000000000000000000" pitchFamily="2" charset="2"/>
                            </a:rPr>
                            <a:t>[10/2024 </a:t>
                          </a:r>
                          <a14:m>
                            <m:oMath xmlns:m="http://schemas.openxmlformats.org/officeDocument/2006/math">
                              <m: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fr-FR" sz="1400" b="0" i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10/2027</a:t>
                          </a:r>
                          <a:r>
                            <a:rPr lang="fr-FR" sz="1400" dirty="0">
                              <a:latin typeface="Gill Sans MT" panose="020B0502020104020203" pitchFamily="34" charset="0"/>
                              <a:sym typeface="Wingdings" panose="05000000000000000000" pitchFamily="2" charset="2"/>
                            </a:rPr>
                            <a:t>]</a:t>
                          </a:r>
                          <a:endParaRPr lang="fr-FR" sz="1600" dirty="0">
                            <a:solidFill>
                              <a:srgbClr val="FF0000"/>
                            </a:solidFill>
                            <a:latin typeface="Gill Sans MT" panose="020B0502020104020203" pitchFamily="34" charset="0"/>
                            <a:sym typeface="Wingdings" panose="05000000000000000000" pitchFamily="2" charset="2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F3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F3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600" i="1" dirty="0" smtClean="0">
                                  <a:latin typeface="Cambria Math" panose="02040503050406030204" pitchFamily="18" charset="0"/>
                                </a:rPr>
                                <m:t>&lt; </m:t>
                              </m:r>
                            </m:oMath>
                          </a14:m>
                          <a:r>
                            <a:rPr lang="fr-FR" sz="1600" dirty="0">
                              <a:latin typeface="Gill Sans MT" panose="020B0502020104020203" pitchFamily="34" charset="0"/>
                            </a:rPr>
                            <a:t>5%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E7F3F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1419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au 2">
                <a:extLst>
                  <a:ext uri="{FF2B5EF4-FFF2-40B4-BE49-F238E27FC236}">
                    <a16:creationId xmlns:a16="http://schemas.microsoft.com/office/drawing/2014/main" id="{0361A0F3-96C6-4B4C-9681-B76716223F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7095517"/>
                  </p:ext>
                </p:extLst>
              </p:nvPr>
            </p:nvGraphicFramePr>
            <p:xfrm>
              <a:off x="555530" y="5116376"/>
              <a:ext cx="11520000" cy="93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64000">
                      <a:extLst>
                        <a:ext uri="{9D8B030D-6E8A-4147-A177-3AD203B41FA5}">
                          <a16:colId xmlns:a16="http://schemas.microsoft.com/office/drawing/2014/main" val="222003183"/>
                        </a:ext>
                      </a:extLst>
                    </a:gridCol>
                    <a:gridCol w="5472000">
                      <a:extLst>
                        <a:ext uri="{9D8B030D-6E8A-4147-A177-3AD203B41FA5}">
                          <a16:colId xmlns:a16="http://schemas.microsoft.com/office/drawing/2014/main" val="700316970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2775816650"/>
                        </a:ext>
                      </a:extLst>
                    </a:gridCol>
                  </a:tblGrid>
                  <a:tr h="4680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7" t="-1299" r="-158470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b="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E6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b="0" i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80%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E6E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2650351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7" t="-101299" r="-158470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6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F3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627308" t="-101299" r="-769" b="-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1419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402CBDD7-3A8F-42EE-ABE1-76501D0C899F}"/>
                  </a:ext>
                </a:extLst>
              </p:cNvPr>
              <p:cNvSpPr txBox="1"/>
              <p:nvPr/>
            </p:nvSpPr>
            <p:spPr>
              <a:xfrm>
                <a:off x="1464945" y="4463895"/>
                <a:ext cx="92621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fr-FR" sz="2000" dirty="0">
                    <a:solidFill>
                      <a:schemeClr val="bg2"/>
                    </a:solidFill>
                    <a:latin typeface="Gill Sans MT" panose="020B0502020104020203" pitchFamily="34" charset="0"/>
                  </a:rPr>
                  <a:t>Total permanent (très) faible </a:t>
                </a:r>
                <a14:m>
                  <m:oMath xmlns:m="http://schemas.openxmlformats.org/officeDocument/2006/math">
                    <m:r>
                      <a:rPr lang="fr-FR" sz="20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2000" dirty="0">
                    <a:solidFill>
                      <a:schemeClr val="bg2"/>
                    </a:solidFill>
                    <a:latin typeface="Gill Sans MT" panose="020B0502020104020203" pitchFamily="34" charset="0"/>
                  </a:rPr>
                  <a:t> 0,5 ETP </a:t>
                </a:r>
                <a:r>
                  <a:rPr lang="fr-FR" dirty="0">
                    <a:solidFill>
                      <a:schemeClr val="bg2"/>
                    </a:solidFill>
                    <a:latin typeface="Gill Sans MT" panose="020B0502020104020203" pitchFamily="34" charset="0"/>
                  </a:rPr>
                  <a:t>(IR non-recruté en 2023-2024)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402CBDD7-3A8F-42EE-ABE1-76501D0C8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45" y="4463895"/>
                <a:ext cx="9262110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8CA9E80F-8ADF-4949-A5EC-FACBFF02ABA0}"/>
              </a:ext>
            </a:extLst>
          </p:cNvPr>
          <p:cNvSpPr txBox="1"/>
          <p:nvPr/>
        </p:nvSpPr>
        <p:spPr>
          <a:xfrm rot="16200000">
            <a:off x="-1358610" y="2597539"/>
            <a:ext cx="3276000" cy="338554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</a:rPr>
              <a:t>Permanents</a:t>
            </a:r>
            <a:endParaRPr lang="fr-FR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DBF900A-3235-4C63-AE40-99914BD673E1}"/>
                  </a:ext>
                </a:extLst>
              </p:cNvPr>
              <p:cNvSpPr txBox="1"/>
              <p:nvPr/>
            </p:nvSpPr>
            <p:spPr>
              <a:xfrm>
                <a:off x="110112" y="6251982"/>
                <a:ext cx="1179402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fr-FR" sz="2000" dirty="0">
                    <a:solidFill>
                      <a:schemeClr val="bg2"/>
                    </a:solidFill>
                    <a:latin typeface="Gill Sans MT" panose="020B0502020104020203" pitchFamily="34" charset="0"/>
                  </a:rPr>
                  <a:t>Total RH (très) faible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2000" dirty="0">
                    <a:solidFill>
                      <a:schemeClr val="bg2"/>
                    </a:solidFill>
                    <a:latin typeface="Gill Sans MT" panose="020B0502020104020203" pitchFamily="34" charset="0"/>
                  </a:rPr>
                  <a:t> 1,3 ETP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fr-FR" dirty="0">
                    <a:solidFill>
                      <a:schemeClr val="bg2"/>
                    </a:solidFill>
                    <a:latin typeface="Gill Sans MT" panose="020B0502020104020203" pitchFamily="34" charset="0"/>
                  </a:rPr>
                  <a:t> OK pour « maintien en vie » du GPIB mais insuffisant pour caractérisation</a:t>
                </a:r>
              </a:p>
              <a:p>
                <a:pPr algn="ctr"/>
                <a:endParaRPr lang="fr-FR" sz="2000" dirty="0">
                  <a:solidFill>
                    <a:schemeClr val="bg2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DBF900A-3235-4C63-AE40-99914BD67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12" y="6251982"/>
                <a:ext cx="11794021" cy="707886"/>
              </a:xfrm>
              <a:prstGeom prst="rect">
                <a:avLst/>
              </a:prstGeom>
              <a:blipFill>
                <a:blip r:embed="rId6"/>
                <a:stretch>
                  <a:fillRect t="-51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A5EC8B23-C85A-4216-891E-DBC2B1D6E9A8}"/>
              </a:ext>
            </a:extLst>
          </p:cNvPr>
          <p:cNvSpPr txBox="1"/>
          <p:nvPr/>
        </p:nvSpPr>
        <p:spPr>
          <a:xfrm rot="16200000">
            <a:off x="-188611" y="5415099"/>
            <a:ext cx="936000" cy="338554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Gill Sans MT" panose="020B0502020104020203" pitchFamily="34" charset="0"/>
              </a:rPr>
              <a:t>Précaires</a:t>
            </a:r>
            <a:endParaRPr lang="fr-FR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03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68204" y="1597003"/>
            <a:ext cx="5163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2"/>
                </a:solidFill>
                <a:latin typeface="Gill Sans MT" panose="020B0502020104020203" pitchFamily="34" charset="0"/>
              </a:rPr>
              <a:t>Responsabilité 100% LP2iB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50497" y="2567724"/>
            <a:ext cx="96910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Gill Sans MT" panose="020B0502020104020203" pitchFamily="34" charset="0"/>
              </a:rPr>
              <a:t>Collaboration GANIL </a:t>
            </a:r>
            <a:r>
              <a:rPr lang="fr-FR" sz="1600" i="1" dirty="0">
                <a:latin typeface="Gill Sans MT" panose="020B0502020104020203" pitchFamily="34" charset="0"/>
              </a:rPr>
              <a:t>– préparation du déménagement, transfert de savoir (C. </a:t>
            </a:r>
            <a:r>
              <a:rPr lang="fr-FR" sz="1600" i="1" dirty="0" err="1">
                <a:latin typeface="Gill Sans MT" panose="020B0502020104020203" pitchFamily="34" charset="0"/>
              </a:rPr>
              <a:t>Berteloite</a:t>
            </a:r>
            <a:r>
              <a:rPr lang="fr-FR" sz="1600" i="1" dirty="0">
                <a:latin typeface="Gill Sans MT" panose="020B0502020104020203" pitchFamily="34" charset="0"/>
              </a:rPr>
              <a:t>)</a:t>
            </a:r>
          </a:p>
          <a:p>
            <a:endParaRPr lang="fr-FR" sz="1600" dirty="0">
              <a:latin typeface="Gill Sans MT" panose="020B0502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Gill Sans MT" panose="020B0502020104020203" pitchFamily="34" charset="0"/>
              </a:rPr>
              <a:t>Collaboration LPC Caen (J.F Cam) – </a:t>
            </a:r>
            <a:r>
              <a:rPr lang="fr-FR" sz="1600" i="1" dirty="0">
                <a:latin typeface="Gill Sans MT" panose="020B0502020104020203" pitchFamily="34" charset="0"/>
              </a:rPr>
              <a:t>discussions développement circuit RF, électrodes d’injection et extraction</a:t>
            </a:r>
          </a:p>
          <a:p>
            <a:r>
              <a:rPr lang="fr-FR" sz="1600" i="1" dirty="0">
                <a:latin typeface="Gill Sans MT" panose="020B0502020104020203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Gill Sans MT" panose="020B0502020104020203" pitchFamily="34" charset="0"/>
              </a:rPr>
              <a:t>Collaboration ISOLDE/ISCOOL </a:t>
            </a:r>
            <a:r>
              <a:rPr lang="fr-FR" sz="1600" i="1" dirty="0">
                <a:latin typeface="Gill Sans MT" panose="020B0502020104020203" pitchFamily="34" charset="0"/>
              </a:rPr>
              <a:t>– partage dessins techniques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i="1" dirty="0">
              <a:latin typeface="Gill Sans MT" panose="020B0502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Gill Sans MT" panose="020B0502020104020203" pitchFamily="34" charset="0"/>
              </a:rPr>
              <a:t>Collaboration </a:t>
            </a:r>
            <a:r>
              <a:rPr lang="fr-FR" sz="1600" dirty="0" err="1">
                <a:latin typeface="Gill Sans MT" panose="020B0502020104020203" pitchFamily="34" charset="0"/>
              </a:rPr>
              <a:t>IJClab</a:t>
            </a:r>
            <a:r>
              <a:rPr lang="fr-FR" sz="1600" dirty="0">
                <a:latin typeface="Gill Sans MT" panose="020B0502020104020203" pitchFamily="34" charset="0"/>
              </a:rPr>
              <a:t> (L. Perrot, J. Michaud) </a:t>
            </a:r>
            <a:r>
              <a:rPr lang="fr-FR" sz="1600" i="1" dirty="0">
                <a:latin typeface="Gill Sans MT" panose="020B0502020104020203" pitchFamily="34" charset="0"/>
              </a:rPr>
              <a:t>– optique lignes de faisceaux</a:t>
            </a:r>
            <a:endParaRPr lang="fr-FR" sz="1600" dirty="0"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5817" y="4726547"/>
            <a:ext cx="84961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latin typeface="Gill Sans MT" panose="020B0502020104020203" pitchFamily="34" charset="0"/>
              </a:rPr>
              <a:t> + Échanges avec le projet DESIR (J-C. Thomas, F.  Varenne, J.-F. Cam, C. Michel, …)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CA22-6367-EA44-B647-20E2FBBA2D0E}" type="slidenum">
              <a:rPr lang="fr-FR" smtClean="0">
                <a:latin typeface="Gill Sans MT" panose="020B0502020104020203" pitchFamily="34" charset="0"/>
              </a:rPr>
              <a:pPr/>
              <a:t>4</a:t>
            </a:fld>
            <a:endParaRPr lang="fr-FR" dirty="0">
              <a:latin typeface="Gill Sans MT" panose="020B0502020104020203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364"/>
            <a:ext cx="12192000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Gill Sans MT" panose="020B0502020104020203" pitchFamily="34" charset="0"/>
              </a:rPr>
              <a:t>Structure nationale/internationale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E9DE9FE-489D-4994-A081-502A797CFD1A}"/>
              </a:ext>
            </a:extLst>
          </p:cNvPr>
          <p:cNvSpPr txBox="1"/>
          <p:nvPr/>
        </p:nvSpPr>
        <p:spPr>
          <a:xfrm>
            <a:off x="685101" y="5746459"/>
            <a:ext cx="10821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2"/>
                </a:solidFill>
                <a:latin typeface="Gill Sans MT" panose="020B0502020104020203" pitchFamily="34" charset="0"/>
              </a:rPr>
              <a:t>Manque ressources GANIL pour tout ce qui est préalable à l’installation du GPIB !!!</a:t>
            </a:r>
          </a:p>
          <a:p>
            <a:pPr algn="ctr"/>
            <a:r>
              <a:rPr lang="fr-FR" sz="2400" dirty="0">
                <a:solidFill>
                  <a:schemeClr val="bg2"/>
                </a:solidFill>
                <a:latin typeface="Gill Sans MT" panose="020B0502020104020203" pitchFamily="34" charset="0"/>
              </a:rPr>
              <a:t>(plateformes HT, lignes, sécurité, …)</a:t>
            </a:r>
          </a:p>
        </p:txBody>
      </p:sp>
    </p:spTree>
    <p:extLst>
      <p:ext uri="{BB962C8B-B14F-4D97-AF65-F5344CB8AC3E}">
        <p14:creationId xmlns:p14="http://schemas.microsoft.com/office/powerpoint/2010/main" val="302825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28262" y="912463"/>
            <a:ext cx="1088666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tx2"/>
                </a:solidFill>
                <a:latin typeface="Gill Sans MT" panose="020B0502020104020203" pitchFamily="34" charset="0"/>
              </a:rPr>
              <a:t>Publications</a:t>
            </a:r>
          </a:p>
          <a:p>
            <a:pPr lvl="1"/>
            <a:endParaRPr lang="fr-FR" sz="900" b="1" dirty="0">
              <a:solidFill>
                <a:srgbClr val="FF6600"/>
              </a:solidFill>
              <a:latin typeface="Gill Sans MT" panose="020B05020201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Gill Sans MT" panose="020B0502020104020203" pitchFamily="34" charset="0"/>
              </a:rPr>
              <a:t>M. Gerbaux et al.,  </a:t>
            </a:r>
            <a:r>
              <a:rPr lang="fr-FR" sz="1600" i="1" dirty="0">
                <a:latin typeface="Gill Sans MT" panose="020B0502020104020203" pitchFamily="34" charset="0"/>
              </a:rPr>
              <a:t>The General </a:t>
            </a:r>
            <a:r>
              <a:rPr lang="fr-FR" sz="1600" i="1" dirty="0" err="1">
                <a:latin typeface="Gill Sans MT" panose="020B0502020104020203" pitchFamily="34" charset="0"/>
              </a:rPr>
              <a:t>Purpose</a:t>
            </a:r>
            <a:r>
              <a:rPr lang="fr-FR" sz="1600" i="1" dirty="0">
                <a:latin typeface="Gill Sans MT" panose="020B0502020104020203" pitchFamily="34" charset="0"/>
              </a:rPr>
              <a:t> Ion </a:t>
            </a:r>
            <a:r>
              <a:rPr lang="fr-FR" sz="1600" i="1" dirty="0" err="1">
                <a:latin typeface="Gill Sans MT" panose="020B0502020104020203" pitchFamily="34" charset="0"/>
              </a:rPr>
              <a:t>Buncher</a:t>
            </a:r>
            <a:r>
              <a:rPr lang="fr-FR" sz="1600" i="1" dirty="0">
                <a:latin typeface="Gill Sans MT" panose="020B0502020104020203" pitchFamily="34" charset="0"/>
              </a:rPr>
              <a:t>: a </a:t>
            </a:r>
            <a:r>
              <a:rPr lang="fr-FR" sz="1600" i="1" dirty="0" err="1">
                <a:latin typeface="Gill Sans MT" panose="020B0502020104020203" pitchFamily="34" charset="0"/>
              </a:rPr>
              <a:t>radiofrequency</a:t>
            </a:r>
            <a:r>
              <a:rPr lang="fr-FR" sz="1600" i="1" dirty="0">
                <a:latin typeface="Gill Sans MT" panose="020B0502020104020203" pitchFamily="34" charset="0"/>
              </a:rPr>
              <a:t> </a:t>
            </a:r>
            <a:r>
              <a:rPr lang="fr-FR" sz="1600" i="1" dirty="0" err="1">
                <a:latin typeface="Gill Sans MT" panose="020B0502020104020203" pitchFamily="34" charset="0"/>
              </a:rPr>
              <a:t>quadrupole</a:t>
            </a:r>
            <a:r>
              <a:rPr lang="fr-FR" sz="1600" i="1" dirty="0">
                <a:latin typeface="Gill Sans MT" panose="020B0502020104020203" pitchFamily="34" charset="0"/>
              </a:rPr>
              <a:t> </a:t>
            </a:r>
            <a:r>
              <a:rPr lang="fr-FR" sz="1600" i="1" dirty="0" err="1">
                <a:latin typeface="Gill Sans MT" panose="020B0502020104020203" pitchFamily="34" charset="0"/>
              </a:rPr>
              <a:t>cooler-buncher</a:t>
            </a:r>
            <a:r>
              <a:rPr lang="fr-FR" sz="1600" i="1" dirty="0">
                <a:latin typeface="Gill Sans MT" panose="020B0502020104020203" pitchFamily="34" charset="0"/>
              </a:rPr>
              <a:t> for DESIR at SPIRAL2, </a:t>
            </a:r>
            <a:r>
              <a:rPr lang="en-US" sz="1600" dirty="0" err="1">
                <a:latin typeface="Gill Sans MT" panose="020B0502020104020203" pitchFamily="34" charset="0"/>
              </a:rPr>
              <a:t>Nucl</a:t>
            </a:r>
            <a:r>
              <a:rPr lang="en-US" sz="1600" dirty="0">
                <a:latin typeface="Gill Sans MT" panose="020B0502020104020203" pitchFamily="34" charset="0"/>
              </a:rPr>
              <a:t>. </a:t>
            </a:r>
            <a:r>
              <a:rPr lang="en-US" sz="1600" dirty="0" err="1">
                <a:latin typeface="Gill Sans MT" panose="020B0502020104020203" pitchFamily="34" charset="0"/>
              </a:rPr>
              <a:t>Instrum</a:t>
            </a:r>
            <a:r>
              <a:rPr lang="en-US" sz="1600" dirty="0">
                <a:latin typeface="Gill Sans MT" panose="020B0502020104020203" pitchFamily="34" charset="0"/>
              </a:rPr>
              <a:t>. Methods Phys. Res. A 1046 (2023) 167631</a:t>
            </a:r>
            <a:endParaRPr lang="fr-FR" sz="1600" dirty="0">
              <a:solidFill>
                <a:srgbClr val="FF6600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28262" y="2021274"/>
            <a:ext cx="108866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tx2"/>
                </a:solidFill>
                <a:latin typeface="Gill Sans MT" panose="020B0502020104020203" pitchFamily="34" charset="0"/>
              </a:rPr>
              <a:t>Communications </a:t>
            </a:r>
            <a:r>
              <a:rPr lang="fr-FR" b="1" dirty="0" err="1">
                <a:solidFill>
                  <a:schemeClr val="tx2"/>
                </a:solidFill>
                <a:latin typeface="Gill Sans MT" panose="020B0502020104020203" pitchFamily="34" charset="0"/>
              </a:rPr>
              <a:t>GPIB</a:t>
            </a:r>
            <a:r>
              <a:rPr lang="fr-FR" b="1" dirty="0">
                <a:solidFill>
                  <a:schemeClr val="tx2"/>
                </a:solidFill>
                <a:latin typeface="Gill Sans MT" panose="020B0502020104020203" pitchFamily="34" charset="0"/>
              </a:rPr>
              <a:t> </a:t>
            </a:r>
            <a:r>
              <a:rPr lang="fr-FR" sz="1600" dirty="0">
                <a:solidFill>
                  <a:schemeClr val="tx2"/>
                </a:solidFill>
                <a:latin typeface="Gill Sans MT" panose="020B0502020104020203" pitchFamily="34" charset="0"/>
              </a:rPr>
              <a:t>(parfois commune </a:t>
            </a:r>
            <a:r>
              <a:rPr lang="fr-FR" sz="1600" dirty="0" err="1">
                <a:solidFill>
                  <a:schemeClr val="tx2"/>
                </a:solidFill>
                <a:latin typeface="Gill Sans MT" panose="020B0502020104020203" pitchFamily="34" charset="0"/>
              </a:rPr>
              <a:t>HRS</a:t>
            </a:r>
            <a:r>
              <a:rPr lang="fr-FR" sz="1600" dirty="0">
                <a:solidFill>
                  <a:schemeClr val="tx2"/>
                </a:solidFill>
                <a:latin typeface="Gill Sans MT" panose="020B0502020104020203" pitchFamily="34" charset="0"/>
              </a:rPr>
              <a:t> et PIPERADE)</a:t>
            </a:r>
          </a:p>
          <a:p>
            <a:pPr lvl="1"/>
            <a:endParaRPr lang="fr-FR" sz="1600" dirty="0">
              <a:latin typeface="Gill Sans MT" panose="020B05020201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Gill Sans MT" panose="020B0502020104020203" pitchFamily="34" charset="0"/>
              </a:rPr>
              <a:t>À venir : exposé EMIS, octobre 2025 (C. </a:t>
            </a:r>
            <a:r>
              <a:rPr lang="fr-FR" sz="1600" dirty="0" err="1">
                <a:latin typeface="Gill Sans MT" panose="020B0502020104020203" pitchFamily="34" charset="0"/>
              </a:rPr>
              <a:t>Roumégou</a:t>
            </a:r>
            <a:r>
              <a:rPr lang="fr-FR" sz="1600" dirty="0">
                <a:latin typeface="Gill Sans MT" panose="020B0502020104020203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Gill Sans MT" panose="020B0502020104020203" pitchFamily="34" charset="0"/>
              </a:rPr>
              <a:t>Poster EJC 2025 (C. </a:t>
            </a:r>
            <a:r>
              <a:rPr lang="fr-FR" sz="1600" dirty="0" err="1">
                <a:latin typeface="Gill Sans MT" panose="020B0502020104020203" pitchFamily="34" charset="0"/>
              </a:rPr>
              <a:t>Roumégou</a:t>
            </a:r>
            <a:r>
              <a:rPr lang="fr-FR" sz="1600" dirty="0">
                <a:latin typeface="Gill Sans MT" panose="020B0502020104020203" pitchFamily="34" charset="0"/>
              </a:rPr>
              <a:t> et M. Gerbaux)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Gill Sans MT" panose="020B0502020104020203" pitchFamily="34" charset="0"/>
              </a:rPr>
              <a:t>Exposé workshop DETRAP,  mai 2025 (M. Gerbaux)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Gill Sans MT" panose="020B0502020104020203" pitchFamily="34" charset="0"/>
              </a:rPr>
              <a:t>Exposé workshop DESIR, février 2024 (M. Gerbaux)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Gill Sans MT" panose="020B0502020104020203" pitchFamily="34" charset="0"/>
              </a:rPr>
              <a:t>Exposé workshop DESIR, février 2024 (L. </a:t>
            </a:r>
            <a:r>
              <a:rPr lang="fr-FR" sz="1600" dirty="0" err="1">
                <a:latin typeface="Gill Sans MT" panose="020B0502020104020203" pitchFamily="34" charset="0"/>
              </a:rPr>
              <a:t>Daudin</a:t>
            </a:r>
            <a:r>
              <a:rPr lang="fr-FR" sz="1600" dirty="0">
                <a:latin typeface="Gill Sans MT" panose="020B0502020104020203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Gill Sans MT" panose="020B0502020104020203" pitchFamily="34" charset="0"/>
              </a:rPr>
              <a:t>Exposé Colloque GANIL 2023 (M. </a:t>
            </a:r>
            <a:r>
              <a:rPr lang="fr-FR" sz="1600" dirty="0" err="1">
                <a:latin typeface="Gill Sans MT" panose="020B0502020104020203" pitchFamily="34" charset="0"/>
              </a:rPr>
              <a:t>Flayol</a:t>
            </a:r>
            <a:r>
              <a:rPr lang="fr-FR" sz="1600" dirty="0">
                <a:latin typeface="Gill Sans MT" panose="020B0502020104020203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Gill Sans MT" panose="020B0502020104020203" pitchFamily="34" charset="0"/>
              </a:rPr>
              <a:t>Poster ARIS, juin 2023 (M. Gerbaux)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Gill Sans MT" panose="020B0502020104020203" pitchFamily="34" charset="0"/>
              </a:rPr>
              <a:t>Exposé </a:t>
            </a:r>
            <a:r>
              <a:rPr lang="en-US" sz="1600" dirty="0">
                <a:latin typeface="Gill Sans MT" panose="020B0502020104020203" pitchFamily="34" charset="0"/>
              </a:rPr>
              <a:t>workshop </a:t>
            </a:r>
            <a:r>
              <a:rPr lang="en-US" sz="1600" i="1" dirty="0">
                <a:latin typeface="Gill Sans MT" panose="020B0502020104020203" pitchFamily="34" charset="0"/>
              </a:rPr>
              <a:t>Physics with SPIRAL2 Heavy Ion Beams,</a:t>
            </a:r>
            <a:r>
              <a:rPr lang="en-US" sz="1600" dirty="0">
                <a:latin typeface="Gill Sans MT" panose="020B0502020104020203" pitchFamily="34" charset="0"/>
              </a:rPr>
              <a:t> </a:t>
            </a:r>
            <a:r>
              <a:rPr lang="en-US" sz="1600" dirty="0" err="1">
                <a:latin typeface="Gill Sans MT" panose="020B0502020104020203" pitchFamily="34" charset="0"/>
              </a:rPr>
              <a:t>décembre</a:t>
            </a:r>
            <a:r>
              <a:rPr lang="en-US" sz="1600" dirty="0">
                <a:latin typeface="Gill Sans MT" panose="020B0502020104020203" pitchFamily="34" charset="0"/>
              </a:rPr>
              <a:t> 2022</a:t>
            </a:r>
            <a:r>
              <a:rPr lang="fr-FR" sz="1600" dirty="0">
                <a:latin typeface="Gill Sans MT" panose="020B0502020104020203" pitchFamily="34" charset="0"/>
              </a:rPr>
              <a:t> (M. Gerbaux)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Gill Sans MT" panose="020B0502020104020203" pitchFamily="34" charset="0"/>
              </a:rPr>
              <a:t>Exposé GCM 2022 (A. Husson)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Gill Sans MT" panose="020B0502020104020203" pitchFamily="34" charset="0"/>
              </a:rPr>
              <a:t>Poster TCP 2022 (M. </a:t>
            </a:r>
            <a:r>
              <a:rPr lang="fr-FR" sz="1600" dirty="0" err="1">
                <a:latin typeface="Gill Sans MT" panose="020B0502020104020203" pitchFamily="34" charset="0"/>
              </a:rPr>
              <a:t>Hukkanen</a:t>
            </a:r>
            <a:r>
              <a:rPr lang="fr-FR" sz="1600" dirty="0">
                <a:latin typeface="Gill Sans MT" panose="020B0502020104020203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Gill Sans MT" panose="020B0502020104020203" pitchFamily="34" charset="0"/>
              </a:rPr>
              <a:t>Exposé Colloque GANIL 2021  (A. de </a:t>
            </a:r>
            <a:r>
              <a:rPr lang="fr-FR" sz="1600" dirty="0" err="1">
                <a:latin typeface="Gill Sans MT" panose="020B0502020104020203" pitchFamily="34" charset="0"/>
              </a:rPr>
              <a:t>Roubin</a:t>
            </a:r>
            <a:r>
              <a:rPr lang="fr-FR" sz="1600" dirty="0">
                <a:latin typeface="Gill Sans MT" panose="020B0502020104020203" pitchFamily="34" charset="0"/>
              </a:rPr>
              <a:t>)</a:t>
            </a:r>
            <a:endParaRPr lang="fr-FR" sz="1600" b="1" dirty="0">
              <a:latin typeface="Gill Sans MT" panose="020B05020201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Gill Sans MT" panose="020B0502020104020203" pitchFamily="34" charset="0"/>
              </a:rPr>
              <a:t>Séminaire CENBG 2021 (A. Husson)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Gill Sans MT" panose="020B0502020104020203" pitchFamily="34" charset="0"/>
              </a:rPr>
              <a:t>Exposé ISOL-France Meeting 2021 (A. Husson)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28262" y="5880461"/>
            <a:ext cx="108866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chemeClr val="tx2"/>
                </a:solidFill>
                <a:latin typeface="Gill Sans MT" panose="020B0502020104020203" pitchFamily="34" charset="0"/>
              </a:rPr>
              <a:t>Thèses soutenues</a:t>
            </a:r>
          </a:p>
          <a:p>
            <a:endParaRPr lang="fr-FR" sz="1600" b="1" dirty="0">
              <a:latin typeface="Gill Sans MT" panose="020B0502020104020203" pitchFamily="34" charset="0"/>
            </a:endParaRPr>
          </a:p>
          <a:p>
            <a:pPr marL="720725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Gill Sans MT" panose="020B0502020104020203" pitchFamily="34" charset="0"/>
              </a:rPr>
              <a:t>Aucune</a:t>
            </a:r>
            <a:r>
              <a:rPr lang="fr-FR" sz="1600" b="1" dirty="0">
                <a:latin typeface="Gill Sans MT" panose="020B0502020104020203" pitchFamily="34" charset="0"/>
              </a:rPr>
              <a:t> </a:t>
            </a:r>
            <a:r>
              <a:rPr lang="fr-FR" sz="16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t>(dernière thèse : M. </a:t>
            </a:r>
            <a:r>
              <a:rPr lang="fr-FR" sz="1600" dirty="0" err="1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t>Aouadi</a:t>
            </a:r>
            <a:r>
              <a:rPr lang="fr-FR" sz="16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t> en 2017)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CA22-6367-EA44-B647-20E2FBBA2D0E}" type="slidenum">
              <a:rPr lang="fr-FR" smtClean="0">
                <a:latin typeface="Gill Sans MT" panose="020B0502020104020203" pitchFamily="34" charset="0"/>
              </a:rPr>
              <a:pPr/>
              <a:t>5</a:t>
            </a:fld>
            <a:endParaRPr lang="fr-FR" dirty="0">
              <a:latin typeface="Gill Sans MT" panose="020B0502020104020203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0" y="1364"/>
            <a:ext cx="12192000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Gill Sans MT" panose="020B0502020104020203" pitchFamily="34" charset="0"/>
              </a:rPr>
              <a:t>Publications, communications, thèses depuis 4 ans</a:t>
            </a:r>
          </a:p>
        </p:txBody>
      </p:sp>
    </p:spTree>
    <p:extLst>
      <p:ext uri="{BB962C8B-B14F-4D97-AF65-F5344CB8AC3E}">
        <p14:creationId xmlns:p14="http://schemas.microsoft.com/office/powerpoint/2010/main" val="59052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C162E2C-EE41-4B40-AB60-66C9705FA245}"/>
              </a:ext>
            </a:extLst>
          </p:cNvPr>
          <p:cNvGrpSpPr/>
          <p:nvPr/>
        </p:nvGrpSpPr>
        <p:grpSpPr>
          <a:xfrm>
            <a:off x="5387174" y="975013"/>
            <a:ext cx="6181381" cy="4368234"/>
            <a:chOff x="5800615" y="1050811"/>
            <a:chExt cx="6181381" cy="4368234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B2E18C63-7802-4BA3-AB1C-483198D4C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40421" y="1056342"/>
              <a:ext cx="3841575" cy="1829550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C14992C8-80B3-43A6-ADCB-2C67CC1AF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91281" y="3234315"/>
              <a:ext cx="3768659" cy="2184730"/>
            </a:xfrm>
            <a:prstGeom prst="rect">
              <a:avLst/>
            </a:prstGeom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1A7C7AFE-A2B3-4947-8FD7-433AD7AE5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0615" y="1050811"/>
              <a:ext cx="1946328" cy="3289569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210004" y="1715173"/>
                <a:ext cx="5029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42913" lvl="1" indent="-285750">
                  <a:buFont typeface="Arial" panose="020B0604020202020204" pitchFamily="34" charset="0"/>
                  <a:buChar char="•"/>
                </a:pPr>
                <a:r>
                  <a:rPr lang="fr-FR" sz="1400" dirty="0"/>
                  <a:t>Hors période d’inactivité forcée, faisceau de K et Rb délivré à PIPERADE </a:t>
                </a:r>
                <a14:m>
                  <m:oMath xmlns:m="http://schemas.openxmlformats.org/officeDocument/2006/math">
                    <m:r>
                      <a:rPr lang="fr-FR" sz="1400" b="0" i="1" dirty="0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fr-FR" sz="1400" dirty="0"/>
                  <a:t> tous les jours ouvrés en 2025</a:t>
                </a:r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04" y="1715173"/>
                <a:ext cx="5029974" cy="523220"/>
              </a:xfrm>
              <a:prstGeom prst="rect">
                <a:avLst/>
              </a:prstGeom>
              <a:blipFill>
                <a:blip r:embed="rId6"/>
                <a:stretch>
                  <a:fillRect t="-1163" r="-605" b="-116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CA22-6367-EA44-B647-20E2FBBA2D0E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0" y="1364"/>
            <a:ext cx="12192000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Gill Sans MT" panose="020B0502020104020203" pitchFamily="34" charset="0"/>
              </a:rPr>
              <a:t>Faits marquants 2025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390245" y="6484273"/>
            <a:ext cx="341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Manque de ressources humaines !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0BC56E6D-E46F-43E6-A229-405692A54BE4}"/>
              </a:ext>
            </a:extLst>
          </p:cNvPr>
          <p:cNvGrpSpPr/>
          <p:nvPr/>
        </p:nvGrpSpPr>
        <p:grpSpPr>
          <a:xfrm>
            <a:off x="5614035" y="2298721"/>
            <a:ext cx="6196540" cy="2880000"/>
            <a:chOff x="5913262" y="3316466"/>
            <a:chExt cx="6196540" cy="2880000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E2CFA05C-6FC9-4F7E-A5CA-DA674E519810}"/>
                </a:ext>
              </a:extLst>
            </p:cNvPr>
            <p:cNvGrpSpPr/>
            <p:nvPr/>
          </p:nvGrpSpPr>
          <p:grpSpPr>
            <a:xfrm>
              <a:off x="5913262" y="3316466"/>
              <a:ext cx="6196540" cy="2880000"/>
              <a:chOff x="6112778" y="3588242"/>
              <a:chExt cx="6196540" cy="2880000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88F99B8D-4AB0-429E-8B07-21F0B2A770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6523" b="13353"/>
              <a:stretch/>
            </p:blipFill>
            <p:spPr>
              <a:xfrm>
                <a:off x="6112778" y="3588242"/>
                <a:ext cx="2330250" cy="2880000"/>
              </a:xfrm>
              <a:prstGeom prst="rect">
                <a:avLst/>
              </a:prstGeom>
            </p:spPr>
          </p:pic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2C592C96-AE5E-4B99-8C63-DBAE6DAE3A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18318" y="3588242"/>
                <a:ext cx="2691000" cy="2880000"/>
              </a:xfrm>
              <a:prstGeom prst="rect">
                <a:avLst/>
              </a:prstGeom>
            </p:spPr>
          </p:pic>
        </p:grp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B1345239-58A2-4D7C-B821-EB1E241C2918}"/>
                </a:ext>
              </a:extLst>
            </p:cNvPr>
            <p:cNvGrpSpPr/>
            <p:nvPr/>
          </p:nvGrpSpPr>
          <p:grpSpPr>
            <a:xfrm>
              <a:off x="8003585" y="4785313"/>
              <a:ext cx="1998724" cy="1229799"/>
              <a:chOff x="1202357" y="4275832"/>
              <a:chExt cx="3856108" cy="2372633"/>
            </a:xfrm>
          </p:grpSpPr>
          <p:pic>
            <p:nvPicPr>
              <p:cNvPr id="44" name="Image 43">
                <a:extLst>
                  <a:ext uri="{FF2B5EF4-FFF2-40B4-BE49-F238E27FC236}">
                    <a16:creationId xmlns:a16="http://schemas.microsoft.com/office/drawing/2014/main" id="{AE4D01B6-6F65-4307-A2D8-F2041AC03A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02357" y="4275832"/>
                <a:ext cx="3685643" cy="2372633"/>
              </a:xfrm>
              <a:prstGeom prst="rect">
                <a:avLst/>
              </a:prstGeom>
            </p:spPr>
          </p:pic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E92574E0-5F27-4352-A3AC-1A6052697566}"/>
                  </a:ext>
                </a:extLst>
              </p:cNvPr>
              <p:cNvSpPr txBox="1"/>
              <p:nvPr/>
            </p:nvSpPr>
            <p:spPr>
              <a:xfrm>
                <a:off x="3407279" y="5667719"/>
                <a:ext cx="1444886" cy="489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>
                    <a:solidFill>
                      <a:srgbClr val="F97C00"/>
                    </a:solidFill>
                    <a:latin typeface="Gill Sans MT" panose="020B0502020104020203" pitchFamily="34" charset="0"/>
                  </a:rPr>
                  <a:t>Raw signal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7ACFA7C8-7477-4703-BD0E-A6F0A7AB7777}"/>
                  </a:ext>
                </a:extLst>
              </p:cNvPr>
              <p:cNvSpPr txBox="1"/>
              <p:nvPr/>
            </p:nvSpPr>
            <p:spPr>
              <a:xfrm>
                <a:off x="3075459" y="4756430"/>
                <a:ext cx="1983006" cy="489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err="1">
                    <a:solidFill>
                      <a:srgbClr val="00FC00"/>
                    </a:solidFill>
                    <a:latin typeface="Gill Sans MT" panose="020B0502020104020203" pitchFamily="34" charset="0"/>
                  </a:rPr>
                  <a:t>Amplified</a:t>
                </a:r>
                <a:r>
                  <a:rPr lang="fr-FR" sz="1000" dirty="0">
                    <a:solidFill>
                      <a:srgbClr val="00FC00"/>
                    </a:solidFill>
                    <a:latin typeface="Gill Sans MT" panose="020B0502020104020203" pitchFamily="34" charset="0"/>
                  </a:rPr>
                  <a:t> signal</a:t>
                </a:r>
              </a:p>
            </p:txBody>
          </p:sp>
        </p:grpSp>
      </p:grpSp>
      <p:pic>
        <p:nvPicPr>
          <p:cNvPr id="48" name="Image 47">
            <a:extLst>
              <a:ext uri="{FF2B5EF4-FFF2-40B4-BE49-F238E27FC236}">
                <a16:creationId xmlns:a16="http://schemas.microsoft.com/office/drawing/2014/main" id="{35E15E8A-BD11-484E-BF4D-54E2865291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74" y="3672183"/>
            <a:ext cx="5362417" cy="2192318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40431DBD-7269-4A6E-B3D6-7FB46E176A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0315" y="2269171"/>
            <a:ext cx="5536840" cy="2934895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B268B7C1-D309-4C69-BFAA-A8D654D73052}"/>
              </a:ext>
            </a:extLst>
          </p:cNvPr>
          <p:cNvGrpSpPr/>
          <p:nvPr/>
        </p:nvGrpSpPr>
        <p:grpSpPr>
          <a:xfrm>
            <a:off x="5363458" y="1730094"/>
            <a:ext cx="6618538" cy="2160000"/>
            <a:chOff x="5573462" y="712614"/>
            <a:chExt cx="6618538" cy="2160000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41CCBC84-F20A-44B9-A5DC-31B72078B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2309" y="712614"/>
              <a:ext cx="2160000" cy="2160000"/>
            </a:xfrm>
            <a:prstGeom prst="rect">
              <a:avLst/>
            </a:prstGeom>
          </p:spPr>
        </p:pic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583E46B0-96BC-4FAF-99EA-8C14A11F2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462" y="712614"/>
              <a:ext cx="2160000" cy="2160000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EEED041D-E7C7-4B8D-80D4-FBB14A9CC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2000" y="712614"/>
              <a:ext cx="2160000" cy="21600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28CF86C6-D94E-4452-8A9D-D34F6B2DF365}"/>
                  </a:ext>
                </a:extLst>
              </p:cNvPr>
              <p:cNvSpPr txBox="1"/>
              <p:nvPr/>
            </p:nvSpPr>
            <p:spPr>
              <a:xfrm>
                <a:off x="210004" y="2480152"/>
                <a:ext cx="50299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42913" lvl="1" indent="-285750">
                  <a:buFont typeface="Arial" panose="020B0604020202020204" pitchFamily="34" charset="0"/>
                  <a:buChar char="•"/>
                </a:pPr>
                <a:r>
                  <a:rPr lang="fr-FR" sz="1400" dirty="0"/>
                  <a:t>Étude des performances en « gros </a:t>
                </a:r>
                <a:r>
                  <a:rPr lang="fr-FR" sz="1400" dirty="0" err="1"/>
                  <a:t>bunch</a:t>
                </a:r>
                <a:r>
                  <a:rPr lang="fr-FR" sz="1400" dirty="0"/>
                  <a:t> » (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fr-FR" sz="1400" dirty="0"/>
                  <a:t>ions) </a:t>
                </a:r>
              </a:p>
            </p:txBody>
          </p:sp>
        </mc:Choice>
        <mc:Fallback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28CF86C6-D94E-4452-8A9D-D34F6B2DF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04" y="2480152"/>
                <a:ext cx="5029974" cy="307777"/>
              </a:xfrm>
              <a:prstGeom prst="rect">
                <a:avLst/>
              </a:prstGeom>
              <a:blipFill>
                <a:blip r:embed="rId15"/>
                <a:stretch>
                  <a:fillRect t="-2000" b="-2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4EC465F3-B37A-4506-8DE4-032EB1DC9B4A}"/>
                  </a:ext>
                </a:extLst>
              </p:cNvPr>
              <p:cNvSpPr txBox="1"/>
              <p:nvPr/>
            </p:nvSpPr>
            <p:spPr>
              <a:xfrm>
                <a:off x="210004" y="3029688"/>
                <a:ext cx="5029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42913" lvl="1" indent="-285750">
                  <a:buFont typeface="Arial" panose="020B0604020202020204" pitchFamily="34" charset="0"/>
                  <a:buChar char="•"/>
                </a:pPr>
                <a:r>
                  <a:rPr lang="fr-FR" sz="1400" dirty="0"/>
                  <a:t>Études systématiques du mode « </a:t>
                </a:r>
                <a:r>
                  <a:rPr lang="fr-FR" sz="1400" dirty="0" err="1"/>
                  <a:t>bunching</a:t>
                </a:r>
                <a:r>
                  <a:rPr lang="fr-FR" sz="1400" dirty="0"/>
                  <a:t> »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fr-FR" sz="1400" dirty="0"/>
                  <a:t>nouveaux commutateurs rapides livrés ce mois-ci</a:t>
                </a:r>
              </a:p>
            </p:txBody>
          </p:sp>
        </mc:Choice>
        <mc:Fallback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4EC465F3-B37A-4506-8DE4-032EB1DC9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04" y="3029688"/>
                <a:ext cx="5029974" cy="523220"/>
              </a:xfrm>
              <a:prstGeom prst="rect">
                <a:avLst/>
              </a:prstGeom>
              <a:blipFill>
                <a:blip r:embed="rId16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>
            <a:extLst>
              <a:ext uri="{FF2B5EF4-FFF2-40B4-BE49-F238E27FC236}">
                <a16:creationId xmlns:a16="http://schemas.microsoft.com/office/drawing/2014/main" id="{C6B2B4C8-80B9-4571-8D16-6D47FE40092C}"/>
              </a:ext>
            </a:extLst>
          </p:cNvPr>
          <p:cNvSpPr txBox="1"/>
          <p:nvPr/>
        </p:nvSpPr>
        <p:spPr>
          <a:xfrm>
            <a:off x="210004" y="4559646"/>
            <a:ext cx="5029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Développement continu du contrôle-commande, </a:t>
            </a:r>
            <a:r>
              <a:rPr lang="fr-FR" sz="1400" dirty="0" err="1"/>
              <a:t>EPICSisation</a:t>
            </a:r>
            <a:r>
              <a:rPr lang="fr-FR" sz="1400" dirty="0"/>
              <a:t> complète, convergence vers standard DESIR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97D75BA-E3CB-4773-9A5A-E5CFABE3E4D6}"/>
              </a:ext>
            </a:extLst>
          </p:cNvPr>
          <p:cNvSpPr txBox="1"/>
          <p:nvPr/>
        </p:nvSpPr>
        <p:spPr>
          <a:xfrm>
            <a:off x="210004" y="5324625"/>
            <a:ext cx="502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Nouvel ampli RF (idem RFQ-1P)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44E5C88-B4B4-4152-B633-9280338D2D49}"/>
              </a:ext>
            </a:extLst>
          </p:cNvPr>
          <p:cNvSpPr txBox="1"/>
          <p:nvPr/>
        </p:nvSpPr>
        <p:spPr>
          <a:xfrm>
            <a:off x="210004" y="5874163"/>
            <a:ext cx="502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Test à vitesse de pompage réduit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AFC60A9-19F1-4F72-A333-668427B7F38B}"/>
              </a:ext>
            </a:extLst>
          </p:cNvPr>
          <p:cNvSpPr txBox="1"/>
          <p:nvPr/>
        </p:nvSpPr>
        <p:spPr>
          <a:xfrm>
            <a:off x="210004" y="950194"/>
            <a:ext cx="5029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Pas mal de pépins (usure du matériel) : ampli, pompes, soufflet CF, source,…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D0CB9D2-9C97-4709-9C1F-754A1DC7B1BD}"/>
              </a:ext>
            </a:extLst>
          </p:cNvPr>
          <p:cNvSpPr txBox="1"/>
          <p:nvPr/>
        </p:nvSpPr>
        <p:spPr>
          <a:xfrm>
            <a:off x="199030" y="3794667"/>
            <a:ext cx="5029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Installation d’un </a:t>
            </a:r>
            <a:r>
              <a:rPr lang="fr-FR" sz="1400" dirty="0" err="1"/>
              <a:t>magnetof</a:t>
            </a:r>
            <a:r>
              <a:rPr lang="fr-FR" sz="1400" dirty="0"/>
              <a:t> pour remplacer la MCP de l’analyseur d’énergie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A9A75B3-87A1-4B58-848D-64EAD62911A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63824" y="2887873"/>
            <a:ext cx="3768659" cy="2880000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2C9B9BE7-4BCA-4CBC-BF18-2B079FB9F08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39510" y="2935622"/>
            <a:ext cx="5585944" cy="33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4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  <p:bldP spid="22" grpId="0"/>
      <p:bldP spid="24" grpId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CA22-6367-EA44-B647-20E2FBBA2D0E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1364"/>
            <a:ext cx="12192000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Gill Sans MT" panose="020B0502020104020203" pitchFamily="34" charset="0"/>
              </a:rPr>
              <a:t>Planning indicatif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14743"/>
            <a:ext cx="12192000" cy="5428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1584839" y="6369973"/>
                <a:ext cx="90223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>
                    <a:solidFill>
                      <a:schemeClr val="bg2"/>
                    </a:solidFill>
                    <a:latin typeface="Gill Sans MT" panose="020B0502020104020203" pitchFamily="34" charset="0"/>
                  </a:rPr>
                  <a:t>Manque de ressources humaines </a:t>
                </a:r>
                <a14:m>
                  <m:oMath xmlns:m="http://schemas.openxmlformats.org/officeDocument/2006/math">
                    <m:r>
                      <a:rPr lang="fr-FR" sz="24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400" dirty="0">
                    <a:solidFill>
                      <a:schemeClr val="bg2"/>
                    </a:solidFill>
                    <a:latin typeface="Gill Sans MT" panose="020B0502020104020203" pitchFamily="34" charset="0"/>
                  </a:rPr>
                  <a:t> glissement d’une partie du planning</a:t>
                </a: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839" y="6369973"/>
                <a:ext cx="9022343" cy="461665"/>
              </a:xfrm>
              <a:prstGeom prst="rect">
                <a:avLst/>
              </a:prstGeom>
              <a:blipFill>
                <a:blip r:embed="rId4"/>
                <a:stretch>
                  <a:fillRect l="-541" t="-10526" r="-541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828FDFEF-009E-4145-A171-4B0AE65242F9}"/>
              </a:ext>
            </a:extLst>
          </p:cNvPr>
          <p:cNvSpPr txBox="1"/>
          <p:nvPr/>
        </p:nvSpPr>
        <p:spPr>
          <a:xfrm rot="20361865">
            <a:off x="2073317" y="3212658"/>
            <a:ext cx="8716375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chemeClr val="bg2"/>
                </a:solidFill>
                <a:latin typeface="Gill Sans MT" panose="020B0502020104020203" pitchFamily="34" charset="0"/>
              </a:rPr>
              <a:t>Mise à jour en cours…</a:t>
            </a:r>
          </a:p>
        </p:txBody>
      </p:sp>
    </p:spTree>
    <p:extLst>
      <p:ext uri="{BB962C8B-B14F-4D97-AF65-F5344CB8AC3E}">
        <p14:creationId xmlns:p14="http://schemas.microsoft.com/office/powerpoint/2010/main" val="981554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0" y="1364"/>
            <a:ext cx="12192000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Gill Sans MT" panose="020B0502020104020203" pitchFamily="34" charset="0"/>
              </a:rPr>
              <a:t>Fait / à faire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244CC182-6FA2-44F2-9DC5-1F99805B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555" y="6516000"/>
            <a:ext cx="960000" cy="360000"/>
          </a:xfrm>
        </p:spPr>
        <p:txBody>
          <a:bodyPr/>
          <a:lstStyle/>
          <a:p>
            <a:fld id="{D384CA22-6367-EA44-B647-20E2FBBA2D0E}" type="slidenum">
              <a:rPr lang="fr-FR" smtClean="0"/>
              <a:pPr/>
              <a:t>8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au 10">
                <a:extLst>
                  <a:ext uri="{FF2B5EF4-FFF2-40B4-BE49-F238E27FC236}">
                    <a16:creationId xmlns:a16="http://schemas.microsoft.com/office/drawing/2014/main" id="{8DB4DE98-13AC-4211-B067-AFFD84EA59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3681366"/>
                  </p:ext>
                </p:extLst>
              </p:nvPr>
            </p:nvGraphicFramePr>
            <p:xfrm>
              <a:off x="55163" y="576623"/>
              <a:ext cx="11764658" cy="3036108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5960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306474">
                    <a:tc rowSpan="9">
                      <a:txBody>
                        <a:bodyPr/>
                        <a:lstStyle/>
                        <a:p>
                          <a:pPr algn="ctr"/>
                          <a:r>
                            <a:rPr lang="fr-FR" sz="18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Extraction 30 keV</a:t>
                          </a:r>
                        </a:p>
                      </a:txBody>
                      <a:tcPr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Continuous</a:t>
                          </a:r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beam</a:t>
                          </a:r>
                          <a:endParaRPr lang="fr-FR" sz="1400" b="1" dirty="0">
                            <a:solidFill>
                              <a:schemeClr val="bg1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rowSpan="4" gridSpan="2">
                      <a:txBody>
                        <a:bodyPr/>
                        <a:lstStyle/>
                        <a:p>
                          <a:pPr algn="ctr"/>
                          <a:endParaRPr lang="fr-FR" sz="14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4"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8613">
                    <a:tc v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Transmission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Transverse </a:t>
                          </a:r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emittance</a:t>
                          </a:r>
                          <a:endParaRPr lang="fr-FR" sz="1400" b="1" dirty="0">
                            <a:solidFill>
                              <a:schemeClr val="bg1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Energy</a:t>
                          </a:r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dispersion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fr-FR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2666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7919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70 % &lt; T &lt; 93 %</a:t>
                          </a:r>
                        </a:p>
                        <a:p>
                          <a:pPr algn="ctr"/>
                          <a:r>
                            <a:rPr lang="fr-FR" sz="10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(</a:t>
                          </a:r>
                          <a:r>
                            <a:rPr lang="fr-FR" sz="10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with</a:t>
                          </a:r>
                          <a:r>
                            <a:rPr lang="fr-FR" sz="1000" b="0" baseline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000" b="0" baseline="3000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(</a:t>
                          </a:r>
                          <a:r>
                            <a:rPr lang="fr-FR" sz="1000" b="0" baseline="3000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nat</a:t>
                          </a:r>
                          <a:r>
                            <a:rPr lang="fr-FR" sz="1000" b="0" baseline="3000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)</a:t>
                          </a:r>
                          <a:r>
                            <a:rPr lang="fr-FR" sz="1000" b="0" baseline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K)</a:t>
                          </a:r>
                          <a:endParaRPr lang="fr-FR" sz="10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4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∼3 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fr-FR" sz="1400" b="0" i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.</a:t>
                          </a:r>
                          <a:r>
                            <a:rPr lang="fr-FR" sz="1400" b="0" i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mm.mrad</a:t>
                          </a:r>
                          <a:endParaRPr lang="fr-FR" sz="1400" b="0" i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  <a:p>
                          <a:pPr algn="ctr"/>
                          <a:r>
                            <a:rPr lang="fr-FR" sz="1000" b="0" i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(to </a:t>
                          </a:r>
                          <a:r>
                            <a:rPr lang="fr-FR" sz="1000" b="0" i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be</a:t>
                          </a:r>
                          <a:r>
                            <a:rPr lang="fr-FR" sz="1000" b="0" i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000" b="0" i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repeated</a:t>
                          </a:r>
                          <a:r>
                            <a:rPr lang="fr-FR" sz="1000" b="0" i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)</a:t>
                          </a:r>
                          <a:endParaRPr lang="fr-FR" sz="10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Not accessible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4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endParaRPr lang="fr-FR" sz="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6474">
                    <a:tc v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Bunched</a:t>
                          </a:r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beam</a:t>
                          </a:r>
                          <a:endParaRPr lang="fr-FR" sz="1400" b="1" dirty="0">
                            <a:solidFill>
                              <a:schemeClr val="bg1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8613">
                    <a:tc v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Transmission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Transverse </a:t>
                          </a:r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emittance</a:t>
                          </a:r>
                          <a:endParaRPr lang="fr-FR" sz="1400" b="1" dirty="0">
                            <a:solidFill>
                              <a:schemeClr val="bg1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Energy</a:t>
                          </a:r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dispersion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ToF</a:t>
                          </a:r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dispersion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50752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668671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X</a:t>
                          </a:r>
                        </a:p>
                        <a:p>
                          <a:pPr algn="ctr"/>
                          <a:endParaRPr lang="fr-FR" sz="1400" b="1" dirty="0">
                            <a:solidFill>
                              <a:schemeClr val="bg2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chemeClr val="accent4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50% </a:t>
                          </a:r>
                        </a:p>
                        <a:p>
                          <a:pPr algn="ctr"/>
                          <a:r>
                            <a:rPr lang="fr-FR" sz="1100" b="1" dirty="0">
                              <a:solidFill>
                                <a:schemeClr val="accent4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(</a:t>
                          </a:r>
                          <a:r>
                            <a:rPr lang="fr-FR" sz="1100" b="1" dirty="0" err="1">
                              <a:solidFill>
                                <a:schemeClr val="accent4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with</a:t>
                          </a:r>
                          <a:r>
                            <a:rPr lang="fr-FR" sz="1100" b="1" dirty="0">
                              <a:solidFill>
                                <a:schemeClr val="accent4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10</a:t>
                          </a:r>
                          <a:r>
                            <a:rPr lang="fr-FR" sz="1100" b="1" baseline="30000" dirty="0">
                              <a:solidFill>
                                <a:schemeClr val="accent4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8</a:t>
                          </a:r>
                          <a:r>
                            <a:rPr lang="fr-FR" sz="1100" b="1" dirty="0">
                              <a:solidFill>
                                <a:schemeClr val="accent4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/</a:t>
                          </a:r>
                          <a:r>
                            <a:rPr lang="fr-FR" sz="1100" b="1" dirty="0" err="1">
                              <a:solidFill>
                                <a:schemeClr val="accent4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bunch</a:t>
                          </a:r>
                          <a:r>
                            <a:rPr lang="fr-FR" sz="1100" b="1" dirty="0">
                              <a:solidFill>
                                <a:schemeClr val="accent4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)</a:t>
                          </a:r>
                        </a:p>
                        <a:p>
                          <a:pPr algn="ctr"/>
                          <a:endParaRPr lang="fr-FR" sz="1400" b="0" dirty="0">
                            <a:solidFill>
                              <a:schemeClr val="bg2"/>
                            </a:solidFill>
                            <a:highlight>
                              <a:srgbClr val="FFFF00"/>
                            </a:highlight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Need</a:t>
                          </a:r>
                          <a:r>
                            <a:rPr lang="fr-FR" sz="1400" b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400" b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ongoing</a:t>
                          </a:r>
                          <a:r>
                            <a:rPr lang="fr-FR" sz="1400" b="0" baseline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400" b="0" baseline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developments</a:t>
                          </a:r>
                          <a:r>
                            <a:rPr lang="fr-FR" sz="1400" b="0" baseline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on </a:t>
                          </a:r>
                          <a:r>
                            <a:rPr lang="fr-FR" sz="1400" b="0" baseline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emittancemeter</a:t>
                          </a:r>
                          <a:endParaRPr lang="fr-FR" sz="1400" b="0" dirty="0">
                            <a:solidFill>
                              <a:schemeClr val="bg2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1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X</a:t>
                          </a:r>
                          <a:endParaRPr lang="fr-FR" sz="1400" b="1" dirty="0">
                            <a:solidFill>
                              <a:schemeClr val="bg2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baseline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&lt; 10 µs </a:t>
                          </a:r>
                          <a:r>
                            <a:rPr lang="fr-FR" sz="1000" b="0" baseline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(</a:t>
                          </a:r>
                          <a:r>
                            <a:rPr lang="fr-FR" sz="1000" b="0" baseline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FWHM</a:t>
                          </a:r>
                          <a:r>
                            <a:rPr lang="fr-FR" sz="1000" b="0" baseline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Need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attenuation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au 10">
                <a:extLst>
                  <a:ext uri="{FF2B5EF4-FFF2-40B4-BE49-F238E27FC236}">
                    <a16:creationId xmlns:a16="http://schemas.microsoft.com/office/drawing/2014/main" id="{8DB4DE98-13AC-4211-B067-AFFD84EA59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3681366"/>
                  </p:ext>
                </p:extLst>
              </p:nvPr>
            </p:nvGraphicFramePr>
            <p:xfrm>
              <a:off x="55163" y="576623"/>
              <a:ext cx="11764658" cy="3036108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5960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306474">
                    <a:tc rowSpan="9">
                      <a:txBody>
                        <a:bodyPr/>
                        <a:lstStyle/>
                        <a:p>
                          <a:pPr algn="ctr"/>
                          <a:r>
                            <a:rPr lang="fr-FR" sz="18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Extraction 30 keV</a:t>
                          </a:r>
                        </a:p>
                      </a:txBody>
                      <a:tcPr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Continuous</a:t>
                          </a:r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beam</a:t>
                          </a:r>
                          <a:endParaRPr lang="fr-FR" sz="1400" b="1" dirty="0">
                            <a:solidFill>
                              <a:schemeClr val="bg1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rowSpan="4" gridSpan="2">
                      <a:txBody>
                        <a:bodyPr/>
                        <a:lstStyle/>
                        <a:p>
                          <a:pPr algn="ctr"/>
                          <a:endParaRPr lang="fr-FR" sz="14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4"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Transmission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Transverse </a:t>
                          </a:r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emittance</a:t>
                          </a:r>
                          <a:endParaRPr lang="fr-FR" sz="1400" b="1" dirty="0">
                            <a:solidFill>
                              <a:schemeClr val="bg1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Energy</a:t>
                          </a:r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dispersion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fr-FR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70 % &lt; T &lt; 93 %</a:t>
                          </a:r>
                        </a:p>
                        <a:p>
                          <a:pPr algn="ctr"/>
                          <a:r>
                            <a:rPr lang="fr-FR" sz="10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(</a:t>
                          </a:r>
                          <a:r>
                            <a:rPr lang="fr-FR" sz="10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with</a:t>
                          </a:r>
                          <a:r>
                            <a:rPr lang="fr-FR" sz="1000" b="0" baseline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000" b="0" baseline="3000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(</a:t>
                          </a:r>
                          <a:r>
                            <a:rPr lang="fr-FR" sz="1000" b="0" baseline="3000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nat</a:t>
                          </a:r>
                          <a:r>
                            <a:rPr lang="fr-FR" sz="1000" b="0" baseline="3000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)</a:t>
                          </a:r>
                          <a:r>
                            <a:rPr lang="fr-FR" sz="1000" b="0" baseline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K)</a:t>
                          </a:r>
                          <a:endParaRPr lang="fr-FR" sz="10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4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1616" t="-196000" r="-200655" b="-37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Not accessible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4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21920">
                    <a:tc v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endParaRPr lang="fr-FR" sz="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6474">
                    <a:tc v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Bunched</a:t>
                          </a:r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beam</a:t>
                          </a:r>
                          <a:endParaRPr lang="fr-FR" sz="1400" b="1" dirty="0">
                            <a:solidFill>
                              <a:schemeClr val="bg1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Transmission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Transverse </a:t>
                          </a:r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emittance</a:t>
                          </a:r>
                          <a:endParaRPr lang="fr-FR" sz="1400" b="1" dirty="0">
                            <a:solidFill>
                              <a:schemeClr val="bg1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Energy</a:t>
                          </a:r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dispersion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ToF</a:t>
                          </a:r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dispersion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68580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X</a:t>
                          </a:r>
                        </a:p>
                        <a:p>
                          <a:pPr algn="ctr"/>
                          <a:endParaRPr lang="fr-FR" sz="1400" b="1" dirty="0">
                            <a:solidFill>
                              <a:schemeClr val="bg2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chemeClr val="accent4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50% </a:t>
                          </a:r>
                        </a:p>
                        <a:p>
                          <a:pPr algn="ctr"/>
                          <a:r>
                            <a:rPr lang="fr-FR" sz="1100" b="1" dirty="0">
                              <a:solidFill>
                                <a:schemeClr val="accent4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(</a:t>
                          </a:r>
                          <a:r>
                            <a:rPr lang="fr-FR" sz="1100" b="1" dirty="0" err="1">
                              <a:solidFill>
                                <a:schemeClr val="accent4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with</a:t>
                          </a:r>
                          <a:r>
                            <a:rPr lang="fr-FR" sz="1100" b="1" dirty="0">
                              <a:solidFill>
                                <a:schemeClr val="accent4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10</a:t>
                          </a:r>
                          <a:r>
                            <a:rPr lang="fr-FR" sz="1100" b="1" baseline="30000" dirty="0">
                              <a:solidFill>
                                <a:schemeClr val="accent4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8</a:t>
                          </a:r>
                          <a:r>
                            <a:rPr lang="fr-FR" sz="1100" b="1" dirty="0">
                              <a:solidFill>
                                <a:schemeClr val="accent4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/</a:t>
                          </a:r>
                          <a:r>
                            <a:rPr lang="fr-FR" sz="1100" b="1" dirty="0" err="1">
                              <a:solidFill>
                                <a:schemeClr val="accent4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bunch</a:t>
                          </a:r>
                          <a:r>
                            <a:rPr lang="fr-FR" sz="1100" b="1" dirty="0">
                              <a:solidFill>
                                <a:schemeClr val="accent4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)</a:t>
                          </a:r>
                        </a:p>
                        <a:p>
                          <a:pPr algn="ctr"/>
                          <a:endParaRPr lang="fr-FR" sz="1400" b="0" dirty="0">
                            <a:solidFill>
                              <a:schemeClr val="bg2"/>
                            </a:solidFill>
                            <a:highlight>
                              <a:srgbClr val="FFFF00"/>
                            </a:highlight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Need</a:t>
                          </a:r>
                          <a:r>
                            <a:rPr lang="fr-FR" sz="1400" b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400" b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ongoing</a:t>
                          </a:r>
                          <a:r>
                            <a:rPr lang="fr-FR" sz="1400" b="0" baseline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400" b="0" baseline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developments</a:t>
                          </a:r>
                          <a:r>
                            <a:rPr lang="fr-FR" sz="1400" b="0" baseline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on </a:t>
                          </a:r>
                          <a:r>
                            <a:rPr lang="fr-FR" sz="1400" b="0" baseline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emittancemeter</a:t>
                          </a:r>
                          <a:endParaRPr lang="fr-FR" sz="1400" b="0" dirty="0">
                            <a:solidFill>
                              <a:schemeClr val="bg2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1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X</a:t>
                          </a:r>
                          <a:endParaRPr lang="fr-FR" sz="1400" b="1" dirty="0">
                            <a:solidFill>
                              <a:schemeClr val="bg2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baseline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&lt; 10 µs </a:t>
                          </a:r>
                          <a:r>
                            <a:rPr lang="fr-FR" sz="1000" b="0" baseline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(</a:t>
                          </a:r>
                          <a:r>
                            <a:rPr lang="fr-FR" sz="1000" b="0" baseline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FWHM</a:t>
                          </a:r>
                          <a:r>
                            <a:rPr lang="fr-FR" sz="1000" b="0" baseline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Need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attenuation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au 11">
                <a:extLst>
                  <a:ext uri="{FF2B5EF4-FFF2-40B4-BE49-F238E27FC236}">
                    <a16:creationId xmlns:a16="http://schemas.microsoft.com/office/drawing/2014/main" id="{7DBFF4F4-31D4-41BB-B1F4-91A44355CF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2224"/>
                  </p:ext>
                </p:extLst>
              </p:nvPr>
            </p:nvGraphicFramePr>
            <p:xfrm>
              <a:off x="55163" y="3729245"/>
              <a:ext cx="11764658" cy="3019614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5960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38747">
                    <a:tc rowSpan="9">
                      <a:txBody>
                        <a:bodyPr/>
                        <a:lstStyle/>
                        <a:p>
                          <a:pPr algn="ctr"/>
                          <a:r>
                            <a:rPr lang="fr-FR" sz="18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Extraction 3 keV</a:t>
                          </a:r>
                        </a:p>
                      </a:txBody>
                      <a:tcPr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Continuous</a:t>
                          </a:r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beam</a:t>
                          </a:r>
                          <a:endParaRPr lang="fr-FR" sz="1400" b="1" dirty="0">
                            <a:solidFill>
                              <a:schemeClr val="bg1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rowSpan="4" gridSpan="2">
                      <a:txBody>
                        <a:bodyPr/>
                        <a:lstStyle/>
                        <a:p>
                          <a:pPr algn="ctr"/>
                          <a:endParaRPr lang="fr-FR" sz="14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4"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25484">
                    <a:tc v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Transmission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Transverse </a:t>
                          </a:r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emittance</a:t>
                          </a:r>
                          <a:endParaRPr lang="fr-FR" sz="1400" b="1" dirty="0">
                            <a:solidFill>
                              <a:schemeClr val="bg1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Energy</a:t>
                          </a:r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dispersion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fr-FR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6414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1385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70 % &lt; T &lt; 90 %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(</a:t>
                          </a:r>
                          <a:r>
                            <a:rPr lang="fr-FR" sz="10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with</a:t>
                          </a:r>
                          <a:r>
                            <a:rPr lang="fr-FR" sz="1000" b="0" baseline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000" b="0" baseline="3000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(</a:t>
                          </a:r>
                          <a:r>
                            <a:rPr lang="fr-FR" sz="1000" b="0" baseline="3000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nat</a:t>
                          </a:r>
                          <a:r>
                            <a:rPr lang="fr-FR" sz="1000" b="0" baseline="3000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)</a:t>
                          </a:r>
                          <a:r>
                            <a:rPr lang="fr-FR" sz="1000" b="0" baseline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K)</a:t>
                          </a:r>
                          <a:endParaRPr lang="fr-FR" sz="10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4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Need </a:t>
                          </a:r>
                          <a:r>
                            <a:rPr lang="fr-FR" sz="1400" b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ongoing</a:t>
                          </a:r>
                          <a:r>
                            <a:rPr lang="fr-FR" sz="1400" b="0" baseline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400" b="0" baseline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developments</a:t>
                          </a:r>
                          <a:r>
                            <a:rPr lang="fr-FR" sz="1400" b="0" baseline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on </a:t>
                          </a:r>
                          <a:r>
                            <a:rPr lang="fr-FR" sz="1400" b="0" baseline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emittancemeter</a:t>
                          </a:r>
                          <a:r>
                            <a:rPr lang="fr-FR" sz="1400" b="0" baseline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000" b="0" baseline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fr-FR" sz="1000" b="0" i="1" smtClean="0">
                                  <a:latin typeface="Cambria Math" panose="02040503050406030204" pitchFamily="18" charset="0"/>
                                </a:rPr>
                                <m:t>∼10 </m:t>
                              </m:r>
                              <m:r>
                                <a:rPr lang="fr-FR" sz="1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fr-FR" sz="1000" b="0" i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.</a:t>
                          </a:r>
                          <a:r>
                            <a:rPr lang="fr-FR" sz="1000" b="0" i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mm.mrad</a:t>
                          </a:r>
                          <a:r>
                            <a:rPr lang="fr-FR" sz="1000" b="0" i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)</a:t>
                          </a:r>
                          <a:endParaRPr lang="fr-FR" sz="1200" b="0" i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Not accessible </a:t>
                          </a:r>
                          <a:r>
                            <a:rPr lang="fr-FR" sz="1400" b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unless</a:t>
                          </a:r>
                          <a:r>
                            <a:rPr lang="fr-FR" sz="1400" b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400" b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coupling</a:t>
                          </a:r>
                          <a:r>
                            <a:rPr lang="fr-FR" sz="1400" b="0" baseline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400" b="0" baseline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with</a:t>
                          </a:r>
                          <a:r>
                            <a:rPr lang="fr-FR" sz="1400" b="0" baseline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400" b="0" baseline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HRS</a:t>
                          </a:r>
                          <a:endParaRPr lang="fr-FR" sz="1400" b="0" dirty="0">
                            <a:solidFill>
                              <a:schemeClr val="bg2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100" b="1" dirty="0">
                            <a:solidFill>
                              <a:srgbClr val="FF6600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endParaRPr lang="fr-FR" sz="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38747">
                    <a:tc v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Bunched</a:t>
                          </a:r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beam</a:t>
                          </a:r>
                          <a:endParaRPr lang="fr-FR" sz="1400" b="1" dirty="0">
                            <a:solidFill>
                              <a:schemeClr val="bg1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25484">
                    <a:tc v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Transmission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Transverse </a:t>
                          </a:r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emittance</a:t>
                          </a:r>
                          <a:endParaRPr lang="fr-FR" sz="1400" b="1" dirty="0">
                            <a:solidFill>
                              <a:schemeClr val="bg1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Energy</a:t>
                          </a:r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dispersion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ToF</a:t>
                          </a:r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dispersion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18852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17286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>
                              <a:solidFill>
                                <a:schemeClr val="tx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Up to 100%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4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MU Sans Serif" panose="02000603000000000000" pitchFamily="2" charset="0"/>
                                  <a:cs typeface="CMU Sans Serif" panose="02000603000000000000" pitchFamily="2" charset="0"/>
                                </a:rPr>
                                <m:t>∼</m:t>
                              </m:r>
                            </m:oMath>
                          </a14:m>
                          <a:r>
                            <a:rPr lang="fr-FR" sz="1400" b="1" dirty="0">
                              <a:solidFill>
                                <a:schemeClr val="accent4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50%</a:t>
                          </a:r>
                        </a:p>
                        <a:p>
                          <a:pPr algn="ctr"/>
                          <a:r>
                            <a:rPr lang="fr-FR" sz="1100" b="1" dirty="0">
                              <a:solidFill>
                                <a:schemeClr val="accent4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(</a:t>
                          </a:r>
                          <a:r>
                            <a:rPr lang="fr-FR" sz="1100" b="1" dirty="0" err="1">
                              <a:solidFill>
                                <a:schemeClr val="accent4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with</a:t>
                          </a:r>
                          <a:r>
                            <a:rPr lang="fr-FR" sz="1100" b="1" dirty="0">
                              <a:solidFill>
                                <a:schemeClr val="accent4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10</a:t>
                          </a:r>
                          <a:r>
                            <a:rPr lang="fr-FR" sz="1100" b="1" baseline="30000" dirty="0">
                              <a:solidFill>
                                <a:schemeClr val="accent4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9</a:t>
                          </a:r>
                          <a:r>
                            <a:rPr lang="fr-FR" sz="1100" b="1" baseline="0" dirty="0">
                              <a:solidFill>
                                <a:schemeClr val="accent4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ions)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Need</a:t>
                          </a:r>
                          <a:r>
                            <a:rPr lang="fr-FR" sz="1400" b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400" b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ongoing</a:t>
                          </a:r>
                          <a:r>
                            <a:rPr lang="fr-FR" sz="1400" b="0" baseline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400" b="0" baseline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developments</a:t>
                          </a:r>
                          <a:r>
                            <a:rPr lang="fr-FR" sz="1400" b="0" baseline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on </a:t>
                          </a:r>
                          <a:r>
                            <a:rPr lang="fr-FR" sz="1400" b="0" baseline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emittancemeter</a:t>
                          </a:r>
                          <a:endParaRPr lang="fr-FR" sz="1400" b="0" dirty="0">
                            <a:solidFill>
                              <a:schemeClr val="bg2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1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&lt; 6 eV</a:t>
                          </a:r>
                        </a:p>
                        <a:p>
                          <a:pPr algn="ctr"/>
                          <a:r>
                            <a:rPr lang="fr-FR" sz="1000" b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(</a:t>
                          </a:r>
                          <a:r>
                            <a:rPr lang="fr-FR" sz="1000" b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currently</a:t>
                          </a:r>
                          <a:r>
                            <a:rPr lang="fr-FR" sz="1000" b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000" b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limited</a:t>
                          </a:r>
                          <a:r>
                            <a:rPr lang="fr-FR" sz="1000" b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by detector)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Need</a:t>
                          </a:r>
                          <a:r>
                            <a:rPr lang="fr-FR" sz="1400" b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high </a:t>
                          </a:r>
                          <a:r>
                            <a:rPr lang="fr-FR" sz="1400" b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attenuation</a:t>
                          </a:r>
                          <a:r>
                            <a:rPr lang="fr-FR" sz="1400" b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baseline="0" dirty="0">
                              <a:solidFill>
                                <a:schemeClr val="accent4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140 ns</a:t>
                          </a:r>
                          <a:r>
                            <a:rPr lang="fr-FR" sz="1400" b="0" baseline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- 1,5 µs</a:t>
                          </a:r>
                        </a:p>
                        <a:p>
                          <a:pPr algn="ctr"/>
                          <a:r>
                            <a:rPr lang="fr-FR" sz="1000" b="0" baseline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(</a:t>
                          </a:r>
                          <a:r>
                            <a:rPr lang="fr-FR" sz="1000" b="0" baseline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FWHM</a:t>
                          </a:r>
                          <a:r>
                            <a:rPr lang="fr-FR" sz="1000" b="0" baseline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)</a:t>
                          </a:r>
                          <a:endParaRPr lang="fr-FR" sz="1400" b="0" baseline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&lt; 10 µs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b="0" baseline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(</a:t>
                          </a:r>
                          <a:r>
                            <a:rPr lang="fr-FR" sz="1000" b="0" baseline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FWHM</a:t>
                          </a:r>
                          <a:r>
                            <a:rPr lang="fr-FR" sz="1000" b="0" baseline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au 11">
                <a:extLst>
                  <a:ext uri="{FF2B5EF4-FFF2-40B4-BE49-F238E27FC236}">
                    <a16:creationId xmlns:a16="http://schemas.microsoft.com/office/drawing/2014/main" id="{7DBFF4F4-31D4-41BB-B1F4-91A44355CF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2224"/>
                  </p:ext>
                </p:extLst>
              </p:nvPr>
            </p:nvGraphicFramePr>
            <p:xfrm>
              <a:off x="55163" y="3729245"/>
              <a:ext cx="11764658" cy="3019614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5960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396081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304800">
                    <a:tc rowSpan="9">
                      <a:txBody>
                        <a:bodyPr/>
                        <a:lstStyle/>
                        <a:p>
                          <a:pPr algn="ctr"/>
                          <a:r>
                            <a:rPr lang="fr-FR" sz="18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Extraction 3 keV</a:t>
                          </a:r>
                        </a:p>
                      </a:txBody>
                      <a:tcPr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Continuous</a:t>
                          </a:r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beam</a:t>
                          </a:r>
                          <a:endParaRPr lang="fr-FR" sz="1400" b="1" dirty="0">
                            <a:solidFill>
                              <a:schemeClr val="bg1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rowSpan="4" gridSpan="2">
                      <a:txBody>
                        <a:bodyPr/>
                        <a:lstStyle/>
                        <a:p>
                          <a:pPr algn="ctr"/>
                          <a:endParaRPr lang="fr-FR" sz="14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4"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Transmission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Transverse </a:t>
                          </a:r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emittance</a:t>
                          </a:r>
                          <a:endParaRPr lang="fr-FR" sz="1400" b="1" dirty="0">
                            <a:solidFill>
                              <a:schemeClr val="bg1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Energy</a:t>
                          </a:r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dispersion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fr-FR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6414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70 % &lt; T &lt; 90 %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(</a:t>
                          </a:r>
                          <a:r>
                            <a:rPr lang="fr-FR" sz="10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with</a:t>
                          </a:r>
                          <a:r>
                            <a:rPr lang="fr-FR" sz="1000" b="0" baseline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000" b="0" baseline="3000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(</a:t>
                          </a:r>
                          <a:r>
                            <a:rPr lang="fr-FR" sz="1000" b="0" baseline="3000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nat</a:t>
                          </a:r>
                          <a:r>
                            <a:rPr lang="fr-FR" sz="1000" b="0" baseline="3000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)</a:t>
                          </a:r>
                          <a:r>
                            <a:rPr lang="fr-FR" sz="1000" b="0" baseline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K)</a:t>
                          </a:r>
                          <a:endParaRPr lang="fr-FR" sz="10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4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1616" t="-172941" r="-200655" b="-31882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b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Not accessible </a:t>
                          </a:r>
                          <a:r>
                            <a:rPr lang="fr-FR" sz="1400" b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unless</a:t>
                          </a:r>
                          <a:r>
                            <a:rPr lang="fr-FR" sz="1400" b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400" b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coupling</a:t>
                          </a:r>
                          <a:r>
                            <a:rPr lang="fr-FR" sz="1400" b="0" baseline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400" b="0" baseline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with</a:t>
                          </a:r>
                          <a:r>
                            <a:rPr lang="fr-FR" sz="1400" b="0" baseline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400" b="0" baseline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HRS</a:t>
                          </a:r>
                          <a:endParaRPr lang="fr-FR" sz="1400" b="0" dirty="0">
                            <a:solidFill>
                              <a:schemeClr val="bg2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100" b="1" dirty="0">
                            <a:solidFill>
                              <a:srgbClr val="FF6600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21920">
                    <a:tc v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endParaRPr lang="fr-FR" sz="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Bunched</a:t>
                          </a:r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beam</a:t>
                          </a:r>
                          <a:endParaRPr lang="fr-FR" sz="1400" b="1" dirty="0">
                            <a:solidFill>
                              <a:schemeClr val="bg1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Transmission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Transverse </a:t>
                          </a:r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emittance</a:t>
                          </a:r>
                          <a:endParaRPr lang="fr-FR" sz="1400" b="1" dirty="0">
                            <a:solidFill>
                              <a:schemeClr val="bg1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Energy</a:t>
                          </a:r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dispersion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 err="1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ToF</a:t>
                          </a:r>
                          <a:r>
                            <a:rPr lang="fr-FR" sz="1400" b="1" dirty="0">
                              <a:solidFill>
                                <a:schemeClr val="bg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dispersion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Low</a:t>
                          </a:r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High </a:t>
                          </a:r>
                          <a:r>
                            <a:rPr lang="fr-FR" sz="1200" b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intensity</a:t>
                          </a:r>
                          <a:endParaRPr lang="fr-FR" sz="12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609600">
                    <a:tc v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>
                              <a:solidFill>
                                <a:schemeClr val="tx1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Up to 100%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3231" t="-398000" r="-601310" b="-50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Need</a:t>
                          </a:r>
                          <a:r>
                            <a:rPr lang="fr-FR" sz="1400" b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400" b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ongoing</a:t>
                          </a:r>
                          <a:r>
                            <a:rPr lang="fr-FR" sz="1400" b="0" baseline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400" b="0" baseline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developments</a:t>
                          </a:r>
                          <a:r>
                            <a:rPr lang="fr-FR" sz="1400" b="0" baseline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on </a:t>
                          </a:r>
                          <a:r>
                            <a:rPr lang="fr-FR" sz="1400" b="0" baseline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emittancemeter</a:t>
                          </a:r>
                          <a:endParaRPr lang="fr-FR" sz="1400" b="0" dirty="0">
                            <a:solidFill>
                              <a:schemeClr val="bg2"/>
                            </a:solidFill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100" b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&lt; 6 eV</a:t>
                          </a:r>
                        </a:p>
                        <a:p>
                          <a:pPr algn="ctr"/>
                          <a:r>
                            <a:rPr lang="fr-FR" sz="1000" b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(</a:t>
                          </a:r>
                          <a:r>
                            <a:rPr lang="fr-FR" sz="1000" b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currently</a:t>
                          </a:r>
                          <a:r>
                            <a:rPr lang="fr-FR" sz="1000" b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  <a:r>
                            <a:rPr lang="fr-FR" sz="1000" b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limited</a:t>
                          </a:r>
                          <a:r>
                            <a:rPr lang="fr-FR" sz="1000" b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by detector)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Need</a:t>
                          </a:r>
                          <a:r>
                            <a:rPr lang="fr-FR" sz="1400" b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high </a:t>
                          </a:r>
                          <a:r>
                            <a:rPr lang="fr-FR" sz="1400" b="0" dirty="0" err="1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attenuation</a:t>
                          </a:r>
                          <a:r>
                            <a:rPr lang="fr-FR" sz="1400" b="0" dirty="0">
                              <a:solidFill>
                                <a:schemeClr val="bg2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baseline="0" dirty="0">
                              <a:solidFill>
                                <a:schemeClr val="accent4"/>
                              </a:solidFill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140 ns</a:t>
                          </a:r>
                          <a:r>
                            <a:rPr lang="fr-FR" sz="1400" b="0" baseline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 - 1,5 µs</a:t>
                          </a:r>
                        </a:p>
                        <a:p>
                          <a:pPr algn="ctr"/>
                          <a:r>
                            <a:rPr lang="fr-FR" sz="1000" b="0" baseline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(</a:t>
                          </a:r>
                          <a:r>
                            <a:rPr lang="fr-FR" sz="1000" b="0" baseline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FWHM</a:t>
                          </a:r>
                          <a:r>
                            <a:rPr lang="fr-FR" sz="1000" b="0" baseline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)</a:t>
                          </a:r>
                          <a:endParaRPr lang="fr-FR" sz="1400" b="0" baseline="0" dirty="0">
                            <a:latin typeface="CMU Sans Serif" panose="02000603000000000000" pitchFamily="2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&lt; 10 µs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b="0" baseline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(</a:t>
                          </a:r>
                          <a:r>
                            <a:rPr lang="fr-FR" sz="1000" b="0" baseline="0" dirty="0" err="1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FWHM</a:t>
                          </a:r>
                          <a:r>
                            <a:rPr lang="fr-FR" sz="1000" b="0" baseline="0" dirty="0">
                              <a:latin typeface="CMU Sans Serif" panose="02000603000000000000" pitchFamily="2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C1FBFA1E-85F3-4A94-9B26-BFAD095F9D5F}"/>
              </a:ext>
            </a:extLst>
          </p:cNvPr>
          <p:cNvSpPr/>
          <p:nvPr/>
        </p:nvSpPr>
        <p:spPr>
          <a:xfrm>
            <a:off x="0" y="558298"/>
            <a:ext cx="12192000" cy="3096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7C6FC63-0FC5-4A07-A106-6F060FDC9179}"/>
              </a:ext>
            </a:extLst>
          </p:cNvPr>
          <p:cNvSpPr txBox="1"/>
          <p:nvPr/>
        </p:nvSpPr>
        <p:spPr>
          <a:xfrm>
            <a:off x="9131300" y="3977153"/>
            <a:ext cx="300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High </a:t>
            </a:r>
            <a:r>
              <a:rPr lang="fr-FR" sz="1600" dirty="0" err="1"/>
              <a:t>intensity</a:t>
            </a:r>
            <a:r>
              <a:rPr lang="fr-FR" sz="1600" dirty="0"/>
              <a:t>: &gt;10</a:t>
            </a:r>
            <a:r>
              <a:rPr lang="fr-FR" sz="1600" baseline="30000" dirty="0"/>
              <a:t>8</a:t>
            </a:r>
            <a:r>
              <a:rPr lang="fr-FR" sz="1600" dirty="0"/>
              <a:t> ions/</a:t>
            </a:r>
            <a:r>
              <a:rPr lang="fr-FR" sz="1600" dirty="0" err="1"/>
              <a:t>bunch</a:t>
            </a:r>
            <a:endParaRPr lang="fr-FR" sz="1600" dirty="0"/>
          </a:p>
          <a:p>
            <a:pPr algn="ctr"/>
            <a:r>
              <a:rPr lang="fr-FR" sz="1600" dirty="0"/>
              <a:t>or &gt;100 </a:t>
            </a:r>
            <a:r>
              <a:rPr lang="fr-FR" sz="1600" dirty="0" err="1"/>
              <a:t>pA</a:t>
            </a:r>
            <a:r>
              <a:rPr lang="fr-FR" sz="1600" dirty="0"/>
              <a:t> (CW)</a:t>
            </a:r>
          </a:p>
        </p:txBody>
      </p:sp>
    </p:spTree>
    <p:extLst>
      <p:ext uri="{BB962C8B-B14F-4D97-AF65-F5344CB8AC3E}">
        <p14:creationId xmlns:p14="http://schemas.microsoft.com/office/powerpoint/2010/main" val="63712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8533" y="1045940"/>
            <a:ext cx="8547520" cy="4498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3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latin typeface="Gill Sans MT" panose="020B0502020104020203" pitchFamily="34" charset="0"/>
              </a:rPr>
              <a:t>L’intégralité du budget vient du projet DESIR (GANIL)</a:t>
            </a:r>
          </a:p>
          <a:p>
            <a:pPr indent="-285750">
              <a:lnSpc>
                <a:spcPct val="3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Gill Sans MT" panose="020B0502020104020203" pitchFamily="34" charset="0"/>
              </a:rPr>
              <a:t>Pas de budget IN2P3 ou autres </a:t>
            </a:r>
          </a:p>
          <a:p>
            <a:pPr indent="-285750">
              <a:lnSpc>
                <a:spcPct val="3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Gill Sans MT" panose="020B0502020104020203" pitchFamily="34" charset="0"/>
              </a:rPr>
              <a:t>Une partie du budget est transféré directement au LP2iB : </a:t>
            </a:r>
          </a:p>
          <a:p>
            <a:pPr indent="-285750">
              <a:lnSpc>
                <a:spcPct val="4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Gill Sans MT" panose="020B0502020104020203" pitchFamily="34" charset="0"/>
              </a:rPr>
              <a:t>Le reste des commandes (gros montants) est passé par le </a:t>
            </a:r>
            <a:r>
              <a:rPr lang="fr-FR" dirty="0" err="1">
                <a:latin typeface="Gill Sans MT" panose="020B0502020104020203" pitchFamily="34" charset="0"/>
              </a:rPr>
              <a:t>GANIL</a:t>
            </a:r>
            <a:r>
              <a:rPr lang="fr-FR" dirty="0">
                <a:latin typeface="Gill Sans MT" panose="020B0502020104020203" pitchFamily="34" charset="0"/>
              </a:rPr>
              <a:t> :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CA22-6367-EA44-B647-20E2FBBA2D0E}" type="slidenum">
              <a:rPr lang="fr-FR" smtClean="0">
                <a:latin typeface="Gill Sans MT" panose="020B0502020104020203" pitchFamily="34" charset="0"/>
              </a:rPr>
              <a:pPr/>
              <a:t>9</a:t>
            </a:fld>
            <a:endParaRPr lang="fr-FR" dirty="0">
              <a:latin typeface="Gill Sans MT" panose="020B0502020104020203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364"/>
            <a:ext cx="12192000" cy="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Gill Sans MT" panose="020B0502020104020203" pitchFamily="34" charset="0"/>
              </a:rPr>
              <a:t>Budget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5232949" y="3816322"/>
            <a:ext cx="4291855" cy="770660"/>
            <a:chOff x="4530051" y="3292726"/>
            <a:chExt cx="4291855" cy="770660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37159">
              <a:off x="4530051" y="3573768"/>
              <a:ext cx="515222" cy="41511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020865" y="3292726"/>
              <a:ext cx="3801041" cy="770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300000"/>
                </a:lnSpc>
              </a:pPr>
              <a:r>
                <a:rPr lang="fr-FR" dirty="0">
                  <a:latin typeface="Gill Sans MT" panose="020B0502020104020203" pitchFamily="34" charset="0"/>
                </a:rPr>
                <a:t>9 k€ en 2025 pour GPIB + PIPERADE </a:t>
              </a: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5232950" y="5241597"/>
            <a:ext cx="5979176" cy="770660"/>
            <a:chOff x="4530051" y="4645054"/>
            <a:chExt cx="5979176" cy="770660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37159">
              <a:off x="4530051" y="4926096"/>
              <a:ext cx="515222" cy="41511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020865" y="4645054"/>
              <a:ext cx="5488362" cy="770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300000"/>
                </a:lnSpc>
              </a:pPr>
              <a:r>
                <a:rPr lang="fr-FR" dirty="0">
                  <a:latin typeface="Gill Sans MT" panose="020B0502020104020203" pitchFamily="34" charset="0"/>
                </a:rPr>
                <a:t>9+38 k€ en 2025 pour GPIB (commutateurs + ampli RF)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86078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LP2iB">
      <a:dk1>
        <a:srgbClr val="111C22"/>
      </a:dk1>
      <a:lt1>
        <a:srgbClr val="FFFFFF"/>
      </a:lt1>
      <a:dk2>
        <a:srgbClr val="0F5C68"/>
      </a:dk2>
      <a:lt2>
        <a:srgbClr val="1EB8D0"/>
      </a:lt2>
      <a:accent1>
        <a:srgbClr val="1EB8D0"/>
      </a:accent1>
      <a:accent2>
        <a:srgbClr val="0F5C68"/>
      </a:accent2>
      <a:accent3>
        <a:srgbClr val="25E2FF"/>
      </a:accent3>
      <a:accent4>
        <a:srgbClr val="F04D09"/>
      </a:accent4>
      <a:accent5>
        <a:srgbClr val="EEE3DD"/>
      </a:accent5>
      <a:accent6>
        <a:srgbClr val="000000"/>
      </a:accent6>
      <a:hlink>
        <a:srgbClr val="1EB8D0"/>
      </a:hlink>
      <a:folHlink>
        <a:srgbClr val="111C2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28470</TotalTime>
  <Words>1090</Words>
  <Application>Microsoft Office PowerPoint</Application>
  <PresentationFormat>Grand écran</PresentationFormat>
  <Paragraphs>220</Paragraphs>
  <Slides>11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Gill Sans MT</vt:lpstr>
      <vt:lpstr>Wingdings</vt:lpstr>
      <vt:lpstr>Arial</vt:lpstr>
      <vt:lpstr>CMU Sans Serif</vt:lpstr>
      <vt:lpstr>Cambria Math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Farget</dc:creator>
  <cp:lastModifiedBy>mathias gerbaux</cp:lastModifiedBy>
  <cp:revision>290</cp:revision>
  <dcterms:created xsi:type="dcterms:W3CDTF">2018-11-19T14:41:16Z</dcterms:created>
  <dcterms:modified xsi:type="dcterms:W3CDTF">2025-10-09T07:05:50Z</dcterms:modified>
</cp:coreProperties>
</file>