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handoutMasterIdLst>
    <p:handoutMasterId r:id="rId12"/>
  </p:handoutMasterIdLst>
  <p:sldIdLst>
    <p:sldId id="329" r:id="rId2"/>
    <p:sldId id="333" r:id="rId3"/>
    <p:sldId id="341" r:id="rId4"/>
    <p:sldId id="342" r:id="rId5"/>
    <p:sldId id="339" r:id="rId6"/>
    <p:sldId id="347" r:id="rId7"/>
    <p:sldId id="349" r:id="rId8"/>
    <p:sldId id="348" r:id="rId9"/>
    <p:sldId id="346" r:id="rId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CDDE"/>
    <a:srgbClr val="60A3B3"/>
    <a:srgbClr val="ED7D31"/>
    <a:srgbClr val="1D1D74"/>
    <a:srgbClr val="FF0066"/>
    <a:srgbClr val="EEF8FF"/>
    <a:srgbClr val="261F4D"/>
    <a:srgbClr val="60A4B4"/>
    <a:srgbClr val="C958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55" autoAdjust="0"/>
    <p:restoredTop sz="96279" autoAdjust="0"/>
  </p:normalViewPr>
  <p:slideViewPr>
    <p:cSldViewPr snapToGrid="0" showGuides="1">
      <p:cViewPr varScale="1">
        <p:scale>
          <a:sx n="67" d="100"/>
          <a:sy n="67" d="100"/>
        </p:scale>
        <p:origin x="43" y="187"/>
      </p:cViewPr>
      <p:guideLst>
        <p:guide orient="horz" pos="2160"/>
        <p:guide pos="3840"/>
      </p:guideLst>
    </p:cSldViewPr>
  </p:slideViewPr>
  <p:notesTextViewPr>
    <p:cViewPr>
      <p:scale>
        <a:sx n="3" d="2"/>
        <a:sy n="3" d="2"/>
      </p:scale>
      <p:origin x="0" y="0"/>
    </p:cViewPr>
  </p:notesTextViewPr>
  <p:notesViewPr>
    <p:cSldViewPr snapToGrid="0" showGuides="1">
      <p:cViewPr varScale="1">
        <p:scale>
          <a:sx n="85" d="100"/>
          <a:sy n="85" d="100"/>
        </p:scale>
        <p:origin x="380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2B621ED-5418-3245-3465-427B3A0D3B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4" name="Espace réservé du pied de page 3">
            <a:extLst>
              <a:ext uri="{FF2B5EF4-FFF2-40B4-BE49-F238E27FC236}">
                <a16:creationId xmlns:a16="http://schemas.microsoft.com/office/drawing/2014/main" id="{ED675734-EAB5-D7E0-1871-9D38A8961E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643C6D6A-BF13-F9F3-A2A9-B5A5F3683A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8C7E8-D2B2-ED43-9D08-6ADD78CFDC08}" type="slidenum">
              <a:rPr lang="fr-FR" smtClean="0"/>
              <a:t>‹N°›</a:t>
            </a:fld>
            <a:endParaRPr lang="fr-FR"/>
          </a:p>
        </p:txBody>
      </p:sp>
      <p:sp>
        <p:nvSpPr>
          <p:cNvPr id="6" name="Espace réservé de la date 5">
            <a:extLst>
              <a:ext uri="{FF2B5EF4-FFF2-40B4-BE49-F238E27FC236}">
                <a16:creationId xmlns:a16="http://schemas.microsoft.com/office/drawing/2014/main" id="{2BBC4A8C-D77F-1D53-451A-57D959428E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FFE2B1-9F4D-1849-B725-F1A2344A2365}" type="datetimeFigureOut">
              <a:rPr lang="fr-FR" smtClean="0"/>
              <a:t>08/10/2025</a:t>
            </a:fld>
            <a:endParaRPr lang="fr-FR"/>
          </a:p>
        </p:txBody>
      </p:sp>
    </p:spTree>
    <p:extLst>
      <p:ext uri="{BB962C8B-B14F-4D97-AF65-F5344CB8AC3E}">
        <p14:creationId xmlns:p14="http://schemas.microsoft.com/office/powerpoint/2010/main" val="1955294414"/>
      </p:ext>
    </p:extLst>
  </p:cSld>
  <p:clrMap bg1="lt1" tx1="dk1" bg2="lt2" tx2="dk2" accent1="accent1" accent2="accent2" accent3="accent3" accent4="accent4" accent5="accent5" accent6="accent6" hlink="hlink" folHlink="folHlink"/>
  <p:hf hdr="0" ftr="0" dt="0"/>
  <p:extLst mod="1">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69620-070F-D948-B6E5-ABE1BC2E8378}" type="datetimeFigureOut">
              <a:rPr lang="fr-FR" smtClean="0"/>
              <a:t>08/10/2025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4FC862-3C35-3D4E-9084-D9ECACF1A1C6}" type="slidenum">
              <a:rPr lang="fr-FR" smtClean="0"/>
              <a:t>‹N°›</a:t>
            </a:fld>
            <a:endParaRPr lang="fr-FR"/>
          </a:p>
        </p:txBody>
      </p:sp>
    </p:spTree>
    <p:extLst>
      <p:ext uri="{BB962C8B-B14F-4D97-AF65-F5344CB8AC3E}">
        <p14:creationId xmlns:p14="http://schemas.microsoft.com/office/powerpoint/2010/main" val="39945609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ogo seu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E2BA01-0E4B-D450-EA29-B3D7944C2193}"/>
              </a:ext>
            </a:extLst>
          </p:cNvPr>
          <p:cNvPicPr>
            <a:picLocks noChangeAspect="1"/>
          </p:cNvPicPr>
          <p:nvPr userDrawn="1"/>
        </p:nvPicPr>
        <p:blipFill>
          <a:blip r:embed="rId3"/>
          <a:srcRect/>
          <a:stretch/>
        </p:blipFill>
        <p:spPr>
          <a:xfrm>
            <a:off x="2495550" y="2668905"/>
            <a:ext cx="7200900" cy="1520190"/>
          </a:xfrm>
          <a:prstGeom prst="rect">
            <a:avLst/>
          </a:prstGeom>
        </p:spPr>
      </p:pic>
      <p:sp>
        <p:nvSpPr>
          <p:cNvPr id="3" name="Espace réservé de la date 3">
            <a:extLst>
              <a:ext uri="{FF2B5EF4-FFF2-40B4-BE49-F238E27FC236}">
                <a16:creationId xmlns:a16="http://schemas.microsoft.com/office/drawing/2014/main" id="{08DA5BD8-C4D6-207B-4C7D-26B9235883C3}"/>
              </a:ext>
            </a:extLst>
          </p:cNvPr>
          <p:cNvSpPr>
            <a:spLocks noGrp="1"/>
          </p:cNvSpPr>
          <p:nvPr>
            <p:ph type="dt" sz="half" idx="2"/>
          </p:nvPr>
        </p:nvSpPr>
        <p:spPr>
          <a:xfrm>
            <a:off x="9696450" y="6318001"/>
            <a:ext cx="1800225" cy="540000"/>
          </a:xfrm>
          <a:prstGeom prst="rect">
            <a:avLst/>
          </a:prstGeom>
        </p:spPr>
        <p:txBody>
          <a:bodyPr vert="horz" lIns="91440" tIns="45720" rIns="91440" bIns="45720" rtlCol="0" anchor="ctr"/>
          <a:lstStyle>
            <a:lvl1pPr algn="r">
              <a:defRPr sz="1000" b="0" i="0">
                <a:solidFill>
                  <a:schemeClr val="accent1"/>
                </a:solidFill>
                <a:latin typeface="Arial" panose="020B0604020202020204" pitchFamily="34" charset="0"/>
              </a:defRPr>
            </a:lvl1pPr>
          </a:lstStyle>
          <a:p>
            <a:fld id="{EF797BAD-7F59-4223-80B2-8BE32F104B84}" type="datetime1">
              <a:rPr lang="fr-FR" smtClean="0"/>
              <a:t>08/10/2025</a:t>
            </a:fld>
            <a:endParaRPr lang="fr-FR" dirty="0"/>
          </a:p>
        </p:txBody>
      </p:sp>
      <p:sp>
        <p:nvSpPr>
          <p:cNvPr id="4" name="Espace réservé du pied de page 4">
            <a:extLst>
              <a:ext uri="{FF2B5EF4-FFF2-40B4-BE49-F238E27FC236}">
                <a16:creationId xmlns:a16="http://schemas.microsoft.com/office/drawing/2014/main" id="{3004228E-A1D3-107C-CD03-5E01B1840B23}"/>
              </a:ext>
            </a:extLst>
          </p:cNvPr>
          <p:cNvSpPr>
            <a:spLocks noGrp="1"/>
          </p:cNvSpPr>
          <p:nvPr>
            <p:ph type="ftr" sz="quarter" idx="3"/>
          </p:nvPr>
        </p:nvSpPr>
        <p:spPr>
          <a:xfrm>
            <a:off x="1244498" y="6318001"/>
            <a:ext cx="2906816" cy="540000"/>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endParaRPr lang="fr-FR" dirty="0"/>
          </a:p>
        </p:txBody>
      </p:sp>
      <p:sp>
        <p:nvSpPr>
          <p:cNvPr id="5" name="Espace réservé du numéro de diapositive 5">
            <a:extLst>
              <a:ext uri="{FF2B5EF4-FFF2-40B4-BE49-F238E27FC236}">
                <a16:creationId xmlns:a16="http://schemas.microsoft.com/office/drawing/2014/main" id="{351C997C-4506-BCCC-5373-325AA0E6A1C7}"/>
              </a:ext>
            </a:extLst>
          </p:cNvPr>
          <p:cNvSpPr>
            <a:spLocks noGrp="1"/>
          </p:cNvSpPr>
          <p:nvPr>
            <p:ph type="sldNum" sz="quarter" idx="4"/>
          </p:nvPr>
        </p:nvSpPr>
        <p:spPr>
          <a:xfrm>
            <a:off x="695325" y="6318001"/>
            <a:ext cx="504083" cy="540000"/>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fld id="{94B63599-5DA0-BE42-AE37-88D1760620F1}" type="slidenum">
              <a:rPr lang="fr-FR" smtClean="0"/>
              <a:pPr/>
              <a:t>‹N°›</a:t>
            </a:fld>
            <a:endParaRPr lang="fr-FR" dirty="0"/>
          </a:p>
        </p:txBody>
      </p:sp>
    </p:spTree>
    <p:extLst>
      <p:ext uri="{BB962C8B-B14F-4D97-AF65-F5344CB8AC3E}">
        <p14:creationId xmlns:p14="http://schemas.microsoft.com/office/powerpoint/2010/main" val="407401261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re de section">
    <p:bg>
      <p:bgRef idx="1001">
        <a:schemeClr val="bg2"/>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F0DD5AE-D4B6-0BBA-F815-5E6D54184A3E}"/>
              </a:ext>
            </a:extLst>
          </p:cNvPr>
          <p:cNvPicPr>
            <a:picLocks noChangeAspect="1"/>
          </p:cNvPicPr>
          <p:nvPr userDrawn="1"/>
        </p:nvPicPr>
        <p:blipFill>
          <a:blip r:embed="rId2">
            <a:alphaModFix amt="16000"/>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8EF8D695-BE9D-4BA8-B7B2-2FFA64C07A08}"/>
              </a:ext>
            </a:extLst>
          </p:cNvPr>
          <p:cNvSpPr>
            <a:spLocks noGrp="1"/>
          </p:cNvSpPr>
          <p:nvPr>
            <p:ph type="title"/>
          </p:nvPr>
        </p:nvSpPr>
        <p:spPr>
          <a:xfrm>
            <a:off x="695325" y="2529444"/>
            <a:ext cx="10801349" cy="1793319"/>
          </a:xfrm>
        </p:spPr>
        <p:txBody>
          <a:bodyPr anchor="b"/>
          <a:lstStyle>
            <a:lvl1pPr>
              <a:defRPr sz="6000">
                <a:solidFill>
                  <a:schemeClr val="tx2"/>
                </a:solidFill>
              </a:defRPr>
            </a:lvl1pPr>
          </a:lstStyle>
          <a:p>
            <a:endParaRPr lang="fr-FR" dirty="0"/>
          </a:p>
        </p:txBody>
      </p:sp>
      <p:sp>
        <p:nvSpPr>
          <p:cNvPr id="3" name="Espace réservé du texte 2">
            <a:extLst>
              <a:ext uri="{FF2B5EF4-FFF2-40B4-BE49-F238E27FC236}">
                <a16:creationId xmlns:a16="http://schemas.microsoft.com/office/drawing/2014/main" id="{43D7CC22-5920-FD0E-443A-D72872EE9050}"/>
              </a:ext>
            </a:extLst>
          </p:cNvPr>
          <p:cNvSpPr>
            <a:spLocks noGrp="1"/>
          </p:cNvSpPr>
          <p:nvPr>
            <p:ph type="body" idx="1"/>
          </p:nvPr>
        </p:nvSpPr>
        <p:spPr>
          <a:xfrm>
            <a:off x="695325" y="4868863"/>
            <a:ext cx="10801349" cy="1260475"/>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
        <p:nvSpPr>
          <p:cNvPr id="5" name="Espace réservé du pied de page 4">
            <a:extLst>
              <a:ext uri="{FF2B5EF4-FFF2-40B4-BE49-F238E27FC236}">
                <a16:creationId xmlns:a16="http://schemas.microsoft.com/office/drawing/2014/main" id="{1B7754A4-6EC4-C723-9991-66E5B5243920}"/>
              </a:ext>
            </a:extLst>
          </p:cNvPr>
          <p:cNvSpPr>
            <a:spLocks noGrp="1"/>
          </p:cNvSpPr>
          <p:nvPr>
            <p:ph type="ftr" sz="quarter" idx="11"/>
          </p:nvPr>
        </p:nvSpPr>
        <p:spPr/>
        <p:txBody>
          <a:bodyPr/>
          <a:lstStyle>
            <a:lvl1pPr>
              <a:defRPr>
                <a:solidFill>
                  <a:schemeClr val="tx2"/>
                </a:solidFill>
              </a:defRPr>
            </a:lvl1pPr>
          </a:lstStyle>
          <a:p>
            <a:endParaRPr lang="fr-FR" dirty="0"/>
          </a:p>
        </p:txBody>
      </p:sp>
      <p:sp>
        <p:nvSpPr>
          <p:cNvPr id="6" name="Espace réservé du numéro de diapositive 5">
            <a:extLst>
              <a:ext uri="{FF2B5EF4-FFF2-40B4-BE49-F238E27FC236}">
                <a16:creationId xmlns:a16="http://schemas.microsoft.com/office/drawing/2014/main" id="{518D2423-CF12-50E0-0B14-2C87A9B80BD8}"/>
              </a:ext>
            </a:extLst>
          </p:cNvPr>
          <p:cNvSpPr>
            <a:spLocks noGrp="1"/>
          </p:cNvSpPr>
          <p:nvPr>
            <p:ph type="sldNum" sz="quarter" idx="12"/>
          </p:nvPr>
        </p:nvSpPr>
        <p:spPr/>
        <p:txBody>
          <a:bodyPr/>
          <a:lstStyle>
            <a:lvl1pPr>
              <a:defRPr>
                <a:solidFill>
                  <a:schemeClr val="tx2"/>
                </a:solidFill>
              </a:defRPr>
            </a:lvl1pPr>
          </a:lstStyle>
          <a:p>
            <a:fld id="{94B63599-5DA0-BE42-AE37-88D1760620F1}" type="slidenum">
              <a:rPr lang="fr-FR" smtClean="0"/>
              <a:pPr/>
              <a:t>‹N°›</a:t>
            </a:fld>
            <a:endParaRPr lang="fr-FR"/>
          </a:p>
        </p:txBody>
      </p:sp>
      <p:pic>
        <p:nvPicPr>
          <p:cNvPr id="11" name="Imag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3692" y="62272"/>
            <a:ext cx="1896502" cy="404587"/>
          </a:xfrm>
          <a:prstGeom prst="rect">
            <a:avLst/>
          </a:prstGeom>
        </p:spPr>
      </p:pic>
      <p:sp>
        <p:nvSpPr>
          <p:cNvPr id="13" name="ZoneTexte 12"/>
          <p:cNvSpPr txBox="1"/>
          <p:nvPr userDrawn="1"/>
        </p:nvSpPr>
        <p:spPr>
          <a:xfrm>
            <a:off x="11221279" y="424689"/>
            <a:ext cx="967822" cy="461665"/>
          </a:xfrm>
          <a:prstGeom prst="rect">
            <a:avLst/>
          </a:prstGeom>
          <a:noFill/>
        </p:spPr>
        <p:txBody>
          <a:bodyPr wrap="square" rtlCol="0">
            <a:spAutoFit/>
          </a:bodyPr>
          <a:lstStyle/>
          <a:p>
            <a:r>
              <a:rPr lang="fr-FR" sz="2400" dirty="0" smtClean="0">
                <a:solidFill>
                  <a:schemeClr val="tx1"/>
                </a:solidFill>
                <a:latin typeface="Arial Narrow" panose="020B0606020202030204" pitchFamily="34" charset="0"/>
              </a:rPr>
              <a:t>DESIR</a:t>
            </a:r>
            <a:endParaRPr lang="fr-FR" sz="2000" dirty="0">
              <a:solidFill>
                <a:schemeClr val="tx1"/>
              </a:solidFill>
              <a:latin typeface="Arial Narrow" panose="020B0606020202030204" pitchFamily="34" charset="0"/>
            </a:endParaRPr>
          </a:p>
        </p:txBody>
      </p:sp>
      <p:cxnSp>
        <p:nvCxnSpPr>
          <p:cNvPr id="15" name="Connecteur droit 14"/>
          <p:cNvCxnSpPr/>
          <p:nvPr userDrawn="1"/>
        </p:nvCxnSpPr>
        <p:spPr>
          <a:xfrm flipH="1">
            <a:off x="1" y="655521"/>
            <a:ext cx="11221278" cy="0"/>
          </a:xfrm>
          <a:prstGeom prst="line">
            <a:avLst/>
          </a:prstGeom>
          <a:ln w="28575" cap="flat">
            <a:gradFill flip="none" rotWithShape="1">
              <a:gsLst>
                <a:gs pos="0">
                  <a:srgbClr val="000064"/>
                </a:gs>
                <a:gs pos="100000">
                  <a:schemeClr val="tx1"/>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4" name="Espace réservé de la date 3">
            <a:extLst>
              <a:ext uri="{FF2B5EF4-FFF2-40B4-BE49-F238E27FC236}">
                <a16:creationId xmlns:a16="http://schemas.microsoft.com/office/drawing/2014/main" id="{C847DF57-188A-5BFF-1735-2773014924CF}"/>
              </a:ext>
            </a:extLst>
          </p:cNvPr>
          <p:cNvSpPr>
            <a:spLocks noGrp="1"/>
          </p:cNvSpPr>
          <p:nvPr>
            <p:ph type="dt" sz="half" idx="10"/>
          </p:nvPr>
        </p:nvSpPr>
        <p:spPr/>
        <p:txBody>
          <a:bodyPr/>
          <a:lstStyle>
            <a:lvl1pPr>
              <a:defRPr>
                <a:solidFill>
                  <a:schemeClr val="tx2"/>
                </a:solidFill>
              </a:defRPr>
            </a:lvl1pPr>
          </a:lstStyle>
          <a:p>
            <a:fld id="{C2A07D1C-3596-4CAD-9AE5-86053C65D64C}" type="datetime1">
              <a:rPr lang="fr-FR" smtClean="0"/>
              <a:t>08/10/2025</a:t>
            </a:fld>
            <a:endParaRPr lang="fr-FR" dirty="0"/>
          </a:p>
        </p:txBody>
      </p:sp>
    </p:spTree>
    <p:extLst>
      <p:ext uri="{BB962C8B-B14F-4D97-AF65-F5344CB8AC3E}">
        <p14:creationId xmlns:p14="http://schemas.microsoft.com/office/powerpoint/2010/main" val="36399506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889C5F-FFF3-528F-720C-6BB462D54A5C}"/>
              </a:ext>
            </a:extLst>
          </p:cNvPr>
          <p:cNvSpPr>
            <a:spLocks noGrp="1"/>
          </p:cNvSpPr>
          <p:nvPr>
            <p:ph type="title"/>
          </p:nvPr>
        </p:nvSpPr>
        <p:spPr>
          <a:xfrm>
            <a:off x="2" y="284"/>
            <a:ext cx="12611796" cy="655236"/>
          </a:xfrm>
        </p:spPr>
        <p:txBody>
          <a:bodyPr>
            <a:normAutofit/>
          </a:bodyPr>
          <a:lstStyle>
            <a:lvl1pPr>
              <a:defRPr sz="3200" baseline="0">
                <a:solidFill>
                  <a:srgbClr val="ED7D31"/>
                </a:solidFill>
              </a:defRPr>
            </a:lvl1pPr>
          </a:lstStyle>
          <a:p>
            <a:endParaRPr lang="fr-FR" dirty="0"/>
          </a:p>
        </p:txBody>
      </p:sp>
      <p:pic>
        <p:nvPicPr>
          <p:cNvPr id="7" name="Image 6">
            <a:extLst>
              <a:ext uri="{FF2B5EF4-FFF2-40B4-BE49-F238E27FC236}">
                <a16:creationId xmlns:a16="http://schemas.microsoft.com/office/drawing/2014/main" id="{FD0E8317-6100-4728-184D-31EFF1753D61}"/>
              </a:ext>
            </a:extLst>
          </p:cNvPr>
          <p:cNvPicPr>
            <a:picLocks noChangeAspect="1"/>
          </p:cNvPicPr>
          <p:nvPr userDrawn="1"/>
        </p:nvPicPr>
        <p:blipFill>
          <a:blip r:embed="rId2">
            <a:alphaModFix amt="16000"/>
            <a:duotone>
              <a:prstClr val="black"/>
              <a:schemeClr val="accent5">
                <a:tint val="45000"/>
                <a:satMod val="400000"/>
              </a:schemeClr>
            </a:duotone>
          </a:blip>
          <a:stretch>
            <a:fillRect/>
          </a:stretch>
        </p:blipFill>
        <p:spPr>
          <a:xfrm>
            <a:off x="7556500" y="2222500"/>
            <a:ext cx="4635500" cy="4635500"/>
          </a:xfrm>
          <a:prstGeom prst="rect">
            <a:avLst/>
          </a:prstGeom>
        </p:spPr>
      </p:pic>
      <p:sp>
        <p:nvSpPr>
          <p:cNvPr id="9" name="ZoneTexte 8"/>
          <p:cNvSpPr txBox="1"/>
          <p:nvPr userDrawn="1"/>
        </p:nvSpPr>
        <p:spPr>
          <a:xfrm>
            <a:off x="11221279" y="424689"/>
            <a:ext cx="967822" cy="461665"/>
          </a:xfrm>
          <a:prstGeom prst="rect">
            <a:avLst/>
          </a:prstGeom>
          <a:noFill/>
        </p:spPr>
        <p:txBody>
          <a:bodyPr wrap="square" rtlCol="0">
            <a:spAutoFit/>
          </a:bodyPr>
          <a:lstStyle/>
          <a:p>
            <a:r>
              <a:rPr lang="fr-FR" sz="2400" dirty="0" smtClean="0">
                <a:solidFill>
                  <a:srgbClr val="1D1D74"/>
                </a:solidFill>
                <a:latin typeface="Arial Narrow" panose="020B0606020202030204" pitchFamily="34" charset="0"/>
              </a:rPr>
              <a:t>DESIR</a:t>
            </a:r>
            <a:endParaRPr lang="fr-FR" sz="2000" dirty="0">
              <a:solidFill>
                <a:srgbClr val="1D1D74"/>
              </a:solidFill>
              <a:latin typeface="Arial Narrow" panose="020B0606020202030204" pitchFamily="34" charset="0"/>
            </a:endParaRPr>
          </a:p>
        </p:txBody>
      </p:sp>
      <p:cxnSp>
        <p:nvCxnSpPr>
          <p:cNvPr id="10" name="Connecteur droit 9"/>
          <p:cNvCxnSpPr/>
          <p:nvPr userDrawn="1"/>
        </p:nvCxnSpPr>
        <p:spPr>
          <a:xfrm flipH="1">
            <a:off x="1" y="655521"/>
            <a:ext cx="11221278" cy="0"/>
          </a:xfrm>
          <a:prstGeom prst="line">
            <a:avLst/>
          </a:prstGeom>
          <a:ln w="28575" cap="flat">
            <a:gradFill flip="none" rotWithShape="1">
              <a:gsLst>
                <a:gs pos="46000">
                  <a:srgbClr val="9494BD"/>
                </a:gs>
                <a:gs pos="0">
                  <a:schemeClr val="bg1"/>
                </a:gs>
                <a:gs pos="100000">
                  <a:srgbClr val="1D1D74"/>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73730" y="40121"/>
            <a:ext cx="1889990" cy="403198"/>
          </a:xfrm>
          <a:prstGeom prst="rect">
            <a:avLst/>
          </a:prstGeom>
        </p:spPr>
      </p:pic>
      <p:sp>
        <p:nvSpPr>
          <p:cNvPr id="15" name="Espace réservé du pied de page 2">
            <a:extLst>
              <a:ext uri="{FF2B5EF4-FFF2-40B4-BE49-F238E27FC236}">
                <a16:creationId xmlns:a16="http://schemas.microsoft.com/office/drawing/2014/main" id="{B6450D56-F435-4A27-B920-5376803E8D52}"/>
              </a:ext>
            </a:extLst>
          </p:cNvPr>
          <p:cNvSpPr>
            <a:spLocks noGrp="1"/>
          </p:cNvSpPr>
          <p:nvPr>
            <p:ph type="ftr" sz="quarter" idx="11"/>
          </p:nvPr>
        </p:nvSpPr>
        <p:spPr>
          <a:xfrm>
            <a:off x="1244498" y="6318001"/>
            <a:ext cx="2906816" cy="540000"/>
          </a:xfrm>
        </p:spPr>
        <p:txBody>
          <a:bodyPr/>
          <a:lstStyle>
            <a:lvl1pPr>
              <a:defRPr>
                <a:solidFill>
                  <a:srgbClr val="1D1D74"/>
                </a:solidFill>
              </a:defRPr>
            </a:lvl1pPr>
          </a:lstStyle>
          <a:p>
            <a:endParaRPr lang="fr-FR" dirty="0"/>
          </a:p>
        </p:txBody>
      </p:sp>
      <p:sp>
        <p:nvSpPr>
          <p:cNvPr id="16" name="Espace réservé du numéro de diapositive 3">
            <a:extLst>
              <a:ext uri="{FF2B5EF4-FFF2-40B4-BE49-F238E27FC236}">
                <a16:creationId xmlns:a16="http://schemas.microsoft.com/office/drawing/2014/main" id="{13F17099-300B-92B2-0055-CA9B48CA887F}"/>
              </a:ext>
            </a:extLst>
          </p:cNvPr>
          <p:cNvSpPr>
            <a:spLocks noGrp="1"/>
          </p:cNvSpPr>
          <p:nvPr>
            <p:ph type="sldNum" sz="quarter" idx="12"/>
          </p:nvPr>
        </p:nvSpPr>
        <p:spPr>
          <a:xfrm>
            <a:off x="695325" y="6318001"/>
            <a:ext cx="504083" cy="540000"/>
          </a:xfrm>
        </p:spPr>
        <p:txBody>
          <a:bodyPr/>
          <a:lstStyle>
            <a:lvl1pPr>
              <a:defRPr>
                <a:solidFill>
                  <a:srgbClr val="1D1D74"/>
                </a:solidFill>
              </a:defRPr>
            </a:lvl1pPr>
          </a:lstStyle>
          <a:p>
            <a:fld id="{94B63599-5DA0-BE42-AE37-88D1760620F1}" type="slidenum">
              <a:rPr lang="fr-FR" smtClean="0"/>
              <a:pPr/>
              <a:t>‹N°›</a:t>
            </a:fld>
            <a:endParaRPr lang="fr-FR"/>
          </a:p>
        </p:txBody>
      </p:sp>
      <p:cxnSp>
        <p:nvCxnSpPr>
          <p:cNvPr id="17" name="Connecteur droit 16"/>
          <p:cNvCxnSpPr/>
          <p:nvPr userDrawn="1"/>
        </p:nvCxnSpPr>
        <p:spPr>
          <a:xfrm flipH="1">
            <a:off x="1" y="6318000"/>
            <a:ext cx="12189100" cy="0"/>
          </a:xfrm>
          <a:prstGeom prst="line">
            <a:avLst/>
          </a:prstGeom>
          <a:ln w="28575" cap="flat">
            <a:gradFill flip="none" rotWithShape="1">
              <a:gsLst>
                <a:gs pos="74000">
                  <a:srgbClr val="F9FCFF"/>
                </a:gs>
                <a:gs pos="0">
                  <a:srgbClr val="EEF8FF"/>
                </a:gs>
                <a:gs pos="100000">
                  <a:schemeClr val="bg1"/>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8" name="Espace réservé de la date 1">
            <a:extLst>
              <a:ext uri="{FF2B5EF4-FFF2-40B4-BE49-F238E27FC236}">
                <a16:creationId xmlns:a16="http://schemas.microsoft.com/office/drawing/2014/main" id="{C3F002E4-6434-1420-E8D9-7B0AE58D3D79}"/>
              </a:ext>
            </a:extLst>
          </p:cNvPr>
          <p:cNvSpPr>
            <a:spLocks noGrp="1"/>
          </p:cNvSpPr>
          <p:nvPr>
            <p:ph type="dt" sz="half" idx="10"/>
          </p:nvPr>
        </p:nvSpPr>
        <p:spPr>
          <a:xfrm>
            <a:off x="9696450" y="6318001"/>
            <a:ext cx="1800225" cy="540000"/>
          </a:xfrm>
        </p:spPr>
        <p:txBody>
          <a:bodyPr/>
          <a:lstStyle>
            <a:lvl1pPr>
              <a:defRPr>
                <a:solidFill>
                  <a:srgbClr val="1D1D74"/>
                </a:solidFill>
              </a:defRPr>
            </a:lvl1pPr>
          </a:lstStyle>
          <a:p>
            <a:fld id="{D124FC7C-3475-4165-B2AA-4DE69A2B73D2}" type="datetime1">
              <a:rPr lang="fr-FR" smtClean="0"/>
              <a:pPr/>
              <a:t>08/10/2025</a:t>
            </a:fld>
            <a:endParaRPr lang="fr-FR" dirty="0"/>
          </a:p>
        </p:txBody>
      </p:sp>
    </p:spTree>
    <p:extLst>
      <p:ext uri="{BB962C8B-B14F-4D97-AF65-F5344CB8AC3E}">
        <p14:creationId xmlns:p14="http://schemas.microsoft.com/office/powerpoint/2010/main" val="24693464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onne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2E4176C-7890-FCDE-E3BA-7880D1541FEE}"/>
              </a:ext>
            </a:extLst>
          </p:cNvPr>
          <p:cNvSpPr>
            <a:spLocks noGrp="1"/>
          </p:cNvSpPr>
          <p:nvPr>
            <p:ph sz="half" idx="1"/>
          </p:nvPr>
        </p:nvSpPr>
        <p:spPr>
          <a:xfrm>
            <a:off x="695325" y="1343025"/>
            <a:ext cx="5292725" cy="4786313"/>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a16="http://schemas.microsoft.com/office/drawing/2014/main" id="{463A68C2-03F0-D3C1-1C1F-532C8A016E31}"/>
              </a:ext>
            </a:extLst>
          </p:cNvPr>
          <p:cNvSpPr>
            <a:spLocks noGrp="1"/>
          </p:cNvSpPr>
          <p:nvPr>
            <p:ph sz="half" idx="2"/>
          </p:nvPr>
        </p:nvSpPr>
        <p:spPr>
          <a:xfrm>
            <a:off x="6203950" y="1343025"/>
            <a:ext cx="5292724" cy="4786313"/>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0" name="Image 9">
            <a:extLst>
              <a:ext uri="{FF2B5EF4-FFF2-40B4-BE49-F238E27FC236}">
                <a16:creationId xmlns:a16="http://schemas.microsoft.com/office/drawing/2014/main" id="{FD0E8317-6100-4728-184D-31EFF1753D61}"/>
              </a:ext>
            </a:extLst>
          </p:cNvPr>
          <p:cNvPicPr>
            <a:picLocks noChangeAspect="1"/>
          </p:cNvPicPr>
          <p:nvPr userDrawn="1"/>
        </p:nvPicPr>
        <p:blipFill>
          <a:blip r:embed="rId2">
            <a:alphaModFix amt="16000"/>
            <a:duotone>
              <a:prstClr val="black"/>
              <a:schemeClr val="accent5">
                <a:tint val="45000"/>
                <a:satMod val="400000"/>
              </a:schemeClr>
            </a:duotone>
          </a:blip>
          <a:stretch>
            <a:fillRect/>
          </a:stretch>
        </p:blipFill>
        <p:spPr>
          <a:xfrm>
            <a:off x="7556500" y="2222500"/>
            <a:ext cx="4635500" cy="4635500"/>
          </a:xfrm>
          <a:prstGeom prst="rect">
            <a:avLst/>
          </a:prstGeom>
        </p:spPr>
      </p:pic>
      <p:sp>
        <p:nvSpPr>
          <p:cNvPr id="18" name="Espace réservé du pied de page 2">
            <a:extLst>
              <a:ext uri="{FF2B5EF4-FFF2-40B4-BE49-F238E27FC236}">
                <a16:creationId xmlns:a16="http://schemas.microsoft.com/office/drawing/2014/main" id="{B6450D56-F435-4A27-B920-5376803E8D52}"/>
              </a:ext>
            </a:extLst>
          </p:cNvPr>
          <p:cNvSpPr>
            <a:spLocks noGrp="1"/>
          </p:cNvSpPr>
          <p:nvPr>
            <p:ph type="ftr" sz="quarter" idx="11"/>
          </p:nvPr>
        </p:nvSpPr>
        <p:spPr>
          <a:xfrm>
            <a:off x="1244498" y="6318001"/>
            <a:ext cx="2906816" cy="540000"/>
          </a:xfrm>
        </p:spPr>
        <p:txBody>
          <a:bodyPr/>
          <a:lstStyle>
            <a:lvl1pPr>
              <a:defRPr>
                <a:solidFill>
                  <a:srgbClr val="1D1D74"/>
                </a:solidFill>
              </a:defRPr>
            </a:lvl1pPr>
          </a:lstStyle>
          <a:p>
            <a:r>
              <a:rPr lang="fr-FR" dirty="0" smtClean="0"/>
              <a:t>Réunion des partenaires scientifiques du GANIL</a:t>
            </a:r>
          </a:p>
        </p:txBody>
      </p:sp>
      <p:sp>
        <p:nvSpPr>
          <p:cNvPr id="19" name="Espace réservé du numéro de diapositive 3">
            <a:extLst>
              <a:ext uri="{FF2B5EF4-FFF2-40B4-BE49-F238E27FC236}">
                <a16:creationId xmlns:a16="http://schemas.microsoft.com/office/drawing/2014/main" id="{13F17099-300B-92B2-0055-CA9B48CA887F}"/>
              </a:ext>
            </a:extLst>
          </p:cNvPr>
          <p:cNvSpPr>
            <a:spLocks noGrp="1"/>
          </p:cNvSpPr>
          <p:nvPr>
            <p:ph type="sldNum" sz="quarter" idx="12"/>
          </p:nvPr>
        </p:nvSpPr>
        <p:spPr>
          <a:xfrm>
            <a:off x="695325" y="6318001"/>
            <a:ext cx="504083" cy="540000"/>
          </a:xfrm>
        </p:spPr>
        <p:txBody>
          <a:bodyPr/>
          <a:lstStyle>
            <a:lvl1pPr>
              <a:defRPr>
                <a:solidFill>
                  <a:srgbClr val="1D1D74"/>
                </a:solidFill>
              </a:defRPr>
            </a:lvl1pPr>
          </a:lstStyle>
          <a:p>
            <a:fld id="{94B63599-5DA0-BE42-AE37-88D1760620F1}" type="slidenum">
              <a:rPr lang="fr-FR" smtClean="0"/>
              <a:pPr/>
              <a:t>‹N°›</a:t>
            </a:fld>
            <a:endParaRPr lang="fr-FR"/>
          </a:p>
        </p:txBody>
      </p:sp>
      <p:cxnSp>
        <p:nvCxnSpPr>
          <p:cNvPr id="20" name="Connecteur droit 19"/>
          <p:cNvCxnSpPr/>
          <p:nvPr userDrawn="1"/>
        </p:nvCxnSpPr>
        <p:spPr>
          <a:xfrm flipH="1">
            <a:off x="1" y="6318000"/>
            <a:ext cx="12189100" cy="0"/>
          </a:xfrm>
          <a:prstGeom prst="line">
            <a:avLst/>
          </a:prstGeom>
          <a:ln w="28575" cap="flat">
            <a:gradFill flip="none" rotWithShape="1">
              <a:gsLst>
                <a:gs pos="74000">
                  <a:srgbClr val="F9FCFF"/>
                </a:gs>
                <a:gs pos="0">
                  <a:srgbClr val="EEF8FF"/>
                </a:gs>
                <a:gs pos="100000">
                  <a:schemeClr val="bg1"/>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22" name="Titre 1">
            <a:extLst>
              <a:ext uri="{FF2B5EF4-FFF2-40B4-BE49-F238E27FC236}">
                <a16:creationId xmlns:a16="http://schemas.microsoft.com/office/drawing/2014/main" id="{31889C5F-FFF3-528F-720C-6BB462D54A5C}"/>
              </a:ext>
            </a:extLst>
          </p:cNvPr>
          <p:cNvSpPr>
            <a:spLocks noGrp="1"/>
          </p:cNvSpPr>
          <p:nvPr>
            <p:ph type="title"/>
          </p:nvPr>
        </p:nvSpPr>
        <p:spPr>
          <a:xfrm>
            <a:off x="2" y="284"/>
            <a:ext cx="12611796" cy="655236"/>
          </a:xfrm>
        </p:spPr>
        <p:txBody>
          <a:bodyPr>
            <a:normAutofit/>
          </a:bodyPr>
          <a:lstStyle>
            <a:lvl1pPr>
              <a:defRPr sz="3200" baseline="0">
                <a:solidFill>
                  <a:srgbClr val="ED7D31"/>
                </a:solidFill>
              </a:defRPr>
            </a:lvl1pPr>
          </a:lstStyle>
          <a:p>
            <a:endParaRPr lang="fr-FR" dirty="0"/>
          </a:p>
        </p:txBody>
      </p:sp>
      <p:sp>
        <p:nvSpPr>
          <p:cNvPr id="23" name="ZoneTexte 22"/>
          <p:cNvSpPr txBox="1"/>
          <p:nvPr userDrawn="1"/>
        </p:nvSpPr>
        <p:spPr>
          <a:xfrm>
            <a:off x="11221279" y="424689"/>
            <a:ext cx="967822" cy="461665"/>
          </a:xfrm>
          <a:prstGeom prst="rect">
            <a:avLst/>
          </a:prstGeom>
          <a:noFill/>
        </p:spPr>
        <p:txBody>
          <a:bodyPr wrap="square" rtlCol="0">
            <a:spAutoFit/>
          </a:bodyPr>
          <a:lstStyle/>
          <a:p>
            <a:r>
              <a:rPr lang="fr-FR" sz="2400" dirty="0" smtClean="0">
                <a:solidFill>
                  <a:srgbClr val="1D1D74"/>
                </a:solidFill>
                <a:latin typeface="Arial Narrow" panose="020B0606020202030204" pitchFamily="34" charset="0"/>
              </a:rPr>
              <a:t>DESIR</a:t>
            </a:r>
            <a:endParaRPr lang="fr-FR" sz="2000" dirty="0">
              <a:solidFill>
                <a:srgbClr val="1D1D74"/>
              </a:solidFill>
              <a:latin typeface="Arial Narrow" panose="020B0606020202030204" pitchFamily="34" charset="0"/>
            </a:endParaRPr>
          </a:p>
        </p:txBody>
      </p:sp>
      <p:cxnSp>
        <p:nvCxnSpPr>
          <p:cNvPr id="24" name="Connecteur droit 23"/>
          <p:cNvCxnSpPr/>
          <p:nvPr userDrawn="1"/>
        </p:nvCxnSpPr>
        <p:spPr>
          <a:xfrm flipH="1">
            <a:off x="1" y="655521"/>
            <a:ext cx="11221278" cy="0"/>
          </a:xfrm>
          <a:prstGeom prst="line">
            <a:avLst/>
          </a:prstGeom>
          <a:ln w="28575" cap="flat">
            <a:gradFill flip="none" rotWithShape="1">
              <a:gsLst>
                <a:gs pos="46000">
                  <a:srgbClr val="9494BD"/>
                </a:gs>
                <a:gs pos="0">
                  <a:schemeClr val="bg1"/>
                </a:gs>
                <a:gs pos="100000">
                  <a:srgbClr val="1D1D74"/>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pic>
        <p:nvPicPr>
          <p:cNvPr id="25" name="Image 24"/>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73730" y="40121"/>
            <a:ext cx="1889990" cy="403198"/>
          </a:xfrm>
          <a:prstGeom prst="rect">
            <a:avLst/>
          </a:prstGeom>
        </p:spPr>
      </p:pic>
      <p:sp>
        <p:nvSpPr>
          <p:cNvPr id="21" name="Espace réservé de la date 1">
            <a:extLst>
              <a:ext uri="{FF2B5EF4-FFF2-40B4-BE49-F238E27FC236}">
                <a16:creationId xmlns:a16="http://schemas.microsoft.com/office/drawing/2014/main" id="{C3F002E4-6434-1420-E8D9-7B0AE58D3D79}"/>
              </a:ext>
            </a:extLst>
          </p:cNvPr>
          <p:cNvSpPr>
            <a:spLocks noGrp="1"/>
          </p:cNvSpPr>
          <p:nvPr>
            <p:ph type="dt" sz="half" idx="10"/>
          </p:nvPr>
        </p:nvSpPr>
        <p:spPr>
          <a:xfrm>
            <a:off x="9696450" y="6318001"/>
            <a:ext cx="1800225" cy="540000"/>
          </a:xfrm>
        </p:spPr>
        <p:txBody>
          <a:bodyPr/>
          <a:lstStyle>
            <a:lvl1pPr>
              <a:defRPr>
                <a:solidFill>
                  <a:srgbClr val="1D1D74"/>
                </a:solidFill>
              </a:defRPr>
            </a:lvl1pPr>
          </a:lstStyle>
          <a:p>
            <a:fld id="{D124FC7C-3475-4165-B2AA-4DE69A2B73D2}" type="datetime1">
              <a:rPr lang="fr-FR" smtClean="0"/>
              <a:pPr/>
              <a:t>08/10/2025</a:t>
            </a:fld>
            <a:endParaRPr lang="fr-FR" dirty="0"/>
          </a:p>
        </p:txBody>
      </p:sp>
    </p:spTree>
    <p:extLst>
      <p:ext uri="{BB962C8B-B14F-4D97-AF65-F5344CB8AC3E}">
        <p14:creationId xmlns:p14="http://schemas.microsoft.com/office/powerpoint/2010/main" val="27721668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re et image">
    <p:bg>
      <p:bgPr>
        <a:solidFill>
          <a:srgbClr val="CACDDE"/>
        </a:solidFill>
        <a:effectLst/>
      </p:bgPr>
    </p:bg>
    <p:spTree>
      <p:nvGrpSpPr>
        <p:cNvPr id="1" name=""/>
        <p:cNvGrpSpPr/>
        <p:nvPr/>
      </p:nvGrpSpPr>
      <p:grpSpPr>
        <a:xfrm>
          <a:off x="0" y="0"/>
          <a:ext cx="0" cy="0"/>
          <a:chOff x="0" y="0"/>
          <a:chExt cx="0" cy="0"/>
        </a:xfrm>
      </p:grpSpPr>
      <p:pic>
        <p:nvPicPr>
          <p:cNvPr id="4" name="Image 3" descr="Une image contenant nuage, plein air, arbre, ciel&#10;&#10;Description générée automatiquement">
            <a:extLst>
              <a:ext uri="{FF2B5EF4-FFF2-40B4-BE49-F238E27FC236}">
                <a16:creationId xmlns:a16="http://schemas.microsoft.com/office/drawing/2014/main" id="{3B74FEEB-0659-65A4-17DA-8B87A72902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759" t="35139" b="10140"/>
          <a:stretch/>
        </p:blipFill>
        <p:spPr>
          <a:xfrm>
            <a:off x="0" y="1989138"/>
            <a:ext cx="12192000" cy="4868862"/>
          </a:xfrm>
          <a:prstGeom prst="rect">
            <a:avLst/>
          </a:prstGeom>
        </p:spPr>
      </p:pic>
      <p:sp>
        <p:nvSpPr>
          <p:cNvPr id="13" name="Rectangle 12">
            <a:extLst>
              <a:ext uri="{FF2B5EF4-FFF2-40B4-BE49-F238E27FC236}">
                <a16:creationId xmlns:a16="http://schemas.microsoft.com/office/drawing/2014/main" id="{E5E7EC10-206A-72F4-91BB-2E65EF32210F}"/>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6468BE-3B34-3303-2C99-8F14683F2926}"/>
              </a:ext>
            </a:extLst>
          </p:cNvPr>
          <p:cNvSpPr>
            <a:spLocks noGrp="1"/>
          </p:cNvSpPr>
          <p:nvPr>
            <p:ph type="title"/>
          </p:nvPr>
        </p:nvSpPr>
        <p:spPr>
          <a:xfrm>
            <a:off x="695325" y="549275"/>
            <a:ext cx="10801350" cy="1141413"/>
          </a:xfrm>
        </p:spPr>
        <p:txBody>
          <a:bodyPr anchor="ctr"/>
          <a:lstStyle>
            <a:lvl1pPr>
              <a:defRPr>
                <a:solidFill>
                  <a:schemeClr val="bg1"/>
                </a:solidFill>
              </a:defRPr>
            </a:lvl1pPr>
          </a:lstStyle>
          <a:p>
            <a:endParaRPr lang="fr-FR" dirty="0"/>
          </a:p>
        </p:txBody>
      </p:sp>
      <p:sp>
        <p:nvSpPr>
          <p:cNvPr id="5" name="Espace réservé de la date 4">
            <a:extLst>
              <a:ext uri="{FF2B5EF4-FFF2-40B4-BE49-F238E27FC236}">
                <a16:creationId xmlns:a16="http://schemas.microsoft.com/office/drawing/2014/main" id="{2FB3F207-F8D0-3ACE-24E8-74F554464A1E}"/>
              </a:ext>
            </a:extLst>
          </p:cNvPr>
          <p:cNvSpPr>
            <a:spLocks noGrp="1"/>
          </p:cNvSpPr>
          <p:nvPr>
            <p:ph type="dt" sz="half" idx="10"/>
          </p:nvPr>
        </p:nvSpPr>
        <p:spPr/>
        <p:txBody>
          <a:bodyPr/>
          <a:lstStyle/>
          <a:p>
            <a:fld id="{0AE26BF6-C760-4F0A-99D9-CA651FC9E05A}" type="datetime1">
              <a:rPr lang="fr-FR" smtClean="0"/>
              <a:t>08/10/2025</a:t>
            </a:fld>
            <a:endParaRPr lang="fr-FR"/>
          </a:p>
        </p:txBody>
      </p:sp>
      <p:sp>
        <p:nvSpPr>
          <p:cNvPr id="6" name="Espace réservé du pied de page 5">
            <a:extLst>
              <a:ext uri="{FF2B5EF4-FFF2-40B4-BE49-F238E27FC236}">
                <a16:creationId xmlns:a16="http://schemas.microsoft.com/office/drawing/2014/main" id="{A7E38B8B-5A56-E6EC-1201-BEE19CE4F9D0}"/>
              </a:ext>
            </a:extLst>
          </p:cNvPr>
          <p:cNvSpPr>
            <a:spLocks noGrp="1"/>
          </p:cNvSpPr>
          <p:nvPr>
            <p:ph type="ftr" sz="quarter" idx="11"/>
          </p:nvPr>
        </p:nvSpPr>
        <p:spPr/>
        <p:txBody>
          <a:bodyPr/>
          <a:lstStyle>
            <a:lvl1pPr>
              <a:defRPr/>
            </a:lvl1pPr>
          </a:lstStyle>
          <a:p>
            <a:r>
              <a:rPr lang="fr-FR" dirty="0" smtClean="0"/>
              <a:t>CODIR GANIL</a:t>
            </a:r>
            <a:endParaRPr lang="fr-FR" dirty="0"/>
          </a:p>
        </p:txBody>
      </p:sp>
      <p:sp>
        <p:nvSpPr>
          <p:cNvPr id="7" name="Espace réservé du numéro de diapositive 6">
            <a:extLst>
              <a:ext uri="{FF2B5EF4-FFF2-40B4-BE49-F238E27FC236}">
                <a16:creationId xmlns:a16="http://schemas.microsoft.com/office/drawing/2014/main" id="{50231E8B-B147-2D2A-6016-B2E5414989F9}"/>
              </a:ext>
            </a:extLst>
          </p:cNvPr>
          <p:cNvSpPr>
            <a:spLocks noGrp="1"/>
          </p:cNvSpPr>
          <p:nvPr>
            <p:ph type="sldNum" sz="quarter" idx="12"/>
          </p:nvPr>
        </p:nvSpPr>
        <p:spPr/>
        <p:txBody>
          <a:bodyPr/>
          <a:lstStyle/>
          <a:p>
            <a:fld id="{94B63599-5DA0-BE42-AE37-88D1760620F1}" type="slidenum">
              <a:rPr lang="fr-FR" smtClean="0"/>
              <a:t>‹N°›</a:t>
            </a:fld>
            <a:endParaRPr lang="fr-FR"/>
          </a:p>
        </p:txBody>
      </p:sp>
      <p:sp>
        <p:nvSpPr>
          <p:cNvPr id="11" name="ZoneTexte 10"/>
          <p:cNvSpPr txBox="1"/>
          <p:nvPr userDrawn="1"/>
        </p:nvSpPr>
        <p:spPr>
          <a:xfrm rot="16200000">
            <a:off x="11273066" y="5939065"/>
            <a:ext cx="1622425" cy="215444"/>
          </a:xfrm>
          <a:prstGeom prst="rect">
            <a:avLst/>
          </a:prstGeom>
          <a:noFill/>
        </p:spPr>
        <p:txBody>
          <a:bodyPr wrap="square" rtlCol="0">
            <a:spAutoFit/>
          </a:bodyPr>
          <a:lstStyle/>
          <a:p>
            <a:r>
              <a:rPr lang="fr-FR" sz="800" dirty="0" smtClean="0">
                <a:solidFill>
                  <a:schemeClr val="bg1"/>
                </a:solidFill>
                <a:latin typeface="Arial" panose="020B0604020202020204" pitchFamily="34" charset="0"/>
                <a:cs typeface="Arial" panose="020B0604020202020204" pitchFamily="34" charset="0"/>
              </a:rPr>
              <a:t>© O. Naves/</a:t>
            </a:r>
            <a:r>
              <a:rPr lang="fr-FR" sz="800" dirty="0" err="1" smtClean="0">
                <a:solidFill>
                  <a:schemeClr val="bg1"/>
                </a:solidFill>
                <a:latin typeface="Arial" panose="020B0604020202020204" pitchFamily="34" charset="0"/>
                <a:cs typeface="Arial" panose="020B0604020202020204" pitchFamily="34" charset="0"/>
              </a:rPr>
              <a:t>Drakodrone</a:t>
            </a:r>
            <a:endParaRPr lang="fr-FR" sz="800" dirty="0">
              <a:solidFill>
                <a:schemeClr val="bg1"/>
              </a:solidFill>
              <a:latin typeface="Arial" panose="020B0604020202020204" pitchFamily="34" charset="0"/>
              <a:cs typeface="Arial" panose="020B0604020202020204" pitchFamily="34" charset="0"/>
            </a:endParaRPr>
          </a:p>
        </p:txBody>
      </p:sp>
      <p:sp>
        <p:nvSpPr>
          <p:cNvPr id="12" name="ZoneTexte 11"/>
          <p:cNvSpPr txBox="1"/>
          <p:nvPr userDrawn="1"/>
        </p:nvSpPr>
        <p:spPr>
          <a:xfrm>
            <a:off x="11221279" y="424689"/>
            <a:ext cx="967822" cy="461665"/>
          </a:xfrm>
          <a:prstGeom prst="rect">
            <a:avLst/>
          </a:prstGeom>
          <a:noFill/>
        </p:spPr>
        <p:txBody>
          <a:bodyPr wrap="square" rtlCol="0">
            <a:spAutoFit/>
          </a:bodyPr>
          <a:lstStyle/>
          <a:p>
            <a:r>
              <a:rPr lang="fr-FR" sz="2400" dirty="0" smtClean="0">
                <a:solidFill>
                  <a:srgbClr val="1D1D74"/>
                </a:solidFill>
                <a:latin typeface="Arial Narrow" panose="020B0606020202030204" pitchFamily="34" charset="0"/>
              </a:rPr>
              <a:t>DESIR</a:t>
            </a:r>
            <a:endParaRPr lang="fr-FR" sz="2000" dirty="0">
              <a:solidFill>
                <a:srgbClr val="1D1D74"/>
              </a:solidFill>
              <a:latin typeface="Arial Narrow" panose="020B0606020202030204" pitchFamily="34" charset="0"/>
            </a:endParaRPr>
          </a:p>
        </p:txBody>
      </p:sp>
      <p:cxnSp>
        <p:nvCxnSpPr>
          <p:cNvPr id="14" name="Connecteur droit 13"/>
          <p:cNvCxnSpPr/>
          <p:nvPr userDrawn="1"/>
        </p:nvCxnSpPr>
        <p:spPr>
          <a:xfrm flipH="1">
            <a:off x="1" y="655521"/>
            <a:ext cx="11221278" cy="0"/>
          </a:xfrm>
          <a:prstGeom prst="line">
            <a:avLst/>
          </a:prstGeom>
          <a:ln w="28575" cap="flat">
            <a:gradFill flip="none" rotWithShape="1">
              <a:gsLst>
                <a:gs pos="46000">
                  <a:srgbClr val="9494BD"/>
                </a:gs>
                <a:gs pos="0">
                  <a:schemeClr val="bg1"/>
                </a:gs>
                <a:gs pos="100000">
                  <a:srgbClr val="1D1D74"/>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pic>
        <p:nvPicPr>
          <p:cNvPr id="15" name="Image 14"/>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73730" y="40121"/>
            <a:ext cx="1889990" cy="403198"/>
          </a:xfrm>
          <a:prstGeom prst="rect">
            <a:avLst/>
          </a:prstGeom>
        </p:spPr>
      </p:pic>
    </p:spTree>
    <p:extLst>
      <p:ext uri="{BB962C8B-B14F-4D97-AF65-F5344CB8AC3E}">
        <p14:creationId xmlns:p14="http://schemas.microsoft.com/office/powerpoint/2010/main" val="29427383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Diapositive de titre">
    <p:bg>
      <p:bgPr>
        <a:solidFill>
          <a:srgbClr val="261F4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02E092-44B4-6B96-043F-72E6A77F24E8}"/>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BEEA0C97-D4A6-5A81-BBDC-8810F9C79AFC}"/>
              </a:ext>
            </a:extLst>
          </p:cNvPr>
          <p:cNvSpPr>
            <a:spLocks noGrp="1"/>
          </p:cNvSpPr>
          <p:nvPr>
            <p:ph type="ctrTitle"/>
          </p:nvPr>
        </p:nvSpPr>
        <p:spPr>
          <a:xfrm>
            <a:off x="695325" y="3429000"/>
            <a:ext cx="10801350" cy="1439863"/>
          </a:xfrm>
        </p:spPr>
        <p:txBody>
          <a:bodyPr anchor="ctr">
            <a:normAutofit/>
          </a:bodyPr>
          <a:lstStyle>
            <a:lvl1pPr algn="ctr">
              <a:defRPr sz="4000">
                <a:solidFill>
                  <a:schemeClr val="bg1"/>
                </a:solidFill>
              </a:defRPr>
            </a:lvl1pPr>
          </a:lstStyle>
          <a:p>
            <a:endParaRPr lang="fr-FR" dirty="0"/>
          </a:p>
        </p:txBody>
      </p:sp>
      <p:pic>
        <p:nvPicPr>
          <p:cNvPr id="7" name="Image 6" descr="Une image contenant logo, Police, Graphique, symbole&#10;&#10;Description générée automatiquement">
            <a:extLst>
              <a:ext uri="{FF2B5EF4-FFF2-40B4-BE49-F238E27FC236}">
                <a16:creationId xmlns:a16="http://schemas.microsoft.com/office/drawing/2014/main" id="{A2EF189B-E94F-EF08-BB3E-E2B21280D1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67213" y="1989138"/>
            <a:ext cx="3457575" cy="729933"/>
          </a:xfrm>
          <a:prstGeom prst="rect">
            <a:avLst/>
          </a:prstGeom>
        </p:spPr>
      </p:pic>
      <p:sp>
        <p:nvSpPr>
          <p:cNvPr id="9" name="Espace réservé du pied de page 4">
            <a:extLst>
              <a:ext uri="{FF2B5EF4-FFF2-40B4-BE49-F238E27FC236}">
                <a16:creationId xmlns:a16="http://schemas.microsoft.com/office/drawing/2014/main" id="{5A12C53B-EA7D-B04E-D3C6-15B1178E1151}"/>
              </a:ext>
            </a:extLst>
          </p:cNvPr>
          <p:cNvSpPr>
            <a:spLocks noGrp="1"/>
          </p:cNvSpPr>
          <p:nvPr>
            <p:ph type="ftr" sz="quarter" idx="3"/>
          </p:nvPr>
        </p:nvSpPr>
        <p:spPr>
          <a:xfrm>
            <a:off x="1244498" y="6319777"/>
            <a:ext cx="3349804" cy="538223"/>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r>
              <a:rPr lang="fr-FR" dirty="0" smtClean="0"/>
              <a:t>CODIR GANIL</a:t>
            </a:r>
            <a:endParaRPr lang="fr-FR" dirty="0"/>
          </a:p>
        </p:txBody>
      </p:sp>
      <p:sp>
        <p:nvSpPr>
          <p:cNvPr id="10" name="Espace réservé du numéro de diapositive 5">
            <a:extLst>
              <a:ext uri="{FF2B5EF4-FFF2-40B4-BE49-F238E27FC236}">
                <a16:creationId xmlns:a16="http://schemas.microsoft.com/office/drawing/2014/main" id="{53EC3BAB-1845-1E65-BD2F-A254308DBBAC}"/>
              </a:ext>
            </a:extLst>
          </p:cNvPr>
          <p:cNvSpPr>
            <a:spLocks noGrp="1"/>
          </p:cNvSpPr>
          <p:nvPr>
            <p:ph type="sldNum" sz="quarter" idx="4"/>
          </p:nvPr>
        </p:nvSpPr>
        <p:spPr>
          <a:xfrm>
            <a:off x="695325" y="6319777"/>
            <a:ext cx="504083" cy="538223"/>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fld id="{94B63599-5DA0-BE42-AE37-88D1760620F1}" type="slidenum">
              <a:rPr lang="fr-FR" smtClean="0"/>
              <a:pPr/>
              <a:t>‹N°›</a:t>
            </a:fld>
            <a:endParaRPr lang="fr-FR" dirty="0"/>
          </a:p>
        </p:txBody>
      </p:sp>
      <p:sp>
        <p:nvSpPr>
          <p:cNvPr id="8" name="Espace réservé de la date 3">
            <a:extLst>
              <a:ext uri="{FF2B5EF4-FFF2-40B4-BE49-F238E27FC236}">
                <a16:creationId xmlns:a16="http://schemas.microsoft.com/office/drawing/2014/main" id="{C847DF57-188A-5BFF-1735-2773014924CF}"/>
              </a:ext>
            </a:extLst>
          </p:cNvPr>
          <p:cNvSpPr>
            <a:spLocks noGrp="1"/>
          </p:cNvSpPr>
          <p:nvPr>
            <p:ph type="dt" sz="half" idx="10"/>
          </p:nvPr>
        </p:nvSpPr>
        <p:spPr>
          <a:xfrm>
            <a:off x="9696450" y="6318001"/>
            <a:ext cx="1800225" cy="540000"/>
          </a:xfrm>
        </p:spPr>
        <p:txBody>
          <a:bodyPr/>
          <a:lstStyle>
            <a:lvl1pPr>
              <a:defRPr>
                <a:solidFill>
                  <a:srgbClr val="60A3B3"/>
                </a:solidFill>
              </a:defRPr>
            </a:lvl1pPr>
          </a:lstStyle>
          <a:p>
            <a:fld id="{C2A07D1C-3596-4CAD-9AE5-86053C65D64C}" type="datetime1">
              <a:rPr lang="fr-FR" smtClean="0"/>
              <a:pPr/>
              <a:t>08/10/2025</a:t>
            </a:fld>
            <a:endParaRPr lang="fr-FR" dirty="0"/>
          </a:p>
        </p:txBody>
      </p:sp>
    </p:spTree>
    <p:extLst>
      <p:ext uri="{BB962C8B-B14F-4D97-AF65-F5344CB8AC3E}">
        <p14:creationId xmlns:p14="http://schemas.microsoft.com/office/powerpoint/2010/main" val="26268716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09600" y="1600201"/>
            <a:ext cx="10972800" cy="4525963"/>
          </a:xfrm>
          <a:prstGeom prst="rect">
            <a:avLst/>
          </a:prstGeom>
        </p:spPr>
        <p:txBody>
          <a:bodyPr/>
          <a:lstStyle>
            <a:lvl1pPr>
              <a:defRPr>
                <a:solidFill>
                  <a:srgbClr val="7030A0"/>
                </a:solidFill>
              </a:defRPr>
            </a:lvl1pPr>
            <a:lvl2pPr>
              <a:defRPr>
                <a:solidFill>
                  <a:srgbClr val="7030A0"/>
                </a:solidFill>
              </a:defRPr>
            </a:lvl2pPr>
            <a:lvl3pPr>
              <a:defRPr>
                <a:solidFill>
                  <a:srgbClr val="7030A0"/>
                </a:solidFill>
              </a:defRPr>
            </a:lvl3pPr>
            <a:lvl4pPr>
              <a:defRPr>
                <a:solidFill>
                  <a:srgbClr val="7030A0"/>
                </a:solidFill>
              </a:defRPr>
            </a:lvl4pPr>
            <a:lvl5pPr>
              <a:defRPr>
                <a:solidFill>
                  <a:srgbClr val="7030A0"/>
                </a:solidFill>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4" name="Titre 1"/>
          <p:cNvSpPr>
            <a:spLocks noGrp="1"/>
          </p:cNvSpPr>
          <p:nvPr>
            <p:ph type="title"/>
          </p:nvPr>
        </p:nvSpPr>
        <p:spPr>
          <a:xfrm>
            <a:off x="2735627" y="0"/>
            <a:ext cx="9456373" cy="404664"/>
          </a:xfrm>
          <a:prstGeom prst="rect">
            <a:avLst/>
          </a:prstGeom>
        </p:spPr>
        <p:txBody>
          <a:bodyPr/>
          <a:lstStyle>
            <a:lvl1pPr algn="r">
              <a:defRPr sz="2400" baseline="0">
                <a:solidFill>
                  <a:srgbClr val="7030A0"/>
                </a:solidFill>
              </a:defRPr>
            </a:lvl1pPr>
          </a:lstStyle>
          <a:p>
            <a:endParaRPr lang="fr-FR" noProof="0" dirty="0"/>
          </a:p>
        </p:txBody>
      </p:sp>
    </p:spTree>
    <p:extLst>
      <p:ext uri="{BB962C8B-B14F-4D97-AF65-F5344CB8AC3E}">
        <p14:creationId xmlns:p14="http://schemas.microsoft.com/office/powerpoint/2010/main" val="23355105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D8250EB-B0C5-1B57-C3BE-6BA2B94C3AB8}"/>
              </a:ext>
            </a:extLst>
          </p:cNvPr>
          <p:cNvSpPr>
            <a:spLocks noGrp="1"/>
          </p:cNvSpPr>
          <p:nvPr>
            <p:ph type="title"/>
          </p:nvPr>
        </p:nvSpPr>
        <p:spPr>
          <a:xfrm>
            <a:off x="695325" y="549275"/>
            <a:ext cx="10801350" cy="1141413"/>
          </a:xfrm>
          <a:prstGeom prst="rect">
            <a:avLst/>
          </a:prstGeom>
        </p:spPr>
        <p:txBody>
          <a:bodyPr vert="horz" lIns="91440" tIns="45720" rIns="91440" bIns="45720" rtlCol="0" anchor="ctr">
            <a:normAutofit/>
          </a:bodyPr>
          <a:lstStyle/>
          <a:p>
            <a:endParaRPr lang="fr-FR" dirty="0"/>
          </a:p>
        </p:txBody>
      </p:sp>
      <p:sp>
        <p:nvSpPr>
          <p:cNvPr id="3" name="Espace réservé du texte 2">
            <a:extLst>
              <a:ext uri="{FF2B5EF4-FFF2-40B4-BE49-F238E27FC236}">
                <a16:creationId xmlns:a16="http://schemas.microsoft.com/office/drawing/2014/main" id="{D1290FDB-4BF6-552E-F9DE-E0BE6EB81249}"/>
              </a:ext>
            </a:extLst>
          </p:cNvPr>
          <p:cNvSpPr>
            <a:spLocks noGrp="1"/>
          </p:cNvSpPr>
          <p:nvPr>
            <p:ph type="body" idx="1"/>
          </p:nvPr>
        </p:nvSpPr>
        <p:spPr>
          <a:xfrm>
            <a:off x="695325" y="1989138"/>
            <a:ext cx="10801350" cy="41402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08DA5BD8-C4D6-207B-4C7D-26B9235883C3}"/>
              </a:ext>
            </a:extLst>
          </p:cNvPr>
          <p:cNvSpPr>
            <a:spLocks noGrp="1"/>
          </p:cNvSpPr>
          <p:nvPr>
            <p:ph type="dt" sz="half" idx="2"/>
          </p:nvPr>
        </p:nvSpPr>
        <p:spPr>
          <a:xfrm>
            <a:off x="9696450" y="6318001"/>
            <a:ext cx="1800225" cy="540000"/>
          </a:xfrm>
          <a:prstGeom prst="rect">
            <a:avLst/>
          </a:prstGeom>
        </p:spPr>
        <p:txBody>
          <a:bodyPr vert="horz" lIns="91440" tIns="45720" rIns="91440" bIns="45720" rtlCol="0" anchor="ctr"/>
          <a:lstStyle>
            <a:lvl1pPr algn="r">
              <a:defRPr sz="1000" b="0" i="0">
                <a:solidFill>
                  <a:schemeClr val="accent1"/>
                </a:solidFill>
                <a:latin typeface="Arial" panose="020B0604020202020204" pitchFamily="34" charset="0"/>
              </a:defRPr>
            </a:lvl1pPr>
          </a:lstStyle>
          <a:p>
            <a:fld id="{EF797BAD-7F59-4223-80B2-8BE32F104B84}" type="datetime1">
              <a:rPr lang="fr-FR" smtClean="0"/>
              <a:t>08/10/2025</a:t>
            </a:fld>
            <a:endParaRPr lang="fr-FR" dirty="0"/>
          </a:p>
        </p:txBody>
      </p:sp>
      <p:sp>
        <p:nvSpPr>
          <p:cNvPr id="5" name="Espace réservé du pied de page 4">
            <a:extLst>
              <a:ext uri="{FF2B5EF4-FFF2-40B4-BE49-F238E27FC236}">
                <a16:creationId xmlns:a16="http://schemas.microsoft.com/office/drawing/2014/main" id="{3004228E-A1D3-107C-CD03-5E01B1840B23}"/>
              </a:ext>
            </a:extLst>
          </p:cNvPr>
          <p:cNvSpPr>
            <a:spLocks noGrp="1"/>
          </p:cNvSpPr>
          <p:nvPr>
            <p:ph type="ftr" sz="quarter" idx="3"/>
          </p:nvPr>
        </p:nvSpPr>
        <p:spPr>
          <a:xfrm>
            <a:off x="1244498" y="6318001"/>
            <a:ext cx="2906816" cy="540000"/>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endParaRPr lang="fr-FR" dirty="0"/>
          </a:p>
        </p:txBody>
      </p:sp>
      <p:sp>
        <p:nvSpPr>
          <p:cNvPr id="6" name="Espace réservé du numéro de diapositive 5">
            <a:extLst>
              <a:ext uri="{FF2B5EF4-FFF2-40B4-BE49-F238E27FC236}">
                <a16:creationId xmlns:a16="http://schemas.microsoft.com/office/drawing/2014/main" id="{351C997C-4506-BCCC-5373-325AA0E6A1C7}"/>
              </a:ext>
            </a:extLst>
          </p:cNvPr>
          <p:cNvSpPr>
            <a:spLocks noGrp="1"/>
          </p:cNvSpPr>
          <p:nvPr>
            <p:ph type="sldNum" sz="quarter" idx="4"/>
          </p:nvPr>
        </p:nvSpPr>
        <p:spPr>
          <a:xfrm>
            <a:off x="695325" y="6318001"/>
            <a:ext cx="504083" cy="540000"/>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fld id="{94B63599-5DA0-BE42-AE37-88D1760620F1}" type="slidenum">
              <a:rPr lang="fr-FR" smtClean="0"/>
              <a:pPr/>
              <a:t>‹N°›</a:t>
            </a:fld>
            <a:endParaRPr lang="fr-FR" dirty="0"/>
          </a:p>
        </p:txBody>
      </p:sp>
    </p:spTree>
    <p:extLst>
      <p:ext uri="{BB962C8B-B14F-4D97-AF65-F5344CB8AC3E}">
        <p14:creationId xmlns:p14="http://schemas.microsoft.com/office/powerpoint/2010/main" val="1194605756"/>
      </p:ext>
    </p:extLst>
  </p:cSld>
  <p:clrMap bg1="lt1" tx1="dk1" bg2="lt2" tx2="dk2" accent1="accent1" accent2="accent2" accent3="accent3" accent4="accent4" accent5="accent5" accent6="accent6" hlink="hlink" folHlink="folHlink"/>
  <p:sldLayoutIdLst>
    <p:sldLayoutId id="2147483662" r:id="rId1"/>
    <p:sldLayoutId id="2147483670" r:id="rId2"/>
    <p:sldLayoutId id="2147483675" r:id="rId3"/>
    <p:sldLayoutId id="2147483652" r:id="rId4"/>
    <p:sldLayoutId id="2147483676" r:id="rId5"/>
    <p:sldLayoutId id="2147483677" r:id="rId6"/>
    <p:sldLayoutId id="2147483678" r:id="rId7"/>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46" userDrawn="1">
          <p15:clr>
            <a:srgbClr val="547EBF"/>
          </p15:clr>
        </p15:guide>
        <p15:guide id="2" orient="horz" pos="3861" userDrawn="1">
          <p15:clr>
            <a:srgbClr val="547EBF"/>
          </p15:clr>
        </p15:guide>
        <p15:guide id="3" pos="7242" userDrawn="1">
          <p15:clr>
            <a:srgbClr val="547EBF"/>
          </p15:clr>
        </p15:guide>
        <p15:guide id="4" pos="438" userDrawn="1">
          <p15:clr>
            <a:srgbClr val="547EBF"/>
          </p15:clr>
        </p15:guide>
        <p15:guide id="5" pos="2751" userDrawn="1">
          <p15:clr>
            <a:srgbClr val="F26B43"/>
          </p15:clr>
        </p15:guide>
        <p15:guide id="6" pos="5065" userDrawn="1">
          <p15:clr>
            <a:srgbClr val="F26B43"/>
          </p15:clr>
        </p15:guide>
        <p15:guide id="7" pos="3840" userDrawn="1">
          <p15:clr>
            <a:srgbClr val="FDE53C"/>
          </p15:clr>
        </p15:guide>
        <p15:guide id="8" orient="horz" pos="2160" userDrawn="1">
          <p15:clr>
            <a:srgbClr val="FDE53C"/>
          </p15:clr>
        </p15:guide>
        <p15:guide id="9" orient="horz" pos="1253" userDrawn="1">
          <p15:clr>
            <a:srgbClr val="F26B43"/>
          </p15:clr>
        </p15:guide>
        <p15:guide id="10" pos="1572" userDrawn="1">
          <p15:clr>
            <a:srgbClr val="9FCC3B"/>
          </p15:clr>
        </p15:guide>
        <p15:guide id="11" pos="6108" userDrawn="1">
          <p15:clr>
            <a:srgbClr val="9FCC3B"/>
          </p15:clr>
        </p15:guide>
        <p15:guide id="12" orient="horz" pos="3067" userDrawn="1">
          <p15:clr>
            <a:srgbClr val="F26B43"/>
          </p15:clr>
        </p15:guide>
        <p15:guide id="13" pos="2615" userDrawn="1">
          <p15:clr>
            <a:srgbClr val="F26B43"/>
          </p15:clr>
        </p15:guide>
        <p15:guide id="14" pos="4929" userDrawn="1">
          <p15:clr>
            <a:srgbClr val="F26B43"/>
          </p15:clr>
        </p15:guide>
        <p15:guide id="15" pos="3772" userDrawn="1">
          <p15:clr>
            <a:srgbClr val="FBAE40"/>
          </p15:clr>
        </p15:guide>
        <p15:guide id="16" pos="3908" userDrawn="1">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jpg"/><Relationship Id="rId5" Type="http://schemas.openxmlformats.org/officeDocument/2006/relationships/image" Target="../media/image14.pn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4.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Avancement projet</a:t>
            </a:r>
            <a:endParaRPr lang="fr-FR" dirty="0"/>
          </a:p>
        </p:txBody>
      </p:sp>
      <p:sp>
        <p:nvSpPr>
          <p:cNvPr id="3" name="Espace réservé du texte 2"/>
          <p:cNvSpPr>
            <a:spLocks noGrp="1"/>
          </p:cNvSpPr>
          <p:nvPr>
            <p:ph type="body" idx="1"/>
          </p:nvPr>
        </p:nvSpPr>
        <p:spPr/>
        <p:txBody>
          <a:bodyPr/>
          <a:lstStyle/>
          <a:p>
            <a:r>
              <a:rPr lang="fr-FR" b="1" dirty="0" smtClean="0"/>
              <a:t>Réunion EAP </a:t>
            </a:r>
          </a:p>
          <a:p>
            <a:r>
              <a:rPr lang="fr-FR" b="1" dirty="0" smtClean="0"/>
              <a:t>09 octobre 2025</a:t>
            </a:r>
            <a:endParaRPr lang="fr-FR" b="1" dirty="0"/>
          </a:p>
        </p:txBody>
      </p:sp>
      <p:pic>
        <p:nvPicPr>
          <p:cNvPr id="4" name="Imag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99325" y="3342554"/>
            <a:ext cx="2904533" cy="888308"/>
          </a:xfrm>
          <a:prstGeom prst="rect">
            <a:avLst/>
          </a:prstGeom>
        </p:spPr>
      </p:pic>
    </p:spTree>
    <p:extLst>
      <p:ext uri="{BB962C8B-B14F-4D97-AF65-F5344CB8AC3E}">
        <p14:creationId xmlns:p14="http://schemas.microsoft.com/office/powerpoint/2010/main" val="2146170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sz="half" idx="1"/>
          </p:nvPr>
        </p:nvSpPr>
        <p:spPr>
          <a:xfrm>
            <a:off x="695325" y="1264025"/>
            <a:ext cx="5292725" cy="4865313"/>
          </a:xfrm>
        </p:spPr>
        <p:txBody>
          <a:bodyPr>
            <a:normAutofit/>
          </a:bodyPr>
          <a:lstStyle/>
          <a:p>
            <a:r>
              <a:rPr lang="fr-FR" sz="1800" b="1" dirty="0" smtClean="0"/>
              <a:t>Autorisations administratives :</a:t>
            </a:r>
          </a:p>
          <a:p>
            <a:pPr marL="285750" indent="-285750">
              <a:spcBef>
                <a:spcPts val="600"/>
              </a:spcBef>
              <a:buClr>
                <a:srgbClr val="ED7D31"/>
              </a:buClr>
              <a:buFont typeface="Arial" panose="020B0604020202020204" pitchFamily="34" charset="0"/>
              <a:buChar char="•"/>
            </a:pPr>
            <a:r>
              <a:rPr lang="fr-FR" dirty="0"/>
              <a:t>Dossier de DMES en cours de vérification DIR INB</a:t>
            </a:r>
          </a:p>
          <a:p>
            <a:pPr marL="285750" indent="-285750">
              <a:spcBef>
                <a:spcPts val="600"/>
              </a:spcBef>
              <a:buClr>
                <a:srgbClr val="ED7D31"/>
              </a:buClr>
              <a:buFont typeface="Arial" panose="020B0604020202020204" pitchFamily="34" charset="0"/>
              <a:buChar char="•"/>
            </a:pPr>
            <a:r>
              <a:rPr lang="fr-FR" dirty="0"/>
              <a:t>Dépôt reporté pour intégration réorganisation </a:t>
            </a:r>
            <a:r>
              <a:rPr lang="fr-FR" dirty="0" smtClean="0"/>
              <a:t>SSRE</a:t>
            </a:r>
          </a:p>
          <a:p>
            <a:pPr marL="285750" indent="-285750">
              <a:spcBef>
                <a:spcPts val="600"/>
              </a:spcBef>
              <a:buClr>
                <a:srgbClr val="ED7D31"/>
              </a:buClr>
              <a:buFont typeface="Arial" panose="020B0604020202020204" pitchFamily="34" charset="0"/>
              <a:buChar char="•"/>
            </a:pPr>
            <a:endParaRPr lang="fr-FR" dirty="0"/>
          </a:p>
          <a:p>
            <a:r>
              <a:rPr lang="fr-FR" sz="1800" b="1" dirty="0"/>
              <a:t>Bâtiment : </a:t>
            </a:r>
          </a:p>
          <a:p>
            <a:pPr marL="285750" indent="-285750">
              <a:spcBef>
                <a:spcPts val="600"/>
              </a:spcBef>
              <a:buClr>
                <a:srgbClr val="ED7D31"/>
              </a:buClr>
              <a:buFont typeface="Arial" panose="020B0604020202020204" pitchFamily="34" charset="0"/>
              <a:buChar char="•"/>
            </a:pPr>
            <a:r>
              <a:rPr lang="fr-FR" dirty="0" smtClean="0"/>
              <a:t>Réception </a:t>
            </a:r>
            <a:r>
              <a:rPr lang="fr-FR" dirty="0"/>
              <a:t>le 19 septembre (émission réserves)</a:t>
            </a:r>
          </a:p>
          <a:p>
            <a:pPr marL="285750" indent="-285750">
              <a:spcBef>
                <a:spcPts val="600"/>
              </a:spcBef>
              <a:buClr>
                <a:srgbClr val="ED7D31"/>
              </a:buClr>
              <a:buFont typeface="Arial" panose="020B0604020202020204" pitchFamily="34" charset="0"/>
              <a:buChar char="•"/>
            </a:pPr>
            <a:r>
              <a:rPr lang="fr-FR" dirty="0"/>
              <a:t>Livraison le 31 oct. </a:t>
            </a:r>
            <a:r>
              <a:rPr lang="fr-FR" dirty="0" smtClean="0"/>
              <a:t>2025 </a:t>
            </a:r>
            <a:r>
              <a:rPr lang="fr-FR" dirty="0"/>
              <a:t>après levées de </a:t>
            </a:r>
            <a:r>
              <a:rPr lang="fr-FR" dirty="0" smtClean="0"/>
              <a:t>réserves</a:t>
            </a:r>
          </a:p>
          <a:p>
            <a:pPr marL="285750" indent="-285750">
              <a:spcBef>
                <a:spcPts val="600"/>
              </a:spcBef>
              <a:buClr>
                <a:srgbClr val="ED7D31"/>
              </a:buClr>
              <a:buFont typeface="Arial" panose="020B0604020202020204" pitchFamily="34" charset="0"/>
              <a:buChar char="•"/>
            </a:pPr>
            <a:endParaRPr lang="fr-FR" dirty="0"/>
          </a:p>
          <a:p>
            <a:r>
              <a:rPr lang="fr-FR" sz="1800" b="1" dirty="0" smtClean="0"/>
              <a:t>Procédés faisceau / expérimental</a:t>
            </a:r>
            <a:endParaRPr lang="fr-FR" sz="1800" b="1" dirty="0"/>
          </a:p>
          <a:p>
            <a:pPr marL="285750" indent="-285750">
              <a:spcBef>
                <a:spcPts val="600"/>
              </a:spcBef>
              <a:buClr>
                <a:srgbClr val="ED7D31"/>
              </a:buClr>
              <a:buFont typeface="Arial" panose="020B0604020202020204" pitchFamily="34" charset="0"/>
              <a:buChar char="•"/>
            </a:pPr>
            <a:r>
              <a:rPr lang="fr-FR" dirty="0"/>
              <a:t>Préparation installation des procédés -&gt; nov. 25</a:t>
            </a:r>
          </a:p>
          <a:p>
            <a:pPr marL="285750" indent="-285750">
              <a:spcBef>
                <a:spcPts val="600"/>
              </a:spcBef>
              <a:buClr>
                <a:srgbClr val="ED7D31"/>
              </a:buClr>
              <a:buFont typeface="Arial" panose="020B0604020202020204" pitchFamily="34" charset="0"/>
              <a:buChar char="•"/>
            </a:pPr>
            <a:r>
              <a:rPr lang="fr-FR" dirty="0" smtClean="0"/>
              <a:t>Encle</a:t>
            </a:r>
            <a:r>
              <a:rPr lang="fr-FR" dirty="0" smtClean="0"/>
              <a:t>nchement de la prestation de câblage avant la fin de l’année</a:t>
            </a:r>
            <a:endParaRPr lang="fr-FR" dirty="0"/>
          </a:p>
          <a:p>
            <a:r>
              <a:rPr lang="fr-FR" sz="1800" b="1" dirty="0"/>
              <a:t>Procédé sûreté/sécurité </a:t>
            </a:r>
          </a:p>
          <a:p>
            <a:pPr marL="285750" indent="-285750">
              <a:spcBef>
                <a:spcPts val="600"/>
              </a:spcBef>
              <a:buClr>
                <a:srgbClr val="ED7D31"/>
              </a:buClr>
              <a:buFont typeface="Arial" panose="020B0604020202020204" pitchFamily="34" charset="0"/>
              <a:buChar char="•"/>
            </a:pPr>
            <a:r>
              <a:rPr lang="fr-FR" dirty="0"/>
              <a:t>Avancement très lent car priorité RH communes sur réception, mise en exploitation bâtiment et autres activités GANIL</a:t>
            </a:r>
          </a:p>
          <a:p>
            <a:pPr marL="285750" indent="-285750">
              <a:spcBef>
                <a:spcPts val="600"/>
              </a:spcBef>
              <a:buFont typeface="Arial" panose="020B0604020202020204" pitchFamily="34" charset="0"/>
              <a:buChar char="•"/>
            </a:pPr>
            <a:endParaRPr lang="fr-FR" dirty="0"/>
          </a:p>
          <a:p>
            <a:endParaRPr lang="fr-FR" dirty="0" smtClean="0"/>
          </a:p>
          <a:p>
            <a:endParaRPr lang="fr-FR" dirty="0" smtClean="0"/>
          </a:p>
          <a:p>
            <a:endParaRPr lang="fr-FR" dirty="0"/>
          </a:p>
        </p:txBody>
      </p:sp>
      <p:sp>
        <p:nvSpPr>
          <p:cNvPr id="6" name="Espace réservé du contenu 5"/>
          <p:cNvSpPr>
            <a:spLocks noGrp="1"/>
          </p:cNvSpPr>
          <p:nvPr>
            <p:ph sz="half" idx="2"/>
          </p:nvPr>
        </p:nvSpPr>
        <p:spPr>
          <a:xfrm>
            <a:off x="6203950" y="1264024"/>
            <a:ext cx="5292724" cy="5053975"/>
          </a:xfrm>
        </p:spPr>
        <p:txBody>
          <a:bodyPr>
            <a:normAutofit fontScale="92500" lnSpcReduction="20000"/>
          </a:bodyPr>
          <a:lstStyle/>
          <a:p>
            <a:r>
              <a:rPr lang="fr-FR" sz="1900" b="1" dirty="0"/>
              <a:t>Planning</a:t>
            </a:r>
            <a:endParaRPr lang="fr-FR" sz="1800" b="1" dirty="0"/>
          </a:p>
          <a:p>
            <a:pPr marL="285750" indent="-285750">
              <a:lnSpc>
                <a:spcPct val="100000"/>
              </a:lnSpc>
              <a:spcBef>
                <a:spcPts val="600"/>
              </a:spcBef>
              <a:buClr>
                <a:srgbClr val="ED7D31"/>
              </a:buClr>
              <a:buFont typeface="Arial" panose="020B0604020202020204" pitchFamily="34" charset="0"/>
              <a:buChar char="•"/>
            </a:pPr>
            <a:r>
              <a:rPr lang="fr-FR" sz="1700" dirty="0">
                <a:solidFill>
                  <a:schemeClr val="bg1">
                    <a:lumMod val="85000"/>
                  </a:schemeClr>
                </a:solidFill>
              </a:rPr>
              <a:t>Tenu mais au </a:t>
            </a:r>
            <a:r>
              <a:rPr lang="fr-FR" sz="1700" dirty="0" smtClean="0">
                <a:solidFill>
                  <a:schemeClr val="bg1">
                    <a:lumMod val="85000"/>
                  </a:schemeClr>
                </a:solidFill>
              </a:rPr>
              <a:t>prix de l’externalisation </a:t>
            </a:r>
            <a:r>
              <a:rPr lang="fr-FR" sz="1700" dirty="0">
                <a:solidFill>
                  <a:schemeClr val="bg1">
                    <a:lumMod val="85000"/>
                  </a:schemeClr>
                </a:solidFill>
              </a:rPr>
              <a:t>de nombreuses </a:t>
            </a:r>
            <a:r>
              <a:rPr lang="fr-FR" sz="1700" dirty="0" smtClean="0">
                <a:solidFill>
                  <a:schemeClr val="bg1">
                    <a:lumMod val="85000"/>
                  </a:schemeClr>
                </a:solidFill>
              </a:rPr>
              <a:t>activités (impact budgétaire)</a:t>
            </a:r>
            <a:endParaRPr lang="fr-FR" sz="1700" dirty="0">
              <a:solidFill>
                <a:schemeClr val="bg1">
                  <a:lumMod val="85000"/>
                </a:schemeClr>
              </a:solidFill>
            </a:endParaRPr>
          </a:p>
          <a:p>
            <a:pPr marL="285750" indent="-285750">
              <a:lnSpc>
                <a:spcPct val="100000"/>
              </a:lnSpc>
              <a:spcBef>
                <a:spcPts val="600"/>
              </a:spcBef>
              <a:buClr>
                <a:srgbClr val="ED7D31"/>
              </a:buClr>
              <a:buFont typeface="Arial" panose="020B0604020202020204" pitchFamily="34" charset="0"/>
              <a:buChar char="•"/>
            </a:pPr>
            <a:r>
              <a:rPr lang="fr-FR" sz="1700" dirty="0">
                <a:solidFill>
                  <a:schemeClr val="bg1">
                    <a:lumMod val="85000"/>
                  </a:schemeClr>
                </a:solidFill>
              </a:rPr>
              <a:t>Risque d’une importante dégradation de cette tenue dès la fin de l’année pour les programmes installation des procédés et d’autorisations administrative par défaut RH</a:t>
            </a:r>
          </a:p>
          <a:p>
            <a:r>
              <a:rPr lang="fr-FR" sz="1900" b="1" dirty="0"/>
              <a:t>Budget</a:t>
            </a:r>
          </a:p>
          <a:p>
            <a:pPr marL="285750" indent="-285750">
              <a:lnSpc>
                <a:spcPct val="100000"/>
              </a:lnSpc>
              <a:spcBef>
                <a:spcPts val="600"/>
              </a:spcBef>
              <a:buClr>
                <a:srgbClr val="ED7D31"/>
              </a:buClr>
              <a:buFont typeface="Arial" panose="020B0604020202020204" pitchFamily="34" charset="0"/>
              <a:buChar char="•"/>
            </a:pPr>
            <a:r>
              <a:rPr lang="fr-FR" sz="1700" dirty="0">
                <a:solidFill>
                  <a:schemeClr val="bg1">
                    <a:lumMod val="85000"/>
                  </a:schemeClr>
                </a:solidFill>
              </a:rPr>
              <a:t>Plusieurs négociations autour du bâtiment afin de réduire a maxima le prévisionnel de réclamations</a:t>
            </a:r>
          </a:p>
          <a:p>
            <a:pPr marL="285750" indent="-285750">
              <a:lnSpc>
                <a:spcPct val="100000"/>
              </a:lnSpc>
              <a:spcBef>
                <a:spcPts val="600"/>
              </a:spcBef>
              <a:buClr>
                <a:srgbClr val="ED7D31"/>
              </a:buClr>
              <a:buFont typeface="Arial" panose="020B0604020202020204" pitchFamily="34" charset="0"/>
              <a:buChar char="•"/>
            </a:pPr>
            <a:r>
              <a:rPr lang="fr-FR" sz="1700" dirty="0">
                <a:solidFill>
                  <a:schemeClr val="bg1">
                    <a:lumMod val="85000"/>
                  </a:schemeClr>
                </a:solidFill>
              </a:rPr>
              <a:t>Consolidation du budget requis terminaison sur base d’évolution des marchés actuels : seconde révision budgétaire à hauteur de 2M€ </a:t>
            </a:r>
          </a:p>
          <a:p>
            <a:r>
              <a:rPr lang="fr-FR" sz="1900" b="1" dirty="0"/>
              <a:t>Organisation</a:t>
            </a:r>
          </a:p>
          <a:p>
            <a:pPr marL="285750" indent="-285750">
              <a:lnSpc>
                <a:spcPct val="100000"/>
              </a:lnSpc>
              <a:spcBef>
                <a:spcPts val="600"/>
              </a:spcBef>
              <a:buClr>
                <a:srgbClr val="ED7D31"/>
              </a:buClr>
              <a:buFont typeface="Arial" panose="020B0604020202020204" pitchFamily="34" charset="0"/>
              <a:buChar char="•"/>
            </a:pPr>
            <a:r>
              <a:rPr lang="fr-FR" sz="1700" dirty="0">
                <a:solidFill>
                  <a:schemeClr val="bg1">
                    <a:lumMod val="85000"/>
                  </a:schemeClr>
                </a:solidFill>
              </a:rPr>
              <a:t>Application très progressive des recommandations de la revue de moyen 2025 en raison du travail considérable que cela nécessite dans le contexte</a:t>
            </a:r>
          </a:p>
          <a:p>
            <a:pPr marL="285750" indent="-285750">
              <a:lnSpc>
                <a:spcPct val="100000"/>
              </a:lnSpc>
              <a:spcBef>
                <a:spcPts val="600"/>
              </a:spcBef>
              <a:buClr>
                <a:srgbClr val="ED7D31"/>
              </a:buClr>
              <a:buFont typeface="Arial" panose="020B0604020202020204" pitchFamily="34" charset="0"/>
              <a:buChar char="•"/>
            </a:pPr>
            <a:r>
              <a:rPr lang="fr-FR" sz="1700" dirty="0">
                <a:solidFill>
                  <a:schemeClr val="bg1">
                    <a:lumMod val="85000"/>
                  </a:schemeClr>
                </a:solidFill>
              </a:rPr>
              <a:t>Création d’un « </a:t>
            </a:r>
            <a:r>
              <a:rPr lang="fr-FR" sz="1700" dirty="0" err="1">
                <a:solidFill>
                  <a:schemeClr val="bg1">
                    <a:lumMod val="85000"/>
                  </a:schemeClr>
                </a:solidFill>
              </a:rPr>
              <a:t>project</a:t>
            </a:r>
            <a:r>
              <a:rPr lang="fr-FR" sz="1700" dirty="0">
                <a:solidFill>
                  <a:schemeClr val="bg1">
                    <a:lumMod val="85000"/>
                  </a:schemeClr>
                </a:solidFill>
              </a:rPr>
              <a:t> office » (direction de projet étendue au nouveau coordonnateur technique du projet et au responsable sécurité nucléaire</a:t>
            </a:r>
            <a:r>
              <a:rPr lang="fr-FR" sz="1700" dirty="0" smtClean="0">
                <a:solidFill>
                  <a:schemeClr val="bg1">
                    <a:lumMod val="85000"/>
                  </a:schemeClr>
                </a:solidFill>
              </a:rPr>
              <a:t>)</a:t>
            </a:r>
          </a:p>
          <a:p>
            <a:pPr marL="285750" indent="-285750">
              <a:lnSpc>
                <a:spcPct val="100000"/>
              </a:lnSpc>
              <a:spcBef>
                <a:spcPts val="600"/>
              </a:spcBef>
              <a:buClr>
                <a:srgbClr val="ED7D31"/>
              </a:buClr>
              <a:buFont typeface="Arial" panose="020B0604020202020204" pitchFamily="34" charset="0"/>
              <a:buChar char="•"/>
            </a:pPr>
            <a:r>
              <a:rPr lang="fr-FR" sz="1700" dirty="0" smtClean="0">
                <a:solidFill>
                  <a:schemeClr val="bg1">
                    <a:lumMod val="85000"/>
                  </a:schemeClr>
                </a:solidFill>
              </a:rPr>
              <a:t>Planning chargé construit sur les 3 années à venir</a:t>
            </a:r>
            <a:endParaRPr lang="fr-FR" sz="1700" dirty="0">
              <a:solidFill>
                <a:schemeClr val="bg1">
                  <a:lumMod val="85000"/>
                </a:schemeClr>
              </a:solidFill>
            </a:endParaRPr>
          </a:p>
          <a:p>
            <a:endParaRPr lang="fr-FR" dirty="0"/>
          </a:p>
        </p:txBody>
      </p:sp>
      <p:sp>
        <p:nvSpPr>
          <p:cNvPr id="3" name="Espace réservé du numéro de diapositive 2"/>
          <p:cNvSpPr>
            <a:spLocks noGrp="1"/>
          </p:cNvSpPr>
          <p:nvPr>
            <p:ph type="sldNum" sz="quarter" idx="12"/>
          </p:nvPr>
        </p:nvSpPr>
        <p:spPr/>
        <p:txBody>
          <a:bodyPr/>
          <a:lstStyle/>
          <a:p>
            <a:fld id="{94B63599-5DA0-BE42-AE37-88D1760620F1}" type="slidenum">
              <a:rPr lang="fr-FR" smtClean="0"/>
              <a:t>2</a:t>
            </a:fld>
            <a:endParaRPr lang="fr-FR"/>
          </a:p>
        </p:txBody>
      </p:sp>
      <p:sp>
        <p:nvSpPr>
          <p:cNvPr id="4" name="Titre 3"/>
          <p:cNvSpPr>
            <a:spLocks noGrp="1"/>
          </p:cNvSpPr>
          <p:nvPr>
            <p:ph type="title"/>
          </p:nvPr>
        </p:nvSpPr>
        <p:spPr>
          <a:xfrm>
            <a:off x="285750" y="284"/>
            <a:ext cx="12326048" cy="655236"/>
          </a:xfrm>
        </p:spPr>
        <p:txBody>
          <a:bodyPr>
            <a:normAutofit/>
          </a:bodyPr>
          <a:lstStyle/>
          <a:p>
            <a:r>
              <a:rPr lang="fr-FR" dirty="0" smtClean="0"/>
              <a:t>Evolution générale du projet</a:t>
            </a:r>
            <a:endParaRPr lang="fr-FR" dirty="0"/>
          </a:p>
        </p:txBody>
      </p:sp>
    </p:spTree>
    <p:extLst>
      <p:ext uri="{BB962C8B-B14F-4D97-AF65-F5344CB8AC3E}">
        <p14:creationId xmlns:p14="http://schemas.microsoft.com/office/powerpoint/2010/main" val="1175069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86870" y="284"/>
            <a:ext cx="12324928" cy="655236"/>
          </a:xfrm>
        </p:spPr>
        <p:txBody>
          <a:bodyPr>
            <a:normAutofit/>
          </a:bodyPr>
          <a:lstStyle/>
          <a:p>
            <a:r>
              <a:rPr lang="fr-FR" dirty="0"/>
              <a:t>Situation chantier bâtiment</a:t>
            </a:r>
          </a:p>
        </p:txBody>
      </p:sp>
      <p:sp>
        <p:nvSpPr>
          <p:cNvPr id="11" name="ZoneTexte 10"/>
          <p:cNvSpPr txBox="1"/>
          <p:nvPr/>
        </p:nvSpPr>
        <p:spPr>
          <a:xfrm>
            <a:off x="286870" y="816799"/>
            <a:ext cx="3327321" cy="400110"/>
          </a:xfrm>
          <a:prstGeom prst="rect">
            <a:avLst/>
          </a:prstGeom>
          <a:noFill/>
        </p:spPr>
        <p:txBody>
          <a:bodyPr wrap="none" rtlCol="0">
            <a:spAutoFit/>
          </a:bodyPr>
          <a:lstStyle/>
          <a:p>
            <a:r>
              <a:rPr lang="fr-FR" sz="2000" b="1" dirty="0">
                <a:solidFill>
                  <a:srgbClr val="7030A0"/>
                </a:solidFill>
              </a:rPr>
              <a:t>… à </a:t>
            </a:r>
            <a:r>
              <a:rPr lang="fr-FR" sz="2000" b="1" dirty="0" smtClean="0">
                <a:solidFill>
                  <a:srgbClr val="7030A0"/>
                </a:solidFill>
              </a:rPr>
              <a:t>3 semaines </a:t>
            </a:r>
            <a:r>
              <a:rPr lang="fr-FR" sz="2000" b="1" dirty="0">
                <a:solidFill>
                  <a:srgbClr val="7030A0"/>
                </a:solidFill>
              </a:rPr>
              <a:t>de la livraison</a:t>
            </a:r>
            <a:endParaRPr lang="fr-FR" sz="2000" b="1" baseline="30000" dirty="0">
              <a:solidFill>
                <a:srgbClr val="7030A0"/>
              </a:solidFill>
            </a:endParaRPr>
          </a:p>
        </p:txBody>
      </p:sp>
      <p:sp>
        <p:nvSpPr>
          <p:cNvPr id="14" name="ZoneTexte 13"/>
          <p:cNvSpPr txBox="1"/>
          <p:nvPr/>
        </p:nvSpPr>
        <p:spPr>
          <a:xfrm>
            <a:off x="779929" y="1412776"/>
            <a:ext cx="3262135" cy="1661993"/>
          </a:xfrm>
          <a:prstGeom prst="rect">
            <a:avLst/>
          </a:prstGeom>
          <a:noFill/>
        </p:spPr>
        <p:txBody>
          <a:bodyPr wrap="square" rtlCol="0">
            <a:spAutoFit/>
          </a:bodyPr>
          <a:lstStyle/>
          <a:p>
            <a:r>
              <a:rPr lang="fr-FR" dirty="0">
                <a:solidFill>
                  <a:srgbClr val="7030A0"/>
                </a:solidFill>
              </a:rPr>
              <a:t>Un bardage horizontal moins élégant et un </a:t>
            </a:r>
            <a:r>
              <a:rPr lang="fr-FR" dirty="0" smtClean="0">
                <a:solidFill>
                  <a:srgbClr val="7030A0"/>
                </a:solidFill>
              </a:rPr>
              <a:t>plaquage </a:t>
            </a:r>
            <a:r>
              <a:rPr lang="fr-FR" dirty="0">
                <a:solidFill>
                  <a:srgbClr val="7030A0"/>
                </a:solidFill>
              </a:rPr>
              <a:t>décoratif « vallée de stabilité » encore absent mais…</a:t>
            </a:r>
          </a:p>
          <a:p>
            <a:endParaRPr lang="fr-FR" baseline="30000" dirty="0">
              <a:solidFill>
                <a:srgbClr val="7030A0"/>
              </a:solidFill>
            </a:endParaRPr>
          </a:p>
          <a:p>
            <a:r>
              <a:rPr lang="fr-FR" baseline="30000" dirty="0">
                <a:solidFill>
                  <a:srgbClr val="7030A0"/>
                </a:solidFill>
              </a:rPr>
              <a:t> </a:t>
            </a:r>
            <a:r>
              <a:rPr lang="fr-FR" dirty="0">
                <a:solidFill>
                  <a:srgbClr val="7030A0"/>
                </a:solidFill>
              </a:rPr>
              <a:t>   </a:t>
            </a:r>
            <a:r>
              <a:rPr lang="fr-FR" dirty="0" smtClean="0">
                <a:solidFill>
                  <a:srgbClr val="7030A0"/>
                </a:solidFill>
              </a:rPr>
              <a:t>	… une </a:t>
            </a:r>
            <a:r>
              <a:rPr lang="fr-FR" dirty="0">
                <a:solidFill>
                  <a:srgbClr val="7030A0"/>
                </a:solidFill>
              </a:rPr>
              <a:t>réalité !</a:t>
            </a:r>
            <a:endParaRPr lang="fr-FR" baseline="30000" dirty="0">
              <a:solidFill>
                <a:srgbClr val="7030A0"/>
              </a:solidFill>
            </a:endParaRPr>
          </a:p>
        </p:txBody>
      </p:sp>
      <p:sp>
        <p:nvSpPr>
          <p:cNvPr id="6" name="ZoneTexte 5"/>
          <p:cNvSpPr txBox="1"/>
          <p:nvPr/>
        </p:nvSpPr>
        <p:spPr>
          <a:xfrm>
            <a:off x="1686755" y="6179224"/>
            <a:ext cx="2600327" cy="338554"/>
          </a:xfrm>
          <a:prstGeom prst="rect">
            <a:avLst/>
          </a:prstGeom>
          <a:noFill/>
        </p:spPr>
        <p:txBody>
          <a:bodyPr wrap="none" rtlCol="0">
            <a:spAutoFit/>
          </a:bodyPr>
          <a:lstStyle/>
          <a:p>
            <a:r>
              <a:rPr lang="fr-FR" sz="1600" i="1" dirty="0">
                <a:solidFill>
                  <a:schemeClr val="bg1"/>
                </a:solidFill>
              </a:rPr>
              <a:t>Projet architecturale de 2018</a:t>
            </a:r>
          </a:p>
        </p:txBody>
      </p:sp>
      <p:sp>
        <p:nvSpPr>
          <p:cNvPr id="12" name="ZoneTexte 11"/>
          <p:cNvSpPr txBox="1"/>
          <p:nvPr/>
        </p:nvSpPr>
        <p:spPr>
          <a:xfrm>
            <a:off x="6960097" y="3528381"/>
            <a:ext cx="2978829" cy="338554"/>
          </a:xfrm>
          <a:prstGeom prst="rect">
            <a:avLst/>
          </a:prstGeom>
          <a:noFill/>
        </p:spPr>
        <p:txBody>
          <a:bodyPr wrap="none" rtlCol="0">
            <a:spAutoFit/>
          </a:bodyPr>
          <a:lstStyle/>
          <a:p>
            <a:r>
              <a:rPr lang="fr-FR" sz="1600" i="1" dirty="0">
                <a:solidFill>
                  <a:schemeClr val="bg1"/>
                </a:solidFill>
              </a:rPr>
              <a:t>Prise de vue du 9 septembre 2025</a:t>
            </a:r>
          </a:p>
        </p:txBody>
      </p:sp>
      <p:pic>
        <p:nvPicPr>
          <p:cNvPr id="7" name="Image 6"/>
          <p:cNvPicPr>
            <a:picLocks noChangeAspect="1"/>
          </p:cNvPicPr>
          <p:nvPr/>
        </p:nvPicPr>
        <p:blipFill>
          <a:blip r:embed="rId2"/>
          <a:stretch>
            <a:fillRect/>
          </a:stretch>
        </p:blipFill>
        <p:spPr>
          <a:xfrm>
            <a:off x="1334148" y="3791285"/>
            <a:ext cx="9145015" cy="2457327"/>
          </a:xfrm>
          <a:prstGeom prst="rect">
            <a:avLst/>
          </a:prstGeom>
        </p:spPr>
      </p:pic>
      <p:pic>
        <p:nvPicPr>
          <p:cNvPr id="8" name="Imag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8212" y="827600"/>
            <a:ext cx="6562164" cy="2826219"/>
          </a:xfrm>
          <a:prstGeom prst="rect">
            <a:avLst/>
          </a:prstGeom>
        </p:spPr>
      </p:pic>
      <p:sp>
        <p:nvSpPr>
          <p:cNvPr id="9" name="ZoneTexte 8"/>
          <p:cNvSpPr txBox="1"/>
          <p:nvPr/>
        </p:nvSpPr>
        <p:spPr>
          <a:xfrm>
            <a:off x="7470794" y="3315265"/>
            <a:ext cx="3697760" cy="338554"/>
          </a:xfrm>
          <a:prstGeom prst="rect">
            <a:avLst/>
          </a:prstGeom>
          <a:noFill/>
        </p:spPr>
        <p:txBody>
          <a:bodyPr wrap="square" rtlCol="0">
            <a:spAutoFit/>
          </a:bodyPr>
          <a:lstStyle/>
          <a:p>
            <a:r>
              <a:rPr lang="fr-FR" sz="1600" dirty="0">
                <a:solidFill>
                  <a:srgbClr val="DFC9EF"/>
                </a:solidFill>
              </a:rPr>
              <a:t>Vue du chantier au 9 septembre 2025</a:t>
            </a:r>
          </a:p>
        </p:txBody>
      </p:sp>
      <p:sp>
        <p:nvSpPr>
          <p:cNvPr id="15" name="ZoneTexte 14"/>
          <p:cNvSpPr txBox="1"/>
          <p:nvPr/>
        </p:nvSpPr>
        <p:spPr>
          <a:xfrm>
            <a:off x="1460236" y="3842800"/>
            <a:ext cx="4789039" cy="338554"/>
          </a:xfrm>
          <a:prstGeom prst="rect">
            <a:avLst/>
          </a:prstGeom>
          <a:noFill/>
        </p:spPr>
        <p:txBody>
          <a:bodyPr wrap="square" rtlCol="0">
            <a:spAutoFit/>
          </a:bodyPr>
          <a:lstStyle/>
          <a:p>
            <a:r>
              <a:rPr lang="fr-FR" sz="1600" dirty="0">
                <a:solidFill>
                  <a:srgbClr val="7030A0"/>
                </a:solidFill>
              </a:rPr>
              <a:t>Vue architecturale concours MOE le 5 avril 2018</a:t>
            </a:r>
          </a:p>
        </p:txBody>
      </p:sp>
      <p:sp>
        <p:nvSpPr>
          <p:cNvPr id="16" name="Espace réservé du numéro de diapositive 2"/>
          <p:cNvSpPr>
            <a:spLocks noGrp="1"/>
          </p:cNvSpPr>
          <p:nvPr>
            <p:ph type="sldNum" sz="quarter" idx="12"/>
          </p:nvPr>
        </p:nvSpPr>
        <p:spPr>
          <a:xfrm>
            <a:off x="695325" y="6318001"/>
            <a:ext cx="504083" cy="540000"/>
          </a:xfrm>
        </p:spPr>
        <p:txBody>
          <a:bodyPr/>
          <a:lstStyle/>
          <a:p>
            <a:fld id="{94B63599-5DA0-BE42-AE37-88D1760620F1}" type="slidenum">
              <a:rPr lang="fr-FR" smtClean="0"/>
              <a:t>3</a:t>
            </a:fld>
            <a:endParaRPr lang="fr-FR"/>
          </a:p>
        </p:txBody>
      </p:sp>
    </p:spTree>
    <p:extLst>
      <p:ext uri="{BB962C8B-B14F-4D97-AF65-F5344CB8AC3E}">
        <p14:creationId xmlns:p14="http://schemas.microsoft.com/office/powerpoint/2010/main" val="31595390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00928" y="284"/>
            <a:ext cx="12310870" cy="655236"/>
          </a:xfrm>
        </p:spPr>
        <p:txBody>
          <a:bodyPr>
            <a:normAutofit/>
          </a:bodyPr>
          <a:lstStyle/>
          <a:p>
            <a:r>
              <a:rPr lang="fr-FR" dirty="0"/>
              <a:t>Situation chantier bâtiment</a:t>
            </a:r>
          </a:p>
        </p:txBody>
      </p:sp>
      <p:sp>
        <p:nvSpPr>
          <p:cNvPr id="5" name="ZoneTexte 4"/>
          <p:cNvSpPr txBox="1"/>
          <p:nvPr/>
        </p:nvSpPr>
        <p:spPr>
          <a:xfrm>
            <a:off x="234882" y="2976907"/>
            <a:ext cx="4286949" cy="338554"/>
          </a:xfrm>
          <a:prstGeom prst="rect">
            <a:avLst/>
          </a:prstGeom>
          <a:noFill/>
        </p:spPr>
        <p:txBody>
          <a:bodyPr wrap="square" rtlCol="0">
            <a:spAutoFit/>
          </a:bodyPr>
          <a:lstStyle/>
          <a:p>
            <a:r>
              <a:rPr lang="fr-FR" sz="1600" dirty="0">
                <a:solidFill>
                  <a:srgbClr val="7030A0"/>
                </a:solidFill>
              </a:rPr>
              <a:t>Un vaste hall </a:t>
            </a:r>
            <a:r>
              <a:rPr lang="fr-FR" sz="1600" dirty="0" smtClean="0">
                <a:solidFill>
                  <a:srgbClr val="7030A0"/>
                </a:solidFill>
              </a:rPr>
              <a:t>d’expérience, </a:t>
            </a:r>
            <a:r>
              <a:rPr lang="fr-FR" sz="1600" dirty="0">
                <a:solidFill>
                  <a:srgbClr val="7030A0"/>
                </a:solidFill>
              </a:rPr>
              <a:t>mais aussi…</a:t>
            </a:r>
            <a:endParaRPr lang="fr-FR" sz="1600" baseline="30000" dirty="0">
              <a:solidFill>
                <a:srgbClr val="7030A0"/>
              </a:solidFill>
            </a:endParaRPr>
          </a:p>
        </p:txBody>
      </p:sp>
      <p:pic>
        <p:nvPicPr>
          <p:cNvPr id="18" name="Imag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4448" y="699348"/>
            <a:ext cx="4936088" cy="2295755"/>
          </a:xfrm>
          <a:prstGeom prst="rect">
            <a:avLst/>
          </a:prstGeom>
        </p:spPr>
      </p:pic>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3382" y="2712486"/>
            <a:ext cx="2610931" cy="1733385"/>
          </a:xfrm>
          <a:prstGeom prst="rect">
            <a:avLst/>
          </a:prstGeom>
        </p:spPr>
      </p:pic>
      <p:pic>
        <p:nvPicPr>
          <p:cNvPr id="6" name="Imag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93649" y="781595"/>
            <a:ext cx="2507122" cy="1781297"/>
          </a:xfrm>
          <a:prstGeom prst="rect">
            <a:avLst/>
          </a:prstGeom>
        </p:spPr>
      </p:pic>
      <p:pic>
        <p:nvPicPr>
          <p:cNvPr id="7" name="Imag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18557" y="4087101"/>
            <a:ext cx="1765374" cy="2205343"/>
          </a:xfrm>
          <a:prstGeom prst="rect">
            <a:avLst/>
          </a:prstGeom>
        </p:spPr>
      </p:pic>
      <p:pic>
        <p:nvPicPr>
          <p:cNvPr id="11" name="Imag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0928" y="4073649"/>
            <a:ext cx="3145063" cy="2232248"/>
          </a:xfrm>
          <a:prstGeom prst="rect">
            <a:avLst/>
          </a:prstGeom>
        </p:spPr>
      </p:pic>
      <p:pic>
        <p:nvPicPr>
          <p:cNvPr id="13" name="Imag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00523" y="4550832"/>
            <a:ext cx="3600950" cy="1740810"/>
          </a:xfrm>
          <a:prstGeom prst="rect">
            <a:avLst/>
          </a:prstGeom>
        </p:spPr>
      </p:pic>
      <p:sp>
        <p:nvSpPr>
          <p:cNvPr id="24" name="ZoneTexte 23"/>
          <p:cNvSpPr txBox="1"/>
          <p:nvPr/>
        </p:nvSpPr>
        <p:spPr>
          <a:xfrm>
            <a:off x="234882" y="3240144"/>
            <a:ext cx="5149049" cy="738664"/>
          </a:xfrm>
          <a:prstGeom prst="rect">
            <a:avLst/>
          </a:prstGeom>
          <a:noFill/>
        </p:spPr>
        <p:txBody>
          <a:bodyPr wrap="square" rtlCol="0">
            <a:spAutoFit/>
          </a:bodyPr>
          <a:lstStyle/>
          <a:p>
            <a:r>
              <a:rPr lang="fr-FR" sz="1400" dirty="0">
                <a:solidFill>
                  <a:srgbClr val="7030A0"/>
                </a:solidFill>
              </a:rPr>
              <a:t>… des voies de circulation, des équipements spéciaux, des systèmes de réfrigération, une ventilation nucléaire, des locaux électriques et un nouvel espace de travail à exploiter sous </a:t>
            </a:r>
            <a:r>
              <a:rPr lang="fr-FR" sz="1400" dirty="0" smtClean="0">
                <a:solidFill>
                  <a:srgbClr val="7030A0"/>
                </a:solidFill>
              </a:rPr>
              <a:t>peu et… des contrôles</a:t>
            </a:r>
            <a:endParaRPr lang="fr-FR" sz="1400" baseline="30000" dirty="0">
              <a:solidFill>
                <a:srgbClr val="7030A0"/>
              </a:solidFill>
            </a:endParaRPr>
          </a:p>
        </p:txBody>
      </p:sp>
      <p:pic>
        <p:nvPicPr>
          <p:cNvPr id="14" name="Imag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69407" y="2712486"/>
            <a:ext cx="2031233" cy="1735623"/>
          </a:xfrm>
          <a:prstGeom prst="rect">
            <a:avLst/>
          </a:prstGeom>
        </p:spPr>
      </p:pic>
      <p:sp>
        <p:nvSpPr>
          <p:cNvPr id="16" name="Espace réservé du numéro de diapositive 2"/>
          <p:cNvSpPr>
            <a:spLocks noGrp="1"/>
          </p:cNvSpPr>
          <p:nvPr>
            <p:ph type="sldNum" sz="quarter" idx="12"/>
          </p:nvPr>
        </p:nvSpPr>
        <p:spPr>
          <a:xfrm>
            <a:off x="695325" y="6318001"/>
            <a:ext cx="504083" cy="540000"/>
          </a:xfrm>
        </p:spPr>
        <p:txBody>
          <a:bodyPr/>
          <a:lstStyle/>
          <a:p>
            <a:fld id="{94B63599-5DA0-BE42-AE37-88D1760620F1}" type="slidenum">
              <a:rPr lang="fr-FR" smtClean="0"/>
              <a:t>4</a:t>
            </a:fld>
            <a:endParaRPr lang="fr-FR"/>
          </a:p>
        </p:txBody>
      </p:sp>
      <p:pic>
        <p:nvPicPr>
          <p:cNvPr id="8" name="Imag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43838" y="4571946"/>
            <a:ext cx="2292927" cy="1719695"/>
          </a:xfrm>
          <a:prstGeom prst="rect">
            <a:avLst/>
          </a:prstGeom>
        </p:spPr>
      </p:pic>
      <p:pic>
        <p:nvPicPr>
          <p:cNvPr id="9" name="Image 8"/>
          <p:cNvPicPr>
            <a:picLocks noChangeAspect="1"/>
          </p:cNvPicPr>
          <p:nvPr/>
        </p:nvPicPr>
        <p:blipFill rotWithShape="1">
          <a:blip r:embed="rId10">
            <a:extLst>
              <a:ext uri="{28A0092B-C50C-407E-A947-70E740481C1C}">
                <a14:useLocalDpi xmlns:a14="http://schemas.microsoft.com/office/drawing/2010/main" val="0"/>
              </a:ext>
            </a:extLst>
          </a:blip>
          <a:srcRect l="11772" r="12248"/>
          <a:stretch/>
        </p:blipFill>
        <p:spPr>
          <a:xfrm>
            <a:off x="10349345" y="2699082"/>
            <a:ext cx="1756063" cy="1733385"/>
          </a:xfrm>
          <a:prstGeom prst="rect">
            <a:avLst/>
          </a:prstGeom>
        </p:spPr>
      </p:pic>
      <p:pic>
        <p:nvPicPr>
          <p:cNvPr id="12" name="Imag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62869" y="781594"/>
            <a:ext cx="2375062" cy="1781297"/>
          </a:xfrm>
          <a:prstGeom prst="rect">
            <a:avLst/>
          </a:prstGeom>
        </p:spPr>
      </p:pic>
      <p:pic>
        <p:nvPicPr>
          <p:cNvPr id="20" name="Image 19"/>
          <p:cNvPicPr>
            <a:picLocks noChangeAspect="1"/>
          </p:cNvPicPr>
          <p:nvPr/>
        </p:nvPicPr>
        <p:blipFill>
          <a:blip r:embed="rId12"/>
          <a:stretch>
            <a:fillRect/>
          </a:stretch>
        </p:blipFill>
        <p:spPr>
          <a:xfrm>
            <a:off x="10791715" y="896574"/>
            <a:ext cx="1199393" cy="1666317"/>
          </a:xfrm>
          <a:prstGeom prst="rect">
            <a:avLst/>
          </a:prstGeom>
        </p:spPr>
      </p:pic>
    </p:spTree>
    <p:extLst>
      <p:ext uri="{BB962C8B-B14F-4D97-AF65-F5344CB8AC3E}">
        <p14:creationId xmlns:p14="http://schemas.microsoft.com/office/powerpoint/2010/main" val="26107070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sz="half" idx="1"/>
          </p:nvPr>
        </p:nvSpPr>
        <p:spPr/>
        <p:txBody>
          <a:bodyPr>
            <a:normAutofit fontScale="92500" lnSpcReduction="20000"/>
          </a:bodyPr>
          <a:lstStyle/>
          <a:p>
            <a:pPr lvl="0"/>
            <a:r>
              <a:rPr lang="fr-FR" sz="1900" b="1" dirty="0" smtClean="0">
                <a:solidFill>
                  <a:srgbClr val="000000"/>
                </a:solidFill>
              </a:rPr>
              <a:t>Procédé faisceau (PRO-F)</a:t>
            </a:r>
            <a:endParaRPr lang="fr-FR" sz="1900" b="1" dirty="0">
              <a:solidFill>
                <a:srgbClr val="000000"/>
              </a:solidFill>
            </a:endParaRPr>
          </a:p>
          <a:p>
            <a:pPr marL="285750" lvl="1" indent="-285750">
              <a:spcBef>
                <a:spcPts val="600"/>
              </a:spcBef>
            </a:pPr>
            <a:r>
              <a:rPr lang="fr-FR" sz="1700" b="1" dirty="0" smtClean="0">
                <a:solidFill>
                  <a:srgbClr val="000000"/>
                </a:solidFill>
              </a:rPr>
              <a:t>Lignes de transport faisceau</a:t>
            </a:r>
            <a:endParaRPr lang="fr-FR" sz="1700" b="1" dirty="0">
              <a:solidFill>
                <a:srgbClr val="000000"/>
              </a:solidFill>
            </a:endParaRPr>
          </a:p>
          <a:p>
            <a:pPr marL="714375" lvl="1" indent="-285750">
              <a:spcBef>
                <a:spcPts val="600"/>
              </a:spcBef>
            </a:pPr>
            <a:r>
              <a:rPr lang="fr-FR" sz="1700" dirty="0" smtClean="0">
                <a:solidFill>
                  <a:srgbClr val="000000"/>
                </a:solidFill>
              </a:rPr>
              <a:t>Synthèse des « manquants » et préparation du chantier procédé (</a:t>
            </a:r>
            <a:r>
              <a:rPr lang="fr-FR" sz="1700" dirty="0" err="1" smtClean="0">
                <a:solidFill>
                  <a:srgbClr val="000000"/>
                </a:solidFill>
              </a:rPr>
              <a:t>IJCLab</a:t>
            </a:r>
            <a:r>
              <a:rPr lang="fr-FR" sz="1700" dirty="0" smtClean="0">
                <a:solidFill>
                  <a:srgbClr val="000000"/>
                </a:solidFill>
              </a:rPr>
              <a:t> – GANIL)</a:t>
            </a:r>
          </a:p>
          <a:p>
            <a:pPr marL="714375" lvl="1" indent="-285750">
              <a:spcBef>
                <a:spcPts val="600"/>
              </a:spcBef>
            </a:pPr>
            <a:r>
              <a:rPr lang="fr-FR" sz="1700" dirty="0" smtClean="0">
                <a:solidFill>
                  <a:srgbClr val="000000"/>
                </a:solidFill>
              </a:rPr>
              <a:t>Etude zone HT (jonction très basse énergie)</a:t>
            </a:r>
          </a:p>
          <a:p>
            <a:pPr marL="285750" lvl="1" indent="-285750">
              <a:spcBef>
                <a:spcPts val="600"/>
              </a:spcBef>
            </a:pPr>
            <a:r>
              <a:rPr lang="fr-FR" sz="1700" b="1" dirty="0" smtClean="0">
                <a:solidFill>
                  <a:srgbClr val="000000"/>
                </a:solidFill>
              </a:rPr>
              <a:t>Système de purification :  </a:t>
            </a:r>
          </a:p>
          <a:p>
            <a:pPr marL="714375" lvl="1" indent="-285750">
              <a:spcBef>
                <a:spcPts val="600"/>
              </a:spcBef>
            </a:pPr>
            <a:r>
              <a:rPr lang="fr-FR" sz="1700" dirty="0" smtClean="0">
                <a:solidFill>
                  <a:srgbClr val="C00000"/>
                </a:solidFill>
              </a:rPr>
              <a:t>Assemblage du RFQ1P (LPCC)</a:t>
            </a:r>
          </a:p>
          <a:p>
            <a:pPr marL="714375" lvl="1" indent="-285750">
              <a:spcBef>
                <a:spcPts val="600"/>
              </a:spcBef>
            </a:pPr>
            <a:r>
              <a:rPr lang="fr-FR" sz="1700" dirty="0" smtClean="0">
                <a:solidFill>
                  <a:srgbClr val="C00000"/>
                </a:solidFill>
              </a:rPr>
              <a:t>Modification des pôles rapportés dipôles HRS (LP2IB) pour correction ordre 2 puis tests</a:t>
            </a:r>
          </a:p>
          <a:p>
            <a:pPr marL="285750" lvl="1" indent="-285750">
              <a:spcBef>
                <a:spcPts val="600"/>
              </a:spcBef>
            </a:pPr>
            <a:r>
              <a:rPr lang="fr-FR" sz="1700" b="1" dirty="0" smtClean="0">
                <a:solidFill>
                  <a:schemeClr val="bg1">
                    <a:lumMod val="85000"/>
                  </a:schemeClr>
                </a:solidFill>
              </a:rPr>
              <a:t>Système de conformation faisceau</a:t>
            </a:r>
            <a:endParaRPr lang="fr-FR" sz="1700" b="1" dirty="0">
              <a:solidFill>
                <a:schemeClr val="bg1">
                  <a:lumMod val="85000"/>
                </a:schemeClr>
              </a:solidFill>
            </a:endParaRPr>
          </a:p>
          <a:p>
            <a:pPr marL="714375" lvl="1" indent="-285750">
              <a:spcBef>
                <a:spcPts val="600"/>
              </a:spcBef>
            </a:pPr>
            <a:r>
              <a:rPr lang="fr-FR" sz="1700" dirty="0" smtClean="0">
                <a:solidFill>
                  <a:schemeClr val="bg1">
                    <a:lumMod val="85000"/>
                  </a:schemeClr>
                </a:solidFill>
              </a:rPr>
              <a:t>Etude d’intégration du GPIB dans le hall (LP2IB) et convergence sur son système de pilotage</a:t>
            </a:r>
          </a:p>
          <a:p>
            <a:pPr marL="714375" lvl="1" indent="-285750">
              <a:spcBef>
                <a:spcPts val="600"/>
              </a:spcBef>
            </a:pPr>
            <a:r>
              <a:rPr lang="fr-FR" sz="1700" dirty="0" smtClean="0">
                <a:solidFill>
                  <a:schemeClr val="bg1">
                    <a:lumMod val="85000"/>
                  </a:schemeClr>
                </a:solidFill>
              </a:rPr>
              <a:t>Conception en cours de la </a:t>
            </a:r>
            <a:r>
              <a:rPr lang="fr-FR" sz="1700" dirty="0" smtClean="0">
                <a:solidFill>
                  <a:schemeClr val="bg1">
                    <a:lumMod val="85000"/>
                  </a:schemeClr>
                </a:solidFill>
              </a:rPr>
              <a:t>station </a:t>
            </a:r>
            <a:r>
              <a:rPr lang="fr-FR" sz="1700" dirty="0" smtClean="0">
                <a:solidFill>
                  <a:schemeClr val="bg1">
                    <a:lumMod val="85000"/>
                  </a:schemeClr>
                </a:solidFill>
              </a:rPr>
              <a:t>d’identification</a:t>
            </a:r>
          </a:p>
          <a:p>
            <a:pPr marL="285750" lvl="1" indent="-285750">
              <a:spcBef>
                <a:spcPts val="600"/>
              </a:spcBef>
            </a:pPr>
            <a:r>
              <a:rPr lang="fr-FR" sz="1700" b="1" dirty="0">
                <a:solidFill>
                  <a:srgbClr val="000000"/>
                </a:solidFill>
              </a:rPr>
              <a:t>Système de </a:t>
            </a:r>
            <a:r>
              <a:rPr lang="fr-FR" sz="1700" b="1" dirty="0" smtClean="0">
                <a:solidFill>
                  <a:srgbClr val="000000"/>
                </a:solidFill>
              </a:rPr>
              <a:t>production de faisceaux stables </a:t>
            </a:r>
            <a:endParaRPr lang="fr-FR" sz="1700" b="1" dirty="0">
              <a:solidFill>
                <a:srgbClr val="000000"/>
              </a:solidFill>
            </a:endParaRPr>
          </a:p>
          <a:p>
            <a:pPr marL="714375" lvl="1" indent="-285750">
              <a:spcBef>
                <a:spcPts val="600"/>
              </a:spcBef>
            </a:pPr>
            <a:r>
              <a:rPr lang="fr-FR" sz="1700" dirty="0" smtClean="0">
                <a:solidFill>
                  <a:srgbClr val="000000"/>
                </a:solidFill>
              </a:rPr>
              <a:t>Organisation étude/ développement ECR1+ (GANIL)</a:t>
            </a:r>
            <a:endParaRPr lang="fr-FR" sz="1700" dirty="0">
              <a:solidFill>
                <a:srgbClr val="000000"/>
              </a:solidFill>
            </a:endParaRPr>
          </a:p>
          <a:p>
            <a:pPr marL="285750" lvl="1" indent="-285750">
              <a:spcBef>
                <a:spcPts val="600"/>
              </a:spcBef>
            </a:pPr>
            <a:r>
              <a:rPr lang="fr-FR" sz="1700" b="1" dirty="0" smtClean="0">
                <a:solidFill>
                  <a:srgbClr val="000000"/>
                </a:solidFill>
              </a:rPr>
              <a:t>Lignes de transport sous haute tension</a:t>
            </a:r>
            <a:endParaRPr lang="fr-FR" sz="1700" b="1" dirty="0">
              <a:solidFill>
                <a:srgbClr val="000000"/>
              </a:solidFill>
            </a:endParaRPr>
          </a:p>
          <a:p>
            <a:pPr marL="714375" lvl="1" indent="-285750">
              <a:spcBef>
                <a:spcPts val="600"/>
              </a:spcBef>
            </a:pPr>
            <a:r>
              <a:rPr lang="fr-FR" sz="1700" dirty="0" smtClean="0">
                <a:solidFill>
                  <a:srgbClr val="000000"/>
                </a:solidFill>
              </a:rPr>
              <a:t>Revue de conception de la structure technique imposée  et des lignes et CC/</a:t>
            </a:r>
            <a:r>
              <a:rPr lang="fr-FR" sz="1700" dirty="0" err="1" smtClean="0">
                <a:solidFill>
                  <a:srgbClr val="000000"/>
                </a:solidFill>
              </a:rPr>
              <a:t>autom</a:t>
            </a:r>
            <a:r>
              <a:rPr lang="fr-FR" sz="1700" dirty="0" smtClean="0">
                <a:solidFill>
                  <a:srgbClr val="000000"/>
                </a:solidFill>
              </a:rPr>
              <a:t> intégrés (Tous laboratoires)</a:t>
            </a:r>
            <a:endParaRPr lang="fr-FR" sz="1700" dirty="0" smtClean="0"/>
          </a:p>
          <a:p>
            <a:endParaRPr lang="fr-FR" dirty="0" smtClean="0"/>
          </a:p>
          <a:p>
            <a:endParaRPr lang="fr-FR" dirty="0"/>
          </a:p>
        </p:txBody>
      </p:sp>
      <p:sp>
        <p:nvSpPr>
          <p:cNvPr id="6" name="Espace réservé du contenu 5"/>
          <p:cNvSpPr>
            <a:spLocks noGrp="1"/>
          </p:cNvSpPr>
          <p:nvPr>
            <p:ph sz="half" idx="2"/>
          </p:nvPr>
        </p:nvSpPr>
        <p:spPr/>
        <p:txBody>
          <a:bodyPr>
            <a:normAutofit/>
          </a:bodyPr>
          <a:lstStyle/>
          <a:p>
            <a:pPr lvl="0"/>
            <a:r>
              <a:rPr lang="fr-FR" sz="1800" b="1" dirty="0" smtClean="0">
                <a:solidFill>
                  <a:schemeClr val="bg1">
                    <a:lumMod val="85000"/>
                  </a:schemeClr>
                </a:solidFill>
              </a:rPr>
              <a:t>Procédé expérimental (PRO-E)</a:t>
            </a:r>
            <a:endParaRPr lang="fr-FR" sz="1800" b="1" dirty="0">
              <a:solidFill>
                <a:schemeClr val="bg1">
                  <a:lumMod val="85000"/>
                </a:schemeClr>
              </a:solidFill>
            </a:endParaRPr>
          </a:p>
          <a:p>
            <a:pPr marL="285750" lvl="0" indent="-285750">
              <a:spcBef>
                <a:spcPts val="600"/>
              </a:spcBef>
              <a:buClr>
                <a:srgbClr val="ED7D31"/>
              </a:buClr>
              <a:buFont typeface="Arial" panose="020B0604020202020204" pitchFamily="34" charset="0"/>
              <a:buChar char="•"/>
            </a:pPr>
            <a:r>
              <a:rPr lang="fr-FR" b="1" dirty="0" smtClean="0">
                <a:solidFill>
                  <a:schemeClr val="bg1">
                    <a:lumMod val="85000"/>
                  </a:schemeClr>
                </a:solidFill>
              </a:rPr>
              <a:t>PIPERADE</a:t>
            </a:r>
            <a:r>
              <a:rPr lang="fr-FR" dirty="0" smtClean="0">
                <a:solidFill>
                  <a:schemeClr val="bg1">
                    <a:lumMod val="85000"/>
                  </a:schemeClr>
                </a:solidFill>
              </a:rPr>
              <a:t> : Reprise de l’étude d’intégration dans la plateforme HT définitive et de la chambre de détection aval permettant l’exploitation du piège. </a:t>
            </a:r>
            <a:endParaRPr lang="fr-FR" dirty="0" smtClean="0">
              <a:solidFill>
                <a:schemeClr val="bg1">
                  <a:lumMod val="85000"/>
                </a:schemeClr>
              </a:solidFill>
            </a:endParaRPr>
          </a:p>
          <a:p>
            <a:pPr marL="285750" lvl="0" indent="-285750">
              <a:spcBef>
                <a:spcPts val="600"/>
              </a:spcBef>
              <a:buClr>
                <a:srgbClr val="ED7D31"/>
              </a:buClr>
              <a:buFont typeface="Arial" panose="020B0604020202020204" pitchFamily="34" charset="0"/>
              <a:buChar char="•"/>
            </a:pPr>
            <a:r>
              <a:rPr lang="fr-FR" b="1" dirty="0" smtClean="0">
                <a:solidFill>
                  <a:schemeClr val="bg1">
                    <a:lumMod val="85000"/>
                  </a:schemeClr>
                </a:solidFill>
              </a:rPr>
              <a:t>MORA</a:t>
            </a:r>
            <a:r>
              <a:rPr lang="fr-FR" dirty="0" smtClean="0">
                <a:solidFill>
                  <a:schemeClr val="bg1">
                    <a:lumMod val="85000"/>
                  </a:schemeClr>
                </a:solidFill>
              </a:rPr>
              <a:t> : Poursuite des expériences (et de sa qualification technique) à Jyväskylä. Résultats très satisfaisants sur la détermination du degré de polarisation via mesure d’asymétrie. Tests connexes sur IGISOL sur la purification des faisceaux (en vue de développer un spectromètre temps de vol adapté aux besoins de DESIR). En parallèle, assemblage des composants du RFQLT au LPCC</a:t>
            </a:r>
          </a:p>
          <a:p>
            <a:pPr marL="285750" lvl="0" indent="-285750">
              <a:spcBef>
                <a:spcPts val="600"/>
              </a:spcBef>
              <a:buClr>
                <a:srgbClr val="ED7D31"/>
              </a:buClr>
              <a:buFont typeface="Arial" panose="020B0604020202020204" pitchFamily="34" charset="0"/>
              <a:buChar char="•"/>
            </a:pPr>
            <a:r>
              <a:rPr lang="fr-FR" b="1" dirty="0" err="1" smtClean="0">
                <a:solidFill>
                  <a:schemeClr val="bg1">
                    <a:lumMod val="85000"/>
                  </a:schemeClr>
                </a:solidFill>
              </a:rPr>
              <a:t>MLLTrap</a:t>
            </a:r>
            <a:r>
              <a:rPr lang="fr-FR" dirty="0" smtClean="0">
                <a:solidFill>
                  <a:schemeClr val="bg1">
                    <a:lumMod val="85000"/>
                  </a:schemeClr>
                </a:solidFill>
              </a:rPr>
              <a:t> </a:t>
            </a:r>
            <a:r>
              <a:rPr lang="fr-FR" dirty="0" smtClean="0">
                <a:solidFill>
                  <a:schemeClr val="bg1">
                    <a:lumMod val="85000"/>
                  </a:schemeClr>
                </a:solidFill>
              </a:rPr>
              <a:t>: Fiabilisation du système de récupération de l’hélium vaporisé (importante source d’économie des coûts d’exploitation pour ce type de </a:t>
            </a:r>
            <a:r>
              <a:rPr lang="fr-FR" dirty="0" smtClean="0">
                <a:solidFill>
                  <a:schemeClr val="bg1">
                    <a:lumMod val="85000"/>
                  </a:schemeClr>
                </a:solidFill>
              </a:rPr>
              <a:t>piège</a:t>
            </a:r>
            <a:r>
              <a:rPr lang="fr-FR" dirty="0" smtClean="0">
                <a:solidFill>
                  <a:schemeClr val="bg1">
                    <a:lumMod val="85000"/>
                  </a:schemeClr>
                </a:solidFill>
              </a:rPr>
              <a:t>).</a:t>
            </a:r>
            <a:endParaRPr lang="fr-FR" dirty="0" smtClean="0">
              <a:solidFill>
                <a:schemeClr val="bg1">
                  <a:lumMod val="85000"/>
                </a:schemeClr>
              </a:solidFill>
            </a:endParaRPr>
          </a:p>
          <a:p>
            <a:pPr marL="285750" lvl="0" indent="-285750">
              <a:spcBef>
                <a:spcPts val="600"/>
              </a:spcBef>
              <a:buClr>
                <a:srgbClr val="ED7D31"/>
              </a:buClr>
              <a:buFont typeface="Arial" panose="020B0604020202020204" pitchFamily="34" charset="0"/>
              <a:buChar char="•"/>
            </a:pPr>
            <a:r>
              <a:rPr lang="fr-FR" b="1" dirty="0" smtClean="0">
                <a:solidFill>
                  <a:schemeClr val="bg1">
                    <a:lumMod val="85000"/>
                  </a:schemeClr>
                </a:solidFill>
              </a:rPr>
              <a:t>Autres dispositifs </a:t>
            </a:r>
            <a:r>
              <a:rPr lang="fr-FR" dirty="0" smtClean="0">
                <a:solidFill>
                  <a:schemeClr val="bg1">
                    <a:lumMod val="85000"/>
                  </a:schemeClr>
                </a:solidFill>
              </a:rPr>
              <a:t>: Déploiements de différents projets pour l’avenir de DESIR (cf. EAP DESIR/S</a:t>
            </a:r>
            <a:r>
              <a:rPr lang="fr-FR" baseline="30000" dirty="0" smtClean="0">
                <a:solidFill>
                  <a:schemeClr val="bg1">
                    <a:lumMod val="85000"/>
                  </a:schemeClr>
                </a:solidFill>
              </a:rPr>
              <a:t>3</a:t>
            </a:r>
            <a:r>
              <a:rPr lang="fr-FR" dirty="0" smtClean="0">
                <a:solidFill>
                  <a:schemeClr val="bg1">
                    <a:lumMod val="85000"/>
                  </a:schemeClr>
                </a:solidFill>
              </a:rPr>
              <a:t>LEB)</a:t>
            </a:r>
          </a:p>
        </p:txBody>
      </p:sp>
      <p:sp>
        <p:nvSpPr>
          <p:cNvPr id="3" name="Espace réservé du numéro de diapositive 2"/>
          <p:cNvSpPr>
            <a:spLocks noGrp="1"/>
          </p:cNvSpPr>
          <p:nvPr>
            <p:ph type="sldNum" sz="quarter" idx="12"/>
          </p:nvPr>
        </p:nvSpPr>
        <p:spPr/>
        <p:txBody>
          <a:bodyPr/>
          <a:lstStyle/>
          <a:p>
            <a:fld id="{94B63599-5DA0-BE42-AE37-88D1760620F1}" type="slidenum">
              <a:rPr lang="fr-FR" smtClean="0"/>
              <a:t>5</a:t>
            </a:fld>
            <a:endParaRPr lang="fr-FR"/>
          </a:p>
        </p:txBody>
      </p:sp>
      <p:sp>
        <p:nvSpPr>
          <p:cNvPr id="4" name="Titre 3"/>
          <p:cNvSpPr>
            <a:spLocks noGrp="1"/>
          </p:cNvSpPr>
          <p:nvPr>
            <p:ph type="title"/>
          </p:nvPr>
        </p:nvSpPr>
        <p:spPr>
          <a:xfrm>
            <a:off x="308610" y="284"/>
            <a:ext cx="12303188" cy="655236"/>
          </a:xfrm>
        </p:spPr>
        <p:txBody>
          <a:bodyPr>
            <a:normAutofit/>
          </a:bodyPr>
          <a:lstStyle/>
          <a:p>
            <a:r>
              <a:rPr lang="fr-FR" dirty="0"/>
              <a:t>Développement des procédés DESIR</a:t>
            </a:r>
          </a:p>
        </p:txBody>
      </p:sp>
    </p:spTree>
    <p:extLst>
      <p:ext uri="{BB962C8B-B14F-4D97-AF65-F5344CB8AC3E}">
        <p14:creationId xmlns:p14="http://schemas.microsoft.com/office/powerpoint/2010/main" val="19633912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94B63599-5DA0-BE42-AE37-88D1760620F1}" type="slidenum">
              <a:rPr lang="fr-FR" smtClean="0"/>
              <a:t>6</a:t>
            </a:fld>
            <a:endParaRPr lang="fr-FR"/>
          </a:p>
        </p:txBody>
      </p:sp>
      <p:sp>
        <p:nvSpPr>
          <p:cNvPr id="4" name="Titre 3"/>
          <p:cNvSpPr>
            <a:spLocks noGrp="1"/>
          </p:cNvSpPr>
          <p:nvPr>
            <p:ph type="title"/>
          </p:nvPr>
        </p:nvSpPr>
        <p:spPr>
          <a:xfrm>
            <a:off x="342900" y="284"/>
            <a:ext cx="12268898" cy="655236"/>
          </a:xfrm>
        </p:spPr>
        <p:txBody>
          <a:bodyPr>
            <a:normAutofit/>
          </a:bodyPr>
          <a:lstStyle/>
          <a:p>
            <a:r>
              <a:rPr lang="fr-FR" dirty="0"/>
              <a:t>Développement </a:t>
            </a:r>
            <a:r>
              <a:rPr lang="fr-FR" dirty="0" smtClean="0"/>
              <a:t>du RFQ1P (</a:t>
            </a:r>
            <a:r>
              <a:rPr lang="fr-FR" dirty="0" err="1" smtClean="0"/>
              <a:t>SHIRaC</a:t>
            </a:r>
            <a:r>
              <a:rPr lang="fr-FR" dirty="0" smtClean="0"/>
              <a:t>)</a:t>
            </a:r>
            <a:endParaRPr lang="fr-FR" dirty="0"/>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6570" y="996062"/>
            <a:ext cx="4901177" cy="3074492"/>
          </a:xfrm>
          <a:prstGeom prst="rect">
            <a:avLst/>
          </a:prstGeom>
        </p:spPr>
      </p:pic>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539" y="4411096"/>
            <a:ext cx="7026208" cy="1687953"/>
          </a:xfrm>
          <a:prstGeom prst="rect">
            <a:avLst/>
          </a:prstGeom>
        </p:spPr>
      </p:pic>
      <p:sp>
        <p:nvSpPr>
          <p:cNvPr id="12" name="Espace réservé du contenu 4"/>
          <p:cNvSpPr>
            <a:spLocks noGrp="1"/>
          </p:cNvSpPr>
          <p:nvPr>
            <p:ph sz="half" idx="1"/>
          </p:nvPr>
        </p:nvSpPr>
        <p:spPr>
          <a:xfrm>
            <a:off x="432435" y="1422098"/>
            <a:ext cx="6014085" cy="2661538"/>
          </a:xfrm>
        </p:spPr>
        <p:txBody>
          <a:bodyPr>
            <a:normAutofit/>
          </a:bodyPr>
          <a:lstStyle/>
          <a:p>
            <a:pPr lvl="0"/>
            <a:r>
              <a:rPr lang="fr-FR" sz="1900" b="1" dirty="0" smtClean="0">
                <a:solidFill>
                  <a:srgbClr val="000000"/>
                </a:solidFill>
              </a:rPr>
              <a:t>Design et construction au LPC Caen</a:t>
            </a:r>
          </a:p>
          <a:p>
            <a:pPr lvl="0"/>
            <a:endParaRPr lang="fr-FR" sz="1900" b="1" dirty="0" smtClean="0">
              <a:solidFill>
                <a:srgbClr val="000000"/>
              </a:solidFill>
            </a:endParaRPr>
          </a:p>
          <a:p>
            <a:pPr marL="342900" lvl="0" indent="-342900">
              <a:buFont typeface="Arial" panose="020B0604020202020204" pitchFamily="34" charset="0"/>
              <a:buChar char="•"/>
            </a:pPr>
            <a:r>
              <a:rPr lang="fr-FR" sz="1900" dirty="0" smtClean="0">
                <a:solidFill>
                  <a:srgbClr val="000000"/>
                </a:solidFill>
              </a:rPr>
              <a:t>Préparation des faisceaux injectés dans le HRS</a:t>
            </a:r>
            <a:endParaRPr lang="fr-FR" sz="1900" dirty="0">
              <a:solidFill>
                <a:srgbClr val="000000"/>
              </a:solidFill>
            </a:endParaRPr>
          </a:p>
          <a:p>
            <a:pPr marL="285750" lvl="0" indent="-285750">
              <a:buFont typeface="Arial" panose="020B0604020202020204" pitchFamily="34" charset="0"/>
              <a:buChar char="•"/>
            </a:pPr>
            <a:r>
              <a:rPr lang="fr-FR" sz="1900" dirty="0" smtClean="0">
                <a:solidFill>
                  <a:srgbClr val="000000"/>
                </a:solidFill>
              </a:rPr>
              <a:t>Design largement inspiré par RFQ SPES/</a:t>
            </a:r>
            <a:r>
              <a:rPr lang="fr-FR" sz="1900" dirty="0" err="1" smtClean="0">
                <a:solidFill>
                  <a:srgbClr val="000000"/>
                </a:solidFill>
              </a:rPr>
              <a:t>Legnaro</a:t>
            </a:r>
            <a:endParaRPr lang="fr-FR" sz="1900" dirty="0" smtClean="0">
              <a:solidFill>
                <a:srgbClr val="000000"/>
              </a:solidFill>
            </a:endParaRPr>
          </a:p>
          <a:p>
            <a:pPr lvl="0"/>
            <a:r>
              <a:rPr lang="fr-FR" sz="1900" dirty="0">
                <a:solidFill>
                  <a:srgbClr val="000000"/>
                </a:solidFill>
              </a:rPr>
              <a:t> </a:t>
            </a:r>
            <a:r>
              <a:rPr lang="fr-FR" sz="1900" dirty="0" smtClean="0">
                <a:solidFill>
                  <a:srgbClr val="000000"/>
                </a:solidFill>
              </a:rPr>
              <a:t>    construit aussi par LPC Caen</a:t>
            </a:r>
            <a:endParaRPr lang="fr-FR" dirty="0" smtClean="0"/>
          </a:p>
          <a:p>
            <a:endParaRPr lang="fr-FR" dirty="0"/>
          </a:p>
        </p:txBody>
      </p:sp>
      <p:cxnSp>
        <p:nvCxnSpPr>
          <p:cNvPr id="14" name="Connecteur droit 13"/>
          <p:cNvCxnSpPr/>
          <p:nvPr/>
        </p:nvCxnSpPr>
        <p:spPr>
          <a:xfrm flipH="1">
            <a:off x="4869180" y="1703070"/>
            <a:ext cx="3531870" cy="324612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9509760" y="1703070"/>
            <a:ext cx="2237987" cy="324612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9647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695325" y="6443731"/>
            <a:ext cx="504083" cy="540000"/>
          </a:xfrm>
        </p:spPr>
        <p:txBody>
          <a:bodyPr/>
          <a:lstStyle/>
          <a:p>
            <a:fld id="{94B63599-5DA0-BE42-AE37-88D1760620F1}" type="slidenum">
              <a:rPr lang="fr-FR" smtClean="0"/>
              <a:t>7</a:t>
            </a:fld>
            <a:endParaRPr lang="fr-FR" dirty="0"/>
          </a:p>
        </p:txBody>
      </p:sp>
      <p:sp>
        <p:nvSpPr>
          <p:cNvPr id="12" name="Espace réservé du contenu 4"/>
          <p:cNvSpPr>
            <a:spLocks noGrp="1"/>
          </p:cNvSpPr>
          <p:nvPr>
            <p:ph sz="half" idx="1"/>
          </p:nvPr>
        </p:nvSpPr>
        <p:spPr>
          <a:xfrm>
            <a:off x="562124" y="804878"/>
            <a:ext cx="6014085" cy="3552237"/>
          </a:xfrm>
        </p:spPr>
        <p:txBody>
          <a:bodyPr>
            <a:normAutofit fontScale="92500" lnSpcReduction="20000"/>
          </a:bodyPr>
          <a:lstStyle/>
          <a:p>
            <a:pPr lvl="0"/>
            <a:r>
              <a:rPr lang="fr-FR" sz="1900" b="1" dirty="0" smtClean="0">
                <a:solidFill>
                  <a:srgbClr val="000000"/>
                </a:solidFill>
              </a:rPr>
              <a:t>Modification des pôles du HRS</a:t>
            </a:r>
          </a:p>
          <a:p>
            <a:pPr marL="342900" lvl="0" indent="-342900">
              <a:buFont typeface="Arial" panose="020B0604020202020204" pitchFamily="34" charset="0"/>
              <a:buChar char="•"/>
            </a:pPr>
            <a:r>
              <a:rPr lang="fr-FR" sz="1900" dirty="0">
                <a:solidFill>
                  <a:srgbClr val="000000"/>
                </a:solidFill>
              </a:rPr>
              <a:t>l</a:t>
            </a:r>
            <a:r>
              <a:rPr lang="fr-FR" sz="1900" dirty="0" smtClean="0">
                <a:solidFill>
                  <a:srgbClr val="000000"/>
                </a:solidFill>
              </a:rPr>
              <a:t>égère courbure de la face de sortie du premier</a:t>
            </a:r>
          </a:p>
          <a:p>
            <a:pPr lvl="0"/>
            <a:r>
              <a:rPr lang="fr-FR" sz="1900" dirty="0">
                <a:solidFill>
                  <a:srgbClr val="000000"/>
                </a:solidFill>
              </a:rPr>
              <a:t> </a:t>
            </a:r>
            <a:r>
              <a:rPr lang="fr-FR" sz="1900" dirty="0" smtClean="0">
                <a:solidFill>
                  <a:srgbClr val="000000"/>
                </a:solidFill>
              </a:rPr>
              <a:t>    dipôle et de la face d’entrée du deuxième dipôle</a:t>
            </a:r>
            <a:endParaRPr lang="fr-FR" sz="1900" dirty="0">
              <a:solidFill>
                <a:srgbClr val="000000"/>
              </a:solidFill>
            </a:endParaRPr>
          </a:p>
          <a:p>
            <a:pPr lvl="0"/>
            <a:r>
              <a:rPr lang="fr-FR" sz="1900" dirty="0" smtClean="0">
                <a:solidFill>
                  <a:srgbClr val="000000"/>
                </a:solidFill>
              </a:rPr>
              <a:t>   </a:t>
            </a:r>
            <a:r>
              <a:rPr lang="fr-FR" sz="1900" dirty="0" smtClean="0">
                <a:solidFill>
                  <a:srgbClr val="000000"/>
                </a:solidFill>
                <a:sym typeface="Wingdings" panose="05000000000000000000" pitchFamily="2" charset="2"/>
              </a:rPr>
              <a:t>  correction d’un effet </a:t>
            </a:r>
            <a:r>
              <a:rPr lang="fr-FR" sz="1900" dirty="0" err="1" smtClean="0">
                <a:solidFill>
                  <a:srgbClr val="000000"/>
                </a:solidFill>
                <a:sym typeface="Wingdings" panose="05000000000000000000" pitchFamily="2" charset="2"/>
              </a:rPr>
              <a:t>sextupôlaire</a:t>
            </a:r>
            <a:r>
              <a:rPr lang="fr-FR" sz="1900" dirty="0" smtClean="0">
                <a:solidFill>
                  <a:srgbClr val="000000"/>
                </a:solidFill>
                <a:sym typeface="Wingdings" panose="05000000000000000000" pitchFamily="2" charset="2"/>
              </a:rPr>
              <a:t> introduit</a:t>
            </a:r>
          </a:p>
          <a:p>
            <a:pPr lvl="0"/>
            <a:r>
              <a:rPr lang="fr-FR" sz="1900" dirty="0">
                <a:solidFill>
                  <a:srgbClr val="000000"/>
                </a:solidFill>
                <a:sym typeface="Wingdings" panose="05000000000000000000" pitchFamily="2" charset="2"/>
              </a:rPr>
              <a:t> </a:t>
            </a:r>
            <a:r>
              <a:rPr lang="fr-FR" sz="1900" dirty="0" smtClean="0">
                <a:solidFill>
                  <a:srgbClr val="000000"/>
                </a:solidFill>
                <a:sym typeface="Wingdings" panose="05000000000000000000" pitchFamily="2" charset="2"/>
              </a:rPr>
              <a:t>            par les dipôles</a:t>
            </a:r>
          </a:p>
          <a:p>
            <a:pPr marL="342900" lvl="0" indent="-342900">
              <a:buFont typeface="Arial" panose="020B0604020202020204" pitchFamily="34" charset="0"/>
              <a:buChar char="•"/>
            </a:pPr>
            <a:r>
              <a:rPr lang="fr-FR" sz="1900" dirty="0" smtClean="0">
                <a:solidFill>
                  <a:srgbClr val="000000"/>
                </a:solidFill>
                <a:sym typeface="Wingdings" panose="05000000000000000000" pitchFamily="2" charset="2"/>
              </a:rPr>
              <a:t>des codes différents donnaient des corrections </a:t>
            </a:r>
          </a:p>
          <a:p>
            <a:pPr lvl="0"/>
            <a:r>
              <a:rPr lang="fr-FR" sz="1900" dirty="0">
                <a:solidFill>
                  <a:srgbClr val="000000"/>
                </a:solidFill>
                <a:sym typeface="Wingdings" panose="05000000000000000000" pitchFamily="2" charset="2"/>
              </a:rPr>
              <a:t> </a:t>
            </a:r>
            <a:r>
              <a:rPr lang="fr-FR" sz="1900" dirty="0" smtClean="0">
                <a:solidFill>
                  <a:srgbClr val="000000"/>
                </a:solidFill>
                <a:sym typeface="Wingdings" panose="05000000000000000000" pitchFamily="2" charset="2"/>
              </a:rPr>
              <a:t>     différentes</a:t>
            </a:r>
          </a:p>
          <a:p>
            <a:pPr lvl="0"/>
            <a:r>
              <a:rPr lang="fr-FR" sz="1900" dirty="0">
                <a:solidFill>
                  <a:srgbClr val="000000"/>
                </a:solidFill>
                <a:sym typeface="Wingdings" panose="05000000000000000000" pitchFamily="2" charset="2"/>
              </a:rPr>
              <a:t> </a:t>
            </a:r>
            <a:r>
              <a:rPr lang="fr-FR" sz="1900" dirty="0" smtClean="0">
                <a:solidFill>
                  <a:srgbClr val="000000"/>
                </a:solidFill>
                <a:sym typeface="Wingdings" panose="05000000000000000000" pitchFamily="2" charset="2"/>
              </a:rPr>
              <a:t>    correction de la moitié de l’effet….</a:t>
            </a:r>
          </a:p>
          <a:p>
            <a:pPr lvl="0"/>
            <a:endParaRPr lang="fr-FR" sz="1000" dirty="0" smtClean="0"/>
          </a:p>
          <a:p>
            <a:r>
              <a:rPr lang="fr-FR" dirty="0" smtClean="0"/>
              <a:t>                </a:t>
            </a:r>
            <a:r>
              <a:rPr lang="fr-FR" sz="2400" b="1" dirty="0" smtClean="0">
                <a:solidFill>
                  <a:srgbClr val="C00000"/>
                </a:solidFill>
              </a:rPr>
              <a:t> 		   pôle</a:t>
            </a:r>
            <a:endParaRPr lang="fr-FR" sz="2400" b="1" dirty="0">
              <a:solidFill>
                <a:srgbClr val="C00000"/>
              </a:solidFill>
            </a:endParaRPr>
          </a:p>
          <a:p>
            <a:endParaRPr lang="fr-FR"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00036" y="1206526"/>
            <a:ext cx="3470710" cy="2603033"/>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b="8334"/>
          <a:stretch/>
        </p:blipFill>
        <p:spPr>
          <a:xfrm>
            <a:off x="9121285" y="754285"/>
            <a:ext cx="3009352" cy="190890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4781" y="4357115"/>
            <a:ext cx="3114931" cy="2336199"/>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5642" y="4687968"/>
            <a:ext cx="3020070" cy="2005346"/>
          </a:xfrm>
          <a:prstGeom prst="rect">
            <a:avLst/>
          </a:prstGeom>
        </p:spPr>
      </p:pic>
      <p:pic>
        <p:nvPicPr>
          <p:cNvPr id="8" name="Image 7"/>
          <p:cNvPicPr>
            <a:picLocks noChangeAspect="1"/>
          </p:cNvPicPr>
          <p:nvPr/>
        </p:nvPicPr>
        <p:blipFill rotWithShape="1">
          <a:blip r:embed="rId6">
            <a:extLst>
              <a:ext uri="{28A0092B-C50C-407E-A947-70E740481C1C}">
                <a14:useLocalDpi xmlns:a14="http://schemas.microsoft.com/office/drawing/2010/main" val="0"/>
              </a:ext>
            </a:extLst>
          </a:blip>
          <a:srcRect t="5998" b="6845"/>
          <a:stretch/>
        </p:blipFill>
        <p:spPr>
          <a:xfrm>
            <a:off x="9105642" y="2731771"/>
            <a:ext cx="3024995" cy="1885949"/>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2981" y="4343496"/>
            <a:ext cx="1920240" cy="2349818"/>
          </a:xfrm>
          <a:prstGeom prst="rect">
            <a:avLst/>
          </a:prstGeom>
        </p:spPr>
      </p:pic>
      <p:sp>
        <p:nvSpPr>
          <p:cNvPr id="13" name="Arc 12"/>
          <p:cNvSpPr/>
          <p:nvPr/>
        </p:nvSpPr>
        <p:spPr>
          <a:xfrm rot="5400000">
            <a:off x="4004395" y="1662224"/>
            <a:ext cx="2421500" cy="1868704"/>
          </a:xfrm>
          <a:prstGeom prst="arc">
            <a:avLst/>
          </a:prstGeom>
          <a:ln w="50800">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7" name="Connecteur droit avec flèche 16"/>
          <p:cNvCxnSpPr/>
          <p:nvPr/>
        </p:nvCxnSpPr>
        <p:spPr>
          <a:xfrm>
            <a:off x="3960008" y="4089860"/>
            <a:ext cx="1180929" cy="1247007"/>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Image 18"/>
          <p:cNvPicPr>
            <a:picLocks noChangeAspect="1"/>
          </p:cNvPicPr>
          <p:nvPr/>
        </p:nvPicPr>
        <p:blipFill rotWithShape="1">
          <a:blip r:embed="rId8">
            <a:extLst>
              <a:ext uri="{28A0092B-C50C-407E-A947-70E740481C1C}">
                <a14:useLocalDpi xmlns:a14="http://schemas.microsoft.com/office/drawing/2010/main" val="0"/>
              </a:ext>
            </a:extLst>
          </a:blip>
          <a:srcRect b="10162"/>
          <a:stretch/>
        </p:blipFill>
        <p:spPr>
          <a:xfrm>
            <a:off x="149625" y="4342695"/>
            <a:ext cx="3509311" cy="2364524"/>
          </a:xfrm>
          <a:prstGeom prst="rect">
            <a:avLst/>
          </a:prstGeom>
        </p:spPr>
      </p:pic>
      <p:sp>
        <p:nvSpPr>
          <p:cNvPr id="14" name="Titre 3"/>
          <p:cNvSpPr txBox="1">
            <a:spLocks/>
          </p:cNvSpPr>
          <p:nvPr/>
        </p:nvSpPr>
        <p:spPr>
          <a:xfrm>
            <a:off x="593988" y="4094"/>
            <a:ext cx="12398809" cy="6552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baseline="0">
                <a:solidFill>
                  <a:srgbClr val="ED7D31"/>
                </a:solidFill>
                <a:latin typeface="Arial" panose="020B0604020202020204" pitchFamily="34" charset="0"/>
                <a:ea typeface="+mj-ea"/>
                <a:cs typeface="Arial" panose="020B0604020202020204" pitchFamily="34" charset="0"/>
              </a:defRPr>
            </a:lvl1pPr>
          </a:lstStyle>
          <a:p>
            <a:r>
              <a:rPr lang="fr-FR" smtClean="0"/>
              <a:t>Améliorations pour le HRS</a:t>
            </a:r>
            <a:endParaRPr lang="fr-FR" dirty="0"/>
          </a:p>
        </p:txBody>
      </p:sp>
    </p:spTree>
    <p:extLst>
      <p:ext uri="{BB962C8B-B14F-4D97-AF65-F5344CB8AC3E}">
        <p14:creationId xmlns:p14="http://schemas.microsoft.com/office/powerpoint/2010/main" val="5468942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12988" y="284"/>
            <a:ext cx="12398809" cy="655236"/>
          </a:xfrm>
        </p:spPr>
        <p:txBody>
          <a:bodyPr>
            <a:normAutofit/>
          </a:bodyPr>
          <a:lstStyle/>
          <a:p>
            <a:r>
              <a:rPr lang="fr-FR" dirty="0" smtClean="0"/>
              <a:t>Planning DESIR actuel</a:t>
            </a:r>
            <a:endParaRPr lang="fr-FR" dirty="0"/>
          </a:p>
        </p:txBody>
      </p:sp>
      <p:sp>
        <p:nvSpPr>
          <p:cNvPr id="24" name="ZoneTexte 23"/>
          <p:cNvSpPr txBox="1"/>
          <p:nvPr/>
        </p:nvSpPr>
        <p:spPr>
          <a:xfrm>
            <a:off x="594360" y="1040130"/>
            <a:ext cx="10839827" cy="5253746"/>
          </a:xfrm>
          <a:prstGeom prst="rect">
            <a:avLst/>
          </a:prstGeom>
          <a:noFill/>
        </p:spPr>
        <p:txBody>
          <a:bodyPr wrap="none" rtlCol="0">
            <a:spAutoFit/>
          </a:bodyPr>
          <a:lstStyle/>
          <a:p>
            <a:pPr>
              <a:lnSpc>
                <a:spcPct val="130000"/>
              </a:lnSpc>
            </a:pPr>
            <a:r>
              <a:rPr lang="fr-FR" b="1" dirty="0" smtClean="0">
                <a:latin typeface="Arial" panose="020B0604020202020204" pitchFamily="34" charset="0"/>
                <a:cs typeface="Arial" panose="020B0604020202020204" pitchFamily="34" charset="0"/>
              </a:rPr>
              <a:t>31/10/2025 :		livraison bâtiment</a:t>
            </a:r>
          </a:p>
          <a:p>
            <a:pPr>
              <a:lnSpc>
                <a:spcPct val="130000"/>
              </a:lnSpc>
            </a:pPr>
            <a:r>
              <a:rPr lang="fr-FR" b="1" dirty="0" smtClean="0">
                <a:latin typeface="Arial" panose="020B0604020202020204" pitchFamily="34" charset="0"/>
                <a:cs typeface="Arial" panose="020B0604020202020204" pitchFamily="34" charset="0"/>
              </a:rPr>
              <a:t>31/12/2025 : 		installation complète de la ligne LT dans salle à piliers</a:t>
            </a:r>
          </a:p>
          <a:p>
            <a:pPr>
              <a:lnSpc>
                <a:spcPct val="130000"/>
              </a:lnSpc>
            </a:pPr>
            <a:r>
              <a:rPr lang="fr-FR" b="1" dirty="0" smtClean="0">
                <a:latin typeface="Arial" panose="020B0604020202020204" pitchFamily="34" charset="0"/>
                <a:cs typeface="Arial" panose="020B0604020202020204" pitchFamily="34" charset="0"/>
              </a:rPr>
              <a:t>15/05/2026 :		installation GPIB</a:t>
            </a:r>
          </a:p>
          <a:p>
            <a:pPr>
              <a:lnSpc>
                <a:spcPct val="130000"/>
              </a:lnSpc>
            </a:pPr>
            <a:r>
              <a:rPr lang="fr-FR" b="1" dirty="0" smtClean="0">
                <a:latin typeface="Arial" panose="020B0604020202020204" pitchFamily="34" charset="0"/>
                <a:cs typeface="Arial" panose="020B0604020202020204" pitchFamily="34" charset="0"/>
              </a:rPr>
              <a:t>21/07/2026 :		installation RFQ1P (</a:t>
            </a:r>
            <a:r>
              <a:rPr lang="fr-FR" b="1" dirty="0" err="1" smtClean="0">
                <a:latin typeface="Arial" panose="020B0604020202020204" pitchFamily="34" charset="0"/>
                <a:cs typeface="Arial" panose="020B0604020202020204" pitchFamily="34" charset="0"/>
              </a:rPr>
              <a:t>SHIRaC</a:t>
            </a:r>
            <a:r>
              <a:rPr lang="fr-FR" b="1" dirty="0" smtClean="0">
                <a:latin typeface="Arial" panose="020B0604020202020204" pitchFamily="34" charset="0"/>
                <a:cs typeface="Arial" panose="020B0604020202020204" pitchFamily="34" charset="0"/>
              </a:rPr>
              <a:t>)</a:t>
            </a:r>
          </a:p>
          <a:p>
            <a:pPr>
              <a:lnSpc>
                <a:spcPct val="130000"/>
              </a:lnSpc>
            </a:pPr>
            <a:r>
              <a:rPr lang="fr-FR" b="1" dirty="0" smtClean="0">
                <a:latin typeface="Arial" panose="020B0604020202020204" pitchFamily="34" charset="0"/>
                <a:cs typeface="Arial" panose="020B0604020202020204" pitchFamily="34" charset="0"/>
              </a:rPr>
              <a:t>03/11/2026 :		installation HRS</a:t>
            </a:r>
          </a:p>
          <a:p>
            <a:pPr>
              <a:lnSpc>
                <a:spcPct val="130000"/>
              </a:lnSpc>
            </a:pPr>
            <a:r>
              <a:rPr lang="fr-FR" b="1" dirty="0">
                <a:latin typeface="Arial" panose="020B0604020202020204" pitchFamily="34" charset="0"/>
                <a:cs typeface="Arial" panose="020B0604020202020204" pitchFamily="34" charset="0"/>
              </a:rPr>
              <a:t>	</a:t>
            </a:r>
            <a:r>
              <a:rPr lang="fr-FR" b="1" dirty="0" smtClean="0">
                <a:latin typeface="Arial" panose="020B0604020202020204" pitchFamily="34" charset="0"/>
                <a:cs typeface="Arial" panose="020B0604020202020204" pitchFamily="34" charset="0"/>
              </a:rPr>
              <a:t>		installation PIPERADE</a:t>
            </a:r>
          </a:p>
          <a:p>
            <a:pPr>
              <a:lnSpc>
                <a:spcPct val="130000"/>
              </a:lnSpc>
            </a:pPr>
            <a:r>
              <a:rPr lang="fr-FR" b="1" dirty="0" smtClean="0">
                <a:latin typeface="Arial" panose="020B0604020202020204" pitchFamily="34" charset="0"/>
                <a:cs typeface="Arial" panose="020B0604020202020204" pitchFamily="34" charset="0"/>
              </a:rPr>
              <a:t>26/02/2027 :		installation RFQ MORA</a:t>
            </a:r>
          </a:p>
          <a:p>
            <a:pPr>
              <a:lnSpc>
                <a:spcPct val="130000"/>
              </a:lnSpc>
            </a:pPr>
            <a:r>
              <a:rPr lang="fr-FR" b="1" dirty="0" smtClean="0">
                <a:latin typeface="Arial" panose="020B0604020202020204" pitchFamily="34" charset="0"/>
                <a:cs typeface="Arial" panose="020B0604020202020204" pitchFamily="34" charset="0"/>
              </a:rPr>
              <a:t>14/06/2027 :		installation LINO</a:t>
            </a:r>
          </a:p>
          <a:p>
            <a:pPr>
              <a:lnSpc>
                <a:spcPct val="130000"/>
              </a:lnSpc>
            </a:pPr>
            <a:r>
              <a:rPr lang="fr-FR" b="1" dirty="0">
                <a:latin typeface="Arial" panose="020B0604020202020204" pitchFamily="34" charset="0"/>
                <a:cs typeface="Arial" panose="020B0604020202020204" pitchFamily="34" charset="0"/>
              </a:rPr>
              <a:t>	</a:t>
            </a:r>
            <a:r>
              <a:rPr lang="fr-FR" b="1" dirty="0" smtClean="0">
                <a:latin typeface="Arial" panose="020B0604020202020204" pitchFamily="34" charset="0"/>
                <a:cs typeface="Arial" panose="020B0604020202020204" pitchFamily="34" charset="0"/>
              </a:rPr>
              <a:t>		installation source ion stable</a:t>
            </a:r>
          </a:p>
          <a:p>
            <a:pPr>
              <a:lnSpc>
                <a:spcPct val="130000"/>
              </a:lnSpc>
            </a:pPr>
            <a:r>
              <a:rPr lang="fr-FR" b="1" dirty="0" smtClean="0">
                <a:latin typeface="Arial" panose="020B0604020202020204" pitchFamily="34" charset="0"/>
                <a:cs typeface="Arial" panose="020B0604020202020204" pitchFamily="34" charset="0"/>
              </a:rPr>
              <a:t>14/01/2028 :		installation HINA</a:t>
            </a:r>
          </a:p>
          <a:p>
            <a:pPr>
              <a:lnSpc>
                <a:spcPct val="130000"/>
              </a:lnSpc>
            </a:pPr>
            <a:r>
              <a:rPr lang="fr-FR" b="1" dirty="0" smtClean="0">
                <a:latin typeface="Arial" panose="020B0604020202020204" pitchFamily="34" charset="0"/>
                <a:cs typeface="Arial" panose="020B0604020202020204" pitchFamily="34" charset="0"/>
              </a:rPr>
              <a:t>20/05/2028 :		installation MORA</a:t>
            </a:r>
          </a:p>
          <a:p>
            <a:pPr>
              <a:lnSpc>
                <a:spcPct val="130000"/>
              </a:lnSpc>
            </a:pPr>
            <a:endParaRPr lang="fr-FR" sz="2000" b="1" dirty="0">
              <a:latin typeface="Arial" panose="020B0604020202020204" pitchFamily="34" charset="0"/>
              <a:cs typeface="Arial" panose="020B0604020202020204" pitchFamily="34" charset="0"/>
            </a:endParaRPr>
          </a:p>
          <a:p>
            <a:pPr>
              <a:lnSpc>
                <a:spcPct val="130000"/>
              </a:lnSpc>
            </a:pPr>
            <a:r>
              <a:rPr lang="fr-FR" sz="2000" b="1" dirty="0" smtClean="0">
                <a:solidFill>
                  <a:srgbClr val="C00000"/>
                </a:solidFill>
                <a:latin typeface="Arial" panose="020B0604020202020204" pitchFamily="34" charset="0"/>
                <a:cs typeface="Arial" panose="020B0604020202020204" pitchFamily="34" charset="0"/>
              </a:rPr>
              <a:t>Workshop LOI </a:t>
            </a:r>
            <a:r>
              <a:rPr lang="fr-FR" sz="2000" b="1" smtClean="0">
                <a:solidFill>
                  <a:srgbClr val="C00000"/>
                </a:solidFill>
                <a:latin typeface="Arial" panose="020B0604020202020204" pitchFamily="34" charset="0"/>
                <a:cs typeface="Arial" panose="020B0604020202020204" pitchFamily="34" charset="0"/>
              </a:rPr>
              <a:t>:  printemps 2026</a:t>
            </a:r>
          </a:p>
          <a:p>
            <a:pPr>
              <a:lnSpc>
                <a:spcPct val="130000"/>
              </a:lnSpc>
            </a:pPr>
            <a:r>
              <a:rPr lang="fr-FR" sz="2000" b="1" dirty="0" smtClean="0">
                <a:solidFill>
                  <a:srgbClr val="C00000"/>
                </a:solidFill>
                <a:latin typeface="Arial" panose="020B0604020202020204" pitchFamily="34" charset="0"/>
                <a:cs typeface="Arial" panose="020B0604020202020204" pitchFamily="34" charset="0"/>
              </a:rPr>
              <a:t>Première </a:t>
            </a:r>
            <a:r>
              <a:rPr lang="fr-FR" sz="2000" b="1" dirty="0" smtClean="0">
                <a:solidFill>
                  <a:srgbClr val="C00000"/>
                </a:solidFill>
                <a:latin typeface="Arial" panose="020B0604020202020204" pitchFamily="34" charset="0"/>
                <a:cs typeface="Arial" panose="020B0604020202020204" pitchFamily="34" charset="0"/>
              </a:rPr>
              <a:t>expérience radioactive : décroissance beta-gamma avec un faisceau SPIRAL1</a:t>
            </a:r>
            <a:endParaRPr lang="fr-FR" sz="2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38711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94B63599-5DA0-BE42-AE37-88D1760620F1}" type="slidenum">
              <a:rPr lang="fr-FR" smtClean="0"/>
              <a:pPr/>
              <a:t>9</a:t>
            </a:fld>
            <a:endParaRPr lang="fr-FR" dirty="0"/>
          </a:p>
        </p:txBody>
      </p:sp>
      <p:sp>
        <p:nvSpPr>
          <p:cNvPr id="6" name="Espace réservé du texte 5"/>
          <p:cNvSpPr>
            <a:spLocks noGrp="1"/>
          </p:cNvSpPr>
          <p:nvPr>
            <p:ph type="body" idx="1"/>
          </p:nvPr>
        </p:nvSpPr>
        <p:spPr/>
        <p:txBody>
          <a:bodyPr/>
          <a:lstStyle/>
          <a:p>
            <a:endParaRPr lang="fr-FR" b="1" dirty="0" smtClean="0"/>
          </a:p>
          <a:p>
            <a:r>
              <a:rPr lang="fr-FR" b="1" dirty="0" smtClean="0"/>
              <a:t>Merci pour votre attention</a:t>
            </a:r>
            <a:endParaRPr lang="fr-FR" b="1" dirty="0"/>
          </a:p>
        </p:txBody>
      </p:sp>
      <p:grpSp>
        <p:nvGrpSpPr>
          <p:cNvPr id="10" name="Groupe 9"/>
          <p:cNvGrpSpPr/>
          <p:nvPr/>
        </p:nvGrpSpPr>
        <p:grpSpPr>
          <a:xfrm>
            <a:off x="301972" y="832069"/>
            <a:ext cx="9013478" cy="2644778"/>
            <a:chOff x="341217" y="836712"/>
            <a:chExt cx="8618218" cy="2684216"/>
          </a:xfrm>
        </p:grpSpPr>
        <p:pic>
          <p:nvPicPr>
            <p:cNvPr id="11" name="Imag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217" y="836712"/>
              <a:ext cx="8618218" cy="2684216"/>
            </a:xfrm>
            <a:prstGeom prst="rect">
              <a:avLst/>
            </a:prstGeom>
          </p:spPr>
        </p:pic>
        <p:sp>
          <p:nvSpPr>
            <p:cNvPr id="12" name="Titre 1"/>
            <p:cNvSpPr txBox="1">
              <a:spLocks/>
            </p:cNvSpPr>
            <p:nvPr/>
          </p:nvSpPr>
          <p:spPr>
            <a:xfrm rot="976046">
              <a:off x="1721691" y="2729163"/>
              <a:ext cx="696062" cy="261743"/>
            </a:xfrm>
            <a:prstGeom prst="rect">
              <a:avLst/>
            </a:prstGeom>
          </p:spPr>
          <p:txBody>
            <a:bodyPr/>
            <a:lstStyle/>
            <a:p>
              <a:pPr algn="ctr" eaLnBrk="0" hangingPunct="0">
                <a:defRPr/>
              </a:pPr>
              <a:r>
                <a:rPr lang="fr-FR" sz="1200" b="1" kern="0" dirty="0">
                  <a:solidFill>
                    <a:srgbClr val="7030A0"/>
                  </a:solidFill>
                  <a:latin typeface="+mj-lt"/>
                  <a:ea typeface="+mj-ea"/>
                  <a:cs typeface="+mj-cs"/>
                </a:rPr>
                <a:t>DESIR</a:t>
              </a:r>
            </a:p>
            <a:p>
              <a:pPr eaLnBrk="0" hangingPunct="0">
                <a:defRPr/>
              </a:pPr>
              <a:endParaRPr lang="fr-FR" sz="1200" b="1" kern="0" dirty="0">
                <a:solidFill>
                  <a:srgbClr val="7030A0"/>
                </a:solidFill>
                <a:latin typeface="+mj-lt"/>
                <a:ea typeface="+mj-ea"/>
                <a:cs typeface="+mj-cs"/>
              </a:endParaRPr>
            </a:p>
            <a:p>
              <a:pPr eaLnBrk="0" hangingPunct="0">
                <a:defRPr/>
              </a:pPr>
              <a:endParaRPr lang="fr-FR" sz="1200" b="1" kern="0" dirty="0">
                <a:solidFill>
                  <a:srgbClr val="7030A0"/>
                </a:solidFill>
                <a:latin typeface="+mj-lt"/>
                <a:ea typeface="+mj-ea"/>
                <a:cs typeface="+mj-cs"/>
              </a:endParaRPr>
            </a:p>
            <a:p>
              <a:pPr algn="ctr" eaLnBrk="0" hangingPunct="0">
                <a:defRPr/>
              </a:pPr>
              <a:r>
                <a:rPr lang="fr-FR" sz="1200" b="1" kern="0" dirty="0">
                  <a:solidFill>
                    <a:srgbClr val="7030A0"/>
                  </a:solidFill>
                  <a:latin typeface="+mj-lt"/>
                  <a:ea typeface="+mj-ea"/>
                  <a:cs typeface="+mj-cs"/>
                </a:rPr>
                <a:t> </a:t>
              </a:r>
            </a:p>
            <a:p>
              <a:pPr lvl="0" algn="ctr" eaLnBrk="0" hangingPunct="0">
                <a:defRPr/>
              </a:pPr>
              <a:endParaRPr lang="fr-FR" sz="1200" b="1" kern="0" dirty="0">
                <a:solidFill>
                  <a:srgbClr val="7030A0"/>
                </a:solidFill>
                <a:latin typeface="+mj-lt"/>
                <a:ea typeface="+mj-ea"/>
                <a:cs typeface="+mj-cs"/>
              </a:endParaRPr>
            </a:p>
          </p:txBody>
        </p:sp>
      </p:grpSp>
      <p:pic>
        <p:nvPicPr>
          <p:cNvPr id="14" name="Image 1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127" y="3980555"/>
            <a:ext cx="2904533" cy="888308"/>
          </a:xfrm>
          <a:prstGeom prst="rect">
            <a:avLst/>
          </a:prstGeom>
        </p:spPr>
      </p:pic>
      <p:pic>
        <p:nvPicPr>
          <p:cNvPr id="7" name="Image 6"/>
          <p:cNvPicPr>
            <a:picLocks noChangeAspect="1"/>
          </p:cNvPicPr>
          <p:nvPr/>
        </p:nvPicPr>
        <p:blipFill>
          <a:blip r:embed="rId4">
            <a:clrChange>
              <a:clrFrom>
                <a:srgbClr val="FFFFFF"/>
              </a:clrFrom>
              <a:clrTo>
                <a:srgbClr val="FFFFFF">
                  <a:alpha val="0"/>
                </a:srgbClr>
              </a:clrTo>
            </a:clrChange>
          </a:blip>
          <a:stretch>
            <a:fillRect/>
          </a:stretch>
        </p:blipFill>
        <p:spPr>
          <a:xfrm>
            <a:off x="5888676" y="3521172"/>
            <a:ext cx="5993799" cy="2965353"/>
          </a:xfrm>
          <a:prstGeom prst="rect">
            <a:avLst/>
          </a:prstGeom>
        </p:spPr>
      </p:pic>
    </p:spTree>
    <p:extLst>
      <p:ext uri="{BB962C8B-B14F-4D97-AF65-F5344CB8AC3E}">
        <p14:creationId xmlns:p14="http://schemas.microsoft.com/office/powerpoint/2010/main" val="282102755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GANIL">
      <a:dk1>
        <a:srgbClr val="000000"/>
      </a:dk1>
      <a:lt1>
        <a:srgbClr val="FFFFFF"/>
      </a:lt1>
      <a:dk2>
        <a:srgbClr val="261F4D"/>
      </a:dk2>
      <a:lt2>
        <a:srgbClr val="CACDDE"/>
      </a:lt2>
      <a:accent1>
        <a:srgbClr val="60A3B3"/>
      </a:accent1>
      <a:accent2>
        <a:srgbClr val="ED7D31"/>
      </a:accent2>
      <a:accent3>
        <a:srgbClr val="A5A5A5"/>
      </a:accent3>
      <a:accent4>
        <a:srgbClr val="FFC000"/>
      </a:accent4>
      <a:accent5>
        <a:srgbClr val="5B9BD5"/>
      </a:accent5>
      <a:accent6>
        <a:srgbClr val="70AD47"/>
      </a:accent6>
      <a:hlink>
        <a:srgbClr val="60A3B3"/>
      </a:hlink>
      <a:folHlink>
        <a:srgbClr val="C958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6215</TotalTime>
  <Words>797</Words>
  <Application>Microsoft Office PowerPoint</Application>
  <PresentationFormat>Grand écran</PresentationFormat>
  <Paragraphs>106</Paragraphs>
  <Slides>9</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9</vt:i4>
      </vt:variant>
    </vt:vector>
  </HeadingPairs>
  <TitlesOfParts>
    <vt:vector size="15" baseType="lpstr">
      <vt:lpstr>Arial</vt:lpstr>
      <vt:lpstr>Arial Narrow</vt:lpstr>
      <vt:lpstr>Calibri</vt:lpstr>
      <vt:lpstr>Calibri Light</vt:lpstr>
      <vt:lpstr>Wingdings</vt:lpstr>
      <vt:lpstr>Thème Office</vt:lpstr>
      <vt:lpstr>Avancement projet</vt:lpstr>
      <vt:lpstr>Evolution générale du projet</vt:lpstr>
      <vt:lpstr>Situation chantier bâtiment</vt:lpstr>
      <vt:lpstr>Situation chantier bâtiment</vt:lpstr>
      <vt:lpstr>Développement des procédés DESIR</vt:lpstr>
      <vt:lpstr>Développement du RFQ1P (SHIRaC)</vt:lpstr>
      <vt:lpstr>Présentation PowerPoint</vt:lpstr>
      <vt:lpstr>Planning DESIR actuel</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Pupin Stéphanie</dc:creator>
  <cp:lastModifiedBy>bertram blank</cp:lastModifiedBy>
  <cp:revision>189</cp:revision>
  <dcterms:created xsi:type="dcterms:W3CDTF">2024-02-01T13:48:29Z</dcterms:created>
  <dcterms:modified xsi:type="dcterms:W3CDTF">2025-10-09T07:36:46Z</dcterms:modified>
</cp:coreProperties>
</file>