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  <p:sldMasterId id="2147483721" r:id="rId2"/>
  </p:sldMasterIdLst>
  <p:notesMasterIdLst>
    <p:notesMasterId r:id="rId5"/>
  </p:notesMasterIdLst>
  <p:handoutMasterIdLst>
    <p:handoutMasterId r:id="rId6"/>
  </p:handoutMasterIdLst>
  <p:sldIdLst>
    <p:sldId id="1855" r:id="rId3"/>
    <p:sldId id="1853" r:id="rId4"/>
  </p:sldIdLst>
  <p:sldSz cx="12179300" cy="6848475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3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661"/>
    <a:srgbClr val="B6E8B9"/>
    <a:srgbClr val="0432FF"/>
    <a:srgbClr val="2D8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862" autoAdjust="0"/>
  </p:normalViewPr>
  <p:slideViewPr>
    <p:cSldViewPr snapToGrid="0" snapToObjects="1">
      <p:cViewPr varScale="1">
        <p:scale>
          <a:sx n="149" d="100"/>
          <a:sy n="149" d="100"/>
        </p:scale>
        <p:origin x="66" y="108"/>
      </p:cViewPr>
      <p:guideLst>
        <p:guide orient="horz" pos="2157"/>
        <p:guide pos="38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70CF6-DF5D-9544-A800-5805762FF0E5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D29B1-187E-5643-A5F4-6FB8C32E3A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164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95869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9046" y="1293603"/>
            <a:ext cx="8641213" cy="3148508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defTabSz="914400" hangingPunct="1"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prstClr val="black">
                  <a:lumMod val="65000"/>
                  <a:lumOff val="35000"/>
                </a:prstClr>
              </a:solidFill>
              <a:latin typeface="News Gothic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2060" y="1521888"/>
            <a:ext cx="8655185" cy="172247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2063" y="3294432"/>
            <a:ext cx="8655187" cy="9153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67199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461" y="611022"/>
            <a:ext cx="5433727" cy="1160436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461" y="1785376"/>
            <a:ext cx="5433727" cy="371498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780419" y="358898"/>
            <a:ext cx="4871720" cy="5310691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74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42286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6155" y="367789"/>
            <a:ext cx="2029883" cy="5567557"/>
          </a:xfrm>
        </p:spPr>
        <p:txBody>
          <a:bodyPr vert="eaVert"/>
          <a:lstStyle/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604" y="367789"/>
            <a:ext cx="8910343" cy="556755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9782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424" y="4956878"/>
            <a:ext cx="11320504" cy="1527117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997">
                <a:solidFill>
                  <a:srgbClr val="004C97"/>
                </a:solidFill>
                <a:latin typeface="Helvetica"/>
              </a:defRPr>
            </a:lvl1pPr>
            <a:lvl2pPr marL="456560" indent="0">
              <a:buFontTx/>
              <a:buNone/>
              <a:defRPr sz="1598">
                <a:solidFill>
                  <a:srgbClr val="2E5286"/>
                </a:solidFill>
                <a:latin typeface="Helvetica"/>
              </a:defRPr>
            </a:lvl2pPr>
            <a:lvl3pPr marL="913120" indent="0">
              <a:buFontTx/>
              <a:buNone/>
              <a:defRPr sz="1598">
                <a:solidFill>
                  <a:srgbClr val="2E5286"/>
                </a:solidFill>
                <a:latin typeface="Helvetica"/>
              </a:defRPr>
            </a:lvl3pPr>
            <a:lvl4pPr marL="1369680" indent="0">
              <a:buFontTx/>
              <a:buNone/>
              <a:defRPr sz="1598">
                <a:solidFill>
                  <a:srgbClr val="2E5286"/>
                </a:solidFill>
                <a:latin typeface="Helvetica"/>
              </a:defRPr>
            </a:lvl4pPr>
            <a:lvl5pPr marL="1826240" indent="0">
              <a:buFontTx/>
              <a:buNone/>
              <a:defRPr sz="1598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58" y="-1"/>
            <a:ext cx="12240197" cy="895690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424" y="3946353"/>
            <a:ext cx="11320505" cy="1001656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699"/>
              </a:spcBef>
              <a:spcAft>
                <a:spcPts val="0"/>
              </a:spcAft>
              <a:buFontTx/>
              <a:buNone/>
              <a:defRPr sz="3196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796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796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796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796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23658" y="815876"/>
            <a:ext cx="12240197" cy="296198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56" y="249496"/>
            <a:ext cx="12001866" cy="30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97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483" y="970201"/>
            <a:ext cx="11551306" cy="5052336"/>
          </a:xfrm>
          <a:prstGeom prst="rect">
            <a:avLst/>
          </a:prstGeom>
        </p:spPr>
        <p:txBody>
          <a:bodyPr lIns="0" tIns="0" rIns="0" bIns="0"/>
          <a:lstStyle>
            <a:lvl1pPr>
              <a:defRPr sz="2397">
                <a:solidFill>
                  <a:srgbClr val="505050"/>
                </a:solidFill>
              </a:defRPr>
            </a:lvl1pPr>
            <a:lvl2pPr>
              <a:defRPr sz="2197">
                <a:solidFill>
                  <a:srgbClr val="505050"/>
                </a:solidFill>
              </a:defRPr>
            </a:lvl2pPr>
            <a:lvl3pPr>
              <a:defRPr sz="1997">
                <a:solidFill>
                  <a:srgbClr val="505050"/>
                </a:solidFill>
              </a:defRPr>
            </a:lvl3pPr>
            <a:lvl4pPr>
              <a:defRPr sz="1797">
                <a:solidFill>
                  <a:srgbClr val="505050"/>
                </a:solidFill>
              </a:defRPr>
            </a:lvl4pPr>
            <a:lvl5pPr marL="2054520" indent="-228280">
              <a:buFont typeface="Arial"/>
              <a:buChar char="•"/>
              <a:defRPr sz="179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483" y="251403"/>
            <a:ext cx="11570335" cy="42728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796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1412" y="6495179"/>
            <a:ext cx="899553" cy="24096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/>
              <a:t>19 September 2025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8678" y="6495180"/>
            <a:ext cx="8340793" cy="24253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198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SuperKEKB run 2025-2026 EAJADE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025" y="6495180"/>
            <a:ext cx="551875" cy="23695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77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484" y="970201"/>
            <a:ext cx="5602478" cy="3628741"/>
          </a:xfrm>
          <a:prstGeom prst="rect">
            <a:avLst/>
          </a:prstGeom>
        </p:spPr>
        <p:txBody>
          <a:bodyPr lIns="0" tIns="0" rIns="0" bIns="0"/>
          <a:lstStyle>
            <a:lvl1pPr>
              <a:defRPr sz="2397">
                <a:solidFill>
                  <a:srgbClr val="505050"/>
                </a:solidFill>
              </a:defRPr>
            </a:lvl1pPr>
            <a:lvl2pPr>
              <a:defRPr sz="2197">
                <a:solidFill>
                  <a:srgbClr val="505050"/>
                </a:solidFill>
              </a:defRPr>
            </a:lvl2pPr>
            <a:lvl3pPr>
              <a:defRPr sz="1997">
                <a:solidFill>
                  <a:srgbClr val="505050"/>
                </a:solidFill>
              </a:defRPr>
            </a:lvl3pPr>
            <a:lvl4pPr>
              <a:defRPr sz="1797">
                <a:solidFill>
                  <a:srgbClr val="505050"/>
                </a:solidFill>
              </a:defRPr>
            </a:lvl4pPr>
            <a:lvl5pPr marL="2054520" indent="-228280">
              <a:buFont typeface="Arial"/>
              <a:buChar char="•"/>
              <a:defRPr sz="1797">
                <a:solidFill>
                  <a:srgbClr val="505050"/>
                </a:solidFill>
              </a:defRPr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0086" y="970201"/>
            <a:ext cx="5614656" cy="3628741"/>
          </a:xfrm>
          <a:prstGeom prst="rect">
            <a:avLst/>
          </a:prstGeom>
        </p:spPr>
        <p:txBody>
          <a:bodyPr lIns="0" tIns="0" rIns="0" bIns="0"/>
          <a:lstStyle>
            <a:lvl1pPr>
              <a:defRPr sz="2397">
                <a:solidFill>
                  <a:srgbClr val="505050"/>
                </a:solidFill>
              </a:defRPr>
            </a:lvl1pPr>
            <a:lvl2pPr>
              <a:defRPr sz="2197">
                <a:solidFill>
                  <a:srgbClr val="505050"/>
                </a:solidFill>
              </a:defRPr>
            </a:lvl2pPr>
            <a:lvl3pPr>
              <a:defRPr sz="1997">
                <a:solidFill>
                  <a:srgbClr val="505050"/>
                </a:solidFill>
              </a:defRPr>
            </a:lvl3pPr>
            <a:lvl4pPr>
              <a:defRPr sz="1797">
                <a:solidFill>
                  <a:srgbClr val="505050"/>
                </a:solidFill>
              </a:defRPr>
            </a:lvl4pPr>
            <a:lvl5pPr marL="2054520" indent="-228280">
              <a:buFont typeface="Arial"/>
              <a:buChar char="•"/>
              <a:defRPr sz="1797">
                <a:solidFill>
                  <a:srgbClr val="505050"/>
                </a:solidFill>
              </a:defRPr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502" y="4758483"/>
            <a:ext cx="5601460" cy="126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8" b="1" i="0">
                <a:solidFill>
                  <a:srgbClr val="004C97"/>
                </a:solidFill>
              </a:defRPr>
            </a:lvl1pPr>
            <a:lvl2pPr marL="456560" indent="0">
              <a:buNone/>
              <a:defRPr sz="1198"/>
            </a:lvl2pPr>
            <a:lvl3pPr marL="913120" indent="0">
              <a:buNone/>
              <a:defRPr sz="999"/>
            </a:lvl3pPr>
            <a:lvl4pPr marL="1369680" indent="0">
              <a:buNone/>
              <a:defRPr sz="899"/>
            </a:lvl4pPr>
            <a:lvl5pPr marL="1826240" indent="0">
              <a:buNone/>
              <a:defRPr sz="899"/>
            </a:lvl5pPr>
            <a:lvl6pPr marL="2282800" indent="0">
              <a:buNone/>
              <a:defRPr sz="899"/>
            </a:lvl6pPr>
            <a:lvl7pPr marL="2739360" indent="0">
              <a:buNone/>
              <a:defRPr sz="899"/>
            </a:lvl7pPr>
            <a:lvl8pPr marL="3195919" indent="0">
              <a:buNone/>
              <a:defRPr sz="899"/>
            </a:lvl8pPr>
            <a:lvl9pPr marL="3652479" indent="0">
              <a:buNone/>
              <a:defRPr sz="89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0083" y="4758483"/>
            <a:ext cx="5602477" cy="126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8" b="1" i="0">
                <a:solidFill>
                  <a:srgbClr val="004C97"/>
                </a:solidFill>
              </a:defRPr>
            </a:lvl1pPr>
            <a:lvl2pPr marL="456560" indent="0">
              <a:buNone/>
              <a:defRPr sz="1198"/>
            </a:lvl2pPr>
            <a:lvl3pPr marL="913120" indent="0">
              <a:buNone/>
              <a:defRPr sz="999"/>
            </a:lvl3pPr>
            <a:lvl4pPr marL="1369680" indent="0">
              <a:buNone/>
              <a:defRPr sz="899"/>
            </a:lvl4pPr>
            <a:lvl5pPr marL="1826240" indent="0">
              <a:buNone/>
              <a:defRPr sz="899"/>
            </a:lvl5pPr>
            <a:lvl6pPr marL="2282800" indent="0">
              <a:buNone/>
              <a:defRPr sz="899"/>
            </a:lvl6pPr>
            <a:lvl7pPr marL="2739360" indent="0">
              <a:buNone/>
              <a:defRPr sz="899"/>
            </a:lvl7pPr>
            <a:lvl8pPr marL="3195919" indent="0">
              <a:buNone/>
              <a:defRPr sz="899"/>
            </a:lvl8pPr>
            <a:lvl9pPr marL="3652479" indent="0">
              <a:buNone/>
              <a:defRPr sz="89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1412" y="6495179"/>
            <a:ext cx="899553" cy="24096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/>
              <a:t>19 September 2025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8677" y="6495180"/>
            <a:ext cx="8340793" cy="24253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198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SuperKEKB run 2025-2026 EAJADE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025" y="6495180"/>
            <a:ext cx="551875" cy="23695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483" y="251403"/>
            <a:ext cx="11570335" cy="42728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796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10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482" y="957517"/>
            <a:ext cx="4032987" cy="5015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8" b="1" i="0">
                <a:solidFill>
                  <a:srgbClr val="004C97"/>
                </a:solidFill>
              </a:defRPr>
            </a:lvl1pPr>
            <a:lvl2pPr marL="456560" indent="0">
              <a:buNone/>
              <a:defRPr sz="1198"/>
            </a:lvl2pPr>
            <a:lvl3pPr marL="913120" indent="0">
              <a:buNone/>
              <a:defRPr sz="999"/>
            </a:lvl3pPr>
            <a:lvl4pPr marL="1369680" indent="0">
              <a:buNone/>
              <a:defRPr sz="899"/>
            </a:lvl4pPr>
            <a:lvl5pPr marL="1826240" indent="0">
              <a:buNone/>
              <a:defRPr sz="899"/>
            </a:lvl5pPr>
            <a:lvl6pPr marL="2282800" indent="0">
              <a:buNone/>
              <a:defRPr sz="899"/>
            </a:lvl6pPr>
            <a:lvl7pPr marL="2739360" indent="0">
              <a:buNone/>
              <a:defRPr sz="899"/>
            </a:lvl7pPr>
            <a:lvl8pPr marL="3195919" indent="0">
              <a:buNone/>
              <a:defRPr sz="899"/>
            </a:lvl8pPr>
            <a:lvl9pPr marL="3652479" indent="0">
              <a:buNone/>
              <a:defRPr sz="89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18696" y="957519"/>
            <a:ext cx="7122713" cy="5015699"/>
          </a:xfrm>
          <a:prstGeom prst="rect">
            <a:avLst/>
          </a:prstGeom>
        </p:spPr>
        <p:txBody>
          <a:bodyPr lIns="0" tIns="0" rIns="0" bIns="0"/>
          <a:lstStyle>
            <a:lvl1pPr>
              <a:defRPr sz="2397">
                <a:solidFill>
                  <a:srgbClr val="505050"/>
                </a:solidFill>
              </a:defRPr>
            </a:lvl1pPr>
            <a:lvl2pPr>
              <a:defRPr sz="2197">
                <a:solidFill>
                  <a:srgbClr val="505050"/>
                </a:solidFill>
              </a:defRPr>
            </a:lvl2pPr>
            <a:lvl3pPr>
              <a:defRPr sz="1997">
                <a:solidFill>
                  <a:srgbClr val="505050"/>
                </a:solidFill>
              </a:defRPr>
            </a:lvl3pPr>
            <a:lvl4pPr>
              <a:defRPr sz="1797">
                <a:solidFill>
                  <a:srgbClr val="505050"/>
                </a:solidFill>
              </a:defRPr>
            </a:lvl4pPr>
            <a:lvl5pPr marL="2054520" indent="-228280">
              <a:buFont typeface="Arial"/>
              <a:buChar char="•"/>
              <a:defRPr sz="1797">
                <a:solidFill>
                  <a:srgbClr val="505050"/>
                </a:solidFill>
              </a:defRPr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1412" y="6495179"/>
            <a:ext cx="899553" cy="240965"/>
          </a:xfrm>
        </p:spPr>
        <p:txBody>
          <a:bodyPr/>
          <a:lstStyle>
            <a:lvl1pPr>
              <a:defRPr sz="1198" smtClean="0"/>
            </a:lvl1pPr>
          </a:lstStyle>
          <a:p>
            <a:pPr>
              <a:defRPr/>
            </a:pPr>
            <a:r>
              <a:rPr lang="fr-FR"/>
              <a:t>19 September 2025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38676" y="6495180"/>
            <a:ext cx="8340795" cy="249684"/>
          </a:xfrm>
        </p:spPr>
        <p:txBody>
          <a:bodyPr/>
          <a:lstStyle>
            <a:lvl1pPr>
              <a:defRPr sz="1198" dirty="0" smtClean="0"/>
            </a:lvl1pPr>
          </a:lstStyle>
          <a:p>
            <a:pPr>
              <a:defRPr/>
            </a:pPr>
            <a:r>
              <a:rPr lang="en-US"/>
              <a:t>SuperKEKB run 2025-2026 EAJADE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198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483" y="253674"/>
            <a:ext cx="11570335" cy="42728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796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62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453" y="970201"/>
            <a:ext cx="11570335" cy="3721541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598">
                <a:solidFill>
                  <a:srgbClr val="505050"/>
                </a:solidFill>
              </a:defRPr>
            </a:lvl1pPr>
            <a:lvl2pPr marL="456560" indent="0">
              <a:buNone/>
              <a:defRPr sz="2796"/>
            </a:lvl2pPr>
            <a:lvl3pPr marL="913120" indent="0">
              <a:buNone/>
              <a:defRPr sz="2397"/>
            </a:lvl3pPr>
            <a:lvl4pPr marL="1369680" indent="0">
              <a:buNone/>
              <a:defRPr sz="1997"/>
            </a:lvl4pPr>
            <a:lvl5pPr marL="1826240" indent="0">
              <a:buNone/>
              <a:defRPr sz="1997"/>
            </a:lvl5pPr>
            <a:lvl6pPr marL="2282800" indent="0">
              <a:buNone/>
              <a:defRPr sz="1997"/>
            </a:lvl6pPr>
            <a:lvl7pPr marL="2739360" indent="0">
              <a:buNone/>
              <a:defRPr sz="1997"/>
            </a:lvl7pPr>
            <a:lvl8pPr marL="3195919" indent="0">
              <a:buNone/>
              <a:defRPr sz="1997"/>
            </a:lvl8pPr>
            <a:lvl9pPr marL="3652479" indent="0">
              <a:buNone/>
              <a:defRPr sz="199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453" y="4936140"/>
            <a:ext cx="11570335" cy="1089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8" b="1" i="0">
                <a:solidFill>
                  <a:srgbClr val="004C97"/>
                </a:solidFill>
              </a:defRPr>
            </a:lvl1pPr>
            <a:lvl2pPr marL="456560" indent="0">
              <a:buNone/>
              <a:defRPr sz="1198"/>
            </a:lvl2pPr>
            <a:lvl3pPr marL="913120" indent="0">
              <a:buNone/>
              <a:defRPr sz="999"/>
            </a:lvl3pPr>
            <a:lvl4pPr marL="1369680" indent="0">
              <a:buNone/>
              <a:defRPr sz="899"/>
            </a:lvl4pPr>
            <a:lvl5pPr marL="1826240" indent="0">
              <a:buNone/>
              <a:defRPr sz="899"/>
            </a:lvl5pPr>
            <a:lvl6pPr marL="2282800" indent="0">
              <a:buNone/>
              <a:defRPr sz="899"/>
            </a:lvl6pPr>
            <a:lvl7pPr marL="2739360" indent="0">
              <a:buNone/>
              <a:defRPr sz="899"/>
            </a:lvl7pPr>
            <a:lvl8pPr marL="3195919" indent="0">
              <a:buNone/>
              <a:defRPr sz="899"/>
            </a:lvl8pPr>
            <a:lvl9pPr marL="3652479" indent="0">
              <a:buNone/>
              <a:defRPr sz="89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1412" y="6495179"/>
            <a:ext cx="899553" cy="24096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/>
              <a:t>19 September 2025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8678" y="6495180"/>
            <a:ext cx="8327261" cy="24253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198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SuperKEKB run 2025-2026 EAJADE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025" y="6495180"/>
            <a:ext cx="551875" cy="23695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483" y="251403"/>
            <a:ext cx="11570335" cy="42728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796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550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1412" y="6495179"/>
            <a:ext cx="899553" cy="240965"/>
          </a:xfrm>
        </p:spPr>
        <p:txBody>
          <a:bodyPr/>
          <a:lstStyle/>
          <a:p>
            <a:pPr>
              <a:defRPr/>
            </a:pPr>
            <a:r>
              <a:rPr lang="fr-FR"/>
              <a:t>19 September 2025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38677" y="6495180"/>
            <a:ext cx="8338504" cy="242536"/>
          </a:xfrm>
        </p:spPr>
        <p:txBody>
          <a:bodyPr/>
          <a:lstStyle/>
          <a:p>
            <a:pPr>
              <a:defRPr/>
            </a:pPr>
            <a:r>
              <a:rPr lang="en-US"/>
              <a:t>SuperKEKB run 2025-2026 EAJADE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025" y="253648"/>
            <a:ext cx="11555534" cy="579486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68817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19 September 2025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38678" y="6495180"/>
            <a:ext cx="8354326" cy="242536"/>
          </a:xfrm>
        </p:spPr>
        <p:txBody>
          <a:bodyPr/>
          <a:lstStyle/>
          <a:p>
            <a:pPr>
              <a:defRPr/>
            </a:pPr>
            <a:r>
              <a:rPr lang="en-US"/>
              <a:t>SuperKEKB run 2025-2026 EAJADE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483" y="251403"/>
            <a:ext cx="11570335" cy="42728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796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3973" y="2711789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6484" y="2711789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4999060" y="2711789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1588" y="2711789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24213" y="2711789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3973" y="970826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6484" y="970826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4999060" y="970826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1588" y="970826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24213" y="970826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3973" y="4442622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6484" y="4442622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4999060" y="4442622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1588" y="4442622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24213" y="4442622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72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 b="1" i="0" baseline="0">
                <a:latin typeface="Arial" panose="020B0604020202020204" pitchFamily="34" charset="0"/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54916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483" y="103520"/>
            <a:ext cx="11570335" cy="64084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397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483" y="1041598"/>
            <a:ext cx="11551306" cy="4980939"/>
          </a:xfrm>
          <a:prstGeom prst="rect">
            <a:avLst/>
          </a:prstGeom>
        </p:spPr>
        <p:txBody>
          <a:bodyPr lIns="0" tIns="0" rIns="0" bIns="0"/>
          <a:lstStyle>
            <a:lvl1pPr>
              <a:defRPr sz="2397">
                <a:solidFill>
                  <a:srgbClr val="404040"/>
                </a:solidFill>
              </a:defRPr>
            </a:lvl1pPr>
            <a:lvl2pPr>
              <a:defRPr sz="2197">
                <a:solidFill>
                  <a:srgbClr val="404040"/>
                </a:solidFill>
              </a:defRPr>
            </a:lvl2pPr>
            <a:lvl3pPr>
              <a:defRPr sz="1997">
                <a:solidFill>
                  <a:srgbClr val="404040"/>
                </a:solidFill>
              </a:defRPr>
            </a:lvl3pPr>
            <a:lvl4pPr>
              <a:defRPr sz="1797">
                <a:solidFill>
                  <a:srgbClr val="404040"/>
                </a:solidFill>
              </a:defRPr>
            </a:lvl4pPr>
            <a:lvl5pPr marL="2054520" indent="-228280">
              <a:buFont typeface="Arial"/>
              <a:buChar char="•"/>
              <a:defRPr sz="1797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1060" y="6506051"/>
            <a:ext cx="1433605" cy="240965"/>
          </a:xfrm>
        </p:spPr>
        <p:txBody>
          <a:bodyPr/>
          <a:lstStyle>
            <a:lvl1pPr>
              <a:defRPr sz="1198"/>
            </a:lvl1pPr>
          </a:lstStyle>
          <a:p>
            <a:r>
              <a:rPr lang="fr-FR" altLang="en-US"/>
              <a:t>19 September 2025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98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SuperKEKB run 2025-2026 EAJADE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98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217" y="3348150"/>
            <a:ext cx="11210876" cy="1467983"/>
          </a:xfrm>
        </p:spPr>
        <p:txBody>
          <a:bodyPr/>
          <a:lstStyle/>
          <a:p>
            <a:r>
              <a:rPr lang="en-US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217" y="4764405"/>
            <a:ext cx="11210876" cy="97132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127" y="363033"/>
            <a:ext cx="11191051" cy="283292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8362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607" y="2399812"/>
            <a:ext cx="10730894" cy="1360183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607" y="3730822"/>
            <a:ext cx="10730894" cy="1498103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83209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605" y="107430"/>
            <a:ext cx="10711865" cy="1335099"/>
          </a:xfrm>
        </p:spPr>
        <p:txBody>
          <a:bodyPr/>
          <a:lstStyle/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604" y="1597978"/>
            <a:ext cx="5115306" cy="4337368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8163" y="1597978"/>
            <a:ext cx="5115306" cy="4337368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05279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602" y="107430"/>
            <a:ext cx="10711865" cy="13350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602" y="1451207"/>
            <a:ext cx="5115306" cy="749844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602" y="2344157"/>
            <a:ext cx="5115306" cy="359119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8161" y="1451207"/>
            <a:ext cx="5115306" cy="749844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8161" y="2344157"/>
            <a:ext cx="5115306" cy="359119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71522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49518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04814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458" y="611022"/>
            <a:ext cx="5115306" cy="1160436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7178" y="367788"/>
            <a:ext cx="5115306" cy="5567557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458" y="1785376"/>
            <a:ext cx="5115306" cy="371498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23570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605" y="107430"/>
            <a:ext cx="10711865" cy="13350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605" y="1597978"/>
            <a:ext cx="10711865" cy="4337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821124" y="6449263"/>
            <a:ext cx="2841837" cy="364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hangingPunct="1"/>
            <a:r>
              <a:rPr lang="fr-FR" kern="1200">
                <a:solidFill>
                  <a:prstClr val="white"/>
                </a:solidFill>
                <a:latin typeface="News Gothic MT"/>
              </a:rPr>
              <a:t>19 September 2025</a:t>
            </a:r>
            <a:endParaRPr lang="fr-FR" kern="1200" dirty="0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4112" y="6500370"/>
            <a:ext cx="2732061" cy="3481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hangingPunct="1"/>
            <a:r>
              <a:rPr lang="en-US" kern="1200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 kern="1200" dirty="0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83758" y="6449263"/>
            <a:ext cx="1319424" cy="364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aseline="0">
                <a:solidFill>
                  <a:schemeClr val="bg1"/>
                </a:solidFill>
              </a:defRPr>
            </a:lvl1pPr>
          </a:lstStyle>
          <a:p>
            <a:pPr hangingPunct="1"/>
            <a:fld id="{617C510A-7687-CB44-A886-7EC5AB743307}" type="slidenum">
              <a:rPr lang="fr-FR" kern="1200" smtClean="0">
                <a:solidFill>
                  <a:prstClr val="white"/>
                </a:solidFill>
                <a:latin typeface="News Gothic MT"/>
              </a:rPr>
              <a:pPr hangingPunct="1"/>
              <a:t>‹#›</a:t>
            </a:fld>
            <a:endParaRPr lang="fr-FR" sz="2000" kern="1200" dirty="0">
              <a:solidFill>
                <a:prstClr val="white"/>
              </a:solidFill>
              <a:latin typeface="News Gothic M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0F7711-5824-9A41-BA94-FE6C93E37B2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18547" y="326490"/>
            <a:ext cx="1783993" cy="74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0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3600" b="1" i="0" kern="1200" baseline="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 baseline="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 baseline="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 baseline="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 baseline="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 baseline="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1412" y="6495179"/>
            <a:ext cx="899553" cy="24096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/>
              <a:t>19 September 2025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8677" y="6495180"/>
            <a:ext cx="8338504" cy="24253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198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SuperKEKB run 2025-2026 EAJADE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025" y="6495180"/>
            <a:ext cx="551875" cy="23695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591060" y="4471265"/>
            <a:ext cx="1433605" cy="2409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397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7567" y="6250170"/>
            <a:ext cx="11587251" cy="197715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600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</p:sldLayoutIdLst>
  <p:hf hdr="0"/>
  <p:txStyles>
    <p:titleStyle>
      <a:lvl1pPr algn="l" defTabSz="456560" rtl="0" eaLnBrk="1" fontAlgn="base" hangingPunct="1">
        <a:spcBef>
          <a:spcPct val="0"/>
        </a:spcBef>
        <a:spcAft>
          <a:spcPct val="0"/>
        </a:spcAft>
        <a:defRPr sz="1698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6560"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3120"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69680"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6240"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420" indent="-342420" algn="l" defTabSz="45656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1910" indent="-285350" algn="l" defTabSz="45656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98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1400" indent="-228280" algn="l" defTabSz="45656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398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597960" indent="-228280" algn="l" defTabSz="45656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198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4520" indent="-228280" algn="l" defTabSz="45656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98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1080" indent="-228280" algn="l" defTabSz="456560" rtl="0" eaLnBrk="1" latinLnBrk="0" hangingPunct="1">
        <a:spcBef>
          <a:spcPct val="20000"/>
        </a:spcBef>
        <a:buFont typeface="Arial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6pPr>
      <a:lvl7pPr marL="2967639" indent="-228280" algn="l" defTabSz="456560" rtl="0" eaLnBrk="1" latinLnBrk="0" hangingPunct="1">
        <a:spcBef>
          <a:spcPct val="20000"/>
        </a:spcBef>
        <a:buFont typeface="Arial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7pPr>
      <a:lvl8pPr marL="3424199" indent="-228280" algn="l" defTabSz="456560" rtl="0" eaLnBrk="1" latinLnBrk="0" hangingPunct="1">
        <a:spcBef>
          <a:spcPct val="20000"/>
        </a:spcBef>
        <a:buFont typeface="Arial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8pPr>
      <a:lvl9pPr marL="3880759" indent="-228280" algn="l" defTabSz="456560" rtl="0" eaLnBrk="1" latinLnBrk="0" hangingPunct="1">
        <a:spcBef>
          <a:spcPct val="20000"/>
        </a:spcBef>
        <a:buFont typeface="Arial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56560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913120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69680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826240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0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739360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95919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652479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5EFED-1B21-B3B0-8DB6-82B9F7685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>
            <a:extLst>
              <a:ext uri="{FF2B5EF4-FFF2-40B4-BE49-F238E27FC236}">
                <a16:creationId xmlns:a16="http://schemas.microsoft.com/office/drawing/2014/main" id="{7BE9F91A-A721-877C-0284-DDD17B686166}"/>
              </a:ext>
            </a:extLst>
          </p:cNvPr>
          <p:cNvSpPr/>
          <p:nvPr/>
        </p:nvSpPr>
        <p:spPr>
          <a:xfrm>
            <a:off x="2020680" y="278280"/>
            <a:ext cx="7103442" cy="7517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>
                <a:solidFill>
                  <a:srgbClr val="2C7C9F"/>
                </a:solidFill>
                <a:latin typeface="Arial"/>
              </a:rPr>
              <a:t>WP1 Secondment Task 1.2 </a:t>
            </a:r>
            <a:endParaRPr lang="en-GB" sz="3600" b="0" strike="noStrike" spc="-1" dirty="0">
              <a:latin typeface="Arial"/>
            </a:endParaRPr>
          </a:p>
        </p:txBody>
      </p:sp>
      <p:sp>
        <p:nvSpPr>
          <p:cNvPr id="79" name="CustomShape 2">
            <a:extLst>
              <a:ext uri="{FF2B5EF4-FFF2-40B4-BE49-F238E27FC236}">
                <a16:creationId xmlns:a16="http://schemas.microsoft.com/office/drawing/2014/main" id="{72239920-BFCD-2E1B-4EF7-8BAE26E7E464}"/>
              </a:ext>
            </a:extLst>
          </p:cNvPr>
          <p:cNvSpPr/>
          <p:nvPr/>
        </p:nvSpPr>
        <p:spPr>
          <a:xfrm>
            <a:off x="795280" y="3075507"/>
            <a:ext cx="4874635" cy="20269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9500"/>
          </a:bodyPr>
          <a:lstStyle/>
          <a:p>
            <a:pPr>
              <a:lnSpc>
                <a:spcPct val="100000"/>
              </a:lnSpc>
              <a:spcBef>
                <a:spcPts val="2001"/>
              </a:spcBef>
            </a:pPr>
            <a:endParaRPr lang="en-GB" sz="1800" b="0" strike="noStrike" spc="-1" dirty="0">
              <a:latin typeface="Arial"/>
            </a:endParaRPr>
          </a:p>
          <a:p>
            <a:pPr marL="349200" indent="-348480">
              <a:lnSpc>
                <a:spcPct val="100000"/>
              </a:lnSpc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lang="en-US" sz="1800" b="0" strike="noStrike" spc="-1" dirty="0">
                <a:solidFill>
                  <a:srgbClr val="0F3661"/>
                </a:solidFill>
                <a:latin typeface="Arial"/>
              </a:rPr>
              <a:t>Workin</a:t>
            </a:r>
            <a:r>
              <a:rPr lang="en-US" spc="-1" dirty="0">
                <a:solidFill>
                  <a:srgbClr val="0F3661"/>
                </a:solidFill>
                <a:latin typeface="Arial"/>
              </a:rPr>
              <a:t>g on the upgrade of </a:t>
            </a:r>
            <a:r>
              <a:rPr lang="en-US" sz="1800" b="0" strike="noStrike" spc="-1" dirty="0">
                <a:solidFill>
                  <a:srgbClr val="0F3661"/>
                </a:solidFill>
                <a:latin typeface="Arial"/>
              </a:rPr>
              <a:t>the existing LHC synchrotron radiation transverse diagnostics for the HL-LHC era</a:t>
            </a:r>
          </a:p>
          <a:p>
            <a:pPr marL="349200" indent="-348480">
              <a:lnSpc>
                <a:spcPct val="100000"/>
              </a:lnSpc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lang="en-US" sz="1800" b="0" strike="noStrike" spc="-1" dirty="0">
                <a:solidFill>
                  <a:srgbClr val="0F3661"/>
                </a:solidFill>
                <a:latin typeface="Arial"/>
              </a:rPr>
              <a:t>Studying </a:t>
            </a:r>
            <a:r>
              <a:rPr lang="en-US" spc="-1" dirty="0">
                <a:solidFill>
                  <a:srgbClr val="0F3661"/>
                </a:solidFill>
                <a:latin typeface="Arial"/>
              </a:rPr>
              <a:t>transverse diagnostics options for FCC-</a:t>
            </a:r>
            <a:r>
              <a:rPr lang="en-US" spc="-1" dirty="0" err="1">
                <a:solidFill>
                  <a:srgbClr val="0F3661"/>
                </a:solidFill>
                <a:latin typeface="Arial"/>
              </a:rPr>
              <a:t>ee</a:t>
            </a:r>
            <a:r>
              <a:rPr lang="en-US" spc="-1" dirty="0">
                <a:solidFill>
                  <a:srgbClr val="0F3661"/>
                </a:solidFill>
                <a:latin typeface="Arial"/>
              </a:rPr>
              <a:t> collider ring</a:t>
            </a:r>
            <a:endParaRPr lang="en-GB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lang="en-GB" sz="1800" b="0" strike="noStrike" spc="-1" dirty="0">
              <a:latin typeface="Arial"/>
            </a:endParaRPr>
          </a:p>
        </p:txBody>
      </p:sp>
      <p:sp>
        <p:nvSpPr>
          <p:cNvPr id="82" name="CustomShape 5">
            <a:extLst>
              <a:ext uri="{FF2B5EF4-FFF2-40B4-BE49-F238E27FC236}">
                <a16:creationId xmlns:a16="http://schemas.microsoft.com/office/drawing/2014/main" id="{916F29FE-0DE2-3B28-4CE6-87C524DD10B9}"/>
              </a:ext>
            </a:extLst>
          </p:cNvPr>
          <p:cNvSpPr/>
          <p:nvPr/>
        </p:nvSpPr>
        <p:spPr>
          <a:xfrm>
            <a:off x="10783800" y="6449400"/>
            <a:ext cx="13186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1A397F2E-4EB0-457F-BC5C-8BEFBA72BFA4}" type="slidenum">
              <a:rPr lang="fr-FR" sz="2000" b="0" strike="noStrike" spc="-1">
                <a:solidFill>
                  <a:srgbClr val="FFFFFF"/>
                </a:solidFill>
                <a:latin typeface="News Gothic MT"/>
                <a:ea typeface="Times New Roman"/>
              </a:rPr>
              <a:t>1</a:t>
            </a:fld>
            <a:endParaRPr lang="en-GB" sz="2000" b="0" strike="noStrike" spc="-1">
              <a:latin typeface="Arial"/>
            </a:endParaRPr>
          </a:p>
        </p:txBody>
      </p:sp>
      <p:sp>
        <p:nvSpPr>
          <p:cNvPr id="83" name="CustomShape 6">
            <a:extLst>
              <a:ext uri="{FF2B5EF4-FFF2-40B4-BE49-F238E27FC236}">
                <a16:creationId xmlns:a16="http://schemas.microsoft.com/office/drawing/2014/main" id="{B773F9BC-934B-181A-3894-A945F3D31E61}"/>
              </a:ext>
            </a:extLst>
          </p:cNvPr>
          <p:cNvSpPr/>
          <p:nvPr/>
        </p:nvSpPr>
        <p:spPr>
          <a:xfrm>
            <a:off x="599760" y="1241999"/>
            <a:ext cx="10762200" cy="14309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5500" lnSpcReduction="10000"/>
          </a:bodyPr>
          <a:lstStyle/>
          <a:p>
            <a:pPr marL="349200" indent="-348480">
              <a:buClr>
                <a:srgbClr val="0F3661"/>
              </a:buClr>
              <a:buSzPct val="110000"/>
              <a:buFont typeface="Wingdings 2" charset="2"/>
              <a:buChar char=""/>
            </a:pPr>
            <a:r>
              <a:rPr lang="en-US" sz="2000" b="1" strike="noStrike" spc="-1" dirty="0">
                <a:solidFill>
                  <a:srgbClr val="0F3661"/>
                </a:solidFill>
                <a:latin typeface="Arial"/>
                <a:ea typeface="DejaVu Sans"/>
              </a:rPr>
              <a:t>Name: </a:t>
            </a:r>
            <a:r>
              <a:rPr lang="en-US" sz="2000" strike="noStrike" spc="-1" dirty="0">
                <a:solidFill>
                  <a:srgbClr val="0F3661"/>
                </a:solidFill>
                <a:latin typeface="Arial"/>
                <a:ea typeface="DejaVu Sans"/>
              </a:rPr>
              <a:t>Butti, Daniele</a:t>
            </a:r>
            <a:endParaRPr lang="en-GB" sz="2000" strike="noStrike" spc="-1" dirty="0">
              <a:latin typeface="Arial"/>
            </a:endParaRPr>
          </a:p>
          <a:p>
            <a:pPr marL="349200" indent="-348480">
              <a:lnSpc>
                <a:spcPct val="100000"/>
              </a:lnSpc>
              <a:buClr>
                <a:srgbClr val="0F3661"/>
              </a:buClr>
              <a:buSzPct val="110000"/>
              <a:buFont typeface="Wingdings 2" charset="2"/>
              <a:buChar char=""/>
            </a:pPr>
            <a:r>
              <a:rPr lang="en-US" sz="2000" b="1" strike="noStrike" spc="-1" dirty="0">
                <a:solidFill>
                  <a:srgbClr val="0F3661"/>
                </a:solidFill>
                <a:latin typeface="Arial"/>
                <a:ea typeface="DejaVu Sans"/>
              </a:rPr>
              <a:t>Institution:</a:t>
            </a:r>
            <a:r>
              <a:rPr lang="en-US" sz="2000" b="0" strike="noStrike" spc="-1" dirty="0">
                <a:solidFill>
                  <a:srgbClr val="0F3661"/>
                </a:solidFill>
                <a:latin typeface="Arial"/>
                <a:ea typeface="DejaVu Sans"/>
              </a:rPr>
              <a:t> CERN</a:t>
            </a:r>
            <a:endParaRPr lang="en-GB" sz="2000" b="0" strike="noStrike" spc="-1" dirty="0">
              <a:latin typeface="Arial"/>
            </a:endParaRPr>
          </a:p>
          <a:p>
            <a:pPr marL="349200" indent="-348480">
              <a:buClr>
                <a:srgbClr val="0F3661"/>
              </a:buClr>
              <a:buSzPct val="110000"/>
              <a:buFont typeface="Wingdings 2" charset="2"/>
              <a:buChar char=""/>
            </a:pPr>
            <a:r>
              <a:rPr lang="en-US" sz="2000" b="1" spc="-1" dirty="0">
                <a:solidFill>
                  <a:srgbClr val="0F3661"/>
                </a:solidFill>
                <a:latin typeface="Arial"/>
                <a:ea typeface="DejaVu Sans"/>
              </a:rPr>
              <a:t>Research Period</a:t>
            </a:r>
            <a:r>
              <a:rPr lang="en-US" sz="2000" b="1" strike="noStrike" spc="-1" dirty="0">
                <a:solidFill>
                  <a:srgbClr val="0F3661"/>
                </a:solidFill>
                <a:latin typeface="Arial"/>
                <a:ea typeface="DejaVu Sans"/>
              </a:rPr>
              <a:t>:</a:t>
            </a:r>
            <a:r>
              <a:rPr lang="en-US" sz="2000" b="0" strike="noStrike" spc="-1" dirty="0">
                <a:solidFill>
                  <a:srgbClr val="0F3661"/>
                </a:solidFill>
                <a:latin typeface="Arial"/>
                <a:ea typeface="DejaVu Sans"/>
              </a:rPr>
              <a:t> 2025/11/15 – 2025/11/29</a:t>
            </a:r>
          </a:p>
          <a:p>
            <a:pPr marL="349200" indent="-348480">
              <a:lnSpc>
                <a:spcPct val="100000"/>
              </a:lnSpc>
              <a:buClr>
                <a:srgbClr val="0F3661"/>
              </a:buClr>
              <a:buSzPct val="110000"/>
              <a:buFont typeface="Wingdings 2" charset="2"/>
              <a:buChar char=""/>
            </a:pPr>
            <a:r>
              <a:rPr lang="en-GB" sz="2000" b="1" strike="noStrike" spc="-1" dirty="0">
                <a:solidFill>
                  <a:srgbClr val="002060"/>
                </a:solidFill>
                <a:latin typeface="Arial"/>
              </a:rPr>
              <a:t>Contact person/supervisor at your institute: </a:t>
            </a:r>
            <a:r>
              <a:rPr lang="en-GB" sz="2000" strike="noStrike" spc="-1" dirty="0">
                <a:solidFill>
                  <a:srgbClr val="002060"/>
                </a:solidFill>
                <a:latin typeface="Arial"/>
              </a:rPr>
              <a:t>Thibaut Lefevre</a:t>
            </a:r>
          </a:p>
          <a:p>
            <a:pPr marL="349200" indent="-348480">
              <a:lnSpc>
                <a:spcPct val="100000"/>
              </a:lnSpc>
              <a:buClr>
                <a:srgbClr val="0F3661"/>
              </a:buClr>
              <a:buSzPct val="110000"/>
              <a:buFont typeface="Wingdings 2" charset="2"/>
              <a:buChar char=""/>
            </a:pPr>
            <a:r>
              <a:rPr lang="en-GB" sz="2000" b="1" strike="noStrike" spc="-1" dirty="0">
                <a:solidFill>
                  <a:srgbClr val="002060"/>
                </a:solidFill>
                <a:latin typeface="Arial"/>
              </a:rPr>
              <a:t>Contact person/supervisor at KEK, if any: </a:t>
            </a:r>
            <a:r>
              <a:rPr lang="en-GB" sz="2000" strike="noStrike" spc="-1" dirty="0" err="1">
                <a:solidFill>
                  <a:srgbClr val="002060"/>
                </a:solidFill>
                <a:latin typeface="Arial"/>
              </a:rPr>
              <a:t>Gaku</a:t>
            </a:r>
            <a:r>
              <a:rPr lang="en-GB" sz="2000" strike="noStrike" spc="-1" dirty="0">
                <a:solidFill>
                  <a:srgbClr val="002060"/>
                </a:solidFill>
                <a:latin typeface="Arial"/>
              </a:rPr>
              <a:t> </a:t>
            </a:r>
            <a:r>
              <a:rPr lang="en-GB" sz="2000" strike="noStrike" spc="-1" dirty="0" err="1">
                <a:solidFill>
                  <a:srgbClr val="002060"/>
                </a:solidFill>
                <a:latin typeface="Arial"/>
              </a:rPr>
              <a:t>Mitsuka</a:t>
            </a:r>
            <a:endParaRPr lang="en-GB" sz="2000" strike="noStrike" spc="-1" dirty="0">
              <a:solidFill>
                <a:srgbClr val="002060"/>
              </a:solidFill>
              <a:latin typeface="Arial"/>
            </a:endParaRPr>
          </a:p>
          <a:p>
            <a:pPr marL="349200" indent="-348480">
              <a:lnSpc>
                <a:spcPct val="100000"/>
              </a:lnSpc>
              <a:buClr>
                <a:srgbClr val="0F3661"/>
              </a:buClr>
              <a:buSzPct val="110000"/>
              <a:buFont typeface="Wingdings 2" charset="2"/>
              <a:buChar char=""/>
            </a:pPr>
            <a:endParaRPr lang="en-GB" sz="2000" b="1" strike="noStrike" spc="-1" dirty="0">
              <a:solidFill>
                <a:srgbClr val="002060"/>
              </a:solidFill>
              <a:latin typeface="Arial"/>
            </a:endParaRPr>
          </a:p>
          <a:p>
            <a:pPr marL="349200" indent="-348480">
              <a:lnSpc>
                <a:spcPct val="100000"/>
              </a:lnSpc>
              <a:buClr>
                <a:srgbClr val="0F3661"/>
              </a:buClr>
              <a:buSzPct val="110000"/>
              <a:buFont typeface="Wingdings 2" charset="2"/>
              <a:buChar char=""/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84" name="CustomShape 7">
            <a:extLst>
              <a:ext uri="{FF2B5EF4-FFF2-40B4-BE49-F238E27FC236}">
                <a16:creationId xmlns:a16="http://schemas.microsoft.com/office/drawing/2014/main" id="{216AF2B2-CD8C-2780-C595-F322C63BF49A}"/>
              </a:ext>
            </a:extLst>
          </p:cNvPr>
          <p:cNvSpPr/>
          <p:nvPr/>
        </p:nvSpPr>
        <p:spPr>
          <a:xfrm>
            <a:off x="598315" y="2795898"/>
            <a:ext cx="7776932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2C7C9F"/>
                </a:solidFill>
                <a:latin typeface="Arial"/>
                <a:ea typeface="DejaVu Sans"/>
              </a:rPr>
              <a:t>Overview of your research</a:t>
            </a:r>
            <a:endParaRPr lang="en-GB" sz="2000" b="0" strike="noStrike" spc="-1" dirty="0">
              <a:latin typeface="Arial"/>
            </a:endParaRPr>
          </a:p>
        </p:txBody>
      </p:sp>
      <p:sp>
        <p:nvSpPr>
          <p:cNvPr id="85" name="CustomShape 8">
            <a:extLst>
              <a:ext uri="{FF2B5EF4-FFF2-40B4-BE49-F238E27FC236}">
                <a16:creationId xmlns:a16="http://schemas.microsoft.com/office/drawing/2014/main" id="{7C92C12B-F85B-39AB-B4B5-08FE93D16E03}"/>
              </a:ext>
            </a:extLst>
          </p:cNvPr>
          <p:cNvSpPr/>
          <p:nvPr/>
        </p:nvSpPr>
        <p:spPr>
          <a:xfrm>
            <a:off x="6089650" y="2795898"/>
            <a:ext cx="2777736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2C7C9F"/>
                </a:solidFill>
                <a:latin typeface="Arial"/>
                <a:ea typeface="DejaVu Sans"/>
              </a:rPr>
              <a:t>Research Plan</a:t>
            </a:r>
            <a:endParaRPr lang="en-GB" sz="2000" b="0" strike="noStrike" spc="-1" dirty="0">
              <a:latin typeface="Arial"/>
            </a:endParaRPr>
          </a:p>
        </p:txBody>
      </p:sp>
      <p:sp>
        <p:nvSpPr>
          <p:cNvPr id="2" name="CustomShape 2">
            <a:extLst>
              <a:ext uri="{FF2B5EF4-FFF2-40B4-BE49-F238E27FC236}">
                <a16:creationId xmlns:a16="http://schemas.microsoft.com/office/drawing/2014/main" id="{05A85178-3D9A-6221-380F-6259A8AEA1D1}"/>
              </a:ext>
            </a:extLst>
          </p:cNvPr>
          <p:cNvSpPr/>
          <p:nvPr/>
        </p:nvSpPr>
        <p:spPr>
          <a:xfrm>
            <a:off x="6089650" y="3079457"/>
            <a:ext cx="5823128" cy="31167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9500"/>
          </a:bodyPr>
          <a:lstStyle/>
          <a:p>
            <a:pPr>
              <a:lnSpc>
                <a:spcPct val="100000"/>
              </a:lnSpc>
              <a:spcBef>
                <a:spcPts val="2001"/>
              </a:spcBef>
            </a:pPr>
            <a:endParaRPr lang="en-GB" sz="18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9200" indent="-348480"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lang="en-GB" dirty="0">
                <a:solidFill>
                  <a:srgbClr val="0F36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 in the commissioning of the </a:t>
            </a:r>
            <a:r>
              <a:rPr lang="en-GB" dirty="0" err="1">
                <a:solidFill>
                  <a:srgbClr val="0F36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SuperKEKB</a:t>
            </a:r>
            <a:r>
              <a:rPr lang="en-GB" dirty="0">
                <a:solidFill>
                  <a:srgbClr val="0F36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transverse diagnostic monitors. Learn their typical use cases, performance and limitations, and understand how transverse diagnostics are exploited during machine operation.</a:t>
            </a:r>
          </a:p>
          <a:p>
            <a:pPr marL="349200" indent="-348480"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lang="en-US" spc="-1" dirty="0">
                <a:solidFill>
                  <a:srgbClr val="0F36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if solutions developed for </a:t>
            </a:r>
            <a:r>
              <a:rPr lang="en-US" spc="-1" dirty="0" err="1">
                <a:solidFill>
                  <a:srgbClr val="0F36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SuperKEKB</a:t>
            </a:r>
            <a:r>
              <a:rPr lang="en-US" spc="-1" dirty="0">
                <a:solidFill>
                  <a:srgbClr val="0F36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be applied to the HL-LHC and FCC-ee transverse diagnostics systems.</a:t>
            </a:r>
          </a:p>
          <a:p>
            <a:pPr marL="349200" indent="-348480">
              <a:lnSpc>
                <a:spcPct val="100000"/>
              </a:lnSpc>
              <a:buClr>
                <a:srgbClr val="6FB7D7"/>
              </a:buClr>
              <a:buSzPct val="110000"/>
              <a:buFont typeface="Wingdings 2" charset="2"/>
              <a:buChar char=""/>
            </a:pPr>
            <a:endParaRPr lang="en-GB" sz="1800" b="0" strike="noStrike" spc="-1" dirty="0">
              <a:solidFill>
                <a:srgbClr val="0F36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lang="en-GB" sz="18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9532E8-D8EC-05CA-7443-2C819346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625639" y="6440883"/>
            <a:ext cx="2841837" cy="364618"/>
          </a:xfrm>
        </p:spPr>
        <p:txBody>
          <a:bodyPr/>
          <a:lstStyle/>
          <a:p>
            <a:r>
              <a:rPr lang="fr-FR" dirty="0">
                <a:solidFill>
                  <a:prstClr val="white"/>
                </a:solidFill>
                <a:latin typeface="News Gothic MT"/>
              </a:rPr>
              <a:t>19 </a:t>
            </a:r>
            <a:r>
              <a:rPr lang="fr-FR" dirty="0" err="1">
                <a:solidFill>
                  <a:prstClr val="white"/>
                </a:solidFill>
                <a:latin typeface="News Gothic MT"/>
              </a:rPr>
              <a:t>September</a:t>
            </a:r>
            <a:r>
              <a:rPr lang="fr-FR" dirty="0">
                <a:solidFill>
                  <a:prstClr val="white"/>
                </a:solidFill>
                <a:latin typeface="News Gothic MT"/>
              </a:rPr>
              <a:t>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5E5182-0BF0-CC09-6160-00E276974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86781" y="6441541"/>
            <a:ext cx="3481562" cy="363960"/>
          </a:xfrm>
        </p:spPr>
        <p:txBody>
          <a:bodyPr/>
          <a:lstStyle/>
          <a:p>
            <a:r>
              <a:rPr lang="en-US" dirty="0" err="1">
                <a:solidFill>
                  <a:prstClr val="white"/>
                </a:solidFill>
                <a:latin typeface="News Gothic MT"/>
              </a:rPr>
              <a:t>SuperKEKB</a:t>
            </a:r>
            <a:r>
              <a:rPr lang="en-US" dirty="0">
                <a:solidFill>
                  <a:prstClr val="white"/>
                </a:solidFill>
                <a:latin typeface="News Gothic MT"/>
              </a:rPr>
              <a:t> run 2025-2026 EAJADE</a:t>
            </a:r>
            <a:endParaRPr lang="fr-FR" dirty="0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80F7EC-659C-1BE4-50C2-C8D44F48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1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28976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2020680" y="170399"/>
            <a:ext cx="10158620" cy="7517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2C7C9F"/>
                </a:solidFill>
                <a:latin typeface="Arial"/>
              </a:rPr>
              <a:t>Synchrotron Radiation transverse diagnostics</a:t>
            </a:r>
            <a:endParaRPr lang="en-GB" sz="3200" b="0" strike="noStrike" spc="-1" dirty="0">
              <a:latin typeface="Arial"/>
            </a:endParaRPr>
          </a:p>
        </p:txBody>
      </p:sp>
      <p:sp>
        <p:nvSpPr>
          <p:cNvPr id="82" name="CustomShape 5"/>
          <p:cNvSpPr/>
          <p:nvPr/>
        </p:nvSpPr>
        <p:spPr>
          <a:xfrm>
            <a:off x="10783800" y="6449400"/>
            <a:ext cx="13186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1A397F2E-4EB0-457F-BC5C-8BEFBA72BFA4}" type="slidenum">
              <a:rPr lang="fr-FR" sz="2000" b="0" strike="noStrike" spc="-1">
                <a:solidFill>
                  <a:srgbClr val="FFFFFF"/>
                </a:solidFill>
                <a:latin typeface="News Gothic MT"/>
                <a:ea typeface="Times New Roman"/>
              </a:rPr>
              <a:t>2</a:t>
            </a:fld>
            <a:endParaRPr lang="en-GB" sz="2000" b="0" strike="noStrike" spc="-1">
              <a:latin typeface="Arial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7FC6F2-9151-2F53-EA5B-AC4C0E0694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661467" y="6449263"/>
            <a:ext cx="2841837" cy="364618"/>
          </a:xfrm>
        </p:spPr>
        <p:txBody>
          <a:bodyPr/>
          <a:lstStyle/>
          <a:p>
            <a:r>
              <a:rPr lang="fr-FR" dirty="0">
                <a:solidFill>
                  <a:prstClr val="white"/>
                </a:solidFill>
                <a:latin typeface="News Gothic MT"/>
              </a:rPr>
              <a:t>19 </a:t>
            </a:r>
            <a:r>
              <a:rPr lang="fr-FR" dirty="0" err="1">
                <a:solidFill>
                  <a:prstClr val="white"/>
                </a:solidFill>
                <a:latin typeface="News Gothic MT"/>
              </a:rPr>
              <a:t>September</a:t>
            </a:r>
            <a:r>
              <a:rPr lang="fr-FR" dirty="0">
                <a:solidFill>
                  <a:prstClr val="white"/>
                </a:solidFill>
                <a:latin typeface="News Gothic MT"/>
              </a:rPr>
              <a:t>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212847-A938-3341-3759-80B3C5566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0457" y="6386810"/>
            <a:ext cx="3470573" cy="461665"/>
          </a:xfrm>
        </p:spPr>
        <p:txBody>
          <a:bodyPr/>
          <a:lstStyle/>
          <a:p>
            <a:r>
              <a:rPr lang="en-US" dirty="0" err="1">
                <a:solidFill>
                  <a:prstClr val="white"/>
                </a:solidFill>
                <a:latin typeface="News Gothic MT"/>
              </a:rPr>
              <a:t>SuperKEKB</a:t>
            </a:r>
            <a:r>
              <a:rPr lang="en-US" dirty="0">
                <a:solidFill>
                  <a:prstClr val="white"/>
                </a:solidFill>
                <a:latin typeface="News Gothic MT"/>
              </a:rPr>
              <a:t> run 2025-2026 EAJADE</a:t>
            </a:r>
            <a:endParaRPr lang="fr-FR" dirty="0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5532A-474F-412C-51E2-F27851396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2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  <p:pic>
        <p:nvPicPr>
          <p:cNvPr id="1026" name="Picture 2" descr="A machine in a factory&#10;&#10;Description automatically generated">
            <a:extLst>
              <a:ext uri="{FF2B5EF4-FFF2-40B4-BE49-F238E27FC236}">
                <a16:creationId xmlns:a16="http://schemas.microsoft.com/office/drawing/2014/main" id="{4325C359-3DC6-0D56-3C79-B000A3600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410" y="1213365"/>
            <a:ext cx="1668318" cy="20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D354742-16D5-4D8B-0157-ED06F78D977F}"/>
              </a:ext>
            </a:extLst>
          </p:cNvPr>
          <p:cNvCxnSpPr>
            <a:cxnSpLocks/>
          </p:cNvCxnSpPr>
          <p:nvPr/>
        </p:nvCxnSpPr>
        <p:spPr>
          <a:xfrm flipH="1" flipV="1">
            <a:off x="7384706" y="2170903"/>
            <a:ext cx="260832" cy="408628"/>
          </a:xfrm>
          <a:prstGeom prst="straightConnector1">
            <a:avLst/>
          </a:prstGeom>
          <a:ln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9AFDB71-C79E-9DB5-B55D-26169E2B926C}"/>
              </a:ext>
            </a:extLst>
          </p:cNvPr>
          <p:cNvSpPr txBox="1"/>
          <p:nvPr/>
        </p:nvSpPr>
        <p:spPr>
          <a:xfrm>
            <a:off x="6904410" y="2751621"/>
            <a:ext cx="16683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X-Ray diagnostics line </a:t>
            </a:r>
            <a:r>
              <a:rPr lang="en-GB" sz="1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​</a:t>
            </a:r>
            <a:endParaRPr lang="en-GB" sz="1600" dirty="0">
              <a:solidFill>
                <a:srgbClr val="FF0000"/>
              </a:solidFill>
            </a:endParaRPr>
          </a:p>
        </p:txBody>
      </p:sp>
      <p:pic>
        <p:nvPicPr>
          <p:cNvPr id="11" name="図 2">
            <a:extLst>
              <a:ext uri="{FF2B5EF4-FFF2-40B4-BE49-F238E27FC236}">
                <a16:creationId xmlns:a16="http://schemas.microsoft.com/office/drawing/2014/main" id="{C2B2922D-F6ED-1443-E9D4-C8310558F1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180" r="8532" b="8661"/>
          <a:stretch>
            <a:fillRect/>
          </a:stretch>
        </p:blipFill>
        <p:spPr>
          <a:xfrm>
            <a:off x="8707840" y="1213365"/>
            <a:ext cx="3301632" cy="206147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5D4CDBC-2789-E922-6782-F46AF1213B1C}"/>
              </a:ext>
            </a:extLst>
          </p:cNvPr>
          <p:cNvSpPr txBox="1"/>
          <p:nvPr/>
        </p:nvSpPr>
        <p:spPr>
          <a:xfrm>
            <a:off x="8707840" y="1213365"/>
            <a:ext cx="23595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Visible SR monitors</a:t>
            </a:r>
            <a:endParaRPr lang="en-GB" sz="1800" dirty="0">
              <a:solidFill>
                <a:srgbClr val="FF0000"/>
              </a:solidFill>
            </a:endParaRPr>
          </a:p>
        </p:txBody>
      </p:sp>
      <p:pic>
        <p:nvPicPr>
          <p:cNvPr id="17" name="図 37">
            <a:extLst>
              <a:ext uri="{FF2B5EF4-FFF2-40B4-BE49-F238E27FC236}">
                <a16:creationId xmlns:a16="http://schemas.microsoft.com/office/drawing/2014/main" id="{54BE454C-1E67-E1DA-56C1-3A692672C9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" t="4559" r="3344" b="53422"/>
          <a:stretch/>
        </p:blipFill>
        <p:spPr>
          <a:xfrm>
            <a:off x="8723593" y="3575470"/>
            <a:ext cx="1668319" cy="1219250"/>
          </a:xfrm>
          <a:prstGeom prst="rect">
            <a:avLst/>
          </a:prstGeom>
        </p:spPr>
      </p:pic>
      <p:pic>
        <p:nvPicPr>
          <p:cNvPr id="18" name="図 6" descr="ゲーム画面のスクリーンショット&#10;&#10;中程度の精度で自動的に生成された説明">
            <a:extLst>
              <a:ext uri="{FF2B5EF4-FFF2-40B4-BE49-F238E27FC236}">
                <a16:creationId xmlns:a16="http://schemas.microsoft.com/office/drawing/2014/main" id="{65F0A213-6434-E88F-0FE8-202B8A896B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411" y="3575470"/>
            <a:ext cx="1684072" cy="2115280"/>
          </a:xfrm>
          <a:prstGeom prst="rect">
            <a:avLst/>
          </a:prstGeom>
        </p:spPr>
      </p:pic>
      <p:pic>
        <p:nvPicPr>
          <p:cNvPr id="19" name="図 121">
            <a:extLst>
              <a:ext uri="{FF2B5EF4-FFF2-40B4-BE49-F238E27FC236}">
                <a16:creationId xmlns:a16="http://schemas.microsoft.com/office/drawing/2014/main" id="{9BF8C3E4-A1E7-ABE1-7B18-4160762C3E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5" t="20904" r="17618" b="37725"/>
          <a:stretch>
            <a:fillRect/>
          </a:stretch>
        </p:blipFill>
        <p:spPr>
          <a:xfrm>
            <a:off x="10527022" y="3575469"/>
            <a:ext cx="1193923" cy="122714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D1DEB30-1A1F-7295-DBF1-877C4F7EBCE9}"/>
              </a:ext>
            </a:extLst>
          </p:cNvPr>
          <p:cNvSpPr txBox="1"/>
          <p:nvPr/>
        </p:nvSpPr>
        <p:spPr>
          <a:xfrm>
            <a:off x="8707841" y="4921494"/>
            <a:ext cx="28980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F3661"/>
                </a:solidFill>
                <a:latin typeface="Arial" panose="020B0604020202020204" pitchFamily="34" charset="0"/>
              </a:rPr>
              <a:t>Events of vertical blow-up induced by S</a:t>
            </a:r>
            <a:r>
              <a:rPr lang="en-GB" sz="1600" dirty="0">
                <a:solidFill>
                  <a:srgbClr val="0F3661"/>
                </a:solidFill>
                <a:latin typeface="Arial" panose="020B0604020202020204" pitchFamily="34" charset="0"/>
              </a:rPr>
              <a:t>BL, detected by the visible SR monitors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5124EE-846D-82CC-D63C-F43A0CC75567}"/>
              </a:ext>
            </a:extLst>
          </p:cNvPr>
          <p:cNvSpPr txBox="1"/>
          <p:nvPr/>
        </p:nvSpPr>
        <p:spPr>
          <a:xfrm>
            <a:off x="8080582" y="6111399"/>
            <a:ext cx="46226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 dirty="0">
                <a:solidFill>
                  <a:srgbClr val="0F3661"/>
                </a:solidFill>
                <a:latin typeface="Arial" panose="020B0604020202020204" pitchFamily="34" charset="0"/>
              </a:rPr>
              <a:t>Credit G. </a:t>
            </a:r>
            <a:r>
              <a:rPr lang="en-GB" sz="1600" i="1" dirty="0" err="1">
                <a:solidFill>
                  <a:srgbClr val="0F3661"/>
                </a:solidFill>
                <a:latin typeface="Arial" panose="020B0604020202020204" pitchFamily="34" charset="0"/>
              </a:rPr>
              <a:t>Mitsuka</a:t>
            </a:r>
            <a:r>
              <a:rPr lang="en-GB" sz="1600" i="1" dirty="0">
                <a:solidFill>
                  <a:srgbClr val="0F3661"/>
                </a:solidFill>
                <a:latin typeface="Arial" panose="020B0604020202020204" pitchFamily="34" charset="0"/>
              </a:rPr>
              <a:t>, H. Ikeda, T. Mitsuhashi</a:t>
            </a:r>
            <a:endParaRPr lang="en-GB" sz="1600" i="1" dirty="0">
              <a:solidFill>
                <a:srgbClr val="0F366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279B6D-8E04-43D6-7951-C56F6EE412C1}"/>
              </a:ext>
            </a:extLst>
          </p:cNvPr>
          <p:cNvSpPr txBox="1"/>
          <p:nvPr/>
        </p:nvSpPr>
        <p:spPr>
          <a:xfrm>
            <a:off x="6824455" y="5678733"/>
            <a:ext cx="18991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F3661"/>
                </a:solidFill>
                <a:latin typeface="Arial" panose="020B0604020202020204" pitchFamily="34" charset="0"/>
              </a:rPr>
              <a:t>Display of XRM</a:t>
            </a:r>
            <a:endParaRPr lang="en-GB" sz="1600" dirty="0">
              <a:solidFill>
                <a:srgbClr val="0F3661"/>
              </a:solidFill>
            </a:endParaRPr>
          </a:p>
        </p:txBody>
      </p:sp>
      <p:sp>
        <p:nvSpPr>
          <p:cNvPr id="26" name="CustomShape 6">
            <a:extLst>
              <a:ext uri="{FF2B5EF4-FFF2-40B4-BE49-F238E27FC236}">
                <a16:creationId xmlns:a16="http://schemas.microsoft.com/office/drawing/2014/main" id="{BD045BAF-56CD-8690-3055-A5167A486455}"/>
              </a:ext>
            </a:extLst>
          </p:cNvPr>
          <p:cNvSpPr/>
          <p:nvPr/>
        </p:nvSpPr>
        <p:spPr>
          <a:xfrm>
            <a:off x="256860" y="1257312"/>
            <a:ext cx="6567594" cy="47619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55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2FC2590C-A440-E634-7A35-3359887F4BD4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76903" y="1554698"/>
            <a:ext cx="6528193" cy="392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F3661"/>
                </a:solidFill>
                <a:effectLst/>
                <a:latin typeface="Arial" panose="020B0604020202020204" pitchFamily="34" charset="0"/>
              </a:rPr>
              <a:t>CERN Beam Instrumentation group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F3661"/>
                </a:solidFill>
                <a:effectLst/>
                <a:latin typeface="Arial" panose="020B0604020202020204" pitchFamily="34" charset="0"/>
              </a:rPr>
              <a:t> is designing upgraded visible SR diagnostics for HL-LHC and studying X-ray transverse diagnostics scenarios for FCC-ee.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F3661"/>
                </a:solidFill>
                <a:effectLst/>
                <a:latin typeface="Arial" panose="020B0604020202020204" pitchFamily="34" charset="0"/>
              </a:rPr>
              <a:t>SuperKEKB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F3661"/>
                </a:solidFill>
                <a:effectLst/>
                <a:latin typeface="Arial" panose="020B0604020202020204" pitchFamily="34" charset="0"/>
              </a:rPr>
              <a:t> features both visible and X-ray transverse diagnostics, with characteristics similar to HL-LHC (long diffraction-limited optical lines) and FCC-ee (~10 µm beam size resolution with high photon flux).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F3661"/>
                </a:solidFill>
                <a:effectLst/>
                <a:latin typeface="Arial" panose="020B0604020202020204" pitchFamily="34" charset="0"/>
              </a:rPr>
              <a:t>Secondment goal: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F3661"/>
                </a:solidFill>
                <a:effectLst/>
                <a:latin typeface="Arial" panose="020B0604020202020204" pitchFamily="34" charset="0"/>
              </a:rPr>
              <a:t> understand the critical aspects of these instruments and learn how the main challenges were addressed.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F3661"/>
                </a:solidFill>
                <a:effectLst/>
                <a:latin typeface="Arial" panose="020B0604020202020204" pitchFamily="34" charset="0"/>
              </a:rPr>
              <a:t>Visit timing: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F3661"/>
                </a:solidFill>
                <a:effectLst/>
                <a:latin typeface="Arial" panose="020B0604020202020204" pitchFamily="34" charset="0"/>
              </a:rPr>
              <a:t> early stage of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F3661"/>
                </a:solidFill>
                <a:effectLst/>
                <a:latin typeface="Arial" panose="020B0604020202020204" pitchFamily="34" charset="0"/>
              </a:rPr>
              <a:t>SuperKEKB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F3661"/>
                </a:solidFill>
                <a:effectLst/>
                <a:latin typeface="Arial" panose="020B0604020202020204" pitchFamily="34" charset="0"/>
              </a:rPr>
              <a:t> operation, to follow the setup of these diagnostics and observe how the measurements are used for machine tuning.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Brise">
  <a:themeElements>
    <a:clrScheme name="Bris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is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ewsPrint">
  <a:themeElements>
    <a:clrScheme name="NewsPri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NewsPrin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2225" cap="flat">
          <a:solidFill>
            <a:schemeClr val="accent1"/>
          </a:solidFill>
          <a:prstDash val="solid"/>
          <a:round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2225" cap="flat">
          <a:solidFill>
            <a:schemeClr val="accent1"/>
          </a:solidFill>
          <a:prstDash val="solid"/>
          <a:round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22279</TotalTime>
  <Words>279</Words>
  <Application>Microsoft Office PowerPoint</Application>
  <PresentationFormat>Custom</PresentationFormat>
  <Paragraphs>33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Helvetica</vt:lpstr>
      <vt:lpstr>News Gothic MT</vt:lpstr>
      <vt:lpstr>Times New Roman</vt:lpstr>
      <vt:lpstr>Wingdings 2</vt:lpstr>
      <vt:lpstr>1_Brise</vt:lpstr>
      <vt:lpstr>Fermilab_PPT_090815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Daniele Butti</dc:creator>
  <cp:lastModifiedBy>Daniele Butti</cp:lastModifiedBy>
  <cp:revision>769</cp:revision>
  <cp:lastPrinted>2021-04-08T15:55:49Z</cp:lastPrinted>
  <dcterms:modified xsi:type="dcterms:W3CDTF">2025-09-18T15:49:34Z</dcterms:modified>
</cp:coreProperties>
</file>