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  <p:sldMasterId id="2147483721" r:id="rId2"/>
  </p:sldMasterIdLst>
  <p:notesMasterIdLst>
    <p:notesMasterId r:id="rId4"/>
  </p:notesMasterIdLst>
  <p:handoutMasterIdLst>
    <p:handoutMasterId r:id="rId5"/>
  </p:handoutMasterIdLst>
  <p:sldIdLst>
    <p:sldId id="1855" r:id="rId3"/>
  </p:sldIdLst>
  <p:sldSz cx="12179300" cy="6848475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E8B9"/>
    <a:srgbClr val="0432FF"/>
    <a:srgbClr val="2D88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31"/>
    <p:restoredTop sz="94900" autoAdjust="0"/>
  </p:normalViewPr>
  <p:slideViewPr>
    <p:cSldViewPr snapToGrid="0" snapToObjects="1">
      <p:cViewPr varScale="1">
        <p:scale>
          <a:sx n="75" d="100"/>
          <a:sy n="75" d="100"/>
        </p:scale>
        <p:origin x="72" y="163"/>
      </p:cViewPr>
      <p:guideLst>
        <p:guide orient="horz" pos="2157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70CF6-DF5D-9544-A800-5805762FF0E5}" type="datetimeFigureOut">
              <a:rPr lang="fr-FR" smtClean="0"/>
              <a:t>23/09/2025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D29B1-187E-5643-A5F4-6FB8C32E3A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16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95869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9046" y="1293603"/>
            <a:ext cx="8641213" cy="3148508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defTabSz="914400" hangingPunct="1">
              <a:spcBef>
                <a:spcPts val="2000"/>
              </a:spcBef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2060" y="1521888"/>
            <a:ext cx="8655185" cy="172247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063" y="3294432"/>
            <a:ext cx="8655187" cy="9153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67199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61" y="611022"/>
            <a:ext cx="5433727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61" y="1785376"/>
            <a:ext cx="5433727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6780419" y="358898"/>
            <a:ext cx="4871720" cy="531069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74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2286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6155" y="367789"/>
            <a:ext cx="2029883" cy="5567557"/>
          </a:xfrm>
        </p:spPr>
        <p:txBody>
          <a:bodyPr vert="eaVert"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604" y="367789"/>
            <a:ext cx="8910343" cy="556755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9782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424" y="4956878"/>
            <a:ext cx="11320504" cy="1527117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997">
                <a:solidFill>
                  <a:srgbClr val="004C97"/>
                </a:solidFill>
                <a:latin typeface="Helvetica"/>
              </a:defRPr>
            </a:lvl1pPr>
            <a:lvl2pPr marL="45656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2pPr>
            <a:lvl3pPr marL="91312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3pPr>
            <a:lvl4pPr marL="136968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4pPr>
            <a:lvl5pPr marL="1826240" indent="0">
              <a:buFontTx/>
              <a:buNone/>
              <a:defRPr sz="1598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58" y="-1"/>
            <a:ext cx="12240197" cy="895690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7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424" y="3946353"/>
            <a:ext cx="11320505" cy="1001656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FontTx/>
              <a:buNone/>
              <a:defRPr sz="3196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796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796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796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796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658" y="815876"/>
            <a:ext cx="12240197" cy="296198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56" y="249496"/>
            <a:ext cx="12001866" cy="30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97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483" y="970201"/>
            <a:ext cx="11551306" cy="5052336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772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484" y="970201"/>
            <a:ext cx="5602478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0086" y="970201"/>
            <a:ext cx="5614656" cy="3628741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502" y="4758483"/>
            <a:ext cx="5601460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0083" y="4758483"/>
            <a:ext cx="5602477" cy="126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40793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10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482" y="957517"/>
            <a:ext cx="4032987" cy="50157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18696" y="957519"/>
            <a:ext cx="7122713" cy="501569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505050"/>
                </a:solidFill>
              </a:defRPr>
            </a:lvl1pPr>
            <a:lvl2pPr>
              <a:defRPr sz="2197">
                <a:solidFill>
                  <a:srgbClr val="505050"/>
                </a:solidFill>
              </a:defRPr>
            </a:lvl2pPr>
            <a:lvl3pPr>
              <a:defRPr sz="1997">
                <a:solidFill>
                  <a:srgbClr val="505050"/>
                </a:solidFill>
              </a:defRPr>
            </a:lvl3pPr>
            <a:lvl4pPr>
              <a:defRPr sz="1797">
                <a:solidFill>
                  <a:srgbClr val="50505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505050"/>
                </a:solidFill>
              </a:defRPr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1412" y="6495179"/>
            <a:ext cx="899553" cy="240965"/>
          </a:xfrm>
        </p:spPr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2038676" y="6495180"/>
            <a:ext cx="8340795" cy="249684"/>
          </a:xfrm>
        </p:spPr>
        <p:txBody>
          <a:bodyPr/>
          <a:lstStyle>
            <a:lvl1pPr>
              <a:defRPr sz="1198" dirty="0" smtClean="0"/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198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3674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6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453" y="970201"/>
            <a:ext cx="11570335" cy="3721541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598">
                <a:solidFill>
                  <a:srgbClr val="505050"/>
                </a:solidFill>
              </a:defRPr>
            </a:lvl1pPr>
            <a:lvl2pPr marL="456560" indent="0">
              <a:buNone/>
              <a:defRPr sz="2796"/>
            </a:lvl2pPr>
            <a:lvl3pPr marL="913120" indent="0">
              <a:buNone/>
              <a:defRPr sz="2397"/>
            </a:lvl3pPr>
            <a:lvl4pPr marL="1369680" indent="0">
              <a:buNone/>
              <a:defRPr sz="1997"/>
            </a:lvl4pPr>
            <a:lvl5pPr marL="1826240" indent="0">
              <a:buNone/>
              <a:defRPr sz="1997"/>
            </a:lvl5pPr>
            <a:lvl6pPr marL="2282800" indent="0">
              <a:buNone/>
              <a:defRPr sz="1997"/>
            </a:lvl6pPr>
            <a:lvl7pPr marL="2739360" indent="0">
              <a:buNone/>
              <a:defRPr sz="1997"/>
            </a:lvl7pPr>
            <a:lvl8pPr marL="3195919" indent="0">
              <a:buNone/>
              <a:defRPr sz="1997"/>
            </a:lvl8pPr>
            <a:lvl9pPr marL="3652479" indent="0">
              <a:buNone/>
              <a:defRPr sz="199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453" y="4936140"/>
            <a:ext cx="11570335" cy="10897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98" b="1" i="0">
                <a:solidFill>
                  <a:srgbClr val="004C97"/>
                </a:solidFill>
              </a:defRPr>
            </a:lvl1pPr>
            <a:lvl2pPr marL="456560" indent="0">
              <a:buNone/>
              <a:defRPr sz="1198"/>
            </a:lvl2pPr>
            <a:lvl3pPr marL="913120" indent="0">
              <a:buNone/>
              <a:defRPr sz="999"/>
            </a:lvl3pPr>
            <a:lvl4pPr marL="1369680" indent="0">
              <a:buNone/>
              <a:defRPr sz="899"/>
            </a:lvl4pPr>
            <a:lvl5pPr marL="1826240" indent="0">
              <a:buNone/>
              <a:defRPr sz="899"/>
            </a:lvl5pPr>
            <a:lvl6pPr marL="2282800" indent="0">
              <a:buNone/>
              <a:defRPr sz="899"/>
            </a:lvl6pPr>
            <a:lvl7pPr marL="2739360" indent="0">
              <a:buNone/>
              <a:defRPr sz="899"/>
            </a:lvl7pPr>
            <a:lvl8pPr marL="3195919" indent="0">
              <a:buNone/>
              <a:defRPr sz="899"/>
            </a:lvl8pPr>
            <a:lvl9pPr marL="3652479" indent="0">
              <a:buNone/>
              <a:defRPr sz="89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8" y="6495180"/>
            <a:ext cx="8327261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50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1412" y="6495179"/>
            <a:ext cx="899553" cy="240965"/>
          </a:xfrm>
        </p:spPr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7" y="6495180"/>
            <a:ext cx="8338504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025" y="253648"/>
            <a:ext cx="11555534" cy="579486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68817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38678" y="6495180"/>
            <a:ext cx="8354326" cy="242536"/>
          </a:xfrm>
        </p:spPr>
        <p:txBody>
          <a:bodyPr/>
          <a:lstStyle/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483" y="251403"/>
            <a:ext cx="11570335" cy="42728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796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397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6484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4999060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1588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24213" y="2711789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397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6484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999060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1588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24213" y="970826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397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6484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4999060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1588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24213" y="4442622"/>
            <a:ext cx="2131378" cy="159797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398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72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 b="1" i="0" baseline="0">
                <a:latin typeface="Arial" panose="020B0604020202020204" pitchFamily="34" charset="0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354916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483" y="103520"/>
            <a:ext cx="11570335" cy="64084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397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483" y="1041598"/>
            <a:ext cx="11551306" cy="4980939"/>
          </a:xfrm>
          <a:prstGeom prst="rect">
            <a:avLst/>
          </a:prstGeom>
        </p:spPr>
        <p:txBody>
          <a:bodyPr lIns="0" tIns="0" rIns="0" bIns="0"/>
          <a:lstStyle>
            <a:lvl1pPr>
              <a:defRPr sz="2397">
                <a:solidFill>
                  <a:srgbClr val="404040"/>
                </a:solidFill>
              </a:defRPr>
            </a:lvl1pPr>
            <a:lvl2pPr>
              <a:defRPr sz="2197">
                <a:solidFill>
                  <a:srgbClr val="404040"/>
                </a:solidFill>
              </a:defRPr>
            </a:lvl2pPr>
            <a:lvl3pPr>
              <a:defRPr sz="1997">
                <a:solidFill>
                  <a:srgbClr val="404040"/>
                </a:solidFill>
              </a:defRPr>
            </a:lvl3pPr>
            <a:lvl4pPr>
              <a:defRPr sz="1797">
                <a:solidFill>
                  <a:srgbClr val="404040"/>
                </a:solidFill>
              </a:defRPr>
            </a:lvl4pPr>
            <a:lvl5pPr marL="2054520" indent="-228280">
              <a:buFont typeface="Arial"/>
              <a:buChar char="•"/>
              <a:defRPr sz="1797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060" y="6506051"/>
            <a:ext cx="1433605" cy="240965"/>
          </a:xfrm>
        </p:spPr>
        <p:txBody>
          <a:bodyPr/>
          <a:lstStyle>
            <a:lvl1pPr>
              <a:defRPr sz="1198"/>
            </a:lvl1pPr>
          </a:lstStyle>
          <a:p>
            <a:r>
              <a:rPr lang="fr-FR" altLang="en-US"/>
              <a:t>19 September 2025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98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98"/>
            </a:lvl1pPr>
          </a:lstStyle>
          <a:p>
            <a:fld id="{52E9C158-AEF1-41A2-A6CE-6F0BAB305EFD}" type="slidenum">
              <a:rPr lang="en-US" altLang="en-US"/>
              <a:pPr/>
              <a:t>‹N°›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217" y="3348150"/>
            <a:ext cx="11210876" cy="1467983"/>
          </a:xfrm>
        </p:spPr>
        <p:txBody>
          <a:bodyPr/>
          <a:lstStyle/>
          <a:p>
            <a:r>
              <a:rPr lang="en-US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217" y="4764405"/>
            <a:ext cx="11210876" cy="97132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127" y="363033"/>
            <a:ext cx="11191051" cy="283292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836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7" y="2399812"/>
            <a:ext cx="10730894" cy="1360183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7" y="3730822"/>
            <a:ext cx="10730894" cy="1498103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83209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</p:spPr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604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8163" y="1597978"/>
            <a:ext cx="5115306" cy="4337368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527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02" y="107430"/>
            <a:ext cx="10711865" cy="133509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2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02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8161" y="1451207"/>
            <a:ext cx="5115306" cy="7498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8161" y="2344157"/>
            <a:ext cx="5115306" cy="359119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71522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495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0481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58" y="611022"/>
            <a:ext cx="5115306" cy="1160436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7178" y="367788"/>
            <a:ext cx="5115306" cy="5567557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458" y="1785376"/>
            <a:ext cx="5115306" cy="371498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fr-FR" smtClean="0">
                <a:solidFill>
                  <a:prstClr val="white"/>
                </a:solidFill>
                <a:latin typeface="News Gothic MT"/>
              </a:rPr>
              <a:pPr/>
              <a:t>‹N°›</a:t>
            </a:fld>
            <a:endParaRPr lang="fr-FR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12357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605" y="107430"/>
            <a:ext cx="10711865" cy="13350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err="1"/>
              <a:t>Cliquez</a:t>
            </a:r>
            <a:r>
              <a:rPr lang="en-US" dirty="0"/>
              <a:t> et </a:t>
            </a:r>
            <a:r>
              <a:rPr lang="en-US" dirty="0" err="1"/>
              <a:t>modifiez</a:t>
            </a:r>
            <a:r>
              <a:rPr lang="en-US" dirty="0"/>
              <a:t> le </a:t>
            </a:r>
            <a:r>
              <a:rPr lang="en-US" dirty="0" err="1"/>
              <a:t>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05" y="1597978"/>
            <a:ext cx="10711865" cy="4337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821124" y="6449263"/>
            <a:ext cx="2841837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fr-FR" kern="1200">
                <a:solidFill>
                  <a:prstClr val="white"/>
                </a:solidFill>
                <a:latin typeface="News Gothic MT"/>
              </a:rPr>
              <a:t>19 September 2025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04112" y="6500370"/>
            <a:ext cx="2732061" cy="3481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hangingPunct="1"/>
            <a:r>
              <a:rPr lang="en-US" kern="1200">
                <a:solidFill>
                  <a:prstClr val="white"/>
                </a:solidFill>
                <a:latin typeface="News Gothic MT"/>
              </a:rPr>
              <a:t>SuperKEKB run 2025-2026 EAJADE</a:t>
            </a:r>
            <a:endParaRPr lang="fr-FR" kern="1200" dirty="0">
              <a:solidFill>
                <a:prstClr val="white"/>
              </a:solidFill>
              <a:latin typeface="News Gothic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3758" y="6449263"/>
            <a:ext cx="1319424" cy="364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aseline="0">
                <a:solidFill>
                  <a:schemeClr val="bg1"/>
                </a:solidFill>
              </a:defRPr>
            </a:lvl1pPr>
          </a:lstStyle>
          <a:p>
            <a:pPr hangingPunct="1"/>
            <a:fld id="{617C510A-7687-CB44-A886-7EC5AB743307}" type="slidenum">
              <a:rPr lang="fr-FR" kern="1200" smtClean="0">
                <a:solidFill>
                  <a:prstClr val="white"/>
                </a:solidFill>
                <a:latin typeface="News Gothic MT"/>
              </a:rPr>
              <a:pPr hangingPunct="1"/>
              <a:t>‹N°›</a:t>
            </a:fld>
            <a:endParaRPr lang="fr-FR" sz="2000" kern="1200" dirty="0">
              <a:solidFill>
                <a:prstClr val="white"/>
              </a:solidFill>
              <a:latin typeface="News Gothic M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0F7711-5824-9A41-BA94-FE6C93E37B2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18547" y="326490"/>
            <a:ext cx="1783993" cy="74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0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mc:AlternateContent xmlns:mc="http://schemas.openxmlformats.org/markup-compatibility/2006" xmlns:p14="http://schemas.microsoft.com/office/powerpoint/2010/main">
    <mc:Choice Requires="p14">
      <p:transition spd="med" advClick="0">
        <p14:prism isContent="1"/>
      </p:transition>
    </mc:Choice>
    <mc:Fallback xmlns="">
      <p:transition xmlns:p14="http://schemas.microsoft.com/office/powerpoint/2010/main" spd="med" advClick="0">
        <p:fade/>
      </p:transition>
    </mc:Fallback>
  </mc:AlternateContent>
  <p:hf hdr="0"/>
  <p:txStyles>
    <p:titleStyle>
      <a:lvl1pPr algn="ctr" defTabSz="914400" rtl="0" eaLnBrk="1" latinLnBrk="0" hangingPunct="1">
        <a:spcBef>
          <a:spcPct val="0"/>
        </a:spcBef>
        <a:buNone/>
        <a:defRPr sz="3600" b="1" i="0" kern="1200" baseline="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 baseline="0">
          <a:solidFill>
            <a:schemeClr val="tx2">
              <a:lumMod val="90000"/>
              <a:lumOff val="1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981412" y="6495179"/>
            <a:ext cx="899553" cy="24096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r-FR"/>
              <a:t>19 September 2025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8677" y="6495180"/>
            <a:ext cx="8338504" cy="24253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198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SuperKEKB run 2025-2026 EAJADE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6025" y="6495180"/>
            <a:ext cx="551875" cy="23695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98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591060" y="4471265"/>
            <a:ext cx="1433605" cy="24096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2397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7567" y="6250170"/>
            <a:ext cx="11587251" cy="197715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600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hf hdr="0"/>
  <p:txStyles>
    <p:titleStyle>
      <a:lvl1pPr algn="l" defTabSz="456560" rtl="0" eaLnBrk="1" fontAlgn="base" hangingPunct="1">
        <a:spcBef>
          <a:spcPct val="0"/>
        </a:spcBef>
        <a:spcAft>
          <a:spcPct val="0"/>
        </a:spcAft>
        <a:defRPr sz="1698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656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312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6968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6240" algn="l" defTabSz="456560" rtl="0" eaLnBrk="1" fontAlgn="base" hangingPunct="1">
        <a:spcBef>
          <a:spcPct val="0"/>
        </a:spcBef>
        <a:spcAft>
          <a:spcPct val="0"/>
        </a:spcAft>
        <a:defRPr sz="1698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420" indent="-34242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1910" indent="-28535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140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3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59796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4520" indent="-228280" algn="l" defTabSz="45656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198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1080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63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19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0759" indent="-228280" algn="l" defTabSz="456560" rtl="0" eaLnBrk="1" latinLnBrk="0" hangingPunct="1">
        <a:spcBef>
          <a:spcPct val="20000"/>
        </a:spcBef>
        <a:buFont typeface="Arial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5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0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591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479" algn="l" defTabSz="456560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5EFED-1B21-B3B0-8DB6-82B9F7685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>
            <a:extLst>
              <a:ext uri="{FF2B5EF4-FFF2-40B4-BE49-F238E27FC236}">
                <a16:creationId xmlns:a16="http://schemas.microsoft.com/office/drawing/2014/main" id="{7BE9F91A-A721-877C-0284-DDD17B686166}"/>
              </a:ext>
            </a:extLst>
          </p:cNvPr>
          <p:cNvSpPr/>
          <p:nvPr/>
        </p:nvSpPr>
        <p:spPr>
          <a:xfrm>
            <a:off x="2020680" y="278280"/>
            <a:ext cx="7103442" cy="7517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strike="noStrike" spc="-1">
                <a:solidFill>
                  <a:srgbClr val="2C7C9F"/>
                </a:solidFill>
                <a:latin typeface="Arial"/>
              </a:rPr>
              <a:t>WP1 Secondment Task 1.2 </a:t>
            </a:r>
            <a:endParaRPr lang="en-US" sz="3600" b="0" strike="noStrike" spc="-1">
              <a:latin typeface="Arial"/>
            </a:endParaRPr>
          </a:p>
        </p:txBody>
      </p:sp>
      <p:sp>
        <p:nvSpPr>
          <p:cNvPr id="79" name="CustomShape 2">
            <a:extLst>
              <a:ext uri="{FF2B5EF4-FFF2-40B4-BE49-F238E27FC236}">
                <a16:creationId xmlns:a16="http://schemas.microsoft.com/office/drawing/2014/main" id="{72239920-BFCD-2E1B-4EF7-8BAE26E7E464}"/>
              </a:ext>
            </a:extLst>
          </p:cNvPr>
          <p:cNvSpPr/>
          <p:nvPr/>
        </p:nvSpPr>
        <p:spPr>
          <a:xfrm>
            <a:off x="795280" y="3071557"/>
            <a:ext cx="5223052" cy="1507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000" lnSpcReduction="10000"/>
          </a:bodyPr>
          <a:lstStyle/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1800" b="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1800" b="0" strike="noStrike" spc="-1" dirty="0">
                <a:solidFill>
                  <a:srgbClr val="0F3661"/>
                </a:solidFill>
                <a:latin typeface="Arial"/>
              </a:rPr>
              <a:t>Vibrations analysis (GND around Belle II, dynamic of the f</a:t>
            </a:r>
            <a:r>
              <a:rPr lang="en-US" spc="-1" dirty="0">
                <a:solidFill>
                  <a:srgbClr val="0F3661"/>
                </a:solidFill>
                <a:latin typeface="Arial"/>
              </a:rPr>
              <a:t>inal focus </a:t>
            </a:r>
            <a:r>
              <a:rPr lang="en-US" sz="1800" b="0" strike="noStrike" spc="-1" dirty="0">
                <a:solidFill>
                  <a:srgbClr val="0F3661"/>
                </a:solidFill>
                <a:latin typeface="Arial"/>
              </a:rPr>
              <a:t>cryostat, coherence of the tunnel)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pc="-1" dirty="0">
                <a:solidFill>
                  <a:srgbClr val="0F3661"/>
                </a:solidFill>
                <a:latin typeface="Arial"/>
              </a:rPr>
              <a:t>Observation of the vibration effects on the luminosity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82" name="CustomShape 5">
            <a:extLst>
              <a:ext uri="{FF2B5EF4-FFF2-40B4-BE49-F238E27FC236}">
                <a16:creationId xmlns:a16="http://schemas.microsoft.com/office/drawing/2014/main" id="{916F29FE-0DE2-3B28-4CE6-87C524DD10B9}"/>
              </a:ext>
            </a:extLst>
          </p:cNvPr>
          <p:cNvSpPr/>
          <p:nvPr/>
        </p:nvSpPr>
        <p:spPr>
          <a:xfrm>
            <a:off x="10783800" y="6449400"/>
            <a:ext cx="131868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fld id="{1A397F2E-4EB0-457F-BC5C-8BEFBA72BFA4}" type="slidenum">
              <a:rPr lang="en-US" sz="2000" b="0" strike="noStrike" spc="-1" smtClean="0">
                <a:solidFill>
                  <a:srgbClr val="FFFFFF"/>
                </a:solidFill>
                <a:latin typeface="News Gothic MT"/>
                <a:ea typeface="Times New Roman"/>
              </a:rPr>
              <a:t>1</a:t>
            </a:fld>
            <a:endParaRPr lang="en-US" sz="2000" b="0" strike="noStrike" spc="-1">
              <a:latin typeface="Arial"/>
            </a:endParaRPr>
          </a:p>
        </p:txBody>
      </p:sp>
      <p:sp>
        <p:nvSpPr>
          <p:cNvPr id="83" name="CustomShape 6">
            <a:extLst>
              <a:ext uri="{FF2B5EF4-FFF2-40B4-BE49-F238E27FC236}">
                <a16:creationId xmlns:a16="http://schemas.microsoft.com/office/drawing/2014/main" id="{B773F9BC-934B-181A-3894-A945F3D31E61}"/>
              </a:ext>
            </a:extLst>
          </p:cNvPr>
          <p:cNvSpPr/>
          <p:nvPr/>
        </p:nvSpPr>
        <p:spPr>
          <a:xfrm>
            <a:off x="599760" y="1242000"/>
            <a:ext cx="10762200" cy="127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8000" lnSpcReduction="20000"/>
          </a:bodyPr>
          <a:lstStyle/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Name: Brunetti Laurent &amp; Poirier Freddy</a:t>
            </a:r>
            <a:endParaRPr lang="en-US" sz="2000" strike="noStrike" spc="-1" dirty="0"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Institution: LAPP CNRS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</a:t>
            </a:r>
            <a:endParaRPr lang="en-US" sz="2000" b="0" strike="noStrike" spc="-1" dirty="0">
              <a:latin typeface="Arial"/>
            </a:endParaRPr>
          </a:p>
          <a:p>
            <a:pPr marL="349200" indent="-348480"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pc="-1" dirty="0">
                <a:solidFill>
                  <a:srgbClr val="0F3661"/>
                </a:solidFill>
                <a:latin typeface="Arial"/>
                <a:ea typeface="DejaVu Sans"/>
              </a:rPr>
              <a:t>Research Period</a:t>
            </a:r>
            <a:r>
              <a:rPr lang="en-US" sz="2000" b="1" strike="noStrike" spc="-1" dirty="0">
                <a:solidFill>
                  <a:srgbClr val="0F3661"/>
                </a:solidFill>
                <a:latin typeface="Arial"/>
                <a:ea typeface="DejaVu Sans"/>
              </a:rPr>
              <a:t>:</a:t>
            </a:r>
            <a:r>
              <a:rPr lang="en-US" sz="2000" b="0" strike="noStrike" spc="-1" dirty="0">
                <a:solidFill>
                  <a:srgbClr val="0F3661"/>
                </a:solidFill>
                <a:latin typeface="Arial"/>
                <a:ea typeface="DejaVu Sans"/>
              </a:rPr>
              <a:t> 2026, not yet defined</a:t>
            </a: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02060"/>
                </a:solidFill>
                <a:latin typeface="Arial"/>
              </a:rPr>
              <a:t>Contact person/supervisor at your institute: L. Brunetti, F. Poirier, G. </a:t>
            </a:r>
            <a:r>
              <a:rPr lang="en-US" sz="2000" b="1" strike="noStrike" spc="-1" dirty="0" err="1">
                <a:solidFill>
                  <a:srgbClr val="002060"/>
                </a:solidFill>
                <a:latin typeface="Arial"/>
              </a:rPr>
              <a:t>Balik</a:t>
            </a:r>
            <a:r>
              <a:rPr lang="en-US" sz="2000" b="1" strike="noStrike" spc="-1" dirty="0">
                <a:solidFill>
                  <a:srgbClr val="002060"/>
                </a:solidFill>
                <a:latin typeface="Arial"/>
              </a:rPr>
              <a:t>, M. Le </a:t>
            </a:r>
            <a:r>
              <a:rPr lang="en-US" sz="2000" b="1" strike="noStrike" spc="-1" dirty="0" err="1">
                <a:solidFill>
                  <a:srgbClr val="002060"/>
                </a:solidFill>
                <a:latin typeface="Arial"/>
              </a:rPr>
              <a:t>Garrec</a:t>
            </a:r>
            <a:endParaRPr lang="en-US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r>
              <a:rPr lang="en-US" sz="2000" b="1" strike="noStrike" spc="-1" dirty="0">
                <a:solidFill>
                  <a:srgbClr val="002060"/>
                </a:solidFill>
                <a:latin typeface="Arial"/>
              </a:rPr>
              <a:t>Contact person/supervisor at KEK, if any: M. </a:t>
            </a:r>
            <a:r>
              <a:rPr lang="en-US" sz="2000" b="1" strike="noStrike" spc="-1" dirty="0" err="1">
                <a:solidFill>
                  <a:srgbClr val="002060"/>
                </a:solidFill>
                <a:latin typeface="Arial"/>
              </a:rPr>
              <a:t>Masuzawa</a:t>
            </a:r>
            <a:r>
              <a:rPr lang="en-US" sz="2000" b="1" strike="noStrike" spc="-1" dirty="0">
                <a:solidFill>
                  <a:srgbClr val="002060"/>
                </a:solidFill>
                <a:latin typeface="Arial"/>
              </a:rPr>
              <a:t>, G. </a:t>
            </a:r>
            <a:r>
              <a:rPr lang="en-US" sz="2000" b="1" strike="noStrike" spc="-1" dirty="0" err="1">
                <a:solidFill>
                  <a:srgbClr val="002060"/>
                </a:solidFill>
                <a:latin typeface="Arial"/>
              </a:rPr>
              <a:t>Mitsuka</a:t>
            </a:r>
            <a:endParaRPr lang="en-US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US" sz="2000" b="1" strike="noStrike" spc="-1" dirty="0">
              <a:solidFill>
                <a:srgbClr val="002060"/>
              </a:solidFill>
              <a:latin typeface="Arial"/>
            </a:endParaRPr>
          </a:p>
          <a:p>
            <a:pPr marL="349200" indent="-348480">
              <a:lnSpc>
                <a:spcPct val="100000"/>
              </a:lnSpc>
              <a:buClr>
                <a:srgbClr val="0F3661"/>
              </a:buClr>
              <a:buSzPct val="110000"/>
              <a:buFont typeface="Wingdings 2" charset="2"/>
              <a:buChar char=""/>
            </a:pPr>
            <a:endParaRPr lang="en-US" sz="2000" b="0" strike="noStrike" spc="-1" dirty="0">
              <a:latin typeface="Arial"/>
            </a:endParaRPr>
          </a:p>
        </p:txBody>
      </p:sp>
      <p:sp>
        <p:nvSpPr>
          <p:cNvPr id="84" name="CustomShape 7">
            <a:extLst>
              <a:ext uri="{FF2B5EF4-FFF2-40B4-BE49-F238E27FC236}">
                <a16:creationId xmlns:a16="http://schemas.microsoft.com/office/drawing/2014/main" id="{216AF2B2-CD8C-2780-C595-F322C63BF49A}"/>
              </a:ext>
            </a:extLst>
          </p:cNvPr>
          <p:cNvSpPr/>
          <p:nvPr/>
        </p:nvSpPr>
        <p:spPr>
          <a:xfrm>
            <a:off x="599400" y="2672902"/>
            <a:ext cx="7776932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2C7C9F"/>
                </a:solidFill>
                <a:latin typeface="Arial"/>
                <a:ea typeface="DejaVu Sans"/>
              </a:rPr>
              <a:t>Overview of your research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85" name="CustomShape 8">
            <a:extLst>
              <a:ext uri="{FF2B5EF4-FFF2-40B4-BE49-F238E27FC236}">
                <a16:creationId xmlns:a16="http://schemas.microsoft.com/office/drawing/2014/main" id="{7C92C12B-F85B-39AB-B4B5-08FE93D16E03}"/>
              </a:ext>
            </a:extLst>
          </p:cNvPr>
          <p:cNvSpPr/>
          <p:nvPr/>
        </p:nvSpPr>
        <p:spPr>
          <a:xfrm>
            <a:off x="6509386" y="2724439"/>
            <a:ext cx="235800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2000" b="1" strike="noStrike" spc="-1">
                <a:solidFill>
                  <a:srgbClr val="2C7C9F"/>
                </a:solidFill>
                <a:latin typeface="Arial"/>
                <a:ea typeface="DejaVu Sans"/>
              </a:rPr>
              <a:t>Research Plan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05A85178-3D9A-6221-380F-6259A8AEA1D1}"/>
              </a:ext>
            </a:extLst>
          </p:cNvPr>
          <p:cNvSpPr/>
          <p:nvPr/>
        </p:nvSpPr>
        <p:spPr>
          <a:xfrm>
            <a:off x="6631306" y="3281396"/>
            <a:ext cx="5223052" cy="1507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9500"/>
          </a:bodyPr>
          <a:lstStyle/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z="1800" b="0" strike="noStrike" spc="-1" dirty="0">
                <a:solidFill>
                  <a:srgbClr val="0F3661"/>
                </a:solidFill>
                <a:latin typeface="Arial"/>
              </a:rPr>
              <a:t>Study of the vibrations effects on the beam positions closed to the IP using IP BPMs data</a:t>
            </a:r>
          </a:p>
          <a:p>
            <a:pPr marL="349200" indent="-348480">
              <a:lnSpc>
                <a:spcPct val="100000"/>
              </a:lnSpc>
              <a:buClr>
                <a:srgbClr val="6FB7D7"/>
              </a:buClr>
              <a:buSzPct val="110000"/>
              <a:buFont typeface="Wingdings 2" charset="2"/>
              <a:buChar char=""/>
            </a:pPr>
            <a:r>
              <a:rPr lang="en-US" spc="-1" dirty="0">
                <a:solidFill>
                  <a:srgbClr val="0F3661"/>
                </a:solidFill>
                <a:latin typeface="Arial"/>
              </a:rPr>
              <a:t>Improvement of required knowledge of the FF cryostats dynamic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001"/>
              </a:spcBef>
            </a:pPr>
            <a:endParaRPr lang="en-US" sz="1800" b="0" strike="noStrike" spc="-1" dirty="0">
              <a:latin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532E8-D8EC-05CA-7443-2C819346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-625639" y="6440883"/>
            <a:ext cx="2841837" cy="364618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19 September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E5182-0BF0-CC09-6160-00E276974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86781" y="6441541"/>
            <a:ext cx="3481562" cy="363960"/>
          </a:xfrm>
        </p:spPr>
        <p:txBody>
          <a:bodyPr/>
          <a:lstStyle/>
          <a:p>
            <a:r>
              <a:rPr lang="en-US">
                <a:solidFill>
                  <a:prstClr val="white"/>
                </a:solidFill>
                <a:latin typeface="News Gothic MT"/>
              </a:rPr>
              <a:t>SuperKEKB run 2025-2026 EAJADE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0F7EC-659C-1BE4-50C2-C8D44F48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510A-7687-CB44-A886-7EC5AB743307}" type="slidenum">
              <a:rPr lang="en-US" smtClean="0">
                <a:solidFill>
                  <a:prstClr val="white"/>
                </a:solidFill>
                <a:latin typeface="News Gothic MT"/>
              </a:rPr>
              <a:pPr/>
              <a:t>1</a:t>
            </a:fld>
            <a:endParaRPr lang="en-US">
              <a:solidFill>
                <a:prstClr val="white"/>
              </a:solidFill>
              <a:latin typeface="News Gothic MT"/>
            </a:endParaRPr>
          </a:p>
        </p:txBody>
      </p:sp>
    </p:spTree>
    <p:extLst>
      <p:ext uri="{BB962C8B-B14F-4D97-AF65-F5344CB8AC3E}">
        <p14:creationId xmlns:p14="http://schemas.microsoft.com/office/powerpoint/2010/main" val="228976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NewsPrin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2225" cap="flat">
          <a:solidFill>
            <a:schemeClr val="accent1"/>
          </a:solidFill>
          <a:prstDash val="solid"/>
          <a:round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2225" cap="flat">
          <a:solidFill>
            <a:schemeClr val="accent1"/>
          </a:solidFill>
          <a:prstDash val="solid"/>
          <a:round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22195</TotalTime>
  <Words>133</Words>
  <Application>Microsoft Office PowerPoint</Application>
  <PresentationFormat>Personnalisé</PresentationFormat>
  <Paragraphs>17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ＭＳ Ｐゴシック</vt:lpstr>
      <vt:lpstr>Arial</vt:lpstr>
      <vt:lpstr>Calibri</vt:lpstr>
      <vt:lpstr>DejaVu Sans</vt:lpstr>
      <vt:lpstr>Geneva</vt:lpstr>
      <vt:lpstr>Helvetica</vt:lpstr>
      <vt:lpstr>News Gothic MT</vt:lpstr>
      <vt:lpstr>Times New Roman</vt:lpstr>
      <vt:lpstr>Wingdings 2</vt:lpstr>
      <vt:lpstr>1_Brise</vt:lpstr>
      <vt:lpstr>Fermilab_PPT_090815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Laurent BRUNETTI</cp:lastModifiedBy>
  <cp:revision>770</cp:revision>
  <cp:lastPrinted>2021-04-08T15:55:49Z</cp:lastPrinted>
  <dcterms:modified xsi:type="dcterms:W3CDTF">2025-09-23T15:35:20Z</dcterms:modified>
</cp:coreProperties>
</file>