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5" r:id="rId3"/>
    <p:sldId id="1853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31"/>
    <p:restoredTop sz="94900" autoAdjust="0"/>
  </p:normalViewPr>
  <p:slideViewPr>
    <p:cSldViewPr snapToGrid="0" snapToObjects="1">
      <p:cViewPr varScale="1">
        <p:scale>
          <a:sx n="104" d="100"/>
          <a:sy n="104" d="100"/>
        </p:scale>
        <p:origin x="174" y="72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23/09/2025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Faire glisser l'image vers l'espace réservé ou cliquer sur l'icône pour l'ajouter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 dirty="0"/>
              <a:t>19 September 2025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‹Nr.›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Faire glisser l'image vers l'espace réservé ou cliquer sur l'icône pour l'ajouter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‹Nr.›</a:t>
            </a:fld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 dirty="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‹Nr.›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dirty="0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noProof="0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noProof="0" dirty="0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72239920-BFCD-2E1B-4EF7-8BAE26E7E464}"/>
              </a:ext>
            </a:extLst>
          </p:cNvPr>
          <p:cNvSpPr/>
          <p:nvPr/>
        </p:nvSpPr>
        <p:spPr>
          <a:xfrm>
            <a:off x="795279" y="3071557"/>
            <a:ext cx="4874635" cy="3209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kumimoji="0" lang="en-GB" sz="1800" b="0" i="0" u="none" strike="noStrike" kern="0" cap="none" spc="-1" normalizeH="0" baseline="0" noProof="0" dirty="0">
                <a:ln>
                  <a:noFill/>
                </a:ln>
                <a:solidFill>
                  <a:srgbClr val="0F36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imes New Roman"/>
              </a:rPr>
              <a:t>Development of a strategy for BBA for FCC-ee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kumimoji="0" lang="en-GB" sz="1800" b="0" i="0" u="none" strike="noStrike" kern="0" cap="none" spc="-1" normalizeH="0" baseline="0" noProof="0" dirty="0">
                <a:ln>
                  <a:noFill/>
                </a:ln>
                <a:solidFill>
                  <a:srgbClr val="0F36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imes New Roman"/>
              </a:rPr>
              <a:t>Focus on a </a:t>
            </a:r>
            <a:r>
              <a:rPr lang="en-GB" spc="-1" noProof="0" dirty="0">
                <a:solidFill>
                  <a:srgbClr val="0F3661"/>
                </a:solidFill>
                <a:latin typeface="Arial"/>
              </a:rPr>
              <a:t>fast and accurate arc quadrupole BBA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lang="en-GB" spc="-1" noProof="0" dirty="0">
                <a:solidFill>
                  <a:srgbClr val="0F3661"/>
                </a:solidFill>
                <a:latin typeface="Arial"/>
              </a:rPr>
              <a:t>Simulate BBA for FCC-ee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lang="en-GB" b="0" strike="noStrike" spc="-1" noProof="0" dirty="0">
                <a:solidFill>
                  <a:srgbClr val="0F3661"/>
                </a:solidFill>
                <a:latin typeface="Arial"/>
              </a:rPr>
              <a:t>Show in beam test</a:t>
            </a:r>
            <a:r>
              <a:rPr lang="en-GB" spc="-1" noProof="0" dirty="0">
                <a:solidFill>
                  <a:srgbClr val="0F3661"/>
                </a:solidFill>
                <a:latin typeface="Arial"/>
              </a:rPr>
              <a:t>s, that the approach and the target accuracy of 10 </a:t>
            </a:r>
            <a:r>
              <a:rPr lang="en-GB" spc="-1" noProof="0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 to 20 μm are feasible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lang="en-GB" b="0" strike="noStrike" spc="-1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spc="-1" dirty="0">
                <a:solidFill>
                  <a:srgbClr val="0F36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optics similarities with FCC-ee, SuperKEKB is a very interesting machine for beam tests</a:t>
            </a:r>
            <a:endParaRPr lang="en-GB" b="0" strike="noStrike" spc="-1" noProof="0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en-GB" sz="2000" b="0" strike="noStrike" spc="-1" noProof="0" smtClean="0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2000"/>
            <a:ext cx="1076220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noProof="0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GB" sz="2000" strike="noStrike" spc="-1" noProof="0" dirty="0">
                <a:solidFill>
                  <a:srgbClr val="0F3661"/>
                </a:solidFill>
                <a:latin typeface="Arial"/>
                <a:ea typeface="DejaVu Sans"/>
              </a:rPr>
              <a:t>Goffing, Christian</a:t>
            </a:r>
            <a:endParaRPr lang="en-GB" sz="2000" strike="noStrike" spc="-1" noProof="0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noProof="0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GB" sz="2000" b="0" strike="noStrike" spc="-1" noProof="0" dirty="0">
                <a:solidFill>
                  <a:srgbClr val="0F3661"/>
                </a:solidFill>
                <a:latin typeface="Arial"/>
                <a:ea typeface="DejaVu Sans"/>
              </a:rPr>
              <a:t> CERN</a:t>
            </a:r>
            <a:endParaRPr lang="en-GB" sz="2000" b="0" strike="noStrike" spc="-1" noProof="0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pc="-1" noProof="0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GB" sz="2000" b="1" strike="noStrike" spc="-1" noProof="0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endParaRPr lang="en-GB" sz="2000" b="0" strike="noStrike" spc="-1" noProof="0" dirty="0">
              <a:solidFill>
                <a:srgbClr val="0F3661"/>
              </a:solidFill>
              <a:latin typeface="Arial"/>
              <a:ea typeface="DejaVu Sans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noProof="0" dirty="0">
                <a:solidFill>
                  <a:srgbClr val="002060"/>
                </a:solidFill>
                <a:latin typeface="Arial"/>
              </a:rPr>
              <a:t>Contact person/supervisor at your institute: </a:t>
            </a:r>
            <a:r>
              <a:rPr lang="en-GB" sz="2000" strike="noStrike" spc="-1" noProof="0" dirty="0">
                <a:solidFill>
                  <a:srgbClr val="002060"/>
                </a:solidFill>
                <a:latin typeface="Arial"/>
              </a:rPr>
              <a:t>Jacqueline Keintzel</a:t>
            </a: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noProof="0" dirty="0">
                <a:solidFill>
                  <a:srgbClr val="002060"/>
                </a:solidFill>
                <a:latin typeface="Arial"/>
              </a:rPr>
              <a:t>Contact person/supervisor at KEK, if any: </a:t>
            </a:r>
            <a:r>
              <a:rPr lang="en-GB" sz="2000" spc="-1" dirty="0">
                <a:solidFill>
                  <a:srgbClr val="002060"/>
                </a:solidFill>
                <a:latin typeface="Arial"/>
              </a:rPr>
              <a:t>Hiroshi Sugimoto</a:t>
            </a:r>
            <a:endParaRPr lang="en-GB" sz="2000" b="1" strike="noStrike" spc="-1" noProof="0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noProof="0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9400" y="2672902"/>
            <a:ext cx="777693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 noProof="0" dirty="0">
                <a:solidFill>
                  <a:srgbClr val="2C7C9F"/>
                </a:solidFill>
                <a:latin typeface="Arial"/>
                <a:ea typeface="DejaVu Sans"/>
              </a:rPr>
              <a:t>Overview of your research</a:t>
            </a:r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7C92C12B-F85B-39AB-B4B5-08FE93D16E03}"/>
              </a:ext>
            </a:extLst>
          </p:cNvPr>
          <p:cNvSpPr/>
          <p:nvPr/>
        </p:nvSpPr>
        <p:spPr>
          <a:xfrm>
            <a:off x="6509386" y="2724439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 noProof="0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5A85178-3D9A-6221-380F-6259A8AEA1D1}"/>
              </a:ext>
            </a:extLst>
          </p:cNvPr>
          <p:cNvSpPr/>
          <p:nvPr/>
        </p:nvSpPr>
        <p:spPr>
          <a:xfrm>
            <a:off x="6509386" y="3054081"/>
            <a:ext cx="5070514" cy="3209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Perform standard SuperKEKB BBA with default settings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Select randomly a set of 10 quadrupoles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Perform BBA at least three times for each quadrupole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Individual BBA measurements could be distributed over the complete next 2025c/2026ab run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pc="-1" dirty="0">
              <a:solidFill>
                <a:srgbClr val="0F3661"/>
              </a:solidFill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en-GB" noProof="0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5182-0BF0-CC09-6160-00E2769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GB" noProof="0" dirty="0">
                <a:solidFill>
                  <a:prstClr val="white"/>
                </a:solidFill>
                <a:latin typeface="News Gothic MT"/>
              </a:rPr>
              <a:t>SuperKEKB run 2025-2026 EAJADE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en-GB" noProof="0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en-GB" noProof="0" dirty="0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noProof="0" dirty="0">
                <a:solidFill>
                  <a:srgbClr val="2C7C9F"/>
                </a:solidFill>
                <a:latin typeface="Arial"/>
              </a:rPr>
              <a:t>WP1 Secondment Task 1.2 </a:t>
            </a:r>
            <a:endParaRPr lang="en-GB" sz="3600" b="0" strike="noStrike" spc="-1" noProof="0" dirty="0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en-GB" sz="2000" b="0" strike="noStrike" spc="-1" noProof="0" smtClean="0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FC6F2-9151-2F53-EA5B-AC4C0E0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1467" y="6449263"/>
            <a:ext cx="2841837" cy="364618"/>
          </a:xfrm>
        </p:spPr>
        <p:txBody>
          <a:bodyPr/>
          <a:lstStyle/>
          <a:p>
            <a:r>
              <a:rPr lang="en-GB" noProof="0" dirty="0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2847-A938-3341-3759-80B3C556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457" y="6386810"/>
            <a:ext cx="3470573" cy="461665"/>
          </a:xfrm>
        </p:spPr>
        <p:txBody>
          <a:bodyPr/>
          <a:lstStyle/>
          <a:p>
            <a:r>
              <a:rPr lang="en-GB" noProof="0" dirty="0">
                <a:solidFill>
                  <a:prstClr val="white"/>
                </a:solidFill>
                <a:latin typeface="News Gothic MT"/>
              </a:rPr>
              <a:t>SuperKEKB run 2025-2026 EAJADE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532A-474F-412C-51E2-F278513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en-GB" noProof="0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en-GB" noProof="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CustomShape 7">
            <a:extLst>
              <a:ext uri="{FF2B5EF4-FFF2-40B4-BE49-F238E27FC236}">
                <a16:creationId xmlns:a16="http://schemas.microsoft.com/office/drawing/2014/main" id="{6C4433B8-1BAA-4044-6F15-20707443CCC7}"/>
              </a:ext>
            </a:extLst>
          </p:cNvPr>
          <p:cNvSpPr/>
          <p:nvPr/>
        </p:nvSpPr>
        <p:spPr>
          <a:xfrm>
            <a:off x="759451" y="1298304"/>
            <a:ext cx="571192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 noProof="0" dirty="0">
                <a:solidFill>
                  <a:srgbClr val="2C7C9F"/>
                </a:solidFill>
                <a:latin typeface="Arial"/>
                <a:ea typeface="DejaVu Sans"/>
              </a:rPr>
              <a:t>Aim of the beam test</a:t>
            </a:r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B6E36DE2-7521-D608-394E-F565E3AEF7A1}"/>
              </a:ext>
            </a:extLst>
          </p:cNvPr>
          <p:cNvSpPr/>
          <p:nvPr/>
        </p:nvSpPr>
        <p:spPr>
          <a:xfrm>
            <a:off x="759451" y="1815166"/>
            <a:ext cx="4874635" cy="36342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 lnSpcReduction="10000"/>
          </a:bodyPr>
          <a:lstStyle/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kumimoji="0" lang="en-GB" sz="1800" b="0" i="0" u="none" strike="noStrike" kern="0" cap="none" spc="-1" normalizeH="0" baseline="0" noProof="0" dirty="0">
                <a:ln>
                  <a:noFill/>
                </a:ln>
                <a:solidFill>
                  <a:srgbClr val="0F36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imes New Roman"/>
              </a:rPr>
              <a:t>Estimate reproducibility of BBA of SuperKEKB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kumimoji="0" lang="en-GB" sz="1800" b="0" i="0" u="none" strike="noStrike" kern="0" cap="none" spc="-1" normalizeH="0" baseline="0" noProof="0" dirty="0">
                <a:ln>
                  <a:noFill/>
                </a:ln>
                <a:solidFill>
                  <a:srgbClr val="0F36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imes New Roman"/>
              </a:rPr>
              <a:t>Test and comparison of different approaches for the data analysis 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kumimoji="0" lang="en-GB" sz="1800" b="0" i="0" u="none" strike="noStrike" kern="0" cap="none" spc="-1" normalizeH="0" baseline="0" noProof="0" dirty="0">
                <a:ln>
                  <a:noFill/>
                </a:ln>
                <a:solidFill>
                  <a:srgbClr val="0F366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imes New Roman"/>
              </a:rPr>
              <a:t>Impact of BPM noise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F3661"/>
              </a:solidFill>
              <a:effectLst/>
              <a:uLnTx/>
              <a:uFillTx/>
              <a:latin typeface="Arial"/>
              <a:ea typeface="+mn-ea"/>
              <a:cs typeface="+mn-cs"/>
              <a:sym typeface="Times New Roman"/>
            </a:endParaRP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Study of statistical and systematic uncertainties</a:t>
            </a: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marR="0" lvl="0" indent="-34848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ct val="110000"/>
              <a:buFont typeface="Wingdings 2" charset="2"/>
              <a:buChar char=""/>
              <a:tabLst/>
              <a:defRPr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Enhance the knowledge of SuperKEKB</a:t>
            </a:r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3FAD90FE-6AAD-E22C-B620-F0816D089198}"/>
              </a:ext>
            </a:extLst>
          </p:cNvPr>
          <p:cNvSpPr/>
          <p:nvPr/>
        </p:nvSpPr>
        <p:spPr>
          <a:xfrm>
            <a:off x="6509386" y="1815166"/>
            <a:ext cx="5070514" cy="3209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Simulation of the BBA measurement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Study impact of BPM noise and different analysis approaches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Estimate BBA accuracy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endParaRPr lang="en-GB" spc="-1" dirty="0">
              <a:solidFill>
                <a:srgbClr val="0F3661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GB" spc="-1" dirty="0">
                <a:solidFill>
                  <a:srgbClr val="0F3661"/>
                </a:solidFill>
                <a:latin typeface="Arial"/>
              </a:rPr>
              <a:t>Study of statistical and systematic uncertainties</a:t>
            </a:r>
          </a:p>
          <a:p>
            <a:pPr marL="720">
              <a:lnSpc>
                <a:spcPct val="100000"/>
              </a:lnSpc>
              <a:buClr>
                <a:srgbClr val="6FB7D7"/>
              </a:buClr>
              <a:buSzPct val="110000"/>
            </a:pPr>
            <a:endParaRPr lang="en-GB" spc="-1" dirty="0">
              <a:solidFill>
                <a:srgbClr val="0F3661"/>
              </a:solidFill>
              <a:latin typeface="Arial"/>
            </a:endParaRPr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id="{EBBC4BFB-4834-6F76-AA45-8ADA8BDB69DD}"/>
              </a:ext>
            </a:extLst>
          </p:cNvPr>
          <p:cNvSpPr/>
          <p:nvPr/>
        </p:nvSpPr>
        <p:spPr>
          <a:xfrm>
            <a:off x="6509386" y="1302039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000" b="1" strike="noStrike" spc="-1" noProof="0" dirty="0">
                <a:solidFill>
                  <a:srgbClr val="2C7C9F"/>
                </a:solidFill>
                <a:latin typeface="Arial"/>
                <a:ea typeface="DejaVu Sans"/>
              </a:rPr>
              <a:t>Simulations</a:t>
            </a:r>
            <a:endParaRPr lang="en-GB" sz="2000" b="0" strike="noStrike" spc="-1" noProof="0" dirty="0">
              <a:latin typeface="Arial"/>
            </a:endParaRP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2375B132-1011-CA4A-B606-92121CD9BFCF}"/>
              </a:ext>
            </a:extLst>
          </p:cNvPr>
          <p:cNvSpPr/>
          <p:nvPr/>
        </p:nvSpPr>
        <p:spPr>
          <a:xfrm>
            <a:off x="759450" y="5538516"/>
            <a:ext cx="1082045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strike="noStrike" spc="-1" noProof="0" dirty="0">
                <a:solidFill>
                  <a:srgbClr val="2C7C9F"/>
                </a:solidFill>
                <a:latin typeface="Arial"/>
                <a:ea typeface="DejaVu Sans"/>
              </a:rPr>
              <a:t>To achieve the goals, we rely on continued successful cooperation and data exchange</a:t>
            </a:r>
            <a:endParaRPr lang="en-GB" sz="2000" strike="noStrike" spc="-1" noProof="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Benutzerdefiniert</PresentationFormat>
  <Paragraphs>46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</vt:lpstr>
      <vt:lpstr>News Gothic MT</vt:lpstr>
      <vt:lpstr>Times New Roman</vt:lpstr>
      <vt:lpstr>Wingdings 2</vt:lpstr>
      <vt:lpstr>1_Brise</vt:lpstr>
      <vt:lpstr>Fermilab_PPT_090815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Christian Goffing</cp:lastModifiedBy>
  <cp:revision>769</cp:revision>
  <cp:lastPrinted>2021-04-08T15:55:49Z</cp:lastPrinted>
  <dcterms:modified xsi:type="dcterms:W3CDTF">2025-09-23T12:31:26Z</dcterms:modified>
</cp:coreProperties>
</file>