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  <p:sldMasterId id="2147483721" r:id="rId2"/>
  </p:sldMasterIdLst>
  <p:notesMasterIdLst>
    <p:notesMasterId r:id="rId5"/>
  </p:notesMasterIdLst>
  <p:handoutMasterIdLst>
    <p:handoutMasterId r:id="rId6"/>
  </p:handoutMasterIdLst>
  <p:sldIdLst>
    <p:sldId id="1857" r:id="rId3"/>
    <p:sldId id="1856" r:id="rId4"/>
  </p:sldIdLst>
  <p:sldSz cx="12179300" cy="6848475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8B9"/>
    <a:srgbClr val="0432FF"/>
    <a:srgbClr val="2D8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900" autoAdjust="0"/>
  </p:normalViewPr>
  <p:slideViewPr>
    <p:cSldViewPr snapToGrid="0" snapToObjects="1">
      <p:cViewPr varScale="1">
        <p:scale>
          <a:sx n="79" d="100"/>
          <a:sy n="79" d="100"/>
        </p:scale>
        <p:origin x="878" y="62"/>
      </p:cViewPr>
      <p:guideLst>
        <p:guide orient="horz" pos="2157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70CF6-DF5D-9544-A800-5805762FF0E5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D29B1-187E-5643-A5F4-6FB8C32E3A7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58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9046" y="1293603"/>
            <a:ext cx="8641213" cy="314850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 hangingPunct="1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prstClr val="black">
                  <a:lumMod val="65000"/>
                  <a:lumOff val="35000"/>
                </a:prstClr>
              </a:solidFill>
              <a:latin typeface="News Gothic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060" y="1521888"/>
            <a:ext cx="8655185" cy="172247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063" y="3294432"/>
            <a:ext cx="8655187" cy="915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6719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1" y="611022"/>
            <a:ext cx="5433727" cy="116043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61" y="1785376"/>
            <a:ext cx="5433727" cy="371498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0419" y="358898"/>
            <a:ext cx="4871720" cy="531069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7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228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6155" y="367789"/>
            <a:ext cx="2029883" cy="5567557"/>
          </a:xfrm>
        </p:spPr>
        <p:txBody>
          <a:bodyPr vert="eaVert"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604" y="367789"/>
            <a:ext cx="8910343" cy="556755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9782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424" y="4956878"/>
            <a:ext cx="11320504" cy="1527117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997">
                <a:solidFill>
                  <a:srgbClr val="004C97"/>
                </a:solidFill>
                <a:latin typeface="Helvetica"/>
              </a:defRPr>
            </a:lvl1pPr>
            <a:lvl2pPr marL="45656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2pPr>
            <a:lvl3pPr marL="91312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3pPr>
            <a:lvl4pPr marL="136968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4pPr>
            <a:lvl5pPr marL="182624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58" y="-1"/>
            <a:ext cx="12240197" cy="89569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424" y="3946353"/>
            <a:ext cx="11320505" cy="1001656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FontTx/>
              <a:buNone/>
              <a:defRPr sz="3196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796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796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796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796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58" y="815876"/>
            <a:ext cx="12240197" cy="296198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6" y="249496"/>
            <a:ext cx="12001866" cy="3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9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483" y="970201"/>
            <a:ext cx="11551306" cy="5052336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8" y="6495180"/>
            <a:ext cx="8340793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7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484" y="970201"/>
            <a:ext cx="5602478" cy="3628741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0086" y="970201"/>
            <a:ext cx="5614656" cy="3628741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502" y="4758483"/>
            <a:ext cx="5601460" cy="126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0083" y="4758483"/>
            <a:ext cx="5602477" cy="126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7" y="6495180"/>
            <a:ext cx="8340793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1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82" y="957517"/>
            <a:ext cx="4032987" cy="5015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18696" y="957519"/>
            <a:ext cx="7122713" cy="5015699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1412" y="6495179"/>
            <a:ext cx="899553" cy="240965"/>
          </a:xfrm>
        </p:spPr>
        <p:txBody>
          <a:bodyPr/>
          <a:lstStyle>
            <a:lvl1pPr>
              <a:defRPr sz="1198" smtClean="0"/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38676" y="6495180"/>
            <a:ext cx="8340795" cy="249684"/>
          </a:xfrm>
        </p:spPr>
        <p:txBody>
          <a:bodyPr/>
          <a:lstStyle>
            <a:lvl1pPr>
              <a:defRPr sz="1198" dirty="0" smtClean="0"/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198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483" y="253674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62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453" y="970201"/>
            <a:ext cx="11570335" cy="372154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598">
                <a:solidFill>
                  <a:srgbClr val="505050"/>
                </a:solidFill>
              </a:defRPr>
            </a:lvl1pPr>
            <a:lvl2pPr marL="456560" indent="0">
              <a:buNone/>
              <a:defRPr sz="2796"/>
            </a:lvl2pPr>
            <a:lvl3pPr marL="913120" indent="0">
              <a:buNone/>
              <a:defRPr sz="2397"/>
            </a:lvl3pPr>
            <a:lvl4pPr marL="1369680" indent="0">
              <a:buNone/>
              <a:defRPr sz="1997"/>
            </a:lvl4pPr>
            <a:lvl5pPr marL="1826240" indent="0">
              <a:buNone/>
              <a:defRPr sz="1997"/>
            </a:lvl5pPr>
            <a:lvl6pPr marL="2282800" indent="0">
              <a:buNone/>
              <a:defRPr sz="1997"/>
            </a:lvl6pPr>
            <a:lvl7pPr marL="2739360" indent="0">
              <a:buNone/>
              <a:defRPr sz="1997"/>
            </a:lvl7pPr>
            <a:lvl8pPr marL="3195919" indent="0">
              <a:buNone/>
              <a:defRPr sz="1997"/>
            </a:lvl8pPr>
            <a:lvl9pPr marL="3652479" indent="0">
              <a:buNone/>
              <a:defRPr sz="199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453" y="4936140"/>
            <a:ext cx="11570335" cy="1089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8" y="6495180"/>
            <a:ext cx="8327261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5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1412" y="6495179"/>
            <a:ext cx="899553" cy="240965"/>
          </a:xfrm>
        </p:spPr>
        <p:txBody>
          <a:bodyPr/>
          <a:lstStyle/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8677" y="6495180"/>
            <a:ext cx="8338504" cy="242536"/>
          </a:xfrm>
        </p:spPr>
        <p:txBody>
          <a:bodyPr/>
          <a:lstStyle/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025" y="253648"/>
            <a:ext cx="11555534" cy="579486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881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8678" y="6495180"/>
            <a:ext cx="8354326" cy="242536"/>
          </a:xfrm>
        </p:spPr>
        <p:txBody>
          <a:bodyPr/>
          <a:lstStyle/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3973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6484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999060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1588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24213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3973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6484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999060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1588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24213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3973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6484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4999060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1588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24213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5491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3" y="103520"/>
            <a:ext cx="11570335" cy="64084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97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83" y="1041598"/>
            <a:ext cx="11551306" cy="4980939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404040"/>
                </a:solidFill>
              </a:defRPr>
            </a:lvl1pPr>
            <a:lvl2pPr>
              <a:defRPr sz="2197">
                <a:solidFill>
                  <a:srgbClr val="404040"/>
                </a:solidFill>
              </a:defRPr>
            </a:lvl2pPr>
            <a:lvl3pPr>
              <a:defRPr sz="1997">
                <a:solidFill>
                  <a:srgbClr val="404040"/>
                </a:solidFill>
              </a:defRPr>
            </a:lvl3pPr>
            <a:lvl4pPr>
              <a:defRPr sz="1797">
                <a:solidFill>
                  <a:srgbClr val="40404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060" y="6506051"/>
            <a:ext cx="1433605" cy="240965"/>
          </a:xfrm>
        </p:spPr>
        <p:txBody>
          <a:bodyPr/>
          <a:lstStyle>
            <a:lvl1pPr>
              <a:defRPr sz="1198"/>
            </a:lvl1pPr>
          </a:lstStyle>
          <a:p>
            <a:r>
              <a:rPr lang="fr-FR" altLang="en-US"/>
              <a:t>19 September 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98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98"/>
            </a:lvl1pPr>
          </a:lstStyle>
          <a:p>
            <a:fld id="{52E9C158-AEF1-41A2-A6CE-6F0BAB305EFD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217" y="3348150"/>
            <a:ext cx="11210876" cy="1467983"/>
          </a:xfrm>
        </p:spPr>
        <p:txBody>
          <a:bodyPr/>
          <a:lstStyle/>
          <a:p>
            <a:r>
              <a:rPr lang="en-US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217" y="4764405"/>
            <a:ext cx="11210876" cy="97132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127" y="363033"/>
            <a:ext cx="11191051" cy="283292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3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7" y="2399812"/>
            <a:ext cx="10730894" cy="1360183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7" y="3730822"/>
            <a:ext cx="10730894" cy="149810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8320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5" y="107430"/>
            <a:ext cx="10711865" cy="1335099"/>
          </a:xfrm>
        </p:spPr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604" y="1597978"/>
            <a:ext cx="5115306" cy="4337368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163" y="1597978"/>
            <a:ext cx="5115306" cy="4337368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527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2" y="107430"/>
            <a:ext cx="10711865" cy="13350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2" y="1451207"/>
            <a:ext cx="5115306" cy="7498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02" y="2344157"/>
            <a:ext cx="5115306" cy="35911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8161" y="1451207"/>
            <a:ext cx="5115306" cy="7498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8161" y="2344157"/>
            <a:ext cx="5115306" cy="35911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7152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95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481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58" y="611022"/>
            <a:ext cx="5115306" cy="116043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178" y="367788"/>
            <a:ext cx="5115306" cy="5567557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58" y="1785376"/>
            <a:ext cx="5115306" cy="371498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357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605" y="107430"/>
            <a:ext cx="10711865" cy="13350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5" y="1597978"/>
            <a:ext cx="10711865" cy="433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821124" y="6449263"/>
            <a:ext cx="2841837" cy="364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fr-FR" kern="1200">
                <a:solidFill>
                  <a:prstClr val="white"/>
                </a:solidFill>
                <a:latin typeface="News Gothic MT"/>
              </a:rPr>
              <a:t>19 September 2025</a:t>
            </a:r>
            <a:endParaRPr lang="fr-FR" kern="1200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4112" y="6500370"/>
            <a:ext cx="2732061" cy="348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en-US" kern="120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kern="1200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3758" y="6449263"/>
            <a:ext cx="1319424" cy="364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pPr hangingPunct="1"/>
            <a:fld id="{617C510A-7687-CB44-A886-7EC5AB743307}" type="slidenum">
              <a:rPr lang="fr-FR" kern="1200" smtClean="0">
                <a:solidFill>
                  <a:prstClr val="white"/>
                </a:solidFill>
                <a:latin typeface="News Gothic MT"/>
              </a:rPr>
              <a:pPr hangingPunct="1"/>
              <a:t>‹N›</a:t>
            </a:fld>
            <a:endParaRPr lang="fr-FR" sz="2000" kern="1200" dirty="0">
              <a:solidFill>
                <a:prstClr val="white"/>
              </a:solidFill>
              <a:latin typeface="News Gothic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F7711-5824-9A41-BA94-FE6C93E37B2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8547" y="326490"/>
            <a:ext cx="1783993" cy="7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36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7" y="6495180"/>
            <a:ext cx="8338504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591060" y="4471265"/>
            <a:ext cx="1433605" cy="2409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397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567" y="6250170"/>
            <a:ext cx="11587251" cy="197715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00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hf hdr="0"/>
  <p:txStyles>
    <p:titleStyle>
      <a:lvl1pPr algn="l" defTabSz="456560" rtl="0" eaLnBrk="1" fontAlgn="base" hangingPunct="1">
        <a:spcBef>
          <a:spcPct val="0"/>
        </a:spcBef>
        <a:spcAft>
          <a:spcPct val="0"/>
        </a:spcAft>
        <a:defRPr sz="1698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656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312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6968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624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420" indent="-34242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1910" indent="-28535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140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3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59796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452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1080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6pPr>
      <a:lvl7pPr marL="296763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342419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8pPr>
      <a:lvl9pPr marL="388075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9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9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4B773-98F9-D31A-E8A2-0349D4E0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>
            <a:extLst>
              <a:ext uri="{FF2B5EF4-FFF2-40B4-BE49-F238E27FC236}">
                <a16:creationId xmlns:a16="http://schemas.microsoft.com/office/drawing/2014/main" id="{48EF537C-1F01-31EC-9AF4-D090B5714670}"/>
              </a:ext>
            </a:extLst>
          </p:cNvPr>
          <p:cNvSpPr/>
          <p:nvPr/>
        </p:nvSpPr>
        <p:spPr>
          <a:xfrm>
            <a:off x="2020680" y="278280"/>
            <a:ext cx="7103442" cy="751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2C7C9F"/>
                </a:solidFill>
                <a:latin typeface="Arial"/>
              </a:rPr>
              <a:t>WP1 Secondment Task 1.2 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79" name="CustomShape 2">
            <a:extLst>
              <a:ext uri="{FF2B5EF4-FFF2-40B4-BE49-F238E27FC236}">
                <a16:creationId xmlns:a16="http://schemas.microsoft.com/office/drawing/2014/main" id="{B90A7F3D-F4A2-1898-1D46-7C15D6F14B7E}"/>
              </a:ext>
            </a:extLst>
          </p:cNvPr>
          <p:cNvSpPr/>
          <p:nvPr/>
        </p:nvSpPr>
        <p:spPr>
          <a:xfrm>
            <a:off x="795279" y="3071557"/>
            <a:ext cx="10673632" cy="33221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/>
          </a:bodyPr>
          <a:lstStyle/>
          <a:p>
            <a:pPr algn="just">
              <a:lnSpc>
                <a:spcPct val="100000"/>
              </a:lnSpc>
              <a:spcBef>
                <a:spcPts val="2001"/>
              </a:spcBef>
            </a:pPr>
            <a:endParaRPr lang="en-GB" sz="2400" b="0" strike="noStrike" spc="-1" dirty="0">
              <a:latin typeface="Arial"/>
            </a:endParaRPr>
          </a:p>
          <a:p>
            <a:pPr marL="349200" indent="-348480" algn="just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2400" b="0" strike="noStrike" spc="-1" dirty="0">
                <a:solidFill>
                  <a:srgbClr val="0F3661"/>
                </a:solidFill>
                <a:latin typeface="Arial"/>
              </a:rPr>
              <a:t>Evaluation of </a:t>
            </a:r>
            <a:r>
              <a:rPr lang="en-US" sz="2400" b="1" strike="noStrike" spc="-1" dirty="0">
                <a:solidFill>
                  <a:srgbClr val="0F3661"/>
                </a:solidFill>
                <a:latin typeface="Arial"/>
              </a:rPr>
              <a:t>detuning</a:t>
            </a:r>
            <a:r>
              <a:rPr lang="en-US" sz="2400" b="0" strike="noStrike" spc="-1" dirty="0">
                <a:solidFill>
                  <a:srgbClr val="0F3661"/>
                </a:solidFill>
                <a:latin typeface="Arial"/>
              </a:rPr>
              <a:t> and </a:t>
            </a:r>
            <a:r>
              <a:rPr lang="en-US" sz="2400" b="1" strike="noStrike" spc="-1" dirty="0">
                <a:solidFill>
                  <a:srgbClr val="0F3661"/>
                </a:solidFill>
                <a:latin typeface="Arial"/>
              </a:rPr>
              <a:t>transverse nonlinear terms</a:t>
            </a:r>
            <a:r>
              <a:rPr lang="en-US" sz="2400" b="0" strike="noStrike" spc="-1" dirty="0">
                <a:solidFill>
                  <a:srgbClr val="0F3661"/>
                </a:solidFill>
                <a:latin typeface="Arial"/>
              </a:rPr>
              <a:t> of wake fields and </a:t>
            </a:r>
            <a:r>
              <a:rPr lang="en-US" sz="2400" b="1" strike="noStrike" spc="-1" dirty="0">
                <a:solidFill>
                  <a:srgbClr val="0F3661"/>
                </a:solidFill>
                <a:latin typeface="Arial"/>
              </a:rPr>
              <a:t>beam </a:t>
            </a:r>
            <a:r>
              <a:rPr lang="en-US" sz="2400" b="1" strike="noStrike" spc="-1">
                <a:solidFill>
                  <a:srgbClr val="0F3661"/>
                </a:solidFill>
                <a:latin typeface="Arial"/>
              </a:rPr>
              <a:t>coupling impedances</a:t>
            </a:r>
            <a:r>
              <a:rPr lang="en-US" sz="2400" b="0" strike="noStrike" spc="-1">
                <a:solidFill>
                  <a:srgbClr val="0F3661"/>
                </a:solidFill>
                <a:latin typeface="Arial"/>
              </a:rPr>
              <a:t>, with focus on the collimation system </a:t>
            </a:r>
            <a:r>
              <a:rPr lang="en-US" sz="2400" b="1" strike="noStrike" spc="-1">
                <a:solidFill>
                  <a:srgbClr val="0F3661"/>
                </a:solidFill>
                <a:latin typeface="Arial"/>
              </a:rPr>
              <a:t>for FCC-ee</a:t>
            </a:r>
            <a:endParaRPr lang="en-US" sz="2400" b="1" strike="noStrike" spc="-1" dirty="0">
              <a:solidFill>
                <a:srgbClr val="0F3661"/>
              </a:solidFill>
              <a:latin typeface="Arial"/>
            </a:endParaRPr>
          </a:p>
          <a:p>
            <a:pPr marL="349200" indent="-348480" algn="just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2400" spc="-1" dirty="0">
                <a:solidFill>
                  <a:srgbClr val="0F3661"/>
                </a:solidFill>
                <a:latin typeface="Arial"/>
              </a:rPr>
              <a:t>Study of their </a:t>
            </a:r>
            <a:r>
              <a:rPr lang="en-US" sz="2400" b="1" spc="-1" dirty="0">
                <a:solidFill>
                  <a:srgbClr val="0F3661"/>
                </a:solidFill>
                <a:latin typeface="Arial"/>
              </a:rPr>
              <a:t>impact on beam dynamics and </a:t>
            </a:r>
            <a:r>
              <a:rPr lang="en-US" sz="2400" b="1" spc="-1">
                <a:solidFill>
                  <a:srgbClr val="0F3661"/>
                </a:solidFill>
                <a:latin typeface="Arial"/>
              </a:rPr>
              <a:t>impedance-induced instabilities</a:t>
            </a:r>
          </a:p>
          <a:p>
            <a:pPr marL="349200" indent="-348480" algn="just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2400" b="1" spc="-1">
                <a:solidFill>
                  <a:srgbClr val="0F3661"/>
                </a:solidFill>
                <a:latin typeface="Arial"/>
              </a:rPr>
              <a:t>Design optimization </a:t>
            </a:r>
            <a:r>
              <a:rPr lang="en-US" sz="2400" spc="-1">
                <a:solidFill>
                  <a:srgbClr val="0F3661"/>
                </a:solidFill>
                <a:latin typeface="Arial"/>
              </a:rPr>
              <a:t>for FCC-ee devices, with </a:t>
            </a:r>
            <a:r>
              <a:rPr lang="en-US" sz="2400" b="1" spc="-1">
                <a:solidFill>
                  <a:srgbClr val="0F3661"/>
                </a:solidFill>
                <a:latin typeface="Arial"/>
              </a:rPr>
              <a:t>evaluation of the beam coupling impedances</a:t>
            </a:r>
            <a:r>
              <a:rPr lang="en-US" sz="2400" spc="-1">
                <a:solidFill>
                  <a:srgbClr val="0F3661"/>
                </a:solidFill>
                <a:latin typeface="Arial"/>
              </a:rPr>
              <a:t> and their impact on machine performance</a:t>
            </a:r>
            <a:endParaRPr lang="en-GB" sz="2400" spc="-1" dirty="0">
              <a:solidFill>
                <a:srgbClr val="0F3661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01"/>
              </a:spcBef>
            </a:pPr>
            <a:endParaRPr lang="en-GB" sz="2400" b="0" strike="noStrike" spc="-1" dirty="0">
              <a:latin typeface="Arial"/>
            </a:endParaRPr>
          </a:p>
        </p:txBody>
      </p:sp>
      <p:sp>
        <p:nvSpPr>
          <p:cNvPr id="82" name="CustomShape 5">
            <a:extLst>
              <a:ext uri="{FF2B5EF4-FFF2-40B4-BE49-F238E27FC236}">
                <a16:creationId xmlns:a16="http://schemas.microsoft.com/office/drawing/2014/main" id="{29748EBB-32B9-D701-0BFC-9DF089E925EE}"/>
              </a:ext>
            </a:extLst>
          </p:cNvPr>
          <p:cNvSpPr/>
          <p:nvPr/>
        </p:nvSpPr>
        <p:spPr>
          <a:xfrm>
            <a:off x="10783800" y="6449400"/>
            <a:ext cx="131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A397F2E-4EB0-457F-BC5C-8BEFBA72BFA4}" type="slidenum">
              <a:rPr lang="fr-FR" sz="2000" b="0" strike="noStrike" spc="-1">
                <a:solidFill>
                  <a:srgbClr val="FFFFFF"/>
                </a:solidFill>
                <a:latin typeface="News Gothic MT"/>
                <a:ea typeface="Times New Roman"/>
              </a:rPr>
              <a:t>1</a:t>
            </a:fld>
            <a:endParaRPr lang="en-GB" sz="2000" b="0" strike="noStrike" spc="-1">
              <a:latin typeface="Arial"/>
            </a:endParaRPr>
          </a:p>
        </p:txBody>
      </p:sp>
      <p:sp>
        <p:nvSpPr>
          <p:cNvPr id="83" name="CustomShape 6">
            <a:extLst>
              <a:ext uri="{FF2B5EF4-FFF2-40B4-BE49-F238E27FC236}">
                <a16:creationId xmlns:a16="http://schemas.microsoft.com/office/drawing/2014/main" id="{C746B74D-7FEA-B592-98F0-91A277C95136}"/>
              </a:ext>
            </a:extLst>
          </p:cNvPr>
          <p:cNvSpPr/>
          <p:nvPr/>
        </p:nvSpPr>
        <p:spPr>
          <a:xfrm>
            <a:off x="551605" y="1380914"/>
            <a:ext cx="11160980" cy="127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 lnSpcReduction="20000"/>
          </a:bodyPr>
          <a:lstStyle/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Name: </a:t>
            </a:r>
            <a:r>
              <a:rPr lang="en-US" sz="2000" strike="noStrike" spc="-1" dirty="0">
                <a:solidFill>
                  <a:srgbClr val="0F3661"/>
                </a:solidFill>
                <a:latin typeface="Arial"/>
                <a:ea typeface="DejaVu Sans"/>
              </a:rPr>
              <a:t>Macchia, Elena</a:t>
            </a:r>
            <a:endParaRPr lang="en-GB" sz="2000" strike="noStrike" spc="-1" dirty="0"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Institution: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CERN</a:t>
            </a:r>
            <a:r>
              <a:rPr lang="en-US" sz="2000" spc="-1" dirty="0">
                <a:solidFill>
                  <a:srgbClr val="0F3661"/>
                </a:solidFill>
                <a:latin typeface="Arial"/>
                <a:ea typeface="DejaVu Sans"/>
              </a:rPr>
              <a:t>/Sapienza University of Rome</a:t>
            </a:r>
            <a:endParaRPr lang="en-GB" sz="2000" b="0" strike="noStrike" spc="-1" dirty="0">
              <a:latin typeface="Arial"/>
            </a:endParaRPr>
          </a:p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pc="-1" dirty="0">
                <a:solidFill>
                  <a:srgbClr val="0F3661"/>
                </a:solidFill>
                <a:latin typeface="Arial"/>
                <a:ea typeface="DejaVu Sans"/>
              </a:rPr>
              <a:t>Research Period</a:t>
            </a: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: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spring 2026 </a:t>
            </a:r>
            <a:r>
              <a:rPr lang="it-IT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(4 weeks)</a:t>
            </a:r>
            <a:endParaRPr lang="en-US" sz="2000" b="0" strike="noStrike" spc="-1" dirty="0">
              <a:solidFill>
                <a:srgbClr val="0F3661"/>
              </a:solidFill>
              <a:latin typeface="Arial"/>
              <a:ea typeface="DejaVu Sans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dirty="0">
                <a:solidFill>
                  <a:srgbClr val="002060"/>
                </a:solidFill>
                <a:latin typeface="Arial"/>
              </a:rPr>
              <a:t>Contact person/supervisor at your institute</a:t>
            </a:r>
            <a:r>
              <a:rPr lang="en-GB" sz="2000" b="1" strike="noStrike" spc="-1">
                <a:solidFill>
                  <a:srgbClr val="002060"/>
                </a:solidFill>
                <a:latin typeface="Arial"/>
              </a:rPr>
              <a:t>:</a:t>
            </a:r>
            <a:r>
              <a:rPr lang="en-GB" sz="2000" strike="noStrike" spc="-1">
                <a:solidFill>
                  <a:srgbClr val="002060"/>
                </a:solidFill>
                <a:latin typeface="Arial"/>
              </a:rPr>
              <a:t> Zannini, Carlo (CERN), Migliorati, Mauro (Sapienza U.)</a:t>
            </a:r>
            <a:endParaRPr lang="en-GB" sz="2000" strike="noStrike" spc="-1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dirty="0">
                <a:solidFill>
                  <a:srgbClr val="002060"/>
                </a:solidFill>
                <a:latin typeface="Arial"/>
              </a:rPr>
              <a:t>Contact person/supervisor at KEK, if </a:t>
            </a:r>
            <a:r>
              <a:rPr lang="en-GB" sz="2000" b="1" strike="noStrike" spc="-1">
                <a:solidFill>
                  <a:srgbClr val="002060"/>
                </a:solidFill>
                <a:latin typeface="Arial"/>
              </a:rPr>
              <a:t>any:</a:t>
            </a:r>
            <a:r>
              <a:rPr lang="en-GB" sz="2000" spc="-1">
                <a:solidFill>
                  <a:srgbClr val="002060"/>
                </a:solidFill>
                <a:latin typeface="Arial"/>
              </a:rPr>
              <a:t> None at the moment</a:t>
            </a:r>
            <a:endParaRPr lang="en-GB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GB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84" name="CustomShape 7">
            <a:extLst>
              <a:ext uri="{FF2B5EF4-FFF2-40B4-BE49-F238E27FC236}">
                <a16:creationId xmlns:a16="http://schemas.microsoft.com/office/drawing/2014/main" id="{D93BF98D-6053-17F8-6042-77C92DA70479}"/>
              </a:ext>
            </a:extLst>
          </p:cNvPr>
          <p:cNvSpPr/>
          <p:nvPr/>
        </p:nvSpPr>
        <p:spPr>
          <a:xfrm>
            <a:off x="3881338" y="2701316"/>
            <a:ext cx="4692447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600" b="1" strike="noStrike" spc="-1">
                <a:solidFill>
                  <a:srgbClr val="2C7C9F"/>
                </a:solidFill>
                <a:latin typeface="Arial"/>
                <a:ea typeface="DejaVu Sans"/>
              </a:rPr>
              <a:t>Research Overview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51DE-F8AC-1349-51DB-0596BBA8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25639" y="6440883"/>
            <a:ext cx="2841837" cy="364618"/>
          </a:xfrm>
        </p:spPr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</a:t>
            </a:r>
            <a:r>
              <a:rPr lang="fr-FR" dirty="0" err="1">
                <a:solidFill>
                  <a:prstClr val="white"/>
                </a:solidFill>
                <a:latin typeface="News Gothic MT"/>
              </a:rPr>
              <a:t>September</a:t>
            </a:r>
            <a:r>
              <a:rPr lang="fr-FR" dirty="0">
                <a:solidFill>
                  <a:prstClr val="white"/>
                </a:solidFill>
                <a:latin typeface="News Gothic MT"/>
              </a:rPr>
              <a:t>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CE979-11FB-A5FE-AFB7-4AE4144F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6781" y="6441541"/>
            <a:ext cx="3481562" cy="363960"/>
          </a:xfrm>
        </p:spPr>
        <p:txBody>
          <a:bodyPr/>
          <a:lstStyle/>
          <a:p>
            <a:r>
              <a:rPr lang="en-US" dirty="0" err="1">
                <a:solidFill>
                  <a:prstClr val="white"/>
                </a:solidFill>
                <a:latin typeface="News Gothic MT"/>
              </a:rPr>
              <a:t>SuperKEKB</a:t>
            </a:r>
            <a:r>
              <a:rPr lang="en-US" dirty="0">
                <a:solidFill>
                  <a:prstClr val="white"/>
                </a:solidFill>
                <a:latin typeface="News Gothic MT"/>
              </a:rPr>
              <a:t>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2139F-9E8A-E811-0A6F-8B73C6EC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1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8703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A0D70-DBDF-3665-3ACF-BC3C02C95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>
            <a:extLst>
              <a:ext uri="{FF2B5EF4-FFF2-40B4-BE49-F238E27FC236}">
                <a16:creationId xmlns:a16="http://schemas.microsoft.com/office/drawing/2014/main" id="{A703AFD5-44C3-BFEB-179E-6CCE5E5466B1}"/>
              </a:ext>
            </a:extLst>
          </p:cNvPr>
          <p:cNvSpPr/>
          <p:nvPr/>
        </p:nvSpPr>
        <p:spPr>
          <a:xfrm>
            <a:off x="2020680" y="278280"/>
            <a:ext cx="7103442" cy="751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2C7C9F"/>
                </a:solidFill>
                <a:latin typeface="Arial"/>
              </a:rPr>
              <a:t>WP1 Secondment Task 1.2 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82" name="CustomShape 5">
            <a:extLst>
              <a:ext uri="{FF2B5EF4-FFF2-40B4-BE49-F238E27FC236}">
                <a16:creationId xmlns:a16="http://schemas.microsoft.com/office/drawing/2014/main" id="{295EB64D-81C5-6856-782E-C18749826F20}"/>
              </a:ext>
            </a:extLst>
          </p:cNvPr>
          <p:cNvSpPr/>
          <p:nvPr/>
        </p:nvSpPr>
        <p:spPr>
          <a:xfrm>
            <a:off x="10783800" y="6449400"/>
            <a:ext cx="131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A397F2E-4EB0-457F-BC5C-8BEFBA72BFA4}" type="slidenum">
              <a:rPr lang="fr-FR" sz="2000" b="0" strike="noStrike" spc="-1">
                <a:solidFill>
                  <a:srgbClr val="FFFFFF"/>
                </a:solidFill>
                <a:latin typeface="News Gothic MT"/>
                <a:ea typeface="Times New Roman"/>
              </a:rPr>
              <a:t>2</a:t>
            </a:fld>
            <a:endParaRPr lang="en-GB" sz="2000" b="0" strike="noStrike" spc="-1">
              <a:latin typeface="Arial"/>
            </a:endParaRPr>
          </a:p>
        </p:txBody>
      </p:sp>
      <p:sp>
        <p:nvSpPr>
          <p:cNvPr id="85" name="CustomShape 8">
            <a:extLst>
              <a:ext uri="{FF2B5EF4-FFF2-40B4-BE49-F238E27FC236}">
                <a16:creationId xmlns:a16="http://schemas.microsoft.com/office/drawing/2014/main" id="{ADEBB55E-98FA-CF22-8D42-7172F3175002}"/>
              </a:ext>
            </a:extLst>
          </p:cNvPr>
          <p:cNvSpPr/>
          <p:nvPr/>
        </p:nvSpPr>
        <p:spPr>
          <a:xfrm>
            <a:off x="4273203" y="2746288"/>
            <a:ext cx="419104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2C7C9F"/>
                </a:solidFill>
                <a:latin typeface="Arial"/>
                <a:ea typeface="DejaVu Sans"/>
              </a:rPr>
              <a:t>Research Plan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8778FFDF-6E45-9934-9D5C-98C5E6FA8C26}"/>
              </a:ext>
            </a:extLst>
          </p:cNvPr>
          <p:cNvSpPr/>
          <p:nvPr/>
        </p:nvSpPr>
        <p:spPr>
          <a:xfrm>
            <a:off x="1754918" y="3652036"/>
            <a:ext cx="9227610" cy="1984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9200" indent="-348480" algn="just"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2400" spc="-1">
                <a:solidFill>
                  <a:srgbClr val="0F3661"/>
                </a:solidFill>
                <a:latin typeface="Arial"/>
              </a:rPr>
              <a:t>Measurements of </a:t>
            </a:r>
            <a:r>
              <a:rPr lang="en-US" sz="2400" b="1" spc="-1" dirty="0">
                <a:solidFill>
                  <a:srgbClr val="0F3661"/>
                </a:solidFill>
                <a:latin typeface="Arial"/>
              </a:rPr>
              <a:t>s</a:t>
            </a:r>
            <a:r>
              <a:rPr lang="en-US" sz="2400" b="1" spc="-1">
                <a:solidFill>
                  <a:srgbClr val="0F3661"/>
                </a:solidFill>
                <a:latin typeface="Arial"/>
              </a:rPr>
              <a:t>ingle </a:t>
            </a:r>
            <a:r>
              <a:rPr lang="en-US" sz="2400" b="1" spc="-1" dirty="0">
                <a:solidFill>
                  <a:srgbClr val="0F3661"/>
                </a:solidFill>
                <a:latin typeface="Arial"/>
              </a:rPr>
              <a:t>bunch tune shift </a:t>
            </a:r>
            <a:r>
              <a:rPr lang="en-US" sz="2400" spc="-1" dirty="0">
                <a:solidFill>
                  <a:srgbClr val="0F3661"/>
                </a:solidFill>
                <a:latin typeface="Arial"/>
              </a:rPr>
              <a:t>(if possible, moving collimators</a:t>
            </a:r>
            <a:r>
              <a:rPr lang="en-US" sz="2400" spc="-1">
                <a:solidFill>
                  <a:srgbClr val="0F3661"/>
                </a:solidFill>
                <a:latin typeface="Arial"/>
              </a:rPr>
              <a:t>) for the </a:t>
            </a:r>
            <a:r>
              <a:rPr lang="en-US" sz="2400" b="1" spc="-1">
                <a:solidFill>
                  <a:srgbClr val="0F3661"/>
                </a:solidFill>
                <a:latin typeface="Arial"/>
              </a:rPr>
              <a:t>study </a:t>
            </a:r>
            <a:r>
              <a:rPr lang="en-US" sz="2400" spc="-1">
                <a:solidFill>
                  <a:srgbClr val="0F3661"/>
                </a:solidFill>
                <a:latin typeface="Arial"/>
              </a:rPr>
              <a:t>of beam coupling </a:t>
            </a:r>
            <a:r>
              <a:rPr lang="en-US" sz="2400" b="1" spc="-1">
                <a:solidFill>
                  <a:srgbClr val="0F3661"/>
                </a:solidFill>
                <a:latin typeface="Arial"/>
              </a:rPr>
              <a:t>impedances</a:t>
            </a:r>
            <a:endParaRPr lang="en-US" sz="2400" b="1" spc="-1" dirty="0">
              <a:solidFill>
                <a:srgbClr val="0F3661"/>
              </a:solidFill>
              <a:latin typeface="Arial"/>
            </a:endParaRPr>
          </a:p>
          <a:p>
            <a:pPr marL="349200" indent="-348480" algn="just"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2400" spc="-1">
                <a:solidFill>
                  <a:srgbClr val="0F3661"/>
                </a:solidFill>
                <a:latin typeface="Arial"/>
              </a:rPr>
              <a:t>Measurements of </a:t>
            </a:r>
            <a:r>
              <a:rPr lang="en-US" sz="2400" b="1" spc="-1">
                <a:solidFill>
                  <a:srgbClr val="0F3661"/>
                </a:solidFill>
                <a:latin typeface="Arial"/>
              </a:rPr>
              <a:t>single </a:t>
            </a:r>
            <a:r>
              <a:rPr lang="en-US" sz="2400" b="1" spc="-1" dirty="0">
                <a:solidFill>
                  <a:srgbClr val="0F3661"/>
                </a:solidFill>
                <a:latin typeface="Arial"/>
              </a:rPr>
              <a:t>bunch </a:t>
            </a:r>
            <a:r>
              <a:rPr lang="en-US" sz="2400" b="1" spc="-1">
                <a:solidFill>
                  <a:srgbClr val="0F3661"/>
                </a:solidFill>
                <a:latin typeface="Arial"/>
              </a:rPr>
              <a:t>growth rate</a:t>
            </a:r>
            <a:r>
              <a:rPr lang="en-US" sz="2400" spc="-1">
                <a:solidFill>
                  <a:srgbClr val="0F3661"/>
                </a:solidFill>
                <a:latin typeface="Arial"/>
              </a:rPr>
              <a:t> to assess the impact of </a:t>
            </a:r>
            <a:r>
              <a:rPr lang="en-US" sz="2400" b="1" spc="-1">
                <a:solidFill>
                  <a:srgbClr val="0F3661"/>
                </a:solidFill>
                <a:latin typeface="Arial"/>
              </a:rPr>
              <a:t>impedance-induced instabilities</a:t>
            </a:r>
            <a:endParaRPr lang="en-GB" sz="2400" b="1" spc="-1" dirty="0">
              <a:latin typeface="Arial"/>
            </a:endParaRPr>
          </a:p>
          <a:p>
            <a:pPr marL="349200" indent="-348480" algn="just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F3661"/>
                </a:solidFill>
                <a:latin typeface="Arial"/>
              </a:rPr>
              <a:t>Measurements on </a:t>
            </a:r>
            <a:r>
              <a:rPr lang="en-US" sz="2400" b="1" strike="noStrike" spc="-1">
                <a:solidFill>
                  <a:srgbClr val="0F3661"/>
                </a:solidFill>
                <a:latin typeface="Arial"/>
              </a:rPr>
              <a:t>nonlinear </a:t>
            </a:r>
            <a:r>
              <a:rPr lang="en-US" sz="2400" b="1" strike="noStrike" spc="-1" dirty="0">
                <a:solidFill>
                  <a:srgbClr val="0F3661"/>
                </a:solidFill>
                <a:latin typeface="Arial"/>
              </a:rPr>
              <a:t>wakes</a:t>
            </a:r>
            <a:endParaRPr lang="en-GB" sz="2400" b="1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01"/>
              </a:spcBef>
            </a:pPr>
            <a:endParaRPr lang="en-GB" sz="2400" b="0" strike="noStrike" spc="-1" dirty="0">
              <a:latin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7F5CA-BEB5-E679-C770-6629F800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25639" y="6440883"/>
            <a:ext cx="2841837" cy="364618"/>
          </a:xfrm>
        </p:spPr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</a:t>
            </a:r>
            <a:r>
              <a:rPr lang="fr-FR" dirty="0" err="1">
                <a:solidFill>
                  <a:prstClr val="white"/>
                </a:solidFill>
                <a:latin typeface="News Gothic MT"/>
              </a:rPr>
              <a:t>September</a:t>
            </a:r>
            <a:r>
              <a:rPr lang="fr-FR" dirty="0">
                <a:solidFill>
                  <a:prstClr val="white"/>
                </a:solidFill>
                <a:latin typeface="News Gothic MT"/>
              </a:rPr>
              <a:t>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07122-3BD6-52D0-02C5-FFAA6B8A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6781" y="6441541"/>
            <a:ext cx="3481562" cy="363960"/>
          </a:xfrm>
        </p:spPr>
        <p:txBody>
          <a:bodyPr/>
          <a:lstStyle/>
          <a:p>
            <a:r>
              <a:rPr lang="en-US" dirty="0" err="1">
                <a:solidFill>
                  <a:prstClr val="white"/>
                </a:solidFill>
                <a:latin typeface="News Gothic MT"/>
              </a:rPr>
              <a:t>SuperKEKB</a:t>
            </a:r>
            <a:r>
              <a:rPr lang="en-US" dirty="0">
                <a:solidFill>
                  <a:prstClr val="white"/>
                </a:solidFill>
                <a:latin typeface="News Gothic MT"/>
              </a:rPr>
              <a:t>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5C0D6-A825-AF61-9D3B-FC453D5D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2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42B25D20-4D74-ACDB-48E2-4762694E23D7}"/>
              </a:ext>
            </a:extLst>
          </p:cNvPr>
          <p:cNvSpPr/>
          <p:nvPr/>
        </p:nvSpPr>
        <p:spPr>
          <a:xfrm>
            <a:off x="551605" y="1380914"/>
            <a:ext cx="11160980" cy="127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 lnSpcReduction="20000"/>
          </a:bodyPr>
          <a:lstStyle/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Name: </a:t>
            </a:r>
            <a:r>
              <a:rPr lang="en-US" sz="2000" strike="noStrike" spc="-1" dirty="0">
                <a:solidFill>
                  <a:srgbClr val="0F3661"/>
                </a:solidFill>
                <a:latin typeface="Arial"/>
                <a:ea typeface="DejaVu Sans"/>
              </a:rPr>
              <a:t>Macchia, Elena</a:t>
            </a:r>
            <a:endParaRPr lang="en-GB" sz="2000" strike="noStrike" spc="-1" dirty="0"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Institution: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CERN</a:t>
            </a:r>
            <a:r>
              <a:rPr lang="en-US" sz="2000" spc="-1" dirty="0">
                <a:solidFill>
                  <a:srgbClr val="0F3661"/>
                </a:solidFill>
                <a:latin typeface="Arial"/>
                <a:ea typeface="DejaVu Sans"/>
              </a:rPr>
              <a:t>/Sapienza University of Rome</a:t>
            </a:r>
            <a:endParaRPr lang="en-GB" sz="2000" b="0" strike="noStrike" spc="-1" dirty="0">
              <a:latin typeface="Arial"/>
            </a:endParaRPr>
          </a:p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pc="-1" dirty="0">
                <a:solidFill>
                  <a:srgbClr val="0F3661"/>
                </a:solidFill>
                <a:latin typeface="Arial"/>
                <a:ea typeface="DejaVu Sans"/>
              </a:rPr>
              <a:t>Research Period</a:t>
            </a: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: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spring 2026 </a:t>
            </a:r>
            <a:r>
              <a:rPr lang="it-IT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(4 weeks)</a:t>
            </a:r>
            <a:endParaRPr lang="en-US" sz="2000" b="0" strike="noStrike" spc="-1" dirty="0">
              <a:solidFill>
                <a:srgbClr val="0F3661"/>
              </a:solidFill>
              <a:latin typeface="Arial"/>
              <a:ea typeface="DejaVu Sans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dirty="0">
                <a:solidFill>
                  <a:srgbClr val="002060"/>
                </a:solidFill>
                <a:latin typeface="Arial"/>
              </a:rPr>
              <a:t>Contact person/supervisor at your institute</a:t>
            </a:r>
            <a:r>
              <a:rPr lang="en-GB" sz="2000" b="1" strike="noStrike" spc="-1">
                <a:solidFill>
                  <a:srgbClr val="002060"/>
                </a:solidFill>
                <a:latin typeface="Arial"/>
              </a:rPr>
              <a:t>:</a:t>
            </a:r>
            <a:r>
              <a:rPr lang="en-GB" sz="2000" strike="noStrike" spc="-1">
                <a:solidFill>
                  <a:srgbClr val="002060"/>
                </a:solidFill>
                <a:latin typeface="Arial"/>
              </a:rPr>
              <a:t> Zannini, Carlo (CERN), Migliorati, Mauro (Sapienza U.)</a:t>
            </a:r>
            <a:endParaRPr lang="en-GB" sz="2000" strike="noStrike" spc="-1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dirty="0">
                <a:solidFill>
                  <a:srgbClr val="002060"/>
                </a:solidFill>
                <a:latin typeface="Arial"/>
              </a:rPr>
              <a:t>Contact person/supervisor at KEK, if </a:t>
            </a:r>
            <a:r>
              <a:rPr lang="en-GB" sz="2000" b="1" strike="noStrike" spc="-1">
                <a:solidFill>
                  <a:srgbClr val="002060"/>
                </a:solidFill>
                <a:latin typeface="Arial"/>
              </a:rPr>
              <a:t>any:</a:t>
            </a:r>
            <a:r>
              <a:rPr lang="en-GB" sz="2000" spc="-1">
                <a:solidFill>
                  <a:srgbClr val="002060"/>
                </a:solidFill>
                <a:latin typeface="Arial"/>
              </a:rPr>
              <a:t> None at the moment</a:t>
            </a:r>
            <a:endParaRPr lang="en-GB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GB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69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22342</TotalTime>
  <Words>233</Words>
  <Application>Microsoft Office PowerPoint</Application>
  <PresentationFormat>Personalizzato</PresentationFormat>
  <Paragraphs>29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</vt:i4>
      </vt:variant>
    </vt:vector>
  </HeadingPairs>
  <TitlesOfParts>
    <vt:vector size="10" baseType="lpstr">
      <vt:lpstr>Arial</vt:lpstr>
      <vt:lpstr>Calibri</vt:lpstr>
      <vt:lpstr>Helvetica</vt:lpstr>
      <vt:lpstr>News Gothic MT</vt:lpstr>
      <vt:lpstr>Times New Roman</vt:lpstr>
      <vt:lpstr>Wingdings 2</vt:lpstr>
      <vt:lpstr>1_Brise</vt:lpstr>
      <vt:lpstr>Fermilab_PPT_090815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Elena Macchia</cp:lastModifiedBy>
  <cp:revision>788</cp:revision>
  <cp:lastPrinted>2021-04-08T15:55:49Z</cp:lastPrinted>
  <dcterms:modified xsi:type="dcterms:W3CDTF">2025-09-21T17:51:28Z</dcterms:modified>
</cp:coreProperties>
</file>