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8" r:id="rId1"/>
    <p:sldMasterId id="2147483721" r:id="rId2"/>
  </p:sldMasterIdLst>
  <p:notesMasterIdLst>
    <p:notesMasterId r:id="rId5"/>
  </p:notesMasterIdLst>
  <p:handoutMasterIdLst>
    <p:handoutMasterId r:id="rId6"/>
  </p:handoutMasterIdLst>
  <p:sldIdLst>
    <p:sldId id="1855" r:id="rId3"/>
    <p:sldId id="1853" r:id="rId4"/>
  </p:sldIdLst>
  <p:sldSz cx="12179300" cy="6848475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9pPr>
  </p:defaultTextStyle>
  <p:extLst>
    <p:ext uri="{EFAFB233-063F-42B5-8137-9DF3F51BA10A}">
      <p15:sldGuideLst xmlns:p15="http://schemas.microsoft.com/office/powerpoint/2012/main">
        <p15:guide id="1" orient="horz" pos="2157">
          <p15:clr>
            <a:srgbClr val="A4A3A4"/>
          </p15:clr>
        </p15:guide>
        <p15:guide id="2" pos="38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E8B9"/>
    <a:srgbClr val="0432FF"/>
    <a:srgbClr val="2D88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931"/>
    <p:restoredTop sz="94900" autoAdjust="0"/>
  </p:normalViewPr>
  <p:slideViewPr>
    <p:cSldViewPr snapToGrid="0" snapToObjects="1">
      <p:cViewPr varScale="1">
        <p:scale>
          <a:sx n="57" d="100"/>
          <a:sy n="57" d="100"/>
        </p:scale>
        <p:origin x="264" y="28"/>
      </p:cViewPr>
      <p:guideLst>
        <p:guide orient="horz" pos="2157"/>
        <p:guide pos="38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70CF6-DF5D-9544-A800-5805762FF0E5}" type="datetimeFigureOut">
              <a:rPr lang="fr-FR" smtClean="0"/>
              <a:t>17/09/2025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D29B1-187E-5643-A5F4-6FB8C32E3A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4164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95869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9046" y="1293603"/>
            <a:ext cx="8641213" cy="3148508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defTabSz="914400" hangingPunct="1">
              <a:spcBef>
                <a:spcPts val="20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prstClr val="black">
                  <a:lumMod val="65000"/>
                  <a:lumOff val="35000"/>
                </a:prstClr>
              </a:solidFill>
              <a:latin typeface="News Gothic M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2060" y="1521888"/>
            <a:ext cx="8655185" cy="1722471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2063" y="3294432"/>
            <a:ext cx="8655187" cy="91536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white"/>
                </a:solidFill>
                <a:latin typeface="News Gothic MT"/>
              </a:rPr>
              <a:t>19 September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News Gothic MT"/>
              </a:rPr>
              <a:t>SuperKEKB run 2025-2026 EAJADE</a:t>
            </a:r>
            <a:endParaRPr lang="fr-FR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510A-7687-CB44-A886-7EC5AB743307}" type="slidenum">
              <a:rPr lang="fr-FR" smtClean="0">
                <a:solidFill>
                  <a:prstClr val="white"/>
                </a:solidFill>
                <a:latin typeface="News Gothic MT"/>
              </a:rPr>
              <a:pPr/>
              <a:t>‹N°›</a:t>
            </a:fld>
            <a:endParaRPr lang="fr-FR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267199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Content="1"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461" y="611022"/>
            <a:ext cx="5433727" cy="1160436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461" y="1785376"/>
            <a:ext cx="5433727" cy="3714985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white"/>
                </a:solidFill>
                <a:latin typeface="News Gothic MT"/>
              </a:rPr>
              <a:t>19 September 2025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News Gothic MT"/>
              </a:rPr>
              <a:t>SuperKEKB run 2025-2026 EAJADE</a:t>
            </a:r>
            <a:endParaRPr lang="fr-FR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510A-7687-CB44-A886-7EC5AB743307}" type="slidenum">
              <a:rPr lang="fr-FR" smtClean="0">
                <a:solidFill>
                  <a:prstClr val="white"/>
                </a:solidFill>
                <a:latin typeface="News Gothic MT"/>
              </a:rPr>
              <a:pPr/>
              <a:t>‹N°›</a:t>
            </a:fld>
            <a:endParaRPr lang="fr-FR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6780419" y="358898"/>
            <a:ext cx="4871720" cy="5310691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Faire glisser l'image vers l'espace réservé ou cliquer sur l'icône pour l'ajouter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574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Content="1"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white"/>
                </a:solidFill>
                <a:latin typeface="News Gothic MT"/>
              </a:rPr>
              <a:t>19 September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News Gothic MT"/>
              </a:rPr>
              <a:t>SuperKEKB run 2025-2026 EAJADE</a:t>
            </a:r>
            <a:endParaRPr lang="fr-FR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510A-7687-CB44-A886-7EC5AB743307}" type="slidenum">
              <a:rPr lang="fr-FR" smtClean="0">
                <a:solidFill>
                  <a:prstClr val="white"/>
                </a:solidFill>
                <a:latin typeface="News Gothic MT"/>
              </a:rPr>
              <a:pPr/>
              <a:t>‹N°›</a:t>
            </a:fld>
            <a:endParaRPr lang="fr-FR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42286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Content="1"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6155" y="367789"/>
            <a:ext cx="2029883" cy="5567557"/>
          </a:xfrm>
        </p:spPr>
        <p:txBody>
          <a:bodyPr vert="eaVert"/>
          <a:lstStyle/>
          <a:p>
            <a:r>
              <a:rPr lang="en-US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604" y="367789"/>
            <a:ext cx="8910343" cy="5567557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white"/>
                </a:solidFill>
                <a:latin typeface="News Gothic MT"/>
              </a:rPr>
              <a:t>19 September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News Gothic MT"/>
              </a:rPr>
              <a:t>SuperKEKB run 2025-2026 EAJADE</a:t>
            </a:r>
            <a:endParaRPr lang="fr-FR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510A-7687-CB44-A886-7EC5AB743307}" type="slidenum">
              <a:rPr lang="fr-FR" smtClean="0">
                <a:solidFill>
                  <a:prstClr val="white"/>
                </a:solidFill>
                <a:latin typeface="News Gothic MT"/>
              </a:rPr>
              <a:pPr/>
              <a:t>‹N°›</a:t>
            </a:fld>
            <a:endParaRPr lang="fr-FR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97826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Content="1"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424" y="4956878"/>
            <a:ext cx="11320504" cy="1527117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997">
                <a:solidFill>
                  <a:srgbClr val="004C97"/>
                </a:solidFill>
                <a:latin typeface="Helvetica"/>
              </a:defRPr>
            </a:lvl1pPr>
            <a:lvl2pPr marL="456560" indent="0">
              <a:buFontTx/>
              <a:buNone/>
              <a:defRPr sz="1598">
                <a:solidFill>
                  <a:srgbClr val="2E5286"/>
                </a:solidFill>
                <a:latin typeface="Helvetica"/>
              </a:defRPr>
            </a:lvl2pPr>
            <a:lvl3pPr marL="913120" indent="0">
              <a:buFontTx/>
              <a:buNone/>
              <a:defRPr sz="1598">
                <a:solidFill>
                  <a:srgbClr val="2E5286"/>
                </a:solidFill>
                <a:latin typeface="Helvetica"/>
              </a:defRPr>
            </a:lvl3pPr>
            <a:lvl4pPr marL="1369680" indent="0">
              <a:buFontTx/>
              <a:buNone/>
              <a:defRPr sz="1598">
                <a:solidFill>
                  <a:srgbClr val="2E5286"/>
                </a:solidFill>
                <a:latin typeface="Helvetica"/>
              </a:defRPr>
            </a:lvl4pPr>
            <a:lvl5pPr marL="1826240" indent="0">
              <a:buFontTx/>
              <a:buNone/>
              <a:defRPr sz="1598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58" y="-1"/>
            <a:ext cx="12240197" cy="895690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7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424" y="3946353"/>
            <a:ext cx="11320505" cy="1001656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699"/>
              </a:spcBef>
              <a:spcAft>
                <a:spcPts val="0"/>
              </a:spcAft>
              <a:buFontTx/>
              <a:buNone/>
              <a:defRPr sz="3196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796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796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796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796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23658" y="815876"/>
            <a:ext cx="12240197" cy="296198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56" y="249496"/>
            <a:ext cx="12001866" cy="30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597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483" y="970201"/>
            <a:ext cx="11551306" cy="5052336"/>
          </a:xfrm>
          <a:prstGeom prst="rect">
            <a:avLst/>
          </a:prstGeom>
        </p:spPr>
        <p:txBody>
          <a:bodyPr lIns="0" tIns="0" rIns="0" bIns="0"/>
          <a:lstStyle>
            <a:lvl1pPr>
              <a:defRPr sz="2397">
                <a:solidFill>
                  <a:srgbClr val="505050"/>
                </a:solidFill>
              </a:defRPr>
            </a:lvl1pPr>
            <a:lvl2pPr>
              <a:defRPr sz="2197">
                <a:solidFill>
                  <a:srgbClr val="505050"/>
                </a:solidFill>
              </a:defRPr>
            </a:lvl2pPr>
            <a:lvl3pPr>
              <a:defRPr sz="1997">
                <a:solidFill>
                  <a:srgbClr val="505050"/>
                </a:solidFill>
              </a:defRPr>
            </a:lvl3pPr>
            <a:lvl4pPr>
              <a:defRPr sz="1797">
                <a:solidFill>
                  <a:srgbClr val="505050"/>
                </a:solidFill>
              </a:defRPr>
            </a:lvl4pPr>
            <a:lvl5pPr marL="2054520" indent="-228280">
              <a:buFont typeface="Arial"/>
              <a:buChar char="•"/>
              <a:defRPr sz="1797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483" y="251403"/>
            <a:ext cx="11570335" cy="42728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796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81412" y="6495179"/>
            <a:ext cx="899553" cy="24096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198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r-FR"/>
              <a:t>19 September 2025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8678" y="6495180"/>
            <a:ext cx="8340793" cy="24253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198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SuperKEKB run 2025-2026 EAJADE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025" y="6495180"/>
            <a:ext cx="551875" cy="23695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98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377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04484" y="970201"/>
            <a:ext cx="5602478" cy="3628741"/>
          </a:xfrm>
          <a:prstGeom prst="rect">
            <a:avLst/>
          </a:prstGeom>
        </p:spPr>
        <p:txBody>
          <a:bodyPr lIns="0" tIns="0" rIns="0" bIns="0"/>
          <a:lstStyle>
            <a:lvl1pPr>
              <a:defRPr sz="2397">
                <a:solidFill>
                  <a:srgbClr val="505050"/>
                </a:solidFill>
              </a:defRPr>
            </a:lvl1pPr>
            <a:lvl2pPr>
              <a:defRPr sz="2197">
                <a:solidFill>
                  <a:srgbClr val="505050"/>
                </a:solidFill>
              </a:defRPr>
            </a:lvl2pPr>
            <a:lvl3pPr>
              <a:defRPr sz="1997">
                <a:solidFill>
                  <a:srgbClr val="505050"/>
                </a:solidFill>
              </a:defRPr>
            </a:lvl3pPr>
            <a:lvl4pPr>
              <a:defRPr sz="1797">
                <a:solidFill>
                  <a:srgbClr val="505050"/>
                </a:solidFill>
              </a:defRPr>
            </a:lvl4pPr>
            <a:lvl5pPr marL="2054520" indent="-228280">
              <a:buFont typeface="Arial"/>
              <a:buChar char="•"/>
              <a:defRPr sz="1797">
                <a:solidFill>
                  <a:srgbClr val="505050"/>
                </a:solidFill>
              </a:defRPr>
            </a:lvl5pPr>
            <a:lvl6pPr>
              <a:defRPr sz="1797"/>
            </a:lvl6pPr>
            <a:lvl7pPr>
              <a:defRPr sz="1797"/>
            </a:lvl7pPr>
            <a:lvl8pPr>
              <a:defRPr sz="1797"/>
            </a:lvl8pPr>
            <a:lvl9pPr>
              <a:defRPr sz="179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250086" y="970201"/>
            <a:ext cx="5614656" cy="3628741"/>
          </a:xfrm>
          <a:prstGeom prst="rect">
            <a:avLst/>
          </a:prstGeom>
        </p:spPr>
        <p:txBody>
          <a:bodyPr lIns="0" tIns="0" rIns="0" bIns="0"/>
          <a:lstStyle>
            <a:lvl1pPr>
              <a:defRPr sz="2397">
                <a:solidFill>
                  <a:srgbClr val="505050"/>
                </a:solidFill>
              </a:defRPr>
            </a:lvl1pPr>
            <a:lvl2pPr>
              <a:defRPr sz="2197">
                <a:solidFill>
                  <a:srgbClr val="505050"/>
                </a:solidFill>
              </a:defRPr>
            </a:lvl2pPr>
            <a:lvl3pPr>
              <a:defRPr sz="1997">
                <a:solidFill>
                  <a:srgbClr val="505050"/>
                </a:solidFill>
              </a:defRPr>
            </a:lvl3pPr>
            <a:lvl4pPr>
              <a:defRPr sz="1797">
                <a:solidFill>
                  <a:srgbClr val="505050"/>
                </a:solidFill>
              </a:defRPr>
            </a:lvl4pPr>
            <a:lvl5pPr marL="2054520" indent="-228280">
              <a:buFont typeface="Arial"/>
              <a:buChar char="•"/>
              <a:defRPr sz="1797">
                <a:solidFill>
                  <a:srgbClr val="505050"/>
                </a:solidFill>
              </a:defRPr>
            </a:lvl5pPr>
            <a:lvl6pPr>
              <a:defRPr sz="1797"/>
            </a:lvl6pPr>
            <a:lvl7pPr>
              <a:defRPr sz="1797"/>
            </a:lvl7pPr>
            <a:lvl8pPr>
              <a:defRPr sz="1797"/>
            </a:lvl8pPr>
            <a:lvl9pPr>
              <a:defRPr sz="179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5502" y="4758483"/>
            <a:ext cx="5601460" cy="126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98" b="1" i="0">
                <a:solidFill>
                  <a:srgbClr val="004C97"/>
                </a:solidFill>
              </a:defRPr>
            </a:lvl1pPr>
            <a:lvl2pPr marL="456560" indent="0">
              <a:buNone/>
              <a:defRPr sz="1198"/>
            </a:lvl2pPr>
            <a:lvl3pPr marL="913120" indent="0">
              <a:buNone/>
              <a:defRPr sz="999"/>
            </a:lvl3pPr>
            <a:lvl4pPr marL="1369680" indent="0">
              <a:buNone/>
              <a:defRPr sz="899"/>
            </a:lvl4pPr>
            <a:lvl5pPr marL="1826240" indent="0">
              <a:buNone/>
              <a:defRPr sz="899"/>
            </a:lvl5pPr>
            <a:lvl6pPr marL="2282800" indent="0">
              <a:buNone/>
              <a:defRPr sz="899"/>
            </a:lvl6pPr>
            <a:lvl7pPr marL="2739360" indent="0">
              <a:buNone/>
              <a:defRPr sz="899"/>
            </a:lvl7pPr>
            <a:lvl8pPr marL="3195919" indent="0">
              <a:buNone/>
              <a:defRPr sz="899"/>
            </a:lvl8pPr>
            <a:lvl9pPr marL="3652479" indent="0">
              <a:buNone/>
              <a:defRPr sz="89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50083" y="4758483"/>
            <a:ext cx="5602477" cy="126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98" b="1" i="0">
                <a:solidFill>
                  <a:srgbClr val="004C97"/>
                </a:solidFill>
              </a:defRPr>
            </a:lvl1pPr>
            <a:lvl2pPr marL="456560" indent="0">
              <a:buNone/>
              <a:defRPr sz="1198"/>
            </a:lvl2pPr>
            <a:lvl3pPr marL="913120" indent="0">
              <a:buNone/>
              <a:defRPr sz="999"/>
            </a:lvl3pPr>
            <a:lvl4pPr marL="1369680" indent="0">
              <a:buNone/>
              <a:defRPr sz="899"/>
            </a:lvl4pPr>
            <a:lvl5pPr marL="1826240" indent="0">
              <a:buNone/>
              <a:defRPr sz="899"/>
            </a:lvl5pPr>
            <a:lvl6pPr marL="2282800" indent="0">
              <a:buNone/>
              <a:defRPr sz="899"/>
            </a:lvl6pPr>
            <a:lvl7pPr marL="2739360" indent="0">
              <a:buNone/>
              <a:defRPr sz="899"/>
            </a:lvl7pPr>
            <a:lvl8pPr marL="3195919" indent="0">
              <a:buNone/>
              <a:defRPr sz="899"/>
            </a:lvl8pPr>
            <a:lvl9pPr marL="3652479" indent="0">
              <a:buNone/>
              <a:defRPr sz="89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81412" y="6495179"/>
            <a:ext cx="899553" cy="24096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198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r-FR"/>
              <a:t>19 September 2025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8677" y="6495180"/>
            <a:ext cx="8340793" cy="24253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198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SuperKEKB run 2025-2026 EAJADE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025" y="6495180"/>
            <a:ext cx="551875" cy="23695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98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483" y="251403"/>
            <a:ext cx="11570335" cy="42728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796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510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482" y="957517"/>
            <a:ext cx="4032987" cy="5015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98" b="1" i="0">
                <a:solidFill>
                  <a:srgbClr val="004C97"/>
                </a:solidFill>
              </a:defRPr>
            </a:lvl1pPr>
            <a:lvl2pPr marL="456560" indent="0">
              <a:buNone/>
              <a:defRPr sz="1198"/>
            </a:lvl2pPr>
            <a:lvl3pPr marL="913120" indent="0">
              <a:buNone/>
              <a:defRPr sz="999"/>
            </a:lvl3pPr>
            <a:lvl4pPr marL="1369680" indent="0">
              <a:buNone/>
              <a:defRPr sz="899"/>
            </a:lvl4pPr>
            <a:lvl5pPr marL="1826240" indent="0">
              <a:buNone/>
              <a:defRPr sz="899"/>
            </a:lvl5pPr>
            <a:lvl6pPr marL="2282800" indent="0">
              <a:buNone/>
              <a:defRPr sz="899"/>
            </a:lvl6pPr>
            <a:lvl7pPr marL="2739360" indent="0">
              <a:buNone/>
              <a:defRPr sz="899"/>
            </a:lvl7pPr>
            <a:lvl8pPr marL="3195919" indent="0">
              <a:buNone/>
              <a:defRPr sz="899"/>
            </a:lvl8pPr>
            <a:lvl9pPr marL="3652479" indent="0">
              <a:buNone/>
              <a:defRPr sz="89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18696" y="957519"/>
            <a:ext cx="7122713" cy="5015699"/>
          </a:xfrm>
          <a:prstGeom prst="rect">
            <a:avLst/>
          </a:prstGeom>
        </p:spPr>
        <p:txBody>
          <a:bodyPr lIns="0" tIns="0" rIns="0" bIns="0"/>
          <a:lstStyle>
            <a:lvl1pPr>
              <a:defRPr sz="2397">
                <a:solidFill>
                  <a:srgbClr val="505050"/>
                </a:solidFill>
              </a:defRPr>
            </a:lvl1pPr>
            <a:lvl2pPr>
              <a:defRPr sz="2197">
                <a:solidFill>
                  <a:srgbClr val="505050"/>
                </a:solidFill>
              </a:defRPr>
            </a:lvl2pPr>
            <a:lvl3pPr>
              <a:defRPr sz="1997">
                <a:solidFill>
                  <a:srgbClr val="505050"/>
                </a:solidFill>
              </a:defRPr>
            </a:lvl3pPr>
            <a:lvl4pPr>
              <a:defRPr sz="1797">
                <a:solidFill>
                  <a:srgbClr val="505050"/>
                </a:solidFill>
              </a:defRPr>
            </a:lvl4pPr>
            <a:lvl5pPr marL="2054520" indent="-228280">
              <a:buFont typeface="Arial"/>
              <a:buChar char="•"/>
              <a:defRPr sz="1797">
                <a:solidFill>
                  <a:srgbClr val="505050"/>
                </a:solidFill>
              </a:defRPr>
            </a:lvl5pPr>
            <a:lvl6pPr>
              <a:defRPr sz="1797"/>
            </a:lvl6pPr>
            <a:lvl7pPr>
              <a:defRPr sz="1797"/>
            </a:lvl7pPr>
            <a:lvl8pPr>
              <a:defRPr sz="1797"/>
            </a:lvl8pPr>
            <a:lvl9pPr>
              <a:defRPr sz="179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981412" y="6495179"/>
            <a:ext cx="899553" cy="240965"/>
          </a:xfrm>
        </p:spPr>
        <p:txBody>
          <a:bodyPr/>
          <a:lstStyle>
            <a:lvl1pPr>
              <a:defRPr sz="1198" smtClean="0"/>
            </a:lvl1pPr>
          </a:lstStyle>
          <a:p>
            <a:pPr>
              <a:defRPr/>
            </a:pPr>
            <a:r>
              <a:rPr lang="fr-FR"/>
              <a:t>19 September 2025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038676" y="6495180"/>
            <a:ext cx="8340795" cy="249684"/>
          </a:xfrm>
        </p:spPr>
        <p:txBody>
          <a:bodyPr/>
          <a:lstStyle>
            <a:lvl1pPr>
              <a:defRPr sz="1198" dirty="0" smtClean="0"/>
            </a:lvl1pPr>
          </a:lstStyle>
          <a:p>
            <a:pPr>
              <a:defRPr/>
            </a:pPr>
            <a:r>
              <a:rPr lang="en-US"/>
              <a:t>SuperKEKB run 2025-2026 EAJADE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198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483" y="253674"/>
            <a:ext cx="11570335" cy="42728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796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962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453" y="970201"/>
            <a:ext cx="11570335" cy="3721541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598">
                <a:solidFill>
                  <a:srgbClr val="505050"/>
                </a:solidFill>
              </a:defRPr>
            </a:lvl1pPr>
            <a:lvl2pPr marL="456560" indent="0">
              <a:buNone/>
              <a:defRPr sz="2796"/>
            </a:lvl2pPr>
            <a:lvl3pPr marL="913120" indent="0">
              <a:buNone/>
              <a:defRPr sz="2397"/>
            </a:lvl3pPr>
            <a:lvl4pPr marL="1369680" indent="0">
              <a:buNone/>
              <a:defRPr sz="1997"/>
            </a:lvl4pPr>
            <a:lvl5pPr marL="1826240" indent="0">
              <a:buNone/>
              <a:defRPr sz="1997"/>
            </a:lvl5pPr>
            <a:lvl6pPr marL="2282800" indent="0">
              <a:buNone/>
              <a:defRPr sz="1997"/>
            </a:lvl6pPr>
            <a:lvl7pPr marL="2739360" indent="0">
              <a:buNone/>
              <a:defRPr sz="1997"/>
            </a:lvl7pPr>
            <a:lvl8pPr marL="3195919" indent="0">
              <a:buNone/>
              <a:defRPr sz="1997"/>
            </a:lvl8pPr>
            <a:lvl9pPr marL="3652479" indent="0">
              <a:buNone/>
              <a:defRPr sz="1997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453" y="4936140"/>
            <a:ext cx="11570335" cy="10897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98" b="1" i="0">
                <a:solidFill>
                  <a:srgbClr val="004C97"/>
                </a:solidFill>
              </a:defRPr>
            </a:lvl1pPr>
            <a:lvl2pPr marL="456560" indent="0">
              <a:buNone/>
              <a:defRPr sz="1198"/>
            </a:lvl2pPr>
            <a:lvl3pPr marL="913120" indent="0">
              <a:buNone/>
              <a:defRPr sz="999"/>
            </a:lvl3pPr>
            <a:lvl4pPr marL="1369680" indent="0">
              <a:buNone/>
              <a:defRPr sz="899"/>
            </a:lvl4pPr>
            <a:lvl5pPr marL="1826240" indent="0">
              <a:buNone/>
              <a:defRPr sz="899"/>
            </a:lvl5pPr>
            <a:lvl6pPr marL="2282800" indent="0">
              <a:buNone/>
              <a:defRPr sz="899"/>
            </a:lvl6pPr>
            <a:lvl7pPr marL="2739360" indent="0">
              <a:buNone/>
              <a:defRPr sz="899"/>
            </a:lvl7pPr>
            <a:lvl8pPr marL="3195919" indent="0">
              <a:buNone/>
              <a:defRPr sz="899"/>
            </a:lvl8pPr>
            <a:lvl9pPr marL="3652479" indent="0">
              <a:buNone/>
              <a:defRPr sz="89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981412" y="6495179"/>
            <a:ext cx="899553" cy="24096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198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r-FR"/>
              <a:t>19 September 2025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8678" y="6495180"/>
            <a:ext cx="8327261" cy="24253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198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SuperKEKB run 2025-2026 EAJADE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025" y="6495180"/>
            <a:ext cx="551875" cy="23695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98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483" y="251403"/>
            <a:ext cx="11570335" cy="42728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796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5509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1412" y="6495179"/>
            <a:ext cx="899553" cy="240965"/>
          </a:xfrm>
        </p:spPr>
        <p:txBody>
          <a:bodyPr/>
          <a:lstStyle/>
          <a:p>
            <a:pPr>
              <a:defRPr/>
            </a:pPr>
            <a:r>
              <a:rPr lang="fr-FR"/>
              <a:t>19 September 2025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38677" y="6495180"/>
            <a:ext cx="8338504" cy="242536"/>
          </a:xfrm>
        </p:spPr>
        <p:txBody>
          <a:bodyPr/>
          <a:lstStyle/>
          <a:p>
            <a:pPr>
              <a:defRPr/>
            </a:pPr>
            <a:r>
              <a:rPr lang="en-US"/>
              <a:t>SuperKEKB run 2025-2026 EAJADE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6025" y="253648"/>
            <a:ext cx="11555534" cy="579486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688179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19 September 2025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38678" y="6495180"/>
            <a:ext cx="8354326" cy="242536"/>
          </a:xfrm>
        </p:spPr>
        <p:txBody>
          <a:bodyPr/>
          <a:lstStyle/>
          <a:p>
            <a:pPr>
              <a:defRPr/>
            </a:pPr>
            <a:r>
              <a:rPr lang="en-US"/>
              <a:t>SuperKEKB run 2025-2026 EAJADE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483" y="251403"/>
            <a:ext cx="11570335" cy="42728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796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73973" y="2711789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636484" y="2711789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4999060" y="2711789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7371588" y="2711789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9724213" y="2711789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73973" y="970826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636484" y="970826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4999060" y="970826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371588" y="970826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9724213" y="970826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73973" y="4442622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636484" y="4442622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4999060" y="4442622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7371588" y="4442622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9724213" y="4442622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729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 b="1" i="0" baseline="0">
                <a:latin typeface="Arial" panose="020B0604020202020204" pitchFamily="34" charset="0"/>
              </a:defRPr>
            </a:lvl1pPr>
          </a:lstStyle>
          <a:p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</a:t>
            </a:r>
            <a:r>
              <a:rPr lang="en-US" dirty="0" err="1"/>
              <a:t>titre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white"/>
                </a:solidFill>
                <a:latin typeface="News Gothic MT"/>
              </a:rPr>
              <a:t>19 September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News Gothic MT"/>
              </a:rPr>
              <a:t>SuperKEKB run 2025-2026 EAJADE</a:t>
            </a:r>
            <a:endParaRPr lang="fr-FR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510A-7687-CB44-A886-7EC5AB743307}" type="slidenum">
              <a:rPr lang="fr-FR" smtClean="0">
                <a:solidFill>
                  <a:prstClr val="white"/>
                </a:solidFill>
                <a:latin typeface="News Gothic MT"/>
              </a:rPr>
              <a:pPr/>
              <a:t>‹N°›</a:t>
            </a:fld>
            <a:endParaRPr lang="fr-FR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354916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Content="1"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483" y="103520"/>
            <a:ext cx="11570335" cy="64084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397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483" y="1041598"/>
            <a:ext cx="11551306" cy="4980939"/>
          </a:xfrm>
          <a:prstGeom prst="rect">
            <a:avLst/>
          </a:prstGeom>
        </p:spPr>
        <p:txBody>
          <a:bodyPr lIns="0" tIns="0" rIns="0" bIns="0"/>
          <a:lstStyle>
            <a:lvl1pPr>
              <a:defRPr sz="2397">
                <a:solidFill>
                  <a:srgbClr val="404040"/>
                </a:solidFill>
              </a:defRPr>
            </a:lvl1pPr>
            <a:lvl2pPr>
              <a:defRPr sz="2197">
                <a:solidFill>
                  <a:srgbClr val="404040"/>
                </a:solidFill>
              </a:defRPr>
            </a:lvl2pPr>
            <a:lvl3pPr>
              <a:defRPr sz="1997">
                <a:solidFill>
                  <a:srgbClr val="404040"/>
                </a:solidFill>
              </a:defRPr>
            </a:lvl3pPr>
            <a:lvl4pPr>
              <a:defRPr sz="1797">
                <a:solidFill>
                  <a:srgbClr val="404040"/>
                </a:solidFill>
              </a:defRPr>
            </a:lvl4pPr>
            <a:lvl5pPr marL="2054520" indent="-228280">
              <a:buFont typeface="Arial"/>
              <a:buChar char="•"/>
              <a:defRPr sz="1797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1060" y="6506051"/>
            <a:ext cx="1433605" cy="240965"/>
          </a:xfrm>
        </p:spPr>
        <p:txBody>
          <a:bodyPr/>
          <a:lstStyle>
            <a:lvl1pPr>
              <a:defRPr sz="1198"/>
            </a:lvl1pPr>
          </a:lstStyle>
          <a:p>
            <a:r>
              <a:rPr lang="fr-FR" altLang="en-US"/>
              <a:t>19 September 2025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98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SuperKEKB run 2025-2026 EAJADE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98"/>
            </a:lvl1pPr>
          </a:lstStyle>
          <a:p>
            <a:fld id="{52E9C158-AEF1-41A2-A6CE-6F0BAB305EFD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85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217" y="3348150"/>
            <a:ext cx="11210876" cy="1467983"/>
          </a:xfrm>
        </p:spPr>
        <p:txBody>
          <a:bodyPr/>
          <a:lstStyle/>
          <a:p>
            <a:r>
              <a:rPr lang="en-US"/>
              <a:t>Cliquez et modifiez le titre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217" y="4764405"/>
            <a:ext cx="11210876" cy="97132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white"/>
                </a:solidFill>
                <a:latin typeface="News Gothic MT"/>
              </a:rPr>
              <a:t>19 September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News Gothic MT"/>
              </a:rPr>
              <a:t>SuperKEKB run 2025-2026 EAJADE</a:t>
            </a:r>
            <a:endParaRPr lang="fr-FR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510A-7687-CB44-A886-7EC5AB743307}" type="slidenum">
              <a:rPr lang="fr-FR" smtClean="0">
                <a:solidFill>
                  <a:prstClr val="white"/>
                </a:solidFill>
                <a:latin typeface="News Gothic MT"/>
              </a:rPr>
              <a:pPr/>
              <a:t>‹N°›</a:t>
            </a:fld>
            <a:endParaRPr lang="fr-FR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494127" y="363033"/>
            <a:ext cx="11191051" cy="283292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Faire glisser l'image vers l'espace réservé ou cliquer sur l'icône pour l'ajouter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8362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Content="1"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607" y="2399812"/>
            <a:ext cx="10730894" cy="1360183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607" y="3730822"/>
            <a:ext cx="10730894" cy="1498103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white"/>
                </a:solidFill>
                <a:latin typeface="News Gothic MT"/>
              </a:rPr>
              <a:t>19 September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News Gothic MT"/>
              </a:rPr>
              <a:t>SuperKEKB run 2025-2026 EAJADE</a:t>
            </a:r>
            <a:endParaRPr lang="fr-FR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510A-7687-CB44-A886-7EC5AB743307}" type="slidenum">
              <a:rPr lang="fr-FR" smtClean="0">
                <a:solidFill>
                  <a:prstClr val="white"/>
                </a:solidFill>
                <a:latin typeface="News Gothic MT"/>
              </a:rPr>
              <a:pPr/>
              <a:t>‹N°›</a:t>
            </a:fld>
            <a:endParaRPr lang="fr-FR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83209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Content="1"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605" y="107430"/>
            <a:ext cx="10711865" cy="1335099"/>
          </a:xfrm>
        </p:spPr>
        <p:txBody>
          <a:bodyPr/>
          <a:lstStyle/>
          <a:p>
            <a:r>
              <a:rPr lang="en-US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604" y="1597978"/>
            <a:ext cx="5115306" cy="4337368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8163" y="1597978"/>
            <a:ext cx="5115306" cy="4337368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white"/>
                </a:solidFill>
                <a:latin typeface="News Gothic MT"/>
              </a:rPr>
              <a:t>19 September 2025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News Gothic MT"/>
              </a:rPr>
              <a:t>SuperKEKB run 2025-2026 EAJADE</a:t>
            </a:r>
            <a:endParaRPr lang="fr-FR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510A-7687-CB44-A886-7EC5AB743307}" type="slidenum">
              <a:rPr lang="fr-FR" smtClean="0">
                <a:solidFill>
                  <a:prstClr val="white"/>
                </a:solidFill>
                <a:latin typeface="News Gothic MT"/>
              </a:rPr>
              <a:pPr/>
              <a:t>‹N°›</a:t>
            </a:fld>
            <a:endParaRPr lang="fr-FR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105279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Content="1"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602" y="107430"/>
            <a:ext cx="10711865" cy="133509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602" y="1451207"/>
            <a:ext cx="5115306" cy="749844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602" y="2344157"/>
            <a:ext cx="5115306" cy="359119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8161" y="1451207"/>
            <a:ext cx="5115306" cy="749844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8161" y="2344157"/>
            <a:ext cx="5115306" cy="359119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white"/>
                </a:solidFill>
                <a:latin typeface="News Gothic MT"/>
              </a:rPr>
              <a:t>19 September 2025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News Gothic MT"/>
              </a:rPr>
              <a:t>SuperKEKB run 2025-2026 EAJADE</a:t>
            </a:r>
            <a:endParaRPr lang="fr-FR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510A-7687-CB44-A886-7EC5AB743307}" type="slidenum">
              <a:rPr lang="fr-FR" smtClean="0">
                <a:solidFill>
                  <a:prstClr val="white"/>
                </a:solidFill>
                <a:latin typeface="News Gothic MT"/>
              </a:rPr>
              <a:pPr/>
              <a:t>‹N°›</a:t>
            </a:fld>
            <a:endParaRPr lang="fr-FR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271522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Content="1"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white"/>
                </a:solidFill>
                <a:latin typeface="News Gothic MT"/>
              </a:rPr>
              <a:t>19 September 2025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News Gothic MT"/>
              </a:rPr>
              <a:t>SuperKEKB run 2025-2026 EAJADE</a:t>
            </a:r>
            <a:endParaRPr lang="fr-FR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510A-7687-CB44-A886-7EC5AB743307}" type="slidenum">
              <a:rPr lang="fr-FR" smtClean="0">
                <a:solidFill>
                  <a:prstClr val="white"/>
                </a:solidFill>
                <a:latin typeface="News Gothic MT"/>
              </a:rPr>
              <a:pPr/>
              <a:t>‹N°›</a:t>
            </a:fld>
            <a:endParaRPr lang="fr-FR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49518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Content="1"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white"/>
                </a:solidFill>
                <a:latin typeface="News Gothic MT"/>
              </a:rPr>
              <a:t>19 September 2025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News Gothic MT"/>
              </a:rPr>
              <a:t>SuperKEKB run 2025-2026 EAJADE</a:t>
            </a:r>
            <a:endParaRPr lang="fr-FR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510A-7687-CB44-A886-7EC5AB743307}" type="slidenum">
              <a:rPr lang="fr-FR" smtClean="0">
                <a:solidFill>
                  <a:prstClr val="white"/>
                </a:solidFill>
                <a:latin typeface="News Gothic MT"/>
              </a:rPr>
              <a:pPr/>
              <a:t>‹N°›</a:t>
            </a:fld>
            <a:endParaRPr lang="fr-FR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104814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Content="1"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458" y="611022"/>
            <a:ext cx="5115306" cy="1160436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7178" y="367788"/>
            <a:ext cx="5115306" cy="5567557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458" y="1785376"/>
            <a:ext cx="5115306" cy="3714985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white"/>
                </a:solidFill>
                <a:latin typeface="News Gothic MT"/>
              </a:rPr>
              <a:t>19 September 2025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News Gothic MT"/>
              </a:rPr>
              <a:t>SuperKEKB run 2025-2026 EAJADE</a:t>
            </a:r>
            <a:endParaRPr lang="fr-FR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510A-7687-CB44-A886-7EC5AB743307}" type="slidenum">
              <a:rPr lang="fr-FR" smtClean="0">
                <a:solidFill>
                  <a:prstClr val="white"/>
                </a:solidFill>
                <a:latin typeface="News Gothic MT"/>
              </a:rPr>
              <a:pPr/>
              <a:t>‹N°›</a:t>
            </a:fld>
            <a:endParaRPr lang="fr-FR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123570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Content="1"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tif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605" y="107430"/>
            <a:ext cx="10711865" cy="13350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</a:t>
            </a:r>
            <a:r>
              <a:rPr lang="en-US" dirty="0" err="1"/>
              <a:t>titre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605" y="1597978"/>
            <a:ext cx="10711865" cy="4337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-821124" y="6449263"/>
            <a:ext cx="2841837" cy="364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hangingPunct="1"/>
            <a:r>
              <a:rPr lang="fr-FR" kern="1200">
                <a:solidFill>
                  <a:prstClr val="white"/>
                </a:solidFill>
                <a:latin typeface="News Gothic MT"/>
              </a:rPr>
              <a:t>19 September 2025</a:t>
            </a:r>
            <a:endParaRPr lang="fr-FR" kern="1200" dirty="0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04112" y="6500370"/>
            <a:ext cx="2732061" cy="3481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hangingPunct="1"/>
            <a:r>
              <a:rPr lang="en-US" kern="1200">
                <a:solidFill>
                  <a:prstClr val="white"/>
                </a:solidFill>
                <a:latin typeface="News Gothic MT"/>
              </a:rPr>
              <a:t>SuperKEKB run 2025-2026 EAJADE</a:t>
            </a:r>
            <a:endParaRPr lang="fr-FR" kern="1200" dirty="0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83758" y="6449263"/>
            <a:ext cx="1319424" cy="364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aseline="0">
                <a:solidFill>
                  <a:schemeClr val="bg1"/>
                </a:solidFill>
              </a:defRPr>
            </a:lvl1pPr>
          </a:lstStyle>
          <a:p>
            <a:pPr hangingPunct="1"/>
            <a:fld id="{617C510A-7687-CB44-A886-7EC5AB743307}" type="slidenum">
              <a:rPr lang="fr-FR" kern="1200" smtClean="0">
                <a:solidFill>
                  <a:prstClr val="white"/>
                </a:solidFill>
                <a:latin typeface="News Gothic MT"/>
              </a:rPr>
              <a:pPr hangingPunct="1"/>
              <a:t>‹N°›</a:t>
            </a:fld>
            <a:endParaRPr lang="fr-FR" sz="2000" kern="1200" dirty="0">
              <a:solidFill>
                <a:prstClr val="white"/>
              </a:solidFill>
              <a:latin typeface="News Gothic M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0F7711-5824-9A41-BA94-FE6C93E37B2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18547" y="326490"/>
            <a:ext cx="1783993" cy="74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80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mc:AlternateContent xmlns:mc="http://schemas.openxmlformats.org/markup-compatibility/2006" xmlns:p14="http://schemas.microsoft.com/office/powerpoint/2010/main">
    <mc:Choice Requires="p14">
      <p:transition spd="med" advClick="0">
        <p14:prism isContent="1"/>
      </p:transition>
    </mc:Choice>
    <mc:Fallback xmlns="">
      <p:transition xmlns:p14="http://schemas.microsoft.com/office/powerpoint/2010/main" spd="med" advClick="0">
        <p:fade/>
      </p:transition>
    </mc:Fallback>
  </mc:AlternateContent>
  <p:hf hdr="0"/>
  <p:txStyles>
    <p:titleStyle>
      <a:lvl1pPr algn="ctr" defTabSz="914400" rtl="0" eaLnBrk="1" latinLnBrk="0" hangingPunct="1">
        <a:spcBef>
          <a:spcPct val="0"/>
        </a:spcBef>
        <a:buNone/>
        <a:defRPr sz="3600" b="1" i="0" kern="1200" baseline="0">
          <a:solidFill>
            <a:schemeClr val="accent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 baseline="0">
          <a:solidFill>
            <a:schemeClr val="tx2">
              <a:lumMod val="90000"/>
              <a:lumOff val="10000"/>
            </a:schemeClr>
          </a:solidFill>
          <a:latin typeface="Arial" panose="020B0604020202020204" pitchFamily="34" charset="0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 baseline="0">
          <a:solidFill>
            <a:schemeClr val="tx2">
              <a:lumMod val="90000"/>
              <a:lumOff val="10000"/>
            </a:schemeClr>
          </a:solidFill>
          <a:latin typeface="Arial" panose="020B0604020202020204" pitchFamily="34" charset="0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 baseline="0">
          <a:solidFill>
            <a:schemeClr val="tx2">
              <a:lumMod val="90000"/>
              <a:lumOff val="10000"/>
            </a:schemeClr>
          </a:solidFill>
          <a:latin typeface="Arial" panose="020B0604020202020204" pitchFamily="34" charset="0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 baseline="0">
          <a:solidFill>
            <a:schemeClr val="tx2">
              <a:lumMod val="90000"/>
              <a:lumOff val="10000"/>
            </a:schemeClr>
          </a:solidFill>
          <a:latin typeface="Arial" panose="020B0604020202020204" pitchFamily="34" charset="0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 baseline="0">
          <a:solidFill>
            <a:schemeClr val="tx2">
              <a:lumMod val="90000"/>
              <a:lumOff val="10000"/>
            </a:schemeClr>
          </a:solidFill>
          <a:latin typeface="Arial" panose="020B0604020202020204" pitchFamily="34" charset="0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81412" y="6495179"/>
            <a:ext cx="899553" cy="24096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198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r-FR"/>
              <a:t>19 September 2025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8677" y="6495180"/>
            <a:ext cx="8338504" cy="24253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198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SuperKEKB run 2025-2026 EAJADE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025" y="6495180"/>
            <a:ext cx="551875" cy="23695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98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8591060" y="4471265"/>
            <a:ext cx="1433605" cy="2409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2397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7567" y="6250170"/>
            <a:ext cx="11587251" cy="197715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46002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</p:sldLayoutIdLst>
  <p:hf hdr="0"/>
  <p:txStyles>
    <p:titleStyle>
      <a:lvl1pPr algn="l" defTabSz="456560" rtl="0" eaLnBrk="1" fontAlgn="base" hangingPunct="1">
        <a:spcBef>
          <a:spcPct val="0"/>
        </a:spcBef>
        <a:spcAft>
          <a:spcPct val="0"/>
        </a:spcAft>
        <a:defRPr sz="1698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6560" rtl="0" eaLnBrk="1" fontAlgn="base" hangingPunct="1">
        <a:spcBef>
          <a:spcPct val="0"/>
        </a:spcBef>
        <a:spcAft>
          <a:spcPct val="0"/>
        </a:spcAft>
        <a:defRPr sz="1698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6560" rtl="0" eaLnBrk="1" fontAlgn="base" hangingPunct="1">
        <a:spcBef>
          <a:spcPct val="0"/>
        </a:spcBef>
        <a:spcAft>
          <a:spcPct val="0"/>
        </a:spcAft>
        <a:defRPr sz="1698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6560" rtl="0" eaLnBrk="1" fontAlgn="base" hangingPunct="1">
        <a:spcBef>
          <a:spcPct val="0"/>
        </a:spcBef>
        <a:spcAft>
          <a:spcPct val="0"/>
        </a:spcAft>
        <a:defRPr sz="1698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6560" rtl="0" eaLnBrk="1" fontAlgn="base" hangingPunct="1">
        <a:spcBef>
          <a:spcPct val="0"/>
        </a:spcBef>
        <a:spcAft>
          <a:spcPct val="0"/>
        </a:spcAft>
        <a:defRPr sz="1698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6560" algn="l" defTabSz="456560" rtl="0" eaLnBrk="1" fontAlgn="base" hangingPunct="1">
        <a:spcBef>
          <a:spcPct val="0"/>
        </a:spcBef>
        <a:spcAft>
          <a:spcPct val="0"/>
        </a:spcAft>
        <a:defRPr sz="1698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3120" algn="l" defTabSz="456560" rtl="0" eaLnBrk="1" fontAlgn="base" hangingPunct="1">
        <a:spcBef>
          <a:spcPct val="0"/>
        </a:spcBef>
        <a:spcAft>
          <a:spcPct val="0"/>
        </a:spcAft>
        <a:defRPr sz="1698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69680" algn="l" defTabSz="456560" rtl="0" eaLnBrk="1" fontAlgn="base" hangingPunct="1">
        <a:spcBef>
          <a:spcPct val="0"/>
        </a:spcBef>
        <a:spcAft>
          <a:spcPct val="0"/>
        </a:spcAft>
        <a:defRPr sz="1698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6240" algn="l" defTabSz="456560" rtl="0" eaLnBrk="1" fontAlgn="base" hangingPunct="1">
        <a:spcBef>
          <a:spcPct val="0"/>
        </a:spcBef>
        <a:spcAft>
          <a:spcPct val="0"/>
        </a:spcAft>
        <a:defRPr sz="1698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420" indent="-342420" algn="l" defTabSz="45656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1910" indent="-285350" algn="l" defTabSz="45656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98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1400" indent="-228280" algn="l" defTabSz="45656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398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597960" indent="-228280" algn="l" defTabSz="45656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198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4520" indent="-228280" algn="l" defTabSz="45656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98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1080" indent="-228280" algn="l" defTabSz="456560" rtl="0" eaLnBrk="1" latinLnBrk="0" hangingPunct="1">
        <a:spcBef>
          <a:spcPct val="20000"/>
        </a:spcBef>
        <a:buFont typeface="Arial"/>
        <a:buChar char="•"/>
        <a:defRPr sz="1997" kern="1200">
          <a:solidFill>
            <a:schemeClr val="tx1"/>
          </a:solidFill>
          <a:latin typeface="+mn-lt"/>
          <a:ea typeface="+mn-ea"/>
          <a:cs typeface="+mn-cs"/>
        </a:defRPr>
      </a:lvl6pPr>
      <a:lvl7pPr marL="2967639" indent="-228280" algn="l" defTabSz="456560" rtl="0" eaLnBrk="1" latinLnBrk="0" hangingPunct="1">
        <a:spcBef>
          <a:spcPct val="20000"/>
        </a:spcBef>
        <a:buFont typeface="Arial"/>
        <a:buChar char="•"/>
        <a:defRPr sz="1997" kern="1200">
          <a:solidFill>
            <a:schemeClr val="tx1"/>
          </a:solidFill>
          <a:latin typeface="+mn-lt"/>
          <a:ea typeface="+mn-ea"/>
          <a:cs typeface="+mn-cs"/>
        </a:defRPr>
      </a:lvl7pPr>
      <a:lvl8pPr marL="3424199" indent="-228280" algn="l" defTabSz="456560" rtl="0" eaLnBrk="1" latinLnBrk="0" hangingPunct="1">
        <a:spcBef>
          <a:spcPct val="20000"/>
        </a:spcBef>
        <a:buFont typeface="Arial"/>
        <a:buChar char="•"/>
        <a:defRPr sz="1997" kern="1200">
          <a:solidFill>
            <a:schemeClr val="tx1"/>
          </a:solidFill>
          <a:latin typeface="+mn-lt"/>
          <a:ea typeface="+mn-ea"/>
          <a:cs typeface="+mn-cs"/>
        </a:defRPr>
      </a:lvl8pPr>
      <a:lvl9pPr marL="3880759" indent="-228280" algn="l" defTabSz="456560" rtl="0" eaLnBrk="1" latinLnBrk="0" hangingPunct="1">
        <a:spcBef>
          <a:spcPct val="20000"/>
        </a:spcBef>
        <a:buFont typeface="Arial"/>
        <a:buChar char="•"/>
        <a:defRPr sz="19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560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1pPr>
      <a:lvl2pPr marL="456560" algn="l" defTabSz="456560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2pPr>
      <a:lvl3pPr marL="913120" algn="l" defTabSz="456560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3pPr>
      <a:lvl4pPr marL="1369680" algn="l" defTabSz="456560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4pPr>
      <a:lvl5pPr marL="1826240" algn="l" defTabSz="456560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5pPr>
      <a:lvl6pPr marL="2282800" algn="l" defTabSz="456560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6pPr>
      <a:lvl7pPr marL="2739360" algn="l" defTabSz="456560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7pPr>
      <a:lvl8pPr marL="3195919" algn="l" defTabSz="456560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8pPr>
      <a:lvl9pPr marL="3652479" algn="l" defTabSz="456560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35EFED-1B21-B3B0-8DB6-82B9F7685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>
            <a:extLst>
              <a:ext uri="{FF2B5EF4-FFF2-40B4-BE49-F238E27FC236}">
                <a16:creationId xmlns:a16="http://schemas.microsoft.com/office/drawing/2014/main" id="{7BE9F91A-A721-877C-0284-DDD17B686166}"/>
              </a:ext>
            </a:extLst>
          </p:cNvPr>
          <p:cNvSpPr/>
          <p:nvPr/>
        </p:nvSpPr>
        <p:spPr>
          <a:xfrm>
            <a:off x="2555936" y="278280"/>
            <a:ext cx="7103442" cy="7517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600" b="1" strike="noStrike" spc="-1" dirty="0">
                <a:solidFill>
                  <a:srgbClr val="2C7C9F"/>
                </a:solidFill>
                <a:latin typeface="Arial"/>
              </a:rPr>
              <a:t>WP1/WP3 Secondment Task 1.2 </a:t>
            </a:r>
            <a:endParaRPr lang="en-GB" sz="3600" b="0" strike="noStrike" spc="-1" dirty="0">
              <a:latin typeface="Arial"/>
            </a:endParaRPr>
          </a:p>
        </p:txBody>
      </p:sp>
      <p:sp>
        <p:nvSpPr>
          <p:cNvPr id="82" name="CustomShape 5">
            <a:extLst>
              <a:ext uri="{FF2B5EF4-FFF2-40B4-BE49-F238E27FC236}">
                <a16:creationId xmlns:a16="http://schemas.microsoft.com/office/drawing/2014/main" id="{916F29FE-0DE2-3B28-4CE6-87C524DD10B9}"/>
              </a:ext>
            </a:extLst>
          </p:cNvPr>
          <p:cNvSpPr/>
          <p:nvPr/>
        </p:nvSpPr>
        <p:spPr>
          <a:xfrm>
            <a:off x="10783800" y="6449400"/>
            <a:ext cx="13186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1A397F2E-4EB0-457F-BC5C-8BEFBA72BFA4}" type="slidenum">
              <a:rPr lang="fr-FR" sz="2000" b="0" strike="noStrike" spc="-1">
                <a:solidFill>
                  <a:srgbClr val="FFFFFF"/>
                </a:solidFill>
                <a:latin typeface="News Gothic MT"/>
                <a:ea typeface="Times New Roman"/>
              </a:rPr>
              <a:t>1</a:t>
            </a:fld>
            <a:endParaRPr lang="en-GB" sz="2000" b="0" strike="noStrike" spc="-1">
              <a:latin typeface="Arial"/>
            </a:endParaRPr>
          </a:p>
        </p:txBody>
      </p:sp>
      <p:sp>
        <p:nvSpPr>
          <p:cNvPr id="83" name="CustomShape 6">
            <a:extLst>
              <a:ext uri="{FF2B5EF4-FFF2-40B4-BE49-F238E27FC236}">
                <a16:creationId xmlns:a16="http://schemas.microsoft.com/office/drawing/2014/main" id="{B773F9BC-934B-181A-3894-A945F3D31E61}"/>
              </a:ext>
            </a:extLst>
          </p:cNvPr>
          <p:cNvSpPr/>
          <p:nvPr/>
        </p:nvSpPr>
        <p:spPr>
          <a:xfrm>
            <a:off x="599760" y="1242000"/>
            <a:ext cx="10762200" cy="127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8000" lnSpcReduction="20000"/>
          </a:bodyPr>
          <a:lstStyle/>
          <a:p>
            <a:pPr marL="349200" indent="-348480">
              <a:buClr>
                <a:srgbClr val="0F3661"/>
              </a:buClr>
              <a:buSzPct val="110000"/>
              <a:buFont typeface="Wingdings 2" charset="2"/>
              <a:buChar char=""/>
            </a:pPr>
            <a:r>
              <a:rPr lang="en-US" sz="2000" b="1" strike="noStrike" spc="-1" dirty="0">
                <a:solidFill>
                  <a:srgbClr val="0F3661"/>
                </a:solidFill>
                <a:latin typeface="Arial"/>
                <a:ea typeface="DejaVu Sans"/>
              </a:rPr>
              <a:t>Name: </a:t>
            </a:r>
            <a:r>
              <a:rPr lang="en-US" sz="2000" spc="-1" dirty="0" err="1">
                <a:solidFill>
                  <a:srgbClr val="0F3661"/>
                </a:solidFill>
                <a:latin typeface="Arial"/>
                <a:ea typeface="DejaVu Sans"/>
              </a:rPr>
              <a:t>Bruant</a:t>
            </a:r>
            <a:r>
              <a:rPr lang="en-US" sz="2000" strike="noStrike" spc="-1" dirty="0">
                <a:solidFill>
                  <a:srgbClr val="0F3661"/>
                </a:solidFill>
                <a:latin typeface="Arial"/>
                <a:ea typeface="DejaVu Sans"/>
              </a:rPr>
              <a:t>, Quentin</a:t>
            </a:r>
            <a:endParaRPr lang="en-GB" sz="2000" strike="noStrike" spc="-1" dirty="0">
              <a:latin typeface="Arial"/>
            </a:endParaRPr>
          </a:p>
          <a:p>
            <a:pPr marL="349200" indent="-348480">
              <a:lnSpc>
                <a:spcPct val="100000"/>
              </a:lnSpc>
              <a:buClr>
                <a:srgbClr val="0F3661"/>
              </a:buClr>
              <a:buSzPct val="110000"/>
              <a:buFont typeface="Wingdings 2" charset="2"/>
              <a:buChar char=""/>
            </a:pPr>
            <a:r>
              <a:rPr lang="en-US" sz="2000" b="1" strike="noStrike" spc="-1" dirty="0">
                <a:solidFill>
                  <a:srgbClr val="0F3661"/>
                </a:solidFill>
                <a:latin typeface="Arial"/>
                <a:ea typeface="DejaVu Sans"/>
              </a:rPr>
              <a:t>Institution:</a:t>
            </a:r>
            <a:r>
              <a:rPr lang="en-US" sz="2000" b="0" strike="noStrike" spc="-1" dirty="0">
                <a:solidFill>
                  <a:srgbClr val="0F3661"/>
                </a:solidFill>
                <a:latin typeface="Arial"/>
                <a:ea typeface="DejaVu Sans"/>
              </a:rPr>
              <a:t> CEA/IRFU &amp; Paris-</a:t>
            </a:r>
            <a:r>
              <a:rPr lang="en-US" sz="2000" b="0" strike="noStrike" spc="-1" dirty="0" err="1">
                <a:solidFill>
                  <a:srgbClr val="0F3661"/>
                </a:solidFill>
                <a:latin typeface="Arial"/>
                <a:ea typeface="DejaVu Sans"/>
              </a:rPr>
              <a:t>Saclay</a:t>
            </a:r>
            <a:r>
              <a:rPr lang="en-US" sz="2000" b="0" strike="noStrike" spc="-1" dirty="0">
                <a:solidFill>
                  <a:srgbClr val="0F3661"/>
                </a:solidFill>
                <a:latin typeface="Arial"/>
                <a:ea typeface="DejaVu Sans"/>
              </a:rPr>
              <a:t> University</a:t>
            </a:r>
            <a:endParaRPr lang="en-GB" sz="2000" b="0" strike="noStrike" spc="-1" dirty="0">
              <a:latin typeface="Arial"/>
            </a:endParaRPr>
          </a:p>
          <a:p>
            <a:pPr marL="349200" indent="-348480">
              <a:buClr>
                <a:srgbClr val="0F3661"/>
              </a:buClr>
              <a:buSzPct val="110000"/>
              <a:buFont typeface="Wingdings 2" charset="2"/>
              <a:buChar char=""/>
            </a:pPr>
            <a:r>
              <a:rPr lang="en-US" sz="2000" b="1" spc="-1" dirty="0">
                <a:solidFill>
                  <a:srgbClr val="0F3661"/>
                </a:solidFill>
                <a:latin typeface="Arial"/>
                <a:ea typeface="DejaVu Sans"/>
              </a:rPr>
              <a:t>Research Period</a:t>
            </a:r>
            <a:r>
              <a:rPr lang="en-US" sz="2000" b="1" strike="noStrike" spc="-1" dirty="0">
                <a:solidFill>
                  <a:srgbClr val="0F3661"/>
                </a:solidFill>
                <a:latin typeface="Arial"/>
                <a:ea typeface="DejaVu Sans"/>
              </a:rPr>
              <a:t>:</a:t>
            </a:r>
            <a:r>
              <a:rPr lang="en-US" sz="2000" b="0" strike="noStrike" spc="-1" dirty="0">
                <a:solidFill>
                  <a:srgbClr val="0F3661"/>
                </a:solidFill>
                <a:latin typeface="Arial"/>
                <a:ea typeface="DejaVu Sans"/>
              </a:rPr>
              <a:t> 2025/12/01 – 2025/12/15 – 2026 to be defined</a:t>
            </a:r>
          </a:p>
          <a:p>
            <a:pPr marL="349200" indent="-348480">
              <a:lnSpc>
                <a:spcPct val="100000"/>
              </a:lnSpc>
              <a:buClr>
                <a:srgbClr val="0F3661"/>
              </a:buClr>
              <a:buSzPct val="110000"/>
              <a:buFont typeface="Wingdings 2" charset="2"/>
              <a:buChar char=""/>
            </a:pPr>
            <a:r>
              <a:rPr lang="en-GB" sz="2000" b="1" strike="noStrike" spc="-1" dirty="0">
                <a:solidFill>
                  <a:srgbClr val="002060"/>
                </a:solidFill>
                <a:latin typeface="Arial"/>
              </a:rPr>
              <a:t>Contact person/supervisor at your institute: Barbara Dalena</a:t>
            </a:r>
          </a:p>
          <a:p>
            <a:pPr marL="349200" indent="-348480">
              <a:lnSpc>
                <a:spcPct val="100000"/>
              </a:lnSpc>
              <a:buClr>
                <a:srgbClr val="0F3661"/>
              </a:buClr>
              <a:buSzPct val="110000"/>
              <a:buFont typeface="Wingdings 2" charset="2"/>
              <a:buChar char=""/>
            </a:pPr>
            <a:r>
              <a:rPr lang="en-GB" sz="2000" b="1" strike="noStrike" spc="-1" dirty="0">
                <a:solidFill>
                  <a:srgbClr val="002060"/>
                </a:solidFill>
                <a:latin typeface="Arial"/>
              </a:rPr>
              <a:t>Contact person/supervisor at KEK, if any: Y. Ohnishi</a:t>
            </a:r>
          </a:p>
          <a:p>
            <a:pPr marL="349200" indent="-348480">
              <a:lnSpc>
                <a:spcPct val="100000"/>
              </a:lnSpc>
              <a:buClr>
                <a:srgbClr val="0F3661"/>
              </a:buClr>
              <a:buSzPct val="110000"/>
              <a:buFont typeface="Wingdings 2" charset="2"/>
              <a:buChar char=""/>
            </a:pPr>
            <a:endParaRPr lang="en-GB" sz="2000" b="1" strike="noStrike" spc="-1" dirty="0">
              <a:solidFill>
                <a:srgbClr val="002060"/>
              </a:solidFill>
              <a:latin typeface="Arial"/>
            </a:endParaRPr>
          </a:p>
          <a:p>
            <a:pPr marL="349200" indent="-348480">
              <a:lnSpc>
                <a:spcPct val="100000"/>
              </a:lnSpc>
              <a:buClr>
                <a:srgbClr val="0F3661"/>
              </a:buClr>
              <a:buSzPct val="110000"/>
              <a:buFont typeface="Wingdings 2" charset="2"/>
              <a:buChar char=""/>
            </a:pPr>
            <a:endParaRPr lang="en-GB" sz="2000" b="0" strike="noStrike" spc="-1" dirty="0">
              <a:latin typeface="Arial"/>
            </a:endParaRPr>
          </a:p>
        </p:txBody>
      </p:sp>
      <p:sp>
        <p:nvSpPr>
          <p:cNvPr id="84" name="CustomShape 7">
            <a:extLst>
              <a:ext uri="{FF2B5EF4-FFF2-40B4-BE49-F238E27FC236}">
                <a16:creationId xmlns:a16="http://schemas.microsoft.com/office/drawing/2014/main" id="{216AF2B2-CD8C-2780-C595-F322C63BF49A}"/>
              </a:ext>
            </a:extLst>
          </p:cNvPr>
          <p:cNvSpPr/>
          <p:nvPr/>
        </p:nvSpPr>
        <p:spPr>
          <a:xfrm>
            <a:off x="599399" y="2394125"/>
            <a:ext cx="11098229" cy="337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600" b="1" dirty="0">
                <a:solidFill>
                  <a:srgbClr val="0000FF"/>
                </a:solidFill>
                <a:latin typeface="Poppins" panose="00000500000000000000" pitchFamily="2" charset="0"/>
              </a:rPr>
              <a:t>I</a:t>
            </a:r>
            <a:r>
              <a:rPr lang="en-US" sz="1600" b="1" i="0" u="none" strike="noStrike" dirty="0">
                <a:solidFill>
                  <a:srgbClr val="0000FF"/>
                </a:solidFill>
                <a:effectLst/>
                <a:latin typeface="Poppins" panose="00000500000000000000" pitchFamily="2" charset="0"/>
              </a:rPr>
              <a:t>mprove optics measurements based on the Turn-by-turn Beam Position Monitors</a:t>
            </a:r>
            <a:endParaRPr lang="en-GB" sz="1600" b="0" strike="noStrike" spc="-1" dirty="0">
              <a:latin typeface="Arial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9532E8-D8EC-05CA-7443-2C81934608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625639" y="6440883"/>
            <a:ext cx="2841837" cy="364618"/>
          </a:xfrm>
        </p:spPr>
        <p:txBody>
          <a:bodyPr/>
          <a:lstStyle/>
          <a:p>
            <a:r>
              <a:rPr lang="fr-FR" dirty="0">
                <a:solidFill>
                  <a:prstClr val="white"/>
                </a:solidFill>
                <a:latin typeface="News Gothic MT"/>
              </a:rPr>
              <a:t>19 </a:t>
            </a:r>
            <a:r>
              <a:rPr lang="fr-FR" dirty="0" err="1">
                <a:solidFill>
                  <a:prstClr val="white"/>
                </a:solidFill>
                <a:latin typeface="News Gothic MT"/>
              </a:rPr>
              <a:t>September</a:t>
            </a:r>
            <a:r>
              <a:rPr lang="fr-FR" dirty="0">
                <a:solidFill>
                  <a:prstClr val="white"/>
                </a:solidFill>
                <a:latin typeface="News Gothic MT"/>
              </a:rPr>
              <a:t>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80F7EC-659C-1BE4-50C2-C8D44F48E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510A-7687-CB44-A886-7EC5AB743307}" type="slidenum">
              <a:rPr lang="fr-FR" smtClean="0">
                <a:solidFill>
                  <a:prstClr val="white"/>
                </a:solidFill>
                <a:latin typeface="News Gothic MT"/>
              </a:rPr>
              <a:pPr/>
              <a:t>1</a:t>
            </a:fld>
            <a:endParaRPr lang="fr-FR">
              <a:solidFill>
                <a:prstClr val="white"/>
              </a:solidFill>
              <a:latin typeface="News Gothic MT"/>
            </a:endParaRPr>
          </a:p>
        </p:txBody>
      </p:sp>
      <p:grpSp>
        <p:nvGrpSpPr>
          <p:cNvPr id="44" name="Google Shape;548;p56">
            <a:extLst>
              <a:ext uri="{FF2B5EF4-FFF2-40B4-BE49-F238E27FC236}">
                <a16:creationId xmlns:a16="http://schemas.microsoft.com/office/drawing/2014/main" id="{657E40A5-C49C-4356-BC1E-06AC8D1A5B15}"/>
              </a:ext>
            </a:extLst>
          </p:cNvPr>
          <p:cNvGrpSpPr/>
          <p:nvPr/>
        </p:nvGrpSpPr>
        <p:grpSpPr>
          <a:xfrm>
            <a:off x="2580237" y="2690785"/>
            <a:ext cx="5110092" cy="2300770"/>
            <a:chOff x="360000" y="1201080"/>
            <a:chExt cx="10980000" cy="4943640"/>
          </a:xfrm>
        </p:grpSpPr>
        <p:sp>
          <p:nvSpPr>
            <p:cNvPr id="45" name="Google Shape;549;p56">
              <a:extLst>
                <a:ext uri="{FF2B5EF4-FFF2-40B4-BE49-F238E27FC236}">
                  <a16:creationId xmlns:a16="http://schemas.microsoft.com/office/drawing/2014/main" id="{77361247-0E6E-4356-901A-902C16D6D1EB}"/>
                </a:ext>
              </a:extLst>
            </p:cNvPr>
            <p:cNvSpPr/>
            <p:nvPr/>
          </p:nvSpPr>
          <p:spPr>
            <a:xfrm>
              <a:off x="360000" y="1201080"/>
              <a:ext cx="2346400" cy="803638"/>
            </a:xfrm>
            <a:prstGeom prst="rect">
              <a:avLst/>
            </a:prstGeom>
            <a:solidFill>
              <a:srgbClr val="FF8000"/>
            </a:solidFill>
            <a:ln>
              <a:noFill/>
            </a:ln>
          </p:spPr>
          <p:txBody>
            <a:bodyPr spcFirstLastPara="1" wrap="square" lIns="69800" tIns="34900" rIns="69800" bIns="34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31"/>
                <a:buFont typeface="Arial"/>
                <a:buNone/>
              </a:pPr>
              <a:r>
                <a:rPr lang="en" sz="93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BPM data (gen. sdds format)</a:t>
              </a:r>
              <a:endParaRPr sz="11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550;p56">
              <a:extLst>
                <a:ext uri="{FF2B5EF4-FFF2-40B4-BE49-F238E27FC236}">
                  <a16:creationId xmlns:a16="http://schemas.microsoft.com/office/drawing/2014/main" id="{1140EADC-1C53-4CDD-87FE-4E8DD71E8114}"/>
                </a:ext>
              </a:extLst>
            </p:cNvPr>
            <p:cNvSpPr/>
            <p:nvPr/>
          </p:nvSpPr>
          <p:spPr>
            <a:xfrm>
              <a:off x="2561199" y="1644718"/>
              <a:ext cx="1578798" cy="17998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5400"/>
                  </a:moveTo>
                  <a:lnTo>
                    <a:pt x="16200" y="5400"/>
                  </a:lnTo>
                  <a:lnTo>
                    <a:pt x="16200" y="0"/>
                  </a:lnTo>
                  <a:lnTo>
                    <a:pt x="21600" y="10800"/>
                  </a:lnTo>
                  <a:lnTo>
                    <a:pt x="16200" y="21600"/>
                  </a:lnTo>
                  <a:lnTo>
                    <a:pt x="16200" y="16200"/>
                  </a:lnTo>
                  <a:lnTo>
                    <a:pt x="0" y="16200"/>
                  </a:lnTo>
                  <a:close/>
                </a:path>
              </a:pathLst>
            </a:custGeom>
            <a:gradFill>
              <a:gsLst>
                <a:gs pos="0">
                  <a:srgbClr val="FF8000"/>
                </a:gs>
                <a:gs pos="100000">
                  <a:srgbClr val="FFE599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70925" tIns="35450" rIns="70925" bIns="35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551;p56">
              <a:extLst>
                <a:ext uri="{FF2B5EF4-FFF2-40B4-BE49-F238E27FC236}">
                  <a16:creationId xmlns:a16="http://schemas.microsoft.com/office/drawing/2014/main" id="{7C873CBF-8AB3-48F9-99E2-6941F856834C}"/>
                </a:ext>
              </a:extLst>
            </p:cNvPr>
            <p:cNvSpPr/>
            <p:nvPr/>
          </p:nvSpPr>
          <p:spPr>
            <a:xfrm>
              <a:off x="4063800" y="1517718"/>
              <a:ext cx="2416200" cy="540002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69800" tIns="34900" rIns="69800" bIns="34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31"/>
                <a:buFont typeface="Arial"/>
                <a:buNone/>
              </a:pPr>
              <a:r>
                <a:rPr lang="en" sz="93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Synchronization</a:t>
              </a:r>
              <a:endParaRPr sz="93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552;p56">
              <a:extLst>
                <a:ext uri="{FF2B5EF4-FFF2-40B4-BE49-F238E27FC236}">
                  <a16:creationId xmlns:a16="http://schemas.microsoft.com/office/drawing/2014/main" id="{2141158C-DB9E-4149-9D1E-D952C4881DE9}"/>
                </a:ext>
              </a:extLst>
            </p:cNvPr>
            <p:cNvSpPr/>
            <p:nvPr/>
          </p:nvSpPr>
          <p:spPr>
            <a:xfrm>
              <a:off x="6341203" y="1644718"/>
              <a:ext cx="1578798" cy="17998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5400"/>
                  </a:moveTo>
                  <a:lnTo>
                    <a:pt x="16200" y="5400"/>
                  </a:lnTo>
                  <a:lnTo>
                    <a:pt x="16200" y="0"/>
                  </a:lnTo>
                  <a:lnTo>
                    <a:pt x="21600" y="10800"/>
                  </a:lnTo>
                  <a:lnTo>
                    <a:pt x="16200" y="21600"/>
                  </a:lnTo>
                  <a:lnTo>
                    <a:pt x="16200" y="16200"/>
                  </a:lnTo>
                  <a:lnTo>
                    <a:pt x="0" y="16200"/>
                  </a:lnTo>
                  <a:close/>
                </a:path>
              </a:pathLst>
            </a:custGeom>
            <a:gradFill>
              <a:gsLst>
                <a:gs pos="0">
                  <a:srgbClr val="FFD966"/>
                </a:gs>
                <a:gs pos="100000">
                  <a:srgbClr val="81D41A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70925" tIns="35450" rIns="70925" bIns="35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553;p56">
              <a:extLst>
                <a:ext uri="{FF2B5EF4-FFF2-40B4-BE49-F238E27FC236}">
                  <a16:creationId xmlns:a16="http://schemas.microsoft.com/office/drawing/2014/main" id="{5EDF5328-0687-4755-BD07-8F3F3234A68E}"/>
                </a:ext>
              </a:extLst>
            </p:cNvPr>
            <p:cNvSpPr/>
            <p:nvPr/>
          </p:nvSpPr>
          <p:spPr>
            <a:xfrm>
              <a:off x="7920000" y="1464720"/>
              <a:ext cx="1980000" cy="540000"/>
            </a:xfrm>
            <a:prstGeom prst="rect">
              <a:avLst/>
            </a:prstGeom>
            <a:solidFill>
              <a:srgbClr val="81D41A"/>
            </a:solidFill>
            <a:ln>
              <a:noFill/>
            </a:ln>
          </p:spPr>
          <p:txBody>
            <a:bodyPr spcFirstLastPara="1" wrap="square" lIns="69800" tIns="34900" rIns="69800" bIns="34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31"/>
                <a:buFont typeface="Arial"/>
                <a:buNone/>
              </a:pPr>
              <a:r>
                <a:rPr lang="en" sz="93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SVD cleaning</a:t>
              </a:r>
              <a:endParaRPr sz="93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54;p56">
              <a:extLst>
                <a:ext uri="{FF2B5EF4-FFF2-40B4-BE49-F238E27FC236}">
                  <a16:creationId xmlns:a16="http://schemas.microsoft.com/office/drawing/2014/main" id="{7A2B0BD8-A745-4B59-8E59-EECE146F53EF}"/>
                </a:ext>
              </a:extLst>
            </p:cNvPr>
            <p:cNvSpPr/>
            <p:nvPr/>
          </p:nvSpPr>
          <p:spPr>
            <a:xfrm>
              <a:off x="6660000" y="2904720"/>
              <a:ext cx="180000" cy="72000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00" y="0"/>
                  </a:moveTo>
                  <a:lnTo>
                    <a:pt x="5400" y="16200"/>
                  </a:lnTo>
                  <a:lnTo>
                    <a:pt x="0" y="16200"/>
                  </a:lnTo>
                  <a:lnTo>
                    <a:pt x="10800" y="21600"/>
                  </a:lnTo>
                  <a:lnTo>
                    <a:pt x="21600" y="16200"/>
                  </a:lnTo>
                  <a:lnTo>
                    <a:pt x="16200" y="16200"/>
                  </a:lnTo>
                  <a:lnTo>
                    <a:pt x="16200" y="0"/>
                  </a:lnTo>
                  <a:close/>
                </a:path>
              </a:pathLst>
            </a:custGeom>
            <a:solidFill>
              <a:srgbClr val="81D41A"/>
            </a:solidFill>
            <a:ln>
              <a:noFill/>
            </a:ln>
          </p:spPr>
          <p:txBody>
            <a:bodyPr spcFirstLastPara="1" wrap="square" lIns="70925" tIns="35450" rIns="70925" bIns="35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55;p56">
              <a:extLst>
                <a:ext uri="{FF2B5EF4-FFF2-40B4-BE49-F238E27FC236}">
                  <a16:creationId xmlns:a16="http://schemas.microsoft.com/office/drawing/2014/main" id="{3C0495DC-0D0A-44AA-B9F5-8CF1AA04F1B9}"/>
                </a:ext>
              </a:extLst>
            </p:cNvPr>
            <p:cNvSpPr/>
            <p:nvPr/>
          </p:nvSpPr>
          <p:spPr>
            <a:xfrm>
              <a:off x="5717520" y="3624720"/>
              <a:ext cx="1980000" cy="540000"/>
            </a:xfrm>
            <a:prstGeom prst="rect">
              <a:avLst/>
            </a:prstGeom>
            <a:solidFill>
              <a:srgbClr val="81D41A"/>
            </a:solidFill>
            <a:ln>
              <a:noFill/>
            </a:ln>
          </p:spPr>
          <p:txBody>
            <a:bodyPr spcFirstLastPara="1" wrap="square" lIns="69800" tIns="34900" rIns="69800" bIns="34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31"/>
                <a:buFont typeface="Arial"/>
                <a:buNone/>
              </a:pPr>
              <a:r>
                <a:rPr lang="en" sz="93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BPM cuts</a:t>
              </a:r>
              <a:endParaRPr sz="93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56;p56">
              <a:extLst>
                <a:ext uri="{FF2B5EF4-FFF2-40B4-BE49-F238E27FC236}">
                  <a16:creationId xmlns:a16="http://schemas.microsoft.com/office/drawing/2014/main" id="{2032436B-C052-4C70-BAB0-0AC28ADC83CB}"/>
                </a:ext>
              </a:extLst>
            </p:cNvPr>
            <p:cNvSpPr/>
            <p:nvPr/>
          </p:nvSpPr>
          <p:spPr>
            <a:xfrm>
              <a:off x="5580000" y="2364720"/>
              <a:ext cx="2340000" cy="540000"/>
            </a:xfrm>
            <a:prstGeom prst="rect">
              <a:avLst/>
            </a:prstGeom>
            <a:noFill/>
            <a:ln w="37225" cap="flat" cmpd="sng">
              <a:solidFill>
                <a:srgbClr val="81D41A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83775" tIns="48875" rIns="83775" bIns="488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31"/>
                <a:buFont typeface="Arial"/>
                <a:buNone/>
              </a:pPr>
              <a:r>
                <a:rPr lang="en" sz="93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If high singular</a:t>
              </a:r>
              <a:endParaRPr sz="93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31"/>
                <a:buFont typeface="Arial"/>
                <a:buNone/>
              </a:pPr>
              <a:r>
                <a:rPr lang="en" sz="93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intrinsic errors</a:t>
              </a:r>
              <a:endParaRPr sz="93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57;p56">
              <a:extLst>
                <a:ext uri="{FF2B5EF4-FFF2-40B4-BE49-F238E27FC236}">
                  <a16:creationId xmlns:a16="http://schemas.microsoft.com/office/drawing/2014/main" id="{9C580FF5-B1D8-4174-8AFD-44D11803D82B}"/>
                </a:ext>
              </a:extLst>
            </p:cNvPr>
            <p:cNvSpPr/>
            <p:nvPr/>
          </p:nvSpPr>
          <p:spPr>
            <a:xfrm rot="10800000">
              <a:off x="7920000" y="2004720"/>
              <a:ext cx="1440000" cy="900000"/>
            </a:xfrm>
            <a:custGeom>
              <a:avLst/>
              <a:gdLst/>
              <a:ahLst/>
              <a:cxnLst/>
              <a:rect l="l" t="t" r="r" b="b"/>
              <a:pathLst>
                <a:path w="144" h="122" extrusionOk="0">
                  <a:moveTo>
                    <a:pt x="85" y="69"/>
                  </a:moveTo>
                  <a:cubicBezTo>
                    <a:pt x="85" y="55"/>
                    <a:pt x="97" y="44"/>
                    <a:pt x="111" y="44"/>
                  </a:cubicBezTo>
                  <a:cubicBezTo>
                    <a:pt x="111" y="61"/>
                    <a:pt x="111" y="61"/>
                    <a:pt x="111" y="61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95" y="17"/>
                    <a:pt x="81" y="24"/>
                    <a:pt x="71" y="35"/>
                  </a:cubicBezTo>
                  <a:cubicBezTo>
                    <a:pt x="62" y="25"/>
                    <a:pt x="48" y="18"/>
                    <a:pt x="32" y="18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46" y="44"/>
                    <a:pt x="58" y="55"/>
                    <a:pt x="58" y="69"/>
                  </a:cubicBezTo>
                  <a:cubicBezTo>
                    <a:pt x="58" y="122"/>
                    <a:pt x="58" y="122"/>
                    <a:pt x="58" y="122"/>
                  </a:cubicBezTo>
                  <a:cubicBezTo>
                    <a:pt x="58" y="122"/>
                    <a:pt x="58" y="122"/>
                    <a:pt x="58" y="122"/>
                  </a:cubicBezTo>
                  <a:cubicBezTo>
                    <a:pt x="85" y="122"/>
                    <a:pt x="85" y="122"/>
                    <a:pt x="85" y="122"/>
                  </a:cubicBezTo>
                  <a:cubicBezTo>
                    <a:pt x="85" y="122"/>
                    <a:pt x="85" y="122"/>
                    <a:pt x="85" y="122"/>
                  </a:cubicBezTo>
                  <a:lnTo>
                    <a:pt x="85" y="69"/>
                  </a:lnTo>
                  <a:close/>
                </a:path>
              </a:pathLst>
            </a:custGeom>
            <a:solidFill>
              <a:srgbClr val="81D41A"/>
            </a:solidFill>
            <a:ln>
              <a:noFill/>
            </a:ln>
          </p:spPr>
          <p:txBody>
            <a:bodyPr spcFirstLastPara="1" wrap="square" lIns="70925" tIns="70925" rIns="70925" bIns="709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38"/>
                <a:buFont typeface="Arial"/>
                <a:buNone/>
              </a:pPr>
              <a:endParaRPr sz="11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58;p56">
              <a:extLst>
                <a:ext uri="{FF2B5EF4-FFF2-40B4-BE49-F238E27FC236}">
                  <a16:creationId xmlns:a16="http://schemas.microsoft.com/office/drawing/2014/main" id="{7750B01C-B741-4539-B7F7-B24EDB933EA4}"/>
                </a:ext>
              </a:extLst>
            </p:cNvPr>
            <p:cNvSpPr/>
            <p:nvPr/>
          </p:nvSpPr>
          <p:spPr>
            <a:xfrm>
              <a:off x="9360000" y="2364720"/>
              <a:ext cx="1980000" cy="540000"/>
            </a:xfrm>
            <a:prstGeom prst="rect">
              <a:avLst/>
            </a:prstGeom>
            <a:noFill/>
            <a:ln w="37225" cap="flat" cmpd="sng">
              <a:solidFill>
                <a:srgbClr val="81D41A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83775" tIns="48875" rIns="83775" bIns="488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31"/>
                <a:buFont typeface="Arial"/>
                <a:buNone/>
              </a:pPr>
              <a:r>
                <a:rPr lang="en" sz="93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Else</a:t>
              </a:r>
              <a:endParaRPr sz="93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9;p56">
              <a:extLst>
                <a:ext uri="{FF2B5EF4-FFF2-40B4-BE49-F238E27FC236}">
                  <a16:creationId xmlns:a16="http://schemas.microsoft.com/office/drawing/2014/main" id="{8B859993-D3D1-4CA3-8AA7-45B5D052716F}"/>
                </a:ext>
              </a:extLst>
            </p:cNvPr>
            <p:cNvSpPr/>
            <p:nvPr/>
          </p:nvSpPr>
          <p:spPr>
            <a:xfrm>
              <a:off x="10260000" y="2904720"/>
              <a:ext cx="180000" cy="234000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00" y="0"/>
                  </a:moveTo>
                  <a:lnTo>
                    <a:pt x="5400" y="16200"/>
                  </a:lnTo>
                  <a:lnTo>
                    <a:pt x="0" y="16200"/>
                  </a:lnTo>
                  <a:lnTo>
                    <a:pt x="10800" y="21600"/>
                  </a:lnTo>
                  <a:lnTo>
                    <a:pt x="21600" y="16200"/>
                  </a:lnTo>
                  <a:lnTo>
                    <a:pt x="16200" y="16200"/>
                  </a:lnTo>
                  <a:lnTo>
                    <a:pt x="16200" y="0"/>
                  </a:lnTo>
                  <a:close/>
                </a:path>
              </a:pathLst>
            </a:custGeom>
            <a:gradFill>
              <a:gsLst>
                <a:gs pos="0">
                  <a:srgbClr val="81D41A"/>
                </a:gs>
                <a:gs pos="100000">
                  <a:srgbClr val="00A933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70925" tIns="35450" rIns="70925" bIns="35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0;p56">
              <a:extLst>
                <a:ext uri="{FF2B5EF4-FFF2-40B4-BE49-F238E27FC236}">
                  <a16:creationId xmlns:a16="http://schemas.microsoft.com/office/drawing/2014/main" id="{0C30EAF3-10F6-42D5-B9EA-845B6EE45052}"/>
                </a:ext>
              </a:extLst>
            </p:cNvPr>
            <p:cNvSpPr/>
            <p:nvPr/>
          </p:nvSpPr>
          <p:spPr>
            <a:xfrm rot="-2700000">
              <a:off x="8110080" y="3901560"/>
              <a:ext cx="180000" cy="157356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00" y="0"/>
                  </a:moveTo>
                  <a:lnTo>
                    <a:pt x="5400" y="16200"/>
                  </a:lnTo>
                  <a:lnTo>
                    <a:pt x="0" y="16200"/>
                  </a:lnTo>
                  <a:lnTo>
                    <a:pt x="10800" y="21600"/>
                  </a:lnTo>
                  <a:lnTo>
                    <a:pt x="21600" y="16200"/>
                  </a:lnTo>
                  <a:lnTo>
                    <a:pt x="16200" y="16200"/>
                  </a:lnTo>
                  <a:lnTo>
                    <a:pt x="16200" y="0"/>
                  </a:lnTo>
                  <a:close/>
                </a:path>
              </a:pathLst>
            </a:custGeom>
            <a:gradFill>
              <a:gsLst>
                <a:gs pos="0">
                  <a:srgbClr val="81D41A"/>
                </a:gs>
                <a:gs pos="100000">
                  <a:srgbClr val="00A93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70925" tIns="35450" rIns="70925" bIns="35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61;p56">
              <a:extLst>
                <a:ext uri="{FF2B5EF4-FFF2-40B4-BE49-F238E27FC236}">
                  <a16:creationId xmlns:a16="http://schemas.microsoft.com/office/drawing/2014/main" id="{2B8C6980-D5A5-406C-8645-6E770BD608E8}"/>
                </a:ext>
              </a:extLst>
            </p:cNvPr>
            <p:cNvSpPr/>
            <p:nvPr/>
          </p:nvSpPr>
          <p:spPr>
            <a:xfrm>
              <a:off x="8820000" y="5244718"/>
              <a:ext cx="1980000" cy="679985"/>
            </a:xfrm>
            <a:prstGeom prst="rect">
              <a:avLst/>
            </a:prstGeom>
            <a:solidFill>
              <a:srgbClr val="00A933"/>
            </a:solidFill>
            <a:ln>
              <a:noFill/>
            </a:ln>
          </p:spPr>
          <p:txBody>
            <a:bodyPr spcFirstLastPara="1" wrap="square" lIns="69800" tIns="34900" rIns="69800" bIns="34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31"/>
                <a:buFont typeface="Arial"/>
                <a:buNone/>
              </a:pPr>
              <a:r>
                <a:rPr lang="en" sz="93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Harmonic analysis</a:t>
              </a:r>
              <a:endParaRPr sz="93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62;p56">
              <a:extLst>
                <a:ext uri="{FF2B5EF4-FFF2-40B4-BE49-F238E27FC236}">
                  <a16:creationId xmlns:a16="http://schemas.microsoft.com/office/drawing/2014/main" id="{6487C0B0-C6B0-41D0-A7EB-7EC77CC6DD7C}"/>
                </a:ext>
              </a:extLst>
            </p:cNvPr>
            <p:cNvSpPr/>
            <p:nvPr/>
          </p:nvSpPr>
          <p:spPr>
            <a:xfrm>
              <a:off x="5940000" y="5424720"/>
              <a:ext cx="2880000" cy="18000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5400"/>
                  </a:moveTo>
                  <a:lnTo>
                    <a:pt x="5400" y="5400"/>
                  </a:lnTo>
                  <a:lnTo>
                    <a:pt x="5400" y="0"/>
                  </a:lnTo>
                  <a:lnTo>
                    <a:pt x="0" y="10800"/>
                  </a:lnTo>
                  <a:lnTo>
                    <a:pt x="5400" y="21600"/>
                  </a:lnTo>
                  <a:lnTo>
                    <a:pt x="5400" y="16200"/>
                  </a:lnTo>
                  <a:lnTo>
                    <a:pt x="21600" y="16200"/>
                  </a:lnTo>
                  <a:close/>
                </a:path>
              </a:pathLst>
            </a:custGeom>
            <a:gradFill>
              <a:gsLst>
                <a:gs pos="0">
                  <a:srgbClr val="00A933"/>
                </a:gs>
                <a:gs pos="100000">
                  <a:srgbClr val="005AC8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70925" tIns="35450" rIns="70925" bIns="35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63;p56">
              <a:extLst>
                <a:ext uri="{FF2B5EF4-FFF2-40B4-BE49-F238E27FC236}">
                  <a16:creationId xmlns:a16="http://schemas.microsoft.com/office/drawing/2014/main" id="{CB4A5ADA-83F0-4CB1-99AD-96D83ED9D80A}"/>
                </a:ext>
              </a:extLst>
            </p:cNvPr>
            <p:cNvSpPr/>
            <p:nvPr/>
          </p:nvSpPr>
          <p:spPr>
            <a:xfrm>
              <a:off x="3960000" y="5064720"/>
              <a:ext cx="1980000" cy="1080000"/>
            </a:xfrm>
            <a:prstGeom prst="rect">
              <a:avLst/>
            </a:prstGeom>
            <a:solidFill>
              <a:srgbClr val="005AC8"/>
            </a:solidFill>
            <a:ln>
              <a:noFill/>
            </a:ln>
          </p:spPr>
          <p:txBody>
            <a:bodyPr spcFirstLastPara="1" wrap="square" lIns="69800" tIns="34900" rIns="69800" bIns="34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31"/>
                <a:buFont typeface="Arial"/>
                <a:buNone/>
              </a:pPr>
              <a:r>
                <a:rPr lang="en" sz="93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Optics parameters reconstruction</a:t>
              </a:r>
              <a:endParaRPr sz="11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564;p56">
              <a:extLst>
                <a:ext uri="{FF2B5EF4-FFF2-40B4-BE49-F238E27FC236}">
                  <a16:creationId xmlns:a16="http://schemas.microsoft.com/office/drawing/2014/main" id="{9689D26F-8D9F-4669-A064-B3D531B47035}"/>
                </a:ext>
              </a:extLst>
            </p:cNvPr>
            <p:cNvSpPr/>
            <p:nvPr/>
          </p:nvSpPr>
          <p:spPr>
            <a:xfrm>
              <a:off x="360000" y="3264718"/>
              <a:ext cx="2346400" cy="80364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69800" tIns="34900" rIns="69800" bIns="34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31"/>
                <a:buFont typeface="Arial"/>
                <a:buNone/>
              </a:pPr>
              <a:r>
                <a:rPr lang="en" sz="93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ACCELERATOR</a:t>
              </a:r>
              <a:endParaRPr sz="11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565;p56">
              <a:extLst>
                <a:ext uri="{FF2B5EF4-FFF2-40B4-BE49-F238E27FC236}">
                  <a16:creationId xmlns:a16="http://schemas.microsoft.com/office/drawing/2014/main" id="{8203D745-2DB6-4E11-AC55-4834ADA053A1}"/>
                </a:ext>
              </a:extLst>
            </p:cNvPr>
            <p:cNvSpPr/>
            <p:nvPr/>
          </p:nvSpPr>
          <p:spPr>
            <a:xfrm rot="10800000">
              <a:off x="1260000" y="2004720"/>
              <a:ext cx="180000" cy="126000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400" y="0"/>
                  </a:moveTo>
                  <a:lnTo>
                    <a:pt x="5400" y="16200"/>
                  </a:lnTo>
                  <a:lnTo>
                    <a:pt x="0" y="16200"/>
                  </a:lnTo>
                  <a:lnTo>
                    <a:pt x="10800" y="21600"/>
                  </a:lnTo>
                  <a:lnTo>
                    <a:pt x="21600" y="16200"/>
                  </a:lnTo>
                  <a:lnTo>
                    <a:pt x="16200" y="16200"/>
                  </a:lnTo>
                  <a:lnTo>
                    <a:pt x="16200" y="0"/>
                  </a:ln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100000">
                  <a:srgbClr val="FF8000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70925" tIns="35450" rIns="70925" bIns="35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2" name="Google Shape;566;p56">
            <a:extLst>
              <a:ext uri="{FF2B5EF4-FFF2-40B4-BE49-F238E27FC236}">
                <a16:creationId xmlns:a16="http://schemas.microsoft.com/office/drawing/2014/main" id="{14F75C8E-200B-437D-B542-A97E9A91157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87342" y="2969811"/>
            <a:ext cx="2260200" cy="1688022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567;p56">
            <a:extLst>
              <a:ext uri="{FF2B5EF4-FFF2-40B4-BE49-F238E27FC236}">
                <a16:creationId xmlns:a16="http://schemas.microsoft.com/office/drawing/2014/main" id="{042F651D-5842-4174-8078-8136B748010A}"/>
              </a:ext>
            </a:extLst>
          </p:cNvPr>
          <p:cNvSpPr txBox="1"/>
          <p:nvPr/>
        </p:nvSpPr>
        <p:spPr>
          <a:xfrm rot="-5400000">
            <a:off x="8076786" y="3733011"/>
            <a:ext cx="720000" cy="16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Position [mm]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568;p56">
            <a:extLst>
              <a:ext uri="{FF2B5EF4-FFF2-40B4-BE49-F238E27FC236}">
                <a16:creationId xmlns:a16="http://schemas.microsoft.com/office/drawing/2014/main" id="{FFF99875-2BD0-4549-878D-B50BE03843FC}"/>
              </a:ext>
            </a:extLst>
          </p:cNvPr>
          <p:cNvSpPr txBox="1"/>
          <p:nvPr/>
        </p:nvSpPr>
        <p:spPr>
          <a:xfrm>
            <a:off x="9469776" y="4612546"/>
            <a:ext cx="635100" cy="16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Turn number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" name="Google Shape;569;p56">
            <a:extLst>
              <a:ext uri="{FF2B5EF4-FFF2-40B4-BE49-F238E27FC236}">
                <a16:creationId xmlns:a16="http://schemas.microsoft.com/office/drawing/2014/main" id="{8179B40E-A53A-4FA5-B749-0F0A3CB12342}"/>
              </a:ext>
            </a:extLst>
          </p:cNvPr>
          <p:cNvCxnSpPr>
            <a:stCxn id="57" idx="2"/>
            <a:endCxn id="70" idx="0"/>
          </p:cNvCxnSpPr>
          <p:nvPr/>
        </p:nvCxnSpPr>
        <p:spPr>
          <a:xfrm>
            <a:off x="6978267" y="4889159"/>
            <a:ext cx="709500" cy="257400"/>
          </a:xfrm>
          <a:prstGeom prst="straightConnector1">
            <a:avLst/>
          </a:prstGeom>
          <a:noFill/>
          <a:ln w="19050" cap="flat" cmpd="sng">
            <a:solidFill>
              <a:srgbClr val="0099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6" name="Google Shape;571;p56">
            <a:extLst>
              <a:ext uri="{FF2B5EF4-FFF2-40B4-BE49-F238E27FC236}">
                <a16:creationId xmlns:a16="http://schemas.microsoft.com/office/drawing/2014/main" id="{C7E05D50-891B-42EC-8272-0E091AB036A0}"/>
              </a:ext>
            </a:extLst>
          </p:cNvPr>
          <p:cNvCxnSpPr>
            <a:stCxn id="59" idx="1"/>
          </p:cNvCxnSpPr>
          <p:nvPr/>
        </p:nvCxnSpPr>
        <p:spPr>
          <a:xfrm flipH="1">
            <a:off x="3921477" y="4740239"/>
            <a:ext cx="334200" cy="358500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67" name="Google Shape;577;p56">
            <a:extLst>
              <a:ext uri="{FF2B5EF4-FFF2-40B4-BE49-F238E27FC236}">
                <a16:creationId xmlns:a16="http://schemas.microsoft.com/office/drawing/2014/main" id="{D71335FE-2D9B-4CC5-84C0-17A76FCAA592}"/>
              </a:ext>
            </a:extLst>
          </p:cNvPr>
          <p:cNvSpPr txBox="1"/>
          <p:nvPr/>
        </p:nvSpPr>
        <p:spPr>
          <a:xfrm>
            <a:off x="9291582" y="2819993"/>
            <a:ext cx="911400" cy="2385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BPM data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578;p56">
            <a:extLst>
              <a:ext uri="{FF2B5EF4-FFF2-40B4-BE49-F238E27FC236}">
                <a16:creationId xmlns:a16="http://schemas.microsoft.com/office/drawing/2014/main" id="{BB43C09A-C070-4D01-A0D6-BE63FD6F793E}"/>
              </a:ext>
            </a:extLst>
          </p:cNvPr>
          <p:cNvSpPr txBox="1"/>
          <p:nvPr/>
        </p:nvSpPr>
        <p:spPr>
          <a:xfrm>
            <a:off x="3792342" y="3488248"/>
            <a:ext cx="1066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Arial Black"/>
                <a:ea typeface="Arial Black"/>
                <a:cs typeface="Arial Black"/>
                <a:sym typeface="Arial Black"/>
              </a:rPr>
              <a:t>SOMA</a:t>
            </a:r>
            <a:endParaRPr>
              <a:solidFill>
                <a:srgbClr val="0000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69" name="Google Shape;579;p56" title="HER_2024_06_17_17_53_37_synched_MQC1LE_x.png">
            <a:extLst>
              <a:ext uri="{FF2B5EF4-FFF2-40B4-BE49-F238E27FC236}">
                <a16:creationId xmlns:a16="http://schemas.microsoft.com/office/drawing/2014/main" id="{41E600BD-A4A4-4983-9A41-0BEB589594F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94442" y="5146530"/>
            <a:ext cx="2260189" cy="1539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570;p56" title="HER_2024_06_17_17_53_37_synched_MQC1LE_y.png">
            <a:extLst>
              <a:ext uri="{FF2B5EF4-FFF2-40B4-BE49-F238E27FC236}">
                <a16:creationId xmlns:a16="http://schemas.microsoft.com/office/drawing/2014/main" id="{D8314499-0BF2-415F-AFB1-30B09B472CB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7678" y="5146537"/>
            <a:ext cx="2260189" cy="1539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580;p56" title="beta_ph_x_BEAT.png">
            <a:extLst>
              <a:ext uri="{FF2B5EF4-FFF2-40B4-BE49-F238E27FC236}">
                <a16:creationId xmlns:a16="http://schemas.microsoft.com/office/drawing/2014/main" id="{A723506C-689D-4C23-BCF5-B9638C750B32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98303" y="5102398"/>
            <a:ext cx="3949564" cy="162765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581;p56">
            <a:extLst>
              <a:ext uri="{FF2B5EF4-FFF2-40B4-BE49-F238E27FC236}">
                <a16:creationId xmlns:a16="http://schemas.microsoft.com/office/drawing/2014/main" id="{428B1CC7-AA4E-47AC-A088-2C9AB8A83169}"/>
              </a:ext>
            </a:extLst>
          </p:cNvPr>
          <p:cNvSpPr/>
          <p:nvPr/>
        </p:nvSpPr>
        <p:spPr>
          <a:xfrm>
            <a:off x="4859142" y="5057098"/>
            <a:ext cx="334200" cy="365100"/>
          </a:xfrm>
          <a:prstGeom prst="donut">
            <a:avLst>
              <a:gd name="adj" fmla="val 17058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3" name="Google Shape;582;p56">
            <a:extLst>
              <a:ext uri="{FF2B5EF4-FFF2-40B4-BE49-F238E27FC236}">
                <a16:creationId xmlns:a16="http://schemas.microsoft.com/office/drawing/2014/main" id="{AE6CD71F-E969-4367-AA91-6F09B3DB3244}"/>
              </a:ext>
            </a:extLst>
          </p:cNvPr>
          <p:cNvSpPr/>
          <p:nvPr/>
        </p:nvSpPr>
        <p:spPr>
          <a:xfrm>
            <a:off x="4940317" y="6165673"/>
            <a:ext cx="334200" cy="365100"/>
          </a:xfrm>
          <a:prstGeom prst="donut">
            <a:avLst>
              <a:gd name="adj" fmla="val 17058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74" name="Google Shape;583;p56">
            <a:extLst>
              <a:ext uri="{FF2B5EF4-FFF2-40B4-BE49-F238E27FC236}">
                <a16:creationId xmlns:a16="http://schemas.microsoft.com/office/drawing/2014/main" id="{4F03B30E-4B64-4E9E-A7FF-7B5E3FEBC490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37942" y="4156798"/>
            <a:ext cx="798175" cy="7968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976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2020679" y="278280"/>
            <a:ext cx="8249593" cy="7517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600" b="1" strike="noStrike" spc="-1">
                <a:solidFill>
                  <a:srgbClr val="2C7C9F"/>
                </a:solidFill>
                <a:latin typeface="Arial"/>
              </a:rPr>
              <a:t>WP1/WP3 </a:t>
            </a:r>
            <a:r>
              <a:rPr lang="en-US" sz="3600" b="1" strike="noStrike" spc="-1" dirty="0">
                <a:solidFill>
                  <a:srgbClr val="2C7C9F"/>
                </a:solidFill>
                <a:latin typeface="Arial"/>
              </a:rPr>
              <a:t>Secondment Task 1.2 </a:t>
            </a:r>
            <a:endParaRPr lang="en-GB" sz="3600" b="0" strike="noStrike" spc="-1" dirty="0">
              <a:latin typeface="Arial"/>
            </a:endParaRPr>
          </a:p>
        </p:txBody>
      </p:sp>
      <p:sp>
        <p:nvSpPr>
          <p:cNvPr id="82" name="CustomShape 5"/>
          <p:cNvSpPr/>
          <p:nvPr/>
        </p:nvSpPr>
        <p:spPr>
          <a:xfrm>
            <a:off x="10783800" y="6449400"/>
            <a:ext cx="13186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1A397F2E-4EB0-457F-BC5C-8BEFBA72BFA4}" type="slidenum">
              <a:rPr lang="fr-FR" sz="2000" b="0" strike="noStrike" spc="-1">
                <a:solidFill>
                  <a:srgbClr val="FFFFFF"/>
                </a:solidFill>
                <a:latin typeface="News Gothic MT"/>
                <a:ea typeface="Times New Roman"/>
              </a:rPr>
              <a:t>2</a:t>
            </a:fld>
            <a:endParaRPr lang="en-GB" sz="2000" b="0" strike="noStrike" spc="-1">
              <a:latin typeface="Arial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7FC6F2-9151-2F53-EA5B-AC4C0E0694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661467" y="6449263"/>
            <a:ext cx="2841837" cy="364618"/>
          </a:xfrm>
        </p:spPr>
        <p:txBody>
          <a:bodyPr/>
          <a:lstStyle/>
          <a:p>
            <a:r>
              <a:rPr lang="fr-FR" dirty="0">
                <a:solidFill>
                  <a:prstClr val="white"/>
                </a:solidFill>
                <a:latin typeface="News Gothic MT"/>
              </a:rPr>
              <a:t>19 </a:t>
            </a:r>
            <a:r>
              <a:rPr lang="fr-FR" dirty="0" err="1">
                <a:solidFill>
                  <a:prstClr val="white"/>
                </a:solidFill>
                <a:latin typeface="News Gothic MT"/>
              </a:rPr>
              <a:t>September</a:t>
            </a:r>
            <a:r>
              <a:rPr lang="fr-FR" dirty="0">
                <a:solidFill>
                  <a:prstClr val="white"/>
                </a:solidFill>
                <a:latin typeface="News Gothic MT"/>
              </a:rPr>
              <a:t> 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212847-A938-3341-3759-80B3C5566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0457" y="6386810"/>
            <a:ext cx="3470573" cy="461665"/>
          </a:xfrm>
        </p:spPr>
        <p:txBody>
          <a:bodyPr/>
          <a:lstStyle/>
          <a:p>
            <a:r>
              <a:rPr lang="en-US" dirty="0" err="1">
                <a:solidFill>
                  <a:prstClr val="white"/>
                </a:solidFill>
                <a:latin typeface="News Gothic MT"/>
              </a:rPr>
              <a:t>SuperKEKB</a:t>
            </a:r>
            <a:r>
              <a:rPr lang="en-US" dirty="0">
                <a:solidFill>
                  <a:prstClr val="white"/>
                </a:solidFill>
                <a:latin typeface="News Gothic MT"/>
              </a:rPr>
              <a:t> run 2025-2026 EAJADE</a:t>
            </a:r>
            <a:endParaRPr lang="fr-FR" dirty="0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5532A-474F-412C-51E2-F27851396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510A-7687-CB44-A886-7EC5AB743307}" type="slidenum">
              <a:rPr lang="fr-FR" smtClean="0">
                <a:solidFill>
                  <a:prstClr val="white"/>
                </a:solidFill>
                <a:latin typeface="News Gothic MT"/>
              </a:rPr>
              <a:pPr/>
              <a:t>2</a:t>
            </a:fld>
            <a:endParaRPr lang="fr-FR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9" name="CustomShape 8">
            <a:extLst>
              <a:ext uri="{FF2B5EF4-FFF2-40B4-BE49-F238E27FC236}">
                <a16:creationId xmlns:a16="http://schemas.microsoft.com/office/drawing/2014/main" id="{3CBF44AA-6B80-42D5-8619-787CEF050F51}"/>
              </a:ext>
            </a:extLst>
          </p:cNvPr>
          <p:cNvSpPr/>
          <p:nvPr/>
        </p:nvSpPr>
        <p:spPr>
          <a:xfrm>
            <a:off x="841680" y="3973375"/>
            <a:ext cx="235800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000" b="1" strike="noStrike" spc="-1" dirty="0">
                <a:solidFill>
                  <a:srgbClr val="2C7C9F"/>
                </a:solidFill>
                <a:latin typeface="Arial"/>
                <a:ea typeface="DejaVu Sans"/>
              </a:rPr>
              <a:t>Research Plan</a:t>
            </a:r>
            <a:endParaRPr lang="en-GB" sz="2000" b="0" strike="noStrike" spc="-1" dirty="0">
              <a:latin typeface="Arial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AEB710C-C306-4B7E-A3D5-69678E8EA4E2}"/>
              </a:ext>
            </a:extLst>
          </p:cNvPr>
          <p:cNvSpPr txBox="1"/>
          <p:nvPr/>
        </p:nvSpPr>
        <p:spPr>
          <a:xfrm>
            <a:off x="557560" y="1457101"/>
            <a:ext cx="38457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Century Gothic" panose="020B0502020202020204" pitchFamily="34" charset="0"/>
                <a:ea typeface="Malgun Gothic" panose="020B0503020000020004" pitchFamily="34" charset="-127"/>
                <a:cs typeface="Cordia New" panose="020B0304020202020204" pitchFamily="34" charset="-34"/>
              </a:rPr>
              <a:t>We are investigating unsupervised, density-based clustering methods such as DBSCAN to automatically detect anomalous </a:t>
            </a:r>
            <a:r>
              <a:rPr lang="en-US" sz="1600" dirty="0" err="1">
                <a:effectLst/>
                <a:latin typeface="Century Gothic" panose="020B0502020202020204" pitchFamily="34" charset="0"/>
                <a:ea typeface="Malgun Gothic" panose="020B0503020000020004" pitchFamily="34" charset="-127"/>
                <a:cs typeface="Cordia New" panose="020B0304020202020204" pitchFamily="34" charset="-34"/>
              </a:rPr>
              <a:t>TbT</a:t>
            </a:r>
            <a:r>
              <a:rPr lang="en-US" sz="1600" dirty="0">
                <a:effectLst/>
                <a:latin typeface="Century Gothic" panose="020B0502020202020204" pitchFamily="34" charset="0"/>
                <a:ea typeface="Malgun Gothic" panose="020B0503020000020004" pitchFamily="34" charset="-127"/>
                <a:cs typeface="Cordia New" panose="020B0304020202020204" pitchFamily="34" charset="-34"/>
              </a:rPr>
              <a:t> BPMs and comparing them with neural architectures such as autoencoders and with Isolation Forest. </a:t>
            </a:r>
            <a:endParaRPr lang="fr-FR" sz="16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797171B-77C7-43D8-BBB5-4839AD59B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3338" y="1315337"/>
            <a:ext cx="7431668" cy="4663844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CD6B3724-68B2-494E-B26E-8746ED3CFD20}"/>
              </a:ext>
            </a:extLst>
          </p:cNvPr>
          <p:cNvSpPr txBox="1"/>
          <p:nvPr/>
        </p:nvSpPr>
        <p:spPr>
          <a:xfrm>
            <a:off x="557561" y="4404729"/>
            <a:ext cx="3624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  <a:ea typeface="Malgun Gothic" panose="020B0503020000020004" pitchFamily="34" charset="-127"/>
                <a:cs typeface="Cordia New" panose="020B0304020202020204" pitchFamily="34" charset="-34"/>
              </a:rPr>
              <a:t>A</a:t>
            </a:r>
            <a:r>
              <a:rPr lang="en-US" sz="1600" dirty="0">
                <a:effectLst/>
                <a:latin typeface="Century Gothic" panose="020B0502020202020204" pitchFamily="34" charset="0"/>
                <a:ea typeface="Malgun Gothic" panose="020B0503020000020004" pitchFamily="34" charset="-127"/>
                <a:cs typeface="Cordia New" panose="020B0304020202020204" pitchFamily="34" charset="-34"/>
              </a:rPr>
              <a:t>cquire </a:t>
            </a:r>
            <a:r>
              <a:rPr lang="en-US" sz="1600" dirty="0" err="1">
                <a:effectLst/>
                <a:latin typeface="Century Gothic" panose="020B0502020202020204" pitchFamily="34" charset="0"/>
                <a:ea typeface="Malgun Gothic" panose="020B0503020000020004" pitchFamily="34" charset="-127"/>
                <a:cs typeface="Cordia New" panose="020B0304020202020204" pitchFamily="34" charset="-34"/>
              </a:rPr>
              <a:t>TbT</a:t>
            </a:r>
            <a:r>
              <a:rPr lang="en-US" sz="1600" dirty="0">
                <a:effectLst/>
                <a:latin typeface="Century Gothic" panose="020B0502020202020204" pitchFamily="34" charset="0"/>
                <a:ea typeface="Malgun Gothic" panose="020B0503020000020004" pitchFamily="34" charset="-127"/>
                <a:cs typeface="Cordia New" panose="020B0304020202020204" pitchFamily="34" charset="-34"/>
              </a:rPr>
              <a:t> BPM data during aperture measurements and IP knob and </a:t>
            </a:r>
            <a:r>
              <a:rPr lang="en-US" sz="1600" dirty="0" err="1">
                <a:effectLst/>
                <a:latin typeface="Century Gothic" panose="020B0502020202020204" pitchFamily="34" charset="0"/>
                <a:ea typeface="Malgun Gothic" panose="020B0503020000020004" pitchFamily="34" charset="-127"/>
                <a:cs typeface="Cordia New" panose="020B0304020202020204" pitchFamily="34" charset="-34"/>
              </a:rPr>
              <a:t>Lumi</a:t>
            </a:r>
            <a:r>
              <a:rPr lang="en-US" sz="1600" dirty="0">
                <a:effectLst/>
                <a:latin typeface="Century Gothic" panose="020B0502020202020204" pitchFamily="34" charset="0"/>
                <a:ea typeface="Malgun Gothic" panose="020B0503020000020004" pitchFamily="34" charset="-127"/>
                <a:cs typeface="Cordia New" panose="020B0304020202020204" pitchFamily="34" charset="-34"/>
              </a:rPr>
              <a:t> scan studies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  <a:ea typeface="Malgun Gothic" panose="020B0503020000020004" pitchFamily="34" charset="-127"/>
                <a:cs typeface="Cordia New" panose="020B0304020202020204" pitchFamily="34" charset="-34"/>
              </a:rPr>
              <a:t>Work on denoising of BPMs frequency spectra to improve non-linear optics reconstruction </a:t>
            </a:r>
            <a:endParaRPr lang="fr-FR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Brise">
  <a:themeElements>
    <a:clrScheme name="Bris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is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is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NewsPrint">
  <a:themeElements>
    <a:clrScheme name="NewsPrin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NewsPrint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2225" cap="flat">
          <a:solidFill>
            <a:schemeClr val="accent1"/>
          </a:solidFill>
          <a:prstDash val="solid"/>
          <a:round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2225" cap="flat">
          <a:solidFill>
            <a:schemeClr val="accent1"/>
          </a:solidFill>
          <a:prstDash val="solid"/>
          <a:round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22235</TotalTime>
  <Words>176</Words>
  <Application>Microsoft Office PowerPoint</Application>
  <PresentationFormat>Personnalisé</PresentationFormat>
  <Paragraphs>33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</vt:i4>
      </vt:variant>
    </vt:vector>
  </HeadingPairs>
  <TitlesOfParts>
    <vt:vector size="13" baseType="lpstr">
      <vt:lpstr>Arial</vt:lpstr>
      <vt:lpstr>Arial Black</vt:lpstr>
      <vt:lpstr>Calibri</vt:lpstr>
      <vt:lpstr>Century Gothic</vt:lpstr>
      <vt:lpstr>Helvetica</vt:lpstr>
      <vt:lpstr>News Gothic MT</vt:lpstr>
      <vt:lpstr>Poppins</vt:lpstr>
      <vt:lpstr>Times New Roman</vt:lpstr>
      <vt:lpstr>Wingdings 2</vt:lpstr>
      <vt:lpstr>1_Brise</vt:lpstr>
      <vt:lpstr>Fermilab_PPT_090815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DALENA Barbara</dc:creator>
  <cp:lastModifiedBy>DALENA Barbara</cp:lastModifiedBy>
  <cp:revision>775</cp:revision>
  <cp:lastPrinted>2021-04-08T15:55:49Z</cp:lastPrinted>
  <dcterms:modified xsi:type="dcterms:W3CDTF">2025-09-17T12:10:48Z</dcterms:modified>
</cp:coreProperties>
</file>