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5" r:id="rId3"/>
    <p:sldId id="1853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1"/>
    <p:restoredTop sz="94900" autoAdjust="0"/>
  </p:normalViewPr>
  <p:slideViewPr>
    <p:cSldViewPr snapToGrid="0" snapToObjects="1">
      <p:cViewPr varScale="1">
        <p:scale>
          <a:sx n="104" d="100"/>
          <a:sy n="104" d="100"/>
        </p:scale>
        <p:origin x="174" y="144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‹nr.›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72239920-BFCD-2E1B-4EF7-8BAE26E7E464}"/>
              </a:ext>
            </a:extLst>
          </p:cNvPr>
          <p:cNvSpPr/>
          <p:nvPr/>
        </p:nvSpPr>
        <p:spPr>
          <a:xfrm>
            <a:off x="185985" y="2874693"/>
            <a:ext cx="6041577" cy="3569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4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400" b="0" strike="noStrike" spc="-1" dirty="0">
                <a:solidFill>
                  <a:srgbClr val="0F3661"/>
                </a:solidFill>
                <a:latin typeface="Arial"/>
              </a:rPr>
              <a:t>Focus on chromatic and amplitude-dependent terms, aiming to reconcile SAD and Xsuite with experimental data.</a:t>
            </a:r>
          </a:p>
          <a:p>
            <a:pPr marL="720">
              <a:lnSpc>
                <a:spcPct val="100000"/>
              </a:lnSpc>
              <a:buClr>
                <a:srgbClr val="6FB7D7"/>
              </a:buClr>
              <a:buSzPct val="110000"/>
            </a:pPr>
            <a:endParaRPr lang="en-US" sz="1400" b="0" strike="noStrike" spc="-1" dirty="0">
              <a:solidFill>
                <a:srgbClr val="0F3661"/>
              </a:solidFill>
              <a:latin typeface="Arial"/>
            </a:endParaRPr>
          </a:p>
          <a:p>
            <a:pPr marL="349200" lvl="6" indent="-348480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400" b="0" strike="noStrike" spc="-1" dirty="0">
                <a:solidFill>
                  <a:srgbClr val="0F3661"/>
                </a:solidFill>
                <a:latin typeface="Arial"/>
              </a:rPr>
              <a:t>Perform amplitude detuning studies different optics, and benchmark the impact of octupolar elements in the ring to make potential correction strategies.</a:t>
            </a:r>
          </a:p>
          <a:p>
            <a:pPr marL="349200" lvl="1" indent="-348480"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US" sz="1400" spc="-1" dirty="0">
              <a:solidFill>
                <a:srgbClr val="0F3661"/>
              </a:solidFill>
              <a:latin typeface="Arial"/>
            </a:endParaRPr>
          </a:p>
          <a:p>
            <a:pPr marL="349200" lvl="1" indent="-348480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400" spc="-1" dirty="0">
                <a:solidFill>
                  <a:srgbClr val="0F3661"/>
                </a:solidFill>
                <a:latin typeface="Arial"/>
              </a:rPr>
              <a:t>Investigate chromatic effects with and without crab </a:t>
            </a:r>
            <a:r>
              <a:rPr lang="en-US" sz="1400" spc="-1" dirty="0" err="1">
                <a:solidFill>
                  <a:srgbClr val="0F3661"/>
                </a:solidFill>
                <a:latin typeface="Arial"/>
              </a:rPr>
              <a:t>sextupoles</a:t>
            </a:r>
            <a:r>
              <a:rPr lang="en-US" sz="1400" spc="-1" dirty="0">
                <a:solidFill>
                  <a:srgbClr val="0F3661"/>
                </a:solidFill>
                <a:latin typeface="Arial"/>
              </a:rPr>
              <a:t>.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US" sz="1400" b="0" strike="noStrike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US" sz="1400" b="0" strike="noStrike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400" b="0" strike="noStrike" spc="-1" dirty="0">
                <a:solidFill>
                  <a:srgbClr val="0F3661"/>
                </a:solidFill>
                <a:latin typeface="Arial"/>
              </a:rPr>
              <a:t>Measure and benchmark the dynamic tune change due to radiation damping in the presence of amplitude detuning.</a:t>
            </a:r>
          </a:p>
          <a:p>
            <a:pPr marL="720">
              <a:lnSpc>
                <a:spcPct val="100000"/>
              </a:lnSpc>
              <a:buClr>
                <a:srgbClr val="6FB7D7"/>
              </a:buClr>
              <a:buSzPct val="110000"/>
            </a:pPr>
            <a:endParaRPr lang="en-US" sz="1400" b="0" strike="noStrike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400" b="0" strike="noStrike" spc="-1" dirty="0">
                <a:solidFill>
                  <a:srgbClr val="0F3661"/>
                </a:solidFill>
                <a:latin typeface="Arial"/>
              </a:rPr>
              <a:t>Use the turn-by-turn for additional optics and non-linear optics studies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2000"/>
            <a:ext cx="1076220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Van Goethem Wietse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CERN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2025/11/05 – 2025/11/17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institute: Ewen </a:t>
            </a:r>
            <a:r>
              <a:rPr lang="en-GB" sz="2000" b="1" spc="-1" dirty="0">
                <a:solidFill>
                  <a:srgbClr val="002060"/>
                </a:solidFill>
                <a:latin typeface="Arial"/>
              </a:rPr>
              <a:t>M</a:t>
            </a: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aclean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any: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9400" y="2672902"/>
            <a:ext cx="777693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Overview of your research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7C92C12B-F85B-39AB-B4B5-08FE93D16E03}"/>
              </a:ext>
            </a:extLst>
          </p:cNvPr>
          <p:cNvSpPr/>
          <p:nvPr/>
        </p:nvSpPr>
        <p:spPr>
          <a:xfrm>
            <a:off x="6509386" y="2724439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5A85178-3D9A-6221-380F-6259A8AEA1D1}"/>
              </a:ext>
            </a:extLst>
          </p:cNvPr>
          <p:cNvSpPr/>
          <p:nvPr/>
        </p:nvSpPr>
        <p:spPr>
          <a:xfrm>
            <a:off x="6509386" y="3054081"/>
            <a:ext cx="3151144" cy="1507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5182-0BF0-CC09-6160-00E2769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F900DAC-8152-5B3A-B04B-A52CA942C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942B7C-15C1-1DA4-1C65-B33908B9F342}"/>
              </a:ext>
            </a:extLst>
          </p:cNvPr>
          <p:cNvSpPr txBox="1"/>
          <p:nvPr/>
        </p:nvSpPr>
        <p:spPr>
          <a:xfrm>
            <a:off x="6227561" y="3078209"/>
            <a:ext cx="57657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increasingly strong excitations with the injection kicker and analyze resulting turn-by-turn data.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measurements across different crab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strengths, octupolar components, and optics.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selected working points to allow for RDT measurements.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off-momentum measurements by varying the RF frequency to determine chromatic effects</a:t>
            </a:r>
          </a:p>
        </p:txBody>
      </p:sp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7017C-7DA7-58E2-3728-4F9850CDC995}"/>
              </a:ext>
            </a:extLst>
          </p:cNvPr>
          <p:cNvSpPr txBox="1"/>
          <p:nvPr/>
        </p:nvSpPr>
        <p:spPr>
          <a:xfrm>
            <a:off x="384247" y="3483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the one to send to Super KEKB ICB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97845-63AF-9166-EA5E-416273CE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01" y="1407884"/>
            <a:ext cx="3993182" cy="4821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FC6F2-9151-2F53-EA5B-AC4C0E0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1467" y="644926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2847-A938-3341-3759-80B3C556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457" y="6386810"/>
            <a:ext cx="3470573" cy="461665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532A-474F-412C-51E2-F278513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22202</TotalTime>
  <Words>204</Words>
  <Application>Microsoft Office PowerPoint</Application>
  <PresentationFormat>Aangepast</PresentationFormat>
  <Paragraphs>37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News Gothic MT</vt:lpstr>
      <vt:lpstr>Times New Roman</vt:lpstr>
      <vt:lpstr>Wingdings 2</vt:lpstr>
      <vt:lpstr>1_Brise</vt:lpstr>
      <vt:lpstr>Fermilab_PPT_090815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Wietse Van Goethem</dc:creator>
  <cp:lastModifiedBy>Wietse Van Goethem</cp:lastModifiedBy>
  <cp:revision>767</cp:revision>
  <cp:lastPrinted>2021-04-08T15:55:49Z</cp:lastPrinted>
  <dcterms:modified xsi:type="dcterms:W3CDTF">2025-09-19T08:32:32Z</dcterms:modified>
</cp:coreProperties>
</file>