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  <p:sldMasterId id="2147483721" r:id="rId2"/>
  </p:sldMasterIdLst>
  <p:notesMasterIdLst>
    <p:notesMasterId r:id="rId9"/>
  </p:notesMasterIdLst>
  <p:handoutMasterIdLst>
    <p:handoutMasterId r:id="rId10"/>
  </p:handoutMasterIdLst>
  <p:sldIdLst>
    <p:sldId id="296" r:id="rId3"/>
    <p:sldId id="1850" r:id="rId4"/>
    <p:sldId id="1854" r:id="rId5"/>
    <p:sldId id="1838" r:id="rId6"/>
    <p:sldId id="1855" r:id="rId7"/>
    <p:sldId id="1853" r:id="rId8"/>
  </p:sldIdLst>
  <p:sldSz cx="12179300" cy="68484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8B9"/>
    <a:srgbClr val="0432FF"/>
    <a:srgbClr val="2D8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00"/>
    <p:restoredTop sz="94940" autoAdjust="0"/>
  </p:normalViewPr>
  <p:slideViewPr>
    <p:cSldViewPr snapToGrid="0" snapToObjects="1">
      <p:cViewPr varScale="1">
        <p:scale>
          <a:sx n="88" d="100"/>
          <a:sy n="88" d="100"/>
        </p:scale>
        <p:origin x="200" y="320"/>
      </p:cViewPr>
      <p:guideLst>
        <p:guide orient="horz" pos="215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0CF6-DF5D-9544-A800-5805762FF0E5}" type="datetimeFigureOut">
              <a:rPr lang="fr-FR" smtClean="0"/>
              <a:t>11/09/2025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29B1-187E-5643-A5F4-6FB8C32E3A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5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WP1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72232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2331B-F173-A97F-9471-79CB153B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79039-9784-8916-69FC-AFD073EA6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1B6AB-88E5-154E-64FD-1D64452C3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WP1 in a nutshell</a:t>
            </a:r>
          </a:p>
        </p:txBody>
      </p:sp>
    </p:spTree>
    <p:extLst>
      <p:ext uri="{BB962C8B-B14F-4D97-AF65-F5344CB8AC3E}">
        <p14:creationId xmlns:p14="http://schemas.microsoft.com/office/powerpoint/2010/main" val="371705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719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2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8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3135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424" y="4956878"/>
            <a:ext cx="11320504" cy="1527117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997">
                <a:solidFill>
                  <a:srgbClr val="004C97"/>
                </a:solidFill>
                <a:latin typeface="Helvetica"/>
              </a:defRPr>
            </a:lvl1pPr>
            <a:lvl2pPr marL="45656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2pPr>
            <a:lvl3pPr marL="91312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3pPr>
            <a:lvl4pPr marL="136968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4pPr>
            <a:lvl5pPr marL="182624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58" y="-1"/>
            <a:ext cx="12240197" cy="89569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424" y="3946353"/>
            <a:ext cx="11320505" cy="1001656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FontTx/>
              <a:buNone/>
              <a:defRPr sz="3196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796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796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796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796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58" y="815876"/>
            <a:ext cx="12240197" cy="296198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6" y="249496"/>
            <a:ext cx="12001866" cy="3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7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483" y="970201"/>
            <a:ext cx="11551306" cy="5052336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7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484" y="970201"/>
            <a:ext cx="5602478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0086" y="970201"/>
            <a:ext cx="5614656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502" y="4758483"/>
            <a:ext cx="5601460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0083" y="4758483"/>
            <a:ext cx="5602477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1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82" y="957517"/>
            <a:ext cx="4032987" cy="5015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18696" y="957519"/>
            <a:ext cx="7122713" cy="501569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1412" y="6495179"/>
            <a:ext cx="899553" cy="240965"/>
          </a:xfrm>
        </p:spPr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38676" y="6495180"/>
            <a:ext cx="8340795" cy="249684"/>
          </a:xfrm>
        </p:spPr>
        <p:txBody>
          <a:bodyPr/>
          <a:lstStyle>
            <a:lvl1pPr>
              <a:defRPr sz="1198" dirty="0" smtClean="0"/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3674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6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453" y="970201"/>
            <a:ext cx="11570335" cy="37215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598">
                <a:solidFill>
                  <a:srgbClr val="505050"/>
                </a:solidFill>
              </a:defRPr>
            </a:lvl1pPr>
            <a:lvl2pPr marL="456560" indent="0">
              <a:buNone/>
              <a:defRPr sz="2796"/>
            </a:lvl2pPr>
            <a:lvl3pPr marL="913120" indent="0">
              <a:buNone/>
              <a:defRPr sz="2397"/>
            </a:lvl3pPr>
            <a:lvl4pPr marL="1369680" indent="0">
              <a:buNone/>
              <a:defRPr sz="1997"/>
            </a:lvl4pPr>
            <a:lvl5pPr marL="1826240" indent="0">
              <a:buNone/>
              <a:defRPr sz="1997"/>
            </a:lvl5pPr>
            <a:lvl6pPr marL="2282800" indent="0">
              <a:buNone/>
              <a:defRPr sz="1997"/>
            </a:lvl6pPr>
            <a:lvl7pPr marL="2739360" indent="0">
              <a:buNone/>
              <a:defRPr sz="1997"/>
            </a:lvl7pPr>
            <a:lvl8pPr marL="3195919" indent="0">
              <a:buNone/>
              <a:defRPr sz="1997"/>
            </a:lvl8pPr>
            <a:lvl9pPr marL="3652479" indent="0">
              <a:buNone/>
              <a:defRPr sz="199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453" y="4936140"/>
            <a:ext cx="11570335" cy="1089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27261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50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1412" y="6495179"/>
            <a:ext cx="899553" cy="240965"/>
          </a:xfrm>
        </p:spPr>
        <p:txBody>
          <a:bodyPr/>
          <a:lstStyle/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7" y="6495180"/>
            <a:ext cx="8338504" cy="242536"/>
          </a:xfrm>
        </p:spPr>
        <p:txBody>
          <a:bodyPr/>
          <a:lstStyle/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025" y="253648"/>
            <a:ext cx="11555534" cy="57948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881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 b="1" i="0" baseline="0">
                <a:latin typeface="Arial" panose="020B0604020202020204" pitchFamily="34" charset="0"/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49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8" y="6495180"/>
            <a:ext cx="8354326" cy="242536"/>
          </a:xfrm>
        </p:spPr>
        <p:txBody>
          <a:bodyPr/>
          <a:lstStyle/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397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6484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999060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1588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2421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397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6484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999060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1588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2421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397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6484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99060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1588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2421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29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3" y="103520"/>
            <a:ext cx="11570335" cy="64084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9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83" y="1041598"/>
            <a:ext cx="11551306" cy="498093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404040"/>
                </a:solidFill>
              </a:defRPr>
            </a:lvl1pPr>
            <a:lvl2pPr>
              <a:defRPr sz="2197">
                <a:solidFill>
                  <a:srgbClr val="404040"/>
                </a:solidFill>
              </a:defRPr>
            </a:lvl2pPr>
            <a:lvl3pPr>
              <a:defRPr sz="1997">
                <a:solidFill>
                  <a:srgbClr val="404040"/>
                </a:solidFill>
              </a:defRPr>
            </a:lvl3pPr>
            <a:lvl4pPr>
              <a:defRPr sz="1797">
                <a:solidFill>
                  <a:srgbClr val="40404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060" y="6506051"/>
            <a:ext cx="1433605" cy="240965"/>
          </a:xfrm>
        </p:spPr>
        <p:txBody>
          <a:bodyPr/>
          <a:lstStyle>
            <a:lvl1pPr>
              <a:defRPr sz="1198"/>
            </a:lvl1pPr>
          </a:lstStyle>
          <a:p>
            <a:r>
              <a:rPr lang="fr-FR" altLang="en-US"/>
              <a:t>19 September 2025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98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98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3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320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152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951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481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57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821124" y="6449263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</a:rPr>
              <a:t>19 September 2025</a:t>
            </a:r>
            <a:endParaRPr lang="fr-FR" kern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04112" y="6500370"/>
            <a:ext cx="2732061" cy="348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 kern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3758" y="6449263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</a:rPr>
              <a:pPr hangingPunct="1"/>
              <a:t>‹#›</a:t>
            </a:fld>
            <a:endParaRPr lang="fr-FR" sz="2000" kern="1200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F7711-5824-9A41-BA94-FE6C93E37B2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547" y="326490"/>
            <a:ext cx="1783993" cy="7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3600" b="1" i="0" kern="1200" baseline="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 baseline="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 baseline="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 baseline="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 baseline="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 baseline="0">
          <a:solidFill>
            <a:schemeClr val="tx2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19 September 2025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38504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SuperKEKB run 2025-2026 EAJADE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591060" y="4471265"/>
            <a:ext cx="1433605" cy="2409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397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567" y="6250170"/>
            <a:ext cx="11587251" cy="197715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0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hdr="0"/>
  <p:txStyles>
    <p:titleStyle>
      <a:lvl1pPr algn="l" defTabSz="456560" rtl="0" eaLnBrk="1" fontAlgn="base" hangingPunct="1">
        <a:spcBef>
          <a:spcPct val="0"/>
        </a:spcBef>
        <a:spcAft>
          <a:spcPct val="0"/>
        </a:spcAft>
        <a:defRPr sz="169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656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312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6968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624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420" indent="-34242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1910" indent="-28535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140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796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452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1080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1</a:t>
            </a:fld>
            <a:endParaRPr lang="en-US" sz="1400" dirty="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-740712" y="6449263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4904112" y="6500370"/>
            <a:ext cx="3673831" cy="313511"/>
          </a:xfrm>
        </p:spPr>
        <p:txBody>
          <a:bodyPr/>
          <a:lstStyle/>
          <a:p>
            <a:r>
              <a:rPr lang="en-US" dirty="0" err="1">
                <a:solidFill>
                  <a:prstClr val="white"/>
                </a:solidFill>
                <a:latin typeface="News Gothic MT"/>
              </a:rPr>
              <a:t>SuperKEKB</a:t>
            </a:r>
            <a:r>
              <a:rPr lang="en-US" dirty="0">
                <a:solidFill>
                  <a:prstClr val="white"/>
                </a:solidFill>
                <a:latin typeface="News Gothic MT"/>
              </a:rPr>
              <a:t> run 2025-2026 EAJADE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9" name="Flecha a la derecha con muesca 18"/>
          <p:cNvSpPr/>
          <p:nvPr/>
        </p:nvSpPr>
        <p:spPr bwMode="auto">
          <a:xfrm>
            <a:off x="429656" y="4180473"/>
            <a:ext cx="11319987" cy="1170651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08025" y="2505927"/>
            <a:ext cx="10324233" cy="1798166"/>
          </a:xfrm>
          <a:ln>
            <a:noFill/>
          </a:ln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innerShdw blurRad="330200" dist="292100" dir="5400000">
                    <a:schemeClr val="accent1">
                      <a:satMod val="190000"/>
                      <a:tint val="100000"/>
                      <a:alpha val="49000"/>
                    </a:schemeClr>
                  </a:innerShdw>
                  <a:reflection endPos="0" dist="508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SuperKEKB</a:t>
            </a:r>
            <a:r>
              <a:rPr lang="en-GB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innerShdw blurRad="330200" dist="292100" dir="5400000">
                    <a:schemeClr val="accent1">
                      <a:satMod val="190000"/>
                      <a:tint val="100000"/>
                      <a:alpha val="49000"/>
                    </a:schemeClr>
                  </a:innerShdw>
                  <a:reflection endPos="0" dist="508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 run 2025-2026</a:t>
            </a:r>
            <a:br>
              <a:rPr lang="en-GB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innerShdw blurRad="330200" dist="292100" dir="5400000">
                    <a:schemeClr val="accent1">
                      <a:satMod val="190000"/>
                      <a:tint val="100000"/>
                      <a:alpha val="49000"/>
                    </a:schemeClr>
                  </a:innerShdw>
                  <a:reflection endPos="0" dist="508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GB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innerShdw blurRad="330200" dist="292100" dir="5400000">
                    <a:schemeClr val="accent1">
                      <a:satMod val="190000"/>
                      <a:tint val="100000"/>
                      <a:alpha val="49000"/>
                    </a:schemeClr>
                  </a:innerShdw>
                  <a:reflection endPos="0" dist="508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innerShdw blurRad="330200" dist="292100" dir="5400000">
                    <a:schemeClr val="accent1">
                      <a:satMod val="190000"/>
                      <a:tint val="100000"/>
                      <a:alpha val="49000"/>
                    </a:schemeClr>
                  </a:innerShdw>
                  <a:reflection endPos="0" dist="508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WP1: R&amp;D&amp;I at currently operating state-of-the-art accelerator facilities</a:t>
            </a:r>
            <a:endParaRPr lang="en-GB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>
                  <a:lumMod val="90000"/>
                  <a:lumOff val="10000"/>
                </a:schemeClr>
              </a:solidFill>
              <a:effectLst>
                <a:innerShdw blurRad="330200" dist="292100" dir="5400000">
                  <a:schemeClr val="accent1">
                    <a:satMod val="190000"/>
                    <a:tint val="100000"/>
                    <a:alpha val="49000"/>
                  </a:schemeClr>
                </a:innerShdw>
                <a:reflection endPos="0" dist="50800" dir="5400000" sy="-100000" algn="bl" rotWithShape="0"/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9E7F11-100E-9944-9449-87B0B768573E}"/>
              </a:ext>
            </a:extLst>
          </p:cNvPr>
          <p:cNvSpPr/>
          <p:nvPr/>
        </p:nvSpPr>
        <p:spPr>
          <a:xfrm>
            <a:off x="6694386" y="5351124"/>
            <a:ext cx="4332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A. Faus-Golfe</a:t>
            </a:r>
          </a:p>
          <a:p>
            <a:endParaRPr lang="fr-FR" sz="24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890A5C-70AA-344E-9078-F326BF9B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2" y="185463"/>
            <a:ext cx="5118100" cy="2146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48BE8F-5CE5-2946-A52C-7D7AA64D2480}"/>
              </a:ext>
            </a:extLst>
          </p:cNvPr>
          <p:cNvSpPr txBox="1"/>
          <p:nvPr/>
        </p:nvSpPr>
        <p:spPr>
          <a:xfrm>
            <a:off x="2258944" y="359627"/>
            <a:ext cx="703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inherit"/>
              </a:rPr>
              <a:t>H2020-MSCA-RISE 2019</a:t>
            </a:r>
          </a:p>
        </p:txBody>
      </p:sp>
      <p:pic>
        <p:nvPicPr>
          <p:cNvPr id="4" name="Picture 3" descr="D:\IN2P3\CNRS\logo_telechargement\IN2P3-CNRS.jpg">
            <a:extLst>
              <a:ext uri="{FF2B5EF4-FFF2-40B4-BE49-F238E27FC236}">
                <a16:creationId xmlns:a16="http://schemas.microsoft.com/office/drawing/2014/main" id="{894B02BE-DFD5-FE25-7102-3FFB637E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12" y="5351124"/>
            <a:ext cx="1616881" cy="46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Connecteur droit 53">
            <a:extLst>
              <a:ext uri="{FF2B5EF4-FFF2-40B4-BE49-F238E27FC236}">
                <a16:creationId xmlns:a16="http://schemas.microsoft.com/office/drawing/2014/main" id="{1F800343-77A1-EC46-9F14-3699703AF4BC}"/>
              </a:ext>
            </a:extLst>
          </p:cNvPr>
          <p:cNvCxnSpPr>
            <a:cxnSpLocks/>
          </p:cNvCxnSpPr>
          <p:nvPr/>
        </p:nvCxnSpPr>
        <p:spPr bwMode="auto">
          <a:xfrm>
            <a:off x="10209587" y="1803040"/>
            <a:ext cx="0" cy="3464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53">
            <a:extLst>
              <a:ext uri="{FF2B5EF4-FFF2-40B4-BE49-F238E27FC236}">
                <a16:creationId xmlns:a16="http://schemas.microsoft.com/office/drawing/2014/main" id="{304CBDB1-B6C7-C242-A6A0-90CEB8F16052}"/>
              </a:ext>
            </a:extLst>
          </p:cNvPr>
          <p:cNvCxnSpPr>
            <a:cxnSpLocks/>
          </p:cNvCxnSpPr>
          <p:nvPr/>
        </p:nvCxnSpPr>
        <p:spPr bwMode="auto">
          <a:xfrm>
            <a:off x="7605251" y="1803040"/>
            <a:ext cx="0" cy="35744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e 1">
            <a:extLst>
              <a:ext uri="{FF2B5EF4-FFF2-40B4-BE49-F238E27FC236}">
                <a16:creationId xmlns:a16="http://schemas.microsoft.com/office/drawing/2014/main" id="{DDF7E14F-D770-5B4B-92CA-6F43B1099F1F}"/>
              </a:ext>
            </a:extLst>
          </p:cNvPr>
          <p:cNvGrpSpPr/>
          <p:nvPr/>
        </p:nvGrpSpPr>
        <p:grpSpPr>
          <a:xfrm>
            <a:off x="1723772" y="1393180"/>
            <a:ext cx="8485815" cy="700671"/>
            <a:chOff x="923607" y="1319330"/>
            <a:chExt cx="9202236" cy="701890"/>
          </a:xfrm>
        </p:grpSpPr>
        <p:cxnSp>
          <p:nvCxnSpPr>
            <p:cNvPr id="11" name="Connecteur droit 49">
              <a:extLst>
                <a:ext uri="{FF2B5EF4-FFF2-40B4-BE49-F238E27FC236}">
                  <a16:creationId xmlns:a16="http://schemas.microsoft.com/office/drawing/2014/main" id="{AA1E460A-082A-6A49-A5A6-61A849E5E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81420" y="1319330"/>
              <a:ext cx="0" cy="37943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50">
              <a:extLst>
                <a:ext uri="{FF2B5EF4-FFF2-40B4-BE49-F238E27FC236}">
                  <a16:creationId xmlns:a16="http://schemas.microsoft.com/office/drawing/2014/main" id="{5A3F4108-A5FB-1E42-A370-7B7E31ADA6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3607" y="1710674"/>
              <a:ext cx="9202236" cy="19229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53">
              <a:extLst>
                <a:ext uri="{FF2B5EF4-FFF2-40B4-BE49-F238E27FC236}">
                  <a16:creationId xmlns:a16="http://schemas.microsoft.com/office/drawing/2014/main" id="{76C70993-942E-2945-8CED-8ED1904F1C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0780" y="1706040"/>
              <a:ext cx="0" cy="268947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54">
              <a:extLst>
                <a:ext uri="{FF2B5EF4-FFF2-40B4-BE49-F238E27FC236}">
                  <a16:creationId xmlns:a16="http://schemas.microsoft.com/office/drawing/2014/main" id="{F01F06B9-626D-964E-BC29-AE286C2ED1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8955" y="1729903"/>
              <a:ext cx="1051" cy="291317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" name="Groupe 70">
            <a:extLst>
              <a:ext uri="{FF2B5EF4-FFF2-40B4-BE49-F238E27FC236}">
                <a16:creationId xmlns:a16="http://schemas.microsoft.com/office/drawing/2014/main" id="{78147958-FE2E-154B-BB1D-042044632E38}"/>
              </a:ext>
            </a:extLst>
          </p:cNvPr>
          <p:cNvGrpSpPr/>
          <p:nvPr/>
        </p:nvGrpSpPr>
        <p:grpSpPr>
          <a:xfrm>
            <a:off x="3217842" y="240376"/>
            <a:ext cx="6098677" cy="1330423"/>
            <a:chOff x="2798543" y="195878"/>
            <a:chExt cx="3330466" cy="99557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35F329-52A2-8E42-9B0D-17C60D1B9E9B}"/>
                </a:ext>
              </a:extLst>
            </p:cNvPr>
            <p:cNvSpPr/>
            <p:nvPr/>
          </p:nvSpPr>
          <p:spPr>
            <a:xfrm>
              <a:off x="2945035" y="239719"/>
              <a:ext cx="3139567" cy="882084"/>
            </a:xfrm>
            <a:prstGeom prst="rect">
              <a:avLst/>
            </a:prstGeom>
            <a:solidFill>
              <a:srgbClr val="FF8B33"/>
            </a:solidFill>
            <a:ln w="57150" cmpd="sng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57016"/>
              <a:endParaRPr lang="fr-FR" sz="1197" dirty="0">
                <a:solidFill>
                  <a:prstClr val="white"/>
                </a:solidFill>
                <a:highlight>
                  <a:srgbClr val="FF8B33"/>
                </a:highlight>
                <a:latin typeface="News Gothic MT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DDFC991-498D-F747-B40A-7B6281F2D00F}"/>
                </a:ext>
              </a:extLst>
            </p:cNvPr>
            <p:cNvSpPr/>
            <p:nvPr/>
          </p:nvSpPr>
          <p:spPr>
            <a:xfrm>
              <a:off x="2798543" y="195878"/>
              <a:ext cx="3330466" cy="995572"/>
            </a:xfrm>
            <a:prstGeom prst="rect">
              <a:avLst/>
            </a:prstGeom>
            <a:noFill/>
            <a:ln w="57150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43" tIns="10143" rIns="10143" bIns="10143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09919">
                <a:spcBef>
                  <a:spcPct val="0"/>
                </a:spcBef>
              </a:pP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WP1 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(112 months):</a:t>
              </a:r>
            </a:p>
            <a:p>
              <a:pPr algn="ctr" defTabSz="709919">
                <a:spcBef>
                  <a:spcPct val="0"/>
                </a:spcBef>
              </a:pP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R&amp;D&amp;I at currently operating                   state-of-the-art accelerator facilities 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B9F7E570-36CC-CC4C-B53A-93529EE084AD}"/>
              </a:ext>
            </a:extLst>
          </p:cNvPr>
          <p:cNvSpPr/>
          <p:nvPr/>
        </p:nvSpPr>
        <p:spPr>
          <a:xfrm>
            <a:off x="609293" y="2106163"/>
            <a:ext cx="266146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1.1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(57 months)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linear collider  studies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04F0604-8AAD-054D-AACC-1FAFD63416E9}"/>
              </a:ext>
            </a:extLst>
          </p:cNvPr>
          <p:cNvSpPr/>
          <p:nvPr/>
        </p:nvSpPr>
        <p:spPr>
          <a:xfrm>
            <a:off x="572752" y="3151788"/>
            <a:ext cx="2661463" cy="9294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ATF3 (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KEK)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LCLSII (SLAC)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IOTA (FNAL)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87FEB-849D-E24D-0F99-C8D87AD43080}"/>
              </a:ext>
            </a:extLst>
          </p:cNvPr>
          <p:cNvSpPr/>
          <p:nvPr/>
        </p:nvSpPr>
        <p:spPr>
          <a:xfrm>
            <a:off x="3399842" y="2106163"/>
            <a:ext cx="261852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1.2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(30 months)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circular collider studies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909A99-22ED-C481-245F-3E542E0FAE56}"/>
              </a:ext>
            </a:extLst>
          </p:cNvPr>
          <p:cNvSpPr/>
          <p:nvPr/>
        </p:nvSpPr>
        <p:spPr>
          <a:xfrm>
            <a:off x="6210984" y="2106163"/>
            <a:ext cx="2618519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1.3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(19 months) 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production for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colliders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E9639-E012-FE23-35E1-F1A26C149BFF}"/>
              </a:ext>
            </a:extLst>
          </p:cNvPr>
          <p:cNvSpPr/>
          <p:nvPr/>
        </p:nvSpPr>
        <p:spPr>
          <a:xfrm>
            <a:off x="9013014" y="2093551"/>
            <a:ext cx="2547882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1.4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(6 months)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R&amp;D on ERLs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endParaRPr lang="fr-FR" sz="20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8" name="Image 77830">
            <a:extLst>
              <a:ext uri="{FF2B5EF4-FFF2-40B4-BE49-F238E27FC236}">
                <a16:creationId xmlns:a16="http://schemas.microsoft.com/office/drawing/2014/main" id="{8F6B4CAF-0398-A33D-C1E9-4E74B92AB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87" y="6093529"/>
            <a:ext cx="1817868" cy="6993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F5C259-2189-AB9E-BC8F-6C6256D84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203" y="5079400"/>
            <a:ext cx="1558485" cy="1179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D3B651-D249-E3DA-7902-00E160B26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23"/>
          <a:stretch/>
        </p:blipFill>
        <p:spPr>
          <a:xfrm>
            <a:off x="6741493" y="5031964"/>
            <a:ext cx="2263434" cy="8188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EC8567-AFA4-DE89-54BE-36F70606F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38" y="4480033"/>
            <a:ext cx="2089978" cy="11756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BC343C-81B6-F521-9058-8F2B19A76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93" y="5294341"/>
            <a:ext cx="1826103" cy="12417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54FEEA0-73AF-ACF9-96D2-766464D2B29F}"/>
              </a:ext>
            </a:extLst>
          </p:cNvPr>
          <p:cNvSpPr/>
          <p:nvPr/>
        </p:nvSpPr>
        <p:spPr>
          <a:xfrm>
            <a:off x="6168040" y="3151788"/>
            <a:ext cx="2661463" cy="9294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SuperKEKB</a:t>
            </a: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FACETII (SLAC)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month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CEBAF (JLAB)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month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2E4C047-2809-68ED-7929-62AA0FA79EA7}"/>
              </a:ext>
            </a:extLst>
          </p:cNvPr>
          <p:cNvSpPr/>
          <p:nvPr/>
        </p:nvSpPr>
        <p:spPr>
          <a:xfrm>
            <a:off x="3400272" y="3651076"/>
            <a:ext cx="2566407" cy="123726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CEA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months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645AF9-5EA5-41AF-E982-B1BD9EDFE8C0}"/>
              </a:ext>
            </a:extLst>
          </p:cNvPr>
          <p:cNvSpPr/>
          <p:nvPr/>
        </p:nvSpPr>
        <p:spPr>
          <a:xfrm>
            <a:off x="6189511" y="4191435"/>
            <a:ext cx="2661463" cy="62170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 months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4E494D-06FC-9EB6-81B9-1ED54DAB3B7F}"/>
              </a:ext>
            </a:extLst>
          </p:cNvPr>
          <p:cNvSpPr/>
          <p:nvPr/>
        </p:nvSpPr>
        <p:spPr>
          <a:xfrm>
            <a:off x="3425898" y="3167755"/>
            <a:ext cx="2566407" cy="313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SuperKEKB</a:t>
            </a: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months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6575B2-A702-6636-B775-BF1C85871E1A}"/>
              </a:ext>
            </a:extLst>
          </p:cNvPr>
          <p:cNvSpPr/>
          <p:nvPr/>
        </p:nvSpPr>
        <p:spPr>
          <a:xfrm>
            <a:off x="9005238" y="3170832"/>
            <a:ext cx="2661463" cy="62170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CBETA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(JLAB)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CERL (KEK)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months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F9A98CA-7B9D-550C-E884-D10CDDBC9873}"/>
              </a:ext>
            </a:extLst>
          </p:cNvPr>
          <p:cNvSpPr/>
          <p:nvPr/>
        </p:nvSpPr>
        <p:spPr>
          <a:xfrm>
            <a:off x="9005237" y="3917144"/>
            <a:ext cx="2661463" cy="3139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months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8220EAB-5FA7-5A93-6521-E44646993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98" y="5386302"/>
            <a:ext cx="1147178" cy="862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304C249-C442-5A40-2A6F-25E2D8FBD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18" y="6070352"/>
            <a:ext cx="991546" cy="65384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019B4A9-77CF-5F79-4C4E-9D2D34E159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" y="5887592"/>
            <a:ext cx="1187785" cy="890231"/>
          </a:xfrm>
          <a:prstGeom prst="rect">
            <a:avLst/>
          </a:prstGeom>
        </p:spPr>
      </p:pic>
      <p:pic>
        <p:nvPicPr>
          <p:cNvPr id="27" name="Image 77831">
            <a:extLst>
              <a:ext uri="{FF2B5EF4-FFF2-40B4-BE49-F238E27FC236}">
                <a16:creationId xmlns:a16="http://schemas.microsoft.com/office/drawing/2014/main" id="{1D2543F5-B130-6351-6A6E-286F3FAD5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4881" y="5819252"/>
            <a:ext cx="906484" cy="95857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1651140-285F-F247-9EEB-A2625005E9DE}"/>
              </a:ext>
            </a:extLst>
          </p:cNvPr>
          <p:cNvSpPr/>
          <p:nvPr/>
        </p:nvSpPr>
        <p:spPr>
          <a:xfrm>
            <a:off x="577235" y="4174707"/>
            <a:ext cx="2661463" cy="185281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CEA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CSIC-IFIC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DESY -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UOXF – (34 months)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4122E-7BA9-5623-C41B-86961ADFB3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964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7CE99-8DAA-87D9-3A25-D33F84EAE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" name="Connecteur droit 53">
            <a:extLst>
              <a:ext uri="{FF2B5EF4-FFF2-40B4-BE49-F238E27FC236}">
                <a16:creationId xmlns:a16="http://schemas.microsoft.com/office/drawing/2014/main" id="{15CC540B-50A4-7B11-4EE0-577F64514B0F}"/>
              </a:ext>
            </a:extLst>
          </p:cNvPr>
          <p:cNvCxnSpPr>
            <a:cxnSpLocks/>
          </p:cNvCxnSpPr>
          <p:nvPr/>
        </p:nvCxnSpPr>
        <p:spPr bwMode="auto">
          <a:xfrm>
            <a:off x="10209587" y="1803040"/>
            <a:ext cx="0" cy="3464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53">
            <a:extLst>
              <a:ext uri="{FF2B5EF4-FFF2-40B4-BE49-F238E27FC236}">
                <a16:creationId xmlns:a16="http://schemas.microsoft.com/office/drawing/2014/main" id="{AA985B94-153F-BF54-3E98-BC00D50C4D70}"/>
              </a:ext>
            </a:extLst>
          </p:cNvPr>
          <p:cNvCxnSpPr>
            <a:cxnSpLocks/>
          </p:cNvCxnSpPr>
          <p:nvPr/>
        </p:nvCxnSpPr>
        <p:spPr bwMode="auto">
          <a:xfrm>
            <a:off x="7605251" y="1803040"/>
            <a:ext cx="0" cy="357442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e 1">
            <a:extLst>
              <a:ext uri="{FF2B5EF4-FFF2-40B4-BE49-F238E27FC236}">
                <a16:creationId xmlns:a16="http://schemas.microsoft.com/office/drawing/2014/main" id="{B30D0A4F-8A7E-DFF9-F24D-ABE96267A07E}"/>
              </a:ext>
            </a:extLst>
          </p:cNvPr>
          <p:cNvGrpSpPr/>
          <p:nvPr/>
        </p:nvGrpSpPr>
        <p:grpSpPr>
          <a:xfrm>
            <a:off x="1617496" y="1194170"/>
            <a:ext cx="8485815" cy="700671"/>
            <a:chOff x="923607" y="1319330"/>
            <a:chExt cx="9202236" cy="701890"/>
          </a:xfrm>
        </p:grpSpPr>
        <p:cxnSp>
          <p:nvCxnSpPr>
            <p:cNvPr id="11" name="Connecteur droit 49">
              <a:extLst>
                <a:ext uri="{FF2B5EF4-FFF2-40B4-BE49-F238E27FC236}">
                  <a16:creationId xmlns:a16="http://schemas.microsoft.com/office/drawing/2014/main" id="{6E2A120C-32EA-F5A7-0CB3-A67A86D2D7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81420" y="1319330"/>
              <a:ext cx="0" cy="379436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50">
              <a:extLst>
                <a:ext uri="{FF2B5EF4-FFF2-40B4-BE49-F238E27FC236}">
                  <a16:creationId xmlns:a16="http://schemas.microsoft.com/office/drawing/2014/main" id="{FADE3371-AC79-D947-7E9D-641B23D4E5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3607" y="1710674"/>
              <a:ext cx="9202236" cy="19229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53">
              <a:extLst>
                <a:ext uri="{FF2B5EF4-FFF2-40B4-BE49-F238E27FC236}">
                  <a16:creationId xmlns:a16="http://schemas.microsoft.com/office/drawing/2014/main" id="{17A44CF3-0202-9CDC-EDE8-9A28606EE6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10780" y="1706040"/>
              <a:ext cx="0" cy="268947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54">
              <a:extLst>
                <a:ext uri="{FF2B5EF4-FFF2-40B4-BE49-F238E27FC236}">
                  <a16:creationId xmlns:a16="http://schemas.microsoft.com/office/drawing/2014/main" id="{6B8FD1E1-FD61-2950-B76A-9FF6900A94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8955" y="1729903"/>
              <a:ext cx="1051" cy="291317"/>
            </a:xfrm>
            <a:prstGeom prst="line">
              <a:avLst/>
            </a:prstGeom>
            <a:noFill/>
            <a:ln w="285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" name="Groupe 70">
            <a:extLst>
              <a:ext uri="{FF2B5EF4-FFF2-40B4-BE49-F238E27FC236}">
                <a16:creationId xmlns:a16="http://schemas.microsoft.com/office/drawing/2014/main" id="{7AFCE5F3-B95A-A1AB-392B-00A891C839F0}"/>
              </a:ext>
            </a:extLst>
          </p:cNvPr>
          <p:cNvGrpSpPr/>
          <p:nvPr/>
        </p:nvGrpSpPr>
        <p:grpSpPr>
          <a:xfrm>
            <a:off x="3217842" y="240376"/>
            <a:ext cx="6098677" cy="1330423"/>
            <a:chOff x="2798543" y="195878"/>
            <a:chExt cx="3330466" cy="99557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33373E5-34DA-14D2-E64C-BAAD62997B98}"/>
                </a:ext>
              </a:extLst>
            </p:cNvPr>
            <p:cNvSpPr/>
            <p:nvPr/>
          </p:nvSpPr>
          <p:spPr>
            <a:xfrm>
              <a:off x="2945035" y="239719"/>
              <a:ext cx="3139567" cy="882084"/>
            </a:xfrm>
            <a:prstGeom prst="rect">
              <a:avLst/>
            </a:prstGeom>
            <a:solidFill>
              <a:srgbClr val="FF8B33"/>
            </a:solidFill>
            <a:ln w="57150" cmpd="sng"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457016"/>
              <a:endParaRPr lang="fr-FR" sz="1197" dirty="0">
                <a:solidFill>
                  <a:prstClr val="white"/>
                </a:solidFill>
                <a:highlight>
                  <a:srgbClr val="FF8B33"/>
                </a:highlight>
                <a:latin typeface="News Gothic MT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FCC23F5-098D-D02F-0DFA-23AD80654431}"/>
                </a:ext>
              </a:extLst>
            </p:cNvPr>
            <p:cNvSpPr/>
            <p:nvPr/>
          </p:nvSpPr>
          <p:spPr>
            <a:xfrm>
              <a:off x="2798543" y="195878"/>
              <a:ext cx="3330466" cy="995572"/>
            </a:xfrm>
            <a:prstGeom prst="rect">
              <a:avLst/>
            </a:prstGeom>
            <a:noFill/>
            <a:ln w="57150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43" tIns="10143" rIns="10143" bIns="10143" numCol="1" spcCol="1270" anchor="ctr" anchorCtr="0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709919">
                <a:spcBef>
                  <a:spcPct val="0"/>
                </a:spcBef>
              </a:pP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WP1 </a:t>
              </a:r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(112 months):</a:t>
              </a:r>
            </a:p>
            <a:p>
              <a:pPr algn="ctr" defTabSz="709919">
                <a:spcBef>
                  <a:spcPct val="0"/>
                </a:spcBef>
              </a:pP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R&amp;D&amp;I at currently operating                   state-of-the-art accelerator facilities 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B4EDB5F1-303A-B2BC-5C15-4A8E34AE81F7}"/>
              </a:ext>
            </a:extLst>
          </p:cNvPr>
          <p:cNvSpPr/>
          <p:nvPr/>
        </p:nvSpPr>
        <p:spPr>
          <a:xfrm>
            <a:off x="609293" y="2106163"/>
            <a:ext cx="266146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1.1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(57 months)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linear collider  studies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1A7EF2-9EC2-FB23-0928-DC57ACD0B668}"/>
              </a:ext>
            </a:extLst>
          </p:cNvPr>
          <p:cNvSpPr/>
          <p:nvPr/>
        </p:nvSpPr>
        <p:spPr>
          <a:xfrm>
            <a:off x="572752" y="3151788"/>
            <a:ext cx="2661463" cy="9294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ATF3 (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KEK)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LCLSII (SLAC)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IOTA (FNAL)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5835EB-3B88-F130-7B3E-E81BD88120FA}"/>
              </a:ext>
            </a:extLst>
          </p:cNvPr>
          <p:cNvSpPr/>
          <p:nvPr/>
        </p:nvSpPr>
        <p:spPr>
          <a:xfrm>
            <a:off x="3399842" y="2106163"/>
            <a:ext cx="261852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1.2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(30 months)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circular collider studies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74F622-A7AA-0229-89D0-8B02C249006D}"/>
              </a:ext>
            </a:extLst>
          </p:cNvPr>
          <p:cNvSpPr/>
          <p:nvPr/>
        </p:nvSpPr>
        <p:spPr>
          <a:xfrm>
            <a:off x="6210984" y="2106163"/>
            <a:ext cx="2618519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1.3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(19 months) 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production for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colliders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8125AE-A2EA-C6A5-9EC7-BEE0014F49FB}"/>
              </a:ext>
            </a:extLst>
          </p:cNvPr>
          <p:cNvSpPr/>
          <p:nvPr/>
        </p:nvSpPr>
        <p:spPr>
          <a:xfrm>
            <a:off x="9013014" y="2093551"/>
            <a:ext cx="2547882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Task 1.4 </a:t>
            </a:r>
            <a:r>
              <a:rPr lang="en-US" i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(6 months)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R&amp;D on ERLs</a:t>
            </a:r>
          </a:p>
          <a:p>
            <a:pPr algn="ctr" defTabSz="754290">
              <a:lnSpc>
                <a:spcPct val="90000"/>
              </a:lnSpc>
              <a:spcBef>
                <a:spcPct val="0"/>
              </a:spcBef>
            </a:pPr>
            <a:endParaRPr lang="fr-FR" sz="2000" dirty="0">
              <a:solidFill>
                <a:srgbClr val="FFFF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8" name="Image 77830">
            <a:extLst>
              <a:ext uri="{FF2B5EF4-FFF2-40B4-BE49-F238E27FC236}">
                <a16:creationId xmlns:a16="http://schemas.microsoft.com/office/drawing/2014/main" id="{3157BF7D-F9C1-1040-4DB5-15C18130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87" y="6093529"/>
            <a:ext cx="1817868" cy="6993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655BFD-2B87-513E-DB2C-02766E1E8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203" y="5079400"/>
            <a:ext cx="1558485" cy="1179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C9117A-D0C8-43CE-285B-6D73B500D5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023"/>
          <a:stretch/>
        </p:blipFill>
        <p:spPr>
          <a:xfrm>
            <a:off x="6741493" y="5031964"/>
            <a:ext cx="2263434" cy="8188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C55FBA-884D-3792-0925-58FEBE63E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38" y="4480033"/>
            <a:ext cx="2089978" cy="11756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861BEC-A9E5-D5F1-85DB-1996946F4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93" y="5294341"/>
            <a:ext cx="1826103" cy="12417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C3216F7-A1CE-5026-598F-602E52C108DD}"/>
              </a:ext>
            </a:extLst>
          </p:cNvPr>
          <p:cNvSpPr/>
          <p:nvPr/>
        </p:nvSpPr>
        <p:spPr>
          <a:xfrm>
            <a:off x="6168040" y="3151788"/>
            <a:ext cx="2661463" cy="92948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SuperKEKB</a:t>
            </a: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FACETII (SLAC)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month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CEBAF (JLAB)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month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957DF0-ED4D-44E1-5BAA-AF8D52623959}"/>
              </a:ext>
            </a:extLst>
          </p:cNvPr>
          <p:cNvSpPr/>
          <p:nvPr/>
        </p:nvSpPr>
        <p:spPr>
          <a:xfrm>
            <a:off x="3400272" y="3651076"/>
            <a:ext cx="2566407" cy="123726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CEA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months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F0E3B3-BF77-8A5E-20DC-75F6C1DF2988}"/>
              </a:ext>
            </a:extLst>
          </p:cNvPr>
          <p:cNvSpPr/>
          <p:nvPr/>
        </p:nvSpPr>
        <p:spPr>
          <a:xfrm>
            <a:off x="6189511" y="4191435"/>
            <a:ext cx="2661463" cy="62170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 months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82FC05-F26B-12AE-1149-34A8BE6F67C0}"/>
              </a:ext>
            </a:extLst>
          </p:cNvPr>
          <p:cNvSpPr/>
          <p:nvPr/>
        </p:nvSpPr>
        <p:spPr>
          <a:xfrm>
            <a:off x="3425898" y="3167755"/>
            <a:ext cx="2566407" cy="313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SuperKEKB</a:t>
            </a: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 months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E8C4F2-DAF5-B8A0-DC7E-8A651EE27031}"/>
              </a:ext>
            </a:extLst>
          </p:cNvPr>
          <p:cNvSpPr/>
          <p:nvPr/>
        </p:nvSpPr>
        <p:spPr>
          <a:xfrm>
            <a:off x="9005238" y="3170832"/>
            <a:ext cx="2661463" cy="62170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CBETA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(JLAB) – 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CERL (KEK)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months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B372B0B-4E7D-62FA-82F1-1B282A7FED5A}"/>
              </a:ext>
            </a:extLst>
          </p:cNvPr>
          <p:cNvSpPr/>
          <p:nvPr/>
        </p:nvSpPr>
        <p:spPr>
          <a:xfrm>
            <a:off x="9005237" y="3917144"/>
            <a:ext cx="2661463" cy="31393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months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86CAA63-6427-66E7-D6D1-5AA3E7A987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98" y="5386302"/>
            <a:ext cx="1147178" cy="862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7757CA2-871D-0E85-F679-DF00A0196F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18" y="6070352"/>
            <a:ext cx="991546" cy="65384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7888316E-36D6-C1D0-B12F-628CB43E92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" y="5887592"/>
            <a:ext cx="1187785" cy="890231"/>
          </a:xfrm>
          <a:prstGeom prst="rect">
            <a:avLst/>
          </a:prstGeom>
        </p:spPr>
      </p:pic>
      <p:pic>
        <p:nvPicPr>
          <p:cNvPr id="27" name="Image 77831">
            <a:extLst>
              <a:ext uri="{FF2B5EF4-FFF2-40B4-BE49-F238E27FC236}">
                <a16:creationId xmlns:a16="http://schemas.microsoft.com/office/drawing/2014/main" id="{62F1BC82-BF76-0C9D-62A8-0B9E141623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4881" y="5819252"/>
            <a:ext cx="906484" cy="95857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ED04385-E1F9-8A7B-BAF5-F32B146CCD19}"/>
              </a:ext>
            </a:extLst>
          </p:cNvPr>
          <p:cNvSpPr/>
          <p:nvPr/>
        </p:nvSpPr>
        <p:spPr>
          <a:xfrm>
            <a:off x="577235" y="4174707"/>
            <a:ext cx="2661463" cy="185281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CERN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CEA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CNRS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CSIC-IFIC –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 months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DESY - </a:t>
            </a: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months </a:t>
            </a:r>
          </a:p>
          <a:p>
            <a:pPr defTabSz="754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UOXF – (34 months)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57D5D-036E-76E9-CAAB-730D9A2DC8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FR" smtClean="0"/>
              <a:t>3</a:t>
            </a:fld>
            <a:endParaRPr lang="en-FR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4213B2-FA56-A00E-EDDC-4CF474E43C48}"/>
              </a:ext>
            </a:extLst>
          </p:cNvPr>
          <p:cNvSpPr/>
          <p:nvPr/>
        </p:nvSpPr>
        <p:spPr>
          <a:xfrm>
            <a:off x="3344895" y="1894841"/>
            <a:ext cx="2739140" cy="4788518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F5E2-2A4F-C1EF-D317-7ADF4EF3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292" y="34594"/>
            <a:ext cx="10711865" cy="1335099"/>
          </a:xfrm>
        </p:spPr>
        <p:txBody>
          <a:bodyPr/>
          <a:lstStyle/>
          <a:p>
            <a:r>
              <a:rPr lang="en-US" dirty="0"/>
              <a:t>Task 1.2:  </a:t>
            </a:r>
            <a:r>
              <a:rPr lang="en-US" sz="3200" dirty="0"/>
              <a:t>Future </a:t>
            </a:r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</a:t>
            </a:r>
            <a:r>
              <a:rPr lang="en-US" sz="3200" dirty="0"/>
              <a:t> circular collider studies </a:t>
            </a:r>
            <a:br>
              <a:rPr lang="en-US" sz="3200" dirty="0"/>
            </a:br>
            <a:r>
              <a:rPr lang="en-US" sz="2400" dirty="0"/>
              <a:t>(CERN, CEA, CNRS, INFN, 30 person-months)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F87D1-6B16-7B98-1E8B-DC1BB495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17" y="1586270"/>
            <a:ext cx="6926495" cy="49141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/>
              <a:t>SuperKEKB</a:t>
            </a:r>
            <a:r>
              <a:rPr lang="en-US" sz="2000" dirty="0"/>
              <a:t> is a state-of-the-art facility operated at KEK which is particularly well suited to study some of the main issues and challenges for future circular colliders, especially the FCC-</a:t>
            </a:r>
            <a:r>
              <a:rPr lang="en-US" sz="2000" dirty="0" err="1"/>
              <a:t>ee</a:t>
            </a:r>
            <a:r>
              <a:rPr lang="en-US" sz="2000" dirty="0"/>
              <a:t> Higgs factory under consideration at CERN. The main topics to be addressed are: (1) </a:t>
            </a:r>
            <a:r>
              <a:rPr lang="en-US" sz="2000" b="1" dirty="0"/>
              <a:t>luminosity monitoring </a:t>
            </a:r>
            <a:r>
              <a:rPr lang="en-US" sz="2000" dirty="0"/>
              <a:t>and extraction of beam parameters at interaction point (IP), (2) </a:t>
            </a:r>
            <a:r>
              <a:rPr lang="en-US" sz="2000" b="1" dirty="0"/>
              <a:t>feedback control of IP </a:t>
            </a:r>
            <a:r>
              <a:rPr lang="en-US" sz="2000" dirty="0"/>
              <a:t>beam offsets, (3) monitoring of </a:t>
            </a:r>
            <a:r>
              <a:rPr lang="en-US" sz="2000" b="1" dirty="0"/>
              <a:t>final focus magnet vibration</a:t>
            </a:r>
            <a:r>
              <a:rPr lang="en-US" sz="2000" dirty="0"/>
              <a:t> with benchmarking of simulation and evaluation of luminosity impact, (4) beam optics tuning with very </a:t>
            </a:r>
            <a:r>
              <a:rPr lang="en-US" sz="2000" b="1" dirty="0"/>
              <a:t>low </a:t>
            </a:r>
            <a:r>
              <a:rPr lang="el-GR" sz="2000" b="1" dirty="0"/>
              <a:t>β</a:t>
            </a:r>
            <a:r>
              <a:rPr lang="en-US" sz="2000" b="1" baseline="-25000" dirty="0"/>
              <a:t>y</a:t>
            </a:r>
            <a:r>
              <a:rPr lang="en-US" sz="2000" b="1" baseline="30000" dirty="0"/>
              <a:t>*</a:t>
            </a:r>
            <a:r>
              <a:rPr lang="en-US" sz="2000" b="1" dirty="0"/>
              <a:t> and crab-waist collision scheme</a:t>
            </a:r>
            <a:r>
              <a:rPr lang="en-US" sz="2000" dirty="0"/>
              <a:t>, (5) impact of </a:t>
            </a:r>
            <a:r>
              <a:rPr lang="en-US" sz="2000" b="1" dirty="0"/>
              <a:t>collective effects </a:t>
            </a:r>
            <a:r>
              <a:rPr lang="en-US" sz="2000" dirty="0"/>
              <a:t>on performance, (6) benchmarking of </a:t>
            </a:r>
            <a:r>
              <a:rPr lang="en-US" sz="2000" b="1" dirty="0"/>
              <a:t>linear and non-linear optics</a:t>
            </a:r>
            <a:r>
              <a:rPr lang="en-US" sz="2000" dirty="0"/>
              <a:t>, (7) </a:t>
            </a:r>
            <a:r>
              <a:rPr lang="en-US" sz="2000" b="1" dirty="0"/>
              <a:t>beam lifetime</a:t>
            </a:r>
            <a:r>
              <a:rPr lang="en-US" sz="2000" dirty="0"/>
              <a:t>, (8) evaluation of beam-induced </a:t>
            </a:r>
            <a:r>
              <a:rPr lang="en-US" sz="2000" b="1" dirty="0"/>
              <a:t>background in interaction region </a:t>
            </a:r>
            <a:r>
              <a:rPr lang="en-US" sz="2000" dirty="0"/>
              <a:t>and mitigation via collimation, (9) </a:t>
            </a:r>
            <a:r>
              <a:rPr lang="en-US" sz="2000" b="1" dirty="0"/>
              <a:t>machine-detector interfacing</a:t>
            </a:r>
            <a:r>
              <a:rPr lang="en-US" sz="2000" dirty="0"/>
              <a:t>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7458-EC6C-EAEC-A072-3FF3C784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85F3-B684-047E-6F22-46B9B8B2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8230" y="6500371"/>
            <a:ext cx="3847944" cy="211268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SuperKEKB run 2025-2026 EAJADE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18730-47F9-EBBB-F319-D12A95A15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4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9949D-9DE2-A7D9-51C6-351FA003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089" y="1474422"/>
            <a:ext cx="3474787" cy="262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D67CF-510A-B825-AF79-EFB3B92DF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36" y="3424237"/>
            <a:ext cx="3013844" cy="226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61570-7F4F-C871-63A5-F0E9724EE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154" y="4805872"/>
            <a:ext cx="2890062" cy="1905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0F468-8679-A46A-C323-EA19E132417C}"/>
              </a:ext>
            </a:extLst>
          </p:cNvPr>
          <p:cNvSpPr txBox="1"/>
          <p:nvPr/>
        </p:nvSpPr>
        <p:spPr>
          <a:xfrm>
            <a:off x="10125299" y="6158898"/>
            <a:ext cx="15611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SuperKEKB</a:t>
            </a:r>
            <a:r>
              <a:rPr lang="en-US" sz="1200" dirty="0"/>
              <a:t> @ KEK</a:t>
            </a:r>
          </a:p>
        </p:txBody>
      </p:sp>
    </p:spTree>
    <p:extLst>
      <p:ext uri="{BB962C8B-B14F-4D97-AF65-F5344CB8AC3E}">
        <p14:creationId xmlns:p14="http://schemas.microsoft.com/office/powerpoint/2010/main" val="123531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EFED-1B21-B3B0-8DB6-82B9F768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>
            <a:extLst>
              <a:ext uri="{FF2B5EF4-FFF2-40B4-BE49-F238E27FC236}">
                <a16:creationId xmlns:a16="http://schemas.microsoft.com/office/drawing/2014/main" id="{7BE9F91A-A721-877C-0284-DDD17B686166}"/>
              </a:ext>
            </a:extLst>
          </p:cNvPr>
          <p:cNvSpPr/>
          <p:nvPr/>
        </p:nvSpPr>
        <p:spPr>
          <a:xfrm>
            <a:off x="2020680" y="278280"/>
            <a:ext cx="7103442" cy="751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2C7C9F"/>
                </a:solidFill>
                <a:latin typeface="Arial"/>
              </a:rPr>
              <a:t>WP1 Secondment Task 1.2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79" name="CustomShape 2">
            <a:extLst>
              <a:ext uri="{FF2B5EF4-FFF2-40B4-BE49-F238E27FC236}">
                <a16:creationId xmlns:a16="http://schemas.microsoft.com/office/drawing/2014/main" id="{72239920-BFCD-2E1B-4EF7-8BAE26E7E464}"/>
              </a:ext>
            </a:extLst>
          </p:cNvPr>
          <p:cNvSpPr/>
          <p:nvPr/>
        </p:nvSpPr>
        <p:spPr>
          <a:xfrm>
            <a:off x="795280" y="3071557"/>
            <a:ext cx="3151144" cy="1507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9500"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endParaRPr lang="en-GB" sz="1800" b="0" strike="noStrike" spc="-1" dirty="0">
              <a:latin typeface="Arial"/>
            </a:endParaRPr>
          </a:p>
          <a:p>
            <a:pPr marL="349200" indent="-34848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1800" b="0" strike="noStrike" spc="-1" dirty="0">
                <a:solidFill>
                  <a:srgbClr val="0F3661"/>
                </a:solidFill>
                <a:latin typeface="Arial"/>
              </a:rPr>
              <a:t>Find improved..</a:t>
            </a:r>
          </a:p>
          <a:p>
            <a:pPr marL="349200" indent="-34848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pc="-1" dirty="0">
                <a:solidFill>
                  <a:srgbClr val="0F3661"/>
                </a:solidFill>
                <a:latin typeface="Arial"/>
              </a:rPr>
              <a:t>Optimizing...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82" name="CustomShape 5">
            <a:extLst>
              <a:ext uri="{FF2B5EF4-FFF2-40B4-BE49-F238E27FC236}">
                <a16:creationId xmlns:a16="http://schemas.microsoft.com/office/drawing/2014/main" id="{916F29FE-0DE2-3B28-4CE6-87C524DD10B9}"/>
              </a:ext>
            </a:extLst>
          </p:cNvPr>
          <p:cNvSpPr/>
          <p:nvPr/>
        </p:nvSpPr>
        <p:spPr>
          <a:xfrm>
            <a:off x="10783800" y="6449400"/>
            <a:ext cx="1318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A397F2E-4EB0-457F-BC5C-8BEFBA72BFA4}" type="slidenum">
              <a:rPr lang="fr-FR" sz="2000" b="0" strike="noStrike" spc="-1">
                <a:solidFill>
                  <a:srgbClr val="FFFFFF"/>
                </a:solidFill>
                <a:latin typeface="News Gothic MT"/>
                <a:ea typeface="Times New Roman"/>
              </a:rPr>
              <a:t>5</a:t>
            </a:fld>
            <a:endParaRPr lang="en-GB" sz="2000" b="0" strike="noStrike" spc="-1">
              <a:latin typeface="Arial"/>
            </a:endParaRPr>
          </a:p>
        </p:txBody>
      </p:sp>
      <p:sp>
        <p:nvSpPr>
          <p:cNvPr id="83" name="CustomShape 6">
            <a:extLst>
              <a:ext uri="{FF2B5EF4-FFF2-40B4-BE49-F238E27FC236}">
                <a16:creationId xmlns:a16="http://schemas.microsoft.com/office/drawing/2014/main" id="{B773F9BC-934B-181A-3894-A945F3D31E61}"/>
              </a:ext>
            </a:extLst>
          </p:cNvPr>
          <p:cNvSpPr/>
          <p:nvPr/>
        </p:nvSpPr>
        <p:spPr>
          <a:xfrm>
            <a:off x="599760" y="1242000"/>
            <a:ext cx="10762200" cy="127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8000" lnSpcReduction="20000"/>
          </a:bodyPr>
          <a:lstStyle/>
          <a:p>
            <a:pPr marL="349200" indent="-348480">
              <a:buClr>
                <a:srgbClr val="0F3661"/>
              </a:buClr>
              <a:buSzPct val="110000"/>
              <a:buFont typeface="Wingdings 2" charset="2"/>
              <a:buChar char=""/>
            </a:pPr>
            <a:r>
              <a:rPr lang="en-US" sz="2000" b="1" strike="noStrike" spc="-1" dirty="0">
                <a:solidFill>
                  <a:srgbClr val="0F3661"/>
                </a:solidFill>
                <a:latin typeface="Arial"/>
                <a:ea typeface="DejaVu Sans"/>
              </a:rPr>
              <a:t>Name: </a:t>
            </a:r>
            <a:r>
              <a:rPr lang="en-US" sz="2000" strike="noStrike" spc="-1" dirty="0">
                <a:solidFill>
                  <a:srgbClr val="0F3661"/>
                </a:solidFill>
                <a:latin typeface="Arial"/>
                <a:ea typeface="DejaVu Sans"/>
              </a:rPr>
              <a:t>Family name, First name, Middle name</a:t>
            </a:r>
            <a:endParaRPr lang="en-GB" sz="2000" strike="noStrike" spc="-1" dirty="0">
              <a:latin typeface="Arial"/>
            </a:endParaRPr>
          </a:p>
          <a:p>
            <a:pPr marL="349200" indent="-348480">
              <a:lnSpc>
                <a:spcPct val="100000"/>
              </a:lnSpc>
              <a:buClr>
                <a:srgbClr val="0F3661"/>
              </a:buClr>
              <a:buSzPct val="110000"/>
              <a:buFont typeface="Wingdings 2" charset="2"/>
              <a:buChar char=""/>
            </a:pPr>
            <a:r>
              <a:rPr lang="en-US" sz="2000" b="1" strike="noStrike" spc="-1" dirty="0">
                <a:solidFill>
                  <a:srgbClr val="0F3661"/>
                </a:solidFill>
                <a:latin typeface="Arial"/>
                <a:ea typeface="DejaVu Sans"/>
              </a:rPr>
              <a:t>Institution:</a:t>
            </a:r>
            <a:r>
              <a:rPr lang="en-US" sz="2000" b="0" strike="noStrike" spc="-1" dirty="0">
                <a:solidFill>
                  <a:srgbClr val="0F3661"/>
                </a:solidFill>
                <a:latin typeface="Arial"/>
                <a:ea typeface="DejaVu Sans"/>
              </a:rPr>
              <a:t> </a:t>
            </a:r>
            <a:endParaRPr lang="en-GB" sz="2000" b="0" strike="noStrike" spc="-1" dirty="0">
              <a:latin typeface="Arial"/>
            </a:endParaRPr>
          </a:p>
          <a:p>
            <a:pPr marL="349200" indent="-348480">
              <a:buClr>
                <a:srgbClr val="0F3661"/>
              </a:buClr>
              <a:buSzPct val="110000"/>
              <a:buFont typeface="Wingdings 2" charset="2"/>
              <a:buChar char=""/>
            </a:pPr>
            <a:r>
              <a:rPr lang="en-US" sz="2000" b="1" spc="-1" dirty="0">
                <a:solidFill>
                  <a:srgbClr val="0F3661"/>
                </a:solidFill>
                <a:latin typeface="Arial"/>
                <a:ea typeface="DejaVu Sans"/>
              </a:rPr>
              <a:t>Research Period</a:t>
            </a:r>
            <a:r>
              <a:rPr lang="en-US" sz="2000" b="1" strike="noStrike" spc="-1" dirty="0">
                <a:solidFill>
                  <a:srgbClr val="0F3661"/>
                </a:solidFill>
                <a:latin typeface="Arial"/>
                <a:ea typeface="DejaVu Sans"/>
              </a:rPr>
              <a:t>:</a:t>
            </a:r>
            <a:r>
              <a:rPr lang="en-US" sz="2000" b="0" strike="noStrike" spc="-1" dirty="0">
                <a:solidFill>
                  <a:srgbClr val="0F3661"/>
                </a:solidFill>
                <a:latin typeface="Arial"/>
                <a:ea typeface="DejaVu Sans"/>
              </a:rPr>
              <a:t> YYYY/MM/DD – YYYY/MM/DD</a:t>
            </a:r>
          </a:p>
          <a:p>
            <a:pPr marL="349200" indent="-348480">
              <a:lnSpc>
                <a:spcPct val="100000"/>
              </a:lnSpc>
              <a:buClr>
                <a:srgbClr val="0F3661"/>
              </a:buClr>
              <a:buSzPct val="110000"/>
              <a:buFont typeface="Wingdings 2" charset="2"/>
              <a:buChar char=""/>
            </a:pPr>
            <a:r>
              <a:rPr lang="en-GB" sz="2000" b="1" strike="noStrike" spc="-1" dirty="0">
                <a:solidFill>
                  <a:srgbClr val="002060"/>
                </a:solidFill>
                <a:latin typeface="Arial"/>
              </a:rPr>
              <a:t>Contact person/supervisor at your institute:</a:t>
            </a:r>
          </a:p>
          <a:p>
            <a:pPr marL="349200" indent="-348480">
              <a:lnSpc>
                <a:spcPct val="100000"/>
              </a:lnSpc>
              <a:buClr>
                <a:srgbClr val="0F3661"/>
              </a:buClr>
              <a:buSzPct val="110000"/>
              <a:buFont typeface="Wingdings 2" charset="2"/>
              <a:buChar char=""/>
            </a:pPr>
            <a:r>
              <a:rPr lang="en-GB" sz="2000" b="1" strike="noStrike" spc="-1" dirty="0">
                <a:solidFill>
                  <a:srgbClr val="002060"/>
                </a:solidFill>
                <a:latin typeface="Arial"/>
              </a:rPr>
              <a:t>Contact person/supervisor at KEK, if any:</a:t>
            </a:r>
          </a:p>
          <a:p>
            <a:pPr marL="349200" indent="-348480">
              <a:lnSpc>
                <a:spcPct val="100000"/>
              </a:lnSpc>
              <a:buClr>
                <a:srgbClr val="0F3661"/>
              </a:buClr>
              <a:buSzPct val="110000"/>
              <a:buFont typeface="Wingdings 2" charset="2"/>
              <a:buChar char=""/>
            </a:pPr>
            <a:endParaRPr lang="en-GB" sz="2000" b="1" strike="noStrike" spc="-1" dirty="0">
              <a:solidFill>
                <a:srgbClr val="002060"/>
              </a:solidFill>
              <a:latin typeface="Arial"/>
            </a:endParaRPr>
          </a:p>
          <a:p>
            <a:pPr marL="349200" indent="-348480">
              <a:lnSpc>
                <a:spcPct val="100000"/>
              </a:lnSpc>
              <a:buClr>
                <a:srgbClr val="0F3661"/>
              </a:buClr>
              <a:buSzPct val="110000"/>
              <a:buFont typeface="Wingdings 2" charset="2"/>
              <a:buChar char=""/>
            </a:pPr>
            <a:endParaRPr lang="en-GB" sz="2000" b="0" strike="noStrike" spc="-1" dirty="0">
              <a:latin typeface="Arial"/>
            </a:endParaRPr>
          </a:p>
        </p:txBody>
      </p:sp>
      <p:sp>
        <p:nvSpPr>
          <p:cNvPr id="84" name="CustomShape 7">
            <a:extLst>
              <a:ext uri="{FF2B5EF4-FFF2-40B4-BE49-F238E27FC236}">
                <a16:creationId xmlns:a16="http://schemas.microsoft.com/office/drawing/2014/main" id="{216AF2B2-CD8C-2780-C595-F322C63BF49A}"/>
              </a:ext>
            </a:extLst>
          </p:cNvPr>
          <p:cNvSpPr/>
          <p:nvPr/>
        </p:nvSpPr>
        <p:spPr>
          <a:xfrm>
            <a:off x="599400" y="2672902"/>
            <a:ext cx="7776932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2C7C9F"/>
                </a:solidFill>
                <a:latin typeface="Arial"/>
                <a:ea typeface="DejaVu Sans"/>
              </a:rPr>
              <a:t>Overview of your research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85" name="CustomShape 8">
            <a:extLst>
              <a:ext uri="{FF2B5EF4-FFF2-40B4-BE49-F238E27FC236}">
                <a16:creationId xmlns:a16="http://schemas.microsoft.com/office/drawing/2014/main" id="{7C92C12B-F85B-39AB-B4B5-08FE93D16E03}"/>
              </a:ext>
            </a:extLst>
          </p:cNvPr>
          <p:cNvSpPr/>
          <p:nvPr/>
        </p:nvSpPr>
        <p:spPr>
          <a:xfrm>
            <a:off x="6509386" y="2724439"/>
            <a:ext cx="2358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2C7C9F"/>
                </a:solidFill>
                <a:latin typeface="Arial"/>
                <a:ea typeface="DejaVu Sans"/>
              </a:rPr>
              <a:t>Research Plan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05A85178-3D9A-6221-380F-6259A8AEA1D1}"/>
              </a:ext>
            </a:extLst>
          </p:cNvPr>
          <p:cNvSpPr/>
          <p:nvPr/>
        </p:nvSpPr>
        <p:spPr>
          <a:xfrm>
            <a:off x="6509386" y="3054081"/>
            <a:ext cx="3151144" cy="1507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9500"/>
          </a:bodyPr>
          <a:lstStyle/>
          <a:p>
            <a:pPr>
              <a:lnSpc>
                <a:spcPct val="100000"/>
              </a:lnSpc>
              <a:spcBef>
                <a:spcPts val="2001"/>
              </a:spcBef>
            </a:pPr>
            <a:endParaRPr lang="en-GB" sz="1800" b="0" strike="noStrike" spc="-1" dirty="0">
              <a:latin typeface="Arial"/>
            </a:endParaRPr>
          </a:p>
          <a:p>
            <a:pPr marL="349200" indent="-34848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z="1800" b="0" strike="noStrike" spc="-1" dirty="0">
                <a:solidFill>
                  <a:srgbClr val="0F3661"/>
                </a:solidFill>
                <a:latin typeface="Arial"/>
              </a:rPr>
              <a:t>Find improved..</a:t>
            </a:r>
          </a:p>
          <a:p>
            <a:pPr marL="349200" indent="-348480">
              <a:lnSpc>
                <a:spcPct val="100000"/>
              </a:lnSpc>
              <a:buClr>
                <a:srgbClr val="6FB7D7"/>
              </a:buClr>
              <a:buSzPct val="110000"/>
              <a:buFont typeface="Wingdings 2" charset="2"/>
              <a:buChar char=""/>
            </a:pPr>
            <a:r>
              <a:rPr lang="en-US" spc="-1" dirty="0">
                <a:solidFill>
                  <a:srgbClr val="0F3661"/>
                </a:solidFill>
                <a:latin typeface="Arial"/>
              </a:rPr>
              <a:t>Optimizing...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01"/>
              </a:spcBef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9532E8-D8EC-05CA-7443-2C819346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25639" y="6440883"/>
            <a:ext cx="2841837" cy="364618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19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September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E5182-0BF0-CC09-6160-00E27697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6781" y="6441541"/>
            <a:ext cx="3481562" cy="363960"/>
          </a:xfrm>
        </p:spPr>
        <p:txBody>
          <a:bodyPr/>
          <a:lstStyle/>
          <a:p>
            <a:r>
              <a:rPr lang="en-US" dirty="0" err="1">
                <a:solidFill>
                  <a:prstClr val="white"/>
                </a:solidFill>
                <a:latin typeface="News Gothic MT"/>
              </a:rPr>
              <a:t>SuperKEKB</a:t>
            </a:r>
            <a:r>
              <a:rPr lang="en-US" dirty="0">
                <a:solidFill>
                  <a:prstClr val="white"/>
                </a:solidFill>
                <a:latin typeface="News Gothic MT"/>
              </a:rPr>
              <a:t> run 2025-2026 EAJADE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0F7EC-659C-1BE4-50C2-C8D44F48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5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28976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2020680" y="278280"/>
            <a:ext cx="7103442" cy="751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2C7C9F"/>
                </a:solidFill>
                <a:latin typeface="Arial"/>
              </a:rPr>
              <a:t>WP1 Secondment Task 1.2 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82" name="CustomShape 5"/>
          <p:cNvSpPr/>
          <p:nvPr/>
        </p:nvSpPr>
        <p:spPr>
          <a:xfrm>
            <a:off x="10783800" y="6449400"/>
            <a:ext cx="1318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1A397F2E-4EB0-457F-BC5C-8BEFBA72BFA4}" type="slidenum">
              <a:rPr lang="fr-FR" sz="2000" b="0" strike="noStrike" spc="-1">
                <a:solidFill>
                  <a:srgbClr val="FFFFFF"/>
                </a:solidFill>
                <a:latin typeface="News Gothic MT"/>
                <a:ea typeface="Times New Roman"/>
              </a:rPr>
              <a:t>6</a:t>
            </a:fld>
            <a:endParaRPr lang="en-GB" sz="20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7017C-7DA7-58E2-3728-4F9850CDC995}"/>
              </a:ext>
            </a:extLst>
          </p:cNvPr>
          <p:cNvSpPr txBox="1"/>
          <p:nvPr/>
        </p:nvSpPr>
        <p:spPr>
          <a:xfrm>
            <a:off x="384247" y="3483322"/>
            <a:ext cx="6848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the one to send to Super KEKB ICB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97845-63AF-9166-EA5E-416273CE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601" y="1407884"/>
            <a:ext cx="3993182" cy="4821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FC6F2-9151-2F53-EA5B-AC4C0E06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661467" y="6449263"/>
            <a:ext cx="2841837" cy="364618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19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September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12847-A938-3341-3759-80B3C556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0457" y="6386810"/>
            <a:ext cx="3470573" cy="461665"/>
          </a:xfrm>
        </p:spPr>
        <p:txBody>
          <a:bodyPr/>
          <a:lstStyle/>
          <a:p>
            <a:r>
              <a:rPr lang="en-US" dirty="0" err="1">
                <a:solidFill>
                  <a:prstClr val="white"/>
                </a:solidFill>
                <a:latin typeface="News Gothic MT"/>
              </a:rPr>
              <a:t>SuperKEKB</a:t>
            </a:r>
            <a:r>
              <a:rPr lang="en-US" dirty="0">
                <a:solidFill>
                  <a:prstClr val="white"/>
                </a:solidFill>
                <a:latin typeface="News Gothic MT"/>
              </a:rPr>
              <a:t> run 2025-2026 EAJADE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5532A-474F-412C-51E2-F2785139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6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22182</TotalTime>
  <Words>681</Words>
  <Application>Microsoft Macintosh PowerPoint</Application>
  <PresentationFormat>Custom</PresentationFormat>
  <Paragraphs>104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MS PGothic</vt:lpstr>
      <vt:lpstr>Arial</vt:lpstr>
      <vt:lpstr>Calibri</vt:lpstr>
      <vt:lpstr>Helvetica</vt:lpstr>
      <vt:lpstr>inherit</vt:lpstr>
      <vt:lpstr>News Gothic MT</vt:lpstr>
      <vt:lpstr>Times New Roman</vt:lpstr>
      <vt:lpstr>Wingdings 2</vt:lpstr>
      <vt:lpstr>1_Brise</vt:lpstr>
      <vt:lpstr>Fermilab_PPT_090815</vt:lpstr>
      <vt:lpstr>SuperKEKB run 2025-2026  WP1: R&amp;D&amp;I at currently operating state-of-the-art accelerator facilities</vt:lpstr>
      <vt:lpstr>PowerPoint Presentation</vt:lpstr>
      <vt:lpstr>PowerPoint Presentation</vt:lpstr>
      <vt:lpstr>Task 1.2:  Future e+e- circular collider studies  (CERN, CEA, CNRS, INFN, 30 person-months)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765</cp:revision>
  <cp:lastPrinted>2021-04-08T15:55:49Z</cp:lastPrinted>
  <dcterms:modified xsi:type="dcterms:W3CDTF">2025-09-11T08:27:49Z</dcterms:modified>
</cp:coreProperties>
</file>