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1732" r:id="rId2"/>
    <p:sldId id="1746" r:id="rId3"/>
    <p:sldId id="1747" r:id="rId4"/>
    <p:sldId id="1753" r:id="rId5"/>
    <p:sldId id="1749" r:id="rId6"/>
    <p:sldId id="1754" r:id="rId7"/>
    <p:sldId id="1750" r:id="rId8"/>
    <p:sldId id="1752" r:id="rId9"/>
    <p:sldId id="174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4" userDrawn="1">
          <p15:clr>
            <a:srgbClr val="A4A3A4"/>
          </p15:clr>
        </p15:guide>
        <p15:guide id="2" pos="415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4D4D4"/>
    <a:srgbClr val="009E00"/>
    <a:srgbClr val="ED7D31"/>
    <a:srgbClr val="00CF00"/>
    <a:srgbClr val="00E700"/>
    <a:srgbClr val="9DC3E6"/>
    <a:srgbClr val="70AD47"/>
    <a:srgbClr val="2F528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43" autoAdjust="0"/>
    <p:restoredTop sz="87697" autoAdjust="0"/>
  </p:normalViewPr>
  <p:slideViewPr>
    <p:cSldViewPr snapToGrid="0">
      <p:cViewPr>
        <p:scale>
          <a:sx n="100" d="100"/>
          <a:sy n="100" d="100"/>
        </p:scale>
        <p:origin x="1248" y="378"/>
      </p:cViewPr>
      <p:guideLst>
        <p:guide orient="horz" pos="3884"/>
        <p:guide pos="41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ECF43-C794-4417-A1B7-B8277D1B690C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3611D-5292-4E15-B654-A8E4F85128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609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3611D-5292-4E15-B654-A8E4F85128F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859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3611D-5292-4E15-B654-A8E4F85128F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336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3611D-5292-4E15-B654-A8E4F85128F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351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3611D-5292-4E15-B654-A8E4F85128F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469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3611D-5292-4E15-B654-A8E4F85128F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278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3611D-5292-4E15-B654-A8E4F85128F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155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3611D-5292-4E15-B654-A8E4F85128F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387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3611D-5292-4E15-B654-A8E4F85128F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155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1C0A02-DB44-42D9-B00F-946673562E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09713"/>
            <a:ext cx="9144000" cy="15806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FE4A63C-12BB-4660-9A29-EEFB947E5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76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87924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322869-FE7F-484A-8918-B7F92194C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068" y="42984"/>
            <a:ext cx="9320463" cy="542967"/>
          </a:xfrm>
        </p:spPr>
        <p:txBody>
          <a:bodyPr>
            <a:noAutofit/>
          </a:bodyPr>
          <a:lstStyle>
            <a:lvl1pPr algn="ctr">
              <a:defRPr sz="4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A9E2FB-A10A-40E4-B81C-9E5EDB70A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619" y="1166028"/>
            <a:ext cx="9982200" cy="495775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3DE2FB6-3A4F-4085-B006-34B93E6E5DC4}"/>
              </a:ext>
            </a:extLst>
          </p:cNvPr>
          <p:cNvCxnSpPr/>
          <p:nvPr userDrawn="1"/>
        </p:nvCxnSpPr>
        <p:spPr>
          <a:xfrm>
            <a:off x="29630" y="712255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47D04696-319A-4AE9-A31B-D417B4E503E6}"/>
              </a:ext>
            </a:extLst>
          </p:cNvPr>
          <p:cNvSpPr txBox="1"/>
          <p:nvPr userDrawn="1"/>
        </p:nvSpPr>
        <p:spPr>
          <a:xfrm>
            <a:off x="10839752" y="6597978"/>
            <a:ext cx="872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2D0823D-3A50-45D9-BD72-4222AAEF6620}" type="slidenum">
              <a:rPr lang="fr-FR" sz="1400" smtClean="0"/>
              <a:pPr algn="ctr"/>
              <a:t>‹N°›</a:t>
            </a:fld>
            <a:r>
              <a:rPr lang="fr-FR" sz="1400" dirty="0"/>
              <a:t> /9</a:t>
            </a:r>
          </a:p>
        </p:txBody>
      </p:sp>
      <p:sp>
        <p:nvSpPr>
          <p:cNvPr id="10" name="Espace réservé du pied de page 7">
            <a:extLst>
              <a:ext uri="{FF2B5EF4-FFF2-40B4-BE49-F238E27FC236}">
                <a16:creationId xmlns:a16="http://schemas.microsoft.com/office/drawing/2014/main" id="{2BE4D466-6E48-4F18-A32E-EF1FF1C55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9918" y="6597978"/>
            <a:ext cx="6412164" cy="271007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r>
              <a:rPr lang="fr-FR" dirty="0"/>
              <a:t>Formation FINN- A.G. THINK 2025</a:t>
            </a:r>
          </a:p>
        </p:txBody>
      </p:sp>
      <p:sp>
        <p:nvSpPr>
          <p:cNvPr id="11" name="Espace réservé de la date 5">
            <a:extLst>
              <a:ext uri="{FF2B5EF4-FFF2-40B4-BE49-F238E27FC236}">
                <a16:creationId xmlns:a16="http://schemas.microsoft.com/office/drawing/2014/main" id="{190AD79F-EEB8-497B-9316-E88A16CD99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0800" y="6597978"/>
            <a:ext cx="1196179" cy="268458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r>
              <a:rPr lang="fr-FR" dirty="0"/>
              <a:t>16/10/2025</a:t>
            </a:r>
          </a:p>
        </p:txBody>
      </p:sp>
    </p:spTree>
    <p:extLst>
      <p:ext uri="{BB962C8B-B14F-4D97-AF65-F5344CB8AC3E}">
        <p14:creationId xmlns:p14="http://schemas.microsoft.com/office/powerpoint/2010/main" val="338708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ED06D2-A150-463A-B7E1-15DED7594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35A26F-5D84-42AD-A8BD-5CB9C2BD4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CD1CBA6-F66F-4502-A64B-9CCF90FA6284}"/>
              </a:ext>
            </a:extLst>
          </p:cNvPr>
          <p:cNvSpPr txBox="1"/>
          <p:nvPr userDrawn="1"/>
        </p:nvSpPr>
        <p:spPr>
          <a:xfrm>
            <a:off x="10721193" y="6578318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2D0823D-3A50-45D9-BD72-4222AAEF6620}" type="slidenum">
              <a:rPr lang="fr-FR" sz="1400" smtClean="0"/>
              <a:pPr/>
              <a:t>‹N°›</a:t>
            </a:fld>
            <a:r>
              <a:rPr lang="fr-FR" sz="1400" dirty="0"/>
              <a:t> /9</a:t>
            </a:r>
          </a:p>
        </p:txBody>
      </p:sp>
      <p:sp>
        <p:nvSpPr>
          <p:cNvPr id="9" name="Espace réservé du pied de page 7">
            <a:extLst>
              <a:ext uri="{FF2B5EF4-FFF2-40B4-BE49-F238E27FC236}">
                <a16:creationId xmlns:a16="http://schemas.microsoft.com/office/drawing/2014/main" id="{6128F5F6-C303-4E06-949C-F938D07BB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9918" y="6597978"/>
            <a:ext cx="6412164" cy="271007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r>
              <a:rPr lang="fr-FR" dirty="0"/>
              <a:t>Formation FINN- A.G. THINK 2025</a:t>
            </a:r>
          </a:p>
        </p:txBody>
      </p:sp>
      <p:sp>
        <p:nvSpPr>
          <p:cNvPr id="10" name="Espace réservé de la date 5">
            <a:extLst>
              <a:ext uri="{FF2B5EF4-FFF2-40B4-BE49-F238E27FC236}">
                <a16:creationId xmlns:a16="http://schemas.microsoft.com/office/drawing/2014/main" id="{D2E29B52-30FC-4CC4-B4B0-719A157C4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0800" y="6597978"/>
            <a:ext cx="1196179" cy="268458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r>
              <a:rPr lang="fr-FR" dirty="0"/>
              <a:t>16/10/2025</a:t>
            </a:r>
          </a:p>
        </p:txBody>
      </p:sp>
    </p:spTree>
    <p:extLst>
      <p:ext uri="{BB962C8B-B14F-4D97-AF65-F5344CB8AC3E}">
        <p14:creationId xmlns:p14="http://schemas.microsoft.com/office/powerpoint/2010/main" val="1005205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F587E0-8F30-4E20-B387-33D330A61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44603"/>
            <a:ext cx="5181600" cy="4932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0CFB7DC-69C3-4ACA-ACD0-35D9B581B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44603"/>
            <a:ext cx="5181600" cy="493236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81F20824-645A-4E05-B866-6145547DB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068" y="42984"/>
            <a:ext cx="9320463" cy="542967"/>
          </a:xfrm>
        </p:spPr>
        <p:txBody>
          <a:bodyPr>
            <a:noAutofit/>
          </a:bodyPr>
          <a:lstStyle>
            <a:lvl1pPr algn="ctr">
              <a:defRPr sz="4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90C68ED-68E4-4BE9-964F-96D4002E3043}"/>
              </a:ext>
            </a:extLst>
          </p:cNvPr>
          <p:cNvSpPr txBox="1"/>
          <p:nvPr userDrawn="1"/>
        </p:nvSpPr>
        <p:spPr>
          <a:xfrm>
            <a:off x="10839752" y="6597978"/>
            <a:ext cx="872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2D0823D-3A50-45D9-BD72-4222AAEF6620}" type="slidenum">
              <a:rPr lang="fr-FR" sz="1400" smtClean="0"/>
              <a:pPr algn="ctr"/>
              <a:t>‹N°›</a:t>
            </a:fld>
            <a:r>
              <a:rPr lang="fr-FR" sz="1400" dirty="0"/>
              <a:t> /9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68EE242-9524-4899-A373-26E3AAAE2305}"/>
              </a:ext>
            </a:extLst>
          </p:cNvPr>
          <p:cNvCxnSpPr/>
          <p:nvPr userDrawn="1"/>
        </p:nvCxnSpPr>
        <p:spPr>
          <a:xfrm>
            <a:off x="29630" y="712255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pied de page 7">
            <a:extLst>
              <a:ext uri="{FF2B5EF4-FFF2-40B4-BE49-F238E27FC236}">
                <a16:creationId xmlns:a16="http://schemas.microsoft.com/office/drawing/2014/main" id="{5E6399C9-B8B5-4A59-8220-A220B01AE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9918" y="6597978"/>
            <a:ext cx="6412164" cy="271007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r>
              <a:rPr lang="fr-FR" dirty="0"/>
              <a:t>Formation FINN- A.G. THINK 2025</a:t>
            </a:r>
          </a:p>
        </p:txBody>
      </p:sp>
      <p:sp>
        <p:nvSpPr>
          <p:cNvPr id="16" name="Espace réservé de la date 5">
            <a:extLst>
              <a:ext uri="{FF2B5EF4-FFF2-40B4-BE49-F238E27FC236}">
                <a16:creationId xmlns:a16="http://schemas.microsoft.com/office/drawing/2014/main" id="{FD25369B-620C-487D-A603-E09063767B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800" y="6597978"/>
            <a:ext cx="1196179" cy="268458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r>
              <a:rPr lang="fr-FR" dirty="0"/>
              <a:t>16/10/2025</a:t>
            </a:r>
          </a:p>
        </p:txBody>
      </p:sp>
    </p:spTree>
    <p:extLst>
      <p:ext uri="{BB962C8B-B14F-4D97-AF65-F5344CB8AC3E}">
        <p14:creationId xmlns:p14="http://schemas.microsoft.com/office/powerpoint/2010/main" val="134085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0197070C-E4A1-4B19-AE19-C1B6461D5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068" y="42984"/>
            <a:ext cx="9320463" cy="542967"/>
          </a:xfrm>
        </p:spPr>
        <p:txBody>
          <a:bodyPr>
            <a:noAutofit/>
          </a:bodyPr>
          <a:lstStyle>
            <a:lvl1pPr algn="ctr">
              <a:defRPr sz="4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F8B4C8F-FB1C-411B-9BDB-B76A2A350E56}"/>
              </a:ext>
            </a:extLst>
          </p:cNvPr>
          <p:cNvSpPr txBox="1"/>
          <p:nvPr userDrawn="1"/>
        </p:nvSpPr>
        <p:spPr>
          <a:xfrm>
            <a:off x="10839752" y="6597978"/>
            <a:ext cx="872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2D0823D-3A50-45D9-BD72-4222AAEF6620}" type="slidenum">
              <a:rPr lang="fr-FR" sz="1400" smtClean="0"/>
              <a:pPr algn="ctr"/>
              <a:t>‹N°›</a:t>
            </a:fld>
            <a:r>
              <a:rPr lang="fr-FR" sz="1400" dirty="0"/>
              <a:t> /9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F18CFFA9-C9AB-4D11-94F6-F0710265797D}"/>
              </a:ext>
            </a:extLst>
          </p:cNvPr>
          <p:cNvCxnSpPr/>
          <p:nvPr userDrawn="1"/>
        </p:nvCxnSpPr>
        <p:spPr>
          <a:xfrm>
            <a:off x="29630" y="712255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pied de page 7">
            <a:extLst>
              <a:ext uri="{FF2B5EF4-FFF2-40B4-BE49-F238E27FC236}">
                <a16:creationId xmlns:a16="http://schemas.microsoft.com/office/drawing/2014/main" id="{BFDFEE46-AB68-42C8-9D53-2DE30EFC9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9918" y="6597978"/>
            <a:ext cx="6412164" cy="271007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r>
              <a:rPr lang="fr-FR" dirty="0"/>
              <a:t>Formation FINN- A.G. THINK 2025</a:t>
            </a:r>
          </a:p>
        </p:txBody>
      </p:sp>
      <p:sp>
        <p:nvSpPr>
          <p:cNvPr id="14" name="Espace réservé de la date 5">
            <a:extLst>
              <a:ext uri="{FF2B5EF4-FFF2-40B4-BE49-F238E27FC236}">
                <a16:creationId xmlns:a16="http://schemas.microsoft.com/office/drawing/2014/main" id="{828D161F-85C6-4903-9DDC-71DEB2CC0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0800" y="6597978"/>
            <a:ext cx="1196179" cy="268458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r>
              <a:rPr lang="fr-FR" dirty="0"/>
              <a:t>16/10/2025</a:t>
            </a:r>
          </a:p>
        </p:txBody>
      </p:sp>
    </p:spTree>
    <p:extLst>
      <p:ext uri="{BB962C8B-B14F-4D97-AF65-F5344CB8AC3E}">
        <p14:creationId xmlns:p14="http://schemas.microsoft.com/office/powerpoint/2010/main" val="383848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E32AF20-D9BD-4BD7-8E57-3B8875500C09}"/>
              </a:ext>
            </a:extLst>
          </p:cNvPr>
          <p:cNvSpPr/>
          <p:nvPr userDrawn="1"/>
        </p:nvSpPr>
        <p:spPr>
          <a:xfrm>
            <a:off x="10016368" y="6606414"/>
            <a:ext cx="2175632" cy="260023"/>
          </a:xfrm>
          <a:prstGeom prst="rect">
            <a:avLst/>
          </a:prstGeom>
          <a:solidFill>
            <a:srgbClr val="599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6C4932-0FF8-4EFC-B602-833AB2E01039}"/>
              </a:ext>
            </a:extLst>
          </p:cNvPr>
          <p:cNvSpPr/>
          <p:nvPr userDrawn="1"/>
        </p:nvSpPr>
        <p:spPr>
          <a:xfrm>
            <a:off x="2175632" y="6606414"/>
            <a:ext cx="7840736" cy="260022"/>
          </a:xfrm>
          <a:prstGeom prst="rect">
            <a:avLst/>
          </a:prstGeom>
          <a:solidFill>
            <a:srgbClr val="7AA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904788-356A-4921-BFF3-3FDFB4DDDC54}"/>
              </a:ext>
            </a:extLst>
          </p:cNvPr>
          <p:cNvSpPr/>
          <p:nvPr userDrawn="1"/>
        </p:nvSpPr>
        <p:spPr>
          <a:xfrm>
            <a:off x="0" y="6606414"/>
            <a:ext cx="2175632" cy="263666"/>
          </a:xfrm>
          <a:prstGeom prst="rect">
            <a:avLst/>
          </a:prstGeom>
          <a:solidFill>
            <a:srgbClr val="9BC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EFE3C76-8DFE-4871-8CDC-17397B606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321" y="716598"/>
            <a:ext cx="9448800" cy="822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8992C8-4D61-426E-9425-D5913409A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5320" y="1825625"/>
            <a:ext cx="94488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46BEE55-1297-4C20-BDF1-29C7584985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3"/>
          <a:stretch/>
        </p:blipFill>
        <p:spPr>
          <a:xfrm>
            <a:off x="11207617" y="92362"/>
            <a:ext cx="720724" cy="524310"/>
          </a:xfrm>
          <a:prstGeom prst="rect">
            <a:avLst/>
          </a:prstGeom>
        </p:spPr>
      </p:pic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277ACC7C-5BE3-4DA0-A7FE-B2F6F80B8092}"/>
              </a:ext>
            </a:extLst>
          </p:cNvPr>
          <p:cNvSpPr txBox="1">
            <a:spLocks/>
          </p:cNvSpPr>
          <p:nvPr userDrawn="1"/>
        </p:nvSpPr>
        <p:spPr>
          <a:xfrm>
            <a:off x="11567979" y="646785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0" name="Espace réservé du pied de page 7">
            <a:extLst>
              <a:ext uri="{FF2B5EF4-FFF2-40B4-BE49-F238E27FC236}">
                <a16:creationId xmlns:a16="http://schemas.microsoft.com/office/drawing/2014/main" id="{1076CF0A-DD27-4E8F-9777-4AC5E09A1C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9918" y="6597978"/>
            <a:ext cx="6412164" cy="271007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r>
              <a:rPr lang="fr-FR" dirty="0"/>
              <a:t>Formation FINN- A.G. THINK 2025</a:t>
            </a:r>
          </a:p>
        </p:txBody>
      </p:sp>
      <p:sp>
        <p:nvSpPr>
          <p:cNvPr id="12" name="Espace réservé de la date 5">
            <a:extLst>
              <a:ext uri="{FF2B5EF4-FFF2-40B4-BE49-F238E27FC236}">
                <a16:creationId xmlns:a16="http://schemas.microsoft.com/office/drawing/2014/main" id="{4E2A39CC-8021-444D-9D0F-459A112061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0800" y="6597978"/>
            <a:ext cx="1196179" cy="268458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r>
              <a:rPr lang="fr-FR" dirty="0"/>
              <a:t>16/10/2025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33B5085-99B9-4ABC-B568-345937BD02A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8790" y="37017"/>
            <a:ext cx="904020" cy="63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7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karenalabs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3">
            <a:extLst>
              <a:ext uri="{FF2B5EF4-FFF2-40B4-BE49-F238E27FC236}">
                <a16:creationId xmlns:a16="http://schemas.microsoft.com/office/drawing/2014/main" id="{B1B16004-B152-42FE-8851-A540EC3FCE33}"/>
              </a:ext>
            </a:extLst>
          </p:cNvPr>
          <p:cNvSpPr txBox="1">
            <a:spLocks/>
          </p:cNvSpPr>
          <p:nvPr/>
        </p:nvSpPr>
        <p:spPr>
          <a:xfrm>
            <a:off x="1041162" y="1916568"/>
            <a:ext cx="10109675" cy="15124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fr-FR" sz="3600" b="1" dirty="0">
                <a:ln w="1905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Formation à l’outil FINN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80C70A4-7D9D-45C3-B4E2-543F8D3D02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4950500"/>
            <a:ext cx="9144000" cy="632291"/>
          </a:xfrm>
        </p:spPr>
        <p:txBody>
          <a:bodyPr>
            <a:normAutofit lnSpcReduction="10000"/>
          </a:bodyPr>
          <a:lstStyle/>
          <a:p>
            <a:r>
              <a:rPr lang="fr-FR" sz="1600" dirty="0"/>
              <a:t>Willy Perrin- IPHC</a:t>
            </a:r>
          </a:p>
          <a:p>
            <a:r>
              <a:rPr lang="fr-FR" sz="1600" dirty="0"/>
              <a:t>AG THINK 2025</a:t>
            </a: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546869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FF62CD-19AB-4E5B-BFB3-89FC69926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Général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229DE1-5EC8-4108-881F-0FBA25A2B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Formation à l’IPHC du 8-10 octobre 2025</a:t>
            </a:r>
          </a:p>
          <a:p>
            <a:r>
              <a:rPr lang="fr-FR" dirty="0"/>
              <a:t>8 participants</a:t>
            </a:r>
          </a:p>
          <a:p>
            <a:r>
              <a:rPr lang="fr-FR" dirty="0"/>
              <a:t>Formation réalisé par </a:t>
            </a:r>
            <a:r>
              <a:rPr lang="fr-FR" dirty="0" err="1">
                <a:hlinkClick r:id="rId3"/>
              </a:rPr>
              <a:t>Makarenalabs</a:t>
            </a:r>
            <a:endParaRPr lang="fr-FR" dirty="0"/>
          </a:p>
          <a:p>
            <a:pPr lvl="1"/>
            <a:r>
              <a:rPr lang="fr-FR" dirty="0"/>
              <a:t>Entreprise Italienne</a:t>
            </a:r>
          </a:p>
          <a:p>
            <a:pPr lvl="1"/>
            <a:r>
              <a:rPr lang="fr-FR" dirty="0"/>
              <a:t>Contact : enrico.giordano@makarenalabs.com</a:t>
            </a:r>
          </a:p>
          <a:p>
            <a:r>
              <a:rPr lang="fr-FR" dirty="0"/>
              <a:t>Objectif : « implémenter un réseau de neurone en utilisant l’outil FINN »</a:t>
            </a:r>
          </a:p>
          <a:p>
            <a:pPr lvl="1"/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D2FD8B-F017-4122-A388-0FF87FA5F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Formation FINN- A.G. THINK 2025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DB2C3E-EAB6-4F62-9533-E7A72308958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16/10/2025</a:t>
            </a:r>
            <a:endParaRPr lang="fr-FR" dirty="0"/>
          </a:p>
        </p:txBody>
      </p:sp>
      <p:pic>
        <p:nvPicPr>
          <p:cNvPr id="1026" name="Picture 2" descr="Home - MakarenaLabs">
            <a:extLst>
              <a:ext uri="{FF2B5EF4-FFF2-40B4-BE49-F238E27FC236}">
                <a16:creationId xmlns:a16="http://schemas.microsoft.com/office/drawing/2014/main" id="{0A166661-981D-487E-98F1-21B4F3DA6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097" y="4753538"/>
            <a:ext cx="4105878" cy="114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tHub - Xilinx/finn: Dataflow compiler for QNN inference on FPGAs">
            <a:extLst>
              <a:ext uri="{FF2B5EF4-FFF2-40B4-BE49-F238E27FC236}">
                <a16:creationId xmlns:a16="http://schemas.microsoft.com/office/drawing/2014/main" id="{0215E318-94C9-4E8E-BD14-A69F2792B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633" y="4753537"/>
            <a:ext cx="3702798" cy="114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240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D560EA-37D5-4E23-B387-71D52BE2F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2286F1-528D-4ABE-BB62-00D985907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Prise en main de Vitis HLS</a:t>
            </a:r>
          </a:p>
          <a:p>
            <a:r>
              <a:rPr lang="fr-FR" dirty="0"/>
              <a:t>Qu’est-ce qu’un CNN et comment l’implémenter ?</a:t>
            </a:r>
          </a:p>
          <a:p>
            <a:r>
              <a:rPr lang="fr-FR" dirty="0"/>
              <a:t>Implémenter un CNN avec FINN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CD63A6C-15B3-481F-B1A7-482134A96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Formation FINN- A.G. THINK 2025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6EF31A-8D10-4BC3-BB68-0AECAE19820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16/10/2025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ED0EB23-14C3-4181-B193-15BBAD3C3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476" y="2962275"/>
            <a:ext cx="8381273" cy="328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19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E43657-A287-4967-BBF4-0606DEE87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Prise en main de Vitis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681D6B-2563-4482-B34B-D89AF4C42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Introduction a Vitis HLS</a:t>
            </a:r>
          </a:p>
          <a:p>
            <a:pPr lvl="1"/>
            <a:r>
              <a:rPr lang="fr-FR" dirty="0"/>
              <a:t>Flot C/C++ -&gt; RTL</a:t>
            </a:r>
          </a:p>
          <a:p>
            <a:pPr lvl="1"/>
            <a:r>
              <a:rPr lang="fr-FR" dirty="0"/>
              <a:t>Importance des </a:t>
            </a:r>
            <a:r>
              <a:rPr lang="fr-FR" dirty="0" err="1"/>
              <a:t>pragma</a:t>
            </a:r>
            <a:endParaRPr lang="fr-FR" dirty="0"/>
          </a:p>
          <a:p>
            <a:r>
              <a:rPr lang="fr-FR" dirty="0"/>
              <a:t>Implémentation d’un additionneur</a:t>
            </a:r>
          </a:p>
          <a:p>
            <a:pPr lvl="1"/>
            <a:r>
              <a:rPr lang="fr-FR" dirty="0" err="1"/>
              <a:t>Pynq</a:t>
            </a:r>
            <a:r>
              <a:rPr lang="fr-FR" dirty="0"/>
              <a:t> </a:t>
            </a:r>
            <a:r>
              <a:rPr lang="fr-FR" dirty="0" err="1"/>
              <a:t>board</a:t>
            </a:r>
            <a:r>
              <a:rPr lang="fr-FR" dirty="0"/>
              <a:t> 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2640C6F-B299-499D-86BB-BE6ED8A3F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Formation FINN- A.G. THINK 2025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7C8CDA2-970B-471C-A5C6-EBDE61F3508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16/10/2025</a:t>
            </a:r>
            <a:endParaRPr lang="fr-FR" dirty="0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0E9C570-9CF6-4FD2-9CA2-24023133D4DA}"/>
              </a:ext>
            </a:extLst>
          </p:cNvPr>
          <p:cNvGrpSpPr/>
          <p:nvPr/>
        </p:nvGrpSpPr>
        <p:grpSpPr>
          <a:xfrm>
            <a:off x="6293887" y="4556808"/>
            <a:ext cx="5574561" cy="1566153"/>
            <a:chOff x="578588" y="4794729"/>
            <a:chExt cx="5574561" cy="1566153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BFEE8ACE-80B4-4DB9-951E-8A26DF2CBC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333" t="17301" r="19646" b="12973"/>
            <a:stretch/>
          </p:blipFill>
          <p:spPr>
            <a:xfrm>
              <a:off x="4197276" y="4998784"/>
              <a:ext cx="1955873" cy="1254798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CEC07663-3710-4DC9-84E1-7A1CE627B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8588" y="4794729"/>
              <a:ext cx="3618689" cy="1566153"/>
            </a:xfrm>
            <a:prstGeom prst="rect">
              <a:avLst/>
            </a:prstGeom>
          </p:spPr>
        </p:pic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3923441C-AC3C-4267-B33C-994AC0BF7A1E}"/>
              </a:ext>
            </a:extLst>
          </p:cNvPr>
          <p:cNvGrpSpPr/>
          <p:nvPr/>
        </p:nvGrpSpPr>
        <p:grpSpPr>
          <a:xfrm>
            <a:off x="745123" y="4712485"/>
            <a:ext cx="4831135" cy="1254798"/>
            <a:chOff x="4811949" y="2828925"/>
            <a:chExt cx="4831135" cy="1254798"/>
          </a:xfrm>
        </p:grpSpPr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351DB267-4A30-458F-8A4A-09ECFB06C8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5729" r="12467" b="12608"/>
            <a:stretch/>
          </p:blipFill>
          <p:spPr>
            <a:xfrm>
              <a:off x="7190767" y="2828925"/>
              <a:ext cx="2452317" cy="1254798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585012E4-DC3E-4169-8FF4-5086608E9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11949" y="3035030"/>
              <a:ext cx="2568102" cy="787940"/>
            </a:xfrm>
            <a:prstGeom prst="rect">
              <a:avLst/>
            </a:prstGeom>
          </p:spPr>
        </p:pic>
      </p:grpSp>
      <p:pic>
        <p:nvPicPr>
          <p:cNvPr id="2052" name="Picture 4" descr="PYNQ-Z2 Development Board - DFRobot | Mouser">
            <a:extLst>
              <a:ext uri="{FF2B5EF4-FFF2-40B4-BE49-F238E27FC236}">
                <a16:creationId xmlns:a16="http://schemas.microsoft.com/office/drawing/2014/main" id="{2B60D993-DDF4-49A3-8300-AD2D88674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278" y="1128369"/>
            <a:ext cx="2982541" cy="216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853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745A43-B023-4DE2-8FAC-F993F1194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 aux CNN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CB1A55-B5DD-4E5A-9D6D-42EC9E00B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889" y="930280"/>
            <a:ext cx="9982200" cy="4957758"/>
          </a:xfrm>
        </p:spPr>
        <p:txBody>
          <a:bodyPr/>
          <a:lstStyle/>
          <a:p>
            <a:r>
              <a:rPr lang="fr-FR" dirty="0"/>
              <a:t>Introductions aux </a:t>
            </a:r>
            <a:r>
              <a:rPr lang="fr-FR" dirty="0" err="1"/>
              <a:t>CNNs</a:t>
            </a:r>
            <a:endParaRPr lang="fr-FR" dirty="0"/>
          </a:p>
          <a:p>
            <a:pPr lvl="1"/>
            <a:r>
              <a:rPr lang="fr-FR" dirty="0"/>
              <a:t>Architecture : Convolution, </a:t>
            </a:r>
            <a:r>
              <a:rPr lang="fr-FR" dirty="0" err="1"/>
              <a:t>Pooling</a:t>
            </a:r>
            <a:r>
              <a:rPr lang="fr-FR" dirty="0"/>
              <a:t>, activation…</a:t>
            </a:r>
          </a:p>
          <a:p>
            <a:pPr lvl="1"/>
            <a:r>
              <a:rPr lang="fr-FR" dirty="0"/>
              <a:t>Entrainement : </a:t>
            </a:r>
            <a:r>
              <a:rPr lang="fr-FR" dirty="0" err="1"/>
              <a:t>loss</a:t>
            </a:r>
            <a:r>
              <a:rPr lang="fr-FR" dirty="0"/>
              <a:t> </a:t>
            </a:r>
            <a:r>
              <a:rPr lang="fr-FR" dirty="0" err="1"/>
              <a:t>function</a:t>
            </a:r>
            <a:r>
              <a:rPr lang="fr-FR" dirty="0"/>
              <a:t>, </a:t>
            </a:r>
            <a:r>
              <a:rPr lang="fr-FR" dirty="0" err="1"/>
              <a:t>optimizers</a:t>
            </a:r>
            <a:r>
              <a:rPr lang="fr-FR" dirty="0"/>
              <a:t> </a:t>
            </a:r>
            <a:r>
              <a:rPr lang="fr-FR" dirty="0" err="1"/>
              <a:t>accuracy</a:t>
            </a:r>
            <a:endParaRPr lang="fr-FR" dirty="0"/>
          </a:p>
          <a:p>
            <a:pPr lvl="1"/>
            <a:r>
              <a:rPr lang="fr-FR" dirty="0"/>
              <a:t>Quantification</a:t>
            </a:r>
          </a:p>
          <a:p>
            <a:r>
              <a:rPr lang="fr-FR" dirty="0"/>
              <a:t>Entrainement d’un CNN</a:t>
            </a:r>
          </a:p>
          <a:p>
            <a:pPr lvl="1"/>
            <a:r>
              <a:rPr lang="fr-FR" dirty="0" err="1"/>
              <a:t>Tensorflow</a:t>
            </a:r>
            <a:endParaRPr lang="fr-FR" dirty="0"/>
          </a:p>
          <a:p>
            <a:pPr lvl="1"/>
            <a:r>
              <a:rPr lang="fr-FR" dirty="0" err="1"/>
              <a:t>PyTorch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51BFABA-0D41-41F3-B1CD-6C1524FD86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Formation FINN- A.G. THINK 2025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FB49FC-F0C8-4C71-8B56-B934C2E057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16/10/2025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44F0B83-A522-45F1-BFA3-A69A0AE8BB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89" t="3290" r="20128" b="9336"/>
          <a:stretch/>
        </p:blipFill>
        <p:spPr>
          <a:xfrm>
            <a:off x="9496426" y="762556"/>
            <a:ext cx="2095499" cy="219422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A5A60B1-7477-4284-8C11-F1268A310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694" y="4079569"/>
            <a:ext cx="4707306" cy="251840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F5C853C-298D-444E-90C1-D9B7DC90F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0" y="3861540"/>
            <a:ext cx="4285236" cy="266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93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948C94-121B-4C3E-869E-6A2CCF2E9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Construction d’un CNN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0763FC-A136-4D76-9869-DD654E8B2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69" y="867479"/>
            <a:ext cx="6108482" cy="5047545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fr-FR" sz="10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#2. </a:t>
            </a:r>
            <a:r>
              <a:rPr lang="fr-FR" sz="10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define</a:t>
            </a:r>
            <a:r>
              <a:rPr lang="fr-FR" sz="10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the CNN model</a:t>
            </a:r>
            <a:endParaRPr lang="fr-FR" sz="10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fr-FR" sz="1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FR" sz="10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CNNModel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FR" sz="10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nn</a:t>
            </a:r>
            <a:r>
              <a:rPr lang="fr-FR" sz="10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FR" sz="10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Module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FR" sz="10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FR" sz="1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__init__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FR" sz="1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FR" sz="1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super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FR" sz="10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CNNModel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FR" sz="1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fr-FR" sz="1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__init__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FR" sz="1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.conv1 </a:t>
            </a:r>
            <a:r>
              <a:rPr lang="fr-FR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nn.Conv2d(</a:t>
            </a:r>
            <a:r>
              <a:rPr lang="fr-FR" sz="1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FR" sz="1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32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FR" sz="1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fr-FR" sz="1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padding</a:t>
            </a:r>
            <a:r>
              <a:rPr lang="fr-FR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FR" sz="1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fr-FR" sz="10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1 input </a:t>
            </a:r>
            <a:r>
              <a:rPr lang="fr-FR" sz="10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channel</a:t>
            </a:r>
            <a:r>
              <a:rPr lang="fr-FR" sz="10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fr-FR" sz="10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grayscale</a:t>
            </a:r>
            <a:r>
              <a:rPr lang="fr-FR" sz="10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), 32 output channels, 3x3 kernel</a:t>
            </a:r>
            <a:endParaRPr lang="fr-FR" sz="10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FR" sz="10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fr-FR" sz="10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.pool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FR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nn.MaxPool2d(</a:t>
            </a:r>
            <a:r>
              <a:rPr lang="fr-FR" sz="1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FR" sz="1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fr-FR" sz="10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2x2 max </a:t>
            </a:r>
            <a:r>
              <a:rPr lang="fr-FR" sz="10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pooling</a:t>
            </a:r>
            <a:endParaRPr lang="fr-FR" sz="10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FR" sz="1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.conv2 </a:t>
            </a:r>
            <a:r>
              <a:rPr lang="fr-FR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nn.Conv2d(</a:t>
            </a:r>
            <a:r>
              <a:rPr lang="fr-FR" sz="1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32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FR" sz="1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64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FR" sz="1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fr-FR" sz="1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padding</a:t>
            </a:r>
            <a:r>
              <a:rPr lang="fr-FR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FR" sz="1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fr-FR" sz="10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8 input channels, 16 output channels</a:t>
            </a:r>
            <a:endParaRPr lang="fr-FR" sz="10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FR" sz="1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.fc1 </a:t>
            </a:r>
            <a:r>
              <a:rPr lang="fr-FR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FR" sz="10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nn.Linear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FR" sz="1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64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FR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FR" sz="1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7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FR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FR" sz="1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7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FR" sz="1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64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fr-FR" sz="10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(</a:t>
            </a:r>
            <a:r>
              <a:rPr lang="fr-FR" sz="10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input_size</a:t>
            </a:r>
            <a:r>
              <a:rPr lang="fr-FR" sz="10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, output size) # </a:t>
            </a:r>
            <a:r>
              <a:rPr lang="fr-FR" sz="10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Fully</a:t>
            </a:r>
            <a:r>
              <a:rPr lang="fr-FR" sz="10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FR" sz="10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connected</a:t>
            </a:r>
            <a:r>
              <a:rPr lang="fr-FR" sz="10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layer</a:t>
            </a:r>
            <a:endParaRPr lang="fr-FR" sz="10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FR" sz="1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.fc2 </a:t>
            </a:r>
            <a:r>
              <a:rPr lang="fr-FR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FR" sz="10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nn.Linear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FR" sz="1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64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FR" sz="1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fr-FR" sz="10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Output layer for 10 classes</a:t>
            </a:r>
            <a:endParaRPr lang="fr-FR" sz="10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FR" sz="10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FR" sz="1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forward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FR" sz="1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FR" sz="1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): </a:t>
            </a:r>
            <a:r>
              <a:rPr lang="fr-FR" sz="10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fonction appelé automatiquement, doit avoir ce nom !</a:t>
            </a:r>
            <a:endParaRPr lang="fr-FR" sz="10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x </a:t>
            </a:r>
            <a:r>
              <a:rPr lang="fr-FR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FR" sz="10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fr-FR" sz="10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.pool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FR" sz="10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torch.relu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FR" sz="1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.conv1(x))) </a:t>
            </a:r>
            <a:r>
              <a:rPr lang="fr-FR" sz="10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Conv1 + </a:t>
            </a:r>
            <a:r>
              <a:rPr lang="fr-FR" sz="10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ReLU</a:t>
            </a:r>
            <a:r>
              <a:rPr lang="fr-FR" sz="10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fr-FR" sz="10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Pooling</a:t>
            </a:r>
            <a:endParaRPr lang="fr-FR" sz="10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x </a:t>
            </a:r>
            <a:r>
              <a:rPr lang="fr-FR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FR" sz="10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fr-FR" sz="10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.pool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FR" sz="10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torch.relu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FR" sz="1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.conv2(x))) </a:t>
            </a:r>
            <a:r>
              <a:rPr lang="fr-FR" sz="10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Conv2 + </a:t>
            </a:r>
            <a:r>
              <a:rPr lang="fr-FR" sz="10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ReLU</a:t>
            </a:r>
            <a:r>
              <a:rPr lang="fr-FR" sz="10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fr-FR" sz="10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Pooling</a:t>
            </a:r>
            <a:endParaRPr lang="fr-FR" sz="10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x </a:t>
            </a:r>
            <a:r>
              <a:rPr lang="fr-FR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FR" sz="10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x.view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FR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fr-FR" sz="1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FR" sz="1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64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FR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FR" sz="1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7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FR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FR" sz="1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7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fr-FR" sz="10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</a:t>
            </a:r>
            <a:r>
              <a:rPr lang="fr-FR" sz="10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Flatten</a:t>
            </a:r>
            <a:r>
              <a:rPr lang="fr-FR" sz="10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the </a:t>
            </a:r>
            <a:r>
              <a:rPr lang="fr-FR" sz="10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tensor</a:t>
            </a:r>
            <a:endParaRPr lang="fr-FR" sz="10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x </a:t>
            </a:r>
            <a:r>
              <a:rPr lang="fr-FR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FR" sz="10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torch.relu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FR" sz="1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.fc1(x)) </a:t>
            </a:r>
            <a:r>
              <a:rPr lang="fr-FR" sz="10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</a:t>
            </a:r>
            <a:r>
              <a:rPr lang="fr-FR" sz="10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Fully</a:t>
            </a:r>
            <a:r>
              <a:rPr lang="fr-FR" sz="10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FR" sz="10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connected</a:t>
            </a:r>
            <a:r>
              <a:rPr lang="fr-FR" sz="10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layer + </a:t>
            </a:r>
            <a:r>
              <a:rPr lang="fr-FR" sz="10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ReLU</a:t>
            </a:r>
            <a:endParaRPr lang="fr-FR" sz="10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x </a:t>
            </a:r>
            <a:r>
              <a:rPr lang="fr-FR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FR" sz="1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.fc2(x) </a:t>
            </a:r>
            <a:r>
              <a:rPr lang="fr-FR" sz="10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Output layer</a:t>
            </a:r>
            <a:endParaRPr lang="fr-FR" sz="10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FR" sz="1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</a:t>
            </a:r>
          </a:p>
          <a:p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model </a:t>
            </a:r>
            <a:r>
              <a:rPr lang="fr-FR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FR" sz="10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CNNModel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endParaRPr lang="fr-FR" sz="10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0502D-444C-4B81-B902-867A310C5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Formation FINN- A.G. THINK 2025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888591-A810-4F91-B3F2-461F6D7CFB8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16/10/2025</a:t>
            </a:r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B001F36F-5BF3-4E29-8798-DC6EFBDE339D}"/>
              </a:ext>
            </a:extLst>
          </p:cNvPr>
          <p:cNvSpPr txBox="1">
            <a:spLocks/>
          </p:cNvSpPr>
          <p:nvPr/>
        </p:nvSpPr>
        <p:spPr>
          <a:xfrm>
            <a:off x="6238876" y="1156746"/>
            <a:ext cx="5879880" cy="421957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#2. </a:t>
            </a:r>
            <a:r>
              <a:rPr lang="fr-FR" sz="10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build</a:t>
            </a:r>
            <a:r>
              <a:rPr lang="fr-FR" sz="10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FR" sz="10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cnn</a:t>
            </a:r>
            <a:r>
              <a:rPr lang="fr-FR" sz="10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model</a:t>
            </a:r>
            <a:endParaRPr lang="fr-FR" sz="10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model </a:t>
            </a:r>
            <a:r>
              <a:rPr lang="fr-FR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FR" sz="10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models.Sequential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([</a:t>
            </a:r>
          </a:p>
          <a:p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layers.Conv2D(</a:t>
            </a:r>
            <a:r>
              <a:rPr lang="fr-FR" sz="1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(</a:t>
            </a:r>
            <a:r>
              <a:rPr lang="fr-FR" sz="1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fr-FR" sz="1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), </a:t>
            </a:r>
            <a:r>
              <a:rPr lang="fr-FR" sz="1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activation</a:t>
            </a:r>
            <a:r>
              <a:rPr lang="fr-FR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FR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'relu'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fr-FR" sz="1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input_shape</a:t>
            </a:r>
            <a:r>
              <a:rPr lang="fr-FR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FR" sz="1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28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fr-FR" sz="1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28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fr-FR" sz="1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)),</a:t>
            </a:r>
            <a:r>
              <a:rPr lang="fr-FR" sz="10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#1st </a:t>
            </a:r>
            <a:r>
              <a:rPr lang="fr-FR" sz="10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parameter</a:t>
            </a:r>
            <a:r>
              <a:rPr lang="fr-FR" sz="10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FR" sz="10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is</a:t>
            </a:r>
            <a:r>
              <a:rPr lang="fr-FR" sz="10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FR" sz="10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number</a:t>
            </a:r>
            <a:r>
              <a:rPr lang="fr-FR" sz="10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of </a:t>
            </a:r>
            <a:r>
              <a:rPr lang="fr-FR" sz="10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filters</a:t>
            </a:r>
            <a:r>
              <a:rPr lang="fr-FR" sz="10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, 2nd </a:t>
            </a:r>
            <a:r>
              <a:rPr lang="fr-FR" sz="10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is</a:t>
            </a:r>
            <a:r>
              <a:rPr lang="fr-FR" sz="10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kernel size</a:t>
            </a:r>
            <a:endParaRPr lang="fr-FR" sz="10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FR" sz="10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#le nombre de filtres est choisi en fonction de la complexité des images</a:t>
            </a:r>
            <a:endParaRPr lang="fr-FR" sz="10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FR" sz="10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dois toujours être une puissance de 2 (8,16,32,64...)</a:t>
            </a:r>
            <a:endParaRPr lang="fr-FR" sz="10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FR" sz="10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#le kernel size est souvent (3,3) ou (5,5)</a:t>
            </a:r>
            <a:endParaRPr lang="fr-FR" sz="10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layers.MaxPooling2D((</a:t>
            </a:r>
            <a:r>
              <a:rPr lang="fr-FR" sz="1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fr-FR" sz="1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)),</a:t>
            </a:r>
          </a:p>
          <a:p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layers.Conv2D(</a:t>
            </a:r>
            <a:r>
              <a:rPr lang="fr-FR" sz="1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16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(</a:t>
            </a:r>
            <a:r>
              <a:rPr lang="fr-FR" sz="1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fr-FR" sz="1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), </a:t>
            </a:r>
            <a:r>
              <a:rPr lang="fr-FR" sz="1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activation</a:t>
            </a:r>
            <a:r>
              <a:rPr lang="fr-FR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FR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'relu'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),</a:t>
            </a:r>
          </a:p>
          <a:p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layers.MaxPooling2D((</a:t>
            </a:r>
            <a:r>
              <a:rPr lang="fr-FR" sz="1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fr-FR" sz="1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)),</a:t>
            </a:r>
          </a:p>
          <a:p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FR" sz="10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layers.Flatten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</a:t>
            </a:r>
          </a:p>
          <a:p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FR" sz="10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layers.Dense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FR" sz="1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64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fr-FR" sz="1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activation</a:t>
            </a:r>
            <a:r>
              <a:rPr lang="fr-FR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FR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'relu'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),</a:t>
            </a:r>
          </a:p>
          <a:p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FR" sz="10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layers.Dense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FR" sz="1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FR" sz="1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activation</a:t>
            </a:r>
            <a:r>
              <a:rPr lang="fr-FR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FR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fr-FR" sz="10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softmax</a:t>
            </a:r>
            <a:r>
              <a:rPr lang="fr-FR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fr-FR" sz="10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#10 </a:t>
            </a:r>
            <a:r>
              <a:rPr lang="fr-FR" sz="10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classesfor</a:t>
            </a:r>
            <a:r>
              <a:rPr lang="fr-FR" sz="10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digits 0-9</a:t>
            </a:r>
            <a:endParaRPr lang="fr-FR" sz="10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fr-FR" sz="10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])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D9A13AD-1B3C-4E7C-987A-6BF0A366C9CE}"/>
              </a:ext>
            </a:extLst>
          </p:cNvPr>
          <p:cNvSpPr txBox="1"/>
          <p:nvPr/>
        </p:nvSpPr>
        <p:spPr>
          <a:xfrm>
            <a:off x="7749031" y="5657851"/>
            <a:ext cx="300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Tensorflow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5217C6F-5D36-44AE-ACAE-EE42C981C8B2}"/>
              </a:ext>
            </a:extLst>
          </p:cNvPr>
          <p:cNvSpPr txBox="1"/>
          <p:nvPr/>
        </p:nvSpPr>
        <p:spPr>
          <a:xfrm>
            <a:off x="1386889" y="5959804"/>
            <a:ext cx="300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PyTorch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750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0F696F-66B8-4582-B902-D9C47B891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Implémentation avec FINN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1D805C-CA2B-4AA0-B372-6925CADC6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800" y="1242388"/>
            <a:ext cx="9982200" cy="5199861"/>
          </a:xfrm>
        </p:spPr>
        <p:txBody>
          <a:bodyPr/>
          <a:lstStyle/>
          <a:p>
            <a:r>
              <a:rPr lang="fr-FR" dirty="0"/>
              <a:t>FINN : </a:t>
            </a:r>
            <a:r>
              <a:rPr lang="fr-FR" dirty="0" err="1"/>
              <a:t>framework</a:t>
            </a:r>
            <a:r>
              <a:rPr lang="fr-FR" dirty="0"/>
              <a:t> open-source (AMD)</a:t>
            </a:r>
          </a:p>
          <a:p>
            <a:pPr lvl="1"/>
            <a:r>
              <a:rPr lang="fr-FR" dirty="0"/>
              <a:t>Implémenter un NN quantifier dans un FPGA</a:t>
            </a:r>
          </a:p>
          <a:p>
            <a:pPr lvl="1"/>
            <a:r>
              <a:rPr lang="fr-FR" dirty="0"/>
              <a:t>Très adapté aux </a:t>
            </a:r>
            <a:r>
              <a:rPr lang="fr-FR" dirty="0" err="1"/>
              <a:t>CNNs</a:t>
            </a:r>
            <a:endParaRPr lang="fr-FR" dirty="0"/>
          </a:p>
          <a:p>
            <a:r>
              <a:rPr lang="fr-FR" dirty="0" err="1"/>
              <a:t>Brevitas</a:t>
            </a:r>
            <a:r>
              <a:rPr lang="fr-FR" dirty="0"/>
              <a:t> : Librairie </a:t>
            </a:r>
            <a:r>
              <a:rPr lang="fr-FR" dirty="0" err="1"/>
              <a:t>PyTorch</a:t>
            </a:r>
            <a:r>
              <a:rPr lang="fr-FR" dirty="0"/>
              <a:t> de quantification</a:t>
            </a:r>
          </a:p>
          <a:p>
            <a:pPr lvl="1"/>
            <a:r>
              <a:rPr lang="fr-FR" dirty="0"/>
              <a:t>Quantification </a:t>
            </a:r>
            <a:r>
              <a:rPr lang="fr-FR" dirty="0" err="1"/>
              <a:t>Aware</a:t>
            </a:r>
            <a:r>
              <a:rPr lang="fr-FR" dirty="0"/>
              <a:t> </a:t>
            </a:r>
            <a:r>
              <a:rPr lang="fr-FR" dirty="0" err="1"/>
              <a:t>trainnig</a:t>
            </a:r>
            <a:r>
              <a:rPr lang="fr-FR" dirty="0"/>
              <a:t> (QAT)</a:t>
            </a:r>
          </a:p>
          <a:p>
            <a:pPr lvl="1"/>
            <a:r>
              <a:rPr lang="fr-FR" dirty="0"/>
              <a:t>Obligatoire pour FINN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D545BC7-A2F6-4F43-8F05-C6B9BAA3B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Formation FINN- A.G. THINK 2025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75EDAEE-81BB-465F-A75C-226213D8A18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16/10/2025</a:t>
            </a:r>
            <a:endParaRPr lang="fr-FR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B4B01547-B507-40ED-A0A0-5D088EA4923D}"/>
              </a:ext>
            </a:extLst>
          </p:cNvPr>
          <p:cNvGrpSpPr/>
          <p:nvPr/>
        </p:nvGrpSpPr>
        <p:grpSpPr>
          <a:xfrm>
            <a:off x="8702890" y="1391044"/>
            <a:ext cx="2105029" cy="4162030"/>
            <a:chOff x="8448671" y="1143000"/>
            <a:chExt cx="2105029" cy="416203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B625F00-C6FE-40D8-AB0A-939B1CBC8898}"/>
                </a:ext>
              </a:extLst>
            </p:cNvPr>
            <p:cNvSpPr/>
            <p:nvPr/>
          </p:nvSpPr>
          <p:spPr>
            <a:xfrm>
              <a:off x="8448675" y="1143000"/>
              <a:ext cx="2105025" cy="800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Définition NN</a:t>
              </a:r>
            </a:p>
            <a:p>
              <a:pPr algn="ctr"/>
              <a:r>
                <a:rPr lang="fr-FR" dirty="0"/>
                <a:t>(</a:t>
              </a:r>
              <a:r>
                <a:rPr lang="fr-FR" dirty="0" err="1"/>
                <a:t>PyTorch</a:t>
              </a:r>
              <a:r>
                <a:rPr lang="fr-FR" dirty="0"/>
                <a:t>)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CDBB2DA-9AC8-4B9C-B755-A7E5D33D6291}"/>
                </a:ext>
              </a:extLst>
            </p:cNvPr>
            <p:cNvSpPr/>
            <p:nvPr/>
          </p:nvSpPr>
          <p:spPr>
            <a:xfrm>
              <a:off x="8448675" y="2257425"/>
              <a:ext cx="2105025" cy="800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Quantification et exportation</a:t>
              </a:r>
            </a:p>
            <a:p>
              <a:pPr algn="ctr"/>
              <a:r>
                <a:rPr lang="fr-FR" dirty="0"/>
                <a:t>(</a:t>
              </a:r>
              <a:r>
                <a:rPr lang="fr-FR" dirty="0" err="1"/>
                <a:t>Brevitas</a:t>
              </a:r>
              <a:r>
                <a:rPr lang="fr-FR" dirty="0"/>
                <a:t>)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455C78F-22D5-49D5-9939-6AF51BB141AE}"/>
                </a:ext>
              </a:extLst>
            </p:cNvPr>
            <p:cNvSpPr/>
            <p:nvPr/>
          </p:nvSpPr>
          <p:spPr>
            <a:xfrm>
              <a:off x="8448672" y="3390505"/>
              <a:ext cx="2105025" cy="800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Compilation</a:t>
              </a:r>
              <a:br>
                <a:rPr lang="fr-FR" dirty="0"/>
              </a:br>
              <a:r>
                <a:rPr lang="fr-FR" dirty="0"/>
                <a:t>(FINN)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EA4835C-90B5-446C-8B15-F2454C11611B}"/>
                </a:ext>
              </a:extLst>
            </p:cNvPr>
            <p:cNvSpPr/>
            <p:nvPr/>
          </p:nvSpPr>
          <p:spPr>
            <a:xfrm>
              <a:off x="8448671" y="4504930"/>
              <a:ext cx="2105025" cy="800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Synthèse</a:t>
              </a:r>
            </a:p>
            <a:p>
              <a:pPr algn="ctr"/>
              <a:r>
                <a:rPr lang="fr-FR" dirty="0"/>
                <a:t>(</a:t>
              </a:r>
              <a:r>
                <a:rPr lang="fr-FR" dirty="0" err="1"/>
                <a:t>Vivado</a:t>
              </a:r>
              <a:r>
                <a:rPr lang="fr-FR" dirty="0"/>
                <a:t>)</a:t>
              </a:r>
            </a:p>
          </p:txBody>
        </p: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88BF58A9-5E4C-431C-B5FC-BF48A056FEA2}"/>
                </a:ext>
              </a:extLst>
            </p:cNvPr>
            <p:cNvCxnSpPr>
              <a:stCxn id="6" idx="2"/>
              <a:endCxn id="7" idx="0"/>
            </p:cNvCxnSpPr>
            <p:nvPr/>
          </p:nvCxnSpPr>
          <p:spPr>
            <a:xfrm>
              <a:off x="9501188" y="1943100"/>
              <a:ext cx="0" cy="31432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805F4B7C-A4B2-405A-BCA8-7D751BD9EC85}"/>
                </a:ext>
              </a:extLst>
            </p:cNvPr>
            <p:cNvCxnSpPr/>
            <p:nvPr/>
          </p:nvCxnSpPr>
          <p:spPr>
            <a:xfrm>
              <a:off x="9501185" y="3057525"/>
              <a:ext cx="0" cy="31432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F0ABAFE5-0123-41BC-AE8A-F08D01CB15EA}"/>
                </a:ext>
              </a:extLst>
            </p:cNvPr>
            <p:cNvCxnSpPr/>
            <p:nvPr/>
          </p:nvCxnSpPr>
          <p:spPr>
            <a:xfrm>
              <a:off x="9501183" y="4190605"/>
              <a:ext cx="0" cy="31432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960A0F3D-EED8-4333-9AA1-6746E17934F2}"/>
              </a:ext>
            </a:extLst>
          </p:cNvPr>
          <p:cNvSpPr txBox="1"/>
          <p:nvPr/>
        </p:nvSpPr>
        <p:spPr>
          <a:xfrm>
            <a:off x="8702889" y="5657934"/>
            <a:ext cx="2105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Flot de conception</a:t>
            </a:r>
          </a:p>
        </p:txBody>
      </p:sp>
    </p:spTree>
    <p:extLst>
      <p:ext uri="{BB962C8B-B14F-4D97-AF65-F5344CB8AC3E}">
        <p14:creationId xmlns:p14="http://schemas.microsoft.com/office/powerpoint/2010/main" val="1174826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9EF617-A0C2-468A-BAA3-A09B0AFB7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91DAD2-7258-4E6F-B253-E2121732A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Formation sur 3jours</a:t>
            </a:r>
          </a:p>
          <a:p>
            <a:pPr lvl="1"/>
            <a:r>
              <a:rPr lang="fr-FR" dirty="0"/>
              <a:t>8 personnes formées</a:t>
            </a:r>
          </a:p>
          <a:p>
            <a:r>
              <a:rPr lang="fr-FR" dirty="0"/>
              <a:t>Prise en main de plusieurs outils </a:t>
            </a:r>
          </a:p>
          <a:p>
            <a:pPr lvl="1"/>
            <a:r>
              <a:rPr lang="fr-FR" dirty="0"/>
              <a:t>Python (</a:t>
            </a:r>
            <a:r>
              <a:rPr lang="fr-FR" dirty="0" err="1"/>
              <a:t>pytorch</a:t>
            </a:r>
            <a:r>
              <a:rPr lang="fr-FR" dirty="0"/>
              <a:t>, </a:t>
            </a:r>
            <a:r>
              <a:rPr lang="fr-FR" dirty="0" err="1"/>
              <a:t>tensorflow</a:t>
            </a:r>
            <a:r>
              <a:rPr lang="fr-FR" dirty="0"/>
              <a:t>, </a:t>
            </a:r>
            <a:r>
              <a:rPr lang="fr-FR" dirty="0" err="1"/>
              <a:t>Brevitas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Vitis HLS</a:t>
            </a:r>
          </a:p>
          <a:p>
            <a:pPr lvl="1"/>
            <a:r>
              <a:rPr lang="fr-FR" dirty="0"/>
              <a:t>FINN</a:t>
            </a:r>
          </a:p>
          <a:p>
            <a:r>
              <a:rPr lang="fr-FR" dirty="0"/>
              <a:t>Meilleurs compréhension des réseaux de neurones</a:t>
            </a:r>
          </a:p>
          <a:p>
            <a:pPr lvl="1"/>
            <a:r>
              <a:rPr lang="fr-FR" dirty="0"/>
              <a:t>Ce que c’est</a:t>
            </a:r>
          </a:p>
          <a:p>
            <a:pPr lvl="1"/>
            <a:r>
              <a:rPr lang="fr-FR" dirty="0"/>
              <a:t>Comment le construire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62A84E-D8C2-401F-AD37-EBC373FABA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Formation FINN- A.G. THINK 2025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825209-5076-4409-A64A-BA7AFCFA355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16/10/2025</a:t>
            </a:r>
          </a:p>
        </p:txBody>
      </p:sp>
    </p:spTree>
    <p:extLst>
      <p:ext uri="{BB962C8B-B14F-4D97-AF65-F5344CB8AC3E}">
        <p14:creationId xmlns:p14="http://schemas.microsoft.com/office/powerpoint/2010/main" val="580876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07E30DA0-921F-4EEE-8A15-07F7D7D32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8707"/>
            <a:ext cx="10515600" cy="960293"/>
          </a:xfrm>
        </p:spPr>
        <p:txBody>
          <a:bodyPr/>
          <a:lstStyle/>
          <a:p>
            <a:pPr algn="ctr"/>
            <a:r>
              <a:rPr lang="fr-FR" dirty="0"/>
              <a:t>Merci pour votre attention !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395DE05-6E7D-481D-CF56-DF39FED1C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105" y="3595396"/>
            <a:ext cx="2659790" cy="2659790"/>
          </a:xfrm>
          <a:prstGeom prst="rect">
            <a:avLst/>
          </a:prstGeom>
        </p:spPr>
      </p:pic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D3F960FA-3156-4A8F-A1C6-94AE7D7E1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9918" y="6597978"/>
            <a:ext cx="6412164" cy="271007"/>
          </a:xfrm>
        </p:spPr>
        <p:txBody>
          <a:bodyPr/>
          <a:lstStyle/>
          <a:p>
            <a:r>
              <a:rPr lang="fr-FR"/>
              <a:t>Formation FINN- A.G. THINK 2025</a:t>
            </a:r>
            <a:endParaRPr lang="fr-FR" dirty="0"/>
          </a:p>
        </p:txBody>
      </p:sp>
      <p:sp>
        <p:nvSpPr>
          <p:cNvPr id="9" name="Espace réservé de la date 4">
            <a:extLst>
              <a:ext uri="{FF2B5EF4-FFF2-40B4-BE49-F238E27FC236}">
                <a16:creationId xmlns:a16="http://schemas.microsoft.com/office/drawing/2014/main" id="{11C72830-94C4-4B23-BA60-9A43F57E46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0800" y="6597978"/>
            <a:ext cx="1196179" cy="268458"/>
          </a:xfrm>
        </p:spPr>
        <p:txBody>
          <a:bodyPr/>
          <a:lstStyle/>
          <a:p>
            <a:r>
              <a:rPr lang="fr-FR" dirty="0"/>
              <a:t>16/10/2025</a:t>
            </a:r>
          </a:p>
        </p:txBody>
      </p:sp>
    </p:spTree>
    <p:extLst>
      <p:ext uri="{BB962C8B-B14F-4D97-AF65-F5344CB8AC3E}">
        <p14:creationId xmlns:p14="http://schemas.microsoft.com/office/powerpoint/2010/main" val="3770103154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40640</TotalTime>
  <Words>849</Words>
  <Application>Microsoft Office PowerPoint</Application>
  <PresentationFormat>Grand écran</PresentationFormat>
  <Paragraphs>111</Paragraphs>
  <Slides>9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Consolas</vt:lpstr>
      <vt:lpstr>1_Thème Office</vt:lpstr>
      <vt:lpstr>Présentation PowerPoint</vt:lpstr>
      <vt:lpstr>Général</vt:lpstr>
      <vt:lpstr>But</vt:lpstr>
      <vt:lpstr>Prise en main de Vitis</vt:lpstr>
      <vt:lpstr>Introduction aux CNN</vt:lpstr>
      <vt:lpstr>Construction d’un CNN</vt:lpstr>
      <vt:lpstr>Implémentation avec FINN</vt:lpstr>
      <vt:lpstr>Conclusion</vt:lpstr>
      <vt:lpstr>Merci pour votre attention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willy perrin</dc:creator>
  <cp:lastModifiedBy>willy perrin</cp:lastModifiedBy>
  <cp:revision>846</cp:revision>
  <dcterms:created xsi:type="dcterms:W3CDTF">2023-03-15T12:44:48Z</dcterms:created>
  <dcterms:modified xsi:type="dcterms:W3CDTF">2025-10-16T07:09:26Z</dcterms:modified>
</cp:coreProperties>
</file>