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43"/>
  </p:notesMasterIdLst>
  <p:sldIdLst>
    <p:sldId id="328" r:id="rId6"/>
    <p:sldId id="306" r:id="rId7"/>
    <p:sldId id="307" r:id="rId8"/>
    <p:sldId id="308" r:id="rId9"/>
    <p:sldId id="354" r:id="rId10"/>
    <p:sldId id="561" r:id="rId11"/>
    <p:sldId id="560" r:id="rId12"/>
    <p:sldId id="336" r:id="rId13"/>
    <p:sldId id="269" r:id="rId14"/>
    <p:sldId id="342" r:id="rId15"/>
    <p:sldId id="352" r:id="rId16"/>
    <p:sldId id="353" r:id="rId17"/>
    <p:sldId id="338" r:id="rId18"/>
    <p:sldId id="339" r:id="rId19"/>
    <p:sldId id="343" r:id="rId20"/>
    <p:sldId id="347" r:id="rId21"/>
    <p:sldId id="356" r:id="rId22"/>
    <p:sldId id="555" r:id="rId23"/>
    <p:sldId id="274" r:id="rId24"/>
    <p:sldId id="548" r:id="rId25"/>
    <p:sldId id="549" r:id="rId26"/>
    <p:sldId id="550" r:id="rId27"/>
    <p:sldId id="551" r:id="rId28"/>
    <p:sldId id="559" r:id="rId29"/>
    <p:sldId id="277" r:id="rId30"/>
    <p:sldId id="557" r:id="rId31"/>
    <p:sldId id="558" r:id="rId32"/>
    <p:sldId id="340" r:id="rId33"/>
    <p:sldId id="344" r:id="rId34"/>
    <p:sldId id="345" r:id="rId35"/>
    <p:sldId id="346" r:id="rId36"/>
    <p:sldId id="320" r:id="rId37"/>
    <p:sldId id="321" r:id="rId38"/>
    <p:sldId id="322" r:id="rId39"/>
    <p:sldId id="323" r:id="rId40"/>
    <p:sldId id="324" r:id="rId41"/>
    <p:sldId id="32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AE86C97-1E70-4AE0-8241-EDD2677A8FC3}">
          <p14:sldIdLst>
            <p14:sldId id="328"/>
            <p14:sldId id="306"/>
          </p14:sldIdLst>
        </p14:section>
        <p14:section name="Rotation" id="{F7EC118B-8809-428C-B7DA-BA5DAFB510E2}">
          <p14:sldIdLst>
            <p14:sldId id="307"/>
            <p14:sldId id="308"/>
          </p14:sldIdLst>
        </p14:section>
        <p14:section name="Intro" id="{2F2ED0AB-F3AD-4C8B-8C97-11E98DDDDCBD}">
          <p14:sldIdLst>
            <p14:sldId id="354"/>
            <p14:sldId id="561"/>
            <p14:sldId id="560"/>
            <p14:sldId id="336"/>
            <p14:sldId id="269"/>
            <p14:sldId id="342"/>
            <p14:sldId id="352"/>
            <p14:sldId id="353"/>
            <p14:sldId id="338"/>
            <p14:sldId id="339"/>
            <p14:sldId id="343"/>
            <p14:sldId id="347"/>
            <p14:sldId id="356"/>
            <p14:sldId id="555"/>
            <p14:sldId id="274"/>
            <p14:sldId id="548"/>
            <p14:sldId id="549"/>
            <p14:sldId id="550"/>
            <p14:sldId id="551"/>
          </p14:sldIdLst>
        </p14:section>
        <p14:section name="Backup" id="{CA84FC69-A3EC-4B0A-9B3D-A6A575ED985A}">
          <p14:sldIdLst>
            <p14:sldId id="559"/>
            <p14:sldId id="277"/>
            <p14:sldId id="557"/>
            <p14:sldId id="558"/>
            <p14:sldId id="340"/>
            <p14:sldId id="344"/>
            <p14:sldId id="345"/>
            <p14:sldId id="346"/>
          </p14:sldIdLst>
        </p14:section>
        <p14:section name="Gravitational Lensing" id="{F864D42D-B03B-4E22-8CBD-4CF0A8519CB2}">
          <p14:sldIdLst>
            <p14:sldId id="320"/>
            <p14:sldId id="321"/>
            <p14:sldId id="322"/>
          </p14:sldIdLst>
        </p14:section>
        <p14:section name="Bullet Cluster" id="{4EBE2C19-56D5-4802-A2E5-DDD5C01CD57F}">
          <p14:sldIdLst>
            <p14:sldId id="323"/>
            <p14:sldId id="324"/>
          </p14:sldIdLst>
        </p14:section>
        <p14:section name="CMB" id="{6619DCA8-D612-4B3F-A508-C9EFC2FE2920}">
          <p14:sldIdLst>
            <p14:sldId id="32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5458"/>
    <a:srgbClr val="3C3C3C"/>
    <a:srgbClr val="951795"/>
    <a:srgbClr val="8A008A"/>
    <a:srgbClr val="F2F2F2"/>
    <a:srgbClr val="A60693"/>
    <a:srgbClr val="FC6255"/>
    <a:srgbClr val="FFFFFF"/>
    <a:srgbClr val="A31418"/>
    <a:srgbClr val="4F73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198924-1449-42C6-BDEA-4DE5D3023711}" v="171" dt="2025-11-26T07:39:25.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6" autoAdjust="0"/>
    <p:restoredTop sz="94994" autoAdjust="0"/>
  </p:normalViewPr>
  <p:slideViewPr>
    <p:cSldViewPr snapToGrid="0">
      <p:cViewPr>
        <p:scale>
          <a:sx n="75" d="100"/>
          <a:sy n="75" d="100"/>
        </p:scale>
        <p:origin x="984" y="65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zo Principe" userId="1597e84a-cc46-441a-ad90-94f2273c2616" providerId="ADAL" clId="{F9B98FEB-B909-4533-B8D7-D0F32748DABE}"/>
    <pc:docChg chg="undo redo custSel addSld delSld modSld sldOrd modSection">
      <pc:chgData name="Lorenzo Principe" userId="1597e84a-cc46-441a-ad90-94f2273c2616" providerId="ADAL" clId="{F9B98FEB-B909-4533-B8D7-D0F32748DABE}" dt="2025-11-26T07:39:58.717" v="1509" actId="20577"/>
      <pc:docMkLst>
        <pc:docMk/>
      </pc:docMkLst>
      <pc:sldChg chg="addSp delSp modSp mod modAnim">
        <pc:chgData name="Lorenzo Principe" userId="1597e84a-cc46-441a-ad90-94f2273c2616" providerId="ADAL" clId="{F9B98FEB-B909-4533-B8D7-D0F32748DABE}" dt="2025-11-26T00:19:17.042" v="126"/>
        <pc:sldMkLst>
          <pc:docMk/>
          <pc:sldMk cId="3957213420" sldId="274"/>
        </pc:sldMkLst>
        <pc:spChg chg="mod">
          <ac:chgData name="Lorenzo Principe" userId="1597e84a-cc46-441a-ad90-94f2273c2616" providerId="ADAL" clId="{F9B98FEB-B909-4533-B8D7-D0F32748DABE}" dt="2025-11-26T00:08:42.387" v="47" actId="113"/>
          <ac:spMkLst>
            <pc:docMk/>
            <pc:sldMk cId="3957213420" sldId="274"/>
            <ac:spMk id="5" creationId="{64F54F41-E2E7-F973-2C0A-2C7D11D3EE84}"/>
          </ac:spMkLst>
        </pc:spChg>
        <pc:spChg chg="mod">
          <ac:chgData name="Lorenzo Principe" userId="1597e84a-cc46-441a-ad90-94f2273c2616" providerId="ADAL" clId="{F9B98FEB-B909-4533-B8D7-D0F32748DABE}" dt="2025-11-26T00:15:01.259" v="96" actId="14100"/>
          <ac:spMkLst>
            <pc:docMk/>
            <pc:sldMk cId="3957213420" sldId="274"/>
            <ac:spMk id="13" creationId="{6BD7575A-C7D0-45D3-A633-6FFF3AD0BFA3}"/>
          </ac:spMkLst>
        </pc:spChg>
        <pc:spChg chg="mod">
          <ac:chgData name="Lorenzo Principe" userId="1597e84a-cc46-441a-ad90-94f2273c2616" providerId="ADAL" clId="{F9B98FEB-B909-4533-B8D7-D0F32748DABE}" dt="2025-11-26T00:15:01.259" v="96" actId="14100"/>
          <ac:spMkLst>
            <pc:docMk/>
            <pc:sldMk cId="3957213420" sldId="274"/>
            <ac:spMk id="14" creationId="{32838B05-9BB3-593B-E165-7CAB1277202F}"/>
          </ac:spMkLst>
        </pc:spChg>
        <pc:spChg chg="add mod topLvl">
          <ac:chgData name="Lorenzo Principe" userId="1597e84a-cc46-441a-ad90-94f2273c2616" providerId="ADAL" clId="{F9B98FEB-B909-4533-B8D7-D0F32748DABE}" dt="2025-11-26T00:15:27.141" v="99" actId="164"/>
          <ac:spMkLst>
            <pc:docMk/>
            <pc:sldMk cId="3957213420" sldId="274"/>
            <ac:spMk id="15" creationId="{862A361F-88E5-0C7D-85E3-6176B80A30DA}"/>
          </ac:spMkLst>
        </pc:spChg>
        <pc:spChg chg="add mod topLvl">
          <ac:chgData name="Lorenzo Principe" userId="1597e84a-cc46-441a-ad90-94f2273c2616" providerId="ADAL" clId="{F9B98FEB-B909-4533-B8D7-D0F32748DABE}" dt="2025-11-26T00:15:27.141" v="99" actId="164"/>
          <ac:spMkLst>
            <pc:docMk/>
            <pc:sldMk cId="3957213420" sldId="274"/>
            <ac:spMk id="18" creationId="{E893CF78-69D9-E957-D3D3-97388F5EAF2C}"/>
          </ac:spMkLst>
        </pc:spChg>
        <pc:spChg chg="mod topLvl">
          <ac:chgData name="Lorenzo Principe" userId="1597e84a-cc46-441a-ad90-94f2273c2616" providerId="ADAL" clId="{F9B98FEB-B909-4533-B8D7-D0F32748DABE}" dt="2025-11-26T00:15:30.983" v="100" actId="164"/>
          <ac:spMkLst>
            <pc:docMk/>
            <pc:sldMk cId="3957213420" sldId="274"/>
            <ac:spMk id="19" creationId="{6DA2882E-9CB1-40CF-AA0C-96A90179F794}"/>
          </ac:spMkLst>
        </pc:spChg>
        <pc:spChg chg="mod topLvl">
          <ac:chgData name="Lorenzo Principe" userId="1597e84a-cc46-441a-ad90-94f2273c2616" providerId="ADAL" clId="{F9B98FEB-B909-4533-B8D7-D0F32748DABE}" dt="2025-11-26T00:15:30.983" v="100" actId="164"/>
          <ac:spMkLst>
            <pc:docMk/>
            <pc:sldMk cId="3957213420" sldId="274"/>
            <ac:spMk id="20" creationId="{F081DBEE-8534-BF2B-32C3-CB498464D63A}"/>
          </ac:spMkLst>
        </pc:spChg>
        <pc:spChg chg="mod topLvl">
          <ac:chgData name="Lorenzo Principe" userId="1597e84a-cc46-441a-ad90-94f2273c2616" providerId="ADAL" clId="{F9B98FEB-B909-4533-B8D7-D0F32748DABE}" dt="2025-11-26T00:15:34.392" v="101" actId="164"/>
          <ac:spMkLst>
            <pc:docMk/>
            <pc:sldMk cId="3957213420" sldId="274"/>
            <ac:spMk id="21" creationId="{1B19D78D-9BC5-3522-5B5E-0737F31652B8}"/>
          </ac:spMkLst>
        </pc:spChg>
        <pc:spChg chg="mod topLvl">
          <ac:chgData name="Lorenzo Principe" userId="1597e84a-cc46-441a-ad90-94f2273c2616" providerId="ADAL" clId="{F9B98FEB-B909-4533-B8D7-D0F32748DABE}" dt="2025-11-26T00:15:34.392" v="101" actId="164"/>
          <ac:spMkLst>
            <pc:docMk/>
            <pc:sldMk cId="3957213420" sldId="274"/>
            <ac:spMk id="22" creationId="{EE267427-6515-9689-3BD1-F537696472C4}"/>
          </ac:spMkLst>
        </pc:spChg>
        <pc:spChg chg="mod topLvl">
          <ac:chgData name="Lorenzo Principe" userId="1597e84a-cc46-441a-ad90-94f2273c2616" providerId="ADAL" clId="{F9B98FEB-B909-4533-B8D7-D0F32748DABE}" dt="2025-11-26T00:15:38.555" v="102" actId="164"/>
          <ac:spMkLst>
            <pc:docMk/>
            <pc:sldMk cId="3957213420" sldId="274"/>
            <ac:spMk id="23" creationId="{AC107936-6367-4E60-0E80-C90430B7A53B}"/>
          </ac:spMkLst>
        </pc:spChg>
        <pc:spChg chg="mod topLvl">
          <ac:chgData name="Lorenzo Principe" userId="1597e84a-cc46-441a-ad90-94f2273c2616" providerId="ADAL" clId="{F9B98FEB-B909-4533-B8D7-D0F32748DABE}" dt="2025-11-26T00:15:38.555" v="102" actId="164"/>
          <ac:spMkLst>
            <pc:docMk/>
            <pc:sldMk cId="3957213420" sldId="274"/>
            <ac:spMk id="24" creationId="{BD52AE5F-A3D1-A150-ECEB-6DF5A1040EC0}"/>
          </ac:spMkLst>
        </pc:spChg>
        <pc:spChg chg="mod topLvl">
          <ac:chgData name="Lorenzo Principe" userId="1597e84a-cc46-441a-ad90-94f2273c2616" providerId="ADAL" clId="{F9B98FEB-B909-4533-B8D7-D0F32748DABE}" dt="2025-11-26T00:15:43.169" v="103" actId="164"/>
          <ac:spMkLst>
            <pc:docMk/>
            <pc:sldMk cId="3957213420" sldId="274"/>
            <ac:spMk id="25" creationId="{26350044-98DF-C7DB-0D8D-6750D2BD7249}"/>
          </ac:spMkLst>
        </pc:spChg>
        <pc:spChg chg="mod topLvl">
          <ac:chgData name="Lorenzo Principe" userId="1597e84a-cc46-441a-ad90-94f2273c2616" providerId="ADAL" clId="{F9B98FEB-B909-4533-B8D7-D0F32748DABE}" dt="2025-11-26T00:15:43.169" v="103" actId="164"/>
          <ac:spMkLst>
            <pc:docMk/>
            <pc:sldMk cId="3957213420" sldId="274"/>
            <ac:spMk id="26" creationId="{F564ADF4-21B6-1D46-6587-0F158F283C4A}"/>
          </ac:spMkLst>
        </pc:spChg>
        <pc:grpChg chg="add mod">
          <ac:chgData name="Lorenzo Principe" userId="1597e84a-cc46-441a-ad90-94f2273c2616" providerId="ADAL" clId="{F9B98FEB-B909-4533-B8D7-D0F32748DABE}" dt="2025-11-26T00:13:35.133" v="90"/>
          <ac:grpSpMkLst>
            <pc:docMk/>
            <pc:sldMk cId="3957213420" sldId="274"/>
            <ac:grpSpMk id="27" creationId="{40767414-E2FD-99A9-99B3-1677B916774F}"/>
          </ac:grpSpMkLst>
        </pc:grpChg>
        <pc:grpChg chg="add mod">
          <ac:chgData name="Lorenzo Principe" userId="1597e84a-cc46-441a-ad90-94f2273c2616" providerId="ADAL" clId="{F9B98FEB-B909-4533-B8D7-D0F32748DABE}" dt="2025-11-26T00:13:44.058" v="92" actId="465"/>
          <ac:grpSpMkLst>
            <pc:docMk/>
            <pc:sldMk cId="3957213420" sldId="274"/>
            <ac:grpSpMk id="28" creationId="{DA10B953-4F48-DD25-3AB7-138C8169169E}"/>
          </ac:grpSpMkLst>
        </pc:grpChg>
        <pc:grpChg chg="add mod">
          <ac:chgData name="Lorenzo Principe" userId="1597e84a-cc46-441a-ad90-94f2273c2616" providerId="ADAL" clId="{F9B98FEB-B909-4533-B8D7-D0F32748DABE}" dt="2025-11-26T00:13:44.058" v="92" actId="465"/>
          <ac:grpSpMkLst>
            <pc:docMk/>
            <pc:sldMk cId="3957213420" sldId="274"/>
            <ac:grpSpMk id="29" creationId="{D6EA9DDF-D5D7-4B33-9E56-4BCF1BA55AC9}"/>
          </ac:grpSpMkLst>
        </pc:grpChg>
        <pc:grpChg chg="add mod">
          <ac:chgData name="Lorenzo Principe" userId="1597e84a-cc46-441a-ad90-94f2273c2616" providerId="ADAL" clId="{F9B98FEB-B909-4533-B8D7-D0F32748DABE}" dt="2025-11-26T00:13:44.058" v="92" actId="465"/>
          <ac:grpSpMkLst>
            <pc:docMk/>
            <pc:sldMk cId="3957213420" sldId="274"/>
            <ac:grpSpMk id="30" creationId="{BFED8E33-6073-6477-E491-DE45C49CF1F2}"/>
          </ac:grpSpMkLst>
        </pc:grpChg>
        <pc:grpChg chg="add mod">
          <ac:chgData name="Lorenzo Principe" userId="1597e84a-cc46-441a-ad90-94f2273c2616" providerId="ADAL" clId="{F9B98FEB-B909-4533-B8D7-D0F32748DABE}" dt="2025-11-26T00:13:35.133" v="90"/>
          <ac:grpSpMkLst>
            <pc:docMk/>
            <pc:sldMk cId="3957213420" sldId="274"/>
            <ac:grpSpMk id="31" creationId="{5C00B511-F375-620B-BC26-01754542515A}"/>
          </ac:grpSpMkLst>
        </pc:grpChg>
        <pc:grpChg chg="add mod">
          <ac:chgData name="Lorenzo Principe" userId="1597e84a-cc46-441a-ad90-94f2273c2616" providerId="ADAL" clId="{F9B98FEB-B909-4533-B8D7-D0F32748DABE}" dt="2025-11-26T00:15:27.141" v="99" actId="164"/>
          <ac:grpSpMkLst>
            <pc:docMk/>
            <pc:sldMk cId="3957213420" sldId="274"/>
            <ac:grpSpMk id="32" creationId="{0CDA2B59-927E-C0B8-F694-7E061A6E9F71}"/>
          </ac:grpSpMkLst>
        </pc:grpChg>
        <pc:grpChg chg="add mod">
          <ac:chgData name="Lorenzo Principe" userId="1597e84a-cc46-441a-ad90-94f2273c2616" providerId="ADAL" clId="{F9B98FEB-B909-4533-B8D7-D0F32748DABE}" dt="2025-11-26T00:15:30.983" v="100" actId="164"/>
          <ac:grpSpMkLst>
            <pc:docMk/>
            <pc:sldMk cId="3957213420" sldId="274"/>
            <ac:grpSpMk id="33" creationId="{71136010-9FB4-D50B-AD54-407272D019AC}"/>
          </ac:grpSpMkLst>
        </pc:grpChg>
        <pc:grpChg chg="add mod">
          <ac:chgData name="Lorenzo Principe" userId="1597e84a-cc46-441a-ad90-94f2273c2616" providerId="ADAL" clId="{F9B98FEB-B909-4533-B8D7-D0F32748DABE}" dt="2025-11-26T00:15:34.392" v="101" actId="164"/>
          <ac:grpSpMkLst>
            <pc:docMk/>
            <pc:sldMk cId="3957213420" sldId="274"/>
            <ac:grpSpMk id="34" creationId="{65045DCC-7C50-C94E-09DA-72FF8FA5D51C}"/>
          </ac:grpSpMkLst>
        </pc:grpChg>
        <pc:grpChg chg="add mod">
          <ac:chgData name="Lorenzo Principe" userId="1597e84a-cc46-441a-ad90-94f2273c2616" providerId="ADAL" clId="{F9B98FEB-B909-4533-B8D7-D0F32748DABE}" dt="2025-11-26T00:15:38.555" v="102" actId="164"/>
          <ac:grpSpMkLst>
            <pc:docMk/>
            <pc:sldMk cId="3957213420" sldId="274"/>
            <ac:grpSpMk id="35" creationId="{6107F263-DB11-1302-1D55-2495CC9978E8}"/>
          </ac:grpSpMkLst>
        </pc:grpChg>
        <pc:grpChg chg="add mod">
          <ac:chgData name="Lorenzo Principe" userId="1597e84a-cc46-441a-ad90-94f2273c2616" providerId="ADAL" clId="{F9B98FEB-B909-4533-B8D7-D0F32748DABE}" dt="2025-11-26T00:15:43.169" v="103" actId="164"/>
          <ac:grpSpMkLst>
            <pc:docMk/>
            <pc:sldMk cId="3957213420" sldId="274"/>
            <ac:grpSpMk id="36" creationId="{AD55C2B9-EB38-F06B-34E3-ADF5E17AB0AD}"/>
          </ac:grpSpMkLst>
        </pc:grpChg>
        <pc:grpChg chg="add del mod">
          <ac:chgData name="Lorenzo Principe" userId="1597e84a-cc46-441a-ad90-94f2273c2616" providerId="ADAL" clId="{F9B98FEB-B909-4533-B8D7-D0F32748DABE}" dt="2025-11-26T00:17:20.907" v="116" actId="165"/>
          <ac:grpSpMkLst>
            <pc:docMk/>
            <pc:sldMk cId="3957213420" sldId="274"/>
            <ac:grpSpMk id="40" creationId="{CDE2E2DA-CFBF-9061-FF9A-7E068CA1A86F}"/>
          </ac:grpSpMkLst>
        </pc:grpChg>
        <pc:grpChg chg="add del mod">
          <ac:chgData name="Lorenzo Principe" userId="1597e84a-cc46-441a-ad90-94f2273c2616" providerId="ADAL" clId="{F9B98FEB-B909-4533-B8D7-D0F32748DABE}" dt="2025-11-26T00:17:20.907" v="116" actId="165"/>
          <ac:grpSpMkLst>
            <pc:docMk/>
            <pc:sldMk cId="3957213420" sldId="274"/>
            <ac:grpSpMk id="41" creationId="{E58E9958-E9F4-F39C-F0E7-17B25202B4C8}"/>
          </ac:grpSpMkLst>
        </pc:grpChg>
        <pc:picChg chg="mod topLvl">
          <ac:chgData name="Lorenzo Principe" userId="1597e84a-cc46-441a-ad90-94f2273c2616" providerId="ADAL" clId="{F9B98FEB-B909-4533-B8D7-D0F32748DABE}" dt="2025-11-26T00:17:20.907" v="116" actId="165"/>
          <ac:picMkLst>
            <pc:docMk/>
            <pc:sldMk cId="3957213420" sldId="274"/>
            <ac:picMk id="6" creationId="{7D477F71-2F1B-8868-5FC3-1295966A49BA}"/>
          </ac:picMkLst>
        </pc:picChg>
        <pc:picChg chg="mod topLvl">
          <ac:chgData name="Lorenzo Principe" userId="1597e84a-cc46-441a-ad90-94f2273c2616" providerId="ADAL" clId="{F9B98FEB-B909-4533-B8D7-D0F32748DABE}" dt="2025-11-26T00:17:20.907" v="116" actId="165"/>
          <ac:picMkLst>
            <pc:docMk/>
            <pc:sldMk cId="3957213420" sldId="274"/>
            <ac:picMk id="7" creationId="{CFB3B77B-33F9-5275-23BE-81F3A7C46D94}"/>
          </ac:picMkLst>
        </pc:picChg>
        <pc:picChg chg="mod topLvl">
          <ac:chgData name="Lorenzo Principe" userId="1597e84a-cc46-441a-ad90-94f2273c2616" providerId="ADAL" clId="{F9B98FEB-B909-4533-B8D7-D0F32748DABE}" dt="2025-11-26T00:17:20.907" v="116" actId="165"/>
          <ac:picMkLst>
            <pc:docMk/>
            <pc:sldMk cId="3957213420" sldId="274"/>
            <ac:picMk id="8" creationId="{7F982546-3459-C5E1-D1EC-827FEAA150CA}"/>
          </ac:picMkLst>
        </pc:picChg>
        <pc:picChg chg="mod topLvl">
          <ac:chgData name="Lorenzo Principe" userId="1597e84a-cc46-441a-ad90-94f2273c2616" providerId="ADAL" clId="{F9B98FEB-B909-4533-B8D7-D0F32748DABE}" dt="2025-11-26T00:17:20.907" v="116" actId="165"/>
          <ac:picMkLst>
            <pc:docMk/>
            <pc:sldMk cId="3957213420" sldId="274"/>
            <ac:picMk id="9" creationId="{2A659D82-5118-FFB4-5774-4FD49A2BEC00}"/>
          </ac:picMkLst>
        </pc:picChg>
        <pc:picChg chg="mod topLvl">
          <ac:chgData name="Lorenzo Principe" userId="1597e84a-cc46-441a-ad90-94f2273c2616" providerId="ADAL" clId="{F9B98FEB-B909-4533-B8D7-D0F32748DABE}" dt="2025-11-26T00:17:20.907" v="116" actId="165"/>
          <ac:picMkLst>
            <pc:docMk/>
            <pc:sldMk cId="3957213420" sldId="274"/>
            <ac:picMk id="10" creationId="{2A715BC6-F490-9E19-39FC-F08056F494A3}"/>
          </ac:picMkLst>
        </pc:picChg>
        <pc:picChg chg="mod topLvl">
          <ac:chgData name="Lorenzo Principe" userId="1597e84a-cc46-441a-ad90-94f2273c2616" providerId="ADAL" clId="{F9B98FEB-B909-4533-B8D7-D0F32748DABE}" dt="2025-11-26T00:17:20.907" v="116" actId="165"/>
          <ac:picMkLst>
            <pc:docMk/>
            <pc:sldMk cId="3957213420" sldId="274"/>
            <ac:picMk id="11" creationId="{34DC76AA-AE65-C08C-9287-EF8ABF8D96DB}"/>
          </ac:picMkLst>
        </pc:picChg>
        <pc:picChg chg="mod topLvl">
          <ac:chgData name="Lorenzo Principe" userId="1597e84a-cc46-441a-ad90-94f2273c2616" providerId="ADAL" clId="{F9B98FEB-B909-4533-B8D7-D0F32748DABE}" dt="2025-11-26T00:17:20.907" v="116" actId="165"/>
          <ac:picMkLst>
            <pc:docMk/>
            <pc:sldMk cId="3957213420" sldId="274"/>
            <ac:picMk id="12" creationId="{64F8B0ED-87CA-D293-9304-C8CA5F3000F3}"/>
          </ac:picMkLst>
        </pc:picChg>
        <pc:cxnChg chg="add del">
          <ac:chgData name="Lorenzo Principe" userId="1597e84a-cc46-441a-ad90-94f2273c2616" providerId="ADAL" clId="{F9B98FEB-B909-4533-B8D7-D0F32748DABE}" dt="2025-11-26T00:09:38.832" v="52" actId="11529"/>
          <ac:cxnSpMkLst>
            <pc:docMk/>
            <pc:sldMk cId="3957213420" sldId="274"/>
            <ac:cxnSpMk id="4" creationId="{4094A9BD-601F-CA99-68EE-9E5E2223D07C}"/>
          </ac:cxnSpMkLst>
        </pc:cxnChg>
        <pc:cxnChg chg="add del mod">
          <ac:chgData name="Lorenzo Principe" userId="1597e84a-cc46-441a-ad90-94f2273c2616" providerId="ADAL" clId="{F9B98FEB-B909-4533-B8D7-D0F32748DABE}" dt="2025-11-26T00:18:45.217" v="122" actId="478"/>
          <ac:cxnSpMkLst>
            <pc:docMk/>
            <pc:sldMk cId="3957213420" sldId="274"/>
            <ac:cxnSpMk id="38" creationId="{FE0AEF87-AD64-3061-6559-DEE272832792}"/>
          </ac:cxnSpMkLst>
        </pc:cxnChg>
      </pc:sldChg>
      <pc:sldChg chg="addSp modSp add del mod">
        <pc:chgData name="Lorenzo Principe" userId="1597e84a-cc46-441a-ad90-94f2273c2616" providerId="ADAL" clId="{F9B98FEB-B909-4533-B8D7-D0F32748DABE}" dt="2025-11-26T06:50:03.810" v="1204"/>
        <pc:sldMkLst>
          <pc:docMk/>
          <pc:sldMk cId="3445146191" sldId="277"/>
        </pc:sldMkLst>
        <pc:spChg chg="add mod">
          <ac:chgData name="Lorenzo Principe" userId="1597e84a-cc46-441a-ad90-94f2273c2616" providerId="ADAL" clId="{F9B98FEB-B909-4533-B8D7-D0F32748DABE}" dt="2025-11-26T00:04:51.568" v="0" actId="571"/>
          <ac:spMkLst>
            <pc:docMk/>
            <pc:sldMk cId="3445146191" sldId="277"/>
            <ac:spMk id="4" creationId="{E1BAD25F-18F6-2C0D-C5B0-E3CE6D4C57F4}"/>
          </ac:spMkLst>
        </pc:spChg>
        <pc:spChg chg="add mod">
          <ac:chgData name="Lorenzo Principe" userId="1597e84a-cc46-441a-ad90-94f2273c2616" providerId="ADAL" clId="{F9B98FEB-B909-4533-B8D7-D0F32748DABE}" dt="2025-11-26T00:05:39.818" v="7" actId="1076"/>
          <ac:spMkLst>
            <pc:docMk/>
            <pc:sldMk cId="3445146191" sldId="277"/>
            <ac:spMk id="17" creationId="{9B53EAF8-6BE6-D1E4-BA01-8115E1FB50B9}"/>
          </ac:spMkLst>
        </pc:spChg>
      </pc:sldChg>
      <pc:sldChg chg="modSp">
        <pc:chgData name="Lorenzo Principe" userId="1597e84a-cc46-441a-ad90-94f2273c2616" providerId="ADAL" clId="{F9B98FEB-B909-4533-B8D7-D0F32748DABE}" dt="2025-11-26T07:11:57.678" v="1333" actId="20577"/>
        <pc:sldMkLst>
          <pc:docMk/>
          <pc:sldMk cId="1036388897" sldId="308"/>
        </pc:sldMkLst>
        <pc:spChg chg="mod">
          <ac:chgData name="Lorenzo Principe" userId="1597e84a-cc46-441a-ad90-94f2273c2616" providerId="ADAL" clId="{F9B98FEB-B909-4533-B8D7-D0F32748DABE}" dt="2025-11-26T07:11:57.678" v="1333" actId="20577"/>
          <ac:spMkLst>
            <pc:docMk/>
            <pc:sldMk cId="1036388897" sldId="308"/>
            <ac:spMk id="6" creationId="{AFE5CB34-FACF-9858-F90B-C2B58674E193}"/>
          </ac:spMkLst>
        </pc:spChg>
      </pc:sldChg>
      <pc:sldChg chg="addSp delSp modSp mod">
        <pc:chgData name="Lorenzo Principe" userId="1597e84a-cc46-441a-ad90-94f2273c2616" providerId="ADAL" clId="{F9B98FEB-B909-4533-B8D7-D0F32748DABE}" dt="2025-11-26T07:33:59.239" v="1414" actId="1076"/>
        <pc:sldMkLst>
          <pc:docMk/>
          <pc:sldMk cId="4052612120" sldId="328"/>
        </pc:sldMkLst>
        <pc:spChg chg="mod">
          <ac:chgData name="Lorenzo Principe" userId="1597e84a-cc46-441a-ad90-94f2273c2616" providerId="ADAL" clId="{F9B98FEB-B909-4533-B8D7-D0F32748DABE}" dt="2025-11-26T07:33:59.239" v="1414" actId="1076"/>
          <ac:spMkLst>
            <pc:docMk/>
            <pc:sldMk cId="4052612120" sldId="328"/>
            <ac:spMk id="2" creationId="{2CA9C74D-2B0E-2026-61B2-96D6B258CBB2}"/>
          </ac:spMkLst>
        </pc:spChg>
        <pc:spChg chg="add mod">
          <ac:chgData name="Lorenzo Principe" userId="1597e84a-cc46-441a-ad90-94f2273c2616" providerId="ADAL" clId="{F9B98FEB-B909-4533-B8D7-D0F32748DABE}" dt="2025-11-26T07:33:55.203" v="1413" actId="404"/>
          <ac:spMkLst>
            <pc:docMk/>
            <pc:sldMk cId="4052612120" sldId="328"/>
            <ac:spMk id="3" creationId="{D4DE2ABA-F3AC-222F-7F4E-462C80DA2E8E}"/>
          </ac:spMkLst>
        </pc:spChg>
        <pc:spChg chg="mod">
          <ac:chgData name="Lorenzo Principe" userId="1597e84a-cc46-441a-ad90-94f2273c2616" providerId="ADAL" clId="{F9B98FEB-B909-4533-B8D7-D0F32748DABE}" dt="2025-11-26T07:33:45.901" v="1411" actId="14100"/>
          <ac:spMkLst>
            <pc:docMk/>
            <pc:sldMk cId="4052612120" sldId="328"/>
            <ac:spMk id="8" creationId="{E74273D5-0F62-B151-04E7-85CEFC7F45D7}"/>
          </ac:spMkLst>
        </pc:spChg>
        <pc:spChg chg="del">
          <ac:chgData name="Lorenzo Principe" userId="1597e84a-cc46-441a-ad90-94f2273c2616" providerId="ADAL" clId="{F9B98FEB-B909-4533-B8D7-D0F32748DABE}" dt="2025-11-26T07:30:19.273" v="1388" actId="478"/>
          <ac:spMkLst>
            <pc:docMk/>
            <pc:sldMk cId="4052612120" sldId="328"/>
            <ac:spMk id="18" creationId="{F8985BB7-EEC8-D395-6925-AC5315FD6D38}"/>
          </ac:spMkLst>
        </pc:spChg>
      </pc:sldChg>
      <pc:sldChg chg="addSp delSp modSp mod modTransition addAnim delAnim modAnim chgLayout">
        <pc:chgData name="Lorenzo Principe" userId="1597e84a-cc46-441a-ad90-94f2273c2616" providerId="ADAL" clId="{F9B98FEB-B909-4533-B8D7-D0F32748DABE}" dt="2025-11-26T07:19:43.661" v="1385"/>
        <pc:sldMkLst>
          <pc:docMk/>
          <pc:sldMk cId="3507609604" sldId="354"/>
        </pc:sldMkLst>
        <pc:spChg chg="add del mod">
          <ac:chgData name="Lorenzo Principe" userId="1597e84a-cc46-441a-ad90-94f2273c2616" providerId="ADAL" clId="{F9B98FEB-B909-4533-B8D7-D0F32748DABE}" dt="2025-11-26T07:14:36.595" v="1343" actId="22"/>
          <ac:spMkLst>
            <pc:docMk/>
            <pc:sldMk cId="3507609604" sldId="354"/>
            <ac:spMk id="4" creationId="{0DEA46D0-656A-C70F-0DB9-2902F5EEE3F6}"/>
          </ac:spMkLst>
        </pc:spChg>
        <pc:spChg chg="add del mod">
          <ac:chgData name="Lorenzo Principe" userId="1597e84a-cc46-441a-ad90-94f2273c2616" providerId="ADAL" clId="{F9B98FEB-B909-4533-B8D7-D0F32748DABE}" dt="2025-11-26T02:57:45.899" v="142" actId="478"/>
          <ac:spMkLst>
            <pc:docMk/>
            <pc:sldMk cId="3507609604" sldId="354"/>
            <ac:spMk id="4" creationId="{7493C0FE-E81C-BDE7-269A-C3E3DC330B34}"/>
          </ac:spMkLst>
        </pc:spChg>
        <pc:spChg chg="add mod ord">
          <ac:chgData name="Lorenzo Principe" userId="1597e84a-cc46-441a-ad90-94f2273c2616" providerId="ADAL" clId="{F9B98FEB-B909-4533-B8D7-D0F32748DABE}" dt="2025-11-26T02:58:03.818" v="187" actId="20577"/>
          <ac:spMkLst>
            <pc:docMk/>
            <pc:sldMk cId="3507609604" sldId="354"/>
            <ac:spMk id="5" creationId="{CD8EAA8A-A872-76B4-1604-855DE2140204}"/>
          </ac:spMkLst>
        </pc:spChg>
        <pc:spChg chg="add mod">
          <ac:chgData name="Lorenzo Principe" userId="1597e84a-cc46-441a-ad90-94f2273c2616" providerId="ADAL" clId="{F9B98FEB-B909-4533-B8D7-D0F32748DABE}" dt="2025-11-26T07:14:17.302" v="1339" actId="1076"/>
          <ac:spMkLst>
            <pc:docMk/>
            <pc:sldMk cId="3507609604" sldId="354"/>
            <ac:spMk id="6" creationId="{943C184F-9D6C-166B-E29C-B5D812796744}"/>
          </ac:spMkLst>
        </pc:spChg>
        <pc:spChg chg="add mod">
          <ac:chgData name="Lorenzo Principe" userId="1597e84a-cc46-441a-ad90-94f2273c2616" providerId="ADAL" clId="{F9B98FEB-B909-4533-B8D7-D0F32748DABE}" dt="2025-11-26T06:17:24.458" v="739" actId="1076"/>
          <ac:spMkLst>
            <pc:docMk/>
            <pc:sldMk cId="3507609604" sldId="354"/>
            <ac:spMk id="8" creationId="{6ECB20CF-2D26-D9C3-EB51-F40F57D71978}"/>
          </ac:spMkLst>
        </pc:spChg>
        <pc:spChg chg="add del">
          <ac:chgData name="Lorenzo Principe" userId="1597e84a-cc46-441a-ad90-94f2273c2616" providerId="ADAL" clId="{F9B98FEB-B909-4533-B8D7-D0F32748DABE}" dt="2025-11-26T07:14:40.405" v="1345" actId="22"/>
          <ac:spMkLst>
            <pc:docMk/>
            <pc:sldMk cId="3507609604" sldId="354"/>
            <ac:spMk id="9" creationId="{B3DE37B0-E6C0-946E-64F8-0E4D8DD7B24F}"/>
          </ac:spMkLst>
        </pc:spChg>
        <pc:spChg chg="add mod">
          <ac:chgData name="Lorenzo Principe" userId="1597e84a-cc46-441a-ad90-94f2273c2616" providerId="ADAL" clId="{F9B98FEB-B909-4533-B8D7-D0F32748DABE}" dt="2025-11-26T06:15:27.986" v="720" actId="1076"/>
          <ac:spMkLst>
            <pc:docMk/>
            <pc:sldMk cId="3507609604" sldId="354"/>
            <ac:spMk id="10" creationId="{5A59D299-0106-DD78-D8EB-EC9081382BB5}"/>
          </ac:spMkLst>
        </pc:spChg>
        <pc:spChg chg="del">
          <ac:chgData name="Lorenzo Principe" userId="1597e84a-cc46-441a-ad90-94f2273c2616" providerId="ADAL" clId="{F9B98FEB-B909-4533-B8D7-D0F32748DABE}" dt="2025-11-26T02:16:14.314" v="129" actId="478"/>
          <ac:spMkLst>
            <pc:docMk/>
            <pc:sldMk cId="3507609604" sldId="354"/>
            <ac:spMk id="11" creationId="{5FE84A81-0BCD-D4BF-562B-8A6231D74116}"/>
          </ac:spMkLst>
        </pc:spChg>
        <pc:spChg chg="add mod">
          <ac:chgData name="Lorenzo Principe" userId="1597e84a-cc46-441a-ad90-94f2273c2616" providerId="ADAL" clId="{F9B98FEB-B909-4533-B8D7-D0F32748DABE}" dt="2025-11-26T07:15:16.306" v="1369" actId="1076"/>
          <ac:spMkLst>
            <pc:docMk/>
            <pc:sldMk cId="3507609604" sldId="354"/>
            <ac:spMk id="12" creationId="{4ED67B8D-BD3C-AB2B-92A1-21FC438F9CEB}"/>
          </ac:spMkLst>
        </pc:spChg>
        <pc:spChg chg="add mod">
          <ac:chgData name="Lorenzo Principe" userId="1597e84a-cc46-441a-ad90-94f2273c2616" providerId="ADAL" clId="{F9B98FEB-B909-4533-B8D7-D0F32748DABE}" dt="2025-11-26T06:15:27.986" v="720" actId="1076"/>
          <ac:spMkLst>
            <pc:docMk/>
            <pc:sldMk cId="3507609604" sldId="354"/>
            <ac:spMk id="14" creationId="{355FB5F8-6DA2-98BC-2A76-F7D1B207F19E}"/>
          </ac:spMkLst>
        </pc:spChg>
        <pc:spChg chg="del">
          <ac:chgData name="Lorenzo Principe" userId="1597e84a-cc46-441a-ad90-94f2273c2616" providerId="ADAL" clId="{F9B98FEB-B909-4533-B8D7-D0F32748DABE}" dt="2025-11-26T02:16:14.314" v="129" actId="478"/>
          <ac:spMkLst>
            <pc:docMk/>
            <pc:sldMk cId="3507609604" sldId="354"/>
            <ac:spMk id="24" creationId="{53676F0E-00AC-508E-CC5D-E62A103E029B}"/>
          </ac:spMkLst>
        </pc:spChg>
        <pc:spChg chg="del">
          <ac:chgData name="Lorenzo Principe" userId="1597e84a-cc46-441a-ad90-94f2273c2616" providerId="ADAL" clId="{F9B98FEB-B909-4533-B8D7-D0F32748DABE}" dt="2025-11-26T02:16:14.314" v="129" actId="478"/>
          <ac:spMkLst>
            <pc:docMk/>
            <pc:sldMk cId="3507609604" sldId="354"/>
            <ac:spMk id="27" creationId="{5A6C5164-DE2F-AFD6-84B0-19F72747D4DE}"/>
          </ac:spMkLst>
        </pc:spChg>
        <pc:spChg chg="mod ord">
          <ac:chgData name="Lorenzo Principe" userId="1597e84a-cc46-441a-ad90-94f2273c2616" providerId="ADAL" clId="{F9B98FEB-B909-4533-B8D7-D0F32748DABE}" dt="2025-11-26T02:57:53.721" v="143" actId="700"/>
          <ac:spMkLst>
            <pc:docMk/>
            <pc:sldMk cId="3507609604" sldId="354"/>
            <ac:spMk id="28" creationId="{2C664226-F6C5-C8BF-B413-03E6F08C5FDB}"/>
          </ac:spMkLst>
        </pc:spChg>
        <pc:spChg chg="mod ord">
          <ac:chgData name="Lorenzo Principe" userId="1597e84a-cc46-441a-ad90-94f2273c2616" providerId="ADAL" clId="{F9B98FEB-B909-4533-B8D7-D0F32748DABE}" dt="2025-11-26T02:57:53.721" v="143" actId="700"/>
          <ac:spMkLst>
            <pc:docMk/>
            <pc:sldMk cId="3507609604" sldId="354"/>
            <ac:spMk id="31" creationId="{AE233FDE-F555-89BD-F438-837670A4689D}"/>
          </ac:spMkLst>
        </pc:spChg>
        <pc:picChg chg="add mod">
          <ac:chgData name="Lorenzo Principe" userId="1597e84a-cc46-441a-ad90-94f2273c2616" providerId="ADAL" clId="{F9B98FEB-B909-4533-B8D7-D0F32748DABE}" dt="2025-11-26T06:17:16.743" v="737" actId="1076"/>
          <ac:picMkLst>
            <pc:docMk/>
            <pc:sldMk cId="3507609604" sldId="354"/>
            <ac:picMk id="3" creationId="{69CAEE0A-A1EC-5F99-7DD8-0E4130F04D30}"/>
          </ac:picMkLst>
        </pc:picChg>
        <pc:picChg chg="del">
          <ac:chgData name="Lorenzo Principe" userId="1597e84a-cc46-441a-ad90-94f2273c2616" providerId="ADAL" clId="{F9B98FEB-B909-4533-B8D7-D0F32748DABE}" dt="2025-11-26T02:16:14.314" v="129" actId="478"/>
          <ac:picMkLst>
            <pc:docMk/>
            <pc:sldMk cId="3507609604" sldId="354"/>
            <ac:picMk id="7" creationId="{24BF3BA3-AF28-742F-2D40-9B055F41AEE5}"/>
          </ac:picMkLst>
        </pc:picChg>
        <pc:picChg chg="del">
          <ac:chgData name="Lorenzo Principe" userId="1597e84a-cc46-441a-ad90-94f2273c2616" providerId="ADAL" clId="{F9B98FEB-B909-4533-B8D7-D0F32748DABE}" dt="2025-11-26T02:16:07.633" v="128" actId="478"/>
          <ac:picMkLst>
            <pc:docMk/>
            <pc:sldMk cId="3507609604" sldId="354"/>
            <ac:picMk id="9" creationId="{A6C7C054-C237-0905-D72E-7BCB0AB5D65C}"/>
          </ac:picMkLst>
        </pc:picChg>
        <pc:picChg chg="del">
          <ac:chgData name="Lorenzo Principe" userId="1597e84a-cc46-441a-ad90-94f2273c2616" providerId="ADAL" clId="{F9B98FEB-B909-4533-B8D7-D0F32748DABE}" dt="2025-11-26T02:57:10.251" v="132" actId="478"/>
          <ac:picMkLst>
            <pc:docMk/>
            <pc:sldMk cId="3507609604" sldId="354"/>
            <ac:picMk id="12" creationId="{28F53851-1ECC-2495-CA65-28B83170EB9D}"/>
          </ac:picMkLst>
        </pc:picChg>
        <pc:picChg chg="del">
          <ac:chgData name="Lorenzo Principe" userId="1597e84a-cc46-441a-ad90-94f2273c2616" providerId="ADAL" clId="{F9B98FEB-B909-4533-B8D7-D0F32748DABE}" dt="2025-11-26T02:57:09.711" v="131" actId="478"/>
          <ac:picMkLst>
            <pc:docMk/>
            <pc:sldMk cId="3507609604" sldId="354"/>
            <ac:picMk id="13" creationId="{724000FC-9037-F25C-DC7D-E96A4033F25E}"/>
          </ac:picMkLst>
        </pc:picChg>
        <pc:picChg chg="del">
          <ac:chgData name="Lorenzo Principe" userId="1597e84a-cc46-441a-ad90-94f2273c2616" providerId="ADAL" clId="{F9B98FEB-B909-4533-B8D7-D0F32748DABE}" dt="2025-11-26T02:57:09.121" v="130" actId="478"/>
          <ac:picMkLst>
            <pc:docMk/>
            <pc:sldMk cId="3507609604" sldId="354"/>
            <ac:picMk id="16" creationId="{FB2BC914-5394-9B80-2BB5-437E4B1C946B}"/>
          </ac:picMkLst>
        </pc:picChg>
        <pc:picChg chg="add mod">
          <ac:chgData name="Lorenzo Principe" userId="1597e84a-cc46-441a-ad90-94f2273c2616" providerId="ADAL" clId="{F9B98FEB-B909-4533-B8D7-D0F32748DABE}" dt="2025-11-26T06:11:40.508" v="699" actId="931"/>
          <ac:picMkLst>
            <pc:docMk/>
            <pc:sldMk cId="3507609604" sldId="354"/>
            <ac:picMk id="17" creationId="{926FB399-C21F-7B1D-E103-6805F6FB759C}"/>
          </ac:picMkLst>
        </pc:picChg>
        <pc:picChg chg="add mod">
          <ac:chgData name="Lorenzo Principe" userId="1597e84a-cc46-441a-ad90-94f2273c2616" providerId="ADAL" clId="{F9B98FEB-B909-4533-B8D7-D0F32748DABE}" dt="2025-11-26T06:17:24.458" v="739" actId="1076"/>
          <ac:picMkLst>
            <pc:docMk/>
            <pc:sldMk cId="3507609604" sldId="354"/>
            <ac:picMk id="19" creationId="{FB072AF7-0F76-95D7-2126-C019668686D7}"/>
          </ac:picMkLst>
        </pc:picChg>
        <pc:picChg chg="add del mod">
          <ac:chgData name="Lorenzo Principe" userId="1597e84a-cc46-441a-ad90-94f2273c2616" providerId="ADAL" clId="{F9B98FEB-B909-4533-B8D7-D0F32748DABE}" dt="2025-11-26T06:15:17.686" v="718" actId="478"/>
          <ac:picMkLst>
            <pc:docMk/>
            <pc:sldMk cId="3507609604" sldId="354"/>
            <ac:picMk id="22" creationId="{30BBE553-C0C4-711E-C867-BBEB4E65F027}"/>
          </ac:picMkLst>
        </pc:picChg>
        <pc:picChg chg="add del mod">
          <ac:chgData name="Lorenzo Principe" userId="1597e84a-cc46-441a-ad90-94f2273c2616" providerId="ADAL" clId="{F9B98FEB-B909-4533-B8D7-D0F32748DABE}" dt="2025-11-26T06:16:28.561" v="730" actId="478"/>
          <ac:picMkLst>
            <pc:docMk/>
            <pc:sldMk cId="3507609604" sldId="354"/>
            <ac:picMk id="23" creationId="{34BAA0B3-686D-B6B0-C7B0-4D1281134C96}"/>
          </ac:picMkLst>
        </pc:picChg>
        <pc:picChg chg="add mod">
          <ac:chgData name="Lorenzo Principe" userId="1597e84a-cc46-441a-ad90-94f2273c2616" providerId="ADAL" clId="{F9B98FEB-B909-4533-B8D7-D0F32748DABE}" dt="2025-11-26T06:16:15.996" v="727" actId="1582"/>
          <ac:picMkLst>
            <pc:docMk/>
            <pc:sldMk cId="3507609604" sldId="354"/>
            <ac:picMk id="26" creationId="{1CD36649-70F5-A09A-2B6A-C1FC1EEC4025}"/>
          </ac:picMkLst>
        </pc:picChg>
        <pc:picChg chg="add mod">
          <ac:chgData name="Lorenzo Principe" userId="1597e84a-cc46-441a-ad90-94f2273c2616" providerId="ADAL" clId="{F9B98FEB-B909-4533-B8D7-D0F32748DABE}" dt="2025-11-26T06:17:04.492" v="736" actId="208"/>
          <ac:picMkLst>
            <pc:docMk/>
            <pc:sldMk cId="3507609604" sldId="354"/>
            <ac:picMk id="30" creationId="{9F4BA9BB-F666-8CF7-160D-8D18974CD2D7}"/>
          </ac:picMkLst>
        </pc:picChg>
      </pc:sldChg>
      <pc:sldChg chg="addSp modSp mod">
        <pc:chgData name="Lorenzo Principe" userId="1597e84a-cc46-441a-ad90-94f2273c2616" providerId="ADAL" clId="{F9B98FEB-B909-4533-B8D7-D0F32748DABE}" dt="2025-11-26T07:31:32.469" v="1391" actId="14826"/>
        <pc:sldMkLst>
          <pc:docMk/>
          <pc:sldMk cId="2099615339" sldId="549"/>
        </pc:sldMkLst>
        <pc:spChg chg="mod">
          <ac:chgData name="Lorenzo Principe" userId="1597e84a-cc46-441a-ad90-94f2273c2616" providerId="ADAL" clId="{F9B98FEB-B909-4533-B8D7-D0F32748DABE}" dt="2025-11-26T06:55:34.083" v="1327" actId="14100"/>
          <ac:spMkLst>
            <pc:docMk/>
            <pc:sldMk cId="2099615339" sldId="549"/>
            <ac:spMk id="2" creationId="{58859F75-EABB-D655-BC27-982F56FA104E}"/>
          </ac:spMkLst>
        </pc:spChg>
        <pc:spChg chg="mod">
          <ac:chgData name="Lorenzo Principe" userId="1597e84a-cc46-441a-ad90-94f2273c2616" providerId="ADAL" clId="{F9B98FEB-B909-4533-B8D7-D0F32748DABE}" dt="2025-11-26T06:59:46.047" v="1329" actId="164"/>
          <ac:spMkLst>
            <pc:docMk/>
            <pc:sldMk cId="2099615339" sldId="549"/>
            <ac:spMk id="5" creationId="{4FA87BA7-0E63-2BDC-DBE6-3ABB6D7E5D1C}"/>
          </ac:spMkLst>
        </pc:spChg>
        <pc:spChg chg="mod">
          <ac:chgData name="Lorenzo Principe" userId="1597e84a-cc46-441a-ad90-94f2273c2616" providerId="ADAL" clId="{F9B98FEB-B909-4533-B8D7-D0F32748DABE}" dt="2025-11-26T06:59:46.047" v="1329" actId="164"/>
          <ac:spMkLst>
            <pc:docMk/>
            <pc:sldMk cId="2099615339" sldId="549"/>
            <ac:spMk id="6" creationId="{D205B51B-CA44-9701-E363-C407DB209FD1}"/>
          </ac:spMkLst>
        </pc:spChg>
        <pc:spChg chg="mod">
          <ac:chgData name="Lorenzo Principe" userId="1597e84a-cc46-441a-ad90-94f2273c2616" providerId="ADAL" clId="{F9B98FEB-B909-4533-B8D7-D0F32748DABE}" dt="2025-11-26T06:55:15.582" v="1326" actId="14100"/>
          <ac:spMkLst>
            <pc:docMk/>
            <pc:sldMk cId="2099615339" sldId="549"/>
            <ac:spMk id="14" creationId="{E1D6BD61-3844-932C-B983-94B981F340BE}"/>
          </ac:spMkLst>
        </pc:spChg>
        <pc:grpChg chg="add mod">
          <ac:chgData name="Lorenzo Principe" userId="1597e84a-cc46-441a-ad90-94f2273c2616" providerId="ADAL" clId="{F9B98FEB-B909-4533-B8D7-D0F32748DABE}" dt="2025-11-26T06:59:49.525" v="1330" actId="12788"/>
          <ac:grpSpMkLst>
            <pc:docMk/>
            <pc:sldMk cId="2099615339" sldId="549"/>
            <ac:grpSpMk id="10" creationId="{9A2716DF-C47C-6DE2-175E-E2143EE9E567}"/>
          </ac:grpSpMkLst>
        </pc:grpChg>
        <pc:picChg chg="mod">
          <ac:chgData name="Lorenzo Principe" userId="1597e84a-cc46-441a-ad90-94f2273c2616" providerId="ADAL" clId="{F9B98FEB-B909-4533-B8D7-D0F32748DABE}" dt="2025-11-26T07:31:32.469" v="1391" actId="14826"/>
          <ac:picMkLst>
            <pc:docMk/>
            <pc:sldMk cId="2099615339" sldId="549"/>
            <ac:picMk id="7" creationId="{775F18AD-66ED-510C-4BC0-6F0576549A6F}"/>
          </ac:picMkLst>
        </pc:picChg>
      </pc:sldChg>
      <pc:sldChg chg="addSp modSp mod modTransition">
        <pc:chgData name="Lorenzo Principe" userId="1597e84a-cc46-441a-ad90-94f2273c2616" providerId="ADAL" clId="{F9B98FEB-B909-4533-B8D7-D0F32748DABE}" dt="2025-11-26T07:39:58.717" v="1509" actId="20577"/>
        <pc:sldMkLst>
          <pc:docMk/>
          <pc:sldMk cId="905414366" sldId="550"/>
        </pc:sldMkLst>
        <pc:spChg chg="add mod">
          <ac:chgData name="Lorenzo Principe" userId="1597e84a-cc46-441a-ad90-94f2273c2616" providerId="ADAL" clId="{F9B98FEB-B909-4533-B8D7-D0F32748DABE}" dt="2025-11-26T07:39:58.717" v="1509" actId="20577"/>
          <ac:spMkLst>
            <pc:docMk/>
            <pc:sldMk cId="905414366" sldId="550"/>
            <ac:spMk id="9" creationId="{106B074A-3059-C2FE-4482-ED91CEC58E02}"/>
          </ac:spMkLst>
        </pc:spChg>
        <pc:spChg chg="add mod">
          <ac:chgData name="Lorenzo Principe" userId="1597e84a-cc46-441a-ad90-94f2273c2616" providerId="ADAL" clId="{F9B98FEB-B909-4533-B8D7-D0F32748DABE}" dt="2025-11-26T07:39:55.764" v="1507" actId="20577"/>
          <ac:spMkLst>
            <pc:docMk/>
            <pc:sldMk cId="905414366" sldId="550"/>
            <ac:spMk id="10" creationId="{1F518DBB-0DEF-4B76-325E-0D4603A5EF1C}"/>
          </ac:spMkLst>
        </pc:spChg>
        <pc:picChg chg="mod">
          <ac:chgData name="Lorenzo Principe" userId="1597e84a-cc46-441a-ad90-94f2273c2616" providerId="ADAL" clId="{F9B98FEB-B909-4533-B8D7-D0F32748DABE}" dt="2025-11-26T07:33:04.888" v="1401" actId="14826"/>
          <ac:picMkLst>
            <pc:docMk/>
            <pc:sldMk cId="905414366" sldId="550"/>
            <ac:picMk id="5" creationId="{972E500A-8949-4418-1C6D-A6EA123E0A85}"/>
          </ac:picMkLst>
        </pc:picChg>
        <pc:picChg chg="mod">
          <ac:chgData name="Lorenzo Principe" userId="1597e84a-cc46-441a-ad90-94f2273c2616" providerId="ADAL" clId="{F9B98FEB-B909-4533-B8D7-D0F32748DABE}" dt="2025-11-26T07:33:05.370" v="1402" actId="14826"/>
          <ac:picMkLst>
            <pc:docMk/>
            <pc:sldMk cId="905414366" sldId="550"/>
            <ac:picMk id="6" creationId="{72349D55-D3F0-69EA-C8B6-CFA0343DC073}"/>
          </ac:picMkLst>
        </pc:picChg>
      </pc:sldChg>
      <pc:sldChg chg="del">
        <pc:chgData name="Lorenzo Principe" userId="1597e84a-cc46-441a-ad90-94f2273c2616" providerId="ADAL" clId="{F9B98FEB-B909-4533-B8D7-D0F32748DABE}" dt="2025-11-26T06:50:09.400" v="1205" actId="47"/>
        <pc:sldMkLst>
          <pc:docMk/>
          <pc:sldMk cId="4140368169" sldId="556"/>
        </pc:sldMkLst>
      </pc:sldChg>
      <pc:sldChg chg="add del ord">
        <pc:chgData name="Lorenzo Principe" userId="1597e84a-cc46-441a-ad90-94f2273c2616" providerId="ADAL" clId="{F9B98FEB-B909-4533-B8D7-D0F32748DABE}" dt="2025-11-26T07:33:05.561" v="1403" actId="20578"/>
        <pc:sldMkLst>
          <pc:docMk/>
          <pc:sldMk cId="2615195968" sldId="559"/>
        </pc:sldMkLst>
      </pc:sldChg>
      <pc:sldChg chg="modSp add modTransition">
        <pc:chgData name="Lorenzo Principe" userId="1597e84a-cc46-441a-ad90-94f2273c2616" providerId="ADAL" clId="{F9B98FEB-B909-4533-B8D7-D0F32748DABE}" dt="2025-11-26T07:35:22.025" v="1420" actId="962"/>
        <pc:sldMkLst>
          <pc:docMk/>
          <pc:sldMk cId="1671694942" sldId="560"/>
        </pc:sldMkLst>
        <pc:picChg chg="mod">
          <ac:chgData name="Lorenzo Principe" userId="1597e84a-cc46-441a-ad90-94f2273c2616" providerId="ADAL" clId="{F9B98FEB-B909-4533-B8D7-D0F32748DABE}" dt="2025-11-26T07:35:22.025" v="1420" actId="962"/>
          <ac:picMkLst>
            <pc:docMk/>
            <pc:sldMk cId="1671694942" sldId="560"/>
            <ac:picMk id="16" creationId="{36981945-F171-7EDC-0F45-E7484AE549C2}"/>
          </ac:picMkLst>
        </pc:picChg>
      </pc:sldChg>
      <pc:sldChg chg="addSp delSp modSp add mod modTransition delAnim modAnim">
        <pc:chgData name="Lorenzo Principe" userId="1597e84a-cc46-441a-ad90-94f2273c2616" providerId="ADAL" clId="{F9B98FEB-B909-4533-B8D7-D0F32748DABE}" dt="2025-11-26T07:35:13.952" v="1419" actId="962"/>
        <pc:sldMkLst>
          <pc:docMk/>
          <pc:sldMk cId="454626859" sldId="561"/>
        </pc:sldMkLst>
        <pc:spChg chg="add del mod">
          <ac:chgData name="Lorenzo Principe" userId="1597e84a-cc46-441a-ad90-94f2273c2616" providerId="ADAL" clId="{F9B98FEB-B909-4533-B8D7-D0F32748DABE}" dt="2025-11-26T06:20:03.928" v="803" actId="478"/>
          <ac:spMkLst>
            <pc:docMk/>
            <pc:sldMk cId="454626859" sldId="561"/>
            <ac:spMk id="2" creationId="{4FC60E72-4FDF-08E9-4F7E-48B93B4FD725}"/>
          </ac:spMkLst>
        </pc:spChg>
        <pc:spChg chg="mod">
          <ac:chgData name="Lorenzo Principe" userId="1597e84a-cc46-441a-ad90-94f2273c2616" providerId="ADAL" clId="{F9B98FEB-B909-4533-B8D7-D0F32748DABE}" dt="2025-11-26T06:30:16.776" v="937" actId="6549"/>
          <ac:spMkLst>
            <pc:docMk/>
            <pc:sldMk cId="454626859" sldId="561"/>
            <ac:spMk id="5" creationId="{B71E9C5A-77FD-B51D-87C8-CDD55755E82C}"/>
          </ac:spMkLst>
        </pc:spChg>
        <pc:spChg chg="mod">
          <ac:chgData name="Lorenzo Principe" userId="1597e84a-cc46-441a-ad90-94f2273c2616" providerId="ADAL" clId="{F9B98FEB-B909-4533-B8D7-D0F32748DABE}" dt="2025-11-26T06:31:03.878" v="944" actId="1076"/>
          <ac:spMkLst>
            <pc:docMk/>
            <pc:sldMk cId="454626859" sldId="561"/>
            <ac:spMk id="6" creationId="{86AB9478-5E0A-1D88-ED1E-76B6C5506620}"/>
          </ac:spMkLst>
        </pc:spChg>
        <pc:spChg chg="del">
          <ac:chgData name="Lorenzo Principe" userId="1597e84a-cc46-441a-ad90-94f2273c2616" providerId="ADAL" clId="{F9B98FEB-B909-4533-B8D7-D0F32748DABE}" dt="2025-11-26T06:20:02.087" v="802" actId="478"/>
          <ac:spMkLst>
            <pc:docMk/>
            <pc:sldMk cId="454626859" sldId="561"/>
            <ac:spMk id="8" creationId="{6017907E-C7E2-4BF2-09BD-909691F9CF7A}"/>
          </ac:spMkLst>
        </pc:spChg>
        <pc:spChg chg="add del mod topLvl">
          <ac:chgData name="Lorenzo Principe" userId="1597e84a-cc46-441a-ad90-94f2273c2616" providerId="ADAL" clId="{F9B98FEB-B909-4533-B8D7-D0F32748DABE}" dt="2025-11-26T06:28:35.313" v="907" actId="478"/>
          <ac:spMkLst>
            <pc:docMk/>
            <pc:sldMk cId="454626859" sldId="561"/>
            <ac:spMk id="9" creationId="{CCF11F1D-A346-3258-73D6-04AA7A980023}"/>
          </ac:spMkLst>
        </pc:spChg>
        <pc:spChg chg="del">
          <ac:chgData name="Lorenzo Principe" userId="1597e84a-cc46-441a-ad90-94f2273c2616" providerId="ADAL" clId="{F9B98FEB-B909-4533-B8D7-D0F32748DABE}" dt="2025-11-26T06:20:02.087" v="802" actId="478"/>
          <ac:spMkLst>
            <pc:docMk/>
            <pc:sldMk cId="454626859" sldId="561"/>
            <ac:spMk id="10" creationId="{40CB6732-5135-2A23-8339-365BB8DDB48C}"/>
          </ac:spMkLst>
        </pc:spChg>
        <pc:spChg chg="add del mod topLvl">
          <ac:chgData name="Lorenzo Principe" userId="1597e84a-cc46-441a-ad90-94f2273c2616" providerId="ADAL" clId="{F9B98FEB-B909-4533-B8D7-D0F32748DABE}" dt="2025-11-26T06:28:35.313" v="907" actId="478"/>
          <ac:spMkLst>
            <pc:docMk/>
            <pc:sldMk cId="454626859" sldId="561"/>
            <ac:spMk id="11" creationId="{02343097-798B-92D0-BB4A-F9B23B59F2FA}"/>
          </ac:spMkLst>
        </pc:spChg>
        <pc:spChg chg="add del mod topLvl">
          <ac:chgData name="Lorenzo Principe" userId="1597e84a-cc46-441a-ad90-94f2273c2616" providerId="ADAL" clId="{F9B98FEB-B909-4533-B8D7-D0F32748DABE}" dt="2025-11-26T06:28:35.313" v="907" actId="478"/>
          <ac:spMkLst>
            <pc:docMk/>
            <pc:sldMk cId="454626859" sldId="561"/>
            <ac:spMk id="12" creationId="{0A714023-E8C6-8B30-828E-8D880EAC637A}"/>
          </ac:spMkLst>
        </pc:spChg>
        <pc:spChg chg="add del mod topLvl">
          <ac:chgData name="Lorenzo Principe" userId="1597e84a-cc46-441a-ad90-94f2273c2616" providerId="ADAL" clId="{F9B98FEB-B909-4533-B8D7-D0F32748DABE}" dt="2025-11-26T06:28:35.313" v="907" actId="478"/>
          <ac:spMkLst>
            <pc:docMk/>
            <pc:sldMk cId="454626859" sldId="561"/>
            <ac:spMk id="13" creationId="{5358A881-909E-8E00-4844-E475C1C0BD74}"/>
          </ac:spMkLst>
        </pc:spChg>
        <pc:spChg chg="del">
          <ac:chgData name="Lorenzo Principe" userId="1597e84a-cc46-441a-ad90-94f2273c2616" providerId="ADAL" clId="{F9B98FEB-B909-4533-B8D7-D0F32748DABE}" dt="2025-11-26T06:20:02.087" v="802" actId="478"/>
          <ac:spMkLst>
            <pc:docMk/>
            <pc:sldMk cId="454626859" sldId="561"/>
            <ac:spMk id="14" creationId="{C4724B24-B45D-DCF6-C425-829C3A8D3EAF}"/>
          </ac:spMkLst>
        </pc:spChg>
        <pc:spChg chg="add del mod">
          <ac:chgData name="Lorenzo Principe" userId="1597e84a-cc46-441a-ad90-94f2273c2616" providerId="ADAL" clId="{F9B98FEB-B909-4533-B8D7-D0F32748DABE}" dt="2025-11-26T06:27:46.825" v="896" actId="478"/>
          <ac:spMkLst>
            <pc:docMk/>
            <pc:sldMk cId="454626859" sldId="561"/>
            <ac:spMk id="17" creationId="{0EC0C5F2-0BF6-66C3-47C0-B9A7DA8ADFA2}"/>
          </ac:spMkLst>
        </pc:spChg>
        <pc:spChg chg="mod">
          <ac:chgData name="Lorenzo Principe" userId="1597e84a-cc46-441a-ad90-94f2273c2616" providerId="ADAL" clId="{F9B98FEB-B909-4533-B8D7-D0F32748DABE}" dt="2025-11-26T06:30:01.575" v="931" actId="404"/>
          <ac:spMkLst>
            <pc:docMk/>
            <pc:sldMk cId="454626859" sldId="561"/>
            <ac:spMk id="20" creationId="{0A7D1A00-7BD0-B6F9-B9CD-D81E3E154863}"/>
          </ac:spMkLst>
        </pc:spChg>
        <pc:spChg chg="add del mod">
          <ac:chgData name="Lorenzo Principe" userId="1597e84a-cc46-441a-ad90-94f2273c2616" providerId="ADAL" clId="{F9B98FEB-B909-4533-B8D7-D0F32748DABE}" dt="2025-11-26T06:27:54.133" v="898" actId="478"/>
          <ac:spMkLst>
            <pc:docMk/>
            <pc:sldMk cId="454626859" sldId="561"/>
            <ac:spMk id="25" creationId="{E997F140-5508-52BB-18AE-7408B1742B22}"/>
          </ac:spMkLst>
        </pc:spChg>
        <pc:spChg chg="mod">
          <ac:chgData name="Lorenzo Principe" userId="1597e84a-cc46-441a-ad90-94f2273c2616" providerId="ADAL" clId="{F9B98FEB-B909-4533-B8D7-D0F32748DABE}" dt="2025-11-26T06:26:24.966" v="861" actId="571"/>
          <ac:spMkLst>
            <pc:docMk/>
            <pc:sldMk cId="454626859" sldId="561"/>
            <ac:spMk id="32" creationId="{6D836693-1335-AE04-5CAD-4A936A87DAA9}"/>
          </ac:spMkLst>
        </pc:spChg>
        <pc:spChg chg="mod">
          <ac:chgData name="Lorenzo Principe" userId="1597e84a-cc46-441a-ad90-94f2273c2616" providerId="ADAL" clId="{F9B98FEB-B909-4533-B8D7-D0F32748DABE}" dt="2025-11-26T06:26:24.966" v="861" actId="571"/>
          <ac:spMkLst>
            <pc:docMk/>
            <pc:sldMk cId="454626859" sldId="561"/>
            <ac:spMk id="35" creationId="{C9C43C14-6543-37D7-D4D7-0E28FF8F4846}"/>
          </ac:spMkLst>
        </pc:spChg>
        <pc:spChg chg="mod">
          <ac:chgData name="Lorenzo Principe" userId="1597e84a-cc46-441a-ad90-94f2273c2616" providerId="ADAL" clId="{F9B98FEB-B909-4533-B8D7-D0F32748DABE}" dt="2025-11-26T06:26:24.966" v="861" actId="571"/>
          <ac:spMkLst>
            <pc:docMk/>
            <pc:sldMk cId="454626859" sldId="561"/>
            <ac:spMk id="37" creationId="{7A572351-B6A7-A9D1-F88D-BA876D089B8A}"/>
          </ac:spMkLst>
        </pc:spChg>
        <pc:spChg chg="mod">
          <ac:chgData name="Lorenzo Principe" userId="1597e84a-cc46-441a-ad90-94f2273c2616" providerId="ADAL" clId="{F9B98FEB-B909-4533-B8D7-D0F32748DABE}" dt="2025-11-26T06:26:24.966" v="861" actId="571"/>
          <ac:spMkLst>
            <pc:docMk/>
            <pc:sldMk cId="454626859" sldId="561"/>
            <ac:spMk id="40" creationId="{505814D8-00AF-0BFA-AFBF-559B88A004B2}"/>
          </ac:spMkLst>
        </pc:spChg>
        <pc:spChg chg="add mod">
          <ac:chgData name="Lorenzo Principe" userId="1597e84a-cc46-441a-ad90-94f2273c2616" providerId="ADAL" clId="{F9B98FEB-B909-4533-B8D7-D0F32748DABE}" dt="2025-11-26T06:26:24.966" v="861" actId="571"/>
          <ac:spMkLst>
            <pc:docMk/>
            <pc:sldMk cId="454626859" sldId="561"/>
            <ac:spMk id="42" creationId="{8CCFC347-C8FE-1E9B-A8BA-1636DEFA9613}"/>
          </ac:spMkLst>
        </pc:spChg>
        <pc:spChg chg="add mod">
          <ac:chgData name="Lorenzo Principe" userId="1597e84a-cc46-441a-ad90-94f2273c2616" providerId="ADAL" clId="{F9B98FEB-B909-4533-B8D7-D0F32748DABE}" dt="2025-11-26T06:26:24.966" v="861" actId="571"/>
          <ac:spMkLst>
            <pc:docMk/>
            <pc:sldMk cId="454626859" sldId="561"/>
            <ac:spMk id="43" creationId="{42E4FA53-CE8C-C5EC-DDAB-FD466FE99686}"/>
          </ac:spMkLst>
        </pc:spChg>
        <pc:spChg chg="add del mod">
          <ac:chgData name="Lorenzo Principe" userId="1597e84a-cc46-441a-ad90-94f2273c2616" providerId="ADAL" clId="{F9B98FEB-B909-4533-B8D7-D0F32748DABE}" dt="2025-11-26T06:26:59.015" v="892" actId="478"/>
          <ac:spMkLst>
            <pc:docMk/>
            <pc:sldMk cId="454626859" sldId="561"/>
            <ac:spMk id="44" creationId="{CB81F332-FDD5-86EB-4652-3E8B7863AD8F}"/>
          </ac:spMkLst>
        </pc:spChg>
        <pc:spChg chg="add del mod">
          <ac:chgData name="Lorenzo Principe" userId="1597e84a-cc46-441a-ad90-94f2273c2616" providerId="ADAL" clId="{F9B98FEB-B909-4533-B8D7-D0F32748DABE}" dt="2025-11-26T06:26:59.015" v="892" actId="478"/>
          <ac:spMkLst>
            <pc:docMk/>
            <pc:sldMk cId="454626859" sldId="561"/>
            <ac:spMk id="45" creationId="{55462D97-AAF1-64D1-289F-B7F64EAEA548}"/>
          </ac:spMkLst>
        </pc:spChg>
        <pc:spChg chg="add mod">
          <ac:chgData name="Lorenzo Principe" userId="1597e84a-cc46-441a-ad90-94f2273c2616" providerId="ADAL" clId="{F9B98FEB-B909-4533-B8D7-D0F32748DABE}" dt="2025-11-26T06:32:05.803" v="1022" actId="20577"/>
          <ac:spMkLst>
            <pc:docMk/>
            <pc:sldMk cId="454626859" sldId="561"/>
            <ac:spMk id="47" creationId="{7AAF9EED-76FC-DD5A-8C65-8EB85299157F}"/>
          </ac:spMkLst>
        </pc:spChg>
        <pc:spChg chg="add mod">
          <ac:chgData name="Lorenzo Principe" userId="1597e84a-cc46-441a-ad90-94f2273c2616" providerId="ADAL" clId="{F9B98FEB-B909-4533-B8D7-D0F32748DABE}" dt="2025-11-26T07:18:31.598" v="1381"/>
          <ac:spMkLst>
            <pc:docMk/>
            <pc:sldMk cId="454626859" sldId="561"/>
            <ac:spMk id="48" creationId="{F946FC50-8E1D-A8BE-92A0-B2EC430DC4CE}"/>
          </ac:spMkLst>
        </pc:spChg>
        <pc:spChg chg="add mod">
          <ac:chgData name="Lorenzo Principe" userId="1597e84a-cc46-441a-ad90-94f2273c2616" providerId="ADAL" clId="{F9B98FEB-B909-4533-B8D7-D0F32748DABE}" dt="2025-11-26T07:18:52.120" v="1384" actId="1076"/>
          <ac:spMkLst>
            <pc:docMk/>
            <pc:sldMk cId="454626859" sldId="561"/>
            <ac:spMk id="49" creationId="{CE0AB3F0-4D32-7DD8-71C2-FC8FAB2906C8}"/>
          </ac:spMkLst>
        </pc:spChg>
        <pc:grpChg chg="add del mod">
          <ac:chgData name="Lorenzo Principe" userId="1597e84a-cc46-441a-ad90-94f2273c2616" providerId="ADAL" clId="{F9B98FEB-B909-4533-B8D7-D0F32748DABE}" dt="2025-11-26T06:28:19.186" v="903" actId="165"/>
          <ac:grpSpMkLst>
            <pc:docMk/>
            <pc:sldMk cId="454626859" sldId="561"/>
            <ac:grpSpMk id="18" creationId="{9EDA7F0C-0E4C-4FD9-F7CD-29797F4D1571}"/>
          </ac:grpSpMkLst>
        </pc:grpChg>
        <pc:grpChg chg="add mod">
          <ac:chgData name="Lorenzo Principe" userId="1597e84a-cc46-441a-ad90-94f2273c2616" providerId="ADAL" clId="{F9B98FEB-B909-4533-B8D7-D0F32748DABE}" dt="2025-11-26T06:28:07.993" v="902" actId="1076"/>
          <ac:grpSpMkLst>
            <pc:docMk/>
            <pc:sldMk cId="454626859" sldId="561"/>
            <ac:grpSpMk id="21" creationId="{DBF2D59D-CAB4-E6FD-AC42-13DAEC92D220}"/>
          </ac:grpSpMkLst>
        </pc:grpChg>
        <pc:grpChg chg="add mod">
          <ac:chgData name="Lorenzo Principe" userId="1597e84a-cc46-441a-ad90-94f2273c2616" providerId="ADAL" clId="{F9B98FEB-B909-4533-B8D7-D0F32748DABE}" dt="2025-11-26T06:28:03.426" v="900" actId="1076"/>
          <ac:grpSpMkLst>
            <pc:docMk/>
            <pc:sldMk cId="454626859" sldId="561"/>
            <ac:grpSpMk id="22" creationId="{B1B42995-C348-05EC-2F00-CA99C374C8D7}"/>
          </ac:grpSpMkLst>
        </pc:grpChg>
        <pc:grpChg chg="add del mod">
          <ac:chgData name="Lorenzo Principe" userId="1597e84a-cc46-441a-ad90-94f2273c2616" providerId="ADAL" clId="{F9B98FEB-B909-4533-B8D7-D0F32748DABE}" dt="2025-11-26T06:23:50.487" v="838" actId="165"/>
          <ac:grpSpMkLst>
            <pc:docMk/>
            <pc:sldMk cId="454626859" sldId="561"/>
            <ac:grpSpMk id="23" creationId="{37EC6A23-A677-1E44-1EF8-9BF0B8BDDBCC}"/>
          </ac:grpSpMkLst>
        </pc:grpChg>
        <pc:grpChg chg="add del mod">
          <ac:chgData name="Lorenzo Principe" userId="1597e84a-cc46-441a-ad90-94f2273c2616" providerId="ADAL" clId="{F9B98FEB-B909-4533-B8D7-D0F32748DABE}" dt="2025-11-26T06:28:19.186" v="903" actId="165"/>
          <ac:grpSpMkLst>
            <pc:docMk/>
            <pc:sldMk cId="454626859" sldId="561"/>
            <ac:grpSpMk id="24" creationId="{5CFFE4B9-2C11-22ED-382A-5FEA46900C34}"/>
          </ac:grpSpMkLst>
        </pc:grpChg>
        <pc:picChg chg="mod">
          <ac:chgData name="Lorenzo Principe" userId="1597e84a-cc46-441a-ad90-94f2273c2616" providerId="ADAL" clId="{F9B98FEB-B909-4533-B8D7-D0F32748DABE}" dt="2025-11-26T07:35:13.952" v="1419" actId="962"/>
          <ac:picMkLst>
            <pc:docMk/>
            <pc:sldMk cId="454626859" sldId="561"/>
            <ac:picMk id="3" creationId="{DB429DF3-AA8F-D724-F644-27D1A336502F}"/>
          </ac:picMkLst>
        </pc:picChg>
        <pc:picChg chg="add mod topLvl">
          <ac:chgData name="Lorenzo Principe" userId="1597e84a-cc46-441a-ad90-94f2273c2616" providerId="ADAL" clId="{F9B98FEB-B909-4533-B8D7-D0F32748DABE}" dt="2025-11-26T06:30:37.043" v="941" actId="555"/>
          <ac:picMkLst>
            <pc:docMk/>
            <pc:sldMk cId="454626859" sldId="561"/>
            <ac:picMk id="4" creationId="{A14B43BD-108A-00E3-C407-5F7DA6F911AF}"/>
          </ac:picMkLst>
        </pc:picChg>
        <pc:picChg chg="add mod topLvl">
          <ac:chgData name="Lorenzo Principe" userId="1597e84a-cc46-441a-ad90-94f2273c2616" providerId="ADAL" clId="{F9B98FEB-B909-4533-B8D7-D0F32748DABE}" dt="2025-11-26T06:30:37.043" v="941" actId="555"/>
          <ac:picMkLst>
            <pc:docMk/>
            <pc:sldMk cId="454626859" sldId="561"/>
            <ac:picMk id="7" creationId="{0CEB9F47-F599-19C2-6142-9CFC7D548EDE}"/>
          </ac:picMkLst>
        </pc:picChg>
        <pc:picChg chg="add mod topLvl">
          <ac:chgData name="Lorenzo Principe" userId="1597e84a-cc46-441a-ad90-94f2273c2616" providerId="ADAL" clId="{F9B98FEB-B909-4533-B8D7-D0F32748DABE}" dt="2025-11-26T06:30:37.043" v="941" actId="555"/>
          <ac:picMkLst>
            <pc:docMk/>
            <pc:sldMk cId="454626859" sldId="561"/>
            <ac:picMk id="15" creationId="{11C615F8-5240-21E2-1EA6-5324BDC707F8}"/>
          </ac:picMkLst>
        </pc:picChg>
        <pc:picChg chg="add mod topLvl">
          <ac:chgData name="Lorenzo Principe" userId="1597e84a-cc46-441a-ad90-94f2273c2616" providerId="ADAL" clId="{F9B98FEB-B909-4533-B8D7-D0F32748DABE}" dt="2025-11-26T06:30:37.043" v="941" actId="555"/>
          <ac:picMkLst>
            <pc:docMk/>
            <pc:sldMk cId="454626859" sldId="561"/>
            <ac:picMk id="16" creationId="{BDC01108-2E35-AD53-DE36-278EF50D1BE0}"/>
          </ac:picMkLst>
        </pc:picChg>
        <pc:picChg chg="del">
          <ac:chgData name="Lorenzo Principe" userId="1597e84a-cc46-441a-ad90-94f2273c2616" providerId="ADAL" clId="{F9B98FEB-B909-4533-B8D7-D0F32748DABE}" dt="2025-11-26T06:20:02.087" v="802" actId="478"/>
          <ac:picMkLst>
            <pc:docMk/>
            <pc:sldMk cId="454626859" sldId="561"/>
            <ac:picMk id="19" creationId="{87352477-A9AA-A5D0-E80C-D16E1593D583}"/>
          </ac:picMkLst>
        </pc:picChg>
        <pc:picChg chg="del">
          <ac:chgData name="Lorenzo Principe" userId="1597e84a-cc46-441a-ad90-94f2273c2616" providerId="ADAL" clId="{F9B98FEB-B909-4533-B8D7-D0F32748DABE}" dt="2025-11-26T06:20:02.087" v="802" actId="478"/>
          <ac:picMkLst>
            <pc:docMk/>
            <pc:sldMk cId="454626859" sldId="561"/>
            <ac:picMk id="26" creationId="{BA9FD42F-3125-51E4-80C6-A5261AEA3E15}"/>
          </ac:picMkLst>
        </pc:picChg>
        <pc:picChg chg="mod">
          <ac:chgData name="Lorenzo Principe" userId="1597e84a-cc46-441a-ad90-94f2273c2616" providerId="ADAL" clId="{F9B98FEB-B909-4533-B8D7-D0F32748DABE}" dt="2025-11-26T06:26:24.966" v="861" actId="571"/>
          <ac:picMkLst>
            <pc:docMk/>
            <pc:sldMk cId="454626859" sldId="561"/>
            <ac:picMk id="29" creationId="{E28EDB0D-5CFD-D18B-F1B0-C7B0C2DA1DEA}"/>
          </ac:picMkLst>
        </pc:picChg>
        <pc:picChg chg="del">
          <ac:chgData name="Lorenzo Principe" userId="1597e84a-cc46-441a-ad90-94f2273c2616" providerId="ADAL" clId="{F9B98FEB-B909-4533-B8D7-D0F32748DABE}" dt="2025-11-26T06:20:02.087" v="802" actId="478"/>
          <ac:picMkLst>
            <pc:docMk/>
            <pc:sldMk cId="454626859" sldId="561"/>
            <ac:picMk id="30" creationId="{3698BC46-485D-5B14-B45C-CD9161BD51FE}"/>
          </ac:picMkLst>
        </pc:picChg>
        <pc:picChg chg="mod">
          <ac:chgData name="Lorenzo Principe" userId="1597e84a-cc46-441a-ad90-94f2273c2616" providerId="ADAL" clId="{F9B98FEB-B909-4533-B8D7-D0F32748DABE}" dt="2025-11-26T06:26:24.966" v="861" actId="571"/>
          <ac:picMkLst>
            <pc:docMk/>
            <pc:sldMk cId="454626859" sldId="561"/>
            <ac:picMk id="34" creationId="{769E1A47-AEE5-3C93-7585-4A5B97B554E7}"/>
          </ac:picMkLst>
        </pc:picChg>
        <pc:picChg chg="mod">
          <ac:chgData name="Lorenzo Principe" userId="1597e84a-cc46-441a-ad90-94f2273c2616" providerId="ADAL" clId="{F9B98FEB-B909-4533-B8D7-D0F32748DABE}" dt="2025-11-26T06:26:24.966" v="861" actId="571"/>
          <ac:picMkLst>
            <pc:docMk/>
            <pc:sldMk cId="454626859" sldId="561"/>
            <ac:picMk id="38" creationId="{50A02897-9908-CECC-9F82-791F6A486300}"/>
          </ac:picMkLst>
        </pc:picChg>
        <pc:picChg chg="mod">
          <ac:chgData name="Lorenzo Principe" userId="1597e84a-cc46-441a-ad90-94f2273c2616" providerId="ADAL" clId="{F9B98FEB-B909-4533-B8D7-D0F32748DABE}" dt="2025-11-26T06:26:24.966" v="861" actId="571"/>
          <ac:picMkLst>
            <pc:docMk/>
            <pc:sldMk cId="454626859" sldId="561"/>
            <ac:picMk id="41" creationId="{DD0703F0-41D5-D44B-3EA1-F6BC27375AF1}"/>
          </ac:picMkLst>
        </pc:picChg>
        <pc:picChg chg="add mod">
          <ac:chgData name="Lorenzo Principe" userId="1597e84a-cc46-441a-ad90-94f2273c2616" providerId="ADAL" clId="{F9B98FEB-B909-4533-B8D7-D0F32748DABE}" dt="2025-11-26T06:31:51.696" v="1013" actId="1076"/>
          <ac:picMkLst>
            <pc:docMk/>
            <pc:sldMk cId="454626859" sldId="561"/>
            <ac:picMk id="46" creationId="{2858714B-692E-F620-CF4C-57F6C628EED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F1A369-C3B7-4BA4-81CE-A4FA18715572}" type="datetimeFigureOut">
              <a:rPr lang="en-GB" smtClean="0"/>
              <a:t>26/11/2025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21F218-8DD4-4CC8-8D36-FC7F28AFFEF3}" type="slidenum">
              <a:rPr lang="en-GB" smtClean="0"/>
              <a:t>‹#›</a:t>
            </a:fld>
            <a:endParaRPr lang="en-GB" dirty="0"/>
          </a:p>
        </p:txBody>
      </p:sp>
    </p:spTree>
    <p:extLst>
      <p:ext uri="{BB962C8B-B14F-4D97-AF65-F5344CB8AC3E}">
        <p14:creationId xmlns:p14="http://schemas.microsoft.com/office/powerpoint/2010/main" val="1296662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CD8803-6AF1-4B3D-8BAA-C8D523114A4C}" type="slidenum">
              <a:rPr lang="en-GB" smtClean="0"/>
              <a:t>2</a:t>
            </a:fld>
            <a:endParaRPr lang="en-GB" dirty="0"/>
          </a:p>
        </p:txBody>
      </p:sp>
    </p:spTree>
    <p:extLst>
      <p:ext uri="{BB962C8B-B14F-4D97-AF65-F5344CB8AC3E}">
        <p14:creationId xmlns:p14="http://schemas.microsoft.com/office/powerpoint/2010/main" val="171312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CD8803-6AF1-4B3D-8BAA-C8D523114A4C}" type="slidenum">
              <a:rPr lang="en-GB" smtClean="0"/>
              <a:t>3</a:t>
            </a:fld>
            <a:endParaRPr lang="en-GB" dirty="0"/>
          </a:p>
        </p:txBody>
      </p:sp>
    </p:spTree>
    <p:extLst>
      <p:ext uri="{BB962C8B-B14F-4D97-AF65-F5344CB8AC3E}">
        <p14:creationId xmlns:p14="http://schemas.microsoft.com/office/powerpoint/2010/main" val="167584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b="0" i="0" dirty="0">
                <a:solidFill>
                  <a:srgbClr val="F1F1F1"/>
                </a:solidFill>
                <a:effectLst/>
                <a:latin typeface="Roboto" panose="02000000000000000000" pitchFamily="2" charset="0"/>
              </a:rPr>
              <a:t>The imaginary galaxy on the left is in the nearby Universe and the stars in its outer parts are orbiting rapidly due to the presence of large amounts of dark matter around the central regions. On the other hand the galaxy at the right, which is in the distant Universe, and seen as it was about ten billion years ago, is rotating more slowly in its outer parts as dark matter is more diffuse.</a:t>
            </a:r>
            <a:endParaRPr lang="en-GB" dirty="0"/>
          </a:p>
        </p:txBody>
      </p:sp>
      <p:sp>
        <p:nvSpPr>
          <p:cNvPr id="4" name="Slide Number Placeholder 3"/>
          <p:cNvSpPr>
            <a:spLocks noGrp="1"/>
          </p:cNvSpPr>
          <p:nvPr>
            <p:ph type="sldNum" sz="quarter" idx="5"/>
          </p:nvPr>
        </p:nvSpPr>
        <p:spPr/>
        <p:txBody>
          <a:bodyPr/>
          <a:lstStyle/>
          <a:p>
            <a:fld id="{9CCD8803-6AF1-4B3D-8BAA-C8D523114A4C}" type="slidenum">
              <a:rPr lang="en-GB" smtClean="0"/>
              <a:t>4</a:t>
            </a:fld>
            <a:endParaRPr lang="en-GB" dirty="0"/>
          </a:p>
        </p:txBody>
      </p:sp>
    </p:spTree>
    <p:extLst>
      <p:ext uri="{BB962C8B-B14F-4D97-AF65-F5344CB8AC3E}">
        <p14:creationId xmlns:p14="http://schemas.microsoft.com/office/powerpoint/2010/main" val="134540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421F218-8DD4-4CC8-8D36-FC7F28AFFEF3}" type="slidenum">
              <a:rPr lang="en-GB" smtClean="0"/>
              <a:t>16</a:t>
            </a:fld>
            <a:endParaRPr lang="en-GB" dirty="0"/>
          </a:p>
        </p:txBody>
      </p:sp>
    </p:spTree>
    <p:extLst>
      <p:ext uri="{BB962C8B-B14F-4D97-AF65-F5344CB8AC3E}">
        <p14:creationId xmlns:p14="http://schemas.microsoft.com/office/powerpoint/2010/main" val="662298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79B2D-5688-DF92-F207-5706940B6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2BF58-1DFE-CF49-FDEB-1E2ECFA24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ADC7E-0C7C-8F0A-0253-3ECA5FE140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98D2A23E-EB66-E784-C268-62F25E3C0131}"/>
              </a:ext>
            </a:extLst>
          </p:cNvPr>
          <p:cNvSpPr>
            <a:spLocks noGrp="1"/>
          </p:cNvSpPr>
          <p:nvPr>
            <p:ph type="sldNum" sz="quarter" idx="5"/>
          </p:nvPr>
        </p:nvSpPr>
        <p:spPr/>
        <p:txBody>
          <a:bodyPr/>
          <a:lstStyle/>
          <a:p>
            <a:fld id="{9421F218-8DD4-4CC8-8D36-FC7F28AFFEF3}" type="slidenum">
              <a:rPr lang="en-GB" smtClean="0"/>
              <a:t>17</a:t>
            </a:fld>
            <a:endParaRPr lang="en-GB" dirty="0"/>
          </a:p>
        </p:txBody>
      </p:sp>
    </p:spTree>
    <p:extLst>
      <p:ext uri="{BB962C8B-B14F-4D97-AF65-F5344CB8AC3E}">
        <p14:creationId xmlns:p14="http://schemas.microsoft.com/office/powerpoint/2010/main" val="3756002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4305B-B10C-E2C8-DC15-08FB593C5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32303-4F60-C390-76A4-23DC85EDD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C1D09-E834-5220-95E3-0DFE261C11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0600BB89-0994-EF0C-3703-CAC0919C73F6}"/>
              </a:ext>
            </a:extLst>
          </p:cNvPr>
          <p:cNvSpPr>
            <a:spLocks noGrp="1"/>
          </p:cNvSpPr>
          <p:nvPr>
            <p:ph type="sldNum" sz="quarter" idx="5"/>
          </p:nvPr>
        </p:nvSpPr>
        <p:spPr/>
        <p:txBody>
          <a:bodyPr/>
          <a:lstStyle/>
          <a:p>
            <a:fld id="{9421F218-8DD4-4CC8-8D36-FC7F28AFFEF3}" type="slidenum">
              <a:rPr lang="en-GB" smtClean="0"/>
              <a:t>20</a:t>
            </a:fld>
            <a:endParaRPr lang="en-GB" dirty="0"/>
          </a:p>
        </p:txBody>
      </p:sp>
    </p:spTree>
    <p:extLst>
      <p:ext uri="{BB962C8B-B14F-4D97-AF65-F5344CB8AC3E}">
        <p14:creationId xmlns:p14="http://schemas.microsoft.com/office/powerpoint/2010/main" val="3799900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D11AF-FBF4-2D61-A456-35C4E7812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31EAE-6455-DEE5-65AB-18E6F8171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6002FA-6FEB-05D7-0EE1-EA608D2EC0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989C8972-7409-C3DF-95CF-1C70B243CC65}"/>
              </a:ext>
            </a:extLst>
          </p:cNvPr>
          <p:cNvSpPr>
            <a:spLocks noGrp="1"/>
          </p:cNvSpPr>
          <p:nvPr>
            <p:ph type="sldNum" sz="quarter" idx="5"/>
          </p:nvPr>
        </p:nvSpPr>
        <p:spPr/>
        <p:txBody>
          <a:bodyPr/>
          <a:lstStyle/>
          <a:p>
            <a:fld id="{9421F218-8DD4-4CC8-8D36-FC7F28AFFEF3}" type="slidenum">
              <a:rPr lang="en-GB" smtClean="0"/>
              <a:t>21</a:t>
            </a:fld>
            <a:endParaRPr lang="en-GB" dirty="0"/>
          </a:p>
        </p:txBody>
      </p:sp>
    </p:spTree>
    <p:extLst>
      <p:ext uri="{BB962C8B-B14F-4D97-AF65-F5344CB8AC3E}">
        <p14:creationId xmlns:p14="http://schemas.microsoft.com/office/powerpoint/2010/main" val="987812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21F218-8DD4-4CC8-8D36-FC7F28AFFEF3}" type="slidenum">
              <a:rPr lang="en-GB" smtClean="0"/>
              <a:t>28</a:t>
            </a:fld>
            <a:endParaRPr lang="en-GB" dirty="0"/>
          </a:p>
        </p:txBody>
      </p:sp>
    </p:spTree>
    <p:extLst>
      <p:ext uri="{BB962C8B-B14F-4D97-AF65-F5344CB8AC3E}">
        <p14:creationId xmlns:p14="http://schemas.microsoft.com/office/powerpoint/2010/main" val="397568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EE1D-24B7-E4E2-94AB-EE0BBFDE5D66}"/>
              </a:ext>
            </a:extLst>
          </p:cNvPr>
          <p:cNvSpPr>
            <a:spLocks noGrp="1"/>
          </p:cNvSpPr>
          <p:nvPr>
            <p:ph type="title"/>
          </p:nvPr>
        </p:nvSpPr>
        <p:spPr>
          <a:xfrm>
            <a:off x="88900" y="0"/>
            <a:ext cx="10515600" cy="993775"/>
          </a:xfrm>
        </p:spPr>
        <p:txBody>
          <a:bodyPr/>
          <a:lstStyle/>
          <a:p>
            <a:r>
              <a:rPr lang="en-US"/>
              <a:t>Click to edit Master title style</a:t>
            </a:r>
            <a:endParaRPr lang="en-GB" dirty="0"/>
          </a:p>
        </p:txBody>
      </p:sp>
      <p:sp>
        <p:nvSpPr>
          <p:cNvPr id="9" name="Slide Number Placeholder 5">
            <a:extLst>
              <a:ext uri="{FF2B5EF4-FFF2-40B4-BE49-F238E27FC236}">
                <a16:creationId xmlns:a16="http://schemas.microsoft.com/office/drawing/2014/main" id="{8A4B31DD-9DCE-2A35-FADF-8BD4EBEFCD4C}"/>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2"/>
                </a:solidFill>
              </a:defRPr>
            </a:lvl1pPr>
          </a:lstStyle>
          <a:p>
            <a:fld id="{B545420C-B04E-4537-A50E-A6C5C9FE5166}" type="slidenum">
              <a:rPr lang="en-GB" smtClean="0"/>
              <a:pPr/>
              <a:t>‹#›</a:t>
            </a:fld>
            <a:endParaRPr lang="en-GB" dirty="0"/>
          </a:p>
        </p:txBody>
      </p:sp>
      <p:sp>
        <p:nvSpPr>
          <p:cNvPr id="3" name="Footer Placeholder 4">
            <a:extLst>
              <a:ext uri="{FF2B5EF4-FFF2-40B4-BE49-F238E27FC236}">
                <a16:creationId xmlns:a16="http://schemas.microsoft.com/office/drawing/2014/main" id="{839FE8BA-8C01-3DCA-3953-51887F3218FA}"/>
              </a:ext>
            </a:extLst>
          </p:cNvPr>
          <p:cNvSpPr>
            <a:spLocks noGrp="1"/>
          </p:cNvSpPr>
          <p:nvPr>
            <p:ph type="ftr" sz="quarter" idx="3"/>
          </p:nvPr>
        </p:nvSpPr>
        <p:spPr>
          <a:xfrm>
            <a:off x="0" y="6492875"/>
            <a:ext cx="4737100" cy="365125"/>
          </a:xfrm>
          <a:prstGeom prst="rect">
            <a:avLst/>
          </a:prstGeom>
        </p:spPr>
        <p:txBody>
          <a:bodyPr vert="horz" lIns="91440" tIns="45720" rIns="91440" bIns="45720" rtlCol="0" anchor="ctr"/>
          <a:lstStyle>
            <a:lvl1pPr algn="l">
              <a:defRPr sz="1200">
                <a:solidFill>
                  <a:schemeClr val="bg2"/>
                </a:solidFill>
              </a:defRPr>
            </a:lvl1pPr>
          </a:lstStyle>
          <a:p>
            <a:r>
              <a:rPr lang="en-GB"/>
              <a:t>Migdal Effect in XLZD – Lorenzo Principe - CDM Meeting 2025</a:t>
            </a:r>
            <a:endParaRPr lang="en-GB" dirty="0"/>
          </a:p>
        </p:txBody>
      </p:sp>
    </p:spTree>
    <p:extLst>
      <p:ext uri="{BB962C8B-B14F-4D97-AF65-F5344CB8AC3E}">
        <p14:creationId xmlns:p14="http://schemas.microsoft.com/office/powerpoint/2010/main" val="27095652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ght - titl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EE1D-24B7-E4E2-94AB-EE0BBFDE5D66}"/>
              </a:ext>
            </a:extLst>
          </p:cNvPr>
          <p:cNvSpPr>
            <a:spLocks noGrp="1"/>
          </p:cNvSpPr>
          <p:nvPr>
            <p:ph type="title"/>
          </p:nvPr>
        </p:nvSpPr>
        <p:spPr>
          <a:xfrm>
            <a:off x="88900" y="0"/>
            <a:ext cx="10515600" cy="993775"/>
          </a:xfrm>
        </p:spPr>
        <p:txBody>
          <a:bodyPr/>
          <a:lstStyle/>
          <a:p>
            <a:r>
              <a:rPr lang="en-US"/>
              <a:t>Click to edit Master title style</a:t>
            </a:r>
            <a:endParaRPr lang="en-GB" dirty="0"/>
          </a:p>
        </p:txBody>
      </p:sp>
      <p:sp>
        <p:nvSpPr>
          <p:cNvPr id="8" name="Footer Placeholder 4">
            <a:extLst>
              <a:ext uri="{FF2B5EF4-FFF2-40B4-BE49-F238E27FC236}">
                <a16:creationId xmlns:a16="http://schemas.microsoft.com/office/drawing/2014/main" id="{FF5FB385-6081-7874-A2D7-64C3324C4864}"/>
              </a:ext>
            </a:extLst>
          </p:cNvPr>
          <p:cNvSpPr>
            <a:spLocks noGrp="1"/>
          </p:cNvSpPr>
          <p:nvPr>
            <p:ph type="ftr" sz="quarter" idx="3"/>
          </p:nvPr>
        </p:nvSpPr>
        <p:spPr>
          <a:xfrm>
            <a:off x="0" y="6492875"/>
            <a:ext cx="4686300" cy="365125"/>
          </a:xfrm>
          <a:prstGeom prst="rect">
            <a:avLst/>
          </a:prstGeom>
        </p:spPr>
        <p:txBody>
          <a:bodyPr vert="horz" lIns="91440" tIns="45720" rIns="91440" bIns="45720" rtlCol="0" anchor="ctr"/>
          <a:lstStyle>
            <a:lvl1pPr algn="l">
              <a:defRPr sz="1200">
                <a:solidFill>
                  <a:schemeClr val="bg2"/>
                </a:solidFill>
              </a:defRPr>
            </a:lvl1pPr>
          </a:lstStyle>
          <a:p>
            <a:r>
              <a:rPr lang="en-GB"/>
              <a:t>Migdal Effect in XLZD – Lorenzo Principe - CDM Meeting 2025</a:t>
            </a:r>
            <a:endParaRPr lang="en-GB" dirty="0"/>
          </a:p>
        </p:txBody>
      </p:sp>
      <p:sp>
        <p:nvSpPr>
          <p:cNvPr id="9" name="Slide Number Placeholder 5">
            <a:extLst>
              <a:ext uri="{FF2B5EF4-FFF2-40B4-BE49-F238E27FC236}">
                <a16:creationId xmlns:a16="http://schemas.microsoft.com/office/drawing/2014/main" id="{8A4B31DD-9DCE-2A35-FADF-8BD4EBEFCD4C}"/>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2"/>
                </a:solidFill>
              </a:defRPr>
            </a:lvl1pPr>
          </a:lstStyle>
          <a:p>
            <a:fld id="{B545420C-B04E-4537-A50E-A6C5C9FE5166}" type="slidenum">
              <a:rPr lang="en-GB" smtClean="0"/>
              <a:pPr/>
              <a:t>‹#›</a:t>
            </a:fld>
            <a:endParaRPr lang="en-GB" dirty="0"/>
          </a:p>
        </p:txBody>
      </p:sp>
    </p:spTree>
    <p:extLst>
      <p:ext uri="{BB962C8B-B14F-4D97-AF65-F5344CB8AC3E}">
        <p14:creationId xmlns:p14="http://schemas.microsoft.com/office/powerpoint/2010/main" val="2041551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ight - blank">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E19EA8EA-6E1B-9899-AC21-5109A64EC854}"/>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2"/>
                </a:solidFill>
              </a:defRPr>
            </a:lvl1pPr>
          </a:lstStyle>
          <a:p>
            <a:fld id="{B545420C-B04E-4537-A50E-A6C5C9FE5166}" type="slidenum">
              <a:rPr lang="en-GB" smtClean="0"/>
              <a:pPr/>
              <a:t>‹#›</a:t>
            </a:fld>
            <a:endParaRPr lang="en-GB" dirty="0"/>
          </a:p>
        </p:txBody>
      </p:sp>
      <p:sp>
        <p:nvSpPr>
          <p:cNvPr id="2" name="Footer Placeholder 4">
            <a:extLst>
              <a:ext uri="{FF2B5EF4-FFF2-40B4-BE49-F238E27FC236}">
                <a16:creationId xmlns:a16="http://schemas.microsoft.com/office/drawing/2014/main" id="{D44814DB-6723-E7D4-9E3D-57594E14AC1B}"/>
              </a:ext>
            </a:extLst>
          </p:cNvPr>
          <p:cNvSpPr>
            <a:spLocks noGrp="1"/>
          </p:cNvSpPr>
          <p:nvPr>
            <p:ph type="ftr" sz="quarter" idx="3"/>
          </p:nvPr>
        </p:nvSpPr>
        <p:spPr>
          <a:xfrm>
            <a:off x="0" y="6492875"/>
            <a:ext cx="4737100" cy="365125"/>
          </a:xfrm>
          <a:prstGeom prst="rect">
            <a:avLst/>
          </a:prstGeom>
        </p:spPr>
        <p:txBody>
          <a:bodyPr vert="horz" lIns="91440" tIns="45720" rIns="91440" bIns="45720" rtlCol="0" anchor="ctr"/>
          <a:lstStyle>
            <a:lvl1pPr algn="l">
              <a:defRPr sz="1200">
                <a:solidFill>
                  <a:schemeClr val="bg2"/>
                </a:solidFill>
              </a:defRPr>
            </a:lvl1pPr>
          </a:lstStyle>
          <a:p>
            <a:r>
              <a:rPr lang="en-GB"/>
              <a:t>Migdal Effect in XLZD – Lorenzo Principe - CDM Meeting 2025</a:t>
            </a:r>
            <a:endParaRPr lang="en-GB" dirty="0"/>
          </a:p>
        </p:txBody>
      </p:sp>
    </p:spTree>
    <p:extLst>
      <p:ext uri="{BB962C8B-B14F-4D97-AF65-F5344CB8AC3E}">
        <p14:creationId xmlns:p14="http://schemas.microsoft.com/office/powerpoint/2010/main" val="12431374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Blank">
    <p:bg>
      <p:bgRef idx="1002">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B4D468-BB08-98E0-23B7-CF40F6DEA1DB}"/>
              </a:ext>
            </a:extLst>
          </p:cNvPr>
          <p:cNvSpPr/>
          <p:nvPr userDrawn="1"/>
        </p:nvSpPr>
        <p:spPr>
          <a:xfrm>
            <a:off x="0" y="6492874"/>
            <a:ext cx="12192000" cy="365126"/>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Footer Placeholder 2">
            <a:extLst>
              <a:ext uri="{FF2B5EF4-FFF2-40B4-BE49-F238E27FC236}">
                <a16:creationId xmlns:a16="http://schemas.microsoft.com/office/drawing/2014/main" id="{EA4F1B82-EC9E-A61F-B523-8FA05B7BBA5F}"/>
              </a:ext>
            </a:extLst>
          </p:cNvPr>
          <p:cNvSpPr>
            <a:spLocks noGrp="1"/>
          </p:cNvSpPr>
          <p:nvPr>
            <p:ph type="ftr" sz="quarter" idx="11"/>
          </p:nvPr>
        </p:nvSpPr>
        <p:spPr>
          <a:xfrm>
            <a:off x="172720" y="6490651"/>
            <a:ext cx="8006080" cy="365125"/>
          </a:xfrm>
        </p:spPr>
        <p:txBody>
          <a:bodyPr/>
          <a:lstStyle>
            <a:lvl1pPr algn="l">
              <a:defRPr sz="1200" b="0">
                <a:solidFill>
                  <a:schemeClr val="bg1">
                    <a:lumMod val="85000"/>
                  </a:schemeClr>
                </a:solidFill>
                <a:latin typeface="Montserrat ExtraLight" panose="00000300000000000000" pitchFamily="2" charset="0"/>
              </a:defRPr>
            </a:lvl1pPr>
          </a:lstStyle>
          <a:p>
            <a:r>
              <a:rPr lang="en-GB"/>
              <a:t>Migdal Effect in XLZD – Lorenzo Principe - CDM Meeting 2025</a:t>
            </a:r>
            <a:endParaRPr lang="en-IN" dirty="0"/>
          </a:p>
        </p:txBody>
      </p:sp>
      <p:sp>
        <p:nvSpPr>
          <p:cNvPr id="4" name="Slide Number Placeholder 3">
            <a:extLst>
              <a:ext uri="{FF2B5EF4-FFF2-40B4-BE49-F238E27FC236}">
                <a16:creationId xmlns:a16="http://schemas.microsoft.com/office/drawing/2014/main" id="{335982BB-8F65-474D-ADBC-86701C2018C1}"/>
              </a:ext>
            </a:extLst>
          </p:cNvPr>
          <p:cNvSpPr>
            <a:spLocks noGrp="1"/>
          </p:cNvSpPr>
          <p:nvPr>
            <p:ph type="sldNum" sz="quarter" idx="12"/>
          </p:nvPr>
        </p:nvSpPr>
        <p:spPr>
          <a:xfrm>
            <a:off x="9276080" y="6507305"/>
            <a:ext cx="2743200" cy="365125"/>
          </a:xfrm>
        </p:spPr>
        <p:txBody>
          <a:bodyPr/>
          <a:lstStyle>
            <a:lvl1pPr>
              <a:defRPr sz="1400">
                <a:solidFill>
                  <a:schemeClr val="bg1">
                    <a:lumMod val="85000"/>
                  </a:schemeClr>
                </a:solidFill>
              </a:defRPr>
            </a:lvl1pPr>
          </a:lstStyle>
          <a:p>
            <a:fld id="{03749156-32FD-4DE1-988D-9807849EE3BF}" type="slidenum">
              <a:rPr lang="en-IN" smtClean="0"/>
              <a:pPr/>
              <a:t>‹#›</a:t>
            </a:fld>
            <a:endParaRPr lang="en-IN" dirty="0"/>
          </a:p>
        </p:txBody>
      </p:sp>
      <p:pic>
        <p:nvPicPr>
          <p:cNvPr id="2" name="Picture 6">
            <a:extLst>
              <a:ext uri="{FF2B5EF4-FFF2-40B4-BE49-F238E27FC236}">
                <a16:creationId xmlns:a16="http://schemas.microsoft.com/office/drawing/2014/main" id="{CBDF3903-B064-A58F-E952-09642A8BA0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534" y="239710"/>
            <a:ext cx="1661686" cy="745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75893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ark - title">
    <p:bg>
      <p:bgPr>
        <a:solidFill>
          <a:srgbClr val="00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4E4BC6-DEFA-E03E-0D0C-21112452134F}"/>
              </a:ext>
            </a:extLst>
          </p:cNvPr>
          <p:cNvSpPr/>
          <p:nvPr userDrawn="1"/>
        </p:nvSpPr>
        <p:spPr>
          <a:xfrm>
            <a:off x="0" y="6492875"/>
            <a:ext cx="12192000" cy="365125"/>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90000"/>
                </a:schemeClr>
              </a:solidFill>
            </a:endParaRPr>
          </a:p>
        </p:txBody>
      </p:sp>
      <p:sp>
        <p:nvSpPr>
          <p:cNvPr id="2" name="Title 1">
            <a:extLst>
              <a:ext uri="{FF2B5EF4-FFF2-40B4-BE49-F238E27FC236}">
                <a16:creationId xmlns:a16="http://schemas.microsoft.com/office/drawing/2014/main" id="{B9A7EE1D-24B7-E4E2-94AB-EE0BBFDE5D66}"/>
              </a:ext>
            </a:extLst>
          </p:cNvPr>
          <p:cNvSpPr>
            <a:spLocks noGrp="1"/>
          </p:cNvSpPr>
          <p:nvPr>
            <p:ph type="title"/>
          </p:nvPr>
        </p:nvSpPr>
        <p:spPr>
          <a:xfrm>
            <a:off x="88900" y="0"/>
            <a:ext cx="10515600" cy="993775"/>
          </a:xfrm>
        </p:spPr>
        <p:txBody>
          <a:bodyPr/>
          <a:lstStyle>
            <a:lvl1pPr>
              <a:defRPr b="0">
                <a:solidFill>
                  <a:schemeClr val="bg1">
                    <a:lumMod val="90000"/>
                  </a:schemeClr>
                </a:solidFill>
              </a:defRPr>
            </a:lvl1pPr>
          </a:lstStyle>
          <a:p>
            <a:r>
              <a:rPr lang="en-US" dirty="0"/>
              <a:t>Click to edit Master title style</a:t>
            </a:r>
            <a:endParaRPr lang="en-GB" dirty="0"/>
          </a:p>
        </p:txBody>
      </p:sp>
      <p:sp>
        <p:nvSpPr>
          <p:cNvPr id="8" name="Footer Placeholder 4">
            <a:extLst>
              <a:ext uri="{FF2B5EF4-FFF2-40B4-BE49-F238E27FC236}">
                <a16:creationId xmlns:a16="http://schemas.microsoft.com/office/drawing/2014/main" id="{FF5FB385-6081-7874-A2D7-64C3324C4864}"/>
              </a:ext>
            </a:extLst>
          </p:cNvPr>
          <p:cNvSpPr>
            <a:spLocks noGrp="1"/>
          </p:cNvSpPr>
          <p:nvPr>
            <p:ph type="ftr" sz="quarter" idx="3"/>
          </p:nvPr>
        </p:nvSpPr>
        <p:spPr>
          <a:xfrm>
            <a:off x="0" y="6492875"/>
            <a:ext cx="4521200" cy="365125"/>
          </a:xfrm>
          <a:prstGeom prst="rect">
            <a:avLst/>
          </a:prstGeom>
        </p:spPr>
        <p:txBody>
          <a:bodyPr vert="horz" lIns="91440" tIns="45720" rIns="91440" bIns="45720" rtlCol="0" anchor="ctr"/>
          <a:lstStyle>
            <a:lvl1pPr algn="l">
              <a:defRPr sz="1200">
                <a:solidFill>
                  <a:schemeClr val="bg1">
                    <a:lumMod val="90000"/>
                  </a:schemeClr>
                </a:solidFill>
              </a:defRPr>
            </a:lvl1pPr>
          </a:lstStyle>
          <a:p>
            <a:r>
              <a:rPr lang="en-GB" dirty="0"/>
              <a:t>Migdal Effect in XENONnT – Lorenzo Principe – GOSS talk</a:t>
            </a:r>
          </a:p>
        </p:txBody>
      </p:sp>
      <p:sp>
        <p:nvSpPr>
          <p:cNvPr id="9" name="Slide Number Placeholder 5">
            <a:extLst>
              <a:ext uri="{FF2B5EF4-FFF2-40B4-BE49-F238E27FC236}">
                <a16:creationId xmlns:a16="http://schemas.microsoft.com/office/drawing/2014/main" id="{8A4B31DD-9DCE-2A35-FADF-8BD4EBEFCD4C}"/>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lumMod val="90000"/>
                  </a:schemeClr>
                </a:solidFill>
              </a:defRPr>
            </a:lvl1pPr>
          </a:lstStyle>
          <a:p>
            <a:fld id="{B545420C-B04E-4537-A50E-A6C5C9FE5166}" type="slidenum">
              <a:rPr lang="en-GB" smtClean="0"/>
              <a:pPr/>
              <a:t>‹#›</a:t>
            </a:fld>
            <a:endParaRPr lang="en-GB" dirty="0"/>
          </a:p>
        </p:txBody>
      </p:sp>
    </p:spTree>
    <p:extLst>
      <p:ext uri="{BB962C8B-B14F-4D97-AF65-F5344CB8AC3E}">
        <p14:creationId xmlns:p14="http://schemas.microsoft.com/office/powerpoint/2010/main" val="32836240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EE1D-24B7-E4E2-94AB-EE0BBFDE5D66}"/>
              </a:ext>
            </a:extLst>
          </p:cNvPr>
          <p:cNvSpPr>
            <a:spLocks noGrp="1"/>
          </p:cNvSpPr>
          <p:nvPr>
            <p:ph type="title"/>
          </p:nvPr>
        </p:nvSpPr>
        <p:spPr>
          <a:xfrm>
            <a:off x="88900" y="0"/>
            <a:ext cx="10515600" cy="993775"/>
          </a:xfrm>
        </p:spPr>
        <p:txBody>
          <a:bodyPr/>
          <a:lstStyle/>
          <a:p>
            <a:r>
              <a:rPr lang="en-US" dirty="0"/>
              <a:t>Click to edit Master title style</a:t>
            </a:r>
            <a:endParaRPr lang="en-GB" dirty="0"/>
          </a:p>
        </p:txBody>
      </p:sp>
      <p:sp>
        <p:nvSpPr>
          <p:cNvPr id="8" name="Footer Placeholder 4">
            <a:extLst>
              <a:ext uri="{FF2B5EF4-FFF2-40B4-BE49-F238E27FC236}">
                <a16:creationId xmlns:a16="http://schemas.microsoft.com/office/drawing/2014/main" id="{FF5FB385-6081-7874-A2D7-64C3324C4864}"/>
              </a:ext>
            </a:extLst>
          </p:cNvPr>
          <p:cNvSpPr>
            <a:spLocks noGrp="1"/>
          </p:cNvSpPr>
          <p:nvPr>
            <p:ph type="ftr" sz="quarter" idx="3"/>
          </p:nvPr>
        </p:nvSpPr>
        <p:spPr>
          <a:xfrm>
            <a:off x="0" y="6492875"/>
            <a:ext cx="4521200" cy="365125"/>
          </a:xfrm>
          <a:prstGeom prst="rect">
            <a:avLst/>
          </a:prstGeom>
        </p:spPr>
        <p:txBody>
          <a:bodyPr vert="horz" lIns="91440" tIns="45720" rIns="91440" bIns="45720" rtlCol="0" anchor="ctr"/>
          <a:lstStyle>
            <a:lvl1pPr algn="l">
              <a:defRPr sz="1200">
                <a:solidFill>
                  <a:schemeClr val="bg2"/>
                </a:solidFill>
              </a:defRPr>
            </a:lvl1pPr>
          </a:lstStyle>
          <a:p>
            <a:r>
              <a:rPr lang="en-GB"/>
              <a:t>Migdal Effect in XLZD – Lorenzo Principe - CDM Meeting 2025</a:t>
            </a:r>
            <a:endParaRPr lang="en-GB" dirty="0"/>
          </a:p>
        </p:txBody>
      </p:sp>
      <p:sp>
        <p:nvSpPr>
          <p:cNvPr id="9" name="Slide Number Placeholder 5">
            <a:extLst>
              <a:ext uri="{FF2B5EF4-FFF2-40B4-BE49-F238E27FC236}">
                <a16:creationId xmlns:a16="http://schemas.microsoft.com/office/drawing/2014/main" id="{8A4B31DD-9DCE-2A35-FADF-8BD4EBEFCD4C}"/>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2"/>
                </a:solidFill>
              </a:defRPr>
            </a:lvl1pPr>
          </a:lstStyle>
          <a:p>
            <a:fld id="{B545420C-B04E-4537-A50E-A6C5C9FE5166}" type="slidenum">
              <a:rPr lang="en-GB" smtClean="0"/>
              <a:pPr/>
              <a:t>‹#›</a:t>
            </a:fld>
            <a:endParaRPr lang="en-GB" dirty="0"/>
          </a:p>
        </p:txBody>
      </p:sp>
    </p:spTree>
    <p:extLst>
      <p:ext uri="{BB962C8B-B14F-4D97-AF65-F5344CB8AC3E}">
        <p14:creationId xmlns:p14="http://schemas.microsoft.com/office/powerpoint/2010/main" val="27095652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hight - titl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EE1D-24B7-E4E2-94AB-EE0BBFDE5D66}"/>
              </a:ext>
            </a:extLst>
          </p:cNvPr>
          <p:cNvSpPr>
            <a:spLocks noGrp="1"/>
          </p:cNvSpPr>
          <p:nvPr>
            <p:ph type="title"/>
          </p:nvPr>
        </p:nvSpPr>
        <p:spPr>
          <a:xfrm>
            <a:off x="88900" y="0"/>
            <a:ext cx="10515600" cy="993775"/>
          </a:xfrm>
        </p:spPr>
        <p:txBody>
          <a:bodyPr/>
          <a:lstStyle/>
          <a:p>
            <a:r>
              <a:rPr lang="en-US" dirty="0"/>
              <a:t>Click to edit Master title style</a:t>
            </a:r>
            <a:endParaRPr lang="en-GB" dirty="0"/>
          </a:p>
        </p:txBody>
      </p:sp>
      <p:sp>
        <p:nvSpPr>
          <p:cNvPr id="8" name="Footer Placeholder 4">
            <a:extLst>
              <a:ext uri="{FF2B5EF4-FFF2-40B4-BE49-F238E27FC236}">
                <a16:creationId xmlns:a16="http://schemas.microsoft.com/office/drawing/2014/main" id="{FF5FB385-6081-7874-A2D7-64C3324C4864}"/>
              </a:ext>
            </a:extLst>
          </p:cNvPr>
          <p:cNvSpPr>
            <a:spLocks noGrp="1"/>
          </p:cNvSpPr>
          <p:nvPr>
            <p:ph type="ftr" sz="quarter" idx="3"/>
          </p:nvPr>
        </p:nvSpPr>
        <p:spPr>
          <a:xfrm>
            <a:off x="0" y="6492875"/>
            <a:ext cx="4521200" cy="365125"/>
          </a:xfrm>
          <a:prstGeom prst="rect">
            <a:avLst/>
          </a:prstGeom>
        </p:spPr>
        <p:txBody>
          <a:bodyPr vert="horz" lIns="91440" tIns="45720" rIns="91440" bIns="45720" rtlCol="0" anchor="ctr"/>
          <a:lstStyle>
            <a:lvl1pPr algn="l">
              <a:defRPr sz="1200">
                <a:solidFill>
                  <a:schemeClr val="bg2"/>
                </a:solidFill>
              </a:defRPr>
            </a:lvl1pPr>
          </a:lstStyle>
          <a:p>
            <a:r>
              <a:rPr lang="en-GB"/>
              <a:t>Migdal Effect in XLZD – Lorenzo Principe - CDM Meeting 2025</a:t>
            </a:r>
            <a:endParaRPr lang="en-GB" dirty="0"/>
          </a:p>
        </p:txBody>
      </p:sp>
      <p:sp>
        <p:nvSpPr>
          <p:cNvPr id="9" name="Slide Number Placeholder 5">
            <a:extLst>
              <a:ext uri="{FF2B5EF4-FFF2-40B4-BE49-F238E27FC236}">
                <a16:creationId xmlns:a16="http://schemas.microsoft.com/office/drawing/2014/main" id="{8A4B31DD-9DCE-2A35-FADF-8BD4EBEFCD4C}"/>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2"/>
                </a:solidFill>
              </a:defRPr>
            </a:lvl1pPr>
          </a:lstStyle>
          <a:p>
            <a:fld id="{B545420C-B04E-4537-A50E-A6C5C9FE5166}" type="slidenum">
              <a:rPr lang="en-GB" smtClean="0"/>
              <a:pPr/>
              <a:t>‹#›</a:t>
            </a:fld>
            <a:endParaRPr lang="en-GB" dirty="0"/>
          </a:p>
        </p:txBody>
      </p:sp>
    </p:spTree>
    <p:extLst>
      <p:ext uri="{BB962C8B-B14F-4D97-AF65-F5344CB8AC3E}">
        <p14:creationId xmlns:p14="http://schemas.microsoft.com/office/powerpoint/2010/main" val="269961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Dark - blank">
    <p:bg>
      <p:bgPr>
        <a:solidFill>
          <a:srgbClr val="00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64A628-B011-30A4-AC2D-98660521E431}"/>
              </a:ext>
            </a:extLst>
          </p:cNvPr>
          <p:cNvSpPr/>
          <p:nvPr userDrawn="1"/>
        </p:nvSpPr>
        <p:spPr>
          <a:xfrm>
            <a:off x="0" y="6492875"/>
            <a:ext cx="12192000" cy="365125"/>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90000"/>
                </a:schemeClr>
              </a:solidFill>
            </a:endParaRPr>
          </a:p>
        </p:txBody>
      </p:sp>
      <p:sp>
        <p:nvSpPr>
          <p:cNvPr id="13" name="Footer Placeholder 4">
            <a:extLst>
              <a:ext uri="{FF2B5EF4-FFF2-40B4-BE49-F238E27FC236}">
                <a16:creationId xmlns:a16="http://schemas.microsoft.com/office/drawing/2014/main" id="{84A273A8-CC47-2CDA-B212-AFC7D0344FFA}"/>
              </a:ext>
            </a:extLst>
          </p:cNvPr>
          <p:cNvSpPr>
            <a:spLocks noGrp="1"/>
          </p:cNvSpPr>
          <p:nvPr>
            <p:ph type="ftr" sz="quarter" idx="3"/>
          </p:nvPr>
        </p:nvSpPr>
        <p:spPr>
          <a:xfrm>
            <a:off x="0" y="6492875"/>
            <a:ext cx="4521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GB" dirty="0"/>
              <a:t>Migdal Effect in XENONnT – Lorenzo Principe – GOSS talk</a:t>
            </a:r>
          </a:p>
        </p:txBody>
      </p:sp>
      <p:sp>
        <p:nvSpPr>
          <p:cNvPr id="14" name="Slide Number Placeholder 5">
            <a:extLst>
              <a:ext uri="{FF2B5EF4-FFF2-40B4-BE49-F238E27FC236}">
                <a16:creationId xmlns:a16="http://schemas.microsoft.com/office/drawing/2014/main" id="{E19EA8EA-6E1B-9899-AC21-5109A64EC854}"/>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lumMod val="90000"/>
                  </a:schemeClr>
                </a:solidFill>
              </a:defRPr>
            </a:lvl1pPr>
          </a:lstStyle>
          <a:p>
            <a:fld id="{B545420C-B04E-4537-A50E-A6C5C9FE5166}" type="slidenum">
              <a:rPr lang="en-GB" smtClean="0"/>
              <a:pPr/>
              <a:t>‹#›</a:t>
            </a:fld>
            <a:endParaRPr lang="en-GB" dirty="0"/>
          </a:p>
        </p:txBody>
      </p:sp>
    </p:spTree>
    <p:extLst>
      <p:ext uri="{BB962C8B-B14F-4D97-AF65-F5344CB8AC3E}">
        <p14:creationId xmlns:p14="http://schemas.microsoft.com/office/powerpoint/2010/main" val="15583946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B478B4-366E-4A95-5829-3BD4E2F4F0C8}"/>
              </a:ext>
            </a:extLst>
          </p:cNvPr>
          <p:cNvSpPr>
            <a:spLocks noGrp="1"/>
          </p:cNvSpPr>
          <p:nvPr>
            <p:ph type="title"/>
          </p:nvPr>
        </p:nvSpPr>
        <p:spPr>
          <a:xfrm>
            <a:off x="127000" y="18254"/>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57F6C4BB-BF49-87B6-36FD-8C0CAAD003B6}"/>
              </a:ext>
            </a:extLst>
          </p:cNvPr>
          <p:cNvSpPr>
            <a:spLocks noGrp="1"/>
          </p:cNvSpPr>
          <p:nvPr>
            <p:ph type="body" idx="1"/>
          </p:nvPr>
        </p:nvSpPr>
        <p:spPr>
          <a:xfrm>
            <a:off x="127000" y="174267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7">
            <a:extLst>
              <a:ext uri="{FF2B5EF4-FFF2-40B4-BE49-F238E27FC236}">
                <a16:creationId xmlns:a16="http://schemas.microsoft.com/office/drawing/2014/main" id="{B25DA399-5AE7-A27F-BC13-1C7F847A056D}"/>
              </a:ext>
            </a:extLst>
          </p:cNvPr>
          <p:cNvSpPr/>
          <p:nvPr userDrawn="1"/>
        </p:nvSpPr>
        <p:spPr>
          <a:xfrm>
            <a:off x="0" y="6492875"/>
            <a:ext cx="12192000" cy="365125"/>
          </a:xfrm>
          <a:prstGeom prst="rect">
            <a:avLst/>
          </a:prstGeom>
          <a:solidFill>
            <a:schemeClr val="bg1">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4">
            <a:extLst>
              <a:ext uri="{FF2B5EF4-FFF2-40B4-BE49-F238E27FC236}">
                <a16:creationId xmlns:a16="http://schemas.microsoft.com/office/drawing/2014/main" id="{E82CBCF1-4D2E-7BBA-C324-755AF32EA021}"/>
              </a:ext>
            </a:extLst>
          </p:cNvPr>
          <p:cNvSpPr>
            <a:spLocks noGrp="1"/>
          </p:cNvSpPr>
          <p:nvPr>
            <p:ph type="ftr" sz="quarter" idx="3"/>
          </p:nvPr>
        </p:nvSpPr>
        <p:spPr>
          <a:xfrm>
            <a:off x="0" y="6492875"/>
            <a:ext cx="4737100" cy="365125"/>
          </a:xfrm>
          <a:prstGeom prst="rect">
            <a:avLst/>
          </a:prstGeom>
        </p:spPr>
        <p:txBody>
          <a:bodyPr vert="horz" lIns="91440" tIns="45720" rIns="91440" bIns="45720" rtlCol="0" anchor="ctr"/>
          <a:lstStyle>
            <a:lvl1pPr algn="l">
              <a:defRPr sz="1200">
                <a:solidFill>
                  <a:schemeClr val="bg2"/>
                </a:solidFill>
              </a:defRPr>
            </a:lvl1pPr>
          </a:lstStyle>
          <a:p>
            <a:r>
              <a:rPr lang="en-GB"/>
              <a:t>Migdal Effect in XLZD – Lorenzo Principe - CDM Meeting 2025</a:t>
            </a:r>
            <a:endParaRPr lang="en-GB" dirty="0"/>
          </a:p>
        </p:txBody>
      </p:sp>
      <p:sp>
        <p:nvSpPr>
          <p:cNvPr id="10" name="Slide Number Placeholder 5">
            <a:extLst>
              <a:ext uri="{FF2B5EF4-FFF2-40B4-BE49-F238E27FC236}">
                <a16:creationId xmlns:a16="http://schemas.microsoft.com/office/drawing/2014/main" id="{BD2ABDE5-8A85-6BBA-7E64-279E6C7EDE87}"/>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2"/>
                </a:solidFill>
              </a:defRPr>
            </a:lvl1pPr>
          </a:lstStyle>
          <a:p>
            <a:fld id="{B545420C-B04E-4537-A50E-A6C5C9FE5166}" type="slidenum">
              <a:rPr lang="en-GB" smtClean="0"/>
              <a:pPr/>
              <a:t>‹#›</a:t>
            </a:fld>
            <a:endParaRPr lang="en-GB" dirty="0"/>
          </a:p>
        </p:txBody>
      </p:sp>
    </p:spTree>
    <p:extLst>
      <p:ext uri="{BB962C8B-B14F-4D97-AF65-F5344CB8AC3E}">
        <p14:creationId xmlns:p14="http://schemas.microsoft.com/office/powerpoint/2010/main" val="4055559979"/>
      </p:ext>
    </p:extLst>
  </p:cSld>
  <p:clrMap bg1="lt1" tx1="dk1" bg2="lt2" tx2="dk2" accent1="accent1" accent2="accent2" accent3="accent3" accent4="accent4" accent5="accent5" accent6="accent6" hlink="hlink" folHlink="folHlink"/>
  <p:sldLayoutIdLst>
    <p:sldLayoutId id="2147483656" r:id="rId1"/>
    <p:sldLayoutId id="2147483661" r:id="rId2"/>
    <p:sldLayoutId id="2147483655" r:id="rId3"/>
    <p:sldLayoutId id="2147483662" r:id="rId4"/>
    <p:sldLayoutId id="2147483666" r:id="rId5"/>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B478B4-366E-4A95-5829-3BD4E2F4F0C8}"/>
              </a:ext>
            </a:extLst>
          </p:cNvPr>
          <p:cNvSpPr>
            <a:spLocks noGrp="1"/>
          </p:cNvSpPr>
          <p:nvPr>
            <p:ph type="title"/>
          </p:nvPr>
        </p:nvSpPr>
        <p:spPr>
          <a:xfrm>
            <a:off x="127000" y="18254"/>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7F6C4BB-BF49-87B6-36FD-8C0CAAD003B6}"/>
              </a:ext>
            </a:extLst>
          </p:cNvPr>
          <p:cNvSpPr>
            <a:spLocks noGrp="1"/>
          </p:cNvSpPr>
          <p:nvPr>
            <p:ph type="body" idx="1"/>
          </p:nvPr>
        </p:nvSpPr>
        <p:spPr>
          <a:xfrm>
            <a:off x="127000" y="174267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a:extLst>
              <a:ext uri="{FF2B5EF4-FFF2-40B4-BE49-F238E27FC236}">
                <a16:creationId xmlns:a16="http://schemas.microsoft.com/office/drawing/2014/main" id="{B25DA399-5AE7-A27F-BC13-1C7F847A056D}"/>
              </a:ext>
            </a:extLst>
          </p:cNvPr>
          <p:cNvSpPr/>
          <p:nvPr userDrawn="1"/>
        </p:nvSpPr>
        <p:spPr>
          <a:xfrm>
            <a:off x="0" y="6492875"/>
            <a:ext cx="12192000" cy="365125"/>
          </a:xfrm>
          <a:prstGeom prst="rect">
            <a:avLst/>
          </a:prstGeom>
          <a:solidFill>
            <a:schemeClr val="bg1">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4">
            <a:extLst>
              <a:ext uri="{FF2B5EF4-FFF2-40B4-BE49-F238E27FC236}">
                <a16:creationId xmlns:a16="http://schemas.microsoft.com/office/drawing/2014/main" id="{E82CBCF1-4D2E-7BBA-C324-755AF32EA021}"/>
              </a:ext>
            </a:extLst>
          </p:cNvPr>
          <p:cNvSpPr>
            <a:spLocks noGrp="1"/>
          </p:cNvSpPr>
          <p:nvPr>
            <p:ph type="ftr" sz="quarter" idx="3"/>
          </p:nvPr>
        </p:nvSpPr>
        <p:spPr>
          <a:xfrm>
            <a:off x="0" y="6492875"/>
            <a:ext cx="4521200" cy="365125"/>
          </a:xfrm>
          <a:prstGeom prst="rect">
            <a:avLst/>
          </a:prstGeom>
        </p:spPr>
        <p:txBody>
          <a:bodyPr vert="horz" lIns="91440" tIns="45720" rIns="91440" bIns="45720" rtlCol="0" anchor="ctr"/>
          <a:lstStyle>
            <a:lvl1pPr algn="l">
              <a:defRPr sz="1200">
                <a:solidFill>
                  <a:schemeClr val="bg2"/>
                </a:solidFill>
              </a:defRPr>
            </a:lvl1pPr>
          </a:lstStyle>
          <a:p>
            <a:r>
              <a:rPr lang="en-GB"/>
              <a:t>Migdal Effect in XLZD – Lorenzo Principe - CDM Meeting 2025</a:t>
            </a:r>
            <a:endParaRPr lang="en-GB" dirty="0"/>
          </a:p>
        </p:txBody>
      </p:sp>
      <p:sp>
        <p:nvSpPr>
          <p:cNvPr id="10" name="Slide Number Placeholder 5">
            <a:extLst>
              <a:ext uri="{FF2B5EF4-FFF2-40B4-BE49-F238E27FC236}">
                <a16:creationId xmlns:a16="http://schemas.microsoft.com/office/drawing/2014/main" id="{BD2ABDE5-8A85-6BBA-7E64-279E6C7EDE87}"/>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2"/>
                </a:solidFill>
              </a:defRPr>
            </a:lvl1pPr>
          </a:lstStyle>
          <a:p>
            <a:fld id="{B545420C-B04E-4537-A50E-A6C5C9FE5166}" type="slidenum">
              <a:rPr lang="en-GB" smtClean="0"/>
              <a:pPr/>
              <a:t>‹#›</a:t>
            </a:fld>
            <a:endParaRPr lang="en-GB" dirty="0"/>
          </a:p>
        </p:txBody>
      </p:sp>
    </p:spTree>
    <p:extLst>
      <p:ext uri="{BB962C8B-B14F-4D97-AF65-F5344CB8AC3E}">
        <p14:creationId xmlns:p14="http://schemas.microsoft.com/office/powerpoint/2010/main" val="405555997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tags" Target="../tags/tag5.xml"/><Relationship Id="rId10" Type="http://schemas.openxmlformats.org/officeDocument/2006/relationships/image" Target="../media/image4.png"/><Relationship Id="rId4" Type="http://schemas.openxmlformats.org/officeDocument/2006/relationships/tags" Target="../tags/tag4.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1.xml"/><Relationship Id="rId5" Type="http://schemas.openxmlformats.org/officeDocument/2006/relationships/image" Target="../media/image3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image" Target="../media/image220.png"/></Relationships>
</file>

<file path=ppt/slides/_rels/slide14.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44.svg"/><Relationship Id="rId2" Type="http://schemas.microsoft.com/office/2007/relationships/media" Target="../media/media3.mp4"/><Relationship Id="rId1" Type="http://schemas.openxmlformats.org/officeDocument/2006/relationships/tags" Target="../tags/tag25.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44.svg"/><Relationship Id="rId2" Type="http://schemas.microsoft.com/office/2007/relationships/media" Target="../media/media4.mp4"/><Relationship Id="rId1" Type="http://schemas.openxmlformats.org/officeDocument/2006/relationships/tags" Target="../tags/tag26.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hyperlink" Target="https://github.com/JelleAalbers/wimprates" TargetMode="External"/><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hyperlink" Target="https://iopscience.iop.org/article/10.1088/1748-0221/17/08/P08012/meta" TargetMode="External"/><Relationship Id="rId3" Type="http://schemas.openxmlformats.org/officeDocument/2006/relationships/hyperlink" Target="https://github.com/Lorenzomag/flamedisx" TargetMode="External"/><Relationship Id="rId7"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9.gif"/></Relationships>
</file>

<file path=ppt/slides/_rels/slide1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slide" Target="slide35.xml"/><Relationship Id="rId3" Type="http://schemas.openxmlformats.org/officeDocument/2006/relationships/image" Target="../media/image5.png"/><Relationship Id="rId7" Type="http://schemas.openxmlformats.org/officeDocument/2006/relationships/slide" Target="slide32.xm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90.png"/><Relationship Id="rId5" Type="http://schemas.openxmlformats.org/officeDocument/2006/relationships/image" Target="../media/image7.png"/><Relationship Id="rId10" Type="http://schemas.openxmlformats.org/officeDocument/2006/relationships/slide" Target="slide37.xml"/><Relationship Id="rId4" Type="http://schemas.openxmlformats.org/officeDocument/2006/relationships/slide" Target="slide3.xml"/><Relationship Id="rId9" Type="http://schemas.openxmlformats.org/officeDocument/2006/relationships/image" Target="../media/image8.png"/><Relationship Id="rId14" Type="http://schemas.openxmlformats.org/officeDocument/2006/relationships/image" Target="../media/image100.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image" Target="../media/image66.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slideLayout" Target="../slideLayouts/slideLayout1.xml"/><Relationship Id="rId17" Type="http://schemas.microsoft.com/office/2007/relationships/hdphoto" Target="../media/hdphoto1.wdp"/><Relationship Id="rId2" Type="http://schemas.openxmlformats.org/officeDocument/2006/relationships/tags" Target="../tags/tag28.xml"/><Relationship Id="rId16" Type="http://schemas.openxmlformats.org/officeDocument/2006/relationships/image" Target="../media/image3.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image" Target="../media/image67.jpeg"/><Relationship Id="rId10" Type="http://schemas.openxmlformats.org/officeDocument/2006/relationships/tags" Target="../tags/tag36.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71.png"/><Relationship Id="rId7" Type="http://schemas.openxmlformats.org/officeDocument/2006/relationships/image" Target="../media/image41.png"/><Relationship Id="rId12" Type="http://schemas.openxmlformats.org/officeDocument/2006/relationships/image" Target="../media/image74.sv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40.svg"/><Relationship Id="rId11" Type="http://schemas.openxmlformats.org/officeDocument/2006/relationships/image" Target="../media/image73.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72.sv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video" Target="../media/media3.mp4"/><Relationship Id="rId7" Type="http://schemas.openxmlformats.org/officeDocument/2006/relationships/image" Target="../media/image44.svg"/><Relationship Id="rId2" Type="http://schemas.microsoft.com/office/2007/relationships/media" Target="../media/media3.mp4"/><Relationship Id="rId1" Type="http://schemas.openxmlformats.org/officeDocument/2006/relationships/tags" Target="../tags/tag39.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slideLayout" Target="../slideLayouts/slideLayout7.xml"/><Relationship Id="rId9" Type="http://schemas.openxmlformats.org/officeDocument/2006/relationships/image" Target="../media/image74.svg"/></Relationships>
</file>

<file path=ppt/slides/_rels/slide2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76.png"/><Relationship Id="rId3" Type="http://schemas.openxmlformats.org/officeDocument/2006/relationships/video" Target="../media/media5.mp4"/><Relationship Id="rId7" Type="http://schemas.openxmlformats.org/officeDocument/2006/relationships/image" Target="../media/image43.png"/><Relationship Id="rId12" Type="http://schemas.openxmlformats.org/officeDocument/2006/relationships/image" Target="../media/image440.png"/><Relationship Id="rId2" Type="http://schemas.microsoft.com/office/2007/relationships/media" Target="../media/media5.mp4"/><Relationship Id="rId1" Type="http://schemas.openxmlformats.org/officeDocument/2006/relationships/tags" Target="../tags/tag40.xml"/><Relationship Id="rId6" Type="http://schemas.openxmlformats.org/officeDocument/2006/relationships/image" Target="../media/image75.png"/><Relationship Id="rId11" Type="http://schemas.openxmlformats.org/officeDocument/2006/relationships/image" Target="../media/image430.png"/><Relationship Id="rId5" Type="http://schemas.openxmlformats.org/officeDocument/2006/relationships/notesSlide" Target="../notesSlides/notesSlide8.xml"/><Relationship Id="rId10" Type="http://schemas.openxmlformats.org/officeDocument/2006/relationships/image" Target="../media/image74.svg"/><Relationship Id="rId4" Type="http://schemas.openxmlformats.org/officeDocument/2006/relationships/slideLayout" Target="../slideLayouts/slideLayout7.xml"/><Relationship Id="rId9" Type="http://schemas.openxmlformats.org/officeDocument/2006/relationships/image" Target="../media/image73.png"/><Relationship Id="rId14" Type="http://schemas.openxmlformats.org/officeDocument/2006/relationships/image" Target="../media/image77.svg"/></Relationships>
</file>

<file path=ppt/slides/_rels/slide29.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video" Target="../media/media6.mp4"/><Relationship Id="rId7" Type="http://schemas.openxmlformats.org/officeDocument/2006/relationships/image" Target="../media/image74.svg"/><Relationship Id="rId2" Type="http://schemas.microsoft.com/office/2007/relationships/media" Target="../media/media6.mp4"/><Relationship Id="rId1" Type="http://schemas.openxmlformats.org/officeDocument/2006/relationships/tags" Target="../tags/tag41.xml"/><Relationship Id="rId6" Type="http://schemas.openxmlformats.org/officeDocument/2006/relationships/image" Target="../media/image73.png"/><Relationship Id="rId5" Type="http://schemas.openxmlformats.org/officeDocument/2006/relationships/image" Target="../media/image78.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1.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10.png"/><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tags" Target="../tags/tag9.xml"/><Relationship Id="rId11" Type="http://schemas.openxmlformats.org/officeDocument/2006/relationships/notesSlide" Target="../notesSlides/notesSlide2.xml"/><Relationship Id="rId5" Type="http://schemas.openxmlformats.org/officeDocument/2006/relationships/tags" Target="../tags/tag8.xml"/><Relationship Id="rId10" Type="http://schemas.openxmlformats.org/officeDocument/2006/relationships/slideLayout" Target="../slideLayouts/slideLayout5.xml"/><Relationship Id="rId4" Type="http://schemas.openxmlformats.org/officeDocument/2006/relationships/tags" Target="../tags/tag7.xml"/><Relationship Id="rId9"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31.xml.rels><?xml version="1.0" encoding="UTF-8" standalone="yes"?>
<Relationships xmlns="http://schemas.openxmlformats.org/package/2006/relationships"><Relationship Id="rId3" Type="http://schemas.openxmlformats.org/officeDocument/2006/relationships/video" Target="../media/media7.mp4"/><Relationship Id="rId7" Type="http://schemas.openxmlformats.org/officeDocument/2006/relationships/image" Target="../media/image520.png"/><Relationship Id="rId2" Type="http://schemas.microsoft.com/office/2007/relationships/media" Target="../media/media7.mp4"/><Relationship Id="rId1" Type="http://schemas.openxmlformats.org/officeDocument/2006/relationships/tags" Target="../tags/tag43.xml"/><Relationship Id="rId6" Type="http://schemas.openxmlformats.org/officeDocument/2006/relationships/image" Target="../media/image79.png"/><Relationship Id="rId5" Type="http://schemas.openxmlformats.org/officeDocument/2006/relationships/image" Target="../media/image500.png"/><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81.png"/><Relationship Id="rId4"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10" Type="http://schemas.openxmlformats.org/officeDocument/2006/relationships/image" Target="../media/image83.jpeg"/><Relationship Id="rId4" Type="http://schemas.openxmlformats.org/officeDocument/2006/relationships/tags" Target="../tags/tag58.xml"/><Relationship Id="rId9"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63.xml"/><Relationship Id="rId7" Type="http://schemas.openxmlformats.org/officeDocument/2006/relationships/image" Target="../media/image10.png"/><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slideLayout" Target="../slideLayouts/slideLayout8.xml"/><Relationship Id="rId5" Type="http://schemas.openxmlformats.org/officeDocument/2006/relationships/tags" Target="../tags/tag65.xml"/><Relationship Id="rId4" Type="http://schemas.openxmlformats.org/officeDocument/2006/relationships/tags" Target="../tags/tag64.xml"/></Relationships>
</file>

<file path=ppt/slides/_rels/slide4.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12.png"/><Relationship Id="rId3" Type="http://schemas.openxmlformats.org/officeDocument/2006/relationships/video" Target="../media/media1.webm"/><Relationship Id="rId7" Type="http://schemas.openxmlformats.org/officeDocument/2006/relationships/tags" Target="../tags/tag17.xml"/><Relationship Id="rId12" Type="http://schemas.openxmlformats.org/officeDocument/2006/relationships/image" Target="../media/image10.png"/><Relationship Id="rId2" Type="http://schemas.microsoft.com/office/2007/relationships/media" Target="../media/media1.webm"/><Relationship Id="rId1" Type="http://schemas.openxmlformats.org/officeDocument/2006/relationships/tags" Target="../tags/tag13.xml"/><Relationship Id="rId6" Type="http://schemas.openxmlformats.org/officeDocument/2006/relationships/tags" Target="../tags/tag16.xml"/><Relationship Id="rId11" Type="http://schemas.openxmlformats.org/officeDocument/2006/relationships/notesSlide" Target="../notesSlides/notesSlide3.xml"/><Relationship Id="rId5" Type="http://schemas.openxmlformats.org/officeDocument/2006/relationships/tags" Target="../tags/tag15.xml"/><Relationship Id="rId15" Type="http://schemas.openxmlformats.org/officeDocument/2006/relationships/image" Target="../media/image14.svg"/><Relationship Id="rId10" Type="http://schemas.openxmlformats.org/officeDocument/2006/relationships/slideLayout" Target="../slideLayouts/slideLayout3.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hyperlink" Target="https://github.com/cajohare/DirectDetectionPlots" TargetMode="Externa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hyperlink" Target="https://github.com/cajohare/DirectDetectionPlots" TargetMode="Externa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openxmlformats.org/officeDocument/2006/relationships/hyperlink" Target="https://github.com/cajohare/DirectDetectionPlots" TargetMode="External"/><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30.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10.png"/><Relationship Id="rId9"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140.png"/><Relationship Id="rId5" Type="http://schemas.openxmlformats.org/officeDocument/2006/relationships/image" Target="../media/image37.svg"/><Relationship Id="rId10" Type="http://schemas.openxmlformats.org/officeDocument/2006/relationships/image" Target="../media/image130.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5408558-BBA7-8385-8873-99F133D1556A}"/>
              </a:ext>
            </a:extLst>
          </p:cNvPr>
          <p:cNvSpPr/>
          <p:nvPr/>
        </p:nvSpPr>
        <p:spPr>
          <a:xfrm>
            <a:off x="5608989" y="-482600"/>
            <a:ext cx="10788001" cy="9066161"/>
          </a:xfrm>
          <a:prstGeom prst="ellipse">
            <a:avLst/>
          </a:prstGeom>
          <a:gradFill flip="none" rotWithShape="1">
            <a:gsLst>
              <a:gs pos="72000">
                <a:schemeClr val="accent1">
                  <a:lumMod val="5000"/>
                  <a:lumOff val="95000"/>
                  <a:alpha val="0"/>
                </a:schemeClr>
              </a:gs>
              <a:gs pos="47000">
                <a:srgbClr val="3C3C3C"/>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latin typeface="+mj-lt"/>
            </a:endParaRPr>
          </a:p>
        </p:txBody>
      </p:sp>
      <p:pic>
        <p:nvPicPr>
          <p:cNvPr id="10" name="MelbLogo">
            <a:extLst>
              <a:ext uri="{FF2B5EF4-FFF2-40B4-BE49-F238E27FC236}">
                <a16:creationId xmlns:a16="http://schemas.microsoft.com/office/drawing/2014/main" id="{1E1CD9E3-8102-E51F-2094-F79C1327C9FC}"/>
              </a:ext>
            </a:extLst>
          </p:cNvPr>
          <p:cNvPicPr>
            <a:picLocks noChangeAspect="1" noChangeArrowheads="1"/>
          </p:cNvPicPr>
          <p:nvPr>
            <p:custDataLst>
              <p:tags r:id="rId2"/>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792771" y="4758486"/>
            <a:ext cx="1622846" cy="1622846"/>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3">
            <a:extLst>
              <a:ext uri="{FF2B5EF4-FFF2-40B4-BE49-F238E27FC236}">
                <a16:creationId xmlns:a16="http://schemas.microsoft.com/office/drawing/2014/main" id="{E74273D5-0F62-B151-04E7-85CEFC7F45D7}"/>
              </a:ext>
            </a:extLst>
          </p:cNvPr>
          <p:cNvSpPr txBox="1">
            <a:spLocks/>
          </p:cNvSpPr>
          <p:nvPr>
            <p:custDataLst>
              <p:tags r:id="rId3"/>
            </p:custDataLst>
          </p:nvPr>
        </p:nvSpPr>
        <p:spPr>
          <a:xfrm>
            <a:off x="150724" y="2601228"/>
            <a:ext cx="2642047" cy="424732"/>
          </a:xfrm>
          <a:prstGeom prst="rect">
            <a:avLst/>
          </a:prstGeom>
        </p:spPr>
        <p:txBody>
          <a:bodyPr vert="horz" wrap="square" lIns="91440" tIns="45720" rIns="91440" bIns="45720" rtlCol="0" anchor="ct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latin typeface="+mj-lt"/>
                <a:ea typeface="Roboto" panose="02000000000000000000" pitchFamily="2" charset="0"/>
                <a:cs typeface="Roboto" panose="02000000000000000000" pitchFamily="2" charset="0"/>
              </a:rPr>
              <a:t>Lorenzo Principe</a:t>
            </a:r>
            <a:endParaRPr lang="en-US" dirty="0">
              <a:latin typeface="+mj-lt"/>
              <a:ea typeface="Roboto" panose="02000000000000000000" pitchFamily="2" charset="0"/>
              <a:cs typeface="Roboto" panose="02000000000000000000" pitchFamily="2" charset="0"/>
            </a:endParaRPr>
          </a:p>
        </p:txBody>
      </p:sp>
      <p:sp>
        <p:nvSpPr>
          <p:cNvPr id="7" name="Title">
            <a:extLst>
              <a:ext uri="{FF2B5EF4-FFF2-40B4-BE49-F238E27FC236}">
                <a16:creationId xmlns:a16="http://schemas.microsoft.com/office/drawing/2014/main" id="{49649997-1007-67D1-F0C4-16D4A79AD4BE}"/>
              </a:ext>
            </a:extLst>
          </p:cNvPr>
          <p:cNvSpPr txBox="1">
            <a:spLocks/>
          </p:cNvSpPr>
          <p:nvPr>
            <p:custDataLst>
              <p:tags r:id="rId4"/>
            </p:custDataLst>
          </p:nvPr>
        </p:nvSpPr>
        <p:spPr>
          <a:xfrm>
            <a:off x="83083" y="444416"/>
            <a:ext cx="7247753" cy="1500786"/>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3900" b="1" dirty="0">
                <a:ea typeface="Roboto" panose="02000000000000000000" pitchFamily="2" charset="0"/>
                <a:cs typeface="Roboto" panose="02000000000000000000" pitchFamily="2" charset="0"/>
              </a:rPr>
              <a:t>XLZD Sensitivity Studies to WIMP via Migdal Effect</a:t>
            </a:r>
          </a:p>
        </p:txBody>
      </p:sp>
      <p:sp>
        <p:nvSpPr>
          <p:cNvPr id="11" name="Oval 10">
            <a:extLst>
              <a:ext uri="{FF2B5EF4-FFF2-40B4-BE49-F238E27FC236}">
                <a16:creationId xmlns:a16="http://schemas.microsoft.com/office/drawing/2014/main" id="{FDB4C3B7-D15D-AC8A-8486-CE445131FED5}"/>
              </a:ext>
            </a:extLst>
          </p:cNvPr>
          <p:cNvSpPr/>
          <p:nvPr/>
        </p:nvSpPr>
        <p:spPr>
          <a:xfrm>
            <a:off x="10087801" y="3524832"/>
            <a:ext cx="982639" cy="982639"/>
          </a:xfrm>
          <a:prstGeom prst="ellipse">
            <a:avLst/>
          </a:prstGeom>
          <a:gradFill flip="none" rotWithShape="1">
            <a:gsLst>
              <a:gs pos="37000">
                <a:schemeClr val="bg1">
                  <a:lumMod val="0"/>
                  <a:lumOff val="100000"/>
                  <a:alpha val="76000"/>
                </a:schemeClr>
              </a:gs>
              <a:gs pos="0">
                <a:schemeClr val="bg1">
                  <a:lumMod val="0"/>
                  <a:lumOff val="100000"/>
                  <a:alpha val="64000"/>
                </a:schemeClr>
              </a:gs>
              <a:gs pos="87000">
                <a:srgbClr val="343434">
                  <a:alpha val="0"/>
                </a:srgbClr>
              </a:gs>
              <a:gs pos="100000">
                <a:srgbClr val="000000">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latin typeface="+mj-lt"/>
            </a:endParaRPr>
          </a:p>
        </p:txBody>
      </p:sp>
      <p:sp>
        <p:nvSpPr>
          <p:cNvPr id="5" name="Oval 4">
            <a:extLst>
              <a:ext uri="{FF2B5EF4-FFF2-40B4-BE49-F238E27FC236}">
                <a16:creationId xmlns:a16="http://schemas.microsoft.com/office/drawing/2014/main" id="{930BC975-8ADE-DFF2-E898-861F443358D6}"/>
              </a:ext>
            </a:extLst>
          </p:cNvPr>
          <p:cNvSpPr/>
          <p:nvPr/>
        </p:nvSpPr>
        <p:spPr>
          <a:xfrm>
            <a:off x="10258669" y="3695701"/>
            <a:ext cx="640904" cy="640902"/>
          </a:xfrm>
          <a:prstGeom prst="ellipse">
            <a:avLst/>
          </a:prstGeom>
          <a:gradFill flip="none" rotWithShape="1">
            <a:gsLst>
              <a:gs pos="37000">
                <a:schemeClr val="bg1">
                  <a:lumMod val="0"/>
                  <a:lumOff val="100000"/>
                </a:schemeClr>
              </a:gs>
              <a:gs pos="0">
                <a:schemeClr val="bg1">
                  <a:lumMod val="0"/>
                  <a:lumOff val="100000"/>
                </a:schemeClr>
              </a:gs>
              <a:gs pos="73000">
                <a:srgbClr val="343434">
                  <a:alpha val="0"/>
                </a:srgbClr>
              </a:gs>
              <a:gs pos="100000">
                <a:srgbClr val="000000">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latin typeface="+mj-lt"/>
            </a:endParaRPr>
          </a:p>
        </p:txBody>
      </p:sp>
      <p:sp>
        <p:nvSpPr>
          <p:cNvPr id="9" name="Freeform: Shape 8">
            <a:extLst>
              <a:ext uri="{FF2B5EF4-FFF2-40B4-BE49-F238E27FC236}">
                <a16:creationId xmlns:a16="http://schemas.microsoft.com/office/drawing/2014/main" id="{D26367E5-D3E5-A89E-5177-D8274EEEC609}"/>
              </a:ext>
            </a:extLst>
          </p:cNvPr>
          <p:cNvSpPr/>
          <p:nvPr/>
        </p:nvSpPr>
        <p:spPr>
          <a:xfrm>
            <a:off x="9113986" y="4408216"/>
            <a:ext cx="1465134" cy="2777755"/>
          </a:xfrm>
          <a:custGeom>
            <a:avLst/>
            <a:gdLst>
              <a:gd name="connsiteX0" fmla="*/ 1465134 w 1465134"/>
              <a:gd name="connsiteY0" fmla="*/ 0 h 2777755"/>
              <a:gd name="connsiteX1" fmla="*/ 1375431 w 1465134"/>
              <a:gd name="connsiteY1" fmla="*/ 170699 h 2777755"/>
              <a:gd name="connsiteX2" fmla="*/ 1345531 w 1465134"/>
              <a:gd name="connsiteY2" fmla="*/ 263809 h 2777755"/>
              <a:gd name="connsiteX3" fmla="*/ 1196027 w 1465134"/>
              <a:gd name="connsiteY3" fmla="*/ 543136 h 2777755"/>
              <a:gd name="connsiteX4" fmla="*/ 1106325 w 1465134"/>
              <a:gd name="connsiteY4" fmla="*/ 682800 h 2777755"/>
              <a:gd name="connsiteX5" fmla="*/ 1016623 w 1465134"/>
              <a:gd name="connsiteY5" fmla="*/ 806946 h 2777755"/>
              <a:gd name="connsiteX6" fmla="*/ 1091375 w 1465134"/>
              <a:gd name="connsiteY6" fmla="*/ 993163 h 2777755"/>
              <a:gd name="connsiteX7" fmla="*/ 897021 w 1465134"/>
              <a:gd name="connsiteY7" fmla="*/ 1241455 h 2777755"/>
              <a:gd name="connsiteX8" fmla="*/ 792368 w 1465134"/>
              <a:gd name="connsiteY8" fmla="*/ 1520781 h 2777755"/>
              <a:gd name="connsiteX9" fmla="*/ 687715 w 1465134"/>
              <a:gd name="connsiteY9" fmla="*/ 1800109 h 2777755"/>
              <a:gd name="connsiteX10" fmla="*/ 538212 w 1465134"/>
              <a:gd name="connsiteY10" fmla="*/ 1908736 h 2777755"/>
              <a:gd name="connsiteX11" fmla="*/ 508311 w 1465134"/>
              <a:gd name="connsiteY11" fmla="*/ 1970809 h 2777755"/>
              <a:gd name="connsiteX12" fmla="*/ 478411 w 1465134"/>
              <a:gd name="connsiteY12" fmla="*/ 2063918 h 2777755"/>
              <a:gd name="connsiteX13" fmla="*/ 179403 w 1465134"/>
              <a:gd name="connsiteY13" fmla="*/ 2560500 h 2777755"/>
              <a:gd name="connsiteX14" fmla="*/ 89702 w 1465134"/>
              <a:gd name="connsiteY14" fmla="*/ 2700163 h 2777755"/>
              <a:gd name="connsiteX15" fmla="*/ 14950 w 1465134"/>
              <a:gd name="connsiteY15" fmla="*/ 2762236 h 2777755"/>
              <a:gd name="connsiteX16" fmla="*/ 0 w 1465134"/>
              <a:gd name="connsiteY16" fmla="*/ 2777755 h 277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5134" h="2777755" extrusionOk="0">
                <a:moveTo>
                  <a:pt x="1465134" y="0"/>
                </a:moveTo>
                <a:cubicBezTo>
                  <a:pt x="1424028" y="55901"/>
                  <a:pt x="1393656" y="108225"/>
                  <a:pt x="1375431" y="170699"/>
                </a:cubicBezTo>
                <a:cubicBezTo>
                  <a:pt x="1369425" y="202186"/>
                  <a:pt x="1356116" y="234660"/>
                  <a:pt x="1345531" y="263809"/>
                </a:cubicBezTo>
                <a:cubicBezTo>
                  <a:pt x="1285283" y="373097"/>
                  <a:pt x="1251051" y="465004"/>
                  <a:pt x="1196027" y="543136"/>
                </a:cubicBezTo>
                <a:cubicBezTo>
                  <a:pt x="1159209" y="585905"/>
                  <a:pt x="1145487" y="640948"/>
                  <a:pt x="1106325" y="682800"/>
                </a:cubicBezTo>
                <a:cubicBezTo>
                  <a:pt x="1077587" y="725059"/>
                  <a:pt x="1016623" y="806946"/>
                  <a:pt x="1016623" y="806946"/>
                </a:cubicBezTo>
                <a:cubicBezTo>
                  <a:pt x="1030905" y="844787"/>
                  <a:pt x="1096522" y="968166"/>
                  <a:pt x="1091375" y="993163"/>
                </a:cubicBezTo>
                <a:cubicBezTo>
                  <a:pt x="1074034" y="1052035"/>
                  <a:pt x="949886" y="1187007"/>
                  <a:pt x="897021" y="1241455"/>
                </a:cubicBezTo>
                <a:cubicBezTo>
                  <a:pt x="877118" y="1342950"/>
                  <a:pt x="829492" y="1427614"/>
                  <a:pt x="792368" y="1520781"/>
                </a:cubicBezTo>
                <a:cubicBezTo>
                  <a:pt x="736264" y="1668595"/>
                  <a:pt x="846184" y="1618701"/>
                  <a:pt x="687715" y="1800109"/>
                </a:cubicBezTo>
                <a:cubicBezTo>
                  <a:pt x="652238" y="1853922"/>
                  <a:pt x="588544" y="1877678"/>
                  <a:pt x="538212" y="1908736"/>
                </a:cubicBezTo>
                <a:cubicBezTo>
                  <a:pt x="528656" y="1930062"/>
                  <a:pt x="517355" y="1950269"/>
                  <a:pt x="508311" y="1970809"/>
                </a:cubicBezTo>
                <a:cubicBezTo>
                  <a:pt x="497593" y="2000321"/>
                  <a:pt x="493704" y="2029026"/>
                  <a:pt x="478411" y="2063918"/>
                </a:cubicBezTo>
                <a:cubicBezTo>
                  <a:pt x="212096" y="2528194"/>
                  <a:pt x="354592" y="2255902"/>
                  <a:pt x="179403" y="2560500"/>
                </a:cubicBezTo>
                <a:cubicBezTo>
                  <a:pt x="144118" y="2605310"/>
                  <a:pt x="120064" y="2648368"/>
                  <a:pt x="89702" y="2700163"/>
                </a:cubicBezTo>
                <a:cubicBezTo>
                  <a:pt x="69533" y="2719460"/>
                  <a:pt x="37093" y="2742416"/>
                  <a:pt x="14950" y="2762236"/>
                </a:cubicBezTo>
                <a:cubicBezTo>
                  <a:pt x="9168" y="2767578"/>
                  <a:pt x="5580" y="2773026"/>
                  <a:pt x="0" y="2777755"/>
                </a:cubicBezTo>
              </a:path>
            </a:pathLst>
          </a:custGeom>
          <a:noFill/>
          <a:ln w="44450">
            <a:gradFill>
              <a:gsLst>
                <a:gs pos="0">
                  <a:schemeClr val="accent1">
                    <a:lumMod val="5000"/>
                    <a:lumOff val="95000"/>
                    <a:alpha val="0"/>
                  </a:schemeClr>
                </a:gs>
                <a:gs pos="43000">
                  <a:srgbClr val="F5FAFF">
                    <a:alpha val="24000"/>
                  </a:srgbClr>
                </a:gs>
                <a:gs pos="72000">
                  <a:srgbClr val="FFFFFF"/>
                </a:gs>
              </a:gsLst>
              <a:lin ang="5400000" scaled="1"/>
            </a:gradFill>
            <a:extLst>
              <a:ext uri="{C807C97D-BFC1-408E-A445-0C87EB9F89A2}">
                <ask:lineSketchStyleProps xmlns:ask="http://schemas.microsoft.com/office/drawing/2018/sketchyshapes" sd="1219033472">
                  <a:custGeom>
                    <a:avLst/>
                    <a:gdLst>
                      <a:gd name="connsiteX0" fmla="*/ 1572127 w 1572127"/>
                      <a:gd name="connsiteY0" fmla="*/ 0 h 2871537"/>
                      <a:gd name="connsiteX1" fmla="*/ 1475874 w 1572127"/>
                      <a:gd name="connsiteY1" fmla="*/ 176463 h 2871537"/>
                      <a:gd name="connsiteX2" fmla="*/ 1443790 w 1572127"/>
                      <a:gd name="connsiteY2" fmla="*/ 272716 h 2871537"/>
                      <a:gd name="connsiteX3" fmla="*/ 1283369 w 1572127"/>
                      <a:gd name="connsiteY3" fmla="*/ 561474 h 2871537"/>
                      <a:gd name="connsiteX4" fmla="*/ 1187116 w 1572127"/>
                      <a:gd name="connsiteY4" fmla="*/ 705853 h 2871537"/>
                      <a:gd name="connsiteX5" fmla="*/ 1090863 w 1572127"/>
                      <a:gd name="connsiteY5" fmla="*/ 834190 h 2871537"/>
                      <a:gd name="connsiteX6" fmla="*/ 1171074 w 1572127"/>
                      <a:gd name="connsiteY6" fmla="*/ 1026695 h 2871537"/>
                      <a:gd name="connsiteX7" fmla="*/ 962527 w 1572127"/>
                      <a:gd name="connsiteY7" fmla="*/ 1283369 h 2871537"/>
                      <a:gd name="connsiteX8" fmla="*/ 850232 w 1572127"/>
                      <a:gd name="connsiteY8" fmla="*/ 1572126 h 2871537"/>
                      <a:gd name="connsiteX9" fmla="*/ 737937 w 1572127"/>
                      <a:gd name="connsiteY9" fmla="*/ 1860884 h 2871537"/>
                      <a:gd name="connsiteX10" fmla="*/ 577516 w 1572127"/>
                      <a:gd name="connsiteY10" fmla="*/ 1973179 h 2871537"/>
                      <a:gd name="connsiteX11" fmla="*/ 545432 w 1572127"/>
                      <a:gd name="connsiteY11" fmla="*/ 2037348 h 2871537"/>
                      <a:gd name="connsiteX12" fmla="*/ 513348 w 1572127"/>
                      <a:gd name="connsiteY12" fmla="*/ 2133600 h 2871537"/>
                      <a:gd name="connsiteX13" fmla="*/ 192505 w 1572127"/>
                      <a:gd name="connsiteY13" fmla="*/ 2646948 h 2871537"/>
                      <a:gd name="connsiteX14" fmla="*/ 96253 w 1572127"/>
                      <a:gd name="connsiteY14" fmla="*/ 2791326 h 2871537"/>
                      <a:gd name="connsiteX15" fmla="*/ 16042 w 1572127"/>
                      <a:gd name="connsiteY15" fmla="*/ 2855495 h 2871537"/>
                      <a:gd name="connsiteX16" fmla="*/ 0 w 1572127"/>
                      <a:gd name="connsiteY16" fmla="*/ 2871537 h 2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2127" h="2871537">
                        <a:moveTo>
                          <a:pt x="1572127" y="0"/>
                        </a:moveTo>
                        <a:cubicBezTo>
                          <a:pt x="1534974" y="61922"/>
                          <a:pt x="1504088" y="108749"/>
                          <a:pt x="1475874" y="176463"/>
                        </a:cubicBezTo>
                        <a:cubicBezTo>
                          <a:pt x="1462866" y="207681"/>
                          <a:pt x="1458915" y="242467"/>
                          <a:pt x="1443790" y="272716"/>
                        </a:cubicBezTo>
                        <a:cubicBezTo>
                          <a:pt x="1394548" y="371201"/>
                          <a:pt x="1344447" y="469858"/>
                          <a:pt x="1283369" y="561474"/>
                        </a:cubicBezTo>
                        <a:cubicBezTo>
                          <a:pt x="1251285" y="609600"/>
                          <a:pt x="1220472" y="658599"/>
                          <a:pt x="1187116" y="705853"/>
                        </a:cubicBezTo>
                        <a:cubicBezTo>
                          <a:pt x="1156278" y="749539"/>
                          <a:pt x="1090863" y="834190"/>
                          <a:pt x="1090863" y="834190"/>
                        </a:cubicBezTo>
                        <a:cubicBezTo>
                          <a:pt x="1110761" y="873984"/>
                          <a:pt x="1176872" y="1000604"/>
                          <a:pt x="1171074" y="1026695"/>
                        </a:cubicBezTo>
                        <a:cubicBezTo>
                          <a:pt x="1154138" y="1102907"/>
                          <a:pt x="1020558" y="1225337"/>
                          <a:pt x="962527" y="1283369"/>
                        </a:cubicBezTo>
                        <a:cubicBezTo>
                          <a:pt x="925095" y="1379621"/>
                          <a:pt x="882890" y="1474151"/>
                          <a:pt x="850232" y="1572126"/>
                        </a:cubicBezTo>
                        <a:cubicBezTo>
                          <a:pt x="798840" y="1726303"/>
                          <a:pt x="900693" y="1667612"/>
                          <a:pt x="737937" y="1860884"/>
                        </a:cubicBezTo>
                        <a:cubicBezTo>
                          <a:pt x="695892" y="1910812"/>
                          <a:pt x="630990" y="1935747"/>
                          <a:pt x="577516" y="1973179"/>
                        </a:cubicBezTo>
                        <a:cubicBezTo>
                          <a:pt x="566821" y="1994569"/>
                          <a:pt x="554314" y="2015144"/>
                          <a:pt x="545432" y="2037348"/>
                        </a:cubicBezTo>
                        <a:cubicBezTo>
                          <a:pt x="532872" y="2068749"/>
                          <a:pt x="528473" y="2103351"/>
                          <a:pt x="513348" y="2133600"/>
                        </a:cubicBezTo>
                        <a:cubicBezTo>
                          <a:pt x="277305" y="2605685"/>
                          <a:pt x="410045" y="2351714"/>
                          <a:pt x="192505" y="2646948"/>
                        </a:cubicBezTo>
                        <a:cubicBezTo>
                          <a:pt x="158194" y="2693513"/>
                          <a:pt x="133614" y="2747172"/>
                          <a:pt x="96253" y="2791326"/>
                        </a:cubicBezTo>
                        <a:cubicBezTo>
                          <a:pt x="74136" y="2817464"/>
                          <a:pt x="42346" y="2833575"/>
                          <a:pt x="16042" y="2855495"/>
                        </a:cubicBezTo>
                        <a:cubicBezTo>
                          <a:pt x="10233" y="2860336"/>
                          <a:pt x="5347" y="2866190"/>
                          <a:pt x="0" y="2871537"/>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latin typeface="+mj-lt"/>
            </a:endParaRPr>
          </a:p>
        </p:txBody>
      </p:sp>
      <p:pic>
        <p:nvPicPr>
          <p:cNvPr id="15" name="SubatechLogo">
            <a:extLst>
              <a:ext uri="{FF2B5EF4-FFF2-40B4-BE49-F238E27FC236}">
                <a16:creationId xmlns:a16="http://schemas.microsoft.com/office/drawing/2014/main" id="{4BACD960-9070-6352-0D5B-65E8974246AE}"/>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19565" y="4768011"/>
            <a:ext cx="2239378" cy="1473100"/>
          </a:xfrm>
          <a:prstGeom prst="rect">
            <a:avLst/>
          </a:prstGeom>
        </p:spPr>
      </p:pic>
      <p:pic>
        <p:nvPicPr>
          <p:cNvPr id="6" name="Picture 2">
            <a:extLst>
              <a:ext uri="{FF2B5EF4-FFF2-40B4-BE49-F238E27FC236}">
                <a16:creationId xmlns:a16="http://schemas.microsoft.com/office/drawing/2014/main" id="{A7FF7803-6452-A0FA-3CA9-F28DF97C0C1D}"/>
              </a:ext>
            </a:extLst>
          </p:cNvPr>
          <p:cNvPicPr>
            <a:picLocks noChangeAspect="1" noChangeArrowheads="1"/>
          </p:cNvPicPr>
          <p:nvPr>
            <p:custDataLst>
              <p:tags r:id="rId5"/>
            </p:custDataLst>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4947160" y="4719332"/>
            <a:ext cx="3156300" cy="1416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A9C74D-2B0E-2026-61B2-96D6B258CBB2}"/>
              </a:ext>
            </a:extLst>
          </p:cNvPr>
          <p:cNvSpPr txBox="1"/>
          <p:nvPr/>
        </p:nvSpPr>
        <p:spPr>
          <a:xfrm>
            <a:off x="150724" y="3700570"/>
            <a:ext cx="3758665" cy="369332"/>
          </a:xfrm>
          <a:prstGeom prst="rect">
            <a:avLst/>
          </a:prstGeom>
          <a:noFill/>
        </p:spPr>
        <p:txBody>
          <a:bodyPr wrap="square" rtlCol="0">
            <a:spAutoFit/>
          </a:bodyPr>
          <a:lstStyle/>
          <a:p>
            <a:r>
              <a:rPr lang="en-GB" dirty="0"/>
              <a:t>IRN </a:t>
            </a:r>
            <a:r>
              <a:rPr lang="en-GB" dirty="0" err="1"/>
              <a:t>Terascale</a:t>
            </a:r>
            <a:r>
              <a:rPr lang="en-GB" dirty="0"/>
              <a:t> 2025 @ Montpellier</a:t>
            </a:r>
          </a:p>
        </p:txBody>
      </p:sp>
      <p:sp>
        <p:nvSpPr>
          <p:cNvPr id="3" name="TextBox 2">
            <a:extLst>
              <a:ext uri="{FF2B5EF4-FFF2-40B4-BE49-F238E27FC236}">
                <a16:creationId xmlns:a16="http://schemas.microsoft.com/office/drawing/2014/main" id="{D4DE2ABA-F3AC-222F-7F4E-462C80DA2E8E}"/>
              </a:ext>
            </a:extLst>
          </p:cNvPr>
          <p:cNvSpPr txBox="1"/>
          <p:nvPr/>
        </p:nvSpPr>
        <p:spPr>
          <a:xfrm>
            <a:off x="150724" y="2993933"/>
            <a:ext cx="5520758" cy="338554"/>
          </a:xfrm>
          <a:prstGeom prst="rect">
            <a:avLst/>
          </a:prstGeom>
          <a:noFill/>
        </p:spPr>
        <p:txBody>
          <a:bodyPr wrap="square" rtlCol="0">
            <a:spAutoFit/>
          </a:bodyPr>
          <a:lstStyle/>
          <a:p>
            <a:r>
              <a:rPr lang="en-GB" sz="1600" dirty="0"/>
              <a:t>on behalf of the XLZD low-mass Migdal team</a:t>
            </a:r>
          </a:p>
        </p:txBody>
      </p:sp>
    </p:spTree>
    <p:custDataLst>
      <p:tags r:id="rId1"/>
    </p:custDataLst>
    <p:extLst>
      <p:ext uri="{BB962C8B-B14F-4D97-AF65-F5344CB8AC3E}">
        <p14:creationId xmlns:p14="http://schemas.microsoft.com/office/powerpoint/2010/main" val="40526121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5.625E-6 -0.00022 L 0.04036 -0.04028 " pathEditMode="fixed" rAng="0" ptsTypes="AA">
                                      <p:cBhvr>
                                        <p:cTn id="6" dur="1750" fill="hold"/>
                                        <p:tgtEl>
                                          <p:spTgt spid="5"/>
                                        </p:tgtEl>
                                        <p:attrNameLst>
                                          <p:attrName>ppt_x</p:attrName>
                                          <p:attrName>ppt_y</p:attrName>
                                        </p:attrNameLst>
                                      </p:cBhvr>
                                      <p:rCtr x="2018" y="-2014"/>
                                    </p:animMotion>
                                  </p:childTnLst>
                                </p:cTn>
                              </p:par>
                              <p:par>
                                <p:cTn id="7" presetID="63" presetClass="path" presetSubtype="0" accel="50000" decel="50000" fill="hold" grpId="0" nodeType="withEffect">
                                  <p:stCondLst>
                                    <p:cond delay="250"/>
                                  </p:stCondLst>
                                  <p:childTnLst>
                                    <p:animMotion origin="layout" path="M 5.625E-6 -0.00022 L 0.04036 -0.04028 " pathEditMode="fixed" rAng="0" ptsTypes="AA">
                                      <p:cBhvr>
                                        <p:cTn id="8" dur="1500" fill="hold"/>
                                        <p:tgtEl>
                                          <p:spTgt spid="11"/>
                                        </p:tgtEl>
                                        <p:attrNameLst>
                                          <p:attrName>ppt_x</p:attrName>
                                          <p:attrName>ppt_y</p:attrName>
                                        </p:attrNameLst>
                                      </p:cBhvr>
                                      <p:rCtr x="2018" y="-2014"/>
                                    </p:animMotion>
                                  </p:childTnLst>
                                </p:cTn>
                              </p:par>
                              <p:par>
                                <p:cTn id="9" presetID="22" presetClass="entr" presetSubtype="1"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250"/>
                                        <p:tgtEl>
                                          <p:spTgt spid="9"/>
                                        </p:tgtEl>
                                      </p:cBhvr>
                                    </p:animEffect>
                                  </p:childTnLst>
                                </p:cTn>
                              </p:par>
                              <p:par>
                                <p:cTn id="12" presetID="63" presetClass="path" presetSubtype="0" accel="50000" decel="50000" fill="hold" grpId="0" nodeType="withEffect">
                                  <p:stCondLst>
                                    <p:cond delay="250"/>
                                  </p:stCondLst>
                                  <p:childTnLst>
                                    <p:animMotion origin="layout" path="M 5.625E-6 -0.00022 L 0.04036 -0.04028 " pathEditMode="fixed" rAng="0" ptsTypes="AA">
                                      <p:cBhvr>
                                        <p:cTn id="13" dur="1500" fill="hold"/>
                                        <p:tgtEl>
                                          <p:spTgt spid="4"/>
                                        </p:tgtEl>
                                        <p:attrNameLst>
                                          <p:attrName>ppt_x</p:attrName>
                                          <p:attrName>ppt_y</p:attrName>
                                        </p:attrNameLst>
                                      </p:cBhvr>
                                      <p:rCtr x="2018"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5"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full_migdal">
            <a:hlinkClick r:id="" action="ppaction://media"/>
            <a:extLst>
              <a:ext uri="{FF2B5EF4-FFF2-40B4-BE49-F238E27FC236}">
                <a16:creationId xmlns:a16="http://schemas.microsoft.com/office/drawing/2014/main" id="{91F17581-D79F-4ED0-46AF-C3ED570CFCA4}"/>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5828372" y="961433"/>
            <a:ext cx="8128000" cy="4572000"/>
          </a:xfrm>
          <a:prstGeom prst="rect">
            <a:avLst/>
          </a:prstGeom>
        </p:spPr>
      </p:pic>
      <p:sp>
        <p:nvSpPr>
          <p:cNvPr id="5" name="Title 4">
            <a:extLst>
              <a:ext uri="{FF2B5EF4-FFF2-40B4-BE49-F238E27FC236}">
                <a16:creationId xmlns:a16="http://schemas.microsoft.com/office/drawing/2014/main" id="{069C0C61-0386-3FC9-5FFC-315CA6F7548D}"/>
              </a:ext>
            </a:extLst>
          </p:cNvPr>
          <p:cNvSpPr>
            <a:spLocks noGrp="1"/>
          </p:cNvSpPr>
          <p:nvPr>
            <p:ph type="title"/>
          </p:nvPr>
        </p:nvSpPr>
        <p:spPr/>
        <p:txBody>
          <a:bodyPr/>
          <a:lstStyle/>
          <a:p>
            <a:r>
              <a:rPr lang="en-GB" dirty="0"/>
              <a:t>Migdal Effect</a:t>
            </a:r>
          </a:p>
        </p:txBody>
      </p:sp>
      <p:sp>
        <p:nvSpPr>
          <p:cNvPr id="7" name="Slide Number Placeholder 6">
            <a:extLst>
              <a:ext uri="{FF2B5EF4-FFF2-40B4-BE49-F238E27FC236}">
                <a16:creationId xmlns:a16="http://schemas.microsoft.com/office/drawing/2014/main" id="{EF836EC6-9101-5008-D8C1-C8076C9EF4DF}"/>
              </a:ext>
            </a:extLst>
          </p:cNvPr>
          <p:cNvSpPr>
            <a:spLocks noGrp="1"/>
          </p:cNvSpPr>
          <p:nvPr>
            <p:ph type="sldNum" sz="quarter" idx="4"/>
          </p:nvPr>
        </p:nvSpPr>
        <p:spPr/>
        <p:txBody>
          <a:bodyPr/>
          <a:lstStyle/>
          <a:p>
            <a:fld id="{6DB66286-103B-415E-8CDA-51DA04C76D9E}" type="slidenum">
              <a:rPr lang="en-GB" smtClean="0"/>
              <a:t>10</a:t>
            </a:fld>
            <a:endParaRPr lang="en-GB" dirty="0"/>
          </a:p>
        </p:txBody>
      </p:sp>
      <p:sp>
        <p:nvSpPr>
          <p:cNvPr id="4" name="TextBox 3">
            <a:extLst>
              <a:ext uri="{FF2B5EF4-FFF2-40B4-BE49-F238E27FC236}">
                <a16:creationId xmlns:a16="http://schemas.microsoft.com/office/drawing/2014/main" id="{C6ACB430-5939-4428-F425-70863F8C5526}"/>
              </a:ext>
            </a:extLst>
          </p:cNvPr>
          <p:cNvSpPr txBox="1"/>
          <p:nvPr/>
        </p:nvSpPr>
        <p:spPr>
          <a:xfrm>
            <a:off x="875645" y="1677415"/>
            <a:ext cx="3877994" cy="2246769"/>
          </a:xfrm>
          <a:prstGeom prst="rect">
            <a:avLst/>
          </a:prstGeom>
          <a:noFill/>
        </p:spPr>
        <p:txBody>
          <a:bodyPr wrap="square" rtlCol="0">
            <a:spAutoFit/>
          </a:bodyPr>
          <a:lstStyle/>
          <a:p>
            <a:r>
              <a:rPr lang="en-GB" sz="2800" dirty="0"/>
              <a:t>Deposited Energy:</a:t>
            </a:r>
          </a:p>
          <a:p>
            <a:pPr marL="285750" indent="-285750">
              <a:buFont typeface="Arial" panose="020B0604020202020204" pitchFamily="34" charset="0"/>
              <a:buChar char="•"/>
            </a:pPr>
            <a:r>
              <a:rPr lang="en-GB" sz="2800" b="1" dirty="0">
                <a:solidFill>
                  <a:srgbClr val="4472C4"/>
                </a:solidFill>
              </a:rPr>
              <a:t>NR</a:t>
            </a:r>
          </a:p>
          <a:p>
            <a:pPr marL="285750" indent="-285750">
              <a:buFont typeface="Arial" panose="020B0604020202020204" pitchFamily="34" charset="0"/>
              <a:buChar char="•"/>
            </a:pPr>
            <a:r>
              <a:rPr lang="en-GB" sz="2800" dirty="0">
                <a:solidFill>
                  <a:srgbClr val="FC6255"/>
                </a:solidFill>
              </a:rPr>
              <a:t>Migdal electron</a:t>
            </a:r>
          </a:p>
          <a:p>
            <a:pPr marL="285750" indent="-285750">
              <a:buFont typeface="Arial" panose="020B0604020202020204" pitchFamily="34" charset="0"/>
              <a:buChar char="•"/>
            </a:pPr>
            <a:r>
              <a:rPr lang="en-GB" sz="2800" dirty="0"/>
              <a:t>Binding energy (</a:t>
            </a:r>
            <a:r>
              <a:rPr lang="en-GB" sz="2800" dirty="0">
                <a:solidFill>
                  <a:srgbClr val="58C4DD"/>
                </a:solidFill>
              </a:rPr>
              <a:t>X-ray</a:t>
            </a:r>
            <a:r>
              <a:rPr lang="en-GB" sz="2800" dirty="0"/>
              <a:t> + </a:t>
            </a:r>
            <a:r>
              <a:rPr lang="en-GB" sz="2800" i="1" dirty="0">
                <a:solidFill>
                  <a:srgbClr val="FC6255"/>
                </a:solidFill>
              </a:rPr>
              <a:t>Auger e</a:t>
            </a:r>
            <a:r>
              <a:rPr lang="en-GB" sz="2800" i="1" baseline="30000" dirty="0">
                <a:solidFill>
                  <a:srgbClr val="FC6255"/>
                </a:solidFill>
              </a:rPr>
              <a:t>-</a:t>
            </a:r>
            <a:r>
              <a:rPr lang="en-GB" sz="2800" dirty="0"/>
              <a:t>)</a:t>
            </a:r>
          </a:p>
        </p:txBody>
      </p:sp>
      <p:sp>
        <p:nvSpPr>
          <p:cNvPr id="6" name="Footer Placeholder 5">
            <a:extLst>
              <a:ext uri="{FF2B5EF4-FFF2-40B4-BE49-F238E27FC236}">
                <a16:creationId xmlns:a16="http://schemas.microsoft.com/office/drawing/2014/main" id="{F7400C3A-D3BA-CB68-4801-A056DEB03853}"/>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11" name="TextBox 10">
            <a:extLst>
              <a:ext uri="{FF2B5EF4-FFF2-40B4-BE49-F238E27FC236}">
                <a16:creationId xmlns:a16="http://schemas.microsoft.com/office/drawing/2014/main" id="{AFE4603D-F434-2864-1FC0-1E6324BCF62E}"/>
              </a:ext>
            </a:extLst>
          </p:cNvPr>
          <p:cNvSpPr txBox="1"/>
          <p:nvPr/>
        </p:nvSpPr>
        <p:spPr>
          <a:xfrm>
            <a:off x="519637" y="2357250"/>
            <a:ext cx="539015" cy="1569660"/>
          </a:xfrm>
          <a:prstGeom prst="rect">
            <a:avLst/>
          </a:prstGeom>
          <a:noFill/>
        </p:spPr>
        <p:txBody>
          <a:bodyPr wrap="square" anchor="ctr">
            <a:spAutoFit/>
          </a:bodyPr>
          <a:lstStyle/>
          <a:p>
            <a:r>
              <a:rPr lang="en-GB" sz="9600" dirty="0">
                <a:solidFill>
                  <a:srgbClr val="FC6255"/>
                </a:solidFill>
              </a:rPr>
              <a:t>{</a:t>
            </a:r>
          </a:p>
        </p:txBody>
      </p:sp>
      <p:sp>
        <p:nvSpPr>
          <p:cNvPr id="13" name="TextBox 12">
            <a:extLst>
              <a:ext uri="{FF2B5EF4-FFF2-40B4-BE49-F238E27FC236}">
                <a16:creationId xmlns:a16="http://schemas.microsoft.com/office/drawing/2014/main" id="{9B976253-E76A-7435-1BEF-36456A3D4432}"/>
              </a:ext>
            </a:extLst>
          </p:cNvPr>
          <p:cNvSpPr txBox="1"/>
          <p:nvPr/>
        </p:nvSpPr>
        <p:spPr>
          <a:xfrm>
            <a:off x="88900" y="2985823"/>
            <a:ext cx="613743" cy="523220"/>
          </a:xfrm>
          <a:prstGeom prst="rect">
            <a:avLst/>
          </a:prstGeom>
          <a:noFill/>
        </p:spPr>
        <p:txBody>
          <a:bodyPr wrap="square">
            <a:spAutoFit/>
          </a:bodyPr>
          <a:lstStyle/>
          <a:p>
            <a:r>
              <a:rPr lang="en-GB" sz="2800" b="1" dirty="0">
                <a:solidFill>
                  <a:srgbClr val="FC6255"/>
                </a:solidFill>
              </a:rPr>
              <a:t>ER</a:t>
            </a:r>
            <a:endParaRPr lang="en-GB" sz="2800" dirty="0"/>
          </a:p>
        </p:txBody>
      </p:sp>
    </p:spTree>
    <p:custDataLst>
      <p:tags r:id="rId1"/>
    </p:custDataLst>
    <p:extLst>
      <p:ext uri="{BB962C8B-B14F-4D97-AF65-F5344CB8AC3E}">
        <p14:creationId xmlns:p14="http://schemas.microsoft.com/office/powerpoint/2010/main" val="276861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4"/>
                </p:tgtEl>
              </p:cMediaNode>
            </p:video>
          </p:childTnLst>
        </p:cTn>
      </p:par>
    </p:tnLst>
    <p:bldLst>
      <p:bldP spid="4" grpId="0" uiExpand="1" build="p"/>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9C0C61-0386-3FC9-5FFC-315CA6F7548D}"/>
              </a:ext>
            </a:extLst>
          </p:cNvPr>
          <p:cNvSpPr>
            <a:spLocks noGrp="1"/>
          </p:cNvSpPr>
          <p:nvPr>
            <p:ph type="title"/>
          </p:nvPr>
        </p:nvSpPr>
        <p:spPr/>
        <p:txBody>
          <a:bodyPr/>
          <a:lstStyle/>
          <a:p>
            <a:r>
              <a:rPr lang="en-GB" dirty="0"/>
              <a:t>Migdal Effect</a:t>
            </a:r>
          </a:p>
        </p:txBody>
      </p:sp>
      <p:sp>
        <p:nvSpPr>
          <p:cNvPr id="7" name="Slide Number Placeholder 6">
            <a:extLst>
              <a:ext uri="{FF2B5EF4-FFF2-40B4-BE49-F238E27FC236}">
                <a16:creationId xmlns:a16="http://schemas.microsoft.com/office/drawing/2014/main" id="{EF836EC6-9101-5008-D8C1-C8076C9EF4DF}"/>
              </a:ext>
            </a:extLst>
          </p:cNvPr>
          <p:cNvSpPr>
            <a:spLocks noGrp="1"/>
          </p:cNvSpPr>
          <p:nvPr>
            <p:ph type="sldNum" sz="quarter" idx="4"/>
          </p:nvPr>
        </p:nvSpPr>
        <p:spPr/>
        <p:txBody>
          <a:bodyPr/>
          <a:lstStyle/>
          <a:p>
            <a:fld id="{6DB66286-103B-415E-8CDA-51DA04C76D9E}" type="slidenum">
              <a:rPr lang="en-GB" smtClean="0"/>
              <a:t>11</a:t>
            </a:fld>
            <a:endParaRPr lang="en-GB" dirty="0"/>
          </a:p>
        </p:txBody>
      </p:sp>
      <p:sp>
        <p:nvSpPr>
          <p:cNvPr id="4" name="TextBox 3">
            <a:extLst>
              <a:ext uri="{FF2B5EF4-FFF2-40B4-BE49-F238E27FC236}">
                <a16:creationId xmlns:a16="http://schemas.microsoft.com/office/drawing/2014/main" id="{C6ACB430-5939-4428-F425-70863F8C5526}"/>
              </a:ext>
            </a:extLst>
          </p:cNvPr>
          <p:cNvSpPr txBox="1"/>
          <p:nvPr/>
        </p:nvSpPr>
        <p:spPr>
          <a:xfrm>
            <a:off x="875645" y="1677415"/>
            <a:ext cx="3877994" cy="2246769"/>
          </a:xfrm>
          <a:prstGeom prst="rect">
            <a:avLst/>
          </a:prstGeom>
          <a:noFill/>
        </p:spPr>
        <p:txBody>
          <a:bodyPr wrap="square" rtlCol="0">
            <a:spAutoFit/>
          </a:bodyPr>
          <a:lstStyle/>
          <a:p>
            <a:r>
              <a:rPr lang="en-GB" sz="2800" dirty="0"/>
              <a:t>Deposited Energy:</a:t>
            </a:r>
          </a:p>
          <a:p>
            <a:pPr marL="285750" indent="-285750">
              <a:buFont typeface="Arial" panose="020B0604020202020204" pitchFamily="34" charset="0"/>
              <a:buChar char="•"/>
            </a:pPr>
            <a:r>
              <a:rPr lang="en-GB" sz="2800" b="1" dirty="0">
                <a:solidFill>
                  <a:srgbClr val="A31418"/>
                </a:solidFill>
              </a:rPr>
              <a:t>NR</a:t>
            </a:r>
          </a:p>
          <a:p>
            <a:pPr marL="285750" indent="-285750">
              <a:buFont typeface="Arial" panose="020B0604020202020204" pitchFamily="34" charset="0"/>
              <a:buChar char="•"/>
            </a:pPr>
            <a:r>
              <a:rPr lang="en-GB" sz="2800" dirty="0">
                <a:solidFill>
                  <a:srgbClr val="FC6255"/>
                </a:solidFill>
              </a:rPr>
              <a:t>Migdal electron</a:t>
            </a:r>
          </a:p>
          <a:p>
            <a:pPr marL="285750" indent="-285750">
              <a:buFont typeface="Arial" panose="020B0604020202020204" pitchFamily="34" charset="0"/>
              <a:buChar char="•"/>
            </a:pPr>
            <a:r>
              <a:rPr lang="en-GB" sz="2800" dirty="0"/>
              <a:t>Binding energy (</a:t>
            </a:r>
            <a:r>
              <a:rPr lang="en-GB" sz="2800" dirty="0">
                <a:solidFill>
                  <a:srgbClr val="58C4DD"/>
                </a:solidFill>
              </a:rPr>
              <a:t>X-ray</a:t>
            </a:r>
            <a:r>
              <a:rPr lang="en-GB" sz="2800" dirty="0"/>
              <a:t> + </a:t>
            </a:r>
            <a:r>
              <a:rPr lang="en-GB" sz="2800" i="1" dirty="0">
                <a:solidFill>
                  <a:srgbClr val="FC6255"/>
                </a:solidFill>
              </a:rPr>
              <a:t>Auger e</a:t>
            </a:r>
            <a:r>
              <a:rPr lang="en-GB" sz="2800" i="1" baseline="30000" dirty="0">
                <a:solidFill>
                  <a:srgbClr val="FC6255"/>
                </a:solidFill>
              </a:rPr>
              <a:t>-</a:t>
            </a:r>
            <a:r>
              <a:rPr lang="en-GB" sz="2800" dirty="0"/>
              <a:t>)</a:t>
            </a:r>
          </a:p>
        </p:txBody>
      </p:sp>
      <p:sp>
        <p:nvSpPr>
          <p:cNvPr id="6" name="Footer Placeholder 5">
            <a:extLst>
              <a:ext uri="{FF2B5EF4-FFF2-40B4-BE49-F238E27FC236}">
                <a16:creationId xmlns:a16="http://schemas.microsoft.com/office/drawing/2014/main" id="{F7400C3A-D3BA-CB68-4801-A056DEB03853}"/>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11" name="TextBox 10">
            <a:extLst>
              <a:ext uri="{FF2B5EF4-FFF2-40B4-BE49-F238E27FC236}">
                <a16:creationId xmlns:a16="http://schemas.microsoft.com/office/drawing/2014/main" id="{AFE4603D-F434-2864-1FC0-1E6324BCF62E}"/>
              </a:ext>
            </a:extLst>
          </p:cNvPr>
          <p:cNvSpPr txBox="1"/>
          <p:nvPr/>
        </p:nvSpPr>
        <p:spPr>
          <a:xfrm>
            <a:off x="519637" y="2357250"/>
            <a:ext cx="539015" cy="1569660"/>
          </a:xfrm>
          <a:prstGeom prst="rect">
            <a:avLst/>
          </a:prstGeom>
          <a:noFill/>
        </p:spPr>
        <p:txBody>
          <a:bodyPr wrap="square" anchor="ctr">
            <a:spAutoFit/>
          </a:bodyPr>
          <a:lstStyle/>
          <a:p>
            <a:r>
              <a:rPr lang="en-GB" sz="9600" dirty="0">
                <a:solidFill>
                  <a:srgbClr val="4F73B8"/>
                </a:solidFill>
              </a:rPr>
              <a:t>{</a:t>
            </a:r>
          </a:p>
        </p:txBody>
      </p:sp>
      <p:sp>
        <p:nvSpPr>
          <p:cNvPr id="13" name="TextBox 12">
            <a:extLst>
              <a:ext uri="{FF2B5EF4-FFF2-40B4-BE49-F238E27FC236}">
                <a16:creationId xmlns:a16="http://schemas.microsoft.com/office/drawing/2014/main" id="{9B976253-E76A-7435-1BEF-36456A3D4432}"/>
              </a:ext>
            </a:extLst>
          </p:cNvPr>
          <p:cNvSpPr txBox="1"/>
          <p:nvPr/>
        </p:nvSpPr>
        <p:spPr>
          <a:xfrm>
            <a:off x="88900" y="2985823"/>
            <a:ext cx="613743" cy="523220"/>
          </a:xfrm>
          <a:prstGeom prst="rect">
            <a:avLst/>
          </a:prstGeom>
          <a:noFill/>
        </p:spPr>
        <p:txBody>
          <a:bodyPr wrap="square">
            <a:spAutoFit/>
          </a:bodyPr>
          <a:lstStyle/>
          <a:p>
            <a:r>
              <a:rPr lang="en-GB" sz="2800" b="1" dirty="0">
                <a:solidFill>
                  <a:srgbClr val="4F73B8"/>
                </a:solidFill>
              </a:rPr>
              <a:t>ER</a:t>
            </a:r>
            <a:endParaRPr lang="en-GB" sz="2800" dirty="0">
              <a:solidFill>
                <a:srgbClr val="4F73B8"/>
              </a:solidFill>
            </a:endParaRPr>
          </a:p>
        </p:txBody>
      </p:sp>
      <p:pic>
        <p:nvPicPr>
          <p:cNvPr id="2" name="Picture 1">
            <a:extLst>
              <a:ext uri="{FF2B5EF4-FFF2-40B4-BE49-F238E27FC236}">
                <a16:creationId xmlns:a16="http://schemas.microsoft.com/office/drawing/2014/main" id="{A311F7F3-62D6-AA6A-33B7-C444C6B6E98A}"/>
              </a:ext>
            </a:extLst>
          </p:cNvPr>
          <p:cNvPicPr>
            <a:picLocks noChangeAspect="1"/>
          </p:cNvPicPr>
          <p:nvPr/>
        </p:nvPicPr>
        <p:blipFill>
          <a:blip r:embed="rId3">
            <a:alphaModFix amt="52000"/>
            <a:extLst>
              <a:ext uri="{28A0092B-C50C-407E-A947-70E740481C1C}">
                <a14:useLocalDpi xmlns:a14="http://schemas.microsoft.com/office/drawing/2010/main" val="0"/>
              </a:ext>
            </a:extLst>
          </a:blip>
          <a:srcRect/>
          <a:stretch/>
        </p:blipFill>
        <p:spPr>
          <a:xfrm>
            <a:off x="5521569" y="967876"/>
            <a:ext cx="6385363" cy="5146130"/>
          </a:xfrm>
          <a:prstGeom prst="rect">
            <a:avLst/>
          </a:prstGeom>
        </p:spPr>
      </p:pic>
      <p:sp>
        <p:nvSpPr>
          <p:cNvPr id="9" name="TextBox 8">
            <a:extLst>
              <a:ext uri="{FF2B5EF4-FFF2-40B4-BE49-F238E27FC236}">
                <a16:creationId xmlns:a16="http://schemas.microsoft.com/office/drawing/2014/main" id="{2C5F8FC1-D4D6-6F45-598A-9DB8E498E0D8}"/>
              </a:ext>
            </a:extLst>
          </p:cNvPr>
          <p:cNvSpPr txBox="1"/>
          <p:nvPr/>
        </p:nvSpPr>
        <p:spPr>
          <a:xfrm>
            <a:off x="6529081" y="1372644"/>
            <a:ext cx="3492480" cy="400110"/>
          </a:xfrm>
          <a:prstGeom prst="rect">
            <a:avLst/>
          </a:prstGeom>
          <a:noFill/>
        </p:spPr>
        <p:txBody>
          <a:bodyPr wrap="square" rtlCol="0">
            <a:spAutoFit/>
          </a:bodyPr>
          <a:lstStyle/>
          <a:p>
            <a:r>
              <a:rPr lang="en-GB" sz="2000" b="1" dirty="0">
                <a:solidFill>
                  <a:srgbClr val="4F73B8"/>
                </a:solidFill>
              </a:rPr>
              <a:t>Electronic Recoil (ER)</a:t>
            </a:r>
          </a:p>
        </p:txBody>
      </p:sp>
      <p:sp>
        <p:nvSpPr>
          <p:cNvPr id="10" name="TextBox 9">
            <a:extLst>
              <a:ext uri="{FF2B5EF4-FFF2-40B4-BE49-F238E27FC236}">
                <a16:creationId xmlns:a16="http://schemas.microsoft.com/office/drawing/2014/main" id="{F500CFB1-1D97-AC52-3F02-0656B8252A7D}"/>
              </a:ext>
            </a:extLst>
          </p:cNvPr>
          <p:cNvSpPr txBox="1"/>
          <p:nvPr/>
        </p:nvSpPr>
        <p:spPr>
          <a:xfrm>
            <a:off x="8484255" y="3228945"/>
            <a:ext cx="3074612" cy="400110"/>
          </a:xfrm>
          <a:prstGeom prst="rect">
            <a:avLst/>
          </a:prstGeom>
          <a:noFill/>
        </p:spPr>
        <p:txBody>
          <a:bodyPr wrap="square" rtlCol="0">
            <a:spAutoFit/>
          </a:bodyPr>
          <a:lstStyle/>
          <a:p>
            <a:r>
              <a:rPr lang="en-GB" sz="2000" b="1" dirty="0">
                <a:solidFill>
                  <a:srgbClr val="A31418"/>
                </a:solidFill>
              </a:rPr>
              <a:t>Nuclear Recoil (NR)</a:t>
            </a:r>
          </a:p>
        </p:txBody>
      </p:sp>
      <p:sp>
        <p:nvSpPr>
          <p:cNvPr id="17" name="TextBox 16">
            <a:extLst>
              <a:ext uri="{FF2B5EF4-FFF2-40B4-BE49-F238E27FC236}">
                <a16:creationId xmlns:a16="http://schemas.microsoft.com/office/drawing/2014/main" id="{EE31FE86-387B-FF43-D5DE-5E4BBDE0B5FE}"/>
              </a:ext>
            </a:extLst>
          </p:cNvPr>
          <p:cNvSpPr txBox="1"/>
          <p:nvPr/>
        </p:nvSpPr>
        <p:spPr>
          <a:xfrm>
            <a:off x="875645" y="5029498"/>
            <a:ext cx="4770179" cy="1200329"/>
          </a:xfrm>
          <a:prstGeom prst="rect">
            <a:avLst/>
          </a:prstGeom>
          <a:noFill/>
          <a:ln w="19050">
            <a:solidFill>
              <a:schemeClr val="accent1"/>
            </a:solidFill>
          </a:ln>
        </p:spPr>
        <p:txBody>
          <a:bodyPr wrap="square" rtlCol="0">
            <a:spAutoFit/>
          </a:bodyPr>
          <a:lstStyle/>
          <a:p>
            <a:pPr marL="285750" indent="-285750">
              <a:buFont typeface="Arial" panose="020B0604020202020204" pitchFamily="34" charset="0"/>
              <a:buChar char="•"/>
            </a:pPr>
            <a:r>
              <a:rPr lang="en-GB" dirty="0"/>
              <a:t>Observe the Migdal Effect using neutron calibration data</a:t>
            </a:r>
          </a:p>
          <a:p>
            <a:pPr marL="285750" indent="-285750">
              <a:buFont typeface="Arial" panose="020B0604020202020204" pitchFamily="34" charset="0"/>
              <a:buChar char="•"/>
            </a:pPr>
            <a:r>
              <a:rPr lang="en-GB" dirty="0">
                <a:solidFill>
                  <a:srgbClr val="FFFFFF"/>
                </a:solidFill>
              </a:rPr>
              <a:t>Use the Migdal Effect for sub-GeV mass WIMP search</a:t>
            </a:r>
          </a:p>
        </p:txBody>
      </p:sp>
      <p:sp>
        <p:nvSpPr>
          <p:cNvPr id="18" name="TextBox 17">
            <a:extLst>
              <a:ext uri="{FF2B5EF4-FFF2-40B4-BE49-F238E27FC236}">
                <a16:creationId xmlns:a16="http://schemas.microsoft.com/office/drawing/2014/main" id="{6C67BD63-6498-EBFD-FDF1-7DFE87562103}"/>
              </a:ext>
            </a:extLst>
          </p:cNvPr>
          <p:cNvSpPr txBox="1"/>
          <p:nvPr/>
        </p:nvSpPr>
        <p:spPr>
          <a:xfrm>
            <a:off x="875645" y="4607825"/>
            <a:ext cx="4521200" cy="523220"/>
          </a:xfrm>
          <a:prstGeom prst="rect">
            <a:avLst/>
          </a:prstGeom>
          <a:noFill/>
        </p:spPr>
        <p:txBody>
          <a:bodyPr wrap="square" rtlCol="0" anchor="b">
            <a:spAutoFit/>
          </a:bodyPr>
          <a:lstStyle/>
          <a:p>
            <a:r>
              <a:rPr lang="en-GB" sz="2800" b="1" dirty="0">
                <a:solidFill>
                  <a:schemeClr val="accent3"/>
                </a:solidFill>
              </a:rPr>
              <a:t>Possible studies</a:t>
            </a:r>
          </a:p>
        </p:txBody>
      </p:sp>
      <p:sp>
        <p:nvSpPr>
          <p:cNvPr id="21" name="Explosion: 8 Points 20">
            <a:extLst>
              <a:ext uri="{FF2B5EF4-FFF2-40B4-BE49-F238E27FC236}">
                <a16:creationId xmlns:a16="http://schemas.microsoft.com/office/drawing/2014/main" id="{39ABFCD8-D91A-DF2A-8FBF-6B65D875CBCE}"/>
              </a:ext>
            </a:extLst>
          </p:cNvPr>
          <p:cNvSpPr/>
          <p:nvPr/>
        </p:nvSpPr>
        <p:spPr>
          <a:xfrm>
            <a:off x="6795597" y="2690902"/>
            <a:ext cx="280616" cy="320734"/>
          </a:xfrm>
          <a:prstGeom prst="irregularSeal1">
            <a:avLst/>
          </a:prstGeom>
          <a:ln>
            <a:solidFill>
              <a:srgbClr val="FC62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xplosion: 8 Points 21">
            <a:extLst>
              <a:ext uri="{FF2B5EF4-FFF2-40B4-BE49-F238E27FC236}">
                <a16:creationId xmlns:a16="http://schemas.microsoft.com/office/drawing/2014/main" id="{A689602C-8539-69AE-78FD-33BCD492064A}"/>
              </a:ext>
            </a:extLst>
          </p:cNvPr>
          <p:cNvSpPr/>
          <p:nvPr/>
        </p:nvSpPr>
        <p:spPr>
          <a:xfrm>
            <a:off x="7366261" y="2964346"/>
            <a:ext cx="350064" cy="400110"/>
          </a:xfrm>
          <a:prstGeom prst="irregularSeal1">
            <a:avLst/>
          </a:prstGeom>
          <a:solidFill>
            <a:srgbClr val="A31418"/>
          </a:solidFill>
          <a:ln>
            <a:solidFill>
              <a:srgbClr val="FC62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14 Points 22">
            <a:extLst>
              <a:ext uri="{FF2B5EF4-FFF2-40B4-BE49-F238E27FC236}">
                <a16:creationId xmlns:a16="http://schemas.microsoft.com/office/drawing/2014/main" id="{82E35F14-212C-A43A-B361-9A9B5C172E47}"/>
              </a:ext>
            </a:extLst>
          </p:cNvPr>
          <p:cNvSpPr/>
          <p:nvPr/>
        </p:nvSpPr>
        <p:spPr>
          <a:xfrm>
            <a:off x="7512809" y="2274668"/>
            <a:ext cx="662668" cy="482692"/>
          </a:xfrm>
          <a:prstGeom prst="irregularSeal2">
            <a:avLst/>
          </a:prstGeom>
          <a:solidFill>
            <a:srgbClr val="A606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78529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bg/>
                                          </p:spTgt>
                                        </p:tgtEl>
                                        <p:attrNameLst>
                                          <p:attrName>style.visibility</p:attrName>
                                        </p:attrNameLst>
                                      </p:cBhvr>
                                      <p:to>
                                        <p:strVal val="visible"/>
                                      </p:to>
                                    </p:set>
                                    <p:animEffect transition="in" filter="fade">
                                      <p:cBhvr>
                                        <p:cTn id="11" dur="500"/>
                                        <p:tgtEl>
                                          <p:spTgt spid="17">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08333E-7 -7.40741E-7 L 0.07448 -0.04676 " pathEditMode="fixed" rAng="0" ptsTypes="AA">
                                      <p:cBhvr>
                                        <p:cTn id="30" dur="1000" fill="hold"/>
                                        <p:tgtEl>
                                          <p:spTgt spid="21"/>
                                        </p:tgtEl>
                                        <p:attrNameLst>
                                          <p:attrName>ppt_x</p:attrName>
                                          <p:attrName>ppt_y</p:attrName>
                                        </p:attrNameLst>
                                      </p:cBhvr>
                                      <p:rCtr x="3724" y="-2338"/>
                                    </p:animMotion>
                                  </p:childTnLst>
                                </p:cTn>
                              </p:par>
                              <p:par>
                                <p:cTn id="31" presetID="42" presetClass="path" presetSubtype="0" accel="50000" decel="50000" fill="hold" grpId="1" nodeType="withEffect">
                                  <p:stCondLst>
                                    <p:cond delay="0"/>
                                  </p:stCondLst>
                                  <p:childTnLst>
                                    <p:animMotion origin="layout" path="M 4.16667E-7 -2.59259E-6 L 0.02487 -0.09583 " pathEditMode="fixed" rAng="0" ptsTypes="AA">
                                      <p:cBhvr>
                                        <p:cTn id="32" dur="1000" fill="hold"/>
                                        <p:tgtEl>
                                          <p:spTgt spid="22"/>
                                        </p:tgtEl>
                                        <p:attrNameLst>
                                          <p:attrName>ppt_x</p:attrName>
                                          <p:attrName>ppt_y</p:attrName>
                                        </p:attrNameLst>
                                      </p:cBhvr>
                                      <p:rCtr x="1237" y="-4792"/>
                                    </p:animMotion>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P spid="18" grpId="0"/>
      <p:bldP spid="21" grpId="0" animBg="1"/>
      <p:bldP spid="21" grpId="1" animBg="1"/>
      <p:bldP spid="22" grpId="0" animBg="1"/>
      <p:bldP spid="22" grpId="1"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84755-5130-D6A4-6392-6EBE0E8B3D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F0FBAB6-DD4F-1B5A-EA09-5C08398AFE23}"/>
              </a:ext>
            </a:extLst>
          </p:cNvPr>
          <p:cNvSpPr>
            <a:spLocks noGrp="1"/>
          </p:cNvSpPr>
          <p:nvPr>
            <p:ph type="title"/>
          </p:nvPr>
        </p:nvSpPr>
        <p:spPr/>
        <p:txBody>
          <a:bodyPr/>
          <a:lstStyle/>
          <a:p>
            <a:r>
              <a:rPr lang="en-GB" dirty="0"/>
              <a:t>Migdal Effect</a:t>
            </a:r>
          </a:p>
        </p:txBody>
      </p:sp>
      <p:sp>
        <p:nvSpPr>
          <p:cNvPr id="7" name="Slide Number Placeholder 6">
            <a:extLst>
              <a:ext uri="{FF2B5EF4-FFF2-40B4-BE49-F238E27FC236}">
                <a16:creationId xmlns:a16="http://schemas.microsoft.com/office/drawing/2014/main" id="{E7608A79-D492-6581-90C0-53B093FF6D46}"/>
              </a:ext>
            </a:extLst>
          </p:cNvPr>
          <p:cNvSpPr>
            <a:spLocks noGrp="1"/>
          </p:cNvSpPr>
          <p:nvPr>
            <p:ph type="sldNum" sz="quarter" idx="4"/>
          </p:nvPr>
        </p:nvSpPr>
        <p:spPr/>
        <p:txBody>
          <a:bodyPr/>
          <a:lstStyle/>
          <a:p>
            <a:fld id="{6DB66286-103B-415E-8CDA-51DA04C76D9E}" type="slidenum">
              <a:rPr lang="en-GB" smtClean="0"/>
              <a:t>12</a:t>
            </a:fld>
            <a:endParaRPr lang="en-GB" dirty="0"/>
          </a:p>
        </p:txBody>
      </p:sp>
      <p:sp>
        <p:nvSpPr>
          <p:cNvPr id="4" name="TextBox 3">
            <a:extLst>
              <a:ext uri="{FF2B5EF4-FFF2-40B4-BE49-F238E27FC236}">
                <a16:creationId xmlns:a16="http://schemas.microsoft.com/office/drawing/2014/main" id="{07169812-BBBB-6B94-67E8-E693B66BF6E2}"/>
              </a:ext>
            </a:extLst>
          </p:cNvPr>
          <p:cNvSpPr txBox="1"/>
          <p:nvPr/>
        </p:nvSpPr>
        <p:spPr>
          <a:xfrm>
            <a:off x="875645" y="1677415"/>
            <a:ext cx="3877994" cy="2246769"/>
          </a:xfrm>
          <a:prstGeom prst="rect">
            <a:avLst/>
          </a:prstGeom>
          <a:noFill/>
        </p:spPr>
        <p:txBody>
          <a:bodyPr wrap="square" rtlCol="0">
            <a:spAutoFit/>
          </a:bodyPr>
          <a:lstStyle/>
          <a:p>
            <a:r>
              <a:rPr lang="en-GB" sz="2800" dirty="0"/>
              <a:t>Deposited Energy:</a:t>
            </a:r>
          </a:p>
          <a:p>
            <a:pPr marL="285750" indent="-285750">
              <a:buFont typeface="Arial" panose="020B0604020202020204" pitchFamily="34" charset="0"/>
              <a:buChar char="•"/>
            </a:pPr>
            <a:r>
              <a:rPr lang="en-GB" sz="2800" b="1" dirty="0">
                <a:solidFill>
                  <a:srgbClr val="A31418"/>
                </a:solidFill>
              </a:rPr>
              <a:t>NR</a:t>
            </a:r>
          </a:p>
          <a:p>
            <a:pPr marL="285750" indent="-285750">
              <a:buFont typeface="Arial" panose="020B0604020202020204" pitchFamily="34" charset="0"/>
              <a:buChar char="•"/>
            </a:pPr>
            <a:r>
              <a:rPr lang="en-GB" sz="2800" dirty="0">
                <a:solidFill>
                  <a:srgbClr val="FC6255"/>
                </a:solidFill>
              </a:rPr>
              <a:t>Migdal electron</a:t>
            </a:r>
          </a:p>
          <a:p>
            <a:pPr marL="285750" indent="-285750">
              <a:buFont typeface="Arial" panose="020B0604020202020204" pitchFamily="34" charset="0"/>
              <a:buChar char="•"/>
            </a:pPr>
            <a:r>
              <a:rPr lang="en-GB" sz="2800" dirty="0"/>
              <a:t>Binding energy (</a:t>
            </a:r>
            <a:r>
              <a:rPr lang="en-GB" sz="2800" dirty="0">
                <a:solidFill>
                  <a:srgbClr val="58C4DD"/>
                </a:solidFill>
              </a:rPr>
              <a:t>X-ray</a:t>
            </a:r>
            <a:r>
              <a:rPr lang="en-GB" sz="2800" dirty="0"/>
              <a:t> + </a:t>
            </a:r>
            <a:r>
              <a:rPr lang="en-GB" sz="2800" i="1" dirty="0">
                <a:solidFill>
                  <a:srgbClr val="FC6255"/>
                </a:solidFill>
              </a:rPr>
              <a:t>Auger e</a:t>
            </a:r>
            <a:r>
              <a:rPr lang="en-GB" sz="2800" i="1" baseline="30000" dirty="0">
                <a:solidFill>
                  <a:srgbClr val="FC6255"/>
                </a:solidFill>
              </a:rPr>
              <a:t>-</a:t>
            </a:r>
            <a:r>
              <a:rPr lang="en-GB" sz="2800" dirty="0"/>
              <a:t>)</a:t>
            </a:r>
          </a:p>
        </p:txBody>
      </p:sp>
      <p:sp>
        <p:nvSpPr>
          <p:cNvPr id="6" name="Footer Placeholder 5">
            <a:extLst>
              <a:ext uri="{FF2B5EF4-FFF2-40B4-BE49-F238E27FC236}">
                <a16:creationId xmlns:a16="http://schemas.microsoft.com/office/drawing/2014/main" id="{20A8F193-3292-ED32-276A-61CF934FD056}"/>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11" name="TextBox 10">
            <a:extLst>
              <a:ext uri="{FF2B5EF4-FFF2-40B4-BE49-F238E27FC236}">
                <a16:creationId xmlns:a16="http://schemas.microsoft.com/office/drawing/2014/main" id="{37FA100B-98CF-83E5-C825-758688E3C385}"/>
              </a:ext>
            </a:extLst>
          </p:cNvPr>
          <p:cNvSpPr txBox="1"/>
          <p:nvPr/>
        </p:nvSpPr>
        <p:spPr>
          <a:xfrm>
            <a:off x="519637" y="2357250"/>
            <a:ext cx="539015" cy="1569660"/>
          </a:xfrm>
          <a:prstGeom prst="rect">
            <a:avLst/>
          </a:prstGeom>
          <a:noFill/>
        </p:spPr>
        <p:txBody>
          <a:bodyPr wrap="square" anchor="ctr">
            <a:spAutoFit/>
          </a:bodyPr>
          <a:lstStyle/>
          <a:p>
            <a:r>
              <a:rPr lang="en-GB" sz="9600" dirty="0">
                <a:solidFill>
                  <a:srgbClr val="4F73B8"/>
                </a:solidFill>
              </a:rPr>
              <a:t>{</a:t>
            </a:r>
          </a:p>
        </p:txBody>
      </p:sp>
      <p:sp>
        <p:nvSpPr>
          <p:cNvPr id="13" name="TextBox 12">
            <a:extLst>
              <a:ext uri="{FF2B5EF4-FFF2-40B4-BE49-F238E27FC236}">
                <a16:creationId xmlns:a16="http://schemas.microsoft.com/office/drawing/2014/main" id="{D9C43703-830E-FEA9-C124-38427E67C3F4}"/>
              </a:ext>
            </a:extLst>
          </p:cNvPr>
          <p:cNvSpPr txBox="1"/>
          <p:nvPr/>
        </p:nvSpPr>
        <p:spPr>
          <a:xfrm>
            <a:off x="88900" y="2985823"/>
            <a:ext cx="613743" cy="523220"/>
          </a:xfrm>
          <a:prstGeom prst="rect">
            <a:avLst/>
          </a:prstGeom>
          <a:noFill/>
        </p:spPr>
        <p:txBody>
          <a:bodyPr wrap="square">
            <a:spAutoFit/>
          </a:bodyPr>
          <a:lstStyle/>
          <a:p>
            <a:r>
              <a:rPr lang="en-GB" sz="2800" b="1" dirty="0">
                <a:solidFill>
                  <a:srgbClr val="4F73B8"/>
                </a:solidFill>
              </a:rPr>
              <a:t>ER</a:t>
            </a:r>
            <a:endParaRPr lang="en-GB" sz="2800" dirty="0">
              <a:solidFill>
                <a:srgbClr val="4F73B8"/>
              </a:solidFill>
            </a:endParaRPr>
          </a:p>
        </p:txBody>
      </p:sp>
      <p:pic>
        <p:nvPicPr>
          <p:cNvPr id="2" name="Picture 1">
            <a:extLst>
              <a:ext uri="{FF2B5EF4-FFF2-40B4-BE49-F238E27FC236}">
                <a16:creationId xmlns:a16="http://schemas.microsoft.com/office/drawing/2014/main" id="{E0C97D59-CF43-891F-BB18-181A9B406E47}"/>
              </a:ext>
            </a:extLst>
          </p:cNvPr>
          <p:cNvPicPr>
            <a:picLocks noChangeAspect="1"/>
          </p:cNvPicPr>
          <p:nvPr/>
        </p:nvPicPr>
        <p:blipFill>
          <a:blip r:embed="rId3">
            <a:alphaModFix amt="52000"/>
            <a:extLst>
              <a:ext uri="{28A0092B-C50C-407E-A947-70E740481C1C}">
                <a14:useLocalDpi xmlns:a14="http://schemas.microsoft.com/office/drawing/2010/main" val="0"/>
              </a:ext>
            </a:extLst>
          </a:blip>
          <a:srcRect/>
          <a:stretch/>
        </p:blipFill>
        <p:spPr>
          <a:xfrm>
            <a:off x="5521569" y="967876"/>
            <a:ext cx="6385363" cy="5146130"/>
          </a:xfrm>
          <a:prstGeom prst="rect">
            <a:avLst/>
          </a:prstGeom>
        </p:spPr>
      </p:pic>
      <p:sp>
        <p:nvSpPr>
          <p:cNvPr id="9" name="TextBox 8">
            <a:extLst>
              <a:ext uri="{FF2B5EF4-FFF2-40B4-BE49-F238E27FC236}">
                <a16:creationId xmlns:a16="http://schemas.microsoft.com/office/drawing/2014/main" id="{A1BB10C6-AB3F-F5A4-92C8-ABBBACC4B2F0}"/>
              </a:ext>
            </a:extLst>
          </p:cNvPr>
          <p:cNvSpPr txBox="1"/>
          <p:nvPr/>
        </p:nvSpPr>
        <p:spPr>
          <a:xfrm>
            <a:off x="6529081" y="1372644"/>
            <a:ext cx="3492480" cy="400110"/>
          </a:xfrm>
          <a:prstGeom prst="rect">
            <a:avLst/>
          </a:prstGeom>
          <a:noFill/>
        </p:spPr>
        <p:txBody>
          <a:bodyPr wrap="square" rtlCol="0">
            <a:spAutoFit/>
          </a:bodyPr>
          <a:lstStyle/>
          <a:p>
            <a:r>
              <a:rPr lang="en-GB" sz="2000" b="1" dirty="0">
                <a:solidFill>
                  <a:srgbClr val="4F73B8"/>
                </a:solidFill>
              </a:rPr>
              <a:t>Electronic Recoil (ER)</a:t>
            </a:r>
          </a:p>
        </p:txBody>
      </p:sp>
      <p:sp>
        <p:nvSpPr>
          <p:cNvPr id="10" name="TextBox 9">
            <a:extLst>
              <a:ext uri="{FF2B5EF4-FFF2-40B4-BE49-F238E27FC236}">
                <a16:creationId xmlns:a16="http://schemas.microsoft.com/office/drawing/2014/main" id="{47E7A910-F80A-719A-5F3B-CD64CADC1B2D}"/>
              </a:ext>
            </a:extLst>
          </p:cNvPr>
          <p:cNvSpPr txBox="1"/>
          <p:nvPr/>
        </p:nvSpPr>
        <p:spPr>
          <a:xfrm>
            <a:off x="8484255" y="3228945"/>
            <a:ext cx="3074612" cy="400110"/>
          </a:xfrm>
          <a:prstGeom prst="rect">
            <a:avLst/>
          </a:prstGeom>
          <a:noFill/>
        </p:spPr>
        <p:txBody>
          <a:bodyPr wrap="square" rtlCol="0">
            <a:spAutoFit/>
          </a:bodyPr>
          <a:lstStyle/>
          <a:p>
            <a:r>
              <a:rPr lang="en-GB" sz="2000" b="1" dirty="0">
                <a:solidFill>
                  <a:srgbClr val="A31418"/>
                </a:solidFill>
              </a:rPr>
              <a:t>Nuclear Recoil (NR)</a:t>
            </a:r>
          </a:p>
        </p:txBody>
      </p:sp>
      <p:sp>
        <p:nvSpPr>
          <p:cNvPr id="17" name="TextBox 16">
            <a:extLst>
              <a:ext uri="{FF2B5EF4-FFF2-40B4-BE49-F238E27FC236}">
                <a16:creationId xmlns:a16="http://schemas.microsoft.com/office/drawing/2014/main" id="{DD7D4A54-5314-B63A-31DA-17747C800664}"/>
              </a:ext>
            </a:extLst>
          </p:cNvPr>
          <p:cNvSpPr txBox="1"/>
          <p:nvPr/>
        </p:nvSpPr>
        <p:spPr>
          <a:xfrm>
            <a:off x="875645" y="5029498"/>
            <a:ext cx="4770179" cy="1200329"/>
          </a:xfrm>
          <a:prstGeom prst="rect">
            <a:avLst/>
          </a:prstGeom>
          <a:noFill/>
          <a:ln w="19050">
            <a:solidFill>
              <a:schemeClr val="accent1"/>
            </a:solidFill>
          </a:ln>
        </p:spPr>
        <p:txBody>
          <a:bodyPr wrap="square" rtlCol="0">
            <a:spAutoFit/>
          </a:bodyPr>
          <a:lstStyle/>
          <a:p>
            <a:pPr marL="285750" indent="-285750">
              <a:buFont typeface="Arial" panose="020B0604020202020204" pitchFamily="34" charset="0"/>
              <a:buChar char="•"/>
            </a:pPr>
            <a:r>
              <a:rPr lang="en-GB" dirty="0"/>
              <a:t>Observe the Migdal Effect using neutron calibration data</a:t>
            </a:r>
          </a:p>
          <a:p>
            <a:pPr marL="285750" indent="-285750">
              <a:buFont typeface="Arial" panose="020B0604020202020204" pitchFamily="34" charset="0"/>
              <a:buChar char="•"/>
            </a:pPr>
            <a:r>
              <a:rPr lang="en-GB" dirty="0"/>
              <a:t>Use the Migdal Effect for sub-GeV mass WIMP search</a:t>
            </a:r>
          </a:p>
        </p:txBody>
      </p:sp>
      <p:sp>
        <p:nvSpPr>
          <p:cNvPr id="18" name="TextBox 17">
            <a:extLst>
              <a:ext uri="{FF2B5EF4-FFF2-40B4-BE49-F238E27FC236}">
                <a16:creationId xmlns:a16="http://schemas.microsoft.com/office/drawing/2014/main" id="{E9AAF4BB-FC58-75D1-B6BB-8587C72A4097}"/>
              </a:ext>
            </a:extLst>
          </p:cNvPr>
          <p:cNvSpPr txBox="1"/>
          <p:nvPr/>
        </p:nvSpPr>
        <p:spPr>
          <a:xfrm>
            <a:off x="875645" y="4607825"/>
            <a:ext cx="4521200" cy="523220"/>
          </a:xfrm>
          <a:prstGeom prst="rect">
            <a:avLst/>
          </a:prstGeom>
          <a:noFill/>
        </p:spPr>
        <p:txBody>
          <a:bodyPr wrap="square" rtlCol="0" anchor="b">
            <a:spAutoFit/>
          </a:bodyPr>
          <a:lstStyle/>
          <a:p>
            <a:r>
              <a:rPr lang="en-GB" sz="2800" b="1" dirty="0">
                <a:solidFill>
                  <a:schemeClr val="accent3"/>
                </a:solidFill>
              </a:rPr>
              <a:t>Possible studies</a:t>
            </a:r>
          </a:p>
        </p:txBody>
      </p:sp>
      <p:sp>
        <p:nvSpPr>
          <p:cNvPr id="21" name="Explosion: 8 Points 20">
            <a:extLst>
              <a:ext uri="{FF2B5EF4-FFF2-40B4-BE49-F238E27FC236}">
                <a16:creationId xmlns:a16="http://schemas.microsoft.com/office/drawing/2014/main" id="{4E26F16B-6BCC-9F9A-1C06-53ECECC54C7F}"/>
              </a:ext>
            </a:extLst>
          </p:cNvPr>
          <p:cNvSpPr/>
          <p:nvPr/>
        </p:nvSpPr>
        <p:spPr>
          <a:xfrm>
            <a:off x="6795597" y="2690902"/>
            <a:ext cx="280616" cy="320734"/>
          </a:xfrm>
          <a:prstGeom prst="irregularSeal1">
            <a:avLst/>
          </a:prstGeom>
          <a:ln>
            <a:solidFill>
              <a:srgbClr val="FC62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xplosion: 8 Points 21">
            <a:extLst>
              <a:ext uri="{FF2B5EF4-FFF2-40B4-BE49-F238E27FC236}">
                <a16:creationId xmlns:a16="http://schemas.microsoft.com/office/drawing/2014/main" id="{3D74E865-12CF-82FF-6E1D-D2D029EAC0F1}"/>
              </a:ext>
            </a:extLst>
          </p:cNvPr>
          <p:cNvSpPr/>
          <p:nvPr/>
        </p:nvSpPr>
        <p:spPr>
          <a:xfrm>
            <a:off x="6063170" y="3924184"/>
            <a:ext cx="350064" cy="400110"/>
          </a:xfrm>
          <a:prstGeom prst="irregularSeal1">
            <a:avLst/>
          </a:prstGeom>
          <a:solidFill>
            <a:srgbClr val="A31418"/>
          </a:solidFill>
          <a:ln>
            <a:solidFill>
              <a:srgbClr val="FC62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14 Points 22">
            <a:extLst>
              <a:ext uri="{FF2B5EF4-FFF2-40B4-BE49-F238E27FC236}">
                <a16:creationId xmlns:a16="http://schemas.microsoft.com/office/drawing/2014/main" id="{4111BDA7-5169-197A-030D-B434F313B243}"/>
              </a:ext>
            </a:extLst>
          </p:cNvPr>
          <p:cNvSpPr/>
          <p:nvPr/>
        </p:nvSpPr>
        <p:spPr>
          <a:xfrm>
            <a:off x="6780530" y="2682304"/>
            <a:ext cx="416688" cy="303519"/>
          </a:xfrm>
          <a:prstGeom prst="irregularSeal2">
            <a:avLst/>
          </a:prstGeom>
          <a:solidFill>
            <a:srgbClr val="A606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Fog plot" descr="A graph of a neutrino tog&#10;&#10;AI-generated content may be incorrect.">
            <a:extLst>
              <a:ext uri="{FF2B5EF4-FFF2-40B4-BE49-F238E27FC236}">
                <a16:creationId xmlns:a16="http://schemas.microsoft.com/office/drawing/2014/main" id="{48F9AC17-9E93-4EAA-C042-A06BD4A22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637" y="1080992"/>
            <a:ext cx="4716036" cy="3439616"/>
          </a:xfrm>
          <a:prstGeom prst="rect">
            <a:avLst/>
          </a:prstGeom>
        </p:spPr>
      </p:pic>
      <p:pic>
        <p:nvPicPr>
          <p:cNvPr id="8" name="XLZD plot" descr="A black background with dotted lines&#10;&#10;AI-generated content may be incorrect.">
            <a:extLst>
              <a:ext uri="{FF2B5EF4-FFF2-40B4-BE49-F238E27FC236}">
                <a16:creationId xmlns:a16="http://schemas.microsoft.com/office/drawing/2014/main" id="{4448B19C-DF5A-2645-5ECC-EFFE8A0C9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637" y="1080992"/>
            <a:ext cx="4716036" cy="3439616"/>
          </a:xfrm>
          <a:prstGeom prst="rect">
            <a:avLst/>
          </a:prstGeom>
        </p:spPr>
      </p:pic>
      <p:pic>
        <p:nvPicPr>
          <p:cNvPr id="12" name="Limits plot" descr="A diagram of a variety of colors&#10;&#10;AI-generated content may be incorrect.">
            <a:extLst>
              <a:ext uri="{FF2B5EF4-FFF2-40B4-BE49-F238E27FC236}">
                <a16:creationId xmlns:a16="http://schemas.microsoft.com/office/drawing/2014/main" id="{C782F5F1-E403-834C-2EAE-865B956FAD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637" y="1080992"/>
            <a:ext cx="4716036" cy="3439616"/>
          </a:xfrm>
          <a:prstGeom prst="rect">
            <a:avLst/>
          </a:prstGeom>
        </p:spPr>
      </p:pic>
      <p:sp>
        <p:nvSpPr>
          <p:cNvPr id="14" name="Rectangle 13">
            <a:extLst>
              <a:ext uri="{FF2B5EF4-FFF2-40B4-BE49-F238E27FC236}">
                <a16:creationId xmlns:a16="http://schemas.microsoft.com/office/drawing/2014/main" id="{602F62BE-9B78-0635-4ACE-E25DFC967C6A}"/>
              </a:ext>
            </a:extLst>
          </p:cNvPr>
          <p:cNvSpPr/>
          <p:nvPr/>
        </p:nvSpPr>
        <p:spPr>
          <a:xfrm>
            <a:off x="1058652" y="967876"/>
            <a:ext cx="1621048" cy="1826124"/>
          </a:xfrm>
          <a:prstGeom prst="rect">
            <a:avLst/>
          </a:prstGeom>
          <a:noFill/>
          <a:ln w="38100">
            <a:solidFill>
              <a:srgbClr val="A60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53605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xit" presetSubtype="0" fill="hold" grpId="0"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22" grpId="0" animBg="1"/>
      <p:bldP spid="2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355FA-A292-4AEB-307A-FF73D47191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397270A-99CD-8A83-D54E-A08DDADC4014}"/>
              </a:ext>
            </a:extLst>
          </p:cNvPr>
          <p:cNvSpPr>
            <a:spLocks noGrp="1"/>
          </p:cNvSpPr>
          <p:nvPr>
            <p:ph type="title"/>
          </p:nvPr>
        </p:nvSpPr>
        <p:spPr/>
        <p:txBody>
          <a:bodyPr/>
          <a:lstStyle/>
          <a:p>
            <a:r>
              <a:rPr lang="en-GB"/>
              <a:t>Migdal Effect – Transition Probabilities</a:t>
            </a:r>
            <a:endParaRPr lang="en-GB" dirty="0"/>
          </a:p>
        </p:txBody>
      </p:sp>
      <p:sp>
        <p:nvSpPr>
          <p:cNvPr id="7" name="Slide Number Placeholder 6">
            <a:extLst>
              <a:ext uri="{FF2B5EF4-FFF2-40B4-BE49-F238E27FC236}">
                <a16:creationId xmlns:a16="http://schemas.microsoft.com/office/drawing/2014/main" id="{7D7E664D-0A84-3797-5159-D92E91322A55}"/>
              </a:ext>
            </a:extLst>
          </p:cNvPr>
          <p:cNvSpPr>
            <a:spLocks noGrp="1"/>
          </p:cNvSpPr>
          <p:nvPr>
            <p:ph type="sldNum" sz="quarter" idx="4"/>
          </p:nvPr>
        </p:nvSpPr>
        <p:spPr/>
        <p:txBody>
          <a:bodyPr/>
          <a:lstStyle/>
          <a:p>
            <a:fld id="{6DB66286-103B-415E-8CDA-51DA04C76D9E}" type="slidenum">
              <a:rPr lang="en-GB" smtClean="0"/>
              <a:t>13</a:t>
            </a:fld>
            <a:endParaRPr lang="en-GB" dirty="0"/>
          </a:p>
        </p:txBody>
      </p:sp>
      <p:sp>
        <p:nvSpPr>
          <p:cNvPr id="8" name="TextBox 7">
            <a:extLst>
              <a:ext uri="{FF2B5EF4-FFF2-40B4-BE49-F238E27FC236}">
                <a16:creationId xmlns:a16="http://schemas.microsoft.com/office/drawing/2014/main" id="{6187178D-9B73-FB31-07DE-DDC268CABF6C}"/>
              </a:ext>
            </a:extLst>
          </p:cNvPr>
          <p:cNvSpPr txBox="1"/>
          <p:nvPr/>
        </p:nvSpPr>
        <p:spPr>
          <a:xfrm>
            <a:off x="5566116" y="1545314"/>
            <a:ext cx="5603245" cy="923330"/>
          </a:xfrm>
          <a:prstGeom prst="rect">
            <a:avLst/>
          </a:prstGeom>
          <a:noFill/>
        </p:spPr>
        <p:txBody>
          <a:bodyPr wrap="square" rtlCol="0">
            <a:spAutoFit/>
          </a:bodyPr>
          <a:lstStyle/>
          <a:p>
            <a:pPr algn="just"/>
            <a:r>
              <a:rPr lang="en-GB" dirty="0"/>
              <a:t>From nucleus’ rest frame, the electronic cloud recoils.</a:t>
            </a:r>
          </a:p>
          <a:p>
            <a:pPr algn="just"/>
            <a:r>
              <a:rPr lang="en-GB" dirty="0"/>
              <a:t>Transition matrix element obtained using Galilean boost operator.</a:t>
            </a:r>
          </a:p>
        </p:txBody>
      </p:sp>
      <p:pic>
        <p:nvPicPr>
          <p:cNvPr id="61" name="Graphic 60">
            <a:extLst>
              <a:ext uri="{FF2B5EF4-FFF2-40B4-BE49-F238E27FC236}">
                <a16:creationId xmlns:a16="http://schemas.microsoft.com/office/drawing/2014/main" id="{0BB6BE22-B609-5EC0-FC16-C5624DF7122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734424" y="3280426"/>
            <a:ext cx="2495550" cy="371475"/>
          </a:xfrm>
          <a:prstGeom prst="rect">
            <a:avLst/>
          </a:prstGeom>
        </p:spPr>
      </p:pic>
      <p:pic>
        <p:nvPicPr>
          <p:cNvPr id="63" name="Graphic 62">
            <a:extLst>
              <a:ext uri="{FF2B5EF4-FFF2-40B4-BE49-F238E27FC236}">
                <a16:creationId xmlns:a16="http://schemas.microsoft.com/office/drawing/2014/main" id="{73CDCAEB-A9BF-10BC-CD57-CD44C613F4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6700" y="3280426"/>
            <a:ext cx="2524125" cy="371475"/>
          </a:xfrm>
          <a:prstGeom prst="rect">
            <a:avLst/>
          </a:prstGeom>
        </p:spPr>
      </p:pic>
      <p:sp>
        <p:nvSpPr>
          <p:cNvPr id="1024" name="TextBox 1023">
            <a:extLst>
              <a:ext uri="{FF2B5EF4-FFF2-40B4-BE49-F238E27FC236}">
                <a16:creationId xmlns:a16="http://schemas.microsoft.com/office/drawing/2014/main" id="{92F09A2D-004E-0E61-DFF6-445A243B2B96}"/>
              </a:ext>
            </a:extLst>
          </p:cNvPr>
          <p:cNvSpPr txBox="1"/>
          <p:nvPr/>
        </p:nvSpPr>
        <p:spPr>
          <a:xfrm>
            <a:off x="833828" y="3004498"/>
            <a:ext cx="3850884" cy="923330"/>
          </a:xfrm>
          <a:prstGeom prst="rect">
            <a:avLst/>
          </a:prstGeom>
          <a:noFill/>
        </p:spPr>
        <p:txBody>
          <a:bodyPr wrap="square" rtlCol="0">
            <a:spAutoFit/>
          </a:bodyPr>
          <a:lstStyle/>
          <a:p>
            <a:pPr algn="just"/>
            <a:r>
              <a:rPr lang="en-GB" dirty="0"/>
              <a:t>Initial and final states of the electron cloud can be rewritten as products of single-electron wavefunctions.</a:t>
            </a:r>
          </a:p>
        </p:txBody>
      </p:sp>
      <p:pic>
        <p:nvPicPr>
          <p:cNvPr id="1033" name="Graphic 1032">
            <a:extLst>
              <a:ext uri="{FF2B5EF4-FFF2-40B4-BE49-F238E27FC236}">
                <a16:creationId xmlns:a16="http://schemas.microsoft.com/office/drawing/2014/main" id="{5C81DB18-936B-8599-E582-7C12D5C98A4C}"/>
              </a:ext>
            </a:extLst>
          </p:cNvPr>
          <p:cNvPicPr>
            <a:picLocks noChangeAspect="1"/>
          </p:cNvPicPr>
          <p:nvPr/>
        </p:nvPicPr>
        <p:blipFill>
          <a:blip r:embed="rId7">
            <a:extLst>
              <a:ext uri="{96DAC541-7B7A-43D3-8B79-37D633B846F1}">
                <asvg:svgBlip xmlns:asvg="http://schemas.microsoft.com/office/drawing/2016/SVG/main" r:embed="rId8"/>
              </a:ext>
            </a:extLst>
          </a:blip>
          <a:srcRect r="46011"/>
          <a:stretch>
            <a:fillRect/>
          </a:stretch>
        </p:blipFill>
        <p:spPr>
          <a:xfrm>
            <a:off x="8042403" y="4913419"/>
            <a:ext cx="2812794" cy="505952"/>
          </a:xfrm>
          <a:prstGeom prst="rect">
            <a:avLst/>
          </a:prstGeom>
        </p:spPr>
      </p:pic>
      <p:sp>
        <p:nvSpPr>
          <p:cNvPr id="3" name="Footer Placeholder 2">
            <a:extLst>
              <a:ext uri="{FF2B5EF4-FFF2-40B4-BE49-F238E27FC236}">
                <a16:creationId xmlns:a16="http://schemas.microsoft.com/office/drawing/2014/main" id="{12CEB1A5-6FD8-70CB-5FE9-7BC014DF0230}"/>
              </a:ext>
            </a:extLst>
          </p:cNvPr>
          <p:cNvSpPr>
            <a:spLocks noGrp="1"/>
          </p:cNvSpPr>
          <p:nvPr>
            <p:ph type="ftr" sz="quarter" idx="3"/>
          </p:nvPr>
        </p:nvSpPr>
        <p:spPr/>
        <p:txBody>
          <a:bodyPr/>
          <a:lstStyle/>
          <a:p>
            <a:r>
              <a:rPr lang="en-GB"/>
              <a:t>Migdal Effect in XLZD – Lorenzo Principe - CDM Meeting 2025</a:t>
            </a:r>
            <a:endParaRPr lang="en-GB" dirty="0"/>
          </a:p>
        </p:txBody>
      </p:sp>
      <mc:AlternateContent xmlns:mc="http://schemas.openxmlformats.org/markup-compatibility/2006" xmlns:a14="http://schemas.microsoft.com/office/drawing/2010/main">
        <mc:Choice Requires="a14">
          <p:sp>
            <p:nvSpPr>
              <p:cNvPr id="6" name="!!Eqn">
                <a:extLst>
                  <a:ext uri="{FF2B5EF4-FFF2-40B4-BE49-F238E27FC236}">
                    <a16:creationId xmlns:a16="http://schemas.microsoft.com/office/drawing/2014/main" id="{8AAC4A58-BB8A-1F1D-4FA8-FFFE5FC49E63}"/>
                  </a:ext>
                </a:extLst>
              </p:cNvPr>
              <p:cNvSpPr txBox="1"/>
              <p:nvPr/>
            </p:nvSpPr>
            <p:spPr>
              <a:xfrm>
                <a:off x="898543" y="1448493"/>
                <a:ext cx="4019550" cy="111697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d>
                        <m:dPr>
                          <m:begChr m:val="⟨"/>
                          <m:endChr m:val="⟩"/>
                          <m:ctrlPr>
                            <a:rPr lang="en-GB" sz="2000" i="1" smtClean="0">
                              <a:latin typeface="Cambria Math" panose="02040503050406030204" pitchFamily="18" charset="0"/>
                            </a:rPr>
                          </m:ctrlPr>
                        </m:dPr>
                        <m:e>
                          <m:d>
                            <m:dPr>
                              <m:begChr m:val=""/>
                              <m:endChr m:val=""/>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m:rPr>
                                      <m:sty m:val="p"/>
                                    </m:rPr>
                                    <a:rPr lang="en-GB" sz="2000">
                                      <a:latin typeface="Cambria Math" panose="02040503050406030204" pitchFamily="18" charset="0"/>
                                    </a:rPr>
                                    <m:t>Ψ</m:t>
                                  </m:r>
                                </m:e>
                                <m:sub>
                                  <m:r>
                                    <a:rPr lang="en-GB" sz="2000" i="1">
                                      <a:latin typeface="Cambria Math" panose="02040503050406030204" pitchFamily="18" charset="0"/>
                                    </a:rPr>
                                    <m:t>𝑓</m:t>
                                  </m:r>
                                </m:sub>
                              </m:sSub>
                              <m:d>
                                <m:dPr>
                                  <m:begChr m:val="|"/>
                                  <m:endChr m:val="|"/>
                                  <m:ctrlPr>
                                    <a:rPr lang="en-GB" sz="2000" i="1">
                                      <a:latin typeface="Cambria Math" panose="02040503050406030204" pitchFamily="18" charset="0"/>
                                    </a:rPr>
                                  </m:ctrlPr>
                                </m:dPr>
                                <m:e>
                                  <m:func>
                                    <m:funcPr>
                                      <m:ctrlPr>
                                        <a:rPr lang="en-GB" sz="2000" i="1">
                                          <a:latin typeface="Cambria Math" panose="02040503050406030204" pitchFamily="18" charset="0"/>
                                        </a:rPr>
                                      </m:ctrlPr>
                                    </m:funcPr>
                                    <m:fName>
                                      <m:r>
                                        <m:rPr>
                                          <m:sty m:val="p"/>
                                        </m:rPr>
                                        <a:rPr lang="en-GB" sz="2000">
                                          <a:latin typeface="Cambria Math" panose="02040503050406030204" pitchFamily="18" charset="0"/>
                                        </a:rPr>
                                        <m:t>exp</m:t>
                                      </m:r>
                                    </m:fName>
                                    <m:e>
                                      <m:d>
                                        <m:dPr>
                                          <m:ctrlPr>
                                            <a:rPr lang="en-GB" sz="2000" i="1">
                                              <a:latin typeface="Cambria Math" panose="02040503050406030204" pitchFamily="18" charset="0"/>
                                            </a:rPr>
                                          </m:ctrlPr>
                                        </m:dPr>
                                        <m:e>
                                          <m:r>
                                            <a:rPr lang="en-GB" sz="2000" i="1">
                                              <a:latin typeface="Cambria Math" panose="02040503050406030204" pitchFamily="18" charset="0"/>
                                            </a:rPr>
                                            <m:t>𝑖</m:t>
                                          </m:r>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i="1">
                                                  <a:latin typeface="Cambria Math" panose="02040503050406030204" pitchFamily="18" charset="0"/>
                                                </a:rPr>
                                                <m:t>𝑒</m:t>
                                              </m:r>
                                            </m:sub>
                                          </m:sSub>
                                          <m:r>
                                            <a:rPr lang="en-GB" sz="2000" i="1">
                                              <a:latin typeface="Cambria Math" panose="02040503050406030204" pitchFamily="18" charset="0"/>
                                            </a:rPr>
                                            <m:t>𝐯</m:t>
                                          </m:r>
                                          <m:r>
                                            <a:rPr lang="en-GB" sz="2000" i="1">
                                              <a:latin typeface="Cambria Math" panose="02040503050406030204" pitchFamily="18" charset="0"/>
                                            </a:rPr>
                                            <m:t>⋅</m:t>
                                          </m:r>
                                          <m:nary>
                                            <m:naryPr>
                                              <m:chr m:val="∑"/>
                                              <m:supHide m:val="on"/>
                                              <m:ctrlPr>
                                                <a:rPr lang="en-GB" sz="2000" i="1">
                                                  <a:latin typeface="Cambria Math" panose="02040503050406030204" pitchFamily="18" charset="0"/>
                                                </a:rPr>
                                              </m:ctrlPr>
                                            </m:naryPr>
                                            <m:sub>
                                              <m:r>
                                                <a:rPr lang="en-GB" sz="2000" i="1">
                                                  <a:latin typeface="Cambria Math" panose="02040503050406030204" pitchFamily="18" charset="0"/>
                                                </a:rPr>
                                                <m:t>𝑘</m:t>
                                              </m:r>
                                            </m:sub>
                                            <m:sup/>
                                            <m:e>
                                              <m:sSub>
                                                <m:sSubPr>
                                                  <m:ctrlPr>
                                                    <a:rPr lang="en-GB" sz="2000" i="1">
                                                      <a:latin typeface="Cambria Math" panose="02040503050406030204" pitchFamily="18" charset="0"/>
                                                    </a:rPr>
                                                  </m:ctrlPr>
                                                </m:sSubPr>
                                                <m:e>
                                                  <m:r>
                                                    <a:rPr lang="en-GB" sz="2000" b="1" i="1">
                                                      <a:latin typeface="Cambria Math" panose="02040503050406030204" pitchFamily="18" charset="0"/>
                                                    </a:rPr>
                                                    <m:t>𝒓</m:t>
                                                  </m:r>
                                                </m:e>
                                                <m:sub>
                                                  <m:r>
                                                    <a:rPr lang="en-GB" sz="2000" i="1">
                                                      <a:latin typeface="Cambria Math" panose="02040503050406030204" pitchFamily="18" charset="0"/>
                                                    </a:rPr>
                                                    <m:t>𝑘</m:t>
                                                  </m:r>
                                                </m:sub>
                                              </m:sSub>
                                            </m:e>
                                          </m:nary>
                                        </m:e>
                                      </m:d>
                                    </m:e>
                                  </m:func>
                                </m:e>
                              </m:d>
                              <m:sSub>
                                <m:sSubPr>
                                  <m:ctrlPr>
                                    <a:rPr lang="en-GB" sz="2000" i="1">
                                      <a:latin typeface="Cambria Math" panose="02040503050406030204" pitchFamily="18" charset="0"/>
                                    </a:rPr>
                                  </m:ctrlPr>
                                </m:sSubPr>
                                <m:e>
                                  <m:r>
                                    <m:rPr>
                                      <m:sty m:val="p"/>
                                    </m:rPr>
                                    <a:rPr lang="en-GB" sz="2000">
                                      <a:latin typeface="Cambria Math" panose="02040503050406030204" pitchFamily="18" charset="0"/>
                                    </a:rPr>
                                    <m:t>Ψ</m:t>
                                  </m:r>
                                </m:e>
                                <m:sub>
                                  <m:r>
                                    <a:rPr lang="en-GB" sz="2000" i="1">
                                      <a:latin typeface="Cambria Math" panose="02040503050406030204" pitchFamily="18" charset="0"/>
                                    </a:rPr>
                                    <m:t>𝑖</m:t>
                                  </m:r>
                                </m:sub>
                              </m:sSub>
                            </m:e>
                          </m:d>
                        </m:e>
                      </m:d>
                    </m:oMath>
                  </m:oMathPara>
                </a14:m>
                <a:endParaRPr lang="en-GB" sz="2000" dirty="0"/>
              </a:p>
            </p:txBody>
          </p:sp>
        </mc:Choice>
        <mc:Fallback xmlns="">
          <p:sp>
            <p:nvSpPr>
              <p:cNvPr id="6" name="!!Eqn">
                <a:extLst>
                  <a:ext uri="{FF2B5EF4-FFF2-40B4-BE49-F238E27FC236}">
                    <a16:creationId xmlns:a16="http://schemas.microsoft.com/office/drawing/2014/main" id="{8AAC4A58-BB8A-1F1D-4FA8-FFFE5FC49E63}"/>
                  </a:ext>
                </a:extLst>
              </p:cNvPr>
              <p:cNvSpPr txBox="1">
                <a:spLocks noRot="1" noChangeAspect="1" noMove="1" noResize="1" noEditPoints="1" noAdjustHandles="1" noChangeArrowheads="1" noChangeShapeType="1" noTextEdit="1"/>
              </p:cNvSpPr>
              <p:nvPr/>
            </p:nvSpPr>
            <p:spPr>
              <a:xfrm>
                <a:off x="898543" y="1448493"/>
                <a:ext cx="4019550" cy="1116972"/>
              </a:xfrm>
              <a:prstGeom prst="rect">
                <a:avLst/>
              </a:prstGeom>
              <a:blipFill>
                <a:blip r:embed="rId9"/>
                <a:stretch>
                  <a:fillRect/>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A19B4DB3-6BF3-7122-8094-0B1F337318A0}"/>
              </a:ext>
            </a:extLst>
          </p:cNvPr>
          <p:cNvSpPr txBox="1"/>
          <p:nvPr/>
        </p:nvSpPr>
        <p:spPr>
          <a:xfrm>
            <a:off x="635000" y="4874007"/>
            <a:ext cx="5838728" cy="584775"/>
          </a:xfrm>
          <a:prstGeom prst="rect">
            <a:avLst/>
          </a:prstGeom>
          <a:noFill/>
        </p:spPr>
        <p:txBody>
          <a:bodyPr wrap="square" rtlCol="0">
            <a:spAutoFit/>
          </a:bodyPr>
          <a:lstStyle/>
          <a:p>
            <a:r>
              <a:rPr lang="en-GB" sz="3200" b="1" i="1" dirty="0"/>
              <a:t>Exclusive </a:t>
            </a:r>
            <a:r>
              <a:rPr lang="en-GB" sz="3200" dirty="0"/>
              <a:t>transition probability</a:t>
            </a:r>
            <a:endParaRPr lang="en-GB" sz="2000" i="1" dirty="0"/>
          </a:p>
        </p:txBody>
      </p:sp>
      <p:sp>
        <p:nvSpPr>
          <p:cNvPr id="11" name="!!Subitle">
            <a:extLst>
              <a:ext uri="{FF2B5EF4-FFF2-40B4-BE49-F238E27FC236}">
                <a16:creationId xmlns:a16="http://schemas.microsoft.com/office/drawing/2014/main" id="{DD5857D9-370A-3EEA-4E12-7B6E93BD0D93}"/>
              </a:ext>
            </a:extLst>
          </p:cNvPr>
          <p:cNvSpPr txBox="1">
            <a:spLocks/>
          </p:cNvSpPr>
          <p:nvPr/>
        </p:nvSpPr>
        <p:spPr>
          <a:xfrm>
            <a:off x="167342" y="771909"/>
            <a:ext cx="5269398" cy="424732"/>
          </a:xfrm>
          <a:prstGeom prst="rect">
            <a:avLst/>
          </a:prstGeom>
        </p:spPr>
        <p:txBody>
          <a:bodyPr wrap="square"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t>Provided by Peter Cox, </a:t>
            </a:r>
            <a:r>
              <a:rPr lang="en-GB" sz="2400" i="1" dirty="0"/>
              <a:t>et al.</a:t>
            </a:r>
          </a:p>
        </p:txBody>
      </p:sp>
      <p:sp>
        <p:nvSpPr>
          <p:cNvPr id="13" name="TextBox 12">
            <a:extLst>
              <a:ext uri="{FF2B5EF4-FFF2-40B4-BE49-F238E27FC236}">
                <a16:creationId xmlns:a16="http://schemas.microsoft.com/office/drawing/2014/main" id="{24E005C5-D0DF-D81A-FC2E-053BF41D2596}"/>
              </a:ext>
            </a:extLst>
          </p:cNvPr>
          <p:cNvSpPr txBox="1"/>
          <p:nvPr/>
        </p:nvSpPr>
        <p:spPr>
          <a:xfrm>
            <a:off x="4185021" y="791067"/>
            <a:ext cx="4680199" cy="415498"/>
          </a:xfrm>
          <a:prstGeom prst="rect">
            <a:avLst/>
          </a:prstGeom>
          <a:noFill/>
        </p:spPr>
        <p:txBody>
          <a:bodyPr wrap="square">
            <a:spAutoFit/>
          </a:bodyPr>
          <a:lstStyle/>
          <a:p>
            <a:pPr algn="just"/>
            <a:r>
              <a:rPr lang="en-GB" sz="1050" b="0" i="0" dirty="0">
                <a:solidFill>
                  <a:schemeClr val="bg1">
                    <a:lumMod val="50000"/>
                  </a:schemeClr>
                </a:solidFill>
                <a:effectLst/>
                <a:latin typeface="Arial" panose="020B0604020202020204" pitchFamily="34" charset="0"/>
              </a:rPr>
              <a:t>Cox, Peter, et al. "Precise predictions and new insights for atomic ionization from the Migdal effect." </a:t>
            </a:r>
            <a:r>
              <a:rPr lang="en-GB" sz="1050" b="0" i="1" dirty="0">
                <a:solidFill>
                  <a:schemeClr val="bg1">
                    <a:lumMod val="50000"/>
                  </a:schemeClr>
                </a:solidFill>
                <a:effectLst/>
                <a:latin typeface="Arial" panose="020B0604020202020204" pitchFamily="34" charset="0"/>
              </a:rPr>
              <a:t>Physical Review D</a:t>
            </a:r>
            <a:r>
              <a:rPr lang="en-GB" sz="1050" b="0" i="0" dirty="0">
                <a:solidFill>
                  <a:schemeClr val="bg1">
                    <a:lumMod val="50000"/>
                  </a:schemeClr>
                </a:solidFill>
                <a:effectLst/>
                <a:latin typeface="Arial" panose="020B0604020202020204" pitchFamily="34" charset="0"/>
              </a:rPr>
              <a:t> 107.3 (2023): 035032.</a:t>
            </a:r>
            <a:endParaRPr lang="en-GB" sz="1050" dirty="0">
              <a:solidFill>
                <a:schemeClr val="bg1">
                  <a:lumMod val="50000"/>
                </a:schemeClr>
              </a:solidFill>
            </a:endParaRPr>
          </a:p>
        </p:txBody>
      </p:sp>
    </p:spTree>
    <p:custDataLst>
      <p:tags r:id="rId1"/>
    </p:custDataLst>
    <p:extLst>
      <p:ext uri="{BB962C8B-B14F-4D97-AF65-F5344CB8AC3E}">
        <p14:creationId xmlns:p14="http://schemas.microsoft.com/office/powerpoint/2010/main" val="40510595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
                                        </p:tgtEl>
                                        <p:attrNameLst>
                                          <p:attrName>style.visibility</p:attrName>
                                        </p:attrNameLst>
                                      </p:cBhvr>
                                      <p:to>
                                        <p:strVal val="visible"/>
                                      </p:to>
                                    </p:set>
                                    <p:animEffect transition="in" filter="fade">
                                      <p:cBhvr>
                                        <p:cTn id="12" dur="500"/>
                                        <p:tgtEl>
                                          <p:spTgt spid="1024"/>
                                        </p:tgtEl>
                                      </p:cBhvr>
                                    </p:animEffect>
                                  </p:childTnLst>
                                </p:cTn>
                              </p:par>
                              <p:par>
                                <p:cTn id="13" presetID="10"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3"/>
                                        </p:tgtEl>
                                        <p:attrNameLst>
                                          <p:attrName>style.visibility</p:attrName>
                                        </p:attrNameLst>
                                      </p:cBhvr>
                                      <p:to>
                                        <p:strVal val="visible"/>
                                      </p:to>
                                    </p:set>
                                    <p:animEffect transition="in" filter="fade">
                                      <p:cBhvr>
                                        <p:cTn id="23" dur="500"/>
                                        <p:tgtEl>
                                          <p:spTgt spid="10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24"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EA7DF-FF09-D37B-586A-7A847932D032}"/>
            </a:ext>
          </a:extLst>
        </p:cNvPr>
        <p:cNvGrpSpPr/>
        <p:nvPr/>
      </p:nvGrpSpPr>
      <p:grpSpPr>
        <a:xfrm>
          <a:off x="0" y="0"/>
          <a:ext cx="0" cy="0"/>
          <a:chOff x="0" y="0"/>
          <a:chExt cx="0" cy="0"/>
        </a:xfrm>
      </p:grpSpPr>
      <p:pic>
        <p:nvPicPr>
          <p:cNvPr id="4" name="exclusive">
            <a:hlinkClick r:id="" action="ppaction://media"/>
            <a:extLst>
              <a:ext uri="{FF2B5EF4-FFF2-40B4-BE49-F238E27FC236}">
                <a16:creationId xmlns:a16="http://schemas.microsoft.com/office/drawing/2014/main" id="{A085E205-3F77-6150-7FD7-AEBA8CEE87E3}"/>
              </a:ext>
            </a:extLst>
          </p:cNvPr>
          <p:cNvPicPr>
            <a:picLocks noChangeAspect="1"/>
          </p:cNvPicPr>
          <p:nvPr>
            <a:videoFile r:link="rId3"/>
            <p:extLst>
              <p:ext uri="{DAA4B4D4-6D71-4841-9C94-3DE7FCFB9230}">
                <p14:media xmlns:p14="http://schemas.microsoft.com/office/powerpoint/2010/main" r:embed="rId2"/>
              </p:ext>
            </p:extLst>
          </p:nvPr>
        </p:nvPicPr>
        <p:blipFill>
          <a:blip r:embed="rId5"/>
          <a:srcRect t="14874" b="14874"/>
          <a:stretch>
            <a:fillRect/>
          </a:stretch>
        </p:blipFill>
        <p:spPr>
          <a:xfrm>
            <a:off x="2321207" y="2673942"/>
            <a:ext cx="6682569" cy="2640747"/>
          </a:xfrm>
          <a:prstGeom prst="rect">
            <a:avLst/>
          </a:prstGeom>
        </p:spPr>
      </p:pic>
      <p:sp>
        <p:nvSpPr>
          <p:cNvPr id="8" name="Title 4">
            <a:extLst>
              <a:ext uri="{FF2B5EF4-FFF2-40B4-BE49-F238E27FC236}">
                <a16:creationId xmlns:a16="http://schemas.microsoft.com/office/drawing/2014/main" id="{61DEFA21-A86B-F829-0CEB-A45D3B8F0CC4}"/>
              </a:ext>
            </a:extLst>
          </p:cNvPr>
          <p:cNvSpPr>
            <a:spLocks noGrp="1"/>
          </p:cNvSpPr>
          <p:nvPr>
            <p:ph type="title"/>
          </p:nvPr>
        </p:nvSpPr>
        <p:spPr/>
        <p:txBody>
          <a:bodyPr/>
          <a:lstStyle/>
          <a:p>
            <a:r>
              <a:rPr lang="en-GB" dirty="0"/>
              <a:t>Migdal Effect – Transition Probabilities</a:t>
            </a:r>
          </a:p>
        </p:txBody>
      </p:sp>
      <p:sp>
        <p:nvSpPr>
          <p:cNvPr id="7" name="Slide Number Placeholder 6">
            <a:extLst>
              <a:ext uri="{FF2B5EF4-FFF2-40B4-BE49-F238E27FC236}">
                <a16:creationId xmlns:a16="http://schemas.microsoft.com/office/drawing/2014/main" id="{A4A2B5C9-AA71-C723-B282-FF2CD3FDA014}"/>
              </a:ext>
            </a:extLst>
          </p:cNvPr>
          <p:cNvSpPr>
            <a:spLocks noGrp="1"/>
          </p:cNvSpPr>
          <p:nvPr>
            <p:ph type="sldNum" sz="quarter" idx="4"/>
          </p:nvPr>
        </p:nvSpPr>
        <p:spPr/>
        <p:txBody>
          <a:bodyPr/>
          <a:lstStyle/>
          <a:p>
            <a:fld id="{6DB66286-103B-415E-8CDA-51DA04C76D9E}" type="slidenum">
              <a:rPr lang="en-GB" smtClean="0"/>
              <a:t>14</a:t>
            </a:fld>
            <a:endParaRPr lang="en-GB" dirty="0"/>
          </a:p>
        </p:txBody>
      </p:sp>
      <p:sp>
        <p:nvSpPr>
          <p:cNvPr id="2" name="TextBox 1">
            <a:extLst>
              <a:ext uri="{FF2B5EF4-FFF2-40B4-BE49-F238E27FC236}">
                <a16:creationId xmlns:a16="http://schemas.microsoft.com/office/drawing/2014/main" id="{C1BB539D-CCF2-BAA2-2500-3AFCB658AD4A}"/>
              </a:ext>
            </a:extLst>
          </p:cNvPr>
          <p:cNvSpPr txBox="1"/>
          <p:nvPr/>
        </p:nvSpPr>
        <p:spPr>
          <a:xfrm>
            <a:off x="749300" y="1974391"/>
            <a:ext cx="10382284" cy="646331"/>
          </a:xfrm>
          <a:prstGeom prst="rect">
            <a:avLst/>
          </a:prstGeom>
          <a:noFill/>
        </p:spPr>
        <p:txBody>
          <a:bodyPr wrap="square" rtlCol="0">
            <a:spAutoFit/>
          </a:bodyPr>
          <a:lstStyle/>
          <a:p>
            <a:pPr algn="just"/>
            <a:r>
              <a:rPr lang="en-GB" dirty="0"/>
              <a:t>Cox </a:t>
            </a:r>
            <a:r>
              <a:rPr lang="en-GB" i="1" dirty="0"/>
              <a:t>et al.</a:t>
            </a:r>
            <a:r>
              <a:rPr lang="en-GB" dirty="0"/>
              <a:t> provides exclusive transition probabilities from ground state to a final state where </a:t>
            </a:r>
            <a:r>
              <a:rPr lang="en-GB" b="1" dirty="0"/>
              <a:t>only </a:t>
            </a:r>
            <a:r>
              <a:rPr lang="en-GB" b="1" i="1" dirty="0"/>
              <a:t>one</a:t>
            </a:r>
            <a:r>
              <a:rPr lang="en-GB" b="1" dirty="0"/>
              <a:t> or </a:t>
            </a:r>
            <a:r>
              <a:rPr lang="en-GB" b="1" i="1" dirty="0"/>
              <a:t>two</a:t>
            </a:r>
            <a:r>
              <a:rPr lang="en-GB" b="1" dirty="0"/>
              <a:t> electrons are NOT in ground state</a:t>
            </a:r>
          </a:p>
        </p:txBody>
      </p:sp>
      <p:pic>
        <p:nvPicPr>
          <p:cNvPr id="11" name="Graphic 10">
            <a:extLst>
              <a:ext uri="{FF2B5EF4-FFF2-40B4-BE49-F238E27FC236}">
                <a16:creationId xmlns:a16="http://schemas.microsoft.com/office/drawing/2014/main" id="{FE14F37B-9539-9A61-0A15-FE4E9061A71F}"/>
              </a:ext>
            </a:extLst>
          </p:cNvPr>
          <p:cNvPicPr>
            <a:picLocks noChangeAspect="1"/>
          </p:cNvPicPr>
          <p:nvPr/>
        </p:nvPicPr>
        <p:blipFill>
          <a:blip r:embed="rId6">
            <a:extLst>
              <a:ext uri="{96DAC541-7B7A-43D3-8B79-37D633B846F1}">
                <asvg:svgBlip xmlns:asvg="http://schemas.microsoft.com/office/drawing/2016/SVG/main" r:embed="rId7"/>
              </a:ext>
            </a:extLst>
          </a:blip>
          <a:srcRect r="46011"/>
          <a:stretch>
            <a:fillRect/>
          </a:stretch>
        </p:blipFill>
        <p:spPr>
          <a:xfrm>
            <a:off x="8042400" y="1362852"/>
            <a:ext cx="2812794" cy="505952"/>
          </a:xfrm>
          <a:prstGeom prst="rect">
            <a:avLst/>
          </a:prstGeom>
        </p:spPr>
      </p:pic>
      <p:sp>
        <p:nvSpPr>
          <p:cNvPr id="3" name="Footer Placeholder 2">
            <a:extLst>
              <a:ext uri="{FF2B5EF4-FFF2-40B4-BE49-F238E27FC236}">
                <a16:creationId xmlns:a16="http://schemas.microsoft.com/office/drawing/2014/main" id="{A4983D04-25DA-863B-90B2-60E111F22BED}"/>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14" name="TextBox 13">
            <a:extLst>
              <a:ext uri="{FF2B5EF4-FFF2-40B4-BE49-F238E27FC236}">
                <a16:creationId xmlns:a16="http://schemas.microsoft.com/office/drawing/2014/main" id="{3358524A-81EE-A004-08D6-7DD277A223E8}"/>
              </a:ext>
            </a:extLst>
          </p:cNvPr>
          <p:cNvSpPr txBox="1"/>
          <p:nvPr/>
        </p:nvSpPr>
        <p:spPr>
          <a:xfrm>
            <a:off x="635000" y="1333549"/>
            <a:ext cx="5838728" cy="584775"/>
          </a:xfrm>
          <a:prstGeom prst="rect">
            <a:avLst/>
          </a:prstGeom>
          <a:noFill/>
        </p:spPr>
        <p:txBody>
          <a:bodyPr wrap="square" rtlCol="0">
            <a:spAutoFit/>
          </a:bodyPr>
          <a:lstStyle/>
          <a:p>
            <a:r>
              <a:rPr lang="en-GB" sz="3200" b="1" i="1" dirty="0"/>
              <a:t>Exclusive </a:t>
            </a:r>
            <a:r>
              <a:rPr lang="en-GB" sz="3200" dirty="0"/>
              <a:t>transition probability</a:t>
            </a:r>
            <a:endParaRPr lang="en-GB" sz="2000" i="1" dirty="0"/>
          </a:p>
        </p:txBody>
      </p:sp>
    </p:spTree>
    <p:custDataLst>
      <p:tags r:id="rId1"/>
    </p:custDataLst>
    <p:extLst>
      <p:ext uri="{BB962C8B-B14F-4D97-AF65-F5344CB8AC3E}">
        <p14:creationId xmlns:p14="http://schemas.microsoft.com/office/powerpoint/2010/main" val="727214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F5BC9-3347-4CCE-9DD3-4470311508BE}"/>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AF2FA953-13B9-A90E-BAE1-4F45A6E13A48}"/>
              </a:ext>
            </a:extLst>
          </p:cNvPr>
          <p:cNvSpPr>
            <a:spLocks noGrp="1"/>
          </p:cNvSpPr>
          <p:nvPr>
            <p:ph type="title"/>
          </p:nvPr>
        </p:nvSpPr>
        <p:spPr>
          <a:xfrm>
            <a:off x="88900" y="0"/>
            <a:ext cx="11069970" cy="993775"/>
          </a:xfrm>
        </p:spPr>
        <p:txBody>
          <a:bodyPr>
            <a:normAutofit/>
          </a:bodyPr>
          <a:lstStyle/>
          <a:p>
            <a:r>
              <a:rPr lang="en-GB" dirty="0"/>
              <a:t>Migdal Effect – Sampling deposited energy</a:t>
            </a:r>
          </a:p>
        </p:txBody>
      </p:sp>
      <p:sp>
        <p:nvSpPr>
          <p:cNvPr id="7" name="Slide Number Placeholder 6">
            <a:extLst>
              <a:ext uri="{FF2B5EF4-FFF2-40B4-BE49-F238E27FC236}">
                <a16:creationId xmlns:a16="http://schemas.microsoft.com/office/drawing/2014/main" id="{40C351FA-8661-C898-3872-9AEEEAAB0372}"/>
              </a:ext>
            </a:extLst>
          </p:cNvPr>
          <p:cNvSpPr>
            <a:spLocks noGrp="1"/>
          </p:cNvSpPr>
          <p:nvPr>
            <p:ph type="sldNum" sz="quarter" idx="4"/>
          </p:nvPr>
        </p:nvSpPr>
        <p:spPr/>
        <p:txBody>
          <a:bodyPr/>
          <a:lstStyle/>
          <a:p>
            <a:fld id="{6DB66286-103B-415E-8CDA-51DA04C76D9E}" type="slidenum">
              <a:rPr lang="en-GB" smtClean="0"/>
              <a:t>15</a:t>
            </a:fld>
            <a:endParaRPr lang="en-GB" dirty="0"/>
          </a:p>
        </p:txBody>
      </p:sp>
      <p:sp>
        <p:nvSpPr>
          <p:cNvPr id="3" name="Footer Placeholder 2">
            <a:extLst>
              <a:ext uri="{FF2B5EF4-FFF2-40B4-BE49-F238E27FC236}">
                <a16:creationId xmlns:a16="http://schemas.microsoft.com/office/drawing/2014/main" id="{6BB2CD3B-A19F-2988-EE5C-0585F86038A8}"/>
              </a:ext>
            </a:extLst>
          </p:cNvPr>
          <p:cNvSpPr>
            <a:spLocks noGrp="1"/>
          </p:cNvSpPr>
          <p:nvPr>
            <p:ph type="ftr" sz="quarter" idx="3"/>
          </p:nvPr>
        </p:nvSpPr>
        <p:spPr/>
        <p:txBody>
          <a:bodyPr/>
          <a:lstStyle/>
          <a:p>
            <a:r>
              <a:rPr lang="en-GB"/>
              <a:t>Migdal Effect in XLZD – Lorenzo Principe - CDM Meeting 2025</a:t>
            </a:r>
            <a:endParaRPr lang="en-GB" dirty="0"/>
          </a:p>
        </p:txBody>
      </p:sp>
      <p:pic>
        <p:nvPicPr>
          <p:cNvPr id="16" name="exclusive (2)">
            <a:hlinkClick r:id="" action="ppaction://media"/>
            <a:extLst>
              <a:ext uri="{FF2B5EF4-FFF2-40B4-BE49-F238E27FC236}">
                <a16:creationId xmlns:a16="http://schemas.microsoft.com/office/drawing/2014/main" id="{1D99B2FA-DB78-C6F1-BCB1-98D0CD005801}"/>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444619" y="1235339"/>
            <a:ext cx="8243354" cy="4981297"/>
          </a:xfrm>
          <a:prstGeom prst="rect">
            <a:avLst/>
          </a:prstGeom>
        </p:spPr>
      </p:pic>
      <p:pic>
        <p:nvPicPr>
          <p:cNvPr id="6" name="Graphic 5">
            <a:extLst>
              <a:ext uri="{FF2B5EF4-FFF2-40B4-BE49-F238E27FC236}">
                <a16:creationId xmlns:a16="http://schemas.microsoft.com/office/drawing/2014/main" id="{477C5B56-EB4F-9172-53B0-F9B665240B5A}"/>
              </a:ext>
            </a:extLst>
          </p:cNvPr>
          <p:cNvPicPr>
            <a:picLocks noChangeAspect="1"/>
          </p:cNvPicPr>
          <p:nvPr/>
        </p:nvPicPr>
        <p:blipFill>
          <a:blip r:embed="rId6">
            <a:extLst>
              <a:ext uri="{96DAC541-7B7A-43D3-8B79-37D633B846F1}">
                <asvg:svgBlip xmlns:asvg="http://schemas.microsoft.com/office/drawing/2016/SVG/main" r:embed="rId7"/>
              </a:ext>
            </a:extLst>
          </a:blip>
          <a:srcRect r="46011"/>
          <a:stretch>
            <a:fillRect/>
          </a:stretch>
        </p:blipFill>
        <p:spPr>
          <a:xfrm>
            <a:off x="168737" y="3725988"/>
            <a:ext cx="2812794" cy="505952"/>
          </a:xfrm>
          <a:prstGeom prst="rect">
            <a:avLst/>
          </a:prstGeom>
        </p:spPr>
      </p:pic>
      <p:sp>
        <p:nvSpPr>
          <p:cNvPr id="8" name="TextBox 7">
            <a:extLst>
              <a:ext uri="{FF2B5EF4-FFF2-40B4-BE49-F238E27FC236}">
                <a16:creationId xmlns:a16="http://schemas.microsoft.com/office/drawing/2014/main" id="{EAA933F0-B69E-9F49-4EFF-787EA294AA0A}"/>
              </a:ext>
            </a:extLst>
          </p:cNvPr>
          <p:cNvSpPr txBox="1"/>
          <p:nvPr/>
        </p:nvSpPr>
        <p:spPr>
          <a:xfrm>
            <a:off x="190475" y="1869715"/>
            <a:ext cx="2010858" cy="1384995"/>
          </a:xfrm>
          <a:prstGeom prst="rect">
            <a:avLst/>
          </a:prstGeom>
          <a:noFill/>
        </p:spPr>
        <p:txBody>
          <a:bodyPr wrap="square" rtlCol="0">
            <a:spAutoFit/>
          </a:bodyPr>
          <a:lstStyle/>
          <a:p>
            <a:r>
              <a:rPr lang="en-GB" sz="2800" b="1" i="1" dirty="0"/>
              <a:t>Exclusive </a:t>
            </a:r>
            <a:r>
              <a:rPr lang="en-GB" sz="2800" dirty="0"/>
              <a:t>transition probability</a:t>
            </a:r>
            <a:endParaRPr lang="en-GB" i="1" dirty="0"/>
          </a:p>
        </p:txBody>
      </p:sp>
    </p:spTree>
    <p:custDataLst>
      <p:tags r:id="rId1"/>
    </p:custDataLst>
    <p:extLst>
      <p:ext uri="{BB962C8B-B14F-4D97-AF65-F5344CB8AC3E}">
        <p14:creationId xmlns:p14="http://schemas.microsoft.com/office/powerpoint/2010/main" val="29669507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7847-60C6-0F48-1127-FC8E06F27C6A}"/>
              </a:ext>
            </a:extLst>
          </p:cNvPr>
          <p:cNvSpPr>
            <a:spLocks noGrp="1"/>
          </p:cNvSpPr>
          <p:nvPr>
            <p:ph type="title"/>
          </p:nvPr>
        </p:nvSpPr>
        <p:spPr/>
        <p:txBody>
          <a:bodyPr/>
          <a:lstStyle/>
          <a:p>
            <a:r>
              <a:rPr lang="en-GB" dirty="0"/>
              <a:t>Migdal Rate Calculation</a:t>
            </a:r>
          </a:p>
        </p:txBody>
      </p:sp>
      <p:sp>
        <p:nvSpPr>
          <p:cNvPr id="3" name="Footer Placeholder 2">
            <a:extLst>
              <a:ext uri="{FF2B5EF4-FFF2-40B4-BE49-F238E27FC236}">
                <a16:creationId xmlns:a16="http://schemas.microsoft.com/office/drawing/2014/main" id="{CA54B028-13F6-F61F-0BD1-D0DA655F6A57}"/>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4" name="Slide Number Placeholder 3">
            <a:extLst>
              <a:ext uri="{FF2B5EF4-FFF2-40B4-BE49-F238E27FC236}">
                <a16:creationId xmlns:a16="http://schemas.microsoft.com/office/drawing/2014/main" id="{AA8564D3-ECC5-8B47-D385-1F874F39F15C}"/>
              </a:ext>
            </a:extLst>
          </p:cNvPr>
          <p:cNvSpPr>
            <a:spLocks noGrp="1"/>
          </p:cNvSpPr>
          <p:nvPr>
            <p:ph type="sldNum" sz="quarter" idx="4"/>
          </p:nvPr>
        </p:nvSpPr>
        <p:spPr/>
        <p:txBody>
          <a:bodyPr/>
          <a:lstStyle/>
          <a:p>
            <a:fld id="{B545420C-B04E-4537-A50E-A6C5C9FE5166}" type="slidenum">
              <a:rPr lang="en-GB" smtClean="0"/>
              <a:pPr/>
              <a:t>16</a:t>
            </a:fld>
            <a:endParaRPr lang="en-GB" dirty="0"/>
          </a:p>
        </p:txBody>
      </p:sp>
      <p:pic>
        <p:nvPicPr>
          <p:cNvPr id="6" name="Picture 5" descr="A black cat in a circle&#10;&#10;AI-generated content may be incorrect.">
            <a:hlinkClick r:id="rId3"/>
            <a:extLst>
              <a:ext uri="{FF2B5EF4-FFF2-40B4-BE49-F238E27FC236}">
                <a16:creationId xmlns:a16="http://schemas.microsoft.com/office/drawing/2014/main" id="{64834837-54E7-2CDE-40B3-A16423D02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690" y="192082"/>
            <a:ext cx="609610" cy="609610"/>
          </a:xfrm>
          <a:prstGeom prst="rect">
            <a:avLst/>
          </a:prstGeom>
        </p:spPr>
      </p:pic>
      <p:sp>
        <p:nvSpPr>
          <p:cNvPr id="7" name="TextBox 6">
            <a:hlinkClick r:id="rId3"/>
            <a:extLst>
              <a:ext uri="{FF2B5EF4-FFF2-40B4-BE49-F238E27FC236}">
                <a16:creationId xmlns:a16="http://schemas.microsoft.com/office/drawing/2014/main" id="{4D4DCBF2-FBED-1F1A-9ED1-534DB88CABEA}"/>
              </a:ext>
            </a:extLst>
          </p:cNvPr>
          <p:cNvSpPr txBox="1"/>
          <p:nvPr/>
        </p:nvSpPr>
        <p:spPr>
          <a:xfrm>
            <a:off x="9028253" y="312221"/>
            <a:ext cx="2503342" cy="369332"/>
          </a:xfrm>
          <a:prstGeom prst="rect">
            <a:avLst/>
          </a:prstGeom>
          <a:solidFill>
            <a:srgbClr val="24292F"/>
          </a:solidFill>
        </p:spPr>
        <p:txBody>
          <a:bodyPr wrap="square" rtlCol="0">
            <a:spAutoFit/>
          </a:bodyPr>
          <a:lstStyle/>
          <a:p>
            <a:pPr algn="r"/>
            <a:r>
              <a:rPr lang="en-GB" dirty="0" err="1">
                <a:solidFill>
                  <a:srgbClr val="FFFFFF"/>
                </a:solidFill>
              </a:rPr>
              <a:t>JelleAalbers</a:t>
            </a:r>
            <a:r>
              <a:rPr lang="en-GB" dirty="0">
                <a:solidFill>
                  <a:srgbClr val="FFFFFF"/>
                </a:solidFill>
              </a:rPr>
              <a:t>/</a:t>
            </a:r>
            <a:r>
              <a:rPr lang="en-GB" dirty="0" err="1">
                <a:solidFill>
                  <a:srgbClr val="FFFFFF"/>
                </a:solidFill>
              </a:rPr>
              <a:t>wimprates</a:t>
            </a:r>
            <a:endParaRPr lang="en-GB" dirty="0">
              <a:solidFill>
                <a:srgbClr val="FFFFFF"/>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F033D85-8E6A-3BE5-2568-0B17DCA53E52}"/>
                  </a:ext>
                </a:extLst>
              </p:cNvPr>
              <p:cNvSpPr txBox="1"/>
              <p:nvPr/>
            </p:nvSpPr>
            <p:spPr>
              <a:xfrm>
                <a:off x="5950527" y="3169450"/>
                <a:ext cx="5869427" cy="7838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i="1" smtClean="0">
                              <a:latin typeface="Cambria Math" panose="02040503050406030204" pitchFamily="18" charset="0"/>
                            </a:rPr>
                          </m:ctrlPr>
                        </m:fPr>
                        <m:num>
                          <m:sSup>
                            <m:sSupPr>
                              <m:ctrlPr>
                                <a:rPr lang="en-GB" sz="2000" i="1">
                                  <a:latin typeface="Cambria Math" panose="02040503050406030204" pitchFamily="18" charset="0"/>
                                </a:rPr>
                              </m:ctrlPr>
                            </m:sSupPr>
                            <m:e>
                              <m:r>
                                <a:rPr lang="en-GB" sz="2000" i="1">
                                  <a:latin typeface="Cambria Math" panose="02040503050406030204" pitchFamily="18" charset="0"/>
                                </a:rPr>
                                <m:t>𝑑</m:t>
                              </m:r>
                            </m:e>
                            <m:sup>
                              <m:r>
                                <a:rPr lang="en-GB" sz="2000" i="1">
                                  <a:latin typeface="Cambria Math" panose="02040503050406030204" pitchFamily="18" charset="0"/>
                                </a:rPr>
                                <m:t>2</m:t>
                              </m:r>
                            </m:sup>
                          </m:sSup>
                          <m:r>
                            <a:rPr lang="en-GB" sz="2000" i="1">
                              <a:latin typeface="Cambria Math" panose="02040503050406030204" pitchFamily="18" charset="0"/>
                            </a:rPr>
                            <m:t>𝑅</m:t>
                          </m:r>
                        </m:num>
                        <m:den>
                          <m:r>
                            <a:rPr lang="en-GB" sz="2000" i="1">
                              <a:latin typeface="Cambria Math" panose="02040503050406030204" pitchFamily="18" charset="0"/>
                            </a:rPr>
                            <m:t>𝑑</m:t>
                          </m:r>
                          <m:sSub>
                            <m:sSubPr>
                              <m:ctrlPr>
                                <a:rPr lang="en-GB" sz="2000" i="1">
                                  <a:latin typeface="Cambria Math" panose="02040503050406030204" pitchFamily="18" charset="0"/>
                                </a:rPr>
                              </m:ctrlPr>
                            </m:sSubPr>
                            <m:e>
                              <m:r>
                                <a:rPr lang="en-GB" sz="2000" i="1">
                                  <a:latin typeface="Cambria Math" panose="02040503050406030204" pitchFamily="18" charset="0"/>
                                </a:rPr>
                                <m:t>𝐸</m:t>
                              </m:r>
                            </m:e>
                            <m:sub>
                              <m:r>
                                <a:rPr lang="en-GB" sz="2000" i="1">
                                  <a:latin typeface="Cambria Math" panose="02040503050406030204" pitchFamily="18" charset="0"/>
                                </a:rPr>
                                <m:t>𝑅</m:t>
                              </m:r>
                            </m:sub>
                          </m:sSub>
                          <m:r>
                            <a:rPr lang="en-GB" sz="2000" i="1">
                              <a:latin typeface="Cambria Math" panose="02040503050406030204" pitchFamily="18" charset="0"/>
                            </a:rPr>
                            <m:t>𝑑</m:t>
                          </m:r>
                          <m:sSub>
                            <m:sSubPr>
                              <m:ctrlPr>
                                <a:rPr lang="en-GB" sz="2000" i="1">
                                  <a:latin typeface="Cambria Math" panose="02040503050406030204" pitchFamily="18" charset="0"/>
                                </a:rPr>
                              </m:ctrlPr>
                            </m:sSubPr>
                            <m:e>
                              <m:r>
                                <a:rPr lang="en-GB" sz="2000" i="1">
                                  <a:latin typeface="Cambria Math" panose="02040503050406030204" pitchFamily="18" charset="0"/>
                                </a:rPr>
                                <m:t>𝐸</m:t>
                              </m:r>
                            </m:e>
                            <m:sub>
                              <m:r>
                                <a:rPr lang="en-GB" sz="2000" i="1">
                                  <a:latin typeface="Cambria Math" panose="02040503050406030204" pitchFamily="18" charset="0"/>
                                </a:rPr>
                                <m:t>𝑒</m:t>
                              </m:r>
                            </m:sub>
                          </m:sSub>
                        </m:den>
                      </m:f>
                      <m:r>
                        <a:rPr lang="en-GB" sz="2000" i="1">
                          <a:latin typeface="Cambria Math" panose="02040503050406030204" pitchFamily="18" charset="0"/>
                        </a:rPr>
                        <m:t>=</m:t>
                      </m:r>
                      <m:f>
                        <m:fPr>
                          <m:ctrlPr>
                            <a:rPr lang="en-GB" sz="2000" i="1">
                              <a:latin typeface="Cambria Math" panose="02040503050406030204" pitchFamily="18" charset="0"/>
                            </a:rPr>
                          </m:ctrlPr>
                        </m:fPr>
                        <m:num>
                          <m:sSub>
                            <m:sSubPr>
                              <m:ctrlPr>
                                <a:rPr lang="en-GB" sz="2000" i="1">
                                  <a:latin typeface="Cambria Math" panose="02040503050406030204" pitchFamily="18" charset="0"/>
                                </a:rPr>
                              </m:ctrlPr>
                            </m:sSubPr>
                            <m:e>
                              <m:r>
                                <a:rPr lang="en-GB" sz="2000" i="1">
                                  <a:latin typeface="Cambria Math" panose="02040503050406030204" pitchFamily="18" charset="0"/>
                                </a:rPr>
                                <m:t>𝜌</m:t>
                              </m:r>
                            </m:e>
                            <m:sub>
                              <m:r>
                                <a:rPr lang="en-GB" sz="2000" i="1">
                                  <a:latin typeface="Cambria Math" panose="02040503050406030204" pitchFamily="18" charset="0"/>
                                </a:rPr>
                                <m:t>𝜒</m:t>
                              </m:r>
                            </m:sub>
                          </m:sSub>
                          <m:sSup>
                            <m:sSupPr>
                              <m:ctrlPr>
                                <a:rPr lang="en-GB" sz="2000" i="1">
                                  <a:latin typeface="Cambria Math" panose="02040503050406030204" pitchFamily="18" charset="0"/>
                                </a:rPr>
                              </m:ctrlPr>
                            </m:sSupPr>
                            <m:e>
                              <m:r>
                                <a:rPr lang="en-GB" sz="2000" i="1">
                                  <a:latin typeface="Cambria Math" panose="02040503050406030204" pitchFamily="18" charset="0"/>
                                </a:rPr>
                                <m:t>𝐴</m:t>
                              </m:r>
                            </m:e>
                            <m:sup>
                              <m:r>
                                <a:rPr lang="en-GB" sz="2000" i="1">
                                  <a:latin typeface="Cambria Math" panose="02040503050406030204" pitchFamily="18" charset="0"/>
                                </a:rPr>
                                <m:t>2</m:t>
                              </m:r>
                            </m:sup>
                          </m:sSup>
                          <m:sSub>
                            <m:sSubPr>
                              <m:ctrlPr>
                                <a:rPr lang="en-GB" sz="2000" i="1">
                                  <a:latin typeface="Cambria Math" panose="02040503050406030204" pitchFamily="18" charset="0"/>
                                </a:rPr>
                              </m:ctrlPr>
                            </m:sSubPr>
                            <m:e>
                              <m:r>
                                <a:rPr lang="en-GB" sz="2000" i="1">
                                  <a:latin typeface="Cambria Math" panose="02040503050406030204" pitchFamily="18" charset="0"/>
                                </a:rPr>
                                <m:t>𝜎</m:t>
                              </m:r>
                            </m:e>
                            <m:sub>
                              <m:r>
                                <a:rPr lang="en-GB" sz="2000" i="1">
                                  <a:latin typeface="Cambria Math" panose="02040503050406030204" pitchFamily="18" charset="0"/>
                                </a:rPr>
                                <m:t>𝑛</m:t>
                              </m:r>
                            </m:sub>
                          </m:sSub>
                        </m:num>
                        <m:den>
                          <m:r>
                            <a:rPr lang="en-GB" sz="2000" i="1">
                              <a:latin typeface="Cambria Math" panose="02040503050406030204" pitchFamily="18" charset="0"/>
                            </a:rPr>
                            <m:t>2</m:t>
                          </m:r>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i="1">
                                  <a:latin typeface="Cambria Math" panose="02040503050406030204" pitchFamily="18" charset="0"/>
                                </a:rPr>
                                <m:t>𝜒</m:t>
                              </m:r>
                            </m:sub>
                          </m:sSub>
                          <m:sSubSup>
                            <m:sSubSupPr>
                              <m:ctrlPr>
                                <a:rPr lang="en-GB" sz="2000" i="1">
                                  <a:latin typeface="Cambria Math" panose="02040503050406030204" pitchFamily="18" charset="0"/>
                                </a:rPr>
                              </m:ctrlPr>
                            </m:sSubSupPr>
                            <m:e>
                              <m:r>
                                <a:rPr lang="en-GB" sz="2000" i="1">
                                  <a:latin typeface="Cambria Math" panose="02040503050406030204" pitchFamily="18" charset="0"/>
                                </a:rPr>
                                <m:t>𝜇</m:t>
                              </m:r>
                            </m:e>
                            <m:sub>
                              <m:r>
                                <a:rPr lang="en-GB" sz="2000" i="1">
                                  <a:latin typeface="Cambria Math" panose="02040503050406030204" pitchFamily="18" charset="0"/>
                                </a:rPr>
                                <m:t>𝜒</m:t>
                              </m:r>
                              <m:r>
                                <a:rPr lang="en-GB" sz="2000" i="1">
                                  <a:latin typeface="Cambria Math" panose="02040503050406030204" pitchFamily="18" charset="0"/>
                                </a:rPr>
                                <m:t>𝑛</m:t>
                              </m:r>
                            </m:sub>
                            <m:sup>
                              <m:r>
                                <a:rPr lang="en-GB" sz="2000" i="1">
                                  <a:latin typeface="Cambria Math" panose="02040503050406030204" pitchFamily="18" charset="0"/>
                                </a:rPr>
                                <m:t>2</m:t>
                              </m:r>
                            </m:sup>
                          </m:sSubSup>
                        </m:den>
                      </m:f>
                      <m:sSup>
                        <m:sSupPr>
                          <m:ctrlPr>
                            <a:rPr lang="en-GB" sz="2000" i="1">
                              <a:latin typeface="Cambria Math" panose="02040503050406030204" pitchFamily="18" charset="0"/>
                            </a:rPr>
                          </m:ctrlPr>
                        </m:sSupPr>
                        <m:e>
                          <m:d>
                            <m:dPr>
                              <m:begChr m:val="|"/>
                              <m:endChr m:val="|"/>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rPr>
                                    <m:t>𝐹</m:t>
                                  </m:r>
                                </m:e>
                                <m:sub>
                                  <m:r>
                                    <a:rPr lang="en-GB" sz="2000" i="1">
                                      <a:latin typeface="Cambria Math" panose="02040503050406030204" pitchFamily="18" charset="0"/>
                                    </a:rPr>
                                    <m:t>𝑁</m:t>
                                  </m:r>
                                </m:sub>
                              </m:sSub>
                            </m:e>
                          </m:d>
                        </m:e>
                        <m:sup>
                          <m:r>
                            <a:rPr lang="en-GB" sz="2000" i="1">
                              <a:latin typeface="Cambria Math" panose="02040503050406030204" pitchFamily="18" charset="0"/>
                            </a:rPr>
                            <m:t>2</m:t>
                          </m:r>
                        </m:sup>
                      </m:sSup>
                      <m:nary>
                        <m:naryPr>
                          <m:chr m:val="∑"/>
                          <m:supHide m:val="on"/>
                          <m:ctrlPr>
                            <a:rPr lang="en-GB" sz="2000" i="1" smtClean="0">
                              <a:latin typeface="Cambria Math" panose="02040503050406030204" pitchFamily="18" charset="0"/>
                            </a:rPr>
                          </m:ctrlPr>
                        </m:naryPr>
                        <m:sub>
                          <m:r>
                            <m:rPr>
                              <m:brk m:alnAt="7"/>
                            </m:rPr>
                            <a:rPr lang="en-GB" sz="2000" b="0" i="1" smtClean="0">
                              <a:latin typeface="Cambria Math" panose="02040503050406030204" pitchFamily="18" charset="0"/>
                            </a:rPr>
                            <m:t>𝑛</m:t>
                          </m:r>
                          <m:r>
                            <a:rPr lang="en-GB" sz="2000" b="0" i="1" smtClean="0">
                              <a:latin typeface="Cambria Math" panose="02040503050406030204" pitchFamily="18" charset="0"/>
                            </a:rPr>
                            <m:t>𝑘</m:t>
                          </m:r>
                        </m:sub>
                        <m:sup/>
                        <m:e>
                          <m:f>
                            <m:fPr>
                              <m:ctrlPr>
                                <a:rPr lang="en-GB" sz="2000" i="1" smtClean="0">
                                  <a:latin typeface="Cambria Math" panose="02040503050406030204" pitchFamily="18" charset="0"/>
                                </a:rPr>
                              </m:ctrlPr>
                            </m:fPr>
                            <m:num>
                              <m:r>
                                <a:rPr lang="en-GB" sz="2000" b="0" i="1" smtClean="0">
                                  <a:latin typeface="Cambria Math" panose="02040503050406030204" pitchFamily="18" charset="0"/>
                                </a:rPr>
                                <m:t>𝑑</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𝑝</m:t>
                                  </m:r>
                                </m:e>
                                <m:sub>
                                  <m:r>
                                    <a:rPr lang="en-GB" sz="2000" b="0" i="1" smtClean="0">
                                      <a:latin typeface="Cambria Math" panose="02040503050406030204" pitchFamily="18" charset="0"/>
                                    </a:rPr>
                                    <m:t>𝑣</m:t>
                                  </m:r>
                                </m:sub>
                              </m:sSub>
                              <m:d>
                                <m:dPr>
                                  <m:ctrlPr>
                                    <a:rPr lang="en-GB" sz="2000" b="0" i="1" smtClean="0">
                                      <a:latin typeface="Cambria Math" panose="02040503050406030204" pitchFamily="18" charset="0"/>
                                    </a:rPr>
                                  </m:ctrlPr>
                                </m:dPr>
                                <m:e>
                                  <m:r>
                                    <a:rPr lang="en-GB" sz="2000" b="0" i="1" smtClean="0">
                                      <a:latin typeface="Cambria Math" panose="02040503050406030204" pitchFamily="18" charset="0"/>
                                    </a:rPr>
                                    <m:t>𝑛𝑘</m:t>
                                  </m:r>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𝐸</m:t>
                                      </m:r>
                                    </m:e>
                                    <m:sub>
                                      <m:r>
                                        <a:rPr lang="en-GB" sz="2000" b="0" i="1" smtClean="0">
                                          <a:latin typeface="Cambria Math" panose="02040503050406030204" pitchFamily="18" charset="0"/>
                                          <a:ea typeface="Cambria Math" panose="02040503050406030204" pitchFamily="18" charset="0"/>
                                        </a:rPr>
                                        <m:t>𝑒</m:t>
                                      </m:r>
                                    </m:sub>
                                  </m:sSub>
                                </m:e>
                              </m:d>
                            </m:num>
                            <m:den>
                              <m:r>
                                <a:rPr lang="en-GB" sz="2000" b="0" i="1" smtClean="0">
                                  <a:latin typeface="Cambria Math" panose="02040503050406030204" pitchFamily="18" charset="0"/>
                                </a:rPr>
                                <m:t>𝑑</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𝐸</m:t>
                                  </m:r>
                                </m:e>
                                <m:sub>
                                  <m:r>
                                    <a:rPr lang="en-GB" sz="2000" b="0" i="1" smtClean="0">
                                      <a:latin typeface="Cambria Math" panose="02040503050406030204" pitchFamily="18" charset="0"/>
                                    </a:rPr>
                                    <m:t>𝑒</m:t>
                                  </m:r>
                                </m:sub>
                              </m:sSub>
                            </m:den>
                          </m:f>
                        </m:e>
                      </m:nary>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𝑔</m:t>
                          </m:r>
                        </m:e>
                        <m:sub>
                          <m:r>
                            <a:rPr lang="en-GB" sz="2000" b="0" i="1" smtClean="0">
                              <a:latin typeface="Cambria Math" panose="02040503050406030204" pitchFamily="18" charset="0"/>
                              <a:ea typeface="Cambria Math" panose="02040503050406030204" pitchFamily="18" charset="0"/>
                            </a:rPr>
                            <m:t>𝜒</m:t>
                          </m:r>
                        </m:sub>
                      </m:sSub>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𝑣</m:t>
                          </m:r>
                        </m:e>
                        <m:sub>
                          <m:r>
                            <m:rPr>
                              <m:nor/>
                            </m:rPr>
                            <a:rPr lang="en-GB" sz="2000" b="0" i="0" smtClean="0">
                              <a:latin typeface="Cambria Math" panose="02040503050406030204" pitchFamily="18" charset="0"/>
                              <a:ea typeface="Cambria Math" panose="02040503050406030204" pitchFamily="18" charset="0"/>
                            </a:rPr>
                            <m:t>min</m:t>
                          </m:r>
                        </m:sub>
                      </m:sSub>
                      <m:r>
                        <a:rPr lang="en-GB" sz="2000" b="0" i="1" smtClean="0">
                          <a:latin typeface="Cambria Math" panose="02040503050406030204" pitchFamily="18" charset="0"/>
                          <a:ea typeface="Cambria Math" panose="02040503050406030204" pitchFamily="18" charset="0"/>
                        </a:rPr>
                        <m:t>)</m:t>
                      </m:r>
                    </m:oMath>
                  </m:oMathPara>
                </a14:m>
                <a:endParaRPr lang="en-GB" sz="2000" dirty="0"/>
              </a:p>
            </p:txBody>
          </p:sp>
        </mc:Choice>
        <mc:Fallback xmlns="">
          <p:sp>
            <p:nvSpPr>
              <p:cNvPr id="5" name="TextBox 4">
                <a:extLst>
                  <a:ext uri="{FF2B5EF4-FFF2-40B4-BE49-F238E27FC236}">
                    <a16:creationId xmlns:a16="http://schemas.microsoft.com/office/drawing/2014/main" id="{FF033D85-8E6A-3BE5-2568-0B17DCA53E52}"/>
                  </a:ext>
                </a:extLst>
              </p:cNvPr>
              <p:cNvSpPr txBox="1">
                <a:spLocks noRot="1" noChangeAspect="1" noMove="1" noResize="1" noEditPoints="1" noAdjustHandles="1" noChangeArrowheads="1" noChangeShapeType="1" noTextEdit="1"/>
              </p:cNvSpPr>
              <p:nvPr/>
            </p:nvSpPr>
            <p:spPr>
              <a:xfrm>
                <a:off x="5950527" y="3169450"/>
                <a:ext cx="5869427" cy="78386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DB310DF-54B7-BE87-C059-6AC32B7F9123}"/>
                  </a:ext>
                </a:extLst>
              </p:cNvPr>
              <p:cNvSpPr txBox="1"/>
              <p:nvPr/>
            </p:nvSpPr>
            <p:spPr>
              <a:xfrm>
                <a:off x="5853545" y="938554"/>
                <a:ext cx="3463637" cy="992516"/>
              </a:xfrm>
              <a:prstGeom prst="rect">
                <a:avLst/>
              </a:prstGeom>
              <a:noFill/>
              <a:ln w="19050">
                <a:solidFill>
                  <a:schemeClr val="accent5"/>
                </a:solidFill>
              </a:ln>
            </p:spPr>
            <p:txBody>
              <a:bodyPr wrap="square" rtlCol="0">
                <a:spAutoFit/>
              </a:bodyPr>
              <a:lstStyle/>
              <a:p>
                <a:pPr marL="285750" indent="-285750" algn="ctr">
                  <a:buFont typeface="Arial" panose="020B0604020202020204" pitchFamily="34" charset="0"/>
                  <a:buChar char="•"/>
                </a:pPr>
                <a:r>
                  <a:rPr lang="en-GB" dirty="0"/>
                  <a:t>Local DM density,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𝜌</m:t>
                        </m:r>
                      </m:e>
                      <m:sub>
                        <m:r>
                          <a:rPr lang="en-GB" b="0" i="1" smtClean="0">
                            <a:latin typeface="Cambria Math" panose="02040503050406030204" pitchFamily="18" charset="0"/>
                            <a:ea typeface="Cambria Math" panose="02040503050406030204" pitchFamily="18" charset="0"/>
                          </a:rPr>
                          <m:t>𝜒</m:t>
                        </m:r>
                      </m:sub>
                    </m:sSub>
                  </m:oMath>
                </a14:m>
                <a:endParaRPr lang="en-GB" dirty="0"/>
              </a:p>
              <a:p>
                <a:pPr marL="285750" indent="-285750" algn="ctr">
                  <a:buFont typeface="Arial" panose="020B0604020202020204" pitchFamily="34" charset="0"/>
                  <a:buChar char="•"/>
                </a:pPr>
                <a:r>
                  <a:rPr lang="en-GB" b="1" dirty="0"/>
                  <a:t>DM model mass, </a:t>
                </a:r>
                <a14:m>
                  <m:oMath xmlns:m="http://schemas.openxmlformats.org/officeDocument/2006/math">
                    <m:sSub>
                      <m:sSubPr>
                        <m:ctrlPr>
                          <a:rPr lang="en-GB" b="1" i="1" smtClean="0">
                            <a:latin typeface="Cambria Math" panose="02040503050406030204" pitchFamily="18" charset="0"/>
                          </a:rPr>
                        </m:ctrlPr>
                      </m:sSubPr>
                      <m:e>
                        <m:r>
                          <a:rPr lang="en-GB" b="1" i="1" smtClean="0">
                            <a:latin typeface="Cambria Math" panose="02040503050406030204" pitchFamily="18" charset="0"/>
                          </a:rPr>
                          <m:t>𝒎</m:t>
                        </m:r>
                      </m:e>
                      <m:sub>
                        <m:r>
                          <a:rPr lang="en-GB" b="1" i="1" smtClean="0">
                            <a:latin typeface="Cambria Math" panose="02040503050406030204" pitchFamily="18" charset="0"/>
                            <a:ea typeface="Cambria Math" panose="02040503050406030204" pitchFamily="18" charset="0"/>
                          </a:rPr>
                          <m:t>𝝌</m:t>
                        </m:r>
                      </m:sub>
                    </m:sSub>
                  </m:oMath>
                </a14:m>
                <a:endParaRPr lang="en-GB" b="1" dirty="0"/>
              </a:p>
              <a:p>
                <a:pPr marL="285750" indent="-285750" algn="ctr">
                  <a:buFont typeface="Arial" panose="020B0604020202020204" pitchFamily="34" charset="0"/>
                  <a:buChar char="•"/>
                </a:pPr>
                <a:r>
                  <a:rPr lang="en-GB" b="1" dirty="0"/>
                  <a:t>DM model cross-section, </a:t>
                </a:r>
                <a14:m>
                  <m:oMath xmlns:m="http://schemas.openxmlformats.org/officeDocument/2006/math">
                    <m:sSub>
                      <m:sSubPr>
                        <m:ctrlPr>
                          <a:rPr lang="en-GB" b="1" i="1" smtClean="0">
                            <a:latin typeface="Cambria Math" panose="02040503050406030204" pitchFamily="18" charset="0"/>
                            <a:ea typeface="Cambria Math" panose="02040503050406030204" pitchFamily="18" charset="0"/>
                          </a:rPr>
                        </m:ctrlPr>
                      </m:sSubPr>
                      <m:e>
                        <m:r>
                          <a:rPr lang="en-GB" b="1" i="1" smtClean="0">
                            <a:latin typeface="Cambria Math" panose="02040503050406030204" pitchFamily="18" charset="0"/>
                            <a:ea typeface="Cambria Math" panose="02040503050406030204" pitchFamily="18" charset="0"/>
                          </a:rPr>
                          <m:t>𝝈</m:t>
                        </m:r>
                      </m:e>
                      <m:sub>
                        <m:r>
                          <a:rPr lang="en-GB" b="1" i="1" smtClean="0">
                            <a:latin typeface="Cambria Math" panose="02040503050406030204" pitchFamily="18" charset="0"/>
                            <a:ea typeface="Cambria Math" panose="02040503050406030204" pitchFamily="18" charset="0"/>
                          </a:rPr>
                          <m:t>𝝌</m:t>
                        </m:r>
                      </m:sub>
                    </m:sSub>
                  </m:oMath>
                </a14:m>
                <a:endParaRPr lang="en-GB" b="1" dirty="0"/>
              </a:p>
            </p:txBody>
          </p:sp>
        </mc:Choice>
        <mc:Fallback xmlns="">
          <p:sp>
            <p:nvSpPr>
              <p:cNvPr id="11" name="TextBox 10">
                <a:extLst>
                  <a:ext uri="{FF2B5EF4-FFF2-40B4-BE49-F238E27FC236}">
                    <a16:creationId xmlns:a16="http://schemas.microsoft.com/office/drawing/2014/main" id="{3DB310DF-54B7-BE87-C059-6AC32B7F9123}"/>
                  </a:ext>
                </a:extLst>
              </p:cNvPr>
              <p:cNvSpPr txBox="1">
                <a:spLocks noRot="1" noChangeAspect="1" noMove="1" noResize="1" noEditPoints="1" noAdjustHandles="1" noChangeArrowheads="1" noChangeShapeType="1" noTextEdit="1"/>
              </p:cNvSpPr>
              <p:nvPr/>
            </p:nvSpPr>
            <p:spPr>
              <a:xfrm>
                <a:off x="5853545" y="938554"/>
                <a:ext cx="3463637" cy="992516"/>
              </a:xfrm>
              <a:prstGeom prst="rect">
                <a:avLst/>
              </a:prstGeom>
              <a:blipFill>
                <a:blip r:embed="rId6"/>
                <a:stretch>
                  <a:fillRect l="-701" t="-3012" b="-4819"/>
                </a:stretch>
              </a:blipFill>
              <a:ln w="19050">
                <a:solidFill>
                  <a:schemeClr val="accent5"/>
                </a:solidFill>
              </a:ln>
            </p:spPr>
            <p:txBody>
              <a:bodyPr/>
              <a:lstStyle/>
              <a:p>
                <a:r>
                  <a:rPr lang="en-GB">
                    <a:noFill/>
                  </a:rPr>
                  <a:t> </a:t>
                </a:r>
              </a:p>
            </p:txBody>
          </p:sp>
        </mc:Fallback>
      </mc:AlternateContent>
      <p:sp>
        <p:nvSpPr>
          <p:cNvPr id="20" name="TextBox 19">
            <a:extLst>
              <a:ext uri="{FF2B5EF4-FFF2-40B4-BE49-F238E27FC236}">
                <a16:creationId xmlns:a16="http://schemas.microsoft.com/office/drawing/2014/main" id="{D7320279-33E2-ED4B-732E-B35957C1B453}"/>
              </a:ext>
            </a:extLst>
          </p:cNvPr>
          <p:cNvSpPr txBox="1"/>
          <p:nvPr/>
        </p:nvSpPr>
        <p:spPr>
          <a:xfrm>
            <a:off x="8444346" y="2123028"/>
            <a:ext cx="1870364" cy="646331"/>
          </a:xfrm>
          <a:prstGeom prst="rect">
            <a:avLst/>
          </a:prstGeom>
          <a:noFill/>
          <a:ln w="19050">
            <a:solidFill>
              <a:schemeClr val="accent4"/>
            </a:solidFill>
          </a:ln>
        </p:spPr>
        <p:txBody>
          <a:bodyPr wrap="square" rtlCol="0">
            <a:spAutoFit/>
          </a:bodyPr>
          <a:lstStyle/>
          <a:p>
            <a:pPr algn="ctr"/>
            <a:r>
              <a:rPr lang="en-GB" dirty="0"/>
              <a:t>Helm nuclear form factor</a:t>
            </a:r>
          </a:p>
        </p:txBody>
      </p:sp>
      <p:cxnSp>
        <p:nvCxnSpPr>
          <p:cNvPr id="22" name="Connector: Curved 21">
            <a:extLst>
              <a:ext uri="{FF2B5EF4-FFF2-40B4-BE49-F238E27FC236}">
                <a16:creationId xmlns:a16="http://schemas.microsoft.com/office/drawing/2014/main" id="{AEFBFD2F-4473-5662-6EB1-C55150DA6F13}"/>
              </a:ext>
            </a:extLst>
          </p:cNvPr>
          <p:cNvCxnSpPr>
            <a:cxnSpLocks/>
            <a:stCxn id="20" idx="1"/>
          </p:cNvCxnSpPr>
          <p:nvPr/>
        </p:nvCxnSpPr>
        <p:spPr>
          <a:xfrm rot="10800000" flipV="1">
            <a:off x="8298874" y="2446193"/>
            <a:ext cx="145473" cy="781915"/>
          </a:xfrm>
          <a:prstGeom prst="curvedConnector2">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F1FA551-6235-5849-577C-9C76642B70F1}"/>
              </a:ext>
            </a:extLst>
          </p:cNvPr>
          <p:cNvSpPr txBox="1"/>
          <p:nvPr/>
        </p:nvSpPr>
        <p:spPr>
          <a:xfrm>
            <a:off x="9564538" y="1113891"/>
            <a:ext cx="2071255" cy="646331"/>
          </a:xfrm>
          <a:prstGeom prst="rect">
            <a:avLst/>
          </a:prstGeom>
          <a:noFill/>
          <a:ln w="19050">
            <a:solidFill>
              <a:schemeClr val="accent2"/>
            </a:solidFill>
          </a:ln>
        </p:spPr>
        <p:txBody>
          <a:bodyPr wrap="square" rtlCol="0">
            <a:spAutoFit/>
          </a:bodyPr>
          <a:lstStyle/>
          <a:p>
            <a:pPr algn="ctr"/>
            <a:r>
              <a:rPr lang="en-GB" dirty="0"/>
              <a:t>DM local velocity distribution</a:t>
            </a:r>
          </a:p>
        </p:txBody>
      </p:sp>
      <p:cxnSp>
        <p:nvCxnSpPr>
          <p:cNvPr id="28" name="Connector: Curved 27">
            <a:extLst>
              <a:ext uri="{FF2B5EF4-FFF2-40B4-BE49-F238E27FC236}">
                <a16:creationId xmlns:a16="http://schemas.microsoft.com/office/drawing/2014/main" id="{0F3133FF-F98B-F381-1A3D-94744906B1BE}"/>
              </a:ext>
            </a:extLst>
          </p:cNvPr>
          <p:cNvCxnSpPr>
            <a:stCxn id="26" idx="2"/>
          </p:cNvCxnSpPr>
          <p:nvPr/>
        </p:nvCxnSpPr>
        <p:spPr>
          <a:xfrm rot="16200000" flipH="1">
            <a:off x="10045035" y="2315352"/>
            <a:ext cx="1523305" cy="41304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5071CF4-6C38-261A-2DFE-30693252271B}"/>
              </a:ext>
            </a:extLst>
          </p:cNvPr>
          <p:cNvSpPr txBox="1"/>
          <p:nvPr/>
        </p:nvSpPr>
        <p:spPr>
          <a:xfrm>
            <a:off x="6096000" y="5285614"/>
            <a:ext cx="5539793" cy="523220"/>
          </a:xfrm>
          <a:prstGeom prst="rect">
            <a:avLst/>
          </a:prstGeom>
          <a:noFill/>
          <a:ln w="28575">
            <a:solidFill>
              <a:schemeClr val="accent1"/>
            </a:solidFill>
          </a:ln>
        </p:spPr>
        <p:txBody>
          <a:bodyPr wrap="square" rtlCol="0">
            <a:spAutoFit/>
          </a:bodyPr>
          <a:lstStyle/>
          <a:p>
            <a:pPr algn="ctr"/>
            <a:r>
              <a:rPr lang="en-GB" sz="2800" dirty="0"/>
              <a:t>Migdal transition probabilities</a:t>
            </a:r>
          </a:p>
        </p:txBody>
      </p:sp>
      <p:cxnSp>
        <p:nvCxnSpPr>
          <p:cNvPr id="35" name="Connector: Curved 34">
            <a:extLst>
              <a:ext uri="{FF2B5EF4-FFF2-40B4-BE49-F238E27FC236}">
                <a16:creationId xmlns:a16="http://schemas.microsoft.com/office/drawing/2014/main" id="{BF90C3EE-990D-F9C6-0BCA-A6D59DEFFF88}"/>
              </a:ext>
            </a:extLst>
          </p:cNvPr>
          <p:cNvCxnSpPr>
            <a:cxnSpLocks/>
            <a:stCxn id="31" idx="0"/>
          </p:cNvCxnSpPr>
          <p:nvPr/>
        </p:nvCxnSpPr>
        <p:spPr>
          <a:xfrm rot="5400000" flipH="1" flipV="1">
            <a:off x="8713596" y="4155553"/>
            <a:ext cx="1282363" cy="977760"/>
          </a:xfrm>
          <a:prstGeom prst="curved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9546AAF-6138-0B87-3EB9-C42DB8A96634}"/>
              </a:ext>
            </a:extLst>
          </p:cNvPr>
          <p:cNvCxnSpPr>
            <a:cxnSpLocks/>
          </p:cNvCxnSpPr>
          <p:nvPr/>
        </p:nvCxnSpPr>
        <p:spPr>
          <a:xfrm>
            <a:off x="7592290" y="1973799"/>
            <a:ext cx="69272" cy="1096148"/>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0542A59-6810-E408-BC4A-C956BA997BBF}"/>
              </a:ext>
            </a:extLst>
          </p:cNvPr>
          <p:cNvGrpSpPr/>
          <p:nvPr/>
        </p:nvGrpSpPr>
        <p:grpSpPr>
          <a:xfrm>
            <a:off x="58311" y="1033982"/>
            <a:ext cx="5254904" cy="4843677"/>
            <a:chOff x="6400801" y="1033982"/>
            <a:chExt cx="5254904" cy="4843677"/>
          </a:xfrm>
        </p:grpSpPr>
        <p:pic>
          <p:nvPicPr>
            <p:cNvPr id="8" name="Picture 7">
              <a:extLst>
                <a:ext uri="{FF2B5EF4-FFF2-40B4-BE49-F238E27FC236}">
                  <a16:creationId xmlns:a16="http://schemas.microsoft.com/office/drawing/2014/main" id="{47BF2E25-352A-4644-2BAB-3FCB0C5E35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400801" y="1608991"/>
              <a:ext cx="5254904" cy="426866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43A0F02-A183-90D7-88FA-E68F01ECE5CA}"/>
                    </a:ext>
                  </a:extLst>
                </p:cNvPr>
                <p:cNvSpPr txBox="1"/>
                <p:nvPr/>
              </p:nvSpPr>
              <p:spPr>
                <a:xfrm>
                  <a:off x="7342047" y="1033982"/>
                  <a:ext cx="4213505" cy="676083"/>
                </a:xfrm>
                <a:prstGeom prst="rect">
                  <a:avLst/>
                </a:prstGeom>
                <a:noFill/>
              </p:spPr>
              <p:txBody>
                <a:bodyPr wrap="square" rtlCol="0" anchor="ctr">
                  <a:spAutoFit/>
                </a:bodyPr>
                <a:lstStyle/>
                <a:p>
                  <a:pPr algn="ctr"/>
                  <a:r>
                    <a:rPr lang="en-GB" dirty="0"/>
                    <a:t>For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𝜒</m:t>
                          </m:r>
                        </m:sub>
                      </m:sSub>
                      <m:r>
                        <a:rPr lang="en-GB" b="0" i="1" smtClean="0">
                          <a:latin typeface="Cambria Math" panose="02040503050406030204" pitchFamily="18" charset="0"/>
                        </a:rPr>
                        <m:t>=0.5 </m:t>
                      </m:r>
                      <m:r>
                        <m:rPr>
                          <m:nor/>
                        </m:rPr>
                        <a:rPr lang="en-GB" b="0" i="0" smtClean="0">
                          <a:latin typeface="Cambria Math" panose="02040503050406030204" pitchFamily="18" charset="0"/>
                        </a:rPr>
                        <m:t>GeV</m:t>
                      </m:r>
                    </m:oMath>
                  </a14:m>
                  <a:r>
                    <a:rPr lang="en-GB" dirty="0"/>
                    <a:t> with </a:t>
                  </a:r>
                  <a14:m>
                    <m:oMath xmlns:m="http://schemas.openxmlformats.org/officeDocument/2006/math">
                      <m:sSub>
                        <m:sSubPr>
                          <m:ctrlPr>
                            <a:rPr lang="en-GB" i="1" smtClean="0">
                              <a:latin typeface="Cambria Math" panose="02040503050406030204" pitchFamily="18" charset="0"/>
                            </a:rPr>
                          </m:ctrlPr>
                        </m:sSubPr>
                        <m:e>
                          <m:r>
                            <m:rPr>
                              <m:sty m:val="p"/>
                            </m:rPr>
                            <a:rPr lang="en-GB" b="0" i="1" smtClean="0">
                              <a:latin typeface="Cambria Math" panose="02040503050406030204" pitchFamily="18" charset="0"/>
                            </a:rPr>
                            <m:t>σ</m:t>
                          </m:r>
                        </m:e>
                        <m:sub>
                          <m:r>
                            <m:rPr>
                              <m:sty m:val="p"/>
                            </m:rPr>
                            <a:rPr lang="en-GB" b="0" i="1" smtClean="0">
                              <a:latin typeface="Cambria Math" panose="02040503050406030204" pitchFamily="18" charset="0"/>
                            </a:rPr>
                            <m:t>χ</m:t>
                          </m:r>
                        </m:sub>
                      </m:sSub>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−37</m:t>
                          </m:r>
                        </m:sup>
                      </m:sSup>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r>
                            <m:rPr>
                              <m:nor/>
                            </m:rPr>
                            <a:rPr lang="en-GB" b="0" i="0" smtClean="0">
                              <a:latin typeface="Cambria Math" panose="02040503050406030204" pitchFamily="18" charset="0"/>
                            </a:rPr>
                            <m:t>cm</m:t>
                          </m:r>
                        </m:e>
                        <m:sup>
                          <m:r>
                            <a:rPr lang="en-GB" b="0" i="1" smtClean="0">
                              <a:latin typeface="Cambria Math" panose="02040503050406030204" pitchFamily="18" charset="0"/>
                            </a:rPr>
                            <m:t>2</m:t>
                          </m:r>
                        </m:sup>
                      </m:sSup>
                    </m:oMath>
                  </a14:m>
                  <a:endParaRPr lang="en-GB" dirty="0"/>
                </a:p>
                <a:p>
                  <a:pPr algn="ctr"/>
                  <a:endParaRPr lang="en-GB" dirty="0"/>
                </a:p>
              </p:txBody>
            </p:sp>
          </mc:Choice>
          <mc:Fallback xmlns="">
            <p:sp>
              <p:nvSpPr>
                <p:cNvPr id="9" name="TextBox 8">
                  <a:extLst>
                    <a:ext uri="{FF2B5EF4-FFF2-40B4-BE49-F238E27FC236}">
                      <a16:creationId xmlns:a16="http://schemas.microsoft.com/office/drawing/2014/main" id="{343A0F02-A183-90D7-88FA-E68F01ECE5CA}"/>
                    </a:ext>
                  </a:extLst>
                </p:cNvPr>
                <p:cNvSpPr txBox="1">
                  <a:spLocks noRot="1" noChangeAspect="1" noMove="1" noResize="1" noEditPoints="1" noAdjustHandles="1" noChangeArrowheads="1" noChangeShapeType="1" noTextEdit="1"/>
                </p:cNvSpPr>
                <p:nvPr/>
              </p:nvSpPr>
              <p:spPr>
                <a:xfrm>
                  <a:off x="7342047" y="1033982"/>
                  <a:ext cx="4213505" cy="676083"/>
                </a:xfrm>
                <a:prstGeom prst="rect">
                  <a:avLst/>
                </a:prstGeom>
                <a:blipFill>
                  <a:blip r:embed="rId8"/>
                  <a:stretch>
                    <a:fillRect t="-4505"/>
                  </a:stretch>
                </a:blipFill>
              </p:spPr>
              <p:txBody>
                <a:bodyPr/>
                <a:lstStyle/>
                <a:p>
                  <a:r>
                    <a:rPr lang="en-GB">
                      <a:noFill/>
                    </a:rPr>
                    <a:t> </a:t>
                  </a:r>
                </a:p>
              </p:txBody>
            </p:sp>
          </mc:Fallback>
        </mc:AlternateContent>
      </p:grpSp>
    </p:spTree>
    <p:extLst>
      <p:ext uri="{BB962C8B-B14F-4D97-AF65-F5344CB8AC3E}">
        <p14:creationId xmlns:p14="http://schemas.microsoft.com/office/powerpoint/2010/main" val="14949659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6"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3D541-50FC-B146-0CBB-BD5D0ED631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3F915F-E407-4ABE-1519-32C72BC28A9C}"/>
              </a:ext>
            </a:extLst>
          </p:cNvPr>
          <p:cNvSpPr>
            <a:spLocks noGrp="1"/>
          </p:cNvSpPr>
          <p:nvPr>
            <p:ph type="title"/>
          </p:nvPr>
        </p:nvSpPr>
        <p:spPr/>
        <p:txBody>
          <a:bodyPr/>
          <a:lstStyle/>
          <a:p>
            <a:r>
              <a:rPr lang="en-GB" dirty="0"/>
              <a:t>Template generation</a:t>
            </a:r>
          </a:p>
        </p:txBody>
      </p:sp>
      <p:sp>
        <p:nvSpPr>
          <p:cNvPr id="3" name="Footer Placeholder 2">
            <a:extLst>
              <a:ext uri="{FF2B5EF4-FFF2-40B4-BE49-F238E27FC236}">
                <a16:creationId xmlns:a16="http://schemas.microsoft.com/office/drawing/2014/main" id="{77C45A49-262A-DB3D-68BA-0F405BD85537}"/>
              </a:ext>
            </a:extLst>
          </p:cNvPr>
          <p:cNvSpPr>
            <a:spLocks noGrp="1"/>
          </p:cNvSpPr>
          <p:nvPr>
            <p:ph type="ftr" sz="quarter" idx="3"/>
          </p:nvPr>
        </p:nvSpPr>
        <p:spPr>
          <a:xfrm>
            <a:off x="0" y="6492875"/>
            <a:ext cx="4826000" cy="365125"/>
          </a:xfrm>
        </p:spPr>
        <p:txBody>
          <a:bodyPr/>
          <a:lstStyle/>
          <a:p>
            <a:r>
              <a:rPr lang="en-GB"/>
              <a:t>Migdal Effect in XLZD – Lorenzo Principe - CDM Meeting 2025</a:t>
            </a:r>
            <a:endParaRPr lang="en-GB" dirty="0"/>
          </a:p>
        </p:txBody>
      </p:sp>
      <p:sp>
        <p:nvSpPr>
          <p:cNvPr id="4" name="Slide Number Placeholder 3">
            <a:extLst>
              <a:ext uri="{FF2B5EF4-FFF2-40B4-BE49-F238E27FC236}">
                <a16:creationId xmlns:a16="http://schemas.microsoft.com/office/drawing/2014/main" id="{49258AD6-E7F2-BE4E-0E56-86B995E4104C}"/>
              </a:ext>
            </a:extLst>
          </p:cNvPr>
          <p:cNvSpPr>
            <a:spLocks noGrp="1"/>
          </p:cNvSpPr>
          <p:nvPr>
            <p:ph type="sldNum" sz="quarter" idx="4"/>
          </p:nvPr>
        </p:nvSpPr>
        <p:spPr/>
        <p:txBody>
          <a:bodyPr/>
          <a:lstStyle/>
          <a:p>
            <a:fld id="{B545420C-B04E-4537-A50E-A6C5C9FE5166}" type="slidenum">
              <a:rPr lang="en-GB" smtClean="0"/>
              <a:pPr/>
              <a:t>17</a:t>
            </a:fld>
            <a:endParaRPr lang="en-GB" dirty="0"/>
          </a:p>
        </p:txBody>
      </p:sp>
      <p:pic>
        <p:nvPicPr>
          <p:cNvPr id="6" name="Picture 5" descr="A black cat in a circle&#10;&#10;AI-generated content may be incorrect.">
            <a:hlinkClick r:id="rId3"/>
            <a:extLst>
              <a:ext uri="{FF2B5EF4-FFF2-40B4-BE49-F238E27FC236}">
                <a16:creationId xmlns:a16="http://schemas.microsoft.com/office/drawing/2014/main" id="{8B5ED9DC-4BA4-EBA2-806A-75E036167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690" y="192082"/>
            <a:ext cx="609610" cy="609610"/>
          </a:xfrm>
          <a:prstGeom prst="rect">
            <a:avLst/>
          </a:prstGeom>
        </p:spPr>
      </p:pic>
      <p:sp>
        <p:nvSpPr>
          <p:cNvPr id="7" name="TextBox 6">
            <a:hlinkClick r:id="rId3"/>
            <a:extLst>
              <a:ext uri="{FF2B5EF4-FFF2-40B4-BE49-F238E27FC236}">
                <a16:creationId xmlns:a16="http://schemas.microsoft.com/office/drawing/2014/main" id="{C93E4F72-6364-A3AA-B134-99FD5250D278}"/>
              </a:ext>
            </a:extLst>
          </p:cNvPr>
          <p:cNvSpPr txBox="1"/>
          <p:nvPr/>
        </p:nvSpPr>
        <p:spPr>
          <a:xfrm>
            <a:off x="8775699" y="312221"/>
            <a:ext cx="2755896" cy="369332"/>
          </a:xfrm>
          <a:prstGeom prst="rect">
            <a:avLst/>
          </a:prstGeom>
          <a:solidFill>
            <a:srgbClr val="24292F"/>
          </a:solidFill>
        </p:spPr>
        <p:txBody>
          <a:bodyPr wrap="square" rtlCol="0">
            <a:spAutoFit/>
          </a:bodyPr>
          <a:lstStyle/>
          <a:p>
            <a:pPr algn="r"/>
            <a:r>
              <a:rPr lang="en-GB" dirty="0" err="1">
                <a:solidFill>
                  <a:srgbClr val="FFFFFF"/>
                </a:solidFill>
              </a:rPr>
              <a:t>Lorenzomag</a:t>
            </a:r>
            <a:r>
              <a:rPr lang="en-GB" dirty="0">
                <a:solidFill>
                  <a:srgbClr val="FFFFFF"/>
                </a:solidFill>
              </a:rPr>
              <a:t>/</a:t>
            </a:r>
            <a:r>
              <a:rPr lang="en-GB" dirty="0" err="1">
                <a:solidFill>
                  <a:srgbClr val="FFFFFF"/>
                </a:solidFill>
              </a:rPr>
              <a:t>flamedisx</a:t>
            </a:r>
            <a:endParaRPr lang="en-GB" dirty="0">
              <a:solidFill>
                <a:srgbClr val="FFFFFF"/>
              </a:solidFill>
            </a:endParaRPr>
          </a:p>
        </p:txBody>
      </p:sp>
      <p:pic>
        <p:nvPicPr>
          <p:cNvPr id="8" name="Picture 7">
            <a:extLst>
              <a:ext uri="{FF2B5EF4-FFF2-40B4-BE49-F238E27FC236}">
                <a16:creationId xmlns:a16="http://schemas.microsoft.com/office/drawing/2014/main" id="{A00016EA-1BD4-86DE-16A9-C66A3E0D5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7606" y="2337232"/>
            <a:ext cx="3548007" cy="28821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2221AF0-7220-ECE5-FC71-5C633D5A2ACA}"/>
                  </a:ext>
                </a:extLst>
              </p:cNvPr>
              <p:cNvSpPr txBox="1"/>
              <p:nvPr/>
            </p:nvSpPr>
            <p:spPr>
              <a:xfrm>
                <a:off x="88900" y="1638648"/>
                <a:ext cx="4213505" cy="676083"/>
              </a:xfrm>
              <a:prstGeom prst="rect">
                <a:avLst/>
              </a:prstGeom>
              <a:noFill/>
            </p:spPr>
            <p:txBody>
              <a:bodyPr wrap="square" rtlCol="0" anchor="ctr">
                <a:spAutoFit/>
              </a:bodyPr>
              <a:lstStyle/>
              <a:p>
                <a:pPr algn="ctr"/>
                <a:r>
                  <a:rPr lang="en-GB" dirty="0"/>
                  <a:t>For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𝜒</m:t>
                        </m:r>
                      </m:sub>
                    </m:sSub>
                    <m:r>
                      <a:rPr lang="en-GB" b="0" i="1" smtClean="0">
                        <a:latin typeface="Cambria Math" panose="02040503050406030204" pitchFamily="18" charset="0"/>
                      </a:rPr>
                      <m:t>=0.5 </m:t>
                    </m:r>
                    <m:r>
                      <m:rPr>
                        <m:nor/>
                      </m:rPr>
                      <a:rPr lang="en-GB" b="0" i="0" smtClean="0">
                        <a:latin typeface="Cambria Math" panose="02040503050406030204" pitchFamily="18" charset="0"/>
                      </a:rPr>
                      <m:t>GeV</m:t>
                    </m:r>
                  </m:oMath>
                </a14:m>
                <a:r>
                  <a:rPr lang="en-GB" dirty="0"/>
                  <a:t> with </a:t>
                </a:r>
                <a14:m>
                  <m:oMath xmlns:m="http://schemas.openxmlformats.org/officeDocument/2006/math">
                    <m:sSub>
                      <m:sSubPr>
                        <m:ctrlPr>
                          <a:rPr lang="en-GB" i="1" smtClean="0">
                            <a:latin typeface="Cambria Math" panose="02040503050406030204" pitchFamily="18" charset="0"/>
                          </a:rPr>
                        </m:ctrlPr>
                      </m:sSubPr>
                      <m:e>
                        <m:r>
                          <m:rPr>
                            <m:sty m:val="p"/>
                          </m:rPr>
                          <a:rPr lang="en-GB" b="0" i="1" smtClean="0">
                            <a:latin typeface="Cambria Math" panose="02040503050406030204" pitchFamily="18" charset="0"/>
                          </a:rPr>
                          <m:t>σ</m:t>
                        </m:r>
                      </m:e>
                      <m:sub>
                        <m:r>
                          <m:rPr>
                            <m:sty m:val="p"/>
                          </m:rPr>
                          <a:rPr lang="en-GB" b="0" i="1" smtClean="0">
                            <a:latin typeface="Cambria Math" panose="02040503050406030204" pitchFamily="18" charset="0"/>
                          </a:rPr>
                          <m:t>χ</m:t>
                        </m:r>
                      </m:sub>
                    </m:sSub>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−37</m:t>
                        </m:r>
                      </m:sup>
                    </m:sSup>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r>
                          <m:rPr>
                            <m:nor/>
                          </m:rPr>
                          <a:rPr lang="en-GB" b="0" i="0" smtClean="0">
                            <a:latin typeface="Cambria Math" panose="02040503050406030204" pitchFamily="18" charset="0"/>
                          </a:rPr>
                          <m:t>cm</m:t>
                        </m:r>
                      </m:e>
                      <m:sup>
                        <m:r>
                          <a:rPr lang="en-GB" b="0" i="1" smtClean="0">
                            <a:latin typeface="Cambria Math" panose="02040503050406030204" pitchFamily="18" charset="0"/>
                          </a:rPr>
                          <m:t>2</m:t>
                        </m:r>
                      </m:sup>
                    </m:sSup>
                  </m:oMath>
                </a14:m>
                <a:endParaRPr lang="en-GB" dirty="0"/>
              </a:p>
              <a:p>
                <a:pPr algn="ctr"/>
                <a:endParaRPr lang="en-GB" dirty="0"/>
              </a:p>
            </p:txBody>
          </p:sp>
        </mc:Choice>
        <mc:Fallback xmlns="">
          <p:sp>
            <p:nvSpPr>
              <p:cNvPr id="9" name="TextBox 8">
                <a:extLst>
                  <a:ext uri="{FF2B5EF4-FFF2-40B4-BE49-F238E27FC236}">
                    <a16:creationId xmlns:a16="http://schemas.microsoft.com/office/drawing/2014/main" id="{12221AF0-7220-ECE5-FC71-5C633D5A2ACA}"/>
                  </a:ext>
                </a:extLst>
              </p:cNvPr>
              <p:cNvSpPr txBox="1">
                <a:spLocks noRot="1" noChangeAspect="1" noMove="1" noResize="1" noEditPoints="1" noAdjustHandles="1" noChangeArrowheads="1" noChangeShapeType="1" noTextEdit="1"/>
              </p:cNvSpPr>
              <p:nvPr/>
            </p:nvSpPr>
            <p:spPr>
              <a:xfrm>
                <a:off x="88900" y="1638648"/>
                <a:ext cx="4213505" cy="676083"/>
              </a:xfrm>
              <a:prstGeom prst="rect">
                <a:avLst/>
              </a:prstGeom>
              <a:blipFill>
                <a:blip r:embed="rId6"/>
                <a:stretch>
                  <a:fillRect t="-4505"/>
                </a:stretch>
              </a:blipFill>
            </p:spPr>
            <p:txBody>
              <a:bodyPr/>
              <a:lstStyle/>
              <a:p>
                <a:r>
                  <a:rPr lang="en-GB">
                    <a:noFill/>
                  </a:rPr>
                  <a:t> </a:t>
                </a:r>
              </a:p>
            </p:txBody>
          </p:sp>
        </mc:Fallback>
      </mc:AlternateContent>
      <p:pic>
        <p:nvPicPr>
          <p:cNvPr id="10" name="Picture 9">
            <a:extLst>
              <a:ext uri="{FF2B5EF4-FFF2-40B4-BE49-F238E27FC236}">
                <a16:creationId xmlns:a16="http://schemas.microsoft.com/office/drawing/2014/main" id="{7E3F1A7B-BB55-A47B-C478-683E6AEF918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0540" r="21454"/>
          <a:stretch>
            <a:fillRect/>
          </a:stretch>
        </p:blipFill>
        <p:spPr>
          <a:xfrm rot="16200000">
            <a:off x="5570509" y="2091179"/>
            <a:ext cx="1275609" cy="3374226"/>
          </a:xfrm>
          <a:prstGeom prst="rect">
            <a:avLst/>
          </a:prstGeom>
        </p:spPr>
      </p:pic>
      <p:cxnSp>
        <p:nvCxnSpPr>
          <p:cNvPr id="15" name="Straight Arrow Connector 14">
            <a:extLst>
              <a:ext uri="{FF2B5EF4-FFF2-40B4-BE49-F238E27FC236}">
                <a16:creationId xmlns:a16="http://schemas.microsoft.com/office/drawing/2014/main" id="{8A41B8D3-4E5F-1E82-C602-4BB37EC41150}"/>
              </a:ext>
            </a:extLst>
          </p:cNvPr>
          <p:cNvCxnSpPr>
            <a:stCxn id="8" idx="3"/>
            <a:endCxn id="10" idx="0"/>
          </p:cNvCxnSpPr>
          <p:nvPr/>
        </p:nvCxnSpPr>
        <p:spPr>
          <a:xfrm>
            <a:off x="3655613" y="3778292"/>
            <a:ext cx="86558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A70C065-F54F-F24A-FAD3-CEE49D70DEE1}"/>
              </a:ext>
            </a:extLst>
          </p:cNvPr>
          <p:cNvCxnSpPr>
            <a:cxnSpLocks/>
            <a:stCxn id="10" idx="2"/>
          </p:cNvCxnSpPr>
          <p:nvPr/>
        </p:nvCxnSpPr>
        <p:spPr>
          <a:xfrm>
            <a:off x="7895427" y="3778291"/>
            <a:ext cx="880272"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241A761-901B-791D-D797-10A45B06BA6C}"/>
              </a:ext>
            </a:extLst>
          </p:cNvPr>
          <p:cNvSpPr txBox="1"/>
          <p:nvPr/>
        </p:nvSpPr>
        <p:spPr>
          <a:xfrm>
            <a:off x="4969673" y="1950111"/>
            <a:ext cx="2628900" cy="1015663"/>
          </a:xfrm>
          <a:prstGeom prst="rect">
            <a:avLst/>
          </a:prstGeom>
          <a:noFill/>
        </p:spPr>
        <p:txBody>
          <a:bodyPr wrap="square" rtlCol="0">
            <a:spAutoFit/>
          </a:bodyPr>
          <a:lstStyle/>
          <a:p>
            <a:pPr algn="ctr"/>
            <a:r>
              <a:rPr lang="en-GB" sz="2400" b="1" dirty="0" err="1"/>
              <a:t>FlameNEST</a:t>
            </a:r>
            <a:endParaRPr lang="en-GB" b="1" dirty="0"/>
          </a:p>
          <a:p>
            <a:pPr algn="ctr"/>
            <a:r>
              <a:rPr lang="en-IN" dirty="0">
                <a:solidFill>
                  <a:schemeClr val="tx1">
                    <a:lumMod val="65000"/>
                    <a:lumOff val="35000"/>
                  </a:schemeClr>
                </a:solidFill>
                <a:latin typeface="Montserrat" panose="00000500000000000000" pitchFamily="2" charset="0"/>
                <a:hlinkClick r:id="rId8">
                  <a:extLst>
                    <a:ext uri="{A12FA001-AC4F-418D-AE19-62706E023703}">
                      <ahyp:hlinkClr xmlns:ahyp="http://schemas.microsoft.com/office/drawing/2018/hyperlinkcolor" val="tx"/>
                    </a:ext>
                  </a:extLst>
                </a:hlinkClick>
              </a:rPr>
              <a:t>R.S. James et al 2022 JINST 17 P08012</a:t>
            </a:r>
            <a:endParaRPr lang="en-GB" dirty="0"/>
          </a:p>
        </p:txBody>
      </p:sp>
      <p:pic>
        <p:nvPicPr>
          <p:cNvPr id="25" name="Picture 24">
            <a:extLst>
              <a:ext uri="{FF2B5EF4-FFF2-40B4-BE49-F238E27FC236}">
                <a16:creationId xmlns:a16="http://schemas.microsoft.com/office/drawing/2014/main" id="{6B716D0C-DEDC-B37E-0376-B580F95BF8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1405" y="2457942"/>
            <a:ext cx="3238384" cy="2609898"/>
          </a:xfrm>
          <a:prstGeom prst="rect">
            <a:avLst/>
          </a:prstGeom>
        </p:spPr>
      </p:pic>
      <p:sp>
        <p:nvSpPr>
          <p:cNvPr id="27" name="TextBox 26">
            <a:extLst>
              <a:ext uri="{FF2B5EF4-FFF2-40B4-BE49-F238E27FC236}">
                <a16:creationId xmlns:a16="http://schemas.microsoft.com/office/drawing/2014/main" id="{6E9F2DB1-CF09-CC24-6197-F8B81C6527D7}"/>
              </a:ext>
            </a:extLst>
          </p:cNvPr>
          <p:cNvSpPr txBox="1"/>
          <p:nvPr/>
        </p:nvSpPr>
        <p:spPr>
          <a:xfrm>
            <a:off x="4441059" y="4850058"/>
            <a:ext cx="3644900" cy="923330"/>
          </a:xfrm>
          <a:prstGeom prst="rect">
            <a:avLst/>
          </a:prstGeom>
          <a:noFill/>
        </p:spPr>
        <p:txBody>
          <a:bodyPr wrap="square" rtlCol="0">
            <a:spAutoFit/>
          </a:bodyPr>
          <a:lstStyle/>
          <a:p>
            <a:pPr algn="ctr"/>
            <a:r>
              <a:rPr lang="en-GB" dirty="0"/>
              <a:t>Owen produced new and updated Light Collection Efficiency maps for </a:t>
            </a:r>
            <a:r>
              <a:rPr lang="en-GB" dirty="0" err="1"/>
              <a:t>FlameNEST</a:t>
            </a:r>
            <a:endParaRPr lang="en-GB" dirty="0"/>
          </a:p>
        </p:txBody>
      </p:sp>
    </p:spTree>
    <p:extLst>
      <p:ext uri="{BB962C8B-B14F-4D97-AF65-F5344CB8AC3E}">
        <p14:creationId xmlns:p14="http://schemas.microsoft.com/office/powerpoint/2010/main" val="4444250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3586-B8DE-0A65-A68A-17D2EDB1C5B8}"/>
              </a:ext>
            </a:extLst>
          </p:cNvPr>
          <p:cNvSpPr>
            <a:spLocks noGrp="1"/>
          </p:cNvSpPr>
          <p:nvPr>
            <p:ph type="title"/>
          </p:nvPr>
        </p:nvSpPr>
        <p:spPr/>
        <p:txBody>
          <a:bodyPr/>
          <a:lstStyle/>
          <a:p>
            <a:r>
              <a:rPr lang="en-GB" dirty="0"/>
              <a:t>Light Collection Efficiency map update</a:t>
            </a:r>
          </a:p>
        </p:txBody>
      </p:sp>
      <p:sp>
        <p:nvSpPr>
          <p:cNvPr id="3" name="Slide Number Placeholder 2">
            <a:extLst>
              <a:ext uri="{FF2B5EF4-FFF2-40B4-BE49-F238E27FC236}">
                <a16:creationId xmlns:a16="http://schemas.microsoft.com/office/drawing/2014/main" id="{6FA8DC25-2190-782A-7A7E-6F9A33068618}"/>
              </a:ext>
            </a:extLst>
          </p:cNvPr>
          <p:cNvSpPr>
            <a:spLocks noGrp="1"/>
          </p:cNvSpPr>
          <p:nvPr>
            <p:ph type="sldNum" sz="quarter" idx="4"/>
          </p:nvPr>
        </p:nvSpPr>
        <p:spPr/>
        <p:txBody>
          <a:bodyPr/>
          <a:lstStyle/>
          <a:p>
            <a:fld id="{B545420C-B04E-4537-A50E-A6C5C9FE5166}" type="slidenum">
              <a:rPr lang="en-GB" smtClean="0"/>
              <a:pPr/>
              <a:t>18</a:t>
            </a:fld>
            <a:endParaRPr lang="en-GB" dirty="0"/>
          </a:p>
        </p:txBody>
      </p:sp>
      <p:sp>
        <p:nvSpPr>
          <p:cNvPr id="4" name="Footer Placeholder 3">
            <a:extLst>
              <a:ext uri="{FF2B5EF4-FFF2-40B4-BE49-F238E27FC236}">
                <a16:creationId xmlns:a16="http://schemas.microsoft.com/office/drawing/2014/main" id="{7D96D553-12E2-79CD-7A00-8207980BFFE8}"/>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5" name="Rounded Rectangle 7">
            <a:extLst>
              <a:ext uri="{FF2B5EF4-FFF2-40B4-BE49-F238E27FC236}">
                <a16:creationId xmlns:a16="http://schemas.microsoft.com/office/drawing/2014/main" id="{0CCFEBB8-AA6F-CB28-35D4-50FBE537DA16}"/>
              </a:ext>
            </a:extLst>
          </p:cNvPr>
          <p:cNvSpPr/>
          <p:nvPr/>
        </p:nvSpPr>
        <p:spPr>
          <a:xfrm>
            <a:off x="818181" y="2195399"/>
            <a:ext cx="4689926" cy="3398957"/>
          </a:xfrm>
          <a:prstGeom prst="roundRect">
            <a:avLst>
              <a:gd name="adj" fmla="val 0"/>
            </a:avLst>
          </a:prstGeom>
          <a:solidFill>
            <a:srgbClr val="4878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ounded Rectangle 8">
            <a:extLst>
              <a:ext uri="{FF2B5EF4-FFF2-40B4-BE49-F238E27FC236}">
                <a16:creationId xmlns:a16="http://schemas.microsoft.com/office/drawing/2014/main" id="{0B82D2A9-1004-8935-A1B8-47EC45C3B096}"/>
              </a:ext>
            </a:extLst>
          </p:cNvPr>
          <p:cNvSpPr/>
          <p:nvPr/>
        </p:nvSpPr>
        <p:spPr>
          <a:xfrm>
            <a:off x="818181" y="1512110"/>
            <a:ext cx="4689926" cy="683288"/>
          </a:xfrm>
          <a:prstGeom prst="roundRect">
            <a:avLst>
              <a:gd name="adj" fmla="val 0"/>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Rounded Rectangle 9">
            <a:extLst>
              <a:ext uri="{FF2B5EF4-FFF2-40B4-BE49-F238E27FC236}">
                <a16:creationId xmlns:a16="http://schemas.microsoft.com/office/drawing/2014/main" id="{B964D79B-CA9B-75F9-9501-3DCD21F3BE7B}"/>
              </a:ext>
            </a:extLst>
          </p:cNvPr>
          <p:cNvSpPr/>
          <p:nvPr/>
        </p:nvSpPr>
        <p:spPr>
          <a:xfrm>
            <a:off x="818181" y="5588941"/>
            <a:ext cx="4689926" cy="421996"/>
          </a:xfrm>
          <a:prstGeom prst="roundRect">
            <a:avLst>
              <a:gd name="adj" fmla="val 0"/>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 name="Straight Arrow Connector 7">
            <a:extLst>
              <a:ext uri="{FF2B5EF4-FFF2-40B4-BE49-F238E27FC236}">
                <a16:creationId xmlns:a16="http://schemas.microsoft.com/office/drawing/2014/main" id="{0F8F77EC-915A-9E1A-B977-A212EBC7A1E5}"/>
              </a:ext>
            </a:extLst>
          </p:cNvPr>
          <p:cNvCxnSpPr>
            <a:cxnSpLocks/>
          </p:cNvCxnSpPr>
          <p:nvPr/>
        </p:nvCxnSpPr>
        <p:spPr>
          <a:xfrm flipV="1">
            <a:off x="3136943" y="3380947"/>
            <a:ext cx="369640" cy="44833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156458C-7426-2C4E-1EF1-C11B24BDABC3}"/>
              </a:ext>
            </a:extLst>
          </p:cNvPr>
          <p:cNvCxnSpPr>
            <a:cxnSpLocks/>
          </p:cNvCxnSpPr>
          <p:nvPr/>
        </p:nvCxnSpPr>
        <p:spPr>
          <a:xfrm>
            <a:off x="3136941" y="3845319"/>
            <a:ext cx="1335054" cy="1683986"/>
          </a:xfrm>
          <a:prstGeom prst="straightConnector1">
            <a:avLst/>
          </a:prstGeom>
          <a:ln w="38100">
            <a:gradFill>
              <a:gsLst>
                <a:gs pos="0">
                  <a:srgbClr val="FFFF00"/>
                </a:gs>
                <a:gs pos="100000">
                  <a:srgbClr val="888989"/>
                </a:gs>
              </a:gsLst>
              <a:lin ang="5400000" scaled="1"/>
            </a:gra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A590B58-35C9-DDB8-CE4A-0EFFF8420462}"/>
              </a:ext>
            </a:extLst>
          </p:cNvPr>
          <p:cNvCxnSpPr>
            <a:cxnSpLocks/>
          </p:cNvCxnSpPr>
          <p:nvPr/>
        </p:nvCxnSpPr>
        <p:spPr>
          <a:xfrm>
            <a:off x="3143730" y="3852637"/>
            <a:ext cx="496108" cy="4004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0E5DF39-1FA7-A270-D2AE-82FFF793ED32}"/>
              </a:ext>
            </a:extLst>
          </p:cNvPr>
          <p:cNvCxnSpPr>
            <a:cxnSpLocks/>
          </p:cNvCxnSpPr>
          <p:nvPr/>
        </p:nvCxnSpPr>
        <p:spPr>
          <a:xfrm flipH="1" flipV="1">
            <a:off x="2756601" y="2392826"/>
            <a:ext cx="380342" cy="1445961"/>
          </a:xfrm>
          <a:prstGeom prst="straightConnector1">
            <a:avLst/>
          </a:prstGeom>
          <a:ln w="38100">
            <a:gradFill>
              <a:gsLst>
                <a:gs pos="0">
                  <a:srgbClr val="FFFF00"/>
                </a:gs>
                <a:gs pos="74000">
                  <a:srgbClr val="48788B"/>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B5590D0-1007-B333-F2BF-0CD3771329B8}"/>
              </a:ext>
            </a:extLst>
          </p:cNvPr>
          <p:cNvCxnSpPr>
            <a:cxnSpLocks/>
          </p:cNvCxnSpPr>
          <p:nvPr/>
        </p:nvCxnSpPr>
        <p:spPr>
          <a:xfrm flipH="1" flipV="1">
            <a:off x="2707348" y="3647891"/>
            <a:ext cx="429592" cy="20693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4C66668-FB00-C525-34B7-A524DBCB95CF}"/>
              </a:ext>
            </a:extLst>
          </p:cNvPr>
          <p:cNvCxnSpPr>
            <a:cxnSpLocks/>
          </p:cNvCxnSpPr>
          <p:nvPr/>
        </p:nvCxnSpPr>
        <p:spPr>
          <a:xfrm flipH="1">
            <a:off x="2895537" y="3862143"/>
            <a:ext cx="248193" cy="3920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B7E662-A8A5-FA97-B574-BEC791FCB1E4}"/>
              </a:ext>
            </a:extLst>
          </p:cNvPr>
          <p:cNvCxnSpPr>
            <a:cxnSpLocks/>
          </p:cNvCxnSpPr>
          <p:nvPr/>
        </p:nvCxnSpPr>
        <p:spPr>
          <a:xfrm flipV="1">
            <a:off x="3544439" y="2183333"/>
            <a:ext cx="955901" cy="1159406"/>
          </a:xfrm>
          <a:prstGeom prst="straightConnector1">
            <a:avLst/>
          </a:prstGeom>
          <a:ln w="381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A1364B5-86DC-ACF6-3C41-EE3BA9CB0069}"/>
              </a:ext>
            </a:extLst>
          </p:cNvPr>
          <p:cNvCxnSpPr>
            <a:cxnSpLocks/>
          </p:cNvCxnSpPr>
          <p:nvPr/>
        </p:nvCxnSpPr>
        <p:spPr>
          <a:xfrm>
            <a:off x="4500340" y="2195398"/>
            <a:ext cx="810127" cy="769718"/>
          </a:xfrm>
          <a:prstGeom prst="straightConnector1">
            <a:avLst/>
          </a:prstGeom>
          <a:ln w="381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90BDE5E-9475-6CB9-927D-1323A10F932B}"/>
              </a:ext>
            </a:extLst>
          </p:cNvPr>
          <p:cNvCxnSpPr>
            <a:cxnSpLocks/>
          </p:cNvCxnSpPr>
          <p:nvPr/>
        </p:nvCxnSpPr>
        <p:spPr>
          <a:xfrm flipV="1">
            <a:off x="4500340" y="1512109"/>
            <a:ext cx="176463" cy="671224"/>
          </a:xfrm>
          <a:prstGeom prst="straightConnector1">
            <a:avLst/>
          </a:prstGeom>
          <a:ln w="381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8320D96-A17E-B5A4-52A4-07C833C6CCE9}"/>
              </a:ext>
            </a:extLst>
          </p:cNvPr>
          <p:cNvCxnSpPr>
            <a:cxnSpLocks/>
          </p:cNvCxnSpPr>
          <p:nvPr/>
        </p:nvCxnSpPr>
        <p:spPr>
          <a:xfrm>
            <a:off x="3639838" y="3900486"/>
            <a:ext cx="1765768" cy="14251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0263AAF-EC7E-506B-5124-5AD6D4CF7343}"/>
              </a:ext>
            </a:extLst>
          </p:cNvPr>
          <p:cNvCxnSpPr>
            <a:cxnSpLocks/>
          </p:cNvCxnSpPr>
          <p:nvPr/>
        </p:nvCxnSpPr>
        <p:spPr>
          <a:xfrm flipH="1">
            <a:off x="2604432" y="4108208"/>
            <a:ext cx="2852567" cy="184309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B81D0F95-67C8-8B4D-6569-9731B1698685}"/>
              </a:ext>
            </a:extLst>
          </p:cNvPr>
          <p:cNvGrpSpPr/>
          <p:nvPr/>
        </p:nvGrpSpPr>
        <p:grpSpPr>
          <a:xfrm>
            <a:off x="829624" y="1480393"/>
            <a:ext cx="1629255" cy="4505411"/>
            <a:chOff x="3688994" y="1499937"/>
            <a:chExt cx="1063431" cy="4505411"/>
          </a:xfrm>
        </p:grpSpPr>
        <p:sp>
          <p:nvSpPr>
            <p:cNvPr id="25" name="TextBox 23">
              <a:extLst>
                <a:ext uri="{FF2B5EF4-FFF2-40B4-BE49-F238E27FC236}">
                  <a16:creationId xmlns:a16="http://schemas.microsoft.com/office/drawing/2014/main" id="{06588CD6-4337-7E01-B153-179C379EF4FD}"/>
                </a:ext>
              </a:extLst>
            </p:cNvPr>
            <p:cNvSpPr txBox="1"/>
            <p:nvPr/>
          </p:nvSpPr>
          <p:spPr>
            <a:xfrm>
              <a:off x="3710147" y="1499937"/>
              <a:ext cx="103392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solidFill>
                    <a:schemeClr val="bg1">
                      <a:lumMod val="25000"/>
                    </a:schemeClr>
                  </a:solidFill>
                </a:rPr>
                <a:t>GXe</a:t>
              </a:r>
              <a:r>
                <a:rPr lang="en-US" b="1" dirty="0">
                  <a:solidFill>
                    <a:schemeClr val="bg1">
                      <a:lumMod val="25000"/>
                    </a:schemeClr>
                  </a:solidFill>
                </a:rPr>
                <a:t> Layer</a:t>
              </a:r>
            </a:p>
          </p:txBody>
        </p:sp>
        <p:sp>
          <p:nvSpPr>
            <p:cNvPr id="26" name="TextBox 24">
              <a:extLst>
                <a:ext uri="{FF2B5EF4-FFF2-40B4-BE49-F238E27FC236}">
                  <a16:creationId xmlns:a16="http://schemas.microsoft.com/office/drawing/2014/main" id="{73CA2B7B-78A5-8537-1652-AD7E3ACF5AC2}"/>
                </a:ext>
              </a:extLst>
            </p:cNvPr>
            <p:cNvSpPr txBox="1"/>
            <p:nvPr/>
          </p:nvSpPr>
          <p:spPr>
            <a:xfrm>
              <a:off x="3710147" y="2296892"/>
              <a:ext cx="104227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10000"/>
                      <a:lumOff val="90000"/>
                    </a:schemeClr>
                  </a:solidFill>
                </a:rPr>
                <a:t>LXe Layer</a:t>
              </a:r>
            </a:p>
          </p:txBody>
        </p:sp>
        <p:sp>
          <p:nvSpPr>
            <p:cNvPr id="27" name="TextBox 25">
              <a:extLst>
                <a:ext uri="{FF2B5EF4-FFF2-40B4-BE49-F238E27FC236}">
                  <a16:creationId xmlns:a16="http://schemas.microsoft.com/office/drawing/2014/main" id="{1BF730C0-92F6-C672-23D3-9893B164F69F}"/>
                </a:ext>
              </a:extLst>
            </p:cNvPr>
            <p:cNvSpPr txBox="1"/>
            <p:nvPr/>
          </p:nvSpPr>
          <p:spPr>
            <a:xfrm>
              <a:off x="3688994" y="5636016"/>
              <a:ext cx="104227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10000"/>
                      <a:lumOff val="90000"/>
                    </a:schemeClr>
                  </a:solidFill>
                </a:rPr>
                <a:t>LXe Layer</a:t>
              </a:r>
            </a:p>
          </p:txBody>
        </p:sp>
      </p:grpSp>
      <p:cxnSp>
        <p:nvCxnSpPr>
          <p:cNvPr id="22" name="Straight Arrow Connector 21">
            <a:extLst>
              <a:ext uri="{FF2B5EF4-FFF2-40B4-BE49-F238E27FC236}">
                <a16:creationId xmlns:a16="http://schemas.microsoft.com/office/drawing/2014/main" id="{7DEBC621-379A-2A06-3E0C-5DB7C3393C04}"/>
              </a:ext>
            </a:extLst>
          </p:cNvPr>
          <p:cNvCxnSpPr>
            <a:cxnSpLocks/>
          </p:cNvCxnSpPr>
          <p:nvPr/>
        </p:nvCxnSpPr>
        <p:spPr>
          <a:xfrm flipH="1">
            <a:off x="1976605" y="4260575"/>
            <a:ext cx="899732" cy="178843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BC01D548-47D3-4FA6-A616-10101885ADBD}"/>
              </a:ext>
            </a:extLst>
          </p:cNvPr>
          <p:cNvPicPr>
            <a:picLocks noChangeAspect="1"/>
          </p:cNvPicPr>
          <p:nvPr/>
        </p:nvPicPr>
        <p:blipFill>
          <a:blip r:embed="rId2"/>
          <a:stretch>
            <a:fillRect/>
          </a:stretch>
        </p:blipFill>
        <p:spPr>
          <a:xfrm>
            <a:off x="6976163" y="2560260"/>
            <a:ext cx="3890620" cy="3878902"/>
          </a:xfrm>
          <a:prstGeom prst="rect">
            <a:avLst/>
          </a:prstGeom>
        </p:spPr>
      </p:pic>
      <p:sp>
        <p:nvSpPr>
          <p:cNvPr id="32" name="TextBox 31">
            <a:extLst>
              <a:ext uri="{FF2B5EF4-FFF2-40B4-BE49-F238E27FC236}">
                <a16:creationId xmlns:a16="http://schemas.microsoft.com/office/drawing/2014/main" id="{0CEC21FE-BF49-61D2-B625-4E3C76E5E48B}"/>
              </a:ext>
            </a:extLst>
          </p:cNvPr>
          <p:cNvSpPr txBox="1"/>
          <p:nvPr/>
        </p:nvSpPr>
        <p:spPr>
          <a:xfrm>
            <a:off x="6128247" y="1152330"/>
            <a:ext cx="5852602" cy="830997"/>
          </a:xfrm>
          <a:prstGeom prst="rect">
            <a:avLst/>
          </a:prstGeom>
          <a:noFill/>
        </p:spPr>
        <p:txBody>
          <a:bodyPr wrap="square" rtlCol="0">
            <a:spAutoFit/>
          </a:bodyPr>
          <a:lstStyle/>
          <a:p>
            <a:pPr algn="ctr">
              <a:spcAft>
                <a:spcPts val="1200"/>
              </a:spcAft>
            </a:pPr>
            <a:r>
              <a:rPr lang="en-GB" sz="2400" dirty="0"/>
              <a:t>Simulated isotropic photon emissions at different z-coordinates of TPC</a:t>
            </a:r>
          </a:p>
        </p:txBody>
      </p:sp>
      <p:sp>
        <p:nvSpPr>
          <p:cNvPr id="36" name="TextBox 35">
            <a:extLst>
              <a:ext uri="{FF2B5EF4-FFF2-40B4-BE49-F238E27FC236}">
                <a16:creationId xmlns:a16="http://schemas.microsoft.com/office/drawing/2014/main" id="{1185F988-6B3A-B43C-C217-7DEC7F538032}"/>
              </a:ext>
            </a:extLst>
          </p:cNvPr>
          <p:cNvSpPr txBox="1"/>
          <p:nvPr/>
        </p:nvSpPr>
        <p:spPr>
          <a:xfrm>
            <a:off x="5967088" y="2000349"/>
            <a:ext cx="617492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2400" b="0" i="0" u="none" strike="noStrike" kern="1200" cap="none" spc="0" normalizeH="0" baseline="0" noProof="0" dirty="0">
                <a:ln>
                  <a:noFill/>
                </a:ln>
                <a:solidFill>
                  <a:srgbClr val="181818"/>
                </a:solidFill>
                <a:effectLst/>
                <a:uLnTx/>
                <a:uFillTx/>
                <a:latin typeface="Segoe UI"/>
                <a:ea typeface="+mn-ea"/>
                <a:cs typeface="+mn-cs"/>
              </a:rPr>
              <a:t>Measure efficiency of light collection</a:t>
            </a:r>
          </a:p>
        </p:txBody>
      </p:sp>
    </p:spTree>
    <p:extLst>
      <p:ext uri="{BB962C8B-B14F-4D97-AF65-F5344CB8AC3E}">
        <p14:creationId xmlns:p14="http://schemas.microsoft.com/office/powerpoint/2010/main" val="22391281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1"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7258A4D3-444D-B2AB-AC74-18BBB70D822E}"/>
              </a:ext>
            </a:extLst>
          </p:cNvPr>
          <p:cNvSpPr>
            <a:spLocks noGrp="1"/>
          </p:cNvSpPr>
          <p:nvPr>
            <p:ph type="title"/>
          </p:nvPr>
        </p:nvSpPr>
        <p:spPr/>
        <p:txBody>
          <a:bodyPr>
            <a:normAutofit/>
          </a:bodyPr>
          <a:lstStyle/>
          <a:p>
            <a:r>
              <a:rPr lang="en-GB" dirty="0"/>
              <a:t>Background Model</a:t>
            </a:r>
          </a:p>
        </p:txBody>
      </p:sp>
      <p:sp>
        <p:nvSpPr>
          <p:cNvPr id="3" name="Slide Number Placeholder 2">
            <a:extLst>
              <a:ext uri="{FF2B5EF4-FFF2-40B4-BE49-F238E27FC236}">
                <a16:creationId xmlns:a16="http://schemas.microsoft.com/office/drawing/2014/main" id="{C08DFC43-4817-3EA7-CE3A-AC3C1F0B69E7}"/>
              </a:ext>
            </a:extLst>
          </p:cNvPr>
          <p:cNvSpPr>
            <a:spLocks noGrp="1"/>
          </p:cNvSpPr>
          <p:nvPr>
            <p:ph type="sldNum" sz="quarter" idx="4"/>
          </p:nvPr>
        </p:nvSpPr>
        <p:spPr/>
        <p:txBody>
          <a:bodyPr/>
          <a:lstStyle/>
          <a:p>
            <a:fld id="{03749156-32FD-4DE1-988D-9807849EE3BF}" type="slidenum">
              <a:rPr lang="en-IN" smtClean="0"/>
              <a:pPr/>
              <a:t>19</a:t>
            </a:fld>
            <a:endParaRPr lang="en-IN" dirty="0"/>
          </a:p>
        </p:txBody>
      </p:sp>
      <p:sp>
        <p:nvSpPr>
          <p:cNvPr id="16" name="Footer Placeholder 15">
            <a:extLst>
              <a:ext uri="{FF2B5EF4-FFF2-40B4-BE49-F238E27FC236}">
                <a16:creationId xmlns:a16="http://schemas.microsoft.com/office/drawing/2014/main" id="{9D4F19F9-5DA3-1FD5-9A91-6D13A02C6DA0}"/>
              </a:ext>
            </a:extLst>
          </p:cNvPr>
          <p:cNvSpPr>
            <a:spLocks noGrp="1"/>
          </p:cNvSpPr>
          <p:nvPr>
            <p:ph type="ftr" sz="quarter" idx="3"/>
          </p:nvPr>
        </p:nvSpPr>
        <p:spPr/>
        <p:txBody>
          <a:bodyPr/>
          <a:lstStyle/>
          <a:p>
            <a:r>
              <a:rPr lang="en-GB"/>
              <a:t>Migdal Effect in XLZD – Lorenzo Principe - CDM Meeting 2025</a:t>
            </a:r>
            <a:endParaRPr lang="en-IN" dirty="0"/>
          </a:p>
        </p:txBody>
      </p:sp>
      <p:sp>
        <p:nvSpPr>
          <p:cNvPr id="5" name="Subtitle 2">
            <a:extLst>
              <a:ext uri="{FF2B5EF4-FFF2-40B4-BE49-F238E27FC236}">
                <a16:creationId xmlns:a16="http://schemas.microsoft.com/office/drawing/2014/main" id="{64F54F41-E2E7-F973-2C0A-2C7D11D3EE84}"/>
              </a:ext>
            </a:extLst>
          </p:cNvPr>
          <p:cNvSpPr txBox="1">
            <a:spLocks/>
          </p:cNvSpPr>
          <p:nvPr/>
        </p:nvSpPr>
        <p:spPr>
          <a:xfrm>
            <a:off x="6638925" y="200548"/>
            <a:ext cx="5173444" cy="757130"/>
          </a:xfrm>
          <a:prstGeom prst="rect">
            <a:avLst/>
          </a:prstGeom>
          <a:ln>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N" sz="1600" b="1" dirty="0">
                <a:latin typeface="Montserrat" panose="00000500000000000000" pitchFamily="2" charset="0"/>
              </a:rPr>
              <a:t>Backgrounds from impurities</a:t>
            </a:r>
            <a:r>
              <a:rPr lang="en-IN" sz="1600" dirty="0">
                <a:latin typeface="Montserrat" panose="00000500000000000000" pitchFamily="2" charset="0"/>
              </a:rPr>
              <a:t> in LXe (</a:t>
            </a:r>
            <a:r>
              <a:rPr lang="en-IN" sz="1600" baseline="30000" dirty="0">
                <a:latin typeface="Montserrat" panose="00000500000000000000" pitchFamily="2" charset="0"/>
              </a:rPr>
              <a:t>85</a:t>
            </a:r>
            <a:r>
              <a:rPr lang="en-IN" sz="1600" dirty="0">
                <a:latin typeface="Montserrat" panose="00000500000000000000" pitchFamily="2" charset="0"/>
              </a:rPr>
              <a:t>Kr, </a:t>
            </a:r>
            <a:r>
              <a:rPr lang="en-IN" sz="1600" baseline="30000" dirty="0">
                <a:latin typeface="Montserrat" panose="00000500000000000000" pitchFamily="2" charset="0"/>
              </a:rPr>
              <a:t>214</a:t>
            </a:r>
            <a:r>
              <a:rPr lang="en-IN" sz="1600" dirty="0">
                <a:latin typeface="Montserrat" panose="00000500000000000000" pitchFamily="2" charset="0"/>
              </a:rPr>
              <a:t>Pb) expected to be </a:t>
            </a:r>
            <a:r>
              <a:rPr lang="en-IN" sz="1600" b="1" dirty="0">
                <a:latin typeface="Montserrat" panose="00000500000000000000" pitchFamily="2" charset="0"/>
              </a:rPr>
              <a:t>lower than</a:t>
            </a:r>
            <a:r>
              <a:rPr lang="en-IN" sz="1600" dirty="0">
                <a:latin typeface="Montserrat" panose="00000500000000000000" pitchFamily="2" charset="0"/>
              </a:rPr>
              <a:t> irreducible backgrounds </a:t>
            </a:r>
            <a:r>
              <a:rPr lang="en-IN" sz="1600" b="1" dirty="0">
                <a:latin typeface="Montserrat" panose="00000500000000000000" pitchFamily="2" charset="0"/>
              </a:rPr>
              <a:t>from solar neutrinos</a:t>
            </a:r>
            <a:endParaRPr lang="en-IN" sz="1200" b="1" dirty="0">
              <a:latin typeface="Montserrat" panose="00000500000000000000" pitchFamily="2" charset="0"/>
            </a:endParaRPr>
          </a:p>
        </p:txBody>
      </p:sp>
      <p:pic>
        <p:nvPicPr>
          <p:cNvPr id="6" name="Picture 5">
            <a:extLst>
              <a:ext uri="{FF2B5EF4-FFF2-40B4-BE49-F238E27FC236}">
                <a16:creationId xmlns:a16="http://schemas.microsoft.com/office/drawing/2014/main" id="{7D477F71-2F1B-8868-5FC3-1295966A4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58" y="1824563"/>
            <a:ext cx="2726402" cy="2217891"/>
          </a:xfrm>
          <a:prstGeom prst="rect">
            <a:avLst/>
          </a:prstGeom>
          <a:ln w="38100">
            <a:solidFill>
              <a:srgbClr val="EB181E"/>
            </a:solidFill>
          </a:ln>
        </p:spPr>
      </p:pic>
      <p:pic>
        <p:nvPicPr>
          <p:cNvPr id="7" name="Picture 6">
            <a:extLst>
              <a:ext uri="{FF2B5EF4-FFF2-40B4-BE49-F238E27FC236}">
                <a16:creationId xmlns:a16="http://schemas.microsoft.com/office/drawing/2014/main" id="{CFB3B77B-33F9-5275-23BE-81F3A7C46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3837" y="1824563"/>
            <a:ext cx="2726402" cy="2217891"/>
          </a:xfrm>
          <a:prstGeom prst="rect">
            <a:avLst/>
          </a:prstGeom>
          <a:ln w="38100">
            <a:solidFill>
              <a:schemeClr val="accent6">
                <a:lumMod val="50000"/>
              </a:schemeClr>
            </a:solidFill>
          </a:ln>
        </p:spPr>
      </p:pic>
      <p:pic>
        <p:nvPicPr>
          <p:cNvPr id="8" name="Picture 7">
            <a:extLst>
              <a:ext uri="{FF2B5EF4-FFF2-40B4-BE49-F238E27FC236}">
                <a16:creationId xmlns:a16="http://schemas.microsoft.com/office/drawing/2014/main" id="{7F982546-3459-C5E1-D1EC-827FEAA15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58" y="4200606"/>
            <a:ext cx="2726402" cy="2217891"/>
          </a:xfrm>
          <a:prstGeom prst="rect">
            <a:avLst/>
          </a:prstGeom>
          <a:ln w="38100">
            <a:solidFill>
              <a:schemeClr val="accent6">
                <a:lumMod val="50000"/>
              </a:schemeClr>
            </a:solidFill>
          </a:ln>
        </p:spPr>
      </p:pic>
      <p:pic>
        <p:nvPicPr>
          <p:cNvPr id="9" name="Picture 8">
            <a:extLst>
              <a:ext uri="{FF2B5EF4-FFF2-40B4-BE49-F238E27FC236}">
                <a16:creationId xmlns:a16="http://schemas.microsoft.com/office/drawing/2014/main" id="{2A659D82-5118-FFB4-5774-4FD49A2BE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837" y="4200605"/>
            <a:ext cx="2726402" cy="2217891"/>
          </a:xfrm>
          <a:prstGeom prst="rect">
            <a:avLst/>
          </a:prstGeom>
          <a:ln w="38100">
            <a:solidFill>
              <a:srgbClr val="017CC9"/>
            </a:solidFill>
          </a:ln>
        </p:spPr>
      </p:pic>
      <p:pic>
        <p:nvPicPr>
          <p:cNvPr id="10" name="Picture 9">
            <a:extLst>
              <a:ext uri="{FF2B5EF4-FFF2-40B4-BE49-F238E27FC236}">
                <a16:creationId xmlns:a16="http://schemas.microsoft.com/office/drawing/2014/main" id="{2A715BC6-F490-9E19-39FC-F08056F49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2556" y="1824562"/>
            <a:ext cx="2726402" cy="2217891"/>
          </a:xfrm>
          <a:prstGeom prst="rect">
            <a:avLst/>
          </a:prstGeom>
          <a:ln w="38100">
            <a:solidFill>
              <a:srgbClr val="EB181E"/>
            </a:solidFill>
          </a:ln>
        </p:spPr>
      </p:pic>
      <p:pic>
        <p:nvPicPr>
          <p:cNvPr id="11" name="Picture 10">
            <a:extLst>
              <a:ext uri="{FF2B5EF4-FFF2-40B4-BE49-F238E27FC236}">
                <a16:creationId xmlns:a16="http://schemas.microsoft.com/office/drawing/2014/main" id="{34DC76AA-AE65-C08C-9287-EF8ABF8D96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9439" y="1821163"/>
            <a:ext cx="2726404" cy="2217892"/>
          </a:xfrm>
          <a:prstGeom prst="rect">
            <a:avLst/>
          </a:prstGeom>
          <a:ln w="38100">
            <a:solidFill>
              <a:srgbClr val="EB181E"/>
            </a:solidFill>
          </a:ln>
        </p:spPr>
      </p:pic>
      <p:pic>
        <p:nvPicPr>
          <p:cNvPr id="12" name="Picture 11">
            <a:extLst>
              <a:ext uri="{FF2B5EF4-FFF2-40B4-BE49-F238E27FC236}">
                <a16:creationId xmlns:a16="http://schemas.microsoft.com/office/drawing/2014/main" id="{64F8B0ED-87CA-D293-9304-C8CA5F3000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2555" y="4200605"/>
            <a:ext cx="2726403" cy="2217891"/>
          </a:xfrm>
          <a:prstGeom prst="rect">
            <a:avLst/>
          </a:prstGeom>
          <a:ln w="38100">
            <a:solidFill>
              <a:srgbClr val="00B050"/>
            </a:solidFill>
          </a:ln>
        </p:spPr>
      </p:pic>
      <p:sp>
        <p:nvSpPr>
          <p:cNvPr id="13" name="Title 1">
            <a:extLst>
              <a:ext uri="{FF2B5EF4-FFF2-40B4-BE49-F238E27FC236}">
                <a16:creationId xmlns:a16="http://schemas.microsoft.com/office/drawing/2014/main" id="{6BD7575A-C7D0-45D3-A633-6FFF3AD0BFA3}"/>
              </a:ext>
            </a:extLst>
          </p:cNvPr>
          <p:cNvSpPr txBox="1">
            <a:spLocks/>
          </p:cNvSpPr>
          <p:nvPr/>
        </p:nvSpPr>
        <p:spPr>
          <a:xfrm>
            <a:off x="1892697" y="1415262"/>
            <a:ext cx="2372732" cy="34163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800" b="1" dirty="0">
                <a:solidFill>
                  <a:schemeClr val="bg1">
                    <a:lumMod val="10000"/>
                  </a:schemeClr>
                </a:solidFill>
                <a:latin typeface="Montserrat" panose="00000500000000000000" pitchFamily="2" charset="0"/>
                <a:ea typeface="Verdana" panose="020B0604030504040204" pitchFamily="34" charset="0"/>
                <a:cs typeface="Arial" panose="020B0604020202020204" pitchFamily="34" charset="0"/>
              </a:rPr>
              <a:t>ER Backgrounds</a:t>
            </a:r>
          </a:p>
        </p:txBody>
      </p:sp>
      <p:sp>
        <p:nvSpPr>
          <p:cNvPr id="14" name="Title 1">
            <a:extLst>
              <a:ext uri="{FF2B5EF4-FFF2-40B4-BE49-F238E27FC236}">
                <a16:creationId xmlns:a16="http://schemas.microsoft.com/office/drawing/2014/main" id="{32838B05-9BB3-593B-E165-7CAB1277202F}"/>
              </a:ext>
            </a:extLst>
          </p:cNvPr>
          <p:cNvSpPr txBox="1">
            <a:spLocks/>
          </p:cNvSpPr>
          <p:nvPr/>
        </p:nvSpPr>
        <p:spPr>
          <a:xfrm>
            <a:off x="8079368" y="1415451"/>
            <a:ext cx="2372732" cy="34163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800" b="1" dirty="0">
                <a:solidFill>
                  <a:schemeClr val="bg1">
                    <a:lumMod val="10000"/>
                  </a:schemeClr>
                </a:solidFill>
                <a:latin typeface="Montserrat" panose="00000500000000000000" pitchFamily="2" charset="0"/>
                <a:ea typeface="Verdana" panose="020B0604030504040204" pitchFamily="34" charset="0"/>
                <a:cs typeface="Arial" panose="020B0604020202020204" pitchFamily="34" charset="0"/>
              </a:rPr>
              <a:t>NR Backgrounds</a:t>
            </a:r>
          </a:p>
        </p:txBody>
      </p:sp>
      <p:grpSp>
        <p:nvGrpSpPr>
          <p:cNvPr id="33" name="Group 32">
            <a:extLst>
              <a:ext uri="{FF2B5EF4-FFF2-40B4-BE49-F238E27FC236}">
                <a16:creationId xmlns:a16="http://schemas.microsoft.com/office/drawing/2014/main" id="{71136010-9FB4-D50B-AD54-407272D019AC}"/>
              </a:ext>
            </a:extLst>
          </p:cNvPr>
          <p:cNvGrpSpPr/>
          <p:nvPr/>
        </p:nvGrpSpPr>
        <p:grpSpPr>
          <a:xfrm>
            <a:off x="9292876" y="4755414"/>
            <a:ext cx="2903886" cy="244682"/>
            <a:chOff x="9292876" y="4755414"/>
            <a:chExt cx="2903886" cy="244682"/>
          </a:xfrm>
        </p:grpSpPr>
        <p:sp>
          <p:nvSpPr>
            <p:cNvPr id="19" name="Rectangle 18">
              <a:extLst>
                <a:ext uri="{FF2B5EF4-FFF2-40B4-BE49-F238E27FC236}">
                  <a16:creationId xmlns:a16="http://schemas.microsoft.com/office/drawing/2014/main" id="{6DA2882E-9CB1-40CF-AA0C-96A90179F794}"/>
                </a:ext>
              </a:extLst>
            </p:cNvPr>
            <p:cNvSpPr/>
            <p:nvPr/>
          </p:nvSpPr>
          <p:spPr>
            <a:xfrm>
              <a:off x="9292876" y="4789649"/>
              <a:ext cx="177483" cy="1762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20" name="Subtitle 2">
              <a:extLst>
                <a:ext uri="{FF2B5EF4-FFF2-40B4-BE49-F238E27FC236}">
                  <a16:creationId xmlns:a16="http://schemas.microsoft.com/office/drawing/2014/main" id="{F081DBEE-8534-BF2B-32C3-CB498464D63A}"/>
                </a:ext>
              </a:extLst>
            </p:cNvPr>
            <p:cNvSpPr txBox="1">
              <a:spLocks/>
            </p:cNvSpPr>
            <p:nvPr/>
          </p:nvSpPr>
          <p:spPr>
            <a:xfrm>
              <a:off x="9470359" y="4755414"/>
              <a:ext cx="2726403" cy="244682"/>
            </a:xfrm>
            <a:prstGeom prst="rect">
              <a:avLst/>
            </a:prstGeom>
            <a:ln>
              <a:noFill/>
            </a:ln>
          </p:spPr>
          <p:txBody>
            <a:bodyPr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100" dirty="0">
                  <a:solidFill>
                    <a:srgbClr val="FF0000"/>
                  </a:solidFill>
                  <a:latin typeface="Montserrat" panose="00000500000000000000" pitchFamily="2" charset="0"/>
                </a:rPr>
                <a:t>Irreducible astrophysical neutrinos</a:t>
              </a:r>
              <a:endParaRPr lang="en-IN" sz="1000" dirty="0">
                <a:solidFill>
                  <a:srgbClr val="FF0000"/>
                </a:solidFill>
                <a:latin typeface="Montserrat" panose="00000500000000000000" pitchFamily="2" charset="0"/>
              </a:endParaRPr>
            </a:p>
          </p:txBody>
        </p:sp>
      </p:grpSp>
      <p:grpSp>
        <p:nvGrpSpPr>
          <p:cNvPr id="34" name="Group 33">
            <a:extLst>
              <a:ext uri="{FF2B5EF4-FFF2-40B4-BE49-F238E27FC236}">
                <a16:creationId xmlns:a16="http://schemas.microsoft.com/office/drawing/2014/main" id="{65045DCC-7C50-C94E-09DA-72FF8FA5D51C}"/>
              </a:ext>
            </a:extLst>
          </p:cNvPr>
          <p:cNvGrpSpPr/>
          <p:nvPr/>
        </p:nvGrpSpPr>
        <p:grpSpPr>
          <a:xfrm>
            <a:off x="9292876" y="5090562"/>
            <a:ext cx="2903886" cy="244682"/>
            <a:chOff x="9292876" y="5090562"/>
            <a:chExt cx="2903886" cy="244682"/>
          </a:xfrm>
        </p:grpSpPr>
        <p:sp>
          <p:nvSpPr>
            <p:cNvPr id="21" name="Rectangle 20">
              <a:extLst>
                <a:ext uri="{FF2B5EF4-FFF2-40B4-BE49-F238E27FC236}">
                  <a16:creationId xmlns:a16="http://schemas.microsoft.com/office/drawing/2014/main" id="{1B19D78D-9BC5-3522-5B5E-0737F31652B8}"/>
                </a:ext>
              </a:extLst>
            </p:cNvPr>
            <p:cNvSpPr/>
            <p:nvPr/>
          </p:nvSpPr>
          <p:spPr>
            <a:xfrm>
              <a:off x="9292876" y="5124797"/>
              <a:ext cx="177483" cy="176212"/>
            </a:xfrm>
            <a:prstGeom prst="rect">
              <a:avLst/>
            </a:prstGeom>
            <a:no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22" name="Subtitle 2">
              <a:extLst>
                <a:ext uri="{FF2B5EF4-FFF2-40B4-BE49-F238E27FC236}">
                  <a16:creationId xmlns:a16="http://schemas.microsoft.com/office/drawing/2014/main" id="{EE267427-6515-9689-3BD1-F537696472C4}"/>
                </a:ext>
              </a:extLst>
            </p:cNvPr>
            <p:cNvSpPr txBox="1">
              <a:spLocks/>
            </p:cNvSpPr>
            <p:nvPr/>
          </p:nvSpPr>
          <p:spPr>
            <a:xfrm>
              <a:off x="9470359" y="5090562"/>
              <a:ext cx="2726403" cy="244682"/>
            </a:xfrm>
            <a:prstGeom prst="rect">
              <a:avLst/>
            </a:prstGeom>
            <a:ln>
              <a:noFill/>
            </a:ln>
          </p:spPr>
          <p:txBody>
            <a:bodyPr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100" dirty="0">
                  <a:solidFill>
                    <a:schemeClr val="accent6">
                      <a:lumMod val="50000"/>
                    </a:schemeClr>
                  </a:solidFill>
                  <a:latin typeface="Montserrat" panose="00000500000000000000" pitchFamily="2" charset="0"/>
                </a:rPr>
                <a:t>Impurities in </a:t>
              </a:r>
              <a:r>
                <a:rPr lang="en-IN" sz="1100" dirty="0" err="1">
                  <a:solidFill>
                    <a:schemeClr val="accent6">
                      <a:lumMod val="50000"/>
                    </a:schemeClr>
                  </a:solidFill>
                  <a:latin typeface="Montserrat" panose="00000500000000000000" pitchFamily="2" charset="0"/>
                </a:rPr>
                <a:t>LXe</a:t>
              </a:r>
              <a:r>
                <a:rPr lang="en-IN" sz="1100" dirty="0">
                  <a:solidFill>
                    <a:schemeClr val="accent6">
                      <a:lumMod val="50000"/>
                    </a:schemeClr>
                  </a:solidFill>
                  <a:latin typeface="Montserrat" panose="00000500000000000000" pitchFamily="2" charset="0"/>
                </a:rPr>
                <a:t> </a:t>
              </a:r>
              <a:endParaRPr lang="en-IN" sz="1000" dirty="0">
                <a:solidFill>
                  <a:schemeClr val="accent6">
                    <a:lumMod val="50000"/>
                  </a:schemeClr>
                </a:solidFill>
                <a:latin typeface="Montserrat" panose="00000500000000000000" pitchFamily="2" charset="0"/>
              </a:endParaRPr>
            </a:p>
          </p:txBody>
        </p:sp>
      </p:grpSp>
      <p:grpSp>
        <p:nvGrpSpPr>
          <p:cNvPr id="35" name="Group 34">
            <a:extLst>
              <a:ext uri="{FF2B5EF4-FFF2-40B4-BE49-F238E27FC236}">
                <a16:creationId xmlns:a16="http://schemas.microsoft.com/office/drawing/2014/main" id="{6107F263-DB11-1302-1D55-2495CC9978E8}"/>
              </a:ext>
            </a:extLst>
          </p:cNvPr>
          <p:cNvGrpSpPr/>
          <p:nvPr/>
        </p:nvGrpSpPr>
        <p:grpSpPr>
          <a:xfrm>
            <a:off x="9292876" y="5425710"/>
            <a:ext cx="2903886" cy="244682"/>
            <a:chOff x="9292876" y="5425710"/>
            <a:chExt cx="2903886" cy="244682"/>
          </a:xfrm>
        </p:grpSpPr>
        <p:sp>
          <p:nvSpPr>
            <p:cNvPr id="23" name="Rectangle 22">
              <a:extLst>
                <a:ext uri="{FF2B5EF4-FFF2-40B4-BE49-F238E27FC236}">
                  <a16:creationId xmlns:a16="http://schemas.microsoft.com/office/drawing/2014/main" id="{AC107936-6367-4E60-0E80-C90430B7A53B}"/>
                </a:ext>
              </a:extLst>
            </p:cNvPr>
            <p:cNvSpPr/>
            <p:nvPr/>
          </p:nvSpPr>
          <p:spPr>
            <a:xfrm>
              <a:off x="9292876" y="5459945"/>
              <a:ext cx="177483" cy="176212"/>
            </a:xfrm>
            <a:prstGeom prst="rect">
              <a:avLst/>
            </a:prstGeom>
            <a:noFill/>
            <a:ln w="38100">
              <a:solidFill>
                <a:srgbClr val="017C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24" name="Subtitle 2">
              <a:extLst>
                <a:ext uri="{FF2B5EF4-FFF2-40B4-BE49-F238E27FC236}">
                  <a16:creationId xmlns:a16="http://schemas.microsoft.com/office/drawing/2014/main" id="{BD52AE5F-A3D1-A150-ECEB-6DF5A1040EC0}"/>
                </a:ext>
              </a:extLst>
            </p:cNvPr>
            <p:cNvSpPr txBox="1">
              <a:spLocks/>
            </p:cNvSpPr>
            <p:nvPr/>
          </p:nvSpPr>
          <p:spPr>
            <a:xfrm>
              <a:off x="9470359" y="5425710"/>
              <a:ext cx="2726403" cy="244682"/>
            </a:xfrm>
            <a:prstGeom prst="rect">
              <a:avLst/>
            </a:prstGeom>
            <a:ln>
              <a:noFill/>
            </a:ln>
          </p:spPr>
          <p:txBody>
            <a:bodyPr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100" dirty="0">
                  <a:solidFill>
                    <a:srgbClr val="017CC9"/>
                  </a:solidFill>
                  <a:latin typeface="Montserrat" panose="00000500000000000000" pitchFamily="2" charset="0"/>
                </a:rPr>
                <a:t>Radioactive Xe isotopes</a:t>
              </a:r>
              <a:endParaRPr lang="en-IN" sz="1000" dirty="0">
                <a:solidFill>
                  <a:srgbClr val="017CC9"/>
                </a:solidFill>
                <a:latin typeface="Montserrat" panose="00000500000000000000" pitchFamily="2" charset="0"/>
              </a:endParaRPr>
            </a:p>
          </p:txBody>
        </p:sp>
      </p:grpSp>
      <p:grpSp>
        <p:nvGrpSpPr>
          <p:cNvPr id="36" name="Group 35">
            <a:extLst>
              <a:ext uri="{FF2B5EF4-FFF2-40B4-BE49-F238E27FC236}">
                <a16:creationId xmlns:a16="http://schemas.microsoft.com/office/drawing/2014/main" id="{AD55C2B9-EB38-F06B-34E3-ADF5E17AB0AD}"/>
              </a:ext>
            </a:extLst>
          </p:cNvPr>
          <p:cNvGrpSpPr/>
          <p:nvPr/>
        </p:nvGrpSpPr>
        <p:grpSpPr>
          <a:xfrm>
            <a:off x="9292876" y="5760857"/>
            <a:ext cx="2713120" cy="244682"/>
            <a:chOff x="9292876" y="5760857"/>
            <a:chExt cx="2713120" cy="244682"/>
          </a:xfrm>
        </p:grpSpPr>
        <p:sp>
          <p:nvSpPr>
            <p:cNvPr id="25" name="Rectangle 24">
              <a:extLst>
                <a:ext uri="{FF2B5EF4-FFF2-40B4-BE49-F238E27FC236}">
                  <a16:creationId xmlns:a16="http://schemas.microsoft.com/office/drawing/2014/main" id="{26350044-98DF-C7DB-0D8D-6750D2BD7249}"/>
                </a:ext>
              </a:extLst>
            </p:cNvPr>
            <p:cNvSpPr/>
            <p:nvPr/>
          </p:nvSpPr>
          <p:spPr>
            <a:xfrm>
              <a:off x="9292876" y="5795092"/>
              <a:ext cx="177483" cy="176212"/>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26" name="Subtitle 2">
              <a:extLst>
                <a:ext uri="{FF2B5EF4-FFF2-40B4-BE49-F238E27FC236}">
                  <a16:creationId xmlns:a16="http://schemas.microsoft.com/office/drawing/2014/main" id="{F564ADF4-21B6-1D46-6587-0F158F283C4A}"/>
                </a:ext>
              </a:extLst>
            </p:cNvPr>
            <p:cNvSpPr txBox="1">
              <a:spLocks/>
            </p:cNvSpPr>
            <p:nvPr/>
          </p:nvSpPr>
          <p:spPr>
            <a:xfrm>
              <a:off x="9470359" y="5760857"/>
              <a:ext cx="2535637" cy="244682"/>
            </a:xfrm>
            <a:prstGeom prst="rect">
              <a:avLst/>
            </a:prstGeom>
            <a:ln>
              <a:noFill/>
            </a:ln>
          </p:spPr>
          <p:txBody>
            <a:bodyPr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100" dirty="0">
                  <a:solidFill>
                    <a:srgbClr val="00B050"/>
                  </a:solidFill>
                  <a:latin typeface="Montserrat" panose="00000500000000000000" pitchFamily="2" charset="0"/>
                </a:rPr>
                <a:t>External (</a:t>
              </a:r>
              <a:r>
                <a:rPr lang="en-IN" sz="1100" dirty="0" err="1">
                  <a:solidFill>
                    <a:srgbClr val="00B050"/>
                  </a:solidFill>
                  <a:latin typeface="Montserrat" panose="00000500000000000000" pitchFamily="2" charset="0"/>
                </a:rPr>
                <a:t>eg</a:t>
              </a:r>
              <a:r>
                <a:rPr lang="en-IN" sz="1100" dirty="0">
                  <a:solidFill>
                    <a:srgbClr val="00B050"/>
                  </a:solidFill>
                  <a:latin typeface="Montserrat" panose="00000500000000000000" pitchFamily="2" charset="0"/>
                </a:rPr>
                <a:t>, detector materials)</a:t>
              </a:r>
              <a:endParaRPr lang="en-IN" sz="1000" dirty="0">
                <a:solidFill>
                  <a:srgbClr val="00B050"/>
                </a:solidFill>
                <a:latin typeface="Montserrat" panose="00000500000000000000" pitchFamily="2" charset="0"/>
              </a:endParaRPr>
            </a:p>
          </p:txBody>
        </p:sp>
      </p:grpSp>
      <p:grpSp>
        <p:nvGrpSpPr>
          <p:cNvPr id="32" name="Group 31">
            <a:extLst>
              <a:ext uri="{FF2B5EF4-FFF2-40B4-BE49-F238E27FC236}">
                <a16:creationId xmlns:a16="http://schemas.microsoft.com/office/drawing/2014/main" id="{0CDA2B59-927E-C0B8-F694-7E061A6E9F71}"/>
              </a:ext>
            </a:extLst>
          </p:cNvPr>
          <p:cNvGrpSpPr/>
          <p:nvPr/>
        </p:nvGrpSpPr>
        <p:grpSpPr>
          <a:xfrm>
            <a:off x="9292876" y="4444767"/>
            <a:ext cx="868598" cy="244682"/>
            <a:chOff x="9292876" y="4444767"/>
            <a:chExt cx="868598" cy="244682"/>
          </a:xfrm>
        </p:grpSpPr>
        <p:sp>
          <p:nvSpPr>
            <p:cNvPr id="15" name="Oval 14">
              <a:extLst>
                <a:ext uri="{FF2B5EF4-FFF2-40B4-BE49-F238E27FC236}">
                  <a16:creationId xmlns:a16="http://schemas.microsoft.com/office/drawing/2014/main" id="{862A361F-88E5-0C7D-85E3-6176B80A30DA}"/>
                </a:ext>
              </a:extLst>
            </p:cNvPr>
            <p:cNvSpPr/>
            <p:nvPr/>
          </p:nvSpPr>
          <p:spPr>
            <a:xfrm>
              <a:off x="9292876" y="4479002"/>
              <a:ext cx="177483" cy="176212"/>
            </a:xfrm>
            <a:custGeom>
              <a:avLst/>
              <a:gdLst>
                <a:gd name="connsiteX0" fmla="*/ 0 w 177483"/>
                <a:gd name="connsiteY0" fmla="*/ 88106 h 176212"/>
                <a:gd name="connsiteX1" fmla="*/ 88742 w 177483"/>
                <a:gd name="connsiteY1" fmla="*/ 0 h 176212"/>
                <a:gd name="connsiteX2" fmla="*/ 177484 w 177483"/>
                <a:gd name="connsiteY2" fmla="*/ 88106 h 176212"/>
                <a:gd name="connsiteX3" fmla="*/ 88742 w 177483"/>
                <a:gd name="connsiteY3" fmla="*/ 176212 h 176212"/>
                <a:gd name="connsiteX4" fmla="*/ 0 w 177483"/>
                <a:gd name="connsiteY4" fmla="*/ 88106 h 17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83" h="176212" extrusionOk="0">
                  <a:moveTo>
                    <a:pt x="0" y="88106"/>
                  </a:moveTo>
                  <a:cubicBezTo>
                    <a:pt x="-2535" y="32359"/>
                    <a:pt x="39273" y="-5556"/>
                    <a:pt x="88742" y="0"/>
                  </a:cubicBezTo>
                  <a:cubicBezTo>
                    <a:pt x="135614" y="-518"/>
                    <a:pt x="171440" y="40584"/>
                    <a:pt x="177484" y="88106"/>
                  </a:cubicBezTo>
                  <a:cubicBezTo>
                    <a:pt x="181809" y="145915"/>
                    <a:pt x="143543" y="173807"/>
                    <a:pt x="88742" y="176212"/>
                  </a:cubicBezTo>
                  <a:cubicBezTo>
                    <a:pt x="45147" y="176468"/>
                    <a:pt x="1049" y="148749"/>
                    <a:pt x="0" y="88106"/>
                  </a:cubicBezTo>
                  <a:close/>
                </a:path>
              </a:pathLst>
            </a:custGeom>
            <a:noFill/>
            <a:ln w="28575">
              <a:solidFill>
                <a:srgbClr val="951795"/>
              </a:solidFill>
              <a:extLst>
                <a:ext uri="{C807C97D-BFC1-408E-A445-0C87EB9F89A2}">
                  <ask:lineSketchStyleProps xmlns:ask="http://schemas.microsoft.com/office/drawing/2018/sketchyshapes" sd="26432753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title 2">
              <a:extLst>
                <a:ext uri="{FF2B5EF4-FFF2-40B4-BE49-F238E27FC236}">
                  <a16:creationId xmlns:a16="http://schemas.microsoft.com/office/drawing/2014/main" id="{E893CF78-69D9-E957-D3D3-97388F5EAF2C}"/>
                </a:ext>
              </a:extLst>
            </p:cNvPr>
            <p:cNvSpPr txBox="1">
              <a:spLocks/>
            </p:cNvSpPr>
            <p:nvPr/>
          </p:nvSpPr>
          <p:spPr>
            <a:xfrm>
              <a:off x="9470359" y="4444767"/>
              <a:ext cx="691115" cy="244682"/>
            </a:xfrm>
            <a:prstGeom prst="rect">
              <a:avLst/>
            </a:prstGeom>
            <a:ln>
              <a:noFill/>
            </a:ln>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100" dirty="0">
                  <a:solidFill>
                    <a:srgbClr val="951795"/>
                  </a:solidFill>
                  <a:latin typeface="Montserrat" panose="00000500000000000000" pitchFamily="2" charset="0"/>
                </a:rPr>
                <a:t>Signal</a:t>
              </a:r>
              <a:endParaRPr lang="en-IN" sz="1000" dirty="0">
                <a:solidFill>
                  <a:srgbClr val="951795"/>
                </a:solidFill>
                <a:latin typeface="Montserrat" panose="00000500000000000000" pitchFamily="2" charset="0"/>
              </a:endParaRPr>
            </a:p>
          </p:txBody>
        </p:sp>
      </p:grpSp>
    </p:spTree>
    <p:extLst>
      <p:ext uri="{BB962C8B-B14F-4D97-AF65-F5344CB8AC3E}">
        <p14:creationId xmlns:p14="http://schemas.microsoft.com/office/powerpoint/2010/main" val="39572134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BB5EE4-6ABF-C90B-C87E-DE247405C4EE}"/>
              </a:ext>
            </a:extLst>
          </p:cNvPr>
          <p:cNvSpPr>
            <a:spLocks noGrp="1"/>
          </p:cNvSpPr>
          <p:nvPr>
            <p:ph type="title"/>
          </p:nvPr>
        </p:nvSpPr>
        <p:spPr/>
        <p:txBody>
          <a:bodyPr/>
          <a:lstStyle/>
          <a:p>
            <a:r>
              <a:rPr lang="en-GB" dirty="0">
                <a:latin typeface="Roboto" panose="02000000000000000000" pitchFamily="2" charset="0"/>
                <a:ea typeface="Roboto" panose="02000000000000000000" pitchFamily="2" charset="0"/>
                <a:cs typeface="Roboto" panose="02000000000000000000" pitchFamily="2" charset="0"/>
              </a:rPr>
              <a:t>Evidence for Dark Matter</a:t>
            </a:r>
            <a:endParaRPr lang="en-GB" dirty="0"/>
          </a:p>
        </p:txBody>
      </p:sp>
      <p:sp>
        <p:nvSpPr>
          <p:cNvPr id="3" name="Footer Placeholder 2">
            <a:extLst>
              <a:ext uri="{FF2B5EF4-FFF2-40B4-BE49-F238E27FC236}">
                <a16:creationId xmlns:a16="http://schemas.microsoft.com/office/drawing/2014/main" id="{06D6DDA9-FA53-B848-20BE-85FB7417E07B}"/>
              </a:ext>
            </a:extLst>
          </p:cNvPr>
          <p:cNvSpPr>
            <a:spLocks noGrp="1"/>
          </p:cNvSpPr>
          <p:nvPr>
            <p:ph type="ftr" sz="quarter" idx="3"/>
          </p:nvPr>
        </p:nvSpPr>
        <p:spPr/>
        <p:txBody>
          <a:bodyPr/>
          <a:lstStyle/>
          <a:p>
            <a:r>
              <a:rPr lang="en-GB" dirty="0"/>
              <a:t>Migdal Effect in XENONnT – Lorenzo Principe – GOSS talk</a:t>
            </a:r>
          </a:p>
        </p:txBody>
      </p:sp>
      <p:sp>
        <p:nvSpPr>
          <p:cNvPr id="6" name="Slide Number Placeholder 5">
            <a:extLst>
              <a:ext uri="{FF2B5EF4-FFF2-40B4-BE49-F238E27FC236}">
                <a16:creationId xmlns:a16="http://schemas.microsoft.com/office/drawing/2014/main" id="{956F9D85-2870-4E94-BD4E-3E5A038E90A9}"/>
              </a:ext>
            </a:extLst>
          </p:cNvPr>
          <p:cNvSpPr>
            <a:spLocks noGrp="1"/>
          </p:cNvSpPr>
          <p:nvPr>
            <p:ph type="sldNum" sz="quarter" idx="4"/>
          </p:nvPr>
        </p:nvSpPr>
        <p:spPr/>
        <p:txBody>
          <a:bodyPr/>
          <a:lstStyle/>
          <a:p>
            <a:fld id="{6DB66286-103B-415E-8CDA-51DA04C76D9E}" type="slidenum">
              <a:rPr lang="en-GB" smtClean="0"/>
              <a:t>2</a:t>
            </a:fld>
            <a:endParaRPr lang="en-GB" dirty="0"/>
          </a:p>
        </p:txBody>
      </p:sp>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BDEA09AC-6DAA-D981-F5BE-0557399EFA0A}"/>
                  </a:ext>
                </a:extLst>
              </p:cNvPr>
              <p:cNvGraphicFramePr>
                <a:graphicFrameLocks noChangeAspect="1"/>
              </p:cNvGraphicFramePr>
              <p:nvPr>
                <p:extLst>
                  <p:ext uri="{D42A27DB-BD31-4B8C-83A1-F6EECF244321}">
                    <p14:modId xmlns:p14="http://schemas.microsoft.com/office/powerpoint/2010/main" val="1256371353"/>
                  </p:ext>
                </p:extLst>
              </p:nvPr>
            </p:nvGraphicFramePr>
            <p:xfrm>
              <a:off x="1733545" y="1095374"/>
              <a:ext cx="4148668" cy="2333626"/>
            </p:xfrm>
            <a:graphic>
              <a:graphicData uri="http://schemas.microsoft.com/office/powerpoint/2016/sectionzoom">
                <psez:sectionZm>
                  <psez:sectionZmObj sectionId="{F7EC118B-8809-428C-B7DA-BA5DAFB510E2}">
                    <psez:zmPr id="{19228D15-FCE9-4A1A-A1B3-650456640731}" returnToParent="0" transitionDur="1000">
                      <p166:blipFill xmlns:p166="http://schemas.microsoft.com/office/powerpoint/2016/6/main">
                        <a:blip r:embed="rId3"/>
                        <a:stretch>
                          <a:fillRect/>
                        </a:stretch>
                      </p166:blipFill>
                      <p166:spPr xmlns:p166="http://schemas.microsoft.com/office/powerpoint/2016/6/main">
                        <a:xfrm>
                          <a:off x="0" y="0"/>
                          <a:ext cx="4148668" cy="2333626"/>
                        </a:xfrm>
                        <a:prstGeom prst="rect">
                          <a:avLst/>
                        </a:prstGeom>
                        <a:ln w="3175">
                          <a:solidFill>
                            <a:prstClr val="ltGray"/>
                          </a:solidFill>
                        </a:ln>
                      </p166:spPr>
                    </psez:zmPr>
                  </psez:sectionZmObj>
                </psez:sectionZm>
              </a:graphicData>
            </a:graphic>
          </p:graphicFrame>
        </mc:Choice>
        <mc:Fallback xmlns="">
          <p:pic>
            <p:nvPicPr>
              <p:cNvPr id="5" name="Section Zoom 4">
                <a:hlinkClick r:id="rId4" action="ppaction://hlinksldjump"/>
                <a:extLst>
                  <a:ext uri="{FF2B5EF4-FFF2-40B4-BE49-F238E27FC236}">
                    <a16:creationId xmlns:a16="http://schemas.microsoft.com/office/drawing/2014/main" id="{BDEA09AC-6DAA-D981-F5BE-0557399EFA0A}"/>
                  </a:ext>
                </a:extLst>
              </p:cNvPr>
              <p:cNvPicPr>
                <a:picLocks noGrp="1" noRot="1" noChangeAspect="1" noMove="1" noResize="1" noEditPoints="1" noAdjustHandles="1" noChangeArrowheads="1" noChangeShapeType="1"/>
              </p:cNvPicPr>
              <p:nvPr/>
            </p:nvPicPr>
            <p:blipFill>
              <a:blip r:embed="rId5"/>
              <a:stretch>
                <a:fillRect/>
              </a:stretch>
            </p:blipFill>
            <p:spPr>
              <a:xfrm>
                <a:off x="1733545" y="1095374"/>
                <a:ext cx="4148668" cy="2333626"/>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0" name="Section Zoom 9">
                <a:extLst>
                  <a:ext uri="{FF2B5EF4-FFF2-40B4-BE49-F238E27FC236}">
                    <a16:creationId xmlns:a16="http://schemas.microsoft.com/office/drawing/2014/main" id="{00268FF5-A8D6-B85B-30CB-D27B5B1C54D2}"/>
                  </a:ext>
                </a:extLst>
              </p:cNvPr>
              <p:cNvGraphicFramePr>
                <a:graphicFrameLocks noChangeAspect="1"/>
              </p:cNvGraphicFramePr>
              <p:nvPr>
                <p:extLst>
                  <p:ext uri="{D42A27DB-BD31-4B8C-83A1-F6EECF244321}">
                    <p14:modId xmlns:p14="http://schemas.microsoft.com/office/powerpoint/2010/main" val="1366738518"/>
                  </p:ext>
                </p:extLst>
              </p:nvPr>
            </p:nvGraphicFramePr>
            <p:xfrm>
              <a:off x="6309783" y="1095374"/>
              <a:ext cx="4148668" cy="2333626"/>
            </p:xfrm>
            <a:graphic>
              <a:graphicData uri="http://schemas.microsoft.com/office/powerpoint/2016/sectionzoom">
                <psez:sectionZm>
                  <psez:sectionZmObj sectionId="{F864D42D-B03B-4E22-8CBD-4CF0A8519CB2}">
                    <psez:zmPr id="{62A86678-72A2-40B3-8CC9-1F04B3ABAD3A}" transitionDur="1000">
                      <p166:blipFill xmlns:p166="http://schemas.microsoft.com/office/powerpoint/2016/6/main">
                        <a:blip r:embed="rId6"/>
                        <a:stretch>
                          <a:fillRect/>
                        </a:stretch>
                      </p166:blipFill>
                      <p166:spPr xmlns:p166="http://schemas.microsoft.com/office/powerpoint/2016/6/main">
                        <a:xfrm>
                          <a:off x="0" y="0"/>
                          <a:ext cx="4148668" cy="2333626"/>
                        </a:xfrm>
                        <a:prstGeom prst="rect">
                          <a:avLst/>
                        </a:prstGeom>
                        <a:ln w="3175">
                          <a:solidFill>
                            <a:prstClr val="ltGray"/>
                          </a:solidFill>
                        </a:ln>
                      </p166:spPr>
                    </psez:zmPr>
                  </psez:sectionZmObj>
                </psez:sectionZm>
              </a:graphicData>
            </a:graphic>
          </p:graphicFrame>
        </mc:Choice>
        <mc:Fallback xmlns="">
          <p:pic>
            <p:nvPicPr>
              <p:cNvPr id="10" name="Section Zoom 9">
                <a:hlinkClick r:id="rId7" action="ppaction://hlinksldjump"/>
                <a:extLst>
                  <a:ext uri="{FF2B5EF4-FFF2-40B4-BE49-F238E27FC236}">
                    <a16:creationId xmlns:a16="http://schemas.microsoft.com/office/drawing/2014/main" id="{00268FF5-A8D6-B85B-30CB-D27B5B1C54D2}"/>
                  </a:ext>
                </a:extLst>
              </p:cNvPr>
              <p:cNvPicPr>
                <a:picLocks noGrp="1" noRot="1" noChangeAspect="1" noMove="1" noResize="1" noEditPoints="1" noAdjustHandles="1" noChangeArrowheads="1" noChangeShapeType="1"/>
              </p:cNvPicPr>
              <p:nvPr/>
            </p:nvPicPr>
            <p:blipFill>
              <a:blip r:embed="rId8"/>
              <a:stretch>
                <a:fillRect/>
              </a:stretch>
            </p:blipFill>
            <p:spPr>
              <a:xfrm>
                <a:off x="6309783" y="1095374"/>
                <a:ext cx="4148668" cy="2333626"/>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3" name="Section Zoom 12">
                <a:extLst>
                  <a:ext uri="{FF2B5EF4-FFF2-40B4-BE49-F238E27FC236}">
                    <a16:creationId xmlns:a16="http://schemas.microsoft.com/office/drawing/2014/main" id="{6F213AFC-50CD-29E7-1999-2DF1B77BABD8}"/>
                  </a:ext>
                </a:extLst>
              </p:cNvPr>
              <p:cNvGraphicFramePr>
                <a:graphicFrameLocks noChangeAspect="1"/>
              </p:cNvGraphicFramePr>
              <p:nvPr>
                <p:extLst>
                  <p:ext uri="{D42A27DB-BD31-4B8C-83A1-F6EECF244321}">
                    <p14:modId xmlns:p14="http://schemas.microsoft.com/office/powerpoint/2010/main" val="1159399009"/>
                  </p:ext>
                </p:extLst>
              </p:nvPr>
            </p:nvGraphicFramePr>
            <p:xfrm>
              <a:off x="6309783" y="3705226"/>
              <a:ext cx="4148660" cy="2333621"/>
            </p:xfrm>
            <a:graphic>
              <a:graphicData uri="http://schemas.microsoft.com/office/powerpoint/2016/sectionzoom">
                <psez:sectionZm>
                  <psez:sectionZmObj sectionId="{6619DCA8-D612-4B3F-A508-C9EFC2FE2920}">
                    <psez:zmPr id="{0DE2D34D-044E-495A-9B43-4C56B9906F3F}" transitionDur="1000">
                      <p166:blipFill xmlns:p166="http://schemas.microsoft.com/office/powerpoint/2016/6/main">
                        <a:blip r:embed="rId9"/>
                        <a:stretch>
                          <a:fillRect/>
                        </a:stretch>
                      </p166:blipFill>
                      <p166:spPr xmlns:p166="http://schemas.microsoft.com/office/powerpoint/2016/6/main">
                        <a:xfrm>
                          <a:off x="0" y="0"/>
                          <a:ext cx="4148660" cy="2333621"/>
                        </a:xfrm>
                        <a:prstGeom prst="rect">
                          <a:avLst/>
                        </a:prstGeom>
                        <a:ln w="3175">
                          <a:solidFill>
                            <a:prstClr val="ltGray"/>
                          </a:solidFill>
                        </a:ln>
                      </p166:spPr>
                    </psez:zmPr>
                  </psez:sectionZmObj>
                </psez:sectionZm>
              </a:graphicData>
            </a:graphic>
          </p:graphicFrame>
        </mc:Choice>
        <mc:Fallback xmlns="">
          <p:pic>
            <p:nvPicPr>
              <p:cNvPr id="13" name="Section Zoom 12">
                <a:hlinkClick r:id="rId10" action="ppaction://hlinksldjump"/>
                <a:extLst>
                  <a:ext uri="{FF2B5EF4-FFF2-40B4-BE49-F238E27FC236}">
                    <a16:creationId xmlns:a16="http://schemas.microsoft.com/office/drawing/2014/main" id="{6F213AFC-50CD-29E7-1999-2DF1B77BABD8}"/>
                  </a:ext>
                </a:extLst>
              </p:cNvPr>
              <p:cNvPicPr>
                <a:picLocks noGrp="1" noRot="1" noChangeAspect="1" noMove="1" noResize="1" noEditPoints="1" noAdjustHandles="1" noChangeArrowheads="1" noChangeShapeType="1"/>
              </p:cNvPicPr>
              <p:nvPr/>
            </p:nvPicPr>
            <p:blipFill>
              <a:blip r:embed="rId11"/>
              <a:stretch>
                <a:fillRect/>
              </a:stretch>
            </p:blipFill>
            <p:spPr>
              <a:xfrm>
                <a:off x="6309783" y="3705226"/>
                <a:ext cx="4148660" cy="2333621"/>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6" name="Section Zoom 15">
                <a:extLst>
                  <a:ext uri="{FF2B5EF4-FFF2-40B4-BE49-F238E27FC236}">
                    <a16:creationId xmlns:a16="http://schemas.microsoft.com/office/drawing/2014/main" id="{79DF8A13-6568-8130-684D-D00343749F8F}"/>
                  </a:ext>
                </a:extLst>
              </p:cNvPr>
              <p:cNvGraphicFramePr>
                <a:graphicFrameLocks noChangeAspect="1"/>
              </p:cNvGraphicFramePr>
              <p:nvPr>
                <p:extLst>
                  <p:ext uri="{D42A27DB-BD31-4B8C-83A1-F6EECF244321}">
                    <p14:modId xmlns:p14="http://schemas.microsoft.com/office/powerpoint/2010/main" val="2177466813"/>
                  </p:ext>
                </p:extLst>
              </p:nvPr>
            </p:nvGraphicFramePr>
            <p:xfrm>
              <a:off x="1733555" y="3705226"/>
              <a:ext cx="4148658" cy="2333620"/>
            </p:xfrm>
            <a:graphic>
              <a:graphicData uri="http://schemas.microsoft.com/office/powerpoint/2016/sectionzoom">
                <psez:sectionZm>
                  <psez:sectionZmObj sectionId="{4EBE2C19-56D5-4802-A2E5-DDD5C01CD57F}">
                    <psez:zmPr id="{F4F4BAE6-118B-4784-AABF-E13AB4CD80DB}" transitionDur="1000">
                      <p166:blipFill xmlns:p166="http://schemas.microsoft.com/office/powerpoint/2016/6/main">
                        <a:blip r:embed="rId12"/>
                        <a:stretch>
                          <a:fillRect/>
                        </a:stretch>
                      </p166:blipFill>
                      <p166:spPr xmlns:p166="http://schemas.microsoft.com/office/powerpoint/2016/6/main">
                        <a:xfrm>
                          <a:off x="0" y="0"/>
                          <a:ext cx="4148658" cy="2333620"/>
                        </a:xfrm>
                        <a:prstGeom prst="rect">
                          <a:avLst/>
                        </a:prstGeom>
                        <a:ln w="3175">
                          <a:solidFill>
                            <a:prstClr val="ltGray"/>
                          </a:solidFill>
                        </a:ln>
                      </p166:spPr>
                    </psez:zmPr>
                  </psez:sectionZmObj>
                </psez:sectionZm>
              </a:graphicData>
            </a:graphic>
          </p:graphicFrame>
        </mc:Choice>
        <mc:Fallback xmlns="">
          <p:pic>
            <p:nvPicPr>
              <p:cNvPr id="16" name="Section Zoom 15">
                <a:hlinkClick r:id="rId13" action="ppaction://hlinksldjump"/>
                <a:extLst>
                  <a:ext uri="{FF2B5EF4-FFF2-40B4-BE49-F238E27FC236}">
                    <a16:creationId xmlns:a16="http://schemas.microsoft.com/office/drawing/2014/main" id="{79DF8A13-6568-8130-684D-D00343749F8F}"/>
                  </a:ext>
                </a:extLst>
              </p:cNvPr>
              <p:cNvPicPr>
                <a:picLocks noGrp="1" noRot="1" noChangeAspect="1" noMove="1" noResize="1" noEditPoints="1" noAdjustHandles="1" noChangeArrowheads="1" noChangeShapeType="1"/>
              </p:cNvPicPr>
              <p:nvPr/>
            </p:nvPicPr>
            <p:blipFill>
              <a:blip r:embed="rId14"/>
              <a:stretch>
                <a:fillRect/>
              </a:stretch>
            </p:blipFill>
            <p:spPr>
              <a:xfrm>
                <a:off x="1733555" y="3705226"/>
                <a:ext cx="4148658" cy="2333620"/>
              </a:xfrm>
              <a:prstGeom prst="rect">
                <a:avLst/>
              </a:prstGeom>
              <a:ln w="3175">
                <a:solidFill>
                  <a:prstClr val="ltGray"/>
                </a:solidFill>
              </a:ln>
            </p:spPr>
          </p:pic>
        </mc:Fallback>
      </mc:AlternateContent>
    </p:spTree>
    <p:extLst>
      <p:ext uri="{BB962C8B-B14F-4D97-AF65-F5344CB8AC3E}">
        <p14:creationId xmlns:p14="http://schemas.microsoft.com/office/powerpoint/2010/main" val="37324491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59EC7-1871-DECF-C5FF-AC6AAC8D7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B0C34-FB8D-6575-46A1-08B658EBFB05}"/>
              </a:ext>
            </a:extLst>
          </p:cNvPr>
          <p:cNvSpPr>
            <a:spLocks noGrp="1"/>
          </p:cNvSpPr>
          <p:nvPr>
            <p:ph type="title"/>
          </p:nvPr>
        </p:nvSpPr>
        <p:spPr/>
        <p:txBody>
          <a:bodyPr/>
          <a:lstStyle/>
          <a:p>
            <a:r>
              <a:rPr lang="en-GB" dirty="0"/>
              <a:t>Background model</a:t>
            </a:r>
          </a:p>
        </p:txBody>
      </p:sp>
      <p:sp>
        <p:nvSpPr>
          <p:cNvPr id="3" name="Footer Placeholder 2">
            <a:extLst>
              <a:ext uri="{FF2B5EF4-FFF2-40B4-BE49-F238E27FC236}">
                <a16:creationId xmlns:a16="http://schemas.microsoft.com/office/drawing/2014/main" id="{7947FCC2-9744-7FAF-BF55-ABF0286EB4C1}"/>
              </a:ext>
            </a:extLst>
          </p:cNvPr>
          <p:cNvSpPr>
            <a:spLocks noGrp="1"/>
          </p:cNvSpPr>
          <p:nvPr>
            <p:ph type="ftr" sz="quarter" idx="3"/>
          </p:nvPr>
        </p:nvSpPr>
        <p:spPr>
          <a:xfrm>
            <a:off x="0" y="6492875"/>
            <a:ext cx="4826000" cy="365125"/>
          </a:xfrm>
        </p:spPr>
        <p:txBody>
          <a:bodyPr/>
          <a:lstStyle/>
          <a:p>
            <a:r>
              <a:rPr lang="en-GB"/>
              <a:t>Migdal Effect in XLZD – Lorenzo Principe - CDM Meeting 2025</a:t>
            </a:r>
            <a:endParaRPr lang="en-GB" dirty="0"/>
          </a:p>
        </p:txBody>
      </p:sp>
      <p:sp>
        <p:nvSpPr>
          <p:cNvPr id="4" name="Slide Number Placeholder 3">
            <a:extLst>
              <a:ext uri="{FF2B5EF4-FFF2-40B4-BE49-F238E27FC236}">
                <a16:creationId xmlns:a16="http://schemas.microsoft.com/office/drawing/2014/main" id="{74DCD2F1-B171-CAF0-4021-AADA86956D62}"/>
              </a:ext>
            </a:extLst>
          </p:cNvPr>
          <p:cNvSpPr>
            <a:spLocks noGrp="1"/>
          </p:cNvSpPr>
          <p:nvPr>
            <p:ph type="sldNum" sz="quarter" idx="4"/>
          </p:nvPr>
        </p:nvSpPr>
        <p:spPr/>
        <p:txBody>
          <a:bodyPr/>
          <a:lstStyle/>
          <a:p>
            <a:fld id="{B545420C-B04E-4537-A50E-A6C5C9FE5166}" type="slidenum">
              <a:rPr lang="en-GB" smtClean="0"/>
              <a:pPr/>
              <a:t>20</a:t>
            </a:fld>
            <a:endParaRPr lang="en-GB" dirty="0"/>
          </a:p>
        </p:txBody>
      </p:sp>
      <p:pic>
        <p:nvPicPr>
          <p:cNvPr id="12" name="Picture 11" descr="A graph of different colors and numbers&#10;&#10;AI-generated content may be incorrect.">
            <a:extLst>
              <a:ext uri="{FF2B5EF4-FFF2-40B4-BE49-F238E27FC236}">
                <a16:creationId xmlns:a16="http://schemas.microsoft.com/office/drawing/2014/main" id="{C0147EE7-3584-B93E-C505-514D20EEF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78" y="982137"/>
            <a:ext cx="5472689" cy="4198937"/>
          </a:xfrm>
          <a:prstGeom prst="rect">
            <a:avLst/>
          </a:prstGeom>
        </p:spPr>
      </p:pic>
      <p:pic>
        <p:nvPicPr>
          <p:cNvPr id="13" name="Picture 12">
            <a:extLst>
              <a:ext uri="{FF2B5EF4-FFF2-40B4-BE49-F238E27FC236}">
                <a16:creationId xmlns:a16="http://schemas.microsoft.com/office/drawing/2014/main" id="{5EE8737F-0DC5-1F58-52F8-582485317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540" y="993775"/>
            <a:ext cx="3299964" cy="3821010"/>
          </a:xfrm>
          <a:prstGeom prst="rect">
            <a:avLst/>
          </a:prstGeom>
        </p:spPr>
      </p:pic>
      <p:sp>
        <p:nvSpPr>
          <p:cNvPr id="14" name="TextBox 13">
            <a:extLst>
              <a:ext uri="{FF2B5EF4-FFF2-40B4-BE49-F238E27FC236}">
                <a16:creationId xmlns:a16="http://schemas.microsoft.com/office/drawing/2014/main" id="{910F11B7-F5AA-E468-D358-507E623D39E2}"/>
              </a:ext>
            </a:extLst>
          </p:cNvPr>
          <p:cNvSpPr txBox="1"/>
          <p:nvPr/>
        </p:nvSpPr>
        <p:spPr>
          <a:xfrm>
            <a:off x="7513822" y="347444"/>
            <a:ext cx="4089400" cy="646331"/>
          </a:xfrm>
          <a:prstGeom prst="rect">
            <a:avLst/>
          </a:prstGeom>
          <a:noFill/>
        </p:spPr>
        <p:txBody>
          <a:bodyPr wrap="square" rtlCol="0">
            <a:spAutoFit/>
          </a:bodyPr>
          <a:lstStyle/>
          <a:p>
            <a:pPr algn="ctr"/>
            <a:r>
              <a:rPr lang="en-GB" b="1" dirty="0">
                <a:solidFill>
                  <a:srgbClr val="8A008A"/>
                </a:solidFill>
              </a:rPr>
              <a:t>Accidental Coincidences (ACs)</a:t>
            </a:r>
            <a:r>
              <a:rPr lang="en-GB" dirty="0"/>
              <a:t> are dominant background</a:t>
            </a:r>
            <a:endParaRPr lang="en-GB" b="1" dirty="0"/>
          </a:p>
        </p:txBody>
      </p:sp>
      <p:sp>
        <p:nvSpPr>
          <p:cNvPr id="18" name="TextBox 17">
            <a:extLst>
              <a:ext uri="{FF2B5EF4-FFF2-40B4-BE49-F238E27FC236}">
                <a16:creationId xmlns:a16="http://schemas.microsoft.com/office/drawing/2014/main" id="{703EF059-3015-29B9-8315-2236279E45FC}"/>
              </a:ext>
            </a:extLst>
          </p:cNvPr>
          <p:cNvSpPr txBox="1"/>
          <p:nvPr/>
        </p:nvSpPr>
        <p:spPr>
          <a:xfrm>
            <a:off x="232942" y="5297839"/>
            <a:ext cx="6967958" cy="1077218"/>
          </a:xfrm>
          <a:prstGeom prst="rect">
            <a:avLst/>
          </a:prstGeom>
          <a:noFill/>
        </p:spPr>
        <p:txBody>
          <a:bodyPr wrap="square">
            <a:spAutoFit/>
          </a:bodyPr>
          <a:lstStyle/>
          <a:p>
            <a:pPr algn="just"/>
            <a:r>
              <a:rPr lang="en-IN" sz="1600" dirty="0">
                <a:latin typeface="Montserrat" panose="00000500000000000000" pitchFamily="2" charset="0"/>
              </a:rPr>
              <a:t>A complete model for these backgrounds </a:t>
            </a:r>
            <a:r>
              <a:rPr lang="en-IN" sz="1600" dirty="0">
                <a:solidFill>
                  <a:srgbClr val="C81E5F"/>
                </a:solidFill>
                <a:latin typeface="Montserrat" panose="00000500000000000000" pitchFamily="2" charset="0"/>
              </a:rPr>
              <a:t>do not exist </a:t>
            </a:r>
            <a:r>
              <a:rPr lang="en-IN" sz="1600" dirty="0">
                <a:latin typeface="Montserrat" panose="00000500000000000000" pitchFamily="2" charset="0"/>
              </a:rPr>
              <a:t>yet.</a:t>
            </a:r>
          </a:p>
          <a:p>
            <a:pPr algn="just"/>
            <a:endParaRPr lang="en-IN" sz="1600" dirty="0">
              <a:latin typeface="Montserrat" panose="00000500000000000000" pitchFamily="2" charset="0"/>
            </a:endParaRPr>
          </a:p>
          <a:p>
            <a:pPr algn="just"/>
            <a:r>
              <a:rPr lang="en-IN" sz="1600" dirty="0">
                <a:latin typeface="Montserrat" panose="00000500000000000000" pitchFamily="2" charset="0"/>
              </a:rPr>
              <a:t>Researchers at </a:t>
            </a:r>
            <a:r>
              <a:rPr lang="en-IN" sz="1600" dirty="0" err="1">
                <a:latin typeface="Montserrat" panose="00000500000000000000" pitchFamily="2" charset="0"/>
              </a:rPr>
              <a:t>Nikhef</a:t>
            </a:r>
            <a:r>
              <a:rPr lang="en-IN" sz="1600" dirty="0">
                <a:latin typeface="Montserrat" panose="00000500000000000000" pitchFamily="2" charset="0"/>
              </a:rPr>
              <a:t> have been trying to </a:t>
            </a:r>
            <a:r>
              <a:rPr lang="en-IN" sz="1600" b="1" dirty="0">
                <a:solidFill>
                  <a:srgbClr val="7030A0"/>
                </a:solidFill>
                <a:latin typeface="Montserrat" panose="00000500000000000000" pitchFamily="2" charset="0"/>
              </a:rPr>
              <a:t>phenomenologically model</a:t>
            </a:r>
            <a:r>
              <a:rPr lang="en-IN" sz="1600" dirty="0">
                <a:latin typeface="Montserrat" panose="00000500000000000000" pitchFamily="2" charset="0"/>
              </a:rPr>
              <a:t> it by matching to </a:t>
            </a:r>
            <a:r>
              <a:rPr lang="en-IN" sz="1600" dirty="0">
                <a:solidFill>
                  <a:srgbClr val="7030A0"/>
                </a:solidFill>
                <a:latin typeface="Montserrat" panose="00000500000000000000" pitchFamily="2" charset="0"/>
              </a:rPr>
              <a:t>XENON1T</a:t>
            </a:r>
            <a:r>
              <a:rPr lang="en-IN" sz="1600" dirty="0">
                <a:latin typeface="Montserrat" panose="00000500000000000000" pitchFamily="2" charset="0"/>
              </a:rPr>
              <a:t> and scale to larger detectors.</a:t>
            </a:r>
          </a:p>
        </p:txBody>
      </p:sp>
      <p:sp>
        <p:nvSpPr>
          <p:cNvPr id="20" name="TextBox 19">
            <a:extLst>
              <a:ext uri="{FF2B5EF4-FFF2-40B4-BE49-F238E27FC236}">
                <a16:creationId xmlns:a16="http://schemas.microsoft.com/office/drawing/2014/main" id="{784F946A-E2B8-ABDC-4ACA-A03E37443F98}"/>
              </a:ext>
            </a:extLst>
          </p:cNvPr>
          <p:cNvSpPr txBox="1"/>
          <p:nvPr/>
        </p:nvSpPr>
        <p:spPr>
          <a:xfrm>
            <a:off x="8600751" y="5374783"/>
            <a:ext cx="1915543" cy="923330"/>
          </a:xfrm>
          <a:prstGeom prst="rect">
            <a:avLst/>
          </a:prstGeom>
          <a:noFill/>
          <a:ln>
            <a:solidFill>
              <a:srgbClr val="A60693"/>
            </a:solidFill>
          </a:ln>
        </p:spPr>
        <p:txBody>
          <a:bodyPr wrap="square">
            <a:spAutoFit/>
          </a:bodyPr>
          <a:lstStyle/>
          <a:p>
            <a:pPr algn="ctr"/>
            <a:r>
              <a:rPr lang="de-DE" b="0" i="0" dirty="0">
                <a:effectLst/>
                <a:latin typeface="Monaco"/>
              </a:rPr>
              <a:t>40T - 113.7 e/ty </a:t>
            </a:r>
          </a:p>
          <a:p>
            <a:pPr algn="ctr"/>
            <a:r>
              <a:rPr lang="de-DE" b="0" i="0" dirty="0">
                <a:effectLst/>
                <a:latin typeface="Monaco"/>
              </a:rPr>
              <a:t>60T - 530.8 e/ty </a:t>
            </a:r>
          </a:p>
          <a:p>
            <a:pPr algn="ctr"/>
            <a:r>
              <a:rPr lang="de-DE" b="0" i="0" dirty="0">
                <a:effectLst/>
                <a:latin typeface="Monaco"/>
              </a:rPr>
              <a:t>80T - 3252.4 e/ty</a:t>
            </a:r>
            <a:endParaRPr lang="en-GB" dirty="0"/>
          </a:p>
        </p:txBody>
      </p:sp>
      <p:sp>
        <p:nvSpPr>
          <p:cNvPr id="21" name="TextBox 20">
            <a:extLst>
              <a:ext uri="{FF2B5EF4-FFF2-40B4-BE49-F238E27FC236}">
                <a16:creationId xmlns:a16="http://schemas.microsoft.com/office/drawing/2014/main" id="{421495B6-6F9F-BA4A-E59E-FC8E4EAA302A}"/>
              </a:ext>
            </a:extLst>
          </p:cNvPr>
          <p:cNvSpPr txBox="1"/>
          <p:nvPr/>
        </p:nvSpPr>
        <p:spPr>
          <a:xfrm>
            <a:off x="8402822" y="4938649"/>
            <a:ext cx="2311400" cy="369332"/>
          </a:xfrm>
          <a:prstGeom prst="rect">
            <a:avLst/>
          </a:prstGeom>
          <a:noFill/>
        </p:spPr>
        <p:txBody>
          <a:bodyPr wrap="square" rtlCol="0">
            <a:spAutoFit/>
          </a:bodyPr>
          <a:lstStyle/>
          <a:p>
            <a:pPr algn="ctr"/>
            <a:r>
              <a:rPr lang="en-GB" dirty="0"/>
              <a:t>Preliminary Rates</a:t>
            </a:r>
          </a:p>
        </p:txBody>
      </p:sp>
      <p:cxnSp>
        <p:nvCxnSpPr>
          <p:cNvPr id="6" name="Straight Arrow Connector 5">
            <a:extLst>
              <a:ext uri="{FF2B5EF4-FFF2-40B4-BE49-F238E27FC236}">
                <a16:creationId xmlns:a16="http://schemas.microsoft.com/office/drawing/2014/main" id="{7D0A2CBE-B13E-208F-F967-DA8B07D4A6A2}"/>
              </a:ext>
            </a:extLst>
          </p:cNvPr>
          <p:cNvCxnSpPr>
            <a:cxnSpLocks/>
            <a:stCxn id="14" idx="1"/>
          </p:cNvCxnSpPr>
          <p:nvPr/>
        </p:nvCxnSpPr>
        <p:spPr>
          <a:xfrm flipH="1">
            <a:off x="5635413" y="670610"/>
            <a:ext cx="1878409" cy="883870"/>
          </a:xfrm>
          <a:prstGeom prst="straightConnector1">
            <a:avLst/>
          </a:prstGeom>
          <a:ln w="19050">
            <a:solidFill>
              <a:srgbClr val="8A008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5816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FA8DF-C1C3-06F3-078C-A38D4D2A7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59F75-EABB-D655-BC27-982F56FA104E}"/>
              </a:ext>
            </a:extLst>
          </p:cNvPr>
          <p:cNvSpPr>
            <a:spLocks noGrp="1"/>
          </p:cNvSpPr>
          <p:nvPr>
            <p:ph type="title"/>
          </p:nvPr>
        </p:nvSpPr>
        <p:spPr>
          <a:xfrm>
            <a:off x="88900" y="0"/>
            <a:ext cx="5628506" cy="993775"/>
          </a:xfrm>
        </p:spPr>
        <p:txBody>
          <a:bodyPr/>
          <a:lstStyle/>
          <a:p>
            <a:r>
              <a:rPr lang="en-GB" dirty="0"/>
              <a:t>Sensitivity Projections</a:t>
            </a:r>
          </a:p>
        </p:txBody>
      </p:sp>
      <p:sp>
        <p:nvSpPr>
          <p:cNvPr id="3" name="Footer Placeholder 2">
            <a:extLst>
              <a:ext uri="{FF2B5EF4-FFF2-40B4-BE49-F238E27FC236}">
                <a16:creationId xmlns:a16="http://schemas.microsoft.com/office/drawing/2014/main" id="{2F1F6948-7E53-0FE1-FF33-F6D5845DC934}"/>
              </a:ext>
            </a:extLst>
          </p:cNvPr>
          <p:cNvSpPr>
            <a:spLocks noGrp="1"/>
          </p:cNvSpPr>
          <p:nvPr>
            <p:ph type="ftr" sz="quarter" idx="3"/>
          </p:nvPr>
        </p:nvSpPr>
        <p:spPr>
          <a:xfrm>
            <a:off x="0" y="6492875"/>
            <a:ext cx="4826000" cy="365125"/>
          </a:xfrm>
        </p:spPr>
        <p:txBody>
          <a:bodyPr/>
          <a:lstStyle/>
          <a:p>
            <a:r>
              <a:rPr lang="en-GB"/>
              <a:t>Migdal Effect in XLZD – Lorenzo Principe - CDM Meeting 2025</a:t>
            </a:r>
            <a:endParaRPr lang="en-GB" dirty="0"/>
          </a:p>
        </p:txBody>
      </p:sp>
      <p:sp>
        <p:nvSpPr>
          <p:cNvPr id="4" name="Slide Number Placeholder 3">
            <a:extLst>
              <a:ext uri="{FF2B5EF4-FFF2-40B4-BE49-F238E27FC236}">
                <a16:creationId xmlns:a16="http://schemas.microsoft.com/office/drawing/2014/main" id="{A046BD1A-687D-F696-6609-A85082A51F30}"/>
              </a:ext>
            </a:extLst>
          </p:cNvPr>
          <p:cNvSpPr>
            <a:spLocks noGrp="1"/>
          </p:cNvSpPr>
          <p:nvPr>
            <p:ph type="sldNum" sz="quarter" idx="4"/>
          </p:nvPr>
        </p:nvSpPr>
        <p:spPr/>
        <p:txBody>
          <a:bodyPr/>
          <a:lstStyle/>
          <a:p>
            <a:fld id="{B545420C-B04E-4537-A50E-A6C5C9FE5166}" type="slidenum">
              <a:rPr lang="en-GB" smtClean="0"/>
              <a:pPr/>
              <a:t>21</a:t>
            </a:fld>
            <a:endParaRPr lang="en-GB" dirty="0"/>
          </a:p>
        </p:txBody>
      </p:sp>
      <p:sp>
        <p:nvSpPr>
          <p:cNvPr id="14" name="TextBox 13">
            <a:extLst>
              <a:ext uri="{FF2B5EF4-FFF2-40B4-BE49-F238E27FC236}">
                <a16:creationId xmlns:a16="http://schemas.microsoft.com/office/drawing/2014/main" id="{E1D6BD61-3844-932C-B983-94B981F340BE}"/>
              </a:ext>
            </a:extLst>
          </p:cNvPr>
          <p:cNvSpPr txBox="1"/>
          <p:nvPr/>
        </p:nvSpPr>
        <p:spPr>
          <a:xfrm>
            <a:off x="7267074" y="143921"/>
            <a:ext cx="4924926" cy="523220"/>
          </a:xfrm>
          <a:prstGeom prst="rect">
            <a:avLst/>
          </a:prstGeom>
          <a:noFill/>
        </p:spPr>
        <p:txBody>
          <a:bodyPr wrap="square" rtlCol="0">
            <a:spAutoFit/>
          </a:bodyPr>
          <a:lstStyle/>
          <a:p>
            <a:pPr algn="r"/>
            <a:r>
              <a:rPr lang="en-GB" sz="1400" i="1" dirty="0"/>
              <a:t>Trying to discover something we don’t know exists (WIMPs) using a phenomenon we don’t know exists (Migdal Effect)</a:t>
            </a:r>
          </a:p>
        </p:txBody>
      </p:sp>
      <p:grpSp>
        <p:nvGrpSpPr>
          <p:cNvPr id="10" name="Group 9">
            <a:extLst>
              <a:ext uri="{FF2B5EF4-FFF2-40B4-BE49-F238E27FC236}">
                <a16:creationId xmlns:a16="http://schemas.microsoft.com/office/drawing/2014/main" id="{9A2716DF-C47C-6DE2-175E-E2143EE9E567}"/>
              </a:ext>
            </a:extLst>
          </p:cNvPr>
          <p:cNvGrpSpPr/>
          <p:nvPr/>
        </p:nvGrpSpPr>
        <p:grpSpPr>
          <a:xfrm>
            <a:off x="2783448" y="1390714"/>
            <a:ext cx="6625105" cy="849854"/>
            <a:chOff x="343586" y="1390714"/>
            <a:chExt cx="6625105" cy="849854"/>
          </a:xfrm>
        </p:grpSpPr>
        <mc:AlternateContent xmlns:mc="http://schemas.openxmlformats.org/markup-compatibility/2006">
          <mc:Choice xmlns:a14="http://schemas.microsoft.com/office/drawing/2010/main" Requires="a14">
            <p:sp>
              <p:nvSpPr>
                <p:cNvPr id="5" name="Subtitle 2">
                  <a:extLst>
                    <a:ext uri="{FF2B5EF4-FFF2-40B4-BE49-F238E27FC236}">
                      <a16:creationId xmlns:a16="http://schemas.microsoft.com/office/drawing/2014/main" id="{4FA87BA7-0E63-2BDC-DBE6-3ABB6D7E5D1C}"/>
                    </a:ext>
                  </a:extLst>
                </p:cNvPr>
                <p:cNvSpPr txBox="1">
                  <a:spLocks/>
                </p:cNvSpPr>
                <p:nvPr/>
              </p:nvSpPr>
              <p:spPr>
                <a:xfrm>
                  <a:off x="343586" y="1390714"/>
                  <a:ext cx="2581362" cy="849854"/>
                </a:xfrm>
                <a:prstGeom prst="rect">
                  <a:avLst/>
                </a:prstGeom>
                <a:ln>
                  <a:solidFill>
                    <a:schemeClr val="bg2">
                      <a:lumMod val="50000"/>
                    </a:schemeClr>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IN" sz="1800" i="1" smtClean="0">
                                <a:latin typeface="Cambria Math" panose="02040503050406030204" pitchFamily="18" charset="0"/>
                              </a:rPr>
                            </m:ctrlPr>
                          </m:sSubPr>
                          <m:e>
                            <m:r>
                              <m:rPr>
                                <m:sty m:val="p"/>
                              </m:rPr>
                              <a:rPr lang="en-IN" sz="1800" b="0" i="1" smtClean="0">
                                <a:latin typeface="Cambria Math" panose="02040503050406030204" pitchFamily="18" charset="0"/>
                              </a:rPr>
                              <m:t>T</m:t>
                            </m:r>
                          </m:e>
                          <m:sub>
                            <m:r>
                              <a:rPr lang="en-IN" sz="1800" i="1" smtClean="0">
                                <a:latin typeface="Cambria Math" panose="02040503050406030204" pitchFamily="18" charset="0"/>
                                <a:ea typeface="Cambria Math" panose="02040503050406030204" pitchFamily="18" charset="0"/>
                              </a:rPr>
                              <m:t>𝜎</m:t>
                            </m:r>
                          </m:sub>
                        </m:sSub>
                        <m:r>
                          <a:rPr lang="en-IN" sz="1800" b="0" i="1" smtClean="0">
                            <a:latin typeface="Cambria Math" panose="02040503050406030204" pitchFamily="18" charset="0"/>
                          </a:rPr>
                          <m:t>=−2 </m:t>
                        </m:r>
                        <m:r>
                          <m:rPr>
                            <m:sty m:val="p"/>
                          </m:rPr>
                          <a:rPr lang="en-IN" sz="1800" b="0" i="1" smtClean="0">
                            <a:latin typeface="Cambria Math" panose="02040503050406030204" pitchFamily="18" charset="0"/>
                          </a:rPr>
                          <m:t>ln</m:t>
                        </m:r>
                        <m:d>
                          <m:dPr>
                            <m:begChr m:val="["/>
                            <m:endChr m:val="]"/>
                            <m:ctrlPr>
                              <a:rPr lang="en-IN" sz="1800" b="0" i="1" smtClean="0">
                                <a:latin typeface="Cambria Math" panose="02040503050406030204" pitchFamily="18" charset="0"/>
                              </a:rPr>
                            </m:ctrlPr>
                          </m:dPr>
                          <m:e>
                            <m:f>
                              <m:fPr>
                                <m:ctrlPr>
                                  <a:rPr lang="en-IN" sz="1800" b="0" i="1" smtClean="0">
                                    <a:latin typeface="Cambria Math" panose="02040503050406030204" pitchFamily="18" charset="0"/>
                                  </a:rPr>
                                </m:ctrlPr>
                              </m:fPr>
                              <m:num>
                                <m:r>
                                  <a:rPr lang="en-IN" sz="1800" i="1">
                                    <a:latin typeface="Cambria Math" panose="02040503050406030204" pitchFamily="18" charset="0"/>
                                    <a:ea typeface="Cambria Math" panose="02040503050406030204" pitchFamily="18" charset="0"/>
                                  </a:rPr>
                                  <m:t>ℒ</m:t>
                                </m:r>
                                <m:r>
                                  <a:rPr lang="en-IN" sz="1800" b="0" i="1" smtClean="0">
                                    <a:latin typeface="Cambria Math" panose="02040503050406030204" pitchFamily="18" charset="0"/>
                                    <a:ea typeface="Cambria Math" panose="02040503050406030204" pitchFamily="18" charset="0"/>
                                  </a:rPr>
                                  <m:t>(</m:t>
                                </m:r>
                                <m:r>
                                  <a:rPr lang="en-IN" sz="1800" b="0" i="1" smtClean="0">
                                    <a:latin typeface="Cambria Math" panose="02040503050406030204" pitchFamily="18" charset="0"/>
                                    <a:ea typeface="Cambria Math" panose="02040503050406030204" pitchFamily="18" charset="0"/>
                                  </a:rPr>
                                  <m:t>𝜎</m:t>
                                </m:r>
                                <m:r>
                                  <a:rPr lang="en-IN" sz="1800" b="0" i="1" smtClean="0">
                                    <a:latin typeface="Cambria Math" panose="02040503050406030204" pitchFamily="18" charset="0"/>
                                    <a:ea typeface="Cambria Math" panose="02040503050406030204" pitchFamily="18" charset="0"/>
                                  </a:rPr>
                                  <m:t>,</m:t>
                                </m:r>
                                <m:acc>
                                  <m:accPr>
                                    <m:chr m:val="̂"/>
                                    <m:ctrlPr>
                                      <a:rPr lang="en-IN" sz="1800" b="0" i="1" smtClean="0">
                                        <a:latin typeface="Cambria Math" panose="02040503050406030204" pitchFamily="18" charset="0"/>
                                        <a:ea typeface="Cambria Math" panose="02040503050406030204" pitchFamily="18" charset="0"/>
                                      </a:rPr>
                                    </m:ctrlPr>
                                  </m:accPr>
                                  <m:e>
                                    <m:acc>
                                      <m:accPr>
                                        <m:chr m:val="̂"/>
                                        <m:ctrlPr>
                                          <a:rPr lang="en-IN" sz="1800" b="0" i="1" smtClean="0">
                                            <a:latin typeface="Cambria Math" panose="02040503050406030204" pitchFamily="18" charset="0"/>
                                            <a:ea typeface="Cambria Math" panose="02040503050406030204" pitchFamily="18" charset="0"/>
                                          </a:rPr>
                                        </m:ctrlPr>
                                      </m:accPr>
                                      <m:e>
                                        <m:r>
                                          <a:rPr lang="en-IN" sz="1800" b="0" i="1" smtClean="0">
                                            <a:latin typeface="Cambria Math" panose="02040503050406030204" pitchFamily="18" charset="0"/>
                                            <a:ea typeface="Cambria Math" panose="02040503050406030204" pitchFamily="18" charset="0"/>
                                          </a:rPr>
                                          <m:t>𝜃</m:t>
                                        </m:r>
                                      </m:e>
                                    </m:acc>
                                  </m:e>
                                </m:acc>
                                <m:r>
                                  <a:rPr lang="en-IN" sz="1800" b="0" i="1" smtClean="0">
                                    <a:latin typeface="Cambria Math" panose="02040503050406030204" pitchFamily="18" charset="0"/>
                                  </a:rPr>
                                  <m:t>)</m:t>
                                </m:r>
                              </m:num>
                              <m:den>
                                <m:r>
                                  <a:rPr lang="en-IN" sz="1800" i="1">
                                    <a:latin typeface="Cambria Math" panose="02040503050406030204" pitchFamily="18" charset="0"/>
                                    <a:ea typeface="Cambria Math" panose="02040503050406030204" pitchFamily="18" charset="0"/>
                                  </a:rPr>
                                  <m:t>ℒ</m:t>
                                </m:r>
                                <m:r>
                                  <a:rPr lang="en-IN" sz="1800" b="0" i="1" smtClean="0">
                                    <a:latin typeface="Cambria Math" panose="02040503050406030204" pitchFamily="18" charset="0"/>
                                    <a:ea typeface="Cambria Math" panose="02040503050406030204" pitchFamily="18" charset="0"/>
                                  </a:rPr>
                                  <m:t>(</m:t>
                                </m:r>
                                <m:acc>
                                  <m:accPr>
                                    <m:chr m:val="̂"/>
                                    <m:ctrlPr>
                                      <a:rPr lang="en-IN" sz="1800" b="0" i="1" smtClean="0">
                                        <a:latin typeface="Cambria Math" panose="02040503050406030204" pitchFamily="18" charset="0"/>
                                        <a:ea typeface="Cambria Math" panose="02040503050406030204" pitchFamily="18" charset="0"/>
                                      </a:rPr>
                                    </m:ctrlPr>
                                  </m:accPr>
                                  <m:e>
                                    <m:r>
                                      <a:rPr lang="en-IN" sz="1800" b="0" i="1" smtClean="0">
                                        <a:latin typeface="Cambria Math" panose="02040503050406030204" pitchFamily="18" charset="0"/>
                                        <a:ea typeface="Cambria Math" panose="02040503050406030204" pitchFamily="18" charset="0"/>
                                      </a:rPr>
                                      <m:t>𝜎</m:t>
                                    </m:r>
                                  </m:e>
                                </m:acc>
                                <m:r>
                                  <a:rPr lang="en-IN" sz="1800" b="0" i="1" smtClean="0">
                                    <a:latin typeface="Cambria Math" panose="02040503050406030204" pitchFamily="18" charset="0"/>
                                  </a:rPr>
                                  <m:t>,</m:t>
                                </m:r>
                                <m:acc>
                                  <m:accPr>
                                    <m:chr m:val="̂"/>
                                    <m:ctrlPr>
                                      <a:rPr lang="en-IN" sz="1800" b="0" i="1" smtClean="0">
                                        <a:latin typeface="Cambria Math" panose="02040503050406030204" pitchFamily="18" charset="0"/>
                                      </a:rPr>
                                    </m:ctrlPr>
                                  </m:accPr>
                                  <m:e>
                                    <m:r>
                                      <a:rPr lang="en-IN" sz="1800" b="0" i="1" smtClean="0">
                                        <a:latin typeface="Cambria Math" panose="02040503050406030204" pitchFamily="18" charset="0"/>
                                        <a:ea typeface="Cambria Math" panose="02040503050406030204" pitchFamily="18" charset="0"/>
                                      </a:rPr>
                                      <m:t>𝜃</m:t>
                                    </m:r>
                                  </m:e>
                                </m:acc>
                                <m:r>
                                  <a:rPr lang="en-IN" sz="1800" b="0" i="1" smtClean="0">
                                    <a:latin typeface="Cambria Math" panose="02040503050406030204" pitchFamily="18" charset="0"/>
                                  </a:rPr>
                                  <m:t>)</m:t>
                                </m:r>
                              </m:den>
                            </m:f>
                          </m:e>
                        </m:d>
                      </m:oMath>
                    </m:oMathPara>
                  </a14:m>
                  <a:endParaRPr lang="en-IN" sz="1800" dirty="0">
                    <a:latin typeface="Montserrat" panose="00000500000000000000" pitchFamily="2" charset="0"/>
                  </a:endParaRPr>
                </a:p>
              </p:txBody>
            </p:sp>
          </mc:Choice>
          <mc:Fallback>
            <p:sp>
              <p:nvSpPr>
                <p:cNvPr id="5" name="Subtitle 2">
                  <a:extLst>
                    <a:ext uri="{FF2B5EF4-FFF2-40B4-BE49-F238E27FC236}">
                      <a16:creationId xmlns:a16="http://schemas.microsoft.com/office/drawing/2014/main" id="{4FA87BA7-0E63-2BDC-DBE6-3ABB6D7E5D1C}"/>
                    </a:ext>
                  </a:extLst>
                </p:cNvPr>
                <p:cNvSpPr txBox="1">
                  <a:spLocks noRot="1" noChangeAspect="1" noMove="1" noResize="1" noEditPoints="1" noAdjustHandles="1" noChangeArrowheads="1" noChangeShapeType="1" noTextEdit="1"/>
                </p:cNvSpPr>
                <p:nvPr/>
              </p:nvSpPr>
              <p:spPr>
                <a:xfrm>
                  <a:off x="343586" y="1390714"/>
                  <a:ext cx="2581362" cy="849854"/>
                </a:xfrm>
                <a:prstGeom prst="rect">
                  <a:avLst/>
                </a:prstGeom>
                <a:blipFill>
                  <a:blip r:embed="rId3"/>
                  <a:stretch>
                    <a:fillRect/>
                  </a:stretch>
                </a:blipFill>
                <a:ln>
                  <a:solidFill>
                    <a:schemeClr val="bg2">
                      <a:lumMod val="50000"/>
                    </a:schemeClr>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 name="Subtitle 2">
                  <a:extLst>
                    <a:ext uri="{FF2B5EF4-FFF2-40B4-BE49-F238E27FC236}">
                      <a16:creationId xmlns:a16="http://schemas.microsoft.com/office/drawing/2014/main" id="{D205B51B-CA44-9701-E363-C407DB209FD1}"/>
                    </a:ext>
                  </a:extLst>
                </p:cNvPr>
                <p:cNvSpPr txBox="1">
                  <a:spLocks/>
                </p:cNvSpPr>
                <p:nvPr/>
              </p:nvSpPr>
              <p:spPr>
                <a:xfrm>
                  <a:off x="3011714" y="1390714"/>
                  <a:ext cx="3956977" cy="849854"/>
                </a:xfrm>
                <a:prstGeom prst="rect">
                  <a:avLst/>
                </a:prstGeom>
                <a:ln>
                  <a:noFill/>
                </a:ln>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800" dirty="0">
                      <a:latin typeface="Montserrat" panose="00000500000000000000" pitchFamily="2" charset="0"/>
                    </a:rPr>
                    <a:t>Inference analysis using:</a:t>
                  </a:r>
                </a:p>
                <a:p>
                  <a:r>
                    <a:rPr lang="en-IN" sz="1800" b="1" dirty="0">
                      <a:latin typeface="Montserrat" panose="00000500000000000000" pitchFamily="2" charset="0"/>
                    </a:rPr>
                    <a:t>profile likelihood ratio</a:t>
                  </a:r>
                  <a:r>
                    <a:rPr lang="en-IN" sz="1800" dirty="0">
                      <a:latin typeface="Montserrat" panose="00000500000000000000" pitchFamily="2" charset="0"/>
                    </a:rPr>
                    <a:t> test statistic</a:t>
                  </a:r>
                </a:p>
                <a:p>
                  <a:r>
                    <a:rPr lang="en-IN" sz="1800" b="1" dirty="0">
                      <a:latin typeface="Montserrat" panose="00000500000000000000" pitchFamily="2" charset="0"/>
                    </a:rPr>
                    <a:t>2</a:t>
                  </a:r>
                  <a:r>
                    <a:rPr lang="en-IN" sz="1800" dirty="0">
                      <a:latin typeface="Montserrat" panose="00000500000000000000" pitchFamily="2" charset="0"/>
                    </a:rPr>
                    <a:t> </a:t>
                  </a:r>
                  <a:r>
                    <a:rPr lang="en-IN" sz="1800" b="1" dirty="0">
                      <a:latin typeface="Montserrat" panose="00000500000000000000" pitchFamily="2" charset="0"/>
                    </a:rPr>
                    <a:t>dimensions</a:t>
                  </a:r>
                  <a:r>
                    <a:rPr lang="en-IN" sz="1800" dirty="0">
                      <a:latin typeface="Montserrat" panose="00000500000000000000" pitchFamily="2" charset="0"/>
                    </a:rPr>
                    <a:t>: </a:t>
                  </a:r>
                  <a14:m>
                    <m:oMath xmlns:m="http://schemas.openxmlformats.org/officeDocument/2006/math">
                      <m:r>
                        <m:rPr>
                          <m:sty m:val="p"/>
                        </m:rPr>
                        <a:rPr lang="en-GB" sz="1800" b="0" i="1" smtClean="0">
                          <a:latin typeface="Cambria Math" panose="02040503050406030204" pitchFamily="18" charset="0"/>
                        </a:rPr>
                        <m:t>cS</m:t>
                      </m:r>
                      <m:r>
                        <a:rPr lang="en-GB" sz="1800" b="0" i="1" smtClean="0">
                          <a:latin typeface="Cambria Math" panose="02040503050406030204" pitchFamily="18" charset="0"/>
                        </a:rPr>
                        <m:t>1,</m:t>
                      </m:r>
                    </m:oMath>
                  </a14:m>
                  <a:r>
                    <a:rPr lang="en-IN" sz="1800" dirty="0">
                      <a:latin typeface="Montserrat" panose="00000500000000000000" pitchFamily="2" charset="0"/>
                    </a:rPr>
                    <a:t> </a:t>
                  </a:r>
                  <a14:m>
                    <m:oMath xmlns:m="http://schemas.openxmlformats.org/officeDocument/2006/math">
                      <m:func>
                        <m:funcPr>
                          <m:ctrlPr>
                            <a:rPr lang="en-IN" sz="1800" i="1" smtClean="0">
                              <a:latin typeface="Cambria Math" panose="02040503050406030204" pitchFamily="18" charset="0"/>
                            </a:rPr>
                          </m:ctrlPr>
                        </m:funcPr>
                        <m:fName>
                          <m:sSub>
                            <m:sSubPr>
                              <m:ctrlPr>
                                <a:rPr lang="en-IN" sz="1800" i="1" smtClean="0">
                                  <a:latin typeface="Cambria Math" panose="02040503050406030204" pitchFamily="18" charset="0"/>
                                </a:rPr>
                              </m:ctrlPr>
                            </m:sSubPr>
                            <m:e>
                              <m:r>
                                <m:rPr>
                                  <m:sty m:val="p"/>
                                </m:rPr>
                                <a:rPr lang="en-IN" sz="1800" i="0" smtClean="0">
                                  <a:latin typeface="Cambria Math" panose="02040503050406030204" pitchFamily="18" charset="0"/>
                                </a:rPr>
                                <m:t>log</m:t>
                              </m:r>
                            </m:e>
                            <m:sub>
                              <m:r>
                                <a:rPr lang="en-GB" sz="1800" b="0" i="1" smtClean="0">
                                  <a:latin typeface="Cambria Math" panose="02040503050406030204" pitchFamily="18" charset="0"/>
                                </a:rPr>
                                <m:t>10</m:t>
                              </m:r>
                            </m:sub>
                          </m:sSub>
                        </m:fName>
                        <m:e>
                          <m:r>
                            <a:rPr lang="en-GB" sz="1800" b="0" i="1" smtClean="0">
                              <a:latin typeface="Cambria Math" panose="02040503050406030204" pitchFamily="18" charset="0"/>
                            </a:rPr>
                            <m:t>(</m:t>
                          </m:r>
                          <m:r>
                            <m:rPr>
                              <m:nor/>
                            </m:rPr>
                            <a:rPr lang="en-GB" sz="1800" b="0" i="0" smtClean="0">
                              <a:latin typeface="Cambria Math" panose="02040503050406030204" pitchFamily="18" charset="0"/>
                            </a:rPr>
                            <m:t>cS</m:t>
                          </m:r>
                          <m:r>
                            <m:rPr>
                              <m:nor/>
                            </m:rPr>
                            <a:rPr lang="en-GB" sz="1800" b="0" i="0" smtClean="0">
                              <a:latin typeface="Cambria Math" panose="02040503050406030204" pitchFamily="18" charset="0"/>
                            </a:rPr>
                            <m:t>2)</m:t>
                          </m:r>
                        </m:e>
                      </m:func>
                    </m:oMath>
                  </a14:m>
                  <a:endParaRPr lang="en-IN" sz="1800" dirty="0">
                    <a:latin typeface="Montserrat" panose="00000500000000000000" pitchFamily="2" charset="0"/>
                  </a:endParaRPr>
                </a:p>
              </p:txBody>
            </p:sp>
          </mc:Choice>
          <mc:Fallback>
            <p:sp>
              <p:nvSpPr>
                <p:cNvPr id="6" name="Subtitle 2">
                  <a:extLst>
                    <a:ext uri="{FF2B5EF4-FFF2-40B4-BE49-F238E27FC236}">
                      <a16:creationId xmlns:a16="http://schemas.microsoft.com/office/drawing/2014/main" id="{D205B51B-CA44-9701-E363-C407DB209FD1}"/>
                    </a:ext>
                  </a:extLst>
                </p:cNvPr>
                <p:cNvSpPr txBox="1">
                  <a:spLocks noRot="1" noChangeAspect="1" noMove="1" noResize="1" noEditPoints="1" noAdjustHandles="1" noChangeArrowheads="1" noChangeShapeType="1" noTextEdit="1"/>
                </p:cNvSpPr>
                <p:nvPr/>
              </p:nvSpPr>
              <p:spPr>
                <a:xfrm>
                  <a:off x="3011714" y="1390714"/>
                  <a:ext cx="3956977" cy="849854"/>
                </a:xfrm>
                <a:prstGeom prst="rect">
                  <a:avLst/>
                </a:prstGeom>
                <a:blipFill>
                  <a:blip r:embed="rId4"/>
                  <a:stretch>
                    <a:fillRect l="-616" t="-7857" b="-6429"/>
                  </a:stretch>
                </a:blipFill>
                <a:ln>
                  <a:noFill/>
                </a:ln>
              </p:spPr>
              <p:txBody>
                <a:bodyPr/>
                <a:lstStyle/>
                <a:p>
                  <a:r>
                    <a:rPr lang="en-GB">
                      <a:noFill/>
                    </a:rPr>
                    <a:t> </a:t>
                  </a:r>
                </a:p>
              </p:txBody>
            </p:sp>
          </mc:Fallback>
        </mc:AlternateContent>
      </p:grpSp>
      <p:pic>
        <p:nvPicPr>
          <p:cNvPr id="7" name="Picture 6">
            <a:extLst>
              <a:ext uri="{FF2B5EF4-FFF2-40B4-BE49-F238E27FC236}">
                <a16:creationId xmlns:a16="http://schemas.microsoft.com/office/drawing/2014/main" id="{775F18AD-66ED-510C-4BC0-6F0576549A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3586" y="2637507"/>
            <a:ext cx="4830356" cy="3660964"/>
          </a:xfrm>
          <a:prstGeom prst="rect">
            <a:avLst/>
          </a:prstGeom>
        </p:spPr>
      </p:pic>
      <p:sp>
        <p:nvSpPr>
          <p:cNvPr id="8" name="Subtitle 2">
            <a:extLst>
              <a:ext uri="{FF2B5EF4-FFF2-40B4-BE49-F238E27FC236}">
                <a16:creationId xmlns:a16="http://schemas.microsoft.com/office/drawing/2014/main" id="{79B38026-5627-B1D2-6649-8536DA9D695C}"/>
              </a:ext>
            </a:extLst>
          </p:cNvPr>
          <p:cNvSpPr txBox="1">
            <a:spLocks/>
          </p:cNvSpPr>
          <p:nvPr/>
        </p:nvSpPr>
        <p:spPr>
          <a:xfrm>
            <a:off x="5346700" y="3070819"/>
            <a:ext cx="6369012" cy="2523091"/>
          </a:xfrm>
          <a:prstGeom prst="rect">
            <a:avLst/>
          </a:prstGeom>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1800" dirty="0">
                <a:latin typeface="Montserrat" panose="00000500000000000000" pitchFamily="2" charset="0"/>
              </a:rPr>
              <a:t>Decent power for WIMP mass </a:t>
            </a:r>
            <a:r>
              <a:rPr lang="en-IN" sz="1800" b="1" dirty="0">
                <a:latin typeface="Montserrat" panose="00000500000000000000" pitchFamily="2" charset="0"/>
              </a:rPr>
              <a:t>&lt; 2 GeV/c</a:t>
            </a:r>
            <a:r>
              <a:rPr lang="en-IN" sz="1800" b="1" baseline="30000" dirty="0">
                <a:latin typeface="Montserrat" panose="00000500000000000000" pitchFamily="2" charset="0"/>
              </a:rPr>
              <a:t>2</a:t>
            </a:r>
            <a:r>
              <a:rPr lang="en-IN" sz="1800" b="1" dirty="0">
                <a:latin typeface="Montserrat" panose="00000500000000000000" pitchFamily="2" charset="0"/>
              </a:rPr>
              <a:t> </a:t>
            </a:r>
            <a:r>
              <a:rPr lang="en-IN" sz="1800" dirty="0">
                <a:latin typeface="Montserrat" panose="00000500000000000000" pitchFamily="2" charset="0"/>
              </a:rPr>
              <a:t>already at 200ty</a:t>
            </a:r>
          </a:p>
          <a:p>
            <a:r>
              <a:rPr lang="en-IN" sz="1800" dirty="0">
                <a:latin typeface="Montserrat" panose="00000500000000000000" pitchFamily="2" charset="0"/>
              </a:rPr>
              <a:t>Worse discovery potential (as expected) when including the large AC background; but still better than current limits.</a:t>
            </a:r>
          </a:p>
        </p:txBody>
      </p:sp>
      <p:sp>
        <p:nvSpPr>
          <p:cNvPr id="9" name="TextBox 8">
            <a:extLst>
              <a:ext uri="{FF2B5EF4-FFF2-40B4-BE49-F238E27FC236}">
                <a16:creationId xmlns:a16="http://schemas.microsoft.com/office/drawing/2014/main" id="{A5D6C524-B8EF-A5CD-76D9-27BCA2B2721A}"/>
              </a:ext>
            </a:extLst>
          </p:cNvPr>
          <p:cNvSpPr txBox="1"/>
          <p:nvPr/>
        </p:nvSpPr>
        <p:spPr>
          <a:xfrm>
            <a:off x="3011714" y="3070819"/>
            <a:ext cx="1030515" cy="276999"/>
          </a:xfrm>
          <a:prstGeom prst="rect">
            <a:avLst/>
          </a:prstGeom>
          <a:noFill/>
        </p:spPr>
        <p:txBody>
          <a:bodyPr wrap="square" rtlCol="0">
            <a:spAutoFit/>
          </a:bodyPr>
          <a:lstStyle/>
          <a:p>
            <a:r>
              <a:rPr lang="en-GB" sz="1200" dirty="0">
                <a:solidFill>
                  <a:schemeClr val="bg1">
                    <a:lumMod val="50000"/>
                  </a:schemeClr>
                </a:solidFill>
              </a:rPr>
              <a:t>Preliminary</a:t>
            </a:r>
          </a:p>
        </p:txBody>
      </p:sp>
    </p:spTree>
    <p:extLst>
      <p:ext uri="{BB962C8B-B14F-4D97-AF65-F5344CB8AC3E}">
        <p14:creationId xmlns:p14="http://schemas.microsoft.com/office/powerpoint/2010/main" val="20996153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1098-E603-C09E-FF2A-22272699D510}"/>
              </a:ext>
            </a:extLst>
          </p:cNvPr>
          <p:cNvSpPr>
            <a:spLocks noGrp="1"/>
          </p:cNvSpPr>
          <p:nvPr>
            <p:ph type="title"/>
          </p:nvPr>
        </p:nvSpPr>
        <p:spPr/>
        <p:txBody>
          <a:bodyPr/>
          <a:lstStyle/>
          <a:p>
            <a:r>
              <a:rPr lang="en-GB" dirty="0"/>
              <a:t>Sensitivity Projections @ 90% CL</a:t>
            </a:r>
          </a:p>
        </p:txBody>
      </p:sp>
      <p:sp>
        <p:nvSpPr>
          <p:cNvPr id="3" name="Footer Placeholder 2">
            <a:extLst>
              <a:ext uri="{FF2B5EF4-FFF2-40B4-BE49-F238E27FC236}">
                <a16:creationId xmlns:a16="http://schemas.microsoft.com/office/drawing/2014/main" id="{E8E951F4-2B0C-3163-52C8-7169467FF268}"/>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4" name="Slide Number Placeholder 3">
            <a:extLst>
              <a:ext uri="{FF2B5EF4-FFF2-40B4-BE49-F238E27FC236}">
                <a16:creationId xmlns:a16="http://schemas.microsoft.com/office/drawing/2014/main" id="{B6CD37A4-5BC5-AD85-22AB-0C5FAB344FD2}"/>
              </a:ext>
            </a:extLst>
          </p:cNvPr>
          <p:cNvSpPr>
            <a:spLocks noGrp="1"/>
          </p:cNvSpPr>
          <p:nvPr>
            <p:ph type="sldNum" sz="quarter" idx="4"/>
          </p:nvPr>
        </p:nvSpPr>
        <p:spPr/>
        <p:txBody>
          <a:bodyPr/>
          <a:lstStyle/>
          <a:p>
            <a:fld id="{B545420C-B04E-4537-A50E-A6C5C9FE5166}" type="slidenum">
              <a:rPr lang="en-GB" smtClean="0"/>
              <a:pPr/>
              <a:t>22</a:t>
            </a:fld>
            <a:endParaRPr lang="en-GB" dirty="0"/>
          </a:p>
        </p:txBody>
      </p:sp>
      <p:pic>
        <p:nvPicPr>
          <p:cNvPr id="5" name="Picture 4">
            <a:extLst>
              <a:ext uri="{FF2B5EF4-FFF2-40B4-BE49-F238E27FC236}">
                <a16:creationId xmlns:a16="http://schemas.microsoft.com/office/drawing/2014/main" id="{972E500A-8949-4418-1C6D-A6EA123E0A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6100" y="1192154"/>
            <a:ext cx="5141981" cy="4176939"/>
          </a:xfrm>
          <a:prstGeom prst="rect">
            <a:avLst/>
          </a:prstGeom>
        </p:spPr>
      </p:pic>
      <p:pic>
        <p:nvPicPr>
          <p:cNvPr id="6" name="Picture 5">
            <a:extLst>
              <a:ext uri="{FF2B5EF4-FFF2-40B4-BE49-F238E27FC236}">
                <a16:creationId xmlns:a16="http://schemas.microsoft.com/office/drawing/2014/main" id="{72349D55-D3F0-69EA-C8B6-CFA0343DC0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8129" y="1192154"/>
            <a:ext cx="5141981" cy="4176938"/>
          </a:xfrm>
          <a:prstGeom prst="rect">
            <a:avLst/>
          </a:prstGeom>
        </p:spPr>
      </p:pic>
      <p:sp>
        <p:nvSpPr>
          <p:cNvPr id="7" name="TextBox 6">
            <a:extLst>
              <a:ext uri="{FF2B5EF4-FFF2-40B4-BE49-F238E27FC236}">
                <a16:creationId xmlns:a16="http://schemas.microsoft.com/office/drawing/2014/main" id="{13AF3ACE-0580-57CB-BD5E-C918C8909BC8}"/>
              </a:ext>
            </a:extLst>
          </p:cNvPr>
          <p:cNvSpPr txBox="1"/>
          <p:nvPr/>
        </p:nvSpPr>
        <p:spPr>
          <a:xfrm>
            <a:off x="4171042" y="1840558"/>
            <a:ext cx="1030515" cy="276999"/>
          </a:xfrm>
          <a:prstGeom prst="rect">
            <a:avLst/>
          </a:prstGeom>
          <a:noFill/>
        </p:spPr>
        <p:txBody>
          <a:bodyPr wrap="square" rtlCol="0">
            <a:spAutoFit/>
          </a:bodyPr>
          <a:lstStyle/>
          <a:p>
            <a:r>
              <a:rPr lang="en-GB" sz="1200" dirty="0">
                <a:solidFill>
                  <a:schemeClr val="bg1">
                    <a:lumMod val="50000"/>
                  </a:schemeClr>
                </a:solidFill>
              </a:rPr>
              <a:t>Preliminary</a:t>
            </a:r>
          </a:p>
        </p:txBody>
      </p:sp>
      <p:sp>
        <p:nvSpPr>
          <p:cNvPr id="8" name="TextBox 7">
            <a:extLst>
              <a:ext uri="{FF2B5EF4-FFF2-40B4-BE49-F238E27FC236}">
                <a16:creationId xmlns:a16="http://schemas.microsoft.com/office/drawing/2014/main" id="{F2BE3D85-25A4-437F-7BF7-25041DEE878D}"/>
              </a:ext>
            </a:extLst>
          </p:cNvPr>
          <p:cNvSpPr txBox="1"/>
          <p:nvPr/>
        </p:nvSpPr>
        <p:spPr>
          <a:xfrm>
            <a:off x="10305142" y="1840558"/>
            <a:ext cx="1030515" cy="276999"/>
          </a:xfrm>
          <a:prstGeom prst="rect">
            <a:avLst/>
          </a:prstGeom>
          <a:noFill/>
        </p:spPr>
        <p:txBody>
          <a:bodyPr wrap="square" rtlCol="0">
            <a:spAutoFit/>
          </a:bodyPr>
          <a:lstStyle/>
          <a:p>
            <a:r>
              <a:rPr lang="en-GB" sz="1200" dirty="0">
                <a:solidFill>
                  <a:schemeClr val="bg1">
                    <a:lumMod val="50000"/>
                  </a:schemeClr>
                </a:solidFill>
              </a:rPr>
              <a:t>Preliminary</a:t>
            </a:r>
          </a:p>
        </p:txBody>
      </p:sp>
      <p:sp>
        <p:nvSpPr>
          <p:cNvPr id="9" name="TextBox 8">
            <a:extLst>
              <a:ext uri="{FF2B5EF4-FFF2-40B4-BE49-F238E27FC236}">
                <a16:creationId xmlns:a16="http://schemas.microsoft.com/office/drawing/2014/main" id="{106B074A-3059-C2FE-4482-ED91CEC58E02}"/>
              </a:ext>
            </a:extLst>
          </p:cNvPr>
          <p:cNvSpPr txBox="1"/>
          <p:nvPr/>
        </p:nvSpPr>
        <p:spPr>
          <a:xfrm>
            <a:off x="1645557" y="5445997"/>
            <a:ext cx="3650344" cy="646331"/>
          </a:xfrm>
          <a:prstGeom prst="rect">
            <a:avLst/>
          </a:prstGeom>
          <a:noFill/>
        </p:spPr>
        <p:txBody>
          <a:bodyPr wrap="square" rtlCol="0">
            <a:spAutoFit/>
          </a:bodyPr>
          <a:lstStyle/>
          <a:p>
            <a:pPr algn="ctr"/>
            <a:r>
              <a:rPr lang="en-GB" b="1"/>
              <a:t>No-AC </a:t>
            </a:r>
            <a:r>
              <a:rPr lang="en-GB" b="1" dirty="0"/>
              <a:t>scenario</a:t>
            </a:r>
          </a:p>
          <a:p>
            <a:pPr algn="ctr"/>
            <a:r>
              <a:rPr lang="en-GB" dirty="0"/>
              <a:t>Comparing detector sizes</a:t>
            </a:r>
          </a:p>
        </p:txBody>
      </p:sp>
      <p:sp>
        <p:nvSpPr>
          <p:cNvPr id="10" name="TextBox 9">
            <a:extLst>
              <a:ext uri="{FF2B5EF4-FFF2-40B4-BE49-F238E27FC236}">
                <a16:creationId xmlns:a16="http://schemas.microsoft.com/office/drawing/2014/main" id="{1F518DBB-0DEF-4B76-325E-0D4603A5EF1C}"/>
              </a:ext>
            </a:extLst>
          </p:cNvPr>
          <p:cNvSpPr txBox="1"/>
          <p:nvPr/>
        </p:nvSpPr>
        <p:spPr>
          <a:xfrm>
            <a:off x="7623628" y="5445997"/>
            <a:ext cx="3650344" cy="646331"/>
          </a:xfrm>
          <a:prstGeom prst="rect">
            <a:avLst/>
          </a:prstGeom>
          <a:noFill/>
        </p:spPr>
        <p:txBody>
          <a:bodyPr wrap="square" rtlCol="0">
            <a:spAutoFit/>
          </a:bodyPr>
          <a:lstStyle/>
          <a:p>
            <a:pPr algn="ctr"/>
            <a:r>
              <a:rPr lang="en-GB" dirty="0"/>
              <a:t>Comparing </a:t>
            </a:r>
            <a:r>
              <a:rPr lang="en-GB" b="1" dirty="0"/>
              <a:t>AC/no-AC scenarios</a:t>
            </a:r>
          </a:p>
          <a:p>
            <a:pPr algn="ctr"/>
            <a:r>
              <a:rPr lang="en-GB" dirty="0"/>
              <a:t>Same detector sizes</a:t>
            </a:r>
          </a:p>
        </p:txBody>
      </p:sp>
    </p:spTree>
    <p:extLst>
      <p:ext uri="{BB962C8B-B14F-4D97-AF65-F5344CB8AC3E}">
        <p14:creationId xmlns:p14="http://schemas.microsoft.com/office/powerpoint/2010/main" val="905414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CEFD-F7A8-FF79-7A1B-18C5D84E0596}"/>
              </a:ext>
            </a:extLst>
          </p:cNvPr>
          <p:cNvSpPr>
            <a:spLocks noGrp="1"/>
          </p:cNvSpPr>
          <p:nvPr>
            <p:ph type="title"/>
          </p:nvPr>
        </p:nvSpPr>
        <p:spPr/>
        <p:txBody>
          <a:bodyPr/>
          <a:lstStyle/>
          <a:p>
            <a:r>
              <a:rPr lang="en-GB" dirty="0"/>
              <a:t>Summary</a:t>
            </a:r>
          </a:p>
        </p:txBody>
      </p:sp>
      <p:sp>
        <p:nvSpPr>
          <p:cNvPr id="3" name="Footer Placeholder 2">
            <a:extLst>
              <a:ext uri="{FF2B5EF4-FFF2-40B4-BE49-F238E27FC236}">
                <a16:creationId xmlns:a16="http://schemas.microsoft.com/office/drawing/2014/main" id="{60154003-3E93-EB0E-C0B9-A6FB37EB31FD}"/>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4" name="Slide Number Placeholder 3">
            <a:extLst>
              <a:ext uri="{FF2B5EF4-FFF2-40B4-BE49-F238E27FC236}">
                <a16:creationId xmlns:a16="http://schemas.microsoft.com/office/drawing/2014/main" id="{953B5C8A-3177-F2A6-4A4F-E764828D3AEE}"/>
              </a:ext>
            </a:extLst>
          </p:cNvPr>
          <p:cNvSpPr>
            <a:spLocks noGrp="1"/>
          </p:cNvSpPr>
          <p:nvPr>
            <p:ph type="sldNum" sz="quarter" idx="4"/>
          </p:nvPr>
        </p:nvSpPr>
        <p:spPr/>
        <p:txBody>
          <a:bodyPr/>
          <a:lstStyle/>
          <a:p>
            <a:fld id="{B545420C-B04E-4537-A50E-A6C5C9FE5166}" type="slidenum">
              <a:rPr lang="en-GB" smtClean="0"/>
              <a:pPr/>
              <a:t>23</a:t>
            </a:fld>
            <a:endParaRPr lang="en-GB" dirty="0"/>
          </a:p>
        </p:txBody>
      </p:sp>
      <p:pic>
        <p:nvPicPr>
          <p:cNvPr id="5" name="Picture 4">
            <a:extLst>
              <a:ext uri="{FF2B5EF4-FFF2-40B4-BE49-F238E27FC236}">
                <a16:creationId xmlns:a16="http://schemas.microsoft.com/office/drawing/2014/main" id="{92BB5283-BAEF-DDF3-272B-843E83433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9117" y="646345"/>
            <a:ext cx="7352883" cy="5565310"/>
          </a:xfrm>
          <a:prstGeom prst="rect">
            <a:avLst/>
          </a:prstGeom>
        </p:spPr>
      </p:pic>
      <p:sp>
        <p:nvSpPr>
          <p:cNvPr id="7" name="Subtitle 2">
            <a:extLst>
              <a:ext uri="{FF2B5EF4-FFF2-40B4-BE49-F238E27FC236}">
                <a16:creationId xmlns:a16="http://schemas.microsoft.com/office/drawing/2014/main" id="{7FB79FE5-1F40-0878-BC60-DD0DBF3A39B4}"/>
              </a:ext>
            </a:extLst>
          </p:cNvPr>
          <p:cNvSpPr txBox="1">
            <a:spLocks/>
          </p:cNvSpPr>
          <p:nvPr/>
        </p:nvSpPr>
        <p:spPr>
          <a:xfrm>
            <a:off x="88900" y="1203784"/>
            <a:ext cx="4853831" cy="4648403"/>
          </a:xfrm>
          <a:prstGeom prst="rect">
            <a:avLst/>
          </a:prstGeom>
          <a:ln>
            <a:no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IN" sz="1800" b="1" dirty="0">
                <a:latin typeface="Montserrat" panose="00000500000000000000" pitchFamily="2" charset="0"/>
              </a:rPr>
              <a:t>XLZD</a:t>
            </a:r>
            <a:r>
              <a:rPr lang="en-IN" sz="1800" dirty="0">
                <a:latin typeface="Montserrat" panose="00000500000000000000" pitchFamily="2" charset="0"/>
              </a:rPr>
              <a:t> will have sensitivity for WIMP-nucleon cross section all the way to the neutrino fog for </a:t>
            </a:r>
            <a:r>
              <a:rPr lang="en-IN" sz="1800" dirty="0" err="1">
                <a:latin typeface="Montserrat" panose="00000500000000000000" pitchFamily="2" charset="0"/>
              </a:rPr>
              <a:t>m</a:t>
            </a:r>
            <a:r>
              <a:rPr lang="en-IN" sz="1800" baseline="-25000" dirty="0" err="1">
                <a:latin typeface="Montserrat" panose="00000500000000000000" pitchFamily="2" charset="0"/>
              </a:rPr>
              <a:t>wimp</a:t>
            </a:r>
            <a:r>
              <a:rPr lang="en-IN" sz="1800" dirty="0">
                <a:latin typeface="Montserrat" panose="00000500000000000000" pitchFamily="2" charset="0"/>
              </a:rPr>
              <a:t> &gt; 10 GeV/c</a:t>
            </a:r>
            <a:r>
              <a:rPr lang="en-IN" sz="1800" baseline="30000" dirty="0">
                <a:latin typeface="Montserrat" panose="00000500000000000000" pitchFamily="2" charset="0"/>
              </a:rPr>
              <a:t>2</a:t>
            </a:r>
          </a:p>
          <a:p>
            <a:pPr>
              <a:spcAft>
                <a:spcPts val="600"/>
              </a:spcAft>
            </a:pPr>
            <a:r>
              <a:rPr lang="en-IN" sz="1800" dirty="0">
                <a:latin typeface="Montserrat" panose="00000500000000000000" pitchFamily="2" charset="0"/>
              </a:rPr>
              <a:t>Utilize the </a:t>
            </a:r>
            <a:r>
              <a:rPr lang="en-IN" sz="1800" b="1" dirty="0">
                <a:latin typeface="Montserrat" panose="00000500000000000000" pitchFamily="2" charset="0"/>
              </a:rPr>
              <a:t>Migdal Effect </a:t>
            </a:r>
            <a:r>
              <a:rPr lang="en-IN" sz="1800" dirty="0">
                <a:latin typeface="Montserrat" panose="00000500000000000000" pitchFamily="2" charset="0"/>
              </a:rPr>
              <a:t>to enhance sensitivity for Sub-GeV WIMPs.</a:t>
            </a:r>
          </a:p>
          <a:p>
            <a:pPr>
              <a:spcAft>
                <a:spcPts val="600"/>
              </a:spcAft>
            </a:pPr>
            <a:r>
              <a:rPr lang="en-IN" sz="1800" dirty="0">
                <a:latin typeface="Montserrat" panose="00000500000000000000" pitchFamily="2" charset="0"/>
              </a:rPr>
              <a:t>Modelled using the </a:t>
            </a:r>
            <a:r>
              <a:rPr lang="en-IN" sz="1800" b="1" dirty="0">
                <a:latin typeface="Montserrat" panose="00000500000000000000" pitchFamily="2" charset="0"/>
              </a:rPr>
              <a:t>Transition Probabilities</a:t>
            </a:r>
            <a:r>
              <a:rPr lang="en-IN" sz="1800" dirty="0">
                <a:latin typeface="Montserrat" panose="00000500000000000000" pitchFamily="2" charset="0"/>
              </a:rPr>
              <a:t> from Peter Cox </a:t>
            </a:r>
            <a:r>
              <a:rPr lang="en-IN" sz="1800" i="1" dirty="0">
                <a:latin typeface="Montserrat" panose="00000500000000000000" pitchFamily="2" charset="0"/>
              </a:rPr>
              <a:t>et al</a:t>
            </a:r>
            <a:r>
              <a:rPr lang="en-IN" sz="1800" dirty="0">
                <a:latin typeface="Montserrat" panose="00000500000000000000" pitchFamily="2" charset="0"/>
              </a:rPr>
              <a:t>.</a:t>
            </a:r>
          </a:p>
          <a:p>
            <a:pPr>
              <a:spcAft>
                <a:spcPts val="600"/>
              </a:spcAft>
            </a:pPr>
            <a:r>
              <a:rPr lang="en-IN" sz="1800" dirty="0">
                <a:latin typeface="Montserrat" panose="00000500000000000000" pitchFamily="2" charset="0"/>
              </a:rPr>
              <a:t>Using </a:t>
            </a:r>
            <a:r>
              <a:rPr lang="en-IN" sz="1800" dirty="0" err="1">
                <a:latin typeface="Montserrat" panose="00000500000000000000" pitchFamily="2" charset="0"/>
              </a:rPr>
              <a:t>FlameNEST</a:t>
            </a:r>
            <a:r>
              <a:rPr lang="en-IN" sz="1800" dirty="0">
                <a:latin typeface="Montserrat" panose="00000500000000000000" pitchFamily="2" charset="0"/>
              </a:rPr>
              <a:t> with </a:t>
            </a:r>
            <a:r>
              <a:rPr lang="en-IN" sz="1800" b="1" dirty="0">
                <a:latin typeface="Montserrat" panose="00000500000000000000" pitchFamily="2" charset="0"/>
              </a:rPr>
              <a:t>new LCE maps </a:t>
            </a:r>
            <a:r>
              <a:rPr lang="en-IN" sz="1800" dirty="0">
                <a:latin typeface="Montserrat" panose="00000500000000000000" pitchFamily="2" charset="0"/>
              </a:rPr>
              <a:t>for template generation</a:t>
            </a:r>
          </a:p>
          <a:p>
            <a:pPr>
              <a:spcAft>
                <a:spcPts val="600"/>
              </a:spcAft>
            </a:pPr>
            <a:r>
              <a:rPr lang="en-IN" sz="1800" b="1" dirty="0">
                <a:latin typeface="Montserrat" panose="00000500000000000000" pitchFamily="2" charset="0"/>
              </a:rPr>
              <a:t>ACs</a:t>
            </a:r>
            <a:r>
              <a:rPr lang="en-IN" sz="1800" dirty="0">
                <a:latin typeface="Montserrat" panose="00000500000000000000" pitchFamily="2" charset="0"/>
              </a:rPr>
              <a:t> are the major backgrounds; phenomenological model being developed. </a:t>
            </a:r>
          </a:p>
          <a:p>
            <a:pPr>
              <a:spcAft>
                <a:spcPts val="600"/>
              </a:spcAft>
            </a:pPr>
            <a:r>
              <a:rPr lang="en-IN" sz="1800" dirty="0">
                <a:latin typeface="Montserrat" panose="00000500000000000000" pitchFamily="2" charset="0"/>
              </a:rPr>
              <a:t>Projected to have world leading sensitivity for WIMP masses from </a:t>
            </a:r>
            <a:r>
              <a:rPr lang="en-IN" sz="1800" b="1" dirty="0">
                <a:latin typeface="Montserrat" panose="00000500000000000000" pitchFamily="2" charset="0"/>
              </a:rPr>
              <a:t>0.3 to 1.8 GeV/c</a:t>
            </a:r>
            <a:r>
              <a:rPr lang="en-IN" sz="1800" b="1" baseline="30000" dirty="0">
                <a:latin typeface="Montserrat" panose="00000500000000000000" pitchFamily="2" charset="0"/>
              </a:rPr>
              <a:t>2</a:t>
            </a:r>
          </a:p>
        </p:txBody>
      </p:sp>
      <p:sp>
        <p:nvSpPr>
          <p:cNvPr id="6" name="TextBox 5">
            <a:extLst>
              <a:ext uri="{FF2B5EF4-FFF2-40B4-BE49-F238E27FC236}">
                <a16:creationId xmlns:a16="http://schemas.microsoft.com/office/drawing/2014/main" id="{14ECF5A3-445C-FC4C-6673-CCB7256F22A0}"/>
              </a:ext>
            </a:extLst>
          </p:cNvPr>
          <p:cNvSpPr txBox="1"/>
          <p:nvPr/>
        </p:nvSpPr>
        <p:spPr>
          <a:xfrm>
            <a:off x="10604500" y="1136495"/>
            <a:ext cx="1030515" cy="276999"/>
          </a:xfrm>
          <a:prstGeom prst="rect">
            <a:avLst/>
          </a:prstGeom>
          <a:noFill/>
        </p:spPr>
        <p:txBody>
          <a:bodyPr wrap="square" rtlCol="0">
            <a:spAutoFit/>
          </a:bodyPr>
          <a:lstStyle/>
          <a:p>
            <a:r>
              <a:rPr lang="en-GB" sz="1200" dirty="0">
                <a:solidFill>
                  <a:schemeClr val="bg1">
                    <a:lumMod val="50000"/>
                  </a:schemeClr>
                </a:solidFill>
              </a:rPr>
              <a:t>Preliminary</a:t>
            </a:r>
          </a:p>
        </p:txBody>
      </p:sp>
    </p:spTree>
    <p:extLst>
      <p:ext uri="{BB962C8B-B14F-4D97-AF65-F5344CB8AC3E}">
        <p14:creationId xmlns:p14="http://schemas.microsoft.com/office/powerpoint/2010/main" val="11458469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elbLogo">
            <a:extLst>
              <a:ext uri="{FF2B5EF4-FFF2-40B4-BE49-F238E27FC236}">
                <a16:creationId xmlns:a16="http://schemas.microsoft.com/office/drawing/2014/main" id="{1E1CD9E3-8102-E51F-2094-F79C1327C9FC}"/>
              </a:ext>
            </a:extLst>
          </p:cNvPr>
          <p:cNvPicPr>
            <a:picLocks noChangeAspect="1" noChangeArrowheads="1"/>
          </p:cNvPicPr>
          <p:nvPr>
            <p:custDataLst>
              <p:tags r:id="rId1"/>
            </p:custDataLst>
          </p:nvPr>
        </p:nvPicPr>
        <p:blipFill>
          <a:blip r:embed="rId13">
            <a:extLst>
              <a:ext uri="{28A0092B-C50C-407E-A947-70E740481C1C}">
                <a14:useLocalDpi xmlns:a14="http://schemas.microsoft.com/office/drawing/2010/main" val="0"/>
              </a:ext>
            </a:extLst>
          </a:blip>
          <a:srcRect/>
          <a:stretch/>
        </p:blipFill>
        <p:spPr bwMode="auto">
          <a:xfrm>
            <a:off x="7634282" y="1503193"/>
            <a:ext cx="1539294" cy="15392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D68DA32-24E4-A478-3EA1-532F1B99B39C}"/>
              </a:ext>
            </a:extLst>
          </p:cNvPr>
          <p:cNvSpPr txBox="1"/>
          <p:nvPr>
            <p:custDataLst>
              <p:tags r:id="rId2"/>
            </p:custDataLst>
          </p:nvPr>
        </p:nvSpPr>
        <p:spPr>
          <a:xfrm>
            <a:off x="770698" y="2011230"/>
            <a:ext cx="1912056" cy="523220"/>
          </a:xfrm>
          <a:prstGeom prst="rect">
            <a:avLst/>
          </a:prstGeom>
          <a:noFill/>
        </p:spPr>
        <p:txBody>
          <a:bodyPr wrap="square" rtlCol="0" anchor="ctr">
            <a:spAutoFit/>
          </a:bodyPr>
          <a:lstStyle/>
          <a:p>
            <a:pPr algn="ctr"/>
            <a:r>
              <a:rPr lang="en-GB" sz="2800" dirty="0">
                <a:latin typeface="Roboto" panose="02000000000000000000" pitchFamily="2" charset="0"/>
                <a:ea typeface="Roboto" panose="02000000000000000000" pitchFamily="2" charset="0"/>
                <a:cs typeface="Roboto" panose="02000000000000000000" pitchFamily="2" charset="0"/>
              </a:rPr>
              <a:t>Joint-PhD</a:t>
            </a:r>
            <a:endParaRPr lang="en-GB" sz="2800" i="1" dirty="0">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40351A58-F8D5-728F-77CB-BE89BE5ABFEB}"/>
              </a:ext>
            </a:extLst>
          </p:cNvPr>
          <p:cNvSpPr txBox="1"/>
          <p:nvPr>
            <p:custDataLst>
              <p:tags r:id="rId3"/>
            </p:custDataLst>
          </p:nvPr>
        </p:nvSpPr>
        <p:spPr>
          <a:xfrm>
            <a:off x="3518083" y="993775"/>
            <a:ext cx="2568970" cy="369332"/>
          </a:xfrm>
          <a:prstGeom prst="rect">
            <a:avLst/>
          </a:prstGeom>
          <a:noFill/>
        </p:spPr>
        <p:txBody>
          <a:bodyPr wrap="square">
            <a:spAutoFit/>
          </a:bodyPr>
          <a:lstStyle/>
          <a:p>
            <a:pPr algn="ctr"/>
            <a:r>
              <a:rPr lang="en-GB" sz="1800" dirty="0">
                <a:latin typeface="Roboto" panose="02000000000000000000" pitchFamily="2" charset="0"/>
                <a:ea typeface="Roboto" panose="02000000000000000000" pitchFamily="2" charset="0"/>
                <a:cs typeface="Roboto" panose="02000000000000000000" pitchFamily="2" charset="0"/>
              </a:rPr>
              <a:t>Dr Sara DIGLIO</a:t>
            </a:r>
          </a:p>
        </p:txBody>
      </p:sp>
      <p:sp>
        <p:nvSpPr>
          <p:cNvPr id="6" name="TextBox 5">
            <a:extLst>
              <a:ext uri="{FF2B5EF4-FFF2-40B4-BE49-F238E27FC236}">
                <a16:creationId xmlns:a16="http://schemas.microsoft.com/office/drawing/2014/main" id="{4CF8C99B-E9C3-2906-5D1B-8454C105877F}"/>
              </a:ext>
            </a:extLst>
          </p:cNvPr>
          <p:cNvSpPr txBox="1"/>
          <p:nvPr>
            <p:custDataLst>
              <p:tags r:id="rId4"/>
            </p:custDataLst>
          </p:nvPr>
        </p:nvSpPr>
        <p:spPr>
          <a:xfrm>
            <a:off x="6948706" y="993775"/>
            <a:ext cx="2910446" cy="369332"/>
          </a:xfrm>
          <a:prstGeom prst="rect">
            <a:avLst/>
          </a:prstGeom>
          <a:noFill/>
        </p:spPr>
        <p:txBody>
          <a:bodyPr wrap="square">
            <a:spAutoFit/>
          </a:bodyPr>
          <a:lstStyle/>
          <a:p>
            <a:pPr algn="ctr"/>
            <a:r>
              <a:rPr lang="en-GB" sz="1800" dirty="0">
                <a:latin typeface="Roboto" panose="02000000000000000000" pitchFamily="2" charset="0"/>
                <a:ea typeface="Roboto" panose="02000000000000000000" pitchFamily="2" charset="0"/>
                <a:cs typeface="Roboto" panose="02000000000000000000" pitchFamily="2" charset="0"/>
              </a:rPr>
              <a:t>Prof Elisabetta BARBERIO</a:t>
            </a:r>
          </a:p>
        </p:txBody>
      </p:sp>
      <p:cxnSp>
        <p:nvCxnSpPr>
          <p:cNvPr id="17" name="!!Line">
            <a:extLst>
              <a:ext uri="{FF2B5EF4-FFF2-40B4-BE49-F238E27FC236}">
                <a16:creationId xmlns:a16="http://schemas.microsoft.com/office/drawing/2014/main" id="{C53EF7D9-359C-46A4-63FE-2740A6D53882}"/>
              </a:ext>
            </a:extLst>
          </p:cNvPr>
          <p:cNvCxnSpPr>
            <a:cxnSpLocks/>
          </p:cNvCxnSpPr>
          <p:nvPr>
            <p:custDataLst>
              <p:tags r:id="rId5"/>
            </p:custDataLst>
          </p:nvPr>
        </p:nvCxnSpPr>
        <p:spPr>
          <a:xfrm>
            <a:off x="2993006" y="1389424"/>
            <a:ext cx="686614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C0F430E7-2EFB-C7A4-8DBF-85826E97A94D}"/>
              </a:ext>
            </a:extLst>
          </p:cNvPr>
          <p:cNvCxnSpPr>
            <a:cxnSpLocks/>
          </p:cNvCxnSpPr>
          <p:nvPr>
            <p:custDataLst>
              <p:tags r:id="rId6"/>
            </p:custDataLst>
          </p:nvPr>
        </p:nvCxnSpPr>
        <p:spPr>
          <a:xfrm>
            <a:off x="460446" y="3535416"/>
            <a:ext cx="11271108" cy="0"/>
          </a:xfrm>
          <a:prstGeom prst="line">
            <a:avLst/>
          </a:prstGeom>
          <a:ln w="1905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841A6E77-7BF0-9FA9-D085-AF4EE36BAE1B}"/>
              </a:ext>
            </a:extLst>
          </p:cNvPr>
          <p:cNvSpPr txBox="1"/>
          <p:nvPr>
            <p:custDataLst>
              <p:tags r:id="rId7"/>
            </p:custDataLst>
          </p:nvPr>
        </p:nvSpPr>
        <p:spPr>
          <a:xfrm>
            <a:off x="4352625" y="3084964"/>
            <a:ext cx="899886" cy="369332"/>
          </a:xfrm>
          <a:prstGeom prst="rect">
            <a:avLst/>
          </a:prstGeom>
          <a:noFill/>
        </p:spPr>
        <p:txBody>
          <a:bodyPr wrap="square" rtlCol="0" anchor="ctr">
            <a:spAutoFit/>
          </a:bodyPr>
          <a:lstStyle/>
          <a:p>
            <a:pPr algn="ctr"/>
            <a:r>
              <a:rPr lang="en-GB" dirty="0">
                <a:latin typeface="Roboto" panose="02000000000000000000" pitchFamily="2" charset="0"/>
                <a:ea typeface="Roboto" panose="02000000000000000000" pitchFamily="2" charset="0"/>
                <a:cs typeface="Roboto" panose="02000000000000000000" pitchFamily="2" charset="0"/>
              </a:rPr>
              <a:t>Home</a:t>
            </a:r>
          </a:p>
        </p:txBody>
      </p:sp>
      <p:sp>
        <p:nvSpPr>
          <p:cNvPr id="29" name="TextBox 28">
            <a:extLst>
              <a:ext uri="{FF2B5EF4-FFF2-40B4-BE49-F238E27FC236}">
                <a16:creationId xmlns:a16="http://schemas.microsoft.com/office/drawing/2014/main" id="{1D5F78B2-48D5-7EB0-93BE-62626D71D0C2}"/>
              </a:ext>
            </a:extLst>
          </p:cNvPr>
          <p:cNvSpPr txBox="1"/>
          <p:nvPr>
            <p:custDataLst>
              <p:tags r:id="rId8"/>
            </p:custDataLst>
          </p:nvPr>
        </p:nvSpPr>
        <p:spPr>
          <a:xfrm>
            <a:off x="7953986" y="3084964"/>
            <a:ext cx="899886" cy="369332"/>
          </a:xfrm>
          <a:prstGeom prst="rect">
            <a:avLst/>
          </a:prstGeom>
          <a:noFill/>
        </p:spPr>
        <p:txBody>
          <a:bodyPr wrap="square" rtlCol="0" anchor="ctr">
            <a:spAutoFit/>
          </a:bodyPr>
          <a:lstStyle/>
          <a:p>
            <a:pPr algn="ctr"/>
            <a:r>
              <a:rPr lang="en-GB" dirty="0">
                <a:latin typeface="Roboto" panose="02000000000000000000" pitchFamily="2" charset="0"/>
                <a:ea typeface="Roboto" panose="02000000000000000000" pitchFamily="2" charset="0"/>
                <a:cs typeface="Roboto" panose="02000000000000000000" pitchFamily="2" charset="0"/>
              </a:rPr>
              <a:t>Host</a:t>
            </a:r>
          </a:p>
        </p:txBody>
      </p:sp>
      <p:pic>
        <p:nvPicPr>
          <p:cNvPr id="1026" name="Picture 2">
            <a:extLst>
              <a:ext uri="{FF2B5EF4-FFF2-40B4-BE49-F238E27FC236}">
                <a16:creationId xmlns:a16="http://schemas.microsoft.com/office/drawing/2014/main" id="{877AF287-3D10-CBE8-0AFF-3CC2E5DE3CDE}"/>
              </a:ext>
            </a:extLst>
          </p:cNvPr>
          <p:cNvPicPr>
            <a:picLocks noChangeAspect="1" noChangeArrowheads="1"/>
          </p:cNvPicPr>
          <p:nvPr>
            <p:custDataLst>
              <p:tags r:id="rId9"/>
            </p:custDataLst>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6825779" y="4235482"/>
            <a:ext cx="3156300" cy="1416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9F7EEDD-FE09-0DF9-C7C2-1A68871620CA}"/>
              </a:ext>
            </a:extLst>
          </p:cNvPr>
          <p:cNvPicPr>
            <a:picLocks noChangeAspect="1" noChangeArrowheads="1"/>
          </p:cNvPicPr>
          <p:nvPr>
            <p:custDataLst>
              <p:tags r:id="rId10"/>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5400" y="3877436"/>
            <a:ext cx="1534336" cy="213272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F945877-5DAB-EB09-6FB2-B83A3B263B5F}"/>
              </a:ext>
            </a:extLst>
          </p:cNvPr>
          <p:cNvSpPr txBox="1"/>
          <p:nvPr>
            <p:custDataLst>
              <p:tags r:id="rId11"/>
            </p:custDataLst>
          </p:nvPr>
        </p:nvSpPr>
        <p:spPr>
          <a:xfrm>
            <a:off x="460446" y="4682188"/>
            <a:ext cx="2532560" cy="523220"/>
          </a:xfrm>
          <a:prstGeom prst="rect">
            <a:avLst/>
          </a:prstGeom>
          <a:noFill/>
        </p:spPr>
        <p:txBody>
          <a:bodyPr wrap="square" rtlCol="0" anchor="ctr">
            <a:spAutoFit/>
          </a:bodyPr>
          <a:lstStyle/>
          <a:p>
            <a:pPr algn="ctr"/>
            <a:r>
              <a:rPr lang="en-GB" sz="2800" dirty="0">
                <a:latin typeface="Roboto" panose="02000000000000000000" pitchFamily="2" charset="0"/>
                <a:ea typeface="Roboto" panose="02000000000000000000" pitchFamily="2" charset="0"/>
                <a:cs typeface="Roboto" panose="02000000000000000000" pitchFamily="2" charset="0"/>
              </a:rPr>
              <a:t>Collaborations</a:t>
            </a:r>
          </a:p>
        </p:txBody>
      </p:sp>
      <p:pic>
        <p:nvPicPr>
          <p:cNvPr id="2" name="SubatechLogo">
            <a:extLst>
              <a:ext uri="{FF2B5EF4-FFF2-40B4-BE49-F238E27FC236}">
                <a16:creationId xmlns:a16="http://schemas.microsoft.com/office/drawing/2014/main" id="{24B7DB25-7340-B5AA-B4D8-3C955523CBE0}"/>
              </a:ext>
            </a:extLst>
          </p:cNvPr>
          <p:cNvPicPr>
            <a:picLocks noChangeAspect="1"/>
          </p:cNvPicPr>
          <p:nvPr/>
        </p:nvPicPr>
        <p:blipFill>
          <a:blip r:embed="rId16">
            <a:extLst>
              <a:ext uri="{BEBA8EAE-BF5A-486C-A8C5-ECC9F3942E4B}">
                <a14:imgProps xmlns:a14="http://schemas.microsoft.com/office/drawing/2010/main">
                  <a14:imgLayer r:embed="rId1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682879" y="1483624"/>
            <a:ext cx="2239378" cy="1473100"/>
          </a:xfrm>
          <a:prstGeom prst="rect">
            <a:avLst/>
          </a:prstGeom>
        </p:spPr>
      </p:pic>
      <p:sp>
        <p:nvSpPr>
          <p:cNvPr id="14" name="Title 13">
            <a:extLst>
              <a:ext uri="{FF2B5EF4-FFF2-40B4-BE49-F238E27FC236}">
                <a16:creationId xmlns:a16="http://schemas.microsoft.com/office/drawing/2014/main" id="{2B736433-1DD4-143C-DA5C-0DB3DDB471FE}"/>
              </a:ext>
            </a:extLst>
          </p:cNvPr>
          <p:cNvSpPr>
            <a:spLocks noGrp="1"/>
          </p:cNvSpPr>
          <p:nvPr>
            <p:ph type="title"/>
          </p:nvPr>
        </p:nvSpPr>
        <p:spPr/>
        <p:txBody>
          <a:bodyPr/>
          <a:lstStyle/>
          <a:p>
            <a:r>
              <a:rPr lang="en-GB" dirty="0"/>
              <a:t>Affiliations</a:t>
            </a:r>
          </a:p>
        </p:txBody>
      </p:sp>
    </p:spTree>
    <p:extLst>
      <p:ext uri="{BB962C8B-B14F-4D97-AF65-F5344CB8AC3E}">
        <p14:creationId xmlns:p14="http://schemas.microsoft.com/office/powerpoint/2010/main" val="26151959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B68CB-AF9E-BDE7-172C-4426EB5329E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E0E987-6609-2B9C-9FED-7241810B7505}"/>
              </a:ext>
            </a:extLst>
          </p:cNvPr>
          <p:cNvSpPr>
            <a:spLocks noGrp="1"/>
          </p:cNvSpPr>
          <p:nvPr>
            <p:ph type="sldNum" sz="quarter" idx="4"/>
          </p:nvPr>
        </p:nvSpPr>
        <p:spPr/>
        <p:txBody>
          <a:bodyPr/>
          <a:lstStyle/>
          <a:p>
            <a:fld id="{03749156-32FD-4DE1-988D-9807849EE3BF}" type="slidenum">
              <a:rPr lang="en-IN" smtClean="0"/>
              <a:pPr/>
              <a:t>25</a:t>
            </a:fld>
            <a:endParaRPr lang="en-IN" dirty="0"/>
          </a:p>
        </p:txBody>
      </p:sp>
      <p:sp>
        <p:nvSpPr>
          <p:cNvPr id="2" name="Footer Placeholder 1">
            <a:extLst>
              <a:ext uri="{FF2B5EF4-FFF2-40B4-BE49-F238E27FC236}">
                <a16:creationId xmlns:a16="http://schemas.microsoft.com/office/drawing/2014/main" id="{73D94E41-CE71-F761-2D3C-32EDF637EE7C}"/>
              </a:ext>
            </a:extLst>
          </p:cNvPr>
          <p:cNvSpPr>
            <a:spLocks noGrp="1"/>
          </p:cNvSpPr>
          <p:nvPr>
            <p:ph type="ftr" sz="quarter" idx="3"/>
          </p:nvPr>
        </p:nvSpPr>
        <p:spPr/>
        <p:txBody>
          <a:bodyPr/>
          <a:lstStyle/>
          <a:p>
            <a:r>
              <a:rPr lang="en-GB"/>
              <a:t>Migdal Effect in XLZD – Lorenzo Principe - CDM Meeting 2025</a:t>
            </a:r>
            <a:endParaRPr lang="en-IN" dirty="0"/>
          </a:p>
        </p:txBody>
      </p:sp>
      <p:sp>
        <p:nvSpPr>
          <p:cNvPr id="5" name="Title 1">
            <a:extLst>
              <a:ext uri="{FF2B5EF4-FFF2-40B4-BE49-F238E27FC236}">
                <a16:creationId xmlns:a16="http://schemas.microsoft.com/office/drawing/2014/main" id="{6B6CF90A-69DA-47AB-7FE6-6300DF13A6B0}"/>
              </a:ext>
            </a:extLst>
          </p:cNvPr>
          <p:cNvSpPr txBox="1">
            <a:spLocks/>
          </p:cNvSpPr>
          <p:nvPr/>
        </p:nvSpPr>
        <p:spPr>
          <a:xfrm>
            <a:off x="94713" y="845772"/>
            <a:ext cx="5892815" cy="61286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000" b="1" dirty="0">
                <a:latin typeface="Montserrat" panose="00000500000000000000" pitchFamily="2" charset="0"/>
                <a:ea typeface="Verdana" panose="020B0604030504040204" pitchFamily="34" charset="0"/>
                <a:cs typeface="Arial" panose="020B0604020202020204" pitchFamily="34" charset="0"/>
              </a:rPr>
              <a:t>Accidental Coincidence Backgrounds</a:t>
            </a:r>
          </a:p>
        </p:txBody>
      </p:sp>
      <p:sp>
        <p:nvSpPr>
          <p:cNvPr id="7" name="Subtitle 2">
            <a:extLst>
              <a:ext uri="{FF2B5EF4-FFF2-40B4-BE49-F238E27FC236}">
                <a16:creationId xmlns:a16="http://schemas.microsoft.com/office/drawing/2014/main" id="{83FCD8D0-DECF-197F-ADAB-CDF4C59C73F7}"/>
              </a:ext>
            </a:extLst>
          </p:cNvPr>
          <p:cNvSpPr txBox="1">
            <a:spLocks/>
          </p:cNvSpPr>
          <p:nvPr/>
        </p:nvSpPr>
        <p:spPr>
          <a:xfrm>
            <a:off x="229453" y="1410523"/>
            <a:ext cx="11733947" cy="1685053"/>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1600" dirty="0">
                <a:latin typeface="Montserrat" panose="00000500000000000000" pitchFamily="2" charset="0"/>
              </a:rPr>
              <a:t>Unphysical signals produced by the accidental pairings of </a:t>
            </a:r>
            <a:r>
              <a:rPr lang="en-IN" sz="1600" dirty="0">
                <a:solidFill>
                  <a:srgbClr val="7030A0"/>
                </a:solidFill>
                <a:latin typeface="Montserrat" panose="00000500000000000000" pitchFamily="2" charset="0"/>
              </a:rPr>
              <a:t>Isolated S1s</a:t>
            </a:r>
            <a:r>
              <a:rPr lang="en-IN" sz="1600" dirty="0">
                <a:latin typeface="Montserrat" panose="00000500000000000000" pitchFamily="2" charset="0"/>
              </a:rPr>
              <a:t> and </a:t>
            </a:r>
            <a:r>
              <a:rPr lang="en-IN" sz="1600" dirty="0">
                <a:solidFill>
                  <a:srgbClr val="7030A0"/>
                </a:solidFill>
                <a:latin typeface="Montserrat" panose="00000500000000000000" pitchFamily="2" charset="0"/>
              </a:rPr>
              <a:t>Isolated S2s</a:t>
            </a:r>
            <a:r>
              <a:rPr lang="en-IN" sz="2000" dirty="0">
                <a:solidFill>
                  <a:srgbClr val="7030A0"/>
                </a:solidFill>
                <a:latin typeface="Montserrat" panose="00000500000000000000" pitchFamily="2" charset="0"/>
              </a:rPr>
              <a:t>: </a:t>
            </a:r>
            <a:r>
              <a:rPr lang="en-IN" sz="1600" dirty="0">
                <a:latin typeface="Montserrat" panose="00000500000000000000" pitchFamily="2" charset="0"/>
              </a:rPr>
              <a:t>Major background for searches </a:t>
            </a:r>
            <a:r>
              <a:rPr lang="en-IN" sz="1600" dirty="0">
                <a:solidFill>
                  <a:srgbClr val="7030A0"/>
                </a:solidFill>
                <a:latin typeface="Montserrat" panose="00000500000000000000" pitchFamily="2" charset="0"/>
              </a:rPr>
              <a:t>near threshold.</a:t>
            </a:r>
            <a:endParaRPr lang="en-IN" sz="1600" dirty="0">
              <a:latin typeface="Montserrat" panose="00000500000000000000" pitchFamily="2" charset="0"/>
            </a:endParaRPr>
          </a:p>
          <a:p>
            <a:r>
              <a:rPr lang="en-IN" sz="1600" dirty="0">
                <a:latin typeface="Montserrat" panose="00000500000000000000" pitchFamily="2" charset="0"/>
              </a:rPr>
              <a:t>Complete model for these backgrounds </a:t>
            </a:r>
            <a:r>
              <a:rPr lang="en-IN" sz="1600" dirty="0">
                <a:solidFill>
                  <a:srgbClr val="C81E5F"/>
                </a:solidFill>
                <a:latin typeface="Montserrat" panose="00000500000000000000" pitchFamily="2" charset="0"/>
              </a:rPr>
              <a:t>do not exist </a:t>
            </a:r>
            <a:r>
              <a:rPr lang="en-IN" sz="1600" dirty="0">
                <a:latin typeface="Montserrat" panose="00000500000000000000" pitchFamily="2" charset="0"/>
              </a:rPr>
              <a:t>yet</a:t>
            </a:r>
          </a:p>
          <a:p>
            <a:r>
              <a:rPr lang="en-IN" sz="1600" dirty="0">
                <a:latin typeface="Montserrat" panose="00000500000000000000" pitchFamily="2" charset="0"/>
              </a:rPr>
              <a:t>Researchers at </a:t>
            </a:r>
            <a:r>
              <a:rPr lang="en-IN" sz="1600" dirty="0" err="1">
                <a:latin typeface="Montserrat" panose="00000500000000000000" pitchFamily="2" charset="0"/>
              </a:rPr>
              <a:t>Nikhef</a:t>
            </a:r>
            <a:r>
              <a:rPr lang="en-IN" sz="1600" dirty="0">
                <a:latin typeface="Montserrat" panose="00000500000000000000" pitchFamily="2" charset="0"/>
              </a:rPr>
              <a:t> have been trying to </a:t>
            </a:r>
            <a:r>
              <a:rPr lang="en-IN" sz="1600" b="1" dirty="0">
                <a:solidFill>
                  <a:srgbClr val="7030A0"/>
                </a:solidFill>
                <a:latin typeface="Montserrat" panose="00000500000000000000" pitchFamily="2" charset="0"/>
              </a:rPr>
              <a:t>phenomenologically model</a:t>
            </a:r>
            <a:r>
              <a:rPr lang="en-IN" sz="1600" dirty="0">
                <a:latin typeface="Montserrat" panose="00000500000000000000" pitchFamily="2" charset="0"/>
              </a:rPr>
              <a:t> it by matching to </a:t>
            </a:r>
            <a:r>
              <a:rPr lang="en-IN" sz="1600" dirty="0">
                <a:solidFill>
                  <a:srgbClr val="7030A0"/>
                </a:solidFill>
                <a:latin typeface="Montserrat" panose="00000500000000000000" pitchFamily="2" charset="0"/>
              </a:rPr>
              <a:t>XENON1T</a:t>
            </a:r>
            <a:r>
              <a:rPr lang="en-IN" sz="1600" dirty="0">
                <a:latin typeface="Montserrat" panose="00000500000000000000" pitchFamily="2" charset="0"/>
              </a:rPr>
              <a:t> and scale to larger detectors.</a:t>
            </a:r>
          </a:p>
          <a:p>
            <a:endParaRPr lang="en-IN" sz="1600" dirty="0">
              <a:latin typeface="Montserrat" panose="00000500000000000000" pitchFamily="2" charset="0"/>
            </a:endParaRPr>
          </a:p>
        </p:txBody>
      </p:sp>
      <p:pic>
        <p:nvPicPr>
          <p:cNvPr id="9" name="Picture 8">
            <a:extLst>
              <a:ext uri="{FF2B5EF4-FFF2-40B4-BE49-F238E27FC236}">
                <a16:creationId xmlns:a16="http://schemas.microsoft.com/office/drawing/2014/main" id="{569FE3D6-F576-FBA2-7E05-85274C6466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33446" y="3144472"/>
            <a:ext cx="3621099" cy="2945714"/>
          </a:xfrm>
          <a:prstGeom prst="rect">
            <a:avLst/>
          </a:prstGeom>
          <a:ln w="28575">
            <a:noFill/>
          </a:ln>
        </p:spPr>
      </p:pic>
      <p:pic>
        <p:nvPicPr>
          <p:cNvPr id="6" name="Picture 5">
            <a:extLst>
              <a:ext uri="{FF2B5EF4-FFF2-40B4-BE49-F238E27FC236}">
                <a16:creationId xmlns:a16="http://schemas.microsoft.com/office/drawing/2014/main" id="{170310BA-524E-6907-3083-71E54177EF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1620" y="3176823"/>
            <a:ext cx="3586469" cy="2913364"/>
          </a:xfrm>
          <a:prstGeom prst="rect">
            <a:avLst/>
          </a:prstGeom>
        </p:spPr>
      </p:pic>
      <p:pic>
        <p:nvPicPr>
          <p:cNvPr id="8" name="Picture 7">
            <a:extLst>
              <a:ext uri="{FF2B5EF4-FFF2-40B4-BE49-F238E27FC236}">
                <a16:creationId xmlns:a16="http://schemas.microsoft.com/office/drawing/2014/main" id="{918EC02A-B4CD-25DE-372C-17347B47979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72984" y="3176823"/>
            <a:ext cx="3586469" cy="2913364"/>
          </a:xfrm>
          <a:prstGeom prst="rect">
            <a:avLst/>
          </a:prstGeom>
        </p:spPr>
      </p:pic>
      <p:sp>
        <p:nvSpPr>
          <p:cNvPr id="10" name="Title 1">
            <a:extLst>
              <a:ext uri="{FF2B5EF4-FFF2-40B4-BE49-F238E27FC236}">
                <a16:creationId xmlns:a16="http://schemas.microsoft.com/office/drawing/2014/main" id="{6B00AF0B-E92E-26B5-E3D7-A306AACEC34A}"/>
              </a:ext>
            </a:extLst>
          </p:cNvPr>
          <p:cNvSpPr txBox="1">
            <a:spLocks/>
          </p:cNvSpPr>
          <p:nvPr/>
        </p:nvSpPr>
        <p:spPr>
          <a:xfrm>
            <a:off x="-354964" y="5794199"/>
            <a:ext cx="1938415" cy="41354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000" b="1" dirty="0">
                <a:solidFill>
                  <a:schemeClr val="accent3">
                    <a:lumMod val="75000"/>
                  </a:schemeClr>
                </a:solidFill>
                <a:latin typeface="Montserrat" panose="00000500000000000000" pitchFamily="2" charset="0"/>
                <a:ea typeface="Verdana" panose="020B0604030504040204" pitchFamily="34" charset="0"/>
                <a:cs typeface="Arial" panose="020B0604020202020204" pitchFamily="34" charset="0"/>
              </a:rPr>
              <a:t>Lone S1s</a:t>
            </a:r>
          </a:p>
        </p:txBody>
      </p:sp>
      <p:sp>
        <p:nvSpPr>
          <p:cNvPr id="11" name="Title 1">
            <a:extLst>
              <a:ext uri="{FF2B5EF4-FFF2-40B4-BE49-F238E27FC236}">
                <a16:creationId xmlns:a16="http://schemas.microsoft.com/office/drawing/2014/main" id="{17C2BF78-70FD-AD5C-2C41-CB2D34050F38}"/>
              </a:ext>
            </a:extLst>
          </p:cNvPr>
          <p:cNvSpPr txBox="1">
            <a:spLocks/>
          </p:cNvSpPr>
          <p:nvPr/>
        </p:nvSpPr>
        <p:spPr>
          <a:xfrm>
            <a:off x="3900526" y="5794199"/>
            <a:ext cx="1938415" cy="41354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000" b="1" dirty="0">
                <a:solidFill>
                  <a:schemeClr val="accent3">
                    <a:lumMod val="75000"/>
                  </a:schemeClr>
                </a:solidFill>
                <a:latin typeface="Montserrat" panose="00000500000000000000" pitchFamily="2" charset="0"/>
                <a:ea typeface="Verdana" panose="020B0604030504040204" pitchFamily="34" charset="0"/>
                <a:cs typeface="Arial" panose="020B0604020202020204" pitchFamily="34" charset="0"/>
              </a:rPr>
              <a:t>Lone S2s</a:t>
            </a:r>
          </a:p>
        </p:txBody>
      </p:sp>
      <p:sp>
        <p:nvSpPr>
          <p:cNvPr id="12" name="Oval 11">
            <a:extLst>
              <a:ext uri="{FF2B5EF4-FFF2-40B4-BE49-F238E27FC236}">
                <a16:creationId xmlns:a16="http://schemas.microsoft.com/office/drawing/2014/main" id="{0AC6F60B-A7A2-C086-3A08-E3608E589814}"/>
              </a:ext>
            </a:extLst>
          </p:cNvPr>
          <p:cNvSpPr/>
          <p:nvPr/>
        </p:nvSpPr>
        <p:spPr>
          <a:xfrm>
            <a:off x="5443538" y="3799152"/>
            <a:ext cx="2670718" cy="466152"/>
          </a:xfrm>
          <a:prstGeom prst="ellipse">
            <a:avLst/>
          </a:prstGeom>
          <a:noFill/>
          <a:ln w="38100">
            <a:solidFill>
              <a:srgbClr val="C81E5F">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5986D19C-A417-6B9A-C679-C54305B4A1D0}"/>
              </a:ext>
            </a:extLst>
          </p:cNvPr>
          <p:cNvSpPr/>
          <p:nvPr/>
        </p:nvSpPr>
        <p:spPr>
          <a:xfrm>
            <a:off x="6150686" y="5184476"/>
            <a:ext cx="1778641" cy="202135"/>
          </a:xfrm>
          <a:prstGeom prst="ellipse">
            <a:avLst/>
          </a:prstGeom>
          <a:noFill/>
          <a:ln w="38100">
            <a:solidFill>
              <a:srgbClr val="C81E5F">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Subtitle 2">
            <a:extLst>
              <a:ext uri="{FF2B5EF4-FFF2-40B4-BE49-F238E27FC236}">
                <a16:creationId xmlns:a16="http://schemas.microsoft.com/office/drawing/2014/main" id="{01D517D5-5FFE-E12F-07F8-52FFB0B8DCB4}"/>
              </a:ext>
            </a:extLst>
          </p:cNvPr>
          <p:cNvSpPr txBox="1">
            <a:spLocks/>
          </p:cNvSpPr>
          <p:nvPr/>
        </p:nvSpPr>
        <p:spPr>
          <a:xfrm>
            <a:off x="5987528" y="4382856"/>
            <a:ext cx="1941799" cy="382183"/>
          </a:xfrm>
          <a:prstGeom prst="rect">
            <a:avLst/>
          </a:prstGeom>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600" b="1" dirty="0">
                <a:solidFill>
                  <a:srgbClr val="C81E5F"/>
                </a:solidFill>
                <a:latin typeface="Montserrat" panose="00000500000000000000" pitchFamily="2" charset="0"/>
              </a:rPr>
              <a:t>Very Preliminary!</a:t>
            </a:r>
          </a:p>
        </p:txBody>
      </p:sp>
      <p:sp>
        <p:nvSpPr>
          <p:cNvPr id="15" name="Equals 14">
            <a:extLst>
              <a:ext uri="{FF2B5EF4-FFF2-40B4-BE49-F238E27FC236}">
                <a16:creationId xmlns:a16="http://schemas.microsoft.com/office/drawing/2014/main" id="{458D41A1-B068-6C0E-D503-0DA113A57179}"/>
              </a:ext>
            </a:extLst>
          </p:cNvPr>
          <p:cNvSpPr/>
          <p:nvPr/>
        </p:nvSpPr>
        <p:spPr>
          <a:xfrm>
            <a:off x="7929327" y="4382856"/>
            <a:ext cx="548640" cy="365125"/>
          </a:xfrm>
          <a:prstGeom prst="mathEqual">
            <a:avLst>
              <a:gd name="adj1" fmla="val 20574"/>
              <a:gd name="adj2" fmla="val 1176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6" name="Multiplication Sign 15">
            <a:extLst>
              <a:ext uri="{FF2B5EF4-FFF2-40B4-BE49-F238E27FC236}">
                <a16:creationId xmlns:a16="http://schemas.microsoft.com/office/drawing/2014/main" id="{1A6701AF-88DB-AE16-6070-3D4D2311D135}"/>
              </a:ext>
            </a:extLst>
          </p:cNvPr>
          <p:cNvSpPr/>
          <p:nvPr/>
        </p:nvSpPr>
        <p:spPr>
          <a:xfrm>
            <a:off x="3803059" y="4382855"/>
            <a:ext cx="461614" cy="365125"/>
          </a:xfrm>
          <a:prstGeom prst="mathMultiply">
            <a:avLst>
              <a:gd name="adj1" fmla="val 14681"/>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itle 16">
            <a:extLst>
              <a:ext uri="{FF2B5EF4-FFF2-40B4-BE49-F238E27FC236}">
                <a16:creationId xmlns:a16="http://schemas.microsoft.com/office/drawing/2014/main" id="{5B32E250-9F32-855B-87A8-7D3E36CDF2AC}"/>
              </a:ext>
            </a:extLst>
          </p:cNvPr>
          <p:cNvSpPr>
            <a:spLocks noGrp="1"/>
          </p:cNvSpPr>
          <p:nvPr>
            <p:ph type="title"/>
          </p:nvPr>
        </p:nvSpPr>
        <p:spPr>
          <a:xfrm>
            <a:off x="88900" y="0"/>
            <a:ext cx="10515600" cy="993775"/>
          </a:xfrm>
        </p:spPr>
        <p:txBody>
          <a:bodyPr>
            <a:normAutofit/>
          </a:bodyPr>
          <a:lstStyle/>
          <a:p>
            <a:r>
              <a:rPr lang="en-GB" dirty="0"/>
              <a:t>Background Model</a:t>
            </a:r>
          </a:p>
        </p:txBody>
      </p:sp>
      <p:sp>
        <p:nvSpPr>
          <p:cNvPr id="4" name="Subtitle 2">
            <a:extLst>
              <a:ext uri="{FF2B5EF4-FFF2-40B4-BE49-F238E27FC236}">
                <a16:creationId xmlns:a16="http://schemas.microsoft.com/office/drawing/2014/main" id="{E1BAD25F-18F6-2C0D-C5B0-E3CE6D4C57F4}"/>
              </a:ext>
            </a:extLst>
          </p:cNvPr>
          <p:cNvSpPr txBox="1">
            <a:spLocks/>
          </p:cNvSpPr>
          <p:nvPr/>
        </p:nvSpPr>
        <p:spPr>
          <a:xfrm>
            <a:off x="10330928" y="5786029"/>
            <a:ext cx="1941799" cy="382183"/>
          </a:xfrm>
          <a:prstGeom prst="rect">
            <a:avLst/>
          </a:prstGeom>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600" b="1" dirty="0">
                <a:solidFill>
                  <a:srgbClr val="C81E5F"/>
                </a:solidFill>
                <a:latin typeface="Montserrat" panose="00000500000000000000" pitchFamily="2" charset="0"/>
              </a:rPr>
              <a:t>Very Preliminary!</a:t>
            </a:r>
          </a:p>
        </p:txBody>
      </p:sp>
      <p:sp>
        <p:nvSpPr>
          <p:cNvPr id="17" name="Subtitle 2">
            <a:extLst>
              <a:ext uri="{FF2B5EF4-FFF2-40B4-BE49-F238E27FC236}">
                <a16:creationId xmlns:a16="http://schemas.microsoft.com/office/drawing/2014/main" id="{9B53EAF8-6BE6-D1E4-BA01-8115E1FB50B9}"/>
              </a:ext>
            </a:extLst>
          </p:cNvPr>
          <p:cNvSpPr txBox="1">
            <a:spLocks/>
          </p:cNvSpPr>
          <p:nvPr/>
        </p:nvSpPr>
        <p:spPr>
          <a:xfrm>
            <a:off x="1124874" y="4401954"/>
            <a:ext cx="1707286" cy="535531"/>
          </a:xfrm>
          <a:prstGeom prst="rect">
            <a:avLst/>
          </a:prstGeom>
          <a:ln>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600" b="1" dirty="0">
                <a:solidFill>
                  <a:srgbClr val="C81E5F"/>
                </a:solidFill>
                <a:latin typeface="Montserrat" panose="00000500000000000000" pitchFamily="2" charset="0"/>
              </a:rPr>
              <a:t>Very Preliminary!</a:t>
            </a:r>
          </a:p>
        </p:txBody>
      </p:sp>
    </p:spTree>
    <p:extLst>
      <p:ext uri="{BB962C8B-B14F-4D97-AF65-F5344CB8AC3E}">
        <p14:creationId xmlns:p14="http://schemas.microsoft.com/office/powerpoint/2010/main" val="34451461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355FA-A292-4AEB-307A-FF73D47191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397270A-99CD-8A83-D54E-A08DDADC4014}"/>
              </a:ext>
            </a:extLst>
          </p:cNvPr>
          <p:cNvSpPr>
            <a:spLocks noGrp="1"/>
          </p:cNvSpPr>
          <p:nvPr>
            <p:ph type="title"/>
          </p:nvPr>
        </p:nvSpPr>
        <p:spPr/>
        <p:txBody>
          <a:bodyPr/>
          <a:lstStyle/>
          <a:p>
            <a:r>
              <a:rPr lang="en-GB" dirty="0"/>
              <a:t>Migdal Effect – Transition Probabilities</a:t>
            </a:r>
          </a:p>
        </p:txBody>
      </p:sp>
      <p:sp>
        <p:nvSpPr>
          <p:cNvPr id="7" name="Slide Number Placeholder 6">
            <a:extLst>
              <a:ext uri="{FF2B5EF4-FFF2-40B4-BE49-F238E27FC236}">
                <a16:creationId xmlns:a16="http://schemas.microsoft.com/office/drawing/2014/main" id="{7D7E664D-0A84-3797-5159-D92E91322A55}"/>
              </a:ext>
            </a:extLst>
          </p:cNvPr>
          <p:cNvSpPr>
            <a:spLocks noGrp="1"/>
          </p:cNvSpPr>
          <p:nvPr>
            <p:ph type="sldNum" sz="quarter" idx="4"/>
          </p:nvPr>
        </p:nvSpPr>
        <p:spPr/>
        <p:txBody>
          <a:bodyPr/>
          <a:lstStyle/>
          <a:p>
            <a:fld id="{6DB66286-103B-415E-8CDA-51DA04C76D9E}" type="slidenum">
              <a:rPr lang="en-GB" smtClean="0"/>
              <a:t>26</a:t>
            </a:fld>
            <a:endParaRPr lang="en-GB" dirty="0"/>
          </a:p>
        </p:txBody>
      </p:sp>
      <p:sp>
        <p:nvSpPr>
          <p:cNvPr id="8" name="TextBox 7">
            <a:extLst>
              <a:ext uri="{FF2B5EF4-FFF2-40B4-BE49-F238E27FC236}">
                <a16:creationId xmlns:a16="http://schemas.microsoft.com/office/drawing/2014/main" id="{6187178D-9B73-FB31-07DE-DDC268CABF6C}"/>
              </a:ext>
            </a:extLst>
          </p:cNvPr>
          <p:cNvSpPr txBox="1"/>
          <p:nvPr/>
        </p:nvSpPr>
        <p:spPr>
          <a:xfrm>
            <a:off x="5566116" y="1545314"/>
            <a:ext cx="5603245" cy="923330"/>
          </a:xfrm>
          <a:prstGeom prst="rect">
            <a:avLst/>
          </a:prstGeom>
          <a:noFill/>
        </p:spPr>
        <p:txBody>
          <a:bodyPr wrap="square" rtlCol="0">
            <a:spAutoFit/>
          </a:bodyPr>
          <a:lstStyle/>
          <a:p>
            <a:pPr algn="just"/>
            <a:r>
              <a:rPr lang="en-GB" dirty="0"/>
              <a:t>From nucleus’ rest frame, the electronic cloud recoils.</a:t>
            </a:r>
          </a:p>
          <a:p>
            <a:pPr algn="just"/>
            <a:r>
              <a:rPr lang="en-GB" dirty="0"/>
              <a:t>Transition matrix element obtained using Galilean boost operator.</a:t>
            </a:r>
          </a:p>
        </p:txBody>
      </p:sp>
      <p:pic>
        <p:nvPicPr>
          <p:cNvPr id="58" name="Graphic 57">
            <a:extLst>
              <a:ext uri="{FF2B5EF4-FFF2-40B4-BE49-F238E27FC236}">
                <a16:creationId xmlns:a16="http://schemas.microsoft.com/office/drawing/2014/main" id="{51B33887-41D0-6833-DF14-F264546E74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639" y="1554542"/>
            <a:ext cx="3838575" cy="904875"/>
          </a:xfrm>
          <a:prstGeom prst="rect">
            <a:avLst/>
          </a:prstGeom>
        </p:spPr>
      </p:pic>
      <p:pic>
        <p:nvPicPr>
          <p:cNvPr id="61" name="Graphic 60">
            <a:extLst>
              <a:ext uri="{FF2B5EF4-FFF2-40B4-BE49-F238E27FC236}">
                <a16:creationId xmlns:a16="http://schemas.microsoft.com/office/drawing/2014/main" id="{0BB6BE22-B609-5EC0-FC16-C5624DF7122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734424" y="3280426"/>
            <a:ext cx="2495550" cy="371475"/>
          </a:xfrm>
          <a:prstGeom prst="rect">
            <a:avLst/>
          </a:prstGeom>
        </p:spPr>
      </p:pic>
      <p:pic>
        <p:nvPicPr>
          <p:cNvPr id="63" name="Graphic 62">
            <a:extLst>
              <a:ext uri="{FF2B5EF4-FFF2-40B4-BE49-F238E27FC236}">
                <a16:creationId xmlns:a16="http://schemas.microsoft.com/office/drawing/2014/main" id="{73CDCAEB-A9BF-10BC-CD57-CD44C613F4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6700" y="3280426"/>
            <a:ext cx="2524125" cy="371475"/>
          </a:xfrm>
          <a:prstGeom prst="rect">
            <a:avLst/>
          </a:prstGeom>
        </p:spPr>
      </p:pic>
      <p:sp>
        <p:nvSpPr>
          <p:cNvPr id="1024" name="TextBox 1023">
            <a:extLst>
              <a:ext uri="{FF2B5EF4-FFF2-40B4-BE49-F238E27FC236}">
                <a16:creationId xmlns:a16="http://schemas.microsoft.com/office/drawing/2014/main" id="{92F09A2D-004E-0E61-DFF6-445A243B2B96}"/>
              </a:ext>
            </a:extLst>
          </p:cNvPr>
          <p:cNvSpPr txBox="1"/>
          <p:nvPr/>
        </p:nvSpPr>
        <p:spPr>
          <a:xfrm>
            <a:off x="833828" y="3004498"/>
            <a:ext cx="3850884" cy="923330"/>
          </a:xfrm>
          <a:prstGeom prst="rect">
            <a:avLst/>
          </a:prstGeom>
          <a:noFill/>
        </p:spPr>
        <p:txBody>
          <a:bodyPr wrap="square" rtlCol="0">
            <a:spAutoFit/>
          </a:bodyPr>
          <a:lstStyle/>
          <a:p>
            <a:pPr algn="just"/>
            <a:r>
              <a:rPr lang="en-GB" dirty="0"/>
              <a:t>Initial and final states of the electron cloud can be rewritten as products of single-electron wavefunctions.</a:t>
            </a:r>
          </a:p>
        </p:txBody>
      </p:sp>
      <p:sp>
        <p:nvSpPr>
          <p:cNvPr id="1025" name="Rectangle 1024">
            <a:extLst>
              <a:ext uri="{FF2B5EF4-FFF2-40B4-BE49-F238E27FC236}">
                <a16:creationId xmlns:a16="http://schemas.microsoft.com/office/drawing/2014/main" id="{84491F3F-ABA1-00EA-3EF0-9DB414235159}"/>
              </a:ext>
            </a:extLst>
          </p:cNvPr>
          <p:cNvSpPr/>
          <p:nvPr/>
        </p:nvSpPr>
        <p:spPr>
          <a:xfrm>
            <a:off x="635000" y="1334631"/>
            <a:ext cx="10807700" cy="1344696"/>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7" name="Rectangle 1026">
            <a:extLst>
              <a:ext uri="{FF2B5EF4-FFF2-40B4-BE49-F238E27FC236}">
                <a16:creationId xmlns:a16="http://schemas.microsoft.com/office/drawing/2014/main" id="{BF5E9D73-F310-38F0-3ADA-A17A37196991}"/>
              </a:ext>
            </a:extLst>
          </p:cNvPr>
          <p:cNvSpPr/>
          <p:nvPr/>
        </p:nvSpPr>
        <p:spPr>
          <a:xfrm>
            <a:off x="635000" y="2815853"/>
            <a:ext cx="10807700" cy="130062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1" name="TextBox 1030">
            <a:extLst>
              <a:ext uri="{FF2B5EF4-FFF2-40B4-BE49-F238E27FC236}">
                <a16:creationId xmlns:a16="http://schemas.microsoft.com/office/drawing/2014/main" id="{A19B4DB3-6BF3-7122-8094-0B1F337318A0}"/>
              </a:ext>
            </a:extLst>
          </p:cNvPr>
          <p:cNvSpPr txBox="1"/>
          <p:nvPr/>
        </p:nvSpPr>
        <p:spPr>
          <a:xfrm>
            <a:off x="634999" y="4426324"/>
            <a:ext cx="5249985" cy="523220"/>
          </a:xfrm>
          <a:prstGeom prst="rect">
            <a:avLst/>
          </a:prstGeom>
          <a:noFill/>
        </p:spPr>
        <p:txBody>
          <a:bodyPr wrap="square" rtlCol="0">
            <a:spAutoFit/>
          </a:bodyPr>
          <a:lstStyle/>
          <a:p>
            <a:r>
              <a:rPr lang="en-GB" sz="2800" b="1" i="1" dirty="0"/>
              <a:t>Exclusive </a:t>
            </a:r>
            <a:r>
              <a:rPr lang="en-GB" sz="2800" dirty="0"/>
              <a:t>transition probability</a:t>
            </a:r>
            <a:endParaRPr lang="en-GB" i="1" dirty="0"/>
          </a:p>
        </p:txBody>
      </p:sp>
      <p:pic>
        <p:nvPicPr>
          <p:cNvPr id="1033" name="Graphic 1032">
            <a:extLst>
              <a:ext uri="{FF2B5EF4-FFF2-40B4-BE49-F238E27FC236}">
                <a16:creationId xmlns:a16="http://schemas.microsoft.com/office/drawing/2014/main" id="{5C81DB18-936B-8599-E582-7C12D5C98A4C}"/>
              </a:ext>
            </a:extLst>
          </p:cNvPr>
          <p:cNvPicPr>
            <a:picLocks noChangeAspect="1"/>
          </p:cNvPicPr>
          <p:nvPr/>
        </p:nvPicPr>
        <p:blipFill>
          <a:blip r:embed="rId9">
            <a:extLst>
              <a:ext uri="{96DAC541-7B7A-43D3-8B79-37D633B846F1}">
                <asvg:svgBlip xmlns:asvg="http://schemas.microsoft.com/office/drawing/2016/SVG/main" r:embed="rId10"/>
              </a:ext>
            </a:extLst>
          </a:blip>
          <a:srcRect r="46011"/>
          <a:stretch>
            <a:fillRect/>
          </a:stretch>
        </p:blipFill>
        <p:spPr>
          <a:xfrm>
            <a:off x="7472648" y="4434958"/>
            <a:ext cx="2812794" cy="505952"/>
          </a:xfrm>
          <a:prstGeom prst="rect">
            <a:avLst/>
          </a:prstGeom>
        </p:spPr>
      </p:pic>
      <p:sp>
        <p:nvSpPr>
          <p:cNvPr id="2" name="TextBox 1">
            <a:extLst>
              <a:ext uri="{FF2B5EF4-FFF2-40B4-BE49-F238E27FC236}">
                <a16:creationId xmlns:a16="http://schemas.microsoft.com/office/drawing/2014/main" id="{55299824-BC69-2B24-004D-901F4FA1F631}"/>
              </a:ext>
            </a:extLst>
          </p:cNvPr>
          <p:cNvSpPr txBox="1"/>
          <p:nvPr/>
        </p:nvSpPr>
        <p:spPr>
          <a:xfrm>
            <a:off x="634999" y="5414714"/>
            <a:ext cx="6051843" cy="523220"/>
          </a:xfrm>
          <a:prstGeom prst="rect">
            <a:avLst/>
          </a:prstGeom>
          <a:noFill/>
        </p:spPr>
        <p:txBody>
          <a:bodyPr wrap="square" rtlCol="0">
            <a:spAutoFit/>
          </a:bodyPr>
          <a:lstStyle/>
          <a:p>
            <a:r>
              <a:rPr lang="en-GB" sz="2800" b="1" i="1" dirty="0"/>
              <a:t>Semi-inclusive </a:t>
            </a:r>
            <a:r>
              <a:rPr lang="en-GB" sz="2800" dirty="0"/>
              <a:t>transition probability</a:t>
            </a:r>
            <a:endParaRPr lang="en-GB" i="1" dirty="0"/>
          </a:p>
        </p:txBody>
      </p:sp>
      <p:pic>
        <p:nvPicPr>
          <p:cNvPr id="4" name="Graphic 3">
            <a:extLst>
              <a:ext uri="{FF2B5EF4-FFF2-40B4-BE49-F238E27FC236}">
                <a16:creationId xmlns:a16="http://schemas.microsoft.com/office/drawing/2014/main" id="{D7892AE9-4858-DBC7-870B-76F9D5CF02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72648" y="5460873"/>
            <a:ext cx="3581873" cy="430903"/>
          </a:xfrm>
          <a:prstGeom prst="rect">
            <a:avLst/>
          </a:prstGeom>
        </p:spPr>
      </p:pic>
      <p:sp>
        <p:nvSpPr>
          <p:cNvPr id="3" name="Footer Placeholder 2">
            <a:extLst>
              <a:ext uri="{FF2B5EF4-FFF2-40B4-BE49-F238E27FC236}">
                <a16:creationId xmlns:a16="http://schemas.microsoft.com/office/drawing/2014/main" id="{12CEB1A5-6FD8-70CB-5FE9-7BC014DF0230}"/>
              </a:ext>
            </a:extLst>
          </p:cNvPr>
          <p:cNvSpPr>
            <a:spLocks noGrp="1"/>
          </p:cNvSpPr>
          <p:nvPr>
            <p:ph type="ftr" sz="quarter" idx="3"/>
          </p:nvPr>
        </p:nvSpPr>
        <p:spPr/>
        <p:txBody>
          <a:bodyPr/>
          <a:lstStyle/>
          <a:p>
            <a:r>
              <a:rPr lang="en-GB"/>
              <a:t>Migdal Effect in XLZD – Lorenzo Principe - CDM Meeting 2025</a:t>
            </a:r>
            <a:endParaRPr lang="en-GB" dirty="0"/>
          </a:p>
        </p:txBody>
      </p:sp>
    </p:spTree>
    <p:custDataLst>
      <p:tags r:id="rId1"/>
    </p:custDataLst>
    <p:extLst>
      <p:ext uri="{BB962C8B-B14F-4D97-AF65-F5344CB8AC3E}">
        <p14:creationId xmlns:p14="http://schemas.microsoft.com/office/powerpoint/2010/main" val="8471088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24"/>
                                        </p:tgtEl>
                                        <p:attrNameLst>
                                          <p:attrName>style.visibility</p:attrName>
                                        </p:attrNameLst>
                                      </p:cBhvr>
                                      <p:to>
                                        <p:strVal val="visible"/>
                                      </p:to>
                                    </p:set>
                                    <p:animEffect transition="in" filter="fade">
                                      <p:cBhvr>
                                        <p:cTn id="18" dur="500"/>
                                        <p:tgtEl>
                                          <p:spTgt spid="10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par>
                                <p:cTn id="22" presetID="10" presetClass="entr" presetSubtype="0"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par>
                                <p:cTn id="25" presetID="10"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fade">
                                      <p:cBhvr>
                                        <p:cTn id="32" dur="500"/>
                                        <p:tgtEl>
                                          <p:spTgt spid="1031"/>
                                        </p:tgtEl>
                                      </p:cBhvr>
                                    </p:animEffect>
                                  </p:childTnLst>
                                </p:cTn>
                              </p:par>
                              <p:par>
                                <p:cTn id="33" presetID="10" presetClass="entr" presetSubtype="0" fill="hold" nodeType="withEffect">
                                  <p:stCondLst>
                                    <p:cond delay="0"/>
                                  </p:stCondLst>
                                  <p:childTnLst>
                                    <p:set>
                                      <p:cBhvr>
                                        <p:cTn id="34" dur="1" fill="hold">
                                          <p:stCondLst>
                                            <p:cond delay="0"/>
                                          </p:stCondLst>
                                        </p:cTn>
                                        <p:tgtEl>
                                          <p:spTgt spid="1033"/>
                                        </p:tgtEl>
                                        <p:attrNameLst>
                                          <p:attrName>style.visibility</p:attrName>
                                        </p:attrNameLst>
                                      </p:cBhvr>
                                      <p:to>
                                        <p:strVal val="visible"/>
                                      </p:to>
                                    </p:set>
                                    <p:animEffect transition="in" filter="fade">
                                      <p:cBhvr>
                                        <p:cTn id="35" dur="500"/>
                                        <p:tgtEl>
                                          <p:spTgt spid="10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24" grpId="0"/>
      <p:bldP spid="1025" grpId="0" animBg="1"/>
      <p:bldP spid="1027" grpId="0" animBg="1"/>
      <p:bldP spid="1031"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EA7DF-FF09-D37B-586A-7A847932D032}"/>
            </a:ext>
          </a:extLst>
        </p:cNvPr>
        <p:cNvGrpSpPr/>
        <p:nvPr/>
      </p:nvGrpSpPr>
      <p:grpSpPr>
        <a:xfrm>
          <a:off x="0" y="0"/>
          <a:ext cx="0" cy="0"/>
          <a:chOff x="0" y="0"/>
          <a:chExt cx="0" cy="0"/>
        </a:xfrm>
      </p:grpSpPr>
      <p:pic>
        <p:nvPicPr>
          <p:cNvPr id="4" name="exclusive">
            <a:hlinkClick r:id="" action="ppaction://media"/>
            <a:extLst>
              <a:ext uri="{FF2B5EF4-FFF2-40B4-BE49-F238E27FC236}">
                <a16:creationId xmlns:a16="http://schemas.microsoft.com/office/drawing/2014/main" id="{A085E205-3F77-6150-7FD7-AEBA8CEE87E3}"/>
              </a:ext>
            </a:extLst>
          </p:cNvPr>
          <p:cNvPicPr>
            <a:picLocks noChangeAspect="1"/>
          </p:cNvPicPr>
          <p:nvPr>
            <a:videoFile r:link="rId3"/>
            <p:extLst>
              <p:ext uri="{DAA4B4D4-6D71-4841-9C94-3DE7FCFB9230}">
                <p14:media xmlns:p14="http://schemas.microsoft.com/office/powerpoint/2010/main" r:embed="rId2"/>
              </p:ext>
            </p:extLst>
          </p:nvPr>
        </p:nvPicPr>
        <p:blipFill>
          <a:blip r:embed="rId5"/>
          <a:srcRect t="14874" b="14874"/>
          <a:stretch>
            <a:fillRect/>
          </a:stretch>
        </p:blipFill>
        <p:spPr>
          <a:xfrm>
            <a:off x="2321207" y="2673942"/>
            <a:ext cx="6682569" cy="2640747"/>
          </a:xfrm>
          <a:prstGeom prst="rect">
            <a:avLst/>
          </a:prstGeom>
        </p:spPr>
      </p:pic>
      <p:sp>
        <p:nvSpPr>
          <p:cNvPr id="8" name="Title 4">
            <a:extLst>
              <a:ext uri="{FF2B5EF4-FFF2-40B4-BE49-F238E27FC236}">
                <a16:creationId xmlns:a16="http://schemas.microsoft.com/office/drawing/2014/main" id="{61DEFA21-A86B-F829-0CEB-A45D3B8F0CC4}"/>
              </a:ext>
            </a:extLst>
          </p:cNvPr>
          <p:cNvSpPr>
            <a:spLocks noGrp="1"/>
          </p:cNvSpPr>
          <p:nvPr>
            <p:ph type="title"/>
          </p:nvPr>
        </p:nvSpPr>
        <p:spPr/>
        <p:txBody>
          <a:bodyPr/>
          <a:lstStyle/>
          <a:p>
            <a:r>
              <a:rPr lang="en-GB" dirty="0"/>
              <a:t>Migdal Effect – Transition Probabilities</a:t>
            </a:r>
          </a:p>
        </p:txBody>
      </p:sp>
      <p:sp>
        <p:nvSpPr>
          <p:cNvPr id="7" name="Slide Number Placeholder 6">
            <a:extLst>
              <a:ext uri="{FF2B5EF4-FFF2-40B4-BE49-F238E27FC236}">
                <a16:creationId xmlns:a16="http://schemas.microsoft.com/office/drawing/2014/main" id="{A4A2B5C9-AA71-C723-B282-FF2CD3FDA014}"/>
              </a:ext>
            </a:extLst>
          </p:cNvPr>
          <p:cNvSpPr>
            <a:spLocks noGrp="1"/>
          </p:cNvSpPr>
          <p:nvPr>
            <p:ph type="sldNum" sz="quarter" idx="4"/>
          </p:nvPr>
        </p:nvSpPr>
        <p:spPr/>
        <p:txBody>
          <a:bodyPr/>
          <a:lstStyle/>
          <a:p>
            <a:fld id="{6DB66286-103B-415E-8CDA-51DA04C76D9E}" type="slidenum">
              <a:rPr lang="en-GB" smtClean="0"/>
              <a:t>27</a:t>
            </a:fld>
            <a:endParaRPr lang="en-GB" dirty="0"/>
          </a:p>
        </p:txBody>
      </p:sp>
      <p:sp>
        <p:nvSpPr>
          <p:cNvPr id="2" name="TextBox 1">
            <a:extLst>
              <a:ext uri="{FF2B5EF4-FFF2-40B4-BE49-F238E27FC236}">
                <a16:creationId xmlns:a16="http://schemas.microsoft.com/office/drawing/2014/main" id="{C1BB539D-CCF2-BAA2-2500-3AFCB658AD4A}"/>
              </a:ext>
            </a:extLst>
          </p:cNvPr>
          <p:cNvSpPr txBox="1"/>
          <p:nvPr/>
        </p:nvSpPr>
        <p:spPr>
          <a:xfrm>
            <a:off x="749300" y="1974391"/>
            <a:ext cx="10382284" cy="646331"/>
          </a:xfrm>
          <a:prstGeom prst="rect">
            <a:avLst/>
          </a:prstGeom>
          <a:noFill/>
        </p:spPr>
        <p:txBody>
          <a:bodyPr wrap="square" rtlCol="0">
            <a:spAutoFit/>
          </a:bodyPr>
          <a:lstStyle/>
          <a:p>
            <a:pPr algn="just"/>
            <a:r>
              <a:rPr lang="en-GB" dirty="0"/>
              <a:t>Cox </a:t>
            </a:r>
            <a:r>
              <a:rPr lang="en-GB" i="1" dirty="0"/>
              <a:t>et al.</a:t>
            </a:r>
            <a:r>
              <a:rPr lang="en-GB" dirty="0"/>
              <a:t> provides exclusive transition probabilities from ground state to a final state where </a:t>
            </a:r>
            <a:r>
              <a:rPr lang="en-GB" b="1" dirty="0"/>
              <a:t>only </a:t>
            </a:r>
            <a:r>
              <a:rPr lang="en-GB" b="1" i="1" dirty="0"/>
              <a:t>one</a:t>
            </a:r>
            <a:r>
              <a:rPr lang="en-GB" b="1" dirty="0"/>
              <a:t> or </a:t>
            </a:r>
            <a:r>
              <a:rPr lang="en-GB" b="1" i="1" dirty="0"/>
              <a:t>two</a:t>
            </a:r>
            <a:r>
              <a:rPr lang="en-GB" b="1" dirty="0"/>
              <a:t> electrons are NOT in ground state</a:t>
            </a:r>
          </a:p>
        </p:txBody>
      </p:sp>
      <p:sp>
        <p:nvSpPr>
          <p:cNvPr id="6" name="Rectangle 5">
            <a:extLst>
              <a:ext uri="{FF2B5EF4-FFF2-40B4-BE49-F238E27FC236}">
                <a16:creationId xmlns:a16="http://schemas.microsoft.com/office/drawing/2014/main" id="{193ACF06-90D3-1A05-1ED1-AB8A2F5A5046}"/>
              </a:ext>
            </a:extLst>
          </p:cNvPr>
          <p:cNvSpPr/>
          <p:nvPr/>
        </p:nvSpPr>
        <p:spPr>
          <a:xfrm>
            <a:off x="635000" y="1277481"/>
            <a:ext cx="10807700" cy="4100062"/>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29B121F-B50D-5CDD-CA44-C2309C40C52A}"/>
              </a:ext>
            </a:extLst>
          </p:cNvPr>
          <p:cNvSpPr/>
          <p:nvPr/>
        </p:nvSpPr>
        <p:spPr>
          <a:xfrm>
            <a:off x="635000" y="5483982"/>
            <a:ext cx="10807700" cy="529468"/>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794EB003-CC67-04F9-C699-723E401BA976}"/>
              </a:ext>
            </a:extLst>
          </p:cNvPr>
          <p:cNvSpPr txBox="1"/>
          <p:nvPr/>
        </p:nvSpPr>
        <p:spPr>
          <a:xfrm>
            <a:off x="635000" y="1354218"/>
            <a:ext cx="5556250" cy="523220"/>
          </a:xfrm>
          <a:prstGeom prst="rect">
            <a:avLst/>
          </a:prstGeom>
          <a:noFill/>
        </p:spPr>
        <p:txBody>
          <a:bodyPr wrap="square" rtlCol="0">
            <a:spAutoFit/>
          </a:bodyPr>
          <a:lstStyle/>
          <a:p>
            <a:r>
              <a:rPr lang="en-GB" sz="2800" b="1" i="1" dirty="0"/>
              <a:t>Exclusive </a:t>
            </a:r>
            <a:r>
              <a:rPr lang="en-GB" sz="2800" dirty="0"/>
              <a:t>transition probability</a:t>
            </a:r>
            <a:endParaRPr lang="en-GB" i="1" dirty="0"/>
          </a:p>
        </p:txBody>
      </p:sp>
      <p:pic>
        <p:nvPicPr>
          <p:cNvPr id="11" name="Graphic 10">
            <a:extLst>
              <a:ext uri="{FF2B5EF4-FFF2-40B4-BE49-F238E27FC236}">
                <a16:creationId xmlns:a16="http://schemas.microsoft.com/office/drawing/2014/main" id="{FE14F37B-9539-9A61-0A15-FE4E9061A71F}"/>
              </a:ext>
            </a:extLst>
          </p:cNvPr>
          <p:cNvPicPr>
            <a:picLocks noChangeAspect="1"/>
          </p:cNvPicPr>
          <p:nvPr/>
        </p:nvPicPr>
        <p:blipFill>
          <a:blip r:embed="rId6">
            <a:extLst>
              <a:ext uri="{96DAC541-7B7A-43D3-8B79-37D633B846F1}">
                <asvg:svgBlip xmlns:asvg="http://schemas.microsoft.com/office/drawing/2016/SVG/main" r:embed="rId7"/>
              </a:ext>
            </a:extLst>
          </a:blip>
          <a:srcRect r="46011"/>
          <a:stretch>
            <a:fillRect/>
          </a:stretch>
        </p:blipFill>
        <p:spPr>
          <a:xfrm>
            <a:off x="7472648" y="1362852"/>
            <a:ext cx="2812794" cy="505952"/>
          </a:xfrm>
          <a:prstGeom prst="rect">
            <a:avLst/>
          </a:prstGeom>
        </p:spPr>
      </p:pic>
      <p:sp>
        <p:nvSpPr>
          <p:cNvPr id="12" name="TextBox 11">
            <a:extLst>
              <a:ext uri="{FF2B5EF4-FFF2-40B4-BE49-F238E27FC236}">
                <a16:creationId xmlns:a16="http://schemas.microsoft.com/office/drawing/2014/main" id="{86B1D4CB-9AF1-E411-84F8-E8F863468ED4}"/>
              </a:ext>
            </a:extLst>
          </p:cNvPr>
          <p:cNvSpPr txBox="1"/>
          <p:nvPr/>
        </p:nvSpPr>
        <p:spPr>
          <a:xfrm>
            <a:off x="634999" y="5490288"/>
            <a:ext cx="6036967" cy="523220"/>
          </a:xfrm>
          <a:prstGeom prst="rect">
            <a:avLst/>
          </a:prstGeom>
          <a:noFill/>
        </p:spPr>
        <p:txBody>
          <a:bodyPr wrap="square" rtlCol="0">
            <a:spAutoFit/>
          </a:bodyPr>
          <a:lstStyle/>
          <a:p>
            <a:r>
              <a:rPr lang="en-GB" sz="2800" b="1" i="1" dirty="0"/>
              <a:t>Semi-inclusive </a:t>
            </a:r>
            <a:r>
              <a:rPr lang="en-GB" sz="2800" dirty="0"/>
              <a:t>transition probability</a:t>
            </a:r>
            <a:endParaRPr lang="en-GB" i="1" dirty="0"/>
          </a:p>
        </p:txBody>
      </p:sp>
      <p:pic>
        <p:nvPicPr>
          <p:cNvPr id="13" name="Graphic 12">
            <a:extLst>
              <a:ext uri="{FF2B5EF4-FFF2-40B4-BE49-F238E27FC236}">
                <a16:creationId xmlns:a16="http://schemas.microsoft.com/office/drawing/2014/main" id="{7B21E105-AAFC-E8A3-24C8-97CDD5CDAF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72648" y="5530142"/>
            <a:ext cx="3581873" cy="430903"/>
          </a:xfrm>
          <a:prstGeom prst="rect">
            <a:avLst/>
          </a:prstGeom>
        </p:spPr>
      </p:pic>
      <p:sp>
        <p:nvSpPr>
          <p:cNvPr id="3" name="Footer Placeholder 2">
            <a:extLst>
              <a:ext uri="{FF2B5EF4-FFF2-40B4-BE49-F238E27FC236}">
                <a16:creationId xmlns:a16="http://schemas.microsoft.com/office/drawing/2014/main" id="{A4983D04-25DA-863B-90B2-60E111F22BED}"/>
              </a:ext>
            </a:extLst>
          </p:cNvPr>
          <p:cNvSpPr>
            <a:spLocks noGrp="1"/>
          </p:cNvSpPr>
          <p:nvPr>
            <p:ph type="ftr" sz="quarter" idx="3"/>
          </p:nvPr>
        </p:nvSpPr>
        <p:spPr/>
        <p:txBody>
          <a:bodyPr/>
          <a:lstStyle/>
          <a:p>
            <a:r>
              <a:rPr lang="en-GB"/>
              <a:t>Migdal Effect in XLZD – Lorenzo Principe - CDM Meeting 2025</a:t>
            </a:r>
            <a:endParaRPr lang="en-GB" dirty="0"/>
          </a:p>
        </p:txBody>
      </p:sp>
    </p:spTree>
    <p:custDataLst>
      <p:tags r:id="rId1"/>
    </p:custDataLst>
    <p:extLst>
      <p:ext uri="{BB962C8B-B14F-4D97-AF65-F5344CB8AC3E}">
        <p14:creationId xmlns:p14="http://schemas.microsoft.com/office/powerpoint/2010/main" val="34063730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B9328-725C-C572-610D-D1326D41D06D}"/>
            </a:ext>
          </a:extLst>
        </p:cNvPr>
        <p:cNvGrpSpPr/>
        <p:nvPr/>
      </p:nvGrpSpPr>
      <p:grpSpPr>
        <a:xfrm>
          <a:off x="0" y="0"/>
          <a:ext cx="0" cy="0"/>
          <a:chOff x="0" y="0"/>
          <a:chExt cx="0" cy="0"/>
        </a:xfrm>
      </p:grpSpPr>
      <p:pic>
        <p:nvPicPr>
          <p:cNvPr id="14" name="semi-inclusive">
            <a:hlinkClick r:id="" action="ppaction://media"/>
            <a:extLst>
              <a:ext uri="{FF2B5EF4-FFF2-40B4-BE49-F238E27FC236}">
                <a16:creationId xmlns:a16="http://schemas.microsoft.com/office/drawing/2014/main" id="{DE04513D-A78C-5FD6-2190-70FCBB5B6268}"/>
              </a:ext>
            </a:extLst>
          </p:cNvPr>
          <p:cNvPicPr>
            <a:picLocks noChangeAspect="1"/>
          </p:cNvPicPr>
          <p:nvPr>
            <a:videoFile r:link="rId3"/>
            <p:extLst>
              <p:ext uri="{DAA4B4D4-6D71-4841-9C94-3DE7FCFB9230}">
                <p14:media xmlns:p14="http://schemas.microsoft.com/office/powerpoint/2010/main" r:embed="rId2">
                  <p14:bmkLst>
                    <p14:bmk name="Bookmark 1" time="5082.0385"/>
                  </p14:bmkLst>
                </p14:media>
              </p:ext>
            </p:extLst>
          </p:nvPr>
        </p:nvPicPr>
        <p:blipFill>
          <a:blip r:embed="rId6"/>
          <a:srcRect t="7599" r="21875"/>
          <a:stretch>
            <a:fillRect/>
          </a:stretch>
        </p:blipFill>
        <p:spPr>
          <a:xfrm>
            <a:off x="6858000" y="3142228"/>
            <a:ext cx="4250018" cy="2825336"/>
          </a:xfrm>
          <a:prstGeom prst="rect">
            <a:avLst/>
          </a:prstGeom>
        </p:spPr>
      </p:pic>
      <p:sp>
        <p:nvSpPr>
          <p:cNvPr id="4" name="Title 4">
            <a:extLst>
              <a:ext uri="{FF2B5EF4-FFF2-40B4-BE49-F238E27FC236}">
                <a16:creationId xmlns:a16="http://schemas.microsoft.com/office/drawing/2014/main" id="{06ADEC24-623D-C589-B35C-82700B307F68}"/>
              </a:ext>
            </a:extLst>
          </p:cNvPr>
          <p:cNvSpPr>
            <a:spLocks noGrp="1"/>
          </p:cNvSpPr>
          <p:nvPr>
            <p:ph type="title"/>
          </p:nvPr>
        </p:nvSpPr>
        <p:spPr/>
        <p:txBody>
          <a:bodyPr/>
          <a:lstStyle/>
          <a:p>
            <a:r>
              <a:rPr lang="en-GB" dirty="0"/>
              <a:t>Migdal Effect – Transition Probabilities</a:t>
            </a:r>
          </a:p>
        </p:txBody>
      </p:sp>
      <p:sp>
        <p:nvSpPr>
          <p:cNvPr id="7" name="Slide Number Placeholder 6">
            <a:extLst>
              <a:ext uri="{FF2B5EF4-FFF2-40B4-BE49-F238E27FC236}">
                <a16:creationId xmlns:a16="http://schemas.microsoft.com/office/drawing/2014/main" id="{38597F52-BBE4-ED2D-6049-2A36F35A05F9}"/>
              </a:ext>
            </a:extLst>
          </p:cNvPr>
          <p:cNvSpPr>
            <a:spLocks noGrp="1"/>
          </p:cNvSpPr>
          <p:nvPr>
            <p:ph type="sldNum" sz="quarter" idx="4"/>
          </p:nvPr>
        </p:nvSpPr>
        <p:spPr/>
        <p:txBody>
          <a:bodyPr/>
          <a:lstStyle/>
          <a:p>
            <a:fld id="{6DB66286-103B-415E-8CDA-51DA04C76D9E}" type="slidenum">
              <a:rPr lang="en-GB" smtClean="0"/>
              <a:t>28</a:t>
            </a:fld>
            <a:endParaRPr lang="en-GB" dirty="0"/>
          </a:p>
        </p:txBody>
      </p:sp>
      <p:sp>
        <p:nvSpPr>
          <p:cNvPr id="6" name="Rectangle 5">
            <a:extLst>
              <a:ext uri="{FF2B5EF4-FFF2-40B4-BE49-F238E27FC236}">
                <a16:creationId xmlns:a16="http://schemas.microsoft.com/office/drawing/2014/main" id="{7289C0AA-C357-69FA-5211-8A43EA696AA0}"/>
              </a:ext>
            </a:extLst>
          </p:cNvPr>
          <p:cNvSpPr/>
          <p:nvPr/>
        </p:nvSpPr>
        <p:spPr>
          <a:xfrm>
            <a:off x="635000" y="1277481"/>
            <a:ext cx="10807700" cy="686335"/>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313332EC-6A1E-E5FE-0E97-C1F5B0F454C2}"/>
              </a:ext>
            </a:extLst>
          </p:cNvPr>
          <p:cNvSpPr/>
          <p:nvPr/>
        </p:nvSpPr>
        <p:spPr>
          <a:xfrm>
            <a:off x="635000" y="2049187"/>
            <a:ext cx="10807700" cy="3964263"/>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7A7A7E5C-D1E0-AFF3-9052-53E3324658BA}"/>
              </a:ext>
            </a:extLst>
          </p:cNvPr>
          <p:cNvSpPr txBox="1"/>
          <p:nvPr/>
        </p:nvSpPr>
        <p:spPr>
          <a:xfrm>
            <a:off x="855255" y="3704267"/>
            <a:ext cx="5943727"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a:t>This probability is computed using closure relations assuming that only </a:t>
            </a:r>
            <a:r>
              <a:rPr lang="en-GB" i="1" dirty="0"/>
              <a:t>one</a:t>
            </a:r>
            <a:r>
              <a:rPr lang="en-GB" dirty="0"/>
              <a:t> electron in the final state is a hard electron</a:t>
            </a:r>
          </a:p>
        </p:txBody>
      </p:sp>
      <p:sp>
        <p:nvSpPr>
          <p:cNvPr id="25" name="TextBox 24">
            <a:extLst>
              <a:ext uri="{FF2B5EF4-FFF2-40B4-BE49-F238E27FC236}">
                <a16:creationId xmlns:a16="http://schemas.microsoft.com/office/drawing/2014/main" id="{F13BE270-F388-A94C-B66B-3C13FD4E88C5}"/>
              </a:ext>
            </a:extLst>
          </p:cNvPr>
          <p:cNvSpPr txBox="1"/>
          <p:nvPr/>
        </p:nvSpPr>
        <p:spPr>
          <a:xfrm>
            <a:off x="901700" y="2780937"/>
            <a:ext cx="10147300"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a:t>Probability to transition from ground state to a final state where </a:t>
            </a:r>
            <a:r>
              <a:rPr lang="en-GB" i="1" dirty="0"/>
              <a:t>one </a:t>
            </a:r>
            <a:r>
              <a:rPr lang="en-GB" dirty="0"/>
              <a:t>electron is in a definite hard state and all others are in any combination of states with energies lower than a set threshold.</a:t>
            </a:r>
          </a:p>
        </p:txBody>
      </p:sp>
      <p:sp>
        <p:nvSpPr>
          <p:cNvPr id="10" name="TextBox 9">
            <a:extLst>
              <a:ext uri="{FF2B5EF4-FFF2-40B4-BE49-F238E27FC236}">
                <a16:creationId xmlns:a16="http://schemas.microsoft.com/office/drawing/2014/main" id="{321355C6-1983-1775-3C9F-ECE3E83EC49B}"/>
              </a:ext>
            </a:extLst>
          </p:cNvPr>
          <p:cNvSpPr txBox="1"/>
          <p:nvPr/>
        </p:nvSpPr>
        <p:spPr>
          <a:xfrm>
            <a:off x="635000" y="1354218"/>
            <a:ext cx="5154098" cy="523220"/>
          </a:xfrm>
          <a:prstGeom prst="rect">
            <a:avLst/>
          </a:prstGeom>
          <a:noFill/>
        </p:spPr>
        <p:txBody>
          <a:bodyPr wrap="square" rtlCol="0">
            <a:spAutoFit/>
          </a:bodyPr>
          <a:lstStyle/>
          <a:p>
            <a:r>
              <a:rPr lang="en-GB" sz="2800" b="1" i="1" dirty="0"/>
              <a:t>Exclusive </a:t>
            </a:r>
            <a:r>
              <a:rPr lang="en-GB" sz="2800" dirty="0"/>
              <a:t>transition probability</a:t>
            </a:r>
            <a:endParaRPr lang="en-GB" i="1" dirty="0"/>
          </a:p>
        </p:txBody>
      </p:sp>
      <p:pic>
        <p:nvPicPr>
          <p:cNvPr id="11" name="Graphic 10">
            <a:extLst>
              <a:ext uri="{FF2B5EF4-FFF2-40B4-BE49-F238E27FC236}">
                <a16:creationId xmlns:a16="http://schemas.microsoft.com/office/drawing/2014/main" id="{454AB626-14E7-29B7-57AE-6AB88D593A30}"/>
              </a:ext>
            </a:extLst>
          </p:cNvPr>
          <p:cNvPicPr>
            <a:picLocks noChangeAspect="1"/>
          </p:cNvPicPr>
          <p:nvPr/>
        </p:nvPicPr>
        <p:blipFill>
          <a:blip r:embed="rId7">
            <a:extLst>
              <a:ext uri="{96DAC541-7B7A-43D3-8B79-37D633B846F1}">
                <asvg:svgBlip xmlns:asvg="http://schemas.microsoft.com/office/drawing/2016/SVG/main" r:embed="rId8"/>
              </a:ext>
            </a:extLst>
          </a:blip>
          <a:srcRect r="46011"/>
          <a:stretch>
            <a:fillRect/>
          </a:stretch>
        </p:blipFill>
        <p:spPr>
          <a:xfrm>
            <a:off x="7472648" y="1362852"/>
            <a:ext cx="2812794" cy="505952"/>
          </a:xfrm>
          <a:prstGeom prst="rect">
            <a:avLst/>
          </a:prstGeom>
        </p:spPr>
      </p:pic>
      <p:sp>
        <p:nvSpPr>
          <p:cNvPr id="12" name="TextBox 11">
            <a:extLst>
              <a:ext uri="{FF2B5EF4-FFF2-40B4-BE49-F238E27FC236}">
                <a16:creationId xmlns:a16="http://schemas.microsoft.com/office/drawing/2014/main" id="{AB0CFDFE-7278-A80C-2A24-7430E9A034A3}"/>
              </a:ext>
            </a:extLst>
          </p:cNvPr>
          <p:cNvSpPr txBox="1"/>
          <p:nvPr/>
        </p:nvSpPr>
        <p:spPr>
          <a:xfrm>
            <a:off x="635000" y="2138328"/>
            <a:ext cx="6011742" cy="523220"/>
          </a:xfrm>
          <a:prstGeom prst="rect">
            <a:avLst/>
          </a:prstGeom>
          <a:noFill/>
        </p:spPr>
        <p:txBody>
          <a:bodyPr wrap="square" rtlCol="0">
            <a:spAutoFit/>
          </a:bodyPr>
          <a:lstStyle/>
          <a:p>
            <a:r>
              <a:rPr lang="en-GB" sz="2800" b="1" i="1" dirty="0"/>
              <a:t>Semi-inclusive </a:t>
            </a:r>
            <a:r>
              <a:rPr lang="en-GB" sz="2800" dirty="0"/>
              <a:t>transition probability</a:t>
            </a:r>
            <a:endParaRPr lang="en-GB" i="1" dirty="0"/>
          </a:p>
        </p:txBody>
      </p:sp>
      <p:pic>
        <p:nvPicPr>
          <p:cNvPr id="13" name="Graphic 12">
            <a:extLst>
              <a:ext uri="{FF2B5EF4-FFF2-40B4-BE49-F238E27FC236}">
                <a16:creationId xmlns:a16="http://schemas.microsoft.com/office/drawing/2014/main" id="{FACBC758-0B01-A063-6743-B2885B9CEB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72648" y="2184488"/>
            <a:ext cx="3581873" cy="430903"/>
          </a:xfrm>
          <a:prstGeom prst="rect">
            <a:avLst/>
          </a:prstGeom>
        </p:spPr>
      </p:pic>
      <p:cxnSp>
        <p:nvCxnSpPr>
          <p:cNvPr id="19" name="Connector: Curved 18">
            <a:extLst>
              <a:ext uri="{FF2B5EF4-FFF2-40B4-BE49-F238E27FC236}">
                <a16:creationId xmlns:a16="http://schemas.microsoft.com/office/drawing/2014/main" id="{8A3E3CFA-EA6D-ABD0-200A-76CC847C36BF}"/>
              </a:ext>
            </a:extLst>
          </p:cNvPr>
          <p:cNvCxnSpPr/>
          <p:nvPr/>
        </p:nvCxnSpPr>
        <p:spPr>
          <a:xfrm flipV="1">
            <a:off x="6858000" y="4913753"/>
            <a:ext cx="1524000" cy="483326"/>
          </a:xfrm>
          <a:prstGeom prst="curvedConnector3">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6F174A7-3F34-DF17-6E1E-38171A1082F8}"/>
                  </a:ext>
                </a:extLst>
              </p:cNvPr>
              <p:cNvSpPr txBox="1"/>
              <p:nvPr/>
            </p:nvSpPr>
            <p:spPr>
              <a:xfrm>
                <a:off x="5120640" y="5036027"/>
                <a:ext cx="1798321" cy="64633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dirty="0"/>
                  <a:t>Any state with</a:t>
                </a:r>
              </a:p>
              <a:p>
                <a:pPr algn="ct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𝐸</m:t>
                      </m:r>
                      <m:r>
                        <a:rPr lang="en-GB" b="0" i="1" smtClean="0">
                          <a:latin typeface="Cambria Math" panose="02040503050406030204" pitchFamily="18" charset="0"/>
                        </a:rPr>
                        <m:t>&lt;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𝑡h</m:t>
                          </m:r>
                        </m:sub>
                      </m:sSub>
                    </m:oMath>
                  </m:oMathPara>
                </a14:m>
                <a:endParaRPr lang="en-GB" b="0" dirty="0"/>
              </a:p>
            </p:txBody>
          </p:sp>
        </mc:Choice>
        <mc:Fallback xmlns="">
          <p:sp>
            <p:nvSpPr>
              <p:cNvPr id="20" name="!!TextBox 19">
                <a:extLst>
                  <a:ext uri="{FF2B5EF4-FFF2-40B4-BE49-F238E27FC236}">
                    <a16:creationId xmlns:a16="http://schemas.microsoft.com/office/drawing/2014/main" id="{06F174A7-3F34-DF17-6E1E-38171A1082F8}"/>
                  </a:ext>
                </a:extLst>
              </p:cNvPr>
              <p:cNvSpPr txBox="1">
                <a:spLocks noRot="1" noChangeAspect="1" noMove="1" noResize="1" noEditPoints="1" noAdjustHandles="1" noChangeArrowheads="1" noChangeShapeType="1" noTextEdit="1"/>
              </p:cNvSpPr>
              <p:nvPr/>
            </p:nvSpPr>
            <p:spPr>
              <a:xfrm>
                <a:off x="5120640" y="5036027"/>
                <a:ext cx="1798321" cy="646331"/>
              </a:xfrm>
              <a:prstGeom prst="rect">
                <a:avLst/>
              </a:prstGeom>
              <a:blipFill>
                <a:blip r:embed="rId11"/>
                <a:stretch>
                  <a:fillRect t="-3774" b="-943"/>
                </a:stretch>
              </a:blipFill>
              <a:ln>
                <a:noFill/>
              </a:ln>
            </p:spPr>
            <p:txBody>
              <a:bodyPr/>
              <a:lstStyle/>
              <a:p>
                <a:r>
                  <a:rPr lang="en-GB">
                    <a:noFill/>
                  </a:rPr>
                  <a:t> </a:t>
                </a:r>
              </a:p>
            </p:txBody>
          </p:sp>
        </mc:Fallback>
      </mc:AlternateContent>
      <p:sp>
        <p:nvSpPr>
          <p:cNvPr id="2" name="Footer Placeholder 1">
            <a:extLst>
              <a:ext uri="{FF2B5EF4-FFF2-40B4-BE49-F238E27FC236}">
                <a16:creationId xmlns:a16="http://schemas.microsoft.com/office/drawing/2014/main" id="{78C200E7-4622-A18B-9264-9346FDDAAE15}"/>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3" name="TextBox 2">
            <a:extLst>
              <a:ext uri="{FF2B5EF4-FFF2-40B4-BE49-F238E27FC236}">
                <a16:creationId xmlns:a16="http://schemas.microsoft.com/office/drawing/2014/main" id="{3E0B53D4-B551-FE39-8B7D-6429920223A4}"/>
              </a:ext>
            </a:extLst>
          </p:cNvPr>
          <p:cNvSpPr txBox="1"/>
          <p:nvPr/>
        </p:nvSpPr>
        <p:spPr>
          <a:xfrm>
            <a:off x="1513402" y="4753200"/>
            <a:ext cx="2291693" cy="36933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dirty="0"/>
              <a:t>More realistic choice</a:t>
            </a:r>
            <a:endParaRPr lang="en-GB" b="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3BA61CE-7866-6B52-6AF8-BBD415F3BD96}"/>
                  </a:ext>
                </a:extLst>
              </p:cNvPr>
              <p:cNvSpPr txBox="1"/>
              <p:nvPr/>
            </p:nvSpPr>
            <p:spPr>
              <a:xfrm>
                <a:off x="901700" y="5286046"/>
                <a:ext cx="2903395" cy="646331"/>
              </a:xfrm>
              <a:prstGeom prst="rect">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GB" b="0" dirty="0">
                    <a:solidFill>
                      <a:schemeClr val="tx1"/>
                    </a:solidFill>
                  </a:rPr>
                  <a:t>However, only available for </a:t>
                </a:r>
                <a:endParaRPr lang="en-GB"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𝐸</m:t>
                          </m:r>
                        </m:e>
                        <m:sub>
                          <m:r>
                            <a:rPr lang="en-GB" b="0" i="1" smtClean="0">
                              <a:solidFill>
                                <a:schemeClr val="tx1"/>
                              </a:solidFill>
                              <a:latin typeface="Cambria Math" panose="02040503050406030204" pitchFamily="18" charset="0"/>
                            </a:rPr>
                            <m:t>𝑡h</m:t>
                          </m:r>
                        </m:sub>
                      </m:sSub>
                      <m:r>
                        <a:rPr lang="en-GB" b="0" i="1" smtClean="0">
                          <a:solidFill>
                            <a:schemeClr val="tx1"/>
                          </a:solidFill>
                          <a:latin typeface="Cambria Math" panose="02040503050406030204" pitchFamily="18" charset="0"/>
                        </a:rPr>
                        <m:t>≥0.56 </m:t>
                      </m:r>
                      <m:r>
                        <m:rPr>
                          <m:nor/>
                        </m:rPr>
                        <a:rPr lang="en-GB" b="0" i="0" smtClean="0">
                          <a:solidFill>
                            <a:schemeClr val="tx1"/>
                          </a:solidFill>
                          <a:latin typeface="Cambria Math" panose="02040503050406030204" pitchFamily="18" charset="0"/>
                        </a:rPr>
                        <m:t>keV</m:t>
                      </m:r>
                    </m:oMath>
                  </m:oMathPara>
                </a14:m>
                <a:endParaRPr lang="en-GB" b="0" dirty="0">
                  <a:solidFill>
                    <a:schemeClr val="tx1"/>
                  </a:solidFill>
                </a:endParaRPr>
              </a:p>
            </p:txBody>
          </p:sp>
        </mc:Choice>
        <mc:Fallback xmlns="">
          <p:sp>
            <p:nvSpPr>
              <p:cNvPr id="5" name="TextBox 4">
                <a:extLst>
                  <a:ext uri="{FF2B5EF4-FFF2-40B4-BE49-F238E27FC236}">
                    <a16:creationId xmlns:a16="http://schemas.microsoft.com/office/drawing/2014/main" id="{C3BA61CE-7866-6B52-6AF8-BBD415F3BD96}"/>
                  </a:ext>
                </a:extLst>
              </p:cNvPr>
              <p:cNvSpPr txBox="1">
                <a:spLocks noRot="1" noChangeAspect="1" noMove="1" noResize="1" noEditPoints="1" noAdjustHandles="1" noChangeArrowheads="1" noChangeShapeType="1" noTextEdit="1"/>
              </p:cNvSpPr>
              <p:nvPr/>
            </p:nvSpPr>
            <p:spPr>
              <a:xfrm>
                <a:off x="901700" y="5286046"/>
                <a:ext cx="2903395" cy="646331"/>
              </a:xfrm>
              <a:prstGeom prst="rect">
                <a:avLst/>
              </a:prstGeom>
              <a:blipFill>
                <a:blip r:embed="rId12"/>
                <a:stretch>
                  <a:fillRect l="-1255" t="-3704" r="-2929"/>
                </a:stretch>
              </a:blipFill>
              <a:ln w="9525" cap="flat" cmpd="sng" algn="ctr">
                <a:solidFill>
                  <a:srgbClr val="C00000"/>
                </a:solidFill>
                <a:prstDash val="solid"/>
                <a:round/>
                <a:headEnd type="none" w="med" len="med"/>
                <a:tailEnd type="none" w="med" len="med"/>
              </a:ln>
            </p:spPr>
            <p:txBody>
              <a:bodyPr/>
              <a:lstStyle/>
              <a:p>
                <a:r>
                  <a:rPr lang="en-GB">
                    <a:noFill/>
                  </a:rPr>
                  <a:t> </a:t>
                </a:r>
              </a:p>
            </p:txBody>
          </p:sp>
        </mc:Fallback>
      </mc:AlternateContent>
      <p:pic>
        <p:nvPicPr>
          <p:cNvPr id="8" name="Graphic 7" descr="Checkmark with solid fill">
            <a:extLst>
              <a:ext uri="{FF2B5EF4-FFF2-40B4-BE49-F238E27FC236}">
                <a16:creationId xmlns:a16="http://schemas.microsoft.com/office/drawing/2014/main" id="{E9EF54E4-4767-EA12-0517-894F49A3C5F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5255" y="4397310"/>
            <a:ext cx="914400" cy="914400"/>
          </a:xfrm>
          <a:prstGeom prst="rect">
            <a:avLst/>
          </a:prstGeom>
        </p:spPr>
      </p:pic>
    </p:spTree>
    <p:custDataLst>
      <p:tags r:id="rId1"/>
    </p:custDataLst>
    <p:extLst>
      <p:ext uri="{BB962C8B-B14F-4D97-AF65-F5344CB8AC3E}">
        <p14:creationId xmlns:p14="http://schemas.microsoft.com/office/powerpoint/2010/main" val="12988257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00" fill="hold"/>
                                            <p:tgtEl>
                                              <p:spTgt spid="14"/>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4"/>
                    </p:tgtEl>
                  </p:cMediaNode>
                </p:video>
                <p:seq concurrent="1" nextAc="seek">
                  <p:cTn id="29" restart="whenNotActive" fill="hold" evtFilter="cancelBubble" nodeType="interactiveSeq">
                    <p:stCondLst>
                      <p:cond evt="onMediaBookmark" delay="0">
                        <p:tgtEl>
                          <p14:bmkTgt spid="14" bmkName="Bookmark 1"/>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MediaBookmark" delay="0">
                      <p:tgtEl>
                        <p14:bmkTgt spid="14" bmkName="Bookmark 1"/>
                      </p:tgtEl>
                    </p:cond>
                  </p:nextCondLst>
                </p:seq>
              </p:childTnLst>
            </p:cTn>
          </p:par>
        </p:tnLst>
        <p:bldLst>
          <p:bldP spid="24" grpId="0"/>
          <p:bldP spid="25" grpId="0"/>
          <p:bldP spid="20" grpId="0" animBg="1"/>
          <p:bldP spid="3"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00" fill="hold"/>
                                            <p:tgtEl>
                                              <p:spTgt spid="14"/>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4"/>
                    </p:tgtEl>
                  </p:cMediaNode>
                </p:video>
              </p:childTnLst>
            </p:cTn>
          </p:par>
        </p:tnLst>
        <p:bldLst>
          <p:bldP spid="24" grpId="0"/>
          <p:bldP spid="25" grpId="0"/>
          <p:bldP spid="3" grpId="0" animBg="1"/>
          <p:bldP spid="5"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F5BC9-3347-4CCE-9DD3-4470311508BE}"/>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AF2FA953-13B9-A90E-BAE1-4F45A6E13A48}"/>
              </a:ext>
            </a:extLst>
          </p:cNvPr>
          <p:cNvSpPr>
            <a:spLocks noGrp="1"/>
          </p:cNvSpPr>
          <p:nvPr>
            <p:ph type="title"/>
          </p:nvPr>
        </p:nvSpPr>
        <p:spPr/>
        <p:txBody>
          <a:bodyPr/>
          <a:lstStyle/>
          <a:p>
            <a:r>
              <a:rPr lang="en-GB" dirty="0"/>
              <a:t>Migdal Effect – Transition Probabilities</a:t>
            </a:r>
          </a:p>
        </p:txBody>
      </p:sp>
      <p:sp>
        <p:nvSpPr>
          <p:cNvPr id="7" name="Slide Number Placeholder 6">
            <a:extLst>
              <a:ext uri="{FF2B5EF4-FFF2-40B4-BE49-F238E27FC236}">
                <a16:creationId xmlns:a16="http://schemas.microsoft.com/office/drawing/2014/main" id="{40C351FA-8661-C898-3872-9AEEEAAB0372}"/>
              </a:ext>
            </a:extLst>
          </p:cNvPr>
          <p:cNvSpPr>
            <a:spLocks noGrp="1"/>
          </p:cNvSpPr>
          <p:nvPr>
            <p:ph type="sldNum" sz="quarter" idx="4"/>
          </p:nvPr>
        </p:nvSpPr>
        <p:spPr/>
        <p:txBody>
          <a:bodyPr/>
          <a:lstStyle/>
          <a:p>
            <a:fld id="{6DB66286-103B-415E-8CDA-51DA04C76D9E}" type="slidenum">
              <a:rPr lang="en-GB" smtClean="0"/>
              <a:t>29</a:t>
            </a:fld>
            <a:endParaRPr lang="en-GB" dirty="0"/>
          </a:p>
        </p:txBody>
      </p:sp>
      <p:sp>
        <p:nvSpPr>
          <p:cNvPr id="3" name="Footer Placeholder 2">
            <a:extLst>
              <a:ext uri="{FF2B5EF4-FFF2-40B4-BE49-F238E27FC236}">
                <a16:creationId xmlns:a16="http://schemas.microsoft.com/office/drawing/2014/main" id="{6BB2CD3B-A19F-2988-EE5C-0585F86038A8}"/>
              </a:ext>
            </a:extLst>
          </p:cNvPr>
          <p:cNvSpPr>
            <a:spLocks noGrp="1"/>
          </p:cNvSpPr>
          <p:nvPr>
            <p:ph type="ftr" sz="quarter" idx="3"/>
          </p:nvPr>
        </p:nvSpPr>
        <p:spPr/>
        <p:txBody>
          <a:bodyPr/>
          <a:lstStyle/>
          <a:p>
            <a:r>
              <a:rPr lang="en-GB"/>
              <a:t>Migdal Effect in XLZD – Lorenzo Principe - CDM Meeting 2025</a:t>
            </a:r>
            <a:endParaRPr lang="en-GB" dirty="0"/>
          </a:p>
        </p:txBody>
      </p:sp>
      <p:pic>
        <p:nvPicPr>
          <p:cNvPr id="2" name="semi-inclusive (1)">
            <a:hlinkClick r:id="" action="ppaction://media"/>
            <a:extLst>
              <a:ext uri="{FF2B5EF4-FFF2-40B4-BE49-F238E27FC236}">
                <a16:creationId xmlns:a16="http://schemas.microsoft.com/office/drawing/2014/main" id="{A3CDC0DF-2AE2-709A-AA82-69C5A5558780}"/>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445200" y="1234800"/>
            <a:ext cx="8245180" cy="4982400"/>
          </a:xfrm>
          <a:prstGeom prst="rect">
            <a:avLst/>
          </a:prstGeom>
        </p:spPr>
      </p:pic>
      <p:sp>
        <p:nvSpPr>
          <p:cNvPr id="8" name="TextBox 7">
            <a:extLst>
              <a:ext uri="{FF2B5EF4-FFF2-40B4-BE49-F238E27FC236}">
                <a16:creationId xmlns:a16="http://schemas.microsoft.com/office/drawing/2014/main" id="{6993664C-79DF-8CEA-6FCE-0A512973C9A5}"/>
              </a:ext>
            </a:extLst>
          </p:cNvPr>
          <p:cNvSpPr txBox="1"/>
          <p:nvPr/>
        </p:nvSpPr>
        <p:spPr>
          <a:xfrm>
            <a:off x="46421" y="1479702"/>
            <a:ext cx="2753223" cy="1384995"/>
          </a:xfrm>
          <a:prstGeom prst="rect">
            <a:avLst/>
          </a:prstGeom>
          <a:noFill/>
        </p:spPr>
        <p:txBody>
          <a:bodyPr wrap="square" rtlCol="0">
            <a:spAutoFit/>
          </a:bodyPr>
          <a:lstStyle/>
          <a:p>
            <a:r>
              <a:rPr lang="en-GB" sz="2800" b="1" i="1" dirty="0"/>
              <a:t>Semi-inclusive </a:t>
            </a:r>
            <a:r>
              <a:rPr lang="en-GB" sz="2800" dirty="0"/>
              <a:t>transition probability</a:t>
            </a:r>
            <a:endParaRPr lang="en-GB" i="1" dirty="0"/>
          </a:p>
        </p:txBody>
      </p:sp>
      <p:pic>
        <p:nvPicPr>
          <p:cNvPr id="9" name="Graphic 8">
            <a:extLst>
              <a:ext uri="{FF2B5EF4-FFF2-40B4-BE49-F238E27FC236}">
                <a16:creationId xmlns:a16="http://schemas.microsoft.com/office/drawing/2014/main" id="{D5CA6536-EF36-F09B-C972-1DF60988C9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9300" y="3313235"/>
            <a:ext cx="2753224" cy="331216"/>
          </a:xfrm>
          <a:prstGeom prst="rect">
            <a:avLst/>
          </a:prstGeom>
        </p:spPr>
      </p:pic>
      <p:sp>
        <p:nvSpPr>
          <p:cNvPr id="10" name="TextBox 9">
            <a:extLst>
              <a:ext uri="{FF2B5EF4-FFF2-40B4-BE49-F238E27FC236}">
                <a16:creationId xmlns:a16="http://schemas.microsoft.com/office/drawing/2014/main" id="{CA1B4BD8-6A31-F1C1-AB17-97830F74D4A4}"/>
              </a:ext>
            </a:extLst>
          </p:cNvPr>
          <p:cNvSpPr txBox="1"/>
          <p:nvPr/>
        </p:nvSpPr>
        <p:spPr>
          <a:xfrm>
            <a:off x="88900" y="4252621"/>
            <a:ext cx="2291693" cy="36933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dirty="0"/>
              <a:t>More realistic choice</a:t>
            </a:r>
            <a:endParaRPr lang="en-GB" b="0"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F2DC091-A535-6470-69D1-BA1F85F0F97E}"/>
                  </a:ext>
                </a:extLst>
              </p:cNvPr>
              <p:cNvSpPr txBox="1"/>
              <p:nvPr/>
            </p:nvSpPr>
            <p:spPr>
              <a:xfrm>
                <a:off x="88900" y="5055132"/>
                <a:ext cx="2903395" cy="646331"/>
              </a:xfrm>
              <a:prstGeom prst="rect">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GB" b="0" dirty="0">
                    <a:solidFill>
                      <a:schemeClr val="tx1"/>
                    </a:solidFill>
                  </a:rPr>
                  <a:t>However, only available for </a:t>
                </a:r>
                <a:endParaRPr lang="en-GB"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𝐸</m:t>
                          </m:r>
                        </m:e>
                        <m:sub>
                          <m:r>
                            <a:rPr lang="en-GB" b="0" i="1" smtClean="0">
                              <a:solidFill>
                                <a:schemeClr val="tx1"/>
                              </a:solidFill>
                              <a:latin typeface="Cambria Math" panose="02040503050406030204" pitchFamily="18" charset="0"/>
                            </a:rPr>
                            <m:t>𝑡h</m:t>
                          </m:r>
                        </m:sub>
                      </m:sSub>
                      <m:r>
                        <a:rPr lang="en-GB" b="0" i="1" smtClean="0">
                          <a:solidFill>
                            <a:schemeClr val="tx1"/>
                          </a:solidFill>
                          <a:latin typeface="Cambria Math" panose="02040503050406030204" pitchFamily="18" charset="0"/>
                        </a:rPr>
                        <m:t>≥0.56 </m:t>
                      </m:r>
                      <m:r>
                        <m:rPr>
                          <m:nor/>
                        </m:rPr>
                        <a:rPr lang="en-GB" b="0" i="0" smtClean="0">
                          <a:solidFill>
                            <a:schemeClr val="tx1"/>
                          </a:solidFill>
                          <a:latin typeface="Cambria Math" panose="02040503050406030204" pitchFamily="18" charset="0"/>
                        </a:rPr>
                        <m:t>keV</m:t>
                      </m:r>
                    </m:oMath>
                  </m:oMathPara>
                </a14:m>
                <a:endParaRPr lang="en-GB" b="0" dirty="0">
                  <a:solidFill>
                    <a:schemeClr val="tx1"/>
                  </a:solidFill>
                </a:endParaRPr>
              </a:p>
            </p:txBody>
          </p:sp>
        </mc:Choice>
        <mc:Fallback xmlns="">
          <p:sp>
            <p:nvSpPr>
              <p:cNvPr id="11" name="TextBox 10">
                <a:extLst>
                  <a:ext uri="{FF2B5EF4-FFF2-40B4-BE49-F238E27FC236}">
                    <a16:creationId xmlns:a16="http://schemas.microsoft.com/office/drawing/2014/main" id="{8F2DC091-A535-6470-69D1-BA1F85F0F97E}"/>
                  </a:ext>
                </a:extLst>
              </p:cNvPr>
              <p:cNvSpPr txBox="1">
                <a:spLocks noRot="1" noChangeAspect="1" noMove="1" noResize="1" noEditPoints="1" noAdjustHandles="1" noChangeArrowheads="1" noChangeShapeType="1" noTextEdit="1"/>
              </p:cNvSpPr>
              <p:nvPr/>
            </p:nvSpPr>
            <p:spPr>
              <a:xfrm>
                <a:off x="88900" y="5055132"/>
                <a:ext cx="2903395" cy="646331"/>
              </a:xfrm>
              <a:prstGeom prst="rect">
                <a:avLst/>
              </a:prstGeom>
              <a:blipFill>
                <a:blip r:embed="rId8"/>
                <a:stretch>
                  <a:fillRect l="-1255" t="-3704" r="-2929"/>
                </a:stretch>
              </a:blipFill>
              <a:ln w="9525" cap="flat" cmpd="sng" algn="ctr">
                <a:solidFill>
                  <a:srgbClr val="C00000"/>
                </a:solidFill>
                <a:prstDash val="solid"/>
                <a:round/>
                <a:headEnd type="none" w="med" len="med"/>
                <a:tailEnd type="none" w="med" len="med"/>
              </a:ln>
            </p:spPr>
            <p:txBody>
              <a:bodyPr/>
              <a:lstStyle/>
              <a:p>
                <a:r>
                  <a:rPr lang="en-GB">
                    <a:noFill/>
                  </a:rPr>
                  <a:t> </a:t>
                </a:r>
              </a:p>
            </p:txBody>
          </p:sp>
        </mc:Fallback>
      </mc:AlternateContent>
    </p:spTree>
    <p:custDataLst>
      <p:tags r:id="rId1"/>
    </p:custDataLst>
    <p:extLst>
      <p:ext uri="{BB962C8B-B14F-4D97-AF65-F5344CB8AC3E}">
        <p14:creationId xmlns:p14="http://schemas.microsoft.com/office/powerpoint/2010/main" val="17696667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arison_of_rotating_disc_galaxies_in_the_distant_Universe_and_the_present_day">
            <a:hlinkClick r:id="" action="ppaction://media"/>
            <a:extLst>
              <a:ext uri="{FF2B5EF4-FFF2-40B4-BE49-F238E27FC236}">
                <a16:creationId xmlns:a16="http://schemas.microsoft.com/office/drawing/2014/main" id="{2F2DB1BE-D94B-FB89-CCC3-81FB1958D148}"/>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rotWithShape="1">
          <a:blip r:embed="rId12"/>
          <a:srcRect l="50000"/>
          <a:stretch/>
        </p:blipFill>
        <p:spPr>
          <a:xfrm>
            <a:off x="6096000" y="0"/>
            <a:ext cx="6096008" cy="6858000"/>
          </a:xfrm>
          <a:prstGeom prst="rect">
            <a:avLst/>
          </a:prstGeom>
        </p:spPr>
      </p:pic>
      <p:pic>
        <p:nvPicPr>
          <p:cNvPr id="5" name="Comparison_of_rotating_disc_galaxies_in_the_distant_Universe_and_the_present_day" hidden="1">
            <a:hlinkClick r:id="" action="ppaction://media"/>
            <a:extLst>
              <a:ext uri="{FF2B5EF4-FFF2-40B4-BE49-F238E27FC236}">
                <a16:creationId xmlns:a16="http://schemas.microsoft.com/office/drawing/2014/main" id="{42880C23-572B-99C3-C70C-14AB38B2168F}"/>
              </a:ext>
            </a:extLst>
          </p:cNvPr>
          <p:cNvPicPr>
            <a:picLocks noChangeAspect="1"/>
          </p:cNvPicPr>
          <p:nvPr>
            <a:videoFile r:link="rId2"/>
            <p:custDataLst>
              <p:tags r:id="rId4"/>
            </p:custDataLst>
            <p:extLst>
              <p:ext uri="{DAA4B4D4-6D71-4841-9C94-3DE7FCFB9230}">
                <p14:media xmlns:p14="http://schemas.microsoft.com/office/powerpoint/2010/main" r:embed="rId1">
                  <p14:fade in="2000" out="1000"/>
                </p14:media>
              </p:ext>
            </p:extLst>
          </p:nvPr>
        </p:nvPicPr>
        <p:blipFill rotWithShape="1">
          <a:blip r:embed="rId12"/>
          <a:src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BDF5011A-BC5C-4C8B-58AB-3B9B79BDB931}"/>
              </a:ext>
            </a:extLst>
          </p:cNvPr>
          <p:cNvGrpSpPr/>
          <p:nvPr/>
        </p:nvGrpSpPr>
        <p:grpSpPr>
          <a:xfrm>
            <a:off x="302352" y="333310"/>
            <a:ext cx="5641718" cy="3327934"/>
            <a:chOff x="302352" y="333310"/>
            <a:chExt cx="5641718" cy="3327934"/>
          </a:xfrm>
        </p:grpSpPr>
        <p:pic>
          <p:nvPicPr>
            <p:cNvPr id="8" name="Picture 2">
              <a:extLst>
                <a:ext uri="{FF2B5EF4-FFF2-40B4-BE49-F238E27FC236}">
                  <a16:creationId xmlns:a16="http://schemas.microsoft.com/office/drawing/2014/main" id="{1AAAAD2E-171E-6261-A705-652721198EDE}"/>
                </a:ext>
              </a:extLst>
            </p:cNvPr>
            <p:cNvPicPr>
              <a:picLocks noChangeAspect="1" noChangeArrowheads="1"/>
            </p:cNvPicPr>
            <p:nvPr>
              <p:custDataLst>
                <p:tags r:id="rId8"/>
              </p:custDataLst>
            </p:nvPr>
          </p:nvPicPr>
          <p:blipFill>
            <a:blip r:embed="rId13">
              <a:alphaModFix/>
              <a:extLst>
                <a:ext uri="{28A0092B-C50C-407E-A947-70E740481C1C}">
                  <a14:useLocalDpi xmlns:a14="http://schemas.microsoft.com/office/drawing/2010/main" val="0"/>
                </a:ext>
              </a:extLst>
            </a:blip>
            <a:srcRect/>
            <a:stretch/>
          </p:blipFill>
          <p:spPr bwMode="auto">
            <a:xfrm>
              <a:off x="302352" y="333310"/>
              <a:ext cx="5532739" cy="332793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9B379123-5766-31E8-17D7-C308273E92C6}"/>
                </a:ext>
              </a:extLst>
            </p:cNvPr>
            <p:cNvSpPr/>
            <p:nvPr>
              <p:custDataLst>
                <p:tags r:id="rId9"/>
              </p:custDataLst>
            </p:nvPr>
          </p:nvSpPr>
          <p:spPr>
            <a:xfrm>
              <a:off x="957192" y="1046780"/>
              <a:ext cx="247744" cy="2040508"/>
            </a:xfrm>
            <a:custGeom>
              <a:avLst/>
              <a:gdLst>
                <a:gd name="connsiteX0" fmla="*/ 427921 w 427921"/>
                <a:gd name="connsiteY0" fmla="*/ 0 h 1463941"/>
                <a:gd name="connsiteX1" fmla="*/ 243239 w 427921"/>
                <a:gd name="connsiteY1" fmla="*/ 295040 h 1463941"/>
                <a:gd name="connsiteX2" fmla="*/ 56305 w 427921"/>
                <a:gd name="connsiteY2" fmla="*/ 1243223 h 1463941"/>
                <a:gd name="connsiteX3" fmla="*/ 0 w 427921"/>
                <a:gd name="connsiteY3" fmla="*/ 1463941 h 1463941"/>
              </a:gdLst>
              <a:ahLst/>
              <a:cxnLst>
                <a:cxn ang="0">
                  <a:pos x="connsiteX0" y="connsiteY0"/>
                </a:cxn>
                <a:cxn ang="0">
                  <a:pos x="connsiteX1" y="connsiteY1"/>
                </a:cxn>
                <a:cxn ang="0">
                  <a:pos x="connsiteX2" y="connsiteY2"/>
                </a:cxn>
                <a:cxn ang="0">
                  <a:pos x="connsiteX3" y="connsiteY3"/>
                </a:cxn>
              </a:cxnLst>
              <a:rect l="l" t="t" r="r" b="b"/>
              <a:pathLst>
                <a:path w="427921" h="1463941">
                  <a:moveTo>
                    <a:pt x="427921" y="0"/>
                  </a:moveTo>
                  <a:cubicBezTo>
                    <a:pt x="366548" y="43918"/>
                    <a:pt x="305175" y="87836"/>
                    <a:pt x="243239" y="295040"/>
                  </a:cubicBezTo>
                  <a:cubicBezTo>
                    <a:pt x="181303" y="502244"/>
                    <a:pt x="96845" y="1048406"/>
                    <a:pt x="56305" y="1243223"/>
                  </a:cubicBezTo>
                  <a:cubicBezTo>
                    <a:pt x="15765" y="1438040"/>
                    <a:pt x="7882" y="1450990"/>
                    <a:pt x="0" y="1463941"/>
                  </a:cubicBezTo>
                </a:path>
              </a:pathLst>
            </a:custGeom>
            <a:noFill/>
            <a:ln w="19050">
              <a:solidFill>
                <a:srgbClr val="154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204A87"/>
                </a:solidFill>
              </a:endParaRPr>
            </a:p>
          </p:txBody>
        </p:sp>
        <p:sp>
          <p:nvSpPr>
            <p:cNvPr id="11" name="TextBox 10">
              <a:extLst>
                <a:ext uri="{FF2B5EF4-FFF2-40B4-BE49-F238E27FC236}">
                  <a16:creationId xmlns:a16="http://schemas.microsoft.com/office/drawing/2014/main" id="{412F123F-61C2-FD3D-A282-8DB73D35B177}"/>
                </a:ext>
              </a:extLst>
            </p:cNvPr>
            <p:cNvSpPr txBox="1"/>
            <p:nvPr/>
          </p:nvSpPr>
          <p:spPr>
            <a:xfrm rot="430963">
              <a:off x="4432770" y="2139949"/>
              <a:ext cx="1511300" cy="369332"/>
            </a:xfrm>
            <a:prstGeom prst="rect">
              <a:avLst/>
            </a:prstGeom>
            <a:noFill/>
          </p:spPr>
          <p:txBody>
            <a:bodyPr wrap="square" rtlCol="0">
              <a:spAutoFit/>
            </a:bodyPr>
            <a:lstStyle/>
            <a:p>
              <a:r>
                <a:rPr lang="en-GB" dirty="0">
                  <a:solidFill>
                    <a:srgbClr val="204A87"/>
                  </a:solidFill>
                </a:rPr>
                <a:t>Expected</a:t>
              </a:r>
            </a:p>
          </p:txBody>
        </p:sp>
      </p:grpSp>
      <p:sp>
        <p:nvSpPr>
          <p:cNvPr id="9" name="Rectangle 8">
            <a:extLst>
              <a:ext uri="{FF2B5EF4-FFF2-40B4-BE49-F238E27FC236}">
                <a16:creationId xmlns:a16="http://schemas.microsoft.com/office/drawing/2014/main" id="{08067D90-5E8E-337C-CBF4-9A3992A73AB6}"/>
              </a:ext>
            </a:extLst>
          </p:cNvPr>
          <p:cNvSpPr/>
          <p:nvPr>
            <p:custDataLst>
              <p:tags r:id="rId5"/>
            </p:custDataLst>
          </p:nvPr>
        </p:nvSpPr>
        <p:spPr>
          <a:xfrm>
            <a:off x="288396" y="191320"/>
            <a:ext cx="5774266" cy="356446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320F6091-92E4-FE9F-E12E-F3FFC3D7C4D1}"/>
              </a:ext>
            </a:extLst>
          </p:cNvPr>
          <p:cNvSpPr txBox="1"/>
          <p:nvPr>
            <p:custDataLst>
              <p:tags r:id="rId6"/>
            </p:custDataLst>
          </p:nvPr>
        </p:nvSpPr>
        <p:spPr>
          <a:xfrm>
            <a:off x="6223529" y="6338986"/>
            <a:ext cx="5000625" cy="307777"/>
          </a:xfrm>
          <a:prstGeom prst="rect">
            <a:avLst/>
          </a:prstGeom>
          <a:noFill/>
        </p:spPr>
        <p:txBody>
          <a:bodyPr wrap="square" rtlCol="0">
            <a:spAutoFit/>
          </a:bodyPr>
          <a:lstStyle/>
          <a:p>
            <a:pPr algn="r"/>
            <a:r>
              <a:rPr lang="en-GB" sz="1400" i="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Video courtesy of European Southern Observatory</a:t>
            </a:r>
          </a:p>
        </p:txBody>
      </p:sp>
      <p:sp>
        <p:nvSpPr>
          <p:cNvPr id="3" name="Title 2">
            <a:extLst>
              <a:ext uri="{FF2B5EF4-FFF2-40B4-BE49-F238E27FC236}">
                <a16:creationId xmlns:a16="http://schemas.microsoft.com/office/drawing/2014/main" id="{2EED91B2-6D8E-F0CF-97F8-20181EDE6656}"/>
              </a:ext>
            </a:extLst>
          </p:cNvPr>
          <p:cNvSpPr>
            <a:spLocks noGrp="1"/>
          </p:cNvSpPr>
          <p:nvPr>
            <p:ph type="title"/>
          </p:nvPr>
        </p:nvSpPr>
        <p:spPr/>
        <p:txBody>
          <a:bodyPr/>
          <a:lstStyle/>
          <a:p>
            <a:endParaRPr lang="en-GB"/>
          </a:p>
        </p:txBody>
      </p:sp>
      <p:sp>
        <p:nvSpPr>
          <p:cNvPr id="7" name="Footer Placeholder 6">
            <a:extLst>
              <a:ext uri="{FF2B5EF4-FFF2-40B4-BE49-F238E27FC236}">
                <a16:creationId xmlns:a16="http://schemas.microsoft.com/office/drawing/2014/main" id="{019456D8-237C-DEED-4ADA-6B85C5166C2A}"/>
              </a:ext>
            </a:extLst>
          </p:cNvPr>
          <p:cNvSpPr>
            <a:spLocks noGrp="1"/>
          </p:cNvSpPr>
          <p:nvPr>
            <p:ph type="ftr" sz="quarter" idx="3"/>
          </p:nvPr>
        </p:nvSpPr>
        <p:spPr/>
        <p:txBody>
          <a:bodyPr/>
          <a:lstStyle/>
          <a:p>
            <a:r>
              <a:rPr lang="en-GB" dirty="0"/>
              <a:t>Migdal Effect in XENONnT – Lorenzo Principe – GOSS talk</a:t>
            </a:r>
          </a:p>
        </p:txBody>
      </p:sp>
      <p:sp>
        <p:nvSpPr>
          <p:cNvPr id="10" name="Slide Number Placeholder 9">
            <a:extLst>
              <a:ext uri="{FF2B5EF4-FFF2-40B4-BE49-F238E27FC236}">
                <a16:creationId xmlns:a16="http://schemas.microsoft.com/office/drawing/2014/main" id="{46AD15D7-BFA7-6E76-9E13-43C09FC8CF98}"/>
              </a:ext>
            </a:extLst>
          </p:cNvPr>
          <p:cNvSpPr>
            <a:spLocks noGrp="1"/>
          </p:cNvSpPr>
          <p:nvPr>
            <p:ph type="sldNum" sz="quarter" idx="4"/>
          </p:nvPr>
        </p:nvSpPr>
        <p:spPr/>
        <p:txBody>
          <a:bodyPr/>
          <a:lstStyle/>
          <a:p>
            <a:fld id="{6DB66286-103B-415E-8CDA-51DA04C76D9E}" type="slidenum">
              <a:rPr lang="en-GB" smtClean="0"/>
              <a:t>3</a:t>
            </a:fld>
            <a:endParaRPr lang="en-GB" dirty="0"/>
          </a:p>
        </p:txBody>
      </p:sp>
      <p:sp>
        <p:nvSpPr>
          <p:cNvPr id="6" name="TextBox 5">
            <a:extLst>
              <a:ext uri="{FF2B5EF4-FFF2-40B4-BE49-F238E27FC236}">
                <a16:creationId xmlns:a16="http://schemas.microsoft.com/office/drawing/2014/main" id="{75D8AFF9-E3CF-B387-FAAF-D99DBE081135}"/>
              </a:ext>
            </a:extLst>
          </p:cNvPr>
          <p:cNvSpPr txBox="1"/>
          <p:nvPr>
            <p:custDataLst>
              <p:tags r:id="rId7"/>
            </p:custDataLst>
          </p:nvPr>
        </p:nvSpPr>
        <p:spPr>
          <a:xfrm>
            <a:off x="695325" y="1997839"/>
            <a:ext cx="5367337" cy="2585323"/>
          </a:xfrm>
          <a:prstGeom prst="rect">
            <a:avLst/>
          </a:prstGeom>
          <a:noFill/>
        </p:spPr>
        <p:txBody>
          <a:bodyPr wrap="square" rtlCol="0">
            <a:spAutoFit/>
          </a:bodyPr>
          <a:lstStyle/>
          <a:p>
            <a:pPr algn="r"/>
            <a:r>
              <a:rPr lang="en-GB" sz="5400" b="1" dirty="0">
                <a:solidFill>
                  <a:schemeClr val="bg1">
                    <a:lumMod val="90000"/>
                  </a:schemeClr>
                </a:solidFill>
                <a:latin typeface="Roboto" panose="02000000000000000000" pitchFamily="2" charset="0"/>
                <a:ea typeface="Roboto" panose="02000000000000000000" pitchFamily="2" charset="0"/>
                <a:cs typeface="Roboto" panose="02000000000000000000" pitchFamily="2" charset="0"/>
              </a:rPr>
              <a:t>Rotation patterns of spiral galaxies</a:t>
            </a:r>
          </a:p>
        </p:txBody>
      </p:sp>
    </p:spTree>
    <p:extLst>
      <p:ext uri="{BB962C8B-B14F-4D97-AF65-F5344CB8AC3E}">
        <p14:creationId xmlns:p14="http://schemas.microsoft.com/office/powerpoint/2010/main" val="19661393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0" fill="hold"/>
                                        <p:tgtEl>
                                          <p:spTgt spid="5"/>
                                        </p:tgtEl>
                                      </p:cBhvr>
                                    </p:cmd>
                                  </p:childTnLst>
                                </p:cTn>
                              </p:par>
                            </p:childTnLst>
                          </p:cTn>
                        </p:par>
                        <p:par>
                          <p:cTn id="7" fill="hold">
                            <p:stCondLst>
                              <p:cond delay="30040"/>
                            </p:stCondLst>
                            <p:childTnLst>
                              <p:par>
                                <p:cTn id="8" presetID="1" presetClass="mediacall" presetSubtype="0" fill="hold" nodeType="afterEffect">
                                  <p:stCondLst>
                                    <p:cond delay="0"/>
                                  </p:stCondLst>
                                  <p:childTnLst>
                                    <p:cmd type="call" cmd="playFrom(0.0)">
                                      <p:cBhvr>
                                        <p:cTn id="9" dur="30040"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33333E-6 3.7037E-7 L -3.33333E-6 0.25 " pathEditMode="relative" rAng="0" ptsTypes="AA">
                                      <p:cBhvr>
                                        <p:cTn id="13" dur="500" fill="hold"/>
                                        <p:tgtEl>
                                          <p:spTgt spid="6"/>
                                        </p:tgtEl>
                                        <p:attrNameLst>
                                          <p:attrName>ppt_x</p:attrName>
                                          <p:attrName>ppt_y</p:attrName>
                                        </p:attrNameLst>
                                      </p:cBhvr>
                                      <p:rCtr x="0" y="12500"/>
                                    </p:animMotion>
                                  </p:childTnLst>
                                </p:cTn>
                              </p:par>
                              <p:par>
                                <p:cTn id="14" presetID="10" presetClass="exit" presetSubtype="0" fill="hold" grpId="0" nodeType="withEffect">
                                  <p:stCondLst>
                                    <p:cond delay="25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remove" display="0">
                  <p:stCondLst>
                    <p:cond delay="indefinite"/>
                  </p:stCondLst>
                </p:cTn>
                <p:tgtEl>
                  <p:spTgt spid="5"/>
                </p:tgtEl>
              </p:cMediaNode>
            </p:video>
            <p:video>
              <p:cMediaNode vol="80000">
                <p:cTn id="18" repeatCount="indefinite" fill="remove" display="0">
                  <p:stCondLst>
                    <p:cond delay="indefinite"/>
                  </p:stCondLst>
                </p:cTn>
                <p:tgtEl>
                  <p:spTgt spid="4"/>
                </p:tgtEl>
              </p:cMediaNode>
            </p:video>
          </p:childTnLst>
        </p:cTn>
      </p:par>
    </p:tnLst>
    <p:bldLst>
      <p:bldP spid="9"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F5BC9-3347-4CCE-9DD3-4470311508BE}"/>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AF2FA953-13B9-A90E-BAE1-4F45A6E13A48}"/>
              </a:ext>
            </a:extLst>
          </p:cNvPr>
          <p:cNvSpPr>
            <a:spLocks noGrp="1"/>
          </p:cNvSpPr>
          <p:nvPr>
            <p:ph type="title"/>
          </p:nvPr>
        </p:nvSpPr>
        <p:spPr/>
        <p:txBody>
          <a:bodyPr>
            <a:normAutofit/>
          </a:bodyPr>
          <a:lstStyle/>
          <a:p>
            <a:r>
              <a:rPr lang="en-GB" dirty="0"/>
              <a:t>Migdal Effect – Dipole Approximation</a:t>
            </a:r>
          </a:p>
        </p:txBody>
      </p:sp>
      <p:sp>
        <p:nvSpPr>
          <p:cNvPr id="7" name="Slide Number Placeholder 6">
            <a:extLst>
              <a:ext uri="{FF2B5EF4-FFF2-40B4-BE49-F238E27FC236}">
                <a16:creationId xmlns:a16="http://schemas.microsoft.com/office/drawing/2014/main" id="{40C351FA-8661-C898-3872-9AEEEAAB0372}"/>
              </a:ext>
            </a:extLst>
          </p:cNvPr>
          <p:cNvSpPr>
            <a:spLocks noGrp="1"/>
          </p:cNvSpPr>
          <p:nvPr>
            <p:ph type="sldNum" sz="quarter" idx="4"/>
          </p:nvPr>
        </p:nvSpPr>
        <p:spPr/>
        <p:txBody>
          <a:bodyPr/>
          <a:lstStyle/>
          <a:p>
            <a:fld id="{6DB66286-103B-415E-8CDA-51DA04C76D9E}" type="slidenum">
              <a:rPr lang="en-GB" smtClean="0"/>
              <a:t>30</a:t>
            </a:fld>
            <a:endParaRPr lang="en-GB" dirty="0"/>
          </a:p>
        </p:txBody>
      </p:sp>
      <p:sp>
        <p:nvSpPr>
          <p:cNvPr id="3" name="Footer Placeholder 2">
            <a:extLst>
              <a:ext uri="{FF2B5EF4-FFF2-40B4-BE49-F238E27FC236}">
                <a16:creationId xmlns:a16="http://schemas.microsoft.com/office/drawing/2014/main" id="{6BB2CD3B-A19F-2988-EE5C-0585F86038A8}"/>
              </a:ext>
            </a:extLst>
          </p:cNvPr>
          <p:cNvSpPr>
            <a:spLocks noGrp="1"/>
          </p:cNvSpPr>
          <p:nvPr>
            <p:ph type="ftr" sz="quarter" idx="3"/>
          </p:nvPr>
        </p:nvSpPr>
        <p:spPr/>
        <p:txBody>
          <a:bodyPr/>
          <a:lstStyle/>
          <a:p>
            <a:r>
              <a:rPr lang="en-GB"/>
              <a:t>Migdal Effect in XLZD – Lorenzo Principe - CDM Meeting 2025</a:t>
            </a:r>
            <a:endParaRPr lang="en-GB" dirty="0"/>
          </a:p>
        </p:txBody>
      </p:sp>
      <mc:AlternateContent xmlns:mc="http://schemas.openxmlformats.org/markup-compatibility/2006" xmlns:a14="http://schemas.microsoft.com/office/drawing/2010/main">
        <mc:Choice Requires="a14">
          <p:sp>
            <p:nvSpPr>
              <p:cNvPr id="10" name="!!Eqn">
                <a:extLst>
                  <a:ext uri="{FF2B5EF4-FFF2-40B4-BE49-F238E27FC236}">
                    <a16:creationId xmlns:a16="http://schemas.microsoft.com/office/drawing/2014/main" id="{08417E3D-F62C-3E54-7F53-176206900A06}"/>
                  </a:ext>
                </a:extLst>
              </p:cNvPr>
              <p:cNvSpPr txBox="1"/>
              <p:nvPr/>
            </p:nvSpPr>
            <p:spPr>
              <a:xfrm>
                <a:off x="360000" y="2758817"/>
                <a:ext cx="4019550" cy="111697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d>
                        <m:dPr>
                          <m:begChr m:val="⟨"/>
                          <m:endChr m:val="⟩"/>
                          <m:ctrlPr>
                            <a:rPr lang="en-GB" sz="2000" i="1" smtClean="0">
                              <a:latin typeface="Cambria Math" panose="02040503050406030204" pitchFamily="18" charset="0"/>
                            </a:rPr>
                          </m:ctrlPr>
                        </m:dPr>
                        <m:e>
                          <m:d>
                            <m:dPr>
                              <m:begChr m:val=""/>
                              <m:endChr m:val=""/>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m:rPr>
                                      <m:sty m:val="p"/>
                                    </m:rPr>
                                    <a:rPr lang="en-GB" sz="2000">
                                      <a:latin typeface="Cambria Math" panose="02040503050406030204" pitchFamily="18" charset="0"/>
                                    </a:rPr>
                                    <m:t>Ψ</m:t>
                                  </m:r>
                                </m:e>
                                <m:sub>
                                  <m:r>
                                    <a:rPr lang="en-GB" sz="2000" i="1">
                                      <a:latin typeface="Cambria Math" panose="02040503050406030204" pitchFamily="18" charset="0"/>
                                    </a:rPr>
                                    <m:t>𝑓</m:t>
                                  </m:r>
                                </m:sub>
                              </m:sSub>
                              <m:d>
                                <m:dPr>
                                  <m:begChr m:val="|"/>
                                  <m:endChr m:val="|"/>
                                  <m:ctrlPr>
                                    <a:rPr lang="en-GB" sz="2000" i="1">
                                      <a:latin typeface="Cambria Math" panose="02040503050406030204" pitchFamily="18" charset="0"/>
                                    </a:rPr>
                                  </m:ctrlPr>
                                </m:dPr>
                                <m:e>
                                  <m:func>
                                    <m:funcPr>
                                      <m:ctrlPr>
                                        <a:rPr lang="en-GB" sz="2000" i="1">
                                          <a:latin typeface="Cambria Math" panose="02040503050406030204" pitchFamily="18" charset="0"/>
                                        </a:rPr>
                                      </m:ctrlPr>
                                    </m:funcPr>
                                    <m:fName>
                                      <m:r>
                                        <m:rPr>
                                          <m:sty m:val="p"/>
                                        </m:rPr>
                                        <a:rPr lang="en-GB" sz="2000">
                                          <a:latin typeface="Cambria Math" panose="02040503050406030204" pitchFamily="18" charset="0"/>
                                        </a:rPr>
                                        <m:t>exp</m:t>
                                      </m:r>
                                    </m:fName>
                                    <m:e>
                                      <m:d>
                                        <m:dPr>
                                          <m:ctrlPr>
                                            <a:rPr lang="en-GB" sz="2000" i="1">
                                              <a:latin typeface="Cambria Math" panose="02040503050406030204" pitchFamily="18" charset="0"/>
                                            </a:rPr>
                                          </m:ctrlPr>
                                        </m:dPr>
                                        <m:e>
                                          <m:r>
                                            <a:rPr lang="en-GB" sz="2000" i="1">
                                              <a:latin typeface="Cambria Math" panose="02040503050406030204" pitchFamily="18" charset="0"/>
                                            </a:rPr>
                                            <m:t>𝑖</m:t>
                                          </m:r>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i="1">
                                                  <a:latin typeface="Cambria Math" panose="02040503050406030204" pitchFamily="18" charset="0"/>
                                                </a:rPr>
                                                <m:t>𝑒</m:t>
                                              </m:r>
                                            </m:sub>
                                          </m:sSub>
                                          <m:r>
                                            <a:rPr lang="en-GB" sz="2000" i="1">
                                              <a:latin typeface="Cambria Math" panose="02040503050406030204" pitchFamily="18" charset="0"/>
                                            </a:rPr>
                                            <m:t>𝐯</m:t>
                                          </m:r>
                                          <m:r>
                                            <a:rPr lang="en-GB" sz="2000" i="1">
                                              <a:latin typeface="Cambria Math" panose="02040503050406030204" pitchFamily="18" charset="0"/>
                                            </a:rPr>
                                            <m:t>⋅</m:t>
                                          </m:r>
                                          <m:nary>
                                            <m:naryPr>
                                              <m:chr m:val="∑"/>
                                              <m:supHide m:val="on"/>
                                              <m:ctrlPr>
                                                <a:rPr lang="en-GB" sz="2000" i="1">
                                                  <a:latin typeface="Cambria Math" panose="02040503050406030204" pitchFamily="18" charset="0"/>
                                                </a:rPr>
                                              </m:ctrlPr>
                                            </m:naryPr>
                                            <m:sub>
                                              <m:r>
                                                <a:rPr lang="en-GB" sz="2000" i="1">
                                                  <a:latin typeface="Cambria Math" panose="02040503050406030204" pitchFamily="18" charset="0"/>
                                                </a:rPr>
                                                <m:t>𝑘</m:t>
                                              </m:r>
                                            </m:sub>
                                            <m:sup/>
                                            <m:e>
                                              <m:sSub>
                                                <m:sSubPr>
                                                  <m:ctrlPr>
                                                    <a:rPr lang="en-GB" sz="2000" i="1">
                                                      <a:latin typeface="Cambria Math" panose="02040503050406030204" pitchFamily="18" charset="0"/>
                                                    </a:rPr>
                                                  </m:ctrlPr>
                                                </m:sSubPr>
                                                <m:e>
                                                  <m:r>
                                                    <a:rPr lang="en-GB" sz="2000" b="1" i="1">
                                                      <a:latin typeface="Cambria Math" panose="02040503050406030204" pitchFamily="18" charset="0"/>
                                                    </a:rPr>
                                                    <m:t>𝒓</m:t>
                                                  </m:r>
                                                </m:e>
                                                <m:sub>
                                                  <m:r>
                                                    <a:rPr lang="en-GB" sz="2000" i="1">
                                                      <a:latin typeface="Cambria Math" panose="02040503050406030204" pitchFamily="18" charset="0"/>
                                                    </a:rPr>
                                                    <m:t>𝑘</m:t>
                                                  </m:r>
                                                </m:sub>
                                              </m:sSub>
                                            </m:e>
                                          </m:nary>
                                        </m:e>
                                      </m:d>
                                    </m:e>
                                  </m:func>
                                </m:e>
                              </m:d>
                              <m:sSub>
                                <m:sSubPr>
                                  <m:ctrlPr>
                                    <a:rPr lang="en-GB" sz="2000" i="1">
                                      <a:latin typeface="Cambria Math" panose="02040503050406030204" pitchFamily="18" charset="0"/>
                                    </a:rPr>
                                  </m:ctrlPr>
                                </m:sSubPr>
                                <m:e>
                                  <m:r>
                                    <m:rPr>
                                      <m:sty m:val="p"/>
                                    </m:rPr>
                                    <a:rPr lang="en-GB" sz="2000">
                                      <a:latin typeface="Cambria Math" panose="02040503050406030204" pitchFamily="18" charset="0"/>
                                    </a:rPr>
                                    <m:t>Ψ</m:t>
                                  </m:r>
                                </m:e>
                                <m:sub>
                                  <m:r>
                                    <a:rPr lang="en-GB" sz="2000" i="1">
                                      <a:latin typeface="Cambria Math" panose="02040503050406030204" pitchFamily="18" charset="0"/>
                                    </a:rPr>
                                    <m:t>𝑖</m:t>
                                  </m:r>
                                </m:sub>
                              </m:sSub>
                            </m:e>
                          </m:d>
                        </m:e>
                      </m:d>
                    </m:oMath>
                  </m:oMathPara>
                </a14:m>
                <a:endParaRPr lang="en-GB" sz="2000" dirty="0"/>
              </a:p>
            </p:txBody>
          </p:sp>
        </mc:Choice>
        <mc:Fallback xmlns="">
          <p:sp>
            <p:nvSpPr>
              <p:cNvPr id="10" name="!!Eqn">
                <a:extLst>
                  <a:ext uri="{FF2B5EF4-FFF2-40B4-BE49-F238E27FC236}">
                    <a16:creationId xmlns:a16="http://schemas.microsoft.com/office/drawing/2014/main" id="{08417E3D-F62C-3E54-7F53-176206900A06}"/>
                  </a:ext>
                </a:extLst>
              </p:cNvPr>
              <p:cNvSpPr txBox="1">
                <a:spLocks noRot="1" noChangeAspect="1" noMove="1" noResize="1" noEditPoints="1" noAdjustHandles="1" noChangeArrowheads="1" noChangeShapeType="1" noTextEdit="1"/>
              </p:cNvSpPr>
              <p:nvPr/>
            </p:nvSpPr>
            <p:spPr>
              <a:xfrm>
                <a:off x="360000" y="2758817"/>
                <a:ext cx="4019550" cy="1116972"/>
              </a:xfrm>
              <a:prstGeom prst="rect">
                <a:avLst/>
              </a:prstGeom>
              <a:blipFill>
                <a:blip r:embed="rId3"/>
                <a:stretch>
                  <a:fillRect/>
                </a:stretch>
              </a:blipFill>
            </p:spPr>
            <p:txBody>
              <a:bodyPr/>
              <a:lstStyle/>
              <a:p>
                <a:r>
                  <a:rPr lang="en-GB">
                    <a:noFill/>
                  </a:rPr>
                  <a:t> </a:t>
                </a:r>
              </a:p>
            </p:txBody>
          </p:sp>
        </mc:Fallback>
      </mc:AlternateContent>
    </p:spTree>
    <p:custDataLst>
      <p:tags r:id="rId1"/>
    </p:custDataLst>
    <p:extLst>
      <p:ext uri="{BB962C8B-B14F-4D97-AF65-F5344CB8AC3E}">
        <p14:creationId xmlns:p14="http://schemas.microsoft.com/office/powerpoint/2010/main" val="5303497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F7904-0795-61F8-A19F-55565A66928C}"/>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FEFADC84-F7F5-703D-2F09-A39722317908}"/>
              </a:ext>
            </a:extLst>
          </p:cNvPr>
          <p:cNvSpPr>
            <a:spLocks noGrp="1"/>
          </p:cNvSpPr>
          <p:nvPr>
            <p:ph type="title"/>
          </p:nvPr>
        </p:nvSpPr>
        <p:spPr/>
        <p:txBody>
          <a:bodyPr>
            <a:normAutofit/>
          </a:bodyPr>
          <a:lstStyle/>
          <a:p>
            <a:r>
              <a:rPr lang="en-GB" dirty="0"/>
              <a:t>Migdal Effect – Dipole Approximation</a:t>
            </a:r>
          </a:p>
        </p:txBody>
      </p:sp>
      <p:sp>
        <p:nvSpPr>
          <p:cNvPr id="7" name="Slide Number Placeholder 6">
            <a:extLst>
              <a:ext uri="{FF2B5EF4-FFF2-40B4-BE49-F238E27FC236}">
                <a16:creationId xmlns:a16="http://schemas.microsoft.com/office/drawing/2014/main" id="{A07FEA84-C2F1-3EA6-D692-BA04C1CC1C70}"/>
              </a:ext>
            </a:extLst>
          </p:cNvPr>
          <p:cNvSpPr>
            <a:spLocks noGrp="1"/>
          </p:cNvSpPr>
          <p:nvPr>
            <p:ph type="sldNum" sz="quarter" idx="4"/>
          </p:nvPr>
        </p:nvSpPr>
        <p:spPr/>
        <p:txBody>
          <a:bodyPr/>
          <a:lstStyle/>
          <a:p>
            <a:fld id="{6DB66286-103B-415E-8CDA-51DA04C76D9E}" type="slidenum">
              <a:rPr lang="en-GB" smtClean="0"/>
              <a:t>31</a:t>
            </a:fld>
            <a:endParaRPr lang="en-GB" dirty="0"/>
          </a:p>
        </p:txBody>
      </p:sp>
      <p:sp>
        <p:nvSpPr>
          <p:cNvPr id="3" name="Footer Placeholder 2">
            <a:extLst>
              <a:ext uri="{FF2B5EF4-FFF2-40B4-BE49-F238E27FC236}">
                <a16:creationId xmlns:a16="http://schemas.microsoft.com/office/drawing/2014/main" id="{E2A46A55-1342-B47E-2BE2-4E1B19A5A43C}"/>
              </a:ext>
            </a:extLst>
          </p:cNvPr>
          <p:cNvSpPr>
            <a:spLocks noGrp="1"/>
          </p:cNvSpPr>
          <p:nvPr>
            <p:ph type="ftr" sz="quarter" idx="3"/>
          </p:nvPr>
        </p:nvSpPr>
        <p:spPr/>
        <p:txBody>
          <a:bodyPr/>
          <a:lstStyle/>
          <a:p>
            <a:r>
              <a:rPr lang="en-GB"/>
              <a:t>Migdal Effect in XLZD – Lorenzo Principe - CDM Meeting 2025</a:t>
            </a:r>
            <a:endParaRPr lang="en-GB" dirty="0"/>
          </a:p>
        </p:txBody>
      </p:sp>
      <mc:AlternateContent xmlns:mc="http://schemas.openxmlformats.org/markup-compatibility/2006" xmlns:a14="http://schemas.microsoft.com/office/drawing/2010/main">
        <mc:Choice Requires="a14">
          <p:sp>
            <p:nvSpPr>
              <p:cNvPr id="9" name="!!Eqn">
                <a:extLst>
                  <a:ext uri="{FF2B5EF4-FFF2-40B4-BE49-F238E27FC236}">
                    <a16:creationId xmlns:a16="http://schemas.microsoft.com/office/drawing/2014/main" id="{7A599CDB-8200-0156-7E72-7EA359BD52AF}"/>
                  </a:ext>
                </a:extLst>
              </p:cNvPr>
              <p:cNvSpPr txBox="1"/>
              <p:nvPr/>
            </p:nvSpPr>
            <p:spPr>
              <a:xfrm>
                <a:off x="360001" y="2758817"/>
                <a:ext cx="3919900" cy="111697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d>
                        <m:dPr>
                          <m:begChr m:val="⟨"/>
                          <m:endChr m:val="⟩"/>
                          <m:ctrlPr>
                            <a:rPr lang="en-GB" sz="2000" i="1" smtClean="0">
                              <a:latin typeface="Cambria Math" panose="02040503050406030204" pitchFamily="18" charset="0"/>
                            </a:rPr>
                          </m:ctrlPr>
                        </m:dPr>
                        <m:e>
                          <m:sSub>
                            <m:sSubPr>
                              <m:ctrlPr>
                                <a:rPr lang="en-GB" sz="2000" i="1">
                                  <a:latin typeface="Cambria Math" panose="02040503050406030204" pitchFamily="18" charset="0"/>
                                </a:rPr>
                              </m:ctrlPr>
                            </m:sSubPr>
                            <m:e>
                              <m:r>
                                <m:rPr>
                                  <m:sty m:val="p"/>
                                </m:rPr>
                                <a:rPr lang="en-GB" sz="2000">
                                  <a:latin typeface="Cambria Math" panose="02040503050406030204" pitchFamily="18" charset="0"/>
                                </a:rPr>
                                <m:t>Ψ</m:t>
                              </m:r>
                            </m:e>
                            <m:sub>
                              <m:r>
                                <a:rPr lang="en-GB" sz="2000" i="1">
                                  <a:latin typeface="Cambria Math" panose="02040503050406030204" pitchFamily="18" charset="0"/>
                                </a:rPr>
                                <m:t>𝑓</m:t>
                              </m:r>
                            </m:sub>
                          </m:sSub>
                          <m:d>
                            <m:dPr>
                              <m:begChr m:val="|"/>
                              <m:endChr m:val="|"/>
                              <m:ctrlPr>
                                <a:rPr lang="en-GB" sz="2000" i="1">
                                  <a:latin typeface="Cambria Math" panose="02040503050406030204" pitchFamily="18" charset="0"/>
                                </a:rPr>
                              </m:ctrlPr>
                            </m:dPr>
                            <m:e>
                              <m:d>
                                <m:dPr>
                                  <m:ctrlPr>
                                    <a:rPr lang="en-GB" sz="2000" i="1">
                                      <a:latin typeface="Cambria Math" panose="02040503050406030204" pitchFamily="18" charset="0"/>
                                    </a:rPr>
                                  </m:ctrlPr>
                                </m:dPr>
                                <m:e>
                                  <m:r>
                                    <a:rPr lang="en-GB" sz="2000" i="1">
                                      <a:latin typeface="Cambria Math" panose="02040503050406030204" pitchFamily="18" charset="0"/>
                                    </a:rPr>
                                    <m:t>1+</m:t>
                                  </m:r>
                                  <m:r>
                                    <a:rPr lang="en-GB" sz="2000" i="1">
                                      <a:latin typeface="Cambria Math" panose="02040503050406030204" pitchFamily="18" charset="0"/>
                                    </a:rPr>
                                    <m:t>𝑖</m:t>
                                  </m:r>
                                  <m:sSub>
                                    <m:sSubPr>
                                      <m:ctrlPr>
                                        <a:rPr lang="en-GB" sz="2000" i="1">
                                          <a:latin typeface="Cambria Math" panose="02040503050406030204" pitchFamily="18" charset="0"/>
                                        </a:rPr>
                                      </m:ctrlPr>
                                    </m:sSubPr>
                                    <m:e>
                                      <m:r>
                                        <a:rPr lang="en-GB" sz="2000" i="1">
                                          <a:latin typeface="Cambria Math" panose="02040503050406030204" pitchFamily="18" charset="0"/>
                                        </a:rPr>
                                        <m:t>𝑚</m:t>
                                      </m:r>
                                    </m:e>
                                    <m:sub>
                                      <m:r>
                                        <a:rPr lang="en-GB" sz="2000" i="1">
                                          <a:latin typeface="Cambria Math" panose="02040503050406030204" pitchFamily="18" charset="0"/>
                                        </a:rPr>
                                        <m:t>𝑒</m:t>
                                      </m:r>
                                    </m:sub>
                                  </m:sSub>
                                  <m:r>
                                    <a:rPr lang="en-GB" sz="2000" i="1">
                                      <a:latin typeface="Cambria Math" panose="02040503050406030204" pitchFamily="18" charset="0"/>
                                    </a:rPr>
                                    <m:t>𝐯</m:t>
                                  </m:r>
                                  <m:r>
                                    <a:rPr lang="en-GB" sz="2000" i="1">
                                      <a:latin typeface="Cambria Math" panose="02040503050406030204" pitchFamily="18" charset="0"/>
                                    </a:rPr>
                                    <m:t>⋅</m:t>
                                  </m:r>
                                  <m:nary>
                                    <m:naryPr>
                                      <m:chr m:val="∑"/>
                                      <m:supHide m:val="on"/>
                                      <m:ctrlPr>
                                        <a:rPr lang="en-GB" sz="2000" i="1">
                                          <a:latin typeface="Cambria Math" panose="02040503050406030204" pitchFamily="18" charset="0"/>
                                        </a:rPr>
                                      </m:ctrlPr>
                                    </m:naryPr>
                                    <m:sub>
                                      <m:r>
                                        <a:rPr lang="en-GB" sz="2000" i="1">
                                          <a:latin typeface="Cambria Math" panose="02040503050406030204" pitchFamily="18" charset="0"/>
                                        </a:rPr>
                                        <m:t>𝑘</m:t>
                                      </m:r>
                                    </m:sub>
                                    <m:sup/>
                                    <m:e>
                                      <m:sSub>
                                        <m:sSubPr>
                                          <m:ctrlPr>
                                            <a:rPr lang="en-GB" sz="2000" i="1">
                                              <a:latin typeface="Cambria Math" panose="02040503050406030204" pitchFamily="18" charset="0"/>
                                            </a:rPr>
                                          </m:ctrlPr>
                                        </m:sSubPr>
                                        <m:e>
                                          <m:r>
                                            <a:rPr lang="en-GB" sz="2000" b="1" i="1">
                                              <a:latin typeface="Cambria Math" panose="02040503050406030204" pitchFamily="18" charset="0"/>
                                            </a:rPr>
                                            <m:t>𝒓</m:t>
                                          </m:r>
                                        </m:e>
                                        <m:sub>
                                          <m:r>
                                            <a:rPr lang="en-GB" sz="2000" i="1">
                                              <a:latin typeface="Cambria Math" panose="02040503050406030204" pitchFamily="18" charset="0"/>
                                            </a:rPr>
                                            <m:t>𝑘</m:t>
                                          </m:r>
                                        </m:sub>
                                      </m:sSub>
                                    </m:e>
                                  </m:nary>
                                </m:e>
                              </m:d>
                            </m:e>
                          </m:d>
                          <m:sSub>
                            <m:sSubPr>
                              <m:ctrlPr>
                                <a:rPr lang="en-GB" sz="2000" i="1">
                                  <a:latin typeface="Cambria Math" panose="02040503050406030204" pitchFamily="18" charset="0"/>
                                </a:rPr>
                              </m:ctrlPr>
                            </m:sSubPr>
                            <m:e>
                              <m:r>
                                <m:rPr>
                                  <m:sty m:val="p"/>
                                </m:rPr>
                                <a:rPr lang="en-GB" sz="2000">
                                  <a:latin typeface="Cambria Math" panose="02040503050406030204" pitchFamily="18" charset="0"/>
                                </a:rPr>
                                <m:t>Ψ</m:t>
                              </m:r>
                            </m:e>
                            <m:sub>
                              <m:r>
                                <a:rPr lang="en-GB" sz="2000" i="1">
                                  <a:latin typeface="Cambria Math" panose="02040503050406030204" pitchFamily="18" charset="0"/>
                                </a:rPr>
                                <m:t>𝑖</m:t>
                              </m:r>
                            </m:sub>
                          </m:sSub>
                        </m:e>
                      </m:d>
                    </m:oMath>
                  </m:oMathPara>
                </a14:m>
                <a:endParaRPr lang="en-GB" sz="2000" dirty="0"/>
              </a:p>
            </p:txBody>
          </p:sp>
        </mc:Choice>
        <mc:Fallback xmlns="">
          <p:sp>
            <p:nvSpPr>
              <p:cNvPr id="9" name="!!Eqn">
                <a:extLst>
                  <a:ext uri="{FF2B5EF4-FFF2-40B4-BE49-F238E27FC236}">
                    <a16:creationId xmlns:a16="http://schemas.microsoft.com/office/drawing/2014/main" id="{7A599CDB-8200-0156-7E72-7EA359BD52AF}"/>
                  </a:ext>
                </a:extLst>
              </p:cNvPr>
              <p:cNvSpPr txBox="1">
                <a:spLocks noRot="1" noChangeAspect="1" noMove="1" noResize="1" noEditPoints="1" noAdjustHandles="1" noChangeArrowheads="1" noChangeShapeType="1" noTextEdit="1"/>
              </p:cNvSpPr>
              <p:nvPr/>
            </p:nvSpPr>
            <p:spPr>
              <a:xfrm>
                <a:off x="360001" y="2758817"/>
                <a:ext cx="3919900" cy="1116972"/>
              </a:xfrm>
              <a:prstGeom prst="rect">
                <a:avLst/>
              </a:prstGeom>
              <a:blipFill>
                <a:blip r:embed="rId5"/>
                <a:stretch>
                  <a:fillRect/>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05119497-0558-5FD9-71BD-E8E0A1A92332}"/>
              </a:ext>
            </a:extLst>
          </p:cNvPr>
          <p:cNvSpPr txBox="1"/>
          <p:nvPr/>
        </p:nvSpPr>
        <p:spPr>
          <a:xfrm>
            <a:off x="173651" y="4151464"/>
            <a:ext cx="3553397" cy="707886"/>
          </a:xfrm>
          <a:prstGeom prst="rect">
            <a:avLst/>
          </a:prstGeom>
          <a:noFill/>
        </p:spPr>
        <p:txBody>
          <a:bodyPr wrap="square" rtlCol="0">
            <a:spAutoFit/>
          </a:bodyPr>
          <a:lstStyle/>
          <a:p>
            <a:pPr algn="just"/>
            <a:r>
              <a:rPr lang="en-GB" sz="2000" dirty="0"/>
              <a:t>First order approximation, allows </a:t>
            </a:r>
            <a:r>
              <a:rPr lang="en-GB" sz="2000" b="1" i="1" dirty="0"/>
              <a:t>only single-ionisation</a:t>
            </a:r>
          </a:p>
        </p:txBody>
      </p:sp>
      <p:pic>
        <p:nvPicPr>
          <p:cNvPr id="4" name="dipole">
            <a:hlinkClick r:id="" action="ppaction://media"/>
            <a:extLst>
              <a:ext uri="{FF2B5EF4-FFF2-40B4-BE49-F238E27FC236}">
                <a16:creationId xmlns:a16="http://schemas.microsoft.com/office/drawing/2014/main" id="{FA0E54D4-4368-95C4-F6B7-D0099C94EE4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946820" y="1234800"/>
            <a:ext cx="8245180" cy="49824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C44F669-A3C1-6BF4-EB70-494025414495}"/>
                  </a:ext>
                </a:extLst>
              </p:cNvPr>
              <p:cNvSpPr txBox="1"/>
              <p:nvPr/>
            </p:nvSpPr>
            <p:spPr>
              <a:xfrm>
                <a:off x="173651" y="5031598"/>
                <a:ext cx="3553397" cy="1015663"/>
              </a:xfrm>
              <a:prstGeom prst="rect">
                <a:avLst/>
              </a:prstGeom>
              <a:noFill/>
            </p:spPr>
            <p:txBody>
              <a:bodyPr wrap="square" rtlCol="0">
                <a:spAutoFit/>
              </a:bodyPr>
              <a:lstStyle/>
              <a:p>
                <a:pPr algn="just"/>
                <a:r>
                  <a:rPr lang="en-GB" sz="2000" dirty="0"/>
                  <a:t>Good </a:t>
                </a:r>
                <a:r>
                  <a:rPr lang="en-GB" sz="2000" b="1" dirty="0"/>
                  <a:t>approximation </a:t>
                </a:r>
                <a:r>
                  <a:rPr lang="en-GB" sz="2000" dirty="0"/>
                  <a:t>for semi-inclusive probabilities at low-</a:t>
                </a:r>
                <a14:m>
                  <m:oMath xmlns:m="http://schemas.openxmlformats.org/officeDocument/2006/math">
                    <m:r>
                      <a:rPr lang="en-GB" i="1">
                        <a:latin typeface="Cambria Math" panose="02040503050406030204" pitchFamily="18" charset="0"/>
                      </a:rPr>
                      <m:t>𝐯</m:t>
                    </m:r>
                  </m:oMath>
                </a14:m>
                <a:r>
                  <a:rPr lang="en-GB" sz="2000" dirty="0"/>
                  <a:t> to mid-</a:t>
                </a:r>
                <a14:m>
                  <m:oMath xmlns:m="http://schemas.openxmlformats.org/officeDocument/2006/math">
                    <m:r>
                      <a:rPr lang="en-GB" i="1">
                        <a:latin typeface="Cambria Math" panose="02040503050406030204" pitchFamily="18" charset="0"/>
                      </a:rPr>
                      <m:t>𝐯</m:t>
                    </m:r>
                  </m:oMath>
                </a14:m>
                <a:endParaRPr lang="en-GB" sz="2000" dirty="0"/>
              </a:p>
            </p:txBody>
          </p:sp>
        </mc:Choice>
        <mc:Fallback xmlns="">
          <p:sp>
            <p:nvSpPr>
              <p:cNvPr id="5" name="TextBox 4">
                <a:extLst>
                  <a:ext uri="{FF2B5EF4-FFF2-40B4-BE49-F238E27FC236}">
                    <a16:creationId xmlns:a16="http://schemas.microsoft.com/office/drawing/2014/main" id="{BC44F669-A3C1-6BF4-EB70-494025414495}"/>
                  </a:ext>
                </a:extLst>
              </p:cNvPr>
              <p:cNvSpPr txBox="1">
                <a:spLocks noRot="1" noChangeAspect="1" noMove="1" noResize="1" noEditPoints="1" noAdjustHandles="1" noChangeArrowheads="1" noChangeShapeType="1" noTextEdit="1"/>
              </p:cNvSpPr>
              <p:nvPr/>
            </p:nvSpPr>
            <p:spPr>
              <a:xfrm>
                <a:off x="173651" y="5031598"/>
                <a:ext cx="3553397" cy="1015663"/>
              </a:xfrm>
              <a:prstGeom prst="rect">
                <a:avLst/>
              </a:prstGeom>
              <a:blipFill>
                <a:blip r:embed="rId7"/>
                <a:stretch>
                  <a:fillRect l="-1715" t="-2395" r="-1887" b="-10180"/>
                </a:stretch>
              </a:blipFill>
            </p:spPr>
            <p:txBody>
              <a:bodyPr/>
              <a:lstStyle/>
              <a:p>
                <a:r>
                  <a:rPr lang="en-GB">
                    <a:noFill/>
                  </a:rPr>
                  <a:t> </a:t>
                </a:r>
              </a:p>
            </p:txBody>
          </p:sp>
        </mc:Fallback>
      </mc:AlternateContent>
    </p:spTree>
    <p:custDataLst>
      <p:tags r:id="rId1"/>
    </p:custDataLst>
    <p:extLst>
      <p:ext uri="{BB962C8B-B14F-4D97-AF65-F5344CB8AC3E}">
        <p14:creationId xmlns:p14="http://schemas.microsoft.com/office/powerpoint/2010/main" val="436321363"/>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 presetClass="mediacall" presetSubtype="0" fill="hold" nodeType="afterEffect">
                                  <p:stCondLst>
                                    <p:cond delay="250"/>
                                  </p:stCondLst>
                                  <p:childTnLst>
                                    <p:cmd type="call" cmd="playFrom(0.0)">
                                      <p:cBhvr>
                                        <p:cTn id="10" dur="300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tars in space&#10;&#10;Description automatically generated with low confidence">
            <a:extLst>
              <a:ext uri="{FF2B5EF4-FFF2-40B4-BE49-F238E27FC236}">
                <a16:creationId xmlns:a16="http://schemas.microsoft.com/office/drawing/2014/main" id="{EC5054F9-16B9-16F9-8435-A70CAC5A24EC}"/>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521200" y="-1662676"/>
            <a:ext cx="9810354" cy="10183352"/>
          </a:xfrm>
          <a:prstGeom prst="rect">
            <a:avLst/>
          </a:prstGeom>
          <a:ln>
            <a:noFill/>
          </a:ln>
        </p:spPr>
      </p:pic>
      <p:pic>
        <p:nvPicPr>
          <p:cNvPr id="5" name="Picture 4" hidden="1">
            <a:extLst>
              <a:ext uri="{FF2B5EF4-FFF2-40B4-BE49-F238E27FC236}">
                <a16:creationId xmlns:a16="http://schemas.microsoft.com/office/drawing/2014/main" id="{0D75EFF2-216F-F69B-E62D-214F70D3E1FB}"/>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a:stretch/>
        </p:blipFill>
        <p:spPr>
          <a:xfrm>
            <a:off x="0" y="-380998"/>
            <a:ext cx="12192000" cy="7619998"/>
          </a:xfrm>
          <a:prstGeom prst="rect">
            <a:avLst/>
          </a:prstGeom>
          <a:ln>
            <a:noFill/>
          </a:ln>
        </p:spPr>
      </p:pic>
      <p:sp>
        <p:nvSpPr>
          <p:cNvPr id="6" name="!!Title">
            <a:extLst>
              <a:ext uri="{FF2B5EF4-FFF2-40B4-BE49-F238E27FC236}">
                <a16:creationId xmlns:a16="http://schemas.microsoft.com/office/drawing/2014/main" id="{7CD45B04-0BE0-ED14-33D6-D1730657C22D}"/>
              </a:ext>
            </a:extLst>
          </p:cNvPr>
          <p:cNvSpPr txBox="1"/>
          <p:nvPr>
            <p:custDataLst>
              <p:tags r:id="rId3"/>
            </p:custDataLst>
          </p:nvPr>
        </p:nvSpPr>
        <p:spPr>
          <a:xfrm>
            <a:off x="-333375" y="2644170"/>
            <a:ext cx="4854575" cy="1754326"/>
          </a:xfrm>
          <a:prstGeom prst="rect">
            <a:avLst/>
          </a:prstGeom>
          <a:noFill/>
          <a:ln>
            <a:noFill/>
          </a:ln>
        </p:spPr>
        <p:txBody>
          <a:bodyPr wrap="square" rtlCol="0">
            <a:spAutoFit/>
          </a:bodyPr>
          <a:lstStyle/>
          <a:p>
            <a:pPr algn="r"/>
            <a:r>
              <a:rPr lang="en-GB" sz="5400" b="1" dirty="0">
                <a:solidFill>
                  <a:srgbClr val="DADADA"/>
                </a:solidFill>
              </a:rPr>
              <a:t>Gravitational lensing</a:t>
            </a:r>
          </a:p>
        </p:txBody>
      </p:sp>
      <p:sp>
        <p:nvSpPr>
          <p:cNvPr id="4" name="Footer Placeholder 3">
            <a:extLst>
              <a:ext uri="{FF2B5EF4-FFF2-40B4-BE49-F238E27FC236}">
                <a16:creationId xmlns:a16="http://schemas.microsoft.com/office/drawing/2014/main" id="{7630F3C4-C5E1-8E15-C9B3-5EEFA2497E80}"/>
              </a:ext>
            </a:extLst>
          </p:cNvPr>
          <p:cNvSpPr>
            <a:spLocks noGrp="1"/>
          </p:cNvSpPr>
          <p:nvPr>
            <p:ph type="ftr" sz="quarter" idx="3"/>
          </p:nvPr>
        </p:nvSpPr>
        <p:spPr>
          <a:xfrm>
            <a:off x="0" y="6492875"/>
            <a:ext cx="4521200" cy="365125"/>
          </a:xfrm>
        </p:spPr>
        <p:txBody>
          <a:bodyPr/>
          <a:lstStyle/>
          <a:p>
            <a:r>
              <a:rPr lang="en-GB" dirty="0"/>
              <a:t>Migdal Effect in XENONnT – Lorenzo Principe – GOSS talk</a:t>
            </a:r>
          </a:p>
        </p:txBody>
      </p:sp>
      <p:sp>
        <p:nvSpPr>
          <p:cNvPr id="7" name="Slide Number Placeholder 6">
            <a:extLst>
              <a:ext uri="{FF2B5EF4-FFF2-40B4-BE49-F238E27FC236}">
                <a16:creationId xmlns:a16="http://schemas.microsoft.com/office/drawing/2014/main" id="{F6D34315-5913-C2B6-0FE4-9E07E163F01E}"/>
              </a:ext>
            </a:extLst>
          </p:cNvPr>
          <p:cNvSpPr>
            <a:spLocks noGrp="1"/>
          </p:cNvSpPr>
          <p:nvPr>
            <p:ph type="sldNum" sz="quarter" idx="4"/>
          </p:nvPr>
        </p:nvSpPr>
        <p:spPr/>
        <p:txBody>
          <a:bodyPr/>
          <a:lstStyle/>
          <a:p>
            <a:fld id="{6DB66286-103B-415E-8CDA-51DA04C76D9E}" type="slidenum">
              <a:rPr lang="en-GB" smtClean="0"/>
              <a:t>32</a:t>
            </a:fld>
            <a:endParaRPr lang="en-GB" dirty="0"/>
          </a:p>
        </p:txBody>
      </p:sp>
    </p:spTree>
    <p:extLst>
      <p:ext uri="{BB962C8B-B14F-4D97-AF65-F5344CB8AC3E}">
        <p14:creationId xmlns:p14="http://schemas.microsoft.com/office/powerpoint/2010/main" val="33544086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tars in space&#10;&#10;Description automatically generated with low confidence">
            <a:extLst>
              <a:ext uri="{FF2B5EF4-FFF2-40B4-BE49-F238E27FC236}">
                <a16:creationId xmlns:a16="http://schemas.microsoft.com/office/drawing/2014/main" id="{EC5054F9-16B9-16F9-8435-A70CAC5A24EC}"/>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983421" y="-1662676"/>
            <a:ext cx="9810354" cy="10183352"/>
          </a:xfrm>
          <a:prstGeom prst="rect">
            <a:avLst/>
          </a:prstGeom>
          <a:ln>
            <a:noFill/>
          </a:ln>
        </p:spPr>
      </p:pic>
      <p:pic>
        <p:nvPicPr>
          <p:cNvPr id="5" name="Picture 4">
            <a:extLst>
              <a:ext uri="{FF2B5EF4-FFF2-40B4-BE49-F238E27FC236}">
                <a16:creationId xmlns:a16="http://schemas.microsoft.com/office/drawing/2014/main" id="{0D75EFF2-216F-F69B-E62D-214F70D3E1FB}"/>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a:stretch/>
        </p:blipFill>
        <p:spPr>
          <a:xfrm>
            <a:off x="0" y="-380998"/>
            <a:ext cx="12192000" cy="7619998"/>
          </a:xfrm>
          <a:prstGeom prst="rect">
            <a:avLst/>
          </a:prstGeom>
          <a:ln>
            <a:noFill/>
          </a:ln>
        </p:spPr>
      </p:pic>
      <p:sp>
        <p:nvSpPr>
          <p:cNvPr id="4" name="Footer Placeholder 3">
            <a:extLst>
              <a:ext uri="{FF2B5EF4-FFF2-40B4-BE49-F238E27FC236}">
                <a16:creationId xmlns:a16="http://schemas.microsoft.com/office/drawing/2014/main" id="{1BC2483C-B452-A544-2EC4-CBF18E2C233A}"/>
              </a:ext>
            </a:extLst>
          </p:cNvPr>
          <p:cNvSpPr>
            <a:spLocks noGrp="1"/>
          </p:cNvSpPr>
          <p:nvPr>
            <p:ph type="ftr" sz="quarter" idx="3"/>
          </p:nvPr>
        </p:nvSpPr>
        <p:spPr>
          <a:xfrm>
            <a:off x="0" y="6492875"/>
            <a:ext cx="4521200" cy="365125"/>
          </a:xfrm>
        </p:spPr>
        <p:txBody>
          <a:bodyPr/>
          <a:lstStyle/>
          <a:p>
            <a:r>
              <a:rPr lang="en-GB" dirty="0"/>
              <a:t>Migdal Effect in XENONnT – Lorenzo Principe – GOSS talk</a:t>
            </a:r>
          </a:p>
        </p:txBody>
      </p:sp>
      <p:sp>
        <p:nvSpPr>
          <p:cNvPr id="7" name="Slide Number Placeholder 6">
            <a:extLst>
              <a:ext uri="{FF2B5EF4-FFF2-40B4-BE49-F238E27FC236}">
                <a16:creationId xmlns:a16="http://schemas.microsoft.com/office/drawing/2014/main" id="{E1202353-5427-AF20-546E-AAD1912281F5}"/>
              </a:ext>
            </a:extLst>
          </p:cNvPr>
          <p:cNvSpPr>
            <a:spLocks noGrp="1"/>
          </p:cNvSpPr>
          <p:nvPr>
            <p:ph type="sldNum" sz="quarter" idx="4"/>
          </p:nvPr>
        </p:nvSpPr>
        <p:spPr/>
        <p:txBody>
          <a:bodyPr/>
          <a:lstStyle/>
          <a:p>
            <a:fld id="{6DB66286-103B-415E-8CDA-51DA04C76D9E}" type="slidenum">
              <a:rPr lang="en-GB" smtClean="0"/>
              <a:t>33</a:t>
            </a:fld>
            <a:endParaRPr lang="en-GB" dirty="0"/>
          </a:p>
        </p:txBody>
      </p:sp>
      <p:sp>
        <p:nvSpPr>
          <p:cNvPr id="8" name="!!Title">
            <a:extLst>
              <a:ext uri="{FF2B5EF4-FFF2-40B4-BE49-F238E27FC236}">
                <a16:creationId xmlns:a16="http://schemas.microsoft.com/office/drawing/2014/main" id="{94F61907-2228-B795-9CDD-D11F4FE07772}"/>
              </a:ext>
            </a:extLst>
          </p:cNvPr>
          <p:cNvSpPr txBox="1"/>
          <p:nvPr>
            <p:custDataLst>
              <p:tags r:id="rId3"/>
            </p:custDataLst>
          </p:nvPr>
        </p:nvSpPr>
        <p:spPr>
          <a:xfrm>
            <a:off x="0" y="0"/>
            <a:ext cx="3983421" cy="1569660"/>
          </a:xfrm>
          <a:prstGeom prst="rect">
            <a:avLst/>
          </a:prstGeom>
          <a:noFill/>
          <a:ln>
            <a:noFill/>
          </a:ln>
        </p:spPr>
        <p:txBody>
          <a:bodyPr wrap="square" rtlCol="0">
            <a:spAutoFit/>
          </a:bodyPr>
          <a:lstStyle/>
          <a:p>
            <a:pPr algn="r"/>
            <a:r>
              <a:rPr lang="en-GB" sz="4800" dirty="0">
                <a:solidFill>
                  <a:srgbClr val="DADADA"/>
                </a:solidFill>
              </a:rPr>
              <a:t>Gravitational lensing</a:t>
            </a:r>
          </a:p>
        </p:txBody>
      </p:sp>
    </p:spTree>
    <p:extLst>
      <p:ext uri="{BB962C8B-B14F-4D97-AF65-F5344CB8AC3E}">
        <p14:creationId xmlns:p14="http://schemas.microsoft.com/office/powerpoint/2010/main" val="42741095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tars in space&#10;&#10;Description automatically generated with low confidence">
            <a:extLst>
              <a:ext uri="{FF2B5EF4-FFF2-40B4-BE49-F238E27FC236}">
                <a16:creationId xmlns:a16="http://schemas.microsoft.com/office/drawing/2014/main" id="{0D75EFF2-216F-F69B-E62D-214F70D3E1FB}"/>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983421" y="-1662676"/>
            <a:ext cx="9810354" cy="10183352"/>
          </a:xfrm>
          <a:prstGeom prst="rect">
            <a:avLst/>
          </a:prstGeom>
          <a:ln>
            <a:noFill/>
          </a:ln>
        </p:spPr>
      </p:pic>
      <p:sp>
        <p:nvSpPr>
          <p:cNvPr id="2" name="TextBox 1">
            <a:extLst>
              <a:ext uri="{FF2B5EF4-FFF2-40B4-BE49-F238E27FC236}">
                <a16:creationId xmlns:a16="http://schemas.microsoft.com/office/drawing/2014/main" id="{9934C900-7161-4F4E-4F91-330AF80994C4}"/>
              </a:ext>
            </a:extLst>
          </p:cNvPr>
          <p:cNvSpPr txBox="1"/>
          <p:nvPr>
            <p:custDataLst>
              <p:tags r:id="rId2"/>
            </p:custDataLst>
          </p:nvPr>
        </p:nvSpPr>
        <p:spPr>
          <a:xfrm>
            <a:off x="0" y="26571"/>
            <a:ext cx="3792921" cy="338554"/>
          </a:xfrm>
          <a:prstGeom prst="rect">
            <a:avLst/>
          </a:prstGeom>
          <a:noFill/>
          <a:ln>
            <a:no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1600" dirty="0">
                <a:solidFill>
                  <a:srgbClr val="DADADA"/>
                </a:solidFill>
                <a:latin typeface="Helvetica"/>
                <a:cs typeface="Helvetica"/>
              </a:rPr>
              <a:t>Image Credit: Hubble Space Telescope</a:t>
            </a:r>
            <a:endParaRPr lang="en-US" sz="1600" dirty="0">
              <a:solidFill>
                <a:srgbClr val="DADADA"/>
              </a:solidFill>
            </a:endParaRPr>
          </a:p>
        </p:txBody>
      </p:sp>
      <p:sp>
        <p:nvSpPr>
          <p:cNvPr id="4" name="Footer Placeholder 3">
            <a:extLst>
              <a:ext uri="{FF2B5EF4-FFF2-40B4-BE49-F238E27FC236}">
                <a16:creationId xmlns:a16="http://schemas.microsoft.com/office/drawing/2014/main" id="{856C76AD-36F9-8DC5-2F12-EFE9415A47CC}"/>
              </a:ext>
            </a:extLst>
          </p:cNvPr>
          <p:cNvSpPr>
            <a:spLocks noGrp="1"/>
          </p:cNvSpPr>
          <p:nvPr>
            <p:ph type="ftr" sz="quarter" idx="3"/>
          </p:nvPr>
        </p:nvSpPr>
        <p:spPr>
          <a:xfrm>
            <a:off x="0" y="6492875"/>
            <a:ext cx="4521200" cy="365125"/>
          </a:xfrm>
        </p:spPr>
        <p:txBody>
          <a:bodyPr/>
          <a:lstStyle/>
          <a:p>
            <a:r>
              <a:rPr lang="en-GB" dirty="0"/>
              <a:t>Migdal Effect in XENONnT – Lorenzo Principe – GOSS talk</a:t>
            </a:r>
          </a:p>
        </p:txBody>
      </p:sp>
      <p:sp>
        <p:nvSpPr>
          <p:cNvPr id="7" name="Slide Number Placeholder 6">
            <a:extLst>
              <a:ext uri="{FF2B5EF4-FFF2-40B4-BE49-F238E27FC236}">
                <a16:creationId xmlns:a16="http://schemas.microsoft.com/office/drawing/2014/main" id="{ACE509ED-E56B-4C49-8BE9-4291415CA6AC}"/>
              </a:ext>
            </a:extLst>
          </p:cNvPr>
          <p:cNvSpPr>
            <a:spLocks noGrp="1"/>
          </p:cNvSpPr>
          <p:nvPr>
            <p:ph type="sldNum" sz="quarter" idx="4"/>
          </p:nvPr>
        </p:nvSpPr>
        <p:spPr/>
        <p:txBody>
          <a:bodyPr/>
          <a:lstStyle/>
          <a:p>
            <a:fld id="{6DB66286-103B-415E-8CDA-51DA04C76D9E}" type="slidenum">
              <a:rPr lang="en-GB" smtClean="0"/>
              <a:t>34</a:t>
            </a:fld>
            <a:endParaRPr lang="en-GB" dirty="0"/>
          </a:p>
        </p:txBody>
      </p:sp>
      <p:sp>
        <p:nvSpPr>
          <p:cNvPr id="9" name="!!Title">
            <a:extLst>
              <a:ext uri="{FF2B5EF4-FFF2-40B4-BE49-F238E27FC236}">
                <a16:creationId xmlns:a16="http://schemas.microsoft.com/office/drawing/2014/main" id="{56CD27FA-BE11-0A66-04C4-0F352F2416B8}"/>
              </a:ext>
            </a:extLst>
          </p:cNvPr>
          <p:cNvSpPr txBox="1"/>
          <p:nvPr>
            <p:custDataLst>
              <p:tags r:id="rId3"/>
            </p:custDataLst>
          </p:nvPr>
        </p:nvSpPr>
        <p:spPr>
          <a:xfrm>
            <a:off x="0" y="2644170"/>
            <a:ext cx="3983421" cy="1569660"/>
          </a:xfrm>
          <a:prstGeom prst="rect">
            <a:avLst/>
          </a:prstGeom>
          <a:noFill/>
          <a:ln>
            <a:noFill/>
          </a:ln>
        </p:spPr>
        <p:txBody>
          <a:bodyPr wrap="square" rtlCol="0">
            <a:spAutoFit/>
          </a:bodyPr>
          <a:lstStyle/>
          <a:p>
            <a:pPr algn="r"/>
            <a:r>
              <a:rPr lang="en-GB" sz="4800" dirty="0">
                <a:solidFill>
                  <a:srgbClr val="DADADA"/>
                </a:solidFill>
              </a:rPr>
              <a:t>Gravitational lensing</a:t>
            </a:r>
          </a:p>
        </p:txBody>
      </p:sp>
    </p:spTree>
    <p:extLst>
      <p:ext uri="{BB962C8B-B14F-4D97-AF65-F5344CB8AC3E}">
        <p14:creationId xmlns:p14="http://schemas.microsoft.com/office/powerpoint/2010/main" val="30270583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72DA86-AA86-03E2-6CA5-3839CDF8C72C}"/>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11457" r="16319"/>
          <a:stretch/>
        </p:blipFill>
        <p:spPr>
          <a:xfrm>
            <a:off x="5338119" y="0"/>
            <a:ext cx="6853881" cy="6858000"/>
          </a:xfrm>
          <a:prstGeom prst="rect">
            <a:avLst/>
          </a:prstGeom>
        </p:spPr>
      </p:pic>
      <p:sp>
        <p:nvSpPr>
          <p:cNvPr id="4" name="Footer Placeholder 3">
            <a:extLst>
              <a:ext uri="{FF2B5EF4-FFF2-40B4-BE49-F238E27FC236}">
                <a16:creationId xmlns:a16="http://schemas.microsoft.com/office/drawing/2014/main" id="{BD4AD0FD-BBF5-FC3D-E164-B0E595117F9A}"/>
              </a:ext>
            </a:extLst>
          </p:cNvPr>
          <p:cNvSpPr>
            <a:spLocks noGrp="1"/>
          </p:cNvSpPr>
          <p:nvPr>
            <p:ph type="ftr" sz="quarter" idx="3"/>
          </p:nvPr>
        </p:nvSpPr>
        <p:spPr>
          <a:xfrm>
            <a:off x="0" y="6492875"/>
            <a:ext cx="4521200" cy="365125"/>
          </a:xfrm>
        </p:spPr>
        <p:txBody>
          <a:bodyPr/>
          <a:lstStyle/>
          <a:p>
            <a:r>
              <a:rPr lang="en-GB" dirty="0"/>
              <a:t>Migdal Effect in XENONnT – Lorenzo Principe – GOSS talk</a:t>
            </a:r>
          </a:p>
        </p:txBody>
      </p:sp>
      <p:sp>
        <p:nvSpPr>
          <p:cNvPr id="6" name="Slide Number Placeholder 5">
            <a:extLst>
              <a:ext uri="{FF2B5EF4-FFF2-40B4-BE49-F238E27FC236}">
                <a16:creationId xmlns:a16="http://schemas.microsoft.com/office/drawing/2014/main" id="{B7C4F2EE-7E03-B2C5-5224-87C65D17181E}"/>
              </a:ext>
            </a:extLst>
          </p:cNvPr>
          <p:cNvSpPr>
            <a:spLocks noGrp="1"/>
          </p:cNvSpPr>
          <p:nvPr>
            <p:ph type="sldNum" sz="quarter" idx="4"/>
          </p:nvPr>
        </p:nvSpPr>
        <p:spPr/>
        <p:txBody>
          <a:bodyPr/>
          <a:lstStyle/>
          <a:p>
            <a:fld id="{6DB66286-103B-415E-8CDA-51DA04C76D9E}" type="slidenum">
              <a:rPr lang="en-GB" smtClean="0"/>
              <a:t>35</a:t>
            </a:fld>
            <a:endParaRPr lang="en-GB" dirty="0"/>
          </a:p>
        </p:txBody>
      </p:sp>
      <p:sp>
        <p:nvSpPr>
          <p:cNvPr id="2" name="!!Title">
            <a:extLst>
              <a:ext uri="{FF2B5EF4-FFF2-40B4-BE49-F238E27FC236}">
                <a16:creationId xmlns:a16="http://schemas.microsoft.com/office/drawing/2014/main" id="{C568A7DC-1BDA-FBE8-088E-EA7AFB52F734}"/>
              </a:ext>
            </a:extLst>
          </p:cNvPr>
          <p:cNvSpPr>
            <a:spLocks noGrp="1"/>
          </p:cNvSpPr>
          <p:nvPr>
            <p:ph type="title" idx="4294967295"/>
            <p:custDataLst>
              <p:tags r:id="rId2"/>
            </p:custDataLst>
          </p:nvPr>
        </p:nvSpPr>
        <p:spPr>
          <a:xfrm>
            <a:off x="1485900" y="2209800"/>
            <a:ext cx="3852220" cy="2438400"/>
          </a:xfrm>
        </p:spPr>
        <p:txBody>
          <a:bodyPr>
            <a:noAutofit/>
          </a:bodyPr>
          <a:lstStyle/>
          <a:p>
            <a:pPr algn="r"/>
            <a:r>
              <a:rPr lang="en-GB" sz="5400" b="1" dirty="0">
                <a:solidFill>
                  <a:srgbClr val="DADADA"/>
                </a:solidFill>
                <a:latin typeface="Arial" panose="020B0604020202020204" pitchFamily="34" charset="0"/>
                <a:cs typeface="Arial" panose="020B0604020202020204" pitchFamily="34" charset="0"/>
              </a:rPr>
              <a:t>Bullet cluster</a:t>
            </a:r>
          </a:p>
        </p:txBody>
      </p:sp>
    </p:spTree>
    <p:extLst>
      <p:ext uri="{BB962C8B-B14F-4D97-AF65-F5344CB8AC3E}">
        <p14:creationId xmlns:p14="http://schemas.microsoft.com/office/powerpoint/2010/main" val="11751838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72DA86-AA86-03E2-6CA5-3839CDF8C72C}"/>
              </a:ext>
            </a:extLst>
          </p:cNvPr>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l="11457" r="16319"/>
          <a:stretch/>
        </p:blipFill>
        <p:spPr>
          <a:xfrm>
            <a:off x="5338119" y="0"/>
            <a:ext cx="6853881" cy="6858000"/>
          </a:xfrm>
          <a:prstGeom prst="rect">
            <a:avLst/>
          </a:prstGeom>
        </p:spPr>
      </p:pic>
      <p:sp>
        <p:nvSpPr>
          <p:cNvPr id="6" name="Footer Placeholder 5">
            <a:extLst>
              <a:ext uri="{FF2B5EF4-FFF2-40B4-BE49-F238E27FC236}">
                <a16:creationId xmlns:a16="http://schemas.microsoft.com/office/drawing/2014/main" id="{9665FD5B-3456-682F-819F-2D9ED774B231}"/>
              </a:ext>
            </a:extLst>
          </p:cNvPr>
          <p:cNvSpPr>
            <a:spLocks noGrp="1"/>
          </p:cNvSpPr>
          <p:nvPr>
            <p:ph type="ftr" sz="quarter" idx="3"/>
          </p:nvPr>
        </p:nvSpPr>
        <p:spPr>
          <a:xfrm>
            <a:off x="0" y="6492875"/>
            <a:ext cx="4521200" cy="365125"/>
          </a:xfrm>
        </p:spPr>
        <p:txBody>
          <a:bodyPr/>
          <a:lstStyle/>
          <a:p>
            <a:r>
              <a:rPr lang="en-GB" dirty="0"/>
              <a:t>Migdal Effect in XENONnT – Lorenzo Principe – GOSS talk</a:t>
            </a:r>
          </a:p>
        </p:txBody>
      </p:sp>
      <p:sp>
        <p:nvSpPr>
          <p:cNvPr id="7" name="Slide Number Placeholder 6">
            <a:extLst>
              <a:ext uri="{FF2B5EF4-FFF2-40B4-BE49-F238E27FC236}">
                <a16:creationId xmlns:a16="http://schemas.microsoft.com/office/drawing/2014/main" id="{23B94898-07DC-2146-B04E-CBEA35ED8CB1}"/>
              </a:ext>
            </a:extLst>
          </p:cNvPr>
          <p:cNvSpPr>
            <a:spLocks noGrp="1"/>
          </p:cNvSpPr>
          <p:nvPr>
            <p:ph type="sldNum" sz="quarter" idx="4"/>
          </p:nvPr>
        </p:nvSpPr>
        <p:spPr/>
        <p:txBody>
          <a:bodyPr/>
          <a:lstStyle/>
          <a:p>
            <a:fld id="{6DB66286-103B-415E-8CDA-51DA04C76D9E}" type="slidenum">
              <a:rPr lang="en-GB" smtClean="0"/>
              <a:t>36</a:t>
            </a:fld>
            <a:endParaRPr lang="en-GB" dirty="0"/>
          </a:p>
        </p:txBody>
      </p:sp>
      <p:sp>
        <p:nvSpPr>
          <p:cNvPr id="18" name="Freeform: Shape 17">
            <a:extLst>
              <a:ext uri="{FF2B5EF4-FFF2-40B4-BE49-F238E27FC236}">
                <a16:creationId xmlns:a16="http://schemas.microsoft.com/office/drawing/2014/main" id="{00F24D23-846F-277B-4482-CBCD3745147D}"/>
              </a:ext>
            </a:extLst>
          </p:cNvPr>
          <p:cNvSpPr/>
          <p:nvPr>
            <p:custDataLst>
              <p:tags r:id="rId3"/>
            </p:custDataLst>
          </p:nvPr>
        </p:nvSpPr>
        <p:spPr>
          <a:xfrm>
            <a:off x="1882775" y="2071835"/>
            <a:ext cx="6403975" cy="819150"/>
          </a:xfrm>
          <a:custGeom>
            <a:avLst/>
            <a:gdLst>
              <a:gd name="connsiteX0" fmla="*/ 6324600 w 6324600"/>
              <a:gd name="connsiteY0" fmla="*/ 819150 h 819150"/>
              <a:gd name="connsiteX1" fmla="*/ 5143500 w 6324600"/>
              <a:gd name="connsiteY1" fmla="*/ 0 h 819150"/>
              <a:gd name="connsiteX2" fmla="*/ 0 w 6324600"/>
              <a:gd name="connsiteY2" fmla="*/ 0 h 819150"/>
            </a:gdLst>
            <a:ahLst/>
            <a:cxnLst>
              <a:cxn ang="0">
                <a:pos x="connsiteX0" y="connsiteY0"/>
              </a:cxn>
              <a:cxn ang="0">
                <a:pos x="connsiteX1" y="connsiteY1"/>
              </a:cxn>
              <a:cxn ang="0">
                <a:pos x="connsiteX2" y="connsiteY2"/>
              </a:cxn>
            </a:cxnLst>
            <a:rect l="l" t="t" r="r" b="b"/>
            <a:pathLst>
              <a:path w="6324600" h="819150">
                <a:moveTo>
                  <a:pt x="6324600" y="819150"/>
                </a:moveTo>
                <a:lnTo>
                  <a:pt x="5143500" y="0"/>
                </a:lnTo>
                <a:lnTo>
                  <a:pt x="0" y="0"/>
                </a:lnTo>
              </a:path>
            </a:pathLst>
          </a:custGeom>
          <a:noFill/>
          <a:ln w="57150">
            <a:solidFill>
              <a:srgbClr val="C73A65"/>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194AE598-BC39-6608-2C3D-D47565C73CDD}"/>
              </a:ext>
            </a:extLst>
          </p:cNvPr>
          <p:cNvSpPr txBox="1"/>
          <p:nvPr>
            <p:custDataLst>
              <p:tags r:id="rId4"/>
            </p:custDataLst>
          </p:nvPr>
        </p:nvSpPr>
        <p:spPr>
          <a:xfrm>
            <a:off x="1882775" y="1548614"/>
            <a:ext cx="3342229" cy="523220"/>
          </a:xfrm>
          <a:prstGeom prst="rect">
            <a:avLst/>
          </a:prstGeom>
          <a:noFill/>
        </p:spPr>
        <p:txBody>
          <a:bodyPr wrap="square" rtlCol="0">
            <a:spAutoFit/>
          </a:bodyPr>
          <a:lstStyle/>
          <a:p>
            <a:r>
              <a:rPr lang="en-GB" sz="2800" dirty="0">
                <a:solidFill>
                  <a:schemeClr val="bg1"/>
                </a:solidFill>
              </a:rPr>
              <a:t>Intergalactic gasses</a:t>
            </a:r>
          </a:p>
        </p:txBody>
      </p:sp>
      <p:sp>
        <p:nvSpPr>
          <p:cNvPr id="22" name="TextBox 21">
            <a:extLst>
              <a:ext uri="{FF2B5EF4-FFF2-40B4-BE49-F238E27FC236}">
                <a16:creationId xmlns:a16="http://schemas.microsoft.com/office/drawing/2014/main" id="{DB333619-9C5E-787B-D778-78DDDC9A4746}"/>
              </a:ext>
            </a:extLst>
          </p:cNvPr>
          <p:cNvSpPr txBox="1"/>
          <p:nvPr>
            <p:custDataLst>
              <p:tags r:id="rId5"/>
            </p:custDataLst>
          </p:nvPr>
        </p:nvSpPr>
        <p:spPr>
          <a:xfrm>
            <a:off x="1882775" y="3542942"/>
            <a:ext cx="2138618" cy="523220"/>
          </a:xfrm>
          <a:prstGeom prst="rect">
            <a:avLst/>
          </a:prstGeom>
          <a:noFill/>
        </p:spPr>
        <p:txBody>
          <a:bodyPr wrap="square" rtlCol="0">
            <a:spAutoFit/>
          </a:bodyPr>
          <a:lstStyle/>
          <a:p>
            <a:r>
              <a:rPr lang="en-GB" sz="2800" dirty="0">
                <a:solidFill>
                  <a:schemeClr val="bg1"/>
                </a:solidFill>
              </a:rPr>
              <a:t>Dark Matter</a:t>
            </a:r>
          </a:p>
        </p:txBody>
      </p:sp>
      <p:cxnSp>
        <p:nvCxnSpPr>
          <p:cNvPr id="24" name="Straight Connector 23">
            <a:extLst>
              <a:ext uri="{FF2B5EF4-FFF2-40B4-BE49-F238E27FC236}">
                <a16:creationId xmlns:a16="http://schemas.microsoft.com/office/drawing/2014/main" id="{45610CC4-21E5-0782-EA72-91540854B19E}"/>
              </a:ext>
            </a:extLst>
          </p:cNvPr>
          <p:cNvCxnSpPr>
            <a:cxnSpLocks/>
          </p:cNvCxnSpPr>
          <p:nvPr>
            <p:custDataLst>
              <p:tags r:id="rId6"/>
            </p:custDataLst>
          </p:nvPr>
        </p:nvCxnSpPr>
        <p:spPr>
          <a:xfrm flipH="1">
            <a:off x="1882775" y="4066162"/>
            <a:ext cx="5228144" cy="0"/>
          </a:xfrm>
          <a:prstGeom prst="line">
            <a:avLst/>
          </a:prstGeom>
          <a:ln w="57150">
            <a:solidFill>
              <a:srgbClr val="4E3AB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66FA9A8-92D0-ECD5-4BE4-2652614F10CC}"/>
              </a:ext>
            </a:extLst>
          </p:cNvPr>
          <p:cNvSpPr txBox="1"/>
          <p:nvPr>
            <p:custDataLst>
              <p:tags r:id="rId7"/>
            </p:custDataLst>
          </p:nvPr>
        </p:nvSpPr>
        <p:spPr>
          <a:xfrm>
            <a:off x="0" y="12092"/>
            <a:ext cx="2667000" cy="646331"/>
          </a:xfrm>
          <a:prstGeom prst="rect">
            <a:avLst/>
          </a:prstGeom>
          <a:noFill/>
          <a:ln>
            <a:no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GB" dirty="0">
                <a:solidFill>
                  <a:srgbClr val="DADADA"/>
                </a:solidFill>
              </a:rPr>
              <a:t>Image credit: NASA/CXC/M. Weiss</a:t>
            </a:r>
            <a:endParaRPr lang="en-US" sz="1600" dirty="0">
              <a:solidFill>
                <a:srgbClr val="DADADA"/>
              </a:solidFill>
            </a:endParaRPr>
          </a:p>
        </p:txBody>
      </p:sp>
      <p:sp>
        <p:nvSpPr>
          <p:cNvPr id="9" name="!!Title">
            <a:extLst>
              <a:ext uri="{FF2B5EF4-FFF2-40B4-BE49-F238E27FC236}">
                <a16:creationId xmlns:a16="http://schemas.microsoft.com/office/drawing/2014/main" id="{CA06D7BF-E4FC-F8D7-F086-83182926D150}"/>
              </a:ext>
            </a:extLst>
          </p:cNvPr>
          <p:cNvSpPr txBox="1">
            <a:spLocks/>
          </p:cNvSpPr>
          <p:nvPr>
            <p:custDataLst>
              <p:tags r:id="rId8"/>
            </p:custDataLst>
          </p:nvPr>
        </p:nvSpPr>
        <p:spPr>
          <a:xfrm>
            <a:off x="2259956" y="4369486"/>
            <a:ext cx="3078163" cy="18478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200" dirty="0">
                <a:solidFill>
                  <a:srgbClr val="DADADA"/>
                </a:solidFill>
                <a:latin typeface="Arial" panose="020B0604020202020204" pitchFamily="34" charset="0"/>
                <a:cs typeface="Arial" panose="020B0604020202020204" pitchFamily="34" charset="0"/>
              </a:rPr>
              <a:t>Bullet cluster</a:t>
            </a:r>
          </a:p>
        </p:txBody>
      </p:sp>
    </p:spTree>
    <p:custDataLst>
      <p:tags r:id="rId1"/>
    </p:custDataLst>
    <p:extLst>
      <p:ext uri="{BB962C8B-B14F-4D97-AF65-F5344CB8AC3E}">
        <p14:creationId xmlns:p14="http://schemas.microsoft.com/office/powerpoint/2010/main" val="9110460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mparison_of_rotating_disc_galaxies_in_the_distant_Universe_and_the_present_day" hidden="1">
            <a:hlinkClick r:id="" action="ppaction://media"/>
            <a:extLst>
              <a:ext uri="{FF2B5EF4-FFF2-40B4-BE49-F238E27FC236}">
                <a16:creationId xmlns:a16="http://schemas.microsoft.com/office/drawing/2014/main" id="{42880C23-572B-99C3-C70C-14AB38B2168F}"/>
              </a:ext>
            </a:extLst>
          </p:cNvPr>
          <p:cNvPicPr>
            <a:picLocks noChangeAspect="1"/>
          </p:cNvPicPr>
          <p:nvPr>
            <a:videoFile r:link="rId2"/>
            <p:custDataLst>
              <p:tags r:id="rId3"/>
            </p:custDataLst>
            <p:extLst>
              <p:ext uri="{DAA4B4D4-6D71-4841-9C94-3DE7FCFB9230}">
                <p14:media xmlns:p14="http://schemas.microsoft.com/office/powerpoint/2010/main" r:embed="rId1">
                  <p14:fade in="2000" out="1000"/>
                </p14:media>
              </p:ext>
            </p:extLst>
          </p:nvPr>
        </p:nvPicPr>
        <p:blipFill rotWithShape="1">
          <a:blip r:embed="rId7"/>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5D8AFF9-E3CF-B387-FAAF-D99DBE081135}"/>
              </a:ext>
            </a:extLst>
          </p:cNvPr>
          <p:cNvSpPr txBox="1"/>
          <p:nvPr>
            <p:custDataLst>
              <p:tags r:id="rId4"/>
            </p:custDataLst>
          </p:nvPr>
        </p:nvSpPr>
        <p:spPr>
          <a:xfrm>
            <a:off x="0" y="4032879"/>
            <a:ext cx="4225159" cy="2585323"/>
          </a:xfrm>
          <a:prstGeom prst="rect">
            <a:avLst/>
          </a:prstGeom>
          <a:noFill/>
        </p:spPr>
        <p:txBody>
          <a:bodyPr wrap="square" rtlCol="0">
            <a:spAutoFit/>
          </a:bodyPr>
          <a:lstStyle/>
          <a:p>
            <a:r>
              <a:rPr lang="en-GB" sz="5400" b="1" dirty="0">
                <a:solidFill>
                  <a:srgbClr val="DADADA"/>
                </a:solidFill>
              </a:rPr>
              <a:t>Cosmic Microwave Background</a:t>
            </a:r>
          </a:p>
        </p:txBody>
      </p:sp>
      <p:pic>
        <p:nvPicPr>
          <p:cNvPr id="2050" name="Picture 2" descr="9-year WMAP image of background cosmic radiation (2012)">
            <a:extLst>
              <a:ext uri="{FF2B5EF4-FFF2-40B4-BE49-F238E27FC236}">
                <a16:creationId xmlns:a16="http://schemas.microsoft.com/office/drawing/2014/main" id="{E97874CC-19D9-730B-C542-4D0170F47916}"/>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2602433" y="110465"/>
            <a:ext cx="13015474" cy="650773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46812588-B4ED-6D96-75A2-E67CDB72EC0D}"/>
              </a:ext>
            </a:extLst>
          </p:cNvPr>
          <p:cNvSpPr>
            <a:spLocks noGrp="1"/>
          </p:cNvSpPr>
          <p:nvPr>
            <p:ph type="ftr" sz="quarter" idx="3"/>
          </p:nvPr>
        </p:nvSpPr>
        <p:spPr>
          <a:xfrm>
            <a:off x="0" y="6492875"/>
            <a:ext cx="4521200" cy="365125"/>
          </a:xfrm>
        </p:spPr>
        <p:txBody>
          <a:bodyPr/>
          <a:lstStyle/>
          <a:p>
            <a:r>
              <a:rPr lang="en-GB" dirty="0"/>
              <a:t>Migdal Effect in XENONnT – Lorenzo Principe – GOSS talk</a:t>
            </a:r>
          </a:p>
        </p:txBody>
      </p:sp>
      <p:sp>
        <p:nvSpPr>
          <p:cNvPr id="4" name="Slide Number Placeholder 3">
            <a:extLst>
              <a:ext uri="{FF2B5EF4-FFF2-40B4-BE49-F238E27FC236}">
                <a16:creationId xmlns:a16="http://schemas.microsoft.com/office/drawing/2014/main" id="{1EA14B9C-4B32-8C43-0A90-29CB6C3194D1}"/>
              </a:ext>
            </a:extLst>
          </p:cNvPr>
          <p:cNvSpPr>
            <a:spLocks noGrp="1"/>
          </p:cNvSpPr>
          <p:nvPr>
            <p:ph type="sldNum" sz="quarter" idx="4"/>
          </p:nvPr>
        </p:nvSpPr>
        <p:spPr/>
        <p:txBody>
          <a:bodyPr/>
          <a:lstStyle/>
          <a:p>
            <a:fld id="{6DB66286-103B-415E-8CDA-51DA04C76D9E}" type="slidenum">
              <a:rPr lang="en-GB" smtClean="0"/>
              <a:t>37</a:t>
            </a:fld>
            <a:endParaRPr lang="en-GB" dirty="0"/>
          </a:p>
        </p:txBody>
      </p:sp>
    </p:spTree>
    <p:extLst>
      <p:ext uri="{BB962C8B-B14F-4D97-AF65-F5344CB8AC3E}">
        <p14:creationId xmlns:p14="http://schemas.microsoft.com/office/powerpoint/2010/main" val="34138763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arison_of_rotating_disc_galaxies_in_the_distant_Universe_and_the_present_day">
            <a:hlinkClick r:id="" action="ppaction://media"/>
            <a:extLst>
              <a:ext uri="{FF2B5EF4-FFF2-40B4-BE49-F238E27FC236}">
                <a16:creationId xmlns:a16="http://schemas.microsoft.com/office/drawing/2014/main" id="{2F2DB1BE-D94B-FB89-CCC3-81FB1958D148}"/>
              </a:ext>
            </a:extLst>
          </p:cNvPr>
          <p:cNvPicPr>
            <a:picLocks noChangeAspect="1"/>
          </p:cNvPicPr>
          <p:nvPr>
            <a:videoFile r:link="rId3"/>
            <p:custDataLst>
              <p:tags r:id="rId4"/>
            </p:custDataLst>
            <p:extLst>
              <p:ext uri="{DAA4B4D4-6D71-4841-9C94-3DE7FCFB9230}">
                <p14:media xmlns:p14="http://schemas.microsoft.com/office/powerpoint/2010/main" r:embed="rId2">
                  <p14:fade in="2000" out="1000"/>
                </p14:media>
              </p:ext>
            </p:extLst>
          </p:nvPr>
        </p:nvPicPr>
        <p:blipFill rotWithShape="1">
          <a:blip r:embed="rId12"/>
          <a:srcRect l="50000"/>
          <a:stretch/>
        </p:blipFill>
        <p:spPr>
          <a:xfrm>
            <a:off x="6096000" y="0"/>
            <a:ext cx="6096008" cy="6858000"/>
          </a:xfrm>
          <a:prstGeom prst="rect">
            <a:avLst/>
          </a:prstGeom>
        </p:spPr>
      </p:pic>
      <p:pic>
        <p:nvPicPr>
          <p:cNvPr id="5" name="Comparison_of_rotating_disc_galaxies_in_the_distant_Universe_and_the_present_day">
            <a:hlinkClick r:id="" action="ppaction://media"/>
            <a:extLst>
              <a:ext uri="{FF2B5EF4-FFF2-40B4-BE49-F238E27FC236}">
                <a16:creationId xmlns:a16="http://schemas.microsoft.com/office/drawing/2014/main" id="{42880C23-572B-99C3-C70C-14AB38B2168F}"/>
              </a:ext>
            </a:extLst>
          </p:cNvPr>
          <p:cNvPicPr>
            <a:picLocks noChangeAspect="1"/>
          </p:cNvPicPr>
          <p:nvPr>
            <a:videoFile r:link="rId3"/>
            <p:custDataLst>
              <p:tags r:id="rId5"/>
            </p:custDataLst>
            <p:extLst>
              <p:ext uri="{DAA4B4D4-6D71-4841-9C94-3DE7FCFB9230}">
                <p14:media xmlns:p14="http://schemas.microsoft.com/office/powerpoint/2010/main" r:embed="rId2"/>
              </p:ext>
            </p:extLst>
          </p:nvPr>
        </p:nvPicPr>
        <p:blipFill rotWithShape="1">
          <a:blip r:embed="rId12"/>
          <a:srcRect/>
          <a:stretch/>
        </p:blipFill>
        <p:spPr>
          <a:xfrm>
            <a:off x="0" y="-1"/>
            <a:ext cx="12192000" cy="6858000"/>
          </a:xfrm>
          <a:prstGeom prst="rect">
            <a:avLst/>
          </a:prstGeom>
        </p:spPr>
      </p:pic>
      <p:sp>
        <p:nvSpPr>
          <p:cNvPr id="18" name="TextBox 17">
            <a:extLst>
              <a:ext uri="{FF2B5EF4-FFF2-40B4-BE49-F238E27FC236}">
                <a16:creationId xmlns:a16="http://schemas.microsoft.com/office/drawing/2014/main" id="{48509705-ADE4-40F6-FFCA-3D5B023E30AA}"/>
              </a:ext>
            </a:extLst>
          </p:cNvPr>
          <p:cNvSpPr txBox="1"/>
          <p:nvPr>
            <p:custDataLst>
              <p:tags r:id="rId6"/>
            </p:custDataLst>
          </p:nvPr>
        </p:nvSpPr>
        <p:spPr>
          <a:xfrm>
            <a:off x="6223529" y="6338986"/>
            <a:ext cx="5000625" cy="307777"/>
          </a:xfrm>
          <a:prstGeom prst="rect">
            <a:avLst/>
          </a:prstGeom>
          <a:noFill/>
        </p:spPr>
        <p:txBody>
          <a:bodyPr wrap="square" rtlCol="0">
            <a:spAutoFit/>
          </a:bodyPr>
          <a:lstStyle/>
          <a:p>
            <a:pPr algn="r"/>
            <a:r>
              <a:rPr lang="en-GB" sz="1400" i="1"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Video courtesy of European Southern Observatory</a:t>
            </a:r>
          </a:p>
        </p:txBody>
      </p:sp>
      <p:sp>
        <p:nvSpPr>
          <p:cNvPr id="22" name="Rectangle 21">
            <a:extLst>
              <a:ext uri="{FF2B5EF4-FFF2-40B4-BE49-F238E27FC236}">
                <a16:creationId xmlns:a16="http://schemas.microsoft.com/office/drawing/2014/main" id="{08E0E7A3-FF70-5CD1-1A14-401E3C6DF292}"/>
              </a:ext>
            </a:extLst>
          </p:cNvPr>
          <p:cNvSpPr/>
          <p:nvPr/>
        </p:nvSpPr>
        <p:spPr>
          <a:xfrm>
            <a:off x="6096000" y="155478"/>
            <a:ext cx="5981700" cy="6446738"/>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a:extLst>
              <a:ext uri="{FF2B5EF4-FFF2-40B4-BE49-F238E27FC236}">
                <a16:creationId xmlns:a16="http://schemas.microsoft.com/office/drawing/2014/main" id="{489A4AB0-0353-9443-F399-99B7C39D99E0}"/>
              </a:ext>
            </a:extLst>
          </p:cNvPr>
          <p:cNvGrpSpPr/>
          <p:nvPr/>
        </p:nvGrpSpPr>
        <p:grpSpPr>
          <a:xfrm>
            <a:off x="2962275" y="1514475"/>
            <a:ext cx="6267450" cy="3829048"/>
            <a:chOff x="2225844" y="1106905"/>
            <a:chExt cx="7740312" cy="4644188"/>
          </a:xfrm>
        </p:grpSpPr>
        <p:sp>
          <p:nvSpPr>
            <p:cNvPr id="2" name="Rectangle 1">
              <a:extLst>
                <a:ext uri="{FF2B5EF4-FFF2-40B4-BE49-F238E27FC236}">
                  <a16:creationId xmlns:a16="http://schemas.microsoft.com/office/drawing/2014/main" id="{DE2AE501-DA7C-7D69-2438-66E086339661}"/>
                </a:ext>
              </a:extLst>
            </p:cNvPr>
            <p:cNvSpPr/>
            <p:nvPr>
              <p:custDataLst>
                <p:tags r:id="rId8"/>
              </p:custDataLst>
            </p:nvPr>
          </p:nvSpPr>
          <p:spPr>
            <a:xfrm>
              <a:off x="2225844" y="1106905"/>
              <a:ext cx="7740312" cy="4644187"/>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a:extLst>
                <a:ext uri="{FF2B5EF4-FFF2-40B4-BE49-F238E27FC236}">
                  <a16:creationId xmlns:a16="http://schemas.microsoft.com/office/drawing/2014/main" id="{EFE0FBEB-9786-A60A-1967-A71D527A9913}"/>
                </a:ext>
              </a:extLst>
            </p:cNvPr>
            <p:cNvPicPr>
              <a:picLocks noChangeAspect="1" noChangeArrowheads="1"/>
            </p:cNvPicPr>
            <p:nvPr>
              <p:custDataLst>
                <p:tags r:id="rId9"/>
              </p:custDataLst>
            </p:nvPr>
          </p:nvPicPr>
          <p:blipFill>
            <a:blip r:embed="rId13">
              <a:extLst>
                <a:ext uri="{28A0092B-C50C-407E-A947-70E740481C1C}">
                  <a14:useLocalDpi xmlns:a14="http://schemas.microsoft.com/office/drawing/2010/main" val="0"/>
                </a:ext>
              </a:extLst>
            </a:blip>
            <a:srcRect/>
            <a:stretch/>
          </p:blipFill>
          <p:spPr bwMode="auto">
            <a:xfrm>
              <a:off x="2232188" y="1106905"/>
              <a:ext cx="7727623" cy="46441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FB276B1-6766-8102-59DB-3DE34AF27808}"/>
                </a:ext>
              </a:extLst>
            </p:cNvPr>
            <p:cNvSpPr txBox="1"/>
            <p:nvPr/>
          </p:nvSpPr>
          <p:spPr>
            <a:xfrm rot="430963">
              <a:off x="7864942" y="3686212"/>
              <a:ext cx="1717795" cy="485287"/>
            </a:xfrm>
            <a:prstGeom prst="rect">
              <a:avLst/>
            </a:prstGeom>
            <a:noFill/>
          </p:spPr>
          <p:txBody>
            <a:bodyPr wrap="square" rtlCol="0" anchor="ctr">
              <a:spAutoFit/>
            </a:bodyPr>
            <a:lstStyle/>
            <a:p>
              <a:pPr algn="ctr"/>
              <a:r>
                <a:rPr lang="en-GB" sz="2000" b="1" dirty="0">
                  <a:solidFill>
                    <a:srgbClr val="204A87"/>
                  </a:solidFill>
                </a:rPr>
                <a:t>Expected</a:t>
              </a:r>
            </a:p>
          </p:txBody>
        </p:sp>
        <p:sp>
          <p:nvSpPr>
            <p:cNvPr id="20" name="TextBox 19">
              <a:extLst>
                <a:ext uri="{FF2B5EF4-FFF2-40B4-BE49-F238E27FC236}">
                  <a16:creationId xmlns:a16="http://schemas.microsoft.com/office/drawing/2014/main" id="{DD1076A1-02F0-F053-01AD-D674A151D44D}"/>
                </a:ext>
              </a:extLst>
            </p:cNvPr>
            <p:cNvSpPr txBox="1"/>
            <p:nvPr/>
          </p:nvSpPr>
          <p:spPr>
            <a:xfrm rot="21334933">
              <a:off x="5288525" y="1445053"/>
              <a:ext cx="1870008" cy="485287"/>
            </a:xfrm>
            <a:prstGeom prst="rect">
              <a:avLst/>
            </a:prstGeom>
            <a:noFill/>
          </p:spPr>
          <p:txBody>
            <a:bodyPr wrap="square" rtlCol="0" anchor="ctr">
              <a:spAutoFit/>
            </a:bodyPr>
            <a:lstStyle/>
            <a:p>
              <a:pPr algn="ctr"/>
              <a:r>
                <a:rPr lang="en-GB" sz="2000" b="1" dirty="0">
                  <a:solidFill>
                    <a:srgbClr val="D20000"/>
                  </a:solidFill>
                </a:rPr>
                <a:t>Observed</a:t>
              </a:r>
            </a:p>
          </p:txBody>
        </p:sp>
      </p:grpSp>
      <p:sp>
        <p:nvSpPr>
          <p:cNvPr id="25" name="Freeform: Shape 24">
            <a:extLst>
              <a:ext uri="{FF2B5EF4-FFF2-40B4-BE49-F238E27FC236}">
                <a16:creationId xmlns:a16="http://schemas.microsoft.com/office/drawing/2014/main" id="{1040A724-F193-BCE7-CA4F-392461CE5733}"/>
              </a:ext>
            </a:extLst>
          </p:cNvPr>
          <p:cNvSpPr/>
          <p:nvPr>
            <p:custDataLst>
              <p:tags r:id="rId7"/>
            </p:custDataLst>
          </p:nvPr>
        </p:nvSpPr>
        <p:spPr>
          <a:xfrm flipH="1">
            <a:off x="4000499" y="1519569"/>
            <a:ext cx="7886700" cy="954375"/>
          </a:xfrm>
          <a:custGeom>
            <a:avLst/>
            <a:gdLst>
              <a:gd name="connsiteX0" fmla="*/ 6324600 w 6324600"/>
              <a:gd name="connsiteY0" fmla="*/ 819150 h 819150"/>
              <a:gd name="connsiteX1" fmla="*/ 5143500 w 6324600"/>
              <a:gd name="connsiteY1" fmla="*/ 0 h 819150"/>
              <a:gd name="connsiteX2" fmla="*/ 0 w 6324600"/>
              <a:gd name="connsiteY2" fmla="*/ 0 h 819150"/>
            </a:gdLst>
            <a:ahLst/>
            <a:cxnLst>
              <a:cxn ang="0">
                <a:pos x="connsiteX0" y="connsiteY0"/>
              </a:cxn>
              <a:cxn ang="0">
                <a:pos x="connsiteX1" y="connsiteY1"/>
              </a:cxn>
              <a:cxn ang="0">
                <a:pos x="connsiteX2" y="connsiteY2"/>
              </a:cxn>
            </a:cxnLst>
            <a:rect l="l" t="t" r="r" b="b"/>
            <a:pathLst>
              <a:path w="6324600" h="819150">
                <a:moveTo>
                  <a:pt x="6324600" y="819150"/>
                </a:moveTo>
                <a:lnTo>
                  <a:pt x="5143500" y="0"/>
                </a:lnTo>
                <a:lnTo>
                  <a:pt x="0" y="0"/>
                </a:lnTo>
              </a:path>
            </a:pathLst>
          </a:custGeom>
          <a:noFill/>
          <a:ln w="57150">
            <a:gradFill>
              <a:gsLst>
                <a:gs pos="37000">
                  <a:srgbClr val="A463B6"/>
                </a:gs>
                <a:gs pos="0">
                  <a:srgbClr val="A463B6"/>
                </a:gs>
                <a:gs pos="100000">
                  <a:srgbClr val="A463B6">
                    <a:alpha val="0"/>
                  </a:srgbClr>
                </a:gs>
              </a:gsLst>
              <a:lin ang="5400000" scaled="1"/>
            </a:gra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11">
            <a:extLst>
              <a:ext uri="{FF2B5EF4-FFF2-40B4-BE49-F238E27FC236}">
                <a16:creationId xmlns:a16="http://schemas.microsoft.com/office/drawing/2014/main" id="{EEE689E7-8AE3-96E8-7624-1D511FD2A7E4}"/>
              </a:ext>
            </a:extLst>
          </p:cNvPr>
          <p:cNvSpPr>
            <a:spLocks noGrp="1"/>
          </p:cNvSpPr>
          <p:nvPr>
            <p:ph type="ftr" sz="quarter" idx="3"/>
          </p:nvPr>
        </p:nvSpPr>
        <p:spPr>
          <a:xfrm>
            <a:off x="0" y="6492875"/>
            <a:ext cx="4521200" cy="365125"/>
          </a:xfrm>
        </p:spPr>
        <p:txBody>
          <a:bodyPr/>
          <a:lstStyle/>
          <a:p>
            <a:r>
              <a:rPr lang="en-GB" dirty="0"/>
              <a:t>Migdal Effect in XENONnT – Lorenzo Principe – GOSS talk</a:t>
            </a:r>
          </a:p>
        </p:txBody>
      </p:sp>
      <p:sp>
        <p:nvSpPr>
          <p:cNvPr id="16" name="Slide Number Placeholder 15">
            <a:extLst>
              <a:ext uri="{FF2B5EF4-FFF2-40B4-BE49-F238E27FC236}">
                <a16:creationId xmlns:a16="http://schemas.microsoft.com/office/drawing/2014/main" id="{5EE69DE3-E1DD-086B-6582-9233223A8CC4}"/>
              </a:ext>
            </a:extLst>
          </p:cNvPr>
          <p:cNvSpPr>
            <a:spLocks noGrp="1"/>
          </p:cNvSpPr>
          <p:nvPr>
            <p:ph type="sldNum" sz="quarter" idx="4"/>
          </p:nvPr>
        </p:nvSpPr>
        <p:spPr/>
        <p:txBody>
          <a:bodyPr/>
          <a:lstStyle/>
          <a:p>
            <a:fld id="{6DB66286-103B-415E-8CDA-51DA04C76D9E}" type="slidenum">
              <a:rPr lang="en-GB" smtClean="0"/>
              <a:t>4</a:t>
            </a:fld>
            <a:endParaRPr lang="en-GB" dirty="0"/>
          </a:p>
        </p:txBody>
      </p:sp>
      <p:sp>
        <p:nvSpPr>
          <p:cNvPr id="24" name="Title 6">
            <a:extLst>
              <a:ext uri="{FF2B5EF4-FFF2-40B4-BE49-F238E27FC236}">
                <a16:creationId xmlns:a16="http://schemas.microsoft.com/office/drawing/2014/main" id="{FEC876BA-C4E3-8B79-151B-29D005D6706E}"/>
              </a:ext>
            </a:extLst>
          </p:cNvPr>
          <p:cNvSpPr txBox="1">
            <a:spLocks/>
          </p:cNvSpPr>
          <p:nvPr/>
        </p:nvSpPr>
        <p:spPr>
          <a:xfrm>
            <a:off x="5981691" y="740085"/>
            <a:ext cx="6096009" cy="99377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DADADA"/>
                </a:solidFill>
                <a:latin typeface="Roboto" panose="02000000000000000000" pitchFamily="2" charset="0"/>
                <a:ea typeface="Roboto" panose="02000000000000000000" pitchFamily="2" charset="0"/>
                <a:cs typeface="Roboto" panose="02000000000000000000" pitchFamily="2" charset="0"/>
              </a:rPr>
              <a:t>A halo of Dark Matter</a:t>
            </a:r>
            <a:endParaRPr lang="en-GB" dirty="0">
              <a:solidFill>
                <a:srgbClr val="DADADA"/>
              </a:solidFill>
            </a:endParaRPr>
          </a:p>
        </p:txBody>
      </p:sp>
      <p:pic>
        <p:nvPicPr>
          <p:cNvPr id="27" name="Graphic 26" descr="Earth globe: Asia and Australia with solid fill">
            <a:extLst>
              <a:ext uri="{FF2B5EF4-FFF2-40B4-BE49-F238E27FC236}">
                <a16:creationId xmlns:a16="http://schemas.microsoft.com/office/drawing/2014/main" id="{6152FD4C-C18B-2F34-508C-F7B4408E421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66443" y="1984250"/>
            <a:ext cx="533709" cy="533709"/>
          </a:xfrm>
          <a:prstGeom prst="rect">
            <a:avLst/>
          </a:prstGeom>
        </p:spPr>
      </p:pic>
      <p:sp>
        <p:nvSpPr>
          <p:cNvPr id="6" name="TextBox 5">
            <a:extLst>
              <a:ext uri="{FF2B5EF4-FFF2-40B4-BE49-F238E27FC236}">
                <a16:creationId xmlns:a16="http://schemas.microsoft.com/office/drawing/2014/main" id="{AFE5CB34-FACF-9858-F90B-C2B58674E193}"/>
              </a:ext>
            </a:extLst>
          </p:cNvPr>
          <p:cNvSpPr txBox="1"/>
          <p:nvPr/>
        </p:nvSpPr>
        <p:spPr>
          <a:xfrm>
            <a:off x="6428510" y="2627803"/>
            <a:ext cx="5202372" cy="2677656"/>
          </a:xfrm>
          <a:prstGeom prst="rect">
            <a:avLst/>
          </a:prstGeom>
          <a:noFill/>
          <a:ln w="28575">
            <a:solidFill>
              <a:srgbClr val="2E75B6"/>
            </a:solidFill>
          </a:ln>
        </p:spPr>
        <p:txBody>
          <a:bodyPr wrap="square" rtlCol="0">
            <a:spAutoFit/>
          </a:bodyPr>
          <a:lstStyle/>
          <a:p>
            <a:pPr algn="ctr"/>
            <a:r>
              <a:rPr lang="en-GB" sz="2400" dirty="0">
                <a:solidFill>
                  <a:srgbClr val="DADADA"/>
                </a:solidFill>
              </a:rPr>
              <a:t>As the Earth moves through the halo, it experiences a Dark Matter wind.</a:t>
            </a:r>
          </a:p>
          <a:p>
            <a:pPr algn="ctr"/>
            <a:endParaRPr lang="en-GB" sz="2400" dirty="0">
              <a:solidFill>
                <a:srgbClr val="DADADA"/>
              </a:solidFill>
            </a:endParaRPr>
          </a:p>
          <a:p>
            <a:pPr algn="ctr"/>
            <a:r>
              <a:rPr lang="en-GB" sz="2400" b="1" dirty="0">
                <a:solidFill>
                  <a:srgbClr val="DADADA"/>
                </a:solidFill>
              </a:rPr>
              <a:t>Direct Detection experiments</a:t>
            </a:r>
            <a:r>
              <a:rPr lang="en-GB" sz="2400" i="1" dirty="0">
                <a:solidFill>
                  <a:srgbClr val="DADADA"/>
                </a:solidFill>
              </a:rPr>
              <a:t> </a:t>
            </a:r>
            <a:r>
              <a:rPr lang="en-GB" sz="2400" dirty="0">
                <a:solidFill>
                  <a:srgbClr val="DADADA"/>
                </a:solidFill>
              </a:rPr>
              <a:t>aim to detect the interaction between a terrestrial target and DM in the “wind”.</a:t>
            </a:r>
            <a:endParaRPr lang="en-GB" sz="2400" b="1" dirty="0">
              <a:solidFill>
                <a:srgbClr val="DADADA"/>
              </a:solidFill>
            </a:endParaRPr>
          </a:p>
        </p:txBody>
      </p:sp>
    </p:spTree>
    <p:custDataLst>
      <p:tags r:id="rId1"/>
    </p:custDataLst>
    <p:extLst>
      <p:ext uri="{BB962C8B-B14F-4D97-AF65-F5344CB8AC3E}">
        <p14:creationId xmlns:p14="http://schemas.microsoft.com/office/powerpoint/2010/main" val="10363888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xit" presetSubtype="0" fill="hold" nodeType="with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0"/>
                            </p:stCondLst>
                            <p:childTnLst>
                              <p:par>
                                <p:cTn id="32" presetID="1" presetClass="path" presetSubtype="0" repeatCount="indefinite" fill="hold" nodeType="afterEffect">
                                  <p:stCondLst>
                                    <p:cond delay="0"/>
                                  </p:stCondLst>
                                  <p:childTnLst>
                                    <p:animMotion origin="layout" path="M -1.25E-6 -7.40741E-7 C 0.06901 -7.40741E-7 0.125 0.07454 0.125 0.16644 C 0.125 0.2581 0.06901 0.33287 -1.25E-6 0.33287 C -0.06901 0.33287 -0.125 0.2581 -0.125 0.16644 C -0.125 0.07454 -0.06901 -7.40741E-7 -1.25E-6 -7.40741E-7 Z " pathEditMode="relative" rAng="0" ptsTypes="AAAAA">
                                      <p:cBhvr>
                                        <p:cTn id="33" dur="5000" fill="hold"/>
                                        <p:tgtEl>
                                          <p:spTgt spid="27"/>
                                        </p:tgtEl>
                                        <p:attrNameLst>
                                          <p:attrName>ppt_x</p:attrName>
                                          <p:attrName>ppt_y</p:attrName>
                                        </p:attrNameLst>
                                      </p:cBhvr>
                                      <p:rCtr x="0" y="16644"/>
                                    </p:animMotion>
                                  </p:childTnLst>
                                </p:cTn>
                              </p:par>
                              <p:par>
                                <p:cTn id="34" presetID="10" presetClass="entr" presetSubtype="0" fill="hold" grpId="0" nodeType="withEffect">
                                  <p:stCondLst>
                                    <p:cond delay="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4"/>
                </p:tgtEl>
              </p:cMediaNode>
            </p:video>
            <p:video>
              <p:cMediaNode vol="80000">
                <p:cTn id="38" repeatCount="indefinite" fill="remove" display="0">
                  <p:stCondLst>
                    <p:cond delay="indefinite"/>
                  </p:stCondLst>
                </p:cTn>
                <p:tgtEl>
                  <p:spTgt spid="5"/>
                </p:tgtEl>
              </p:cMediaNode>
            </p:video>
          </p:childTnLst>
        </p:cTn>
      </p:par>
    </p:tnLst>
    <p:bldLst>
      <p:bldP spid="22" grpId="0" animBg="1"/>
      <p:bldP spid="25" grpId="0" animBg="1"/>
      <p:bldP spid="24"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C1BC-71F8-02B6-48E5-1EF16FD06EEB}"/>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2DD6A215-4B73-870D-1EC0-C5AEFF66D0DC}"/>
              </a:ext>
            </a:extLst>
          </p:cNvPr>
          <p:cNvSpPr txBox="1"/>
          <p:nvPr/>
        </p:nvSpPr>
        <p:spPr>
          <a:xfrm>
            <a:off x="168947" y="6146261"/>
            <a:ext cx="6165797" cy="261610"/>
          </a:xfrm>
          <a:prstGeom prst="rect">
            <a:avLst/>
          </a:prstGeom>
          <a:noFill/>
        </p:spPr>
        <p:txBody>
          <a:bodyPr wrap="square" rtlCol="0">
            <a:spAutoFit/>
          </a:bodyPr>
          <a:lstStyle/>
          <a:p>
            <a:r>
              <a:rPr lang="en-GB" sz="1100" dirty="0">
                <a:solidFill>
                  <a:schemeClr val="bg1">
                    <a:lumMod val="50000"/>
                  </a:schemeClr>
                </a:solidFill>
              </a:rPr>
              <a:t>Plot made using Ciaran O'Hare’s code: </a:t>
            </a:r>
            <a:r>
              <a:rPr lang="en-GB" sz="1100" dirty="0">
                <a:solidFill>
                  <a:schemeClr val="bg1">
                    <a:lumMod val="50000"/>
                  </a:schemeClr>
                </a:solidFill>
                <a:hlinkClick r:id="rId2"/>
              </a:rPr>
              <a:t>github.com/</a:t>
            </a:r>
            <a:r>
              <a:rPr lang="en-GB" sz="1100" dirty="0" err="1">
                <a:solidFill>
                  <a:schemeClr val="bg1">
                    <a:lumMod val="50000"/>
                  </a:schemeClr>
                </a:solidFill>
                <a:hlinkClick r:id="rId2"/>
              </a:rPr>
              <a:t>cajohare</a:t>
            </a:r>
            <a:r>
              <a:rPr lang="en-GB" sz="1100" dirty="0">
                <a:solidFill>
                  <a:schemeClr val="bg1">
                    <a:lumMod val="50000"/>
                  </a:schemeClr>
                </a:solidFill>
                <a:hlinkClick r:id="rId2"/>
              </a:rPr>
              <a:t>/</a:t>
            </a:r>
            <a:r>
              <a:rPr lang="en-GB" sz="1100" dirty="0" err="1">
                <a:solidFill>
                  <a:schemeClr val="bg1">
                    <a:lumMod val="50000"/>
                  </a:schemeClr>
                </a:solidFill>
                <a:hlinkClick r:id="rId2"/>
              </a:rPr>
              <a:t>DirectDetectionPlots.git</a:t>
            </a:r>
            <a:endParaRPr lang="en-GB" sz="1100" dirty="0">
              <a:solidFill>
                <a:schemeClr val="bg1">
                  <a:lumMod val="50000"/>
                </a:schemeClr>
              </a:solidFill>
            </a:endParaRPr>
          </a:p>
        </p:txBody>
      </p:sp>
      <p:sp>
        <p:nvSpPr>
          <p:cNvPr id="5" name="Title 4">
            <a:extLst>
              <a:ext uri="{FF2B5EF4-FFF2-40B4-BE49-F238E27FC236}">
                <a16:creationId xmlns:a16="http://schemas.microsoft.com/office/drawing/2014/main" id="{CD8EAA8A-A872-76B4-1604-855DE2140204}"/>
              </a:ext>
            </a:extLst>
          </p:cNvPr>
          <p:cNvSpPr>
            <a:spLocks noGrp="1"/>
          </p:cNvSpPr>
          <p:nvPr>
            <p:ph type="title"/>
          </p:nvPr>
        </p:nvSpPr>
        <p:spPr/>
        <p:txBody>
          <a:bodyPr/>
          <a:lstStyle/>
          <a:p>
            <a:r>
              <a:rPr lang="en-GB" dirty="0"/>
              <a:t>WIMP Direct Detection experiments</a:t>
            </a:r>
          </a:p>
        </p:txBody>
      </p:sp>
      <p:sp>
        <p:nvSpPr>
          <p:cNvPr id="31" name="Slide Number Placeholder 30">
            <a:extLst>
              <a:ext uri="{FF2B5EF4-FFF2-40B4-BE49-F238E27FC236}">
                <a16:creationId xmlns:a16="http://schemas.microsoft.com/office/drawing/2014/main" id="{AE233FDE-F555-89BD-F438-837670A4689D}"/>
              </a:ext>
            </a:extLst>
          </p:cNvPr>
          <p:cNvSpPr>
            <a:spLocks noGrp="1"/>
          </p:cNvSpPr>
          <p:nvPr>
            <p:ph type="sldNum" sz="quarter" idx="4"/>
          </p:nvPr>
        </p:nvSpPr>
        <p:spPr/>
        <p:txBody>
          <a:bodyPr/>
          <a:lstStyle/>
          <a:p>
            <a:fld id="{B545420C-B04E-4537-A50E-A6C5C9FE5166}" type="slidenum">
              <a:rPr lang="en-GB" smtClean="0"/>
              <a:pPr/>
              <a:t>5</a:t>
            </a:fld>
            <a:endParaRPr lang="en-GB" dirty="0"/>
          </a:p>
        </p:txBody>
      </p:sp>
      <p:sp>
        <p:nvSpPr>
          <p:cNvPr id="28" name="Footer Placeholder 27">
            <a:extLst>
              <a:ext uri="{FF2B5EF4-FFF2-40B4-BE49-F238E27FC236}">
                <a16:creationId xmlns:a16="http://schemas.microsoft.com/office/drawing/2014/main" id="{2C664226-F6C5-C8BF-B413-03E6F08C5FDB}"/>
              </a:ext>
            </a:extLst>
          </p:cNvPr>
          <p:cNvSpPr>
            <a:spLocks noGrp="1"/>
          </p:cNvSpPr>
          <p:nvPr>
            <p:ph type="ftr" sz="quarter" idx="3"/>
          </p:nvPr>
        </p:nvSpPr>
        <p:spPr/>
        <p:txBody>
          <a:bodyPr/>
          <a:lstStyle/>
          <a:p>
            <a:r>
              <a:rPr lang="en-GB"/>
              <a:t>Migdal Effect in XLZD – Lorenzo Principe - CDM Meeting 2025</a:t>
            </a:r>
            <a:endParaRPr lang="en-GB" dirty="0"/>
          </a:p>
        </p:txBody>
      </p:sp>
      <p:pic>
        <p:nvPicPr>
          <p:cNvPr id="3" name="Picture 2" descr="A diagram of different colors&#10;&#10;AI-generated content may be incorrect.">
            <a:extLst>
              <a:ext uri="{FF2B5EF4-FFF2-40B4-BE49-F238E27FC236}">
                <a16:creationId xmlns:a16="http://schemas.microsoft.com/office/drawing/2014/main" id="{69CAEE0A-A1EC-5F99-7DD8-0E4130F04D3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8947" y="1167173"/>
            <a:ext cx="6826795" cy="4979088"/>
          </a:xfrm>
          <a:prstGeom prst="rect">
            <a:avLst/>
          </a:prstGeom>
        </p:spPr>
      </p:pic>
      <p:sp>
        <p:nvSpPr>
          <p:cNvPr id="6" name="TextBox 5">
            <a:extLst>
              <a:ext uri="{FF2B5EF4-FFF2-40B4-BE49-F238E27FC236}">
                <a16:creationId xmlns:a16="http://schemas.microsoft.com/office/drawing/2014/main" id="{943C184F-9D6C-166B-E29C-B5D812796744}"/>
              </a:ext>
            </a:extLst>
          </p:cNvPr>
          <p:cNvSpPr txBox="1"/>
          <p:nvPr/>
        </p:nvSpPr>
        <p:spPr>
          <a:xfrm>
            <a:off x="7137042" y="1167173"/>
            <a:ext cx="4022053" cy="830997"/>
          </a:xfrm>
          <a:prstGeom prst="rect">
            <a:avLst/>
          </a:prstGeom>
          <a:noFill/>
        </p:spPr>
        <p:txBody>
          <a:bodyPr wrap="square" rtlCol="0">
            <a:spAutoFit/>
          </a:bodyPr>
          <a:lstStyle/>
          <a:p>
            <a:pPr algn="ctr"/>
            <a:r>
              <a:rPr lang="en-GB" sz="2400" b="1" dirty="0"/>
              <a:t>Different technologies</a:t>
            </a:r>
          </a:p>
          <a:p>
            <a:pPr algn="ctr"/>
            <a:r>
              <a:rPr lang="en-GB" sz="2400" b="1" dirty="0"/>
              <a:t>One shared phase space</a:t>
            </a:r>
          </a:p>
        </p:txBody>
      </p:sp>
      <p:sp>
        <p:nvSpPr>
          <p:cNvPr id="8" name="TextBox 7">
            <a:extLst>
              <a:ext uri="{FF2B5EF4-FFF2-40B4-BE49-F238E27FC236}">
                <a16:creationId xmlns:a16="http://schemas.microsoft.com/office/drawing/2014/main" id="{6ECB20CF-2D26-D9C3-EB51-F40F57D71978}"/>
              </a:ext>
            </a:extLst>
          </p:cNvPr>
          <p:cNvSpPr txBox="1"/>
          <p:nvPr/>
        </p:nvSpPr>
        <p:spPr>
          <a:xfrm>
            <a:off x="6995742" y="2505760"/>
            <a:ext cx="4304652" cy="646331"/>
          </a:xfrm>
          <a:prstGeom prst="rect">
            <a:avLst/>
          </a:prstGeom>
          <a:noFill/>
        </p:spPr>
        <p:txBody>
          <a:bodyPr wrap="square" rtlCol="0">
            <a:spAutoFit/>
          </a:bodyPr>
          <a:lstStyle/>
          <a:p>
            <a:pPr algn="ctr"/>
            <a:r>
              <a:rPr lang="en-GB" sz="2000" dirty="0"/>
              <a:t>Common astrophysics assumptions</a:t>
            </a:r>
          </a:p>
          <a:p>
            <a:pPr algn="ctr"/>
            <a:r>
              <a:rPr lang="en-GB" sz="1600" i="1" dirty="0">
                <a:solidFill>
                  <a:schemeClr val="bg1">
                    <a:lumMod val="50000"/>
                  </a:schemeClr>
                </a:solidFill>
              </a:rPr>
              <a:t>Standardised Halo Model</a:t>
            </a:r>
          </a:p>
        </p:txBody>
      </p:sp>
      <p:sp>
        <p:nvSpPr>
          <p:cNvPr id="10" name="TextBox 9">
            <a:extLst>
              <a:ext uri="{FF2B5EF4-FFF2-40B4-BE49-F238E27FC236}">
                <a16:creationId xmlns:a16="http://schemas.microsoft.com/office/drawing/2014/main" id="{5A59D299-0106-DD78-D8EB-EC9081382BB5}"/>
              </a:ext>
            </a:extLst>
          </p:cNvPr>
          <p:cNvSpPr txBox="1"/>
          <p:nvPr/>
        </p:nvSpPr>
        <p:spPr>
          <a:xfrm>
            <a:off x="6995742" y="4634309"/>
            <a:ext cx="4304652" cy="1138773"/>
          </a:xfrm>
          <a:prstGeom prst="rect">
            <a:avLst/>
          </a:prstGeom>
          <a:noFill/>
        </p:spPr>
        <p:txBody>
          <a:bodyPr wrap="square" rtlCol="0">
            <a:spAutoFit/>
          </a:bodyPr>
          <a:lstStyle/>
          <a:p>
            <a:pPr algn="ctr"/>
            <a:r>
              <a:rPr lang="en-GB" sz="2000" dirty="0"/>
              <a:t>Common analysis conventions</a:t>
            </a:r>
          </a:p>
          <a:p>
            <a:pPr algn="ctr"/>
            <a:r>
              <a:rPr lang="en-GB" sz="1600" i="1" dirty="0">
                <a:solidFill>
                  <a:schemeClr val="bg1">
                    <a:lumMod val="50000"/>
                  </a:schemeClr>
                </a:solidFill>
              </a:rPr>
              <a:t>Profile Likelihood Ratio method</a:t>
            </a:r>
          </a:p>
          <a:p>
            <a:pPr algn="ctr"/>
            <a:r>
              <a:rPr lang="en-GB" sz="1600" i="1" dirty="0">
                <a:solidFill>
                  <a:schemeClr val="bg1">
                    <a:lumMod val="50000"/>
                  </a:schemeClr>
                </a:solidFill>
              </a:rPr>
              <a:t>Power-Constrained Limits</a:t>
            </a:r>
          </a:p>
          <a:p>
            <a:pPr algn="ctr"/>
            <a:r>
              <a:rPr lang="en-GB" sz="1600" i="1" dirty="0">
                <a:solidFill>
                  <a:schemeClr val="bg1">
                    <a:lumMod val="50000"/>
                  </a:schemeClr>
                </a:solidFill>
              </a:rPr>
              <a:t>90% Confidence Intervals</a:t>
            </a:r>
          </a:p>
        </p:txBody>
      </p:sp>
      <p:sp>
        <p:nvSpPr>
          <p:cNvPr id="14" name="TextBox 13">
            <a:extLst>
              <a:ext uri="{FF2B5EF4-FFF2-40B4-BE49-F238E27FC236}">
                <a16:creationId xmlns:a16="http://schemas.microsoft.com/office/drawing/2014/main" id="{355FB5F8-6DA2-98BC-2A76-F7D1B207F19E}"/>
              </a:ext>
            </a:extLst>
          </p:cNvPr>
          <p:cNvSpPr txBox="1"/>
          <p:nvPr/>
        </p:nvSpPr>
        <p:spPr>
          <a:xfrm>
            <a:off x="6995742" y="3419606"/>
            <a:ext cx="4304652" cy="892552"/>
          </a:xfrm>
          <a:prstGeom prst="rect">
            <a:avLst/>
          </a:prstGeom>
          <a:noFill/>
        </p:spPr>
        <p:txBody>
          <a:bodyPr wrap="square" rtlCol="0">
            <a:spAutoFit/>
          </a:bodyPr>
          <a:lstStyle/>
          <a:p>
            <a:pPr algn="ctr"/>
            <a:r>
              <a:rPr lang="en-GB" sz="2000" dirty="0"/>
              <a:t>Common signal models</a:t>
            </a:r>
          </a:p>
          <a:p>
            <a:pPr algn="ctr"/>
            <a:r>
              <a:rPr lang="en-GB" sz="1600" i="1" dirty="0">
                <a:solidFill>
                  <a:schemeClr val="bg1">
                    <a:lumMod val="50000"/>
                  </a:schemeClr>
                </a:solidFill>
              </a:rPr>
              <a:t>Spin-independent &amp; spin-dependent channels</a:t>
            </a:r>
          </a:p>
          <a:p>
            <a:pPr algn="ctr"/>
            <a:r>
              <a:rPr lang="en-GB" sz="1600" i="1" dirty="0">
                <a:solidFill>
                  <a:schemeClr val="bg1">
                    <a:lumMod val="50000"/>
                  </a:schemeClr>
                </a:solidFill>
              </a:rPr>
              <a:t>Standard nuclear response functions</a:t>
            </a:r>
          </a:p>
        </p:txBody>
      </p:sp>
      <p:pic>
        <p:nvPicPr>
          <p:cNvPr id="19" name="Graphic 18" descr="Solar system outline">
            <a:extLst>
              <a:ext uri="{FF2B5EF4-FFF2-40B4-BE49-F238E27FC236}">
                <a16:creationId xmlns:a16="http://schemas.microsoft.com/office/drawing/2014/main" id="{FB072AF7-0F76-95D7-2126-C019668686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2371725"/>
            <a:ext cx="914400" cy="914400"/>
          </a:xfrm>
          <a:prstGeom prst="rect">
            <a:avLst/>
          </a:prstGeom>
        </p:spPr>
      </p:pic>
      <p:pic>
        <p:nvPicPr>
          <p:cNvPr id="26" name="Graphic 25" descr="Normal Distribution outline">
            <a:extLst>
              <a:ext uri="{FF2B5EF4-FFF2-40B4-BE49-F238E27FC236}">
                <a16:creationId xmlns:a16="http://schemas.microsoft.com/office/drawing/2014/main" id="{1CD36649-70F5-A09A-2B6A-C1FC1EEC40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00394" y="4746495"/>
            <a:ext cx="914400" cy="914400"/>
          </a:xfrm>
          <a:prstGeom prst="rect">
            <a:avLst/>
          </a:prstGeom>
        </p:spPr>
      </p:pic>
      <p:pic>
        <p:nvPicPr>
          <p:cNvPr id="30" name="Graphic 29" descr="Atom outline">
            <a:extLst>
              <a:ext uri="{FF2B5EF4-FFF2-40B4-BE49-F238E27FC236}">
                <a16:creationId xmlns:a16="http://schemas.microsoft.com/office/drawing/2014/main" id="{9F4BA9BB-F666-8CF7-160D-8D18974CD2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77600" y="3503017"/>
            <a:ext cx="914400" cy="914400"/>
          </a:xfrm>
          <a:prstGeom prst="rect">
            <a:avLst/>
          </a:prstGeom>
        </p:spPr>
      </p:pic>
      <p:sp>
        <p:nvSpPr>
          <p:cNvPr id="12" name="TextBox 11">
            <a:extLst>
              <a:ext uri="{FF2B5EF4-FFF2-40B4-BE49-F238E27FC236}">
                <a16:creationId xmlns:a16="http://schemas.microsoft.com/office/drawing/2014/main" id="{4ED67B8D-BD3C-AB2B-92A1-21FC438F9CEB}"/>
              </a:ext>
            </a:extLst>
          </p:cNvPr>
          <p:cNvSpPr txBox="1"/>
          <p:nvPr/>
        </p:nvSpPr>
        <p:spPr>
          <a:xfrm>
            <a:off x="6882272" y="6102160"/>
            <a:ext cx="4531592" cy="307777"/>
          </a:xfrm>
          <a:prstGeom prst="rect">
            <a:avLst/>
          </a:prstGeom>
          <a:noFill/>
        </p:spPr>
        <p:txBody>
          <a:bodyPr wrap="square">
            <a:spAutoFit/>
          </a:bodyPr>
          <a:lstStyle/>
          <a:p>
            <a:pPr algn="ctr"/>
            <a:r>
              <a:rPr lang="fr-FR" sz="1400" dirty="0"/>
              <a:t>White Paper: </a:t>
            </a:r>
            <a:r>
              <a:rPr lang="fr-FR" sz="1400" dirty="0" err="1"/>
              <a:t>Eur</a:t>
            </a:r>
            <a:r>
              <a:rPr lang="fr-FR" sz="1400" dirty="0"/>
              <a:t>. Phys. J. C 81, 907 (2021)</a:t>
            </a:r>
            <a:endParaRPr lang="en-GB" sz="1400" dirty="0"/>
          </a:p>
        </p:txBody>
      </p:sp>
    </p:spTree>
    <p:extLst>
      <p:ext uri="{BB962C8B-B14F-4D97-AF65-F5344CB8AC3E}">
        <p14:creationId xmlns:p14="http://schemas.microsoft.com/office/powerpoint/2010/main" val="35076096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p:bldP spid="10" grpId="0"/>
      <p:bldP spid="1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C2B6B-A271-0210-31AF-120FFEB443BD}"/>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0A7D1A00-7BD0-B6F9-B9CD-D81E3E154863}"/>
              </a:ext>
            </a:extLst>
          </p:cNvPr>
          <p:cNvSpPr txBox="1"/>
          <p:nvPr/>
        </p:nvSpPr>
        <p:spPr>
          <a:xfrm>
            <a:off x="168947" y="6146261"/>
            <a:ext cx="6165797" cy="261610"/>
          </a:xfrm>
          <a:prstGeom prst="rect">
            <a:avLst/>
          </a:prstGeom>
          <a:noFill/>
        </p:spPr>
        <p:txBody>
          <a:bodyPr wrap="square" rtlCol="0">
            <a:spAutoFit/>
          </a:bodyPr>
          <a:lstStyle/>
          <a:p>
            <a:r>
              <a:rPr lang="en-GB" sz="1100" dirty="0">
                <a:solidFill>
                  <a:schemeClr val="bg1">
                    <a:lumMod val="50000"/>
                  </a:schemeClr>
                </a:solidFill>
              </a:rPr>
              <a:t>Plot made using Ciaran O'Hare’s code: </a:t>
            </a:r>
            <a:r>
              <a:rPr lang="en-GB" sz="1100" dirty="0">
                <a:solidFill>
                  <a:schemeClr val="bg1">
                    <a:lumMod val="50000"/>
                  </a:schemeClr>
                </a:solidFill>
                <a:hlinkClick r:id="rId2"/>
              </a:rPr>
              <a:t>github.com/</a:t>
            </a:r>
            <a:r>
              <a:rPr lang="en-GB" sz="1100" dirty="0" err="1">
                <a:solidFill>
                  <a:schemeClr val="bg1">
                    <a:lumMod val="50000"/>
                  </a:schemeClr>
                </a:solidFill>
                <a:hlinkClick r:id="rId2"/>
              </a:rPr>
              <a:t>cajohare</a:t>
            </a:r>
            <a:r>
              <a:rPr lang="en-GB" sz="1100" dirty="0">
                <a:solidFill>
                  <a:schemeClr val="bg1">
                    <a:lumMod val="50000"/>
                  </a:schemeClr>
                </a:solidFill>
                <a:hlinkClick r:id="rId2"/>
              </a:rPr>
              <a:t>/</a:t>
            </a:r>
            <a:r>
              <a:rPr lang="en-GB" sz="1100" dirty="0" err="1">
                <a:solidFill>
                  <a:schemeClr val="bg1">
                    <a:lumMod val="50000"/>
                  </a:schemeClr>
                </a:solidFill>
                <a:hlinkClick r:id="rId2"/>
              </a:rPr>
              <a:t>DirectDetectionPlots.git</a:t>
            </a:r>
            <a:endParaRPr lang="en-GB" sz="1100" dirty="0">
              <a:solidFill>
                <a:schemeClr val="bg1">
                  <a:lumMod val="50000"/>
                </a:schemeClr>
              </a:solidFill>
            </a:endParaRPr>
          </a:p>
        </p:txBody>
      </p:sp>
      <p:sp>
        <p:nvSpPr>
          <p:cNvPr id="5" name="Title 4">
            <a:extLst>
              <a:ext uri="{FF2B5EF4-FFF2-40B4-BE49-F238E27FC236}">
                <a16:creationId xmlns:a16="http://schemas.microsoft.com/office/drawing/2014/main" id="{B71E9C5A-77FD-B51D-87C8-CDD55755E82C}"/>
              </a:ext>
            </a:extLst>
          </p:cNvPr>
          <p:cNvSpPr>
            <a:spLocks noGrp="1"/>
          </p:cNvSpPr>
          <p:nvPr>
            <p:ph type="title"/>
          </p:nvPr>
        </p:nvSpPr>
        <p:spPr/>
        <p:txBody>
          <a:bodyPr/>
          <a:lstStyle/>
          <a:p>
            <a:r>
              <a:rPr lang="en-GB" dirty="0"/>
              <a:t>WIMP Direct Detection experiments</a:t>
            </a:r>
          </a:p>
        </p:txBody>
      </p:sp>
      <p:sp>
        <p:nvSpPr>
          <p:cNvPr id="31" name="Slide Number Placeholder 30">
            <a:extLst>
              <a:ext uri="{FF2B5EF4-FFF2-40B4-BE49-F238E27FC236}">
                <a16:creationId xmlns:a16="http://schemas.microsoft.com/office/drawing/2014/main" id="{2D433931-9CF6-5E34-B465-B144F31CD0D9}"/>
              </a:ext>
            </a:extLst>
          </p:cNvPr>
          <p:cNvSpPr>
            <a:spLocks noGrp="1"/>
          </p:cNvSpPr>
          <p:nvPr>
            <p:ph type="sldNum" sz="quarter" idx="4"/>
          </p:nvPr>
        </p:nvSpPr>
        <p:spPr/>
        <p:txBody>
          <a:bodyPr/>
          <a:lstStyle/>
          <a:p>
            <a:fld id="{B545420C-B04E-4537-A50E-A6C5C9FE5166}" type="slidenum">
              <a:rPr lang="en-GB" smtClean="0"/>
              <a:pPr/>
              <a:t>6</a:t>
            </a:fld>
            <a:endParaRPr lang="en-GB" dirty="0"/>
          </a:p>
        </p:txBody>
      </p:sp>
      <p:sp>
        <p:nvSpPr>
          <p:cNvPr id="28" name="Footer Placeholder 27">
            <a:extLst>
              <a:ext uri="{FF2B5EF4-FFF2-40B4-BE49-F238E27FC236}">
                <a16:creationId xmlns:a16="http://schemas.microsoft.com/office/drawing/2014/main" id="{42D49C8E-BF85-B852-1D86-7EC08847ED92}"/>
              </a:ext>
            </a:extLst>
          </p:cNvPr>
          <p:cNvSpPr>
            <a:spLocks noGrp="1"/>
          </p:cNvSpPr>
          <p:nvPr>
            <p:ph type="ftr" sz="quarter" idx="3"/>
          </p:nvPr>
        </p:nvSpPr>
        <p:spPr/>
        <p:txBody>
          <a:bodyPr/>
          <a:lstStyle/>
          <a:p>
            <a:r>
              <a:rPr lang="en-GB"/>
              <a:t>Migdal Effect in XLZD – Lorenzo Principe - CDM Meeting 2025</a:t>
            </a:r>
            <a:endParaRPr lang="en-GB" dirty="0"/>
          </a:p>
        </p:txBody>
      </p:sp>
      <p:pic>
        <p:nvPicPr>
          <p:cNvPr id="3" name="!!Plot">
            <a:extLst>
              <a:ext uri="{FF2B5EF4-FFF2-40B4-BE49-F238E27FC236}">
                <a16:creationId xmlns:a16="http://schemas.microsoft.com/office/drawing/2014/main" id="{DB429DF3-AA8F-D724-F644-27D1A336502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8947" y="2731138"/>
            <a:ext cx="4682453" cy="3415122"/>
          </a:xfrm>
          <a:prstGeom prst="rect">
            <a:avLst/>
          </a:prstGeom>
        </p:spPr>
      </p:pic>
      <p:sp>
        <p:nvSpPr>
          <p:cNvPr id="6" name="TextBox 5">
            <a:extLst>
              <a:ext uri="{FF2B5EF4-FFF2-40B4-BE49-F238E27FC236}">
                <a16:creationId xmlns:a16="http://schemas.microsoft.com/office/drawing/2014/main" id="{86AB9478-5E0A-1D88-ED1E-76B6C5506620}"/>
              </a:ext>
            </a:extLst>
          </p:cNvPr>
          <p:cNvSpPr txBox="1"/>
          <p:nvPr/>
        </p:nvSpPr>
        <p:spPr>
          <a:xfrm>
            <a:off x="-494673" y="847946"/>
            <a:ext cx="7200273" cy="461665"/>
          </a:xfrm>
          <a:prstGeom prst="rect">
            <a:avLst/>
          </a:prstGeom>
          <a:noFill/>
        </p:spPr>
        <p:txBody>
          <a:bodyPr wrap="square" rtlCol="0">
            <a:spAutoFit/>
          </a:bodyPr>
          <a:lstStyle/>
          <a:p>
            <a:pPr algn="ctr"/>
            <a:r>
              <a:rPr lang="en-GB" sz="2400" b="1" dirty="0"/>
              <a:t>Liquid Xenon Time Projection Chambers</a:t>
            </a:r>
          </a:p>
        </p:txBody>
      </p:sp>
      <p:pic>
        <p:nvPicPr>
          <p:cNvPr id="4" name="Google Shape;210;p34">
            <a:extLst>
              <a:ext uri="{FF2B5EF4-FFF2-40B4-BE49-F238E27FC236}">
                <a16:creationId xmlns:a16="http://schemas.microsoft.com/office/drawing/2014/main" id="{A14B43BD-108A-00E3-C407-5F7DA6F911AF}"/>
              </a:ext>
            </a:extLst>
          </p:cNvPr>
          <p:cNvPicPr preferRelativeResize="0"/>
          <p:nvPr/>
        </p:nvPicPr>
        <p:blipFill rotWithShape="1">
          <a:blip r:embed="rId4">
            <a:alphaModFix/>
          </a:blip>
          <a:srcRect/>
          <a:stretch/>
        </p:blipFill>
        <p:spPr>
          <a:xfrm>
            <a:off x="8536363" y="1070629"/>
            <a:ext cx="1195682" cy="1673029"/>
          </a:xfrm>
          <a:prstGeom prst="roundRect">
            <a:avLst>
              <a:gd name="adj" fmla="val 16667"/>
            </a:avLst>
          </a:prstGeom>
          <a:noFill/>
          <a:ln>
            <a:noFill/>
          </a:ln>
        </p:spPr>
      </p:pic>
      <p:pic>
        <p:nvPicPr>
          <p:cNvPr id="7" name="Google Shape;215;p34">
            <a:extLst>
              <a:ext uri="{FF2B5EF4-FFF2-40B4-BE49-F238E27FC236}">
                <a16:creationId xmlns:a16="http://schemas.microsoft.com/office/drawing/2014/main" id="{0CEB9F47-F599-19C2-6142-9CFC7D548EDE}"/>
              </a:ext>
            </a:extLst>
          </p:cNvPr>
          <p:cNvPicPr preferRelativeResize="0"/>
          <p:nvPr/>
        </p:nvPicPr>
        <p:blipFill>
          <a:blip r:embed="rId5">
            <a:alphaModFix/>
          </a:blip>
          <a:stretch>
            <a:fillRect/>
          </a:stretch>
        </p:blipFill>
        <p:spPr>
          <a:xfrm>
            <a:off x="10008227" y="363996"/>
            <a:ext cx="1624346" cy="2379662"/>
          </a:xfrm>
          <a:prstGeom prst="roundRect">
            <a:avLst>
              <a:gd name="adj" fmla="val 16667"/>
            </a:avLst>
          </a:prstGeom>
          <a:noFill/>
          <a:ln>
            <a:noFill/>
          </a:ln>
        </p:spPr>
      </p:pic>
      <p:pic>
        <p:nvPicPr>
          <p:cNvPr id="15" name="Google Shape;213;p34">
            <a:extLst>
              <a:ext uri="{FF2B5EF4-FFF2-40B4-BE49-F238E27FC236}">
                <a16:creationId xmlns:a16="http://schemas.microsoft.com/office/drawing/2014/main" id="{11C615F8-5240-21E2-1EA6-5324BDC707F8}"/>
              </a:ext>
            </a:extLst>
          </p:cNvPr>
          <p:cNvPicPr preferRelativeResize="0"/>
          <p:nvPr/>
        </p:nvPicPr>
        <p:blipFill>
          <a:blip r:embed="rId6">
            <a:alphaModFix/>
          </a:blip>
          <a:stretch>
            <a:fillRect/>
          </a:stretch>
        </p:blipFill>
        <p:spPr>
          <a:xfrm>
            <a:off x="5849243" y="2299033"/>
            <a:ext cx="314275" cy="444625"/>
          </a:xfrm>
          <a:prstGeom prst="roundRect">
            <a:avLst>
              <a:gd name="adj" fmla="val 16667"/>
            </a:avLst>
          </a:prstGeom>
          <a:noFill/>
          <a:ln>
            <a:noFill/>
          </a:ln>
        </p:spPr>
      </p:pic>
      <p:pic>
        <p:nvPicPr>
          <p:cNvPr id="16" name="Google Shape;211;p34">
            <a:extLst>
              <a:ext uri="{FF2B5EF4-FFF2-40B4-BE49-F238E27FC236}">
                <a16:creationId xmlns:a16="http://schemas.microsoft.com/office/drawing/2014/main" id="{BDC01108-2E35-AD53-DE36-278EF50D1BE0}"/>
              </a:ext>
            </a:extLst>
          </p:cNvPr>
          <p:cNvPicPr preferRelativeResize="0"/>
          <p:nvPr/>
        </p:nvPicPr>
        <p:blipFill>
          <a:blip r:embed="rId7">
            <a:alphaModFix/>
          </a:blip>
          <a:stretch>
            <a:fillRect/>
          </a:stretch>
        </p:blipFill>
        <p:spPr>
          <a:xfrm>
            <a:off x="7478863" y="2112720"/>
            <a:ext cx="450426" cy="630938"/>
          </a:xfrm>
          <a:prstGeom prst="roundRect">
            <a:avLst>
              <a:gd name="adj" fmla="val 16667"/>
            </a:avLst>
          </a:prstGeom>
          <a:noFill/>
          <a:ln>
            <a:noFill/>
          </a:ln>
        </p:spPr>
      </p:pic>
      <p:pic>
        <p:nvPicPr>
          <p:cNvPr id="46" name="Graphic 24">
            <a:extLst>
              <a:ext uri="{FF2B5EF4-FFF2-40B4-BE49-F238E27FC236}">
                <a16:creationId xmlns:a16="http://schemas.microsoft.com/office/drawing/2014/main" id="{2858714B-692E-F620-CF4C-57F6C628EE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765073" y="2774801"/>
            <a:ext cx="7426927" cy="3425504"/>
          </a:xfrm>
          <a:prstGeom prst="rect">
            <a:avLst/>
          </a:prstGeom>
        </p:spPr>
      </p:pic>
      <p:sp>
        <p:nvSpPr>
          <p:cNvPr id="47" name="TextBox 46">
            <a:extLst>
              <a:ext uri="{FF2B5EF4-FFF2-40B4-BE49-F238E27FC236}">
                <a16:creationId xmlns:a16="http://schemas.microsoft.com/office/drawing/2014/main" id="{7AAF9EED-76FC-DD5A-8C65-8EB85299157F}"/>
              </a:ext>
            </a:extLst>
          </p:cNvPr>
          <p:cNvSpPr txBox="1"/>
          <p:nvPr/>
        </p:nvSpPr>
        <p:spPr>
          <a:xfrm>
            <a:off x="7172997" y="6123543"/>
            <a:ext cx="5019003" cy="369332"/>
          </a:xfrm>
          <a:prstGeom prst="rect">
            <a:avLst/>
          </a:prstGeom>
          <a:noFill/>
        </p:spPr>
        <p:txBody>
          <a:bodyPr wrap="square" rtlCol="0">
            <a:spAutoFit/>
          </a:bodyPr>
          <a:lstStyle/>
          <a:p>
            <a:pPr algn="r"/>
            <a:r>
              <a:rPr lang="en-GB" dirty="0"/>
              <a:t>Similar evolution for </a:t>
            </a:r>
            <a:r>
              <a:rPr lang="en-GB" dirty="0" err="1"/>
              <a:t>PandaX</a:t>
            </a:r>
            <a:r>
              <a:rPr lang="en-GB" dirty="0"/>
              <a:t> experiments</a:t>
            </a:r>
          </a:p>
        </p:txBody>
      </p:sp>
      <p:sp>
        <p:nvSpPr>
          <p:cNvPr id="48" name="TextBox 47">
            <a:extLst>
              <a:ext uri="{FF2B5EF4-FFF2-40B4-BE49-F238E27FC236}">
                <a16:creationId xmlns:a16="http://schemas.microsoft.com/office/drawing/2014/main" id="{F946FC50-8E1D-A8BE-92A0-B2EC430DC4CE}"/>
              </a:ext>
            </a:extLst>
          </p:cNvPr>
          <p:cNvSpPr txBox="1"/>
          <p:nvPr/>
        </p:nvSpPr>
        <p:spPr>
          <a:xfrm>
            <a:off x="247650" y="1454150"/>
            <a:ext cx="6299200" cy="369332"/>
          </a:xfrm>
          <a:prstGeom prst="rect">
            <a:avLst/>
          </a:prstGeom>
          <a:noFill/>
        </p:spPr>
        <p:txBody>
          <a:bodyPr wrap="square" rtlCol="0">
            <a:spAutoFit/>
          </a:bodyPr>
          <a:lstStyle/>
          <a:p>
            <a:r>
              <a:rPr lang="en-GB" dirty="0"/>
              <a:t>Early prototypes demonstrated the feasibility of LXe TPCs</a:t>
            </a:r>
          </a:p>
        </p:txBody>
      </p:sp>
      <p:sp>
        <p:nvSpPr>
          <p:cNvPr id="49" name="TextBox 48">
            <a:extLst>
              <a:ext uri="{FF2B5EF4-FFF2-40B4-BE49-F238E27FC236}">
                <a16:creationId xmlns:a16="http://schemas.microsoft.com/office/drawing/2014/main" id="{CE0AB3F0-4D32-7DD8-71C2-FC8FAB2906C8}"/>
              </a:ext>
            </a:extLst>
          </p:cNvPr>
          <p:cNvSpPr txBox="1"/>
          <p:nvPr/>
        </p:nvSpPr>
        <p:spPr>
          <a:xfrm>
            <a:off x="247649" y="1914130"/>
            <a:ext cx="5601593" cy="369332"/>
          </a:xfrm>
          <a:prstGeom prst="rect">
            <a:avLst/>
          </a:prstGeom>
          <a:noFill/>
        </p:spPr>
        <p:txBody>
          <a:bodyPr wrap="square" rtlCol="0">
            <a:spAutoFit/>
          </a:bodyPr>
          <a:lstStyle/>
          <a:p>
            <a:r>
              <a:rPr lang="en-GB" dirty="0"/>
              <a:t>Detector scaling enables increasingly stringent limits</a:t>
            </a:r>
          </a:p>
        </p:txBody>
      </p:sp>
    </p:spTree>
    <p:extLst>
      <p:ext uri="{BB962C8B-B14F-4D97-AF65-F5344CB8AC3E}">
        <p14:creationId xmlns:p14="http://schemas.microsoft.com/office/powerpoint/2010/main" val="4546268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5B07B-63D2-3B8A-DDB8-5537F7C9DEC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5B2B463-C714-764B-69A7-E79407AB319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2663" b="9701"/>
          <a:stretch>
            <a:fillRect/>
          </a:stretch>
        </p:blipFill>
        <p:spPr>
          <a:xfrm>
            <a:off x="7332624" y="-98038"/>
            <a:ext cx="5236576" cy="5749333"/>
          </a:xfrm>
          <a:prstGeom prst="rect">
            <a:avLst/>
          </a:prstGeom>
        </p:spPr>
      </p:pic>
      <p:pic>
        <p:nvPicPr>
          <p:cNvPr id="9" name="Picture 2">
            <a:extLst>
              <a:ext uri="{FF2B5EF4-FFF2-40B4-BE49-F238E27FC236}">
                <a16:creationId xmlns:a16="http://schemas.microsoft.com/office/drawing/2014/main" id="{7B4D85AC-9AC1-EAC1-5E8B-0B553EC70D61}"/>
              </a:ext>
            </a:extLst>
          </p:cNvPr>
          <p:cNvPicPr>
            <a:picLocks noChangeAspect="1" noChangeArrowheads="1"/>
          </p:cNvPicPr>
          <p:nvPr>
            <p:custDataLst>
              <p:tags r:id="rId1"/>
            </p:custDataLst>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168947" y="15875"/>
            <a:ext cx="2850822" cy="12795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96F0B61-6F88-89D7-152D-EBD73EF816E9}"/>
              </a:ext>
            </a:extLst>
          </p:cNvPr>
          <p:cNvSpPr txBox="1"/>
          <p:nvPr/>
        </p:nvSpPr>
        <p:spPr>
          <a:xfrm>
            <a:off x="168947" y="1377861"/>
            <a:ext cx="4849446" cy="1200329"/>
          </a:xfrm>
          <a:prstGeom prst="rect">
            <a:avLst/>
          </a:prstGeom>
          <a:noFill/>
        </p:spPr>
        <p:txBody>
          <a:bodyPr wrap="square" rtlCol="0">
            <a:spAutoFit/>
          </a:bodyPr>
          <a:lstStyle/>
          <a:p>
            <a:r>
              <a:rPr lang="en-GB" dirty="0"/>
              <a:t>International Collaboration of Collaborations:</a:t>
            </a:r>
          </a:p>
          <a:p>
            <a:pPr marL="285750" indent="-285750">
              <a:buFont typeface="Arial" panose="020B0604020202020204" pitchFamily="34" charset="0"/>
              <a:buChar char="•"/>
            </a:pPr>
            <a:r>
              <a:rPr lang="en-GB" b="1" dirty="0"/>
              <a:t>X</a:t>
            </a:r>
            <a:r>
              <a:rPr lang="en-GB" dirty="0"/>
              <a:t>ENON</a:t>
            </a:r>
          </a:p>
          <a:p>
            <a:pPr marL="285750" indent="-285750">
              <a:buFont typeface="Arial" panose="020B0604020202020204" pitchFamily="34" charset="0"/>
              <a:buChar char="•"/>
            </a:pPr>
            <a:r>
              <a:rPr lang="en-GB" b="1" dirty="0"/>
              <a:t>LZ</a:t>
            </a:r>
          </a:p>
          <a:p>
            <a:pPr marL="285750" indent="-285750">
              <a:buFont typeface="Arial" panose="020B0604020202020204" pitchFamily="34" charset="0"/>
              <a:buChar char="•"/>
            </a:pPr>
            <a:r>
              <a:rPr lang="en-GB" b="1" dirty="0"/>
              <a:t>D</a:t>
            </a:r>
            <a:r>
              <a:rPr lang="en-GB" dirty="0"/>
              <a:t>ARWIN (R&amp;D project)</a:t>
            </a:r>
          </a:p>
        </p:txBody>
      </p:sp>
      <p:pic>
        <p:nvPicPr>
          <p:cNvPr id="12" name="Fog plot" descr="A graph of a neutrino tog&#10;&#10;AI-generated content may be incorrect.">
            <a:extLst>
              <a:ext uri="{FF2B5EF4-FFF2-40B4-BE49-F238E27FC236}">
                <a16:creationId xmlns:a16="http://schemas.microsoft.com/office/drawing/2014/main" id="{A692E03C-5258-F2A5-D62A-AFD024DD1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617" y="2679700"/>
            <a:ext cx="4716036" cy="3439616"/>
          </a:xfrm>
          <a:prstGeom prst="rect">
            <a:avLst/>
          </a:prstGeom>
        </p:spPr>
      </p:pic>
      <p:pic>
        <p:nvPicPr>
          <p:cNvPr id="13" name="XLZD plot" descr="A black background with dotted lines&#10;&#10;AI-generated content may be incorrect.">
            <a:extLst>
              <a:ext uri="{FF2B5EF4-FFF2-40B4-BE49-F238E27FC236}">
                <a16:creationId xmlns:a16="http://schemas.microsoft.com/office/drawing/2014/main" id="{EE6A1313-AE97-C742-71CC-BE10B73E9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617" y="2679700"/>
            <a:ext cx="4716036" cy="3439616"/>
          </a:xfrm>
          <a:prstGeom prst="rect">
            <a:avLst/>
          </a:prstGeom>
        </p:spPr>
      </p:pic>
      <p:pic>
        <p:nvPicPr>
          <p:cNvPr id="16" name="!!Plot" descr="A diagram of a variety of colors&#10;&#10;AI-generated content may be incorrect.">
            <a:extLst>
              <a:ext uri="{FF2B5EF4-FFF2-40B4-BE49-F238E27FC236}">
                <a16:creationId xmlns:a16="http://schemas.microsoft.com/office/drawing/2014/main" id="{36981945-F171-7EDC-0F45-E7484AE549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617" y="2679700"/>
            <a:ext cx="4716036" cy="3439616"/>
          </a:xfrm>
          <a:prstGeom prst="rect">
            <a:avLst/>
          </a:prstGeom>
        </p:spPr>
      </p:pic>
      <p:sp>
        <p:nvSpPr>
          <p:cNvPr id="20" name="TextBox 19">
            <a:extLst>
              <a:ext uri="{FF2B5EF4-FFF2-40B4-BE49-F238E27FC236}">
                <a16:creationId xmlns:a16="http://schemas.microsoft.com/office/drawing/2014/main" id="{9B5DAA49-7254-30F7-C739-0EE556476370}"/>
              </a:ext>
            </a:extLst>
          </p:cNvPr>
          <p:cNvSpPr txBox="1"/>
          <p:nvPr/>
        </p:nvSpPr>
        <p:spPr>
          <a:xfrm>
            <a:off x="168947" y="6146261"/>
            <a:ext cx="6165797" cy="261610"/>
          </a:xfrm>
          <a:prstGeom prst="rect">
            <a:avLst/>
          </a:prstGeom>
          <a:noFill/>
        </p:spPr>
        <p:txBody>
          <a:bodyPr wrap="square" rtlCol="0">
            <a:spAutoFit/>
          </a:bodyPr>
          <a:lstStyle/>
          <a:p>
            <a:r>
              <a:rPr lang="en-GB" sz="1100" dirty="0">
                <a:solidFill>
                  <a:schemeClr val="bg1">
                    <a:lumMod val="50000"/>
                  </a:schemeClr>
                </a:solidFill>
              </a:rPr>
              <a:t>Plot made using Ciaran O'Hare’s code: </a:t>
            </a:r>
            <a:r>
              <a:rPr lang="en-GB" sz="1100" dirty="0">
                <a:solidFill>
                  <a:schemeClr val="bg1">
                    <a:lumMod val="50000"/>
                  </a:schemeClr>
                </a:solidFill>
                <a:hlinkClick r:id="rId8"/>
              </a:rPr>
              <a:t>github.com/</a:t>
            </a:r>
            <a:r>
              <a:rPr lang="en-GB" sz="1100" dirty="0" err="1">
                <a:solidFill>
                  <a:schemeClr val="bg1">
                    <a:lumMod val="50000"/>
                  </a:schemeClr>
                </a:solidFill>
                <a:hlinkClick r:id="rId8"/>
              </a:rPr>
              <a:t>cajohare</a:t>
            </a:r>
            <a:r>
              <a:rPr lang="en-GB" sz="1100" dirty="0">
                <a:solidFill>
                  <a:schemeClr val="bg1">
                    <a:lumMod val="50000"/>
                  </a:schemeClr>
                </a:solidFill>
                <a:hlinkClick r:id="rId8"/>
              </a:rPr>
              <a:t>/</a:t>
            </a:r>
            <a:r>
              <a:rPr lang="en-GB" sz="1100" dirty="0" err="1">
                <a:solidFill>
                  <a:schemeClr val="bg1">
                    <a:lumMod val="50000"/>
                  </a:schemeClr>
                </a:solidFill>
                <a:hlinkClick r:id="rId8"/>
              </a:rPr>
              <a:t>DirectDetectionPlots.git</a:t>
            </a:r>
            <a:endParaRPr lang="en-GB" sz="1100" dirty="0">
              <a:solidFill>
                <a:schemeClr val="bg1">
                  <a:lumMod val="50000"/>
                </a:schemeClr>
              </a:solidFill>
            </a:endParaRPr>
          </a:p>
        </p:txBody>
      </p:sp>
      <p:sp>
        <p:nvSpPr>
          <p:cNvPr id="24" name="TextBox 23">
            <a:extLst>
              <a:ext uri="{FF2B5EF4-FFF2-40B4-BE49-F238E27FC236}">
                <a16:creationId xmlns:a16="http://schemas.microsoft.com/office/drawing/2014/main" id="{D7614118-B41E-19DE-F302-F52185F80A5C}"/>
              </a:ext>
            </a:extLst>
          </p:cNvPr>
          <p:cNvSpPr txBox="1"/>
          <p:nvPr/>
        </p:nvSpPr>
        <p:spPr>
          <a:xfrm>
            <a:off x="9251508" y="2084130"/>
            <a:ext cx="1555110" cy="1384995"/>
          </a:xfrm>
          <a:prstGeom prst="rect">
            <a:avLst/>
          </a:prstGeom>
          <a:noFill/>
        </p:spPr>
        <p:txBody>
          <a:bodyPr wrap="square" rtlCol="0" anchor="ctr">
            <a:spAutoFit/>
          </a:bodyPr>
          <a:lstStyle/>
          <a:p>
            <a:pPr algn="ctr"/>
            <a:r>
              <a:rPr lang="en-GB" sz="2800" b="1" dirty="0"/>
              <a:t>60-80 tonne LXe</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24BCD42-6F50-AC2F-14D9-2A06DD2C8C07}"/>
                  </a:ext>
                </a:extLst>
              </p:cNvPr>
              <p:cNvSpPr txBox="1"/>
              <p:nvPr/>
            </p:nvSpPr>
            <p:spPr>
              <a:xfrm>
                <a:off x="5314175" y="2292299"/>
                <a:ext cx="3302000" cy="3416320"/>
              </a:xfrm>
              <a:prstGeom prst="rect">
                <a:avLst/>
              </a:prstGeom>
              <a:noFill/>
            </p:spPr>
            <p:txBody>
              <a:bodyPr wrap="square" rtlCol="0">
                <a:spAutoFit/>
              </a:bodyPr>
              <a:lstStyle/>
              <a:p>
                <a:r>
                  <a:rPr lang="en-GB" dirty="0"/>
                  <a:t>Nominal design:</a:t>
                </a:r>
              </a:p>
              <a:p>
                <a:pPr marL="285750" indent="-285750">
                  <a:buFont typeface="Arial" panose="020B0604020202020204" pitchFamily="34" charset="0"/>
                  <a:buChar char="•"/>
                </a:pPr>
                <a14:m>
                  <m:oMath xmlns:m="http://schemas.openxmlformats.org/officeDocument/2006/math">
                    <m:r>
                      <a:rPr lang="en-GB" b="0" i="1" smtClean="0">
                        <a:latin typeface="Cambria Math" panose="02040503050406030204" pitchFamily="18" charset="0"/>
                      </a:rPr>
                      <m:t>3 </m:t>
                    </m:r>
                    <m:r>
                      <m:rPr>
                        <m:nor/>
                      </m:rPr>
                      <a:rPr lang="en-GB" b="0" i="0" smtClean="0">
                        <a:latin typeface="Cambria Math" panose="02040503050406030204" pitchFamily="18" charset="0"/>
                      </a:rPr>
                      <m:t>m</m:t>
                    </m:r>
                    <m:r>
                      <m:rPr>
                        <m:nor/>
                      </m:rPr>
                      <a:rPr lang="en-GB" b="0" i="0" smtClean="0">
                        <a:latin typeface="Cambria Math" panose="02040503050406030204" pitchFamily="18" charset="0"/>
                      </a:rPr>
                      <m:t> </m:t>
                    </m:r>
                    <m:r>
                      <a:rPr lang="en-GB" b="0" i="1" smtClean="0">
                        <a:latin typeface="Cambria Math" panose="02040503050406030204" pitchFamily="18" charset="0"/>
                        <a:ea typeface="Cambria Math" panose="02040503050406030204" pitchFamily="18" charset="0"/>
                      </a:rPr>
                      <m:t>× 3</m:t>
                    </m:r>
                    <m:r>
                      <m:rPr>
                        <m:nor/>
                      </m:rPr>
                      <a:rPr lang="en-GB" b="0" i="0" smtClean="0">
                        <a:latin typeface="Cambria Math" panose="02040503050406030204" pitchFamily="18" charset="0"/>
                        <a:ea typeface="Cambria Math" panose="02040503050406030204" pitchFamily="18" charset="0"/>
                      </a:rPr>
                      <m:t> </m:t>
                    </m:r>
                    <m:r>
                      <m:rPr>
                        <m:nor/>
                      </m:rPr>
                      <a:rPr lang="en-GB" b="0" i="0" smtClean="0">
                        <a:latin typeface="Cambria Math" panose="02040503050406030204" pitchFamily="18" charset="0"/>
                        <a:ea typeface="Cambria Math" panose="02040503050406030204" pitchFamily="18" charset="0"/>
                      </a:rPr>
                      <m:t>m</m:t>
                    </m:r>
                  </m:oMath>
                </a14:m>
                <a:endParaRPr lang="en-GB" dirty="0"/>
              </a:p>
              <a:p>
                <a:pPr marL="285750" indent="-285750">
                  <a:buFont typeface="Arial" panose="020B0604020202020204" pitchFamily="34" charset="0"/>
                  <a:buChar char="•"/>
                </a:pPr>
                <a:r>
                  <a:rPr lang="en-GB" dirty="0"/>
                  <a:t>Drift field: 240-290 V/cm</a:t>
                </a:r>
              </a:p>
              <a:p>
                <a:pPr marL="285750" indent="-285750">
                  <a:buFont typeface="Arial" panose="020B0604020202020204" pitchFamily="34" charset="0"/>
                  <a:buChar char="•"/>
                </a:pPr>
                <a:r>
                  <a:rPr lang="en-GB" dirty="0"/>
                  <a:t>Extraction field: 6-8 kV/cm</a:t>
                </a:r>
              </a:p>
              <a:p>
                <a:pPr marL="285750" indent="-285750">
                  <a:buFont typeface="Arial" panose="020B0604020202020204" pitchFamily="34" charset="0"/>
                  <a:buChar char="•"/>
                </a:pPr>
                <a:r>
                  <a:rPr lang="en-IN" dirty="0">
                    <a:latin typeface="Montserrat" panose="00000500000000000000" pitchFamily="2" charset="0"/>
                  </a:rPr>
                  <a:t>~ 2200 PMTs</a:t>
                </a:r>
              </a:p>
              <a:p>
                <a:pPr marL="285750" indent="-285750">
                  <a:buFont typeface="Arial" panose="020B0604020202020204" pitchFamily="34" charset="0"/>
                  <a:buChar char="•"/>
                </a:pPr>
                <a:endParaRPr lang="en-IN" dirty="0">
                  <a:latin typeface="Montserrat" panose="00000500000000000000" pitchFamily="2" charset="0"/>
                </a:endParaRPr>
              </a:p>
              <a:p>
                <a:r>
                  <a:rPr lang="en-IN" dirty="0">
                    <a:latin typeface="Montserrat" panose="00000500000000000000" pitchFamily="2" charset="0"/>
                  </a:rPr>
                  <a:t>Possible locations:</a:t>
                </a:r>
              </a:p>
              <a:p>
                <a:pPr marL="285750" indent="-285750">
                  <a:buFont typeface="Arial" panose="020B0604020202020204" pitchFamily="34" charset="0"/>
                  <a:buChar char="•"/>
                </a:pPr>
                <a:r>
                  <a:rPr lang="en-IN" dirty="0">
                    <a:latin typeface="Montserrat" panose="00000500000000000000" pitchFamily="2" charset="0"/>
                  </a:rPr>
                  <a:t>LNGS (Italy)</a:t>
                </a:r>
              </a:p>
              <a:p>
                <a:pPr marL="285750" indent="-285750">
                  <a:buFont typeface="Arial" panose="020B0604020202020204" pitchFamily="34" charset="0"/>
                  <a:buChar char="•"/>
                </a:pPr>
                <a:r>
                  <a:rPr lang="en-IN" dirty="0" err="1">
                    <a:latin typeface="Montserrat" panose="00000500000000000000" pitchFamily="2" charset="0"/>
                  </a:rPr>
                  <a:t>Boulby</a:t>
                </a:r>
                <a:r>
                  <a:rPr lang="en-IN" dirty="0">
                    <a:latin typeface="Montserrat" panose="00000500000000000000" pitchFamily="2" charset="0"/>
                  </a:rPr>
                  <a:t> (UK)</a:t>
                </a:r>
              </a:p>
              <a:p>
                <a:pPr marL="285750" indent="-285750">
                  <a:buFont typeface="Arial" panose="020B0604020202020204" pitchFamily="34" charset="0"/>
                  <a:buChar char="•"/>
                </a:pPr>
                <a:r>
                  <a:rPr lang="en-IN" dirty="0">
                    <a:latin typeface="Montserrat" panose="00000500000000000000" pitchFamily="2" charset="0"/>
                  </a:rPr>
                  <a:t>SURF (USA)</a:t>
                </a:r>
              </a:p>
              <a:p>
                <a:pPr marL="285750" indent="-285750">
                  <a:buFont typeface="Arial" panose="020B0604020202020204" pitchFamily="34" charset="0"/>
                  <a:buChar char="•"/>
                </a:pPr>
                <a:r>
                  <a:rPr lang="en-IN" dirty="0">
                    <a:latin typeface="Montserrat" panose="00000500000000000000" pitchFamily="2" charset="0"/>
                  </a:rPr>
                  <a:t>SNOLAB (Canada)</a:t>
                </a:r>
              </a:p>
              <a:p>
                <a:pPr marL="285750" indent="-285750">
                  <a:buFont typeface="Arial" panose="020B0604020202020204" pitchFamily="34" charset="0"/>
                  <a:buChar char="•"/>
                </a:pPr>
                <a:r>
                  <a:rPr lang="en-IN" dirty="0">
                    <a:latin typeface="Montserrat" panose="00000500000000000000" pitchFamily="2" charset="0"/>
                  </a:rPr>
                  <a:t>…</a:t>
                </a:r>
              </a:p>
            </p:txBody>
          </p:sp>
        </mc:Choice>
        <mc:Fallback xmlns="">
          <p:sp>
            <p:nvSpPr>
              <p:cNvPr id="27" name="TextBox 26">
                <a:extLst>
                  <a:ext uri="{FF2B5EF4-FFF2-40B4-BE49-F238E27FC236}">
                    <a16:creationId xmlns:a16="http://schemas.microsoft.com/office/drawing/2014/main" id="{524BCD42-6F50-AC2F-14D9-2A06DD2C8C07}"/>
                  </a:ext>
                </a:extLst>
              </p:cNvPr>
              <p:cNvSpPr txBox="1">
                <a:spLocks noRot="1" noChangeAspect="1" noMove="1" noResize="1" noEditPoints="1" noAdjustHandles="1" noChangeArrowheads="1" noChangeShapeType="1" noTextEdit="1"/>
              </p:cNvSpPr>
              <p:nvPr/>
            </p:nvSpPr>
            <p:spPr>
              <a:xfrm>
                <a:off x="5314175" y="2292299"/>
                <a:ext cx="3302000" cy="3416320"/>
              </a:xfrm>
              <a:prstGeom prst="rect">
                <a:avLst/>
              </a:prstGeom>
              <a:blipFill>
                <a:blip r:embed="rId9"/>
                <a:stretch>
                  <a:fillRect l="-1664" t="-714" b="-2143"/>
                </a:stretch>
              </a:blipFill>
            </p:spPr>
            <p:txBody>
              <a:bodyPr/>
              <a:lstStyle/>
              <a:p>
                <a:r>
                  <a:rPr lang="en-GB">
                    <a:noFill/>
                  </a:rPr>
                  <a:t> </a:t>
                </a:r>
              </a:p>
            </p:txBody>
          </p:sp>
        </mc:Fallback>
      </mc:AlternateContent>
      <p:sp>
        <p:nvSpPr>
          <p:cNvPr id="28" name="Footer Placeholder 27">
            <a:extLst>
              <a:ext uri="{FF2B5EF4-FFF2-40B4-BE49-F238E27FC236}">
                <a16:creationId xmlns:a16="http://schemas.microsoft.com/office/drawing/2014/main" id="{81363365-2EBF-EB7F-2623-01EB2A494747}"/>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31" name="Slide Number Placeholder 30">
            <a:extLst>
              <a:ext uri="{FF2B5EF4-FFF2-40B4-BE49-F238E27FC236}">
                <a16:creationId xmlns:a16="http://schemas.microsoft.com/office/drawing/2014/main" id="{28249B4B-43A3-A789-0B0D-36498DB579CC}"/>
              </a:ext>
            </a:extLst>
          </p:cNvPr>
          <p:cNvSpPr>
            <a:spLocks noGrp="1"/>
          </p:cNvSpPr>
          <p:nvPr>
            <p:ph type="sldNum" sz="quarter" idx="4"/>
          </p:nvPr>
        </p:nvSpPr>
        <p:spPr/>
        <p:txBody>
          <a:bodyPr/>
          <a:lstStyle/>
          <a:p>
            <a:fld id="{B545420C-B04E-4537-A50E-A6C5C9FE5166}" type="slidenum">
              <a:rPr lang="en-GB" smtClean="0"/>
              <a:pPr/>
              <a:t>7</a:t>
            </a:fld>
            <a:endParaRPr lang="en-GB" dirty="0"/>
          </a:p>
        </p:txBody>
      </p:sp>
    </p:spTree>
    <p:extLst>
      <p:ext uri="{BB962C8B-B14F-4D97-AF65-F5344CB8AC3E}">
        <p14:creationId xmlns:p14="http://schemas.microsoft.com/office/powerpoint/2010/main" val="16716949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91EE4-AD7F-EEA7-A4E4-E1E9C8FEBF6D}"/>
            </a:ext>
          </a:extLst>
        </p:cNvPr>
        <p:cNvGrpSpPr/>
        <p:nvPr/>
      </p:nvGrpSpPr>
      <p:grpSpPr>
        <a:xfrm>
          <a:off x="0" y="0"/>
          <a:ext cx="0" cy="0"/>
          <a:chOff x="0" y="0"/>
          <a:chExt cx="0" cy="0"/>
        </a:xfrm>
      </p:grpSpPr>
      <p:pic>
        <p:nvPicPr>
          <p:cNvPr id="57" name="Picture 56" descr="A diagram of a diagram of a glass cylinder&#10;&#10;AI-generated content may be incorrect.">
            <a:extLst>
              <a:ext uri="{FF2B5EF4-FFF2-40B4-BE49-F238E27FC236}">
                <a16:creationId xmlns:a16="http://schemas.microsoft.com/office/drawing/2014/main" id="{9250BB38-7AC2-9CBB-BEC1-DF6F82605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6" y="1243447"/>
            <a:ext cx="6234946" cy="4972920"/>
          </a:xfrm>
          <a:prstGeom prst="rect">
            <a:avLst/>
          </a:prstGeom>
          <a:noFill/>
          <a:ln>
            <a:noFill/>
          </a:ln>
        </p:spPr>
      </p:pic>
      <p:sp>
        <p:nvSpPr>
          <p:cNvPr id="21" name="TextBox 20">
            <a:extLst>
              <a:ext uri="{FF2B5EF4-FFF2-40B4-BE49-F238E27FC236}">
                <a16:creationId xmlns:a16="http://schemas.microsoft.com/office/drawing/2014/main" id="{E5C49CE8-B3B4-C13D-8649-38B2FD034EBF}"/>
              </a:ext>
            </a:extLst>
          </p:cNvPr>
          <p:cNvSpPr txBox="1"/>
          <p:nvPr/>
        </p:nvSpPr>
        <p:spPr>
          <a:xfrm>
            <a:off x="0" y="6246654"/>
            <a:ext cx="1566259" cy="246221"/>
          </a:xfrm>
          <a:prstGeom prst="rect">
            <a:avLst/>
          </a:prstGeom>
          <a:noFill/>
        </p:spPr>
        <p:txBody>
          <a:bodyPr wrap="square" rtlCol="0">
            <a:spAutoFit/>
          </a:bodyPr>
          <a:lstStyle/>
          <a:p>
            <a:r>
              <a:rPr lang="en-GB" sz="1000" dirty="0">
                <a:solidFill>
                  <a:schemeClr val="tx1">
                    <a:lumMod val="50000"/>
                    <a:lumOff val="50000"/>
                  </a:schemeClr>
                </a:solidFill>
              </a:rPr>
              <a:t>Designer: Lutz Althüser</a:t>
            </a:r>
          </a:p>
        </p:txBody>
      </p:sp>
      <p:sp>
        <p:nvSpPr>
          <p:cNvPr id="40" name="TextBox 39">
            <a:extLst>
              <a:ext uri="{FF2B5EF4-FFF2-40B4-BE49-F238E27FC236}">
                <a16:creationId xmlns:a16="http://schemas.microsoft.com/office/drawing/2014/main" id="{5187BA70-89D5-6ADE-F276-6ABCB4E00527}"/>
              </a:ext>
            </a:extLst>
          </p:cNvPr>
          <p:cNvSpPr txBox="1"/>
          <p:nvPr/>
        </p:nvSpPr>
        <p:spPr>
          <a:xfrm>
            <a:off x="6334126" y="1243447"/>
            <a:ext cx="5509300" cy="461665"/>
          </a:xfrm>
          <a:prstGeom prst="rect">
            <a:avLst/>
          </a:prstGeom>
          <a:noFill/>
        </p:spPr>
        <p:txBody>
          <a:bodyPr wrap="square" rtlCol="0">
            <a:spAutoFit/>
          </a:bodyPr>
          <a:lstStyle/>
          <a:p>
            <a:r>
              <a:rPr lang="en-GB" sz="2400" b="1" dirty="0">
                <a:solidFill>
                  <a:srgbClr val="525252"/>
                </a:solidFill>
              </a:rPr>
              <a:t>3D Position Reconstruction</a:t>
            </a:r>
          </a:p>
        </p:txBody>
      </p:sp>
      <p:sp>
        <p:nvSpPr>
          <p:cNvPr id="38" name="Rectangle 37">
            <a:extLst>
              <a:ext uri="{FF2B5EF4-FFF2-40B4-BE49-F238E27FC236}">
                <a16:creationId xmlns:a16="http://schemas.microsoft.com/office/drawing/2014/main" id="{420DDFF4-98F6-0E46-BFE5-927C50C71C1A}"/>
              </a:ext>
            </a:extLst>
          </p:cNvPr>
          <p:cNvSpPr/>
          <p:nvPr/>
        </p:nvSpPr>
        <p:spPr>
          <a:xfrm>
            <a:off x="6464049" y="1630095"/>
            <a:ext cx="5379377" cy="1442441"/>
          </a:xfrm>
          <a:prstGeom prst="rect">
            <a:avLst/>
          </a:prstGeom>
          <a:solidFill>
            <a:schemeClr val="tx1">
              <a:lumMod val="75000"/>
              <a:lumOff val="2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45" name="Group 44">
            <a:extLst>
              <a:ext uri="{FF2B5EF4-FFF2-40B4-BE49-F238E27FC236}">
                <a16:creationId xmlns:a16="http://schemas.microsoft.com/office/drawing/2014/main" id="{3DB47DAC-4226-AD78-FA6D-1F51ABDA5F02}"/>
              </a:ext>
            </a:extLst>
          </p:cNvPr>
          <p:cNvGrpSpPr/>
          <p:nvPr/>
        </p:nvGrpSpPr>
        <p:grpSpPr>
          <a:xfrm>
            <a:off x="6513460" y="1657283"/>
            <a:ext cx="5329967" cy="400110"/>
            <a:chOff x="7377719" y="532624"/>
            <a:chExt cx="4689079" cy="400110"/>
          </a:xfrm>
        </p:grpSpPr>
        <p:sp>
          <p:nvSpPr>
            <p:cNvPr id="22" name="TextBox 21">
              <a:extLst>
                <a:ext uri="{FF2B5EF4-FFF2-40B4-BE49-F238E27FC236}">
                  <a16:creationId xmlns:a16="http://schemas.microsoft.com/office/drawing/2014/main" id="{871CAE64-353A-E095-3CF2-13F44A874E7C}"/>
                </a:ext>
              </a:extLst>
            </p:cNvPr>
            <p:cNvSpPr txBox="1"/>
            <p:nvPr/>
          </p:nvSpPr>
          <p:spPr>
            <a:xfrm>
              <a:off x="7377719" y="532624"/>
              <a:ext cx="824247" cy="400110"/>
            </a:xfrm>
            <a:prstGeom prst="rect">
              <a:avLst/>
            </a:prstGeom>
            <a:noFill/>
          </p:spPr>
          <p:txBody>
            <a:bodyPr wrap="square" rtlCol="0">
              <a:spAutoFit/>
            </a:bodyPr>
            <a:lstStyle/>
            <a:p>
              <a:r>
                <a:rPr lang="en-GB" sz="2000" b="1" i="1" dirty="0">
                  <a:solidFill>
                    <a:schemeClr val="bg1"/>
                  </a:solidFill>
                </a:rPr>
                <a:t>X, Y</a:t>
              </a:r>
            </a:p>
          </p:txBody>
        </p:sp>
        <p:sp>
          <p:nvSpPr>
            <p:cNvPr id="34" name="TextBox 33">
              <a:extLst>
                <a:ext uri="{FF2B5EF4-FFF2-40B4-BE49-F238E27FC236}">
                  <a16:creationId xmlns:a16="http://schemas.microsoft.com/office/drawing/2014/main" id="{2EACA4C6-ED8F-19A8-024B-B1CE6BB2224E}"/>
                </a:ext>
              </a:extLst>
            </p:cNvPr>
            <p:cNvSpPr txBox="1"/>
            <p:nvPr/>
          </p:nvSpPr>
          <p:spPr>
            <a:xfrm>
              <a:off x="8100406" y="532624"/>
              <a:ext cx="3966392" cy="400110"/>
            </a:xfrm>
            <a:prstGeom prst="rect">
              <a:avLst/>
            </a:prstGeom>
            <a:noFill/>
            <a:ln>
              <a:noFill/>
            </a:ln>
          </p:spPr>
          <p:txBody>
            <a:bodyPr wrap="square" rtlCol="0" anchor="ctr">
              <a:spAutoFit/>
            </a:bodyPr>
            <a:lstStyle/>
            <a:p>
              <a:pPr algn="just"/>
              <a:r>
                <a:rPr lang="en-GB" sz="2000" dirty="0">
                  <a:solidFill>
                    <a:schemeClr val="bg1"/>
                  </a:solidFill>
                </a:rPr>
                <a:t>from S2 pattern on top PMT array</a:t>
              </a:r>
            </a:p>
          </p:txBody>
        </p:sp>
      </p:grpSp>
      <p:grpSp>
        <p:nvGrpSpPr>
          <p:cNvPr id="46" name="Group 45">
            <a:extLst>
              <a:ext uri="{FF2B5EF4-FFF2-40B4-BE49-F238E27FC236}">
                <a16:creationId xmlns:a16="http://schemas.microsoft.com/office/drawing/2014/main" id="{8211D7E8-BA57-5A06-B406-A8E1ED59FCF7}"/>
              </a:ext>
            </a:extLst>
          </p:cNvPr>
          <p:cNvGrpSpPr/>
          <p:nvPr/>
        </p:nvGrpSpPr>
        <p:grpSpPr>
          <a:xfrm>
            <a:off x="6517045" y="2086784"/>
            <a:ext cx="5133178" cy="400110"/>
            <a:chOff x="7380873" y="973019"/>
            <a:chExt cx="4515952" cy="400110"/>
          </a:xfrm>
        </p:grpSpPr>
        <p:sp>
          <p:nvSpPr>
            <p:cNvPr id="27" name="TextBox 26">
              <a:extLst>
                <a:ext uri="{FF2B5EF4-FFF2-40B4-BE49-F238E27FC236}">
                  <a16:creationId xmlns:a16="http://schemas.microsoft.com/office/drawing/2014/main" id="{CF299B98-B47E-3695-C482-7C701D0A188F}"/>
                </a:ext>
              </a:extLst>
            </p:cNvPr>
            <p:cNvSpPr txBox="1"/>
            <p:nvPr/>
          </p:nvSpPr>
          <p:spPr>
            <a:xfrm>
              <a:off x="7380873" y="973019"/>
              <a:ext cx="355919" cy="400110"/>
            </a:xfrm>
            <a:prstGeom prst="rect">
              <a:avLst/>
            </a:prstGeom>
            <a:noFill/>
          </p:spPr>
          <p:txBody>
            <a:bodyPr wrap="square" rtlCol="0">
              <a:spAutoFit/>
            </a:bodyPr>
            <a:lstStyle/>
            <a:p>
              <a:r>
                <a:rPr lang="en-GB" sz="2000" b="1" i="1" dirty="0">
                  <a:solidFill>
                    <a:schemeClr val="bg1"/>
                  </a:solidFill>
                </a:rPr>
                <a:t>Z</a:t>
              </a:r>
            </a:p>
          </p:txBody>
        </p:sp>
        <p:sp>
          <p:nvSpPr>
            <p:cNvPr id="35" name="TextBox 34">
              <a:extLst>
                <a:ext uri="{FF2B5EF4-FFF2-40B4-BE49-F238E27FC236}">
                  <a16:creationId xmlns:a16="http://schemas.microsoft.com/office/drawing/2014/main" id="{7A9F4680-BD4B-94A6-D70E-B0773B3C26A0}"/>
                </a:ext>
              </a:extLst>
            </p:cNvPr>
            <p:cNvSpPr txBox="1"/>
            <p:nvPr/>
          </p:nvSpPr>
          <p:spPr>
            <a:xfrm>
              <a:off x="8100405" y="973019"/>
              <a:ext cx="3796420" cy="400110"/>
            </a:xfrm>
            <a:prstGeom prst="rect">
              <a:avLst/>
            </a:prstGeom>
            <a:noFill/>
          </p:spPr>
          <p:txBody>
            <a:bodyPr wrap="square" rtlCol="0" anchor="ctr">
              <a:spAutoFit/>
            </a:bodyPr>
            <a:lstStyle/>
            <a:p>
              <a:pPr algn="just"/>
              <a:r>
                <a:rPr lang="en-GB" sz="2000" dirty="0">
                  <a:solidFill>
                    <a:schemeClr val="bg1"/>
                  </a:solidFill>
                </a:rPr>
                <a:t>from electron drift time</a:t>
              </a:r>
            </a:p>
          </p:txBody>
        </p:sp>
      </p:grpSp>
      <p:sp>
        <p:nvSpPr>
          <p:cNvPr id="42" name="TextBox 41">
            <a:extLst>
              <a:ext uri="{FF2B5EF4-FFF2-40B4-BE49-F238E27FC236}">
                <a16:creationId xmlns:a16="http://schemas.microsoft.com/office/drawing/2014/main" id="{132B5644-0E8C-182D-64A1-A9E02E0430FC}"/>
              </a:ext>
            </a:extLst>
          </p:cNvPr>
          <p:cNvSpPr txBox="1"/>
          <p:nvPr/>
        </p:nvSpPr>
        <p:spPr>
          <a:xfrm>
            <a:off x="6939090" y="2516286"/>
            <a:ext cx="4429293" cy="584775"/>
          </a:xfrm>
          <a:prstGeom prst="rect">
            <a:avLst/>
          </a:prstGeom>
          <a:noFill/>
        </p:spPr>
        <p:txBody>
          <a:bodyPr wrap="square" rtlCol="0">
            <a:spAutoFit/>
          </a:bodyPr>
          <a:lstStyle/>
          <a:p>
            <a:pPr algn="ctr"/>
            <a:r>
              <a:rPr lang="en-GB" sz="1600" i="1" dirty="0">
                <a:solidFill>
                  <a:schemeClr val="bg1"/>
                </a:solidFill>
              </a:rPr>
              <a:t>Allows for volume fiducialisation and position dependent corrections</a:t>
            </a:r>
          </a:p>
        </p:txBody>
      </p:sp>
      <p:sp>
        <p:nvSpPr>
          <p:cNvPr id="14" name="TextBox 13">
            <a:extLst>
              <a:ext uri="{FF2B5EF4-FFF2-40B4-BE49-F238E27FC236}">
                <a16:creationId xmlns:a16="http://schemas.microsoft.com/office/drawing/2014/main" id="{048A5BC2-A36E-5AAC-C71A-440142007669}"/>
              </a:ext>
            </a:extLst>
          </p:cNvPr>
          <p:cNvSpPr txBox="1"/>
          <p:nvPr/>
        </p:nvSpPr>
        <p:spPr>
          <a:xfrm>
            <a:off x="6334125" y="3642397"/>
            <a:ext cx="5377818" cy="461665"/>
          </a:xfrm>
          <a:prstGeom prst="rect">
            <a:avLst/>
          </a:prstGeom>
          <a:noFill/>
        </p:spPr>
        <p:txBody>
          <a:bodyPr wrap="square" rtlCol="0">
            <a:spAutoFit/>
          </a:bodyPr>
          <a:lstStyle/>
          <a:p>
            <a:pPr algn="just"/>
            <a:r>
              <a:rPr lang="en-GB" sz="2400" b="1" dirty="0"/>
              <a:t>Energy Reconstruction</a:t>
            </a:r>
          </a:p>
        </p:txBody>
      </p:sp>
      <p:sp>
        <p:nvSpPr>
          <p:cNvPr id="15" name="Rectangle 14">
            <a:extLst>
              <a:ext uri="{FF2B5EF4-FFF2-40B4-BE49-F238E27FC236}">
                <a16:creationId xmlns:a16="http://schemas.microsoft.com/office/drawing/2014/main" id="{93147255-192A-C35A-F26B-2E569967DF61}"/>
              </a:ext>
            </a:extLst>
          </p:cNvPr>
          <p:cNvSpPr/>
          <p:nvPr/>
        </p:nvSpPr>
        <p:spPr>
          <a:xfrm>
            <a:off x="6465605" y="4031020"/>
            <a:ext cx="5377819" cy="162996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GB"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1A142B4-9D9C-469D-B558-C5AE9F1D24C7}"/>
                  </a:ext>
                </a:extLst>
              </p:cNvPr>
              <p:cNvSpPr txBox="1"/>
              <p:nvPr/>
            </p:nvSpPr>
            <p:spPr>
              <a:xfrm>
                <a:off x="8068591" y="4740081"/>
                <a:ext cx="2317686" cy="829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𝐸</m:t>
                      </m:r>
                      <m:r>
                        <a:rPr lang="en-GB" sz="2400" b="0" i="1" smtClean="0">
                          <a:latin typeface="Cambria Math" panose="02040503050406030204" pitchFamily="18" charset="0"/>
                          <a:ea typeface="Cambria Math" panose="02040503050406030204" pitchFamily="18" charset="0"/>
                        </a:rPr>
                        <m:t>∝</m:t>
                      </m:r>
                      <m:d>
                        <m:dPr>
                          <m:ctrlPr>
                            <a:rPr lang="en-GB" sz="2400" b="0" i="1" smtClean="0">
                              <a:latin typeface="Cambria Math" panose="02040503050406030204" pitchFamily="18" charset="0"/>
                              <a:ea typeface="Cambria Math" panose="02040503050406030204" pitchFamily="18" charset="0"/>
                            </a:rPr>
                          </m:ctrlPr>
                        </m:dPr>
                        <m:e>
                          <m:f>
                            <m:fPr>
                              <m:ctrlPr>
                                <a:rPr lang="en-GB" sz="2400" b="0" i="1" smtClean="0">
                                  <a:latin typeface="Cambria Math" panose="02040503050406030204" pitchFamily="18" charset="0"/>
                                  <a:ea typeface="Cambria Math" panose="02040503050406030204" pitchFamily="18" charset="0"/>
                                </a:rPr>
                              </m:ctrlPr>
                            </m:fPr>
                            <m:num>
                              <m:r>
                                <m:rPr>
                                  <m:nor/>
                                </m:rPr>
                                <a:rPr lang="en-GB" sz="2400" b="0" i="0" smtClean="0">
                                  <a:latin typeface="Cambria Math" panose="02040503050406030204" pitchFamily="18" charset="0"/>
                                  <a:ea typeface="Cambria Math" panose="02040503050406030204" pitchFamily="18" charset="0"/>
                                </a:rPr>
                                <m:t>cS</m:t>
                              </m:r>
                              <m:r>
                                <m:rPr>
                                  <m:nor/>
                                </m:rPr>
                                <a:rPr lang="en-GB" sz="2400" b="0" i="0" smtClean="0">
                                  <a:latin typeface="Cambria Math" panose="02040503050406030204" pitchFamily="18" charset="0"/>
                                  <a:ea typeface="Cambria Math" panose="02040503050406030204" pitchFamily="18" charset="0"/>
                                </a:rPr>
                                <m:t>1</m:t>
                              </m:r>
                            </m:num>
                            <m:den>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𝑔</m:t>
                                  </m:r>
                                </m:e>
                                <m:sub>
                                  <m:r>
                                    <a:rPr lang="en-GB" sz="2400" b="0" i="1" smtClean="0">
                                      <a:latin typeface="Cambria Math" panose="02040503050406030204" pitchFamily="18" charset="0"/>
                                      <a:ea typeface="Cambria Math" panose="02040503050406030204" pitchFamily="18" charset="0"/>
                                    </a:rPr>
                                    <m:t>1</m:t>
                                  </m:r>
                                </m:sub>
                              </m:sSub>
                            </m:den>
                          </m:f>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𝑐</m:t>
                              </m:r>
                              <m:r>
                                <m:rPr>
                                  <m:nor/>
                                </m:rPr>
                                <a:rPr lang="en-GB" sz="2400" b="0" i="0" smtClean="0">
                                  <a:latin typeface="Cambria Math" panose="02040503050406030204" pitchFamily="18" charset="0"/>
                                  <a:ea typeface="Cambria Math" panose="02040503050406030204" pitchFamily="18" charset="0"/>
                                </a:rPr>
                                <m:t>S</m:t>
                              </m:r>
                              <m:r>
                                <a:rPr lang="en-GB" sz="2400" b="0" i="1" smtClean="0">
                                  <a:latin typeface="Cambria Math" panose="02040503050406030204" pitchFamily="18" charset="0"/>
                                  <a:ea typeface="Cambria Math" panose="02040503050406030204" pitchFamily="18" charset="0"/>
                                </a:rPr>
                                <m:t>2</m:t>
                              </m:r>
                            </m:num>
                            <m:den>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𝑔</m:t>
                                  </m:r>
                                </m:e>
                                <m:sub>
                                  <m:r>
                                    <a:rPr lang="en-GB" sz="2400" b="0" i="1" smtClean="0">
                                      <a:latin typeface="Cambria Math" panose="02040503050406030204" pitchFamily="18" charset="0"/>
                                      <a:ea typeface="Cambria Math" panose="02040503050406030204" pitchFamily="18" charset="0"/>
                                    </a:rPr>
                                    <m:t>2</m:t>
                                  </m:r>
                                </m:sub>
                              </m:sSub>
                            </m:den>
                          </m:f>
                        </m:e>
                      </m:d>
                    </m:oMath>
                  </m:oMathPara>
                </a14:m>
                <a:endParaRPr lang="en-GB" sz="2400" dirty="0"/>
              </a:p>
            </p:txBody>
          </p:sp>
        </mc:Choice>
        <mc:Fallback xmlns="">
          <p:sp>
            <p:nvSpPr>
              <p:cNvPr id="55" name="TextBox 54">
                <a:extLst>
                  <a:ext uri="{FF2B5EF4-FFF2-40B4-BE49-F238E27FC236}">
                    <a16:creationId xmlns:a16="http://schemas.microsoft.com/office/drawing/2014/main" id="{21A142B4-9D9C-469D-B558-C5AE9F1D24C7}"/>
                  </a:ext>
                </a:extLst>
              </p:cNvPr>
              <p:cNvSpPr txBox="1">
                <a:spLocks noRot="1" noChangeAspect="1" noMove="1" noResize="1" noEditPoints="1" noAdjustHandles="1" noChangeArrowheads="1" noChangeShapeType="1" noTextEdit="1"/>
              </p:cNvSpPr>
              <p:nvPr/>
            </p:nvSpPr>
            <p:spPr>
              <a:xfrm>
                <a:off x="8068591" y="4740081"/>
                <a:ext cx="2317686" cy="829843"/>
              </a:xfrm>
              <a:prstGeom prst="rect">
                <a:avLst/>
              </a:prstGeom>
              <a:blipFill>
                <a:blip r:embed="rId6"/>
                <a:stretch>
                  <a:fillRect/>
                </a:stretch>
              </a:blipFill>
            </p:spPr>
            <p:txBody>
              <a:bodyPr/>
              <a:lstStyle/>
              <a:p>
                <a:r>
                  <a:rPr lang="en-GB">
                    <a:noFill/>
                  </a:rPr>
                  <a:t> </a:t>
                </a:r>
              </a:p>
            </p:txBody>
          </p:sp>
        </mc:Fallback>
      </mc:AlternateContent>
      <p:pic>
        <p:nvPicPr>
          <p:cNvPr id="58" name="Picture 57" descr="A black background with arrows pointing to the right&#10;&#10;AI-generated content may be incorrect.">
            <a:extLst>
              <a:ext uri="{FF2B5EF4-FFF2-40B4-BE49-F238E27FC236}">
                <a16:creationId xmlns:a16="http://schemas.microsoft.com/office/drawing/2014/main" id="{85ED3430-3B9C-10A6-471C-D55A2C3EF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342" y="5201097"/>
            <a:ext cx="472832" cy="826911"/>
          </a:xfrm>
          <a:prstGeom prst="rect">
            <a:avLst/>
          </a:prstGeom>
          <a:noFill/>
        </p:spPr>
      </p:pic>
      <p:sp>
        <p:nvSpPr>
          <p:cNvPr id="59" name="TextBox 58">
            <a:extLst>
              <a:ext uri="{FF2B5EF4-FFF2-40B4-BE49-F238E27FC236}">
                <a16:creationId xmlns:a16="http://schemas.microsoft.com/office/drawing/2014/main" id="{BA71AA0D-A9F1-694A-76CC-41FBB48A1C9F}"/>
              </a:ext>
            </a:extLst>
          </p:cNvPr>
          <p:cNvSpPr txBox="1"/>
          <p:nvPr/>
        </p:nvSpPr>
        <p:spPr>
          <a:xfrm>
            <a:off x="6465605" y="4032627"/>
            <a:ext cx="5317582" cy="707887"/>
          </a:xfrm>
          <a:prstGeom prst="rect">
            <a:avLst/>
          </a:prstGeom>
          <a:noFill/>
        </p:spPr>
        <p:txBody>
          <a:bodyPr wrap="square" rtlCol="0">
            <a:spAutoFit/>
          </a:bodyPr>
          <a:lstStyle/>
          <a:p>
            <a:pPr algn="just"/>
            <a:r>
              <a:rPr lang="en-GB" sz="2000" dirty="0"/>
              <a:t>Deposited </a:t>
            </a:r>
            <a:r>
              <a:rPr lang="en-GB" sz="2000" b="1" dirty="0"/>
              <a:t>energy </a:t>
            </a:r>
            <a:r>
              <a:rPr lang="en-GB" sz="2000" dirty="0"/>
              <a:t>inferred </a:t>
            </a:r>
            <a:r>
              <a:rPr lang="en-GB" sz="2000" b="1" dirty="0"/>
              <a:t>from corrected S1 and S2</a:t>
            </a:r>
            <a:r>
              <a:rPr lang="en-GB" sz="2000" dirty="0"/>
              <a:t> intensities</a:t>
            </a:r>
            <a:endParaRPr lang="en-GB" sz="2000" b="1" dirty="0"/>
          </a:p>
        </p:txBody>
      </p:sp>
      <p:sp>
        <p:nvSpPr>
          <p:cNvPr id="60" name="!!Subitle">
            <a:extLst>
              <a:ext uri="{FF2B5EF4-FFF2-40B4-BE49-F238E27FC236}">
                <a16:creationId xmlns:a16="http://schemas.microsoft.com/office/drawing/2014/main" id="{945E7752-802B-3312-486A-0F5FD8DFA11C}"/>
              </a:ext>
            </a:extLst>
          </p:cNvPr>
          <p:cNvSpPr txBox="1">
            <a:spLocks/>
          </p:cNvSpPr>
          <p:nvPr/>
        </p:nvSpPr>
        <p:spPr>
          <a:xfrm>
            <a:off x="167342" y="771909"/>
            <a:ext cx="5269398" cy="424732"/>
          </a:xfrm>
          <a:prstGeom prst="rect">
            <a:avLst/>
          </a:prstGeom>
        </p:spPr>
        <p:txBody>
          <a:bodyPr wrap="square"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t>Working Principles</a:t>
            </a:r>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C1B3F8B-093E-8DC0-55E6-C35B89F6C715}"/>
                  </a:ext>
                </a:extLst>
              </p:cNvPr>
              <p:cNvSpPr txBox="1">
                <a:spLocks/>
              </p:cNvSpPr>
              <p:nvPr/>
            </p:nvSpPr>
            <p:spPr>
              <a:xfrm>
                <a:off x="3966807" y="2274102"/>
                <a:ext cx="907657" cy="2877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14:m>
                  <m:oMathPara xmlns:m="http://schemas.openxmlformats.org/officeDocument/2006/math">
                    <m:oMathParaPr>
                      <m:jc m:val="centerGroup"/>
                    </m:oMathParaPr>
                    <m:oMath xmlns:m="http://schemas.openxmlformats.org/officeDocument/2006/math">
                      <m: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2.9</m:t>
                      </m:r>
                      <m:r>
                        <a:rPr lang="en-IN" sz="1100" b="0" i="1" smtClean="0">
                          <a:solidFill>
                            <a:srgbClr val="FF0000"/>
                          </a:solidFill>
                          <a:latin typeface="Cambria Math" panose="02040503050406030204" pitchFamily="18" charset="0"/>
                          <a:ea typeface="Verdana" panose="020B0604030504040204" pitchFamily="34" charset="0"/>
                          <a:cs typeface="Arial" panose="020B0604020202020204" pitchFamily="34" charset="0"/>
                        </a:rPr>
                        <m:t> </m:t>
                      </m:r>
                      <m:r>
                        <m:rPr>
                          <m:sty m:val="p"/>
                        </m:rP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kV</m:t>
                      </m:r>
                      <m: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m:t>
                      </m:r>
                      <m:r>
                        <m:rPr>
                          <m:sty m:val="p"/>
                        </m:rP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cm</m:t>
                      </m:r>
                    </m:oMath>
                  </m:oMathPara>
                </a14:m>
                <a:endParaRPr lang="en-IN" sz="1100" dirty="0">
                  <a:solidFill>
                    <a:srgbClr val="FF0000"/>
                  </a:solidFill>
                  <a:latin typeface="Montserrat" panose="00000500000000000000" pitchFamily="2" charset="0"/>
                  <a:ea typeface="Verdana" panose="020B0604030504040204" pitchFamily="34" charset="0"/>
                  <a:cs typeface="Arial" panose="020B0604020202020204" pitchFamily="34" charset="0"/>
                </a:endParaRPr>
              </a:p>
            </p:txBody>
          </p:sp>
        </mc:Choice>
        <mc:Fallback xmlns="">
          <p:sp>
            <p:nvSpPr>
              <p:cNvPr id="2" name="Title 1">
                <a:extLst>
                  <a:ext uri="{FF2B5EF4-FFF2-40B4-BE49-F238E27FC236}">
                    <a16:creationId xmlns:a16="http://schemas.microsoft.com/office/drawing/2014/main" id="{AC1B3F8B-093E-8DC0-55E6-C35B89F6C715}"/>
                  </a:ext>
                </a:extLst>
              </p:cNvPr>
              <p:cNvSpPr txBox="1">
                <a:spLocks noRot="1" noChangeAspect="1" noMove="1" noResize="1" noEditPoints="1" noAdjustHandles="1" noChangeArrowheads="1" noChangeShapeType="1" noTextEdit="1"/>
              </p:cNvSpPr>
              <p:nvPr/>
            </p:nvSpPr>
            <p:spPr>
              <a:xfrm>
                <a:off x="3966807" y="2274102"/>
                <a:ext cx="907657" cy="287798"/>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5180D83D-40E9-9120-6225-41391B9221B0}"/>
                  </a:ext>
                </a:extLst>
              </p:cNvPr>
              <p:cNvSpPr txBox="1">
                <a:spLocks/>
              </p:cNvSpPr>
              <p:nvPr/>
            </p:nvSpPr>
            <p:spPr>
              <a:xfrm>
                <a:off x="4028172" y="3568957"/>
                <a:ext cx="784928" cy="30427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14:m>
                  <m:oMathPara xmlns:m="http://schemas.openxmlformats.org/officeDocument/2006/math">
                    <m:oMathParaPr>
                      <m:jc m:val="centerGroup"/>
                    </m:oMathParaPr>
                    <m:oMath xmlns:m="http://schemas.openxmlformats.org/officeDocument/2006/math">
                      <m: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23 </m:t>
                      </m:r>
                      <m:r>
                        <m:rPr>
                          <m:sty m:val="p"/>
                        </m:rP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V</m:t>
                      </m:r>
                      <m: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m:t>
                      </m:r>
                      <m:r>
                        <m:rPr>
                          <m:sty m:val="p"/>
                        </m:rP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cm</m:t>
                      </m:r>
                    </m:oMath>
                  </m:oMathPara>
                </a14:m>
                <a:endParaRPr lang="en-IN" sz="1100" dirty="0">
                  <a:solidFill>
                    <a:srgbClr val="FF0000"/>
                  </a:solidFill>
                  <a:latin typeface="Montserrat" panose="00000500000000000000" pitchFamily="2" charset="0"/>
                  <a:ea typeface="Verdana" panose="020B0604030504040204" pitchFamily="34" charset="0"/>
                  <a:cs typeface="Arial" panose="020B0604020202020204" pitchFamily="34" charset="0"/>
                </a:endParaRPr>
              </a:p>
            </p:txBody>
          </p:sp>
        </mc:Choice>
        <mc:Fallback xmlns="">
          <p:sp>
            <p:nvSpPr>
              <p:cNvPr id="5" name="Title 1">
                <a:extLst>
                  <a:ext uri="{FF2B5EF4-FFF2-40B4-BE49-F238E27FC236}">
                    <a16:creationId xmlns:a16="http://schemas.microsoft.com/office/drawing/2014/main" id="{5180D83D-40E9-9120-6225-41391B9221B0}"/>
                  </a:ext>
                </a:extLst>
              </p:cNvPr>
              <p:cNvSpPr txBox="1">
                <a:spLocks noRot="1" noChangeAspect="1" noMove="1" noResize="1" noEditPoints="1" noAdjustHandles="1" noChangeArrowheads="1" noChangeShapeType="1" noTextEdit="1"/>
              </p:cNvSpPr>
              <p:nvPr/>
            </p:nvSpPr>
            <p:spPr>
              <a:xfrm>
                <a:off x="4028172" y="3568957"/>
                <a:ext cx="784928" cy="304272"/>
              </a:xfrm>
              <a:prstGeom prst="rect">
                <a:avLst/>
              </a:prstGeom>
              <a:blipFill>
                <a:blip r:embed="rId9"/>
                <a:stretch>
                  <a:fillRect/>
                </a:stretch>
              </a:blipFill>
            </p:spPr>
            <p:txBody>
              <a:bodyPr/>
              <a:lstStyle/>
              <a:p>
                <a:r>
                  <a:rPr lang="en-GB">
                    <a:noFill/>
                  </a:rPr>
                  <a:t> </a:t>
                </a:r>
              </a:p>
            </p:txBody>
          </p:sp>
        </mc:Fallback>
      </mc:AlternateContent>
      <p:sp>
        <p:nvSpPr>
          <p:cNvPr id="7" name="Title 6">
            <a:extLst>
              <a:ext uri="{FF2B5EF4-FFF2-40B4-BE49-F238E27FC236}">
                <a16:creationId xmlns:a16="http://schemas.microsoft.com/office/drawing/2014/main" id="{8B509004-B919-6473-EACD-E3985C886397}"/>
              </a:ext>
            </a:extLst>
          </p:cNvPr>
          <p:cNvSpPr>
            <a:spLocks noGrp="1"/>
          </p:cNvSpPr>
          <p:nvPr>
            <p:ph type="title"/>
          </p:nvPr>
        </p:nvSpPr>
        <p:spPr>
          <a:xfrm>
            <a:off x="88900" y="0"/>
            <a:ext cx="6121166" cy="993775"/>
          </a:xfrm>
        </p:spPr>
        <p:txBody>
          <a:bodyPr/>
          <a:lstStyle/>
          <a:p>
            <a:r>
              <a:rPr lang="en-GB" dirty="0"/>
              <a:t>Dual-Phase Xenon TPC</a:t>
            </a:r>
          </a:p>
        </p:txBody>
      </p:sp>
      <p:sp>
        <p:nvSpPr>
          <p:cNvPr id="8" name="Footer Placeholder 7">
            <a:extLst>
              <a:ext uri="{FF2B5EF4-FFF2-40B4-BE49-F238E27FC236}">
                <a16:creationId xmlns:a16="http://schemas.microsoft.com/office/drawing/2014/main" id="{95B41FC3-FAFD-D4E9-B75B-077B6132695D}"/>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10" name="Slide Number Placeholder 9">
            <a:extLst>
              <a:ext uri="{FF2B5EF4-FFF2-40B4-BE49-F238E27FC236}">
                <a16:creationId xmlns:a16="http://schemas.microsoft.com/office/drawing/2014/main" id="{2AE17AE7-A154-9575-A02D-6D3F02A84500}"/>
              </a:ext>
            </a:extLst>
          </p:cNvPr>
          <p:cNvSpPr>
            <a:spLocks noGrp="1"/>
          </p:cNvSpPr>
          <p:nvPr>
            <p:ph type="sldNum" sz="quarter" idx="4"/>
          </p:nvPr>
        </p:nvSpPr>
        <p:spPr/>
        <p:txBody>
          <a:bodyPr/>
          <a:lstStyle/>
          <a:p>
            <a:fld id="{B545420C-B04E-4537-A50E-A6C5C9FE5166}" type="slidenum">
              <a:rPr lang="en-GB" smtClean="0"/>
              <a:pPr/>
              <a:t>8</a:t>
            </a:fld>
            <a:endParaRPr lang="en-GB" dirty="0"/>
          </a:p>
        </p:txBody>
      </p:sp>
    </p:spTree>
    <p:extLst>
      <p:ext uri="{BB962C8B-B14F-4D97-AF65-F5344CB8AC3E}">
        <p14:creationId xmlns:p14="http://schemas.microsoft.com/office/powerpoint/2010/main" val="40278625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8" grpId="0" animBg="1"/>
      <p:bldP spid="42" grpId="0"/>
      <p:bldP spid="14" grpId="0"/>
      <p:bldP spid="15" grpId="0" animBg="1"/>
      <p:bldP spid="55" grpId="0"/>
      <p:bldP spid="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239A7-AF8E-A25C-F4EA-16682C67789A}"/>
            </a:ext>
          </a:extLst>
        </p:cNvPr>
        <p:cNvGrpSpPr/>
        <p:nvPr/>
      </p:nvGrpSpPr>
      <p:grpSpPr>
        <a:xfrm>
          <a:off x="0" y="0"/>
          <a:ext cx="0" cy="0"/>
          <a:chOff x="0" y="0"/>
          <a:chExt cx="0" cy="0"/>
        </a:xfrm>
      </p:grpSpPr>
      <p:pic>
        <p:nvPicPr>
          <p:cNvPr id="31" name="Picture 30" descr="A diagram of a diagram of a glass cylinder&#10;&#10;AI-generated content may be incorrect.">
            <a:extLst>
              <a:ext uri="{FF2B5EF4-FFF2-40B4-BE49-F238E27FC236}">
                <a16:creationId xmlns:a16="http://schemas.microsoft.com/office/drawing/2014/main" id="{17658E3D-C18E-8F15-87E0-08E87F145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6" y="1243447"/>
            <a:ext cx="6234946" cy="4972920"/>
          </a:xfrm>
          <a:prstGeom prst="rect">
            <a:avLst/>
          </a:prstGeom>
          <a:noFill/>
          <a:ln>
            <a:noFill/>
          </a:ln>
        </p:spPr>
      </p:pic>
      <p:sp>
        <p:nvSpPr>
          <p:cNvPr id="33" name="Rectangle 32">
            <a:extLst>
              <a:ext uri="{FF2B5EF4-FFF2-40B4-BE49-F238E27FC236}">
                <a16:creationId xmlns:a16="http://schemas.microsoft.com/office/drawing/2014/main" id="{180B68AD-5D15-8C9B-646F-0C2C22080092}"/>
              </a:ext>
            </a:extLst>
          </p:cNvPr>
          <p:cNvSpPr/>
          <p:nvPr/>
        </p:nvSpPr>
        <p:spPr>
          <a:xfrm>
            <a:off x="5124451" y="3012756"/>
            <a:ext cx="6978654" cy="3403705"/>
          </a:xfrm>
          <a:prstGeom prst="rect">
            <a:avLst/>
          </a:prstGeom>
          <a:solidFill>
            <a:srgbClr val="F9F9F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GB" dirty="0"/>
          </a:p>
        </p:txBody>
      </p:sp>
      <p:sp>
        <p:nvSpPr>
          <p:cNvPr id="40" name="TextBox 39">
            <a:extLst>
              <a:ext uri="{FF2B5EF4-FFF2-40B4-BE49-F238E27FC236}">
                <a16:creationId xmlns:a16="http://schemas.microsoft.com/office/drawing/2014/main" id="{D75F115E-B766-2419-FCF5-C59387E6AC0D}"/>
              </a:ext>
            </a:extLst>
          </p:cNvPr>
          <p:cNvSpPr txBox="1"/>
          <p:nvPr/>
        </p:nvSpPr>
        <p:spPr>
          <a:xfrm>
            <a:off x="6334126" y="0"/>
            <a:ext cx="5509300" cy="461665"/>
          </a:xfrm>
          <a:prstGeom prst="rect">
            <a:avLst/>
          </a:prstGeom>
          <a:noFill/>
        </p:spPr>
        <p:txBody>
          <a:bodyPr wrap="square" rtlCol="0">
            <a:spAutoFit/>
          </a:bodyPr>
          <a:lstStyle/>
          <a:p>
            <a:r>
              <a:rPr lang="en-GB" sz="2400" b="1" dirty="0">
                <a:solidFill>
                  <a:srgbClr val="525252"/>
                </a:solidFill>
              </a:rPr>
              <a:t>3D Position Reconstruction</a:t>
            </a:r>
          </a:p>
        </p:txBody>
      </p:sp>
      <p:sp>
        <p:nvSpPr>
          <p:cNvPr id="38" name="Rectangle 37">
            <a:extLst>
              <a:ext uri="{FF2B5EF4-FFF2-40B4-BE49-F238E27FC236}">
                <a16:creationId xmlns:a16="http://schemas.microsoft.com/office/drawing/2014/main" id="{74AD4CA1-1A15-3913-E1DD-7708158D1644}"/>
              </a:ext>
            </a:extLst>
          </p:cNvPr>
          <p:cNvSpPr/>
          <p:nvPr/>
        </p:nvSpPr>
        <p:spPr>
          <a:xfrm>
            <a:off x="6464049" y="386649"/>
            <a:ext cx="5379377" cy="971947"/>
          </a:xfrm>
          <a:prstGeom prst="rect">
            <a:avLst/>
          </a:prstGeom>
          <a:solidFill>
            <a:schemeClr val="tx1">
              <a:lumMod val="75000"/>
              <a:lumOff val="2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45" name="Group 44">
            <a:extLst>
              <a:ext uri="{FF2B5EF4-FFF2-40B4-BE49-F238E27FC236}">
                <a16:creationId xmlns:a16="http://schemas.microsoft.com/office/drawing/2014/main" id="{9693856A-A625-67BD-4E03-FD5FCBC0E197}"/>
              </a:ext>
            </a:extLst>
          </p:cNvPr>
          <p:cNvGrpSpPr/>
          <p:nvPr/>
        </p:nvGrpSpPr>
        <p:grpSpPr>
          <a:xfrm>
            <a:off x="6513460" y="413836"/>
            <a:ext cx="5329967" cy="400110"/>
            <a:chOff x="7377719" y="532624"/>
            <a:chExt cx="4689079" cy="400110"/>
          </a:xfrm>
        </p:grpSpPr>
        <p:sp>
          <p:nvSpPr>
            <p:cNvPr id="22" name="TextBox 21">
              <a:extLst>
                <a:ext uri="{FF2B5EF4-FFF2-40B4-BE49-F238E27FC236}">
                  <a16:creationId xmlns:a16="http://schemas.microsoft.com/office/drawing/2014/main" id="{F0CF394C-AC2A-4548-5944-D447C17BDC6F}"/>
                </a:ext>
              </a:extLst>
            </p:cNvPr>
            <p:cNvSpPr txBox="1"/>
            <p:nvPr/>
          </p:nvSpPr>
          <p:spPr>
            <a:xfrm>
              <a:off x="7377719" y="532624"/>
              <a:ext cx="824247" cy="400110"/>
            </a:xfrm>
            <a:prstGeom prst="rect">
              <a:avLst/>
            </a:prstGeom>
            <a:noFill/>
          </p:spPr>
          <p:txBody>
            <a:bodyPr wrap="square" rtlCol="0">
              <a:spAutoFit/>
            </a:bodyPr>
            <a:lstStyle/>
            <a:p>
              <a:r>
                <a:rPr lang="en-GB" sz="2000" b="1" i="1" dirty="0">
                  <a:solidFill>
                    <a:schemeClr val="bg1"/>
                  </a:solidFill>
                </a:rPr>
                <a:t>X, Y</a:t>
              </a:r>
            </a:p>
          </p:txBody>
        </p:sp>
        <p:sp>
          <p:nvSpPr>
            <p:cNvPr id="34" name="TextBox 33">
              <a:extLst>
                <a:ext uri="{FF2B5EF4-FFF2-40B4-BE49-F238E27FC236}">
                  <a16:creationId xmlns:a16="http://schemas.microsoft.com/office/drawing/2014/main" id="{068D1800-712D-B006-0448-2ED7AE46D244}"/>
                </a:ext>
              </a:extLst>
            </p:cNvPr>
            <p:cNvSpPr txBox="1"/>
            <p:nvPr/>
          </p:nvSpPr>
          <p:spPr>
            <a:xfrm>
              <a:off x="8100406" y="532624"/>
              <a:ext cx="3966392" cy="400110"/>
            </a:xfrm>
            <a:prstGeom prst="rect">
              <a:avLst/>
            </a:prstGeom>
            <a:noFill/>
            <a:ln>
              <a:noFill/>
            </a:ln>
          </p:spPr>
          <p:txBody>
            <a:bodyPr wrap="square" rtlCol="0" anchor="ctr">
              <a:spAutoFit/>
            </a:bodyPr>
            <a:lstStyle/>
            <a:p>
              <a:pPr algn="just"/>
              <a:r>
                <a:rPr lang="en-GB" sz="2000" dirty="0">
                  <a:solidFill>
                    <a:schemeClr val="bg1"/>
                  </a:solidFill>
                </a:rPr>
                <a:t>from S2 pattern on top PMT array</a:t>
              </a:r>
            </a:p>
          </p:txBody>
        </p:sp>
      </p:grpSp>
      <p:grpSp>
        <p:nvGrpSpPr>
          <p:cNvPr id="46" name="Group 45">
            <a:extLst>
              <a:ext uri="{FF2B5EF4-FFF2-40B4-BE49-F238E27FC236}">
                <a16:creationId xmlns:a16="http://schemas.microsoft.com/office/drawing/2014/main" id="{B17D41A1-F90A-0CB8-DBA8-BDD89FA3DD01}"/>
              </a:ext>
            </a:extLst>
          </p:cNvPr>
          <p:cNvGrpSpPr/>
          <p:nvPr/>
        </p:nvGrpSpPr>
        <p:grpSpPr>
          <a:xfrm>
            <a:off x="6517045" y="843337"/>
            <a:ext cx="5133178" cy="400110"/>
            <a:chOff x="7380873" y="973019"/>
            <a:chExt cx="4515952" cy="400110"/>
          </a:xfrm>
        </p:grpSpPr>
        <p:sp>
          <p:nvSpPr>
            <p:cNvPr id="27" name="TextBox 26">
              <a:extLst>
                <a:ext uri="{FF2B5EF4-FFF2-40B4-BE49-F238E27FC236}">
                  <a16:creationId xmlns:a16="http://schemas.microsoft.com/office/drawing/2014/main" id="{542D3A14-8F49-5012-4ACD-B19DBBE1DEFE}"/>
                </a:ext>
              </a:extLst>
            </p:cNvPr>
            <p:cNvSpPr txBox="1"/>
            <p:nvPr/>
          </p:nvSpPr>
          <p:spPr>
            <a:xfrm>
              <a:off x="7380873" y="973019"/>
              <a:ext cx="355919" cy="400110"/>
            </a:xfrm>
            <a:prstGeom prst="rect">
              <a:avLst/>
            </a:prstGeom>
            <a:noFill/>
          </p:spPr>
          <p:txBody>
            <a:bodyPr wrap="square" rtlCol="0">
              <a:spAutoFit/>
            </a:bodyPr>
            <a:lstStyle/>
            <a:p>
              <a:r>
                <a:rPr lang="en-GB" sz="2000" b="1" i="1" dirty="0">
                  <a:solidFill>
                    <a:schemeClr val="bg1"/>
                  </a:solidFill>
                </a:rPr>
                <a:t>Z</a:t>
              </a:r>
            </a:p>
          </p:txBody>
        </p:sp>
        <p:sp>
          <p:nvSpPr>
            <p:cNvPr id="35" name="TextBox 34">
              <a:extLst>
                <a:ext uri="{FF2B5EF4-FFF2-40B4-BE49-F238E27FC236}">
                  <a16:creationId xmlns:a16="http://schemas.microsoft.com/office/drawing/2014/main" id="{329802ED-C448-5698-71E2-5E15CD543D17}"/>
                </a:ext>
              </a:extLst>
            </p:cNvPr>
            <p:cNvSpPr txBox="1"/>
            <p:nvPr/>
          </p:nvSpPr>
          <p:spPr>
            <a:xfrm>
              <a:off x="8100405" y="973019"/>
              <a:ext cx="3796420" cy="400110"/>
            </a:xfrm>
            <a:prstGeom prst="rect">
              <a:avLst/>
            </a:prstGeom>
            <a:noFill/>
          </p:spPr>
          <p:txBody>
            <a:bodyPr wrap="square" rtlCol="0" anchor="ctr">
              <a:spAutoFit/>
            </a:bodyPr>
            <a:lstStyle/>
            <a:p>
              <a:pPr algn="just"/>
              <a:r>
                <a:rPr lang="en-GB" sz="2000" dirty="0">
                  <a:solidFill>
                    <a:schemeClr val="bg1"/>
                  </a:solidFill>
                </a:rPr>
                <a:t>from electron drift time</a:t>
              </a:r>
            </a:p>
          </p:txBody>
        </p:sp>
      </p:grpSp>
      <p:sp>
        <p:nvSpPr>
          <p:cNvPr id="14" name="TextBox 13">
            <a:extLst>
              <a:ext uri="{FF2B5EF4-FFF2-40B4-BE49-F238E27FC236}">
                <a16:creationId xmlns:a16="http://schemas.microsoft.com/office/drawing/2014/main" id="{522B66AE-E1B4-C89B-E8C7-FC5BF6007FFE}"/>
              </a:ext>
            </a:extLst>
          </p:cNvPr>
          <p:cNvSpPr txBox="1"/>
          <p:nvPr/>
        </p:nvSpPr>
        <p:spPr>
          <a:xfrm>
            <a:off x="6334125" y="1398086"/>
            <a:ext cx="5377818" cy="461665"/>
          </a:xfrm>
          <a:prstGeom prst="rect">
            <a:avLst/>
          </a:prstGeom>
          <a:noFill/>
        </p:spPr>
        <p:txBody>
          <a:bodyPr wrap="square" rtlCol="0">
            <a:spAutoFit/>
          </a:bodyPr>
          <a:lstStyle/>
          <a:p>
            <a:pPr algn="just"/>
            <a:r>
              <a:rPr lang="en-GB" sz="2400" b="1" dirty="0"/>
              <a:t>Energy Reconstruction</a:t>
            </a:r>
          </a:p>
        </p:txBody>
      </p:sp>
      <p:sp>
        <p:nvSpPr>
          <p:cNvPr id="15" name="Rectangle 14">
            <a:extLst>
              <a:ext uri="{FF2B5EF4-FFF2-40B4-BE49-F238E27FC236}">
                <a16:creationId xmlns:a16="http://schemas.microsoft.com/office/drawing/2014/main" id="{D4898F02-C791-9F4A-B6A8-86F5502FE26F}"/>
              </a:ext>
            </a:extLst>
          </p:cNvPr>
          <p:cNvSpPr/>
          <p:nvPr/>
        </p:nvSpPr>
        <p:spPr>
          <a:xfrm>
            <a:off x="6465605" y="1786711"/>
            <a:ext cx="5377819" cy="751066"/>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GB" dirty="0"/>
          </a:p>
        </p:txBody>
      </p:sp>
      <p:sp>
        <p:nvSpPr>
          <p:cNvPr id="19" name="TextBox 18">
            <a:extLst>
              <a:ext uri="{FF2B5EF4-FFF2-40B4-BE49-F238E27FC236}">
                <a16:creationId xmlns:a16="http://schemas.microsoft.com/office/drawing/2014/main" id="{14FFB552-BBC1-124B-0622-7E2E381A1E5B}"/>
              </a:ext>
            </a:extLst>
          </p:cNvPr>
          <p:cNvSpPr txBox="1"/>
          <p:nvPr/>
        </p:nvSpPr>
        <p:spPr>
          <a:xfrm>
            <a:off x="6465605" y="1829889"/>
            <a:ext cx="5317582" cy="707886"/>
          </a:xfrm>
          <a:prstGeom prst="rect">
            <a:avLst/>
          </a:prstGeom>
          <a:noFill/>
        </p:spPr>
        <p:txBody>
          <a:bodyPr wrap="square" rtlCol="0">
            <a:spAutoFit/>
          </a:bodyPr>
          <a:lstStyle/>
          <a:p>
            <a:pPr algn="just"/>
            <a:r>
              <a:rPr lang="en-GB" sz="2000" dirty="0"/>
              <a:t>Deposited </a:t>
            </a:r>
            <a:r>
              <a:rPr lang="en-GB" sz="2000" b="1" dirty="0"/>
              <a:t>energy </a:t>
            </a:r>
            <a:r>
              <a:rPr lang="en-GB" sz="2000" dirty="0"/>
              <a:t>inferred </a:t>
            </a:r>
            <a:r>
              <a:rPr lang="en-GB" sz="2000" b="1" dirty="0"/>
              <a:t>from corrected S1 and S2</a:t>
            </a:r>
            <a:r>
              <a:rPr lang="en-GB" sz="2000" dirty="0"/>
              <a:t> intensities</a:t>
            </a:r>
            <a:endParaRPr lang="en-GB" sz="2000" b="1" dirty="0"/>
          </a:p>
        </p:txBody>
      </p:sp>
      <p:sp>
        <p:nvSpPr>
          <p:cNvPr id="2" name="TextBox 1">
            <a:extLst>
              <a:ext uri="{FF2B5EF4-FFF2-40B4-BE49-F238E27FC236}">
                <a16:creationId xmlns:a16="http://schemas.microsoft.com/office/drawing/2014/main" id="{F210D654-C6AE-616E-A34F-401FA74AF3BB}"/>
              </a:ext>
            </a:extLst>
          </p:cNvPr>
          <p:cNvSpPr txBox="1"/>
          <p:nvPr/>
        </p:nvSpPr>
        <p:spPr>
          <a:xfrm>
            <a:off x="5300194" y="2580954"/>
            <a:ext cx="6543229" cy="461665"/>
          </a:xfrm>
          <a:prstGeom prst="rect">
            <a:avLst/>
          </a:prstGeom>
          <a:noFill/>
        </p:spPr>
        <p:txBody>
          <a:bodyPr wrap="square" rtlCol="0">
            <a:spAutoFit/>
          </a:bodyPr>
          <a:lstStyle/>
          <a:p>
            <a:r>
              <a:rPr lang="en-GB" sz="2400" b="1" dirty="0"/>
              <a:t>Interaction type discrimination</a:t>
            </a:r>
          </a:p>
        </p:txBody>
      </p:sp>
      <p:grpSp>
        <p:nvGrpSpPr>
          <p:cNvPr id="39" name="Group 38">
            <a:extLst>
              <a:ext uri="{FF2B5EF4-FFF2-40B4-BE49-F238E27FC236}">
                <a16:creationId xmlns:a16="http://schemas.microsoft.com/office/drawing/2014/main" id="{8E032849-EEAD-1597-41E3-D9B01855B43B}"/>
              </a:ext>
            </a:extLst>
          </p:cNvPr>
          <p:cNvGrpSpPr/>
          <p:nvPr/>
        </p:nvGrpSpPr>
        <p:grpSpPr>
          <a:xfrm>
            <a:off x="5304069" y="3062101"/>
            <a:ext cx="4162119" cy="3354360"/>
            <a:chOff x="5304069" y="3111445"/>
            <a:chExt cx="4162119" cy="3354360"/>
          </a:xfrm>
        </p:grpSpPr>
        <p:pic>
          <p:nvPicPr>
            <p:cNvPr id="9" name="Picture 8">
              <a:extLst>
                <a:ext uri="{FF2B5EF4-FFF2-40B4-BE49-F238E27FC236}">
                  <a16:creationId xmlns:a16="http://schemas.microsoft.com/office/drawing/2014/main" id="{BE5B3AC8-8646-B0A0-D5EB-890427D11C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04069" y="3111445"/>
              <a:ext cx="4162119" cy="3354360"/>
            </a:xfrm>
            <a:prstGeom prst="rect">
              <a:avLst/>
            </a:prstGeom>
          </p:spPr>
        </p:pic>
        <p:sp>
          <p:nvSpPr>
            <p:cNvPr id="10" name="TextBox 9">
              <a:extLst>
                <a:ext uri="{FF2B5EF4-FFF2-40B4-BE49-F238E27FC236}">
                  <a16:creationId xmlns:a16="http://schemas.microsoft.com/office/drawing/2014/main" id="{F004F7D4-D5F6-BCD6-99D4-9AA887139111}"/>
                </a:ext>
              </a:extLst>
            </p:cNvPr>
            <p:cNvSpPr txBox="1"/>
            <p:nvPr/>
          </p:nvSpPr>
          <p:spPr>
            <a:xfrm>
              <a:off x="5892168" y="3288349"/>
              <a:ext cx="2276475" cy="707886"/>
            </a:xfrm>
            <a:prstGeom prst="rect">
              <a:avLst/>
            </a:prstGeom>
            <a:noFill/>
          </p:spPr>
          <p:txBody>
            <a:bodyPr wrap="square" rtlCol="0">
              <a:spAutoFit/>
            </a:bodyPr>
            <a:lstStyle/>
            <a:p>
              <a:r>
                <a:rPr lang="en-GB" sz="2000" b="1" dirty="0">
                  <a:solidFill>
                    <a:srgbClr val="4F73B8"/>
                  </a:solidFill>
                </a:rPr>
                <a:t>Electronic Recoil (ER)</a:t>
              </a:r>
            </a:p>
          </p:txBody>
        </p:sp>
        <p:sp>
          <p:nvSpPr>
            <p:cNvPr id="11" name="TextBox 10">
              <a:extLst>
                <a:ext uri="{FF2B5EF4-FFF2-40B4-BE49-F238E27FC236}">
                  <a16:creationId xmlns:a16="http://schemas.microsoft.com/office/drawing/2014/main" id="{43A66D20-53F1-AC1E-E8FF-B804FDA19EF5}"/>
                </a:ext>
              </a:extLst>
            </p:cNvPr>
            <p:cNvSpPr txBox="1"/>
            <p:nvPr/>
          </p:nvSpPr>
          <p:spPr>
            <a:xfrm>
              <a:off x="6905089" y="4480558"/>
              <a:ext cx="2004099" cy="707886"/>
            </a:xfrm>
            <a:prstGeom prst="rect">
              <a:avLst/>
            </a:prstGeom>
            <a:noFill/>
          </p:spPr>
          <p:txBody>
            <a:bodyPr wrap="square" rtlCol="0">
              <a:spAutoFit/>
            </a:bodyPr>
            <a:lstStyle/>
            <a:p>
              <a:r>
                <a:rPr lang="en-GB" sz="2000" b="1" dirty="0">
                  <a:solidFill>
                    <a:srgbClr val="A31418"/>
                  </a:solidFill>
                </a:rPr>
                <a:t>Nuclear Recoil (NR)</a:t>
              </a:r>
            </a:p>
          </p:txBody>
        </p:sp>
      </p:grpSp>
      <p:pic>
        <p:nvPicPr>
          <p:cNvPr id="29" name="Graphic 28">
            <a:extLst>
              <a:ext uri="{FF2B5EF4-FFF2-40B4-BE49-F238E27FC236}">
                <a16:creationId xmlns:a16="http://schemas.microsoft.com/office/drawing/2014/main" id="{8C4B04FA-1002-BF20-125D-07549B08278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48800" y="3127905"/>
            <a:ext cx="2532562" cy="1339022"/>
          </a:xfrm>
          <a:prstGeom prst="rect">
            <a:avLst/>
          </a:prstGeom>
        </p:spPr>
      </p:pic>
      <p:sp>
        <p:nvSpPr>
          <p:cNvPr id="51" name="TextBox 50">
            <a:extLst>
              <a:ext uri="{FF2B5EF4-FFF2-40B4-BE49-F238E27FC236}">
                <a16:creationId xmlns:a16="http://schemas.microsoft.com/office/drawing/2014/main" id="{B3985336-7C82-C6EB-C992-3F18DA945642}"/>
              </a:ext>
            </a:extLst>
          </p:cNvPr>
          <p:cNvSpPr txBox="1"/>
          <p:nvPr/>
        </p:nvSpPr>
        <p:spPr>
          <a:xfrm>
            <a:off x="9448800" y="4785157"/>
            <a:ext cx="2575858" cy="1206549"/>
          </a:xfrm>
          <a:prstGeom prst="rect">
            <a:avLst/>
          </a:prstGeom>
          <a:noFill/>
        </p:spPr>
        <p:txBody>
          <a:bodyPr wrap="square" rtlCol="0">
            <a:spAutoFit/>
          </a:bodyPr>
          <a:lstStyle/>
          <a:p>
            <a:r>
              <a:rPr lang="en-GB" dirty="0"/>
              <a:t>Calibration sources:</a:t>
            </a:r>
          </a:p>
          <a:p>
            <a:pPr marL="285750" indent="-285750">
              <a:buFont typeface="Arial" panose="020B0604020202020204" pitchFamily="34" charset="0"/>
              <a:buChar char="•"/>
            </a:pPr>
            <a:r>
              <a:rPr lang="en-GB" b="1" dirty="0">
                <a:solidFill>
                  <a:srgbClr val="A31418"/>
                </a:solidFill>
              </a:rPr>
              <a:t>AmBe for NR</a:t>
            </a:r>
          </a:p>
          <a:p>
            <a:pPr marL="285750" indent="-285750">
              <a:buFont typeface="Arial" panose="020B0604020202020204" pitchFamily="34" charset="0"/>
              <a:buChar char="•"/>
            </a:pPr>
            <a:r>
              <a:rPr lang="en-GB" b="1" baseline="30000" dirty="0">
                <a:solidFill>
                  <a:srgbClr val="4F73B8"/>
                </a:solidFill>
              </a:rPr>
              <a:t>220</a:t>
            </a:r>
            <a:r>
              <a:rPr lang="en-GB" b="1" dirty="0">
                <a:solidFill>
                  <a:srgbClr val="4F73B8"/>
                </a:solidFill>
              </a:rPr>
              <a:t>Rn for ER</a:t>
            </a:r>
          </a:p>
          <a:p>
            <a:pPr marL="285750" indent="-285750">
              <a:buFont typeface="Arial" panose="020B0604020202020204" pitchFamily="34" charset="0"/>
              <a:buChar char="•"/>
            </a:pPr>
            <a:r>
              <a:rPr lang="en-GB" b="1" baseline="30000" dirty="0">
                <a:solidFill>
                  <a:srgbClr val="000000"/>
                </a:solidFill>
              </a:rPr>
              <a:t>37</a:t>
            </a:r>
            <a:r>
              <a:rPr lang="en-GB" b="1" dirty="0">
                <a:solidFill>
                  <a:srgbClr val="000000"/>
                </a:solidFill>
              </a:rPr>
              <a:t>Ar for Low ER</a:t>
            </a:r>
          </a:p>
        </p:txBody>
      </p:sp>
      <p:sp>
        <p:nvSpPr>
          <p:cNvPr id="54" name="TextBox 53">
            <a:extLst>
              <a:ext uri="{FF2B5EF4-FFF2-40B4-BE49-F238E27FC236}">
                <a16:creationId xmlns:a16="http://schemas.microsoft.com/office/drawing/2014/main" id="{B04D30B4-B167-0409-BE2E-F7EEA79025A2}"/>
              </a:ext>
            </a:extLst>
          </p:cNvPr>
          <p:cNvSpPr txBox="1"/>
          <p:nvPr/>
        </p:nvSpPr>
        <p:spPr>
          <a:xfrm>
            <a:off x="0" y="6246654"/>
            <a:ext cx="1566259" cy="246221"/>
          </a:xfrm>
          <a:prstGeom prst="rect">
            <a:avLst/>
          </a:prstGeom>
          <a:noFill/>
        </p:spPr>
        <p:txBody>
          <a:bodyPr wrap="square" rtlCol="0">
            <a:spAutoFit/>
          </a:bodyPr>
          <a:lstStyle/>
          <a:p>
            <a:r>
              <a:rPr lang="en-GB" sz="1000" dirty="0">
                <a:solidFill>
                  <a:schemeClr val="tx1">
                    <a:lumMod val="50000"/>
                    <a:lumOff val="50000"/>
                  </a:schemeClr>
                </a:solidFill>
              </a:rPr>
              <a:t>Designer: Lutz Althüser</a:t>
            </a:r>
          </a:p>
        </p:txBody>
      </p:sp>
      <p:pic>
        <p:nvPicPr>
          <p:cNvPr id="56" name="Picture 55" descr="A black background with arrows pointing to the right&#10;&#10;AI-generated content may be incorrect.">
            <a:extLst>
              <a:ext uri="{FF2B5EF4-FFF2-40B4-BE49-F238E27FC236}">
                <a16:creationId xmlns:a16="http://schemas.microsoft.com/office/drawing/2014/main" id="{CCB9A759-7FD2-2092-23DB-620155232B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42" y="5201097"/>
            <a:ext cx="472832" cy="826911"/>
          </a:xfrm>
          <a:prstGeom prst="rect">
            <a:avLst/>
          </a:prstGeom>
          <a:noFill/>
        </p:spPr>
      </p:pic>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F8522147-7662-C89A-9EBC-388D8BA570C2}"/>
                  </a:ext>
                </a:extLst>
              </p:cNvPr>
              <p:cNvSpPr txBox="1">
                <a:spLocks/>
              </p:cNvSpPr>
              <p:nvPr/>
            </p:nvSpPr>
            <p:spPr>
              <a:xfrm>
                <a:off x="3966807" y="2274102"/>
                <a:ext cx="907657" cy="2877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14:m>
                  <m:oMathPara xmlns:m="http://schemas.openxmlformats.org/officeDocument/2006/math">
                    <m:oMathParaPr>
                      <m:jc m:val="centerGroup"/>
                    </m:oMathParaPr>
                    <m:oMath xmlns:m="http://schemas.openxmlformats.org/officeDocument/2006/math">
                      <m: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2.9</m:t>
                      </m:r>
                      <m:r>
                        <a:rPr lang="en-IN" sz="1100" b="0" i="1" smtClean="0">
                          <a:solidFill>
                            <a:srgbClr val="FF0000"/>
                          </a:solidFill>
                          <a:latin typeface="Cambria Math" panose="02040503050406030204" pitchFamily="18" charset="0"/>
                          <a:ea typeface="Verdana" panose="020B0604030504040204" pitchFamily="34" charset="0"/>
                          <a:cs typeface="Arial" panose="020B0604020202020204" pitchFamily="34" charset="0"/>
                        </a:rPr>
                        <m:t> </m:t>
                      </m:r>
                      <m:r>
                        <m:rPr>
                          <m:sty m:val="p"/>
                        </m:rP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kV</m:t>
                      </m:r>
                      <m: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m:t>
                      </m:r>
                      <m:r>
                        <m:rPr>
                          <m:sty m:val="p"/>
                        </m:rP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cm</m:t>
                      </m:r>
                    </m:oMath>
                  </m:oMathPara>
                </a14:m>
                <a:endParaRPr lang="en-IN" sz="1100" dirty="0">
                  <a:solidFill>
                    <a:srgbClr val="FF0000"/>
                  </a:solidFill>
                  <a:latin typeface="Montserrat" panose="00000500000000000000" pitchFamily="2" charset="0"/>
                  <a:ea typeface="Verdana" panose="020B0604030504040204" pitchFamily="34" charset="0"/>
                  <a:cs typeface="Arial" panose="020B0604020202020204" pitchFamily="34" charset="0"/>
                </a:endParaRPr>
              </a:p>
            </p:txBody>
          </p:sp>
        </mc:Choice>
        <mc:Fallback xmlns="">
          <p:sp>
            <p:nvSpPr>
              <p:cNvPr id="5" name="Title 1">
                <a:extLst>
                  <a:ext uri="{FF2B5EF4-FFF2-40B4-BE49-F238E27FC236}">
                    <a16:creationId xmlns:a16="http://schemas.microsoft.com/office/drawing/2014/main" id="{F8522147-7662-C89A-9EBC-388D8BA570C2}"/>
                  </a:ext>
                </a:extLst>
              </p:cNvPr>
              <p:cNvSpPr txBox="1">
                <a:spLocks noRot="1" noChangeAspect="1" noMove="1" noResize="1" noEditPoints="1" noAdjustHandles="1" noChangeArrowheads="1" noChangeShapeType="1" noTextEdit="1"/>
              </p:cNvSpPr>
              <p:nvPr/>
            </p:nvSpPr>
            <p:spPr>
              <a:xfrm>
                <a:off x="3966807" y="2274102"/>
                <a:ext cx="907657" cy="287798"/>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4DC59708-0129-5571-3FA2-5232F6CF8039}"/>
                  </a:ext>
                </a:extLst>
              </p:cNvPr>
              <p:cNvSpPr txBox="1">
                <a:spLocks/>
              </p:cNvSpPr>
              <p:nvPr/>
            </p:nvSpPr>
            <p:spPr>
              <a:xfrm>
                <a:off x="4028172" y="3568957"/>
                <a:ext cx="784928" cy="30427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14:m>
                  <m:oMathPara xmlns:m="http://schemas.openxmlformats.org/officeDocument/2006/math">
                    <m:oMathParaPr>
                      <m:jc m:val="centerGroup"/>
                    </m:oMathParaPr>
                    <m:oMath xmlns:m="http://schemas.openxmlformats.org/officeDocument/2006/math">
                      <m: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23 </m:t>
                      </m:r>
                      <m:r>
                        <m:rPr>
                          <m:sty m:val="p"/>
                        </m:rP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V</m:t>
                      </m:r>
                      <m: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m:t>
                      </m:r>
                      <m:r>
                        <m:rPr>
                          <m:sty m:val="p"/>
                        </m:rPr>
                        <a:rPr lang="en-IN" sz="1100" b="0" i="0" smtClean="0">
                          <a:solidFill>
                            <a:srgbClr val="FF0000"/>
                          </a:solidFill>
                          <a:latin typeface="Cambria Math" panose="02040503050406030204" pitchFamily="18" charset="0"/>
                          <a:ea typeface="Verdana" panose="020B0604030504040204" pitchFamily="34" charset="0"/>
                          <a:cs typeface="Arial" panose="020B0604020202020204" pitchFamily="34" charset="0"/>
                        </a:rPr>
                        <m:t>cm</m:t>
                      </m:r>
                    </m:oMath>
                  </m:oMathPara>
                </a14:m>
                <a:endParaRPr lang="en-IN" sz="1100" dirty="0">
                  <a:solidFill>
                    <a:srgbClr val="FF0000"/>
                  </a:solidFill>
                  <a:latin typeface="Montserrat" panose="00000500000000000000" pitchFamily="2" charset="0"/>
                  <a:ea typeface="Verdana" panose="020B0604030504040204" pitchFamily="34" charset="0"/>
                  <a:cs typeface="Arial" panose="020B0604020202020204" pitchFamily="34" charset="0"/>
                </a:endParaRPr>
              </a:p>
            </p:txBody>
          </p:sp>
        </mc:Choice>
        <mc:Fallback xmlns="">
          <p:sp>
            <p:nvSpPr>
              <p:cNvPr id="6" name="Title 1">
                <a:extLst>
                  <a:ext uri="{FF2B5EF4-FFF2-40B4-BE49-F238E27FC236}">
                    <a16:creationId xmlns:a16="http://schemas.microsoft.com/office/drawing/2014/main" id="{4DC59708-0129-5571-3FA2-5232F6CF8039}"/>
                  </a:ext>
                </a:extLst>
              </p:cNvPr>
              <p:cNvSpPr txBox="1">
                <a:spLocks noRot="1" noChangeAspect="1" noMove="1" noResize="1" noEditPoints="1" noAdjustHandles="1" noChangeArrowheads="1" noChangeShapeType="1" noTextEdit="1"/>
              </p:cNvSpPr>
              <p:nvPr/>
            </p:nvSpPr>
            <p:spPr>
              <a:xfrm>
                <a:off x="4028172" y="3568957"/>
                <a:ext cx="784928" cy="304272"/>
              </a:xfrm>
              <a:prstGeom prst="rect">
                <a:avLst/>
              </a:prstGeom>
              <a:blipFill>
                <a:blip r:embed="rId11"/>
                <a:stretch>
                  <a:fillRect/>
                </a:stretch>
              </a:blipFill>
            </p:spPr>
            <p:txBody>
              <a:bodyPr/>
              <a:lstStyle/>
              <a:p>
                <a:r>
                  <a:rPr lang="en-GB">
                    <a:noFill/>
                  </a:rPr>
                  <a:t> </a:t>
                </a:r>
              </a:p>
            </p:txBody>
          </p:sp>
        </mc:Fallback>
      </mc:AlternateContent>
      <p:sp>
        <p:nvSpPr>
          <p:cNvPr id="17" name="!!Subitle">
            <a:extLst>
              <a:ext uri="{FF2B5EF4-FFF2-40B4-BE49-F238E27FC236}">
                <a16:creationId xmlns:a16="http://schemas.microsoft.com/office/drawing/2014/main" id="{D9013155-C542-171B-1278-8687357A1E9A}"/>
              </a:ext>
            </a:extLst>
          </p:cNvPr>
          <p:cNvSpPr txBox="1">
            <a:spLocks/>
          </p:cNvSpPr>
          <p:nvPr/>
        </p:nvSpPr>
        <p:spPr>
          <a:xfrm>
            <a:off x="167342" y="771909"/>
            <a:ext cx="5269398" cy="424732"/>
          </a:xfrm>
          <a:prstGeom prst="rect">
            <a:avLst/>
          </a:prstGeom>
        </p:spPr>
        <p:txBody>
          <a:bodyPr wrap="square"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t>Working Principles</a:t>
            </a:r>
          </a:p>
        </p:txBody>
      </p:sp>
      <p:sp>
        <p:nvSpPr>
          <p:cNvPr id="20" name="Title 6">
            <a:extLst>
              <a:ext uri="{FF2B5EF4-FFF2-40B4-BE49-F238E27FC236}">
                <a16:creationId xmlns:a16="http://schemas.microsoft.com/office/drawing/2014/main" id="{FCB076DF-2EA8-1CAC-B4AC-A53209E32F4D}"/>
              </a:ext>
            </a:extLst>
          </p:cNvPr>
          <p:cNvSpPr>
            <a:spLocks noGrp="1"/>
          </p:cNvSpPr>
          <p:nvPr>
            <p:ph type="title"/>
          </p:nvPr>
        </p:nvSpPr>
        <p:spPr>
          <a:xfrm>
            <a:off x="88900" y="0"/>
            <a:ext cx="6121166" cy="993775"/>
          </a:xfrm>
        </p:spPr>
        <p:txBody>
          <a:bodyPr/>
          <a:lstStyle/>
          <a:p>
            <a:r>
              <a:rPr lang="en-GB" dirty="0"/>
              <a:t>Dual-Phase Xenon TPC</a:t>
            </a:r>
          </a:p>
        </p:txBody>
      </p:sp>
      <p:sp>
        <p:nvSpPr>
          <p:cNvPr id="21" name="Footer Placeholder 20">
            <a:extLst>
              <a:ext uri="{FF2B5EF4-FFF2-40B4-BE49-F238E27FC236}">
                <a16:creationId xmlns:a16="http://schemas.microsoft.com/office/drawing/2014/main" id="{1186677C-9396-FD65-DAE1-1E632FA64D80}"/>
              </a:ext>
            </a:extLst>
          </p:cNvPr>
          <p:cNvSpPr>
            <a:spLocks noGrp="1"/>
          </p:cNvSpPr>
          <p:nvPr>
            <p:ph type="ftr" sz="quarter" idx="3"/>
          </p:nvPr>
        </p:nvSpPr>
        <p:spPr/>
        <p:txBody>
          <a:bodyPr/>
          <a:lstStyle/>
          <a:p>
            <a:r>
              <a:rPr lang="en-GB"/>
              <a:t>Migdal Effect in XLZD – Lorenzo Principe - CDM Meeting 2025</a:t>
            </a:r>
            <a:endParaRPr lang="en-GB" dirty="0"/>
          </a:p>
        </p:txBody>
      </p:sp>
      <p:sp>
        <p:nvSpPr>
          <p:cNvPr id="23" name="Slide Number Placeholder 22">
            <a:extLst>
              <a:ext uri="{FF2B5EF4-FFF2-40B4-BE49-F238E27FC236}">
                <a16:creationId xmlns:a16="http://schemas.microsoft.com/office/drawing/2014/main" id="{C4F23E30-A25C-AB11-4F43-23E54B9CDBE4}"/>
              </a:ext>
            </a:extLst>
          </p:cNvPr>
          <p:cNvSpPr>
            <a:spLocks noGrp="1"/>
          </p:cNvSpPr>
          <p:nvPr>
            <p:ph type="sldNum" sz="quarter" idx="4"/>
          </p:nvPr>
        </p:nvSpPr>
        <p:spPr/>
        <p:txBody>
          <a:bodyPr/>
          <a:lstStyle/>
          <a:p>
            <a:fld id="{B545420C-B04E-4537-A50E-A6C5C9FE5166}" type="slidenum">
              <a:rPr lang="en-GB" smtClean="0"/>
              <a:pPr/>
              <a:t>9</a:t>
            </a:fld>
            <a:endParaRPr lang="en-GB" dirty="0"/>
          </a:p>
        </p:txBody>
      </p:sp>
    </p:spTree>
    <p:extLst>
      <p:ext uri="{BB962C8B-B14F-4D97-AF65-F5344CB8AC3E}">
        <p14:creationId xmlns:p14="http://schemas.microsoft.com/office/powerpoint/2010/main" val="15141710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10.xml><?xml version="1.0" encoding="utf-8"?>
<p:tagLst xmlns:a="http://schemas.openxmlformats.org/drawingml/2006/main" xmlns:r="http://schemas.openxmlformats.org/officeDocument/2006/relationships" xmlns:p="http://schemas.openxmlformats.org/presentationml/2006/main">
  <p:tag name="ALREADY-CHECKED" val="TRUE"/>
</p:tagLst>
</file>

<file path=ppt/tags/tag11.xml><?xml version="1.0" encoding="utf-8"?>
<p:tagLst xmlns:a="http://schemas.openxmlformats.org/drawingml/2006/main" xmlns:r="http://schemas.openxmlformats.org/officeDocument/2006/relationships" xmlns:p="http://schemas.openxmlformats.org/presentationml/2006/main">
  <p:tag name="ALREADY-CHECKED" val="TRUE"/>
</p:tagLst>
</file>

<file path=ppt/tags/tag12.xml><?xml version="1.0" encoding="utf-8"?>
<p:tagLst xmlns:a="http://schemas.openxmlformats.org/drawingml/2006/main" xmlns:r="http://schemas.openxmlformats.org/officeDocument/2006/relationships" xmlns:p="http://schemas.openxmlformats.org/presentationml/2006/main">
  <p:tag name="ALREADY-CHECKED" val="TRUE"/>
</p:tagLst>
</file>

<file path=ppt/tags/tag13.xml><?xml version="1.0" encoding="utf-8"?>
<p:tagLst xmlns:a="http://schemas.openxmlformats.org/drawingml/2006/main" xmlns:r="http://schemas.openxmlformats.org/officeDocument/2006/relationships" xmlns:p="http://schemas.openxmlformats.org/presentationml/2006/main">
  <p:tag name="TIMING" val="|7.6|4.6"/>
</p:tagLst>
</file>

<file path=ppt/tags/tag14.xml><?xml version="1.0" encoding="utf-8"?>
<p:tagLst xmlns:a="http://schemas.openxmlformats.org/drawingml/2006/main" xmlns:r="http://schemas.openxmlformats.org/officeDocument/2006/relationships" xmlns:p="http://schemas.openxmlformats.org/presentationml/2006/main">
  <p:tag name="ALREADY-CHECKED" val="TRUE"/>
</p:tagLst>
</file>

<file path=ppt/tags/tag15.xml><?xml version="1.0" encoding="utf-8"?>
<p:tagLst xmlns:a="http://schemas.openxmlformats.org/drawingml/2006/main" xmlns:r="http://schemas.openxmlformats.org/officeDocument/2006/relationships" xmlns:p="http://schemas.openxmlformats.org/presentationml/2006/main">
  <p:tag name="ALREADY-CHECKED" val="TRUE"/>
</p:tagLst>
</file>

<file path=ppt/tags/tag16.xml><?xml version="1.0" encoding="utf-8"?>
<p:tagLst xmlns:a="http://schemas.openxmlformats.org/drawingml/2006/main" xmlns:r="http://schemas.openxmlformats.org/officeDocument/2006/relationships" xmlns:p="http://schemas.openxmlformats.org/presentationml/2006/main">
  <p:tag name="ALREADY-CHECKED" val="TRUE"/>
</p:tagLst>
</file>

<file path=ppt/tags/tag17.xml><?xml version="1.0" encoding="utf-8"?>
<p:tagLst xmlns:a="http://schemas.openxmlformats.org/drawingml/2006/main" xmlns:r="http://schemas.openxmlformats.org/officeDocument/2006/relationships" xmlns:p="http://schemas.openxmlformats.org/presentationml/2006/main">
  <p:tag name="ALREADY-CHECKED" val="TRUE"/>
</p:tagLst>
</file>

<file path=ppt/tags/tag18.xml><?xml version="1.0" encoding="utf-8"?>
<p:tagLst xmlns:a="http://schemas.openxmlformats.org/drawingml/2006/main" xmlns:r="http://schemas.openxmlformats.org/officeDocument/2006/relationships" xmlns:p="http://schemas.openxmlformats.org/presentationml/2006/main">
  <p:tag name="ALREADY-CHECKED" val="TRUE"/>
</p:tagLst>
</file>

<file path=ppt/tags/tag19.xml><?xml version="1.0" encoding="utf-8"?>
<p:tagLst xmlns:a="http://schemas.openxmlformats.org/drawingml/2006/main" xmlns:r="http://schemas.openxmlformats.org/officeDocument/2006/relationships" xmlns:p="http://schemas.openxmlformats.org/presentationml/2006/main">
  <p:tag name="ALREADY-CHECKED" val="TRUE"/>
</p:tagLst>
</file>

<file path=ppt/tags/tag2.xml><?xml version="1.0" encoding="utf-8"?>
<p:tagLst xmlns:a="http://schemas.openxmlformats.org/drawingml/2006/main" xmlns:r="http://schemas.openxmlformats.org/officeDocument/2006/relationships" xmlns:p="http://schemas.openxmlformats.org/presentationml/2006/main">
  <p:tag name="ALREADY-CHECKED" val="TRUE"/>
</p:tagLst>
</file>

<file path=ppt/tags/tag20.xml><?xml version="1.0" encoding="utf-8"?>
<p:tagLst xmlns:a="http://schemas.openxmlformats.org/drawingml/2006/main" xmlns:r="http://schemas.openxmlformats.org/officeDocument/2006/relationships" xmlns:p="http://schemas.openxmlformats.org/presentationml/2006/main">
  <p:tag name="ALREADY-CHECKED" val="TRUE"/>
</p:tagLst>
</file>

<file path=ppt/tags/tag21.xml><?xml version="1.0" encoding="utf-8"?>
<p:tagLst xmlns:a="http://schemas.openxmlformats.org/drawingml/2006/main" xmlns:r="http://schemas.openxmlformats.org/officeDocument/2006/relationships" xmlns:p="http://schemas.openxmlformats.org/presentationml/2006/main">
  <p:tag name="VIZZLO-SLIDE" val="TRUE"/>
</p:tagLst>
</file>

<file path=ppt/tags/tag22.xml><?xml version="1.0" encoding="utf-8"?>
<p:tagLst xmlns:a="http://schemas.openxmlformats.org/drawingml/2006/main" xmlns:r="http://schemas.openxmlformats.org/officeDocument/2006/relationships" xmlns:p="http://schemas.openxmlformats.org/presentationml/2006/main">
  <p:tag name="VIZZLO-SLIDE" val="TRUE"/>
</p:tagLst>
</file>

<file path=ppt/tags/tag23.xml><?xml version="1.0" encoding="utf-8"?>
<p:tagLst xmlns:a="http://schemas.openxmlformats.org/drawingml/2006/main" xmlns:r="http://schemas.openxmlformats.org/officeDocument/2006/relationships" xmlns:p="http://schemas.openxmlformats.org/presentationml/2006/main">
  <p:tag name="VIZZLO-SLIDE" val="TRUE"/>
</p:tagLst>
</file>

<file path=ppt/tags/tag24.xml><?xml version="1.0" encoding="utf-8"?>
<p:tagLst xmlns:a="http://schemas.openxmlformats.org/drawingml/2006/main" xmlns:r="http://schemas.openxmlformats.org/officeDocument/2006/relationships" xmlns:p="http://schemas.openxmlformats.org/presentationml/2006/main">
  <p:tag name="VIZZLO-SLIDE" val="TRUE"/>
</p:tagLst>
</file>

<file path=ppt/tags/tag25.xml><?xml version="1.0" encoding="utf-8"?>
<p:tagLst xmlns:a="http://schemas.openxmlformats.org/drawingml/2006/main" xmlns:r="http://schemas.openxmlformats.org/officeDocument/2006/relationships" xmlns:p="http://schemas.openxmlformats.org/presentationml/2006/main">
  <p:tag name="VIZZLO-SLIDE" val="TRUE"/>
</p:tagLst>
</file>

<file path=ppt/tags/tag26.xml><?xml version="1.0" encoding="utf-8"?>
<p:tagLst xmlns:a="http://schemas.openxmlformats.org/drawingml/2006/main" xmlns:r="http://schemas.openxmlformats.org/officeDocument/2006/relationships" xmlns:p="http://schemas.openxmlformats.org/presentationml/2006/main">
  <p:tag name="VIZZLO-SLIDE" val="TRUE"/>
</p:tagLst>
</file>

<file path=ppt/tags/tag27.xml><?xml version="1.0" encoding="utf-8"?>
<p:tagLst xmlns:a="http://schemas.openxmlformats.org/drawingml/2006/main" xmlns:r="http://schemas.openxmlformats.org/officeDocument/2006/relationships" xmlns:p="http://schemas.openxmlformats.org/presentationml/2006/main">
  <p:tag name="ALREADY-CHECKED" val="TRUE"/>
</p:tagLst>
</file>

<file path=ppt/tags/tag28.xml><?xml version="1.0" encoding="utf-8"?>
<p:tagLst xmlns:a="http://schemas.openxmlformats.org/drawingml/2006/main" xmlns:r="http://schemas.openxmlformats.org/officeDocument/2006/relationships" xmlns:p="http://schemas.openxmlformats.org/presentationml/2006/main">
  <p:tag name="ALREADY-CHECKED" val="TRUE"/>
</p:tagLst>
</file>

<file path=ppt/tags/tag29.xml><?xml version="1.0" encoding="utf-8"?>
<p:tagLst xmlns:a="http://schemas.openxmlformats.org/drawingml/2006/main" xmlns:r="http://schemas.openxmlformats.org/officeDocument/2006/relationships" xmlns:p="http://schemas.openxmlformats.org/presentationml/2006/main">
  <p:tag name="ALREADY-CHECKED" val="TRUE"/>
</p:tagLst>
</file>

<file path=ppt/tags/tag3.xml><?xml version="1.0" encoding="utf-8"?>
<p:tagLst xmlns:a="http://schemas.openxmlformats.org/drawingml/2006/main" xmlns:r="http://schemas.openxmlformats.org/officeDocument/2006/relationships" xmlns:p="http://schemas.openxmlformats.org/presentationml/2006/main">
  <p:tag name="ALREADY-CHECKED" val="TRUE"/>
</p:tagLst>
</file>

<file path=ppt/tags/tag30.xml><?xml version="1.0" encoding="utf-8"?>
<p:tagLst xmlns:a="http://schemas.openxmlformats.org/drawingml/2006/main" xmlns:r="http://schemas.openxmlformats.org/officeDocument/2006/relationships" xmlns:p="http://schemas.openxmlformats.org/presentationml/2006/main">
  <p:tag name="ALREADY-CHECKED" val="TRUE"/>
</p:tagLst>
</file>

<file path=ppt/tags/tag31.xml><?xml version="1.0" encoding="utf-8"?>
<p:tagLst xmlns:a="http://schemas.openxmlformats.org/drawingml/2006/main" xmlns:r="http://schemas.openxmlformats.org/officeDocument/2006/relationships" xmlns:p="http://schemas.openxmlformats.org/presentationml/2006/main">
  <p:tag name="ALREADY-CHECKED" val="TRUE"/>
</p:tagLst>
</file>

<file path=ppt/tags/tag32.xml><?xml version="1.0" encoding="utf-8"?>
<p:tagLst xmlns:a="http://schemas.openxmlformats.org/drawingml/2006/main" xmlns:r="http://schemas.openxmlformats.org/officeDocument/2006/relationships" xmlns:p="http://schemas.openxmlformats.org/presentationml/2006/main">
  <p:tag name="ALREADY-CHECKED" val="TRUE"/>
</p:tagLst>
</file>

<file path=ppt/tags/tag33.xml><?xml version="1.0" encoding="utf-8"?>
<p:tagLst xmlns:a="http://schemas.openxmlformats.org/drawingml/2006/main" xmlns:r="http://schemas.openxmlformats.org/officeDocument/2006/relationships" xmlns:p="http://schemas.openxmlformats.org/presentationml/2006/main">
  <p:tag name="ALREADY-CHECKED" val="TRUE"/>
</p:tagLst>
</file>

<file path=ppt/tags/tag34.xml><?xml version="1.0" encoding="utf-8"?>
<p:tagLst xmlns:a="http://schemas.openxmlformats.org/drawingml/2006/main" xmlns:r="http://schemas.openxmlformats.org/officeDocument/2006/relationships" xmlns:p="http://schemas.openxmlformats.org/presentationml/2006/main">
  <p:tag name="ALREADY-CHECKED" val="TRUE"/>
</p:tagLst>
</file>

<file path=ppt/tags/tag35.xml><?xml version="1.0" encoding="utf-8"?>
<p:tagLst xmlns:a="http://schemas.openxmlformats.org/drawingml/2006/main" xmlns:r="http://schemas.openxmlformats.org/officeDocument/2006/relationships" xmlns:p="http://schemas.openxmlformats.org/presentationml/2006/main">
  <p:tag name="ALREADY-CHECKED" val="TRUE"/>
</p:tagLst>
</file>

<file path=ppt/tags/tag36.xml><?xml version="1.0" encoding="utf-8"?>
<p:tagLst xmlns:a="http://schemas.openxmlformats.org/drawingml/2006/main" xmlns:r="http://schemas.openxmlformats.org/officeDocument/2006/relationships" xmlns:p="http://schemas.openxmlformats.org/presentationml/2006/main">
  <p:tag name="ALREADY-CHECKED" val="TRUE"/>
</p:tagLst>
</file>

<file path=ppt/tags/tag37.xml><?xml version="1.0" encoding="utf-8"?>
<p:tagLst xmlns:a="http://schemas.openxmlformats.org/drawingml/2006/main" xmlns:r="http://schemas.openxmlformats.org/officeDocument/2006/relationships" xmlns:p="http://schemas.openxmlformats.org/presentationml/2006/main">
  <p:tag name="ALREADY-CHECKED" val="TRUE"/>
</p:tagLst>
</file>

<file path=ppt/tags/tag38.xml><?xml version="1.0" encoding="utf-8"?>
<p:tagLst xmlns:a="http://schemas.openxmlformats.org/drawingml/2006/main" xmlns:r="http://schemas.openxmlformats.org/officeDocument/2006/relationships" xmlns:p="http://schemas.openxmlformats.org/presentationml/2006/main">
  <p:tag name="VIZZLO-SLIDE" val="TRUE"/>
</p:tagLst>
</file>

<file path=ppt/tags/tag39.xml><?xml version="1.0" encoding="utf-8"?>
<p:tagLst xmlns:a="http://schemas.openxmlformats.org/drawingml/2006/main" xmlns:r="http://schemas.openxmlformats.org/officeDocument/2006/relationships" xmlns:p="http://schemas.openxmlformats.org/presentationml/2006/main">
  <p:tag name="VIZZLO-SLIDE" val="TRUE"/>
</p:tagLst>
</file>

<file path=ppt/tags/tag4.xml><?xml version="1.0" encoding="utf-8"?>
<p:tagLst xmlns:a="http://schemas.openxmlformats.org/drawingml/2006/main" xmlns:r="http://schemas.openxmlformats.org/officeDocument/2006/relationships" xmlns:p="http://schemas.openxmlformats.org/presentationml/2006/main">
  <p:tag name="ALREADY-CHECKED" val="TRUE"/>
</p:tagLst>
</file>

<file path=ppt/tags/tag40.xml><?xml version="1.0" encoding="utf-8"?>
<p:tagLst xmlns:a="http://schemas.openxmlformats.org/drawingml/2006/main" xmlns:r="http://schemas.openxmlformats.org/officeDocument/2006/relationships" xmlns:p="http://schemas.openxmlformats.org/presentationml/2006/main">
  <p:tag name="VIZZLO-SLIDE" val="TRUE"/>
</p:tagLst>
</file>

<file path=ppt/tags/tag41.xml><?xml version="1.0" encoding="utf-8"?>
<p:tagLst xmlns:a="http://schemas.openxmlformats.org/drawingml/2006/main" xmlns:r="http://schemas.openxmlformats.org/officeDocument/2006/relationships" xmlns:p="http://schemas.openxmlformats.org/presentationml/2006/main">
  <p:tag name="VIZZLO-SLIDE" val="TRUE"/>
</p:tagLst>
</file>

<file path=ppt/tags/tag42.xml><?xml version="1.0" encoding="utf-8"?>
<p:tagLst xmlns:a="http://schemas.openxmlformats.org/drawingml/2006/main" xmlns:r="http://schemas.openxmlformats.org/officeDocument/2006/relationships" xmlns:p="http://schemas.openxmlformats.org/presentationml/2006/main">
  <p:tag name="VIZZLO-SLIDE" val="TRUE"/>
</p:tagLst>
</file>

<file path=ppt/tags/tag43.xml><?xml version="1.0" encoding="utf-8"?>
<p:tagLst xmlns:a="http://schemas.openxmlformats.org/drawingml/2006/main" xmlns:r="http://schemas.openxmlformats.org/officeDocument/2006/relationships" xmlns:p="http://schemas.openxmlformats.org/presentationml/2006/main">
  <p:tag name="VIZZLO-SLIDE" val="TRUE"/>
</p:tagLst>
</file>

<file path=ppt/tags/tag44.xml><?xml version="1.0" encoding="utf-8"?>
<p:tagLst xmlns:a="http://schemas.openxmlformats.org/drawingml/2006/main" xmlns:r="http://schemas.openxmlformats.org/officeDocument/2006/relationships" xmlns:p="http://schemas.openxmlformats.org/presentationml/2006/main">
  <p:tag name="ALREADY-CHECKED" val="TRUE"/>
</p:tagLst>
</file>

<file path=ppt/tags/tag45.xml><?xml version="1.0" encoding="utf-8"?>
<p:tagLst xmlns:a="http://schemas.openxmlformats.org/drawingml/2006/main" xmlns:r="http://schemas.openxmlformats.org/officeDocument/2006/relationships" xmlns:p="http://schemas.openxmlformats.org/presentationml/2006/main">
  <p:tag name="ALREADY-CHECKED" val="TRUE"/>
</p:tagLst>
</file>

<file path=ppt/tags/tag46.xml><?xml version="1.0" encoding="utf-8"?>
<p:tagLst xmlns:a="http://schemas.openxmlformats.org/drawingml/2006/main" xmlns:r="http://schemas.openxmlformats.org/officeDocument/2006/relationships" xmlns:p="http://schemas.openxmlformats.org/presentationml/2006/main">
  <p:tag name="ALREADY-CHECKED" val="TRUE"/>
</p:tagLst>
</file>

<file path=ppt/tags/tag47.xml><?xml version="1.0" encoding="utf-8"?>
<p:tagLst xmlns:a="http://schemas.openxmlformats.org/drawingml/2006/main" xmlns:r="http://schemas.openxmlformats.org/officeDocument/2006/relationships" xmlns:p="http://schemas.openxmlformats.org/presentationml/2006/main">
  <p:tag name="ALREADY-CHECKED" val="TRUE"/>
</p:tagLst>
</file>

<file path=ppt/tags/tag48.xml><?xml version="1.0" encoding="utf-8"?>
<p:tagLst xmlns:a="http://schemas.openxmlformats.org/drawingml/2006/main" xmlns:r="http://schemas.openxmlformats.org/officeDocument/2006/relationships" xmlns:p="http://schemas.openxmlformats.org/presentationml/2006/main">
  <p:tag name="ALREADY-CHECKED" val="TRUE"/>
</p:tagLst>
</file>

<file path=ppt/tags/tag49.xml><?xml version="1.0" encoding="utf-8"?>
<p:tagLst xmlns:a="http://schemas.openxmlformats.org/drawingml/2006/main" xmlns:r="http://schemas.openxmlformats.org/officeDocument/2006/relationships" xmlns:p="http://schemas.openxmlformats.org/presentationml/2006/main">
  <p:tag name="ALREADY-CHECKED" val="TRUE"/>
</p:tagLst>
</file>

<file path=ppt/tags/tag5.xml><?xml version="1.0" encoding="utf-8"?>
<p:tagLst xmlns:a="http://schemas.openxmlformats.org/drawingml/2006/main" xmlns:r="http://schemas.openxmlformats.org/officeDocument/2006/relationships" xmlns:p="http://schemas.openxmlformats.org/presentationml/2006/main">
  <p:tag name="ALREADY-CHECKED" val="TRUE"/>
</p:tagLst>
</file>

<file path=ppt/tags/tag50.xml><?xml version="1.0" encoding="utf-8"?>
<p:tagLst xmlns:a="http://schemas.openxmlformats.org/drawingml/2006/main" xmlns:r="http://schemas.openxmlformats.org/officeDocument/2006/relationships" xmlns:p="http://schemas.openxmlformats.org/presentationml/2006/main">
  <p:tag name="ALREADY-CHECKED" val="TRUE"/>
</p:tagLst>
</file>

<file path=ppt/tags/tag51.xml><?xml version="1.0" encoding="utf-8"?>
<p:tagLst xmlns:a="http://schemas.openxmlformats.org/drawingml/2006/main" xmlns:r="http://schemas.openxmlformats.org/officeDocument/2006/relationships" xmlns:p="http://schemas.openxmlformats.org/presentationml/2006/main">
  <p:tag name="ALREADY-CHECKED" val="TRUE"/>
</p:tagLst>
</file>

<file path=ppt/tags/tag52.xml><?xml version="1.0" encoding="utf-8"?>
<p:tagLst xmlns:a="http://schemas.openxmlformats.org/drawingml/2006/main" xmlns:r="http://schemas.openxmlformats.org/officeDocument/2006/relationships" xmlns:p="http://schemas.openxmlformats.org/presentationml/2006/main">
  <p:tag name="ALREADY-CHECKED" val="TRUE"/>
</p:tagLst>
</file>

<file path=ppt/tags/tag53.xml><?xml version="1.0" encoding="utf-8"?>
<p:tagLst xmlns:a="http://schemas.openxmlformats.org/drawingml/2006/main" xmlns:r="http://schemas.openxmlformats.org/officeDocument/2006/relationships" xmlns:p="http://schemas.openxmlformats.org/presentationml/2006/main">
  <p:tag name="ALREADY-CHECKED" val="TRUE"/>
</p:tagLst>
</file>

<file path=ppt/tags/tag54.xml><?xml version="1.0" encoding="utf-8"?>
<p:tagLst xmlns:a="http://schemas.openxmlformats.org/drawingml/2006/main" xmlns:r="http://schemas.openxmlformats.org/officeDocument/2006/relationships" xmlns:p="http://schemas.openxmlformats.org/presentationml/2006/main">
  <p:tag name="ALREADY-CHECKED" val="TRUE"/>
</p:tagLst>
</file>

<file path=ppt/tags/tag55.xml><?xml version="1.0" encoding="utf-8"?>
<p:tagLst xmlns:a="http://schemas.openxmlformats.org/drawingml/2006/main" xmlns:r="http://schemas.openxmlformats.org/officeDocument/2006/relationships" xmlns:p="http://schemas.openxmlformats.org/presentationml/2006/main">
  <p:tag name="TIMING" val="|0.7"/>
</p:tagLst>
</file>

<file path=ppt/tags/tag56.xml><?xml version="1.0" encoding="utf-8"?>
<p:tagLst xmlns:a="http://schemas.openxmlformats.org/drawingml/2006/main" xmlns:r="http://schemas.openxmlformats.org/officeDocument/2006/relationships" xmlns:p="http://schemas.openxmlformats.org/presentationml/2006/main">
  <p:tag name="ALREADY-CHECKED" val="TRUE"/>
</p:tagLst>
</file>

<file path=ppt/tags/tag57.xml><?xml version="1.0" encoding="utf-8"?>
<p:tagLst xmlns:a="http://schemas.openxmlformats.org/drawingml/2006/main" xmlns:r="http://schemas.openxmlformats.org/officeDocument/2006/relationships" xmlns:p="http://schemas.openxmlformats.org/presentationml/2006/main">
  <p:tag name="ALREADY-CHECKED" val="TRUE"/>
</p:tagLst>
</file>

<file path=ppt/tags/tag58.xml><?xml version="1.0" encoding="utf-8"?>
<p:tagLst xmlns:a="http://schemas.openxmlformats.org/drawingml/2006/main" xmlns:r="http://schemas.openxmlformats.org/officeDocument/2006/relationships" xmlns:p="http://schemas.openxmlformats.org/presentationml/2006/main">
  <p:tag name="ALREADY-CHECKED" val="TRUE"/>
</p:tagLst>
</file>

<file path=ppt/tags/tag59.xml><?xml version="1.0" encoding="utf-8"?>
<p:tagLst xmlns:a="http://schemas.openxmlformats.org/drawingml/2006/main" xmlns:r="http://schemas.openxmlformats.org/officeDocument/2006/relationships" xmlns:p="http://schemas.openxmlformats.org/presentationml/2006/main">
  <p:tag name="ALREADY-CHECKED" val="TRUE"/>
</p:tagLst>
</file>

<file path=ppt/tags/tag6.xml><?xml version="1.0" encoding="utf-8"?>
<p:tagLst xmlns:a="http://schemas.openxmlformats.org/drawingml/2006/main" xmlns:r="http://schemas.openxmlformats.org/officeDocument/2006/relationships" xmlns:p="http://schemas.openxmlformats.org/presentationml/2006/main">
  <p:tag name="ALREADY-CHECKED" val="TRUE"/>
</p:tagLst>
</file>

<file path=ppt/tags/tag60.xml><?xml version="1.0" encoding="utf-8"?>
<p:tagLst xmlns:a="http://schemas.openxmlformats.org/drawingml/2006/main" xmlns:r="http://schemas.openxmlformats.org/officeDocument/2006/relationships" xmlns:p="http://schemas.openxmlformats.org/presentationml/2006/main">
  <p:tag name="ALREADY-CHECKED" val="TRUE"/>
</p:tagLst>
</file>

<file path=ppt/tags/tag61.xml><?xml version="1.0" encoding="utf-8"?>
<p:tagLst xmlns:a="http://schemas.openxmlformats.org/drawingml/2006/main" xmlns:r="http://schemas.openxmlformats.org/officeDocument/2006/relationships" xmlns:p="http://schemas.openxmlformats.org/presentationml/2006/main">
  <p:tag name="ALREADY-CHECKED" val="TRUE"/>
</p:tagLst>
</file>

<file path=ppt/tags/tag62.xml><?xml version="1.0" encoding="utf-8"?>
<p:tagLst xmlns:a="http://schemas.openxmlformats.org/drawingml/2006/main" xmlns:r="http://schemas.openxmlformats.org/officeDocument/2006/relationships" xmlns:p="http://schemas.openxmlformats.org/presentationml/2006/main">
  <p:tag name="ALREADY-CHECKED" val="TRUE"/>
</p:tagLst>
</file>

<file path=ppt/tags/tag63.xml><?xml version="1.0" encoding="utf-8"?>
<p:tagLst xmlns:a="http://schemas.openxmlformats.org/drawingml/2006/main" xmlns:r="http://schemas.openxmlformats.org/officeDocument/2006/relationships" xmlns:p="http://schemas.openxmlformats.org/presentationml/2006/main">
  <p:tag name="ALREADY-CHECKED" val="TRUE"/>
</p:tagLst>
</file>

<file path=ppt/tags/tag64.xml><?xml version="1.0" encoding="utf-8"?>
<p:tagLst xmlns:a="http://schemas.openxmlformats.org/drawingml/2006/main" xmlns:r="http://schemas.openxmlformats.org/officeDocument/2006/relationships" xmlns:p="http://schemas.openxmlformats.org/presentationml/2006/main">
  <p:tag name="ALREADY-CHECKED" val="TRUE"/>
</p:tagLst>
</file>

<file path=ppt/tags/tag65.xml><?xml version="1.0" encoding="utf-8"?>
<p:tagLst xmlns:a="http://schemas.openxmlformats.org/drawingml/2006/main" xmlns:r="http://schemas.openxmlformats.org/officeDocument/2006/relationships" xmlns:p="http://schemas.openxmlformats.org/presentationml/2006/main">
  <p:tag name="ALREADY-CHECKED" val="TRUE"/>
</p:tagLst>
</file>

<file path=ppt/tags/tag7.xml><?xml version="1.0" encoding="utf-8"?>
<p:tagLst xmlns:a="http://schemas.openxmlformats.org/drawingml/2006/main" xmlns:r="http://schemas.openxmlformats.org/officeDocument/2006/relationships" xmlns:p="http://schemas.openxmlformats.org/presentationml/2006/main">
  <p:tag name="ALREADY-CHECKED" val="TRUE"/>
</p:tagLst>
</file>

<file path=ppt/tags/tag8.xml><?xml version="1.0" encoding="utf-8"?>
<p:tagLst xmlns:a="http://schemas.openxmlformats.org/drawingml/2006/main" xmlns:r="http://schemas.openxmlformats.org/officeDocument/2006/relationships" xmlns:p="http://schemas.openxmlformats.org/presentationml/2006/main">
  <p:tag name="ALREADY-CHECKED" val="TRUE"/>
</p:tagLst>
</file>

<file path=ppt/tags/tag9.xml><?xml version="1.0" encoding="utf-8"?>
<p:tagLst xmlns:a="http://schemas.openxmlformats.org/drawingml/2006/main" xmlns:r="http://schemas.openxmlformats.org/officeDocument/2006/relationships" xmlns:p="http://schemas.openxmlformats.org/presentationml/2006/main">
  <p:tag name="ALREADY-CHECKED" val="TRUE"/>
</p:tagLst>
</file>

<file path=ppt/theme/theme1.xml><?xml version="1.0" encoding="utf-8"?>
<a:theme xmlns:a="http://schemas.openxmlformats.org/drawingml/2006/main" name="Office Theme">
  <a:themeElements>
    <a:clrScheme name="Custom 1">
      <a:dk1>
        <a:srgbClr val="181818"/>
      </a:dk1>
      <a:lt1>
        <a:srgbClr val="F2F2F2"/>
      </a:lt1>
      <a:dk2>
        <a:srgbClr val="3C3C3C"/>
      </a:dk2>
      <a:lt2>
        <a:srgbClr val="F2F2F2"/>
      </a:lt2>
      <a:accent1>
        <a:srgbClr val="0070C0"/>
      </a:accent1>
      <a:accent2>
        <a:srgbClr val="7ACCEF"/>
      </a:accent2>
      <a:accent3>
        <a:srgbClr val="4065A9"/>
      </a:accent3>
      <a:accent4>
        <a:srgbClr val="93A6CD"/>
      </a:accent4>
      <a:accent5>
        <a:srgbClr val="395381"/>
      </a:accent5>
      <a:accent6>
        <a:srgbClr val="6D83AF"/>
      </a:accent6>
      <a:hlink>
        <a:srgbClr val="8B9CBF"/>
      </a:hlink>
      <a:folHlink>
        <a:srgbClr val="93A6CD"/>
      </a:folHlink>
    </a:clrScheme>
    <a:fontScheme name="Custom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181818"/>
      </a:dk1>
      <a:lt1>
        <a:srgbClr val="F2F2F2"/>
      </a:lt1>
      <a:dk2>
        <a:srgbClr val="3C3C3C"/>
      </a:dk2>
      <a:lt2>
        <a:srgbClr val="F2F2F2"/>
      </a:lt2>
      <a:accent1>
        <a:srgbClr val="0070C0"/>
      </a:accent1>
      <a:accent2>
        <a:srgbClr val="7ACCEF"/>
      </a:accent2>
      <a:accent3>
        <a:srgbClr val="4065A9"/>
      </a:accent3>
      <a:accent4>
        <a:srgbClr val="93A6CD"/>
      </a:accent4>
      <a:accent5>
        <a:srgbClr val="395381"/>
      </a:accent5>
      <a:accent6>
        <a:srgbClr val="6D83AF"/>
      </a:accent6>
      <a:hlink>
        <a:srgbClr val="8B9CBF"/>
      </a:hlink>
      <a:folHlink>
        <a:srgbClr val="93A6CD"/>
      </a:folHlink>
    </a:clrScheme>
    <a:fontScheme name="Custom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993e40b-4a35-4a70-99c3-ab96478bb97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A954BAFBC64941B3D0213E0ED4C842" ma:contentTypeVersion="10" ma:contentTypeDescription="Create a new document." ma:contentTypeScope="" ma:versionID="9fe72512da85ed9eda2d3f618f490190">
  <xsd:schema xmlns:xsd="http://www.w3.org/2001/XMLSchema" xmlns:xs="http://www.w3.org/2001/XMLSchema" xmlns:p="http://schemas.microsoft.com/office/2006/metadata/properties" xmlns:ns3="6993e40b-4a35-4a70-99c3-ab96478bb97a" targetNamespace="http://schemas.microsoft.com/office/2006/metadata/properties" ma:root="true" ma:fieldsID="bbab976c31bea64ede4343a37ffb0f3a" ns3:_="">
    <xsd:import namespace="6993e40b-4a35-4a70-99c3-ab96478bb97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93e40b-4a35-4a70-99c3-ab96478bb9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584B0B-52B3-48CB-80CB-F216A05B211D}">
  <ds:schemaRefs>
    <ds:schemaRef ds:uri="6993e40b-4a35-4a70-99c3-ab96478bb97a"/>
    <ds:schemaRef ds:uri="http://schemas.microsoft.com/office/2006/documentManagement/types"/>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CE7EEC4-88F9-4FF8-88B3-A2041826284B}">
  <ds:schemaRefs>
    <ds:schemaRef ds:uri="6993e40b-4a35-4a70-99c3-ab96478bb9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EA7789-A806-4C17-9905-8B292002AC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CDM Annual Meeting</Template>
  <TotalTime>0</TotalTime>
  <Words>1888</Words>
  <Application>Microsoft Office PowerPoint</Application>
  <PresentationFormat>Widescreen</PresentationFormat>
  <Paragraphs>331</Paragraphs>
  <Slides>37</Slides>
  <Notes>8</Notes>
  <HiddenSlides>0</HiddenSlides>
  <MMClips>12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Aptos</vt:lpstr>
      <vt:lpstr>Arial</vt:lpstr>
      <vt:lpstr>Cambria Math</vt:lpstr>
      <vt:lpstr>Helvetica</vt:lpstr>
      <vt:lpstr>Monaco</vt:lpstr>
      <vt:lpstr>Montserrat</vt:lpstr>
      <vt:lpstr>Montserrat ExtraLight</vt:lpstr>
      <vt:lpstr>Roboto</vt:lpstr>
      <vt:lpstr>Segoe UI</vt:lpstr>
      <vt:lpstr>Office Theme</vt:lpstr>
      <vt:lpstr>Office Theme</vt:lpstr>
      <vt:lpstr>PowerPoint Presentation</vt:lpstr>
      <vt:lpstr>Evidence for Dark Matter</vt:lpstr>
      <vt:lpstr>PowerPoint Presentation</vt:lpstr>
      <vt:lpstr>PowerPoint Presentation</vt:lpstr>
      <vt:lpstr>WIMP Direct Detection experiments</vt:lpstr>
      <vt:lpstr>WIMP Direct Detection experiments</vt:lpstr>
      <vt:lpstr>PowerPoint Presentation</vt:lpstr>
      <vt:lpstr>Dual-Phase Xenon TPC</vt:lpstr>
      <vt:lpstr>Dual-Phase Xenon TPC</vt:lpstr>
      <vt:lpstr>Migdal Effect</vt:lpstr>
      <vt:lpstr>Migdal Effect</vt:lpstr>
      <vt:lpstr>Migdal Effect</vt:lpstr>
      <vt:lpstr>Migdal Effect – Transition Probabilities</vt:lpstr>
      <vt:lpstr>Migdal Effect – Transition Probabilities</vt:lpstr>
      <vt:lpstr>Migdal Effect – Sampling deposited energy</vt:lpstr>
      <vt:lpstr>Migdal Rate Calculation</vt:lpstr>
      <vt:lpstr>Template generation</vt:lpstr>
      <vt:lpstr>Light Collection Efficiency map update</vt:lpstr>
      <vt:lpstr>Background Model</vt:lpstr>
      <vt:lpstr>Background model</vt:lpstr>
      <vt:lpstr>Sensitivity Projections</vt:lpstr>
      <vt:lpstr>Sensitivity Projections @ 90% CL</vt:lpstr>
      <vt:lpstr>Summary</vt:lpstr>
      <vt:lpstr>Affiliations</vt:lpstr>
      <vt:lpstr>Background Model</vt:lpstr>
      <vt:lpstr>Migdal Effect – Transition Probabilities</vt:lpstr>
      <vt:lpstr>Migdal Effect – Transition Probabilities</vt:lpstr>
      <vt:lpstr>Migdal Effect – Transition Probabilities</vt:lpstr>
      <vt:lpstr>Migdal Effect – Transition Probabilities</vt:lpstr>
      <vt:lpstr>Migdal Effect – Dipole Approximation</vt:lpstr>
      <vt:lpstr>Migdal Effect – Dipole Approximation</vt:lpstr>
      <vt:lpstr>PowerPoint Presentation</vt:lpstr>
      <vt:lpstr>PowerPoint Presentation</vt:lpstr>
      <vt:lpstr>PowerPoint Presentation</vt:lpstr>
      <vt:lpstr>Bullet cluster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Lorenzo Principe</dc:creator>
  <cp:lastModifiedBy>Lorenzo Principe</cp:lastModifiedBy>
  <cp:revision>1</cp:revision>
  <dcterms:created xsi:type="dcterms:W3CDTF">2025-11-24T08:30:17Z</dcterms:created>
  <dcterms:modified xsi:type="dcterms:W3CDTF">2025-11-26T07:40:02Z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0x010100EEA954BAFBC64941B3D0213E0ED4C842</vt:lpwstr>
  </property>
</Properties>
</file>