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80" r:id="rId2"/>
    <p:sldId id="278" r:id="rId3"/>
    <p:sldId id="290" r:id="rId4"/>
    <p:sldId id="291" r:id="rId5"/>
    <p:sldId id="292" r:id="rId6"/>
    <p:sldId id="457" r:id="rId7"/>
    <p:sldId id="458" r:id="rId8"/>
    <p:sldId id="2427" r:id="rId9"/>
    <p:sldId id="2428" r:id="rId10"/>
    <p:sldId id="464" r:id="rId11"/>
    <p:sldId id="465" r:id="rId12"/>
    <p:sldId id="6218" r:id="rId13"/>
    <p:sldId id="6189" r:id="rId14"/>
    <p:sldId id="294" r:id="rId15"/>
    <p:sldId id="295" r:id="rId16"/>
    <p:sldId id="296" r:id="rId17"/>
    <p:sldId id="298" r:id="rId18"/>
    <p:sldId id="299" r:id="rId19"/>
    <p:sldId id="300" r:id="rId20"/>
    <p:sldId id="301" r:id="rId21"/>
    <p:sldId id="302" r:id="rId22"/>
    <p:sldId id="303" r:id="rId23"/>
    <p:sldId id="305" r:id="rId24"/>
    <p:sldId id="306" r:id="rId25"/>
    <p:sldId id="293" r:id="rId26"/>
    <p:sldId id="6219" r:id="rId27"/>
    <p:sldId id="6220" r:id="rId28"/>
    <p:sldId id="6221" r:id="rId29"/>
    <p:sldId id="6222" r:id="rId30"/>
    <p:sldId id="6223" r:id="rId31"/>
    <p:sldId id="6224" r:id="rId32"/>
    <p:sldId id="6225" r:id="rId33"/>
    <p:sldId id="6226" r:id="rId34"/>
    <p:sldId id="6227" r:id="rId35"/>
    <p:sldId id="6228" r:id="rId36"/>
    <p:sldId id="6229" r:id="rId37"/>
    <p:sldId id="307" r:id="rId38"/>
    <p:sldId id="257" r:id="rId39"/>
    <p:sldId id="286" r:id="rId40"/>
    <p:sldId id="287" r:id="rId41"/>
    <p:sldId id="288" r:id="rId42"/>
    <p:sldId id="289" r:id="rId43"/>
    <p:sldId id="282" r:id="rId44"/>
    <p:sldId id="283" r:id="rId45"/>
  </p:sldIdLst>
  <p:sldSz cx="12192000" cy="6858000"/>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1F4D"/>
    <a:srgbClr val="60A4B4"/>
    <a:srgbClr val="C95827"/>
    <a:srgbClr val="CAC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p:restoredTop sz="96327"/>
  </p:normalViewPr>
  <p:slideViewPr>
    <p:cSldViewPr snapToGrid="0" showGuides="1">
      <p:cViewPr varScale="1">
        <p:scale>
          <a:sx n="87" d="100"/>
          <a:sy n="87" d="100"/>
        </p:scale>
        <p:origin x="490" y="58"/>
      </p:cViewPr>
      <p:guideLst>
        <p:guide orient="horz" pos="2160"/>
        <p:guide pos="3840"/>
      </p:guideLst>
    </p:cSldViewPr>
  </p:slideViewPr>
  <p:notesTextViewPr>
    <p:cViewPr>
      <p:scale>
        <a:sx n="3" d="2"/>
        <a:sy n="3" d="2"/>
      </p:scale>
      <p:origin x="0" y="0"/>
    </p:cViewPr>
  </p:notesTextViewPr>
  <p:notesViewPr>
    <p:cSldViewPr snapToGrid="0" showGuide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2B621ED-5418-3245-3465-427B3A0D3BDA}"/>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r-FR"/>
          </a:p>
        </p:txBody>
      </p:sp>
      <p:sp>
        <p:nvSpPr>
          <p:cNvPr id="4" name="Espace réservé du pied de page 3">
            <a:extLst>
              <a:ext uri="{FF2B5EF4-FFF2-40B4-BE49-F238E27FC236}">
                <a16:creationId xmlns:a16="http://schemas.microsoft.com/office/drawing/2014/main" id="{ED675734-EAB5-D7E0-1871-9D38A8961EB0}"/>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43C6D6A-BF13-F9F3-A2A9-B5A5F3683A96}"/>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00A8C7E8-D2B2-ED43-9D08-6ADD78CFDC08}" type="slidenum">
              <a:rPr lang="fr-FR" smtClean="0"/>
              <a:t>‹N°›</a:t>
            </a:fld>
            <a:endParaRPr lang="fr-FR"/>
          </a:p>
        </p:txBody>
      </p:sp>
      <p:sp>
        <p:nvSpPr>
          <p:cNvPr id="6" name="Espace réservé de la date 5">
            <a:extLst>
              <a:ext uri="{FF2B5EF4-FFF2-40B4-BE49-F238E27FC236}">
                <a16:creationId xmlns:a16="http://schemas.microsoft.com/office/drawing/2014/main" id="{2BBC4A8C-D77F-1D53-451A-57D959428EA3}"/>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65FFE2B1-9F4D-1849-B725-F1A2344A2365}" type="datetimeFigureOut">
              <a:rPr lang="fr-FR" smtClean="0"/>
              <a:t>05/02/2026</a:t>
            </a:fld>
            <a:endParaRPr lang="fr-FR"/>
          </a:p>
        </p:txBody>
      </p:sp>
    </p:spTree>
    <p:extLst>
      <p:ext uri="{BB962C8B-B14F-4D97-AF65-F5344CB8AC3E}">
        <p14:creationId xmlns:p14="http://schemas.microsoft.com/office/powerpoint/2010/main" val="1955294414"/>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108" userDrawn="1">
          <p15:clr>
            <a:srgbClr val="F26B43"/>
          </p15:clr>
        </p15:guide>
        <p15:guide id="2" pos="212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9FE69620-070F-D948-B6E5-ABE1BC2E8378}" type="datetimeFigureOut">
              <a:rPr lang="fr-FR" smtClean="0"/>
              <a:t>05/02/2026</a:t>
            </a:fld>
            <a:endParaRPr lang="fr-FR"/>
          </a:p>
        </p:txBody>
      </p:sp>
      <p:sp>
        <p:nvSpPr>
          <p:cNvPr id="4" name="Espace réservé de l'image des diapositives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24FC862-3C35-3D4E-9084-D9ECACF1A1C6}" type="slidenum">
              <a:rPr lang="fr-FR" smtClean="0"/>
              <a:t>‹N°›</a:t>
            </a:fld>
            <a:endParaRPr lang="fr-FR"/>
          </a:p>
        </p:txBody>
      </p:sp>
    </p:spTree>
    <p:extLst>
      <p:ext uri="{BB962C8B-B14F-4D97-AF65-F5344CB8AC3E}">
        <p14:creationId xmlns:p14="http://schemas.microsoft.com/office/powerpoint/2010/main" val="3994560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FR" dirty="0"/>
              <a:t>J’ai mis un lien sur la stratégie nationale des infrastructures de recherche, qui comporte 5 organisations internationales, 58 infrastructures de recherches, 22 infrastructures de recherches* et 2 IR en projet.</a:t>
            </a:r>
          </a:p>
          <a:p>
            <a:r>
              <a:rPr lang="en-FR" dirty="0"/>
              <a:t>Le GANIL fait partie de cette feuille de route. La nouvelle installation SPIRAL2 est inscrite au forum stratégique européen des IR. </a:t>
            </a:r>
            <a:br>
              <a:rPr lang="en-FR" dirty="0"/>
            </a:br>
            <a:r>
              <a:rPr lang="en-FR" dirty="0"/>
              <a:t>Le GANIL, en tant qu’IR est donc au service d’une communauté de scientifique, d’environ un millier de personnes. Et chaque année entre 200 et 400 personnes viennent réaliser des expériences.</a:t>
            </a:r>
          </a:p>
        </p:txBody>
      </p:sp>
      <p:sp>
        <p:nvSpPr>
          <p:cNvPr id="4" name="Slide Number Placeholder 3"/>
          <p:cNvSpPr>
            <a:spLocks noGrp="1"/>
          </p:cNvSpPr>
          <p:nvPr>
            <p:ph type="sldNum"/>
          </p:nvPr>
        </p:nvSpPr>
        <p:spPr/>
        <p:txBody>
          <a:bodyPr/>
          <a:lstStyle/>
          <a:p>
            <a:pPr algn="r"/>
            <a:fld id="{3619337B-4207-4EA3-BD8B-A8C2892AA0B4}" type="slidenum">
              <a:rPr lang="en-GB" sz="1400" b="0" strike="noStrike" spc="-1" smtClean="0">
                <a:latin typeface="Times New Roman"/>
              </a:rPr>
              <a:t>7</a:t>
            </a:fld>
            <a:endParaRPr lang="en-GB" sz="1400" b="0" strike="noStrike" spc="-1">
              <a:latin typeface="Times New Roman"/>
            </a:endParaRPr>
          </a:p>
        </p:txBody>
      </p:sp>
    </p:spTree>
    <p:extLst>
      <p:ext uri="{BB962C8B-B14F-4D97-AF65-F5344CB8AC3E}">
        <p14:creationId xmlns:p14="http://schemas.microsoft.com/office/powerpoint/2010/main" val="153158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424FC862-3C35-3D4E-9084-D9ECACF1A1C6}" type="slidenum">
              <a:rPr lang="fr-FR" smtClean="0"/>
              <a:t>9</a:t>
            </a:fld>
            <a:endParaRPr lang="fr-FR"/>
          </a:p>
        </p:txBody>
      </p:sp>
    </p:spTree>
    <p:extLst>
      <p:ext uri="{BB962C8B-B14F-4D97-AF65-F5344CB8AC3E}">
        <p14:creationId xmlns:p14="http://schemas.microsoft.com/office/powerpoint/2010/main" val="6812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Aussi : </a:t>
            </a:r>
            <a:r>
              <a:rPr lang="fr-FR" sz="1200" dirty="0">
                <a:latin typeface="Arial" panose="020B0604020202020204" pitchFamily="34" charset="0"/>
                <a:ea typeface="SimSun" panose="02010600030101010101" pitchFamily="2" charset="-122"/>
              </a:rPr>
              <a:t>Réorganisation Sécurité Nucléaire au GANIL : mise en place prévue au 1-1-2026</a:t>
            </a:r>
          </a:p>
        </p:txBody>
      </p:sp>
      <p:sp>
        <p:nvSpPr>
          <p:cNvPr id="4" name="Espace réservé du numéro de diapositive 3"/>
          <p:cNvSpPr>
            <a:spLocks noGrp="1"/>
          </p:cNvSpPr>
          <p:nvPr>
            <p:ph type="sldNum" sz="quarter" idx="5"/>
          </p:nvPr>
        </p:nvSpPr>
        <p:spPr/>
        <p:txBody>
          <a:bodyPr/>
          <a:lstStyle/>
          <a:p>
            <a:fld id="{424FC862-3C35-3D4E-9084-D9ECACF1A1C6}" type="slidenum">
              <a:rPr lang="fr-FR" smtClean="0"/>
              <a:t>12</a:t>
            </a:fld>
            <a:endParaRPr lang="fr-FR"/>
          </a:p>
        </p:txBody>
      </p:sp>
    </p:spTree>
    <p:extLst>
      <p:ext uri="{BB962C8B-B14F-4D97-AF65-F5344CB8AC3E}">
        <p14:creationId xmlns:p14="http://schemas.microsoft.com/office/powerpoint/2010/main" val="334536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66963" y="609600"/>
            <a:ext cx="5346700" cy="30067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3864A8-E5E8-4C6C-89E7-BC8C8B4867BC}" type="slidenum">
              <a:rPr lang="fr-FR" smtClean="0"/>
              <a:t>13</a:t>
            </a:fld>
            <a:endParaRPr lang="fr-FR"/>
          </a:p>
        </p:txBody>
      </p:sp>
    </p:spTree>
    <p:extLst>
      <p:ext uri="{BB962C8B-B14F-4D97-AF65-F5344CB8AC3E}">
        <p14:creationId xmlns:p14="http://schemas.microsoft.com/office/powerpoint/2010/main" val="486782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ogo seu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userDrawn="1"/>
        </p:nvPicPr>
        <p:blipFill>
          <a:blip r:embed="rId3"/>
          <a:srcRect/>
          <a:stretch/>
        </p:blipFill>
        <p:spPr>
          <a:xfrm>
            <a:off x="2495550" y="2668905"/>
            <a:ext cx="7200900" cy="1520190"/>
          </a:xfrm>
          <a:prstGeom prst="rect">
            <a:avLst/>
          </a:prstGeom>
        </p:spPr>
      </p:pic>
    </p:spTree>
    <p:extLst>
      <p:ext uri="{BB962C8B-B14F-4D97-AF65-F5344CB8AC3E}">
        <p14:creationId xmlns:p14="http://schemas.microsoft.com/office/powerpoint/2010/main" val="407401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re de section">
    <p:bg>
      <p:bgPr>
        <a:solidFill>
          <a:srgbClr val="261F4D"/>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bg1"/>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bg1"/>
                </a:solidFill>
              </a:defRPr>
            </a:lvl1pPr>
          </a:lstStyle>
          <a:p>
            <a:fld id="{97544B7F-46E1-4694-AFC5-855635266CAA}" type="datetime1">
              <a:rPr lang="fr-FR" smtClean="0"/>
              <a:t>05/02/2026</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bg1"/>
                </a:solidFill>
              </a:defRPr>
            </a:lvl1pPr>
          </a:lstStyle>
          <a:p>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11" name="Image 10" descr="Une image contenant logo, Police, Graphique, symbole&#10;&#10;Description générée automatiquement">
            <a:extLst>
              <a:ext uri="{FF2B5EF4-FFF2-40B4-BE49-F238E27FC236}">
                <a16:creationId xmlns:a16="http://schemas.microsoft.com/office/drawing/2014/main" id="{88301A21-9A79-DD79-75FC-B810BD27EA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7" name="Connecteur droit 6">
            <a:extLst>
              <a:ext uri="{FF2B5EF4-FFF2-40B4-BE49-F238E27FC236}">
                <a16:creationId xmlns:a16="http://schemas.microsoft.com/office/drawing/2014/main" id="{78610D1D-84AD-FFBB-5730-69FC2578F4E0}"/>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771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de section">
    <p:bg>
      <p:bgPr>
        <a:solidFill>
          <a:schemeClr val="bg2"/>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tx2"/>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tx2"/>
                </a:solidFill>
              </a:defRPr>
            </a:lvl1pPr>
          </a:lstStyle>
          <a:p>
            <a:fld id="{F1CCD9B8-D525-48C1-BED7-648AB9D135AD}" type="datetime1">
              <a:rPr lang="fr-FR" smtClean="0"/>
              <a:t>05/02/2026</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tx2"/>
                </a:solidFill>
              </a:defRPr>
            </a:lvl1pPr>
          </a:lstStyle>
          <a:p>
            <a:endParaRPr lang="fr-F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tx2"/>
                </a:solidFill>
              </a:defRPr>
            </a:lvl1pPr>
          </a:lstStyle>
          <a:p>
            <a:fld id="{94B63599-5DA0-BE42-AE37-88D1760620F1}" type="slidenum">
              <a:rPr lang="fr-FR" smtClean="0"/>
              <a:pPr/>
              <a:t>‹N°›</a:t>
            </a:fld>
            <a:endParaRPr lang="fr-FR"/>
          </a:p>
        </p:txBody>
      </p:sp>
      <p:pic>
        <p:nvPicPr>
          <p:cNvPr id="10" name="Image 9">
            <a:extLst>
              <a:ext uri="{FF2B5EF4-FFF2-40B4-BE49-F238E27FC236}">
                <a16:creationId xmlns:a16="http://schemas.microsoft.com/office/drawing/2014/main" id="{C19F34A1-9284-4A8D-88FE-89C9697BF9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2" name="Connecteur droit 11">
            <a:extLst>
              <a:ext uri="{FF2B5EF4-FFF2-40B4-BE49-F238E27FC236}">
                <a16:creationId xmlns:a16="http://schemas.microsoft.com/office/drawing/2014/main" id="{6927C20D-B4A5-20B7-AB48-75CA86D08432}"/>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95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a:xfrm>
            <a:off x="695325" y="549275"/>
            <a:ext cx="10801350" cy="612775"/>
          </a:xfrm>
        </p:spPr>
        <p:txBody>
          <a:bodyPr>
            <a:normAutofit/>
          </a:bodyPr>
          <a:lstStyle>
            <a:lvl1pPr>
              <a:defRPr sz="3200">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a:xfrm>
            <a:off x="695325" y="1290897"/>
            <a:ext cx="10801350" cy="483844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accent1"/>
                </a:solidFill>
              </a:defRPr>
            </a:lvl1pPr>
          </a:lstStyle>
          <a:p>
            <a:fld id="{067B2E2E-980D-41DE-A576-6C30746F1AE9}" type="datetime1">
              <a:rPr lang="fr-FR" smtClean="0"/>
              <a:t>05/02/2026</a:t>
            </a:fld>
            <a:endParaRPr lang="fr-FR" dirty="0"/>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accent1"/>
                </a:solidFill>
              </a:defRPr>
            </a:lvl1pPr>
          </a:lstStyle>
          <a:p>
            <a:endParaRPr lang="fr-FR" dirty="0"/>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accent1"/>
                </a:solidFill>
              </a:defRPr>
            </a:lvl1pPr>
          </a:lstStyle>
          <a:p>
            <a:fld id="{94B63599-5DA0-BE42-AE37-88D1760620F1}" type="slidenum">
              <a:rPr lang="fr-FR" smtClean="0"/>
              <a:pPr/>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346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2E4176C-7890-FCDE-E3BA-7880D1541FEE}"/>
              </a:ext>
            </a:extLst>
          </p:cNvPr>
          <p:cNvSpPr>
            <a:spLocks noGrp="1"/>
          </p:cNvSpPr>
          <p:nvPr>
            <p:ph sz="half" idx="1"/>
          </p:nvPr>
        </p:nvSpPr>
        <p:spPr>
          <a:xfrm>
            <a:off x="695325" y="1343025"/>
            <a:ext cx="5292725" cy="478631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463A68C2-03F0-D3C1-1C1F-532C8A016E31}"/>
              </a:ext>
            </a:extLst>
          </p:cNvPr>
          <p:cNvSpPr>
            <a:spLocks noGrp="1"/>
          </p:cNvSpPr>
          <p:nvPr>
            <p:ph sz="half" idx="2"/>
          </p:nvPr>
        </p:nvSpPr>
        <p:spPr>
          <a:xfrm>
            <a:off x="6203950" y="1343025"/>
            <a:ext cx="5292724" cy="478631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31D8A11A-521C-42AB-90E6-846F58DF2CA5}" type="datetime1">
              <a:rPr lang="fr-FR" smtClean="0"/>
              <a:t>05/02/2026</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pic>
        <p:nvPicPr>
          <p:cNvPr id="11" name="Image 10">
            <a:extLst>
              <a:ext uri="{FF2B5EF4-FFF2-40B4-BE49-F238E27FC236}">
                <a16:creationId xmlns:a16="http://schemas.microsoft.com/office/drawing/2014/main" id="{47ED1F4B-F8AF-6A32-996A-140828E4FD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2" name="Connecteur droit 11">
            <a:extLst>
              <a:ext uri="{FF2B5EF4-FFF2-40B4-BE49-F238E27FC236}">
                <a16:creationId xmlns:a16="http://schemas.microsoft.com/office/drawing/2014/main" id="{7A45FD47-8F02-E3D1-8836-A153070B3F16}"/>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31889C5F-FFF3-528F-720C-6BB462D54A5C}"/>
              </a:ext>
            </a:extLst>
          </p:cNvPr>
          <p:cNvSpPr>
            <a:spLocks noGrp="1"/>
          </p:cNvSpPr>
          <p:nvPr>
            <p:ph type="title"/>
          </p:nvPr>
        </p:nvSpPr>
        <p:spPr>
          <a:xfrm>
            <a:off x="695325" y="549275"/>
            <a:ext cx="10801350" cy="612775"/>
          </a:xfrm>
        </p:spPr>
        <p:txBody>
          <a:bodyPr>
            <a:normAutofit/>
          </a:bodyPr>
          <a:lstStyle>
            <a:lvl1pPr>
              <a:defRPr sz="3200">
                <a:solidFill>
                  <a:schemeClr val="accent2"/>
                </a:solidFill>
              </a:defRPr>
            </a:lvl1pPr>
          </a:lstStyle>
          <a:p>
            <a:endParaRPr lang="fr-FR" dirty="0"/>
          </a:p>
        </p:txBody>
      </p:sp>
    </p:spTree>
    <p:extLst>
      <p:ext uri="{BB962C8B-B14F-4D97-AF65-F5344CB8AC3E}">
        <p14:creationId xmlns:p14="http://schemas.microsoft.com/office/powerpoint/2010/main" val="2772166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5B9310-A98B-02B0-8DFD-5F4E8CAFFA50}"/>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e la date 2">
            <a:extLst>
              <a:ext uri="{FF2B5EF4-FFF2-40B4-BE49-F238E27FC236}">
                <a16:creationId xmlns:a16="http://schemas.microsoft.com/office/drawing/2014/main" id="{D265603E-9229-B94A-80F8-4FD6A36214B9}"/>
              </a:ext>
            </a:extLst>
          </p:cNvPr>
          <p:cNvSpPr>
            <a:spLocks noGrp="1"/>
          </p:cNvSpPr>
          <p:nvPr>
            <p:ph type="dt" sz="half" idx="10"/>
          </p:nvPr>
        </p:nvSpPr>
        <p:spPr/>
        <p:txBody>
          <a:bodyPr/>
          <a:lstStyle/>
          <a:p>
            <a:fld id="{013F5A45-4127-45A3-8483-D5E087BFF54F}" type="datetime1">
              <a:rPr lang="fr-FR" smtClean="0"/>
              <a:t>05/02/2026</a:t>
            </a:fld>
            <a:endParaRPr lang="fr-FR"/>
          </a:p>
        </p:txBody>
      </p:sp>
      <p:sp>
        <p:nvSpPr>
          <p:cNvPr id="4" name="Espace réservé du pied de page 3">
            <a:extLst>
              <a:ext uri="{FF2B5EF4-FFF2-40B4-BE49-F238E27FC236}">
                <a16:creationId xmlns:a16="http://schemas.microsoft.com/office/drawing/2014/main" id="{CC332EF9-A7AF-0E36-B432-A2F119BA702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264E45D-D49D-03B1-DAB7-55D30C0FBBFD}"/>
              </a:ext>
            </a:extLst>
          </p:cNvPr>
          <p:cNvSpPr>
            <a:spLocks noGrp="1"/>
          </p:cNvSpPr>
          <p:nvPr>
            <p:ph type="sldNum" sz="quarter" idx="12"/>
          </p:nvPr>
        </p:nvSpPr>
        <p:spPr/>
        <p:txBody>
          <a:bodyPr/>
          <a:lstStyle/>
          <a:p>
            <a:fld id="{94B63599-5DA0-BE42-AE37-88D1760620F1}" type="slidenum">
              <a:rPr lang="fr-FR" smtClean="0"/>
              <a:t>‹N°›</a:t>
            </a:fld>
            <a:endParaRPr lang="fr-FR"/>
          </a:p>
        </p:txBody>
      </p:sp>
      <p:pic>
        <p:nvPicPr>
          <p:cNvPr id="6" name="Image 5">
            <a:extLst>
              <a:ext uri="{FF2B5EF4-FFF2-40B4-BE49-F238E27FC236}">
                <a16:creationId xmlns:a16="http://schemas.microsoft.com/office/drawing/2014/main" id="{DC24615F-94DA-228D-98B8-8CFF9A1CF9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8" name="Connecteur droit 7">
            <a:extLst>
              <a:ext uri="{FF2B5EF4-FFF2-40B4-BE49-F238E27FC236}">
                <a16:creationId xmlns:a16="http://schemas.microsoft.com/office/drawing/2014/main" id="{ECA7C713-6E9F-9E06-96FE-1CBF92D19B1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31889C5F-FFF3-528F-720C-6BB462D54A5C}"/>
              </a:ext>
            </a:extLst>
          </p:cNvPr>
          <p:cNvSpPr>
            <a:spLocks noGrp="1"/>
          </p:cNvSpPr>
          <p:nvPr>
            <p:ph type="title"/>
          </p:nvPr>
        </p:nvSpPr>
        <p:spPr>
          <a:xfrm>
            <a:off x="695325" y="549275"/>
            <a:ext cx="10801350" cy="612775"/>
          </a:xfrm>
        </p:spPr>
        <p:txBody>
          <a:bodyPr>
            <a:normAutofit/>
          </a:bodyPr>
          <a:lstStyle>
            <a:lvl1pPr>
              <a:defRPr sz="3200">
                <a:solidFill>
                  <a:schemeClr val="accent2"/>
                </a:solidFill>
              </a:defRPr>
            </a:lvl1pPr>
          </a:lstStyle>
          <a:p>
            <a:endParaRPr lang="fr-FR" dirty="0"/>
          </a:p>
        </p:txBody>
      </p:sp>
    </p:spTree>
    <p:extLst>
      <p:ext uri="{BB962C8B-B14F-4D97-AF65-F5344CB8AC3E}">
        <p14:creationId xmlns:p14="http://schemas.microsoft.com/office/powerpoint/2010/main" val="3379107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3F002E4-6434-1420-E8D9-7B0AE58D3D79}"/>
              </a:ext>
            </a:extLst>
          </p:cNvPr>
          <p:cNvSpPr>
            <a:spLocks noGrp="1"/>
          </p:cNvSpPr>
          <p:nvPr>
            <p:ph type="dt" sz="half" idx="10"/>
          </p:nvPr>
        </p:nvSpPr>
        <p:spPr/>
        <p:txBody>
          <a:bodyPr/>
          <a:lstStyle>
            <a:lvl1pPr>
              <a:defRPr>
                <a:solidFill>
                  <a:schemeClr val="tx2"/>
                </a:solidFill>
              </a:defRPr>
            </a:lvl1pPr>
          </a:lstStyle>
          <a:p>
            <a:fld id="{710720BD-DED4-4C58-992A-DA57E63628EE}" type="datetime1">
              <a:rPr lang="fr-FR" smtClean="0"/>
              <a:t>05/02/2026</a:t>
            </a:fld>
            <a:endParaRPr lang="fr-FR"/>
          </a:p>
        </p:txBody>
      </p:sp>
      <p:sp>
        <p:nvSpPr>
          <p:cNvPr id="3" name="Espace réservé du pied de page 2">
            <a:extLst>
              <a:ext uri="{FF2B5EF4-FFF2-40B4-BE49-F238E27FC236}">
                <a16:creationId xmlns:a16="http://schemas.microsoft.com/office/drawing/2014/main" id="{B6450D56-F435-4A27-B920-5376803E8D52}"/>
              </a:ext>
            </a:extLst>
          </p:cNvPr>
          <p:cNvSpPr>
            <a:spLocks noGrp="1"/>
          </p:cNvSpPr>
          <p:nvPr>
            <p:ph type="ftr" sz="quarter" idx="11"/>
          </p:nvPr>
        </p:nvSpPr>
        <p:spPr/>
        <p:txBody>
          <a:bodyPr/>
          <a:lstStyle>
            <a:lvl1pPr>
              <a:defRPr>
                <a:solidFill>
                  <a:schemeClr val="tx2"/>
                </a:solidFill>
              </a:defRPr>
            </a:lvl1pPr>
          </a:lstStyle>
          <a:p>
            <a:endParaRPr lang="fr-FR"/>
          </a:p>
        </p:txBody>
      </p:sp>
      <p:sp>
        <p:nvSpPr>
          <p:cNvPr id="4" name="Espace réservé du numéro de diapositive 3">
            <a:extLst>
              <a:ext uri="{FF2B5EF4-FFF2-40B4-BE49-F238E27FC236}">
                <a16:creationId xmlns:a16="http://schemas.microsoft.com/office/drawing/2014/main" id="{13F17099-300B-92B2-0055-CA9B48CA887F}"/>
              </a:ext>
            </a:extLst>
          </p:cNvPr>
          <p:cNvSpPr>
            <a:spLocks noGrp="1"/>
          </p:cNvSpPr>
          <p:nvPr>
            <p:ph type="sldNum" sz="quarter" idx="12"/>
          </p:nvPr>
        </p:nvSpPr>
        <p:spPr/>
        <p:txBody>
          <a:bodyPr/>
          <a:lstStyle>
            <a:lvl1pPr>
              <a:defRPr>
                <a:solidFill>
                  <a:schemeClr val="tx2"/>
                </a:solidFill>
              </a:defRPr>
            </a:lvl1pPr>
          </a:lstStyle>
          <a:p>
            <a:fld id="{94B63599-5DA0-BE42-AE37-88D1760620F1}" type="slidenum">
              <a:rPr lang="fr-FR" smtClean="0"/>
              <a:pPr/>
              <a:t>‹N°›</a:t>
            </a:fld>
            <a:endParaRPr lang="fr-FR"/>
          </a:p>
        </p:txBody>
      </p:sp>
      <p:pic>
        <p:nvPicPr>
          <p:cNvPr id="6" name="Image 5">
            <a:extLst>
              <a:ext uri="{FF2B5EF4-FFF2-40B4-BE49-F238E27FC236}">
                <a16:creationId xmlns:a16="http://schemas.microsoft.com/office/drawing/2014/main" id="{FD0E8317-6100-4728-184D-31EFF1753D61}"/>
              </a:ext>
            </a:extLst>
          </p:cNvPr>
          <p:cNvPicPr>
            <a:picLocks noChangeAspect="1"/>
          </p:cNvPicPr>
          <p:nvPr userDrawn="1"/>
        </p:nvPicPr>
        <p:blipFill>
          <a:blip r:embed="rId2">
            <a:alphaModFix amt="16000"/>
            <a:duotone>
              <a:prstClr val="black"/>
              <a:schemeClr val="accent5">
                <a:tint val="45000"/>
                <a:satMod val="400000"/>
              </a:schemeClr>
            </a:duotone>
          </a:blip>
          <a:stretch>
            <a:fillRect/>
          </a:stretch>
        </p:blipFill>
        <p:spPr>
          <a:xfrm>
            <a:off x="7556500" y="2222500"/>
            <a:ext cx="4635500" cy="4635500"/>
          </a:xfrm>
          <a:prstGeom prst="rect">
            <a:avLst/>
          </a:prstGeom>
        </p:spPr>
      </p:pic>
      <p:pic>
        <p:nvPicPr>
          <p:cNvPr id="5" name="Image 4">
            <a:extLst>
              <a:ext uri="{FF2B5EF4-FFF2-40B4-BE49-F238E27FC236}">
                <a16:creationId xmlns:a16="http://schemas.microsoft.com/office/drawing/2014/main" id="{9B5172B8-E3F5-93A5-63F0-42E8B9ECA0C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8" name="Connecteur droit 7">
            <a:extLst>
              <a:ext uri="{FF2B5EF4-FFF2-40B4-BE49-F238E27FC236}">
                <a16:creationId xmlns:a16="http://schemas.microsoft.com/office/drawing/2014/main" id="{09B1BF06-95A7-3FD5-5A3D-E19DB4A323A8}"/>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81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re et image">
    <p:bg>
      <p:bgPr>
        <a:solidFill>
          <a:srgbClr val="CACDDE"/>
        </a:solidFill>
        <a:effectLst/>
      </p:bgPr>
    </p:bg>
    <p:spTree>
      <p:nvGrpSpPr>
        <p:cNvPr id="1" name=""/>
        <p:cNvGrpSpPr/>
        <p:nvPr/>
      </p:nvGrpSpPr>
      <p:grpSpPr>
        <a:xfrm>
          <a:off x="0" y="0"/>
          <a:ext cx="0" cy="0"/>
          <a:chOff x="0" y="0"/>
          <a:chExt cx="0" cy="0"/>
        </a:xfrm>
      </p:grpSpPr>
      <p:pic>
        <p:nvPicPr>
          <p:cNvPr id="4" name="Image 3" descr="Une image contenant nuage, plein air, arbre, ciel&#10;&#10;Description générée automatiquement">
            <a:extLst>
              <a:ext uri="{FF2B5EF4-FFF2-40B4-BE49-F238E27FC236}">
                <a16:creationId xmlns:a16="http://schemas.microsoft.com/office/drawing/2014/main" id="{3B74FEEB-0659-65A4-17DA-8B87A72902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59" t="35139" b="10140"/>
          <a:stretch/>
        </p:blipFill>
        <p:spPr>
          <a:xfrm>
            <a:off x="0" y="1989138"/>
            <a:ext cx="12192000" cy="4868862"/>
          </a:xfrm>
          <a:prstGeom prst="rect">
            <a:avLst/>
          </a:prstGeom>
        </p:spPr>
      </p:pic>
      <p:sp>
        <p:nvSpPr>
          <p:cNvPr id="13" name="Rectangle 12">
            <a:extLst>
              <a:ext uri="{FF2B5EF4-FFF2-40B4-BE49-F238E27FC236}">
                <a16:creationId xmlns:a16="http://schemas.microsoft.com/office/drawing/2014/main" id="{E5E7EC10-206A-72F4-91BB-2E65EF32210F}"/>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a:xfrm>
            <a:off x="695325" y="549275"/>
            <a:ext cx="10801350" cy="1141413"/>
          </a:xfrm>
        </p:spPr>
        <p:txBody>
          <a:bodyPr anchor="ctr"/>
          <a:lstStyle>
            <a:lvl1pPr>
              <a:defRPr>
                <a:solidFill>
                  <a:schemeClr val="bg1"/>
                </a:solidFill>
              </a:defRPr>
            </a:lvl1pPr>
          </a:lstStyle>
          <a:p>
            <a:endParaRPr lang="fr-FR" dirty="0"/>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7E81FB34-26BF-4BF1-B8C2-7EDA001C22CC}" type="datetime1">
              <a:rPr lang="fr-FR" smtClean="0"/>
              <a:t>05/02/2026</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pic>
        <p:nvPicPr>
          <p:cNvPr id="8" name="Image 7" descr="Une image contenant logo, Police, Graphique, symbole&#10;&#10;Description générée automatiquement">
            <a:extLst>
              <a:ext uri="{FF2B5EF4-FFF2-40B4-BE49-F238E27FC236}">
                <a16:creationId xmlns:a16="http://schemas.microsoft.com/office/drawing/2014/main" id="{AE507065-CF76-8E92-00FE-38DBC2ED04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10" name="Connecteur droit 9">
            <a:extLst>
              <a:ext uri="{FF2B5EF4-FFF2-40B4-BE49-F238E27FC236}">
                <a16:creationId xmlns:a16="http://schemas.microsoft.com/office/drawing/2014/main" id="{B2946AB7-A2AE-FE87-1FF5-759E09BE9A03}"/>
              </a:ext>
            </a:extLst>
          </p:cNvPr>
          <p:cNvCxnSpPr/>
          <p:nvPr userDrawn="1"/>
        </p:nvCxnSpPr>
        <p:spPr>
          <a:xfrm>
            <a:off x="11136674" y="928805"/>
            <a:ext cx="360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userDrawn="1"/>
        </p:nvSpPr>
        <p:spPr>
          <a:xfrm rot="16200000">
            <a:off x="11273066" y="5939065"/>
            <a:ext cx="1622425"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rPr>
              <a:t>© O. Naves/</a:t>
            </a:r>
            <a:r>
              <a:rPr lang="fr-FR" sz="800" dirty="0" err="1">
                <a:solidFill>
                  <a:schemeClr val="bg1"/>
                </a:solidFill>
                <a:latin typeface="Arial" panose="020B0604020202020204" pitchFamily="34" charset="0"/>
                <a:cs typeface="Arial" panose="020B0604020202020204" pitchFamily="34" charset="0"/>
              </a:rPr>
              <a:t>Drakodrone</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73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Diapositive de titre">
    <p:bg>
      <p:bgPr>
        <a:solidFill>
          <a:srgbClr val="261F4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2E092-44B4-6B96-043F-72E6A77F24E8}"/>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3429000"/>
            <a:ext cx="10801350" cy="1439863"/>
          </a:xfrm>
        </p:spPr>
        <p:txBody>
          <a:bodyPr anchor="ctr">
            <a:normAutofit/>
          </a:bodyPr>
          <a:lstStyle>
            <a:lvl1pPr algn="ctr">
              <a:defRPr sz="4000">
                <a:solidFill>
                  <a:schemeClr val="bg1"/>
                </a:solidFill>
              </a:defRPr>
            </a:lvl1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67213" y="1989138"/>
            <a:ext cx="3457575" cy="729933"/>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fld id="{B804686F-39F5-40D2-ACD8-A5FAEA4897B3}" type="datetime1">
              <a:rPr lang="fr-FR" smtClean="0"/>
              <a:t>05/02/2026</a:t>
            </a:fld>
            <a:endParaRPr lang="fr-FR" dirty="0"/>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262687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D8250EB-B0C5-1B57-C3BE-6BA2B94C3AB8}"/>
              </a:ext>
            </a:extLst>
          </p:cNvPr>
          <p:cNvSpPr>
            <a:spLocks noGrp="1"/>
          </p:cNvSpPr>
          <p:nvPr>
            <p:ph type="title"/>
          </p:nvPr>
        </p:nvSpPr>
        <p:spPr>
          <a:xfrm>
            <a:off x="695325" y="549275"/>
            <a:ext cx="10801350" cy="1141413"/>
          </a:xfrm>
          <a:prstGeom prst="rect">
            <a:avLst/>
          </a:prstGeom>
        </p:spPr>
        <p:txBody>
          <a:bodyPr vert="horz" lIns="91440" tIns="45720" rIns="91440" bIns="45720" rtlCol="0" anchor="ctr">
            <a:normAutofit/>
          </a:bodyPr>
          <a:lstStyle/>
          <a:p>
            <a:endParaRPr lang="fr-FR" dirty="0"/>
          </a:p>
        </p:txBody>
      </p:sp>
      <p:sp>
        <p:nvSpPr>
          <p:cNvPr id="3" name="Espace réservé du texte 2">
            <a:extLst>
              <a:ext uri="{FF2B5EF4-FFF2-40B4-BE49-F238E27FC236}">
                <a16:creationId xmlns:a16="http://schemas.microsoft.com/office/drawing/2014/main" id="{D1290FDB-4BF6-552E-F9DE-E0BE6EB81249}"/>
              </a:ext>
            </a:extLst>
          </p:cNvPr>
          <p:cNvSpPr>
            <a:spLocks noGrp="1"/>
          </p:cNvSpPr>
          <p:nvPr>
            <p:ph type="body" idx="1"/>
          </p:nvPr>
        </p:nvSpPr>
        <p:spPr>
          <a:xfrm>
            <a:off x="695325" y="1989138"/>
            <a:ext cx="10801350" cy="41402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8DA5BD8-C4D6-207B-4C7D-26B9235883C3}"/>
              </a:ext>
            </a:extLst>
          </p:cNvPr>
          <p:cNvSpPr>
            <a:spLocks noGrp="1"/>
          </p:cNvSpPr>
          <p:nvPr>
            <p:ph type="dt" sz="half" idx="2"/>
          </p:nvPr>
        </p:nvSpPr>
        <p:spPr>
          <a:xfrm>
            <a:off x="9696450" y="6318001"/>
            <a:ext cx="1800225" cy="540000"/>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fld id="{5B0B9454-3C3D-4E45-A0EE-1BFDCEA2C48D}" type="datetime1">
              <a:rPr lang="fr-FR" smtClean="0"/>
              <a:t>05/02/2026</a:t>
            </a:fld>
            <a:endParaRPr lang="fr-FR" dirty="0"/>
          </a:p>
        </p:txBody>
      </p:sp>
      <p:sp>
        <p:nvSpPr>
          <p:cNvPr id="5" name="Espace réservé du pied de page 4">
            <a:extLst>
              <a:ext uri="{FF2B5EF4-FFF2-40B4-BE49-F238E27FC236}">
                <a16:creationId xmlns:a16="http://schemas.microsoft.com/office/drawing/2014/main" id="{3004228E-A1D3-107C-CD03-5E01B1840B23}"/>
              </a:ext>
            </a:extLst>
          </p:cNvPr>
          <p:cNvSpPr>
            <a:spLocks noGrp="1"/>
          </p:cNvSpPr>
          <p:nvPr>
            <p:ph type="ftr" sz="quarter" idx="3"/>
          </p:nvPr>
        </p:nvSpPr>
        <p:spPr>
          <a:xfrm>
            <a:off x="1244498" y="6318001"/>
            <a:ext cx="2906816"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351C997C-4506-BCCC-5373-325AA0E6A1C7}"/>
              </a:ext>
            </a:extLst>
          </p:cNvPr>
          <p:cNvSpPr>
            <a:spLocks noGrp="1"/>
          </p:cNvSpPr>
          <p:nvPr>
            <p:ph type="sldNum" sz="quarter" idx="4"/>
          </p:nvPr>
        </p:nvSpPr>
        <p:spPr>
          <a:xfrm>
            <a:off x="695325" y="6318001"/>
            <a:ext cx="504083"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1194605756"/>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0" r:id="rId3"/>
    <p:sldLayoutId id="2147483675" r:id="rId4"/>
    <p:sldLayoutId id="2147483652" r:id="rId5"/>
    <p:sldLayoutId id="2147483654" r:id="rId6"/>
    <p:sldLayoutId id="2147483679" r:id="rId7"/>
    <p:sldLayoutId id="2147483676" r:id="rId8"/>
    <p:sldLayoutId id="2147483677" r:id="rId9"/>
  </p:sldLayoutIdLst>
  <p:hf sldNum="0" hdr="0" dt="0"/>
  <p:txStyles>
    <p:title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547EBF"/>
          </p15:clr>
        </p15:guide>
        <p15:guide id="2" orient="horz" pos="3861" userDrawn="1">
          <p15:clr>
            <a:srgbClr val="547EBF"/>
          </p15:clr>
        </p15:guide>
        <p15:guide id="3" pos="7242" userDrawn="1">
          <p15:clr>
            <a:srgbClr val="547EBF"/>
          </p15:clr>
        </p15:guide>
        <p15:guide id="4" pos="438" userDrawn="1">
          <p15:clr>
            <a:srgbClr val="547EBF"/>
          </p15:clr>
        </p15:guide>
        <p15:guide id="5" pos="2751" userDrawn="1">
          <p15:clr>
            <a:srgbClr val="F26B43"/>
          </p15:clr>
        </p15:guide>
        <p15:guide id="6" pos="5065" userDrawn="1">
          <p15:clr>
            <a:srgbClr val="F26B43"/>
          </p15:clr>
        </p15:guide>
        <p15:guide id="7" pos="3840" userDrawn="1">
          <p15:clr>
            <a:srgbClr val="FDE53C"/>
          </p15:clr>
        </p15:guide>
        <p15:guide id="8" orient="horz" pos="2160" userDrawn="1">
          <p15:clr>
            <a:srgbClr val="FDE53C"/>
          </p15:clr>
        </p15:guide>
        <p15:guide id="9" orient="horz" pos="1253" userDrawn="1">
          <p15:clr>
            <a:srgbClr val="F26B43"/>
          </p15:clr>
        </p15:guide>
        <p15:guide id="10" pos="1572" userDrawn="1">
          <p15:clr>
            <a:srgbClr val="9FCC3B"/>
          </p15:clr>
        </p15:guide>
        <p15:guide id="11" pos="6108" userDrawn="1">
          <p15:clr>
            <a:srgbClr val="9FCC3B"/>
          </p15:clr>
        </p15:guide>
        <p15:guide id="12" orient="horz" pos="3067" userDrawn="1">
          <p15:clr>
            <a:srgbClr val="F26B43"/>
          </p15:clr>
        </p15:guide>
        <p15:guide id="13" pos="2615" userDrawn="1">
          <p15:clr>
            <a:srgbClr val="F26B43"/>
          </p15:clr>
        </p15:guide>
        <p15:guide id="14" pos="4929" userDrawn="1">
          <p15:clr>
            <a:srgbClr val="F26B43"/>
          </p15:clr>
        </p15:guide>
        <p15:guide id="15" pos="3772" userDrawn="1">
          <p15:clr>
            <a:srgbClr val="FBAE40"/>
          </p15:clr>
        </p15:guide>
        <p15:guide id="16" pos="3908"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jpg"/><Relationship Id="rId4" Type="http://schemas.openxmlformats.org/officeDocument/2006/relationships/image" Target="../media/image49.jpeg"/><Relationship Id="rId9" Type="http://schemas.openxmlformats.org/officeDocument/2006/relationships/image" Target="../media/image5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mailto:secretariat.medical@ganil.fr" TargetMode="External"/><Relationship Id="rId2" Type="http://schemas.openxmlformats.org/officeDocument/2006/relationships/hyperlink" Target="mailto:mathieu.dupuis@ganil.fr"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mailto:yannick.tancray@ganil.fr"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image" Target="../media/image69.emf"/></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4.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jpe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jpeg"/><Relationship Id="rId14"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4.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image" Target="../media/image107.png"/><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11.gif"/><Relationship Id="rId10" Type="http://schemas.openxmlformats.org/officeDocument/2006/relationships/image" Target="../media/image20.png"/><Relationship Id="rId4" Type="http://schemas.openxmlformats.org/officeDocument/2006/relationships/hyperlink" Target="https://enseignementsup-recherche.gouv.fr/fr/la-feuille-de-route-nationale-des-infrastructures-de-recherche-2021-84056" TargetMode="External"/><Relationship Id="rId9" Type="http://schemas.openxmlformats.org/officeDocument/2006/relationships/image" Target="../media/image19.png"/><Relationship Id="rId1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62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56FCE8F-341E-8040-36FF-FE26989E60C3}"/>
              </a:ext>
            </a:extLst>
          </p:cNvPr>
          <p:cNvGrpSpPr/>
          <p:nvPr/>
        </p:nvGrpSpPr>
        <p:grpSpPr>
          <a:xfrm>
            <a:off x="2224459" y="908721"/>
            <a:ext cx="7792460" cy="5664419"/>
            <a:chOff x="435404" y="292146"/>
            <a:chExt cx="8809720" cy="6766617"/>
          </a:xfrm>
        </p:grpSpPr>
        <p:pic>
          <p:nvPicPr>
            <p:cNvPr id="5" name="Image 4">
              <a:extLst>
                <a:ext uri="{FF2B5EF4-FFF2-40B4-BE49-F238E27FC236}">
                  <a16:creationId xmlns:a16="http://schemas.microsoft.com/office/drawing/2014/main" id="{479AC54E-7339-B4CB-C758-780A49BAC0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1049" y="609116"/>
              <a:ext cx="1672546" cy="1254410"/>
            </a:xfrm>
            <a:prstGeom prst="rect">
              <a:avLst/>
            </a:prstGeom>
          </p:spPr>
        </p:pic>
        <p:pic>
          <p:nvPicPr>
            <p:cNvPr id="6" name="Image 5">
              <a:extLst>
                <a:ext uri="{FF2B5EF4-FFF2-40B4-BE49-F238E27FC236}">
                  <a16:creationId xmlns:a16="http://schemas.microsoft.com/office/drawing/2014/main" id="{DEF77D0D-F621-37B8-7D45-9BF110B3E6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5083" y="1876313"/>
              <a:ext cx="5276410" cy="5182450"/>
            </a:xfrm>
            <a:prstGeom prst="rect">
              <a:avLst/>
            </a:prstGeom>
          </p:spPr>
        </p:pic>
        <p:cxnSp>
          <p:nvCxnSpPr>
            <p:cNvPr id="7" name="Connecteur droit 6">
              <a:extLst>
                <a:ext uri="{FF2B5EF4-FFF2-40B4-BE49-F238E27FC236}">
                  <a16:creationId xmlns:a16="http://schemas.microsoft.com/office/drawing/2014/main" id="{90196EE5-7A1D-5582-5B36-3C05413C3AD7}"/>
                </a:ext>
              </a:extLst>
            </p:cNvPr>
            <p:cNvCxnSpPr>
              <a:cxnSpLocks/>
            </p:cNvCxnSpPr>
            <p:nvPr/>
          </p:nvCxnSpPr>
          <p:spPr bwMode="auto">
            <a:xfrm flipH="1" flipV="1">
              <a:off x="2716093" y="2791699"/>
              <a:ext cx="1717704" cy="946985"/>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8" name="Connecteur droit 7">
              <a:extLst>
                <a:ext uri="{FF2B5EF4-FFF2-40B4-BE49-F238E27FC236}">
                  <a16:creationId xmlns:a16="http://schemas.microsoft.com/office/drawing/2014/main" id="{FC5C1973-7BA2-585D-0075-E98BC89A1FD4}"/>
                </a:ext>
              </a:extLst>
            </p:cNvPr>
            <p:cNvCxnSpPr>
              <a:cxnSpLocks/>
            </p:cNvCxnSpPr>
            <p:nvPr/>
          </p:nvCxnSpPr>
          <p:spPr bwMode="auto">
            <a:xfrm flipH="1" flipV="1">
              <a:off x="2977147" y="2202376"/>
              <a:ext cx="1603599" cy="1127052"/>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9" name="Connecteur droit 8">
              <a:extLst>
                <a:ext uri="{FF2B5EF4-FFF2-40B4-BE49-F238E27FC236}">
                  <a16:creationId xmlns:a16="http://schemas.microsoft.com/office/drawing/2014/main" id="{859C7B08-AEE8-A238-B863-6C766318C8F6}"/>
                </a:ext>
              </a:extLst>
            </p:cNvPr>
            <p:cNvCxnSpPr>
              <a:cxnSpLocks/>
            </p:cNvCxnSpPr>
            <p:nvPr/>
          </p:nvCxnSpPr>
          <p:spPr bwMode="auto">
            <a:xfrm flipH="1" flipV="1">
              <a:off x="3833053" y="2150328"/>
              <a:ext cx="1256674" cy="948364"/>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0" name="Connecteur droit 9">
              <a:extLst>
                <a:ext uri="{FF2B5EF4-FFF2-40B4-BE49-F238E27FC236}">
                  <a16:creationId xmlns:a16="http://schemas.microsoft.com/office/drawing/2014/main" id="{5D96D1B6-DECA-39FF-2F39-F02AE6B1A0CA}"/>
                </a:ext>
              </a:extLst>
            </p:cNvPr>
            <p:cNvCxnSpPr>
              <a:cxnSpLocks/>
            </p:cNvCxnSpPr>
            <p:nvPr/>
          </p:nvCxnSpPr>
          <p:spPr bwMode="auto">
            <a:xfrm>
              <a:off x="6047299" y="3195851"/>
              <a:ext cx="432048" cy="776405"/>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1" name="Connecteur droit 10">
              <a:extLst>
                <a:ext uri="{FF2B5EF4-FFF2-40B4-BE49-F238E27FC236}">
                  <a16:creationId xmlns:a16="http://schemas.microsoft.com/office/drawing/2014/main" id="{7AC51274-1B56-EB8D-14F6-9083FE857EBB}"/>
                </a:ext>
              </a:extLst>
            </p:cNvPr>
            <p:cNvCxnSpPr>
              <a:cxnSpLocks/>
              <a:endCxn id="5" idx="1"/>
            </p:cNvCxnSpPr>
            <p:nvPr/>
          </p:nvCxnSpPr>
          <p:spPr bwMode="auto">
            <a:xfrm flipV="1">
              <a:off x="6043620" y="1236321"/>
              <a:ext cx="927429" cy="1558722"/>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2" name="Connecteur droit 11">
              <a:extLst>
                <a:ext uri="{FF2B5EF4-FFF2-40B4-BE49-F238E27FC236}">
                  <a16:creationId xmlns:a16="http://schemas.microsoft.com/office/drawing/2014/main" id="{19715E34-8CF7-D1A9-33B9-AB12ABF6F389}"/>
                </a:ext>
              </a:extLst>
            </p:cNvPr>
            <p:cNvCxnSpPr>
              <a:cxnSpLocks/>
            </p:cNvCxnSpPr>
            <p:nvPr/>
          </p:nvCxnSpPr>
          <p:spPr bwMode="auto">
            <a:xfrm flipV="1">
              <a:off x="5903283" y="2674670"/>
              <a:ext cx="1180430" cy="323675"/>
            </a:xfrm>
            <a:prstGeom prst="line">
              <a:avLst/>
            </a:prstGeom>
            <a:solidFill>
              <a:schemeClr val="accent1"/>
            </a:solidFill>
            <a:ln w="22225" cap="flat" cmpd="sng" algn="ctr">
              <a:solidFill>
                <a:srgbClr val="FFAA00"/>
              </a:solidFill>
              <a:prstDash val="solid"/>
              <a:round/>
              <a:headEnd type="oval" w="med" len="med"/>
              <a:tailEnd type="none" w="med" len="med"/>
            </a:ln>
            <a:effectLst/>
          </p:spPr>
        </p:cxnSp>
        <p:pic>
          <p:nvPicPr>
            <p:cNvPr id="13" name="Image 12">
              <a:extLst>
                <a:ext uri="{FF2B5EF4-FFF2-40B4-BE49-F238E27FC236}">
                  <a16:creationId xmlns:a16="http://schemas.microsoft.com/office/drawing/2014/main" id="{8843815A-E570-CC1C-723C-6C582DB26C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404" y="2362129"/>
              <a:ext cx="946754" cy="1421936"/>
            </a:xfrm>
            <a:prstGeom prst="rect">
              <a:avLst/>
            </a:prstGeom>
          </p:spPr>
        </p:pic>
        <p:pic>
          <p:nvPicPr>
            <p:cNvPr id="14" name="Image 13">
              <a:extLst>
                <a:ext uri="{FF2B5EF4-FFF2-40B4-BE49-F238E27FC236}">
                  <a16:creationId xmlns:a16="http://schemas.microsoft.com/office/drawing/2014/main" id="{19D57DE1-776E-3235-0B07-A88AD6239D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7206" y="908444"/>
              <a:ext cx="1031490" cy="1331189"/>
            </a:xfrm>
            <a:prstGeom prst="rect">
              <a:avLst/>
            </a:prstGeom>
          </p:spPr>
        </p:pic>
        <p:sp>
          <p:nvSpPr>
            <p:cNvPr id="15" name="ZoneTexte 14">
              <a:extLst>
                <a:ext uri="{FF2B5EF4-FFF2-40B4-BE49-F238E27FC236}">
                  <a16:creationId xmlns:a16="http://schemas.microsoft.com/office/drawing/2014/main" id="{8EDB571B-0DDB-0F18-F0D4-B578AF9145F2}"/>
                </a:ext>
              </a:extLst>
            </p:cNvPr>
            <p:cNvSpPr txBox="1"/>
            <p:nvPr/>
          </p:nvSpPr>
          <p:spPr>
            <a:xfrm>
              <a:off x="444884" y="3793921"/>
              <a:ext cx="824726" cy="330898"/>
            </a:xfrm>
            <a:prstGeom prst="rect">
              <a:avLst/>
            </a:prstGeom>
            <a:noFill/>
          </p:spPr>
          <p:txBody>
            <a:bodyPr wrap="none" rtlCol="0">
              <a:spAutoFit/>
            </a:bodyPr>
            <a:lstStyle/>
            <a:p>
              <a:r>
                <a:rPr lang="en-GB" sz="1200" dirty="0">
                  <a:solidFill>
                    <a:schemeClr val="bg1">
                      <a:lumMod val="50000"/>
                    </a:schemeClr>
                  </a:solidFill>
                </a:rPr>
                <a:t>VAMOS</a:t>
              </a:r>
            </a:p>
          </p:txBody>
        </p:sp>
        <p:sp>
          <p:nvSpPr>
            <p:cNvPr id="16" name="ZoneTexte 15">
              <a:extLst>
                <a:ext uri="{FF2B5EF4-FFF2-40B4-BE49-F238E27FC236}">
                  <a16:creationId xmlns:a16="http://schemas.microsoft.com/office/drawing/2014/main" id="{8E075914-DD4D-EF46-1E51-D3CE18524F91}"/>
                </a:ext>
              </a:extLst>
            </p:cNvPr>
            <p:cNvSpPr txBox="1"/>
            <p:nvPr/>
          </p:nvSpPr>
          <p:spPr>
            <a:xfrm>
              <a:off x="1478533" y="3395476"/>
              <a:ext cx="1277749" cy="330898"/>
            </a:xfrm>
            <a:prstGeom prst="rect">
              <a:avLst/>
            </a:prstGeom>
            <a:noFill/>
          </p:spPr>
          <p:txBody>
            <a:bodyPr wrap="square" rtlCol="0">
              <a:spAutoFit/>
            </a:bodyPr>
            <a:lstStyle/>
            <a:p>
              <a:r>
                <a:rPr lang="en-GB" sz="1200" dirty="0">
                  <a:solidFill>
                    <a:schemeClr val="bg1">
                      <a:lumMod val="50000"/>
                    </a:schemeClr>
                  </a:solidFill>
                </a:rPr>
                <a:t>AGATA</a:t>
              </a:r>
            </a:p>
          </p:txBody>
        </p:sp>
        <p:sp>
          <p:nvSpPr>
            <p:cNvPr id="17" name="ZoneTexte 16">
              <a:extLst>
                <a:ext uri="{FF2B5EF4-FFF2-40B4-BE49-F238E27FC236}">
                  <a16:creationId xmlns:a16="http://schemas.microsoft.com/office/drawing/2014/main" id="{8B954121-9471-6EF0-89CE-B79F9F036820}"/>
                </a:ext>
              </a:extLst>
            </p:cNvPr>
            <p:cNvSpPr txBox="1"/>
            <p:nvPr/>
          </p:nvSpPr>
          <p:spPr>
            <a:xfrm>
              <a:off x="1797233" y="598895"/>
              <a:ext cx="1166900" cy="330898"/>
            </a:xfrm>
            <a:prstGeom prst="rect">
              <a:avLst/>
            </a:prstGeom>
            <a:noFill/>
          </p:spPr>
          <p:txBody>
            <a:bodyPr wrap="square" rtlCol="0">
              <a:spAutoFit/>
            </a:bodyPr>
            <a:lstStyle/>
            <a:p>
              <a:r>
                <a:rPr lang="en-GB" sz="1200" dirty="0">
                  <a:solidFill>
                    <a:schemeClr val="bg1">
                      <a:lumMod val="50000"/>
                    </a:schemeClr>
                  </a:solidFill>
                </a:rPr>
                <a:t>EXOGAM</a:t>
              </a:r>
            </a:p>
          </p:txBody>
        </p:sp>
        <p:sp>
          <p:nvSpPr>
            <p:cNvPr id="18" name="ZoneTexte 17">
              <a:extLst>
                <a:ext uri="{FF2B5EF4-FFF2-40B4-BE49-F238E27FC236}">
                  <a16:creationId xmlns:a16="http://schemas.microsoft.com/office/drawing/2014/main" id="{AEACA33A-8BB1-0162-C472-290983630548}"/>
                </a:ext>
              </a:extLst>
            </p:cNvPr>
            <p:cNvSpPr txBox="1"/>
            <p:nvPr/>
          </p:nvSpPr>
          <p:spPr>
            <a:xfrm>
              <a:off x="3062704" y="437073"/>
              <a:ext cx="1286358" cy="330898"/>
            </a:xfrm>
            <a:prstGeom prst="rect">
              <a:avLst/>
            </a:prstGeom>
            <a:noFill/>
          </p:spPr>
          <p:txBody>
            <a:bodyPr wrap="square" rtlCol="0">
              <a:spAutoFit/>
            </a:bodyPr>
            <a:lstStyle/>
            <a:p>
              <a:r>
                <a:rPr lang="en-GB" sz="1200" dirty="0">
                  <a:solidFill>
                    <a:schemeClr val="bg1">
                      <a:lumMod val="50000"/>
                    </a:schemeClr>
                  </a:solidFill>
                </a:rPr>
                <a:t>ACTAR TPC</a:t>
              </a:r>
            </a:p>
          </p:txBody>
        </p:sp>
        <p:sp>
          <p:nvSpPr>
            <p:cNvPr id="19" name="ZoneTexte 18">
              <a:extLst>
                <a:ext uri="{FF2B5EF4-FFF2-40B4-BE49-F238E27FC236}">
                  <a16:creationId xmlns:a16="http://schemas.microsoft.com/office/drawing/2014/main" id="{E392B2C8-4CFE-40D5-2506-6369115E0A36}"/>
                </a:ext>
              </a:extLst>
            </p:cNvPr>
            <p:cNvSpPr txBox="1"/>
            <p:nvPr/>
          </p:nvSpPr>
          <p:spPr>
            <a:xfrm>
              <a:off x="7400864" y="1869204"/>
              <a:ext cx="1106980" cy="330898"/>
            </a:xfrm>
            <a:prstGeom prst="rect">
              <a:avLst/>
            </a:prstGeom>
            <a:noFill/>
          </p:spPr>
          <p:txBody>
            <a:bodyPr wrap="square" rtlCol="0">
              <a:spAutoFit/>
            </a:bodyPr>
            <a:lstStyle/>
            <a:p>
              <a:r>
                <a:rPr lang="en-GB" sz="1200" dirty="0">
                  <a:solidFill>
                    <a:schemeClr val="bg1">
                      <a:lumMod val="50000"/>
                    </a:schemeClr>
                  </a:solidFill>
                </a:rPr>
                <a:t>MUGAST</a:t>
              </a:r>
            </a:p>
          </p:txBody>
        </p:sp>
        <p:sp>
          <p:nvSpPr>
            <p:cNvPr id="20" name="ZoneTexte 19">
              <a:extLst>
                <a:ext uri="{FF2B5EF4-FFF2-40B4-BE49-F238E27FC236}">
                  <a16:creationId xmlns:a16="http://schemas.microsoft.com/office/drawing/2014/main" id="{FAA80FFC-BCDA-D5DC-71AA-ED567A2DAF3E}"/>
                </a:ext>
              </a:extLst>
            </p:cNvPr>
            <p:cNvSpPr txBox="1"/>
            <p:nvPr/>
          </p:nvSpPr>
          <p:spPr>
            <a:xfrm>
              <a:off x="7041139" y="3523497"/>
              <a:ext cx="2203985" cy="330898"/>
            </a:xfrm>
            <a:prstGeom prst="rect">
              <a:avLst/>
            </a:prstGeom>
            <a:noFill/>
          </p:spPr>
          <p:txBody>
            <a:bodyPr wrap="square" rtlCol="0">
              <a:spAutoFit/>
            </a:bodyPr>
            <a:lstStyle/>
            <a:p>
              <a:r>
                <a:rPr lang="en-GB" sz="1200" dirty="0">
                  <a:solidFill>
                    <a:schemeClr val="bg1">
                      <a:lumMod val="50000"/>
                    </a:schemeClr>
                  </a:solidFill>
                </a:rPr>
                <a:t>LISE SPECTROMETER</a:t>
              </a:r>
            </a:p>
          </p:txBody>
        </p:sp>
        <p:sp>
          <p:nvSpPr>
            <p:cNvPr id="21" name="ZoneTexte 20">
              <a:extLst>
                <a:ext uri="{FF2B5EF4-FFF2-40B4-BE49-F238E27FC236}">
                  <a16:creationId xmlns:a16="http://schemas.microsoft.com/office/drawing/2014/main" id="{26FCCB05-74FD-1CC5-929E-88D55F04D9A6}"/>
                </a:ext>
              </a:extLst>
            </p:cNvPr>
            <p:cNvSpPr txBox="1"/>
            <p:nvPr/>
          </p:nvSpPr>
          <p:spPr>
            <a:xfrm>
              <a:off x="6690205" y="4945534"/>
              <a:ext cx="1421319" cy="330898"/>
            </a:xfrm>
            <a:prstGeom prst="rect">
              <a:avLst/>
            </a:prstGeom>
            <a:noFill/>
          </p:spPr>
          <p:txBody>
            <a:bodyPr wrap="square" rtlCol="0">
              <a:spAutoFit/>
            </a:bodyPr>
            <a:lstStyle/>
            <a:p>
              <a:r>
                <a:rPr lang="en-GB" sz="1200" dirty="0">
                  <a:solidFill>
                    <a:schemeClr val="bg1">
                      <a:lumMod val="50000"/>
                    </a:schemeClr>
                  </a:solidFill>
                </a:rPr>
                <a:t>INDRA + FAZIA</a:t>
              </a:r>
            </a:p>
          </p:txBody>
        </p:sp>
        <p:cxnSp>
          <p:nvCxnSpPr>
            <p:cNvPr id="22" name="Connecteur droit 21">
              <a:extLst>
                <a:ext uri="{FF2B5EF4-FFF2-40B4-BE49-F238E27FC236}">
                  <a16:creationId xmlns:a16="http://schemas.microsoft.com/office/drawing/2014/main" id="{98D79187-8316-F73A-CF98-7F08958CCAF2}"/>
                </a:ext>
              </a:extLst>
            </p:cNvPr>
            <p:cNvCxnSpPr>
              <a:cxnSpLocks/>
              <a:endCxn id="24" idx="2"/>
            </p:cNvCxnSpPr>
            <p:nvPr/>
          </p:nvCxnSpPr>
          <p:spPr bwMode="auto">
            <a:xfrm flipV="1">
              <a:off x="5460049" y="1973174"/>
              <a:ext cx="10809" cy="543174"/>
            </a:xfrm>
            <a:prstGeom prst="line">
              <a:avLst/>
            </a:prstGeom>
            <a:solidFill>
              <a:schemeClr val="accent1"/>
            </a:solidFill>
            <a:ln w="22225" cap="flat" cmpd="sng" algn="ctr">
              <a:solidFill>
                <a:srgbClr val="FFAA00"/>
              </a:solidFill>
              <a:prstDash val="solid"/>
              <a:round/>
              <a:headEnd type="oval" w="med" len="med"/>
              <a:tailEnd type="none" w="med" len="med"/>
            </a:ln>
            <a:effectLst/>
          </p:spPr>
        </p:cxnSp>
        <p:sp>
          <p:nvSpPr>
            <p:cNvPr id="23" name="ZoneTexte 22">
              <a:extLst>
                <a:ext uri="{FF2B5EF4-FFF2-40B4-BE49-F238E27FC236}">
                  <a16:creationId xmlns:a16="http://schemas.microsoft.com/office/drawing/2014/main" id="{8102BACA-D95C-F3A7-05B3-5F316F7810D7}"/>
                </a:ext>
              </a:extLst>
            </p:cNvPr>
            <p:cNvSpPr txBox="1"/>
            <p:nvPr/>
          </p:nvSpPr>
          <p:spPr>
            <a:xfrm rot="1616580">
              <a:off x="5111502" y="2263194"/>
              <a:ext cx="1673085" cy="303324"/>
            </a:xfrm>
            <a:prstGeom prst="rect">
              <a:avLst/>
            </a:prstGeom>
            <a:noFill/>
          </p:spPr>
          <p:txBody>
            <a:bodyPr wrap="none" rtlCol="0">
              <a:spAutoFit/>
            </a:bodyPr>
            <a:lstStyle/>
            <a:p>
              <a:pPr defTabSz="457200" eaLnBrk="0" hangingPunct="0"/>
              <a:r>
                <a:rPr lang="fr-FR" sz="1050" b="1" dirty="0" err="1">
                  <a:solidFill>
                    <a:schemeClr val="bg1">
                      <a:lumMod val="50000"/>
                    </a:schemeClr>
                  </a:solidFill>
                  <a:latin typeface="Arial" panose="020B0604020202020204" pitchFamily="34" charset="0"/>
                  <a:ea typeface="ＭＳ Ｐゴシック" charset="-128"/>
                  <a:cs typeface="Arial" panose="020B0604020202020204" pitchFamily="34" charset="0"/>
                </a:rPr>
                <a:t>Experimental</a:t>
              </a:r>
              <a:r>
                <a:rPr lang="fr-FR" sz="1050" b="1" dirty="0">
                  <a:solidFill>
                    <a:schemeClr val="bg1">
                      <a:lumMod val="50000"/>
                    </a:schemeClr>
                  </a:solidFill>
                  <a:latin typeface="Arial" panose="020B0604020202020204" pitchFamily="34" charset="0"/>
                  <a:ea typeface="ＭＳ Ｐゴシック" charset="-128"/>
                  <a:cs typeface="Arial" panose="020B0604020202020204" pitchFamily="34" charset="0"/>
                </a:rPr>
                <a:t> </a:t>
              </a:r>
              <a:r>
                <a:rPr lang="fr-FR" sz="1050" b="1" dirty="0" err="1">
                  <a:solidFill>
                    <a:schemeClr val="bg1">
                      <a:lumMod val="50000"/>
                    </a:schemeClr>
                  </a:solidFill>
                  <a:latin typeface="Arial" panose="020B0604020202020204" pitchFamily="34" charset="0"/>
                  <a:ea typeface="ＭＳ Ｐゴシック" charset="-128"/>
                  <a:cs typeface="Arial" panose="020B0604020202020204" pitchFamily="34" charset="0"/>
                </a:rPr>
                <a:t>rooms</a:t>
              </a:r>
              <a:endParaRPr lang="fr-FR" sz="1050" b="1" dirty="0">
                <a:solidFill>
                  <a:schemeClr val="bg1">
                    <a:lumMod val="50000"/>
                  </a:schemeClr>
                </a:solidFill>
                <a:latin typeface="Arial" panose="020B0604020202020204" pitchFamily="34" charset="0"/>
                <a:ea typeface="ＭＳ Ｐゴシック" charset="-128"/>
                <a:cs typeface="Arial" panose="020B0604020202020204" pitchFamily="34" charset="0"/>
              </a:endParaRPr>
            </a:p>
          </p:txBody>
        </p:sp>
        <p:sp>
          <p:nvSpPr>
            <p:cNvPr id="24" name="ZoneTexte 23">
              <a:extLst>
                <a:ext uri="{FF2B5EF4-FFF2-40B4-BE49-F238E27FC236}">
                  <a16:creationId xmlns:a16="http://schemas.microsoft.com/office/drawing/2014/main" id="{6C16926C-2458-49CE-7395-949E3467914E}"/>
                </a:ext>
              </a:extLst>
            </p:cNvPr>
            <p:cNvSpPr txBox="1"/>
            <p:nvPr/>
          </p:nvSpPr>
          <p:spPr>
            <a:xfrm>
              <a:off x="4532689" y="1421677"/>
              <a:ext cx="1876340" cy="551497"/>
            </a:xfrm>
            <a:prstGeom prst="rect">
              <a:avLst/>
            </a:prstGeom>
            <a:noFill/>
          </p:spPr>
          <p:txBody>
            <a:bodyPr wrap="square" rtlCol="0">
              <a:spAutoFit/>
            </a:bodyPr>
            <a:lstStyle/>
            <a:p>
              <a:r>
                <a:rPr lang="en-GB" sz="1200" dirty="0">
                  <a:solidFill>
                    <a:schemeClr val="bg1">
                      <a:lumMod val="50000"/>
                    </a:schemeClr>
                  </a:solidFill>
                </a:rPr>
                <a:t>Sample holder for irradiation</a:t>
              </a:r>
            </a:p>
          </p:txBody>
        </p:sp>
        <p:pic>
          <p:nvPicPr>
            <p:cNvPr id="25" name="Image 24">
              <a:extLst>
                <a:ext uri="{FF2B5EF4-FFF2-40B4-BE49-F238E27FC236}">
                  <a16:creationId xmlns:a16="http://schemas.microsoft.com/office/drawing/2014/main" id="{55C8718E-254F-79D7-E481-4A27EF838F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1322" y="292146"/>
              <a:ext cx="1566472" cy="1174056"/>
            </a:xfrm>
            <a:prstGeom prst="rect">
              <a:avLst/>
            </a:prstGeom>
          </p:spPr>
        </p:pic>
        <p:pic>
          <p:nvPicPr>
            <p:cNvPr id="26" name="Image 25">
              <a:extLst>
                <a:ext uri="{FF2B5EF4-FFF2-40B4-BE49-F238E27FC236}">
                  <a16:creationId xmlns:a16="http://schemas.microsoft.com/office/drawing/2014/main" id="{B19D347C-CEB7-128D-21B3-0FD6AB4786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17545" y="306399"/>
              <a:ext cx="400472" cy="418403"/>
            </a:xfrm>
            <a:prstGeom prst="rect">
              <a:avLst/>
            </a:prstGeom>
          </p:spPr>
        </p:pic>
        <p:pic>
          <p:nvPicPr>
            <p:cNvPr id="27" name="Image 26">
              <a:extLst>
                <a:ext uri="{FF2B5EF4-FFF2-40B4-BE49-F238E27FC236}">
                  <a16:creationId xmlns:a16="http://schemas.microsoft.com/office/drawing/2014/main" id="{E69D1607-B587-73F5-E26B-0CD2C77422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9692" y="720466"/>
              <a:ext cx="958089" cy="1437134"/>
            </a:xfrm>
            <a:prstGeom prst="rect">
              <a:avLst/>
            </a:prstGeom>
          </p:spPr>
        </p:pic>
        <p:pic>
          <p:nvPicPr>
            <p:cNvPr id="28" name="Image 27">
              <a:extLst>
                <a:ext uri="{FF2B5EF4-FFF2-40B4-BE49-F238E27FC236}">
                  <a16:creationId xmlns:a16="http://schemas.microsoft.com/office/drawing/2014/main" id="{B0CE6A50-20FF-D785-8E3C-7059C8047E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28890" y="2220971"/>
              <a:ext cx="1946166" cy="1295417"/>
            </a:xfrm>
            <a:prstGeom prst="rect">
              <a:avLst/>
            </a:prstGeom>
          </p:spPr>
        </p:pic>
        <p:pic>
          <p:nvPicPr>
            <p:cNvPr id="29" name="Image 28">
              <a:extLst>
                <a:ext uri="{FF2B5EF4-FFF2-40B4-BE49-F238E27FC236}">
                  <a16:creationId xmlns:a16="http://schemas.microsoft.com/office/drawing/2014/main" id="{F4E5ED1C-6092-424F-E30B-20FEFC42B70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79626" y="3908261"/>
              <a:ext cx="1547664" cy="1030164"/>
            </a:xfrm>
            <a:prstGeom prst="rect">
              <a:avLst/>
            </a:prstGeom>
          </p:spPr>
        </p:pic>
        <p:pic>
          <p:nvPicPr>
            <p:cNvPr id="30" name="Image 29">
              <a:extLst>
                <a:ext uri="{FF2B5EF4-FFF2-40B4-BE49-F238E27FC236}">
                  <a16:creationId xmlns:a16="http://schemas.microsoft.com/office/drawing/2014/main" id="{B1C911B1-D8A4-8EBF-D335-1262D607424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331088" y="5490244"/>
              <a:ext cx="1933612" cy="1188388"/>
            </a:xfrm>
            <a:prstGeom prst="rect">
              <a:avLst/>
            </a:prstGeom>
          </p:spPr>
        </p:pic>
        <p:sp>
          <p:nvSpPr>
            <p:cNvPr id="31" name="ZoneTexte 30">
              <a:extLst>
                <a:ext uri="{FF2B5EF4-FFF2-40B4-BE49-F238E27FC236}">
                  <a16:creationId xmlns:a16="http://schemas.microsoft.com/office/drawing/2014/main" id="{8564E9A5-05D1-AE0A-8286-6D2900A43ED9}"/>
                </a:ext>
              </a:extLst>
            </p:cNvPr>
            <p:cNvSpPr txBox="1"/>
            <p:nvPr/>
          </p:nvSpPr>
          <p:spPr>
            <a:xfrm>
              <a:off x="2145562" y="5222533"/>
              <a:ext cx="1641600" cy="330898"/>
            </a:xfrm>
            <a:prstGeom prst="rect">
              <a:avLst/>
            </a:prstGeom>
            <a:noFill/>
          </p:spPr>
          <p:txBody>
            <a:bodyPr wrap="square" rtlCol="0">
              <a:spAutoFit/>
            </a:bodyPr>
            <a:lstStyle/>
            <a:p>
              <a:r>
                <a:rPr lang="en-GB" sz="1200" dirty="0">
                  <a:solidFill>
                    <a:schemeClr val="bg1">
                      <a:lumMod val="50000"/>
                    </a:schemeClr>
                  </a:solidFill>
                </a:rPr>
                <a:t>CYCLOTRON</a:t>
              </a:r>
            </a:p>
          </p:txBody>
        </p:sp>
        <p:cxnSp>
          <p:nvCxnSpPr>
            <p:cNvPr id="32" name="Connecteur droit 31">
              <a:extLst>
                <a:ext uri="{FF2B5EF4-FFF2-40B4-BE49-F238E27FC236}">
                  <a16:creationId xmlns:a16="http://schemas.microsoft.com/office/drawing/2014/main" id="{4B28475E-643F-F651-9CD4-74B004462613}"/>
                </a:ext>
              </a:extLst>
            </p:cNvPr>
            <p:cNvCxnSpPr>
              <a:cxnSpLocks/>
            </p:cNvCxnSpPr>
            <p:nvPr/>
          </p:nvCxnSpPr>
          <p:spPr bwMode="auto">
            <a:xfrm flipH="1">
              <a:off x="4257063" y="5589240"/>
              <a:ext cx="1395057" cy="433466"/>
            </a:xfrm>
            <a:prstGeom prst="line">
              <a:avLst/>
            </a:prstGeom>
            <a:solidFill>
              <a:schemeClr val="accent1"/>
            </a:solidFill>
            <a:ln w="22225" cap="flat" cmpd="sng" algn="ctr">
              <a:solidFill>
                <a:srgbClr val="FFAA00"/>
              </a:solidFill>
              <a:prstDash val="solid"/>
              <a:round/>
              <a:headEnd type="oval" w="med" len="med"/>
              <a:tailEnd type="none" w="med" len="med"/>
            </a:ln>
            <a:effectLst/>
          </p:spPr>
        </p:cxnSp>
        <p:sp>
          <p:nvSpPr>
            <p:cNvPr id="33" name="ZoneTexte 32">
              <a:extLst>
                <a:ext uri="{FF2B5EF4-FFF2-40B4-BE49-F238E27FC236}">
                  <a16:creationId xmlns:a16="http://schemas.microsoft.com/office/drawing/2014/main" id="{1D69F293-03D7-AA44-E779-FB8372919FF9}"/>
                </a:ext>
              </a:extLst>
            </p:cNvPr>
            <p:cNvSpPr txBox="1"/>
            <p:nvPr/>
          </p:nvSpPr>
          <p:spPr>
            <a:xfrm rot="2025009">
              <a:off x="2366778" y="4965779"/>
              <a:ext cx="3854180" cy="303324"/>
            </a:xfrm>
            <a:prstGeom prst="rect">
              <a:avLst/>
            </a:prstGeom>
            <a:noFill/>
          </p:spPr>
          <p:txBody>
            <a:bodyPr wrap="square" rtlCol="0">
              <a:spAutoFit/>
            </a:bodyPr>
            <a:lstStyle/>
            <a:p>
              <a:pPr defTabSz="457200" eaLnBrk="0" hangingPunct="0"/>
              <a:r>
                <a:rPr lang="fr-FR" sz="1050" b="1" dirty="0">
                  <a:solidFill>
                    <a:schemeClr val="bg1">
                      <a:lumMod val="50000"/>
                    </a:schemeClr>
                  </a:solidFill>
                  <a:latin typeface="Arial" panose="020B0604020202020204" pitchFamily="34" charset="0"/>
                  <a:ea typeface="ＭＳ Ｐゴシック" charset="-128"/>
                  <a:cs typeface="Arial" panose="020B0604020202020204" pitchFamily="34" charset="0"/>
                </a:rPr>
                <a:t>GANIL CYCLOTRONS</a:t>
              </a:r>
            </a:p>
          </p:txBody>
        </p:sp>
        <p:pic>
          <p:nvPicPr>
            <p:cNvPr id="34" name="Image 33">
              <a:extLst>
                <a:ext uri="{FF2B5EF4-FFF2-40B4-BE49-F238E27FC236}">
                  <a16:creationId xmlns:a16="http://schemas.microsoft.com/office/drawing/2014/main" id="{2070EDEB-01B2-12C6-FBE6-8372D2292AB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450214" y="5551114"/>
              <a:ext cx="1474292" cy="1209845"/>
            </a:xfrm>
            <a:prstGeom prst="rect">
              <a:avLst/>
            </a:prstGeom>
          </p:spPr>
        </p:pic>
        <p:cxnSp>
          <p:nvCxnSpPr>
            <p:cNvPr id="35" name="Connecteur droit 34">
              <a:extLst>
                <a:ext uri="{FF2B5EF4-FFF2-40B4-BE49-F238E27FC236}">
                  <a16:creationId xmlns:a16="http://schemas.microsoft.com/office/drawing/2014/main" id="{0BB14D78-4377-51E3-FAD8-960535E4E530}"/>
                </a:ext>
              </a:extLst>
            </p:cNvPr>
            <p:cNvCxnSpPr>
              <a:cxnSpLocks/>
            </p:cNvCxnSpPr>
            <p:nvPr/>
          </p:nvCxnSpPr>
          <p:spPr bwMode="auto">
            <a:xfrm>
              <a:off x="6971049" y="5733385"/>
              <a:ext cx="479165" cy="607025"/>
            </a:xfrm>
            <a:prstGeom prst="line">
              <a:avLst/>
            </a:prstGeom>
            <a:solidFill>
              <a:schemeClr val="accent1"/>
            </a:solidFill>
            <a:ln w="22225" cap="flat" cmpd="sng" algn="ctr">
              <a:solidFill>
                <a:srgbClr val="FFAA00"/>
              </a:solidFill>
              <a:prstDash val="solid"/>
              <a:round/>
              <a:headEnd type="oval" w="med" len="med"/>
              <a:tailEnd type="none" w="med" len="med"/>
            </a:ln>
            <a:effectLst/>
          </p:spPr>
        </p:cxnSp>
        <p:sp>
          <p:nvSpPr>
            <p:cNvPr id="36" name="ZoneTexte 35">
              <a:extLst>
                <a:ext uri="{FF2B5EF4-FFF2-40B4-BE49-F238E27FC236}">
                  <a16:creationId xmlns:a16="http://schemas.microsoft.com/office/drawing/2014/main" id="{0FD6DCE6-79C7-9B0E-B81C-CD7E958CF50B}"/>
                </a:ext>
              </a:extLst>
            </p:cNvPr>
            <p:cNvSpPr txBox="1"/>
            <p:nvPr/>
          </p:nvSpPr>
          <p:spPr>
            <a:xfrm>
              <a:off x="7586818" y="5284167"/>
              <a:ext cx="1277749" cy="330898"/>
            </a:xfrm>
            <a:prstGeom prst="rect">
              <a:avLst/>
            </a:prstGeom>
            <a:noFill/>
          </p:spPr>
          <p:txBody>
            <a:bodyPr wrap="square" rtlCol="0">
              <a:spAutoFit/>
            </a:bodyPr>
            <a:lstStyle/>
            <a:p>
              <a:r>
                <a:rPr lang="en-GB" sz="1200" dirty="0">
                  <a:solidFill>
                    <a:schemeClr val="bg1">
                      <a:lumMod val="50000"/>
                    </a:schemeClr>
                  </a:solidFill>
                </a:rPr>
                <a:t>SOURCES</a:t>
              </a:r>
            </a:p>
          </p:txBody>
        </p:sp>
        <p:pic>
          <p:nvPicPr>
            <p:cNvPr id="37" name="Image 36">
              <a:extLst>
                <a:ext uri="{FF2B5EF4-FFF2-40B4-BE49-F238E27FC236}">
                  <a16:creationId xmlns:a16="http://schemas.microsoft.com/office/drawing/2014/main" id="{72242379-A66B-F6D8-DCAF-BB757627FF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11636" y="2370027"/>
              <a:ext cx="1456491" cy="969477"/>
            </a:xfrm>
            <a:prstGeom prst="rect">
              <a:avLst/>
            </a:prstGeom>
          </p:spPr>
        </p:pic>
      </p:grpSp>
      <p:sp>
        <p:nvSpPr>
          <p:cNvPr id="38" name="CustomShape 1">
            <a:extLst>
              <a:ext uri="{FF2B5EF4-FFF2-40B4-BE49-F238E27FC236}">
                <a16:creationId xmlns:a16="http://schemas.microsoft.com/office/drawing/2014/main" id="{5393185D-D329-0292-A996-1BEDBCCAD49A}"/>
              </a:ext>
            </a:extLst>
          </p:cNvPr>
          <p:cNvSpPr/>
          <p:nvPr/>
        </p:nvSpPr>
        <p:spPr>
          <a:xfrm>
            <a:off x="377697" y="265519"/>
            <a:ext cx="8866764" cy="5217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800" b="1" dirty="0">
                <a:solidFill>
                  <a:schemeClr val="accent2"/>
                </a:solidFill>
                <a:latin typeface="Arial" panose="020B0604020202020204" pitchFamily="34" charset="0"/>
                <a:ea typeface="+mj-ea"/>
                <a:cs typeface="Arial" panose="020B0604020202020204" pitchFamily="34" charset="0"/>
              </a:rPr>
              <a:t>GANIL - Cyclotrons et équipements expérimentaux</a:t>
            </a:r>
          </a:p>
        </p:txBody>
      </p:sp>
      <p:sp>
        <p:nvSpPr>
          <p:cNvPr id="2" name="ZoneTexte 1">
            <a:extLst>
              <a:ext uri="{FF2B5EF4-FFF2-40B4-BE49-F238E27FC236}">
                <a16:creationId xmlns:a16="http://schemas.microsoft.com/office/drawing/2014/main" id="{FC529F4D-0982-D05A-4FEA-03343C819F1D}"/>
              </a:ext>
            </a:extLst>
          </p:cNvPr>
          <p:cNvSpPr txBox="1"/>
          <p:nvPr/>
        </p:nvSpPr>
        <p:spPr>
          <a:xfrm>
            <a:off x="347236" y="4512788"/>
            <a:ext cx="3038980" cy="1323439"/>
          </a:xfrm>
          <a:prstGeom prst="rect">
            <a:avLst/>
          </a:prstGeom>
          <a:noFill/>
        </p:spPr>
        <p:txBody>
          <a:bodyPr wrap="square" rtlCol="0">
            <a:spAutoFit/>
          </a:bodyPr>
          <a:lstStyle/>
          <a:p>
            <a:pPr marL="108000" indent="-108000">
              <a:buFont typeface="Arial" panose="020B0604020202020204" pitchFamily="34" charset="0"/>
              <a:buChar char="•"/>
            </a:pPr>
            <a:r>
              <a:rPr lang="fr-FR" sz="1600" dirty="0" err="1">
                <a:solidFill>
                  <a:schemeClr val="tx1">
                    <a:lumMod val="50000"/>
                    <a:lumOff val="50000"/>
                  </a:schemeClr>
                </a:solidFill>
                <a:latin typeface="Calibri" panose="020F0502020204030204" pitchFamily="34" charset="0"/>
                <a:cs typeface="Calibri" panose="020F0502020204030204" pitchFamily="34" charset="0"/>
              </a:rPr>
              <a:t>Beams</a:t>
            </a:r>
            <a:r>
              <a:rPr lang="fr-FR" sz="1600" dirty="0">
                <a:solidFill>
                  <a:schemeClr val="tx1">
                    <a:lumMod val="50000"/>
                    <a:lumOff val="50000"/>
                  </a:schemeClr>
                </a:solidFill>
                <a:latin typeface="Calibri" panose="020F0502020204030204" pitchFamily="34" charset="0"/>
                <a:cs typeface="Calibri" panose="020F0502020204030204" pitchFamily="34" charset="0"/>
              </a:rPr>
              <a:t> : </a:t>
            </a:r>
            <a:r>
              <a:rPr lang="fr-FR" sz="1600" baseline="30000" dirty="0">
                <a:solidFill>
                  <a:schemeClr val="tx1">
                    <a:lumMod val="50000"/>
                    <a:lumOff val="50000"/>
                  </a:schemeClr>
                </a:solidFill>
                <a:latin typeface="Calibri" panose="020F0502020204030204" pitchFamily="34" charset="0"/>
                <a:cs typeface="Calibri" panose="020F0502020204030204" pitchFamily="34" charset="0"/>
              </a:rPr>
              <a:t>12</a:t>
            </a:r>
            <a:r>
              <a:rPr lang="fr-FR" sz="1600" dirty="0">
                <a:solidFill>
                  <a:schemeClr val="tx1">
                    <a:lumMod val="50000"/>
                    <a:lumOff val="50000"/>
                  </a:schemeClr>
                </a:solidFill>
                <a:latin typeface="Calibri" panose="020F0502020204030204" pitchFamily="34" charset="0"/>
                <a:cs typeface="Calibri" panose="020F0502020204030204" pitchFamily="34" charset="0"/>
              </a:rPr>
              <a:t>C to U</a:t>
            </a:r>
          </a:p>
          <a:p>
            <a:pPr marL="108000" indent="-108000">
              <a:buFont typeface="Arial" panose="020B0604020202020204" pitchFamily="34" charset="0"/>
              <a:buChar char="•"/>
            </a:pPr>
            <a:r>
              <a:rPr lang="fr-FR" sz="1600" dirty="0">
                <a:solidFill>
                  <a:schemeClr val="tx1">
                    <a:lumMod val="50000"/>
                    <a:lumOff val="50000"/>
                  </a:schemeClr>
                </a:solidFill>
                <a:latin typeface="Calibri" panose="020F0502020204030204" pitchFamily="34" charset="0"/>
                <a:cs typeface="Calibri" panose="020F0502020204030204" pitchFamily="34" charset="0"/>
              </a:rPr>
              <a:t>Energy : </a:t>
            </a:r>
            <a:r>
              <a:rPr lang="fr-FR" sz="1600" dirty="0" err="1">
                <a:solidFill>
                  <a:schemeClr val="tx1">
                    <a:lumMod val="50000"/>
                    <a:lumOff val="50000"/>
                  </a:schemeClr>
                </a:solidFill>
                <a:latin typeface="Calibri" panose="020F0502020204030204" pitchFamily="34" charset="0"/>
                <a:cs typeface="Calibri" panose="020F0502020204030204" pitchFamily="34" charset="0"/>
              </a:rPr>
              <a:t>from</a:t>
            </a:r>
            <a:r>
              <a:rPr lang="fr-FR" sz="1600" dirty="0">
                <a:solidFill>
                  <a:schemeClr val="tx1">
                    <a:lumMod val="50000"/>
                    <a:lumOff val="50000"/>
                  </a:schemeClr>
                </a:solidFill>
                <a:latin typeface="Calibri" panose="020F0502020204030204" pitchFamily="34" charset="0"/>
                <a:cs typeface="Calibri" panose="020F0502020204030204" pitchFamily="34" charset="0"/>
              </a:rPr>
              <a:t> &lt;1 MeV up to 95MeV/</a:t>
            </a:r>
            <a:r>
              <a:rPr lang="fr-FR" sz="1600" dirty="0" err="1">
                <a:solidFill>
                  <a:schemeClr val="tx1">
                    <a:lumMod val="50000"/>
                    <a:lumOff val="50000"/>
                  </a:schemeClr>
                </a:solidFill>
                <a:latin typeface="Calibri" panose="020F0502020204030204" pitchFamily="34" charset="0"/>
                <a:cs typeface="Calibri" panose="020F0502020204030204" pitchFamily="34" charset="0"/>
              </a:rPr>
              <a:t>nucleon</a:t>
            </a:r>
            <a:endParaRPr lang="fr-FR" sz="1600" dirty="0">
              <a:solidFill>
                <a:schemeClr val="tx1">
                  <a:lumMod val="50000"/>
                  <a:lumOff val="50000"/>
                </a:schemeClr>
              </a:solidFill>
              <a:latin typeface="Calibri" panose="020F0502020204030204" pitchFamily="34" charset="0"/>
              <a:cs typeface="Calibri" panose="020F0502020204030204" pitchFamily="34" charset="0"/>
            </a:endParaRPr>
          </a:p>
          <a:p>
            <a:pPr marL="108000" indent="-108000">
              <a:buFont typeface="Arial" panose="020B0604020202020204" pitchFamily="34" charset="0"/>
              <a:buChar char="•"/>
            </a:pPr>
            <a:r>
              <a:rPr lang="fr-FR" sz="1600" dirty="0">
                <a:solidFill>
                  <a:schemeClr val="tx1">
                    <a:lumMod val="50000"/>
                    <a:lumOff val="50000"/>
                  </a:schemeClr>
                </a:solidFill>
                <a:latin typeface="Calibri" panose="020F0502020204030204" pitchFamily="34" charset="0"/>
                <a:cs typeface="Calibri" panose="020F0502020204030204" pitchFamily="34" charset="0"/>
              </a:rPr>
              <a:t>Up to 4 </a:t>
            </a:r>
            <a:r>
              <a:rPr lang="fr-FR" sz="1600" dirty="0" err="1">
                <a:solidFill>
                  <a:schemeClr val="tx1">
                    <a:lumMod val="50000"/>
                    <a:lumOff val="50000"/>
                  </a:schemeClr>
                </a:solidFill>
                <a:latin typeface="Calibri" panose="020F0502020204030204" pitchFamily="34" charset="0"/>
                <a:cs typeface="Calibri" panose="020F0502020204030204" pitchFamily="34" charset="0"/>
              </a:rPr>
              <a:t>experiments</a:t>
            </a:r>
            <a:r>
              <a:rPr lang="fr-FR" sz="1600" dirty="0">
                <a:solidFill>
                  <a:schemeClr val="tx1">
                    <a:lumMod val="50000"/>
                    <a:lumOff val="50000"/>
                  </a:schemeClr>
                </a:solidFill>
                <a:latin typeface="Calibri" panose="020F0502020204030204" pitchFamily="34" charset="0"/>
                <a:cs typeface="Calibri" panose="020F0502020204030204" pitchFamily="34" charset="0"/>
              </a:rPr>
              <a:t> in </a:t>
            </a:r>
            <a:r>
              <a:rPr lang="fr-FR" sz="1600" dirty="0" err="1">
                <a:solidFill>
                  <a:schemeClr val="tx1">
                    <a:lumMod val="50000"/>
                    <a:lumOff val="50000"/>
                  </a:schemeClr>
                </a:solidFill>
                <a:latin typeface="Calibri" panose="020F0502020204030204" pitchFamily="34" charset="0"/>
                <a:cs typeface="Calibri" panose="020F0502020204030204" pitchFamily="34" charset="0"/>
              </a:rPr>
              <a:t>parallel</a:t>
            </a:r>
            <a:endParaRPr lang="fr-FR" sz="1600" dirty="0">
              <a:solidFill>
                <a:schemeClr val="tx1">
                  <a:lumMod val="50000"/>
                  <a:lumOff val="50000"/>
                </a:schemeClr>
              </a:solidFill>
              <a:latin typeface="Calibri" panose="020F0502020204030204" pitchFamily="34" charset="0"/>
              <a:cs typeface="Calibri" panose="020F0502020204030204" pitchFamily="34" charset="0"/>
            </a:endParaRPr>
          </a:p>
          <a:p>
            <a:pPr marL="108000" indent="-108000"/>
            <a:endParaRPr lang="fr-FR" sz="16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3" name="Espace réservé du pied de page 2"/>
          <p:cNvSpPr>
            <a:spLocks noGrp="1"/>
          </p:cNvSpPr>
          <p:nvPr>
            <p:ph type="ftr" sz="quarter" idx="11"/>
          </p:nvPr>
        </p:nvSpPr>
        <p:spPr/>
        <p:txBody>
          <a:bodyPr/>
          <a:lstStyle/>
          <a:p>
            <a:r>
              <a:rPr lang="fr-FR"/>
              <a:t>Journée d'intégration des nouveaux entrants</a:t>
            </a:r>
          </a:p>
        </p:txBody>
      </p:sp>
      <p:sp>
        <p:nvSpPr>
          <p:cNvPr id="39" name="Espace réservé du numéro de diapositive 38"/>
          <p:cNvSpPr>
            <a:spLocks noGrp="1"/>
          </p:cNvSpPr>
          <p:nvPr>
            <p:ph type="sldNum" sz="quarter" idx="12"/>
          </p:nvPr>
        </p:nvSpPr>
        <p:spPr/>
        <p:txBody>
          <a:bodyPr/>
          <a:lstStyle/>
          <a:p>
            <a:fld id="{94B63599-5DA0-BE42-AE37-88D1760620F1}" type="slidenum">
              <a:rPr lang="fr-FR" smtClean="0"/>
              <a:pPr/>
              <a:t>10</a:t>
            </a:fld>
            <a:endParaRPr lang="fr-FR"/>
          </a:p>
        </p:txBody>
      </p:sp>
    </p:spTree>
    <p:extLst>
      <p:ext uri="{BB962C8B-B14F-4D97-AF65-F5344CB8AC3E}">
        <p14:creationId xmlns:p14="http://schemas.microsoft.com/office/powerpoint/2010/main" val="2279116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A3B0A73E-2916-2CBD-C69A-7733A500ACD6}"/>
              </a:ext>
            </a:extLst>
          </p:cNvPr>
          <p:cNvGrpSpPr/>
          <p:nvPr/>
        </p:nvGrpSpPr>
        <p:grpSpPr>
          <a:xfrm>
            <a:off x="1543598" y="828326"/>
            <a:ext cx="8105504" cy="5458960"/>
            <a:chOff x="177903" y="112513"/>
            <a:chExt cx="8902614" cy="6788192"/>
          </a:xfrm>
        </p:grpSpPr>
        <p:pic>
          <p:nvPicPr>
            <p:cNvPr id="5" name="Image 4">
              <a:extLst>
                <a:ext uri="{FF2B5EF4-FFF2-40B4-BE49-F238E27FC236}">
                  <a16:creationId xmlns:a16="http://schemas.microsoft.com/office/drawing/2014/main" id="{08C3C1C9-353D-FE3E-3043-A36CE87C7B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3737" y="1586135"/>
              <a:ext cx="5337318" cy="4751238"/>
            </a:xfrm>
            <a:prstGeom prst="rect">
              <a:avLst/>
            </a:prstGeom>
          </p:spPr>
        </p:pic>
        <p:pic>
          <p:nvPicPr>
            <p:cNvPr id="6" name="Image 5">
              <a:extLst>
                <a:ext uri="{FF2B5EF4-FFF2-40B4-BE49-F238E27FC236}">
                  <a16:creationId xmlns:a16="http://schemas.microsoft.com/office/drawing/2014/main" id="{305FD623-A2E9-8EF1-DC1B-8E54AF27B9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8878" y="5081985"/>
              <a:ext cx="2267398" cy="1509681"/>
            </a:xfrm>
            <a:prstGeom prst="rect">
              <a:avLst/>
            </a:prstGeom>
          </p:spPr>
        </p:pic>
        <p:cxnSp>
          <p:nvCxnSpPr>
            <p:cNvPr id="7" name="Connecteur droit 6">
              <a:extLst>
                <a:ext uri="{FF2B5EF4-FFF2-40B4-BE49-F238E27FC236}">
                  <a16:creationId xmlns:a16="http://schemas.microsoft.com/office/drawing/2014/main" id="{CAC96EFE-E19C-8138-AF83-67A77497895B}"/>
                </a:ext>
              </a:extLst>
            </p:cNvPr>
            <p:cNvCxnSpPr>
              <a:cxnSpLocks/>
              <a:endCxn id="6" idx="1"/>
            </p:cNvCxnSpPr>
            <p:nvPr/>
          </p:nvCxnSpPr>
          <p:spPr bwMode="auto">
            <a:xfrm>
              <a:off x="3608602" y="5076216"/>
              <a:ext cx="740276" cy="760610"/>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8" name="Connecteur droit 7">
              <a:extLst>
                <a:ext uri="{FF2B5EF4-FFF2-40B4-BE49-F238E27FC236}">
                  <a16:creationId xmlns:a16="http://schemas.microsoft.com/office/drawing/2014/main" id="{C22D119B-D9F0-F49F-7CD5-409F85D300EB}"/>
                </a:ext>
              </a:extLst>
            </p:cNvPr>
            <p:cNvCxnSpPr>
              <a:cxnSpLocks/>
              <a:endCxn id="11" idx="3"/>
            </p:cNvCxnSpPr>
            <p:nvPr/>
          </p:nvCxnSpPr>
          <p:spPr bwMode="auto">
            <a:xfrm flipH="1" flipV="1">
              <a:off x="2804853" y="3827131"/>
              <a:ext cx="1238646" cy="212280"/>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9" name="Connecteur droit 8">
              <a:extLst>
                <a:ext uri="{FF2B5EF4-FFF2-40B4-BE49-F238E27FC236}">
                  <a16:creationId xmlns:a16="http://schemas.microsoft.com/office/drawing/2014/main" id="{DC949889-3DAF-F270-2A4A-E228B2822686}"/>
                </a:ext>
              </a:extLst>
            </p:cNvPr>
            <p:cNvCxnSpPr>
              <a:cxnSpLocks/>
            </p:cNvCxnSpPr>
            <p:nvPr/>
          </p:nvCxnSpPr>
          <p:spPr bwMode="auto">
            <a:xfrm flipH="1" flipV="1">
              <a:off x="1893737" y="2033833"/>
              <a:ext cx="2713944" cy="529306"/>
            </a:xfrm>
            <a:prstGeom prst="line">
              <a:avLst/>
            </a:prstGeom>
            <a:solidFill>
              <a:schemeClr val="accent1"/>
            </a:solidFill>
            <a:ln w="22225" cap="flat" cmpd="sng" algn="ctr">
              <a:solidFill>
                <a:srgbClr val="FFAA00"/>
              </a:solidFill>
              <a:prstDash val="solid"/>
              <a:round/>
              <a:headEnd type="oval" w="med" len="med"/>
              <a:tailEnd type="none" w="med" len="med"/>
            </a:ln>
            <a:effectLst/>
          </p:spPr>
        </p:cxnSp>
        <p:cxnSp>
          <p:nvCxnSpPr>
            <p:cNvPr id="10" name="Connecteur droit 9">
              <a:extLst>
                <a:ext uri="{FF2B5EF4-FFF2-40B4-BE49-F238E27FC236}">
                  <a16:creationId xmlns:a16="http://schemas.microsoft.com/office/drawing/2014/main" id="{32E7FEAA-C27B-428B-2BF2-8211C8161F11}"/>
                </a:ext>
              </a:extLst>
            </p:cNvPr>
            <p:cNvCxnSpPr>
              <a:cxnSpLocks/>
            </p:cNvCxnSpPr>
            <p:nvPr/>
          </p:nvCxnSpPr>
          <p:spPr bwMode="auto">
            <a:xfrm>
              <a:off x="6113177" y="2924944"/>
              <a:ext cx="794743" cy="828644"/>
            </a:xfrm>
            <a:prstGeom prst="line">
              <a:avLst/>
            </a:prstGeom>
            <a:solidFill>
              <a:schemeClr val="accent1"/>
            </a:solidFill>
            <a:ln w="22225" cap="flat" cmpd="sng" algn="ctr">
              <a:solidFill>
                <a:srgbClr val="FFAA00"/>
              </a:solidFill>
              <a:prstDash val="solid"/>
              <a:round/>
              <a:headEnd type="oval" w="med" len="med"/>
              <a:tailEnd type="none" w="med" len="med"/>
            </a:ln>
            <a:effectLst/>
          </p:spPr>
        </p:cxnSp>
        <p:pic>
          <p:nvPicPr>
            <p:cNvPr id="11" name="Image 10">
              <a:extLst>
                <a:ext uri="{FF2B5EF4-FFF2-40B4-BE49-F238E27FC236}">
                  <a16:creationId xmlns:a16="http://schemas.microsoft.com/office/drawing/2014/main" id="{96AA9FDC-52FA-B8B5-D43D-CDD0582569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903" y="2951856"/>
              <a:ext cx="2626950" cy="1750549"/>
            </a:xfrm>
            <a:prstGeom prst="rect">
              <a:avLst/>
            </a:prstGeom>
          </p:spPr>
        </p:pic>
        <p:sp>
          <p:nvSpPr>
            <p:cNvPr id="12" name="ZoneTexte 11">
              <a:extLst>
                <a:ext uri="{FF2B5EF4-FFF2-40B4-BE49-F238E27FC236}">
                  <a16:creationId xmlns:a16="http://schemas.microsoft.com/office/drawing/2014/main" id="{397B20A6-357B-5594-FF6C-1E4B549FE225}"/>
                </a:ext>
              </a:extLst>
            </p:cNvPr>
            <p:cNvSpPr txBox="1"/>
            <p:nvPr/>
          </p:nvSpPr>
          <p:spPr>
            <a:xfrm>
              <a:off x="269999" y="2013009"/>
              <a:ext cx="1688000" cy="344447"/>
            </a:xfrm>
            <a:prstGeom prst="rect">
              <a:avLst/>
            </a:prstGeom>
            <a:noFill/>
          </p:spPr>
          <p:txBody>
            <a:bodyPr wrap="square" rtlCol="0">
              <a:spAutoFit/>
            </a:bodyPr>
            <a:lstStyle/>
            <a:p>
              <a:r>
                <a:rPr lang="en-GB" sz="1200" dirty="0">
                  <a:solidFill>
                    <a:schemeClr val="bg1">
                      <a:lumMod val="50000"/>
                    </a:schemeClr>
                  </a:solidFill>
                </a:rPr>
                <a:t>Convertor room</a:t>
              </a:r>
            </a:p>
          </p:txBody>
        </p:sp>
        <p:sp>
          <p:nvSpPr>
            <p:cNvPr id="13" name="ZoneTexte 12">
              <a:extLst>
                <a:ext uri="{FF2B5EF4-FFF2-40B4-BE49-F238E27FC236}">
                  <a16:creationId xmlns:a16="http://schemas.microsoft.com/office/drawing/2014/main" id="{A20C5113-46FF-46BC-A5A7-DB645F268333}"/>
                </a:ext>
              </a:extLst>
            </p:cNvPr>
            <p:cNvSpPr txBox="1"/>
            <p:nvPr/>
          </p:nvSpPr>
          <p:spPr>
            <a:xfrm>
              <a:off x="240671" y="4702406"/>
              <a:ext cx="2154124" cy="574078"/>
            </a:xfrm>
            <a:prstGeom prst="rect">
              <a:avLst/>
            </a:prstGeom>
            <a:noFill/>
          </p:spPr>
          <p:txBody>
            <a:bodyPr wrap="square" rtlCol="0">
              <a:spAutoFit/>
            </a:bodyPr>
            <a:lstStyle>
              <a:defPPr>
                <a:defRPr lang="fr-FR"/>
              </a:defPPr>
              <a:lvl1pPr>
                <a:defRPr sz="1200">
                  <a:solidFill>
                    <a:schemeClr val="bg1">
                      <a:lumMod val="50000"/>
                    </a:schemeClr>
                  </a:solidFill>
                </a:defRPr>
              </a:lvl1pPr>
            </a:lstStyle>
            <a:p>
              <a:r>
                <a:rPr lang="en-GB" dirty="0"/>
                <a:t>LINEAR accelerator (LINAC)</a:t>
              </a:r>
            </a:p>
          </p:txBody>
        </p:sp>
        <p:sp>
          <p:nvSpPr>
            <p:cNvPr id="14" name="ZoneTexte 13">
              <a:extLst>
                <a:ext uri="{FF2B5EF4-FFF2-40B4-BE49-F238E27FC236}">
                  <a16:creationId xmlns:a16="http://schemas.microsoft.com/office/drawing/2014/main" id="{D93AC071-05A7-8481-8991-1112FD2FCE36}"/>
                </a:ext>
              </a:extLst>
            </p:cNvPr>
            <p:cNvSpPr txBox="1"/>
            <p:nvPr/>
          </p:nvSpPr>
          <p:spPr>
            <a:xfrm>
              <a:off x="4754214" y="6556258"/>
              <a:ext cx="1559064" cy="344447"/>
            </a:xfrm>
            <a:prstGeom prst="rect">
              <a:avLst/>
            </a:prstGeom>
            <a:noFill/>
          </p:spPr>
          <p:txBody>
            <a:bodyPr wrap="square" rtlCol="0">
              <a:spAutoFit/>
            </a:bodyPr>
            <a:lstStyle/>
            <a:p>
              <a:r>
                <a:rPr lang="en-GB" sz="1200" dirty="0">
                  <a:solidFill>
                    <a:schemeClr val="bg1">
                      <a:lumMod val="50000"/>
                    </a:schemeClr>
                  </a:solidFill>
                </a:rPr>
                <a:t>ION SOURCE</a:t>
              </a:r>
            </a:p>
          </p:txBody>
        </p:sp>
        <p:sp>
          <p:nvSpPr>
            <p:cNvPr id="15" name="ZoneTexte 14">
              <a:extLst>
                <a:ext uri="{FF2B5EF4-FFF2-40B4-BE49-F238E27FC236}">
                  <a16:creationId xmlns:a16="http://schemas.microsoft.com/office/drawing/2014/main" id="{B550E4D6-52FC-23C3-1FAA-B0925836D07B}"/>
                </a:ext>
              </a:extLst>
            </p:cNvPr>
            <p:cNvSpPr txBox="1"/>
            <p:nvPr/>
          </p:nvSpPr>
          <p:spPr>
            <a:xfrm>
              <a:off x="6907919" y="5182515"/>
              <a:ext cx="2172598" cy="803710"/>
            </a:xfrm>
            <a:prstGeom prst="rect">
              <a:avLst/>
            </a:prstGeom>
            <a:noFill/>
          </p:spPr>
          <p:txBody>
            <a:bodyPr wrap="square" rtlCol="0">
              <a:spAutoFit/>
            </a:bodyPr>
            <a:lstStyle>
              <a:defPPr>
                <a:defRPr lang="fr-FR"/>
              </a:defPPr>
              <a:lvl1pPr>
                <a:defRPr sz="1200">
                  <a:solidFill>
                    <a:schemeClr val="bg1">
                      <a:lumMod val="50000"/>
                    </a:schemeClr>
                  </a:solidFill>
                </a:defRPr>
              </a:lvl1pPr>
            </a:lstStyle>
            <a:p>
              <a:r>
                <a:rPr lang="fr-FR" dirty="0"/>
                <a:t>EXPERIMENTAL ROOM S</a:t>
              </a:r>
              <a:r>
                <a:rPr lang="fr-FR" baseline="30000" dirty="0"/>
                <a:t>3</a:t>
              </a:r>
              <a:r>
                <a:rPr lang="fr-FR" dirty="0"/>
                <a:t>  </a:t>
              </a:r>
              <a:r>
                <a:rPr lang="en-GB" dirty="0"/>
                <a:t>(SUPER SEPARATOR SPECTROMETER)</a:t>
              </a:r>
              <a:endParaRPr lang="en-GB" baseline="30000" dirty="0"/>
            </a:p>
          </p:txBody>
        </p:sp>
        <p:pic>
          <p:nvPicPr>
            <p:cNvPr id="17" name="Image 16">
              <a:extLst>
                <a:ext uri="{FF2B5EF4-FFF2-40B4-BE49-F238E27FC236}">
                  <a16:creationId xmlns:a16="http://schemas.microsoft.com/office/drawing/2014/main" id="{5108CCBD-9DEE-6591-2C63-0048E85B3C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999" y="659049"/>
              <a:ext cx="2051175" cy="1365313"/>
            </a:xfrm>
            <a:prstGeom prst="rect">
              <a:avLst/>
            </a:prstGeom>
          </p:spPr>
        </p:pic>
        <p:pic>
          <p:nvPicPr>
            <p:cNvPr id="18" name="Image 17">
              <a:extLst>
                <a:ext uri="{FF2B5EF4-FFF2-40B4-BE49-F238E27FC236}">
                  <a16:creationId xmlns:a16="http://schemas.microsoft.com/office/drawing/2014/main" id="{C01EABED-E6CF-CE22-B24C-F5AA9797421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74236">
              <a:off x="6025971" y="1107445"/>
              <a:ext cx="1794766" cy="1601476"/>
            </a:xfrm>
            <a:prstGeom prst="rect">
              <a:avLst/>
            </a:prstGeom>
          </p:spPr>
        </p:pic>
        <p:sp>
          <p:nvSpPr>
            <p:cNvPr id="19" name="ZoneTexte 18">
              <a:extLst>
                <a:ext uri="{FF2B5EF4-FFF2-40B4-BE49-F238E27FC236}">
                  <a16:creationId xmlns:a16="http://schemas.microsoft.com/office/drawing/2014/main" id="{012356F5-FE64-9F1F-5D7E-BB82CB778B98}"/>
                </a:ext>
              </a:extLst>
            </p:cNvPr>
            <p:cNvSpPr txBox="1"/>
            <p:nvPr/>
          </p:nvSpPr>
          <p:spPr>
            <a:xfrm>
              <a:off x="827584" y="112513"/>
              <a:ext cx="2520279" cy="574078"/>
            </a:xfrm>
            <a:prstGeom prst="rect">
              <a:avLst/>
            </a:prstGeom>
            <a:noFill/>
          </p:spPr>
          <p:txBody>
            <a:bodyPr wrap="square" rtlCol="0">
              <a:spAutoFit/>
            </a:bodyPr>
            <a:lstStyle/>
            <a:p>
              <a:r>
                <a:rPr lang="en-GB" sz="1200" dirty="0">
                  <a:solidFill>
                    <a:schemeClr val="bg1">
                      <a:lumMod val="50000"/>
                    </a:schemeClr>
                  </a:solidFill>
                </a:rPr>
                <a:t>EXPERIMENTAL ROOM NFS (NEUTRONS FOR SCIENCE)</a:t>
              </a:r>
            </a:p>
          </p:txBody>
        </p:sp>
        <p:pic>
          <p:nvPicPr>
            <p:cNvPr id="20" name="Image 19">
              <a:extLst>
                <a:ext uri="{FF2B5EF4-FFF2-40B4-BE49-F238E27FC236}">
                  <a16:creationId xmlns:a16="http://schemas.microsoft.com/office/drawing/2014/main" id="{95E8C957-4150-5D1C-3952-A52AF846FA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50114" y="646896"/>
              <a:ext cx="1915822" cy="1275219"/>
            </a:xfrm>
            <a:prstGeom prst="rect">
              <a:avLst/>
            </a:prstGeom>
          </p:spPr>
        </p:pic>
        <p:cxnSp>
          <p:nvCxnSpPr>
            <p:cNvPr id="21" name="Connecteur droit 20">
              <a:extLst>
                <a:ext uri="{FF2B5EF4-FFF2-40B4-BE49-F238E27FC236}">
                  <a16:creationId xmlns:a16="http://schemas.microsoft.com/office/drawing/2014/main" id="{089165F3-7301-50D1-0D44-DAA487061A20}"/>
                </a:ext>
              </a:extLst>
            </p:cNvPr>
            <p:cNvCxnSpPr>
              <a:cxnSpLocks/>
            </p:cNvCxnSpPr>
            <p:nvPr/>
          </p:nvCxnSpPr>
          <p:spPr bwMode="auto">
            <a:xfrm flipH="1" flipV="1">
              <a:off x="4245307" y="1906508"/>
              <a:ext cx="159371" cy="390007"/>
            </a:xfrm>
            <a:prstGeom prst="line">
              <a:avLst/>
            </a:prstGeom>
            <a:solidFill>
              <a:schemeClr val="accent1"/>
            </a:solidFill>
            <a:ln w="22225" cap="flat" cmpd="sng" algn="ctr">
              <a:solidFill>
                <a:srgbClr val="FFAA00"/>
              </a:solidFill>
              <a:prstDash val="solid"/>
              <a:round/>
              <a:headEnd type="oval" w="med" len="med"/>
              <a:tailEnd type="none" w="med" len="med"/>
            </a:ln>
            <a:effectLst/>
          </p:spPr>
        </p:cxnSp>
        <p:sp>
          <p:nvSpPr>
            <p:cNvPr id="22" name="ZoneTexte 21">
              <a:extLst>
                <a:ext uri="{FF2B5EF4-FFF2-40B4-BE49-F238E27FC236}">
                  <a16:creationId xmlns:a16="http://schemas.microsoft.com/office/drawing/2014/main" id="{2D414EB3-CF16-08F5-BDA0-8053FA9FC326}"/>
                </a:ext>
              </a:extLst>
            </p:cNvPr>
            <p:cNvSpPr txBox="1"/>
            <p:nvPr/>
          </p:nvSpPr>
          <p:spPr>
            <a:xfrm>
              <a:off x="2472513" y="1899844"/>
              <a:ext cx="1800200" cy="344447"/>
            </a:xfrm>
            <a:prstGeom prst="rect">
              <a:avLst/>
            </a:prstGeom>
            <a:noFill/>
          </p:spPr>
          <p:txBody>
            <a:bodyPr wrap="square" rtlCol="0">
              <a:spAutoFit/>
            </a:bodyPr>
            <a:lstStyle/>
            <a:p>
              <a:r>
                <a:rPr lang="en-GB" sz="1200" dirty="0">
                  <a:solidFill>
                    <a:schemeClr val="bg1">
                      <a:lumMod val="50000"/>
                    </a:schemeClr>
                  </a:solidFill>
                </a:rPr>
                <a:t>Time of Flight room</a:t>
              </a:r>
            </a:p>
          </p:txBody>
        </p:sp>
        <p:cxnSp>
          <p:nvCxnSpPr>
            <p:cNvPr id="23" name="Connecteur droit 22">
              <a:extLst>
                <a:ext uri="{FF2B5EF4-FFF2-40B4-BE49-F238E27FC236}">
                  <a16:creationId xmlns:a16="http://schemas.microsoft.com/office/drawing/2014/main" id="{BB32FA8A-911E-BA77-DEE8-A49D808008A1}"/>
                </a:ext>
              </a:extLst>
            </p:cNvPr>
            <p:cNvCxnSpPr>
              <a:cxnSpLocks/>
            </p:cNvCxnSpPr>
            <p:nvPr/>
          </p:nvCxnSpPr>
          <p:spPr bwMode="auto">
            <a:xfrm flipV="1">
              <a:off x="6732240" y="659049"/>
              <a:ext cx="0" cy="904260"/>
            </a:xfrm>
            <a:prstGeom prst="line">
              <a:avLst/>
            </a:prstGeom>
            <a:solidFill>
              <a:schemeClr val="accent1"/>
            </a:solidFill>
            <a:ln w="22225" cap="flat" cmpd="sng" algn="ctr">
              <a:solidFill>
                <a:srgbClr val="FFAA00"/>
              </a:solidFill>
              <a:prstDash val="solid"/>
              <a:round/>
              <a:headEnd type="oval" w="med" len="med"/>
              <a:tailEnd type="none" w="med" len="med"/>
            </a:ln>
            <a:effectLst/>
          </p:spPr>
        </p:cxnSp>
      </p:grpSp>
      <p:pic>
        <p:nvPicPr>
          <p:cNvPr id="27" name="Image 26">
            <a:extLst>
              <a:ext uri="{FF2B5EF4-FFF2-40B4-BE49-F238E27FC236}">
                <a16:creationId xmlns:a16="http://schemas.microsoft.com/office/drawing/2014/main" id="{218C9766-AB24-1966-E3D8-F8181169CD49}"/>
              </a:ext>
            </a:extLst>
          </p:cNvPr>
          <p:cNvPicPr>
            <a:picLocks noChangeAspect="1"/>
          </p:cNvPicPr>
          <p:nvPr/>
        </p:nvPicPr>
        <p:blipFill>
          <a:blip r:embed="rId8"/>
          <a:stretch>
            <a:fillRect/>
          </a:stretch>
        </p:blipFill>
        <p:spPr>
          <a:xfrm>
            <a:off x="1399583" y="5445224"/>
            <a:ext cx="1753045" cy="821106"/>
          </a:xfrm>
          <a:prstGeom prst="rect">
            <a:avLst/>
          </a:prstGeom>
        </p:spPr>
      </p:pic>
      <p:cxnSp>
        <p:nvCxnSpPr>
          <p:cNvPr id="28" name="Connecteur droit avec flèche 27">
            <a:extLst>
              <a:ext uri="{FF2B5EF4-FFF2-40B4-BE49-F238E27FC236}">
                <a16:creationId xmlns:a16="http://schemas.microsoft.com/office/drawing/2014/main" id="{EB823A0A-0EBE-1074-B780-7FD4A33E4D47}"/>
              </a:ext>
            </a:extLst>
          </p:cNvPr>
          <p:cNvCxnSpPr/>
          <p:nvPr/>
        </p:nvCxnSpPr>
        <p:spPr bwMode="auto">
          <a:xfrm flipV="1">
            <a:off x="2727806" y="5079134"/>
            <a:ext cx="1008112" cy="45943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29" name="Image 28">
            <a:extLst>
              <a:ext uri="{FF2B5EF4-FFF2-40B4-BE49-F238E27FC236}">
                <a16:creationId xmlns:a16="http://schemas.microsoft.com/office/drawing/2014/main" id="{5EC2D10A-82AD-716F-17AF-BD70BCA350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69779" y="5709574"/>
            <a:ext cx="471775" cy="472552"/>
          </a:xfrm>
          <a:prstGeom prst="rect">
            <a:avLst/>
          </a:prstGeom>
        </p:spPr>
      </p:pic>
      <p:sp>
        <p:nvSpPr>
          <p:cNvPr id="30" name="CustomShape 1">
            <a:extLst>
              <a:ext uri="{FF2B5EF4-FFF2-40B4-BE49-F238E27FC236}">
                <a16:creationId xmlns:a16="http://schemas.microsoft.com/office/drawing/2014/main" id="{53991E3F-EEFC-3EF8-7D07-FCFEB4D64999}"/>
              </a:ext>
            </a:extLst>
          </p:cNvPr>
          <p:cNvSpPr/>
          <p:nvPr/>
        </p:nvSpPr>
        <p:spPr>
          <a:xfrm>
            <a:off x="448416" y="150843"/>
            <a:ext cx="9112088" cy="5217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800" b="1" dirty="0">
                <a:solidFill>
                  <a:schemeClr val="accent2"/>
                </a:solidFill>
                <a:latin typeface="Arial" panose="020B0604020202020204" pitchFamily="34" charset="0"/>
                <a:ea typeface="+mj-ea"/>
                <a:cs typeface="Arial" panose="020B0604020202020204" pitchFamily="34" charset="0"/>
              </a:rPr>
              <a:t>SPIRAL2 - LINAC et nouvelles salles expérimentales</a:t>
            </a:r>
          </a:p>
        </p:txBody>
      </p:sp>
      <p:sp>
        <p:nvSpPr>
          <p:cNvPr id="34" name="ZoneTexte 33">
            <a:extLst>
              <a:ext uri="{FF2B5EF4-FFF2-40B4-BE49-F238E27FC236}">
                <a16:creationId xmlns:a16="http://schemas.microsoft.com/office/drawing/2014/main" id="{7D754EDE-8DB5-46B3-E497-8A27D47E1950}"/>
              </a:ext>
            </a:extLst>
          </p:cNvPr>
          <p:cNvSpPr txBox="1"/>
          <p:nvPr/>
        </p:nvSpPr>
        <p:spPr>
          <a:xfrm>
            <a:off x="8670245" y="762982"/>
            <a:ext cx="1689475" cy="1200329"/>
          </a:xfrm>
          <a:prstGeom prst="rect">
            <a:avLst/>
          </a:prstGeom>
          <a:noFill/>
        </p:spPr>
        <p:txBody>
          <a:bodyPr wrap="square" rtlCol="0">
            <a:spAutoFit/>
          </a:bodyPr>
          <a:lstStyle/>
          <a:p>
            <a:r>
              <a:rPr lang="fr-FR" sz="1200" dirty="0">
                <a:solidFill>
                  <a:schemeClr val="bg1">
                    <a:lumMod val="50000"/>
                  </a:schemeClr>
                </a:solidFill>
              </a:rPr>
              <a:t>EXPERIMENTAL ROOM DESIR</a:t>
            </a:r>
            <a:br>
              <a:rPr lang="fr-FR" sz="1200" dirty="0">
                <a:solidFill>
                  <a:schemeClr val="bg1">
                    <a:lumMod val="50000"/>
                  </a:schemeClr>
                </a:solidFill>
              </a:rPr>
            </a:br>
            <a:r>
              <a:rPr lang="fr-FR" sz="1200" dirty="0">
                <a:solidFill>
                  <a:schemeClr val="bg1">
                    <a:lumMod val="50000"/>
                  </a:schemeClr>
                </a:solidFill>
              </a:rPr>
              <a:t>(</a:t>
            </a:r>
            <a:r>
              <a:rPr lang="fr-FR" sz="1200" dirty="0" err="1">
                <a:solidFill>
                  <a:schemeClr val="bg1">
                    <a:lumMod val="50000"/>
                  </a:schemeClr>
                </a:solidFill>
              </a:rPr>
              <a:t>Desintegration</a:t>
            </a:r>
            <a:r>
              <a:rPr lang="fr-FR" sz="1200" dirty="0">
                <a:solidFill>
                  <a:schemeClr val="bg1">
                    <a:lumMod val="50000"/>
                  </a:schemeClr>
                </a:solidFill>
              </a:rPr>
              <a:t>, </a:t>
            </a:r>
          </a:p>
          <a:p>
            <a:r>
              <a:rPr lang="fr-FR" sz="1200" dirty="0">
                <a:solidFill>
                  <a:schemeClr val="bg1">
                    <a:lumMod val="50000"/>
                  </a:schemeClr>
                </a:solidFill>
              </a:rPr>
              <a:t>Excitation and Storage of Radioactive Ions)</a:t>
            </a:r>
          </a:p>
        </p:txBody>
      </p:sp>
      <p:pic>
        <p:nvPicPr>
          <p:cNvPr id="35" name="Image 34">
            <a:extLst>
              <a:ext uri="{FF2B5EF4-FFF2-40B4-BE49-F238E27FC236}">
                <a16:creationId xmlns:a16="http://schemas.microsoft.com/office/drawing/2014/main" id="{18D30BB7-345A-10A1-C226-C910C1C251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89368" y="1934966"/>
            <a:ext cx="471775" cy="472552"/>
          </a:xfrm>
          <a:prstGeom prst="rect">
            <a:avLst/>
          </a:prstGeom>
        </p:spPr>
      </p:pic>
      <p:sp>
        <p:nvSpPr>
          <p:cNvPr id="2" name="Ellipse 1">
            <a:extLst>
              <a:ext uri="{FF2B5EF4-FFF2-40B4-BE49-F238E27FC236}">
                <a16:creationId xmlns:a16="http://schemas.microsoft.com/office/drawing/2014/main" id="{D130E867-195A-3669-1360-51FD5ACFF98C}"/>
              </a:ext>
            </a:extLst>
          </p:cNvPr>
          <p:cNvSpPr/>
          <p:nvPr/>
        </p:nvSpPr>
        <p:spPr>
          <a:xfrm rot="20767738">
            <a:off x="7550420" y="662511"/>
            <a:ext cx="1092680" cy="737863"/>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A8B06BD2-1E3E-34B1-F747-C54F87E7F852}"/>
              </a:ext>
            </a:extLst>
          </p:cNvPr>
          <p:cNvSpPr txBox="1"/>
          <p:nvPr/>
        </p:nvSpPr>
        <p:spPr>
          <a:xfrm>
            <a:off x="9332203" y="2362870"/>
            <a:ext cx="2198935" cy="1077218"/>
          </a:xfrm>
          <a:prstGeom prst="rect">
            <a:avLst/>
          </a:prstGeom>
          <a:noFill/>
        </p:spPr>
        <p:txBody>
          <a:bodyPr wrap="none" rtlCol="0">
            <a:spAutoFit/>
          </a:bodyPr>
          <a:lstStyle/>
          <a:p>
            <a:r>
              <a:rPr lang="fr-FR" sz="1600" dirty="0">
                <a:solidFill>
                  <a:schemeClr val="tx1">
                    <a:lumMod val="50000"/>
                    <a:lumOff val="50000"/>
                  </a:schemeClr>
                </a:solidFill>
                <a:latin typeface="Calibri" panose="020F0502020204030204" pitchFamily="34" charset="0"/>
                <a:cs typeface="Calibri" panose="020F0502020204030204" pitchFamily="34" charset="0"/>
              </a:rPr>
              <a:t>High </a:t>
            </a:r>
            <a:r>
              <a:rPr lang="fr-FR" sz="1600" dirty="0" err="1">
                <a:solidFill>
                  <a:schemeClr val="tx1">
                    <a:lumMod val="50000"/>
                    <a:lumOff val="50000"/>
                  </a:schemeClr>
                </a:solidFill>
                <a:latin typeface="Calibri" panose="020F0502020204030204" pitchFamily="34" charset="0"/>
                <a:cs typeface="Calibri" panose="020F0502020204030204" pitchFamily="34" charset="0"/>
              </a:rPr>
              <a:t>intensity</a:t>
            </a:r>
            <a:r>
              <a:rPr lang="fr-FR" sz="1600" dirty="0">
                <a:solidFill>
                  <a:schemeClr val="tx1">
                    <a:lumMod val="50000"/>
                    <a:lumOff val="50000"/>
                  </a:schemeClr>
                </a:solidFill>
                <a:latin typeface="Calibri" panose="020F0502020204030204" pitchFamily="34" charset="0"/>
                <a:cs typeface="Calibri" panose="020F0502020204030204" pitchFamily="34" charset="0"/>
              </a:rPr>
              <a:t> </a:t>
            </a:r>
            <a:r>
              <a:rPr lang="fr-FR" sz="1600" dirty="0" err="1">
                <a:solidFill>
                  <a:schemeClr val="tx1">
                    <a:lumMod val="50000"/>
                    <a:lumOff val="50000"/>
                  </a:schemeClr>
                </a:solidFill>
                <a:latin typeface="Calibri" panose="020F0502020204030204" pitchFamily="34" charset="0"/>
                <a:cs typeface="Calibri" panose="020F0502020204030204" pitchFamily="34" charset="0"/>
              </a:rPr>
              <a:t>beams</a:t>
            </a:r>
            <a:r>
              <a:rPr lang="fr-FR" sz="1600" dirty="0">
                <a:solidFill>
                  <a:schemeClr val="tx1">
                    <a:lumMod val="50000"/>
                    <a:lumOff val="50000"/>
                  </a:schemeClr>
                </a:solidFill>
                <a:latin typeface="Calibri" panose="020F0502020204030204" pitchFamily="34" charset="0"/>
                <a:cs typeface="Calibri" panose="020F0502020204030204" pitchFamily="34" charset="0"/>
              </a:rPr>
              <a:t> :</a:t>
            </a:r>
            <a:endParaRPr lang="fr-FR" sz="1600" baseline="30000" dirty="0">
              <a:solidFill>
                <a:schemeClr val="tx1">
                  <a:lumMod val="50000"/>
                  <a:lumOff val="50000"/>
                </a:schemeClr>
              </a:solidFill>
              <a:latin typeface="Calibri" panose="020F0502020204030204" pitchFamily="34" charset="0"/>
              <a:cs typeface="Calibri" panose="020F0502020204030204" pitchFamily="34" charset="0"/>
            </a:endParaRPr>
          </a:p>
          <a:p>
            <a:r>
              <a:rPr lang="fr-FR" sz="1600" dirty="0">
                <a:solidFill>
                  <a:schemeClr val="tx1">
                    <a:lumMod val="50000"/>
                    <a:lumOff val="50000"/>
                  </a:schemeClr>
                </a:solidFill>
                <a:latin typeface="Calibri" panose="020F0502020204030204" pitchFamily="34" charset="0"/>
                <a:cs typeface="Calibri" panose="020F0502020204030204" pitchFamily="34" charset="0"/>
              </a:rPr>
              <a:t>33 MeV protons</a:t>
            </a:r>
          </a:p>
          <a:p>
            <a:r>
              <a:rPr lang="fr-FR" sz="1600" dirty="0">
                <a:solidFill>
                  <a:schemeClr val="tx1">
                    <a:lumMod val="50000"/>
                    <a:lumOff val="50000"/>
                  </a:schemeClr>
                </a:solidFill>
                <a:latin typeface="Calibri" panose="020F0502020204030204" pitchFamily="34" charset="0"/>
                <a:cs typeface="Calibri" panose="020F0502020204030204" pitchFamily="34" charset="0"/>
              </a:rPr>
              <a:t>40 MeV deutons</a:t>
            </a:r>
          </a:p>
          <a:p>
            <a:r>
              <a:rPr lang="fr-FR" sz="1600" dirty="0">
                <a:solidFill>
                  <a:schemeClr val="tx1">
                    <a:lumMod val="50000"/>
                    <a:lumOff val="50000"/>
                  </a:schemeClr>
                </a:solidFill>
                <a:latin typeface="Calibri" panose="020F0502020204030204" pitchFamily="34" charset="0"/>
                <a:cs typeface="Calibri" panose="020F0502020204030204" pitchFamily="34" charset="0"/>
              </a:rPr>
              <a:t>&lt;14,5 MeV/A </a:t>
            </a:r>
            <a:r>
              <a:rPr lang="fr-FR" sz="1600" dirty="0" err="1">
                <a:solidFill>
                  <a:schemeClr val="tx1">
                    <a:lumMod val="50000"/>
                    <a:lumOff val="50000"/>
                  </a:schemeClr>
                </a:solidFill>
                <a:latin typeface="Calibri" panose="020F0502020204030204" pitchFamily="34" charset="0"/>
                <a:cs typeface="Calibri" panose="020F0502020204030204" pitchFamily="34" charset="0"/>
              </a:rPr>
              <a:t>heavy</a:t>
            </a:r>
            <a:r>
              <a:rPr lang="fr-FR" sz="1600" dirty="0">
                <a:solidFill>
                  <a:schemeClr val="tx1">
                    <a:lumMod val="50000"/>
                    <a:lumOff val="50000"/>
                  </a:schemeClr>
                </a:solidFill>
                <a:latin typeface="Calibri" panose="020F0502020204030204" pitchFamily="34" charset="0"/>
                <a:cs typeface="Calibri" panose="020F0502020204030204" pitchFamily="34" charset="0"/>
              </a:rPr>
              <a:t> ions</a:t>
            </a:r>
          </a:p>
        </p:txBody>
      </p:sp>
      <p:sp>
        <p:nvSpPr>
          <p:cNvPr id="24" name="Espace réservé du numéro de diapositive 23"/>
          <p:cNvSpPr>
            <a:spLocks noGrp="1"/>
          </p:cNvSpPr>
          <p:nvPr>
            <p:ph type="sldNum" sz="quarter" idx="12"/>
          </p:nvPr>
        </p:nvSpPr>
        <p:spPr/>
        <p:txBody>
          <a:bodyPr/>
          <a:lstStyle/>
          <a:p>
            <a:fld id="{94B63599-5DA0-BE42-AE37-88D1760620F1}" type="slidenum">
              <a:rPr lang="fr-FR" smtClean="0"/>
              <a:t>11</a:t>
            </a:fld>
            <a:endParaRPr lang="fr-FR"/>
          </a:p>
        </p:txBody>
      </p:sp>
      <p:pic>
        <p:nvPicPr>
          <p:cNvPr id="3" name="Image 2">
            <a:extLst>
              <a:ext uri="{FF2B5EF4-FFF2-40B4-BE49-F238E27FC236}">
                <a16:creationId xmlns:a16="http://schemas.microsoft.com/office/drawing/2014/main" id="{143C8FC2-32AB-596E-BF1C-D09472B82C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5421" y="1907442"/>
            <a:ext cx="562920" cy="552431"/>
          </a:xfrm>
          <a:prstGeom prst="rect">
            <a:avLst/>
          </a:prstGeom>
        </p:spPr>
      </p:pic>
      <p:pic>
        <p:nvPicPr>
          <p:cNvPr id="26" name="Image 25">
            <a:extLst>
              <a:ext uri="{FF2B5EF4-FFF2-40B4-BE49-F238E27FC236}">
                <a16:creationId xmlns:a16="http://schemas.microsoft.com/office/drawing/2014/main" id="{DD14CE63-91D8-B991-E429-3F06F4965F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1416" y="5658406"/>
            <a:ext cx="562920" cy="552431"/>
          </a:xfrm>
          <a:prstGeom prst="rect">
            <a:avLst/>
          </a:prstGeom>
        </p:spPr>
      </p:pic>
      <p:pic>
        <p:nvPicPr>
          <p:cNvPr id="36" name="Image 35">
            <a:extLst>
              <a:ext uri="{FF2B5EF4-FFF2-40B4-BE49-F238E27FC236}">
                <a16:creationId xmlns:a16="http://schemas.microsoft.com/office/drawing/2014/main" id="{5A007A8B-4697-FAD1-C484-E748EE96A2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54556" y="4996844"/>
            <a:ext cx="562920" cy="552431"/>
          </a:xfrm>
          <a:prstGeom prst="rect">
            <a:avLst/>
          </a:prstGeom>
        </p:spPr>
      </p:pic>
      <p:pic>
        <p:nvPicPr>
          <p:cNvPr id="25" name="Image 24">
            <a:extLst>
              <a:ext uri="{FF2B5EF4-FFF2-40B4-BE49-F238E27FC236}">
                <a16:creationId xmlns:a16="http://schemas.microsoft.com/office/drawing/2014/main" id="{54226CBD-6B7B-25E6-F02E-49C9DD082D5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68223" y="707619"/>
            <a:ext cx="2557032" cy="1101273"/>
          </a:xfrm>
          <a:prstGeom prst="rect">
            <a:avLst/>
          </a:prstGeom>
        </p:spPr>
      </p:pic>
      <p:pic>
        <p:nvPicPr>
          <p:cNvPr id="37" name="Image 36">
            <a:extLst>
              <a:ext uri="{FF2B5EF4-FFF2-40B4-BE49-F238E27FC236}">
                <a16:creationId xmlns:a16="http://schemas.microsoft.com/office/drawing/2014/main" id="{18BA9174-7ED4-3919-B02C-8FF09EE1C68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98785" y="3763932"/>
            <a:ext cx="2654939" cy="1082197"/>
          </a:xfrm>
          <a:prstGeom prst="rect">
            <a:avLst/>
          </a:prstGeom>
          <a:effectLst>
            <a:outerShdw blurRad="50800" dist="38100" algn="ctr" rotWithShape="0">
              <a:srgbClr val="000000">
                <a:alpha val="40000"/>
              </a:srgbClr>
            </a:outerShdw>
          </a:effectLst>
        </p:spPr>
      </p:pic>
    </p:spTree>
    <p:extLst>
      <p:ext uri="{BB962C8B-B14F-4D97-AF65-F5344CB8AC3E}">
        <p14:creationId xmlns:p14="http://schemas.microsoft.com/office/powerpoint/2010/main" val="3454565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068FE1-972D-1E27-1BA3-FB4244BD0B92}"/>
              </a:ext>
            </a:extLst>
          </p:cNvPr>
          <p:cNvSpPr>
            <a:spLocks noGrp="1"/>
          </p:cNvSpPr>
          <p:nvPr>
            <p:ph type="title"/>
          </p:nvPr>
        </p:nvSpPr>
        <p:spPr>
          <a:xfrm>
            <a:off x="345701" y="190686"/>
            <a:ext cx="10801350" cy="1141413"/>
          </a:xfrm>
        </p:spPr>
        <p:txBody>
          <a:bodyPr/>
          <a:lstStyle/>
          <a:p>
            <a:r>
              <a:rPr lang="fr-FR" dirty="0"/>
              <a:t>Enjeux du GANIL pour 2025-2030</a:t>
            </a:r>
          </a:p>
        </p:txBody>
      </p:sp>
      <p:sp>
        <p:nvSpPr>
          <p:cNvPr id="3" name="Espace réservé du contenu 2">
            <a:extLst>
              <a:ext uri="{FF2B5EF4-FFF2-40B4-BE49-F238E27FC236}">
                <a16:creationId xmlns:a16="http://schemas.microsoft.com/office/drawing/2014/main" id="{C42375CD-B62F-6F3E-2C22-DBAB24E9203C}"/>
              </a:ext>
            </a:extLst>
          </p:cNvPr>
          <p:cNvSpPr>
            <a:spLocks noGrp="1"/>
          </p:cNvSpPr>
          <p:nvPr>
            <p:ph idx="1"/>
          </p:nvPr>
        </p:nvSpPr>
        <p:spPr>
          <a:xfrm>
            <a:off x="695325" y="1690688"/>
            <a:ext cx="10801350" cy="4140200"/>
          </a:xfrm>
        </p:spPr>
        <p:txBody>
          <a:bodyPr>
            <a:normAutofit fontScale="85000" lnSpcReduction="20000"/>
          </a:bodyPr>
          <a:lstStyle/>
          <a:p>
            <a:pPr>
              <a:lnSpc>
                <a:spcPct val="110000"/>
              </a:lnSpc>
            </a:pPr>
            <a:r>
              <a:rPr lang="fr-FR" sz="2000" b="1" dirty="0"/>
              <a:t>Mener à bien les grands projets </a:t>
            </a:r>
            <a:r>
              <a:rPr lang="fr-FR" sz="2000" dirty="0"/>
              <a:t>en cours, tels que la mise en service du spectromètre S3, la construction de l’installation DESIR, la réalisation du nouvel injecteur NEWGAIN, la rénovation des cyclotrons CYREN, ou encore le développement des capacités d’irradiation dans le cadre du projet SAGA ;</a:t>
            </a:r>
          </a:p>
          <a:p>
            <a:pPr>
              <a:lnSpc>
                <a:spcPct val="110000"/>
              </a:lnSpc>
            </a:pPr>
            <a:endParaRPr lang="fr-FR" sz="2000" b="1" dirty="0"/>
          </a:p>
          <a:p>
            <a:pPr>
              <a:lnSpc>
                <a:spcPct val="110000"/>
              </a:lnSpc>
            </a:pPr>
            <a:r>
              <a:rPr lang="fr-FR" sz="2000" b="1" dirty="0"/>
              <a:t>Assurer le fonctionnement optimal de l’ensemble du complexe expérimental en toute sécurité, </a:t>
            </a:r>
            <a:r>
              <a:rPr lang="fr-FR" sz="2000" dirty="0"/>
              <a:t>et en maximiser l’impact scientifique en élargissant et en fidélisant la communauté d’utilisateurs, tant académiques qu’industriels ;</a:t>
            </a:r>
          </a:p>
          <a:p>
            <a:pPr>
              <a:lnSpc>
                <a:spcPct val="110000"/>
              </a:lnSpc>
            </a:pPr>
            <a:endParaRPr lang="fr-FR" sz="2000" b="1" dirty="0"/>
          </a:p>
          <a:p>
            <a:pPr>
              <a:lnSpc>
                <a:spcPct val="110000"/>
              </a:lnSpc>
            </a:pPr>
            <a:r>
              <a:rPr lang="fr-FR" sz="2000" b="1" dirty="0"/>
              <a:t>Accompagner la réflexion prospective des tutelles </a:t>
            </a:r>
            <a:r>
              <a:rPr lang="fr-FR" sz="2000" dirty="0"/>
              <a:t>sur l’avenir scientifique de l’infrastructure et sur son futur fonctionnement ;</a:t>
            </a:r>
          </a:p>
          <a:p>
            <a:pPr>
              <a:lnSpc>
                <a:spcPct val="110000"/>
              </a:lnSpc>
            </a:pPr>
            <a:endParaRPr lang="fr-FR" sz="2000" b="1" dirty="0"/>
          </a:p>
          <a:p>
            <a:pPr>
              <a:lnSpc>
                <a:spcPct val="110000"/>
              </a:lnSpc>
            </a:pPr>
            <a:r>
              <a:rPr lang="fr-FR" sz="2000" b="1" dirty="0"/>
              <a:t>Continuer à développer les liens du GANIL </a:t>
            </a:r>
            <a:r>
              <a:rPr lang="fr-FR" sz="2000" dirty="0"/>
              <a:t>avec son écosystème local, en particulier avec les acteurs industriels et les acteurs académiques de l’ESR impliqués sur le site.</a:t>
            </a:r>
          </a:p>
        </p:txBody>
      </p:sp>
      <p:sp>
        <p:nvSpPr>
          <p:cNvPr id="6" name="Espace réservé du numéro de diapositive 9">
            <a:extLst>
              <a:ext uri="{FF2B5EF4-FFF2-40B4-BE49-F238E27FC236}">
                <a16:creationId xmlns:a16="http://schemas.microsoft.com/office/drawing/2014/main" id="{1D450D7A-6D8D-3008-23EB-ED16DA48D32F}"/>
              </a:ext>
            </a:extLst>
          </p:cNvPr>
          <p:cNvSpPr>
            <a:spLocks noGrp="1"/>
          </p:cNvSpPr>
          <p:nvPr>
            <p:ph type="sldNum" sz="quarter" idx="12"/>
          </p:nvPr>
        </p:nvSpPr>
        <p:spPr>
          <a:xfrm>
            <a:off x="695325" y="6318001"/>
            <a:ext cx="504083" cy="540000"/>
          </a:xfrm>
        </p:spPr>
        <p:txBody>
          <a:bodyPr/>
          <a:lstStyle/>
          <a:p>
            <a:fld id="{94B63599-5DA0-BE42-AE37-88D1760620F1}" type="slidenum">
              <a:rPr lang="fr-FR" smtClean="0"/>
              <a:t>12</a:t>
            </a:fld>
            <a:endParaRPr lang="fr-FR" dirty="0"/>
          </a:p>
        </p:txBody>
      </p:sp>
    </p:spTree>
    <p:extLst>
      <p:ext uri="{BB962C8B-B14F-4D97-AF65-F5344CB8AC3E}">
        <p14:creationId xmlns:p14="http://schemas.microsoft.com/office/powerpoint/2010/main" val="240297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0DFE7-9298-994B-8D2A-C367FBF392EF}"/>
              </a:ext>
            </a:extLst>
          </p:cNvPr>
          <p:cNvSpPr>
            <a:spLocks noGrp="1"/>
          </p:cNvSpPr>
          <p:nvPr>
            <p:ph type="title"/>
          </p:nvPr>
        </p:nvSpPr>
        <p:spPr>
          <a:xfrm>
            <a:off x="171175" y="234156"/>
            <a:ext cx="10801350" cy="1141413"/>
          </a:xfrm>
        </p:spPr>
        <p:txBody>
          <a:bodyPr>
            <a:noAutofit/>
          </a:bodyPr>
          <a:lstStyle/>
          <a:p>
            <a:r>
              <a:rPr lang="fr-FR" sz="2800" dirty="0"/>
              <a:t>Stratégie 2025-2030</a:t>
            </a:r>
            <a:br>
              <a:rPr lang="fr-FR" sz="2800" dirty="0"/>
            </a:br>
            <a:r>
              <a:rPr lang="fr-FR" sz="1800" b="0" dirty="0">
                <a:solidFill>
                  <a:schemeClr val="tx1"/>
                </a:solidFill>
              </a:rPr>
              <a:t>Mise en service complète de SPIRAL2 : S</a:t>
            </a:r>
            <a:r>
              <a:rPr lang="fr-FR" sz="1800" b="0" baseline="30000" dirty="0">
                <a:solidFill>
                  <a:schemeClr val="tx1"/>
                </a:solidFill>
              </a:rPr>
              <a:t>3</a:t>
            </a:r>
            <a:r>
              <a:rPr lang="fr-FR" sz="1800" b="0" dirty="0">
                <a:solidFill>
                  <a:schemeClr val="tx1"/>
                </a:solidFill>
              </a:rPr>
              <a:t>, DESIR, NEWGAIN</a:t>
            </a:r>
            <a:br>
              <a:rPr lang="fr-FR" sz="1800" b="0" dirty="0">
                <a:solidFill>
                  <a:schemeClr val="tx1"/>
                </a:solidFill>
              </a:rPr>
            </a:br>
            <a:r>
              <a:rPr lang="fr-FR" sz="1800" b="0" dirty="0">
                <a:solidFill>
                  <a:schemeClr val="tx1"/>
                </a:solidFill>
              </a:rPr>
              <a:t>Rénovation des cyclotrons : CYREN</a:t>
            </a:r>
            <a:br>
              <a:rPr lang="fr-FR" sz="1800" b="0" dirty="0">
                <a:solidFill>
                  <a:schemeClr val="tx1"/>
                </a:solidFill>
              </a:rPr>
            </a:br>
            <a:r>
              <a:rPr lang="fr-FR" sz="1800" b="0" dirty="0">
                <a:solidFill>
                  <a:schemeClr val="tx1"/>
                </a:solidFill>
              </a:rPr>
              <a:t>Projet SAGA pour les applications industrielles (spatiales)</a:t>
            </a:r>
            <a:r>
              <a:rPr lang="fr-FR" sz="2000" b="0" dirty="0">
                <a:solidFill>
                  <a:schemeClr val="tx1"/>
                </a:solidFill>
              </a:rPr>
              <a:t/>
            </a:r>
            <a:br>
              <a:rPr lang="fr-FR" sz="2000" b="0" dirty="0">
                <a:solidFill>
                  <a:schemeClr val="tx1"/>
                </a:solidFill>
              </a:rPr>
            </a:br>
            <a:r>
              <a:rPr lang="fr-FR" sz="2000" dirty="0">
                <a:solidFill>
                  <a:srgbClr val="FF0000"/>
                </a:solidFill>
              </a:rPr>
              <a:t>Soutien de </a:t>
            </a:r>
            <a:r>
              <a:rPr lang="fr-FR" sz="2000" dirty="0" smtClean="0">
                <a:solidFill>
                  <a:srgbClr val="FF0000"/>
                </a:solidFill>
              </a:rPr>
              <a:t>l’Etat</a:t>
            </a:r>
            <a:r>
              <a:rPr lang="fr-FR" sz="2000" dirty="0">
                <a:solidFill>
                  <a:srgbClr val="FF0000"/>
                </a:solidFill>
              </a:rPr>
              <a:t>, de la région et des collectivités à hauteur de ~250M€</a:t>
            </a:r>
            <a:endParaRPr lang="fr-FR" sz="2800" dirty="0">
              <a:solidFill>
                <a:srgbClr val="FF0000"/>
              </a:solidFill>
            </a:endParaRPr>
          </a:p>
        </p:txBody>
      </p:sp>
      <p:pic>
        <p:nvPicPr>
          <p:cNvPr id="17" name="Image 16">
            <a:extLst>
              <a:ext uri="{FF2B5EF4-FFF2-40B4-BE49-F238E27FC236}">
                <a16:creationId xmlns:a16="http://schemas.microsoft.com/office/drawing/2014/main" id="{A930B14C-CE04-65AE-EE28-8586F0B9EB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1505" y="1542790"/>
            <a:ext cx="8044957" cy="4714175"/>
          </a:xfrm>
          <a:prstGeom prst="rect">
            <a:avLst/>
          </a:prstGeom>
        </p:spPr>
      </p:pic>
      <p:sp>
        <p:nvSpPr>
          <p:cNvPr id="18" name="Rectangle 17">
            <a:extLst>
              <a:ext uri="{FF2B5EF4-FFF2-40B4-BE49-F238E27FC236}">
                <a16:creationId xmlns:a16="http://schemas.microsoft.com/office/drawing/2014/main" id="{43205102-B802-690A-3D0F-DE3E65C1A256}"/>
              </a:ext>
            </a:extLst>
          </p:cNvPr>
          <p:cNvSpPr/>
          <p:nvPr/>
        </p:nvSpPr>
        <p:spPr>
          <a:xfrm>
            <a:off x="1876920" y="1571968"/>
            <a:ext cx="3144466" cy="1252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9" name="Rectangle 18">
            <a:extLst>
              <a:ext uri="{FF2B5EF4-FFF2-40B4-BE49-F238E27FC236}">
                <a16:creationId xmlns:a16="http://schemas.microsoft.com/office/drawing/2014/main" id="{604D381D-CBD7-2F66-3AA6-A71FFCCFDDA4}"/>
              </a:ext>
            </a:extLst>
          </p:cNvPr>
          <p:cNvSpPr/>
          <p:nvPr/>
        </p:nvSpPr>
        <p:spPr>
          <a:xfrm>
            <a:off x="7125611" y="1608322"/>
            <a:ext cx="3144466" cy="10965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 name="ZoneTexte 4">
            <a:extLst>
              <a:ext uri="{FF2B5EF4-FFF2-40B4-BE49-F238E27FC236}">
                <a16:creationId xmlns:a16="http://schemas.microsoft.com/office/drawing/2014/main" id="{DF10918A-3EDC-25FF-DB8B-20585DEF4E13}"/>
              </a:ext>
            </a:extLst>
          </p:cNvPr>
          <p:cNvSpPr txBox="1"/>
          <p:nvPr/>
        </p:nvSpPr>
        <p:spPr>
          <a:xfrm>
            <a:off x="3731758" y="5469834"/>
            <a:ext cx="1925464" cy="300082"/>
          </a:xfrm>
          <a:prstGeom prst="rect">
            <a:avLst/>
          </a:prstGeom>
          <a:solidFill>
            <a:schemeClr val="accent6">
              <a:lumMod val="40000"/>
              <a:lumOff val="60000"/>
            </a:schemeClr>
          </a:solidFill>
        </p:spPr>
        <p:txBody>
          <a:bodyPr wrap="square" rtlCol="0">
            <a:spAutoFit/>
          </a:bodyPr>
          <a:lstStyle/>
          <a:p>
            <a:r>
              <a:rPr lang="en-US" sz="1350" b="1" dirty="0"/>
              <a:t>LINAC 2019 </a:t>
            </a:r>
          </a:p>
        </p:txBody>
      </p:sp>
      <p:sp>
        <p:nvSpPr>
          <p:cNvPr id="12" name="ZoneTexte 11">
            <a:extLst>
              <a:ext uri="{FF2B5EF4-FFF2-40B4-BE49-F238E27FC236}">
                <a16:creationId xmlns:a16="http://schemas.microsoft.com/office/drawing/2014/main" id="{D0F63FE9-12A9-CADE-98D0-97328FEB1265}"/>
              </a:ext>
            </a:extLst>
          </p:cNvPr>
          <p:cNvSpPr txBox="1"/>
          <p:nvPr/>
        </p:nvSpPr>
        <p:spPr>
          <a:xfrm>
            <a:off x="8022329" y="4471202"/>
            <a:ext cx="1707582" cy="300082"/>
          </a:xfrm>
          <a:prstGeom prst="rect">
            <a:avLst/>
          </a:prstGeom>
          <a:solidFill>
            <a:schemeClr val="accent1">
              <a:lumMod val="50000"/>
            </a:schemeClr>
          </a:solidFill>
        </p:spPr>
        <p:txBody>
          <a:bodyPr wrap="square" rtlCol="0">
            <a:spAutoFit/>
          </a:bodyPr>
          <a:lstStyle/>
          <a:p>
            <a:r>
              <a:rPr lang="fr-FR" sz="1350" b="1" dirty="0">
                <a:solidFill>
                  <a:schemeClr val="bg1"/>
                </a:solidFill>
              </a:rPr>
              <a:t>CYREN – 2024-2030</a:t>
            </a:r>
          </a:p>
        </p:txBody>
      </p:sp>
      <p:sp>
        <p:nvSpPr>
          <p:cNvPr id="11" name="ZoneTexte 10">
            <a:extLst>
              <a:ext uri="{FF2B5EF4-FFF2-40B4-BE49-F238E27FC236}">
                <a16:creationId xmlns:a16="http://schemas.microsoft.com/office/drawing/2014/main" id="{16B11E03-BAFB-F1EA-7406-4FBE1996764E}"/>
              </a:ext>
            </a:extLst>
          </p:cNvPr>
          <p:cNvSpPr txBox="1"/>
          <p:nvPr/>
        </p:nvSpPr>
        <p:spPr>
          <a:xfrm>
            <a:off x="393760" y="5540692"/>
            <a:ext cx="1841805" cy="715581"/>
          </a:xfrm>
          <a:prstGeom prst="rect">
            <a:avLst/>
          </a:prstGeom>
          <a:solidFill>
            <a:srgbClr val="FFC000"/>
          </a:solidFill>
        </p:spPr>
        <p:txBody>
          <a:bodyPr wrap="square" rtlCol="0">
            <a:spAutoFit/>
          </a:bodyPr>
          <a:lstStyle/>
          <a:p>
            <a:r>
              <a:rPr lang="fr-FR" sz="1350" b="1" dirty="0">
                <a:solidFill>
                  <a:srgbClr val="7030A0"/>
                </a:solidFill>
              </a:rPr>
              <a:t>NEWGAIN, injecteur</a:t>
            </a:r>
          </a:p>
          <a:p>
            <a:r>
              <a:rPr lang="fr-FR" sz="1350" b="1" dirty="0">
                <a:solidFill>
                  <a:srgbClr val="7030A0"/>
                </a:solidFill>
              </a:rPr>
              <a:t>2028 PHOENIX</a:t>
            </a:r>
          </a:p>
          <a:p>
            <a:r>
              <a:rPr lang="fr-FR" sz="1350" b="1" dirty="0">
                <a:solidFill>
                  <a:srgbClr val="7030A0"/>
                </a:solidFill>
              </a:rPr>
              <a:t>2032 ASTERICS</a:t>
            </a:r>
          </a:p>
        </p:txBody>
      </p:sp>
      <p:sp>
        <p:nvSpPr>
          <p:cNvPr id="9" name="ZoneTexte 8">
            <a:extLst>
              <a:ext uri="{FF2B5EF4-FFF2-40B4-BE49-F238E27FC236}">
                <a16:creationId xmlns:a16="http://schemas.microsoft.com/office/drawing/2014/main" id="{D9F87E05-53F3-6C40-B3E8-20B2F7F79284}"/>
              </a:ext>
            </a:extLst>
          </p:cNvPr>
          <p:cNvSpPr txBox="1"/>
          <p:nvPr/>
        </p:nvSpPr>
        <p:spPr>
          <a:xfrm>
            <a:off x="6225807" y="1833568"/>
            <a:ext cx="1676423" cy="507831"/>
          </a:xfrm>
          <a:prstGeom prst="rect">
            <a:avLst/>
          </a:prstGeom>
          <a:solidFill>
            <a:schemeClr val="accent5">
              <a:lumMod val="20000"/>
              <a:lumOff val="80000"/>
            </a:schemeClr>
          </a:solidFill>
        </p:spPr>
        <p:txBody>
          <a:bodyPr wrap="square" rtlCol="0">
            <a:spAutoFit/>
          </a:bodyPr>
          <a:lstStyle/>
          <a:p>
            <a:r>
              <a:rPr lang="en-US" sz="1350" b="1" dirty="0">
                <a:solidFill>
                  <a:srgbClr val="7030A0"/>
                </a:solidFill>
              </a:rPr>
              <a:t>DESIR </a:t>
            </a:r>
            <a:r>
              <a:rPr lang="en-US" sz="1350" b="1" dirty="0"/>
              <a:t> 2027-2028</a:t>
            </a:r>
          </a:p>
          <a:p>
            <a:r>
              <a:rPr lang="en-US" sz="1350" b="1" dirty="0" err="1"/>
              <a:t>Décret</a:t>
            </a:r>
            <a:r>
              <a:rPr lang="en-US" sz="1350" b="1" dirty="0"/>
              <a:t> 2025</a:t>
            </a:r>
          </a:p>
        </p:txBody>
      </p:sp>
      <p:sp>
        <p:nvSpPr>
          <p:cNvPr id="22" name="Rectangle 21">
            <a:extLst>
              <a:ext uri="{FF2B5EF4-FFF2-40B4-BE49-F238E27FC236}">
                <a16:creationId xmlns:a16="http://schemas.microsoft.com/office/drawing/2014/main" id="{F06A4FF6-9D9B-FD3A-9468-F97A92118485}"/>
              </a:ext>
            </a:extLst>
          </p:cNvPr>
          <p:cNvSpPr/>
          <p:nvPr/>
        </p:nvSpPr>
        <p:spPr>
          <a:xfrm>
            <a:off x="2163085" y="2630107"/>
            <a:ext cx="2330496" cy="219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ZoneTexte 6">
            <a:extLst>
              <a:ext uri="{FF2B5EF4-FFF2-40B4-BE49-F238E27FC236}">
                <a16:creationId xmlns:a16="http://schemas.microsoft.com/office/drawing/2014/main" id="{285C1F27-938F-3D49-9BAC-369AC3BA2F20}"/>
              </a:ext>
            </a:extLst>
          </p:cNvPr>
          <p:cNvSpPr txBox="1"/>
          <p:nvPr/>
        </p:nvSpPr>
        <p:spPr>
          <a:xfrm>
            <a:off x="1077600" y="3564186"/>
            <a:ext cx="1691592" cy="507831"/>
          </a:xfrm>
          <a:prstGeom prst="rect">
            <a:avLst/>
          </a:prstGeom>
          <a:solidFill>
            <a:schemeClr val="bg1">
              <a:lumMod val="95000"/>
            </a:schemeClr>
          </a:solidFill>
        </p:spPr>
        <p:txBody>
          <a:bodyPr wrap="square" rtlCol="0">
            <a:spAutoFit/>
          </a:bodyPr>
          <a:lstStyle/>
          <a:p>
            <a:r>
              <a:rPr lang="en-US" sz="1350" b="1" dirty="0">
                <a:solidFill>
                  <a:srgbClr val="7030A0"/>
                </a:solidFill>
              </a:rPr>
              <a:t>Neutrons for Science (NFS) </a:t>
            </a:r>
            <a:r>
              <a:rPr lang="en-US" sz="1350" b="1" dirty="0"/>
              <a:t>2021</a:t>
            </a:r>
            <a:endParaRPr lang="en-US" sz="1050" b="1" dirty="0"/>
          </a:p>
        </p:txBody>
      </p:sp>
      <p:sp>
        <p:nvSpPr>
          <p:cNvPr id="8" name="ZoneTexte 7">
            <a:extLst>
              <a:ext uri="{FF2B5EF4-FFF2-40B4-BE49-F238E27FC236}">
                <a16:creationId xmlns:a16="http://schemas.microsoft.com/office/drawing/2014/main" id="{088B74D8-0B89-0A40-BF4D-6163B733BEEF}"/>
              </a:ext>
            </a:extLst>
          </p:cNvPr>
          <p:cNvSpPr txBox="1"/>
          <p:nvPr/>
        </p:nvSpPr>
        <p:spPr>
          <a:xfrm>
            <a:off x="2649704" y="2115078"/>
            <a:ext cx="1980773" cy="715581"/>
          </a:xfrm>
          <a:prstGeom prst="rect">
            <a:avLst/>
          </a:prstGeom>
          <a:solidFill>
            <a:srgbClr val="F9E600"/>
          </a:solidFill>
        </p:spPr>
        <p:txBody>
          <a:bodyPr wrap="square" rtlCol="0">
            <a:spAutoFit/>
          </a:bodyPr>
          <a:lstStyle/>
          <a:p>
            <a:r>
              <a:rPr lang="en-US" sz="1350" b="1" dirty="0"/>
              <a:t>Mise </a:t>
            </a:r>
            <a:r>
              <a:rPr lang="en-US" sz="1350" b="1" dirty="0" err="1"/>
              <a:t>en</a:t>
            </a:r>
            <a:r>
              <a:rPr lang="en-US" sz="1350" b="1" dirty="0"/>
              <a:t> service du </a:t>
            </a:r>
            <a:r>
              <a:rPr lang="en-US" sz="1350" b="1" dirty="0">
                <a:solidFill>
                  <a:srgbClr val="7030A0"/>
                </a:solidFill>
              </a:rPr>
              <a:t>Super </a:t>
            </a:r>
          </a:p>
          <a:p>
            <a:r>
              <a:rPr lang="en-US" sz="1350" b="1" dirty="0">
                <a:solidFill>
                  <a:srgbClr val="7030A0"/>
                </a:solidFill>
              </a:rPr>
              <a:t>Separator Spectrometer (S3) </a:t>
            </a:r>
            <a:r>
              <a:rPr lang="en-US" sz="1350" b="1" dirty="0"/>
              <a:t>2024</a:t>
            </a:r>
            <a:r>
              <a:rPr lang="fr-FR" sz="1350" b="1" dirty="0"/>
              <a:t>-2027</a:t>
            </a:r>
            <a:endParaRPr lang="en-US" sz="1050" b="1" dirty="0"/>
          </a:p>
        </p:txBody>
      </p:sp>
      <p:pic>
        <p:nvPicPr>
          <p:cNvPr id="1026" name="Picture 2" descr="Charte graphique France 2030 et marque Etat | info.gouv.fr">
            <a:extLst>
              <a:ext uri="{FF2B5EF4-FFF2-40B4-BE49-F238E27FC236}">
                <a16:creationId xmlns:a16="http://schemas.microsoft.com/office/drawing/2014/main" id="{2342F621-3459-324D-141D-FD4612C781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7618" y="5871501"/>
            <a:ext cx="551557" cy="5191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harte graphique France 2030 et marque Etat | info.gouv.fr">
            <a:extLst>
              <a:ext uri="{FF2B5EF4-FFF2-40B4-BE49-F238E27FC236}">
                <a16:creationId xmlns:a16="http://schemas.microsoft.com/office/drawing/2014/main" id="{8F97F2D9-3B6C-3BB8-DF72-820D4E70BCB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4465" y="2041211"/>
            <a:ext cx="551557" cy="519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harte graphique France 2030 et marque Etat | info.gouv.fr">
            <a:extLst>
              <a:ext uri="{FF2B5EF4-FFF2-40B4-BE49-F238E27FC236}">
                <a16:creationId xmlns:a16="http://schemas.microsoft.com/office/drawing/2014/main" id="{E67E884A-A260-6028-2683-42EF4BFCF9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2036" y="1765332"/>
            <a:ext cx="551557" cy="519112"/>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A46FE8D-FAD4-AB81-1732-D843E77676D9}"/>
              </a:ext>
            </a:extLst>
          </p:cNvPr>
          <p:cNvSpPr txBox="1"/>
          <p:nvPr/>
        </p:nvSpPr>
        <p:spPr>
          <a:xfrm>
            <a:off x="8876120" y="2373512"/>
            <a:ext cx="1613075" cy="300082"/>
          </a:xfrm>
          <a:prstGeom prst="rect">
            <a:avLst/>
          </a:prstGeom>
          <a:solidFill>
            <a:schemeClr val="accent1">
              <a:lumMod val="50000"/>
            </a:schemeClr>
          </a:solidFill>
        </p:spPr>
        <p:txBody>
          <a:bodyPr wrap="square" rtlCol="0">
            <a:spAutoFit/>
          </a:bodyPr>
          <a:lstStyle/>
          <a:p>
            <a:r>
              <a:rPr lang="fr-FR" sz="1350" b="1" dirty="0">
                <a:solidFill>
                  <a:schemeClr val="bg1"/>
                </a:solidFill>
              </a:rPr>
              <a:t>SAGA – 2025-2030</a:t>
            </a:r>
          </a:p>
        </p:txBody>
      </p:sp>
      <p:sp>
        <p:nvSpPr>
          <p:cNvPr id="14" name="Espace réservé du numéro de diapositive 9">
            <a:extLst>
              <a:ext uri="{FF2B5EF4-FFF2-40B4-BE49-F238E27FC236}">
                <a16:creationId xmlns:a16="http://schemas.microsoft.com/office/drawing/2014/main" id="{E38A3112-25D6-984A-7CB2-3B996468ECB2}"/>
              </a:ext>
            </a:extLst>
          </p:cNvPr>
          <p:cNvSpPr>
            <a:spLocks noGrp="1"/>
          </p:cNvSpPr>
          <p:nvPr>
            <p:ph type="sldNum" sz="quarter" idx="12"/>
          </p:nvPr>
        </p:nvSpPr>
        <p:spPr>
          <a:xfrm>
            <a:off x="695325" y="6318001"/>
            <a:ext cx="504083" cy="540000"/>
          </a:xfrm>
        </p:spPr>
        <p:txBody>
          <a:bodyPr/>
          <a:lstStyle/>
          <a:p>
            <a:fld id="{94B63599-5DA0-BE42-AE37-88D1760620F1}" type="slidenum">
              <a:rPr lang="fr-FR" smtClean="0"/>
              <a:t>13</a:t>
            </a:fld>
            <a:endParaRPr lang="fr-FR" dirty="0"/>
          </a:p>
        </p:txBody>
      </p:sp>
      <p:pic>
        <p:nvPicPr>
          <p:cNvPr id="3" name="Picture 2" descr="Charte graphique France 2030 et marque Etat | info.gouv.fr">
            <a:extLst>
              <a:ext uri="{FF2B5EF4-FFF2-40B4-BE49-F238E27FC236}">
                <a16:creationId xmlns:a16="http://schemas.microsoft.com/office/drawing/2014/main" id="{C895C70C-7272-30AB-B7C0-3B39993145E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32764" y="2623533"/>
            <a:ext cx="551557" cy="51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688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r>
              <a:rPr lang="fr-FR" dirty="0"/>
              <a:t>Modalités pour accéder en zone INB (Installation Nucléaire de Base</a:t>
            </a:r>
          </a:p>
        </p:txBody>
      </p:sp>
      <p:sp>
        <p:nvSpPr>
          <p:cNvPr id="8" name="Espace réservé du texte 7"/>
          <p:cNvSpPr>
            <a:spLocks noGrp="1"/>
          </p:cNvSpPr>
          <p:nvPr>
            <p:ph type="body" idx="1"/>
          </p:nvPr>
        </p:nvSpPr>
        <p:spPr/>
        <p:txBody>
          <a:bodyPr/>
          <a:lstStyle/>
          <a:p>
            <a:endParaRPr lang="fr-FR" dirty="0" smtClean="0"/>
          </a:p>
          <a:p>
            <a:r>
              <a:rPr lang="fr-FR" dirty="0" smtClean="0"/>
              <a:t>Sécurité </a:t>
            </a:r>
            <a:r>
              <a:rPr lang="fr-FR" dirty="0"/>
              <a:t>– Radioprotection – Encadrement des entreprises extérieures</a:t>
            </a:r>
            <a:br>
              <a:rPr lang="fr-FR" dirty="0"/>
            </a:br>
            <a:endParaRPr lang="fr-FR" dirty="0"/>
          </a:p>
        </p:txBody>
      </p:sp>
      <p:sp>
        <p:nvSpPr>
          <p:cNvPr id="9" name="Espace réservé du pied de page 8"/>
          <p:cNvSpPr>
            <a:spLocks noGrp="1"/>
          </p:cNvSpPr>
          <p:nvPr>
            <p:ph type="ftr" sz="quarter" idx="11"/>
          </p:nvPr>
        </p:nvSpPr>
        <p:spPr/>
        <p:txBody>
          <a:bodyPr/>
          <a:lstStyle/>
          <a:p>
            <a:r>
              <a:rPr lang="fr-FR" dirty="0"/>
              <a:t>30/01/2026</a:t>
            </a:r>
          </a:p>
        </p:txBody>
      </p:sp>
    </p:spTree>
    <p:extLst>
      <p:ext uri="{BB962C8B-B14F-4D97-AF65-F5344CB8AC3E}">
        <p14:creationId xmlns:p14="http://schemas.microsoft.com/office/powerpoint/2010/main" val="754106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420414" y="169330"/>
            <a:ext cx="10801350" cy="612775"/>
          </a:xfrm>
        </p:spPr>
        <p:txBody>
          <a:bodyPr/>
          <a:lstStyle/>
          <a:p>
            <a:r>
              <a:rPr lang="fr-FR" dirty="0"/>
              <a:t>GANIL : INB et ZRR</a:t>
            </a:r>
          </a:p>
        </p:txBody>
      </p:sp>
      <p:sp>
        <p:nvSpPr>
          <p:cNvPr id="18" name="Espace réservé du contenu 17"/>
          <p:cNvSpPr>
            <a:spLocks noGrp="1"/>
          </p:cNvSpPr>
          <p:nvPr>
            <p:ph idx="1"/>
          </p:nvPr>
        </p:nvSpPr>
        <p:spPr>
          <a:xfrm>
            <a:off x="420414" y="782105"/>
            <a:ext cx="11592910" cy="5955026"/>
          </a:xfrm>
        </p:spPr>
        <p:txBody>
          <a:bodyPr>
            <a:normAutofit/>
          </a:bodyPr>
          <a:lstStyle/>
          <a:p>
            <a:pPr marL="285750" indent="-285750">
              <a:buFont typeface="Arial" panose="020B0604020202020204" pitchFamily="34" charset="0"/>
              <a:buChar char="•"/>
            </a:pPr>
            <a:r>
              <a:rPr lang="fr-FR" sz="1800" dirty="0"/>
              <a:t>GANIL = INB (Installation Nucléaire de base) et ZRR (zone à régime restrictif) = Laboratoire de recherche et non une CNPE ou un centre de traitement des déchets</a:t>
            </a:r>
          </a:p>
          <a:p>
            <a:pPr marL="285750" indent="-285750">
              <a:buFont typeface="Arial" panose="020B0604020202020204" pitchFamily="34" charset="0"/>
              <a:buChar char="•"/>
            </a:pPr>
            <a:r>
              <a:rPr lang="fr-FR" sz="1800" dirty="0"/>
              <a:t>Démystifions ces termes :</a:t>
            </a:r>
          </a:p>
          <a:p>
            <a:pPr marL="971550" lvl="1" indent="-285750"/>
            <a:r>
              <a:rPr lang="fr-FR" sz="1800" dirty="0"/>
              <a:t>Les travailleurs du nucléaire du GANIL </a:t>
            </a:r>
            <a:r>
              <a:rPr lang="fr-FR" sz="1900" b="1" dirty="0">
                <a:solidFill>
                  <a:schemeClr val="accent2"/>
                </a:solidFill>
                <a:ea typeface="+mj-ea"/>
              </a:rPr>
              <a:t>moins exposés sur une année qu’une personne qui fait un panoramique dentaire ou qui part une semaine en vacances à la montagne!</a:t>
            </a:r>
          </a:p>
          <a:p>
            <a:pPr marL="971550" lvl="1" indent="-285750"/>
            <a:endParaRPr lang="fr-FR" sz="1800" dirty="0"/>
          </a:p>
          <a:p>
            <a:pPr marL="971550" lvl="1" indent="-285750"/>
            <a:endParaRPr lang="fr-FR" sz="1800" dirty="0"/>
          </a:p>
          <a:p>
            <a:pPr marL="971550" lvl="1" indent="-285750"/>
            <a:endParaRPr lang="fr-FR" sz="1800" dirty="0"/>
          </a:p>
          <a:p>
            <a:pPr marL="971550" lvl="1" indent="-285750"/>
            <a:endParaRPr lang="fr-FR" sz="1800" dirty="0"/>
          </a:p>
          <a:p>
            <a:pPr marL="971550" lvl="1" indent="-285750">
              <a:spcBef>
                <a:spcPts val="0"/>
              </a:spcBef>
            </a:pPr>
            <a:r>
              <a:rPr lang="fr-FR" sz="1800" dirty="0"/>
              <a:t>Peu d’intervention à enjeu radiologique sur le site au regard des risques. </a:t>
            </a:r>
          </a:p>
          <a:p>
            <a:pPr lvl="1" indent="0">
              <a:spcBef>
                <a:spcPts val="0"/>
              </a:spcBef>
              <a:buNone/>
            </a:pPr>
            <a:r>
              <a:rPr lang="fr-FR" sz="1800" dirty="0"/>
              <a:t>	Si tel est le cas, GANIL fait appel à des entreprises spécialisées uniquement.</a:t>
            </a:r>
          </a:p>
          <a:p>
            <a:pPr marL="971550" lvl="1" indent="-285750"/>
            <a:r>
              <a:rPr lang="fr-FR" sz="1800" dirty="0"/>
              <a:t>Pour le reste des interventions, certains </a:t>
            </a:r>
            <a:r>
              <a:rPr lang="fr-FR" sz="1800" dirty="0" err="1"/>
              <a:t>pré-requis</a:t>
            </a:r>
            <a:r>
              <a:rPr lang="fr-FR" sz="1800" dirty="0"/>
              <a:t> sont demandés.</a:t>
            </a:r>
          </a:p>
          <a:p>
            <a:pPr lvl="1" indent="0">
              <a:buNone/>
            </a:pPr>
            <a:endParaRPr lang="fr-FR" sz="1800" dirty="0"/>
          </a:p>
          <a:p>
            <a:pPr marL="285750" indent="-285750">
              <a:buFont typeface="Arial" panose="020B0604020202020204" pitchFamily="34" charset="0"/>
              <a:buChar char="•"/>
            </a:pPr>
            <a:r>
              <a:rPr lang="fr-FR" sz="1800" dirty="0"/>
              <a:t>Si anticipation et échanges au préalable de l’intervention, pas d’attente longue en entrée de site ou de blocage comme sur certaines autres INB.</a:t>
            </a:r>
          </a:p>
          <a:p>
            <a:pPr marL="971550" lvl="1" indent="-285750"/>
            <a:r>
              <a:rPr lang="fr-FR" sz="1800" dirty="0"/>
              <a:t>Après la première intervention, les accès sont plus simples et plus rapides à organiser</a:t>
            </a:r>
          </a:p>
        </p:txBody>
      </p:sp>
      <p:sp>
        <p:nvSpPr>
          <p:cNvPr id="5" name="Espace réservé du pied de page 4">
            <a:extLst>
              <a:ext uri="{FF2B5EF4-FFF2-40B4-BE49-F238E27FC236}">
                <a16:creationId xmlns:a16="http://schemas.microsoft.com/office/drawing/2014/main" id="{6D635BC3-97D4-247D-A8C3-873DDDCD8AE8}"/>
              </a:ext>
            </a:extLst>
          </p:cNvPr>
          <p:cNvSpPr>
            <a:spLocks noGrp="1"/>
          </p:cNvSpPr>
          <p:nvPr>
            <p:ph type="ftr" sz="quarter" idx="11"/>
          </p:nvPr>
        </p:nvSpPr>
        <p:spPr/>
        <p:txBody>
          <a:bodyPr/>
          <a:lstStyle/>
          <a:p>
            <a:r>
              <a:rPr lang="fr-FR" dirty="0"/>
              <a:t>30/01/2026</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530" y="2577789"/>
            <a:ext cx="2319339" cy="118182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483" y="2577789"/>
            <a:ext cx="2150535" cy="2150535"/>
          </a:xfrm>
          <a:prstGeom prst="rect">
            <a:avLst/>
          </a:prstGeom>
        </p:spPr>
      </p:pic>
    </p:spTree>
    <p:extLst>
      <p:ext uri="{BB962C8B-B14F-4D97-AF65-F5344CB8AC3E}">
        <p14:creationId xmlns:p14="http://schemas.microsoft.com/office/powerpoint/2010/main" val="1468507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1ABD5C8-045D-AE84-5511-C150D7D01FDF}"/>
              </a:ext>
            </a:extLst>
          </p:cNvPr>
          <p:cNvSpPr>
            <a:spLocks noGrp="1"/>
          </p:cNvSpPr>
          <p:nvPr>
            <p:ph type="title"/>
          </p:nvPr>
        </p:nvSpPr>
        <p:spPr>
          <a:xfrm>
            <a:off x="382058" y="12949"/>
            <a:ext cx="10801350" cy="1141413"/>
          </a:xfrm>
        </p:spPr>
        <p:txBody>
          <a:bodyPr/>
          <a:lstStyle/>
          <a:p>
            <a:r>
              <a:rPr lang="fr-FR" dirty="0"/>
              <a:t>ZRR : Zone à régime </a:t>
            </a:r>
            <a:r>
              <a:rPr lang="fr-FR" dirty="0" smtClean="0"/>
              <a:t>restrictif</a:t>
            </a:r>
            <a:endParaRPr lang="fr-FR" dirty="0"/>
          </a:p>
        </p:txBody>
      </p:sp>
      <p:sp>
        <p:nvSpPr>
          <p:cNvPr id="2" name="Espace réservé du contenu 1"/>
          <p:cNvSpPr>
            <a:spLocks noGrp="1"/>
          </p:cNvSpPr>
          <p:nvPr>
            <p:ph sz="half" idx="1"/>
          </p:nvPr>
        </p:nvSpPr>
        <p:spPr>
          <a:xfrm>
            <a:off x="593725" y="894291"/>
            <a:ext cx="10971742" cy="5328709"/>
          </a:xfrm>
        </p:spPr>
        <p:txBody>
          <a:bodyPr>
            <a:normAutofit/>
          </a:bodyPr>
          <a:lstStyle/>
          <a:p>
            <a:pPr marL="285750" indent="-285750">
              <a:buFont typeface="Arial" panose="020B0604020202020204" pitchFamily="34" charset="0"/>
              <a:buChar char="•"/>
            </a:pPr>
            <a:r>
              <a:rPr lang="fr-FR" sz="1800" dirty="0"/>
              <a:t>ZRR : périmètre au sein d’un établissement dans lequel il y a un accès réglementé dans le cadre de la protection du potentiel scientifique et technique</a:t>
            </a:r>
          </a:p>
          <a:p>
            <a:pPr marL="285750" indent="-285750">
              <a:buFont typeface="Arial" panose="020B0604020202020204" pitchFamily="34" charset="0"/>
              <a:buChar char="•"/>
            </a:pPr>
            <a:r>
              <a:rPr lang="fr-FR" sz="1800" dirty="0"/>
              <a:t>Concrètement au GANIL :</a:t>
            </a:r>
          </a:p>
          <a:p>
            <a:pPr marL="971550" lvl="1" indent="-285750"/>
            <a:r>
              <a:rPr lang="fr-FR" sz="1800" dirty="0"/>
              <a:t>Zone INB concernée et certains lieux limités en dehors de la zone INB (hall D…)</a:t>
            </a:r>
          </a:p>
          <a:p>
            <a:pPr marL="285750" indent="-285750">
              <a:buFont typeface="Arial" panose="020B0604020202020204" pitchFamily="34" charset="0"/>
              <a:buChar char="•"/>
            </a:pPr>
            <a:endParaRPr lang="fr-FR" sz="1800" dirty="0"/>
          </a:p>
          <a:p>
            <a:pPr marL="285750" indent="-285750">
              <a:buFont typeface="Arial" panose="020B0604020202020204" pitchFamily="34" charset="0"/>
              <a:buChar char="•"/>
            </a:pPr>
            <a:r>
              <a:rPr lang="fr-FR" sz="1800" b="1" dirty="0">
                <a:solidFill>
                  <a:schemeClr val="accent2"/>
                </a:solidFill>
                <a:ea typeface="+mj-ea"/>
              </a:rPr>
              <a:t>Pour intervenir :</a:t>
            </a:r>
          </a:p>
          <a:p>
            <a:pPr marL="285750" indent="-285750">
              <a:buFont typeface="Arial" panose="020B0604020202020204" pitchFamily="34" charset="0"/>
              <a:buChar char="•"/>
            </a:pPr>
            <a:r>
              <a:rPr lang="fr-FR" sz="1800" dirty="0"/>
              <a:t>Renseigner le formulaire de demande d’accès à la ZRR fourni par le GANIL : enquête préalable</a:t>
            </a:r>
          </a:p>
          <a:p>
            <a:pPr marL="285750" indent="-285750">
              <a:buFont typeface="Arial" panose="020B0604020202020204" pitchFamily="34" charset="0"/>
              <a:buChar char="•"/>
            </a:pPr>
            <a:r>
              <a:rPr lang="fr-FR" sz="1800" dirty="0"/>
              <a:t>Envoi au Haut fonctionnaire </a:t>
            </a:r>
            <a:r>
              <a:rPr lang="fr-FR" sz="1800" dirty="0" smtClean="0"/>
              <a:t>de Défense</a:t>
            </a:r>
            <a:endParaRPr lang="fr-FR" sz="1800" dirty="0"/>
          </a:p>
          <a:p>
            <a:pPr marL="285750" indent="-285750">
              <a:buFont typeface="Arial" panose="020B0604020202020204" pitchFamily="34" charset="0"/>
              <a:buChar char="•"/>
            </a:pPr>
            <a:r>
              <a:rPr lang="fr-FR" sz="1800" dirty="0"/>
              <a:t>Délai </a:t>
            </a:r>
            <a:r>
              <a:rPr lang="fr-FR" sz="1800" u="sng" dirty="0"/>
              <a:t>de 2 mois maximum d’instruction</a:t>
            </a:r>
          </a:p>
        </p:txBody>
      </p:sp>
      <p:sp>
        <p:nvSpPr>
          <p:cNvPr id="8" name="Espace réservé du pied de page 7">
            <a:extLst>
              <a:ext uri="{FF2B5EF4-FFF2-40B4-BE49-F238E27FC236}">
                <a16:creationId xmlns:a16="http://schemas.microsoft.com/office/drawing/2014/main" id="{94E16067-D35E-7FE1-217A-346AFC84F76A}"/>
              </a:ext>
            </a:extLst>
          </p:cNvPr>
          <p:cNvSpPr>
            <a:spLocks noGrp="1"/>
          </p:cNvSpPr>
          <p:nvPr>
            <p:ph type="ftr" sz="quarter" idx="11"/>
          </p:nvPr>
        </p:nvSpPr>
        <p:spPr/>
        <p:txBody>
          <a:bodyPr/>
          <a:lstStyle/>
          <a:p>
            <a:r>
              <a:rPr lang="fr-FR" dirty="0"/>
              <a:t>30/01/2026</a:t>
            </a:r>
          </a:p>
        </p:txBody>
      </p:sp>
    </p:spTree>
    <p:extLst>
      <p:ext uri="{BB962C8B-B14F-4D97-AF65-F5344CB8AC3E}">
        <p14:creationId xmlns:p14="http://schemas.microsoft.com/office/powerpoint/2010/main" val="846629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half" idx="1"/>
          </p:nvPr>
        </p:nvSpPr>
        <p:spPr>
          <a:xfrm>
            <a:off x="270933" y="931333"/>
            <a:ext cx="11540067" cy="5520267"/>
          </a:xfrm>
        </p:spPr>
        <p:txBody>
          <a:bodyPr>
            <a:normAutofit/>
          </a:bodyPr>
          <a:lstStyle/>
          <a:p>
            <a:pPr marL="285750" indent="-285750">
              <a:buFont typeface="Arial" panose="020B0604020202020204" pitchFamily="34" charset="0"/>
              <a:buChar char="•"/>
            </a:pPr>
            <a:r>
              <a:rPr lang="fr-FR" sz="1800" b="1" dirty="0">
                <a:solidFill>
                  <a:schemeClr val="accent2"/>
                </a:solidFill>
                <a:ea typeface="+mj-ea"/>
              </a:rPr>
              <a:t>Régime de principe</a:t>
            </a:r>
          </a:p>
          <a:p>
            <a:pPr marL="285750" indent="-285750">
              <a:spcAft>
                <a:spcPts val="600"/>
              </a:spcAft>
              <a:buFont typeface="Arial" panose="020B0604020202020204" pitchFamily="34" charset="0"/>
              <a:buChar char="•"/>
            </a:pPr>
            <a:r>
              <a:rPr lang="fr-FR" sz="1800" b="1" dirty="0"/>
              <a:t>Avoir un Conseiller en </a:t>
            </a:r>
            <a:r>
              <a:rPr lang="fr-FR" sz="1800" b="1" dirty="0" err="1"/>
              <a:t>RadioProtection</a:t>
            </a:r>
            <a:r>
              <a:rPr lang="fr-FR" sz="1800" b="1" dirty="0"/>
              <a:t> (CRP)</a:t>
            </a:r>
          </a:p>
          <a:p>
            <a:pPr marL="971550" lvl="1" indent="-285750">
              <a:spcBef>
                <a:spcPts val="0"/>
              </a:spcBef>
            </a:pPr>
            <a:r>
              <a:rPr lang="fr-FR" sz="1800" dirty="0"/>
              <a:t>Personne formée au sein de l’entreprise extérieure (certificat à fournir)</a:t>
            </a:r>
          </a:p>
          <a:p>
            <a:pPr lvl="1" indent="0">
              <a:spcBef>
                <a:spcPts val="0"/>
              </a:spcBef>
              <a:spcAft>
                <a:spcPts val="600"/>
              </a:spcAft>
              <a:buNone/>
            </a:pPr>
            <a:r>
              <a:rPr lang="fr-FR" sz="1800" dirty="0"/>
              <a:t>	Niveau 2 secteur industrie</a:t>
            </a:r>
          </a:p>
          <a:p>
            <a:pPr marL="971550" lvl="1" indent="-285750">
              <a:spcBef>
                <a:spcPts val="0"/>
              </a:spcBef>
            </a:pPr>
            <a:r>
              <a:rPr lang="fr-FR" sz="1800" dirty="0"/>
              <a:t>Organisme compétent en Radioprotection en tant que sous-traitant </a:t>
            </a:r>
          </a:p>
          <a:p>
            <a:pPr lvl="1" indent="0">
              <a:spcBef>
                <a:spcPts val="0"/>
              </a:spcBef>
              <a:buNone/>
            </a:pPr>
            <a:r>
              <a:rPr lang="fr-FR" sz="1800" dirty="0"/>
              <a:t>	(par exemple </a:t>
            </a:r>
            <a:r>
              <a:rPr lang="fr-FR" sz="1800" dirty="0" err="1"/>
              <a:t>Arapro</a:t>
            </a:r>
            <a:r>
              <a:rPr lang="fr-FR" sz="1800" dirty="0"/>
              <a:t>)</a:t>
            </a:r>
          </a:p>
          <a:p>
            <a:pPr marL="285750" indent="-285750">
              <a:buFont typeface="Arial" panose="020B0604020202020204" pitchFamily="34" charset="0"/>
              <a:buChar char="•"/>
            </a:pPr>
            <a:r>
              <a:rPr lang="fr-FR" sz="1800" b="1" dirty="0"/>
              <a:t>Avoir suivi la formation sécurité et radioprotection du GANIL </a:t>
            </a:r>
          </a:p>
          <a:p>
            <a:pPr marL="971550" lvl="1" indent="-285750"/>
            <a:r>
              <a:rPr lang="fr-FR" sz="1800" dirty="0"/>
              <a:t>Durée ½ journée – validité : 3 ans</a:t>
            </a:r>
          </a:p>
          <a:p>
            <a:pPr marL="971550" lvl="1" indent="-285750">
              <a:spcAft>
                <a:spcPts val="600"/>
              </a:spcAft>
            </a:pPr>
            <a:r>
              <a:rPr lang="fr-FR" sz="1800" dirty="0"/>
              <a:t>Planning site internet du GANIL dans l’onglet « Entreprises extérieures »</a:t>
            </a:r>
          </a:p>
          <a:p>
            <a:pPr marL="285750" indent="-285750">
              <a:spcBef>
                <a:spcPts val="600"/>
              </a:spcBef>
              <a:buFont typeface="Arial" panose="020B0604020202020204" pitchFamily="34" charset="0"/>
              <a:buChar char="•"/>
            </a:pPr>
            <a:r>
              <a:rPr lang="fr-FR" sz="1800" b="1" dirty="0"/>
              <a:t>Disposer d’un suivi dosimétrique </a:t>
            </a:r>
            <a:r>
              <a:rPr lang="fr-FR" sz="1800" dirty="0"/>
              <a:t>: </a:t>
            </a:r>
          </a:p>
          <a:p>
            <a:pPr marL="971550" lvl="1" indent="-285750"/>
            <a:r>
              <a:rPr lang="fr-FR" sz="1800" dirty="0"/>
              <a:t>environ 9 € HT le dosimètre trimestriel nominatif</a:t>
            </a:r>
          </a:p>
          <a:p>
            <a:pPr marL="971550" lvl="1" indent="-285750"/>
            <a:r>
              <a:rPr lang="fr-FR" sz="1800" dirty="0"/>
              <a:t>2 fournisseurs nationaux accrédités : </a:t>
            </a:r>
            <a:r>
              <a:rPr lang="fr-FR" sz="1800" dirty="0" err="1"/>
              <a:t>Landauer</a:t>
            </a:r>
            <a:r>
              <a:rPr lang="fr-FR" sz="1800" dirty="0"/>
              <a:t> et CEA Dosimétrie</a:t>
            </a:r>
          </a:p>
          <a:p>
            <a:pPr marL="285750" indent="-285750">
              <a:spcAft>
                <a:spcPts val="600"/>
              </a:spcAft>
              <a:buFont typeface="Arial" panose="020B0604020202020204" pitchFamily="34" charset="0"/>
              <a:buChar char="•"/>
            </a:pPr>
            <a:r>
              <a:rPr lang="fr-FR" sz="1800" b="1" dirty="0"/>
              <a:t>Avoir du personnel de catégorie B </a:t>
            </a:r>
            <a:r>
              <a:rPr lang="fr-FR" sz="1800" b="1" dirty="0" smtClean="0"/>
              <a:t>a </a:t>
            </a:r>
            <a:r>
              <a:rPr lang="fr-FR" sz="1800" b="1" dirty="0"/>
              <a:t>minima (travailleur du nucléaire)</a:t>
            </a:r>
          </a:p>
          <a:p>
            <a:pPr marL="971550" lvl="1" indent="-285750">
              <a:spcBef>
                <a:spcPts val="0"/>
              </a:spcBef>
            </a:pPr>
            <a:r>
              <a:rPr lang="fr-FR" sz="1800" dirty="0"/>
              <a:t>Suivi médical renforcé par un médecin spécialisé : possibilité via le </a:t>
            </a:r>
          </a:p>
          <a:p>
            <a:pPr lvl="1" indent="0">
              <a:spcBef>
                <a:spcPts val="0"/>
              </a:spcBef>
              <a:buNone/>
            </a:pPr>
            <a:r>
              <a:rPr lang="fr-FR" sz="1800" dirty="0"/>
              <a:t>	médecin du GANIL si convention (250 €/visite)</a:t>
            </a:r>
          </a:p>
        </p:txBody>
      </p:sp>
      <p:sp>
        <p:nvSpPr>
          <p:cNvPr id="4" name="Espace réservé du pied de page 3"/>
          <p:cNvSpPr>
            <a:spLocks noGrp="1"/>
          </p:cNvSpPr>
          <p:nvPr>
            <p:ph type="ftr" sz="quarter" idx="11"/>
          </p:nvPr>
        </p:nvSpPr>
        <p:spPr/>
        <p:txBody>
          <a:bodyPr/>
          <a:lstStyle/>
          <a:p>
            <a:r>
              <a:rPr lang="fr-FR" dirty="0"/>
              <a:t>30/01/2026</a:t>
            </a:r>
          </a:p>
        </p:txBody>
      </p:sp>
      <p:sp>
        <p:nvSpPr>
          <p:cNvPr id="5" name="Titre 4"/>
          <p:cNvSpPr>
            <a:spLocks noGrp="1"/>
          </p:cNvSpPr>
          <p:nvPr>
            <p:ph type="title"/>
          </p:nvPr>
        </p:nvSpPr>
        <p:spPr>
          <a:xfrm>
            <a:off x="509058" y="159809"/>
            <a:ext cx="10801350" cy="612775"/>
          </a:xfrm>
        </p:spPr>
        <p:txBody>
          <a:bodyPr/>
          <a:lstStyle/>
          <a:p>
            <a:r>
              <a:rPr lang="fr-FR" dirty="0" err="1"/>
              <a:t>Pré-requis</a:t>
            </a:r>
            <a:r>
              <a:rPr lang="fr-FR" dirty="0"/>
              <a:t> pour accéder en INB</a:t>
            </a:r>
          </a:p>
        </p:txBody>
      </p:sp>
      <p:sp>
        <p:nvSpPr>
          <p:cNvPr id="7" name="Rectangle 6"/>
          <p:cNvSpPr/>
          <p:nvPr/>
        </p:nvSpPr>
        <p:spPr>
          <a:xfrm>
            <a:off x="8619067" y="1009869"/>
            <a:ext cx="3344333" cy="1837267"/>
          </a:xfrm>
          <a:prstGeom prst="wedgeRectCallout">
            <a:avLst>
              <a:gd name="adj1" fmla="val -72374"/>
              <a:gd name="adj2" fmla="val -33035"/>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Pour toute question ou accompagnement </a:t>
            </a:r>
          </a:p>
          <a:p>
            <a:pPr algn="ctr"/>
            <a:r>
              <a:rPr lang="fr-FR" b="1" dirty="0"/>
              <a:t>CRP du GANIL et chef SPR : Mathieu DUPUIS </a:t>
            </a:r>
            <a:r>
              <a:rPr lang="fr-FR" b="1" dirty="0">
                <a:hlinkClick r:id="rId2"/>
              </a:rPr>
              <a:t>mathieu.dupuis@ganil.fr</a:t>
            </a:r>
            <a:r>
              <a:rPr lang="fr-FR" b="1" dirty="0"/>
              <a:t> ou </a:t>
            </a:r>
          </a:p>
          <a:p>
            <a:pPr algn="ctr"/>
            <a:r>
              <a:rPr lang="fr-FR" b="1" dirty="0"/>
              <a:t>Permanence SPR : 02.31.45.47.13</a:t>
            </a:r>
          </a:p>
        </p:txBody>
      </p:sp>
      <p:sp>
        <p:nvSpPr>
          <p:cNvPr id="8" name="Rectangle 7"/>
          <p:cNvSpPr/>
          <p:nvPr/>
        </p:nvSpPr>
        <p:spPr>
          <a:xfrm>
            <a:off x="8619066" y="4480734"/>
            <a:ext cx="3344333" cy="1837267"/>
          </a:xfrm>
          <a:prstGeom prst="wedgeRectCallout">
            <a:avLst>
              <a:gd name="adj1" fmla="val -62004"/>
              <a:gd name="adj2" fmla="val 12158"/>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Pour toute question ou accompagnement </a:t>
            </a:r>
          </a:p>
          <a:p>
            <a:pPr algn="ctr"/>
            <a:r>
              <a:rPr lang="fr-FR" b="1" dirty="0"/>
              <a:t>Service de Prévention et de Santé au Travail </a:t>
            </a:r>
            <a:r>
              <a:rPr lang="fr-FR" b="1" dirty="0">
                <a:hlinkClick r:id="rId3"/>
              </a:rPr>
              <a:t>secretariat.medical@ganil.fr</a:t>
            </a:r>
            <a:endParaRPr lang="fr-FR" b="1" dirty="0"/>
          </a:p>
          <a:p>
            <a:pPr algn="ctr"/>
            <a:r>
              <a:rPr lang="fr-FR" b="1" dirty="0"/>
              <a:t>ou 02.31.45.45.45</a:t>
            </a:r>
          </a:p>
        </p:txBody>
      </p:sp>
    </p:spTree>
    <p:extLst>
      <p:ext uri="{BB962C8B-B14F-4D97-AF65-F5344CB8AC3E}">
        <p14:creationId xmlns:p14="http://schemas.microsoft.com/office/powerpoint/2010/main" val="395775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endParaRPr lang="fr-FR"/>
          </a:p>
        </p:txBody>
      </p:sp>
      <p:sp>
        <p:nvSpPr>
          <p:cNvPr id="4" name="Titre 4"/>
          <p:cNvSpPr txBox="1">
            <a:spLocks/>
          </p:cNvSpPr>
          <p:nvPr/>
        </p:nvSpPr>
        <p:spPr>
          <a:xfrm>
            <a:off x="330383" y="149299"/>
            <a:ext cx="10801350" cy="612775"/>
          </a:xfrm>
          <a:prstGeom prst="rect">
            <a:avLst/>
          </a:prstGeom>
        </p:spPr>
        <p:txBody>
          <a:bodyPr/>
          <a:lst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fr-FR" sz="3200" dirty="0">
                <a:solidFill>
                  <a:schemeClr val="accent2"/>
                </a:solidFill>
              </a:rPr>
              <a:t>Intervenir au GANIL</a:t>
            </a:r>
          </a:p>
        </p:txBody>
      </p:sp>
      <p:sp>
        <p:nvSpPr>
          <p:cNvPr id="5" name="Espace réservé du contenu 1"/>
          <p:cNvSpPr txBox="1">
            <a:spLocks/>
          </p:cNvSpPr>
          <p:nvPr/>
        </p:nvSpPr>
        <p:spPr>
          <a:xfrm>
            <a:off x="270933" y="931333"/>
            <a:ext cx="7255933" cy="2410840"/>
          </a:xfrm>
          <a:prstGeom prst="rect">
            <a:avLst/>
          </a:prstGeom>
        </p:spPr>
        <p:txBody>
          <a:bodyPr>
            <a:normAutofit lnSpcReduction="10000"/>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sz="1800" b="1" dirty="0">
                <a:solidFill>
                  <a:schemeClr val="accent2"/>
                </a:solidFill>
                <a:ea typeface="+mj-ea"/>
              </a:rPr>
              <a:t>Régime de principe quelque soit la zone</a:t>
            </a:r>
          </a:p>
          <a:p>
            <a:pPr marL="285750" indent="-285750">
              <a:buFont typeface="Arial" panose="020B0604020202020204" pitchFamily="34" charset="0"/>
              <a:buChar char="•"/>
            </a:pPr>
            <a:r>
              <a:rPr lang="fr-FR" sz="1800" dirty="0"/>
              <a:t>Avis de rendez-vous préparés par votre interlocuteur GANIL + autorisation d’accès pour l’INB</a:t>
            </a:r>
          </a:p>
          <a:p>
            <a:pPr marL="285750" indent="-285750">
              <a:buFont typeface="Arial" panose="020B0604020202020204" pitchFamily="34" charset="0"/>
              <a:buChar char="•"/>
            </a:pPr>
            <a:r>
              <a:rPr lang="fr-FR" sz="1800" dirty="0"/>
              <a:t>Autorisation de travail réalisée par votre interlocuteur GANIL</a:t>
            </a:r>
          </a:p>
          <a:p>
            <a:pPr marL="285750" indent="-285750">
              <a:buFont typeface="Arial" panose="020B0604020202020204" pitchFamily="34" charset="0"/>
              <a:buChar char="•"/>
            </a:pPr>
            <a:r>
              <a:rPr lang="fr-FR" sz="1800" dirty="0"/>
              <a:t>Plan de prévention pour les interventions &gt; 400h ou pour les travaux dangereux selon le code du travail</a:t>
            </a:r>
          </a:p>
          <a:p>
            <a:pPr marL="285750" indent="-285750">
              <a:buFont typeface="Arial" panose="020B0604020202020204" pitchFamily="34" charset="0"/>
              <a:buChar char="•"/>
            </a:pPr>
            <a:r>
              <a:rPr lang="fr-FR" sz="1800" dirty="0"/>
              <a:t>Visites de chantier régulières</a:t>
            </a:r>
          </a:p>
          <a:p>
            <a:pPr marL="285750" indent="-285750">
              <a:buFont typeface="Arial" panose="020B0604020202020204" pitchFamily="34" charset="0"/>
              <a:buChar char="•"/>
            </a:pPr>
            <a:endParaRPr lang="fr-FR" sz="1800" dirty="0"/>
          </a:p>
        </p:txBody>
      </p:sp>
      <p:sp>
        <p:nvSpPr>
          <p:cNvPr id="6" name="Rectangle 5"/>
          <p:cNvSpPr/>
          <p:nvPr/>
        </p:nvSpPr>
        <p:spPr>
          <a:xfrm>
            <a:off x="8619067" y="1009869"/>
            <a:ext cx="3344333" cy="2248338"/>
          </a:xfrm>
          <a:prstGeom prst="wedgeRectCallout">
            <a:avLst>
              <a:gd name="adj1" fmla="val -91108"/>
              <a:gd name="adj2" fmla="val 2565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Pour toute question ou accompagnement </a:t>
            </a:r>
          </a:p>
          <a:p>
            <a:pPr algn="ctr"/>
            <a:r>
              <a:rPr lang="fr-FR" b="1" dirty="0"/>
              <a:t>Ingénieur Sécurité d’Etablissement : Yannick TANCRAY </a:t>
            </a:r>
            <a:r>
              <a:rPr lang="fr-FR" b="1" dirty="0">
                <a:hlinkClick r:id="rId2"/>
              </a:rPr>
              <a:t>yannick.tancray@ganil.fr</a:t>
            </a:r>
            <a:r>
              <a:rPr lang="fr-FR" b="1" dirty="0"/>
              <a:t> ou </a:t>
            </a:r>
          </a:p>
          <a:p>
            <a:pPr algn="ctr"/>
            <a:r>
              <a:rPr lang="fr-FR" b="1" dirty="0"/>
              <a:t>Permanence sécurité : 02.31.45.45.66</a:t>
            </a:r>
          </a:p>
        </p:txBody>
      </p:sp>
      <p:sp>
        <p:nvSpPr>
          <p:cNvPr id="7" name="Espace réservé du contenu 1"/>
          <p:cNvSpPr txBox="1">
            <a:spLocks/>
          </p:cNvSpPr>
          <p:nvPr/>
        </p:nvSpPr>
        <p:spPr>
          <a:xfrm>
            <a:off x="270933" y="3438050"/>
            <a:ext cx="11479633" cy="2784074"/>
          </a:xfrm>
          <a:prstGeom prst="rect">
            <a:avLst/>
          </a:prstGeom>
        </p:spPr>
        <p:txBody>
          <a:bodyPr>
            <a:norm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sz="1800" b="1" dirty="0">
                <a:solidFill>
                  <a:schemeClr val="accent2"/>
                </a:solidFill>
                <a:ea typeface="+mj-ea"/>
              </a:rPr>
              <a:t>Régime dérogatoire en INB : exceptionnel</a:t>
            </a:r>
          </a:p>
          <a:p>
            <a:pPr marL="285750" indent="-285750">
              <a:buFont typeface="Arial" panose="020B0604020202020204" pitchFamily="34" charset="0"/>
              <a:buChar char="•"/>
            </a:pPr>
            <a:r>
              <a:rPr lang="fr-FR" sz="1800" dirty="0"/>
              <a:t>Démarche allégée si l’intervention rentre dans ce cadre :</a:t>
            </a:r>
          </a:p>
          <a:p>
            <a:pPr marL="971550" lvl="1" indent="-285750"/>
            <a:r>
              <a:rPr lang="fr-FR" sz="1800" dirty="0"/>
              <a:t>Intervention de courte durée (&lt; à deux jours consécutifs)</a:t>
            </a:r>
          </a:p>
          <a:p>
            <a:pPr marL="971550" lvl="1" indent="-285750"/>
            <a:r>
              <a:rPr lang="fr-FR" sz="1800" dirty="0"/>
              <a:t>Intervention non répétitive</a:t>
            </a:r>
          </a:p>
          <a:p>
            <a:pPr marL="971550" lvl="1" indent="-285750"/>
            <a:r>
              <a:rPr lang="fr-FR" sz="1800" dirty="0"/>
              <a:t>Pas de personnel catégorisé au sein de l’entreprise</a:t>
            </a:r>
          </a:p>
          <a:p>
            <a:pPr marL="971550" lvl="1" indent="-285750"/>
            <a:r>
              <a:rPr lang="fr-FR" sz="1800" dirty="0"/>
              <a:t>Accompagnement par le donneur d’ordres GANIL ou le chargé d’intervention</a:t>
            </a:r>
          </a:p>
          <a:p>
            <a:pPr marL="971550" lvl="1" indent="-285750"/>
            <a:r>
              <a:rPr lang="fr-FR" sz="1800" dirty="0"/>
              <a:t>Pas d’accès dans certaines salles identifiées</a:t>
            </a:r>
          </a:p>
          <a:p>
            <a:pPr marL="971550" lvl="1" indent="-285750"/>
            <a:endParaRPr lang="fr-FR" sz="1800" dirty="0"/>
          </a:p>
          <a:p>
            <a:pPr marL="285750" indent="-285750">
              <a:buFont typeface="Arial" panose="020B0604020202020204" pitchFamily="34" charset="0"/>
              <a:buChar char="•"/>
            </a:pPr>
            <a:endParaRPr lang="fr-FR" sz="1800" dirty="0"/>
          </a:p>
        </p:txBody>
      </p:sp>
    </p:spTree>
    <p:extLst>
      <p:ext uri="{BB962C8B-B14F-4D97-AF65-F5344CB8AC3E}">
        <p14:creationId xmlns:p14="http://schemas.microsoft.com/office/powerpoint/2010/main" val="2033692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dirty="0"/>
              <a:t>30/01/2026</a:t>
            </a:r>
          </a:p>
        </p:txBody>
      </p:sp>
      <p:sp>
        <p:nvSpPr>
          <p:cNvPr id="3" name="Titre 4"/>
          <p:cNvSpPr txBox="1">
            <a:spLocks/>
          </p:cNvSpPr>
          <p:nvPr/>
        </p:nvSpPr>
        <p:spPr>
          <a:xfrm>
            <a:off x="321591" y="210845"/>
            <a:ext cx="10801350" cy="612775"/>
          </a:xfrm>
          <a:prstGeom prst="rect">
            <a:avLst/>
          </a:prstGeom>
        </p:spPr>
        <p:txBody>
          <a:bodyPr/>
          <a:lst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fr-FR" sz="3200" dirty="0">
                <a:solidFill>
                  <a:schemeClr val="accent2"/>
                </a:solidFill>
              </a:rPr>
              <a:t>Conclusion : </a:t>
            </a:r>
          </a:p>
        </p:txBody>
      </p:sp>
      <p:sp>
        <p:nvSpPr>
          <p:cNvPr id="4" name="Espace réservé du contenu 1"/>
          <p:cNvSpPr txBox="1">
            <a:spLocks/>
          </p:cNvSpPr>
          <p:nvPr/>
        </p:nvSpPr>
        <p:spPr>
          <a:xfrm>
            <a:off x="237066" y="1701799"/>
            <a:ext cx="11429999" cy="3962400"/>
          </a:xfrm>
          <a:prstGeom prst="rect">
            <a:avLst/>
          </a:prstGeom>
        </p:spPr>
        <p:txBody>
          <a:bodyPr>
            <a:norm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sz="1800" b="1" dirty="0">
                <a:solidFill>
                  <a:schemeClr val="accent2"/>
                </a:solidFill>
                <a:ea typeface="+mj-ea"/>
              </a:rPr>
              <a:t>Accompagnement et réponses aux questions </a:t>
            </a:r>
            <a:r>
              <a:rPr lang="fr-FR" sz="1800" b="1" u="sng" dirty="0">
                <a:solidFill>
                  <a:schemeClr val="accent2"/>
                </a:solidFill>
                <a:ea typeface="+mj-ea"/>
              </a:rPr>
              <a:t>avant, pendant et après intervention </a:t>
            </a:r>
            <a:r>
              <a:rPr lang="fr-FR" sz="1800" b="1" dirty="0">
                <a:solidFill>
                  <a:schemeClr val="accent2"/>
                </a:solidFill>
                <a:ea typeface="+mj-ea"/>
              </a:rPr>
              <a:t>grâce aux permanences techniques du GANIL</a:t>
            </a:r>
          </a:p>
          <a:p>
            <a:pPr marL="285750" indent="-285750">
              <a:buFont typeface="Arial" panose="020B0604020202020204" pitchFamily="34" charset="0"/>
              <a:buChar char="•"/>
            </a:pPr>
            <a:r>
              <a:rPr lang="fr-FR" sz="1800" dirty="0">
                <a:ea typeface="+mj-ea"/>
              </a:rPr>
              <a:t>Identifier ses interlocuteurs GANIL facilite la gestion d’un éventuel incident sans trop d’incidence sur le temps d’intervention.</a:t>
            </a:r>
          </a:p>
          <a:p>
            <a:pPr marL="285750" indent="-285750">
              <a:buFont typeface="Arial" panose="020B0604020202020204" pitchFamily="34" charset="0"/>
              <a:buChar char="•"/>
            </a:pPr>
            <a:r>
              <a:rPr lang="fr-FR" sz="1800" b="1" dirty="0">
                <a:solidFill>
                  <a:schemeClr val="accent2"/>
                </a:solidFill>
                <a:ea typeface="+mj-ea"/>
              </a:rPr>
              <a:t>Le temps passé lors de votre première venue au GANIL facilitera vos accès futurs dans le cadre d’autres interventions.</a:t>
            </a:r>
          </a:p>
          <a:p>
            <a:pPr marL="285750" indent="-285750">
              <a:buFont typeface="Arial" panose="020B0604020202020204" pitchFamily="34" charset="0"/>
              <a:buChar char="•"/>
            </a:pPr>
            <a:r>
              <a:rPr lang="fr-FR" sz="1800" b="1" dirty="0">
                <a:solidFill>
                  <a:schemeClr val="accent2"/>
                </a:solidFill>
                <a:ea typeface="+mj-ea"/>
              </a:rPr>
              <a:t>Rien d’insurmontable : Le </a:t>
            </a:r>
            <a:r>
              <a:rPr lang="fr-FR" sz="1800" b="1" dirty="0" err="1">
                <a:solidFill>
                  <a:schemeClr val="accent2"/>
                </a:solidFill>
                <a:ea typeface="+mj-ea"/>
              </a:rPr>
              <a:t>Ganil</a:t>
            </a:r>
            <a:r>
              <a:rPr lang="fr-FR" sz="1800" b="1" dirty="0">
                <a:solidFill>
                  <a:schemeClr val="accent2"/>
                </a:solidFill>
                <a:ea typeface="+mj-ea"/>
              </a:rPr>
              <a:t> en quelques chiffres</a:t>
            </a:r>
          </a:p>
          <a:p>
            <a:pPr marL="971550" lvl="1" indent="-285750"/>
            <a:r>
              <a:rPr lang="fr-FR" sz="1800" dirty="0">
                <a:ea typeface="+mj-ea"/>
              </a:rPr>
              <a:t>Nombre moyen d’interventions d’entreprises sur une journée : une vingtaine d’entreprises soit environ une cinquantaine d’intervenants</a:t>
            </a:r>
          </a:p>
          <a:p>
            <a:pPr marL="1428750" lvl="2" indent="-285750"/>
            <a:endParaRPr lang="fr-FR" sz="1600" dirty="0">
              <a:ea typeface="+mj-ea"/>
            </a:endParaRPr>
          </a:p>
          <a:p>
            <a:pPr marL="971550" lvl="1" indent="-285750"/>
            <a:endParaRPr lang="fr-FR" sz="1800" b="1" dirty="0">
              <a:ea typeface="+mj-ea"/>
            </a:endParaRPr>
          </a:p>
          <a:p>
            <a:pPr marL="285750" indent="-285750">
              <a:buFont typeface="Arial" panose="020B0604020202020204" pitchFamily="34" charset="0"/>
              <a:buChar char="•"/>
            </a:pPr>
            <a:endParaRPr lang="fr-FR" sz="1800" dirty="0"/>
          </a:p>
        </p:txBody>
      </p:sp>
    </p:spTree>
    <p:extLst>
      <p:ext uri="{BB962C8B-B14F-4D97-AF65-F5344CB8AC3E}">
        <p14:creationId xmlns:p14="http://schemas.microsoft.com/office/powerpoint/2010/main" val="2401073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pPr algn="ctr"/>
            <a:r>
              <a:rPr lang="fr-FR" dirty="0"/>
              <a:t>Rencontre </a:t>
            </a:r>
            <a:r>
              <a:rPr lang="fr-FR" dirty="0" err="1"/>
              <a:t>entreprises@GANIL</a:t>
            </a:r>
            <a:r>
              <a:rPr lang="fr-FR" dirty="0"/>
              <a:t/>
            </a:r>
            <a:br>
              <a:rPr lang="fr-FR" dirty="0"/>
            </a:br>
            <a:r>
              <a:rPr lang="fr-FR" dirty="0"/>
              <a:t/>
            </a:r>
            <a:br>
              <a:rPr lang="fr-FR" dirty="0"/>
            </a:br>
            <a:r>
              <a:rPr lang="fr-FR" dirty="0"/>
              <a:t>Nouveaux fournisseurs, Nouvelles opportunités</a:t>
            </a:r>
          </a:p>
        </p:txBody>
      </p:sp>
      <p:sp>
        <p:nvSpPr>
          <p:cNvPr id="8" name="Espace réservé du texte 7"/>
          <p:cNvSpPr>
            <a:spLocks noGrp="1"/>
          </p:cNvSpPr>
          <p:nvPr>
            <p:ph type="body" idx="1"/>
          </p:nvPr>
        </p:nvSpPr>
        <p:spPr/>
        <p:txBody>
          <a:bodyPr/>
          <a:lstStyle/>
          <a:p>
            <a:r>
              <a:rPr lang="fr-FR" dirty="0"/>
              <a:t>En collaboration avec la CCI Caen Normandie    </a:t>
            </a:r>
          </a:p>
        </p:txBody>
      </p:sp>
      <p:sp>
        <p:nvSpPr>
          <p:cNvPr id="9" name="Espace réservé du pied de page 8"/>
          <p:cNvSpPr>
            <a:spLocks noGrp="1"/>
          </p:cNvSpPr>
          <p:nvPr>
            <p:ph type="ftr" sz="quarter" idx="11"/>
          </p:nvPr>
        </p:nvSpPr>
        <p:spPr/>
        <p:txBody>
          <a:bodyPr/>
          <a:lstStyle/>
          <a:p>
            <a:r>
              <a:rPr lang="fr-FR" dirty="0"/>
              <a:t>30/01/2026</a:t>
            </a:r>
          </a:p>
        </p:txBody>
      </p:sp>
      <p:pic>
        <p:nvPicPr>
          <p:cNvPr id="2" name="Image 1"/>
          <p:cNvPicPr>
            <a:picLocks noChangeAspect="1"/>
          </p:cNvPicPr>
          <p:nvPr/>
        </p:nvPicPr>
        <p:blipFill>
          <a:blip r:embed="rId2"/>
          <a:stretch>
            <a:fillRect/>
          </a:stretch>
        </p:blipFill>
        <p:spPr>
          <a:xfrm>
            <a:off x="7944628" y="4963788"/>
            <a:ext cx="2607710" cy="698458"/>
          </a:xfrm>
          <a:prstGeom prst="rect">
            <a:avLst/>
          </a:prstGeom>
        </p:spPr>
      </p:pic>
    </p:spTree>
    <p:extLst>
      <p:ext uri="{BB962C8B-B14F-4D97-AF65-F5344CB8AC3E}">
        <p14:creationId xmlns:p14="http://schemas.microsoft.com/office/powerpoint/2010/main" val="4189856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dirty="0"/>
              <a:t>Exemples de prestations</a:t>
            </a:r>
            <a:br>
              <a:rPr lang="fr-FR" dirty="0"/>
            </a:br>
            <a:endParaRPr lang="fr-FR" dirty="0"/>
          </a:p>
        </p:txBody>
      </p:sp>
      <p:sp>
        <p:nvSpPr>
          <p:cNvPr id="8" name="Espace réservé du texte 7"/>
          <p:cNvSpPr>
            <a:spLocks noGrp="1"/>
          </p:cNvSpPr>
          <p:nvPr>
            <p:ph type="body" idx="1"/>
          </p:nvPr>
        </p:nvSpPr>
        <p:spPr/>
        <p:txBody>
          <a:bodyPr/>
          <a:lstStyle/>
          <a:p>
            <a:r>
              <a:rPr lang="fr-FR" dirty="0"/>
              <a:t>Romuald LEVALLOIS (responsable du Groupe Vide et Cryogénie )</a:t>
            </a:r>
          </a:p>
        </p:txBody>
      </p:sp>
      <p:sp>
        <p:nvSpPr>
          <p:cNvPr id="9" name="Espace réservé du pied de page 8"/>
          <p:cNvSpPr>
            <a:spLocks noGrp="1"/>
          </p:cNvSpPr>
          <p:nvPr>
            <p:ph type="ftr" sz="quarter" idx="11"/>
          </p:nvPr>
        </p:nvSpPr>
        <p:spPr/>
        <p:txBody>
          <a:bodyPr/>
          <a:lstStyle/>
          <a:p>
            <a:r>
              <a:rPr lang="fr-FR" dirty="0"/>
              <a:t>30/01/2026</a:t>
            </a:r>
          </a:p>
        </p:txBody>
      </p:sp>
    </p:spTree>
    <p:extLst>
      <p:ext uri="{BB962C8B-B14F-4D97-AF65-F5344CB8AC3E}">
        <p14:creationId xmlns:p14="http://schemas.microsoft.com/office/powerpoint/2010/main" val="577072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dirty="0"/>
              <a:t>30/01/2026</a:t>
            </a:r>
          </a:p>
        </p:txBody>
      </p:sp>
      <p:sp>
        <p:nvSpPr>
          <p:cNvPr id="3" name="Titre 4"/>
          <p:cNvSpPr txBox="1">
            <a:spLocks/>
          </p:cNvSpPr>
          <p:nvPr/>
        </p:nvSpPr>
        <p:spPr>
          <a:xfrm>
            <a:off x="330383" y="149299"/>
            <a:ext cx="10801350" cy="612775"/>
          </a:xfrm>
          <a:prstGeom prst="rect">
            <a:avLst/>
          </a:prstGeom>
        </p:spPr>
        <p:txBody>
          <a:bodyPr/>
          <a:lst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fr-FR" sz="3200" dirty="0">
                <a:solidFill>
                  <a:schemeClr val="accent2"/>
                </a:solidFill>
              </a:rPr>
              <a:t>Exemple 1 :</a:t>
            </a:r>
          </a:p>
          <a:p>
            <a:r>
              <a:rPr lang="fr-FR" sz="3200" dirty="0">
                <a:solidFill>
                  <a:schemeClr val="accent2"/>
                </a:solidFill>
              </a:rPr>
              <a:t>Réalisation de prestation en INB, hors Zone </a:t>
            </a:r>
          </a:p>
        </p:txBody>
      </p:sp>
      <p:sp>
        <p:nvSpPr>
          <p:cNvPr id="4" name="Espace réservé du contenu 1"/>
          <p:cNvSpPr txBox="1">
            <a:spLocks/>
          </p:cNvSpPr>
          <p:nvPr/>
        </p:nvSpPr>
        <p:spPr>
          <a:xfrm>
            <a:off x="330383" y="1232567"/>
            <a:ext cx="11429999" cy="4844802"/>
          </a:xfrm>
          <a:prstGeom prst="rect">
            <a:avLst/>
          </a:prstGeom>
        </p:spPr>
        <p:txBody>
          <a:bodyPr>
            <a:normAutofit fontScale="92500" lnSpcReduction="20000"/>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sz="1800" b="1" dirty="0">
                <a:solidFill>
                  <a:schemeClr val="accent2"/>
                </a:solidFill>
                <a:ea typeface="+mj-ea"/>
              </a:rPr>
              <a:t>Société Air liquide pour la maintenance des installations cryogéniques du site (2 liquéfacteurs He)</a:t>
            </a:r>
          </a:p>
          <a:p>
            <a:pPr marL="285750" indent="-285750">
              <a:buFont typeface="Arial" panose="020B0604020202020204" pitchFamily="34" charset="0"/>
              <a:buChar char="•"/>
            </a:pPr>
            <a:r>
              <a:rPr lang="fr-FR" sz="1800" b="1" dirty="0">
                <a:solidFill>
                  <a:schemeClr val="accent2"/>
                </a:solidFill>
                <a:ea typeface="+mj-ea"/>
              </a:rPr>
              <a:t>Coté achat : </a:t>
            </a:r>
          </a:p>
          <a:p>
            <a:pPr marL="971550" lvl="1" indent="-285750"/>
            <a:r>
              <a:rPr lang="fr-FR" sz="1800" dirty="0"/>
              <a:t>Contrat sur 3 ans , 2 ans renouvelable + options</a:t>
            </a:r>
          </a:p>
          <a:p>
            <a:pPr marL="971550" lvl="1" indent="-285750"/>
            <a:r>
              <a:rPr lang="fr-FR" sz="1800" dirty="0"/>
              <a:t>Formule de révision des prix</a:t>
            </a:r>
          </a:p>
          <a:p>
            <a:pPr marL="971550" lvl="1" indent="-285750"/>
            <a:r>
              <a:rPr lang="fr-FR" sz="1800" dirty="0"/>
              <a:t>Bordereau de prix pour l’achat de matériel</a:t>
            </a:r>
          </a:p>
          <a:p>
            <a:pPr marL="285750" lvl="1" indent="-285750"/>
            <a:r>
              <a:rPr lang="fr-FR" sz="1800" b="1" dirty="0">
                <a:solidFill>
                  <a:schemeClr val="accent2"/>
                </a:solidFill>
                <a:ea typeface="+mj-ea"/>
              </a:rPr>
              <a:t>Coté prestation  :</a:t>
            </a:r>
          </a:p>
          <a:p>
            <a:pPr marL="742950" lvl="2" indent="-285750"/>
            <a:r>
              <a:rPr lang="fr-FR" sz="1800" dirty="0"/>
              <a:t>Maintenance préventive chaque année (2 à 3 semaines sur place pour 1 à 2 techniciens)</a:t>
            </a:r>
          </a:p>
          <a:p>
            <a:pPr marL="742950" lvl="2" indent="-285750"/>
            <a:r>
              <a:rPr lang="fr-FR" sz="1800" dirty="0"/>
              <a:t>Sous-traitance sur les compresseurs avec 1 à 2 sous-traitants différents (/!\ à la déclaration de sous-traitance)</a:t>
            </a:r>
          </a:p>
          <a:p>
            <a:pPr marL="742950" lvl="2" indent="-285750"/>
            <a:r>
              <a:rPr lang="fr-FR" sz="1800" dirty="0" smtClean="0"/>
              <a:t>Maintenance </a:t>
            </a:r>
            <a:r>
              <a:rPr lang="fr-FR" sz="1800" dirty="0"/>
              <a:t>curative suite à panne avec intervention dans la semaine pour diagnostic + intervention en fonction du besoin</a:t>
            </a:r>
          </a:p>
          <a:p>
            <a:pPr marL="285750" lvl="1" indent="-285750"/>
            <a:r>
              <a:rPr lang="fr-FR" sz="2000" b="1" dirty="0">
                <a:solidFill>
                  <a:schemeClr val="accent2"/>
                </a:solidFill>
                <a:ea typeface="+mj-ea"/>
              </a:rPr>
              <a:t>Préparation des interventions en amont</a:t>
            </a:r>
          </a:p>
          <a:p>
            <a:pPr marL="742950" lvl="2" indent="-285750"/>
            <a:r>
              <a:rPr lang="fr-FR" sz="1800" dirty="0"/>
              <a:t>Plan de prévention ou mise à jour (par défaut en avance sinon le jour même dans le cas d’interventions curative)</a:t>
            </a:r>
          </a:p>
          <a:p>
            <a:pPr marL="742950" lvl="2" indent="-285750"/>
            <a:r>
              <a:rPr lang="fr-FR" sz="1800" dirty="0"/>
              <a:t>Fourniture du nom des intervenants + doc ZRR (sauf si courte intervention)</a:t>
            </a:r>
          </a:p>
          <a:p>
            <a:pPr marL="742950" lvl="2" indent="-285750"/>
            <a:r>
              <a:rPr lang="fr-FR" sz="1800" dirty="0"/>
              <a:t>Module sécurité si nécessaire (sur place ou </a:t>
            </a:r>
            <a:r>
              <a:rPr lang="fr-FR" sz="1800" dirty="0" err="1"/>
              <a:t>visio</a:t>
            </a:r>
            <a:r>
              <a:rPr lang="fr-FR" sz="1800" dirty="0"/>
              <a:t>)</a:t>
            </a:r>
          </a:p>
        </p:txBody>
      </p:sp>
    </p:spTree>
    <p:extLst>
      <p:ext uri="{BB962C8B-B14F-4D97-AF65-F5344CB8AC3E}">
        <p14:creationId xmlns:p14="http://schemas.microsoft.com/office/powerpoint/2010/main" val="302020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dirty="0"/>
              <a:t>30/01/2026</a:t>
            </a:r>
          </a:p>
        </p:txBody>
      </p:sp>
      <p:sp>
        <p:nvSpPr>
          <p:cNvPr id="3" name="Titre 4"/>
          <p:cNvSpPr txBox="1">
            <a:spLocks/>
          </p:cNvSpPr>
          <p:nvPr/>
        </p:nvSpPr>
        <p:spPr>
          <a:xfrm>
            <a:off x="330383" y="149299"/>
            <a:ext cx="10801350" cy="612775"/>
          </a:xfrm>
          <a:prstGeom prst="rect">
            <a:avLst/>
          </a:prstGeom>
        </p:spPr>
        <p:txBody>
          <a:bodyPr/>
          <a:lst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fr-FR" sz="3200" dirty="0">
                <a:solidFill>
                  <a:schemeClr val="accent2"/>
                </a:solidFill>
              </a:rPr>
              <a:t>Exemple 1 :</a:t>
            </a:r>
          </a:p>
          <a:p>
            <a:r>
              <a:rPr lang="fr-FR" sz="3200" dirty="0">
                <a:solidFill>
                  <a:schemeClr val="accent2"/>
                </a:solidFill>
              </a:rPr>
              <a:t>Réalisation de prestation en INB, hors Zone </a:t>
            </a:r>
          </a:p>
        </p:txBody>
      </p:sp>
      <p:sp>
        <p:nvSpPr>
          <p:cNvPr id="4" name="Espace réservé du contenu 1"/>
          <p:cNvSpPr txBox="1">
            <a:spLocks/>
          </p:cNvSpPr>
          <p:nvPr/>
        </p:nvSpPr>
        <p:spPr>
          <a:xfrm>
            <a:off x="330383" y="1232567"/>
            <a:ext cx="11429999" cy="4844802"/>
          </a:xfrm>
          <a:prstGeom prst="rect">
            <a:avLst/>
          </a:prstGeom>
        </p:spPr>
        <p:txBody>
          <a:bodyPr>
            <a:norm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sz="1800" b="1" dirty="0">
                <a:solidFill>
                  <a:schemeClr val="accent2"/>
                </a:solidFill>
                <a:ea typeface="+mj-ea"/>
              </a:rPr>
              <a:t>Le jour de la première intervention :</a:t>
            </a:r>
          </a:p>
          <a:p>
            <a:pPr marL="971550" lvl="1" indent="-285750"/>
            <a:r>
              <a:rPr lang="fr-FR" sz="1700" dirty="0"/>
              <a:t>Rappel des règles de sécurité</a:t>
            </a:r>
          </a:p>
          <a:p>
            <a:pPr marL="971550" lvl="1" indent="-285750"/>
            <a:r>
              <a:rPr lang="fr-FR" sz="1700" dirty="0"/>
              <a:t>Permis feu suivant les interventions</a:t>
            </a:r>
          </a:p>
          <a:p>
            <a:pPr marL="971550" lvl="1" indent="-285750"/>
            <a:r>
              <a:rPr lang="fr-FR" sz="1700" dirty="0"/>
              <a:t>Accompagnement toute la journée si non ZRR</a:t>
            </a:r>
            <a:r>
              <a:rPr lang="fr-FR" sz="1700"/>
              <a:t>. </a:t>
            </a:r>
            <a:endParaRPr lang="fr-FR" sz="1700" smtClean="0"/>
          </a:p>
          <a:p>
            <a:pPr marL="971550" lvl="1" indent="-285750"/>
            <a:r>
              <a:rPr lang="fr-FR" sz="1700" smtClean="0"/>
              <a:t>Suivi </a:t>
            </a:r>
            <a:r>
              <a:rPr lang="fr-FR" sz="1700" dirty="0"/>
              <a:t>par référent GANIL</a:t>
            </a:r>
          </a:p>
          <a:p>
            <a:pPr marL="971550" lvl="1" indent="-285750"/>
            <a:endParaRPr lang="fr-FR" sz="1700" b="1" dirty="0">
              <a:solidFill>
                <a:schemeClr val="accent2"/>
              </a:solidFill>
              <a:ea typeface="+mj-ea"/>
            </a:endParaRPr>
          </a:p>
          <a:p>
            <a:pPr marL="285750" lvl="1" indent="-285750"/>
            <a:r>
              <a:rPr lang="fr-FR" sz="1800" b="1" dirty="0">
                <a:solidFill>
                  <a:schemeClr val="accent2"/>
                </a:solidFill>
                <a:ea typeface="+mj-ea"/>
              </a:rPr>
              <a:t>Pour la suite de l’intervention :</a:t>
            </a:r>
          </a:p>
          <a:p>
            <a:pPr marL="971550" lvl="1" indent="-285750"/>
            <a:r>
              <a:rPr lang="fr-FR" sz="1700" dirty="0"/>
              <a:t>Identique personnel GANIL (seul le permis feu est renouvelé)</a:t>
            </a:r>
          </a:p>
          <a:p>
            <a:pPr marL="971550" lvl="1" indent="-285750"/>
            <a:r>
              <a:rPr lang="fr-FR" sz="1700" dirty="0"/>
              <a:t>Suivi par référent GANIL</a:t>
            </a:r>
          </a:p>
          <a:p>
            <a:pPr marL="971550" lvl="1" indent="-285750"/>
            <a:endParaRPr lang="fr-FR" sz="1700" dirty="0"/>
          </a:p>
          <a:p>
            <a:pPr marL="285750" lvl="1" indent="-285750"/>
            <a:r>
              <a:rPr lang="fr-FR" sz="1800" b="1" dirty="0">
                <a:solidFill>
                  <a:schemeClr val="accent2"/>
                </a:solidFill>
                <a:ea typeface="+mj-ea"/>
              </a:rPr>
              <a:t>Informations complémentaires :</a:t>
            </a:r>
          </a:p>
          <a:p>
            <a:pPr marL="971550" lvl="1" indent="-285750"/>
            <a:r>
              <a:rPr lang="fr-FR" sz="1700" dirty="0"/>
              <a:t>Les déchets restent sur place</a:t>
            </a:r>
          </a:p>
          <a:p>
            <a:pPr marL="285750" indent="-285750">
              <a:buFont typeface="Arial" panose="020B0604020202020204" pitchFamily="34" charset="0"/>
              <a:buChar char="•"/>
            </a:pPr>
            <a:endParaRPr lang="fr-FR" sz="1800" dirty="0"/>
          </a:p>
        </p:txBody>
      </p:sp>
    </p:spTree>
    <p:extLst>
      <p:ext uri="{BB962C8B-B14F-4D97-AF65-F5344CB8AC3E}">
        <p14:creationId xmlns:p14="http://schemas.microsoft.com/office/powerpoint/2010/main" val="970730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dirty="0"/>
              <a:t>30/01/2026</a:t>
            </a:r>
          </a:p>
        </p:txBody>
      </p:sp>
      <p:sp>
        <p:nvSpPr>
          <p:cNvPr id="3" name="Titre 4"/>
          <p:cNvSpPr txBox="1">
            <a:spLocks/>
          </p:cNvSpPr>
          <p:nvPr/>
        </p:nvSpPr>
        <p:spPr>
          <a:xfrm>
            <a:off x="330383" y="149299"/>
            <a:ext cx="10801350" cy="612775"/>
          </a:xfrm>
          <a:prstGeom prst="rect">
            <a:avLst/>
          </a:prstGeom>
        </p:spPr>
        <p:txBody>
          <a:bodyPr/>
          <a:lst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fr-FR" sz="3200" dirty="0">
                <a:solidFill>
                  <a:schemeClr val="accent2"/>
                </a:solidFill>
              </a:rPr>
              <a:t>Exemple 2 :</a:t>
            </a:r>
          </a:p>
          <a:p>
            <a:r>
              <a:rPr lang="fr-FR" sz="3200" dirty="0">
                <a:solidFill>
                  <a:schemeClr val="accent2"/>
                </a:solidFill>
              </a:rPr>
              <a:t>Réalisation de prestation en INB, En Zone </a:t>
            </a:r>
          </a:p>
        </p:txBody>
      </p:sp>
      <p:sp>
        <p:nvSpPr>
          <p:cNvPr id="4" name="Espace réservé du contenu 1"/>
          <p:cNvSpPr txBox="1">
            <a:spLocks/>
          </p:cNvSpPr>
          <p:nvPr/>
        </p:nvSpPr>
        <p:spPr>
          <a:xfrm>
            <a:off x="330383" y="1232567"/>
            <a:ext cx="11429999" cy="4844802"/>
          </a:xfrm>
          <a:prstGeom prst="rect">
            <a:avLst/>
          </a:prstGeom>
        </p:spPr>
        <p:txBody>
          <a:bodyPr>
            <a:norm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sz="1800" b="1" dirty="0">
                <a:solidFill>
                  <a:schemeClr val="accent2"/>
                </a:solidFill>
                <a:ea typeface="+mj-ea"/>
              </a:rPr>
              <a:t>Société 40-30 pour la maintenance des équipements de vide</a:t>
            </a:r>
          </a:p>
          <a:p>
            <a:pPr marL="285750" indent="-285750">
              <a:buFont typeface="Arial" panose="020B0604020202020204" pitchFamily="34" charset="0"/>
              <a:buChar char="•"/>
            </a:pPr>
            <a:r>
              <a:rPr lang="fr-FR" sz="1800" b="1" dirty="0">
                <a:solidFill>
                  <a:schemeClr val="accent2"/>
                </a:solidFill>
                <a:ea typeface="+mj-ea"/>
              </a:rPr>
              <a:t>Coté achat : </a:t>
            </a:r>
          </a:p>
          <a:p>
            <a:pPr marL="971550" lvl="1" indent="-285750"/>
            <a:r>
              <a:rPr lang="fr-FR" sz="1800" dirty="0"/>
              <a:t>Contrat sur 2 ans + 1 an renouvelable</a:t>
            </a:r>
          </a:p>
          <a:p>
            <a:pPr marL="971550" lvl="1" indent="-285750"/>
            <a:r>
              <a:rPr lang="fr-FR" sz="1800" dirty="0"/>
              <a:t>Formule de révision des prix</a:t>
            </a:r>
          </a:p>
          <a:p>
            <a:pPr marL="971550" lvl="1" indent="-285750"/>
            <a:r>
              <a:rPr lang="fr-FR" sz="1800" dirty="0"/>
              <a:t>Bordereau de prix pour fixer le prix de maintenance de chaque équipement + taux horaire</a:t>
            </a:r>
          </a:p>
          <a:p>
            <a:pPr marL="285750" lvl="1" indent="-285750"/>
            <a:r>
              <a:rPr lang="fr-FR" sz="1800" b="1" dirty="0">
                <a:solidFill>
                  <a:schemeClr val="accent2"/>
                </a:solidFill>
                <a:ea typeface="+mj-ea"/>
              </a:rPr>
              <a:t>Coté prestation  :</a:t>
            </a:r>
          </a:p>
          <a:p>
            <a:pPr marL="742950" lvl="2" indent="-285750"/>
            <a:r>
              <a:rPr lang="fr-FR" sz="1800" dirty="0"/>
              <a:t>Maintenance sur site d’une partie des équipements</a:t>
            </a:r>
          </a:p>
          <a:p>
            <a:pPr marL="742950" lvl="2" indent="-285750"/>
            <a:r>
              <a:rPr lang="fr-FR" sz="1800" dirty="0"/>
              <a:t>Maintenance en dehors du site sur du matériel MZC</a:t>
            </a:r>
          </a:p>
          <a:p>
            <a:pPr marL="285750" lvl="1" indent="-285750"/>
            <a:r>
              <a:rPr lang="fr-FR" sz="2000" b="1" dirty="0">
                <a:solidFill>
                  <a:schemeClr val="accent2"/>
                </a:solidFill>
                <a:ea typeface="+mj-ea"/>
              </a:rPr>
              <a:t>Préparation des interventions en amont</a:t>
            </a:r>
          </a:p>
          <a:p>
            <a:pPr marL="742950" lvl="2" indent="-285750"/>
            <a:r>
              <a:rPr lang="fr-FR" sz="1800" dirty="0"/>
              <a:t>Idem hors zone</a:t>
            </a:r>
          </a:p>
          <a:p>
            <a:pPr marL="742950" lvl="2" indent="-285750"/>
            <a:r>
              <a:rPr lang="fr-FR" sz="1800" dirty="0"/>
              <a:t>+ documentation liée à l’accès en zone (considérer 1mois de plus le temps d’avoir tous les documents)</a:t>
            </a:r>
          </a:p>
          <a:p>
            <a:pPr marL="742950" lvl="2" indent="-285750"/>
            <a:r>
              <a:rPr lang="fr-FR" sz="1800" dirty="0"/>
              <a:t>Pour le matériel maintenu : mesure par service </a:t>
            </a:r>
            <a:r>
              <a:rPr lang="fr-FR" sz="1800" dirty="0" err="1"/>
              <a:t>radiopro</a:t>
            </a:r>
            <a:r>
              <a:rPr lang="fr-FR" sz="1800" dirty="0"/>
              <a:t> pour vérifier qu’il n’y a pas de risques</a:t>
            </a:r>
          </a:p>
        </p:txBody>
      </p:sp>
    </p:spTree>
    <p:extLst>
      <p:ext uri="{BB962C8B-B14F-4D97-AF65-F5344CB8AC3E}">
        <p14:creationId xmlns:p14="http://schemas.microsoft.com/office/powerpoint/2010/main" val="3935849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dirty="0"/>
              <a:t>30/01/2026</a:t>
            </a:r>
          </a:p>
        </p:txBody>
      </p:sp>
      <p:sp>
        <p:nvSpPr>
          <p:cNvPr id="3" name="Titre 4"/>
          <p:cNvSpPr txBox="1">
            <a:spLocks/>
          </p:cNvSpPr>
          <p:nvPr/>
        </p:nvSpPr>
        <p:spPr>
          <a:xfrm>
            <a:off x="330383" y="149299"/>
            <a:ext cx="10801350" cy="612775"/>
          </a:xfrm>
          <a:prstGeom prst="rect">
            <a:avLst/>
          </a:prstGeom>
        </p:spPr>
        <p:txBody>
          <a:bodyPr/>
          <a:lst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fr-FR" sz="3200" dirty="0">
                <a:solidFill>
                  <a:schemeClr val="accent2"/>
                </a:solidFill>
              </a:rPr>
              <a:t>Exemple 2 :</a:t>
            </a:r>
          </a:p>
          <a:p>
            <a:r>
              <a:rPr lang="fr-FR" sz="3200" dirty="0">
                <a:solidFill>
                  <a:schemeClr val="accent2"/>
                </a:solidFill>
              </a:rPr>
              <a:t>Réalisation de prestation en INB, hors Zone </a:t>
            </a:r>
          </a:p>
        </p:txBody>
      </p:sp>
      <p:sp>
        <p:nvSpPr>
          <p:cNvPr id="4" name="Espace réservé du contenu 1"/>
          <p:cNvSpPr txBox="1">
            <a:spLocks/>
          </p:cNvSpPr>
          <p:nvPr/>
        </p:nvSpPr>
        <p:spPr>
          <a:xfrm>
            <a:off x="330383" y="1232567"/>
            <a:ext cx="11429999" cy="4844802"/>
          </a:xfrm>
          <a:prstGeom prst="rect">
            <a:avLst/>
          </a:prstGeom>
        </p:spPr>
        <p:txBody>
          <a:bodyPr>
            <a:normAutofit fontScale="92500" lnSpcReduction="20000"/>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sz="1800" b="1" dirty="0">
                <a:solidFill>
                  <a:schemeClr val="accent2"/>
                </a:solidFill>
                <a:ea typeface="+mj-ea"/>
              </a:rPr>
              <a:t>Le jour de la première intervention :</a:t>
            </a:r>
          </a:p>
          <a:p>
            <a:pPr marL="971550" lvl="1" indent="-285750"/>
            <a:r>
              <a:rPr lang="fr-FR" sz="1700" dirty="0"/>
              <a:t>Idem intervention hors zone</a:t>
            </a:r>
          </a:p>
          <a:p>
            <a:pPr marL="971550" lvl="1" indent="-285750"/>
            <a:r>
              <a:rPr lang="fr-FR" sz="1700" dirty="0"/>
              <a:t>+ vérification port du dosimètre</a:t>
            </a:r>
          </a:p>
          <a:p>
            <a:pPr marL="971550" lvl="1" indent="-285750"/>
            <a:endParaRPr lang="fr-FR" sz="900" dirty="0"/>
          </a:p>
          <a:p>
            <a:pPr marL="285750" lvl="1" indent="-285750"/>
            <a:r>
              <a:rPr lang="fr-FR" sz="1800" b="1" dirty="0">
                <a:solidFill>
                  <a:schemeClr val="accent2"/>
                </a:solidFill>
                <a:ea typeface="+mj-ea"/>
              </a:rPr>
              <a:t>Pour la suite de l’intervention :</a:t>
            </a:r>
          </a:p>
          <a:p>
            <a:pPr marL="971550" lvl="1" indent="-285750"/>
            <a:r>
              <a:rPr lang="fr-FR" sz="1700" dirty="0"/>
              <a:t>Idem intervention hors zone</a:t>
            </a:r>
          </a:p>
          <a:p>
            <a:pPr marL="971550" lvl="1" indent="-285750"/>
            <a:r>
              <a:rPr lang="fr-FR" sz="1700" dirty="0"/>
              <a:t>Pour la fin de chantier : vérification des outils qui ont été en contact avec du matériel potentiellement contaminant</a:t>
            </a:r>
          </a:p>
          <a:p>
            <a:pPr lvl="1" indent="0">
              <a:buNone/>
            </a:pPr>
            <a:endParaRPr lang="fr-FR" sz="900" dirty="0"/>
          </a:p>
          <a:p>
            <a:pPr marL="285750" lvl="1" indent="-285750"/>
            <a:r>
              <a:rPr lang="fr-FR" sz="1800" b="1" dirty="0">
                <a:solidFill>
                  <a:schemeClr val="accent2"/>
                </a:solidFill>
                <a:ea typeface="+mj-ea"/>
              </a:rPr>
              <a:t>Informations complémentaires :</a:t>
            </a:r>
          </a:p>
          <a:p>
            <a:pPr marL="971550" lvl="1" indent="-285750"/>
            <a:r>
              <a:rPr lang="fr-FR" sz="1700" dirty="0"/>
              <a:t>Les déchets restent sur place</a:t>
            </a:r>
          </a:p>
          <a:p>
            <a:pPr lvl="1" indent="0">
              <a:buNone/>
            </a:pPr>
            <a:endParaRPr lang="fr-FR" sz="900" dirty="0"/>
          </a:p>
          <a:p>
            <a:pPr marL="285750" lvl="1" indent="-285750"/>
            <a:r>
              <a:rPr lang="fr-FR" sz="1800" b="1" dirty="0">
                <a:solidFill>
                  <a:schemeClr val="accent2"/>
                </a:solidFill>
                <a:ea typeface="+mj-ea"/>
              </a:rPr>
              <a:t>Cas du matériel envoyé à l’extérieur :</a:t>
            </a:r>
          </a:p>
          <a:p>
            <a:pPr marL="971550" lvl="1" indent="-285750"/>
            <a:r>
              <a:rPr lang="fr-FR" sz="1700" dirty="0"/>
              <a:t>Contrôle avant envoi</a:t>
            </a:r>
          </a:p>
          <a:p>
            <a:pPr marL="971550" lvl="1" indent="-285750"/>
            <a:r>
              <a:rPr lang="fr-FR" sz="1700" dirty="0"/>
              <a:t>Pas de génération de poussière</a:t>
            </a:r>
          </a:p>
          <a:p>
            <a:pPr marL="971550" lvl="1" indent="-285750"/>
            <a:r>
              <a:rPr lang="fr-FR" sz="1700" dirty="0"/>
              <a:t>Renvoi des déchets et du matériel au GANIL (application d’un forfait spécifique)</a:t>
            </a:r>
          </a:p>
          <a:p>
            <a:pPr marL="285750" indent="-285750">
              <a:buFont typeface="Arial" panose="020B0604020202020204" pitchFamily="34" charset="0"/>
              <a:buChar char="•"/>
            </a:pPr>
            <a:endParaRPr lang="fr-FR" sz="1800" dirty="0"/>
          </a:p>
        </p:txBody>
      </p:sp>
    </p:spTree>
    <p:extLst>
      <p:ext uri="{BB962C8B-B14F-4D97-AF65-F5344CB8AC3E}">
        <p14:creationId xmlns:p14="http://schemas.microsoft.com/office/powerpoint/2010/main" val="2729716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Présentation des grands projets</a:t>
            </a:r>
          </a:p>
        </p:txBody>
      </p:sp>
      <p:sp>
        <p:nvSpPr>
          <p:cNvPr id="3" name="Espace réservé du texte 2"/>
          <p:cNvSpPr>
            <a:spLocks noGrp="1"/>
          </p:cNvSpPr>
          <p:nvPr>
            <p:ph type="body" idx="1"/>
          </p:nvPr>
        </p:nvSpPr>
        <p:spPr>
          <a:xfrm>
            <a:off x="695324" y="4917958"/>
            <a:ext cx="10801349" cy="1260475"/>
          </a:xfrm>
        </p:spPr>
        <p:txBody>
          <a:bodyPr/>
          <a:lstStyle/>
          <a:p>
            <a:r>
              <a:rPr lang="fr-FR" dirty="0"/>
              <a:t>Pascal ANGER, chef de projet CYREN </a:t>
            </a:r>
          </a:p>
        </p:txBody>
      </p:sp>
      <p:sp>
        <p:nvSpPr>
          <p:cNvPr id="4" name="Espace réservé du pied de page 3"/>
          <p:cNvSpPr>
            <a:spLocks noGrp="1"/>
          </p:cNvSpPr>
          <p:nvPr>
            <p:ph type="ftr" sz="quarter" idx="11"/>
          </p:nvPr>
        </p:nvSpPr>
        <p:spPr/>
        <p:txBody>
          <a:bodyPr/>
          <a:lstStyle/>
          <a:p>
            <a:r>
              <a:rPr lang="fr-FR" dirty="0"/>
              <a:t>30/01/2026</a:t>
            </a:r>
          </a:p>
        </p:txBody>
      </p:sp>
    </p:spTree>
    <p:extLst>
      <p:ext uri="{BB962C8B-B14F-4D97-AF65-F5344CB8AC3E}">
        <p14:creationId xmlns:p14="http://schemas.microsoft.com/office/powerpoint/2010/main" val="1549750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0" y="0"/>
            <a:ext cx="10801350" cy="612775"/>
          </a:xfrm>
        </p:spPr>
        <p:txBody>
          <a:bodyPr/>
          <a:lstStyle/>
          <a:p>
            <a:r>
              <a:rPr lang="fr-FR" dirty="0" smtClean="0"/>
              <a:t>Le GANIL, une installation en constante évolution</a:t>
            </a:r>
            <a:endParaRPr lang="fr-FR" dirty="0"/>
          </a:p>
        </p:txBody>
      </p:sp>
      <p:sp>
        <p:nvSpPr>
          <p:cNvPr id="18" name="Espace réservé du contenu 17"/>
          <p:cNvSpPr>
            <a:spLocks noGrp="1"/>
          </p:cNvSpPr>
          <p:nvPr>
            <p:ph idx="1"/>
          </p:nvPr>
        </p:nvSpPr>
        <p:spPr>
          <a:xfrm>
            <a:off x="349197" y="1218572"/>
            <a:ext cx="10801350" cy="4838441"/>
          </a:xfrm>
        </p:spPr>
        <p:txBody>
          <a:bodyPr>
            <a:normAutofit lnSpcReduction="10000"/>
          </a:bodyPr>
          <a:lstStyle/>
          <a:p>
            <a:r>
              <a:rPr lang="fr-FR" b="1" u="sng" dirty="0" smtClean="0"/>
              <a:t>Besoins de fournitures et de prestations :</a:t>
            </a:r>
          </a:p>
          <a:p>
            <a:pPr marL="285750" indent="-285750">
              <a:buFont typeface="Wingdings" panose="05000000000000000000" pitchFamily="2" charset="2"/>
              <a:buChar char="Ø"/>
            </a:pPr>
            <a:r>
              <a:rPr lang="fr-FR" dirty="0" smtClean="0"/>
              <a:t>Pour son </a:t>
            </a:r>
            <a:r>
              <a:rPr lang="fr-FR" b="1" dirty="0" smtClean="0"/>
              <a:t>maintien en condition opérationnel </a:t>
            </a:r>
            <a:r>
              <a:rPr lang="fr-FR" dirty="0" smtClean="0"/>
              <a:t>(MCO) : </a:t>
            </a:r>
            <a:r>
              <a:rPr lang="fr-FR" dirty="0"/>
              <a:t>contrôles et essais périodiques, programmes </a:t>
            </a:r>
            <a:r>
              <a:rPr lang="fr-FR" dirty="0" smtClean="0"/>
              <a:t>de rénovation, maintenances curatives / préventives, évolutions / upgrades, …</a:t>
            </a:r>
          </a:p>
          <a:p>
            <a:pPr marL="285750" indent="-285750">
              <a:buFont typeface="Wingdings" panose="05000000000000000000" pitchFamily="2" charset="2"/>
              <a:buChar char="Ø"/>
            </a:pPr>
            <a:r>
              <a:rPr lang="fr-FR" dirty="0" smtClean="0"/>
              <a:t>Pour répondre aux demandes de la communauté scientifique et d’autres clients industriels : </a:t>
            </a:r>
            <a:r>
              <a:rPr lang="fr-FR" b="1" dirty="0" smtClean="0"/>
              <a:t>évolution</a:t>
            </a:r>
            <a:r>
              <a:rPr lang="fr-FR" dirty="0" smtClean="0"/>
              <a:t> des </a:t>
            </a:r>
            <a:r>
              <a:rPr lang="fr-FR" dirty="0"/>
              <a:t>accélérateurs </a:t>
            </a:r>
            <a:r>
              <a:rPr lang="fr-FR" dirty="0" smtClean="0"/>
              <a:t>pour de nouvelles </a:t>
            </a:r>
            <a:r>
              <a:rPr lang="fr-FR" dirty="0"/>
              <a:t>capacités de production de </a:t>
            </a:r>
            <a:r>
              <a:rPr lang="fr-FR" dirty="0" smtClean="0"/>
              <a:t>faisceau et construction de </a:t>
            </a:r>
            <a:r>
              <a:rPr lang="fr-FR" b="1" dirty="0" smtClean="0"/>
              <a:t>nouveaux équipements </a:t>
            </a:r>
            <a:r>
              <a:rPr lang="fr-FR" dirty="0" smtClean="0"/>
              <a:t>scientifiques pour réaliser les expériences …</a:t>
            </a:r>
            <a:endParaRPr lang="fr-FR" dirty="0"/>
          </a:p>
          <a:p>
            <a:endParaRPr lang="fr-FR" dirty="0" smtClean="0"/>
          </a:p>
          <a:p>
            <a:r>
              <a:rPr lang="fr-FR" dirty="0" smtClean="0"/>
              <a:t>Mise en œuvre de </a:t>
            </a:r>
            <a:r>
              <a:rPr lang="fr-FR" b="1" dirty="0" smtClean="0"/>
              <a:t>techniques et compétences très variées </a:t>
            </a:r>
            <a:r>
              <a:rPr lang="fr-FR" dirty="0" smtClean="0"/>
              <a:t>pour la réalisation d’équipements qui restent parfois à l’état de prototype mais en fonctionnement 24H/24 et 7j/7</a:t>
            </a:r>
          </a:p>
          <a:p>
            <a:endParaRPr lang="fr-FR" dirty="0"/>
          </a:p>
          <a:p>
            <a:r>
              <a:rPr lang="fr-FR" dirty="0" smtClean="0"/>
              <a:t>Besoin d’un soutien important des industriels et fournisseurs pour répondre à des exigences techniques fortes, des enjeux de qualité dans la réalisation et le suivi des prestations (pour rappel, nous sommes une Installation Nucléaire de Base)</a:t>
            </a:r>
          </a:p>
          <a:p>
            <a:endParaRPr lang="fr-FR" dirty="0" smtClean="0"/>
          </a:p>
          <a:p>
            <a:r>
              <a:rPr lang="fr-FR" dirty="0" smtClean="0"/>
              <a:t>En interne, mise en place d’une organisation projet pour répondre aux enjeux les plus stratégiques</a:t>
            </a:r>
          </a:p>
          <a:p>
            <a:r>
              <a:rPr lang="fr-FR" dirty="0" smtClean="0">
                <a:sym typeface="Wingdings" panose="05000000000000000000" pitchFamily="2" charset="2"/>
              </a:rPr>
              <a:t> À suivre, </a:t>
            </a:r>
            <a:r>
              <a:rPr lang="fr-FR" b="1" dirty="0" smtClean="0">
                <a:sym typeface="Wingdings" panose="05000000000000000000" pitchFamily="2" charset="2"/>
              </a:rPr>
              <a:t>trois projets </a:t>
            </a:r>
            <a:r>
              <a:rPr lang="fr-FR" dirty="0" smtClean="0">
                <a:sym typeface="Wingdings" panose="05000000000000000000" pitchFamily="2" charset="2"/>
              </a:rPr>
              <a:t>importants qui illustrent les différents besoins de prestation…</a:t>
            </a:r>
            <a:endParaRPr lang="fr-FR" dirty="0"/>
          </a:p>
        </p:txBody>
      </p:sp>
    </p:spTree>
    <p:extLst>
      <p:ext uri="{BB962C8B-B14F-4D97-AF65-F5344CB8AC3E}">
        <p14:creationId xmlns:p14="http://schemas.microsoft.com/office/powerpoint/2010/main" val="406940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0" y="0"/>
            <a:ext cx="10801350" cy="612775"/>
          </a:xfrm>
        </p:spPr>
        <p:txBody>
          <a:bodyPr>
            <a:normAutofit fontScale="90000"/>
          </a:bodyPr>
          <a:lstStyle/>
          <a:p>
            <a:r>
              <a:rPr lang="fr-FR" dirty="0" smtClean="0"/>
              <a:t>Projet CYREN (</a:t>
            </a:r>
            <a:r>
              <a:rPr lang="fr-FR" dirty="0" err="1" smtClean="0"/>
              <a:t>RENovations</a:t>
            </a:r>
            <a:r>
              <a:rPr lang="fr-FR" dirty="0" smtClean="0"/>
              <a:t> des </a:t>
            </a:r>
            <a:r>
              <a:rPr lang="fr-FR" dirty="0" err="1" smtClean="0"/>
              <a:t>CYclotrons</a:t>
            </a:r>
            <a:r>
              <a:rPr lang="fr-FR" dirty="0" smtClean="0"/>
              <a:t>), les objectifs</a:t>
            </a:r>
            <a:endParaRPr lang="fr-FR" dirty="0"/>
          </a:p>
        </p:txBody>
      </p:sp>
      <p:sp>
        <p:nvSpPr>
          <p:cNvPr id="6" name="Rectangle 5"/>
          <p:cNvSpPr/>
          <p:nvPr/>
        </p:nvSpPr>
        <p:spPr>
          <a:xfrm>
            <a:off x="457941" y="1257079"/>
            <a:ext cx="10786692" cy="4401205"/>
          </a:xfrm>
          <a:prstGeom prst="rect">
            <a:avLst/>
          </a:prstGeom>
        </p:spPr>
        <p:txBody>
          <a:bodyPr wrap="square">
            <a:spAutoFit/>
          </a:bodyPr>
          <a:lstStyle/>
          <a:p>
            <a:pPr algn="just"/>
            <a:r>
              <a:rPr lang="fr-FR" sz="2000" dirty="0" smtClean="0">
                <a:ea typeface="Times New Roman" panose="02020603050405020304" pitchFamily="18" charset="0"/>
                <a:cs typeface="Times New Roman" panose="02020603050405020304" pitchFamily="18" charset="0"/>
              </a:rPr>
              <a:t>L'objectif </a:t>
            </a:r>
            <a:r>
              <a:rPr lang="fr-FR" sz="2000" dirty="0">
                <a:ea typeface="Times New Roman" panose="02020603050405020304" pitchFamily="18" charset="0"/>
                <a:cs typeface="Times New Roman" panose="02020603050405020304" pitchFamily="18" charset="0"/>
              </a:rPr>
              <a:t>du projet est de </a:t>
            </a:r>
            <a:r>
              <a:rPr lang="fr-FR" sz="2000" b="1" dirty="0">
                <a:ea typeface="Times New Roman" panose="02020603050405020304" pitchFamily="18" charset="0"/>
                <a:cs typeface="Times New Roman" panose="02020603050405020304" pitchFamily="18" charset="0"/>
              </a:rPr>
              <a:t>pérenniser la capacité de production des faisceaux</a:t>
            </a:r>
            <a:r>
              <a:rPr lang="fr-FR" sz="2000" dirty="0">
                <a:ea typeface="Times New Roman" panose="02020603050405020304" pitchFamily="18" charset="0"/>
                <a:cs typeface="Times New Roman" panose="02020603050405020304" pitchFamily="18" charset="0"/>
              </a:rPr>
              <a:t> de l’installation d’origine du </a:t>
            </a:r>
            <a:r>
              <a:rPr lang="fr-FR" sz="2000" dirty="0" smtClean="0">
                <a:ea typeface="Times New Roman" panose="02020603050405020304" pitchFamily="18" charset="0"/>
                <a:cs typeface="Times New Roman" panose="02020603050405020304" pitchFamily="18" charset="0"/>
              </a:rPr>
              <a:t>GANIL construite en 1980 (Cyclotrons </a:t>
            </a:r>
            <a:r>
              <a:rPr lang="fr-FR" sz="2000" dirty="0">
                <a:ea typeface="Times New Roman" panose="02020603050405020304" pitchFamily="18" charset="0"/>
                <a:cs typeface="Times New Roman" panose="02020603050405020304" pitchFamily="18" charset="0"/>
              </a:rPr>
              <a:t>jusqu’à la cible de réaction) et de </a:t>
            </a:r>
            <a:r>
              <a:rPr lang="fr-FR" sz="2000" b="1" dirty="0">
                <a:ea typeface="Times New Roman" panose="02020603050405020304" pitchFamily="18" charset="0"/>
                <a:cs typeface="Times New Roman" panose="02020603050405020304" pitchFamily="18" charset="0"/>
              </a:rPr>
              <a:t>maintenir l’installation en condition opérationnelle pendant au moins 20 ans. </a:t>
            </a:r>
            <a:r>
              <a:rPr lang="fr-FR" sz="2000" dirty="0" smtClean="0">
                <a:ea typeface="Times New Roman" panose="02020603050405020304" pitchFamily="18" charset="0"/>
                <a:cs typeface="Times New Roman" panose="02020603050405020304" pitchFamily="18" charset="0"/>
              </a:rPr>
              <a:t>Le </a:t>
            </a:r>
            <a:r>
              <a:rPr lang="fr-FR" sz="2000" dirty="0">
                <a:ea typeface="Times New Roman" panose="02020603050405020304" pitchFamily="18" charset="0"/>
                <a:cs typeface="Times New Roman" panose="02020603050405020304" pitchFamily="18" charset="0"/>
              </a:rPr>
              <a:t>projet devra réaliser les études et la mise en œuvre des solutions techniques répondant à cet objectif.</a:t>
            </a:r>
          </a:p>
          <a:p>
            <a:pPr algn="just"/>
            <a:endParaRPr lang="fr-FR" sz="2000" strike="sngStrike" dirty="0">
              <a:cs typeface="Times New Roman" panose="02020603050405020304" pitchFamily="18" charset="0"/>
            </a:endParaRPr>
          </a:p>
          <a:p>
            <a:pPr algn="just"/>
            <a:r>
              <a:rPr lang="fr-FR" sz="2000" dirty="0" smtClean="0">
                <a:ea typeface="Times New Roman" panose="02020603050405020304" pitchFamily="18" charset="0"/>
                <a:cs typeface="Times New Roman" panose="02020603050405020304" pitchFamily="18" charset="0"/>
              </a:rPr>
              <a:t>Cet </a:t>
            </a:r>
            <a:r>
              <a:rPr lang="fr-FR" sz="2000" dirty="0">
                <a:ea typeface="Times New Roman" panose="02020603050405020304" pitchFamily="18" charset="0"/>
                <a:cs typeface="Times New Roman" panose="02020603050405020304" pitchFamily="18" charset="0"/>
              </a:rPr>
              <a:t>objectif devrait permettre </a:t>
            </a:r>
            <a:r>
              <a:rPr lang="fr-FR" sz="2000" b="1" dirty="0" smtClean="0">
                <a:ea typeface="Times New Roman" panose="02020603050405020304" pitchFamily="18" charset="0"/>
                <a:cs typeface="Times New Roman" panose="02020603050405020304" pitchFamily="18" charset="0"/>
              </a:rPr>
              <a:t>l’optimisation </a:t>
            </a:r>
            <a:r>
              <a:rPr lang="fr-FR" sz="2000" b="1" dirty="0">
                <a:ea typeface="Times New Roman" panose="02020603050405020304" pitchFamily="18" charset="0"/>
                <a:cs typeface="Times New Roman" panose="02020603050405020304" pitchFamily="18" charset="0"/>
              </a:rPr>
              <a:t>des ressources humaines dédiées aux activités de maintenance</a:t>
            </a:r>
            <a:r>
              <a:rPr lang="fr-FR" sz="2000" dirty="0">
                <a:ea typeface="Times New Roman" panose="02020603050405020304" pitchFamily="18" charset="0"/>
                <a:cs typeface="Times New Roman" panose="02020603050405020304" pitchFamily="18" charset="0"/>
              </a:rPr>
              <a:t> une fois la rénovation des cyclotrons réalisée. Il permettra en particulier d’optimiser </a:t>
            </a:r>
            <a:r>
              <a:rPr lang="fr-FR" sz="2000" dirty="0" smtClean="0">
                <a:ea typeface="Times New Roman" panose="02020603050405020304" pitchFamily="18" charset="0"/>
                <a:cs typeface="Times New Roman" panose="02020603050405020304" pitchFamily="18" charset="0"/>
              </a:rPr>
              <a:t>l’utilisation de ressources </a:t>
            </a:r>
            <a:r>
              <a:rPr lang="fr-FR" sz="2000" dirty="0">
                <a:ea typeface="Times New Roman" panose="02020603050405020304" pitchFamily="18" charset="0"/>
                <a:cs typeface="Times New Roman" panose="02020603050405020304" pitchFamily="18" charset="0"/>
              </a:rPr>
              <a:t>humaines </a:t>
            </a:r>
            <a:r>
              <a:rPr lang="fr-FR" sz="2000" b="1" dirty="0">
                <a:ea typeface="Times New Roman" panose="02020603050405020304" pitchFamily="18" charset="0"/>
                <a:cs typeface="Times New Roman" panose="02020603050405020304" pitchFamily="18" charset="0"/>
              </a:rPr>
              <a:t>dans le cadre du fonctionnement des cyclotrons </a:t>
            </a:r>
            <a:r>
              <a:rPr lang="fr-FR" sz="2000" b="1" dirty="0" smtClean="0">
                <a:ea typeface="Times New Roman" panose="02020603050405020304" pitchFamily="18" charset="0"/>
                <a:cs typeface="Times New Roman" panose="02020603050405020304" pitchFamily="18" charset="0"/>
              </a:rPr>
              <a:t>(dont SPIRAL1</a:t>
            </a:r>
            <a:r>
              <a:rPr lang="fr-FR" sz="2000" b="1" dirty="0">
                <a:ea typeface="Times New Roman" panose="02020603050405020304" pitchFamily="18" charset="0"/>
                <a:cs typeface="Times New Roman" panose="02020603050405020304" pitchFamily="18" charset="0"/>
              </a:rPr>
              <a:t>) en parallèle avec l’accélérateur linéaire du GANIL (SPIRAL2</a:t>
            </a:r>
            <a:r>
              <a:rPr lang="fr-FR" sz="2000" b="1" dirty="0" smtClean="0">
                <a:ea typeface="Times New Roman" panose="02020603050405020304" pitchFamily="18" charset="0"/>
                <a:cs typeface="Times New Roman" panose="02020603050405020304" pitchFamily="18" charset="0"/>
              </a:rPr>
              <a:t>).</a:t>
            </a:r>
          </a:p>
          <a:p>
            <a:pPr algn="just"/>
            <a:endParaRPr lang="fr-FR" sz="2000" b="1" dirty="0">
              <a:ea typeface="Times New Roman" panose="02020603050405020304" pitchFamily="18" charset="0"/>
              <a:cs typeface="Times New Roman" panose="02020603050405020304" pitchFamily="18" charset="0"/>
            </a:endParaRPr>
          </a:p>
          <a:p>
            <a:pPr algn="just"/>
            <a:r>
              <a:rPr lang="fr-FR" sz="2000" u="sng" dirty="0" smtClean="0">
                <a:ea typeface="Times New Roman" panose="02020603050405020304" pitchFamily="18" charset="0"/>
                <a:cs typeface="Times New Roman" panose="02020603050405020304" pitchFamily="18" charset="0"/>
              </a:rPr>
              <a:t>Chiffres clés :</a:t>
            </a:r>
          </a:p>
          <a:p>
            <a:pPr marL="457200" indent="-457200" algn="just">
              <a:buFont typeface="Wingdings" panose="05000000000000000000" pitchFamily="2" charset="2"/>
              <a:buChar char="Ø"/>
            </a:pPr>
            <a:r>
              <a:rPr lang="fr-FR" sz="2000" dirty="0" smtClean="0">
                <a:ea typeface="Times New Roman" panose="02020603050405020304" pitchFamily="18" charset="0"/>
                <a:cs typeface="Times New Roman" panose="02020603050405020304" pitchFamily="18" charset="0"/>
              </a:rPr>
              <a:t>Planning : 2025 - 2031</a:t>
            </a:r>
          </a:p>
          <a:p>
            <a:pPr marL="457200" indent="-457200" algn="just">
              <a:buFont typeface="Wingdings" panose="05000000000000000000" pitchFamily="2" charset="2"/>
              <a:buChar char="Ø"/>
            </a:pPr>
            <a:r>
              <a:rPr lang="fr-FR" sz="2000" dirty="0" smtClean="0">
                <a:ea typeface="Times New Roman" panose="02020603050405020304" pitchFamily="18" charset="0"/>
                <a:cs typeface="Times New Roman" panose="02020603050405020304" pitchFamily="18" charset="0"/>
              </a:rPr>
              <a:t>Budget d’investissement prévisionnel : ~35 M€</a:t>
            </a:r>
          </a:p>
          <a:p>
            <a:pPr algn="just"/>
            <a:endParaRPr lang="fr-FR" sz="2000" b="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64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0" y="0"/>
            <a:ext cx="10801350" cy="612775"/>
          </a:xfrm>
        </p:spPr>
        <p:txBody>
          <a:bodyPr/>
          <a:lstStyle/>
          <a:p>
            <a:r>
              <a:rPr lang="fr-FR" dirty="0" smtClean="0"/>
              <a:t>Projet CYREN, les besoins</a:t>
            </a:r>
            <a:endParaRPr lang="fr-FR" dirty="0"/>
          </a:p>
        </p:txBody>
      </p:sp>
      <p:graphicFrame>
        <p:nvGraphicFramePr>
          <p:cNvPr id="7" name="Tableau 6"/>
          <p:cNvGraphicFramePr>
            <a:graphicFrameLocks noGrp="1"/>
          </p:cNvGraphicFramePr>
          <p:nvPr>
            <p:extLst/>
          </p:nvPr>
        </p:nvGraphicFramePr>
        <p:xfrm>
          <a:off x="576325" y="1270714"/>
          <a:ext cx="4997898" cy="4181702"/>
        </p:xfrm>
        <a:graphic>
          <a:graphicData uri="http://schemas.openxmlformats.org/drawingml/2006/table">
            <a:tbl>
              <a:tblPr firstRow="1" bandRow="1">
                <a:tableStyleId>{5C22544A-7EE6-4342-B048-85BDC9FD1C3A}</a:tableStyleId>
              </a:tblPr>
              <a:tblGrid>
                <a:gridCol w="734436">
                  <a:extLst>
                    <a:ext uri="{9D8B030D-6E8A-4147-A177-3AD203B41FA5}">
                      <a16:colId xmlns:a16="http://schemas.microsoft.com/office/drawing/2014/main" val="302523064"/>
                    </a:ext>
                  </a:extLst>
                </a:gridCol>
                <a:gridCol w="1764256">
                  <a:extLst>
                    <a:ext uri="{9D8B030D-6E8A-4147-A177-3AD203B41FA5}">
                      <a16:colId xmlns:a16="http://schemas.microsoft.com/office/drawing/2014/main" val="1793526152"/>
                    </a:ext>
                  </a:extLst>
                </a:gridCol>
                <a:gridCol w="2499206">
                  <a:extLst>
                    <a:ext uri="{9D8B030D-6E8A-4147-A177-3AD203B41FA5}">
                      <a16:colId xmlns:a16="http://schemas.microsoft.com/office/drawing/2014/main" val="3260274375"/>
                    </a:ext>
                  </a:extLst>
                </a:gridCol>
              </a:tblGrid>
              <a:tr h="453587">
                <a:tc>
                  <a:txBody>
                    <a:bodyPr/>
                    <a:lstStyle/>
                    <a:p>
                      <a:pPr algn="ctr"/>
                      <a:r>
                        <a:rPr lang="fr-FR" sz="1200" dirty="0" smtClean="0"/>
                        <a:t>N°</a:t>
                      </a:r>
                      <a:endParaRPr lang="fr-FR" sz="1200" dirty="0"/>
                    </a:p>
                  </a:txBody>
                  <a:tcPr/>
                </a:tc>
                <a:tc>
                  <a:txBody>
                    <a:bodyPr/>
                    <a:lstStyle/>
                    <a:p>
                      <a:pPr algn="ctr"/>
                      <a:r>
                        <a:rPr lang="fr-FR" sz="1200" dirty="0" smtClean="0"/>
                        <a:t>WP</a:t>
                      </a:r>
                      <a:endParaRPr lang="fr-FR" sz="1200" dirty="0"/>
                    </a:p>
                  </a:txBody>
                  <a:tcPr/>
                </a:tc>
                <a:tc>
                  <a:txBody>
                    <a:bodyPr/>
                    <a:lstStyle/>
                    <a:p>
                      <a:pPr algn="ctr"/>
                      <a:r>
                        <a:rPr lang="fr-FR" sz="1200" dirty="0" smtClean="0"/>
                        <a:t>Besoins</a:t>
                      </a:r>
                      <a:endParaRPr lang="fr-FR" sz="1200" dirty="0"/>
                    </a:p>
                  </a:txBody>
                  <a:tcPr/>
                </a:tc>
                <a:extLst>
                  <a:ext uri="{0D108BD9-81ED-4DB2-BD59-A6C34878D82A}">
                    <a16:rowId xmlns:a16="http://schemas.microsoft.com/office/drawing/2014/main" val="4156436748"/>
                  </a:ext>
                </a:extLst>
              </a:tr>
              <a:tr h="671061">
                <a:tc>
                  <a:txBody>
                    <a:bodyPr/>
                    <a:lstStyle/>
                    <a:p>
                      <a:r>
                        <a:rPr lang="fr-FR" sz="1200" dirty="0" smtClean="0"/>
                        <a:t>WP 1-a</a:t>
                      </a:r>
                      <a:endParaRPr lang="fr-FR" sz="1200" dirty="0"/>
                    </a:p>
                  </a:txBody>
                  <a:tcPr/>
                </a:tc>
                <a:tc>
                  <a:txBody>
                    <a:bodyPr/>
                    <a:lstStyle/>
                    <a:p>
                      <a:r>
                        <a:rPr lang="fr-FR" sz="1200" dirty="0" smtClean="0"/>
                        <a:t>Rénover</a:t>
                      </a:r>
                      <a:r>
                        <a:rPr lang="fr-FR" sz="1200" baseline="0" dirty="0" smtClean="0"/>
                        <a:t> les toitures d</a:t>
                      </a:r>
                      <a:r>
                        <a:rPr lang="fr-FR" sz="1200" dirty="0" smtClean="0"/>
                        <a:t>es </a:t>
                      </a:r>
                      <a:r>
                        <a:rPr lang="fr-FR" sz="1200" b="1" dirty="0" smtClean="0"/>
                        <a:t>bâtiments existants</a:t>
                      </a:r>
                    </a:p>
                    <a:p>
                      <a:endParaRPr lang="fr-FR" sz="1200" dirty="0"/>
                    </a:p>
                  </a:txBody>
                  <a:tcPr/>
                </a:tc>
                <a:tc>
                  <a:txBody>
                    <a:bodyPr/>
                    <a:lstStyle/>
                    <a:p>
                      <a:pPr marL="285750" indent="-285750">
                        <a:buFont typeface="Arial" panose="020B0604020202020204" pitchFamily="34" charset="0"/>
                        <a:buChar char="•"/>
                      </a:pPr>
                      <a:r>
                        <a:rPr lang="fr-FR" sz="1200" dirty="0" smtClean="0"/>
                        <a:t>Lot toitures BEN</a:t>
                      </a:r>
                    </a:p>
                    <a:p>
                      <a:pPr marL="285750" indent="-285750">
                        <a:buFont typeface="Arial" panose="020B0604020202020204" pitchFamily="34" charset="0"/>
                        <a:buChar char="•"/>
                      </a:pPr>
                      <a:r>
                        <a:rPr lang="fr-FR" sz="1200" dirty="0" smtClean="0"/>
                        <a:t>Lot toitures BAM</a:t>
                      </a:r>
                      <a:endParaRPr lang="fr-FR" sz="1200" dirty="0"/>
                    </a:p>
                  </a:txBody>
                  <a:tcPr/>
                </a:tc>
                <a:extLst>
                  <a:ext uri="{0D108BD9-81ED-4DB2-BD59-A6C34878D82A}">
                    <a16:rowId xmlns:a16="http://schemas.microsoft.com/office/drawing/2014/main" val="823979521"/>
                  </a:ext>
                </a:extLst>
              </a:tr>
              <a:tr h="671061">
                <a:tc>
                  <a:txBody>
                    <a:bodyPr/>
                    <a:lstStyle/>
                    <a:p>
                      <a:r>
                        <a:rPr lang="fr-FR" sz="1200" dirty="0" smtClean="0"/>
                        <a:t>WP 1-b</a:t>
                      </a:r>
                      <a:endParaRPr lang="fr-FR" sz="1200" dirty="0"/>
                    </a:p>
                  </a:txBody>
                  <a:tcPr/>
                </a:tc>
                <a:tc>
                  <a:txBody>
                    <a:bodyPr/>
                    <a:lstStyle/>
                    <a:p>
                      <a:r>
                        <a:rPr lang="fr-FR" sz="1200" dirty="0" smtClean="0"/>
                        <a:t>Mettre</a:t>
                      </a:r>
                      <a:r>
                        <a:rPr lang="fr-FR" sz="1200" baseline="0" dirty="0" smtClean="0"/>
                        <a:t> à disposition une </a:t>
                      </a:r>
                      <a:r>
                        <a:rPr lang="fr-FR" sz="1200" b="1" baseline="0" dirty="0" smtClean="0"/>
                        <a:t>nouvelle zone de stockage </a:t>
                      </a:r>
                      <a:r>
                        <a:rPr lang="fr-FR" sz="1200" baseline="0" dirty="0" smtClean="0"/>
                        <a:t>en INB (MZC)</a:t>
                      </a:r>
                    </a:p>
                  </a:txBody>
                  <a:tcPr/>
                </a:tc>
                <a:tc>
                  <a:txBody>
                    <a:bodyPr/>
                    <a:lstStyle/>
                    <a:p>
                      <a:r>
                        <a:rPr lang="fr-FR" sz="1200" dirty="0" smtClean="0"/>
                        <a:t>Rénovation + extension du BDE</a:t>
                      </a:r>
                      <a:endParaRPr lang="fr-FR" sz="1200" dirty="0"/>
                    </a:p>
                  </a:txBody>
                  <a:tcPr/>
                </a:tc>
                <a:extLst>
                  <a:ext uri="{0D108BD9-81ED-4DB2-BD59-A6C34878D82A}">
                    <a16:rowId xmlns:a16="http://schemas.microsoft.com/office/drawing/2014/main" val="2283051235"/>
                  </a:ext>
                </a:extLst>
              </a:tr>
              <a:tr h="1043872">
                <a:tc>
                  <a:txBody>
                    <a:bodyPr/>
                    <a:lstStyle/>
                    <a:p>
                      <a:r>
                        <a:rPr lang="fr-FR" sz="1200" dirty="0" smtClean="0"/>
                        <a:t>WP-2</a:t>
                      </a:r>
                      <a:endParaRPr lang="fr-FR" sz="1200" dirty="0"/>
                    </a:p>
                  </a:txBody>
                  <a:tcPr/>
                </a:tc>
                <a:tc>
                  <a:txBody>
                    <a:bodyPr/>
                    <a:lstStyle/>
                    <a:p>
                      <a:r>
                        <a:rPr lang="fr-FR" sz="1200" dirty="0" smtClean="0"/>
                        <a:t>Rénover la </a:t>
                      </a:r>
                      <a:r>
                        <a:rPr lang="fr-FR" sz="1200" b="1" dirty="0" smtClean="0"/>
                        <a:t>distribution électrique</a:t>
                      </a:r>
                      <a:r>
                        <a:rPr lang="fr-FR" sz="1200" dirty="0" smtClean="0"/>
                        <a:t> historique du site</a:t>
                      </a:r>
                      <a:endParaRPr lang="fr-FR" sz="1200" dirty="0"/>
                    </a:p>
                  </a:txBody>
                  <a:tcPr/>
                </a:tc>
                <a:tc>
                  <a:txBody>
                    <a:bodyPr/>
                    <a:lstStyle/>
                    <a:p>
                      <a:pPr marL="285750" indent="-285750">
                        <a:buFont typeface="Arial" panose="020B0604020202020204" pitchFamily="34" charset="0"/>
                        <a:buChar char="•"/>
                      </a:pPr>
                      <a:r>
                        <a:rPr lang="fr-FR" sz="1200" dirty="0" smtClean="0"/>
                        <a:t>Contrôle commande poste 90kV</a:t>
                      </a:r>
                    </a:p>
                    <a:p>
                      <a:pPr marL="285750" indent="-285750">
                        <a:buFont typeface="Arial" panose="020B0604020202020204" pitchFamily="34" charset="0"/>
                        <a:buChar char="•"/>
                      </a:pPr>
                      <a:r>
                        <a:rPr lang="fr-FR" sz="1200" dirty="0" smtClean="0">
                          <a:solidFill>
                            <a:schemeClr val="tx1"/>
                          </a:solidFill>
                        </a:rPr>
                        <a:t>Onduleur</a:t>
                      </a:r>
                    </a:p>
                    <a:p>
                      <a:pPr marL="285750" indent="-285750">
                        <a:buFont typeface="Arial" panose="020B0604020202020204" pitchFamily="34" charset="0"/>
                        <a:buChar char="•"/>
                      </a:pPr>
                      <a:r>
                        <a:rPr lang="fr-FR" sz="1200" dirty="0" smtClean="0">
                          <a:solidFill>
                            <a:schemeClr val="tx1"/>
                          </a:solidFill>
                        </a:rPr>
                        <a:t>27 Cellule</a:t>
                      </a:r>
                      <a:r>
                        <a:rPr lang="fr-FR" sz="1200" baseline="0" dirty="0" smtClean="0">
                          <a:solidFill>
                            <a:schemeClr val="tx1"/>
                          </a:solidFill>
                        </a:rPr>
                        <a:t> HT</a:t>
                      </a:r>
                    </a:p>
                    <a:p>
                      <a:pPr marL="285750" indent="-285750">
                        <a:buFont typeface="Arial" panose="020B0604020202020204" pitchFamily="34" charset="0"/>
                        <a:buChar char="•"/>
                      </a:pPr>
                      <a:r>
                        <a:rPr lang="fr-FR" sz="1200" baseline="0" dirty="0" smtClean="0">
                          <a:solidFill>
                            <a:schemeClr val="tx1"/>
                          </a:solidFill>
                        </a:rPr>
                        <a:t>3 transfo (hyp. à consolider)</a:t>
                      </a:r>
                    </a:p>
                    <a:p>
                      <a:pPr marL="285750" indent="-285750">
                        <a:buFont typeface="Arial" panose="020B0604020202020204" pitchFamily="34" charset="0"/>
                        <a:buChar char="•"/>
                      </a:pPr>
                      <a:r>
                        <a:rPr lang="fr-FR" sz="1200" baseline="0" dirty="0" smtClean="0">
                          <a:solidFill>
                            <a:schemeClr val="tx1"/>
                          </a:solidFill>
                        </a:rPr>
                        <a:t>Transfo sec</a:t>
                      </a:r>
                      <a:endParaRPr lang="fr-FR" sz="1200" dirty="0">
                        <a:solidFill>
                          <a:schemeClr val="tx1"/>
                        </a:solidFill>
                      </a:endParaRPr>
                    </a:p>
                  </a:txBody>
                  <a:tcPr/>
                </a:tc>
                <a:extLst>
                  <a:ext uri="{0D108BD9-81ED-4DB2-BD59-A6C34878D82A}">
                    <a16:rowId xmlns:a16="http://schemas.microsoft.com/office/drawing/2014/main" val="556661169"/>
                  </a:ext>
                </a:extLst>
              </a:tr>
              <a:tr h="484655">
                <a:tc>
                  <a:txBody>
                    <a:bodyPr/>
                    <a:lstStyle/>
                    <a:p>
                      <a:r>
                        <a:rPr lang="fr-FR" sz="1200" dirty="0" smtClean="0"/>
                        <a:t>WP-4</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smtClean="0">
                          <a:solidFill>
                            <a:schemeClr val="dk1"/>
                          </a:solidFill>
                          <a:latin typeface="+mn-lt"/>
                          <a:ea typeface="+mn-ea"/>
                          <a:cs typeface="+mn-cs"/>
                        </a:rPr>
                        <a:t>Rendre opérationnelles</a:t>
                      </a:r>
                      <a:r>
                        <a:rPr lang="fr-FR" sz="1200" kern="1200" baseline="0" noProof="0" dirty="0" smtClean="0">
                          <a:solidFill>
                            <a:schemeClr val="dk1"/>
                          </a:solidFill>
                          <a:latin typeface="+mn-lt"/>
                          <a:ea typeface="+mn-ea"/>
                          <a:cs typeface="+mn-cs"/>
                        </a:rPr>
                        <a:t> </a:t>
                      </a:r>
                      <a:r>
                        <a:rPr lang="fr-FR" sz="1200" kern="1200" noProof="0" dirty="0" smtClean="0">
                          <a:solidFill>
                            <a:schemeClr val="dk1"/>
                          </a:solidFill>
                          <a:latin typeface="+mn-lt"/>
                          <a:ea typeface="+mn-ea"/>
                          <a:cs typeface="+mn-cs"/>
                        </a:rPr>
                        <a:t> les </a:t>
                      </a:r>
                      <a:r>
                        <a:rPr lang="fr-FR" sz="1200" b="1" kern="1200" noProof="0" dirty="0" smtClean="0">
                          <a:solidFill>
                            <a:schemeClr val="dk1"/>
                          </a:solidFill>
                          <a:latin typeface="+mn-lt"/>
                          <a:ea typeface="+mn-ea"/>
                          <a:cs typeface="+mn-cs"/>
                        </a:rPr>
                        <a:t>servitudes CVC</a:t>
                      </a:r>
                    </a:p>
                  </a:txBody>
                  <a:tcPr/>
                </a:tc>
                <a:tc>
                  <a:txBody>
                    <a:bodyPr/>
                    <a:lstStyle/>
                    <a:p>
                      <a:r>
                        <a:rPr lang="fr-FR" sz="1200" dirty="0" smtClean="0"/>
                        <a:t>Tourelles d’extraction BAM-BAE</a:t>
                      </a:r>
                      <a:endParaRPr lang="fr-FR" sz="1200" dirty="0"/>
                    </a:p>
                  </a:txBody>
                  <a:tcPr/>
                </a:tc>
                <a:extLst>
                  <a:ext uri="{0D108BD9-81ED-4DB2-BD59-A6C34878D82A}">
                    <a16:rowId xmlns:a16="http://schemas.microsoft.com/office/drawing/2014/main" val="27104800"/>
                  </a:ext>
                </a:extLst>
              </a:tr>
              <a:tr h="857466">
                <a:tc>
                  <a:txBody>
                    <a:bodyPr/>
                    <a:lstStyle/>
                    <a:p>
                      <a:r>
                        <a:rPr lang="fr-FR" sz="1200" dirty="0" smtClean="0"/>
                        <a:t>WP-5 </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smtClean="0">
                          <a:solidFill>
                            <a:schemeClr val="dk1"/>
                          </a:solidFill>
                          <a:latin typeface="+mn-lt"/>
                          <a:ea typeface="+mn-ea"/>
                          <a:cs typeface="+mn-cs"/>
                        </a:rPr>
                        <a:t>Mettre à niveau et adapter </a:t>
                      </a:r>
                      <a:r>
                        <a:rPr lang="fr-FR" sz="1200" b="1" kern="1200" noProof="0" dirty="0" smtClean="0">
                          <a:solidFill>
                            <a:schemeClr val="dk1"/>
                          </a:solidFill>
                          <a:latin typeface="+mn-lt"/>
                          <a:ea typeface="+mn-ea"/>
                          <a:cs typeface="+mn-cs"/>
                        </a:rPr>
                        <a:t>l’infrastructure Informatique </a:t>
                      </a:r>
                      <a:r>
                        <a:rPr lang="fr-FR" sz="1200" kern="1200" noProof="0" dirty="0" smtClean="0">
                          <a:solidFill>
                            <a:schemeClr val="dk1"/>
                          </a:solidFill>
                          <a:latin typeface="+mn-lt"/>
                          <a:ea typeface="+mn-ea"/>
                          <a:cs typeface="+mn-cs"/>
                        </a:rPr>
                        <a:t>aux rénovations</a:t>
                      </a:r>
                      <a:endParaRPr lang="fr-FR" sz="1200" kern="1200" noProof="0" dirty="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r>
                        <a:rPr lang="fr-FR" sz="1200" dirty="0" smtClean="0"/>
                        <a:t>Baies Switch + raccordements</a:t>
                      </a:r>
                    </a:p>
                    <a:p>
                      <a:pPr marL="285750" indent="-285750">
                        <a:buFont typeface="Arial" panose="020B0604020202020204" pitchFamily="34" charset="0"/>
                        <a:buChar char="•"/>
                      </a:pPr>
                      <a:r>
                        <a:rPr lang="fr-FR" sz="1200" dirty="0" smtClean="0"/>
                        <a:t>Serveurs CC (2 nouveaux</a:t>
                      </a:r>
                      <a:r>
                        <a:rPr lang="fr-FR" sz="1200" baseline="0" dirty="0" smtClean="0"/>
                        <a:t> pour évolution CC vers Techno WEB)</a:t>
                      </a:r>
                    </a:p>
                    <a:p>
                      <a:pPr marL="285750" indent="-285750">
                        <a:buFont typeface="Arial" panose="020B0604020202020204" pitchFamily="34" charset="0"/>
                        <a:buChar char="•"/>
                      </a:pPr>
                      <a:r>
                        <a:rPr lang="fr-FR" sz="1200" baseline="0" dirty="0" smtClean="0"/>
                        <a:t>Remplacement Station Linux</a:t>
                      </a:r>
                      <a:endParaRPr lang="fr-FR" sz="1200" dirty="0"/>
                    </a:p>
                  </a:txBody>
                  <a:tcPr/>
                </a:tc>
                <a:extLst>
                  <a:ext uri="{0D108BD9-81ED-4DB2-BD59-A6C34878D82A}">
                    <a16:rowId xmlns:a16="http://schemas.microsoft.com/office/drawing/2014/main" val="2665564534"/>
                  </a:ext>
                </a:extLst>
              </a:tr>
            </a:tbl>
          </a:graphicData>
        </a:graphic>
      </p:graphicFrame>
      <p:pic>
        <p:nvPicPr>
          <p:cNvPr id="8" name="Imag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5773934" y="4745184"/>
            <a:ext cx="1254938" cy="941203"/>
          </a:xfrm>
          <a:prstGeom prst="rect">
            <a:avLst/>
          </a:prstGeom>
        </p:spPr>
      </p:pic>
      <p:pic>
        <p:nvPicPr>
          <p:cNvPr id="9" name="Image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5795985" y="1130839"/>
            <a:ext cx="1078537" cy="808903"/>
          </a:xfrm>
          <a:prstGeom prst="rect">
            <a:avLst/>
          </a:prstGeom>
        </p:spPr>
      </p:pic>
      <p:pic>
        <p:nvPicPr>
          <p:cNvPr id="10" name="Imag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8101633" y="1096293"/>
            <a:ext cx="1081437" cy="811078"/>
          </a:xfrm>
          <a:prstGeom prst="rect">
            <a:avLst/>
          </a:prstGeom>
        </p:spPr>
      </p:pic>
      <p:sp>
        <p:nvSpPr>
          <p:cNvPr id="11" name="Rectangle 10"/>
          <p:cNvSpPr/>
          <p:nvPr/>
        </p:nvSpPr>
        <p:spPr>
          <a:xfrm>
            <a:off x="7054723" y="4837788"/>
            <a:ext cx="2304990" cy="461665"/>
          </a:xfrm>
          <a:prstGeom prst="rect">
            <a:avLst/>
          </a:prstGeom>
        </p:spPr>
        <p:txBody>
          <a:bodyPr wrap="none">
            <a:spAutoFit/>
          </a:bodyPr>
          <a:lstStyle/>
          <a:p>
            <a:r>
              <a:rPr lang="fr-FR" sz="1200" dirty="0" smtClean="0">
                <a:latin typeface="Calibri" panose="020F0502020204030204" pitchFamily="34" charset="0"/>
                <a:ea typeface="Calibri" panose="020F0502020204030204" pitchFamily="34" charset="0"/>
                <a:cs typeface="Times New Roman" panose="02020603050405020304" pitchFamily="18" charset="0"/>
              </a:rPr>
              <a:t>Tourelle d’extraction d’air rouillée </a:t>
            </a:r>
          </a:p>
          <a:p>
            <a:r>
              <a:rPr lang="fr-FR" sz="1200" dirty="0" smtClean="0">
                <a:latin typeface="Calibri" panose="020F0502020204030204" pitchFamily="34" charset="0"/>
                <a:ea typeface="Calibri" panose="020F0502020204030204" pitchFamily="34" charset="0"/>
                <a:cs typeface="Times New Roman" panose="02020603050405020304" pitchFamily="18" charset="0"/>
              </a:rPr>
              <a:t>et pour certaines HS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6814056" y="943016"/>
            <a:ext cx="1399073" cy="1200329"/>
          </a:xfrm>
          <a:prstGeom prst="rect">
            <a:avLst/>
          </a:prstGeom>
        </p:spPr>
        <p:txBody>
          <a:bodyPr wrap="square">
            <a:spAutoFit/>
          </a:bodyPr>
          <a:lstStyle/>
          <a:p>
            <a:r>
              <a:rPr lang="fr-FR" sz="1200" dirty="0">
                <a:latin typeface="Calibri" panose="020F0502020204030204" pitchFamily="34" charset="0"/>
                <a:ea typeface="Calibri" panose="020F0502020204030204" pitchFamily="34" charset="0"/>
                <a:cs typeface="Times New Roman" panose="02020603050405020304" pitchFamily="18" charset="0"/>
              </a:rPr>
              <a:t>Toiture du </a:t>
            </a:r>
            <a:r>
              <a:rPr lang="fr-FR" sz="1200" dirty="0" smtClean="0">
                <a:latin typeface="Calibri" panose="020F0502020204030204" pitchFamily="34" charset="0"/>
                <a:ea typeface="Calibri" panose="020F0502020204030204" pitchFamily="34" charset="0"/>
                <a:cs typeface="Times New Roman" panose="02020603050405020304" pitchFamily="18" charset="0"/>
              </a:rPr>
              <a:t>bâtiment </a:t>
            </a:r>
            <a:r>
              <a:rPr lang="fr-FR" sz="1200" dirty="0">
                <a:latin typeface="Calibri" panose="020F0502020204030204" pitchFamily="34" charset="0"/>
                <a:ea typeface="Calibri" panose="020F0502020204030204" pitchFamily="34" charset="0"/>
                <a:cs typeface="Times New Roman" panose="02020603050405020304" pitchFamily="18" charset="0"/>
              </a:rPr>
              <a:t>machine </a:t>
            </a:r>
            <a:endParaRPr lang="fr-FR" sz="1200" dirty="0" smtClean="0">
              <a:latin typeface="Calibri" panose="020F0502020204030204" pitchFamily="34" charset="0"/>
              <a:ea typeface="Calibri" panose="020F0502020204030204" pitchFamily="34" charset="0"/>
              <a:cs typeface="Times New Roman" panose="02020603050405020304" pitchFamily="18" charset="0"/>
            </a:endParaRPr>
          </a:p>
          <a:p>
            <a:r>
              <a:rPr lang="fr-FR" sz="1200" dirty="0" smtClean="0">
                <a:latin typeface="Calibri" panose="020F0502020204030204" pitchFamily="34" charset="0"/>
                <a:ea typeface="Calibri" panose="020F0502020204030204" pitchFamily="34" charset="0"/>
                <a:cs typeface="Times New Roman" panose="02020603050405020304" pitchFamily="18" charset="0"/>
              </a:rPr>
              <a:t>couverte </a:t>
            </a:r>
            <a:r>
              <a:rPr lang="fr-FR" sz="1200" dirty="0">
                <a:latin typeface="Calibri" panose="020F0502020204030204" pitchFamily="34" charset="0"/>
                <a:ea typeface="Calibri" panose="020F0502020204030204" pitchFamily="34" charset="0"/>
                <a:cs typeface="Times New Roman" panose="02020603050405020304" pitchFamily="18" charset="0"/>
              </a:rPr>
              <a:t>de végétaux </a:t>
            </a:r>
            <a:endParaRPr lang="fr-FR" sz="1200" dirty="0" smtClean="0">
              <a:latin typeface="Calibri" panose="020F0502020204030204" pitchFamily="34" charset="0"/>
              <a:ea typeface="Calibri" panose="020F0502020204030204" pitchFamily="34" charset="0"/>
              <a:cs typeface="Times New Roman" panose="02020603050405020304" pitchFamily="18" charset="0"/>
            </a:endParaRPr>
          </a:p>
          <a:p>
            <a:r>
              <a:rPr lang="fr-FR" sz="1200" dirty="0" smtClean="0">
                <a:latin typeface="Calibri" panose="020F0502020204030204" pitchFamily="34" charset="0"/>
                <a:ea typeface="Calibri" panose="020F0502020204030204" pitchFamily="34" charset="0"/>
                <a:cs typeface="Times New Roman" panose="02020603050405020304" pitchFamily="18" charset="0"/>
              </a:rPr>
              <a:t>avec </a:t>
            </a:r>
            <a:r>
              <a:rPr lang="fr-FR" sz="1200" dirty="0">
                <a:latin typeface="Calibri" panose="020F0502020204030204" pitchFamily="34" charset="0"/>
                <a:ea typeface="Calibri" panose="020F0502020204030204" pitchFamily="34" charset="0"/>
                <a:cs typeface="Times New Roman" panose="02020603050405020304" pitchFamily="18" charset="0"/>
              </a:rPr>
              <a:t>défaut d’étanchéité</a:t>
            </a:r>
          </a:p>
        </p:txBody>
      </p:sp>
      <p:sp>
        <p:nvSpPr>
          <p:cNvPr id="13" name="Rectangle 12"/>
          <p:cNvSpPr/>
          <p:nvPr/>
        </p:nvSpPr>
        <p:spPr>
          <a:xfrm>
            <a:off x="9079996" y="1014980"/>
            <a:ext cx="1044924" cy="830997"/>
          </a:xfrm>
          <a:prstGeom prst="rect">
            <a:avLst/>
          </a:prstGeom>
        </p:spPr>
        <p:txBody>
          <a:bodyPr wrap="square">
            <a:spAutoFit/>
          </a:bodyPr>
          <a:lstStyle/>
          <a:p>
            <a:r>
              <a:rPr lang="fr-FR" sz="1200" dirty="0">
                <a:latin typeface="Calibri" panose="020F0502020204030204" pitchFamily="34" charset="0"/>
                <a:ea typeface="Calibri" panose="020F0502020204030204" pitchFamily="34" charset="0"/>
                <a:cs typeface="Times New Roman" panose="02020603050405020304" pitchFamily="18" charset="0"/>
              </a:rPr>
              <a:t>Exutoire de </a:t>
            </a:r>
            <a:r>
              <a:rPr lang="fr-FR" sz="1200" dirty="0" smtClean="0">
                <a:latin typeface="Calibri" panose="020F0502020204030204" pitchFamily="34" charset="0"/>
                <a:ea typeface="Calibri" panose="020F0502020204030204" pitchFamily="34" charset="0"/>
                <a:cs typeface="Times New Roman" panose="02020603050405020304" pitchFamily="18" charset="0"/>
              </a:rPr>
              <a:t>toiture </a:t>
            </a:r>
            <a:r>
              <a:rPr lang="fr-FR" sz="1200" dirty="0">
                <a:latin typeface="Calibri" panose="020F0502020204030204" pitchFamily="34" charset="0"/>
                <a:ea typeface="Calibri" panose="020F0502020204030204" pitchFamily="34" charset="0"/>
                <a:cs typeface="Times New Roman" panose="02020603050405020304" pitchFamily="18" charset="0"/>
              </a:rPr>
              <a:t>cassé </a:t>
            </a:r>
            <a:endParaRPr lang="fr-FR" sz="1200" dirty="0" smtClean="0">
              <a:latin typeface="Calibri" panose="020F0502020204030204" pitchFamily="34" charset="0"/>
              <a:ea typeface="Calibri" panose="020F0502020204030204" pitchFamily="34" charset="0"/>
              <a:cs typeface="Times New Roman" panose="02020603050405020304" pitchFamily="18" charset="0"/>
            </a:endParaRPr>
          </a:p>
          <a:p>
            <a:r>
              <a:rPr lang="fr-FR" sz="1200" dirty="0" smtClean="0">
                <a:latin typeface="Calibri" panose="020F0502020204030204" pitchFamily="34" charset="0"/>
                <a:ea typeface="Calibri" panose="020F0502020204030204" pitchFamily="34" charset="0"/>
                <a:cs typeface="Times New Roman" panose="02020603050405020304" pitchFamily="18" charset="0"/>
              </a:rPr>
              <a:t>et </a:t>
            </a:r>
            <a:r>
              <a:rPr lang="fr-FR" sz="1200" dirty="0">
                <a:latin typeface="Calibri" panose="020F0502020204030204" pitchFamily="34" charset="0"/>
                <a:ea typeface="Calibri" panose="020F0502020204030204" pitchFamily="34" charset="0"/>
                <a:cs typeface="Times New Roman" panose="02020603050405020304" pitchFamily="18" charset="0"/>
              </a:rPr>
              <a:t>non </a:t>
            </a:r>
            <a:r>
              <a:rPr lang="fr-FR" sz="1200" dirty="0" smtClean="0">
                <a:latin typeface="Calibri" panose="020F0502020204030204" pitchFamily="34" charset="0"/>
                <a:ea typeface="Calibri" panose="020F0502020204030204" pitchFamily="34" charset="0"/>
                <a:cs typeface="Times New Roman" panose="02020603050405020304" pitchFamily="18" charset="0"/>
              </a:rPr>
              <a:t>étanche</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 1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09230" y="2238394"/>
            <a:ext cx="1741302" cy="1114226"/>
          </a:xfrm>
          <a:prstGeom prst="rect">
            <a:avLst/>
          </a:prstGeom>
        </p:spPr>
      </p:pic>
      <p:pic>
        <p:nvPicPr>
          <p:cNvPr id="15" name="Image 1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24920" y="2109862"/>
            <a:ext cx="1867311" cy="1275892"/>
          </a:xfrm>
          <a:prstGeom prst="rect">
            <a:avLst/>
          </a:prstGeom>
        </p:spPr>
      </p:pic>
      <p:pic>
        <p:nvPicPr>
          <p:cNvPr id="16" name="Picture 2" descr="IMG_20250617_150731"/>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550840" y="2238393"/>
            <a:ext cx="858389" cy="114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IMG_20250617_150317"/>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5930802" y="2227912"/>
            <a:ext cx="1526403" cy="114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p:cNvPicPr>
          <p:nvPr/>
        </p:nvPicPr>
        <p:blipFill>
          <a:blip r:embed="rId9"/>
          <a:stretch>
            <a:fillRect/>
          </a:stretch>
        </p:blipFill>
        <p:spPr>
          <a:xfrm>
            <a:off x="5866259" y="3433326"/>
            <a:ext cx="4576820" cy="1131054"/>
          </a:xfrm>
          <a:prstGeom prst="rect">
            <a:avLst/>
          </a:prstGeom>
        </p:spPr>
      </p:pic>
    </p:spTree>
    <p:extLst>
      <p:ext uri="{BB962C8B-B14F-4D97-AF65-F5344CB8AC3E}">
        <p14:creationId xmlns:p14="http://schemas.microsoft.com/office/powerpoint/2010/main" val="63888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0" y="0"/>
            <a:ext cx="10801350" cy="612775"/>
          </a:xfrm>
        </p:spPr>
        <p:txBody>
          <a:bodyPr/>
          <a:lstStyle/>
          <a:p>
            <a:r>
              <a:rPr lang="fr-FR" dirty="0" smtClean="0"/>
              <a:t>Projet CYREN, les besoins</a:t>
            </a:r>
            <a:endParaRPr lang="fr-FR" dirty="0"/>
          </a:p>
        </p:txBody>
      </p:sp>
      <p:graphicFrame>
        <p:nvGraphicFramePr>
          <p:cNvPr id="20" name="Tableau 19"/>
          <p:cNvGraphicFramePr>
            <a:graphicFrameLocks noGrp="1"/>
          </p:cNvGraphicFramePr>
          <p:nvPr>
            <p:extLst/>
          </p:nvPr>
        </p:nvGraphicFramePr>
        <p:xfrm>
          <a:off x="661456" y="1087531"/>
          <a:ext cx="4618300" cy="4485640"/>
        </p:xfrm>
        <a:graphic>
          <a:graphicData uri="http://schemas.openxmlformats.org/drawingml/2006/table">
            <a:tbl>
              <a:tblPr firstRow="1" bandRow="1">
                <a:tableStyleId>{5C22544A-7EE6-4342-B048-85BDC9FD1C3A}</a:tableStyleId>
              </a:tblPr>
              <a:tblGrid>
                <a:gridCol w="669129">
                  <a:extLst>
                    <a:ext uri="{9D8B030D-6E8A-4147-A177-3AD203B41FA5}">
                      <a16:colId xmlns:a16="http://schemas.microsoft.com/office/drawing/2014/main" val="302523064"/>
                    </a:ext>
                  </a:extLst>
                </a:gridCol>
                <a:gridCol w="1501239">
                  <a:extLst>
                    <a:ext uri="{9D8B030D-6E8A-4147-A177-3AD203B41FA5}">
                      <a16:colId xmlns:a16="http://schemas.microsoft.com/office/drawing/2014/main" val="1793526152"/>
                    </a:ext>
                  </a:extLst>
                </a:gridCol>
                <a:gridCol w="2447932">
                  <a:extLst>
                    <a:ext uri="{9D8B030D-6E8A-4147-A177-3AD203B41FA5}">
                      <a16:colId xmlns:a16="http://schemas.microsoft.com/office/drawing/2014/main" val="3260274375"/>
                    </a:ext>
                  </a:extLst>
                </a:gridCol>
              </a:tblGrid>
              <a:tr h="370840">
                <a:tc>
                  <a:txBody>
                    <a:bodyPr/>
                    <a:lstStyle/>
                    <a:p>
                      <a:pPr algn="ctr"/>
                      <a:r>
                        <a:rPr lang="fr-FR" sz="1200" dirty="0" smtClean="0"/>
                        <a:t>N°</a:t>
                      </a:r>
                      <a:endParaRPr lang="fr-FR" sz="1200" dirty="0"/>
                    </a:p>
                  </a:txBody>
                  <a:tcPr/>
                </a:tc>
                <a:tc>
                  <a:txBody>
                    <a:bodyPr/>
                    <a:lstStyle/>
                    <a:p>
                      <a:pPr algn="ctr"/>
                      <a:r>
                        <a:rPr lang="fr-FR" sz="1200" dirty="0" smtClean="0"/>
                        <a:t>WP</a:t>
                      </a:r>
                      <a:endParaRPr lang="fr-FR" sz="1200" dirty="0"/>
                    </a:p>
                  </a:txBody>
                  <a:tcPr/>
                </a:tc>
                <a:tc>
                  <a:txBody>
                    <a:bodyPr/>
                    <a:lstStyle/>
                    <a:p>
                      <a:pPr algn="ctr"/>
                      <a:r>
                        <a:rPr lang="fr-FR" sz="1200" dirty="0" smtClean="0"/>
                        <a:t>Besoins</a:t>
                      </a:r>
                      <a:endParaRPr lang="fr-FR" sz="1200" dirty="0"/>
                    </a:p>
                  </a:txBody>
                  <a:tcPr/>
                </a:tc>
                <a:extLst>
                  <a:ext uri="{0D108BD9-81ED-4DB2-BD59-A6C34878D82A}">
                    <a16:rowId xmlns:a16="http://schemas.microsoft.com/office/drawing/2014/main" val="4156436748"/>
                  </a:ext>
                </a:extLst>
              </a:tr>
              <a:tr h="182880">
                <a:tc>
                  <a:txBody>
                    <a:bodyPr/>
                    <a:lstStyle/>
                    <a:p>
                      <a:r>
                        <a:rPr lang="fr-FR" sz="1200" dirty="0" smtClean="0"/>
                        <a:t>WP-6</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smtClean="0">
                          <a:solidFill>
                            <a:schemeClr val="dk1"/>
                          </a:solidFill>
                          <a:latin typeface="+mn-lt"/>
                          <a:ea typeface="+mn-ea"/>
                          <a:cs typeface="+mn-cs"/>
                        </a:rPr>
                        <a:t>Moderniser les </a:t>
                      </a:r>
                      <a:r>
                        <a:rPr lang="fr-FR" sz="1200" b="1" kern="1200" noProof="0" dirty="0" smtClean="0">
                          <a:solidFill>
                            <a:schemeClr val="dk1"/>
                          </a:solidFill>
                          <a:latin typeface="+mn-lt"/>
                          <a:ea typeface="+mn-ea"/>
                          <a:cs typeface="+mn-cs"/>
                        </a:rPr>
                        <a:t>équipements de radioprotection </a:t>
                      </a:r>
                      <a:r>
                        <a:rPr lang="fr-FR" sz="1200" kern="1200" noProof="0" dirty="0" smtClean="0">
                          <a:solidFill>
                            <a:schemeClr val="dk1"/>
                          </a:solidFill>
                          <a:latin typeface="+mn-lt"/>
                          <a:ea typeface="+mn-ea"/>
                          <a:cs typeface="+mn-cs"/>
                        </a:rPr>
                        <a:t>obsolètes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smtClean="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r>
                        <a:rPr lang="fr-FR" sz="1200" dirty="0" smtClean="0">
                          <a:solidFill>
                            <a:schemeClr val="tx1"/>
                          </a:solidFill>
                        </a:rPr>
                        <a:t>Eqpt Labo SPR</a:t>
                      </a:r>
                    </a:p>
                    <a:p>
                      <a:pPr marL="285750" indent="-285750">
                        <a:buFont typeface="Arial" panose="020B0604020202020204" pitchFamily="34" charset="0"/>
                        <a:buChar char="•"/>
                      </a:pPr>
                      <a:r>
                        <a:rPr lang="fr-FR" sz="1200" dirty="0" smtClean="0">
                          <a:solidFill>
                            <a:schemeClr val="tx1"/>
                          </a:solidFill>
                        </a:rPr>
                        <a:t>Dosimétrie opérationnelle</a:t>
                      </a:r>
                    </a:p>
                    <a:p>
                      <a:pPr marL="285750" indent="-285750">
                        <a:buFont typeface="Arial" panose="020B0604020202020204" pitchFamily="34" charset="0"/>
                        <a:buChar char="•"/>
                      </a:pPr>
                      <a:r>
                        <a:rPr lang="fr-FR" sz="1200" dirty="0" smtClean="0">
                          <a:solidFill>
                            <a:schemeClr val="tx1"/>
                          </a:solidFill>
                        </a:rPr>
                        <a:t>Balises (60)</a:t>
                      </a:r>
                      <a:endParaRPr lang="fr-FR" sz="1200" dirty="0">
                        <a:solidFill>
                          <a:schemeClr val="tx1"/>
                        </a:solidFill>
                      </a:endParaRPr>
                    </a:p>
                  </a:txBody>
                  <a:tcPr/>
                </a:tc>
                <a:extLst>
                  <a:ext uri="{0D108BD9-81ED-4DB2-BD59-A6C34878D82A}">
                    <a16:rowId xmlns:a16="http://schemas.microsoft.com/office/drawing/2014/main" val="2913068030"/>
                  </a:ext>
                </a:extLst>
              </a:tr>
              <a:tr h="182880">
                <a:tc>
                  <a:txBody>
                    <a:bodyPr/>
                    <a:lstStyle/>
                    <a:p>
                      <a:r>
                        <a:rPr lang="fr-FR" sz="1200" dirty="0" smtClean="0"/>
                        <a:t>WP-7</a:t>
                      </a:r>
                      <a:endParaRPr lang="fr-FR" sz="1200" dirty="0"/>
                    </a:p>
                  </a:txBody>
                  <a:tcPr/>
                </a:tc>
                <a:tc>
                  <a:txBody>
                    <a:bodyPr/>
                    <a:lstStyle/>
                    <a:p>
                      <a:r>
                        <a:rPr lang="fr-FR" sz="1200" dirty="0" smtClean="0"/>
                        <a:t>Rénovation des </a:t>
                      </a:r>
                      <a:r>
                        <a:rPr lang="fr-FR" sz="1200" b="1" dirty="0" smtClean="0"/>
                        <a:t>Alimentations</a:t>
                      </a:r>
                      <a:endParaRPr lang="fr-FR" sz="1200" b="1" dirty="0"/>
                    </a:p>
                  </a:txBody>
                  <a:tcPr/>
                </a:tc>
                <a:tc>
                  <a:txBody>
                    <a:bodyPr/>
                    <a:lstStyle/>
                    <a:p>
                      <a:pPr marL="285750" indent="-285750">
                        <a:buFont typeface="Arial" panose="020B0604020202020204" pitchFamily="34" charset="0"/>
                        <a:buChar char="•"/>
                      </a:pPr>
                      <a:r>
                        <a:rPr lang="fr-FR" sz="1200" dirty="0" smtClean="0">
                          <a:solidFill>
                            <a:schemeClr val="tx1"/>
                          </a:solidFill>
                        </a:rPr>
                        <a:t>Interfaces de commande</a:t>
                      </a:r>
                    </a:p>
                    <a:p>
                      <a:pPr marL="285750" indent="-285750">
                        <a:buFont typeface="Arial" panose="020B0604020202020204" pitchFamily="34" charset="0"/>
                        <a:buChar char="•"/>
                      </a:pPr>
                      <a:r>
                        <a:rPr lang="fr-FR" sz="1200" dirty="0" smtClean="0">
                          <a:solidFill>
                            <a:schemeClr val="tx1"/>
                          </a:solidFill>
                        </a:rPr>
                        <a:t>Cartes électroniques (SP1)</a:t>
                      </a:r>
                    </a:p>
                    <a:p>
                      <a:pPr marL="285750" indent="-285750">
                        <a:buFont typeface="Arial" panose="020B0604020202020204" pitchFamily="34" charset="0"/>
                        <a:buChar char="•"/>
                      </a:pPr>
                      <a:r>
                        <a:rPr lang="fr-FR" sz="1200" dirty="0" smtClean="0">
                          <a:solidFill>
                            <a:schemeClr val="tx1"/>
                          </a:solidFill>
                        </a:rPr>
                        <a:t>Alim Foeldi CSS1&amp;2</a:t>
                      </a:r>
                    </a:p>
                    <a:p>
                      <a:pPr marL="285750" indent="-285750">
                        <a:buFont typeface="Arial" panose="020B0604020202020204" pitchFamily="34" charset="0"/>
                        <a:buChar char="•"/>
                      </a:pPr>
                      <a:r>
                        <a:rPr lang="fr-FR" sz="1200" dirty="0" smtClean="0">
                          <a:solidFill>
                            <a:schemeClr val="tx1"/>
                          </a:solidFill>
                        </a:rPr>
                        <a:t>Alim Melin</a:t>
                      </a:r>
                      <a:r>
                        <a:rPr lang="fr-FR" sz="1200" baseline="0" dirty="0" smtClean="0">
                          <a:solidFill>
                            <a:schemeClr val="tx1"/>
                          </a:solidFill>
                        </a:rPr>
                        <a:t> Gérin (100%)</a:t>
                      </a:r>
                    </a:p>
                    <a:p>
                      <a:pPr marL="285750" indent="-285750">
                        <a:buFont typeface="Arial" panose="020B0604020202020204" pitchFamily="34" charset="0"/>
                        <a:buChar char="•"/>
                      </a:pPr>
                      <a:r>
                        <a:rPr lang="fr-FR" sz="1200" dirty="0" smtClean="0">
                          <a:solidFill>
                            <a:schemeClr val="tx1"/>
                          </a:solidFill>
                        </a:rPr>
                        <a:t>Alim SME (BRUK+HOUV</a:t>
                      </a:r>
                      <a:r>
                        <a:rPr lang="fr-FR" sz="1200" baseline="0" dirty="0" smtClean="0">
                          <a:solidFill>
                            <a:schemeClr val="tx1"/>
                          </a:solidFill>
                        </a:rPr>
                        <a:t> 100%)</a:t>
                      </a:r>
                    </a:p>
                    <a:p>
                      <a:pPr marL="285750" indent="-285750">
                        <a:buFont typeface="Arial" panose="020B0604020202020204" pitchFamily="34" charset="0"/>
                        <a:buChar char="•"/>
                      </a:pPr>
                      <a:r>
                        <a:rPr lang="fr-FR" sz="1200" dirty="0" smtClean="0">
                          <a:solidFill>
                            <a:schemeClr val="tx1"/>
                          </a:solidFill>
                        </a:rPr>
                        <a:t>Alim PRAH</a:t>
                      </a:r>
                    </a:p>
                    <a:p>
                      <a:pPr marL="285750" indent="-285750">
                        <a:buFont typeface="Arial" panose="020B0604020202020204" pitchFamily="34" charset="0"/>
                        <a:buChar char="•"/>
                      </a:pPr>
                      <a:r>
                        <a:rPr lang="fr-FR" sz="1200" dirty="0" smtClean="0">
                          <a:solidFill>
                            <a:schemeClr val="tx1"/>
                          </a:solidFill>
                        </a:rPr>
                        <a:t>Alim HT (pour syst. HF)</a:t>
                      </a:r>
                    </a:p>
                    <a:p>
                      <a:pPr marL="285750" indent="-285750">
                        <a:buFont typeface="Arial" panose="020B0604020202020204" pitchFamily="34" charset="0"/>
                        <a:buChar char="•"/>
                      </a:pPr>
                      <a:r>
                        <a:rPr lang="fr-FR" sz="1200" dirty="0" smtClean="0">
                          <a:solidFill>
                            <a:schemeClr val="tx1"/>
                          </a:solidFill>
                        </a:rPr>
                        <a:t>Alims steerers (100%)</a:t>
                      </a:r>
                    </a:p>
                    <a:p>
                      <a:pPr marL="285750" indent="-285750">
                        <a:buFont typeface="Arial" panose="020B0604020202020204" pitchFamily="34" charset="0"/>
                        <a:buChar char="•"/>
                      </a:pPr>
                      <a:r>
                        <a:rPr lang="fr-FR" sz="1200" dirty="0" smtClean="0">
                          <a:solidFill>
                            <a:schemeClr val="tx1"/>
                          </a:solidFill>
                        </a:rPr>
                        <a:t>Système RMN (100%)</a:t>
                      </a:r>
                    </a:p>
                    <a:p>
                      <a:pPr marL="0" indent="0">
                        <a:buFont typeface="Arial" panose="020B0604020202020204" pitchFamily="34" charset="0"/>
                        <a:buNone/>
                      </a:pPr>
                      <a:r>
                        <a:rPr lang="fr-FR" sz="1200" b="1" dirty="0" smtClean="0">
                          <a:solidFill>
                            <a:schemeClr val="tx1"/>
                          </a:solidFill>
                          <a:latin typeface="Calibri" panose="020F0502020204030204" pitchFamily="34" charset="0"/>
                          <a:ea typeface="Calibri" panose="020F0502020204030204" pitchFamily="34" charset="0"/>
                        </a:rPr>
                        <a:t>⇒ </a:t>
                      </a:r>
                      <a:r>
                        <a:rPr lang="fr-FR" sz="1200" dirty="0" smtClean="0">
                          <a:solidFill>
                            <a:schemeClr val="tx1"/>
                          </a:solidFill>
                        </a:rPr>
                        <a:t>Réduction de l’empreinte environnementale du GANIL</a:t>
                      </a:r>
                      <a:endParaRPr lang="fr-FR" sz="1200" dirty="0">
                        <a:solidFill>
                          <a:schemeClr val="tx1"/>
                        </a:solidFill>
                      </a:endParaRPr>
                    </a:p>
                  </a:txBody>
                  <a:tcPr/>
                </a:tc>
                <a:extLst>
                  <a:ext uri="{0D108BD9-81ED-4DB2-BD59-A6C34878D82A}">
                    <a16:rowId xmlns:a16="http://schemas.microsoft.com/office/drawing/2014/main" val="2316745488"/>
                  </a:ext>
                </a:extLst>
              </a:tr>
              <a:tr h="182880">
                <a:tc>
                  <a:txBody>
                    <a:bodyPr/>
                    <a:lstStyle/>
                    <a:p>
                      <a:r>
                        <a:rPr lang="fr-FR" sz="1200" dirty="0" smtClean="0"/>
                        <a:t>WP-8</a:t>
                      </a:r>
                      <a:endParaRPr lang="fr-FR" sz="1200" dirty="0"/>
                    </a:p>
                  </a:txBody>
                  <a:tcPr/>
                </a:tc>
                <a:tc>
                  <a:txBody>
                    <a:bodyPr/>
                    <a:lstStyle/>
                    <a:p>
                      <a:r>
                        <a:rPr lang="fr-FR" sz="1200" dirty="0" smtClean="0"/>
                        <a:t>Rénovation des </a:t>
                      </a:r>
                      <a:r>
                        <a:rPr lang="fr-FR" sz="1200" b="1" dirty="0" smtClean="0"/>
                        <a:t>automatismes</a:t>
                      </a:r>
                      <a:endParaRPr lang="fr-FR" sz="1200" b="1" dirty="0"/>
                    </a:p>
                  </a:txBody>
                  <a:tcPr/>
                </a:tc>
                <a:tc>
                  <a:txBody>
                    <a:bodyPr/>
                    <a:lstStyle/>
                    <a:p>
                      <a:pPr marL="285750" indent="-285750">
                        <a:buFont typeface="Arial" panose="020B0604020202020204" pitchFamily="34" charset="0"/>
                        <a:buChar char="•"/>
                      </a:pPr>
                      <a:r>
                        <a:rPr lang="fr-FR" sz="1200" dirty="0" smtClean="0"/>
                        <a:t>Automates HF</a:t>
                      </a:r>
                    </a:p>
                    <a:p>
                      <a:pPr marL="285750" indent="-285750">
                        <a:buFont typeface="Arial" panose="020B0604020202020204" pitchFamily="34" charset="0"/>
                        <a:buChar char="•"/>
                      </a:pPr>
                      <a:r>
                        <a:rPr lang="fr-FR" sz="1200" dirty="0" smtClean="0"/>
                        <a:t>Automates vide</a:t>
                      </a:r>
                    </a:p>
                    <a:p>
                      <a:pPr marL="285750" indent="-285750">
                        <a:buFont typeface="Arial" panose="020B0604020202020204" pitchFamily="34" charset="0"/>
                        <a:buChar char="•"/>
                      </a:pPr>
                      <a:r>
                        <a:rPr lang="fr-FR" sz="1200" dirty="0" smtClean="0">
                          <a:solidFill>
                            <a:schemeClr val="tx1"/>
                          </a:solidFill>
                        </a:rPr>
                        <a:t>Automates interlock et autres </a:t>
                      </a:r>
                    </a:p>
                    <a:p>
                      <a:pPr marL="285750" indent="-285750">
                        <a:buFont typeface="Arial" panose="020B0604020202020204" pitchFamily="34" charset="0"/>
                        <a:buChar char="•"/>
                      </a:pPr>
                      <a:r>
                        <a:rPr lang="fr-FR" sz="1200" dirty="0" smtClean="0">
                          <a:solidFill>
                            <a:schemeClr val="tx1"/>
                          </a:solidFill>
                        </a:rPr>
                        <a:t>Automate Arrêt</a:t>
                      </a:r>
                      <a:r>
                        <a:rPr lang="fr-FR" sz="1200" baseline="0" dirty="0" smtClean="0">
                          <a:solidFill>
                            <a:schemeClr val="tx1"/>
                          </a:solidFill>
                        </a:rPr>
                        <a:t> d’Urgence</a:t>
                      </a:r>
                    </a:p>
                    <a:p>
                      <a:pPr marL="285750" indent="-285750">
                        <a:buFont typeface="Arial" panose="020B0604020202020204" pitchFamily="34" charset="0"/>
                        <a:buChar char="•"/>
                      </a:pPr>
                      <a:r>
                        <a:rPr lang="fr-FR" sz="1200" baseline="0" dirty="0" smtClean="0"/>
                        <a:t>Motorisation CLIM</a:t>
                      </a:r>
                      <a:endParaRPr lang="fr-FR" sz="1200" dirty="0"/>
                    </a:p>
                  </a:txBody>
                  <a:tcPr/>
                </a:tc>
                <a:extLst>
                  <a:ext uri="{0D108BD9-81ED-4DB2-BD59-A6C34878D82A}">
                    <a16:rowId xmlns:a16="http://schemas.microsoft.com/office/drawing/2014/main" val="662042287"/>
                  </a:ext>
                </a:extLst>
              </a:tr>
            </a:tbl>
          </a:graphicData>
        </a:graphic>
      </p:graphicFrame>
      <p:pic>
        <p:nvPicPr>
          <p:cNvPr id="21" name="Image 20"/>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5777782" y="2816388"/>
            <a:ext cx="2232112" cy="1674084"/>
          </a:xfrm>
          <a:prstGeom prst="rect">
            <a:avLst/>
          </a:prstGeom>
        </p:spPr>
      </p:pic>
      <p:pic>
        <p:nvPicPr>
          <p:cNvPr id="22" name="Image 2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86661" y="2716742"/>
            <a:ext cx="990971" cy="678107"/>
          </a:xfrm>
          <a:prstGeom prst="rect">
            <a:avLst/>
          </a:prstGeom>
        </p:spPr>
      </p:pic>
      <p:pic>
        <p:nvPicPr>
          <p:cNvPr id="23" name="Image 2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86661" y="3615250"/>
            <a:ext cx="1611605" cy="647738"/>
          </a:xfrm>
          <a:prstGeom prst="rect">
            <a:avLst/>
          </a:prstGeom>
        </p:spPr>
      </p:pic>
      <p:sp>
        <p:nvSpPr>
          <p:cNvPr id="24" name="Rectangle 23"/>
          <p:cNvSpPr/>
          <p:nvPr/>
        </p:nvSpPr>
        <p:spPr>
          <a:xfrm>
            <a:off x="10522957" y="3127375"/>
            <a:ext cx="1500026" cy="461665"/>
          </a:xfrm>
          <a:prstGeom prst="rect">
            <a:avLst/>
          </a:prstGeom>
        </p:spPr>
        <p:txBody>
          <a:bodyPr wrap="none">
            <a:spAutoFit/>
          </a:bodyPr>
          <a:lstStyle/>
          <a:p>
            <a:r>
              <a:rPr lang="fr-FR" sz="1200" dirty="0" smtClean="0">
                <a:latin typeface="Calibri" panose="020F0502020204030204" pitchFamily="34" charset="0"/>
                <a:ea typeface="Calibri" panose="020F0502020204030204" pitchFamily="34" charset="0"/>
                <a:cs typeface="Times New Roman" panose="02020603050405020304" pitchFamily="18" charset="0"/>
              </a:rPr>
              <a:t>Système de mesures </a:t>
            </a:r>
          </a:p>
          <a:p>
            <a:r>
              <a:rPr lang="fr-FR" sz="1200" dirty="0" smtClean="0">
                <a:latin typeface="Calibri" panose="020F0502020204030204" pitchFamily="34" charset="0"/>
                <a:ea typeface="Calibri" panose="020F0502020204030204" pitchFamily="34" charset="0"/>
                <a:cs typeface="Times New Roman" panose="02020603050405020304" pitchFamily="18" charset="0"/>
              </a:rPr>
              <a:t>magnétiques </a:t>
            </a:r>
            <a:r>
              <a:rPr lang="fr-FR" sz="1200" dirty="0">
                <a:latin typeface="Calibri" panose="020F0502020204030204" pitchFamily="34" charset="0"/>
                <a:ea typeface="Calibri" panose="020F0502020204030204" pitchFamily="34" charset="0"/>
                <a:cs typeface="Times New Roman" panose="02020603050405020304" pitchFamily="18" charset="0"/>
              </a:rPr>
              <a:t>(RMN)</a:t>
            </a:r>
          </a:p>
        </p:txBody>
      </p:sp>
      <p:sp>
        <p:nvSpPr>
          <p:cNvPr id="25" name="Rectangle 24"/>
          <p:cNvSpPr/>
          <p:nvPr/>
        </p:nvSpPr>
        <p:spPr>
          <a:xfrm>
            <a:off x="7829634" y="2830420"/>
            <a:ext cx="1118507" cy="1569660"/>
          </a:xfrm>
          <a:prstGeom prst="rect">
            <a:avLst/>
          </a:prstGeom>
        </p:spPr>
        <p:txBody>
          <a:bodyPr wrap="square">
            <a:spAutoFit/>
          </a:bodyPr>
          <a:lstStyle/>
          <a:p>
            <a:r>
              <a:rPr lang="fr-FR" sz="1200" dirty="0" smtClean="0">
                <a:latin typeface="Calibri" panose="020F0502020204030204" pitchFamily="34" charset="0"/>
                <a:ea typeface="Calibri" panose="020F0502020204030204" pitchFamily="34" charset="0"/>
                <a:cs typeface="Times New Roman" panose="02020603050405020304" pitchFamily="18" charset="0"/>
              </a:rPr>
              <a:t>Mise en baie et câblage des nouveaux Rack convertisseurs pour les alimentations de courant (Aimants)</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6" name="Image 2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56798" y="1074335"/>
            <a:ext cx="842644" cy="1408837"/>
          </a:xfrm>
          <a:prstGeom prst="rect">
            <a:avLst/>
          </a:prstGeom>
        </p:spPr>
      </p:pic>
      <p:sp>
        <p:nvSpPr>
          <p:cNvPr id="27" name="Rectangle 26"/>
          <p:cNvSpPr/>
          <p:nvPr/>
        </p:nvSpPr>
        <p:spPr>
          <a:xfrm>
            <a:off x="6960918" y="1385965"/>
            <a:ext cx="1238665" cy="646331"/>
          </a:xfrm>
          <a:prstGeom prst="rect">
            <a:avLst/>
          </a:prstGeom>
        </p:spPr>
        <p:txBody>
          <a:bodyPr wrap="square">
            <a:spAutoFit/>
          </a:bodyPr>
          <a:lstStyle/>
          <a:p>
            <a:r>
              <a:rPr lang="fr-FR" sz="1200" dirty="0" smtClean="0">
                <a:latin typeface="Calibri" panose="020F0502020204030204" pitchFamily="34" charset="0"/>
                <a:ea typeface="Calibri" panose="020F0502020204030204" pitchFamily="34" charset="0"/>
                <a:cs typeface="Times New Roman" panose="02020603050405020304" pitchFamily="18" charset="0"/>
              </a:rPr>
              <a:t>Dosimètre opérationnel obsolète</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8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199583" y="986180"/>
            <a:ext cx="776218" cy="149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8975801" y="1411510"/>
            <a:ext cx="1238665" cy="646331"/>
          </a:xfrm>
          <a:prstGeom prst="rect">
            <a:avLst/>
          </a:prstGeom>
        </p:spPr>
        <p:txBody>
          <a:bodyPr wrap="square">
            <a:spAutoFit/>
          </a:bodyPr>
          <a:lstStyle/>
          <a:p>
            <a:r>
              <a:rPr lang="fr-FR" sz="1200" dirty="0" smtClean="0">
                <a:latin typeface="Calibri" panose="020F0502020204030204" pitchFamily="34" charset="0"/>
                <a:ea typeface="Calibri" panose="020F0502020204030204" pitchFamily="34" charset="0"/>
                <a:cs typeface="Times New Roman" panose="02020603050405020304" pitchFamily="18" charset="0"/>
              </a:rPr>
              <a:t>Balise Neutrons ou Gamma</a:t>
            </a:r>
          </a:p>
          <a:p>
            <a:r>
              <a:rPr lang="fr-FR" sz="1200" dirty="0" smtClean="0">
                <a:latin typeface="Calibri" panose="020F0502020204030204" pitchFamily="34" charset="0"/>
                <a:ea typeface="Calibri" panose="020F0502020204030204" pitchFamily="34" charset="0"/>
                <a:cs typeface="Times New Roman" panose="02020603050405020304" pitchFamily="18" charset="0"/>
              </a:rPr>
              <a:t>obsolète</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 29" descr="http://www.ugpromavt.ru/Img/PLC/S5-155U_System%20400x300.jpg"/>
          <p:cNvPicPr/>
          <p:nvPr/>
        </p:nvPicPr>
        <p:blipFill>
          <a:blip r:embed="rId7"/>
          <a:stretch>
            <a:fillRect/>
          </a:stretch>
        </p:blipFill>
        <p:spPr bwMode="auto">
          <a:xfrm>
            <a:off x="5707856" y="4919520"/>
            <a:ext cx="1790962" cy="1422150"/>
          </a:xfrm>
          <a:prstGeom prst="rect">
            <a:avLst/>
          </a:prstGeom>
        </p:spPr>
      </p:pic>
      <p:sp>
        <p:nvSpPr>
          <p:cNvPr id="31" name="Rectangle 30"/>
          <p:cNvSpPr/>
          <p:nvPr/>
        </p:nvSpPr>
        <p:spPr>
          <a:xfrm>
            <a:off x="7580250" y="5227867"/>
            <a:ext cx="950554" cy="646331"/>
          </a:xfrm>
          <a:prstGeom prst="rect">
            <a:avLst/>
          </a:prstGeom>
        </p:spPr>
        <p:txBody>
          <a:bodyPr wrap="square">
            <a:spAutoFit/>
          </a:bodyPr>
          <a:lstStyle/>
          <a:p>
            <a:r>
              <a:rPr lang="fr-FR" sz="1200" dirty="0" smtClean="0">
                <a:latin typeface="Calibri" panose="020F0502020204030204" pitchFamily="34" charset="0"/>
                <a:ea typeface="Calibri" panose="020F0502020204030204" pitchFamily="34" charset="0"/>
                <a:cs typeface="Times New Roman" panose="02020603050405020304" pitchFamily="18" charset="0"/>
              </a:rPr>
              <a:t>Automate de type S5 obsolète</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032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P spid="29"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 de la matinée</a:t>
            </a:r>
          </a:p>
        </p:txBody>
      </p:sp>
      <p:sp>
        <p:nvSpPr>
          <p:cNvPr id="3" name="Espace réservé du contenu 2"/>
          <p:cNvSpPr>
            <a:spLocks noGrp="1"/>
          </p:cNvSpPr>
          <p:nvPr>
            <p:ph idx="1"/>
          </p:nvPr>
        </p:nvSpPr>
        <p:spPr/>
        <p:txBody>
          <a:bodyPr/>
          <a:lstStyle/>
          <a:p>
            <a:r>
              <a:rPr lang="fr-FR" dirty="0"/>
              <a:t>9h00: Présentation générale du </a:t>
            </a:r>
            <a:r>
              <a:rPr lang="fr-FR" dirty="0" err="1"/>
              <a:t>Ganil</a:t>
            </a:r>
            <a:endParaRPr lang="fr-FR" dirty="0"/>
          </a:p>
          <a:p>
            <a:r>
              <a:rPr lang="fr-FR" dirty="0"/>
              <a:t>	Intervenant: Hervé SAVAJOLS, Directeur du </a:t>
            </a:r>
            <a:r>
              <a:rPr lang="fr-FR" dirty="0" err="1"/>
              <a:t>Ganil</a:t>
            </a:r>
            <a:endParaRPr lang="fr-FR" dirty="0"/>
          </a:p>
          <a:p>
            <a:r>
              <a:rPr lang="fr-FR" dirty="0"/>
              <a:t>9h15: Modalités pour accéder en zone INB</a:t>
            </a:r>
          </a:p>
          <a:p>
            <a:r>
              <a:rPr lang="fr-FR" dirty="0"/>
              <a:t>	 Intervenants: </a:t>
            </a:r>
            <a:r>
              <a:rPr lang="fr-FR" dirty="0" smtClean="0"/>
              <a:t>Mathieu DUPUIS, </a:t>
            </a:r>
            <a:r>
              <a:rPr lang="fr-FR" dirty="0"/>
              <a:t>service </a:t>
            </a:r>
            <a:r>
              <a:rPr lang="fr-FR" dirty="0" smtClean="0"/>
              <a:t>de protection contre les rayonnements</a:t>
            </a:r>
            <a:endParaRPr lang="fr-FR" dirty="0"/>
          </a:p>
          <a:p>
            <a:r>
              <a:rPr lang="fr-FR" dirty="0"/>
              <a:t>		       Romuald LEVALLOIS, chef de groupe Vide et Cryogénie</a:t>
            </a:r>
          </a:p>
          <a:p>
            <a:r>
              <a:rPr lang="fr-FR" dirty="0"/>
              <a:t>9h30: Présentation des grands projets à venir</a:t>
            </a:r>
          </a:p>
          <a:p>
            <a:r>
              <a:rPr lang="fr-FR" dirty="0"/>
              <a:t>	 Intervenant : Pascal ANGER, chef de projet CYREN</a:t>
            </a:r>
          </a:p>
          <a:p>
            <a:r>
              <a:rPr lang="fr-FR" dirty="0"/>
              <a:t>9h45: Présentation des achats au </a:t>
            </a:r>
            <a:r>
              <a:rPr lang="fr-FR" dirty="0" err="1"/>
              <a:t>Ganil</a:t>
            </a:r>
            <a:endParaRPr lang="fr-FR" dirty="0"/>
          </a:p>
          <a:p>
            <a:r>
              <a:rPr lang="fr-FR" dirty="0"/>
              <a:t>	 Intervenants : Virginie LAUNAY / Annelise LEBRUN – </a:t>
            </a:r>
            <a:r>
              <a:rPr lang="fr-FR" dirty="0" smtClean="0"/>
              <a:t>Acheteuses</a:t>
            </a:r>
            <a:endParaRPr lang="fr-FR" dirty="0"/>
          </a:p>
          <a:p>
            <a:r>
              <a:rPr lang="fr-FR" dirty="0"/>
              <a:t>10h00: Témoignages de 3 entreprises extérieures travaillant au </a:t>
            </a:r>
            <a:r>
              <a:rPr lang="fr-FR" dirty="0" err="1"/>
              <a:t>Ganil</a:t>
            </a:r>
            <a:endParaRPr lang="fr-FR" dirty="0"/>
          </a:p>
          <a:p>
            <a:r>
              <a:rPr lang="fr-FR" dirty="0"/>
              <a:t>	 Intervenants : M. THELU – entreprise ACTEMIUM</a:t>
            </a:r>
          </a:p>
          <a:p>
            <a:r>
              <a:rPr lang="fr-FR" dirty="0"/>
              <a:t>		       M. LAVENTURIER – entreprise DALKIA</a:t>
            </a:r>
          </a:p>
          <a:p>
            <a:r>
              <a:rPr lang="fr-FR" dirty="0"/>
              <a:t>		       Messieurs SOYE et EUSTACHE – entreprise ELAIRGIE/TECHNITUB</a:t>
            </a:r>
          </a:p>
          <a:p>
            <a:endParaRPr lang="fr-FR" dirty="0"/>
          </a:p>
        </p:txBody>
      </p:sp>
      <p:sp>
        <p:nvSpPr>
          <p:cNvPr id="4" name="Espace réservé du pied de page 3"/>
          <p:cNvSpPr>
            <a:spLocks noGrp="1"/>
          </p:cNvSpPr>
          <p:nvPr>
            <p:ph type="ftr" sz="quarter" idx="11"/>
          </p:nvPr>
        </p:nvSpPr>
        <p:spPr/>
        <p:txBody>
          <a:bodyPr/>
          <a:lstStyle/>
          <a:p>
            <a:r>
              <a:rPr lang="fr-FR" dirty="0"/>
              <a:t>30/01/2026</a:t>
            </a:r>
          </a:p>
        </p:txBody>
      </p:sp>
    </p:spTree>
    <p:extLst>
      <p:ext uri="{BB962C8B-B14F-4D97-AF65-F5344CB8AC3E}">
        <p14:creationId xmlns:p14="http://schemas.microsoft.com/office/powerpoint/2010/main" val="4102832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0" y="0"/>
            <a:ext cx="10801350" cy="612775"/>
          </a:xfrm>
        </p:spPr>
        <p:txBody>
          <a:bodyPr/>
          <a:lstStyle/>
          <a:p>
            <a:r>
              <a:rPr lang="fr-FR" dirty="0" smtClean="0"/>
              <a:t>Projet CYREN, les besoins</a:t>
            </a:r>
            <a:endParaRPr lang="fr-FR" dirty="0"/>
          </a:p>
        </p:txBody>
      </p:sp>
      <p:pic>
        <p:nvPicPr>
          <p:cNvPr id="16" name="Image 1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99043" y="978502"/>
            <a:ext cx="598589" cy="1447800"/>
          </a:xfrm>
          <a:prstGeom prst="rect">
            <a:avLst/>
          </a:prstGeom>
        </p:spPr>
      </p:pic>
      <p:sp>
        <p:nvSpPr>
          <p:cNvPr id="18" name="Rectangle 17"/>
          <p:cNvSpPr/>
          <p:nvPr/>
        </p:nvSpPr>
        <p:spPr>
          <a:xfrm>
            <a:off x="6804645" y="2397627"/>
            <a:ext cx="1865990" cy="307777"/>
          </a:xfrm>
          <a:prstGeom prst="rect">
            <a:avLst/>
          </a:prstGeom>
        </p:spPr>
        <p:txBody>
          <a:bodyPr wrap="square">
            <a:spAutoFit/>
          </a:bodyPr>
          <a:lstStyle/>
          <a:p>
            <a:r>
              <a:rPr lang="fr-FR" sz="1400" dirty="0" smtClean="0">
                <a:solidFill>
                  <a:srgbClr val="3C4E63"/>
                </a:solidFill>
                <a:latin typeface="Arial" panose="020B0604020202020204" pitchFamily="34" charset="0"/>
              </a:rPr>
              <a:t>Cartes à remplacer</a:t>
            </a:r>
            <a:endParaRPr lang="fr-FR" sz="1400" dirty="0">
              <a:solidFill>
                <a:srgbClr val="3C4E63"/>
              </a:solidFill>
              <a:latin typeface="Arial" panose="020B0604020202020204" pitchFamily="34" charset="0"/>
            </a:endParaRPr>
          </a:p>
        </p:txBody>
      </p:sp>
      <p:pic>
        <p:nvPicPr>
          <p:cNvPr id="19" name="Image 1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88033" y="978502"/>
            <a:ext cx="609850" cy="1447800"/>
          </a:xfrm>
          <a:prstGeom prst="rect">
            <a:avLst/>
          </a:prstGeom>
        </p:spPr>
      </p:pic>
      <p:pic>
        <p:nvPicPr>
          <p:cNvPr id="32" name="Image 3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39315" y="1031998"/>
            <a:ext cx="961385" cy="1432922"/>
          </a:xfrm>
          <a:prstGeom prst="rect">
            <a:avLst/>
          </a:prstGeom>
        </p:spPr>
      </p:pic>
      <p:sp>
        <p:nvSpPr>
          <p:cNvPr id="33" name="Rectangle 32"/>
          <p:cNvSpPr/>
          <p:nvPr/>
        </p:nvSpPr>
        <p:spPr>
          <a:xfrm>
            <a:off x="8814993" y="2397627"/>
            <a:ext cx="2962018" cy="307777"/>
          </a:xfrm>
          <a:prstGeom prst="rect">
            <a:avLst/>
          </a:prstGeom>
        </p:spPr>
        <p:txBody>
          <a:bodyPr wrap="square">
            <a:spAutoFit/>
          </a:bodyPr>
          <a:lstStyle/>
          <a:p>
            <a:r>
              <a:rPr lang="fr-FR" sz="1400" dirty="0" smtClean="0">
                <a:solidFill>
                  <a:srgbClr val="3C4E63"/>
                </a:solidFill>
                <a:latin typeface="Arial" panose="020B0604020202020204" pitchFamily="34" charset="0"/>
              </a:rPr>
              <a:t>Codeurs à remplacer partiellement</a:t>
            </a:r>
            <a:endParaRPr lang="fr-FR" sz="1400" dirty="0">
              <a:solidFill>
                <a:srgbClr val="3C4E63"/>
              </a:solidFill>
              <a:latin typeface="Arial" panose="020B0604020202020204" pitchFamily="34" charset="0"/>
            </a:endParaRPr>
          </a:p>
        </p:txBody>
      </p:sp>
      <p:pic>
        <p:nvPicPr>
          <p:cNvPr id="34" name="Image 3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91101" y="1585066"/>
            <a:ext cx="609850" cy="777211"/>
          </a:xfrm>
          <a:prstGeom prst="rect">
            <a:avLst/>
          </a:prstGeom>
        </p:spPr>
      </p:pic>
      <p:pic>
        <p:nvPicPr>
          <p:cNvPr id="35" name="Image 3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6489648" y="3827373"/>
            <a:ext cx="1800422" cy="1350317"/>
          </a:xfrm>
          <a:prstGeom prst="rect">
            <a:avLst/>
          </a:prstGeom>
        </p:spPr>
      </p:pic>
      <p:sp>
        <p:nvSpPr>
          <p:cNvPr id="36" name="Rectangle 35"/>
          <p:cNvSpPr/>
          <p:nvPr/>
        </p:nvSpPr>
        <p:spPr>
          <a:xfrm>
            <a:off x="8100449" y="4820046"/>
            <a:ext cx="3173672" cy="461665"/>
          </a:xfrm>
          <a:prstGeom prst="rect">
            <a:avLst/>
          </a:prstGeom>
        </p:spPr>
        <p:txBody>
          <a:bodyPr wrap="square">
            <a:spAutoFit/>
          </a:bodyPr>
          <a:lstStyle/>
          <a:p>
            <a:r>
              <a:rPr lang="fr-FR" sz="1200" dirty="0">
                <a:latin typeface="Calibri" panose="020F0502020204030204" pitchFamily="34" charset="0"/>
                <a:ea typeface="Calibri" panose="020F0502020204030204" pitchFamily="34" charset="0"/>
                <a:cs typeface="Times New Roman" panose="02020603050405020304" pitchFamily="18" charset="0"/>
              </a:rPr>
              <a:t>Exemple d’équipements de cyclotrons (aimant d’éjection de </a:t>
            </a:r>
            <a:r>
              <a:rPr lang="fr-FR" sz="1200" dirty="0" smtClean="0">
                <a:latin typeface="Calibri" panose="020F0502020204030204" pitchFamily="34" charset="0"/>
                <a:ea typeface="Calibri" panose="020F0502020204030204" pitchFamily="34" charset="0"/>
                <a:cs typeface="Times New Roman" panose="02020603050405020304" pitchFamily="18" charset="0"/>
              </a:rPr>
              <a:t>CSS2) avec fuite </a:t>
            </a:r>
            <a:r>
              <a:rPr lang="fr-FR" sz="1200" dirty="0">
                <a:latin typeface="Calibri" panose="020F0502020204030204" pitchFamily="34" charset="0"/>
                <a:ea typeface="Calibri" panose="020F0502020204030204" pitchFamily="34" charset="0"/>
                <a:cs typeface="Times New Roman" panose="02020603050405020304" pitchFamily="18" charset="0"/>
              </a:rPr>
              <a:t>d’eau sous vide</a:t>
            </a:r>
          </a:p>
        </p:txBody>
      </p:sp>
      <p:grpSp>
        <p:nvGrpSpPr>
          <p:cNvPr id="37" name="Groupe 36"/>
          <p:cNvGrpSpPr/>
          <p:nvPr/>
        </p:nvGrpSpPr>
        <p:grpSpPr>
          <a:xfrm>
            <a:off x="8171737" y="3602321"/>
            <a:ext cx="3778436" cy="1233368"/>
            <a:chOff x="5487896" y="3109045"/>
            <a:chExt cx="2361637" cy="963561"/>
          </a:xfrm>
        </p:grpSpPr>
        <p:pic>
          <p:nvPicPr>
            <p:cNvPr id="38" name="Image 37"/>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487896" y="3109045"/>
              <a:ext cx="2361637" cy="963561"/>
            </a:xfrm>
            <a:prstGeom prst="rect">
              <a:avLst/>
            </a:prstGeom>
          </p:spPr>
        </p:pic>
        <p:sp>
          <p:nvSpPr>
            <p:cNvPr id="39" name="Ellipse 38"/>
            <p:cNvSpPr/>
            <p:nvPr/>
          </p:nvSpPr>
          <p:spPr>
            <a:xfrm>
              <a:off x="6465292" y="3308927"/>
              <a:ext cx="291045" cy="704517"/>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aphicFrame>
        <p:nvGraphicFramePr>
          <p:cNvPr id="53" name="Tableau 52"/>
          <p:cNvGraphicFramePr>
            <a:graphicFrameLocks noGrp="1"/>
          </p:cNvGraphicFramePr>
          <p:nvPr>
            <p:extLst/>
          </p:nvPr>
        </p:nvGraphicFramePr>
        <p:xfrm>
          <a:off x="597724" y="1073861"/>
          <a:ext cx="5544769" cy="4668520"/>
        </p:xfrm>
        <a:graphic>
          <a:graphicData uri="http://schemas.openxmlformats.org/drawingml/2006/table">
            <a:tbl>
              <a:tblPr firstRow="1" bandRow="1">
                <a:tableStyleId>{5C22544A-7EE6-4342-B048-85BDC9FD1C3A}</a:tableStyleId>
              </a:tblPr>
              <a:tblGrid>
                <a:gridCol w="768956">
                  <a:extLst>
                    <a:ext uri="{9D8B030D-6E8A-4147-A177-3AD203B41FA5}">
                      <a16:colId xmlns:a16="http://schemas.microsoft.com/office/drawing/2014/main" val="302523064"/>
                    </a:ext>
                  </a:extLst>
                </a:gridCol>
                <a:gridCol w="1415462">
                  <a:extLst>
                    <a:ext uri="{9D8B030D-6E8A-4147-A177-3AD203B41FA5}">
                      <a16:colId xmlns:a16="http://schemas.microsoft.com/office/drawing/2014/main" val="1793526152"/>
                    </a:ext>
                  </a:extLst>
                </a:gridCol>
                <a:gridCol w="3360351">
                  <a:extLst>
                    <a:ext uri="{9D8B030D-6E8A-4147-A177-3AD203B41FA5}">
                      <a16:colId xmlns:a16="http://schemas.microsoft.com/office/drawing/2014/main" val="3260274375"/>
                    </a:ext>
                  </a:extLst>
                </a:gridCol>
              </a:tblGrid>
              <a:tr h="370840">
                <a:tc>
                  <a:txBody>
                    <a:bodyPr/>
                    <a:lstStyle/>
                    <a:p>
                      <a:pPr algn="ctr"/>
                      <a:r>
                        <a:rPr lang="fr-FR" sz="1200" dirty="0" smtClean="0"/>
                        <a:t>N°</a:t>
                      </a:r>
                      <a:endParaRPr lang="fr-FR" sz="1200" dirty="0"/>
                    </a:p>
                  </a:txBody>
                  <a:tcPr/>
                </a:tc>
                <a:tc>
                  <a:txBody>
                    <a:bodyPr/>
                    <a:lstStyle/>
                    <a:p>
                      <a:pPr algn="ctr"/>
                      <a:r>
                        <a:rPr lang="fr-FR" sz="1200" dirty="0" smtClean="0"/>
                        <a:t>WP</a:t>
                      </a:r>
                      <a:endParaRPr lang="fr-FR" sz="1200" dirty="0"/>
                    </a:p>
                  </a:txBody>
                  <a:tcPr/>
                </a:tc>
                <a:tc>
                  <a:txBody>
                    <a:bodyPr/>
                    <a:lstStyle/>
                    <a:p>
                      <a:pPr algn="ctr"/>
                      <a:r>
                        <a:rPr lang="fr-FR" sz="1200" dirty="0" smtClean="0"/>
                        <a:t>Besoins</a:t>
                      </a:r>
                      <a:endParaRPr lang="fr-FR" sz="1200" dirty="0"/>
                    </a:p>
                  </a:txBody>
                  <a:tcPr/>
                </a:tc>
                <a:extLst>
                  <a:ext uri="{0D108BD9-81ED-4DB2-BD59-A6C34878D82A}">
                    <a16:rowId xmlns:a16="http://schemas.microsoft.com/office/drawing/2014/main" val="4156436748"/>
                  </a:ext>
                </a:extLst>
              </a:tr>
              <a:tr h="182880">
                <a:tc>
                  <a:txBody>
                    <a:bodyPr/>
                    <a:lstStyle/>
                    <a:p>
                      <a:r>
                        <a:rPr lang="fr-FR" sz="1200" dirty="0" smtClean="0"/>
                        <a:t>WP-11</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smtClean="0">
                          <a:solidFill>
                            <a:schemeClr val="dk1"/>
                          </a:solidFill>
                          <a:latin typeface="+mn-lt"/>
                          <a:ea typeface="+mn-ea"/>
                          <a:cs typeface="+mn-cs"/>
                        </a:rPr>
                        <a:t>Fournir de nouvelles </a:t>
                      </a:r>
                      <a:r>
                        <a:rPr lang="fr-FR" sz="1200" b="1" kern="1200" noProof="0" dirty="0" smtClean="0">
                          <a:solidFill>
                            <a:schemeClr val="dk1"/>
                          </a:solidFill>
                          <a:latin typeface="+mn-lt"/>
                          <a:ea typeface="+mn-ea"/>
                          <a:cs typeface="+mn-cs"/>
                        </a:rPr>
                        <a:t>instrumentations associées aux diagnostics</a:t>
                      </a:r>
                    </a:p>
                  </a:txBody>
                  <a:tcPr/>
                </a:tc>
                <a:tc>
                  <a:txBody>
                    <a:bodyPr/>
                    <a:lstStyle/>
                    <a:p>
                      <a:pPr marL="285750" indent="-285750">
                        <a:buFont typeface="Arial" panose="020B0604020202020204" pitchFamily="34" charset="0"/>
                        <a:buChar char="•"/>
                      </a:pPr>
                      <a:r>
                        <a:rPr lang="fr-FR" sz="1200" dirty="0" smtClean="0"/>
                        <a:t>Groupeur C01</a:t>
                      </a:r>
                    </a:p>
                    <a:p>
                      <a:pPr marL="285750" indent="-285750">
                        <a:buFont typeface="Arial" panose="020B0604020202020204" pitchFamily="34" charset="0"/>
                        <a:buChar char="•"/>
                      </a:pPr>
                      <a:r>
                        <a:rPr lang="fr-FR" sz="1200" dirty="0" smtClean="0"/>
                        <a:t>Motorisations</a:t>
                      </a:r>
                      <a:r>
                        <a:rPr lang="fr-FR" sz="1200" baseline="0" dirty="0" smtClean="0"/>
                        <a:t> µpas (2A et  6A)</a:t>
                      </a:r>
                    </a:p>
                    <a:p>
                      <a:pPr marL="285750" indent="-285750">
                        <a:buFont typeface="Arial" panose="020B0604020202020204" pitchFamily="34" charset="0"/>
                        <a:buChar char="•"/>
                      </a:pPr>
                      <a:r>
                        <a:rPr lang="fr-FR" sz="1200" baseline="0" dirty="0" smtClean="0"/>
                        <a:t>Codeurs optiques</a:t>
                      </a:r>
                    </a:p>
                    <a:p>
                      <a:pPr marL="285750" indent="-285750">
                        <a:buFont typeface="Arial" panose="020B0604020202020204" pitchFamily="34" charset="0"/>
                        <a:buChar char="•"/>
                      </a:pPr>
                      <a:r>
                        <a:rPr lang="fr-FR" sz="1200" baseline="0" dirty="0" smtClean="0"/>
                        <a:t>Codeurs mécaniques</a:t>
                      </a:r>
                    </a:p>
                  </a:txBody>
                  <a:tcPr/>
                </a:tc>
                <a:extLst>
                  <a:ext uri="{0D108BD9-81ED-4DB2-BD59-A6C34878D82A}">
                    <a16:rowId xmlns:a16="http://schemas.microsoft.com/office/drawing/2014/main" val="2034041089"/>
                  </a:ext>
                </a:extLst>
              </a:tr>
              <a:tr h="182880">
                <a:tc>
                  <a:txBody>
                    <a:bodyPr/>
                    <a:lstStyle/>
                    <a:p>
                      <a:r>
                        <a:rPr lang="fr-FR" sz="1200" dirty="0" smtClean="0"/>
                        <a:t>WP-12</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smtClean="0">
                          <a:solidFill>
                            <a:schemeClr val="dk1"/>
                          </a:solidFill>
                          <a:latin typeface="+mn-lt"/>
                          <a:ea typeface="+mn-ea"/>
                          <a:cs typeface="+mn-cs"/>
                        </a:rPr>
                        <a:t>Moderniser la </a:t>
                      </a:r>
                      <a:r>
                        <a:rPr lang="fr-FR" sz="1200" b="1" kern="1200" noProof="0" dirty="0" smtClean="0">
                          <a:solidFill>
                            <a:schemeClr val="dk1"/>
                          </a:solidFill>
                          <a:latin typeface="+mn-lt"/>
                          <a:ea typeface="+mn-ea"/>
                          <a:cs typeface="+mn-cs"/>
                        </a:rPr>
                        <a:t>Source d’Ions de C02</a:t>
                      </a:r>
                      <a:endParaRPr lang="fr-FR" sz="1200" b="1" kern="1200" noProof="0" dirty="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r>
                        <a:rPr lang="fr-FR" sz="1200" dirty="0" smtClean="0"/>
                        <a:t>Systèmes d’accès</a:t>
                      </a:r>
                    </a:p>
                    <a:p>
                      <a:pPr marL="285750" indent="-285750">
                        <a:buFont typeface="Arial" panose="020B0604020202020204" pitchFamily="34" charset="0"/>
                        <a:buChar char="•"/>
                      </a:pPr>
                      <a:r>
                        <a:rPr lang="fr-FR" sz="1200" dirty="0" smtClean="0"/>
                        <a:t>Electrotech.</a:t>
                      </a:r>
                      <a:r>
                        <a:rPr lang="fr-FR" sz="1200" baseline="0" dirty="0" smtClean="0"/>
                        <a:t>, </a:t>
                      </a:r>
                      <a:r>
                        <a:rPr lang="fr-FR" sz="1200" dirty="0" smtClean="0"/>
                        <a:t>Alim., vide, API</a:t>
                      </a:r>
                    </a:p>
                    <a:p>
                      <a:pPr marL="285750" indent="-285750">
                        <a:buFont typeface="Arial" panose="020B0604020202020204" pitchFamily="34" charset="0"/>
                        <a:buChar char="•"/>
                      </a:pPr>
                      <a:r>
                        <a:rPr lang="fr-FR" sz="1200" dirty="0" smtClean="0"/>
                        <a:t>Compatibilité avec futur upgrade C02</a:t>
                      </a:r>
                      <a:endParaRPr lang="fr-FR" sz="1200" dirty="0"/>
                    </a:p>
                  </a:txBody>
                  <a:tcPr/>
                </a:tc>
                <a:extLst>
                  <a:ext uri="{0D108BD9-81ED-4DB2-BD59-A6C34878D82A}">
                    <a16:rowId xmlns:a16="http://schemas.microsoft.com/office/drawing/2014/main" val="1688570998"/>
                  </a:ext>
                </a:extLst>
              </a:tr>
              <a:tr h="182880">
                <a:tc>
                  <a:txBody>
                    <a:bodyPr/>
                    <a:lstStyle/>
                    <a:p>
                      <a:r>
                        <a:rPr lang="fr-FR" sz="1200" dirty="0" smtClean="0"/>
                        <a:t>WP-13</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smtClean="0">
                          <a:solidFill>
                            <a:schemeClr val="dk1"/>
                          </a:solidFill>
                          <a:latin typeface="+mn-lt"/>
                          <a:ea typeface="+mn-ea"/>
                          <a:cs typeface="+mn-cs"/>
                        </a:rPr>
                        <a:t>Mettre à niveau les </a:t>
                      </a:r>
                      <a:r>
                        <a:rPr lang="fr-FR" sz="1200" b="1" kern="1200" noProof="0" dirty="0" smtClean="0">
                          <a:solidFill>
                            <a:schemeClr val="dk1"/>
                          </a:solidFill>
                          <a:latin typeface="+mn-lt"/>
                          <a:ea typeface="+mn-ea"/>
                          <a:cs typeface="+mn-cs"/>
                        </a:rPr>
                        <a:t>systèmes de Vide</a:t>
                      </a:r>
                    </a:p>
                  </a:txBody>
                  <a:tcPr/>
                </a:tc>
                <a:tc>
                  <a:txBody>
                    <a:bodyPr/>
                    <a:lstStyle/>
                    <a:p>
                      <a:pPr marL="285750" indent="-285750">
                        <a:buFont typeface="Arial" panose="020B0604020202020204" pitchFamily="34" charset="0"/>
                        <a:buChar char="•"/>
                      </a:pPr>
                      <a:r>
                        <a:rPr lang="fr-FR" sz="1200" dirty="0" smtClean="0"/>
                        <a:t>Pompage</a:t>
                      </a:r>
                    </a:p>
                    <a:p>
                      <a:pPr marL="285750" indent="-285750">
                        <a:buFont typeface="Arial" panose="020B0604020202020204" pitchFamily="34" charset="0"/>
                        <a:buChar char="•"/>
                      </a:pPr>
                      <a:r>
                        <a:rPr lang="fr-FR" sz="1200" dirty="0" smtClean="0"/>
                        <a:t>Compresseurs</a:t>
                      </a:r>
                    </a:p>
                    <a:p>
                      <a:pPr marL="285750" indent="-285750">
                        <a:buFont typeface="Arial" panose="020B0604020202020204" pitchFamily="34" charset="0"/>
                        <a:buChar char="•"/>
                      </a:pPr>
                      <a:r>
                        <a:rPr lang="fr-FR" sz="1200" dirty="0" smtClean="0"/>
                        <a:t>Caloduc de Cime</a:t>
                      </a:r>
                    </a:p>
                    <a:p>
                      <a:pPr marL="285750" indent="-285750">
                        <a:buFont typeface="Arial" panose="020B0604020202020204" pitchFamily="34" charset="0"/>
                        <a:buChar char="•"/>
                      </a:pPr>
                      <a:r>
                        <a:rPr lang="fr-FR" sz="1200" dirty="0" smtClean="0"/>
                        <a:t>Vannes</a:t>
                      </a:r>
                      <a:endParaRPr lang="fr-FR" sz="1200" dirty="0"/>
                    </a:p>
                  </a:txBody>
                  <a:tcPr/>
                </a:tc>
                <a:extLst>
                  <a:ext uri="{0D108BD9-81ED-4DB2-BD59-A6C34878D82A}">
                    <a16:rowId xmlns:a16="http://schemas.microsoft.com/office/drawing/2014/main" val="440314164"/>
                  </a:ext>
                </a:extLst>
              </a:tr>
              <a:tr h="182880">
                <a:tc>
                  <a:txBody>
                    <a:bodyPr/>
                    <a:lstStyle/>
                    <a:p>
                      <a:r>
                        <a:rPr lang="fr-FR" sz="1200" dirty="0" smtClean="0"/>
                        <a:t>WP-15</a:t>
                      </a:r>
                      <a:endParaRPr lang="fr-FR" sz="1200" dirty="0"/>
                    </a:p>
                  </a:txBody>
                  <a:tcPr/>
                </a:tc>
                <a:tc>
                  <a:txBody>
                    <a:bodyPr/>
                    <a:lstStyle/>
                    <a:p>
                      <a:r>
                        <a:rPr lang="fr-FR" sz="1200" dirty="0" smtClean="0"/>
                        <a:t>Fournir </a:t>
                      </a:r>
                      <a:r>
                        <a:rPr lang="fr-FR" sz="1200" baseline="0" dirty="0" smtClean="0"/>
                        <a:t>les </a:t>
                      </a:r>
                      <a:r>
                        <a:rPr lang="fr-FR" sz="1200" b="1" dirty="0" smtClean="0"/>
                        <a:t>Filtres d’Harmoniques</a:t>
                      </a:r>
                      <a:endParaRPr lang="fr-FR" sz="1200" b="1" dirty="0"/>
                    </a:p>
                  </a:txBody>
                  <a:tcPr/>
                </a:tc>
                <a:tc>
                  <a:txBody>
                    <a:bodyPr/>
                    <a:lstStyle/>
                    <a:p>
                      <a:r>
                        <a:rPr lang="fr-FR" sz="1200" dirty="0" smtClean="0"/>
                        <a:t>Filtres définis dans le cadre de l’APD à valider</a:t>
                      </a:r>
                      <a:r>
                        <a:rPr lang="fr-FR" sz="1200" baseline="0" dirty="0" smtClean="0"/>
                        <a:t> </a:t>
                      </a:r>
                      <a:r>
                        <a:rPr lang="fr-FR" sz="1200" baseline="0" dirty="0" smtClean="0">
                          <a:solidFill>
                            <a:schemeClr val="tx1"/>
                          </a:solidFill>
                        </a:rPr>
                        <a:t>selon REX changement Alim</a:t>
                      </a:r>
                    </a:p>
                    <a:p>
                      <a:r>
                        <a:rPr lang="fr-FR" sz="1200" b="1" dirty="0" smtClean="0">
                          <a:solidFill>
                            <a:schemeClr val="tx1"/>
                          </a:solidFill>
                          <a:latin typeface="Calibri" panose="020F0502020204030204" pitchFamily="34" charset="0"/>
                          <a:ea typeface="Calibri" panose="020F0502020204030204" pitchFamily="34" charset="0"/>
                        </a:rPr>
                        <a:t>⇒ </a:t>
                      </a:r>
                      <a:r>
                        <a:rPr lang="fr-FR" sz="1200" baseline="0" dirty="0" smtClean="0">
                          <a:solidFill>
                            <a:schemeClr val="tx1"/>
                          </a:solidFill>
                        </a:rPr>
                        <a:t>Réduction </a:t>
                      </a:r>
                      <a:r>
                        <a:rPr lang="fr-FR" sz="1200" baseline="0" dirty="0" smtClean="0"/>
                        <a:t>de l’Impact Ext. en puissance réactive et Réseau interne dans la norme</a:t>
                      </a:r>
                      <a:endParaRPr lang="fr-FR" sz="1200" dirty="0"/>
                    </a:p>
                  </a:txBody>
                  <a:tcPr/>
                </a:tc>
                <a:extLst>
                  <a:ext uri="{0D108BD9-81ED-4DB2-BD59-A6C34878D82A}">
                    <a16:rowId xmlns:a16="http://schemas.microsoft.com/office/drawing/2014/main" val="1586072720"/>
                  </a:ext>
                </a:extLst>
              </a:tr>
              <a:tr h="182880">
                <a:tc>
                  <a:txBody>
                    <a:bodyPr/>
                    <a:lstStyle/>
                    <a:p>
                      <a:r>
                        <a:rPr lang="fr-FR" sz="1200" dirty="0" smtClean="0"/>
                        <a:t>WP-16</a:t>
                      </a:r>
                      <a:endParaRPr lang="fr-FR" sz="1200" dirty="0"/>
                    </a:p>
                  </a:txBody>
                  <a:tcPr/>
                </a:tc>
                <a:tc>
                  <a:txBody>
                    <a:bodyPr/>
                    <a:lstStyle/>
                    <a:p>
                      <a:r>
                        <a:rPr lang="fr-FR" sz="1200" dirty="0" smtClean="0"/>
                        <a:t>Fournir ou mettre à niveau les rechanges des </a:t>
                      </a:r>
                      <a:r>
                        <a:rPr lang="fr-FR" sz="1200" b="1" dirty="0" smtClean="0"/>
                        <a:t>Equipements Spécifiques</a:t>
                      </a:r>
                    </a:p>
                  </a:txBody>
                  <a:tcPr/>
                </a:tc>
                <a:tc>
                  <a:txBody>
                    <a:bodyPr/>
                    <a:lstStyle/>
                    <a:p>
                      <a:pPr marL="285750" indent="-285750">
                        <a:buFont typeface="Arial" panose="020B0604020202020204" pitchFamily="34" charset="0"/>
                        <a:buChar char="•"/>
                      </a:pPr>
                      <a:r>
                        <a:rPr lang="fr-FR" sz="1200" dirty="0" smtClean="0"/>
                        <a:t>4 Cages de Faraday</a:t>
                      </a:r>
                    </a:p>
                    <a:p>
                      <a:pPr marL="285750" indent="-285750">
                        <a:buFont typeface="Arial" panose="020B0604020202020204" pitchFamily="34" charset="0"/>
                        <a:buChar char="•"/>
                      </a:pPr>
                      <a:r>
                        <a:rPr lang="fr-FR" sz="1200" dirty="0" smtClean="0"/>
                        <a:t>2 Arrêts</a:t>
                      </a:r>
                      <a:r>
                        <a:rPr lang="fr-FR" sz="1200" baseline="0" dirty="0" smtClean="0"/>
                        <a:t> Faisceau (L2-AF36 et L2-AF37)</a:t>
                      </a:r>
                    </a:p>
                    <a:p>
                      <a:pPr marL="285750" indent="-285750">
                        <a:buFont typeface="Arial" panose="020B0604020202020204" pitchFamily="34" charset="0"/>
                        <a:buChar char="•"/>
                      </a:pPr>
                      <a:r>
                        <a:rPr lang="fr-FR" sz="1200" baseline="0" dirty="0" smtClean="0"/>
                        <a:t>Equipements Inj-Ejection CSS (nouveau C2-MSE3, C2-ESI5, C2-MSE2, C2-MSE1, et adaptation rechange C2-EEV)</a:t>
                      </a:r>
                      <a:endParaRPr lang="fr-FR" sz="1200" dirty="0"/>
                    </a:p>
                  </a:txBody>
                  <a:tcPr/>
                </a:tc>
                <a:extLst>
                  <a:ext uri="{0D108BD9-81ED-4DB2-BD59-A6C34878D82A}">
                    <a16:rowId xmlns:a16="http://schemas.microsoft.com/office/drawing/2014/main" val="4116353879"/>
                  </a:ext>
                </a:extLst>
              </a:tr>
            </a:tbl>
          </a:graphicData>
        </a:graphic>
      </p:graphicFrame>
    </p:spTree>
    <p:extLst>
      <p:ext uri="{BB962C8B-B14F-4D97-AF65-F5344CB8AC3E}">
        <p14:creationId xmlns:p14="http://schemas.microsoft.com/office/powerpoint/2010/main" val="273215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0" y="0"/>
            <a:ext cx="10801350" cy="612775"/>
          </a:xfrm>
        </p:spPr>
        <p:txBody>
          <a:bodyPr/>
          <a:lstStyle/>
          <a:p>
            <a:r>
              <a:rPr lang="fr-FR" dirty="0" smtClean="0"/>
              <a:t>Projet CYREN, les besoins</a:t>
            </a:r>
            <a:endParaRPr lang="fr-FR" dirty="0"/>
          </a:p>
        </p:txBody>
      </p:sp>
      <p:graphicFrame>
        <p:nvGraphicFramePr>
          <p:cNvPr id="20" name="Tableau 19"/>
          <p:cNvGraphicFramePr>
            <a:graphicFrameLocks noGrp="1"/>
          </p:cNvGraphicFramePr>
          <p:nvPr>
            <p:extLst>
              <p:ext uri="{D42A27DB-BD31-4B8C-83A1-F6EECF244321}">
                <p14:modId xmlns:p14="http://schemas.microsoft.com/office/powerpoint/2010/main" val="1278965074"/>
              </p:ext>
            </p:extLst>
          </p:nvPr>
        </p:nvGraphicFramePr>
        <p:xfrm>
          <a:off x="346362" y="884507"/>
          <a:ext cx="5297744" cy="1559560"/>
        </p:xfrm>
        <a:graphic>
          <a:graphicData uri="http://schemas.openxmlformats.org/drawingml/2006/table">
            <a:tbl>
              <a:tblPr firstRow="1" bandRow="1">
                <a:tableStyleId>{5C22544A-7EE6-4342-B048-85BDC9FD1C3A}</a:tableStyleId>
              </a:tblPr>
              <a:tblGrid>
                <a:gridCol w="824495">
                  <a:extLst>
                    <a:ext uri="{9D8B030D-6E8A-4147-A177-3AD203B41FA5}">
                      <a16:colId xmlns:a16="http://schemas.microsoft.com/office/drawing/2014/main" val="2980728080"/>
                    </a:ext>
                  </a:extLst>
                </a:gridCol>
                <a:gridCol w="1347232">
                  <a:extLst>
                    <a:ext uri="{9D8B030D-6E8A-4147-A177-3AD203B41FA5}">
                      <a16:colId xmlns:a16="http://schemas.microsoft.com/office/drawing/2014/main" val="2697025436"/>
                    </a:ext>
                  </a:extLst>
                </a:gridCol>
                <a:gridCol w="3126017">
                  <a:extLst>
                    <a:ext uri="{9D8B030D-6E8A-4147-A177-3AD203B41FA5}">
                      <a16:colId xmlns:a16="http://schemas.microsoft.com/office/drawing/2014/main" val="4053920490"/>
                    </a:ext>
                  </a:extLst>
                </a:gridCol>
              </a:tblGrid>
              <a:tr h="370840">
                <a:tc>
                  <a:txBody>
                    <a:bodyPr/>
                    <a:lstStyle/>
                    <a:p>
                      <a:pPr algn="ctr"/>
                      <a:r>
                        <a:rPr lang="fr-FR" sz="1200" dirty="0" smtClean="0"/>
                        <a:t>N°</a:t>
                      </a:r>
                      <a:endParaRPr lang="fr-FR" sz="1200" dirty="0"/>
                    </a:p>
                  </a:txBody>
                  <a:tcPr/>
                </a:tc>
                <a:tc>
                  <a:txBody>
                    <a:bodyPr/>
                    <a:lstStyle/>
                    <a:p>
                      <a:pPr algn="ctr"/>
                      <a:r>
                        <a:rPr lang="fr-FR" sz="1200" dirty="0" smtClean="0"/>
                        <a:t>WP</a:t>
                      </a:r>
                      <a:endParaRPr lang="fr-FR" sz="1200" dirty="0"/>
                    </a:p>
                  </a:txBody>
                  <a:tcPr/>
                </a:tc>
                <a:tc>
                  <a:txBody>
                    <a:bodyPr/>
                    <a:lstStyle/>
                    <a:p>
                      <a:pPr algn="ctr"/>
                      <a:r>
                        <a:rPr lang="fr-FR" sz="1200" dirty="0" smtClean="0"/>
                        <a:t>Besoins</a:t>
                      </a:r>
                      <a:endParaRPr lang="fr-FR" sz="1200" dirty="0"/>
                    </a:p>
                  </a:txBody>
                  <a:tcPr/>
                </a:tc>
                <a:extLst>
                  <a:ext uri="{0D108BD9-81ED-4DB2-BD59-A6C34878D82A}">
                    <a16:rowId xmlns:a16="http://schemas.microsoft.com/office/drawing/2014/main" val="952546264"/>
                  </a:ext>
                </a:extLst>
              </a:tr>
              <a:tr h="182880">
                <a:tc>
                  <a:txBody>
                    <a:bodyPr/>
                    <a:lstStyle/>
                    <a:p>
                      <a:r>
                        <a:rPr lang="fr-FR" sz="1200" dirty="0" smtClean="0"/>
                        <a:t>WP-3</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smtClean="0">
                          <a:solidFill>
                            <a:schemeClr val="dk1"/>
                          </a:solidFill>
                          <a:latin typeface="+mn-lt"/>
                          <a:ea typeface="+mn-ea"/>
                          <a:cs typeface="+mn-cs"/>
                        </a:rPr>
                        <a:t>Fournir une infrastructure de </a:t>
                      </a:r>
                      <a:r>
                        <a:rPr lang="fr-FR" sz="1200" b="1" kern="1200" noProof="0" dirty="0" smtClean="0">
                          <a:solidFill>
                            <a:schemeClr val="dk1"/>
                          </a:solidFill>
                          <a:latin typeface="+mn-lt"/>
                          <a:ea typeface="+mn-ea"/>
                          <a:cs typeface="+mn-cs"/>
                        </a:rPr>
                        <a:t>réfrigération</a:t>
                      </a:r>
                      <a:r>
                        <a:rPr lang="fr-FR" sz="1200" kern="1200" noProof="0" dirty="0" smtClean="0">
                          <a:solidFill>
                            <a:schemeClr val="dk1"/>
                          </a:solidFill>
                          <a:latin typeface="+mn-lt"/>
                          <a:ea typeface="+mn-ea"/>
                          <a:cs typeface="+mn-cs"/>
                        </a:rPr>
                        <a:t> rénovée et opérationnelle</a:t>
                      </a:r>
                    </a:p>
                  </a:txBody>
                  <a:tcPr/>
                </a:tc>
                <a:tc>
                  <a:txBody>
                    <a:bodyPr/>
                    <a:lstStyle/>
                    <a:p>
                      <a:pPr marL="285750" indent="-285750">
                        <a:buFont typeface="Arial" panose="020B0604020202020204" pitchFamily="34" charset="0"/>
                        <a:buChar char="•"/>
                      </a:pPr>
                      <a:r>
                        <a:rPr lang="fr-FR" sz="1200" dirty="0" smtClean="0"/>
                        <a:t>Traitement de l’eau complet</a:t>
                      </a:r>
                    </a:p>
                    <a:p>
                      <a:pPr marL="285750" indent="-285750">
                        <a:buFont typeface="Arial" panose="020B0604020202020204" pitchFamily="34" charset="0"/>
                        <a:buChar char="•"/>
                      </a:pPr>
                      <a:r>
                        <a:rPr lang="fr-FR" sz="1200" dirty="0" smtClean="0">
                          <a:solidFill>
                            <a:schemeClr val="tx1"/>
                          </a:solidFill>
                        </a:rPr>
                        <a:t>Rénovation complète TAR actuelles</a:t>
                      </a:r>
                    </a:p>
                    <a:p>
                      <a:pPr marL="285750" indent="-285750">
                        <a:buFont typeface="Arial" panose="020B0604020202020204" pitchFamily="34" charset="0"/>
                        <a:buChar char="•"/>
                      </a:pPr>
                      <a:r>
                        <a:rPr lang="fr-FR" sz="1200" dirty="0" smtClean="0"/>
                        <a:t>Rénovation</a:t>
                      </a:r>
                      <a:r>
                        <a:rPr lang="fr-FR" sz="1200" baseline="0" dirty="0" smtClean="0"/>
                        <a:t> des circuits primaires</a:t>
                      </a:r>
                    </a:p>
                    <a:p>
                      <a:pPr marL="285750" indent="-285750">
                        <a:buFont typeface="Arial" panose="020B0604020202020204" pitchFamily="34" charset="0"/>
                        <a:buChar char="•"/>
                      </a:pPr>
                      <a:r>
                        <a:rPr lang="fr-FR" sz="1200" baseline="0" dirty="0" smtClean="0"/>
                        <a:t>Rénovation des circuits secondaires</a:t>
                      </a:r>
                    </a:p>
                    <a:p>
                      <a:pPr marL="0" indent="0">
                        <a:buFont typeface="Arial" panose="020B0604020202020204" pitchFamily="34" charset="0"/>
                        <a:buNone/>
                      </a:pPr>
                      <a:r>
                        <a:rPr lang="fr-FR" sz="1200" b="1" dirty="0" smtClean="0">
                          <a:solidFill>
                            <a:schemeClr val="tx1"/>
                          </a:solidFill>
                          <a:latin typeface="Calibri" panose="020F0502020204030204" pitchFamily="34" charset="0"/>
                          <a:ea typeface="Calibri" panose="020F0502020204030204" pitchFamily="34" charset="0"/>
                        </a:rPr>
                        <a:t>⇒ </a:t>
                      </a:r>
                      <a:r>
                        <a:rPr lang="fr-FR" sz="1200" baseline="0" dirty="0" smtClean="0">
                          <a:solidFill>
                            <a:schemeClr val="tx1"/>
                          </a:solidFill>
                        </a:rPr>
                        <a:t>Préparation </a:t>
                      </a:r>
                      <a:r>
                        <a:rPr lang="fr-FR" sz="1200" baseline="0" dirty="0" smtClean="0"/>
                        <a:t>à un upgrade de récupération de chaleur fatale des TAR</a:t>
                      </a:r>
                      <a:endParaRPr lang="fr-FR" sz="1200" dirty="0"/>
                    </a:p>
                  </a:txBody>
                  <a:tcPr/>
                </a:tc>
                <a:extLst>
                  <a:ext uri="{0D108BD9-81ED-4DB2-BD59-A6C34878D82A}">
                    <a16:rowId xmlns:a16="http://schemas.microsoft.com/office/drawing/2014/main" val="2999563154"/>
                  </a:ext>
                </a:extLst>
              </a:tr>
            </a:tbl>
          </a:graphicData>
        </a:graphic>
      </p:graphicFrame>
      <p:pic>
        <p:nvPicPr>
          <p:cNvPr id="21" name="Image 2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54998" y="555349"/>
            <a:ext cx="2132452" cy="1500760"/>
          </a:xfrm>
          <a:prstGeom prst="rect">
            <a:avLst/>
          </a:prstGeom>
        </p:spPr>
      </p:pic>
      <p:pic>
        <p:nvPicPr>
          <p:cNvPr id="22" name="Imag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82829" y="1826146"/>
            <a:ext cx="1997079" cy="1483716"/>
          </a:xfrm>
          <a:prstGeom prst="rect">
            <a:avLst/>
          </a:prstGeom>
        </p:spPr>
      </p:pic>
      <p:pic>
        <p:nvPicPr>
          <p:cNvPr id="24" name="Image 23" descr="O:\DSTA\STIL\Refrig\Photos\Photo TAR\P1040605.JPG"/>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368925" y="802280"/>
            <a:ext cx="1462969" cy="1640103"/>
          </a:xfrm>
          <a:prstGeom prst="rect">
            <a:avLst/>
          </a:prstGeom>
          <a:noFill/>
          <a:ln>
            <a:noFill/>
          </a:ln>
        </p:spPr>
      </p:pic>
      <p:sp>
        <p:nvSpPr>
          <p:cNvPr id="27" name="Rectangle 26"/>
          <p:cNvSpPr/>
          <p:nvPr/>
        </p:nvSpPr>
        <p:spPr>
          <a:xfrm>
            <a:off x="8044992" y="2478403"/>
            <a:ext cx="2179216" cy="646331"/>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Réducteur de motorisation </a:t>
            </a:r>
          </a:p>
          <a:p>
            <a:pPr algn="ctr"/>
            <a:r>
              <a:rPr lang="fr-FR" sz="1200" dirty="0">
                <a:latin typeface="Calibri" panose="020F0502020204030204" pitchFamily="34" charset="0"/>
                <a:ea typeface="Calibri" panose="020F0502020204030204" pitchFamily="34" charset="0"/>
                <a:cs typeface="Times New Roman" panose="02020603050405020304" pitchFamily="18" charset="0"/>
              </a:rPr>
              <a:t>supportant les turbines des tours aéro-réfrigérantes</a:t>
            </a:r>
          </a:p>
        </p:txBody>
      </p:sp>
      <p:sp>
        <p:nvSpPr>
          <p:cNvPr id="31" name="Rectangle 30"/>
          <p:cNvSpPr/>
          <p:nvPr/>
        </p:nvSpPr>
        <p:spPr>
          <a:xfrm>
            <a:off x="10063614" y="3359701"/>
            <a:ext cx="2219838" cy="276999"/>
          </a:xfrm>
          <a:prstGeom prst="rect">
            <a:avLst/>
          </a:prstGeom>
        </p:spPr>
        <p:txBody>
          <a:bodyPr wrap="none">
            <a:spAutoFit/>
          </a:bodyPr>
          <a:lstStyle/>
          <a:p>
            <a:r>
              <a:rPr lang="fr-FR" sz="1200" dirty="0" smtClean="0">
                <a:latin typeface="Calibri" panose="020F0502020204030204" pitchFamily="34" charset="0"/>
                <a:ea typeface="Calibri" panose="020F0502020204030204" pitchFamily="34" charset="0"/>
                <a:cs typeface="Times New Roman" panose="02020603050405020304" pitchFamily="18" charset="0"/>
              </a:rPr>
              <a:t>Pompe des circuits secondaires</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0" name="Rectangle 39"/>
          <p:cNvSpPr/>
          <p:nvPr/>
        </p:nvSpPr>
        <p:spPr>
          <a:xfrm>
            <a:off x="5998252" y="2131062"/>
            <a:ext cx="1698670" cy="276999"/>
          </a:xfrm>
          <a:prstGeom prst="rect">
            <a:avLst/>
          </a:prstGeom>
        </p:spPr>
        <p:txBody>
          <a:bodyPr wrap="none">
            <a:spAutoFit/>
          </a:bodyPr>
          <a:lstStyle/>
          <a:p>
            <a:r>
              <a:rPr lang="fr-FR" sz="1200" dirty="0" smtClean="0">
                <a:latin typeface="Calibri" panose="020F0502020204030204" pitchFamily="34" charset="0"/>
                <a:ea typeface="Calibri" panose="020F0502020204030204" pitchFamily="34" charset="0"/>
                <a:cs typeface="Times New Roman" panose="02020603050405020304" pitchFamily="18" charset="0"/>
              </a:rPr>
              <a:t>Tours aéro-réfrigérantes</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1" name="Tableau 40"/>
          <p:cNvGraphicFramePr>
            <a:graphicFrameLocks noGrp="1"/>
          </p:cNvGraphicFramePr>
          <p:nvPr>
            <p:extLst/>
          </p:nvPr>
        </p:nvGraphicFramePr>
        <p:xfrm>
          <a:off x="418861" y="2908207"/>
          <a:ext cx="4481626" cy="2656840"/>
        </p:xfrm>
        <a:graphic>
          <a:graphicData uri="http://schemas.openxmlformats.org/drawingml/2006/table">
            <a:tbl>
              <a:tblPr firstRow="1" bandRow="1">
                <a:tableStyleId>{5C22544A-7EE6-4342-B048-85BDC9FD1C3A}</a:tableStyleId>
              </a:tblPr>
              <a:tblGrid>
                <a:gridCol w="579765">
                  <a:extLst>
                    <a:ext uri="{9D8B030D-6E8A-4147-A177-3AD203B41FA5}">
                      <a16:colId xmlns:a16="http://schemas.microsoft.com/office/drawing/2014/main" val="2980728080"/>
                    </a:ext>
                  </a:extLst>
                </a:gridCol>
                <a:gridCol w="1155130">
                  <a:extLst>
                    <a:ext uri="{9D8B030D-6E8A-4147-A177-3AD203B41FA5}">
                      <a16:colId xmlns:a16="http://schemas.microsoft.com/office/drawing/2014/main" val="2697025436"/>
                    </a:ext>
                  </a:extLst>
                </a:gridCol>
                <a:gridCol w="2746731">
                  <a:extLst>
                    <a:ext uri="{9D8B030D-6E8A-4147-A177-3AD203B41FA5}">
                      <a16:colId xmlns:a16="http://schemas.microsoft.com/office/drawing/2014/main" val="4053920490"/>
                    </a:ext>
                  </a:extLst>
                </a:gridCol>
              </a:tblGrid>
              <a:tr h="370840">
                <a:tc>
                  <a:txBody>
                    <a:bodyPr/>
                    <a:lstStyle/>
                    <a:p>
                      <a:pPr algn="ctr"/>
                      <a:r>
                        <a:rPr lang="fr-FR" sz="1200" dirty="0" smtClean="0"/>
                        <a:t>N°</a:t>
                      </a:r>
                      <a:endParaRPr lang="fr-FR" sz="1200" dirty="0"/>
                    </a:p>
                  </a:txBody>
                  <a:tcPr/>
                </a:tc>
                <a:tc>
                  <a:txBody>
                    <a:bodyPr/>
                    <a:lstStyle/>
                    <a:p>
                      <a:pPr algn="ctr"/>
                      <a:r>
                        <a:rPr lang="fr-FR" sz="1200" dirty="0" smtClean="0"/>
                        <a:t>WP</a:t>
                      </a:r>
                      <a:endParaRPr lang="fr-FR" sz="1200" dirty="0"/>
                    </a:p>
                  </a:txBody>
                  <a:tcPr/>
                </a:tc>
                <a:tc>
                  <a:txBody>
                    <a:bodyPr/>
                    <a:lstStyle/>
                    <a:p>
                      <a:pPr algn="ctr"/>
                      <a:r>
                        <a:rPr lang="fr-FR" sz="1200" dirty="0" smtClean="0"/>
                        <a:t>Besoins</a:t>
                      </a:r>
                      <a:endParaRPr lang="fr-FR" sz="1200" dirty="0"/>
                    </a:p>
                  </a:txBody>
                  <a:tcPr/>
                </a:tc>
                <a:extLst>
                  <a:ext uri="{0D108BD9-81ED-4DB2-BD59-A6C34878D82A}">
                    <a16:rowId xmlns:a16="http://schemas.microsoft.com/office/drawing/2014/main" val="952546264"/>
                  </a:ext>
                </a:extLst>
              </a:tr>
              <a:tr h="182880">
                <a:tc>
                  <a:txBody>
                    <a:bodyPr/>
                    <a:lstStyle/>
                    <a:p>
                      <a:r>
                        <a:rPr lang="fr-FR" sz="1200" dirty="0" smtClean="0"/>
                        <a:t>WP-9</a:t>
                      </a:r>
                      <a:endParaRPr lang="fr-FR" sz="1200" dirty="0"/>
                    </a:p>
                  </a:txBody>
                  <a:tcPr/>
                </a:tc>
                <a:tc>
                  <a:txBody>
                    <a:bodyPr/>
                    <a:lstStyle/>
                    <a:p>
                      <a:pPr>
                        <a:defRPr/>
                      </a:pPr>
                      <a:r>
                        <a:rPr lang="fr-FR" sz="1200" b="0" dirty="0" smtClean="0"/>
                        <a:t>Traiter l’obsolescence des </a:t>
                      </a:r>
                      <a:r>
                        <a:rPr lang="fr-FR" sz="1200" b="1" dirty="0" smtClean="0"/>
                        <a:t>Systèmes HF</a:t>
                      </a:r>
                      <a:endParaRPr lang="fr-FR" sz="1200" b="1" dirty="0"/>
                    </a:p>
                  </a:txBody>
                  <a:tcPr/>
                </a:tc>
                <a:tc>
                  <a:txBody>
                    <a:bodyPr/>
                    <a:lstStyle/>
                    <a:p>
                      <a:pPr marL="285750" indent="-285750">
                        <a:buFont typeface="Arial" panose="020B0604020202020204" pitchFamily="34" charset="0"/>
                        <a:buChar char="•"/>
                      </a:pPr>
                      <a:r>
                        <a:rPr lang="fr-FR" sz="1200" kern="1200" dirty="0" smtClean="0">
                          <a:solidFill>
                            <a:schemeClr val="tx1"/>
                          </a:solidFill>
                          <a:latin typeface="+mn-lt"/>
                          <a:ea typeface="+mn-ea"/>
                          <a:cs typeface="+mn-cs"/>
                        </a:rPr>
                        <a:t>Amplificateur C0/CSS/CIME </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rénovation capas variables+ platines des 8 amplis et achat de tubes</a:t>
                      </a:r>
                      <a:r>
                        <a:rPr lang="fr-FR" sz="1200" kern="1200" baseline="0" dirty="0" smtClean="0">
                          <a:solidFill>
                            <a:schemeClr val="tx1"/>
                          </a:solidFill>
                          <a:latin typeface="+mn-lt"/>
                          <a:ea typeface="+mn-ea"/>
                          <a:cs typeface="+mn-cs"/>
                        </a:rPr>
                        <a:t> de rechange</a:t>
                      </a:r>
                      <a:endParaRPr lang="fr-FR" sz="1200" kern="1200" dirty="0" smtClean="0">
                        <a:solidFill>
                          <a:schemeClr val="tx1"/>
                        </a:solidFill>
                        <a:latin typeface="+mn-lt"/>
                        <a:ea typeface="+mn-ea"/>
                        <a:cs typeface="+mn-cs"/>
                      </a:endParaRPr>
                    </a:p>
                    <a:p>
                      <a:pPr marL="285750" indent="-285750">
                        <a:buFont typeface="Arial" panose="020B0604020202020204" pitchFamily="34" charset="0"/>
                        <a:buChar char="•"/>
                      </a:pPr>
                      <a:r>
                        <a:rPr lang="fr-FR" sz="1200" kern="1200" dirty="0" smtClean="0">
                          <a:solidFill>
                            <a:schemeClr val="tx1"/>
                          </a:solidFill>
                          <a:latin typeface="+mn-lt"/>
                          <a:ea typeface="+mn-ea"/>
                          <a:cs typeface="+mn-cs"/>
                        </a:rPr>
                        <a:t>Rénovation Amplificateur R1</a:t>
                      </a:r>
                    </a:p>
                    <a:p>
                      <a:pPr marL="285750" indent="-285750">
                        <a:buFont typeface="Arial" panose="020B0604020202020204" pitchFamily="34" charset="0"/>
                        <a:buChar char="•"/>
                      </a:pPr>
                      <a:r>
                        <a:rPr lang="fr-FR" sz="1200" kern="1200" dirty="0" smtClean="0">
                          <a:solidFill>
                            <a:schemeClr val="tx1"/>
                          </a:solidFill>
                          <a:latin typeface="+mn-lt"/>
                          <a:ea typeface="+mn-ea"/>
                          <a:cs typeface="+mn-cs"/>
                        </a:rPr>
                        <a:t>Motorisations CO/CSS/CIME</a:t>
                      </a:r>
                    </a:p>
                    <a:p>
                      <a:pPr marL="285750" indent="-285750">
                        <a:buFont typeface="Arial" panose="020B0604020202020204" pitchFamily="34" charset="0"/>
                        <a:buChar char="•"/>
                      </a:pPr>
                      <a:r>
                        <a:rPr lang="fr-FR" sz="1200" kern="1200" dirty="0" smtClean="0">
                          <a:solidFill>
                            <a:schemeClr val="tx1"/>
                          </a:solidFill>
                          <a:latin typeface="+mn-lt"/>
                          <a:ea typeface="+mn-ea"/>
                          <a:cs typeface="+mn-cs"/>
                        </a:rPr>
                        <a:t>Rénovation réduite des électroniques de régulation analogiques</a:t>
                      </a:r>
                      <a:endParaRPr lang="fr-FR" sz="1200" strike="sngStrike" kern="1200" dirty="0" smtClean="0">
                        <a:solidFill>
                          <a:schemeClr val="tx1"/>
                        </a:solidFill>
                        <a:latin typeface="+mn-lt"/>
                        <a:ea typeface="+mn-ea"/>
                        <a:cs typeface="+mn-cs"/>
                      </a:endParaRPr>
                    </a:p>
                    <a:p>
                      <a:pPr marL="285750" indent="-285750">
                        <a:buFont typeface="Arial" panose="020B0604020202020204" pitchFamily="34" charset="0"/>
                        <a:buChar char="•"/>
                      </a:pPr>
                      <a:r>
                        <a:rPr lang="fr-FR" sz="1200" kern="1200" dirty="0" smtClean="0">
                          <a:solidFill>
                            <a:schemeClr val="tx1"/>
                          </a:solidFill>
                          <a:latin typeface="+mn-lt"/>
                          <a:ea typeface="+mn-ea"/>
                          <a:cs typeface="+mn-cs"/>
                        </a:rPr>
                        <a:t>Baies de polarisation</a:t>
                      </a:r>
                    </a:p>
                    <a:p>
                      <a:pPr marL="285750" indent="-285750">
                        <a:buFont typeface="Arial" panose="020B0604020202020204" pitchFamily="34" charset="0"/>
                        <a:buChar char="•"/>
                      </a:pPr>
                      <a:r>
                        <a:rPr lang="fr-FR" sz="1200" kern="1200" dirty="0" smtClean="0">
                          <a:solidFill>
                            <a:schemeClr val="tx1"/>
                          </a:solidFill>
                          <a:latin typeface="+mn-lt"/>
                          <a:ea typeface="+mn-ea"/>
                          <a:cs typeface="+mn-cs"/>
                        </a:rPr>
                        <a:t>Emetteurs Hyper sources (10 et 14,5 GHz)</a:t>
                      </a:r>
                    </a:p>
                  </a:txBody>
                  <a:tcPr/>
                </a:tc>
                <a:extLst>
                  <a:ext uri="{0D108BD9-81ED-4DB2-BD59-A6C34878D82A}">
                    <a16:rowId xmlns:a16="http://schemas.microsoft.com/office/drawing/2014/main" val="5952819"/>
                  </a:ext>
                </a:extLst>
              </a:tr>
            </a:tbl>
          </a:graphicData>
        </a:graphic>
      </p:graphicFrame>
      <p:pic>
        <p:nvPicPr>
          <p:cNvPr id="42" name="Picture 2" descr="image001"/>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5045426" y="2949595"/>
            <a:ext cx="1376038" cy="144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p:nvPr/>
        </p:nvSpPr>
        <p:spPr>
          <a:xfrm>
            <a:off x="4881480" y="4455944"/>
            <a:ext cx="2034671" cy="461665"/>
          </a:xfrm>
          <a:prstGeom prst="rect">
            <a:avLst/>
          </a:prstGeom>
        </p:spPr>
        <p:txBody>
          <a:bodyPr wrap="square">
            <a:spAutoFit/>
          </a:bodyPr>
          <a:lstStyle/>
          <a:p>
            <a:r>
              <a:rPr lang="fr-FR" sz="1200" dirty="0">
                <a:solidFill>
                  <a:srgbClr val="3C4E63"/>
                </a:solidFill>
                <a:latin typeface="Arial" panose="020B0604020202020204" pitchFamily="34" charset="0"/>
              </a:rPr>
              <a:t>TH571A (TUBE ACTUEL de l’ampli HF </a:t>
            </a:r>
            <a:r>
              <a:rPr lang="fr-FR" sz="1200" dirty="0" smtClean="0">
                <a:solidFill>
                  <a:srgbClr val="3C4E63"/>
                </a:solidFill>
                <a:latin typeface="Arial" panose="020B0604020202020204" pitchFamily="34" charset="0"/>
              </a:rPr>
              <a:t>R1 obsolète)</a:t>
            </a:r>
            <a:endParaRPr lang="fr-FR" sz="1200" dirty="0">
              <a:solidFill>
                <a:srgbClr val="3C4E63"/>
              </a:solidFill>
              <a:latin typeface="Arial" panose="020B0604020202020204" pitchFamily="34" charset="0"/>
            </a:endParaRPr>
          </a:p>
        </p:txBody>
      </p:sp>
      <p:pic>
        <p:nvPicPr>
          <p:cNvPr id="44" name="Image 1" descr="image0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10497" y="3790838"/>
            <a:ext cx="1914682" cy="159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7106284" y="5390643"/>
            <a:ext cx="1984794" cy="646331"/>
          </a:xfrm>
          <a:prstGeom prst="rect">
            <a:avLst/>
          </a:prstGeom>
        </p:spPr>
        <p:txBody>
          <a:bodyPr wrap="square">
            <a:spAutoFit/>
          </a:bodyPr>
          <a:lstStyle/>
          <a:p>
            <a:pPr algn="ctr"/>
            <a:r>
              <a:rPr lang="fr-FR" sz="1200" dirty="0">
                <a:solidFill>
                  <a:srgbClr val="3C4E63"/>
                </a:solidFill>
                <a:latin typeface="Arial" panose="020B0604020202020204" pitchFamily="34" charset="0"/>
              </a:rPr>
              <a:t>Tube tétrode préampli obsolète sur les 8 cavités des cyclotrons</a:t>
            </a:r>
          </a:p>
        </p:txBody>
      </p:sp>
    </p:spTree>
    <p:extLst>
      <p:ext uri="{BB962C8B-B14F-4D97-AF65-F5344CB8AC3E}">
        <p14:creationId xmlns:p14="http://schemas.microsoft.com/office/powerpoint/2010/main" val="129899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0" y="0"/>
            <a:ext cx="10801350" cy="612775"/>
          </a:xfrm>
        </p:spPr>
        <p:txBody>
          <a:bodyPr/>
          <a:lstStyle/>
          <a:p>
            <a:r>
              <a:rPr lang="fr-FR" dirty="0" smtClean="0"/>
              <a:t>Projet SAGA, les objectifs</a:t>
            </a:r>
            <a:endParaRPr lang="fr-FR" dirty="0"/>
          </a:p>
        </p:txBody>
      </p:sp>
      <p:sp>
        <p:nvSpPr>
          <p:cNvPr id="7" name="Ellipse 6"/>
          <p:cNvSpPr/>
          <p:nvPr/>
        </p:nvSpPr>
        <p:spPr bwMode="auto">
          <a:xfrm>
            <a:off x="5020389" y="2117906"/>
            <a:ext cx="2217420" cy="2210807"/>
          </a:xfrm>
          <a:prstGeom prst="ellipse">
            <a:avLst/>
          </a:prstGeom>
          <a:solidFill>
            <a:schemeClr val="bg1">
              <a:lumMod val="85000"/>
            </a:schemeClr>
          </a:solidFill>
          <a:ln>
            <a:gradFill>
              <a:gsLst>
                <a:gs pos="0">
                  <a:schemeClr val="bg1"/>
                </a:gs>
                <a:gs pos="100000">
                  <a:schemeClr val="tx1"/>
                </a:gs>
              </a:gsLst>
              <a:lin ang="102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67035" y="3135473"/>
            <a:ext cx="924127" cy="984635"/>
          </a:xfrm>
          <a:prstGeom prst="rect">
            <a:avLst/>
          </a:prstGeom>
          <a:ln>
            <a:noFill/>
            <a:prstDash val="sysDash"/>
          </a:ln>
        </p:spPr>
      </p:pic>
      <p:sp>
        <p:nvSpPr>
          <p:cNvPr id="9" name="Bouée 8"/>
          <p:cNvSpPr/>
          <p:nvPr/>
        </p:nvSpPr>
        <p:spPr bwMode="auto">
          <a:xfrm>
            <a:off x="4003118" y="1103799"/>
            <a:ext cx="4251960" cy="4226445"/>
          </a:xfrm>
          <a:prstGeom prst="donut">
            <a:avLst>
              <a:gd name="adj" fmla="val 3495"/>
            </a:avLst>
          </a:prstGeom>
          <a:gradFill>
            <a:gsLst>
              <a:gs pos="0">
                <a:schemeClr val="tx1"/>
              </a:gs>
              <a:gs pos="100000">
                <a:schemeClr val="bg1"/>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p:cNvSpPr/>
          <p:nvPr/>
        </p:nvSpPr>
        <p:spPr bwMode="auto">
          <a:xfrm>
            <a:off x="3791635" y="956291"/>
            <a:ext cx="4614813" cy="4511395"/>
          </a:xfrm>
          <a:prstGeom prst="ellipse">
            <a:avLst/>
          </a:prstGeom>
          <a:noFill/>
          <a:ln>
            <a:gradFill>
              <a:gsLst>
                <a:gs pos="0">
                  <a:schemeClr val="tx1"/>
                </a:gs>
                <a:gs pos="100000">
                  <a:schemeClr val="bg1"/>
                </a:gs>
              </a:gsLst>
              <a:lin ang="21594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p:cNvGrpSpPr/>
          <p:nvPr/>
        </p:nvGrpSpPr>
        <p:grpSpPr>
          <a:xfrm>
            <a:off x="6974858" y="3747082"/>
            <a:ext cx="4408036" cy="1681050"/>
            <a:chOff x="7733363" y="4547195"/>
            <a:chExt cx="4408036" cy="1681050"/>
          </a:xfrm>
        </p:grpSpPr>
        <p:sp>
          <p:nvSpPr>
            <p:cNvPr id="12" name="Rectangle 11"/>
            <p:cNvSpPr/>
            <p:nvPr/>
          </p:nvSpPr>
          <p:spPr>
            <a:xfrm>
              <a:off x="9340603" y="5560209"/>
              <a:ext cx="2800796" cy="307777"/>
            </a:xfrm>
            <a:prstGeom prst="rect">
              <a:avLst/>
            </a:prstGeom>
          </p:spPr>
          <p:txBody>
            <a:bodyPr wrap="square">
              <a:spAutoFit/>
            </a:bodyPr>
            <a:lstStyle/>
            <a:p>
              <a:r>
                <a:rPr lang="fr-FR" sz="1400" b="1" dirty="0">
                  <a:latin typeface="Calibri" panose="020F0502020204030204" pitchFamily="34" charset="0"/>
                  <a:cs typeface="Calibri" panose="020F0502020204030204" pitchFamily="34" charset="0"/>
                </a:rPr>
                <a:t>scientifique</a:t>
              </a:r>
              <a:r>
                <a:rPr lang="fr-FR" sz="1400" dirty="0">
                  <a:latin typeface="Calibri" panose="020F0502020204030204" pitchFamily="34" charset="0"/>
                  <a:cs typeface="Calibri" panose="020F0502020204030204" pitchFamily="34" charset="0"/>
                </a:rPr>
                <a:t> </a:t>
              </a:r>
              <a:r>
                <a:rPr lang="fr-FR" sz="1400" dirty="0" smtClean="0">
                  <a:latin typeface="Calibri" panose="020F0502020204030204" pitchFamily="34" charset="0"/>
                  <a:cs typeface="Calibri" panose="020F0502020204030204" pitchFamily="34" charset="0"/>
                </a:rPr>
                <a:t>français en augmentant</a:t>
              </a:r>
              <a:endParaRPr lang="fr-FR" sz="1400" dirty="0">
                <a:latin typeface="Calibri" panose="020F0502020204030204" pitchFamily="34" charset="0"/>
                <a:cs typeface="Calibri" panose="020F0502020204030204" pitchFamily="34" charset="0"/>
              </a:endParaRPr>
            </a:p>
          </p:txBody>
        </p:sp>
        <p:pic>
          <p:nvPicPr>
            <p:cNvPr id="13" name="Imag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33363" y="4547195"/>
              <a:ext cx="1686854" cy="1681050"/>
            </a:xfrm>
            <a:prstGeom prst="ellipse">
              <a:avLst/>
            </a:prstGeom>
            <a:ln w="12700" cap="rnd">
              <a:gradFill>
                <a:gsLst>
                  <a:gs pos="0">
                    <a:schemeClr val="accent1">
                      <a:lumMod val="5000"/>
                      <a:lumOff val="95000"/>
                    </a:schemeClr>
                  </a:gs>
                  <a:gs pos="100000">
                    <a:schemeClr val="tx1"/>
                  </a:gs>
                </a:gsLst>
                <a:lin ang="13800000" scaled="0"/>
              </a:gra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ectangle 13"/>
            <p:cNvSpPr/>
            <p:nvPr/>
          </p:nvSpPr>
          <p:spPr>
            <a:xfrm>
              <a:off x="9170230" y="5336540"/>
              <a:ext cx="2366366" cy="307777"/>
            </a:xfrm>
            <a:prstGeom prst="rect">
              <a:avLst/>
            </a:prstGeom>
          </p:spPr>
          <p:txBody>
            <a:bodyPr wrap="square">
              <a:spAutoFit/>
            </a:bodyPr>
            <a:lstStyle/>
            <a:p>
              <a:pPr algn="r"/>
              <a:r>
                <a:rPr lang="fr-FR" sz="1400" dirty="0">
                  <a:latin typeface="Calibri" panose="020F0502020204030204" pitchFamily="34" charset="0"/>
                  <a:cs typeface="Calibri" panose="020F0502020204030204" pitchFamily="34" charset="0"/>
                </a:rPr>
                <a:t>Accentuer le </a:t>
              </a:r>
              <a:r>
                <a:rPr lang="fr-FR" sz="1400" b="1" dirty="0">
                  <a:latin typeface="Calibri" panose="020F0502020204030204" pitchFamily="34" charset="0"/>
                  <a:cs typeface="Calibri" panose="020F0502020204030204" pitchFamily="34" charset="0"/>
                </a:rPr>
                <a:t>rayonnement</a:t>
              </a:r>
            </a:p>
          </p:txBody>
        </p:sp>
      </p:grpSp>
      <p:grpSp>
        <p:nvGrpSpPr>
          <p:cNvPr id="15" name="Groupe 14"/>
          <p:cNvGrpSpPr/>
          <p:nvPr/>
        </p:nvGrpSpPr>
        <p:grpSpPr>
          <a:xfrm>
            <a:off x="384091" y="3248620"/>
            <a:ext cx="4678435" cy="1111496"/>
            <a:chOff x="471915" y="3770396"/>
            <a:chExt cx="4678435" cy="1111496"/>
          </a:xfrm>
        </p:grpSpPr>
        <p:pic>
          <p:nvPicPr>
            <p:cNvPr id="16" name="Imag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97857" y="3770396"/>
              <a:ext cx="1852493" cy="1111496"/>
            </a:xfrm>
            <a:prstGeom prst="rect">
              <a:avLst/>
            </a:prstGeom>
          </p:spPr>
        </p:pic>
        <p:sp>
          <p:nvSpPr>
            <p:cNvPr id="18" name="Rectangle 17"/>
            <p:cNvSpPr/>
            <p:nvPr/>
          </p:nvSpPr>
          <p:spPr>
            <a:xfrm>
              <a:off x="471915" y="3908419"/>
              <a:ext cx="3600000" cy="307777"/>
            </a:xfrm>
            <a:prstGeom prst="rect">
              <a:avLst/>
            </a:prstGeom>
          </p:spPr>
          <p:txBody>
            <a:bodyPr wrap="square">
              <a:spAutoFit/>
            </a:bodyPr>
            <a:lstStyle/>
            <a:p>
              <a:r>
                <a:rPr lang="fr-FR" sz="1400" dirty="0" smtClean="0">
                  <a:latin typeface="Calibri" panose="020F0502020204030204" pitchFamily="34" charset="0"/>
                  <a:cs typeface="Calibri" panose="020F0502020204030204" pitchFamily="34" charset="0"/>
                </a:rPr>
                <a:t>Positionner une </a:t>
              </a:r>
              <a:r>
                <a:rPr lang="fr-FR" sz="1400" dirty="0">
                  <a:latin typeface="Calibri" panose="020F0502020204030204" pitchFamily="34" charset="0"/>
                  <a:cs typeface="Calibri" panose="020F0502020204030204" pitchFamily="34" charset="0"/>
                </a:rPr>
                <a:t>Infrastructure de Recherche</a:t>
              </a:r>
            </a:p>
          </p:txBody>
        </p:sp>
        <p:sp>
          <p:nvSpPr>
            <p:cNvPr id="19" name="Rectangle 18"/>
            <p:cNvSpPr/>
            <p:nvPr/>
          </p:nvSpPr>
          <p:spPr>
            <a:xfrm>
              <a:off x="1123282" y="4119301"/>
              <a:ext cx="3600000" cy="307777"/>
            </a:xfrm>
            <a:prstGeom prst="rect">
              <a:avLst/>
            </a:prstGeom>
          </p:spPr>
          <p:txBody>
            <a:bodyPr wrap="square">
              <a:spAutoFit/>
            </a:bodyPr>
            <a:lstStyle/>
            <a:p>
              <a:r>
                <a:rPr lang="fr-FR" sz="1400" dirty="0">
                  <a:latin typeface="Calibri" panose="020F0502020204030204" pitchFamily="34" charset="0"/>
                  <a:cs typeface="Calibri" panose="020F0502020204030204" pitchFamily="34" charset="0"/>
                </a:rPr>
                <a:t>nationale </a:t>
              </a:r>
              <a:r>
                <a:rPr lang="fr-FR" sz="1400" dirty="0" smtClean="0">
                  <a:latin typeface="Calibri" panose="020F0502020204030204" pitchFamily="34" charset="0"/>
                  <a:cs typeface="Calibri" panose="020F0502020204030204" pitchFamily="34" charset="0"/>
                </a:rPr>
                <a:t>dans l’accompagnement</a:t>
              </a:r>
              <a:endParaRPr lang="fr-FR" sz="1400" dirty="0">
                <a:latin typeface="Calibri" panose="020F0502020204030204" pitchFamily="34" charset="0"/>
                <a:cs typeface="Calibri" panose="020F0502020204030204" pitchFamily="34" charset="0"/>
              </a:endParaRPr>
            </a:p>
          </p:txBody>
        </p:sp>
        <p:sp>
          <p:nvSpPr>
            <p:cNvPr id="20" name="Rectangle 19"/>
            <p:cNvSpPr/>
            <p:nvPr/>
          </p:nvSpPr>
          <p:spPr>
            <a:xfrm>
              <a:off x="1489903" y="4555944"/>
              <a:ext cx="2593744" cy="307777"/>
            </a:xfrm>
            <a:prstGeom prst="rect">
              <a:avLst/>
            </a:prstGeom>
          </p:spPr>
          <p:txBody>
            <a:bodyPr wrap="square">
              <a:spAutoFit/>
            </a:bodyPr>
            <a:lstStyle/>
            <a:p>
              <a:r>
                <a:rPr lang="fr-FR" sz="1400" dirty="0">
                  <a:latin typeface="Calibri" panose="020F0502020204030204" pitchFamily="34" charset="0"/>
                  <a:cs typeface="Calibri" panose="020F0502020204030204" pitchFamily="34" charset="0"/>
                </a:rPr>
                <a:t>de l’industrie spatiale française</a:t>
              </a:r>
            </a:p>
          </p:txBody>
        </p:sp>
        <p:sp>
          <p:nvSpPr>
            <p:cNvPr id="21" name="Rectangle 20"/>
            <p:cNvSpPr/>
            <p:nvPr/>
          </p:nvSpPr>
          <p:spPr>
            <a:xfrm>
              <a:off x="1059016" y="4285311"/>
              <a:ext cx="2776594" cy="369332"/>
            </a:xfrm>
            <a:prstGeom prst="rect">
              <a:avLst/>
            </a:prstGeom>
          </p:spPr>
          <p:txBody>
            <a:bodyPr wrap="none">
              <a:spAutoFit/>
            </a:bodyPr>
            <a:lstStyle/>
            <a:p>
              <a:r>
                <a:rPr lang="fr-FR" dirty="0">
                  <a:latin typeface="Calibri" panose="020F0502020204030204" pitchFamily="34" charset="0"/>
                  <a:cs typeface="Calibri" panose="020F0502020204030204" pitchFamily="34" charset="0"/>
                </a:rPr>
                <a:t> </a:t>
              </a:r>
              <a:r>
                <a:rPr lang="fr-FR" sz="1400" b="1" dirty="0">
                  <a:latin typeface="Calibri" panose="020F0502020204030204" pitchFamily="34" charset="0"/>
                  <a:cs typeface="Calibri" panose="020F0502020204030204" pitchFamily="34" charset="0"/>
                </a:rPr>
                <a:t>la compétitivité et la souveraineté</a:t>
              </a:r>
            </a:p>
          </p:txBody>
        </p:sp>
      </p:grpSp>
      <p:grpSp>
        <p:nvGrpSpPr>
          <p:cNvPr id="22" name="Groupe 21"/>
          <p:cNvGrpSpPr/>
          <p:nvPr/>
        </p:nvGrpSpPr>
        <p:grpSpPr>
          <a:xfrm>
            <a:off x="1584960" y="4554060"/>
            <a:ext cx="3847412" cy="1019698"/>
            <a:chOff x="2310513" y="5354173"/>
            <a:chExt cx="3847412" cy="1019698"/>
          </a:xfrm>
        </p:grpSpPr>
        <p:sp>
          <p:nvSpPr>
            <p:cNvPr id="23" name="Rectangle 22"/>
            <p:cNvSpPr/>
            <p:nvPr/>
          </p:nvSpPr>
          <p:spPr>
            <a:xfrm>
              <a:off x="2310513" y="5851709"/>
              <a:ext cx="3013961" cy="307777"/>
            </a:xfrm>
            <a:prstGeom prst="rect">
              <a:avLst/>
            </a:prstGeom>
          </p:spPr>
          <p:txBody>
            <a:bodyPr wrap="square">
              <a:spAutoFit/>
            </a:bodyPr>
            <a:lstStyle/>
            <a:p>
              <a:r>
                <a:rPr lang="fr-FR" sz="1400" dirty="0">
                  <a:latin typeface="Calibri" panose="020F0502020204030204" pitchFamily="34" charset="0"/>
                  <a:cs typeface="Calibri" panose="020F0502020204030204" pitchFamily="34" charset="0"/>
                </a:rPr>
                <a:t>Ancrer le GANIL dans </a:t>
              </a:r>
              <a:r>
                <a:rPr lang="fr-FR" sz="1400" b="1" dirty="0">
                  <a:latin typeface="Calibri" panose="020F0502020204030204" pitchFamily="34" charset="0"/>
                  <a:cs typeface="Calibri" panose="020F0502020204030204" pitchFamily="34" charset="0"/>
                </a:rPr>
                <a:t>l’environnement</a:t>
              </a:r>
            </a:p>
          </p:txBody>
        </p:sp>
        <p:pic>
          <p:nvPicPr>
            <p:cNvPr id="24" name="Imag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6339" y="5354173"/>
              <a:ext cx="639685" cy="625596"/>
            </a:xfrm>
            <a:prstGeom prst="rect">
              <a:avLst/>
            </a:prstGeom>
          </p:spPr>
        </p:pic>
        <p:pic>
          <p:nvPicPr>
            <p:cNvPr id="25" name="Imag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16285" y="5780985"/>
              <a:ext cx="541640" cy="453209"/>
            </a:xfrm>
            <a:prstGeom prst="rect">
              <a:avLst/>
            </a:prstGeom>
          </p:spPr>
        </p:pic>
        <p:sp>
          <p:nvSpPr>
            <p:cNvPr id="26" name="Rectangle 25"/>
            <p:cNvSpPr/>
            <p:nvPr/>
          </p:nvSpPr>
          <p:spPr>
            <a:xfrm>
              <a:off x="3914089" y="6066094"/>
              <a:ext cx="1549527" cy="307777"/>
            </a:xfrm>
            <a:prstGeom prst="rect">
              <a:avLst/>
            </a:prstGeom>
          </p:spPr>
          <p:txBody>
            <a:bodyPr wrap="none">
              <a:spAutoFit/>
            </a:bodyPr>
            <a:lstStyle/>
            <a:p>
              <a:r>
                <a:rPr lang="fr-FR" sz="1400" b="1" dirty="0">
                  <a:latin typeface="Calibri" panose="020F0502020204030204" pitchFamily="34" charset="0"/>
                  <a:cs typeface="Calibri" panose="020F0502020204030204" pitchFamily="34" charset="0"/>
                </a:rPr>
                <a:t>socio-économique</a:t>
              </a:r>
            </a:p>
          </p:txBody>
        </p:sp>
      </p:grpSp>
      <p:grpSp>
        <p:nvGrpSpPr>
          <p:cNvPr id="27" name="Groupe 26"/>
          <p:cNvGrpSpPr/>
          <p:nvPr/>
        </p:nvGrpSpPr>
        <p:grpSpPr>
          <a:xfrm>
            <a:off x="454429" y="981940"/>
            <a:ext cx="4717708" cy="1889043"/>
            <a:chOff x="1192667" y="1811186"/>
            <a:chExt cx="4717708" cy="1889043"/>
          </a:xfrm>
        </p:grpSpPr>
        <p:pic>
          <p:nvPicPr>
            <p:cNvPr id="28" name="Imag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0375" y="1853998"/>
              <a:ext cx="1800000" cy="1805255"/>
            </a:xfrm>
            <a:prstGeom prst="ellipse">
              <a:avLst/>
            </a:prstGeom>
            <a:ln w="12700" cap="rnd">
              <a:gradFill>
                <a:gsLst>
                  <a:gs pos="0">
                    <a:schemeClr val="bg1"/>
                  </a:gs>
                  <a:gs pos="100000">
                    <a:schemeClr val="tx1"/>
                  </a:gs>
                </a:gsLst>
                <a:lin ang="20400000" scaled="0"/>
              </a:gra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Rectangle 28"/>
            <p:cNvSpPr/>
            <p:nvPr/>
          </p:nvSpPr>
          <p:spPr>
            <a:xfrm>
              <a:off x="1685889" y="2221324"/>
              <a:ext cx="2477583" cy="307777"/>
            </a:xfrm>
            <a:prstGeom prst="rect">
              <a:avLst/>
            </a:prstGeom>
          </p:spPr>
          <p:txBody>
            <a:bodyPr wrap="square">
              <a:spAutoFit/>
            </a:bodyPr>
            <a:lstStyle/>
            <a:p>
              <a:pPr algn="r"/>
              <a:r>
                <a:rPr lang="fr-FR" sz="1400" dirty="0" smtClean="0">
                  <a:latin typeface="Calibri" panose="020F0502020204030204" pitchFamily="34" charset="0"/>
                  <a:cs typeface="Calibri" panose="020F0502020204030204" pitchFamily="34" charset="0"/>
                </a:rPr>
                <a:t>Industriels du </a:t>
              </a:r>
              <a:r>
                <a:rPr lang="fr-FR" sz="1400" b="1" dirty="0" smtClean="0">
                  <a:latin typeface="Calibri" panose="020F0502020204030204" pitchFamily="34" charset="0"/>
                  <a:cs typeface="Calibri" panose="020F0502020204030204" pitchFamily="34" charset="0"/>
                </a:rPr>
                <a:t>domaine Spatial</a:t>
              </a:r>
              <a:endParaRPr lang="fr-FR" sz="1400" b="1" dirty="0">
                <a:latin typeface="Calibri" panose="020F0502020204030204" pitchFamily="34" charset="0"/>
                <a:cs typeface="Calibri" panose="020F0502020204030204" pitchFamily="34" charset="0"/>
              </a:endParaRPr>
            </a:p>
          </p:txBody>
        </p:sp>
        <p:grpSp>
          <p:nvGrpSpPr>
            <p:cNvPr id="30" name="Groupe 29"/>
            <p:cNvGrpSpPr/>
            <p:nvPr/>
          </p:nvGrpSpPr>
          <p:grpSpPr>
            <a:xfrm>
              <a:off x="2005819" y="2397879"/>
              <a:ext cx="1530112" cy="1302350"/>
              <a:chOff x="9060393" y="2221579"/>
              <a:chExt cx="1530112" cy="1302350"/>
            </a:xfrm>
          </p:grpSpPr>
          <p:pic>
            <p:nvPicPr>
              <p:cNvPr id="33" name="Image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60393" y="2221579"/>
                <a:ext cx="1302350" cy="1302350"/>
              </a:xfrm>
              <a:prstGeom prst="rect">
                <a:avLst/>
              </a:prstGeom>
            </p:spPr>
          </p:pic>
          <p:pic>
            <p:nvPicPr>
              <p:cNvPr id="34" name="Image 3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48642" y="3022802"/>
                <a:ext cx="341863" cy="227495"/>
              </a:xfrm>
              <a:prstGeom prst="rect">
                <a:avLst/>
              </a:prstGeom>
            </p:spPr>
          </p:pic>
        </p:grpSp>
        <p:sp>
          <p:nvSpPr>
            <p:cNvPr id="31" name="Rectangle 30"/>
            <p:cNvSpPr/>
            <p:nvPr/>
          </p:nvSpPr>
          <p:spPr>
            <a:xfrm>
              <a:off x="1992147" y="1811186"/>
              <a:ext cx="2465498" cy="307777"/>
            </a:xfrm>
            <a:prstGeom prst="rect">
              <a:avLst/>
            </a:prstGeom>
          </p:spPr>
          <p:txBody>
            <a:bodyPr wrap="square">
              <a:spAutoFit/>
            </a:bodyPr>
            <a:lstStyle/>
            <a:p>
              <a:pPr algn="r"/>
              <a:r>
                <a:rPr lang="fr-FR" sz="1400" dirty="0" smtClean="0">
                  <a:latin typeface="Calibri" panose="020F0502020204030204" pitchFamily="34" charset="0"/>
                  <a:cs typeface="Calibri" panose="020F0502020204030204" pitchFamily="34" charset="0"/>
                </a:rPr>
                <a:t>Modifier les installations GANIL</a:t>
              </a:r>
              <a:endParaRPr lang="fr-FR" sz="1400" dirty="0"/>
            </a:p>
          </p:txBody>
        </p:sp>
        <p:sp>
          <p:nvSpPr>
            <p:cNvPr id="32" name="Rectangle 31"/>
            <p:cNvSpPr/>
            <p:nvPr/>
          </p:nvSpPr>
          <p:spPr>
            <a:xfrm>
              <a:off x="1192667" y="2010671"/>
              <a:ext cx="3082857" cy="307777"/>
            </a:xfrm>
            <a:prstGeom prst="rect">
              <a:avLst/>
            </a:prstGeom>
          </p:spPr>
          <p:txBody>
            <a:bodyPr wrap="square">
              <a:spAutoFit/>
            </a:bodyPr>
            <a:lstStyle/>
            <a:p>
              <a:pPr algn="r"/>
              <a:r>
                <a:rPr lang="fr-FR" sz="1400" dirty="0" smtClean="0">
                  <a:latin typeface="Calibri" panose="020F0502020204030204" pitchFamily="34" charset="0"/>
                  <a:cs typeface="Calibri" panose="020F0502020204030204" pitchFamily="34" charset="0"/>
                </a:rPr>
                <a:t>pour les besoins des tests radiatifs</a:t>
              </a:r>
              <a:endParaRPr lang="fr-FR" sz="1400" dirty="0"/>
            </a:p>
          </p:txBody>
        </p:sp>
      </p:grpSp>
      <p:grpSp>
        <p:nvGrpSpPr>
          <p:cNvPr id="35" name="Groupe 34"/>
          <p:cNvGrpSpPr/>
          <p:nvPr/>
        </p:nvGrpSpPr>
        <p:grpSpPr>
          <a:xfrm>
            <a:off x="7034584" y="1120786"/>
            <a:ext cx="3777503" cy="730488"/>
            <a:chOff x="7793089" y="1920899"/>
            <a:chExt cx="3315715" cy="730488"/>
          </a:xfrm>
        </p:grpSpPr>
        <p:sp>
          <p:nvSpPr>
            <p:cNvPr id="36" name="Rectangle 35"/>
            <p:cNvSpPr/>
            <p:nvPr/>
          </p:nvSpPr>
          <p:spPr>
            <a:xfrm>
              <a:off x="8354059" y="1997562"/>
              <a:ext cx="2754745" cy="523220"/>
            </a:xfrm>
            <a:prstGeom prst="rect">
              <a:avLst/>
            </a:prstGeom>
          </p:spPr>
          <p:txBody>
            <a:bodyPr wrap="square">
              <a:spAutoFit/>
            </a:bodyPr>
            <a:lstStyle/>
            <a:p>
              <a:pPr algn="r"/>
              <a:r>
                <a:rPr lang="fr-FR" sz="1400" dirty="0">
                  <a:latin typeface="Calibri" panose="020F0502020204030204" pitchFamily="34" charset="0"/>
                  <a:cs typeface="Calibri" panose="020F0502020204030204" pitchFamily="34" charset="0"/>
                </a:rPr>
                <a:t>Augmenter la </a:t>
              </a:r>
              <a:r>
                <a:rPr lang="fr-FR" sz="1400" b="1" dirty="0">
                  <a:latin typeface="Calibri" panose="020F0502020204030204" pitchFamily="34" charset="0"/>
                  <a:cs typeface="Calibri" panose="020F0502020204030204" pitchFamily="34" charset="0"/>
                </a:rPr>
                <a:t>valorisation commerciale</a:t>
              </a:r>
            </a:p>
          </p:txBody>
        </p:sp>
        <p:grpSp>
          <p:nvGrpSpPr>
            <p:cNvPr id="37" name="Groupe 36"/>
            <p:cNvGrpSpPr/>
            <p:nvPr/>
          </p:nvGrpSpPr>
          <p:grpSpPr>
            <a:xfrm>
              <a:off x="7793089" y="1920899"/>
              <a:ext cx="739485" cy="730488"/>
              <a:chOff x="3529702" y="3198212"/>
              <a:chExt cx="739485" cy="730488"/>
            </a:xfrm>
          </p:grpSpPr>
          <p:pic>
            <p:nvPicPr>
              <p:cNvPr id="39" name="Image 3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29702" y="3198212"/>
                <a:ext cx="739485" cy="718154"/>
              </a:xfrm>
              <a:prstGeom prst="rect">
                <a:avLst/>
              </a:prstGeom>
            </p:spPr>
          </p:pic>
          <p:sp>
            <p:nvSpPr>
              <p:cNvPr id="40" name="ZoneTexte 39"/>
              <p:cNvSpPr txBox="1"/>
              <p:nvPr/>
            </p:nvSpPr>
            <p:spPr>
              <a:xfrm>
                <a:off x="3618067" y="3713256"/>
                <a:ext cx="242374" cy="215444"/>
              </a:xfrm>
              <a:prstGeom prst="rect">
                <a:avLst/>
              </a:prstGeom>
              <a:noFill/>
            </p:spPr>
            <p:txBody>
              <a:bodyPr wrap="none" rtlCol="0">
                <a:spAutoFit/>
              </a:bodyPr>
              <a:lstStyle/>
              <a:p>
                <a:r>
                  <a:rPr lang="fr-FR" sz="800" dirty="0"/>
                  <a:t>€</a:t>
                </a:r>
              </a:p>
            </p:txBody>
          </p:sp>
        </p:grpSp>
        <p:sp>
          <p:nvSpPr>
            <p:cNvPr id="38" name="Rectangle 37"/>
            <p:cNvSpPr/>
            <p:nvPr/>
          </p:nvSpPr>
          <p:spPr>
            <a:xfrm>
              <a:off x="8553796" y="2203263"/>
              <a:ext cx="2088724" cy="307777"/>
            </a:xfrm>
            <a:prstGeom prst="rect">
              <a:avLst/>
            </a:prstGeom>
          </p:spPr>
          <p:txBody>
            <a:bodyPr wrap="none">
              <a:spAutoFit/>
            </a:bodyPr>
            <a:lstStyle/>
            <a:p>
              <a:r>
                <a:rPr lang="fr-FR" sz="1400" dirty="0">
                  <a:latin typeface="Calibri" panose="020F0502020204030204" pitchFamily="34" charset="0"/>
                  <a:cs typeface="Calibri" panose="020F0502020204030204" pitchFamily="34" charset="0"/>
                </a:rPr>
                <a:t>de la plateforme de recherche</a:t>
              </a:r>
              <a:endParaRPr lang="fr-FR" sz="1400" dirty="0"/>
            </a:p>
          </p:txBody>
        </p:sp>
      </p:grpSp>
      <p:pic>
        <p:nvPicPr>
          <p:cNvPr id="41" name="Image 4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30511" y="2619284"/>
            <a:ext cx="1773797" cy="378747"/>
          </a:xfrm>
          <a:prstGeom prst="rect">
            <a:avLst/>
          </a:prstGeom>
        </p:spPr>
      </p:pic>
      <p:pic>
        <p:nvPicPr>
          <p:cNvPr id="42" name="Image 4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09368" y="1724826"/>
            <a:ext cx="673464" cy="143800"/>
          </a:xfrm>
          <a:prstGeom prst="rect">
            <a:avLst/>
          </a:prstGeom>
        </p:spPr>
      </p:pic>
      <p:grpSp>
        <p:nvGrpSpPr>
          <p:cNvPr id="43" name="Groupe 42"/>
          <p:cNvGrpSpPr/>
          <p:nvPr/>
        </p:nvGrpSpPr>
        <p:grpSpPr>
          <a:xfrm>
            <a:off x="7450881" y="1952293"/>
            <a:ext cx="3189408" cy="1391018"/>
            <a:chOff x="7538706" y="2474069"/>
            <a:chExt cx="3155883" cy="1391018"/>
          </a:xfrm>
        </p:grpSpPr>
        <p:grpSp>
          <p:nvGrpSpPr>
            <p:cNvPr id="44" name="Groupe 43"/>
            <p:cNvGrpSpPr/>
            <p:nvPr/>
          </p:nvGrpSpPr>
          <p:grpSpPr>
            <a:xfrm>
              <a:off x="7538706" y="2679770"/>
              <a:ext cx="3155883" cy="1185317"/>
              <a:chOff x="8316481" y="2958107"/>
              <a:chExt cx="3155883" cy="1185317"/>
            </a:xfrm>
          </p:grpSpPr>
          <p:grpSp>
            <p:nvGrpSpPr>
              <p:cNvPr id="46" name="Groupe 45"/>
              <p:cNvGrpSpPr/>
              <p:nvPr/>
            </p:nvGrpSpPr>
            <p:grpSpPr>
              <a:xfrm>
                <a:off x="8316481" y="2958107"/>
                <a:ext cx="1220305" cy="1185317"/>
                <a:chOff x="3434400" y="1984516"/>
                <a:chExt cx="1220305" cy="1185317"/>
              </a:xfrm>
            </p:grpSpPr>
            <p:sp>
              <p:nvSpPr>
                <p:cNvPr id="50" name="Ellipse 49"/>
                <p:cNvSpPr/>
                <p:nvPr/>
              </p:nvSpPr>
              <p:spPr bwMode="auto">
                <a:xfrm>
                  <a:off x="3434400" y="1984516"/>
                  <a:ext cx="1220305" cy="1185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 name="Image 50"/>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503276" y="2473830"/>
                  <a:ext cx="1136517" cy="575735"/>
                </a:xfrm>
                <a:prstGeom prst="rect">
                  <a:avLst/>
                </a:prstGeom>
              </p:spPr>
            </p:pic>
          </p:grpSp>
          <p:grpSp>
            <p:nvGrpSpPr>
              <p:cNvPr id="47" name="Groupe 46"/>
              <p:cNvGrpSpPr/>
              <p:nvPr/>
            </p:nvGrpSpPr>
            <p:grpSpPr>
              <a:xfrm>
                <a:off x="8868670" y="3184794"/>
                <a:ext cx="2603694" cy="514821"/>
                <a:chOff x="1445406" y="1642961"/>
                <a:chExt cx="2603694" cy="514821"/>
              </a:xfrm>
            </p:grpSpPr>
            <p:sp>
              <p:nvSpPr>
                <p:cNvPr id="48" name="Rectangle 47"/>
                <p:cNvSpPr/>
                <p:nvPr/>
              </p:nvSpPr>
              <p:spPr>
                <a:xfrm>
                  <a:off x="1445406" y="1850005"/>
                  <a:ext cx="2298972" cy="307777"/>
                </a:xfrm>
                <a:prstGeom prst="rect">
                  <a:avLst/>
                </a:prstGeom>
              </p:spPr>
              <p:txBody>
                <a:bodyPr wrap="square">
                  <a:spAutoFit/>
                </a:bodyPr>
                <a:lstStyle/>
                <a:p>
                  <a:pPr algn="r"/>
                  <a:r>
                    <a:rPr lang="fr-FR" sz="1400" b="1" dirty="0">
                      <a:latin typeface="Calibri" panose="020F0502020204030204" pitchFamily="34" charset="0"/>
                      <a:cs typeface="Calibri" panose="020F0502020204030204" pitchFamily="34" charset="0"/>
                    </a:rPr>
                    <a:t>partenariale</a:t>
                  </a:r>
                  <a:r>
                    <a:rPr lang="fr-FR" sz="1400" dirty="0">
                      <a:latin typeface="Calibri" panose="020F0502020204030204" pitchFamily="34" charset="0"/>
                      <a:cs typeface="Calibri" panose="020F0502020204030204" pitchFamily="34" charset="0"/>
                    </a:rPr>
                    <a:t> </a:t>
                  </a:r>
                  <a:r>
                    <a:rPr lang="fr-FR" sz="1400" dirty="0" smtClean="0">
                      <a:latin typeface="Calibri" panose="020F0502020204030204" pitchFamily="34" charset="0"/>
                      <a:cs typeface="Calibri" panose="020F0502020204030204" pitchFamily="34" charset="0"/>
                    </a:rPr>
                    <a:t>poussée</a:t>
                  </a:r>
                  <a:endParaRPr lang="fr-FR" sz="1400" dirty="0">
                    <a:latin typeface="Calibri" panose="020F0502020204030204" pitchFamily="34" charset="0"/>
                    <a:cs typeface="Calibri" panose="020F0502020204030204" pitchFamily="34" charset="0"/>
                  </a:endParaRPr>
                </a:p>
              </p:txBody>
            </p:sp>
            <p:sp>
              <p:nvSpPr>
                <p:cNvPr id="49" name="Rectangle 48"/>
                <p:cNvSpPr/>
                <p:nvPr/>
              </p:nvSpPr>
              <p:spPr>
                <a:xfrm>
                  <a:off x="1750128" y="1642961"/>
                  <a:ext cx="2298972" cy="307777"/>
                </a:xfrm>
                <a:prstGeom prst="rect">
                  <a:avLst/>
                </a:prstGeom>
              </p:spPr>
              <p:txBody>
                <a:bodyPr wrap="square">
                  <a:spAutoFit/>
                </a:bodyPr>
                <a:lstStyle/>
                <a:p>
                  <a:pPr algn="r"/>
                  <a:r>
                    <a:rPr lang="fr-FR" sz="1400" dirty="0">
                      <a:latin typeface="Calibri" panose="020F0502020204030204" pitchFamily="34" charset="0"/>
                      <a:cs typeface="Calibri" panose="020F0502020204030204" pitchFamily="34" charset="0"/>
                    </a:rPr>
                    <a:t>Développer une </a:t>
                  </a:r>
                  <a:r>
                    <a:rPr lang="fr-FR" sz="1400" b="1" dirty="0">
                      <a:latin typeface="Calibri" panose="020F0502020204030204" pitchFamily="34" charset="0"/>
                      <a:cs typeface="Calibri" panose="020F0502020204030204" pitchFamily="34" charset="0"/>
                    </a:rPr>
                    <a:t>politique</a:t>
                  </a:r>
                </a:p>
              </p:txBody>
            </p:sp>
          </p:grpSp>
        </p:grpSp>
        <p:pic>
          <p:nvPicPr>
            <p:cNvPr id="45" name="Image 44"/>
            <p:cNvPicPr>
              <a:picLocks noChangeAspect="1"/>
            </p:cNvPicPr>
            <p:nvPr/>
          </p:nvPicPr>
          <p:blipFill>
            <a:blip r:embed="rId14"/>
            <a:stretch>
              <a:fillRect/>
            </a:stretch>
          </p:blipFill>
          <p:spPr>
            <a:xfrm>
              <a:off x="7566639" y="2474069"/>
              <a:ext cx="1164437" cy="1170533"/>
            </a:xfrm>
            <a:prstGeom prst="rect">
              <a:avLst/>
            </a:prstGeom>
          </p:spPr>
        </p:pic>
      </p:grpSp>
      <p:sp>
        <p:nvSpPr>
          <p:cNvPr id="52" name="Rectangle 51"/>
          <p:cNvSpPr/>
          <p:nvPr/>
        </p:nvSpPr>
        <p:spPr>
          <a:xfrm>
            <a:off x="8210662" y="2804808"/>
            <a:ext cx="1798541" cy="307777"/>
          </a:xfrm>
          <a:prstGeom prst="rect">
            <a:avLst/>
          </a:prstGeom>
        </p:spPr>
        <p:txBody>
          <a:bodyPr wrap="square">
            <a:spAutoFit/>
          </a:bodyPr>
          <a:lstStyle/>
          <a:p>
            <a:pPr algn="r"/>
            <a:r>
              <a:rPr lang="fr-FR" sz="1400" dirty="0" smtClean="0">
                <a:latin typeface="Calibri" panose="020F0502020204030204" pitchFamily="34" charset="0"/>
                <a:cs typeface="Calibri" panose="020F0502020204030204" pitchFamily="34" charset="0"/>
              </a:rPr>
              <a:t>sur le long terme</a:t>
            </a:r>
            <a:endParaRPr lang="fr-FR" sz="1400" dirty="0">
              <a:latin typeface="Calibri" panose="020F0502020204030204" pitchFamily="34" charset="0"/>
              <a:cs typeface="Calibri" panose="020F0502020204030204" pitchFamily="34" charset="0"/>
            </a:endParaRPr>
          </a:p>
        </p:txBody>
      </p:sp>
      <p:sp>
        <p:nvSpPr>
          <p:cNvPr id="53" name="Rectangle 52"/>
          <p:cNvSpPr/>
          <p:nvPr/>
        </p:nvSpPr>
        <p:spPr>
          <a:xfrm>
            <a:off x="8490401" y="4974454"/>
            <a:ext cx="3607388" cy="307777"/>
          </a:xfrm>
          <a:prstGeom prst="rect">
            <a:avLst/>
          </a:prstGeom>
        </p:spPr>
        <p:txBody>
          <a:bodyPr wrap="square">
            <a:spAutoFit/>
          </a:bodyPr>
          <a:lstStyle/>
          <a:p>
            <a:r>
              <a:rPr lang="fr-FR" sz="1400" dirty="0">
                <a:latin typeface="Calibri" panose="020F0502020204030204" pitchFamily="34" charset="0"/>
                <a:cs typeface="Calibri" panose="020F0502020204030204" pitchFamily="34" charset="0"/>
              </a:rPr>
              <a:t>le temps de fonctionnement des installations</a:t>
            </a:r>
          </a:p>
        </p:txBody>
      </p:sp>
    </p:spTree>
    <p:extLst>
      <p:ext uri="{BB962C8B-B14F-4D97-AF65-F5344CB8AC3E}">
        <p14:creationId xmlns:p14="http://schemas.microsoft.com/office/powerpoint/2010/main" val="4108748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0" y="0"/>
            <a:ext cx="10801350" cy="612775"/>
          </a:xfrm>
        </p:spPr>
        <p:txBody>
          <a:bodyPr/>
          <a:lstStyle/>
          <a:p>
            <a:r>
              <a:rPr lang="fr-FR" dirty="0" smtClean="0"/>
              <a:t>Projet SAGA, les besoins</a:t>
            </a:r>
            <a:endParaRPr lang="fr-FR" dirty="0"/>
          </a:p>
        </p:txBody>
      </p:sp>
      <p:grpSp>
        <p:nvGrpSpPr>
          <p:cNvPr id="19" name="Groupe 18"/>
          <p:cNvGrpSpPr/>
          <p:nvPr/>
        </p:nvGrpSpPr>
        <p:grpSpPr>
          <a:xfrm>
            <a:off x="9581830" y="926473"/>
            <a:ext cx="2383408" cy="2210504"/>
            <a:chOff x="9581830" y="926473"/>
            <a:chExt cx="2383408" cy="2210504"/>
          </a:xfrm>
        </p:grpSpPr>
        <p:pic>
          <p:nvPicPr>
            <p:cNvPr id="23" name="Image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81830" y="926473"/>
              <a:ext cx="2383408" cy="1961268"/>
            </a:xfrm>
            <a:prstGeom prst="rect">
              <a:avLst/>
            </a:prstGeom>
          </p:spPr>
        </p:pic>
        <p:sp>
          <p:nvSpPr>
            <p:cNvPr id="25" name="ZoneTexte 24"/>
            <p:cNvSpPr txBox="1"/>
            <p:nvPr/>
          </p:nvSpPr>
          <p:spPr>
            <a:xfrm>
              <a:off x="9978669" y="2829200"/>
              <a:ext cx="1589731" cy="307777"/>
            </a:xfrm>
            <a:prstGeom prst="rect">
              <a:avLst/>
            </a:prstGeom>
            <a:noFill/>
          </p:spPr>
          <p:txBody>
            <a:bodyPr wrap="none" rtlCol="0">
              <a:spAutoFit/>
            </a:bodyPr>
            <a:lstStyle/>
            <a:p>
              <a:r>
                <a:rPr lang="fr-FR" sz="1400" i="1" dirty="0" smtClean="0"/>
                <a:t>Setup expérimental</a:t>
              </a:r>
              <a:endParaRPr lang="fr-FR" sz="1400" i="1" dirty="0"/>
            </a:p>
          </p:txBody>
        </p:sp>
      </p:grpSp>
      <p:grpSp>
        <p:nvGrpSpPr>
          <p:cNvPr id="26" name="Groupe 25"/>
          <p:cNvGrpSpPr/>
          <p:nvPr/>
        </p:nvGrpSpPr>
        <p:grpSpPr>
          <a:xfrm>
            <a:off x="7204582" y="945270"/>
            <a:ext cx="2393347" cy="2191707"/>
            <a:chOff x="7204582" y="945270"/>
            <a:chExt cx="2393347" cy="2191707"/>
          </a:xfrm>
        </p:grpSpPr>
        <p:pic>
          <p:nvPicPr>
            <p:cNvPr id="28" name="Image 2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34541" y="945270"/>
              <a:ext cx="2133428" cy="1945901"/>
            </a:xfrm>
            <a:prstGeom prst="rect">
              <a:avLst/>
            </a:prstGeom>
          </p:spPr>
        </p:pic>
        <p:sp>
          <p:nvSpPr>
            <p:cNvPr id="29" name="ZoneTexte 28"/>
            <p:cNvSpPr txBox="1"/>
            <p:nvPr/>
          </p:nvSpPr>
          <p:spPr>
            <a:xfrm>
              <a:off x="7204582" y="2829200"/>
              <a:ext cx="2393347" cy="307777"/>
            </a:xfrm>
            <a:prstGeom prst="rect">
              <a:avLst/>
            </a:prstGeom>
            <a:noFill/>
          </p:spPr>
          <p:txBody>
            <a:bodyPr wrap="none" rtlCol="0">
              <a:spAutoFit/>
            </a:bodyPr>
            <a:lstStyle/>
            <a:p>
              <a:r>
                <a:rPr lang="fr-FR" sz="1400" i="1" dirty="0" smtClean="0"/>
                <a:t>Une des lignes en construction</a:t>
              </a:r>
              <a:endParaRPr lang="fr-FR" sz="1400" i="1" dirty="0"/>
            </a:p>
          </p:txBody>
        </p:sp>
      </p:grpSp>
      <p:grpSp>
        <p:nvGrpSpPr>
          <p:cNvPr id="30" name="Groupe 29"/>
          <p:cNvGrpSpPr/>
          <p:nvPr/>
        </p:nvGrpSpPr>
        <p:grpSpPr>
          <a:xfrm>
            <a:off x="6392676" y="3184891"/>
            <a:ext cx="1883730" cy="2756978"/>
            <a:chOff x="6392676" y="3184891"/>
            <a:chExt cx="1883730" cy="2756978"/>
          </a:xfrm>
        </p:grpSpPr>
        <p:pic>
          <p:nvPicPr>
            <p:cNvPr id="32" name="Imag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078721" y="3498846"/>
              <a:ext cx="2511640" cy="1883730"/>
            </a:xfrm>
            <a:prstGeom prst="rect">
              <a:avLst/>
            </a:prstGeom>
          </p:spPr>
        </p:pic>
        <p:sp>
          <p:nvSpPr>
            <p:cNvPr id="33" name="ZoneTexte 32"/>
            <p:cNvSpPr txBox="1"/>
            <p:nvPr/>
          </p:nvSpPr>
          <p:spPr>
            <a:xfrm>
              <a:off x="6713538" y="5634092"/>
              <a:ext cx="1365630" cy="307777"/>
            </a:xfrm>
            <a:prstGeom prst="rect">
              <a:avLst/>
            </a:prstGeom>
            <a:noFill/>
          </p:spPr>
          <p:txBody>
            <a:bodyPr wrap="none" rtlCol="0">
              <a:spAutoFit/>
            </a:bodyPr>
            <a:lstStyle/>
            <a:p>
              <a:r>
                <a:rPr lang="fr-FR" sz="1400" i="1" dirty="0" smtClean="0"/>
                <a:t>Exemple de baie</a:t>
              </a:r>
              <a:endParaRPr lang="fr-FR" sz="1400" i="1" dirty="0"/>
            </a:p>
          </p:txBody>
        </p:sp>
      </p:grpSp>
      <p:grpSp>
        <p:nvGrpSpPr>
          <p:cNvPr id="34" name="Groupe 33"/>
          <p:cNvGrpSpPr/>
          <p:nvPr/>
        </p:nvGrpSpPr>
        <p:grpSpPr>
          <a:xfrm>
            <a:off x="8407151" y="3184891"/>
            <a:ext cx="1648080" cy="1775929"/>
            <a:chOff x="8407151" y="3184891"/>
            <a:chExt cx="1648080" cy="1775929"/>
          </a:xfrm>
        </p:grpSpPr>
        <p:pic>
          <p:nvPicPr>
            <p:cNvPr id="35" name="Image 34"/>
            <p:cNvPicPr>
              <a:picLocks noChangeAspect="1"/>
            </p:cNvPicPr>
            <p:nvPr/>
          </p:nvPicPr>
          <p:blipFill>
            <a:blip r:embed="rId5"/>
            <a:stretch>
              <a:fillRect/>
            </a:stretch>
          </p:blipFill>
          <p:spPr>
            <a:xfrm>
              <a:off x="8418256" y="3184891"/>
              <a:ext cx="1625871" cy="1541955"/>
            </a:xfrm>
            <a:prstGeom prst="rect">
              <a:avLst/>
            </a:prstGeom>
          </p:spPr>
        </p:pic>
        <p:sp>
          <p:nvSpPr>
            <p:cNvPr id="36" name="ZoneTexte 35"/>
            <p:cNvSpPr txBox="1"/>
            <p:nvPr/>
          </p:nvSpPr>
          <p:spPr>
            <a:xfrm>
              <a:off x="8407151" y="4653043"/>
              <a:ext cx="1648080" cy="307777"/>
            </a:xfrm>
            <a:prstGeom prst="rect">
              <a:avLst/>
            </a:prstGeom>
            <a:noFill/>
          </p:spPr>
          <p:txBody>
            <a:bodyPr wrap="none" rtlCol="0">
              <a:spAutoFit/>
            </a:bodyPr>
            <a:lstStyle/>
            <a:p>
              <a:r>
                <a:rPr lang="fr-FR" sz="1400" i="1" dirty="0" smtClean="0"/>
                <a:t>Aimant de balayage</a:t>
              </a:r>
              <a:endParaRPr lang="fr-FR" sz="1400" i="1" dirty="0"/>
            </a:p>
          </p:txBody>
        </p:sp>
      </p:grpSp>
      <p:pic>
        <p:nvPicPr>
          <p:cNvPr id="37" name="Image 3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97081" y="3174131"/>
            <a:ext cx="1887754" cy="1786689"/>
          </a:xfrm>
          <a:prstGeom prst="rect">
            <a:avLst/>
          </a:prstGeom>
        </p:spPr>
      </p:pic>
      <p:pic>
        <p:nvPicPr>
          <p:cNvPr id="38" name="Image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18256" y="5233781"/>
            <a:ext cx="2869309" cy="1615421"/>
          </a:xfrm>
          <a:prstGeom prst="rect">
            <a:avLst/>
          </a:prstGeom>
        </p:spPr>
      </p:pic>
      <p:sp>
        <p:nvSpPr>
          <p:cNvPr id="39" name="ZoneTexte 38"/>
          <p:cNvSpPr txBox="1"/>
          <p:nvPr/>
        </p:nvSpPr>
        <p:spPr>
          <a:xfrm>
            <a:off x="8730096" y="4992337"/>
            <a:ext cx="1901033" cy="307777"/>
          </a:xfrm>
          <a:prstGeom prst="rect">
            <a:avLst/>
          </a:prstGeom>
          <a:noFill/>
        </p:spPr>
        <p:txBody>
          <a:bodyPr wrap="none" rtlCol="0">
            <a:spAutoFit/>
          </a:bodyPr>
          <a:lstStyle/>
          <a:p>
            <a:r>
              <a:rPr lang="fr-FR" sz="1400" i="1" dirty="0" smtClean="0"/>
              <a:t>Ex de salle d’acquisition</a:t>
            </a:r>
            <a:endParaRPr lang="fr-FR" sz="1400" i="1" dirty="0"/>
          </a:p>
        </p:txBody>
      </p:sp>
      <p:pic>
        <p:nvPicPr>
          <p:cNvPr id="3" name="Image 2"/>
          <p:cNvPicPr>
            <a:picLocks noChangeAspect="1"/>
          </p:cNvPicPr>
          <p:nvPr/>
        </p:nvPicPr>
        <p:blipFill>
          <a:blip r:embed="rId8"/>
          <a:stretch>
            <a:fillRect/>
          </a:stretch>
        </p:blipFill>
        <p:spPr>
          <a:xfrm>
            <a:off x="279389" y="538670"/>
            <a:ext cx="10912786" cy="6279424"/>
          </a:xfrm>
          <a:prstGeom prst="rect">
            <a:avLst/>
          </a:prstGeom>
        </p:spPr>
      </p:pic>
    </p:spTree>
    <p:extLst>
      <p:ext uri="{BB962C8B-B14F-4D97-AF65-F5344CB8AC3E}">
        <p14:creationId xmlns:p14="http://schemas.microsoft.com/office/powerpoint/2010/main" val="2668830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0" y="0"/>
            <a:ext cx="10801350" cy="612775"/>
          </a:xfrm>
        </p:spPr>
        <p:txBody>
          <a:bodyPr/>
          <a:lstStyle/>
          <a:p>
            <a:r>
              <a:rPr lang="fr-FR" dirty="0" smtClean="0"/>
              <a:t>Projet                        , les objectifs</a:t>
            </a:r>
            <a:endParaRPr lang="fr-FR" dirty="0"/>
          </a:p>
        </p:txBody>
      </p:sp>
      <p:pic>
        <p:nvPicPr>
          <p:cNvPr id="54" name="Image 53">
            <a:extLst>
              <a:ext uri="{FF2B5EF4-FFF2-40B4-BE49-F238E27FC236}">
                <a16:creationId xmlns:a16="http://schemas.microsoft.com/office/drawing/2014/main" id="{99ADF7FB-5355-E04F-981A-154B677B5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8960" y="44224"/>
            <a:ext cx="2756328" cy="684197"/>
          </a:xfrm>
          <a:prstGeom prst="rect">
            <a:avLst/>
          </a:prstGeom>
        </p:spPr>
      </p:pic>
      <p:pic>
        <p:nvPicPr>
          <p:cNvPr id="55" name="Image 54">
            <a:extLst>
              <a:ext uri="{FF2B5EF4-FFF2-40B4-BE49-F238E27FC236}">
                <a16:creationId xmlns:a16="http://schemas.microsoft.com/office/drawing/2014/main" id="{2753E2A2-8545-AF4B-B3AE-2A4E2E3C28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7" y="819140"/>
            <a:ext cx="4679536" cy="2559019"/>
          </a:xfrm>
          <a:prstGeom prst="rect">
            <a:avLst/>
          </a:prstGeom>
        </p:spPr>
      </p:pic>
      <p:sp>
        <p:nvSpPr>
          <p:cNvPr id="56" name="ZoneTexte 55">
            <a:extLst>
              <a:ext uri="{FF2B5EF4-FFF2-40B4-BE49-F238E27FC236}">
                <a16:creationId xmlns:a16="http://schemas.microsoft.com/office/drawing/2014/main" id="{1DDCBB31-DCE9-4F49-A87D-2D293B24F3AE}"/>
              </a:ext>
            </a:extLst>
          </p:cNvPr>
          <p:cNvSpPr txBox="1"/>
          <p:nvPr/>
        </p:nvSpPr>
        <p:spPr>
          <a:xfrm>
            <a:off x="4988480" y="1230437"/>
            <a:ext cx="6932283" cy="1477328"/>
          </a:xfrm>
          <a:prstGeom prst="rect">
            <a:avLst/>
          </a:prstGeom>
          <a:noFill/>
        </p:spPr>
        <p:txBody>
          <a:bodyPr wrap="square" rtlCol="0">
            <a:spAutoFit/>
          </a:bodyPr>
          <a:lstStyle/>
          <a:p>
            <a:pPr marL="333375" indent="-333375" algn="just">
              <a:buFont typeface="Arial" panose="020B0604020202020204" pitchFamily="34" charset="0"/>
              <a:buChar char="•"/>
            </a:pPr>
            <a:r>
              <a:rPr lang="fr-FR" dirty="0" smtClean="0">
                <a:solidFill>
                  <a:srgbClr val="3B2568"/>
                </a:solidFill>
                <a:latin typeface="Arial" panose="020B0604020202020204" pitchFamily="34" charset="0"/>
                <a:cs typeface="Arial" panose="020B0604020202020204" pitchFamily="34" charset="0"/>
              </a:rPr>
              <a:t>Ce nouvel injecteur permettra à SPIRAL2 de </a:t>
            </a:r>
            <a:r>
              <a:rPr lang="fr-FR" dirty="0">
                <a:solidFill>
                  <a:srgbClr val="3B2568"/>
                </a:solidFill>
                <a:latin typeface="Arial" panose="020B0604020202020204" pitchFamily="34" charset="0"/>
                <a:cs typeface="Arial" panose="020B0604020202020204" pitchFamily="34" charset="0"/>
              </a:rPr>
              <a:t>fournir des faisceaux </a:t>
            </a:r>
            <a:r>
              <a:rPr lang="fr-FR" b="1" dirty="0">
                <a:solidFill>
                  <a:srgbClr val="3B2568"/>
                </a:solidFill>
                <a:latin typeface="Arial" panose="020B0604020202020204" pitchFamily="34" charset="0"/>
                <a:cs typeface="Arial" panose="020B0604020202020204" pitchFamily="34" charset="0"/>
              </a:rPr>
              <a:t>intenses</a:t>
            </a:r>
            <a:r>
              <a:rPr lang="fr-FR" dirty="0">
                <a:solidFill>
                  <a:srgbClr val="3B2568"/>
                </a:solidFill>
                <a:latin typeface="Arial" panose="020B0604020202020204" pitchFamily="34" charset="0"/>
                <a:cs typeface="Arial" panose="020B0604020202020204" pitchFamily="34" charset="0"/>
              </a:rPr>
              <a:t> sur une grande variété </a:t>
            </a:r>
            <a:r>
              <a:rPr lang="fr-FR" dirty="0" smtClean="0">
                <a:solidFill>
                  <a:srgbClr val="3B2568"/>
                </a:solidFill>
                <a:latin typeface="Arial" panose="020B0604020202020204" pitchFamily="34" charset="0"/>
                <a:cs typeface="Arial" panose="020B0604020202020204" pitchFamily="34" charset="0"/>
              </a:rPr>
              <a:t>d'ions. Il renforcera aussi la </a:t>
            </a:r>
            <a:r>
              <a:rPr lang="fr-FR" dirty="0">
                <a:solidFill>
                  <a:srgbClr val="3B2568"/>
                </a:solidFill>
                <a:latin typeface="Arial" panose="020B0604020202020204" pitchFamily="34" charset="0"/>
                <a:cs typeface="Arial" panose="020B0604020202020204" pitchFamily="34" charset="0"/>
              </a:rPr>
              <a:t>compétitivité internationale du GANIL, tant dans le domaine des sciences fondamentales que dans celui des applications </a:t>
            </a:r>
            <a:r>
              <a:rPr lang="fr-FR" dirty="0" smtClean="0">
                <a:solidFill>
                  <a:srgbClr val="3B2568"/>
                </a:solidFill>
                <a:latin typeface="Arial" panose="020B0604020202020204" pitchFamily="34" charset="0"/>
                <a:cs typeface="Arial" panose="020B0604020202020204" pitchFamily="34" charset="0"/>
              </a:rPr>
              <a:t>industrielles</a:t>
            </a:r>
            <a:endParaRPr lang="fr-FR" dirty="0">
              <a:solidFill>
                <a:srgbClr val="3B2568"/>
              </a:solidFill>
              <a:latin typeface="Arial" panose="020B0604020202020204" pitchFamily="34" charset="0"/>
              <a:cs typeface="Arial" panose="020B0604020202020204" pitchFamily="34" charset="0"/>
            </a:endParaRPr>
          </a:p>
        </p:txBody>
      </p:sp>
      <p:pic>
        <p:nvPicPr>
          <p:cNvPr id="57" name="Image 56"/>
          <p:cNvPicPr>
            <a:picLocks noChangeAspect="1"/>
          </p:cNvPicPr>
          <p:nvPr/>
        </p:nvPicPr>
        <p:blipFill rotWithShape="1">
          <a:blip r:embed="rId4"/>
          <a:srcRect l="1086"/>
          <a:stretch/>
        </p:blipFill>
        <p:spPr>
          <a:xfrm>
            <a:off x="6757531" y="3372431"/>
            <a:ext cx="5434469" cy="3438573"/>
          </a:xfrm>
          <a:prstGeom prst="rect">
            <a:avLst/>
          </a:prstGeom>
        </p:spPr>
      </p:pic>
      <p:pic>
        <p:nvPicPr>
          <p:cNvPr id="58" name="Picture 1"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4566"/>
            <a:ext cx="2452805" cy="315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ZoneTexte 58">
            <a:extLst>
              <a:ext uri="{FF2B5EF4-FFF2-40B4-BE49-F238E27FC236}">
                <a16:creationId xmlns:a16="http://schemas.microsoft.com/office/drawing/2014/main" id="{1DDCBB31-DCE9-4F49-A87D-2D293B24F3AE}"/>
              </a:ext>
            </a:extLst>
          </p:cNvPr>
          <p:cNvSpPr txBox="1"/>
          <p:nvPr/>
        </p:nvSpPr>
        <p:spPr>
          <a:xfrm>
            <a:off x="2600982" y="3646796"/>
            <a:ext cx="4652224" cy="2308324"/>
          </a:xfrm>
          <a:prstGeom prst="rect">
            <a:avLst/>
          </a:prstGeom>
          <a:noFill/>
        </p:spPr>
        <p:txBody>
          <a:bodyPr wrap="square" rtlCol="0">
            <a:spAutoFit/>
          </a:bodyPr>
          <a:lstStyle/>
          <a:p>
            <a:pPr algn="just"/>
            <a:r>
              <a:rPr lang="fr-FR" b="1" dirty="0" smtClean="0">
                <a:solidFill>
                  <a:srgbClr val="3B2568"/>
                </a:solidFill>
                <a:latin typeface="Arial" panose="020B0604020202020204" pitchFamily="34" charset="0"/>
                <a:cs typeface="Arial" panose="020B0604020202020204" pitchFamily="34" charset="0"/>
              </a:rPr>
              <a:t>Challenges principaux :</a:t>
            </a:r>
          </a:p>
          <a:p>
            <a:pPr marL="333375" indent="-333375" algn="just">
              <a:buFont typeface="Arial" panose="020B0604020202020204" pitchFamily="34" charset="0"/>
              <a:buChar char="•"/>
            </a:pPr>
            <a:r>
              <a:rPr lang="fr-FR" dirty="0" smtClean="0">
                <a:solidFill>
                  <a:srgbClr val="3B2568"/>
                </a:solidFill>
                <a:latin typeface="Arial" panose="020B0604020202020204" pitchFamily="34" charset="0"/>
                <a:cs typeface="Arial" panose="020B0604020202020204" pitchFamily="34" charset="0"/>
              </a:rPr>
              <a:t>1 source </a:t>
            </a:r>
            <a:r>
              <a:rPr lang="fr-FR" dirty="0" err="1" smtClean="0">
                <a:solidFill>
                  <a:srgbClr val="3B2568"/>
                </a:solidFill>
                <a:latin typeface="Arial" panose="020B0604020202020204" pitchFamily="34" charset="0"/>
                <a:cs typeface="Arial" panose="020B0604020202020204" pitchFamily="34" charset="0"/>
              </a:rPr>
              <a:t>supracondutrice</a:t>
            </a:r>
            <a:endParaRPr lang="fr-FR" dirty="0" smtClean="0">
              <a:solidFill>
                <a:srgbClr val="3B2568"/>
              </a:solidFill>
              <a:latin typeface="Arial" panose="020B0604020202020204" pitchFamily="34" charset="0"/>
              <a:cs typeface="Arial" panose="020B0604020202020204" pitchFamily="34" charset="0"/>
            </a:endParaRPr>
          </a:p>
          <a:p>
            <a:pPr marL="333375" indent="-333375" algn="just">
              <a:buFont typeface="Arial" panose="020B0604020202020204" pitchFamily="34" charset="0"/>
              <a:buChar char="•"/>
            </a:pPr>
            <a:r>
              <a:rPr lang="fr-FR" dirty="0" smtClean="0">
                <a:solidFill>
                  <a:srgbClr val="3B2568"/>
                </a:solidFill>
                <a:latin typeface="Arial" panose="020B0604020202020204" pitchFamily="34" charset="0"/>
                <a:cs typeface="Arial" panose="020B0604020202020204" pitchFamily="34" charset="0"/>
              </a:rPr>
              <a:t>1 RFQ</a:t>
            </a:r>
          </a:p>
          <a:p>
            <a:pPr marL="333375" indent="-333375" algn="just">
              <a:buFont typeface="Arial" panose="020B0604020202020204" pitchFamily="34" charset="0"/>
              <a:buChar char="•"/>
            </a:pPr>
            <a:r>
              <a:rPr lang="fr-FR" dirty="0" smtClean="0">
                <a:solidFill>
                  <a:srgbClr val="3B2568"/>
                </a:solidFill>
                <a:latin typeface="Arial" panose="020B0604020202020204" pitchFamily="34" charset="0"/>
                <a:cs typeface="Arial" panose="020B0604020202020204" pitchFamily="34" charset="0"/>
              </a:rPr>
              <a:t>Insertion dans une installation existante et opérationnelle</a:t>
            </a:r>
          </a:p>
          <a:p>
            <a:pPr marL="333375" indent="-333375" algn="just">
              <a:buFont typeface="Arial" panose="020B0604020202020204" pitchFamily="34" charset="0"/>
              <a:buChar char="•"/>
            </a:pPr>
            <a:endParaRPr lang="fr-FR" dirty="0" smtClean="0">
              <a:solidFill>
                <a:srgbClr val="3B2568"/>
              </a:solidFill>
              <a:latin typeface="Arial" panose="020B0604020202020204" pitchFamily="34" charset="0"/>
              <a:cs typeface="Arial" panose="020B0604020202020204" pitchFamily="34" charset="0"/>
            </a:endParaRPr>
          </a:p>
          <a:p>
            <a:pPr algn="just"/>
            <a:r>
              <a:rPr lang="fr-FR" dirty="0" smtClean="0">
                <a:solidFill>
                  <a:srgbClr val="3B2568"/>
                </a:solidFill>
                <a:latin typeface="Arial" panose="020B0604020202020204" pitchFamily="34" charset="0"/>
                <a:cs typeface="Arial" panose="020B0604020202020204" pitchFamily="34" charset="0"/>
                <a:sym typeface="Wingdings" panose="05000000000000000000" pitchFamily="2" charset="2"/>
              </a:rPr>
              <a:t> 5,5 M€ d’investissement sur la période</a:t>
            </a:r>
          </a:p>
          <a:p>
            <a:pPr algn="just"/>
            <a:r>
              <a:rPr lang="fr-FR" dirty="0" smtClean="0">
                <a:solidFill>
                  <a:srgbClr val="3B2568"/>
                </a:solidFill>
                <a:latin typeface="Arial" panose="020B0604020202020204" pitchFamily="34" charset="0"/>
                <a:cs typeface="Arial" panose="020B0604020202020204" pitchFamily="34" charset="0"/>
                <a:sym typeface="Wingdings" panose="05000000000000000000" pitchFamily="2" charset="2"/>
              </a:rPr>
              <a:t>     2026 - 2027</a:t>
            </a:r>
            <a:endParaRPr lang="fr-FR" dirty="0" smtClean="0">
              <a:solidFill>
                <a:srgbClr val="3B256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19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0" y="0"/>
            <a:ext cx="10801350" cy="612775"/>
          </a:xfrm>
        </p:spPr>
        <p:txBody>
          <a:bodyPr/>
          <a:lstStyle/>
          <a:p>
            <a:r>
              <a:rPr lang="fr-FR" dirty="0" smtClean="0"/>
              <a:t>Projet                        , les besoins</a:t>
            </a:r>
            <a:endParaRPr lang="fr-FR" dirty="0"/>
          </a:p>
        </p:txBody>
      </p:sp>
      <p:pic>
        <p:nvPicPr>
          <p:cNvPr id="54" name="Image 53">
            <a:extLst>
              <a:ext uri="{FF2B5EF4-FFF2-40B4-BE49-F238E27FC236}">
                <a16:creationId xmlns:a16="http://schemas.microsoft.com/office/drawing/2014/main" id="{99ADF7FB-5355-E04F-981A-154B677B5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8960" y="44224"/>
            <a:ext cx="2756328" cy="684197"/>
          </a:xfrm>
          <a:prstGeom prst="rect">
            <a:avLst/>
          </a:prstGeom>
        </p:spPr>
      </p:pic>
      <p:sp>
        <p:nvSpPr>
          <p:cNvPr id="5" name="Rectangle 4"/>
          <p:cNvSpPr>
            <a:spLocks noChangeArrowheads="1"/>
          </p:cNvSpPr>
          <p:nvPr/>
        </p:nvSpPr>
        <p:spPr bwMode="auto">
          <a:xfrm>
            <a:off x="186206" y="943296"/>
            <a:ext cx="11792434" cy="570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Accélérateur &amp; Cavités (Regroupeurs / RFQ)</a:t>
            </a: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Fabrication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Cavités, cuivrage</a:t>
            </a: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Composants RF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Émetteur HF 18GHz, LLRF, Tube accélérateur,</a:t>
            </a:r>
            <a:r>
              <a:rPr kumimoji="0" lang="fr-FR" altLang="fr-FR" sz="1600" b="0" i="0" u="none" strike="noStrike" cap="none" normalizeH="0" dirty="0" smtClean="0">
                <a:ln>
                  <a:noFill/>
                </a:ln>
                <a:solidFill>
                  <a:srgbClr val="7030A0"/>
                </a:solidFill>
                <a:effectLst/>
                <a:latin typeface="Arial" panose="020B0604020202020204" pitchFamily="34" charset="0"/>
                <a:cs typeface="Arial" panose="020B0604020202020204" pitchFamily="34" charset="0"/>
              </a:rPr>
              <a:t>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Actionneur coupure rapide RFQ.</a:t>
            </a: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Hacheurs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Électronique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p>
            <a:pPr eaLnBrk="0" hangingPunct="0"/>
            <a:r>
              <a:rPr lang="fr-FR" altLang="fr-FR" sz="1600" b="1" dirty="0" smtClean="0">
                <a:solidFill>
                  <a:srgbClr val="7030A0"/>
                </a:solidFill>
                <a:latin typeface="Arial" panose="020B0604020202020204" pitchFamily="34" charset="0"/>
                <a:cs typeface="Arial" panose="020B0604020202020204" pitchFamily="34" charset="0"/>
              </a:rPr>
              <a:t>Mécanique</a:t>
            </a:r>
            <a:r>
              <a:rPr lang="fr-FR" altLang="fr-FR" sz="1600" b="1" dirty="0">
                <a:solidFill>
                  <a:srgbClr val="7030A0"/>
                </a:solidFill>
                <a:latin typeface="Arial" panose="020B0604020202020204" pitchFamily="34" charset="0"/>
                <a:cs typeface="Arial" panose="020B0604020202020204" pitchFamily="34" charset="0"/>
              </a:rPr>
              <a:t>, </a:t>
            </a: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Vide &amp; </a:t>
            </a:r>
            <a:r>
              <a:rPr lang="fr-FR" altLang="fr-FR" sz="1600" b="1" dirty="0" smtClean="0">
                <a:solidFill>
                  <a:srgbClr val="7030A0"/>
                </a:solidFill>
                <a:latin typeface="Arial" panose="020B0604020202020204" pitchFamily="34" charset="0"/>
                <a:cs typeface="Arial" panose="020B0604020202020204" pitchFamily="34" charset="0"/>
              </a:rPr>
              <a:t>Chambres, Châssis </a:t>
            </a:r>
            <a:r>
              <a:rPr lang="fr-FR" altLang="fr-FR" sz="1600" b="1" dirty="0">
                <a:solidFill>
                  <a:srgbClr val="7030A0"/>
                </a:solidFill>
                <a:latin typeface="Arial" panose="020B0604020202020204" pitchFamily="34" charset="0"/>
                <a:cs typeface="Arial" panose="020B0604020202020204" pitchFamily="34" charset="0"/>
              </a:rPr>
              <a:t>&amp; Support</a:t>
            </a: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Chambres </a:t>
            </a:r>
            <a:r>
              <a:rPr kumimoji="0" lang="fr-FR" altLang="fr-FR" sz="160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à vide de lignes</a:t>
            </a: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a:t>
            </a:r>
            <a:r>
              <a:rPr kumimoji="0" lang="fr-FR" altLang="fr-FR" sz="1600" b="1" i="0" u="none" strike="noStrike" cap="none" normalizeH="0" dirty="0" smtClean="0">
                <a:ln>
                  <a:noFill/>
                </a:ln>
                <a:solidFill>
                  <a:srgbClr val="7030A0"/>
                </a:solidFill>
                <a:effectLst/>
                <a:latin typeface="Arial" panose="020B0604020202020204" pitchFamily="34" charset="0"/>
                <a:cs typeface="Arial" panose="020B0604020202020204" pitchFamily="34" charset="0"/>
              </a:rPr>
              <a:t>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chambres dipôle, chambres à plasma.</a:t>
            </a: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Composants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Soufflets, Système de récupération des gaz de pompage vers la VN.</a:t>
            </a:r>
          </a:p>
          <a:p>
            <a:pPr marL="628650" lvl="1" indent="-171450" eaLnBrk="0" hangingPunct="0">
              <a:buClr>
                <a:schemeClr val="accent2"/>
              </a:buClr>
              <a:buFont typeface="Wingdings" panose="05000000000000000000" pitchFamily="2" charset="2"/>
              <a:buChar char="q"/>
            </a:pPr>
            <a:r>
              <a:rPr lang="fr-FR" altLang="fr-FR" sz="1600" b="1" dirty="0" smtClean="0">
                <a:solidFill>
                  <a:srgbClr val="7030A0"/>
                </a:solidFill>
                <a:latin typeface="Arial" panose="020B0604020202020204" pitchFamily="34" charset="0"/>
                <a:cs typeface="Arial" panose="020B0604020202020204" pitchFamily="34" charset="0"/>
              </a:rPr>
              <a:t>Châssis &amp; plateforme :</a:t>
            </a:r>
            <a:r>
              <a:rPr lang="fr-FR" altLang="fr-FR" sz="1600" dirty="0" smtClean="0">
                <a:solidFill>
                  <a:srgbClr val="7030A0"/>
                </a:solidFill>
                <a:latin typeface="Arial" panose="020B0604020202020204" pitchFamily="34" charset="0"/>
                <a:cs typeface="Arial" panose="020B0604020202020204" pitchFamily="34" charset="0"/>
              </a:rPr>
              <a:t> </a:t>
            </a:r>
            <a:r>
              <a:rPr lang="fr-FR" altLang="fr-FR" sz="1600" dirty="0">
                <a:solidFill>
                  <a:srgbClr val="7030A0"/>
                </a:solidFill>
                <a:latin typeface="Arial" panose="020B0604020202020204" pitchFamily="34" charset="0"/>
                <a:cs typeface="Arial" panose="020B0604020202020204" pitchFamily="34" charset="0"/>
              </a:rPr>
              <a:t>Châssis </a:t>
            </a:r>
            <a:r>
              <a:rPr lang="fr-FR" altLang="fr-FR" sz="1600" dirty="0" smtClean="0">
                <a:solidFill>
                  <a:srgbClr val="7030A0"/>
                </a:solidFill>
                <a:latin typeface="Arial" panose="020B0604020202020204" pitchFamily="34" charset="0"/>
                <a:cs typeface="Arial" panose="020B0604020202020204" pitchFamily="34" charset="0"/>
              </a:rPr>
              <a:t>pour lignes et </a:t>
            </a:r>
            <a:r>
              <a:rPr lang="fr-FR" altLang="fr-FR" sz="1600" dirty="0" err="1" smtClean="0">
                <a:solidFill>
                  <a:srgbClr val="7030A0"/>
                </a:solidFill>
                <a:latin typeface="Arial" panose="020B0604020202020204" pitchFamily="34" charset="0"/>
                <a:cs typeface="Arial" panose="020B0604020202020204" pitchFamily="34" charset="0"/>
              </a:rPr>
              <a:t>eqpts</a:t>
            </a:r>
            <a:r>
              <a:rPr lang="fr-FR" altLang="fr-FR" sz="1600" dirty="0" smtClean="0">
                <a:solidFill>
                  <a:srgbClr val="7030A0"/>
                </a:solidFill>
                <a:latin typeface="Arial" panose="020B0604020202020204" pitchFamily="34" charset="0"/>
                <a:cs typeface="Arial" panose="020B0604020202020204" pitchFamily="34" charset="0"/>
              </a:rPr>
              <a:t>, plateforme (plan </a:t>
            </a:r>
            <a:r>
              <a:rPr lang="fr-FR" altLang="fr-FR" sz="1600" dirty="0">
                <a:solidFill>
                  <a:srgbClr val="7030A0"/>
                </a:solidFill>
                <a:latin typeface="Arial" panose="020B0604020202020204" pitchFamily="34" charset="0"/>
                <a:cs typeface="Arial" panose="020B0604020202020204" pitchFamily="34" charset="0"/>
              </a:rPr>
              <a:t>de masse, </a:t>
            </a:r>
            <a:r>
              <a:rPr lang="fr-FR" altLang="fr-FR" sz="1600" dirty="0" smtClean="0">
                <a:solidFill>
                  <a:srgbClr val="7030A0"/>
                </a:solidFill>
                <a:latin typeface="Arial" panose="020B0604020202020204" pitchFamily="34" charset="0"/>
                <a:cs typeface="Arial" panose="020B0604020202020204" pitchFamily="34" charset="0"/>
              </a:rPr>
              <a:t>caillebottis</a:t>
            </a:r>
            <a:r>
              <a:rPr lang="fr-FR" altLang="fr-FR" sz="1600" dirty="0">
                <a:solidFill>
                  <a:srgbClr val="7030A0"/>
                </a:solidFill>
                <a:latin typeface="Arial" panose="020B0604020202020204" pitchFamily="34" charset="0"/>
                <a:cs typeface="Arial" panose="020B0604020202020204" pitchFamily="34" charset="0"/>
              </a:rPr>
              <a:t>, </a:t>
            </a:r>
            <a:r>
              <a:rPr lang="fr-FR" altLang="fr-FR" sz="1600" dirty="0" smtClean="0">
                <a:solidFill>
                  <a:srgbClr val="7030A0"/>
                </a:solidFill>
                <a:latin typeface="Arial" panose="020B0604020202020204" pitchFamily="34" charset="0"/>
                <a:cs typeface="Arial" panose="020B0604020202020204" pitchFamily="34" charset="0"/>
              </a:rPr>
              <a:t>grilles).</a:t>
            </a:r>
            <a:endPar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Diagnostic/Capteur &amp; Instrumentation associées</a:t>
            </a: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Sondes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Sondes RMN, Sondes de phase (électronique de test), Sondes de hall LBE3-D11,</a:t>
            </a:r>
            <a:r>
              <a:rPr kumimoji="0" lang="fr-FR" altLang="fr-FR" sz="1600" b="0" i="0" u="none" strike="noStrike" cap="none" normalizeH="0" dirty="0" smtClean="0">
                <a:ln>
                  <a:noFill/>
                </a:ln>
                <a:solidFill>
                  <a:srgbClr val="7030A0"/>
                </a:solidFill>
                <a:effectLst/>
                <a:latin typeface="Arial" panose="020B0604020202020204" pitchFamily="34" charset="0"/>
                <a:cs typeface="Arial" panose="020B0604020202020204" pitchFamily="34" charset="0"/>
              </a:rPr>
              <a:t> Profileurs (</a:t>
            </a:r>
            <a:r>
              <a:rPr kumimoji="0" lang="fr-FR" altLang="fr-FR" sz="1600" b="0" i="0" u="none" strike="noStrike" cap="none" normalizeH="0" dirty="0" err="1" smtClean="0">
                <a:ln>
                  <a:noFill/>
                </a:ln>
                <a:solidFill>
                  <a:srgbClr val="7030A0"/>
                </a:solidFill>
                <a:effectLst/>
                <a:latin typeface="Arial" panose="020B0604020202020204" pitchFamily="34" charset="0"/>
                <a:cs typeface="Arial" panose="020B0604020202020204" pitchFamily="34" charset="0"/>
              </a:rPr>
              <a:t>méca</a:t>
            </a:r>
            <a:r>
              <a:rPr kumimoji="0" lang="fr-FR" altLang="fr-FR" sz="1600" b="0" i="0" u="none" strike="noStrike" cap="none" normalizeH="0" dirty="0" smtClean="0">
                <a:ln>
                  <a:noFill/>
                </a:ln>
                <a:solidFill>
                  <a:srgbClr val="7030A0"/>
                </a:solidFill>
                <a:effectLst/>
                <a:latin typeface="Arial" panose="020B0604020202020204" pitchFamily="34" charset="0"/>
                <a:cs typeface="Arial" panose="020B0604020202020204" pitchFamily="34" charset="0"/>
              </a:rPr>
              <a:t>. &amp; électro.)</a:t>
            </a:r>
            <a:endPar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p>
            <a:pPr marL="628650" lvl="1" indent="-171450" eaLnBrk="0" hangingPunct="0">
              <a:buClr>
                <a:schemeClr val="accent2"/>
              </a:buClr>
              <a:buFont typeface="Wingdings" panose="05000000000000000000" pitchFamily="2" charset="2"/>
              <a:buChar char="q"/>
            </a:pPr>
            <a:r>
              <a:rPr lang="fr-FR" altLang="fr-FR" sz="1600" b="1" dirty="0" smtClean="0">
                <a:solidFill>
                  <a:srgbClr val="7030A0"/>
                </a:solidFill>
                <a:latin typeface="Arial" panose="020B0604020202020204" pitchFamily="34" charset="0"/>
                <a:cs typeface="Arial" panose="020B0604020202020204" pitchFamily="34" charset="0"/>
              </a:rPr>
              <a:t>Fentes</a:t>
            </a: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et c</a:t>
            </a:r>
            <a:r>
              <a:rPr lang="fr-FR" altLang="fr-FR" sz="1600" b="1" dirty="0" smtClean="0">
                <a:solidFill>
                  <a:srgbClr val="7030A0"/>
                </a:solidFill>
                <a:latin typeface="Arial" panose="020B0604020202020204" pitchFamily="34" charset="0"/>
                <a:cs typeface="Arial" panose="020B0604020202020204" pitchFamily="34" charset="0"/>
              </a:rPr>
              <a:t>oupelles </a:t>
            </a:r>
            <a:r>
              <a:rPr lang="fr-FR" altLang="fr-FR" sz="1600" b="1" dirty="0">
                <a:solidFill>
                  <a:srgbClr val="7030A0"/>
                </a:solidFill>
                <a:latin typeface="Arial" panose="020B0604020202020204" pitchFamily="34" charset="0"/>
                <a:cs typeface="Arial" panose="020B0604020202020204" pitchFamily="34" charset="0"/>
              </a:rPr>
              <a:t>de Faraday </a:t>
            </a: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a:t>
            </a:r>
            <a:r>
              <a:rPr lang="fr-FR" altLang="fr-FR" sz="1600" dirty="0" smtClean="0">
                <a:solidFill>
                  <a:srgbClr val="7030A0"/>
                </a:solidFill>
                <a:latin typeface="Arial" panose="020B0604020202020204" pitchFamily="34" charset="0"/>
                <a:cs typeface="Arial" panose="020B0604020202020204" pitchFamily="34" charset="0"/>
              </a:rPr>
              <a:t>Fentes </a:t>
            </a:r>
            <a:r>
              <a:rPr lang="fr-FR" altLang="fr-FR" sz="1600" dirty="0">
                <a:solidFill>
                  <a:srgbClr val="7030A0"/>
                </a:solidFill>
                <a:latin typeface="Arial" panose="020B0604020202020204" pitchFamily="34" charset="0"/>
                <a:cs typeface="Arial" panose="020B0604020202020204" pitchFamily="34" charset="0"/>
              </a:rPr>
              <a:t>et Translateurs, Achat Électronique </a:t>
            </a:r>
            <a:r>
              <a:rPr lang="fr-FR" altLang="fr-FR" sz="1600" dirty="0" smtClean="0">
                <a:solidFill>
                  <a:srgbClr val="7030A0"/>
                </a:solidFill>
                <a:latin typeface="Arial" panose="020B0604020202020204" pitchFamily="34" charset="0"/>
                <a:cs typeface="Arial" panose="020B0604020202020204" pitchFamily="34" charset="0"/>
              </a:rPr>
              <a:t>fentes, 4 </a:t>
            </a:r>
            <a:r>
              <a:rPr lang="fr-FR" altLang="fr-FR" sz="1600" dirty="0">
                <a:solidFill>
                  <a:srgbClr val="7030A0"/>
                </a:solidFill>
                <a:latin typeface="Arial" panose="020B0604020202020204" pitchFamily="34" charset="0"/>
                <a:cs typeface="Arial" panose="020B0604020202020204" pitchFamily="34" charset="0"/>
              </a:rPr>
              <a:t>coupelles </a:t>
            </a:r>
            <a:r>
              <a:rPr lang="fr-FR" altLang="fr-FR" sz="1600" dirty="0" smtClean="0">
                <a:solidFill>
                  <a:srgbClr val="7030A0"/>
                </a:solidFill>
                <a:latin typeface="Arial" panose="020B0604020202020204" pitchFamily="34" charset="0"/>
                <a:cs typeface="Arial" panose="020B0604020202020204" pitchFamily="34" charset="0"/>
              </a:rPr>
              <a:t>et </a:t>
            </a:r>
            <a:r>
              <a:rPr lang="fr-FR" altLang="fr-FR" sz="1600" dirty="0">
                <a:solidFill>
                  <a:srgbClr val="7030A0"/>
                </a:solidFill>
                <a:latin typeface="Arial" panose="020B0604020202020204" pitchFamily="34" charset="0"/>
                <a:cs typeface="Arial" panose="020B0604020202020204" pitchFamily="34" charset="0"/>
              </a:rPr>
              <a:t>5 </a:t>
            </a:r>
            <a:r>
              <a:rPr lang="fr-FR" altLang="fr-FR" sz="1600" dirty="0" smtClean="0">
                <a:solidFill>
                  <a:srgbClr val="7030A0"/>
                </a:solidFill>
                <a:latin typeface="Arial" panose="020B0604020202020204" pitchFamily="34" charset="0"/>
                <a:cs typeface="Arial" panose="020B0604020202020204" pitchFamily="34" charset="0"/>
              </a:rPr>
              <a:t>propulseurs</a:t>
            </a:r>
            <a:endPar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Acquisition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Fournitures systèmes acquisition </a:t>
            </a:r>
            <a:r>
              <a:rPr lang="fr-FR" altLang="fr-FR" sz="1600" dirty="0">
                <a:solidFill>
                  <a:srgbClr val="7030A0"/>
                </a:solidFill>
                <a:latin typeface="Arial" panose="020B0604020202020204" pitchFamily="34" charset="0"/>
                <a:cs typeface="Arial" panose="020B0604020202020204" pitchFamily="34" charset="0"/>
              </a:rPr>
              <a:t>rapide CF/CFR,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Achat Électronique ACCT.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Fluides &amp; Refroidissement</a:t>
            </a: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Intégration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Etude et réalisation de circuits de distribution de refroidissement (hydraulique eau/air).</a:t>
            </a: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Fabrication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Clarinettes et panneaux hydrauliques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Électricité, Câblage &amp; Contrôle-Commande</a:t>
            </a: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Infrastructure électrique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Cheminement/Câblage/coffrets procédés/borniers,  </a:t>
            </a: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Intégration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Câblage de baies</a:t>
            </a:r>
          </a:p>
          <a:p>
            <a:pPr marL="628650" lvl="1" indent="-171450" eaLnBrk="0" hangingPunct="0">
              <a:buClr>
                <a:schemeClr val="accent2"/>
              </a:buClr>
              <a:buFont typeface="Wingdings" panose="05000000000000000000" pitchFamily="2" charset="2"/>
              <a:buChar char="q"/>
            </a:pPr>
            <a:r>
              <a:rPr kumimoji="0" lang="fr-FR" altLang="fr-FR" sz="1600" b="1"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Sécurité :</a:t>
            </a:r>
            <a:r>
              <a:rPr kumimoji="0" lang="fr-FR" altLang="fr-FR" sz="16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 Matériel de sécurité (gestion accès, rondier, clés prisonnières, RAT, perche), AO Blindage X.</a:t>
            </a:r>
          </a:p>
        </p:txBody>
      </p:sp>
    </p:spTree>
    <p:extLst>
      <p:ext uri="{BB962C8B-B14F-4D97-AF65-F5344CB8AC3E}">
        <p14:creationId xmlns:p14="http://schemas.microsoft.com/office/powerpoint/2010/main" val="32233782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6"/>
          <p:cNvSpPr txBox="1">
            <a:spLocks/>
          </p:cNvSpPr>
          <p:nvPr/>
        </p:nvSpPr>
        <p:spPr>
          <a:xfrm>
            <a:off x="0" y="0"/>
            <a:ext cx="10801350" cy="612775"/>
          </a:xfrm>
          <a:prstGeom prst="rect">
            <a:avLst/>
          </a:prstGeom>
        </p:spPr>
        <p:txBody>
          <a:bodyPr/>
          <a:lst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fr-FR" sz="3200" dirty="0" smtClean="0">
                <a:solidFill>
                  <a:schemeClr val="accent2"/>
                </a:solidFill>
              </a:rPr>
              <a:t>Pour conclure sur nos besoins </a:t>
            </a:r>
            <a:r>
              <a:rPr lang="fr-FR" sz="2000" dirty="0" smtClean="0">
                <a:solidFill>
                  <a:schemeClr val="accent2"/>
                </a:solidFill>
              </a:rPr>
              <a:t>(non exhaustifs)</a:t>
            </a:r>
            <a:endParaRPr lang="fr-FR" sz="3200" dirty="0">
              <a:solidFill>
                <a:schemeClr val="accent2"/>
              </a:solidFill>
            </a:endParaRPr>
          </a:p>
        </p:txBody>
      </p:sp>
      <p:sp>
        <p:nvSpPr>
          <p:cNvPr id="6" name="ZoneTexte 5"/>
          <p:cNvSpPr txBox="1"/>
          <p:nvPr/>
        </p:nvSpPr>
        <p:spPr>
          <a:xfrm>
            <a:off x="2895601" y="593189"/>
            <a:ext cx="2573215" cy="369332"/>
          </a:xfrm>
          <a:prstGeom prst="rect">
            <a:avLst/>
          </a:prstGeom>
          <a:noFill/>
        </p:spPr>
        <p:txBody>
          <a:bodyPr wrap="square" rtlCol="0">
            <a:spAutoFit/>
          </a:bodyPr>
          <a:lstStyle/>
          <a:p>
            <a:r>
              <a:rPr lang="fr-FR" dirty="0" smtClean="0"/>
              <a:t>Câblage industriel </a:t>
            </a:r>
            <a:r>
              <a:rPr lang="fr-FR" sz="1400" dirty="0" smtClean="0"/>
              <a:t>(C1SH)</a:t>
            </a:r>
            <a:endParaRPr lang="fr-FR" sz="1400" dirty="0"/>
          </a:p>
        </p:txBody>
      </p:sp>
      <p:sp>
        <p:nvSpPr>
          <p:cNvPr id="7" name="ZoneTexte 6"/>
          <p:cNvSpPr txBox="1"/>
          <p:nvPr/>
        </p:nvSpPr>
        <p:spPr>
          <a:xfrm>
            <a:off x="2760785" y="1953066"/>
            <a:ext cx="1869831" cy="369332"/>
          </a:xfrm>
          <a:prstGeom prst="rect">
            <a:avLst/>
          </a:prstGeom>
          <a:noFill/>
        </p:spPr>
        <p:txBody>
          <a:bodyPr wrap="square" rtlCol="0">
            <a:spAutoFit/>
          </a:bodyPr>
          <a:lstStyle/>
          <a:p>
            <a:r>
              <a:rPr lang="fr-FR" dirty="0" smtClean="0"/>
              <a:t>Soutien juridique</a:t>
            </a:r>
            <a:endParaRPr lang="fr-FR" dirty="0"/>
          </a:p>
        </p:txBody>
      </p:sp>
      <p:sp>
        <p:nvSpPr>
          <p:cNvPr id="8" name="ZoneTexte 7"/>
          <p:cNvSpPr txBox="1"/>
          <p:nvPr/>
        </p:nvSpPr>
        <p:spPr>
          <a:xfrm>
            <a:off x="7180384" y="1753774"/>
            <a:ext cx="3198447" cy="800219"/>
          </a:xfrm>
          <a:prstGeom prst="rect">
            <a:avLst/>
          </a:prstGeom>
          <a:noFill/>
        </p:spPr>
        <p:txBody>
          <a:bodyPr wrap="square" rtlCol="0">
            <a:spAutoFit/>
          </a:bodyPr>
          <a:lstStyle/>
          <a:p>
            <a:pPr algn="ctr"/>
            <a:r>
              <a:rPr lang="fr-FR" dirty="0" smtClean="0"/>
              <a:t>Calculs </a:t>
            </a:r>
            <a:r>
              <a:rPr lang="fr-FR" dirty="0" err="1" smtClean="0"/>
              <a:t>Eurocodes</a:t>
            </a:r>
            <a:endParaRPr lang="fr-FR" dirty="0" smtClean="0"/>
          </a:p>
          <a:p>
            <a:pPr algn="ctr"/>
            <a:r>
              <a:rPr lang="fr-FR" sz="1400" dirty="0" smtClean="0"/>
              <a:t>béton, charpente, structure métallique, réseaux fluidiques / électriques</a:t>
            </a:r>
            <a:endParaRPr lang="fr-FR" sz="1400" dirty="0"/>
          </a:p>
        </p:txBody>
      </p:sp>
      <p:sp>
        <p:nvSpPr>
          <p:cNvPr id="9" name="ZoneTexte 8"/>
          <p:cNvSpPr txBox="1"/>
          <p:nvPr/>
        </p:nvSpPr>
        <p:spPr>
          <a:xfrm>
            <a:off x="553473" y="3121601"/>
            <a:ext cx="724181" cy="369332"/>
          </a:xfrm>
          <a:prstGeom prst="rect">
            <a:avLst/>
          </a:prstGeom>
          <a:noFill/>
        </p:spPr>
        <p:txBody>
          <a:bodyPr wrap="square" rtlCol="0">
            <a:spAutoFit/>
          </a:bodyPr>
          <a:lstStyle/>
          <a:p>
            <a:r>
              <a:rPr lang="fr-FR" dirty="0" smtClean="0"/>
              <a:t>BIM</a:t>
            </a:r>
            <a:endParaRPr lang="fr-FR" dirty="0"/>
          </a:p>
        </p:txBody>
      </p:sp>
      <p:sp>
        <p:nvSpPr>
          <p:cNvPr id="10" name="ZoneTexte 9"/>
          <p:cNvSpPr txBox="1"/>
          <p:nvPr/>
        </p:nvSpPr>
        <p:spPr>
          <a:xfrm>
            <a:off x="3886199" y="3875651"/>
            <a:ext cx="2760785" cy="584775"/>
          </a:xfrm>
          <a:prstGeom prst="rect">
            <a:avLst/>
          </a:prstGeom>
          <a:noFill/>
        </p:spPr>
        <p:txBody>
          <a:bodyPr wrap="square" rtlCol="0">
            <a:spAutoFit/>
          </a:bodyPr>
          <a:lstStyle/>
          <a:p>
            <a:pPr algn="ctr"/>
            <a:r>
              <a:rPr lang="fr-FR" dirty="0" smtClean="0"/>
              <a:t>Bureau d’étude / Projeteur</a:t>
            </a:r>
          </a:p>
          <a:p>
            <a:pPr algn="ctr"/>
            <a:r>
              <a:rPr lang="fr-FR" sz="1400" dirty="0"/>
              <a:t>m</a:t>
            </a:r>
            <a:r>
              <a:rPr lang="fr-FR" sz="1400" dirty="0" smtClean="0"/>
              <a:t>écanique, </a:t>
            </a:r>
            <a:r>
              <a:rPr lang="fr-FR" sz="1400" dirty="0"/>
              <a:t>é</a:t>
            </a:r>
            <a:r>
              <a:rPr lang="fr-FR" sz="1400" dirty="0" smtClean="0"/>
              <a:t>lectrotechnique</a:t>
            </a:r>
            <a:endParaRPr lang="fr-FR" sz="1400" dirty="0"/>
          </a:p>
        </p:txBody>
      </p:sp>
      <p:sp>
        <p:nvSpPr>
          <p:cNvPr id="11" name="ZoneTexte 10"/>
          <p:cNvSpPr txBox="1"/>
          <p:nvPr/>
        </p:nvSpPr>
        <p:spPr>
          <a:xfrm>
            <a:off x="2016128" y="4650660"/>
            <a:ext cx="1781908" cy="369332"/>
          </a:xfrm>
          <a:prstGeom prst="rect">
            <a:avLst/>
          </a:prstGeom>
          <a:noFill/>
        </p:spPr>
        <p:txBody>
          <a:bodyPr wrap="square" rtlCol="0">
            <a:spAutoFit/>
          </a:bodyPr>
          <a:lstStyle/>
          <a:p>
            <a:r>
              <a:rPr lang="fr-FR" dirty="0" smtClean="0"/>
              <a:t>Electro-aimant</a:t>
            </a:r>
            <a:endParaRPr lang="fr-FR" dirty="0"/>
          </a:p>
        </p:txBody>
      </p:sp>
      <p:sp>
        <p:nvSpPr>
          <p:cNvPr id="12" name="Rectangle 11"/>
          <p:cNvSpPr/>
          <p:nvPr/>
        </p:nvSpPr>
        <p:spPr>
          <a:xfrm>
            <a:off x="6903964" y="3790433"/>
            <a:ext cx="1997983" cy="369332"/>
          </a:xfrm>
          <a:prstGeom prst="rect">
            <a:avLst/>
          </a:prstGeom>
        </p:spPr>
        <p:txBody>
          <a:bodyPr wrap="none">
            <a:spAutoFit/>
          </a:bodyPr>
          <a:lstStyle/>
          <a:p>
            <a:r>
              <a:rPr lang="fr-FR" dirty="0" smtClean="0"/>
              <a:t>Bobinage </a:t>
            </a:r>
            <a:r>
              <a:rPr lang="fr-FR" dirty="0"/>
              <a:t>industriel</a:t>
            </a:r>
          </a:p>
        </p:txBody>
      </p:sp>
      <p:sp>
        <p:nvSpPr>
          <p:cNvPr id="13" name="Rectangle 12"/>
          <p:cNvSpPr/>
          <p:nvPr/>
        </p:nvSpPr>
        <p:spPr>
          <a:xfrm>
            <a:off x="7446467" y="4491865"/>
            <a:ext cx="3034997" cy="584775"/>
          </a:xfrm>
          <a:prstGeom prst="rect">
            <a:avLst/>
          </a:prstGeom>
        </p:spPr>
        <p:txBody>
          <a:bodyPr wrap="none">
            <a:spAutoFit/>
          </a:bodyPr>
          <a:lstStyle/>
          <a:p>
            <a:pPr algn="ctr"/>
            <a:r>
              <a:rPr lang="fr-FR" dirty="0" smtClean="0"/>
              <a:t>Fabrication mécanique</a:t>
            </a:r>
          </a:p>
          <a:p>
            <a:pPr algn="ctr"/>
            <a:r>
              <a:rPr lang="fr-FR" sz="1400" dirty="0" smtClean="0"/>
              <a:t>chambre à vide / usinage de précision</a:t>
            </a:r>
            <a:endParaRPr lang="fr-FR" sz="1400" dirty="0"/>
          </a:p>
        </p:txBody>
      </p:sp>
      <p:sp>
        <p:nvSpPr>
          <p:cNvPr id="14" name="Rectangle 13"/>
          <p:cNvSpPr/>
          <p:nvPr/>
        </p:nvSpPr>
        <p:spPr>
          <a:xfrm>
            <a:off x="286288" y="2564396"/>
            <a:ext cx="2748829" cy="369332"/>
          </a:xfrm>
          <a:prstGeom prst="rect">
            <a:avLst/>
          </a:prstGeom>
        </p:spPr>
        <p:txBody>
          <a:bodyPr wrap="none">
            <a:spAutoFit/>
          </a:bodyPr>
          <a:lstStyle/>
          <a:p>
            <a:r>
              <a:rPr lang="fr-FR" dirty="0" smtClean="0"/>
              <a:t>Assemblage mécano-soudé</a:t>
            </a:r>
            <a:endParaRPr lang="fr-FR" dirty="0"/>
          </a:p>
        </p:txBody>
      </p:sp>
      <p:sp>
        <p:nvSpPr>
          <p:cNvPr id="15" name="Rectangle 14"/>
          <p:cNvSpPr/>
          <p:nvPr/>
        </p:nvSpPr>
        <p:spPr>
          <a:xfrm>
            <a:off x="934430" y="4099315"/>
            <a:ext cx="1703993" cy="369332"/>
          </a:xfrm>
          <a:prstGeom prst="rect">
            <a:avLst/>
          </a:prstGeom>
        </p:spPr>
        <p:txBody>
          <a:bodyPr wrap="none">
            <a:spAutoFit/>
          </a:bodyPr>
          <a:lstStyle/>
          <a:p>
            <a:r>
              <a:rPr lang="fr-FR" dirty="0" smtClean="0"/>
              <a:t>Soudage certifié</a:t>
            </a:r>
            <a:endParaRPr lang="fr-FR" dirty="0"/>
          </a:p>
        </p:txBody>
      </p:sp>
      <p:sp>
        <p:nvSpPr>
          <p:cNvPr id="16" name="Rectangle 15"/>
          <p:cNvSpPr/>
          <p:nvPr/>
        </p:nvSpPr>
        <p:spPr>
          <a:xfrm>
            <a:off x="3608095" y="5172459"/>
            <a:ext cx="3230051" cy="369332"/>
          </a:xfrm>
          <a:prstGeom prst="rect">
            <a:avLst/>
          </a:prstGeom>
        </p:spPr>
        <p:txBody>
          <a:bodyPr wrap="none">
            <a:spAutoFit/>
          </a:bodyPr>
          <a:lstStyle/>
          <a:p>
            <a:r>
              <a:rPr lang="fr-FR" dirty="0" smtClean="0"/>
              <a:t>CAO électronique / routage PCB</a:t>
            </a:r>
            <a:endParaRPr lang="fr-FR" dirty="0"/>
          </a:p>
        </p:txBody>
      </p:sp>
      <p:sp>
        <p:nvSpPr>
          <p:cNvPr id="17" name="Rectangle 16"/>
          <p:cNvSpPr/>
          <p:nvPr/>
        </p:nvSpPr>
        <p:spPr>
          <a:xfrm>
            <a:off x="8269704" y="2757826"/>
            <a:ext cx="2120965" cy="584775"/>
          </a:xfrm>
          <a:prstGeom prst="rect">
            <a:avLst/>
          </a:prstGeom>
        </p:spPr>
        <p:txBody>
          <a:bodyPr wrap="none">
            <a:spAutoFit/>
          </a:bodyPr>
          <a:lstStyle/>
          <a:p>
            <a:pPr algn="ctr"/>
            <a:r>
              <a:rPr lang="fr-FR" dirty="0" smtClean="0"/>
              <a:t>Câblage de précision</a:t>
            </a:r>
          </a:p>
          <a:p>
            <a:pPr algn="ctr"/>
            <a:r>
              <a:rPr lang="fr-FR" sz="1400" dirty="0" smtClean="0"/>
              <a:t>détecteur</a:t>
            </a:r>
            <a:endParaRPr lang="fr-FR" sz="1400" dirty="0"/>
          </a:p>
        </p:txBody>
      </p:sp>
      <p:sp>
        <p:nvSpPr>
          <p:cNvPr id="18" name="Rectangle 17"/>
          <p:cNvSpPr/>
          <p:nvPr/>
        </p:nvSpPr>
        <p:spPr>
          <a:xfrm>
            <a:off x="3975150" y="4557319"/>
            <a:ext cx="3112455" cy="369332"/>
          </a:xfrm>
          <a:prstGeom prst="rect">
            <a:avLst/>
          </a:prstGeom>
        </p:spPr>
        <p:txBody>
          <a:bodyPr wrap="none">
            <a:spAutoFit/>
          </a:bodyPr>
          <a:lstStyle/>
          <a:p>
            <a:r>
              <a:rPr lang="fr-FR" dirty="0" smtClean="0"/>
              <a:t>Système &amp; équipement de vide</a:t>
            </a:r>
            <a:endParaRPr lang="fr-FR" dirty="0"/>
          </a:p>
        </p:txBody>
      </p:sp>
      <p:sp>
        <p:nvSpPr>
          <p:cNvPr id="19" name="Rectangle 18"/>
          <p:cNvSpPr/>
          <p:nvPr/>
        </p:nvSpPr>
        <p:spPr>
          <a:xfrm>
            <a:off x="10427695" y="4352165"/>
            <a:ext cx="1600182" cy="369332"/>
          </a:xfrm>
          <a:prstGeom prst="rect">
            <a:avLst/>
          </a:prstGeom>
        </p:spPr>
        <p:txBody>
          <a:bodyPr wrap="none">
            <a:spAutoFit/>
          </a:bodyPr>
          <a:lstStyle/>
          <a:p>
            <a:r>
              <a:rPr lang="fr-FR" dirty="0" smtClean="0"/>
              <a:t>Servitudes CVC</a:t>
            </a:r>
            <a:endParaRPr lang="fr-FR" dirty="0"/>
          </a:p>
        </p:txBody>
      </p:sp>
      <p:sp>
        <p:nvSpPr>
          <p:cNvPr id="20" name="Rectangle 19"/>
          <p:cNvSpPr/>
          <p:nvPr/>
        </p:nvSpPr>
        <p:spPr>
          <a:xfrm>
            <a:off x="550058" y="1667580"/>
            <a:ext cx="2123210" cy="369332"/>
          </a:xfrm>
          <a:prstGeom prst="rect">
            <a:avLst/>
          </a:prstGeom>
        </p:spPr>
        <p:txBody>
          <a:bodyPr wrap="none">
            <a:spAutoFit/>
          </a:bodyPr>
          <a:lstStyle/>
          <a:p>
            <a:r>
              <a:rPr lang="fr-FR" dirty="0" smtClean="0"/>
              <a:t>Ventilation nucléaire</a:t>
            </a:r>
            <a:endParaRPr lang="fr-FR" dirty="0"/>
          </a:p>
        </p:txBody>
      </p:sp>
      <p:sp>
        <p:nvSpPr>
          <p:cNvPr id="21" name="Rectangle 20"/>
          <p:cNvSpPr/>
          <p:nvPr/>
        </p:nvSpPr>
        <p:spPr>
          <a:xfrm>
            <a:off x="246061" y="4988182"/>
            <a:ext cx="1695913" cy="369332"/>
          </a:xfrm>
          <a:prstGeom prst="rect">
            <a:avLst/>
          </a:prstGeom>
        </p:spPr>
        <p:txBody>
          <a:bodyPr wrap="none">
            <a:spAutoFit/>
          </a:bodyPr>
          <a:lstStyle/>
          <a:p>
            <a:r>
              <a:rPr lang="fr-FR" dirty="0" smtClean="0"/>
              <a:t>Système RF / HF</a:t>
            </a:r>
            <a:endParaRPr lang="fr-FR" dirty="0"/>
          </a:p>
        </p:txBody>
      </p:sp>
      <p:sp>
        <p:nvSpPr>
          <p:cNvPr id="22" name="Rectangle 21"/>
          <p:cNvSpPr/>
          <p:nvPr/>
        </p:nvSpPr>
        <p:spPr>
          <a:xfrm>
            <a:off x="5919227" y="1052118"/>
            <a:ext cx="4158831" cy="369332"/>
          </a:xfrm>
          <a:prstGeom prst="rect">
            <a:avLst/>
          </a:prstGeom>
        </p:spPr>
        <p:txBody>
          <a:bodyPr wrap="none">
            <a:spAutoFit/>
          </a:bodyPr>
          <a:lstStyle/>
          <a:p>
            <a:r>
              <a:rPr lang="fr-FR" dirty="0" smtClean="0"/>
              <a:t>Infrastructure &amp; équipement informatique</a:t>
            </a:r>
            <a:endParaRPr lang="fr-FR" dirty="0"/>
          </a:p>
        </p:txBody>
      </p:sp>
      <p:sp>
        <p:nvSpPr>
          <p:cNvPr id="23" name="Rectangle 22"/>
          <p:cNvSpPr/>
          <p:nvPr/>
        </p:nvSpPr>
        <p:spPr>
          <a:xfrm>
            <a:off x="7331122" y="506995"/>
            <a:ext cx="2483565" cy="369332"/>
          </a:xfrm>
          <a:prstGeom prst="rect">
            <a:avLst/>
          </a:prstGeom>
        </p:spPr>
        <p:txBody>
          <a:bodyPr wrap="none">
            <a:spAutoFit/>
          </a:bodyPr>
          <a:lstStyle/>
          <a:p>
            <a:pPr algn="ctr"/>
            <a:r>
              <a:rPr lang="fr-FR" dirty="0" smtClean="0"/>
              <a:t>Système de réfrigération</a:t>
            </a:r>
            <a:endParaRPr lang="fr-FR" dirty="0"/>
          </a:p>
        </p:txBody>
      </p:sp>
      <p:sp>
        <p:nvSpPr>
          <p:cNvPr id="24" name="Rectangle 23"/>
          <p:cNvSpPr/>
          <p:nvPr/>
        </p:nvSpPr>
        <p:spPr>
          <a:xfrm>
            <a:off x="3533582" y="2857473"/>
            <a:ext cx="453970" cy="369332"/>
          </a:xfrm>
          <a:prstGeom prst="rect">
            <a:avLst/>
          </a:prstGeom>
        </p:spPr>
        <p:txBody>
          <a:bodyPr wrap="none">
            <a:spAutoFit/>
          </a:bodyPr>
          <a:lstStyle/>
          <a:p>
            <a:r>
              <a:rPr lang="fr-FR" dirty="0" smtClean="0"/>
              <a:t>SSI</a:t>
            </a:r>
            <a:endParaRPr lang="fr-FR" dirty="0"/>
          </a:p>
        </p:txBody>
      </p:sp>
      <p:sp>
        <p:nvSpPr>
          <p:cNvPr id="25" name="Rectangle 24"/>
          <p:cNvSpPr/>
          <p:nvPr/>
        </p:nvSpPr>
        <p:spPr>
          <a:xfrm>
            <a:off x="995536" y="5571364"/>
            <a:ext cx="1109022" cy="369332"/>
          </a:xfrm>
          <a:prstGeom prst="rect">
            <a:avLst/>
          </a:prstGeom>
        </p:spPr>
        <p:txBody>
          <a:bodyPr wrap="none">
            <a:spAutoFit/>
          </a:bodyPr>
          <a:lstStyle/>
          <a:p>
            <a:r>
              <a:rPr lang="fr-FR" dirty="0" smtClean="0"/>
              <a:t>CFA / CFO</a:t>
            </a:r>
            <a:endParaRPr lang="fr-FR" dirty="0"/>
          </a:p>
        </p:txBody>
      </p:sp>
      <p:sp>
        <p:nvSpPr>
          <p:cNvPr id="26" name="Rectangle 25"/>
          <p:cNvSpPr/>
          <p:nvPr/>
        </p:nvSpPr>
        <p:spPr>
          <a:xfrm>
            <a:off x="9758535" y="1526904"/>
            <a:ext cx="2298065" cy="369332"/>
          </a:xfrm>
          <a:prstGeom prst="rect">
            <a:avLst/>
          </a:prstGeom>
        </p:spPr>
        <p:txBody>
          <a:bodyPr wrap="none">
            <a:spAutoFit/>
          </a:bodyPr>
          <a:lstStyle/>
          <a:p>
            <a:r>
              <a:rPr lang="fr-FR" dirty="0" smtClean="0"/>
              <a:t>Distribution électrique</a:t>
            </a:r>
            <a:endParaRPr lang="fr-FR" dirty="0"/>
          </a:p>
        </p:txBody>
      </p:sp>
      <p:sp>
        <p:nvSpPr>
          <p:cNvPr id="27" name="Rectangle 26"/>
          <p:cNvSpPr/>
          <p:nvPr/>
        </p:nvSpPr>
        <p:spPr>
          <a:xfrm>
            <a:off x="6653874" y="5659288"/>
            <a:ext cx="3089820" cy="584775"/>
          </a:xfrm>
          <a:prstGeom prst="rect">
            <a:avLst/>
          </a:prstGeom>
        </p:spPr>
        <p:txBody>
          <a:bodyPr wrap="none">
            <a:spAutoFit/>
          </a:bodyPr>
          <a:lstStyle/>
          <a:p>
            <a:pPr algn="ctr"/>
            <a:r>
              <a:rPr lang="fr-FR" dirty="0" smtClean="0"/>
              <a:t>Bâtiments industriel &amp; tertiaire</a:t>
            </a:r>
          </a:p>
          <a:p>
            <a:pPr algn="ctr"/>
            <a:r>
              <a:rPr lang="fr-FR" sz="1400" dirty="0"/>
              <a:t>c</a:t>
            </a:r>
            <a:r>
              <a:rPr lang="fr-FR" sz="1400" dirty="0" smtClean="0"/>
              <a:t>onstruction / rénovation</a:t>
            </a:r>
            <a:endParaRPr lang="fr-FR" sz="1400" dirty="0"/>
          </a:p>
        </p:txBody>
      </p:sp>
      <p:sp>
        <p:nvSpPr>
          <p:cNvPr id="28" name="Rectangle 27"/>
          <p:cNvSpPr/>
          <p:nvPr/>
        </p:nvSpPr>
        <p:spPr>
          <a:xfrm>
            <a:off x="1699561" y="1081427"/>
            <a:ext cx="2769669" cy="369332"/>
          </a:xfrm>
          <a:prstGeom prst="rect">
            <a:avLst/>
          </a:prstGeom>
        </p:spPr>
        <p:txBody>
          <a:bodyPr wrap="none">
            <a:spAutoFit/>
          </a:bodyPr>
          <a:lstStyle/>
          <a:p>
            <a:r>
              <a:rPr lang="fr-FR" dirty="0" smtClean="0"/>
              <a:t>Alimentation de puissance</a:t>
            </a:r>
            <a:endParaRPr lang="fr-FR" dirty="0"/>
          </a:p>
        </p:txBody>
      </p:sp>
      <p:sp>
        <p:nvSpPr>
          <p:cNvPr id="29" name="Rectangle 28"/>
          <p:cNvSpPr/>
          <p:nvPr/>
        </p:nvSpPr>
        <p:spPr>
          <a:xfrm>
            <a:off x="4528195" y="2440823"/>
            <a:ext cx="2949334" cy="584775"/>
          </a:xfrm>
          <a:prstGeom prst="rect">
            <a:avLst/>
          </a:prstGeom>
        </p:spPr>
        <p:txBody>
          <a:bodyPr wrap="none">
            <a:spAutoFit/>
          </a:bodyPr>
          <a:lstStyle/>
          <a:p>
            <a:pPr algn="ctr"/>
            <a:r>
              <a:rPr lang="fr-FR" dirty="0" smtClean="0"/>
              <a:t>Instrumentation électronique</a:t>
            </a:r>
          </a:p>
          <a:p>
            <a:pPr algn="ctr"/>
            <a:r>
              <a:rPr lang="fr-FR" sz="1400" dirty="0" smtClean="0"/>
              <a:t>diagnostics, capteurs, …</a:t>
            </a:r>
            <a:endParaRPr lang="fr-FR" sz="1400" dirty="0"/>
          </a:p>
        </p:txBody>
      </p:sp>
      <p:sp>
        <p:nvSpPr>
          <p:cNvPr id="30" name="Rectangle 29"/>
          <p:cNvSpPr/>
          <p:nvPr/>
        </p:nvSpPr>
        <p:spPr>
          <a:xfrm>
            <a:off x="4371782" y="1573796"/>
            <a:ext cx="2840393" cy="369332"/>
          </a:xfrm>
          <a:prstGeom prst="rect">
            <a:avLst/>
          </a:prstGeom>
        </p:spPr>
        <p:txBody>
          <a:bodyPr wrap="none">
            <a:spAutoFit/>
          </a:bodyPr>
          <a:lstStyle/>
          <a:p>
            <a:r>
              <a:rPr lang="fr-FR" dirty="0" smtClean="0"/>
              <a:t>Equipement radioprotection</a:t>
            </a:r>
            <a:endParaRPr lang="fr-FR" dirty="0"/>
          </a:p>
        </p:txBody>
      </p:sp>
      <p:sp>
        <p:nvSpPr>
          <p:cNvPr id="31" name="Rectangle 30"/>
          <p:cNvSpPr/>
          <p:nvPr/>
        </p:nvSpPr>
        <p:spPr>
          <a:xfrm>
            <a:off x="10561325" y="2312028"/>
            <a:ext cx="948401" cy="584775"/>
          </a:xfrm>
          <a:prstGeom prst="rect">
            <a:avLst/>
          </a:prstGeom>
        </p:spPr>
        <p:txBody>
          <a:bodyPr wrap="none">
            <a:spAutoFit/>
          </a:bodyPr>
          <a:lstStyle/>
          <a:p>
            <a:pPr algn="ctr"/>
            <a:r>
              <a:rPr lang="fr-FR" dirty="0" smtClean="0"/>
              <a:t>Sécurité</a:t>
            </a:r>
          </a:p>
          <a:p>
            <a:pPr algn="ctr"/>
            <a:r>
              <a:rPr lang="fr-FR" sz="1400" dirty="0" smtClean="0"/>
              <a:t>CEP</a:t>
            </a:r>
            <a:endParaRPr lang="fr-FR" sz="1400" dirty="0"/>
          </a:p>
        </p:txBody>
      </p:sp>
      <p:sp>
        <p:nvSpPr>
          <p:cNvPr id="32" name="Rectangle 31"/>
          <p:cNvSpPr/>
          <p:nvPr/>
        </p:nvSpPr>
        <p:spPr>
          <a:xfrm>
            <a:off x="2372996" y="3560858"/>
            <a:ext cx="1125373" cy="369332"/>
          </a:xfrm>
          <a:prstGeom prst="rect">
            <a:avLst/>
          </a:prstGeom>
        </p:spPr>
        <p:txBody>
          <a:bodyPr wrap="none">
            <a:spAutoFit/>
          </a:bodyPr>
          <a:lstStyle/>
          <a:p>
            <a:r>
              <a:rPr lang="fr-FR" dirty="0" smtClean="0"/>
              <a:t>Cryogénie</a:t>
            </a:r>
            <a:endParaRPr lang="fr-FR" dirty="0"/>
          </a:p>
        </p:txBody>
      </p:sp>
      <p:sp>
        <p:nvSpPr>
          <p:cNvPr id="33" name="Rectangle 32"/>
          <p:cNvSpPr/>
          <p:nvPr/>
        </p:nvSpPr>
        <p:spPr>
          <a:xfrm>
            <a:off x="9170467" y="5290988"/>
            <a:ext cx="3021533" cy="369332"/>
          </a:xfrm>
          <a:prstGeom prst="rect">
            <a:avLst/>
          </a:prstGeom>
        </p:spPr>
        <p:txBody>
          <a:bodyPr wrap="none">
            <a:spAutoFit/>
          </a:bodyPr>
          <a:lstStyle/>
          <a:p>
            <a:r>
              <a:rPr lang="fr-FR" dirty="0" smtClean="0"/>
              <a:t>Motorisation &amp; codeur divers</a:t>
            </a:r>
            <a:endParaRPr lang="fr-FR" dirty="0"/>
          </a:p>
        </p:txBody>
      </p:sp>
      <p:sp>
        <p:nvSpPr>
          <p:cNvPr id="34" name="Rectangle 33"/>
          <p:cNvSpPr/>
          <p:nvPr/>
        </p:nvSpPr>
        <p:spPr>
          <a:xfrm>
            <a:off x="4354438" y="3225465"/>
            <a:ext cx="3817712" cy="369332"/>
          </a:xfrm>
          <a:prstGeom prst="rect">
            <a:avLst/>
          </a:prstGeom>
        </p:spPr>
        <p:txBody>
          <a:bodyPr wrap="none">
            <a:spAutoFit/>
          </a:bodyPr>
          <a:lstStyle/>
          <a:p>
            <a:r>
              <a:rPr lang="fr-FR" dirty="0" smtClean="0"/>
              <a:t>Electrotechnique / automatisme / C&amp;C</a:t>
            </a:r>
            <a:endParaRPr lang="fr-FR" dirty="0"/>
          </a:p>
        </p:txBody>
      </p:sp>
      <p:sp>
        <p:nvSpPr>
          <p:cNvPr id="35" name="Rectangle 34"/>
          <p:cNvSpPr/>
          <p:nvPr/>
        </p:nvSpPr>
        <p:spPr>
          <a:xfrm>
            <a:off x="162838" y="708937"/>
            <a:ext cx="1513171" cy="369332"/>
          </a:xfrm>
          <a:prstGeom prst="rect">
            <a:avLst/>
          </a:prstGeom>
        </p:spPr>
        <p:txBody>
          <a:bodyPr wrap="none">
            <a:spAutoFit/>
          </a:bodyPr>
          <a:lstStyle/>
          <a:p>
            <a:r>
              <a:rPr lang="fr-FR" dirty="0" smtClean="0"/>
              <a:t>Système Laser</a:t>
            </a:r>
            <a:endParaRPr lang="fr-FR" dirty="0"/>
          </a:p>
        </p:txBody>
      </p:sp>
      <p:sp>
        <p:nvSpPr>
          <p:cNvPr id="36" name="Rectangle 35"/>
          <p:cNvSpPr/>
          <p:nvPr/>
        </p:nvSpPr>
        <p:spPr>
          <a:xfrm>
            <a:off x="8861718" y="3446530"/>
            <a:ext cx="3210494" cy="369332"/>
          </a:xfrm>
          <a:prstGeom prst="rect">
            <a:avLst/>
          </a:prstGeom>
        </p:spPr>
        <p:txBody>
          <a:bodyPr wrap="none">
            <a:spAutoFit/>
          </a:bodyPr>
          <a:lstStyle/>
          <a:p>
            <a:r>
              <a:rPr lang="fr-FR" dirty="0" smtClean="0"/>
              <a:t>Location engins de manutention</a:t>
            </a:r>
            <a:endParaRPr lang="fr-FR" dirty="0"/>
          </a:p>
        </p:txBody>
      </p:sp>
      <p:sp>
        <p:nvSpPr>
          <p:cNvPr id="37" name="Titre 16"/>
          <p:cNvSpPr txBox="1">
            <a:spLocks/>
          </p:cNvSpPr>
          <p:nvPr/>
        </p:nvSpPr>
        <p:spPr>
          <a:xfrm>
            <a:off x="607775" y="6326214"/>
            <a:ext cx="11065883" cy="436929"/>
          </a:xfrm>
          <a:prstGeom prst="rect">
            <a:avLst/>
          </a:prstGeom>
        </p:spPr>
        <p:txBody>
          <a:bodyPr/>
          <a:lst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fr-FR" sz="2000" dirty="0" smtClean="0">
                <a:solidFill>
                  <a:schemeClr val="accent2"/>
                </a:solidFill>
                <a:sym typeface="Wingdings" panose="05000000000000000000" pitchFamily="2" charset="2"/>
              </a:rPr>
              <a:t> Si vous êtes concernés par une de ces thématiques, répondez à nos Appels d’Offres !...</a:t>
            </a:r>
            <a:endParaRPr lang="fr-FR" sz="2000" dirty="0">
              <a:solidFill>
                <a:schemeClr val="accent2"/>
              </a:solidFill>
            </a:endParaRPr>
          </a:p>
        </p:txBody>
      </p:sp>
      <p:sp>
        <p:nvSpPr>
          <p:cNvPr id="38" name="Rectangle 37"/>
          <p:cNvSpPr/>
          <p:nvPr/>
        </p:nvSpPr>
        <p:spPr>
          <a:xfrm>
            <a:off x="956153" y="3382027"/>
            <a:ext cx="1060537" cy="369332"/>
          </a:xfrm>
          <a:prstGeom prst="rect">
            <a:avLst/>
          </a:prstGeom>
        </p:spPr>
        <p:txBody>
          <a:bodyPr wrap="square">
            <a:spAutoFit/>
          </a:bodyPr>
          <a:lstStyle/>
          <a:p>
            <a:r>
              <a:rPr lang="fr-FR" dirty="0" smtClean="0"/>
              <a:t>    </a:t>
            </a:r>
            <a:r>
              <a:rPr lang="fr-FR" dirty="0"/>
              <a:t>GMAO</a:t>
            </a:r>
          </a:p>
        </p:txBody>
      </p:sp>
      <p:sp>
        <p:nvSpPr>
          <p:cNvPr id="39" name="Rectangle 38"/>
          <p:cNvSpPr/>
          <p:nvPr/>
        </p:nvSpPr>
        <p:spPr>
          <a:xfrm>
            <a:off x="2972843" y="5661144"/>
            <a:ext cx="1686839" cy="369332"/>
          </a:xfrm>
          <a:prstGeom prst="rect">
            <a:avLst/>
          </a:prstGeom>
        </p:spPr>
        <p:txBody>
          <a:bodyPr wrap="square">
            <a:spAutoFit/>
          </a:bodyPr>
          <a:lstStyle/>
          <a:p>
            <a:r>
              <a:rPr lang="fr-FR" dirty="0" smtClean="0"/>
              <a:t>Câblage en baie</a:t>
            </a:r>
            <a:endParaRPr lang="fr-FR" dirty="0"/>
          </a:p>
        </p:txBody>
      </p:sp>
    </p:spTree>
    <p:extLst>
      <p:ext uri="{BB962C8B-B14F-4D97-AF65-F5344CB8AC3E}">
        <p14:creationId xmlns:p14="http://schemas.microsoft.com/office/powerpoint/2010/main" val="3765324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Présentation des achats au </a:t>
            </a:r>
            <a:r>
              <a:rPr lang="fr-FR" dirty="0" err="1"/>
              <a:t>Ganil</a:t>
            </a:r>
            <a:endParaRPr lang="fr-FR" dirty="0"/>
          </a:p>
        </p:txBody>
      </p:sp>
      <p:sp>
        <p:nvSpPr>
          <p:cNvPr id="3" name="Espace réservé du texte 2"/>
          <p:cNvSpPr>
            <a:spLocks noGrp="1"/>
          </p:cNvSpPr>
          <p:nvPr>
            <p:ph type="body" idx="1"/>
          </p:nvPr>
        </p:nvSpPr>
        <p:spPr/>
        <p:txBody>
          <a:bodyPr/>
          <a:lstStyle/>
          <a:p>
            <a:r>
              <a:rPr lang="fr-FR" dirty="0"/>
              <a:t>Virginie LAUNAY / Annelise LEBRUN - Acheteuses</a:t>
            </a:r>
          </a:p>
        </p:txBody>
      </p:sp>
      <p:sp>
        <p:nvSpPr>
          <p:cNvPr id="4" name="Espace réservé du pied de page 3"/>
          <p:cNvSpPr>
            <a:spLocks noGrp="1"/>
          </p:cNvSpPr>
          <p:nvPr>
            <p:ph type="ftr" sz="quarter" idx="11"/>
          </p:nvPr>
        </p:nvSpPr>
        <p:spPr/>
        <p:txBody>
          <a:bodyPr/>
          <a:lstStyle/>
          <a:p>
            <a:r>
              <a:rPr lang="fr-FR" dirty="0"/>
              <a:t>30/01/2026</a:t>
            </a:r>
          </a:p>
        </p:txBody>
      </p:sp>
    </p:spTree>
    <p:extLst>
      <p:ext uri="{BB962C8B-B14F-4D97-AF65-F5344CB8AC3E}">
        <p14:creationId xmlns:p14="http://schemas.microsoft.com/office/powerpoint/2010/main" val="2466103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p:txBody>
          <a:bodyPr/>
          <a:lstStyle/>
          <a:p>
            <a:r>
              <a:rPr lang="fr-FR" dirty="0"/>
              <a:t>Les achats au GANIL</a:t>
            </a:r>
          </a:p>
        </p:txBody>
      </p:sp>
      <p:sp>
        <p:nvSpPr>
          <p:cNvPr id="18" name="Espace réservé du contenu 17"/>
          <p:cNvSpPr>
            <a:spLocks noGrp="1"/>
          </p:cNvSpPr>
          <p:nvPr>
            <p:ph idx="1"/>
          </p:nvPr>
        </p:nvSpPr>
        <p:spPr/>
        <p:txBody>
          <a:bodyPr/>
          <a:lstStyle/>
          <a:p>
            <a:endParaRPr lang="fr-FR" dirty="0"/>
          </a:p>
          <a:p>
            <a:r>
              <a:rPr lang="fr-FR" dirty="0"/>
              <a:t>Financement par des fonds publics (CEA – CNRS – Région Normandie – Europe)</a:t>
            </a:r>
          </a:p>
          <a:p>
            <a:endParaRPr lang="fr-FR" dirty="0"/>
          </a:p>
          <a:p>
            <a:r>
              <a:rPr lang="fr-FR" dirty="0"/>
              <a:t>Achats soumis au code de la commande publique</a:t>
            </a:r>
          </a:p>
          <a:p>
            <a:endParaRPr lang="fr-FR" dirty="0"/>
          </a:p>
          <a:p>
            <a:r>
              <a:rPr lang="fr-FR" dirty="0"/>
              <a:t>Le respect des principes suivants de la commande publique s’impose donc au GANIL :</a:t>
            </a:r>
          </a:p>
          <a:p>
            <a:pPr lvl="0"/>
            <a:r>
              <a:rPr lang="fr-FR" dirty="0"/>
              <a:t>- Liberté d’accès à la commande publique</a:t>
            </a:r>
          </a:p>
          <a:p>
            <a:pPr lvl="0"/>
            <a:r>
              <a:rPr lang="fr-FR" dirty="0"/>
              <a:t>- Egalité de traitement des candidats</a:t>
            </a:r>
          </a:p>
          <a:p>
            <a:pPr lvl="0"/>
            <a:r>
              <a:rPr lang="fr-FR" dirty="0"/>
              <a:t>- Transparence des procédures</a:t>
            </a:r>
          </a:p>
          <a:p>
            <a:endParaRPr lang="fr-FR" dirty="0"/>
          </a:p>
        </p:txBody>
      </p:sp>
      <p:sp>
        <p:nvSpPr>
          <p:cNvPr id="5" name="Espace réservé du pied de page 4">
            <a:extLst>
              <a:ext uri="{FF2B5EF4-FFF2-40B4-BE49-F238E27FC236}">
                <a16:creationId xmlns:a16="http://schemas.microsoft.com/office/drawing/2014/main" id="{6D635BC3-97D4-247D-A8C3-873DDDCD8AE8}"/>
              </a:ext>
            </a:extLst>
          </p:cNvPr>
          <p:cNvSpPr>
            <a:spLocks noGrp="1"/>
          </p:cNvSpPr>
          <p:nvPr>
            <p:ph type="ftr" sz="quarter" idx="11"/>
          </p:nvPr>
        </p:nvSpPr>
        <p:spPr/>
        <p:txBody>
          <a:bodyPr/>
          <a:lstStyle/>
          <a:p>
            <a:r>
              <a:rPr lang="fr-FR" dirty="0"/>
              <a:t>30/01/2026</a:t>
            </a:r>
          </a:p>
          <a:p>
            <a:endParaRPr lang="fr-FR" dirty="0"/>
          </a:p>
        </p:txBody>
      </p:sp>
    </p:spTree>
    <p:extLst>
      <p:ext uri="{BB962C8B-B14F-4D97-AF65-F5344CB8AC3E}">
        <p14:creationId xmlns:p14="http://schemas.microsoft.com/office/powerpoint/2010/main" val="4294303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achats au GANIL</a:t>
            </a:r>
          </a:p>
        </p:txBody>
      </p:sp>
      <p:sp>
        <p:nvSpPr>
          <p:cNvPr id="3" name="Espace réservé du contenu 2"/>
          <p:cNvSpPr>
            <a:spLocks noGrp="1"/>
          </p:cNvSpPr>
          <p:nvPr>
            <p:ph idx="1"/>
          </p:nvPr>
        </p:nvSpPr>
        <p:spPr/>
        <p:txBody>
          <a:bodyPr/>
          <a:lstStyle/>
          <a:p>
            <a:endParaRPr lang="fr-FR" dirty="0"/>
          </a:p>
          <a:p>
            <a:r>
              <a:rPr lang="fr-FR" dirty="0"/>
              <a:t>Les règles internes :</a:t>
            </a:r>
          </a:p>
          <a:p>
            <a:endParaRPr lang="fr-FR" dirty="0"/>
          </a:p>
          <a:p>
            <a:pPr lvl="0"/>
            <a:r>
              <a:rPr lang="fr-FR" dirty="0"/>
              <a:t>&lt; 25 000 € HT :  Consultations via des demandes de devis sur la base d’une expression de besoin</a:t>
            </a:r>
          </a:p>
          <a:p>
            <a:pPr lvl="0"/>
            <a:endParaRPr lang="fr-FR" dirty="0"/>
          </a:p>
          <a:p>
            <a:pPr lvl="0"/>
            <a:r>
              <a:rPr lang="fr-FR" dirty="0"/>
              <a:t>&gt; 25 0000  € HT : Consultations via le service achat : procédures selon la nature de l’achat et le montant du besoin</a:t>
            </a:r>
          </a:p>
          <a:p>
            <a:pPr marL="285750" lvl="0" indent="-285750">
              <a:buFont typeface="Wingdings" panose="05000000000000000000" pitchFamily="2" charset="2"/>
              <a:buChar char="Ø"/>
            </a:pPr>
            <a:endParaRPr lang="fr-FR" dirty="0"/>
          </a:p>
          <a:p>
            <a:pPr lvl="0"/>
            <a:r>
              <a:rPr lang="fr-FR" dirty="0"/>
              <a:t>Pour les achats supérieurs à 200 000 € HT, les marchés du GANIL sont soumis à l’avis d’une commission des marchés représentée par des membres des Tutelles (CEA – CNRS)</a:t>
            </a:r>
          </a:p>
          <a:p>
            <a:endParaRPr lang="fr-FR" dirty="0"/>
          </a:p>
        </p:txBody>
      </p:sp>
      <p:sp>
        <p:nvSpPr>
          <p:cNvPr id="4" name="Espace réservé du pied de page 3"/>
          <p:cNvSpPr>
            <a:spLocks noGrp="1"/>
          </p:cNvSpPr>
          <p:nvPr>
            <p:ph type="ftr" sz="quarter" idx="11"/>
          </p:nvPr>
        </p:nvSpPr>
        <p:spPr/>
        <p:txBody>
          <a:bodyPr/>
          <a:lstStyle/>
          <a:p>
            <a:r>
              <a:rPr lang="fr-FR" dirty="0"/>
              <a:t>30/01/2026</a:t>
            </a:r>
          </a:p>
          <a:p>
            <a:endParaRPr lang="fr-FR" dirty="0"/>
          </a:p>
        </p:txBody>
      </p:sp>
    </p:spTree>
    <p:extLst>
      <p:ext uri="{BB962C8B-B14F-4D97-AF65-F5344CB8AC3E}">
        <p14:creationId xmlns:p14="http://schemas.microsoft.com/office/powerpoint/2010/main" val="53995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 de la matinée</a:t>
            </a:r>
          </a:p>
        </p:txBody>
      </p:sp>
      <p:sp>
        <p:nvSpPr>
          <p:cNvPr id="3" name="Espace réservé du contenu 2"/>
          <p:cNvSpPr>
            <a:spLocks noGrp="1"/>
          </p:cNvSpPr>
          <p:nvPr>
            <p:ph idx="1"/>
          </p:nvPr>
        </p:nvSpPr>
        <p:spPr/>
        <p:txBody>
          <a:bodyPr/>
          <a:lstStyle/>
          <a:p>
            <a:r>
              <a:rPr lang="fr-FR" dirty="0"/>
              <a:t>10h15 : Pause café</a:t>
            </a:r>
          </a:p>
          <a:p>
            <a:r>
              <a:rPr lang="fr-FR" dirty="0"/>
              <a:t>10h30: Visite des installations</a:t>
            </a:r>
          </a:p>
          <a:p>
            <a:r>
              <a:rPr lang="fr-FR" dirty="0"/>
              <a:t>	Parcours prévu: 	Poste de commande principal </a:t>
            </a:r>
          </a:p>
          <a:p>
            <a:r>
              <a:rPr lang="fr-FR" dirty="0"/>
              <a:t>			Cyclotron CSS1 </a:t>
            </a:r>
          </a:p>
          <a:p>
            <a:r>
              <a:rPr lang="fr-FR" dirty="0"/>
              <a:t>			Accélérateur de SPIRAL2 « LINAC »</a:t>
            </a:r>
          </a:p>
          <a:p>
            <a:r>
              <a:rPr lang="fr-FR" dirty="0"/>
              <a:t>			salle d’expérience </a:t>
            </a:r>
            <a:r>
              <a:rPr lang="fr-FR" dirty="0" smtClean="0"/>
              <a:t>G1</a:t>
            </a:r>
          </a:p>
          <a:p>
            <a:endParaRPr lang="fr-FR" dirty="0"/>
          </a:p>
          <a:p>
            <a:r>
              <a:rPr lang="fr-FR" dirty="0"/>
              <a:t>	Accompagnateurs: 	 Alain SAVALLE, Responsable adjoint de la Division Opérations et </a:t>
            </a:r>
            <a:r>
              <a:rPr lang="fr-FR" dirty="0" smtClean="0"/>
              <a:t>Développement</a:t>
            </a:r>
          </a:p>
          <a:p>
            <a:r>
              <a:rPr lang="fr-FR" dirty="0" smtClean="0"/>
              <a:t> 			 Eloïse </a:t>
            </a:r>
            <a:r>
              <a:rPr lang="fr-FR" dirty="0"/>
              <a:t>DESSAY, Responsable cellule valorisation et partenariats </a:t>
            </a:r>
            <a:r>
              <a:rPr lang="fr-FR" dirty="0" smtClean="0"/>
              <a:t>industriels</a:t>
            </a:r>
          </a:p>
          <a:p>
            <a:r>
              <a:rPr lang="fr-FR" dirty="0"/>
              <a:t>	</a:t>
            </a:r>
            <a:r>
              <a:rPr lang="fr-FR" dirty="0" smtClean="0"/>
              <a:t>		 Romuald LEVALLOIS, Chef de groupe Vide et Cryogénie</a:t>
            </a:r>
            <a:endParaRPr lang="fr-FR" dirty="0"/>
          </a:p>
          <a:p>
            <a:endParaRPr lang="fr-FR" dirty="0"/>
          </a:p>
          <a:p>
            <a:r>
              <a:rPr lang="fr-FR" dirty="0"/>
              <a:t>12h00: Buffet </a:t>
            </a:r>
            <a:r>
              <a:rPr lang="fr-FR" dirty="0" err="1"/>
              <a:t>déjeunatoire</a:t>
            </a:r>
            <a:endParaRPr lang="fr-FR" dirty="0"/>
          </a:p>
        </p:txBody>
      </p:sp>
      <p:sp>
        <p:nvSpPr>
          <p:cNvPr id="4" name="Espace réservé du pied de page 3"/>
          <p:cNvSpPr>
            <a:spLocks noGrp="1"/>
          </p:cNvSpPr>
          <p:nvPr>
            <p:ph type="ftr" sz="quarter" idx="11"/>
          </p:nvPr>
        </p:nvSpPr>
        <p:spPr/>
        <p:txBody>
          <a:bodyPr/>
          <a:lstStyle/>
          <a:p>
            <a:r>
              <a:rPr lang="fr-FR" dirty="0"/>
              <a:t>30/01/2026</a:t>
            </a:r>
          </a:p>
        </p:txBody>
      </p:sp>
    </p:spTree>
    <p:extLst>
      <p:ext uri="{BB962C8B-B14F-4D97-AF65-F5344CB8AC3E}">
        <p14:creationId xmlns:p14="http://schemas.microsoft.com/office/powerpoint/2010/main" val="4248891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achats au GANIL</a:t>
            </a:r>
          </a:p>
        </p:txBody>
      </p:sp>
      <p:sp>
        <p:nvSpPr>
          <p:cNvPr id="3" name="Espace réservé du contenu 2"/>
          <p:cNvSpPr>
            <a:spLocks noGrp="1"/>
          </p:cNvSpPr>
          <p:nvPr>
            <p:ph idx="1"/>
          </p:nvPr>
        </p:nvSpPr>
        <p:spPr/>
        <p:txBody>
          <a:bodyPr/>
          <a:lstStyle/>
          <a:p>
            <a:r>
              <a:rPr lang="fr-FR" dirty="0"/>
              <a:t>Plateforme dématérialisée :</a:t>
            </a:r>
          </a:p>
          <a:p>
            <a:endParaRPr lang="fr-FR" dirty="0"/>
          </a:p>
          <a:p>
            <a:r>
              <a:rPr lang="fr-FR" dirty="0"/>
              <a:t>Tous les achats &gt; à 25 000 euros HT  font l’objet d’une publication sur la plateforme achat public</a:t>
            </a:r>
          </a:p>
          <a:p>
            <a:endParaRPr lang="fr-FR" dirty="0"/>
          </a:p>
          <a:p>
            <a:endParaRPr lang="fr-FR" dirty="0"/>
          </a:p>
          <a:p>
            <a:endParaRPr lang="fr-FR" dirty="0"/>
          </a:p>
          <a:p>
            <a:r>
              <a:rPr lang="fr-FR" dirty="0"/>
              <a:t>Tous les échanges durant la consultation se font via cette plateforme :</a:t>
            </a:r>
          </a:p>
          <a:p>
            <a:pPr marL="285750" indent="-285750">
              <a:buFontTx/>
              <a:buChar char="-"/>
            </a:pPr>
            <a:r>
              <a:rPr lang="fr-FR" dirty="0"/>
              <a:t>Lancement du Dossier de Consultation des Entreprises</a:t>
            </a:r>
          </a:p>
          <a:p>
            <a:pPr marL="285750" indent="-285750">
              <a:buFontTx/>
              <a:buChar char="-"/>
            </a:pPr>
            <a:r>
              <a:rPr lang="fr-FR" dirty="0"/>
              <a:t>Questions/Réponses - Dépôt des offres</a:t>
            </a:r>
          </a:p>
          <a:p>
            <a:pPr marL="285750" indent="-285750">
              <a:buFontTx/>
              <a:buChar char="-"/>
            </a:pPr>
            <a:endParaRPr lang="fr-FR" dirty="0"/>
          </a:p>
          <a:p>
            <a:r>
              <a:rPr lang="fr-FR" dirty="0"/>
              <a:t>Pour une meilleure visibilité, certaines consultations sont publiées en parallèle sur le site internet CCI Business Normandie</a:t>
            </a:r>
          </a:p>
        </p:txBody>
      </p:sp>
      <p:sp>
        <p:nvSpPr>
          <p:cNvPr id="4" name="Espace réservé du pied de page 3"/>
          <p:cNvSpPr>
            <a:spLocks noGrp="1"/>
          </p:cNvSpPr>
          <p:nvPr>
            <p:ph type="ftr" sz="quarter" idx="11"/>
          </p:nvPr>
        </p:nvSpPr>
        <p:spPr/>
        <p:txBody>
          <a:bodyPr/>
          <a:lstStyle/>
          <a:p>
            <a:r>
              <a:rPr lang="fr-FR" dirty="0"/>
              <a:t>30/01/2026</a:t>
            </a:r>
          </a:p>
          <a:p>
            <a:endParaRPr lang="fr-FR" dirty="0"/>
          </a:p>
        </p:txBody>
      </p:sp>
      <p:pic>
        <p:nvPicPr>
          <p:cNvPr id="6" name="Image 5"/>
          <p:cNvPicPr>
            <a:picLocks noChangeAspect="1"/>
          </p:cNvPicPr>
          <p:nvPr/>
        </p:nvPicPr>
        <p:blipFill>
          <a:blip r:embed="rId2"/>
          <a:stretch>
            <a:fillRect/>
          </a:stretch>
        </p:blipFill>
        <p:spPr>
          <a:xfrm>
            <a:off x="3296262" y="2398491"/>
            <a:ext cx="2631098" cy="723900"/>
          </a:xfrm>
          <a:prstGeom prst="rect">
            <a:avLst/>
          </a:prstGeom>
        </p:spPr>
      </p:pic>
      <p:pic>
        <p:nvPicPr>
          <p:cNvPr id="5" name="Image 4"/>
          <p:cNvPicPr>
            <a:picLocks noChangeAspect="1"/>
          </p:cNvPicPr>
          <p:nvPr/>
        </p:nvPicPr>
        <p:blipFill>
          <a:blip r:embed="rId3"/>
          <a:stretch>
            <a:fillRect/>
          </a:stretch>
        </p:blipFill>
        <p:spPr>
          <a:xfrm>
            <a:off x="4514748" y="5324273"/>
            <a:ext cx="2360838" cy="534488"/>
          </a:xfrm>
          <a:prstGeom prst="rect">
            <a:avLst/>
          </a:prstGeom>
        </p:spPr>
      </p:pic>
    </p:spTree>
    <p:extLst>
      <p:ext uri="{BB962C8B-B14F-4D97-AF65-F5344CB8AC3E}">
        <p14:creationId xmlns:p14="http://schemas.microsoft.com/office/powerpoint/2010/main" val="3486361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achats au GANIL</a:t>
            </a:r>
          </a:p>
        </p:txBody>
      </p:sp>
      <p:sp>
        <p:nvSpPr>
          <p:cNvPr id="3" name="Espace réservé du contenu 2"/>
          <p:cNvSpPr>
            <a:spLocks noGrp="1"/>
          </p:cNvSpPr>
          <p:nvPr>
            <p:ph idx="1"/>
          </p:nvPr>
        </p:nvSpPr>
        <p:spPr/>
        <p:txBody>
          <a:bodyPr>
            <a:normAutofit/>
          </a:bodyPr>
          <a:lstStyle/>
          <a:p>
            <a:endParaRPr lang="fr-FR" dirty="0" smtClean="0"/>
          </a:p>
          <a:p>
            <a:r>
              <a:rPr lang="fr-FR" dirty="0" smtClean="0"/>
              <a:t>Données </a:t>
            </a:r>
            <a:r>
              <a:rPr lang="fr-FR" dirty="0"/>
              <a:t>chiffrées :</a:t>
            </a:r>
          </a:p>
          <a:p>
            <a:r>
              <a:rPr lang="fr-FR" dirty="0"/>
              <a:t>En 2025 : 100 consultations lancées</a:t>
            </a:r>
          </a:p>
          <a:p>
            <a:r>
              <a:rPr lang="fr-FR" dirty="0"/>
              <a:t>	</a:t>
            </a:r>
            <a:r>
              <a:rPr lang="fr-FR" dirty="0" smtClean="0"/>
              <a:t> Dépense globale</a:t>
            </a:r>
            <a:r>
              <a:rPr lang="fr-FR" dirty="0"/>
              <a:t> : 28,8 millions d’euros</a:t>
            </a:r>
          </a:p>
          <a:p>
            <a:endParaRPr lang="fr-FR" dirty="0" smtClean="0"/>
          </a:p>
          <a:p>
            <a:r>
              <a:rPr lang="fr-FR" dirty="0"/>
              <a:t>	</a:t>
            </a:r>
          </a:p>
          <a:p>
            <a:r>
              <a:rPr lang="fr-FR" dirty="0"/>
              <a:t>90 contrats renouvelables :</a:t>
            </a:r>
          </a:p>
          <a:p>
            <a:pPr marL="285750" indent="-285750">
              <a:buFontTx/>
              <a:buChar char="-"/>
            </a:pPr>
            <a:r>
              <a:rPr lang="fr-FR" dirty="0"/>
              <a:t>maintenance </a:t>
            </a:r>
            <a:r>
              <a:rPr lang="fr-FR" dirty="0" smtClean="0"/>
              <a:t>(</a:t>
            </a:r>
            <a:r>
              <a:rPr lang="fr-FR" dirty="0"/>
              <a:t>toitures, poste 90 </a:t>
            </a:r>
            <a:r>
              <a:rPr lang="fr-FR" dirty="0" err="1"/>
              <a:t>kv</a:t>
            </a:r>
            <a:r>
              <a:rPr lang="fr-FR" dirty="0"/>
              <a:t>, ventilation-climatisation, ascenseurs, onduleurs, SSI) </a:t>
            </a:r>
          </a:p>
          <a:p>
            <a:pPr marL="285750" indent="-285750">
              <a:buFontTx/>
              <a:buChar char="-"/>
            </a:pPr>
            <a:r>
              <a:rPr lang="fr-FR" dirty="0"/>
              <a:t>Contrats de gestion de site (gardiennage, restaurant, espaces verts, nettoyage...)</a:t>
            </a:r>
          </a:p>
          <a:p>
            <a:pPr marL="285750" indent="-285750">
              <a:buFontTx/>
              <a:buChar char="-"/>
            </a:pPr>
            <a:r>
              <a:rPr lang="fr-FR" dirty="0"/>
              <a:t>Accord-cadre de travaux électriques, travaux de tuyauterie, </a:t>
            </a:r>
            <a:r>
              <a:rPr lang="fr-FR" dirty="0" smtClean="0"/>
              <a:t>…</a:t>
            </a:r>
            <a:endParaRPr lang="fr-FR" dirty="0"/>
          </a:p>
          <a:p>
            <a:endParaRPr lang="fr-FR" dirty="0"/>
          </a:p>
          <a:p>
            <a:endParaRPr lang="fr-FR" dirty="0"/>
          </a:p>
        </p:txBody>
      </p:sp>
      <p:sp>
        <p:nvSpPr>
          <p:cNvPr id="4" name="Espace réservé du pied de page 3"/>
          <p:cNvSpPr>
            <a:spLocks noGrp="1"/>
          </p:cNvSpPr>
          <p:nvPr>
            <p:ph type="ftr" sz="quarter" idx="11"/>
          </p:nvPr>
        </p:nvSpPr>
        <p:spPr/>
        <p:txBody>
          <a:bodyPr/>
          <a:lstStyle/>
          <a:p>
            <a:r>
              <a:rPr lang="fr-FR" dirty="0"/>
              <a:t>30/01/2026</a:t>
            </a:r>
          </a:p>
          <a:p>
            <a:endParaRPr lang="fr-FR" dirty="0"/>
          </a:p>
        </p:txBody>
      </p:sp>
    </p:spTree>
    <p:extLst>
      <p:ext uri="{BB962C8B-B14F-4D97-AF65-F5344CB8AC3E}">
        <p14:creationId xmlns:p14="http://schemas.microsoft.com/office/powerpoint/2010/main" val="3979913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achats au GANIL</a:t>
            </a:r>
          </a:p>
        </p:txBody>
      </p:sp>
      <p:sp>
        <p:nvSpPr>
          <p:cNvPr id="3" name="Espace réservé du contenu 2"/>
          <p:cNvSpPr>
            <a:spLocks noGrp="1"/>
          </p:cNvSpPr>
          <p:nvPr>
            <p:ph idx="1"/>
          </p:nvPr>
        </p:nvSpPr>
        <p:spPr/>
        <p:txBody>
          <a:bodyPr/>
          <a:lstStyle/>
          <a:p>
            <a:r>
              <a:rPr lang="fr-FR" dirty="0"/>
              <a:t>Exemples de consultations prévues en 2026 :</a:t>
            </a:r>
          </a:p>
          <a:p>
            <a:endParaRPr lang="fr-FR" dirty="0"/>
          </a:p>
          <a:p>
            <a:pPr marL="285750" indent="-285750">
              <a:buFontTx/>
              <a:buChar char="-"/>
            </a:pPr>
            <a:r>
              <a:rPr lang="fr-FR" dirty="0"/>
              <a:t>Rénovation des toitures de 2 bâtiments en INB (5 000 m² environ)</a:t>
            </a:r>
          </a:p>
          <a:p>
            <a:pPr marL="285750" indent="-285750">
              <a:buFontTx/>
              <a:buChar char="-"/>
            </a:pPr>
            <a:r>
              <a:rPr lang="fr-FR" dirty="0" smtClean="0"/>
              <a:t>Travaux électriques (cheminement, câblage, raccordement)</a:t>
            </a:r>
          </a:p>
          <a:p>
            <a:pPr marL="285750" indent="-285750">
              <a:buFontTx/>
              <a:buChar char="-"/>
            </a:pPr>
            <a:r>
              <a:rPr lang="fr-FR" dirty="0" smtClean="0"/>
              <a:t>Rénovation des cellules 20 </a:t>
            </a:r>
            <a:r>
              <a:rPr lang="fr-FR" dirty="0" err="1" smtClean="0"/>
              <a:t>kv</a:t>
            </a:r>
            <a:endParaRPr lang="fr-FR" dirty="0"/>
          </a:p>
          <a:p>
            <a:pPr marL="285750" indent="-285750">
              <a:buFontTx/>
              <a:buChar char="-"/>
            </a:pPr>
            <a:r>
              <a:rPr lang="fr-FR" dirty="0"/>
              <a:t>Travaux d’aménagement de bureaux / locaux</a:t>
            </a:r>
          </a:p>
          <a:p>
            <a:pPr marL="285750" indent="-285750">
              <a:buFontTx/>
              <a:buChar char="-"/>
            </a:pPr>
            <a:r>
              <a:rPr lang="fr-FR" dirty="0" smtClean="0"/>
              <a:t>Rénovation </a:t>
            </a:r>
            <a:r>
              <a:rPr lang="fr-FR" dirty="0"/>
              <a:t>du système d’extinction automatique</a:t>
            </a:r>
          </a:p>
          <a:p>
            <a:pPr marL="285750" indent="-285750">
              <a:buFontTx/>
              <a:buChar char="-"/>
            </a:pPr>
            <a:r>
              <a:rPr lang="fr-FR" dirty="0"/>
              <a:t>Marché de nettoyage des locaux</a:t>
            </a:r>
          </a:p>
          <a:p>
            <a:pPr marL="285750" indent="-285750">
              <a:buFontTx/>
              <a:buChar char="-"/>
            </a:pPr>
            <a:r>
              <a:rPr lang="fr-FR" dirty="0"/>
              <a:t>Maintenance </a:t>
            </a:r>
            <a:r>
              <a:rPr lang="fr-FR" dirty="0" smtClean="0"/>
              <a:t>des </a:t>
            </a:r>
            <a:r>
              <a:rPr lang="fr-FR" dirty="0"/>
              <a:t>équipements de </a:t>
            </a:r>
            <a:r>
              <a:rPr lang="fr-FR" dirty="0" smtClean="0"/>
              <a:t>réfrigération, des SSI</a:t>
            </a:r>
            <a:endParaRPr lang="fr-FR" dirty="0"/>
          </a:p>
          <a:p>
            <a:pPr marL="285750" indent="-285750">
              <a:buFontTx/>
              <a:buChar char="-"/>
            </a:pPr>
            <a:r>
              <a:rPr lang="fr-FR" dirty="0" smtClean="0"/>
              <a:t>Rénovation </a:t>
            </a:r>
            <a:r>
              <a:rPr lang="fr-FR" dirty="0"/>
              <a:t>et extension d’un bâtiment</a:t>
            </a:r>
          </a:p>
          <a:p>
            <a:pPr marL="285750" indent="-285750">
              <a:buFontTx/>
              <a:buChar char="-"/>
            </a:pPr>
            <a:r>
              <a:rPr lang="fr-FR" dirty="0" smtClean="0"/>
              <a:t>Réalisation d’équipements mécaniques (usinage, chaudronnerie noire et blanche, brasage, soudage, nettoyage, </a:t>
            </a:r>
            <a:r>
              <a:rPr lang="fr-FR" smtClean="0"/>
              <a:t>découpe laser)</a:t>
            </a:r>
            <a:endParaRPr lang="fr-FR" dirty="0"/>
          </a:p>
          <a:p>
            <a:endParaRPr lang="fr-FR" dirty="0"/>
          </a:p>
        </p:txBody>
      </p:sp>
      <p:sp>
        <p:nvSpPr>
          <p:cNvPr id="4" name="Espace réservé du pied de page 3"/>
          <p:cNvSpPr>
            <a:spLocks noGrp="1"/>
          </p:cNvSpPr>
          <p:nvPr>
            <p:ph type="ftr" sz="quarter" idx="11"/>
          </p:nvPr>
        </p:nvSpPr>
        <p:spPr/>
        <p:txBody>
          <a:bodyPr/>
          <a:lstStyle/>
          <a:p>
            <a:r>
              <a:rPr lang="fr-FR" dirty="0"/>
              <a:t>30/01/2026</a:t>
            </a:r>
          </a:p>
          <a:p>
            <a:endParaRPr lang="fr-FR" dirty="0"/>
          </a:p>
        </p:txBody>
      </p:sp>
    </p:spTree>
    <p:extLst>
      <p:ext uri="{BB962C8B-B14F-4D97-AF65-F5344CB8AC3E}">
        <p14:creationId xmlns:p14="http://schemas.microsoft.com/office/powerpoint/2010/main" val="3287688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a:t>Rencontre </a:t>
            </a:r>
            <a:r>
              <a:rPr lang="fr-FR" dirty="0" err="1"/>
              <a:t>entreprises@GANIL</a:t>
            </a:r>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964878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ctrTitle"/>
          </p:nvPr>
        </p:nvSpPr>
        <p:spPr/>
        <p:txBody>
          <a:bodyPr/>
          <a:lstStyle/>
          <a:p>
            <a:r>
              <a:rPr lang="fr-FR" dirty="0"/>
              <a:t>Merci pour votre attention</a:t>
            </a:r>
          </a:p>
        </p:txBody>
      </p:sp>
      <p:sp>
        <p:nvSpPr>
          <p:cNvPr id="8" name="Espace réservé du pied de page 7"/>
          <p:cNvSpPr>
            <a:spLocks noGrp="1"/>
          </p:cNvSpPr>
          <p:nvPr>
            <p:ph type="ftr" sz="quarter" idx="3"/>
          </p:nvPr>
        </p:nvSpPr>
        <p:spPr/>
        <p:txBody>
          <a:bodyPr/>
          <a:lstStyle/>
          <a:p>
            <a:r>
              <a:rPr lang="fr-FR" dirty="0"/>
              <a:t>30/01/2026</a:t>
            </a:r>
          </a:p>
          <a:p>
            <a:endParaRPr lang="fr-FR" dirty="0"/>
          </a:p>
        </p:txBody>
      </p:sp>
    </p:spTree>
    <p:extLst>
      <p:ext uri="{BB962C8B-B14F-4D97-AF65-F5344CB8AC3E}">
        <p14:creationId xmlns:p14="http://schemas.microsoft.com/office/powerpoint/2010/main" val="1371434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Présentation générale du </a:t>
            </a:r>
            <a:r>
              <a:rPr lang="fr-FR" dirty="0" err="1"/>
              <a:t>Ganil</a:t>
            </a:r>
            <a:endParaRPr lang="fr-FR" dirty="0"/>
          </a:p>
        </p:txBody>
      </p:sp>
      <p:sp>
        <p:nvSpPr>
          <p:cNvPr id="3" name="Espace réservé du texte 2"/>
          <p:cNvSpPr>
            <a:spLocks noGrp="1"/>
          </p:cNvSpPr>
          <p:nvPr>
            <p:ph type="body" idx="1"/>
          </p:nvPr>
        </p:nvSpPr>
        <p:spPr/>
        <p:txBody>
          <a:bodyPr/>
          <a:lstStyle/>
          <a:p>
            <a:r>
              <a:rPr lang="fr-FR" dirty="0"/>
              <a:t>Hervé SAVAJOLS, Directeur du </a:t>
            </a:r>
            <a:r>
              <a:rPr lang="fr-FR" dirty="0" err="1"/>
              <a:t>Ganil</a:t>
            </a:r>
            <a:endParaRPr lang="fr-FR" dirty="0"/>
          </a:p>
        </p:txBody>
      </p:sp>
      <p:sp>
        <p:nvSpPr>
          <p:cNvPr id="4" name="Espace réservé du pied de page 3"/>
          <p:cNvSpPr>
            <a:spLocks noGrp="1"/>
          </p:cNvSpPr>
          <p:nvPr>
            <p:ph type="ftr" sz="quarter" idx="11"/>
          </p:nvPr>
        </p:nvSpPr>
        <p:spPr/>
        <p:txBody>
          <a:bodyPr/>
          <a:lstStyle/>
          <a:p>
            <a:r>
              <a:rPr lang="fr-FR" dirty="0"/>
              <a:t>30/01/2026</a:t>
            </a:r>
          </a:p>
        </p:txBody>
      </p:sp>
    </p:spTree>
    <p:extLst>
      <p:ext uri="{BB962C8B-B14F-4D97-AF65-F5344CB8AC3E}">
        <p14:creationId xmlns:p14="http://schemas.microsoft.com/office/powerpoint/2010/main" val="2004629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6A22560-A87C-68DE-D8EA-4603087EB139}"/>
              </a:ext>
            </a:extLst>
          </p:cNvPr>
          <p:cNvSpPr txBox="1"/>
          <p:nvPr/>
        </p:nvSpPr>
        <p:spPr>
          <a:xfrm>
            <a:off x="7968209" y="3068960"/>
            <a:ext cx="184731" cy="369332"/>
          </a:xfrm>
          <a:prstGeom prst="rect">
            <a:avLst/>
          </a:prstGeom>
          <a:noFill/>
        </p:spPr>
        <p:txBody>
          <a:bodyPr wrap="none" rtlCol="0">
            <a:spAutoFit/>
          </a:bodyPr>
          <a:lstStyle/>
          <a:p>
            <a:endParaRPr lang="fr-FR" dirty="0"/>
          </a:p>
        </p:txBody>
      </p:sp>
      <p:sp>
        <p:nvSpPr>
          <p:cNvPr id="8" name="Rectangle 7">
            <a:extLst>
              <a:ext uri="{FF2B5EF4-FFF2-40B4-BE49-F238E27FC236}">
                <a16:creationId xmlns:a16="http://schemas.microsoft.com/office/drawing/2014/main" id="{7BF2F2DF-982F-FFCB-34C2-3D1D8432709A}"/>
              </a:ext>
            </a:extLst>
          </p:cNvPr>
          <p:cNvSpPr/>
          <p:nvPr/>
        </p:nvSpPr>
        <p:spPr>
          <a:xfrm>
            <a:off x="564564" y="1024881"/>
            <a:ext cx="8184633" cy="5632311"/>
          </a:xfrm>
          <a:prstGeom prst="rect">
            <a:avLst/>
          </a:prstGeom>
          <a:ln w="28575">
            <a:noFill/>
          </a:ln>
        </p:spPr>
        <p:txBody>
          <a:bodyPr wrap="square">
            <a:spAutoFit/>
          </a:bodyPr>
          <a:lstStyle/>
          <a:p>
            <a:pPr algn="l" eaLnBrk="0" hangingPunct="0">
              <a:spcAft>
                <a:spcPts val="600"/>
              </a:spcAft>
            </a:pPr>
            <a:r>
              <a:rPr lang="en-US" sz="2000" b="1" dirty="0">
                <a:latin typeface="Calibri" panose="020F0502020204030204" pitchFamily="34" charset="0"/>
                <a:cs typeface="Calibri" panose="020F0502020204030204" pitchFamily="34" charset="0"/>
              </a:rPr>
              <a:t>1976</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Création</a:t>
            </a:r>
            <a:r>
              <a:rPr lang="en-US" sz="2000" dirty="0">
                <a:latin typeface="Calibri" panose="020F0502020204030204" pitchFamily="34" charset="0"/>
                <a:cs typeface="Calibri" panose="020F0502020204030204" pitchFamily="34" charset="0"/>
              </a:rPr>
              <a:t> du GANIL</a:t>
            </a:r>
          </a:p>
          <a:p>
            <a:pPr algn="l" eaLnBrk="0" hangingPunct="0">
              <a:spcAft>
                <a:spcPts val="600"/>
              </a:spcAft>
            </a:pPr>
            <a:r>
              <a:rPr lang="en-US" sz="2000" dirty="0">
                <a:latin typeface="Calibri" panose="020F0502020204030204" pitchFamily="34" charset="0"/>
                <a:cs typeface="Calibri" panose="020F0502020204030204" pitchFamily="34" charset="0"/>
              </a:rPr>
              <a:t>	(Grand </a:t>
            </a:r>
            <a:r>
              <a:rPr lang="en-US" sz="2000" dirty="0" err="1">
                <a:latin typeface="Calibri" panose="020F0502020204030204" pitchFamily="34" charset="0"/>
                <a:cs typeface="Calibri" panose="020F0502020204030204" pitchFamily="34" charset="0"/>
              </a:rPr>
              <a:t>Accélérateur</a:t>
            </a:r>
            <a:r>
              <a:rPr lang="en-US" sz="2000" dirty="0">
                <a:latin typeface="Calibri" panose="020F0502020204030204" pitchFamily="34" charset="0"/>
                <a:cs typeface="Calibri" panose="020F0502020204030204" pitchFamily="34" charset="0"/>
              </a:rPr>
              <a:t> national </a:t>
            </a:r>
            <a:r>
              <a:rPr lang="en-US" sz="2000" dirty="0" err="1">
                <a:latin typeface="Calibri" panose="020F0502020204030204" pitchFamily="34" charset="0"/>
                <a:cs typeface="Calibri" panose="020F0502020204030204" pitchFamily="34" charset="0"/>
              </a:rPr>
              <a:t>d’ions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lourds</a:t>
            </a:r>
            <a:r>
              <a:rPr lang="en-US" sz="2000" dirty="0">
                <a:latin typeface="Calibri" panose="020F0502020204030204" pitchFamily="34" charset="0"/>
                <a:cs typeface="Calibri" panose="020F0502020204030204" pitchFamily="34" charset="0"/>
              </a:rPr>
              <a:t>)</a:t>
            </a:r>
            <a:endParaRPr lang="en-US" sz="2000" b="1" dirty="0">
              <a:latin typeface="Calibri" panose="020F0502020204030204" pitchFamily="34" charset="0"/>
              <a:cs typeface="Calibri" panose="020F0502020204030204" pitchFamily="34" charset="0"/>
            </a:endParaRPr>
          </a:p>
          <a:p>
            <a:pPr algn="l" eaLnBrk="0" hangingPunct="0">
              <a:spcAft>
                <a:spcPts val="600"/>
              </a:spcAft>
            </a:pPr>
            <a:r>
              <a:rPr lang="en-US" sz="2000" b="1" dirty="0">
                <a:latin typeface="Calibri" panose="020F0502020204030204" pitchFamily="34" charset="0"/>
                <a:cs typeface="Calibri" panose="020F0502020204030204" pitchFamily="34" charset="0"/>
              </a:rPr>
              <a:t>1983</a:t>
            </a:r>
            <a:r>
              <a:rPr lang="en-US" sz="2000" dirty="0">
                <a:latin typeface="Calibri" panose="020F0502020204030204" pitchFamily="34" charset="0"/>
                <a:cs typeface="Calibri" panose="020F0502020204030204" pitchFamily="34" charset="0"/>
              </a:rPr>
              <a:t>	1ère </a:t>
            </a:r>
            <a:r>
              <a:rPr lang="en-US" sz="2000" dirty="0" err="1" smtClean="0">
                <a:latin typeface="Calibri" panose="020F0502020204030204" pitchFamily="34" charset="0"/>
                <a:cs typeface="Calibri" panose="020F0502020204030204" pitchFamily="34" charset="0"/>
              </a:rPr>
              <a:t>expérience</a:t>
            </a:r>
            <a:endParaRPr lang="en-US" sz="2000" b="1" dirty="0">
              <a:latin typeface="Calibri" panose="020F0502020204030204" pitchFamily="34" charset="0"/>
              <a:cs typeface="Calibri" panose="020F0502020204030204" pitchFamily="34" charset="0"/>
            </a:endParaRPr>
          </a:p>
          <a:p>
            <a:pPr algn="l" eaLnBrk="0" hangingPunct="0">
              <a:spcAft>
                <a:spcPts val="600"/>
              </a:spcAft>
            </a:pPr>
            <a:r>
              <a:rPr lang="en-US" sz="2000" b="1" dirty="0">
                <a:latin typeface="Calibri" panose="020F0502020204030204" pitchFamily="34" charset="0"/>
                <a:cs typeface="Calibri" panose="020F0502020204030204" pitchFamily="34" charset="0"/>
              </a:rPr>
              <a:t>2001</a:t>
            </a:r>
            <a:r>
              <a:rPr lang="en-US" sz="2000" dirty="0">
                <a:latin typeface="Calibri" panose="020F0502020204030204" pitchFamily="34" charset="0"/>
                <a:cs typeface="Calibri" panose="020F0502020204030204" pitchFamily="34" charset="0"/>
              </a:rPr>
              <a:t>	SPIRAL1 exotic beams</a:t>
            </a:r>
            <a:endParaRPr lang="en-US" sz="2000" b="1" dirty="0">
              <a:latin typeface="Calibri" panose="020F0502020204030204" pitchFamily="34" charset="0"/>
              <a:cs typeface="Calibri" panose="020F0502020204030204" pitchFamily="34" charset="0"/>
            </a:endParaRPr>
          </a:p>
          <a:p>
            <a:pPr eaLnBrk="0" hangingPunct="0"/>
            <a:r>
              <a:rPr lang="en-US" sz="2000" b="1" dirty="0">
                <a:latin typeface="Calibri" panose="020F0502020204030204" pitchFamily="34" charset="0"/>
                <a:cs typeface="Calibri" panose="020F0502020204030204" pitchFamily="34" charset="0"/>
              </a:rPr>
              <a:t>2006</a:t>
            </a:r>
            <a:r>
              <a:rPr lang="en-US" sz="2000" dirty="0">
                <a:latin typeface="Calibri" panose="020F0502020204030204" pitchFamily="34" charset="0"/>
                <a:cs typeface="Calibri" panose="020F0502020204030204" pitchFamily="34" charset="0"/>
              </a:rPr>
              <a:t>	SPIRAL2 : signature de la convention de construction </a:t>
            </a:r>
          </a:p>
          <a:p>
            <a:pPr eaLnBrk="0" hangingPunct="0"/>
            <a:r>
              <a:rPr lang="en-US" sz="2000" dirty="0">
                <a:latin typeface="Calibri" panose="020F0502020204030204" pitchFamily="34" charset="0"/>
                <a:cs typeface="Calibri" panose="020F0502020204030204" pitchFamily="34" charset="0"/>
              </a:rPr>
              <a:t>	Inscription sur la roadmap European Strategy Forum for </a:t>
            </a:r>
          </a:p>
          <a:p>
            <a:pPr eaLnBrk="0" hangingPunct="0">
              <a:spcAft>
                <a:spcPts val="600"/>
              </a:spcAft>
            </a:pPr>
            <a:r>
              <a:rPr lang="en-US" sz="2000" dirty="0">
                <a:latin typeface="Calibri" panose="020F0502020204030204" pitchFamily="34" charset="0"/>
                <a:cs typeface="Calibri" panose="020F0502020204030204" pitchFamily="34" charset="0"/>
              </a:rPr>
              <a:t>	Research Infrastructures (ESFRI)</a:t>
            </a:r>
          </a:p>
          <a:p>
            <a:pPr marL="0" lvl="1" eaLnBrk="0" hangingPunct="0">
              <a:spcAft>
                <a:spcPts val="600"/>
              </a:spcAft>
            </a:pPr>
            <a:r>
              <a:rPr lang="fr-FR" sz="2000" b="1" dirty="0">
                <a:solidFill>
                  <a:srgbClr val="000000"/>
                </a:solidFill>
                <a:latin typeface="Calibri" panose="020F0502020204030204" pitchFamily="34" charset="0"/>
                <a:cs typeface="Calibri" panose="020F0502020204030204" pitchFamily="34" charset="0"/>
              </a:rPr>
              <a:t>2016</a:t>
            </a:r>
            <a:r>
              <a:rPr lang="fr-FR" sz="2000" dirty="0">
                <a:solidFill>
                  <a:srgbClr val="000000"/>
                </a:solidFill>
                <a:latin typeface="Calibri" panose="020F0502020204030204" pitchFamily="34" charset="0"/>
                <a:cs typeface="Calibri" panose="020F0502020204030204" pitchFamily="34" charset="0"/>
              </a:rPr>
              <a:t>       SPIRAL2 ESFRI Landmark</a:t>
            </a:r>
            <a:endParaRPr lang="fr-FR" sz="2000" b="1" dirty="0">
              <a:solidFill>
                <a:srgbClr val="000000"/>
              </a:solidFill>
              <a:latin typeface="Calibri" panose="020F0502020204030204" pitchFamily="34" charset="0"/>
              <a:cs typeface="Calibri" panose="020F0502020204030204" pitchFamily="34" charset="0"/>
            </a:endParaRPr>
          </a:p>
          <a:p>
            <a:pPr marL="0" lvl="1" eaLnBrk="0" hangingPunct="0">
              <a:spcAft>
                <a:spcPts val="600"/>
              </a:spcAft>
            </a:pPr>
            <a:r>
              <a:rPr lang="fr-FR" sz="2000" b="1" dirty="0">
                <a:solidFill>
                  <a:srgbClr val="000000"/>
                </a:solidFill>
                <a:latin typeface="Calibri" panose="020F0502020204030204" pitchFamily="34" charset="0"/>
                <a:cs typeface="Calibri" panose="020F0502020204030204" pitchFamily="34" charset="0"/>
              </a:rPr>
              <a:t>2019	</a:t>
            </a:r>
            <a:r>
              <a:rPr lang="en-US" sz="2000" dirty="0">
                <a:latin typeface="Calibri" panose="020F0502020204030204" pitchFamily="34" charset="0"/>
                <a:cs typeface="Calibri" panose="020F0502020204030204" pitchFamily="34" charset="0"/>
              </a:rPr>
              <a:t>Début du commissioning de SPIRAL2</a:t>
            </a:r>
            <a:endParaRPr lang="en-US" sz="2000" b="1" dirty="0">
              <a:latin typeface="Calibri" panose="020F0502020204030204" pitchFamily="34" charset="0"/>
              <a:cs typeface="Calibri" panose="020F0502020204030204" pitchFamily="34" charset="0"/>
            </a:endParaRPr>
          </a:p>
          <a:p>
            <a:pPr marL="0" lvl="1" eaLnBrk="0" hangingPunct="0">
              <a:spcAft>
                <a:spcPts val="600"/>
              </a:spcAft>
            </a:pPr>
            <a:r>
              <a:rPr lang="en-US" sz="2000" b="1" dirty="0">
                <a:latin typeface="Calibri" panose="020F0502020204030204" pitchFamily="34" charset="0"/>
                <a:cs typeface="Calibri" panose="020F0502020204030204" pitchFamily="34" charset="0"/>
              </a:rPr>
              <a:t>2020	</a:t>
            </a:r>
            <a:r>
              <a:rPr lang="en-US" sz="2000" dirty="0">
                <a:latin typeface="Calibri" panose="020F0502020204030204" pitchFamily="34" charset="0"/>
                <a:cs typeface="Calibri" panose="020F0502020204030204" pitchFamily="34" charset="0"/>
              </a:rPr>
              <a:t>1er </a:t>
            </a:r>
            <a:r>
              <a:rPr lang="en-US" sz="2000" dirty="0" err="1">
                <a:latin typeface="Calibri" panose="020F0502020204030204" pitchFamily="34" charset="0"/>
                <a:cs typeface="Calibri" panose="020F0502020204030204" pitchFamily="34" charset="0"/>
              </a:rPr>
              <a:t>faisceau</a:t>
            </a:r>
            <a:r>
              <a:rPr lang="en-US" sz="2000" dirty="0">
                <a:latin typeface="Calibri" panose="020F0502020204030204" pitchFamily="34" charset="0"/>
                <a:cs typeface="Calibri" panose="020F0502020204030204" pitchFamily="34" charset="0"/>
              </a:rPr>
              <a:t> de neutrons</a:t>
            </a:r>
            <a:endParaRPr lang="en-US" sz="2000" b="1" dirty="0">
              <a:latin typeface="Calibri" panose="020F0502020204030204" pitchFamily="34" charset="0"/>
              <a:cs typeface="Calibri" panose="020F0502020204030204" pitchFamily="34" charset="0"/>
            </a:endParaRPr>
          </a:p>
          <a:p>
            <a:pPr marL="0" lvl="1" eaLnBrk="0" hangingPunct="0">
              <a:spcAft>
                <a:spcPts val="600"/>
              </a:spcAft>
            </a:pPr>
            <a:r>
              <a:rPr lang="en-US" sz="2000" b="1" dirty="0">
                <a:latin typeface="Calibri" panose="020F0502020204030204" pitchFamily="34" charset="0"/>
                <a:cs typeface="Calibri" panose="020F0502020204030204" pitchFamily="34" charset="0"/>
              </a:rPr>
              <a:t>2021</a:t>
            </a:r>
            <a:r>
              <a:rPr lang="en-US" sz="2000" dirty="0">
                <a:latin typeface="Calibri" panose="020F0502020204030204" pitchFamily="34" charset="0"/>
                <a:cs typeface="Calibri" panose="020F0502020204030204" pitchFamily="34" charset="0"/>
              </a:rPr>
              <a:t> 	1ère experience NFS (Neutron For Science)</a:t>
            </a:r>
          </a:p>
          <a:p>
            <a:pPr marL="0" lvl="1" eaLnBrk="0" hangingPunct="0">
              <a:spcAft>
                <a:spcPts val="600"/>
              </a:spcAft>
            </a:pPr>
            <a:r>
              <a:rPr lang="en-US" sz="2000" b="1" dirty="0">
                <a:latin typeface="Calibri" panose="020F0502020204030204" pitchFamily="34" charset="0"/>
                <a:cs typeface="Calibri" panose="020F0502020204030204" pitchFamily="34" charset="0"/>
              </a:rPr>
              <a:t>2022</a:t>
            </a:r>
            <a:r>
              <a:rPr lang="en-US" sz="2000" dirty="0">
                <a:latin typeface="Calibri" panose="020F0502020204030204" pitchFamily="34" charset="0"/>
                <a:cs typeface="Calibri" panose="020F0502020204030204" pitchFamily="34" charset="0"/>
              </a:rPr>
              <a:t> 	1ers </a:t>
            </a:r>
            <a:r>
              <a:rPr lang="en-US" sz="2000" dirty="0" err="1">
                <a:latin typeface="Calibri" panose="020F0502020204030204" pitchFamily="34" charset="0"/>
                <a:cs typeface="Calibri" panose="020F0502020204030204" pitchFamily="34" charset="0"/>
              </a:rPr>
              <a:t>faisceaux</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d’ions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lourds</a:t>
            </a:r>
            <a:r>
              <a:rPr lang="en-US" sz="2000" dirty="0">
                <a:latin typeface="Calibri" panose="020F0502020204030204" pitchFamily="34" charset="0"/>
                <a:cs typeface="Calibri" panose="020F0502020204030204" pitchFamily="34" charset="0"/>
              </a:rPr>
              <a:t> dans LINAC</a:t>
            </a:r>
          </a:p>
          <a:p>
            <a:pPr marL="0" lvl="1" eaLnBrk="0" hangingPunct="0">
              <a:spcAft>
                <a:spcPts val="600"/>
              </a:spcAft>
            </a:pPr>
            <a:r>
              <a:rPr lang="en-US" sz="2000" b="1" dirty="0">
                <a:latin typeface="Calibri" panose="020F0502020204030204" pitchFamily="34" charset="0"/>
                <a:cs typeface="Calibri" panose="020F0502020204030204" pitchFamily="34" charset="0"/>
              </a:rPr>
              <a:t>2024</a:t>
            </a:r>
            <a:r>
              <a:rPr lang="en-US" sz="2000" dirty="0">
                <a:latin typeface="Calibri" panose="020F0502020204030204" pitchFamily="34" charset="0"/>
                <a:cs typeface="Calibri" panose="020F0502020204030204" pitchFamily="34" charset="0"/>
              </a:rPr>
              <a:t> 	1er </a:t>
            </a:r>
            <a:r>
              <a:rPr lang="en-US" sz="2000" dirty="0" err="1">
                <a:latin typeface="Calibri" panose="020F0502020204030204" pitchFamily="34" charset="0"/>
                <a:cs typeface="Calibri" panose="020F0502020204030204" pitchFamily="34" charset="0"/>
              </a:rPr>
              <a:t>jalon</a:t>
            </a:r>
            <a:r>
              <a:rPr lang="en-US" sz="2000" dirty="0">
                <a:latin typeface="Calibri" panose="020F0502020204030204" pitchFamily="34" charset="0"/>
                <a:cs typeface="Calibri" panose="020F0502020204030204" pitchFamily="34" charset="0"/>
              </a:rPr>
              <a:t> mise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service S3</a:t>
            </a:r>
          </a:p>
          <a:p>
            <a:pPr marL="0" lvl="1" eaLnBrk="0" hangingPunct="0">
              <a:spcAft>
                <a:spcPts val="600"/>
              </a:spcAft>
            </a:pPr>
            <a:r>
              <a:rPr lang="en-US" sz="2000" b="1" dirty="0">
                <a:latin typeface="Calibri" panose="020F0502020204030204" pitchFamily="34" charset="0"/>
                <a:cs typeface="Calibri" panose="020F0502020204030204" pitchFamily="34" charset="0"/>
              </a:rPr>
              <a:t>2025</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Réception</a:t>
            </a:r>
            <a:r>
              <a:rPr lang="en-US" sz="2000" dirty="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bâtiment</a:t>
            </a:r>
            <a:r>
              <a:rPr lang="en-US" sz="2000" dirty="0" smtClean="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DESIR</a:t>
            </a:r>
          </a:p>
          <a:p>
            <a:pPr marL="0" lvl="1" eaLnBrk="0" hangingPunct="0"/>
            <a:endParaRPr lang="en-US" sz="2000" dirty="0">
              <a:latin typeface="Calibri" panose="020F0502020204030204" pitchFamily="34" charset="0"/>
              <a:cs typeface="Calibri" panose="020F0502020204030204" pitchFamily="34" charset="0"/>
            </a:endParaRPr>
          </a:p>
        </p:txBody>
      </p:sp>
      <p:sp>
        <p:nvSpPr>
          <p:cNvPr id="9" name="CustomShape 1">
            <a:extLst>
              <a:ext uri="{FF2B5EF4-FFF2-40B4-BE49-F238E27FC236}">
                <a16:creationId xmlns:a16="http://schemas.microsoft.com/office/drawing/2014/main" id="{C7D63DA0-5BFE-5EB9-2BB8-754A300FA778}"/>
              </a:ext>
            </a:extLst>
          </p:cNvPr>
          <p:cNvSpPr/>
          <p:nvPr/>
        </p:nvSpPr>
        <p:spPr>
          <a:xfrm>
            <a:off x="402626" y="200067"/>
            <a:ext cx="4881762" cy="644877"/>
          </a:xfrm>
          <a:prstGeom prst="rect">
            <a:avLst/>
          </a:prstGeom>
        </p:spPr>
        <p:txBody>
          <a:bodyPr vert="horz" lIns="91440" tIns="45720" rIns="91440" bIns="45720" rtlCol="0" anchor="ctr">
            <a:normAutofit/>
          </a:bodyPr>
          <a:lstStyle/>
          <a:p>
            <a:pPr>
              <a:lnSpc>
                <a:spcPct val="90000"/>
              </a:lnSpc>
              <a:spcBef>
                <a:spcPct val="0"/>
              </a:spcBef>
            </a:pPr>
            <a:r>
              <a:rPr lang="fr-FR" sz="4000" b="1" dirty="0">
                <a:solidFill>
                  <a:schemeClr val="accent2"/>
                </a:solidFill>
                <a:latin typeface="Arial" panose="020B0604020202020204" pitchFamily="34" charset="0"/>
                <a:ea typeface="+mj-ea"/>
                <a:cs typeface="Arial" panose="020B0604020202020204" pitchFamily="34" charset="0"/>
              </a:rPr>
              <a:t>Un peu d’histoire…</a:t>
            </a:r>
          </a:p>
        </p:txBody>
      </p:sp>
      <p:pic>
        <p:nvPicPr>
          <p:cNvPr id="11" name="Picture 4">
            <a:extLst>
              <a:ext uri="{FF2B5EF4-FFF2-40B4-BE49-F238E27FC236}">
                <a16:creationId xmlns:a16="http://schemas.microsoft.com/office/drawing/2014/main" id="{F6CA6CBD-5DE5-A92D-D806-44019737A07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67725" y="1191498"/>
            <a:ext cx="3177915" cy="2109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50BA363-0AC5-9EE2-91F2-73497CCD81D0}"/>
              </a:ext>
            </a:extLst>
          </p:cNvPr>
          <p:cNvSpPr txBox="1"/>
          <p:nvPr/>
        </p:nvSpPr>
        <p:spPr>
          <a:xfrm>
            <a:off x="8856590" y="2986284"/>
            <a:ext cx="1445652" cy="369332"/>
          </a:xfrm>
          <a:prstGeom prst="rect">
            <a:avLst/>
          </a:prstGeom>
          <a:noFill/>
        </p:spPr>
        <p:txBody>
          <a:bodyPr wrap="none" rtlCol="0">
            <a:spAutoFit/>
          </a:bodyPr>
          <a:lstStyle/>
          <a:p>
            <a:r>
              <a:rPr lang="fr-FR" dirty="0">
                <a:solidFill>
                  <a:schemeClr val="bg1"/>
                </a:solidFill>
              </a:rPr>
              <a:t>GANIL 1980</a:t>
            </a:r>
          </a:p>
        </p:txBody>
      </p:sp>
      <p:sp>
        <p:nvSpPr>
          <p:cNvPr id="15" name="ZoneTexte 14">
            <a:extLst>
              <a:ext uri="{FF2B5EF4-FFF2-40B4-BE49-F238E27FC236}">
                <a16:creationId xmlns:a16="http://schemas.microsoft.com/office/drawing/2014/main" id="{FB96D7D6-338E-E812-6956-60EEFD1B77F5}"/>
              </a:ext>
            </a:extLst>
          </p:cNvPr>
          <p:cNvSpPr txBox="1"/>
          <p:nvPr/>
        </p:nvSpPr>
        <p:spPr>
          <a:xfrm>
            <a:off x="7432630" y="5938603"/>
            <a:ext cx="1445652" cy="369332"/>
          </a:xfrm>
          <a:prstGeom prst="rect">
            <a:avLst/>
          </a:prstGeom>
          <a:noFill/>
        </p:spPr>
        <p:txBody>
          <a:bodyPr wrap="none" rtlCol="0">
            <a:spAutoFit/>
          </a:bodyPr>
          <a:lstStyle/>
          <a:p>
            <a:r>
              <a:rPr lang="fr-FR" dirty="0">
                <a:solidFill>
                  <a:schemeClr val="bg1"/>
                </a:solidFill>
              </a:rPr>
              <a:t>GANIL 2020</a:t>
            </a:r>
          </a:p>
        </p:txBody>
      </p:sp>
      <p:sp>
        <p:nvSpPr>
          <p:cNvPr id="3" name="Ellipse 2">
            <a:extLst>
              <a:ext uri="{FF2B5EF4-FFF2-40B4-BE49-F238E27FC236}">
                <a16:creationId xmlns:a16="http://schemas.microsoft.com/office/drawing/2014/main" id="{36B74F75-2D8E-CF32-098A-2EB1FB6B6F94}"/>
              </a:ext>
            </a:extLst>
          </p:cNvPr>
          <p:cNvSpPr/>
          <p:nvPr/>
        </p:nvSpPr>
        <p:spPr>
          <a:xfrm>
            <a:off x="7843962" y="4235784"/>
            <a:ext cx="2800658" cy="1697537"/>
          </a:xfrm>
          <a:prstGeom prst="ellipse">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0645" y="138901"/>
            <a:ext cx="767208" cy="767208"/>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9450" y="138901"/>
            <a:ext cx="767208" cy="756686"/>
          </a:xfrm>
          <a:prstGeom prst="rect">
            <a:avLst/>
          </a:prstGeom>
        </p:spPr>
      </p:pic>
      <p:pic>
        <p:nvPicPr>
          <p:cNvPr id="17" name="Image 16">
            <a:extLst>
              <a:ext uri="{FF2B5EF4-FFF2-40B4-BE49-F238E27FC236}">
                <a16:creationId xmlns:a16="http://schemas.microsoft.com/office/drawing/2014/main" id="{66C1FA99-F4B0-0711-49E8-731B57ECF743}"/>
              </a:ext>
            </a:extLst>
          </p:cNvPr>
          <p:cNvPicPr>
            <a:picLocks noChangeAspect="1"/>
          </p:cNvPicPr>
          <p:nvPr/>
        </p:nvPicPr>
        <p:blipFill>
          <a:blip r:embed="rId5"/>
          <a:stretch>
            <a:fillRect/>
          </a:stretch>
        </p:blipFill>
        <p:spPr>
          <a:xfrm>
            <a:off x="6085649" y="3972398"/>
            <a:ext cx="3265316" cy="2004211"/>
          </a:xfrm>
          <a:prstGeom prst="rect">
            <a:avLst/>
          </a:prstGeom>
          <a:ln>
            <a:noFill/>
          </a:ln>
          <a:effectLst>
            <a:outerShdw blurRad="292100" dist="139700" dir="2700000" algn="tl" rotWithShape="0">
              <a:srgbClr val="333333">
                <a:alpha val="65000"/>
              </a:srgbClr>
            </a:outerShdw>
          </a:effectLst>
        </p:spPr>
      </p:pic>
      <p:sp>
        <p:nvSpPr>
          <p:cNvPr id="18" name="ZoneTexte 17">
            <a:extLst>
              <a:ext uri="{FF2B5EF4-FFF2-40B4-BE49-F238E27FC236}">
                <a16:creationId xmlns:a16="http://schemas.microsoft.com/office/drawing/2014/main" id="{DBCEA14E-C2FA-36C9-40F0-AD45710E940E}"/>
              </a:ext>
            </a:extLst>
          </p:cNvPr>
          <p:cNvSpPr txBox="1"/>
          <p:nvPr/>
        </p:nvSpPr>
        <p:spPr>
          <a:xfrm>
            <a:off x="7922564" y="5546170"/>
            <a:ext cx="1289135" cy="369332"/>
          </a:xfrm>
          <a:prstGeom prst="rect">
            <a:avLst/>
          </a:prstGeom>
          <a:noFill/>
        </p:spPr>
        <p:txBody>
          <a:bodyPr wrap="none" rtlCol="0">
            <a:spAutoFit/>
          </a:bodyPr>
          <a:lstStyle/>
          <a:p>
            <a:r>
              <a:rPr lang="fr-FR" dirty="0">
                <a:solidFill>
                  <a:schemeClr val="bg1"/>
                </a:solidFill>
              </a:rPr>
              <a:t>GANIL 2023</a:t>
            </a:r>
          </a:p>
        </p:txBody>
      </p:sp>
      <p:pic>
        <p:nvPicPr>
          <p:cNvPr id="19" name="Image 18">
            <a:extLst>
              <a:ext uri="{FF2B5EF4-FFF2-40B4-BE49-F238E27FC236}">
                <a16:creationId xmlns:a16="http://schemas.microsoft.com/office/drawing/2014/main" id="{43342467-E133-2364-3005-89E599E87F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9567" y="3966305"/>
            <a:ext cx="2676011" cy="2004211"/>
          </a:xfrm>
          <a:prstGeom prst="rect">
            <a:avLst/>
          </a:prstGeom>
          <a:ln>
            <a:noFill/>
          </a:ln>
          <a:effectLst>
            <a:outerShdw blurRad="292100" dist="139700" dir="2700000" algn="tl" rotWithShape="0">
              <a:srgbClr val="333333">
                <a:alpha val="65000"/>
              </a:srgbClr>
            </a:outerShdw>
          </a:effectLst>
        </p:spPr>
      </p:pic>
      <p:sp>
        <p:nvSpPr>
          <p:cNvPr id="20" name="ZoneTexte 19">
            <a:extLst>
              <a:ext uri="{FF2B5EF4-FFF2-40B4-BE49-F238E27FC236}">
                <a16:creationId xmlns:a16="http://schemas.microsoft.com/office/drawing/2014/main" id="{55240B18-6670-DDA0-21C4-ADF0881B2BA6}"/>
              </a:ext>
            </a:extLst>
          </p:cNvPr>
          <p:cNvSpPr txBox="1"/>
          <p:nvPr/>
        </p:nvSpPr>
        <p:spPr>
          <a:xfrm>
            <a:off x="10816443" y="5571878"/>
            <a:ext cx="1289135" cy="369332"/>
          </a:xfrm>
          <a:prstGeom prst="rect">
            <a:avLst/>
          </a:prstGeom>
          <a:noFill/>
        </p:spPr>
        <p:txBody>
          <a:bodyPr wrap="none" rtlCol="0">
            <a:spAutoFit/>
          </a:bodyPr>
          <a:lstStyle/>
          <a:p>
            <a:r>
              <a:rPr lang="fr-FR" dirty="0">
                <a:solidFill>
                  <a:schemeClr val="bg1"/>
                </a:solidFill>
              </a:rPr>
              <a:t>GANIL 2025</a:t>
            </a:r>
          </a:p>
        </p:txBody>
      </p:sp>
    </p:spTree>
    <p:extLst>
      <p:ext uri="{BB962C8B-B14F-4D97-AF65-F5344CB8AC3E}">
        <p14:creationId xmlns:p14="http://schemas.microsoft.com/office/powerpoint/2010/main" val="137038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4A2CACCE-5A55-C391-23B0-F1CBC931B073}"/>
              </a:ext>
            </a:extLst>
          </p:cNvPr>
          <p:cNvSpPr/>
          <p:nvPr/>
        </p:nvSpPr>
        <p:spPr>
          <a:xfrm>
            <a:off x="0" y="10672"/>
            <a:ext cx="11027997" cy="644877"/>
          </a:xfrm>
          <a:prstGeom prst="rect">
            <a:avLst/>
          </a:prstGeom>
        </p:spPr>
        <p:txBody>
          <a:bodyPr vert="horz" lIns="91440" tIns="45720" rIns="91440" bIns="45720" rtlCol="0" anchor="ctr">
            <a:normAutofit/>
          </a:bodyPr>
          <a:lstStyle/>
          <a:p>
            <a:pPr>
              <a:lnSpc>
                <a:spcPct val="90000"/>
              </a:lnSpc>
              <a:spcBef>
                <a:spcPct val="0"/>
              </a:spcBef>
            </a:pPr>
            <a:r>
              <a:rPr lang="en-GB" sz="3600" b="1" dirty="0">
                <a:solidFill>
                  <a:schemeClr val="accent2"/>
                </a:solidFill>
                <a:latin typeface="Arial" panose="020B0604020202020204" pitchFamily="34" charset="0"/>
                <a:ea typeface="+mj-ea"/>
                <a:cs typeface="Arial" panose="020B0604020202020204" pitchFamily="34" charset="0"/>
              </a:rPr>
              <a:t>GANIL </a:t>
            </a:r>
            <a:r>
              <a:rPr lang="en-GB" sz="3600" b="1" dirty="0" err="1">
                <a:solidFill>
                  <a:schemeClr val="accent2"/>
                </a:solidFill>
                <a:latin typeface="Arial" panose="020B0604020202020204" pitchFamily="34" charset="0"/>
                <a:ea typeface="+mj-ea"/>
                <a:cs typeface="Arial" panose="020B0604020202020204" pitchFamily="34" charset="0"/>
              </a:rPr>
              <a:t>dans</a:t>
            </a:r>
            <a:r>
              <a:rPr lang="en-GB" sz="3600" b="1" dirty="0">
                <a:solidFill>
                  <a:schemeClr val="accent2"/>
                </a:solidFill>
                <a:latin typeface="Arial" panose="020B0604020202020204" pitchFamily="34" charset="0"/>
                <a:ea typeface="+mj-ea"/>
                <a:cs typeface="Arial" panose="020B0604020202020204" pitchFamily="34" charset="0"/>
              </a:rPr>
              <a:t> le </a:t>
            </a:r>
            <a:r>
              <a:rPr lang="en-GB" sz="3600" b="1" dirty="0" err="1">
                <a:solidFill>
                  <a:schemeClr val="accent2"/>
                </a:solidFill>
                <a:latin typeface="Arial" panose="020B0604020202020204" pitchFamily="34" charset="0"/>
                <a:ea typeface="+mj-ea"/>
                <a:cs typeface="Arial" panose="020B0604020202020204" pitchFamily="34" charset="0"/>
              </a:rPr>
              <a:t>paysage</a:t>
            </a:r>
            <a:r>
              <a:rPr lang="en-GB" sz="3600" b="1" dirty="0">
                <a:solidFill>
                  <a:schemeClr val="accent2"/>
                </a:solidFill>
                <a:latin typeface="Arial" panose="020B0604020202020204" pitchFamily="34" charset="0"/>
                <a:ea typeface="+mj-ea"/>
                <a:cs typeface="Arial" panose="020B0604020202020204" pitchFamily="34" charset="0"/>
              </a:rPr>
              <a:t> national et </a:t>
            </a:r>
            <a:r>
              <a:rPr lang="en-GB" sz="3600" b="1" dirty="0" err="1">
                <a:solidFill>
                  <a:schemeClr val="accent2"/>
                </a:solidFill>
                <a:latin typeface="Arial" panose="020B0604020202020204" pitchFamily="34" charset="0"/>
                <a:ea typeface="+mj-ea"/>
                <a:cs typeface="Arial" panose="020B0604020202020204" pitchFamily="34" charset="0"/>
              </a:rPr>
              <a:t>européen</a:t>
            </a:r>
            <a:endParaRPr lang="fr-FR" sz="3600" b="1" dirty="0">
              <a:solidFill>
                <a:schemeClr val="accent2"/>
              </a:solidFill>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08469E18-3D9C-7455-6001-2DEA2CFE2B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5151" y="1014097"/>
            <a:ext cx="1561547" cy="1856821"/>
          </a:xfrm>
          <a:prstGeom prst="rect">
            <a:avLst/>
          </a:prstGeom>
        </p:spPr>
      </p:pic>
      <p:sp>
        <p:nvSpPr>
          <p:cNvPr id="9" name="TextBox 8">
            <a:extLst>
              <a:ext uri="{FF2B5EF4-FFF2-40B4-BE49-F238E27FC236}">
                <a16:creationId xmlns:a16="http://schemas.microsoft.com/office/drawing/2014/main" id="{4991D948-D27C-65DA-DAAF-F7F46EF2B109}"/>
              </a:ext>
            </a:extLst>
          </p:cNvPr>
          <p:cNvSpPr txBox="1"/>
          <p:nvPr/>
        </p:nvSpPr>
        <p:spPr>
          <a:xfrm>
            <a:off x="6216997" y="686509"/>
            <a:ext cx="4394195" cy="369332"/>
          </a:xfrm>
          <a:prstGeom prst="rect">
            <a:avLst/>
          </a:prstGeom>
          <a:noFill/>
        </p:spPr>
        <p:txBody>
          <a:bodyPr wrap="square" rtlCol="0">
            <a:spAutoFit/>
          </a:bodyPr>
          <a:lstStyle/>
          <a:p>
            <a:r>
              <a:rPr lang="fr-FR" dirty="0">
                <a:solidFill>
                  <a:srgbClr val="7030A0"/>
                </a:solidFill>
              </a:rPr>
              <a:t>Infrastructure de Recherche</a:t>
            </a:r>
            <a:r>
              <a:rPr lang="en-FR">
                <a:solidFill>
                  <a:srgbClr val="7030A0"/>
                </a:solidFill>
              </a:rPr>
              <a:t>*</a:t>
            </a:r>
            <a:r>
              <a:rPr lang="fr-FR" dirty="0">
                <a:solidFill>
                  <a:srgbClr val="7030A0"/>
                </a:solidFill>
              </a:rPr>
              <a:t> du MESR</a:t>
            </a:r>
            <a:endParaRPr lang="en-FR" dirty="0">
              <a:solidFill>
                <a:srgbClr val="7030A0"/>
              </a:solidFill>
            </a:endParaRPr>
          </a:p>
        </p:txBody>
      </p:sp>
      <p:sp>
        <p:nvSpPr>
          <p:cNvPr id="10" name="TextBox 9">
            <a:extLst>
              <a:ext uri="{FF2B5EF4-FFF2-40B4-BE49-F238E27FC236}">
                <a16:creationId xmlns:a16="http://schemas.microsoft.com/office/drawing/2014/main" id="{0B72CF96-3857-AE18-5479-8B88AD748AB2}"/>
              </a:ext>
            </a:extLst>
          </p:cNvPr>
          <p:cNvSpPr txBox="1"/>
          <p:nvPr/>
        </p:nvSpPr>
        <p:spPr>
          <a:xfrm>
            <a:off x="5962998" y="2870917"/>
            <a:ext cx="4648201" cy="738664"/>
          </a:xfrm>
          <a:prstGeom prst="rect">
            <a:avLst/>
          </a:prstGeom>
          <a:noFill/>
        </p:spPr>
        <p:txBody>
          <a:bodyPr wrap="square" rtlCol="0">
            <a:spAutoFit/>
          </a:bodyPr>
          <a:lstStyle/>
          <a:p>
            <a:r>
              <a:rPr lang="en-GB" sz="1200" dirty="0">
                <a:solidFill>
                  <a:schemeClr val="accent5">
                    <a:lumMod val="75000"/>
                  </a:schemeClr>
                </a:solidFill>
                <a:hlinkClick r:id="rId4"/>
              </a:rPr>
              <a:t>https://enseignementsup-recherche.gouv.fr/fr/la-feuille-de-route-nationale-des-infrastructures-de-recherche-2021-84056</a:t>
            </a:r>
            <a:endParaRPr lang="en-GB" sz="1200" dirty="0">
              <a:solidFill>
                <a:schemeClr val="accent5">
                  <a:lumMod val="75000"/>
                </a:schemeClr>
              </a:solidFill>
            </a:endParaRPr>
          </a:p>
          <a:p>
            <a:r>
              <a:rPr lang="en-FR" dirty="0">
                <a:solidFill>
                  <a:srgbClr val="7030A0"/>
                </a:solidFill>
              </a:rPr>
              <a:t>5 OI, 58 IR, 22 IR*, 2P</a:t>
            </a:r>
          </a:p>
        </p:txBody>
      </p:sp>
      <p:pic>
        <p:nvPicPr>
          <p:cNvPr id="1026" name="Picture 2" descr="Home">
            <a:extLst>
              <a:ext uri="{FF2B5EF4-FFF2-40B4-BE49-F238E27FC236}">
                <a16:creationId xmlns:a16="http://schemas.microsoft.com/office/drawing/2014/main" id="{B333460A-51F6-1AF7-B502-9C8C1F378F0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89875" y="4069126"/>
            <a:ext cx="1409700" cy="127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a:extLst>
              <a:ext uri="{FF2B5EF4-FFF2-40B4-BE49-F238E27FC236}">
                <a16:creationId xmlns:a16="http://schemas.microsoft.com/office/drawing/2014/main" id="{243ED247-ABAD-687B-E3FF-00C94ED627A9}"/>
              </a:ext>
            </a:extLst>
          </p:cNvPr>
          <p:cNvSpPr txBox="1"/>
          <p:nvPr/>
        </p:nvSpPr>
        <p:spPr>
          <a:xfrm>
            <a:off x="6190974" y="3885816"/>
            <a:ext cx="2697842" cy="1477328"/>
          </a:xfrm>
          <a:prstGeom prst="rect">
            <a:avLst/>
          </a:prstGeom>
          <a:noFill/>
        </p:spPr>
        <p:txBody>
          <a:bodyPr wrap="square" rtlCol="0">
            <a:spAutoFit/>
          </a:bodyPr>
          <a:lstStyle/>
          <a:p>
            <a:r>
              <a:rPr lang="en-FR">
                <a:solidFill>
                  <a:srgbClr val="7030A0"/>
                </a:solidFill>
              </a:rPr>
              <a:t>SPIRAL2 </a:t>
            </a:r>
            <a:r>
              <a:rPr lang="fr-FR" dirty="0" err="1">
                <a:solidFill>
                  <a:srgbClr val="7030A0"/>
                </a:solidFill>
              </a:rPr>
              <a:t>landmark</a:t>
            </a:r>
            <a:r>
              <a:rPr lang="fr-FR" dirty="0">
                <a:solidFill>
                  <a:srgbClr val="7030A0"/>
                </a:solidFill>
              </a:rPr>
              <a:t> du </a:t>
            </a:r>
            <a:r>
              <a:rPr lang="fr-FR" dirty="0" err="1">
                <a:solidFill>
                  <a:srgbClr val="7030A0"/>
                </a:solidFill>
              </a:rPr>
              <a:t>European</a:t>
            </a:r>
            <a:r>
              <a:rPr lang="fr-FR" dirty="0">
                <a:solidFill>
                  <a:srgbClr val="7030A0"/>
                </a:solidFill>
              </a:rPr>
              <a:t> </a:t>
            </a:r>
            <a:r>
              <a:rPr lang="fr-FR" dirty="0" err="1">
                <a:solidFill>
                  <a:srgbClr val="7030A0"/>
                </a:solidFill>
              </a:rPr>
              <a:t>Strategy</a:t>
            </a:r>
            <a:r>
              <a:rPr lang="fr-FR" dirty="0">
                <a:solidFill>
                  <a:srgbClr val="7030A0"/>
                </a:solidFill>
              </a:rPr>
              <a:t> Forum</a:t>
            </a:r>
          </a:p>
          <a:p>
            <a:r>
              <a:rPr lang="fr-FR" dirty="0">
                <a:solidFill>
                  <a:srgbClr val="7030A0"/>
                </a:solidFill>
              </a:rPr>
              <a:t>For </a:t>
            </a:r>
            <a:r>
              <a:rPr lang="fr-FR" dirty="0" err="1">
                <a:solidFill>
                  <a:srgbClr val="7030A0"/>
                </a:solidFill>
              </a:rPr>
              <a:t>Research</a:t>
            </a:r>
            <a:r>
              <a:rPr lang="fr-FR" dirty="0">
                <a:solidFill>
                  <a:srgbClr val="7030A0"/>
                </a:solidFill>
              </a:rPr>
              <a:t> Infrastructures</a:t>
            </a:r>
            <a:endParaRPr lang="en-FR" dirty="0">
              <a:solidFill>
                <a:srgbClr val="7030A0"/>
              </a:solidFill>
            </a:endParaRPr>
          </a:p>
          <a:p>
            <a:endParaRPr lang="fr-FR" dirty="0">
              <a:solidFill>
                <a:srgbClr val="7030A0"/>
              </a:solidFill>
            </a:endParaRPr>
          </a:p>
        </p:txBody>
      </p:sp>
      <p:pic>
        <p:nvPicPr>
          <p:cNvPr id="5" name="Image 4">
            <a:extLst>
              <a:ext uri="{FF2B5EF4-FFF2-40B4-BE49-F238E27FC236}">
                <a16:creationId xmlns:a16="http://schemas.microsoft.com/office/drawing/2014/main" id="{EDA2A9BE-9EC2-7427-EAE2-DF5022BF3E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26589" y="5366770"/>
            <a:ext cx="3780192" cy="1200329"/>
          </a:xfrm>
          <a:prstGeom prst="rect">
            <a:avLst/>
          </a:prstGeom>
        </p:spPr>
      </p:pic>
      <p:cxnSp>
        <p:nvCxnSpPr>
          <p:cNvPr id="12" name="Connecteur droit 11">
            <a:extLst>
              <a:ext uri="{FF2B5EF4-FFF2-40B4-BE49-F238E27FC236}">
                <a16:creationId xmlns:a16="http://schemas.microsoft.com/office/drawing/2014/main" id="{D447EBA7-E939-1839-9367-FB15DFE8DA25}"/>
              </a:ext>
            </a:extLst>
          </p:cNvPr>
          <p:cNvCxnSpPr/>
          <p:nvPr/>
        </p:nvCxnSpPr>
        <p:spPr>
          <a:xfrm>
            <a:off x="5962997" y="686508"/>
            <a:ext cx="0" cy="588059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Connecteur droit 12">
            <a:extLst>
              <a:ext uri="{FF2B5EF4-FFF2-40B4-BE49-F238E27FC236}">
                <a16:creationId xmlns:a16="http://schemas.microsoft.com/office/drawing/2014/main" id="{3D376A19-39FA-2557-F117-E1E7D7624237}"/>
              </a:ext>
            </a:extLst>
          </p:cNvPr>
          <p:cNvCxnSpPr>
            <a:cxnSpLocks/>
          </p:cNvCxnSpPr>
          <p:nvPr/>
        </p:nvCxnSpPr>
        <p:spPr>
          <a:xfrm>
            <a:off x="2305397" y="3747698"/>
            <a:ext cx="7188200" cy="0"/>
          </a:xfrm>
          <a:prstGeom prst="line">
            <a:avLst/>
          </a:prstGeom>
        </p:spPr>
        <p:style>
          <a:lnRef idx="3">
            <a:schemeClr val="accent6"/>
          </a:lnRef>
          <a:fillRef idx="0">
            <a:schemeClr val="accent6"/>
          </a:fillRef>
          <a:effectRef idx="2">
            <a:schemeClr val="accent6"/>
          </a:effectRef>
          <a:fontRef idx="minor">
            <a:schemeClr val="tx1"/>
          </a:fontRef>
        </p:style>
      </p:cxnSp>
      <p:pic>
        <p:nvPicPr>
          <p:cNvPr id="18" name="Image 17">
            <a:extLst>
              <a:ext uri="{FF2B5EF4-FFF2-40B4-BE49-F238E27FC236}">
                <a16:creationId xmlns:a16="http://schemas.microsoft.com/office/drawing/2014/main" id="{77EABC2C-F426-F039-CA48-EFB287C9F7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477930">
            <a:off x="1714288" y="4168420"/>
            <a:ext cx="1092574" cy="1570749"/>
          </a:xfrm>
          <a:prstGeom prst="rect">
            <a:avLst/>
          </a:prstGeom>
          <a:ln>
            <a:solidFill>
              <a:schemeClr val="tx1"/>
            </a:solidFill>
          </a:ln>
        </p:spPr>
      </p:pic>
      <p:pic>
        <p:nvPicPr>
          <p:cNvPr id="20" name="Image 19">
            <a:extLst>
              <a:ext uri="{FF2B5EF4-FFF2-40B4-BE49-F238E27FC236}">
                <a16:creationId xmlns:a16="http://schemas.microsoft.com/office/drawing/2014/main" id="{34783B8E-41B9-5B67-A4BF-779356D30A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78402" y="4069126"/>
            <a:ext cx="1088894" cy="1600963"/>
          </a:xfrm>
          <a:prstGeom prst="rect">
            <a:avLst/>
          </a:prstGeom>
          <a:ln>
            <a:solidFill>
              <a:schemeClr val="tx1"/>
            </a:solidFill>
          </a:ln>
        </p:spPr>
      </p:pic>
      <p:pic>
        <p:nvPicPr>
          <p:cNvPr id="22" name="Image 21">
            <a:extLst>
              <a:ext uri="{FF2B5EF4-FFF2-40B4-BE49-F238E27FC236}">
                <a16:creationId xmlns:a16="http://schemas.microsoft.com/office/drawing/2014/main" id="{02C6E0FF-CC5E-A2D9-0E17-3ACB13EEB1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1606">
            <a:off x="3576964" y="4083499"/>
            <a:ext cx="1088151" cy="1629913"/>
          </a:xfrm>
          <a:prstGeom prst="rect">
            <a:avLst/>
          </a:prstGeom>
          <a:ln>
            <a:solidFill>
              <a:schemeClr val="tx1"/>
            </a:solidFill>
          </a:ln>
        </p:spPr>
      </p:pic>
      <p:sp>
        <p:nvSpPr>
          <p:cNvPr id="23" name="TextBox 8">
            <a:extLst>
              <a:ext uri="{FF2B5EF4-FFF2-40B4-BE49-F238E27FC236}">
                <a16:creationId xmlns:a16="http://schemas.microsoft.com/office/drawing/2014/main" id="{3F2DE7CE-1ECC-D2CF-95B9-F8F450F6C24B}"/>
              </a:ext>
            </a:extLst>
          </p:cNvPr>
          <p:cNvSpPr txBox="1"/>
          <p:nvPr/>
        </p:nvSpPr>
        <p:spPr>
          <a:xfrm>
            <a:off x="1848197" y="3759908"/>
            <a:ext cx="4318000" cy="369332"/>
          </a:xfrm>
          <a:prstGeom prst="rect">
            <a:avLst/>
          </a:prstGeom>
          <a:noFill/>
        </p:spPr>
        <p:txBody>
          <a:bodyPr wrap="square" rtlCol="0">
            <a:spAutoFit/>
          </a:bodyPr>
          <a:lstStyle/>
          <a:p>
            <a:r>
              <a:rPr lang="fr-FR" dirty="0">
                <a:solidFill>
                  <a:srgbClr val="7030A0"/>
                </a:solidFill>
              </a:rPr>
              <a:t>Installation Nucléaire de Base 113</a:t>
            </a:r>
            <a:endParaRPr lang="en-FR" dirty="0">
              <a:solidFill>
                <a:srgbClr val="7030A0"/>
              </a:solidFill>
            </a:endParaRPr>
          </a:p>
        </p:txBody>
      </p:sp>
      <p:sp>
        <p:nvSpPr>
          <p:cNvPr id="24" name="TextBox 8">
            <a:extLst>
              <a:ext uri="{FF2B5EF4-FFF2-40B4-BE49-F238E27FC236}">
                <a16:creationId xmlns:a16="http://schemas.microsoft.com/office/drawing/2014/main" id="{FBDE6578-5CA8-B0CA-5382-C0B3BB7AB312}"/>
              </a:ext>
            </a:extLst>
          </p:cNvPr>
          <p:cNvSpPr txBox="1"/>
          <p:nvPr/>
        </p:nvSpPr>
        <p:spPr>
          <a:xfrm>
            <a:off x="1746597" y="724608"/>
            <a:ext cx="4318000" cy="369332"/>
          </a:xfrm>
          <a:prstGeom prst="rect">
            <a:avLst/>
          </a:prstGeom>
          <a:noFill/>
        </p:spPr>
        <p:txBody>
          <a:bodyPr wrap="square" rtlCol="0">
            <a:spAutoFit/>
          </a:bodyPr>
          <a:lstStyle/>
          <a:p>
            <a:r>
              <a:rPr lang="fr-FR" dirty="0">
                <a:solidFill>
                  <a:srgbClr val="7030A0"/>
                </a:solidFill>
              </a:rPr>
              <a:t>Groupement d’intérêt économique</a:t>
            </a:r>
            <a:endParaRPr lang="en-FR" dirty="0">
              <a:solidFill>
                <a:srgbClr val="7030A0"/>
              </a:solidFill>
            </a:endParaRPr>
          </a:p>
        </p:txBody>
      </p:sp>
      <p:pic>
        <p:nvPicPr>
          <p:cNvPr id="3" name="Picture 2" descr="Résultat de recherche d'images pour &quot;Ministère de la recherche logo&quot;">
            <a:extLst>
              <a:ext uri="{FF2B5EF4-FFF2-40B4-BE49-F238E27FC236}">
                <a16:creationId xmlns:a16="http://schemas.microsoft.com/office/drawing/2014/main" id="{5B861396-2445-C48D-E6F8-47B22041215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281729" y="1369034"/>
            <a:ext cx="2110204" cy="155301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3D8FC429-7C7D-0006-E2F9-66F17FCAD2B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201362">
            <a:off x="2689719" y="1296586"/>
            <a:ext cx="1534065" cy="2145035"/>
          </a:xfrm>
          <a:prstGeom prst="rect">
            <a:avLst/>
          </a:prstGeom>
          <a:ln>
            <a:solidFill>
              <a:schemeClr val="tx1"/>
            </a:solidFill>
          </a:ln>
        </p:spPr>
      </p:pic>
      <p:pic>
        <p:nvPicPr>
          <p:cNvPr id="14" name="Image 13">
            <a:extLst>
              <a:ext uri="{FF2B5EF4-FFF2-40B4-BE49-F238E27FC236}">
                <a16:creationId xmlns:a16="http://schemas.microsoft.com/office/drawing/2014/main" id="{81CEEEEB-4EF2-C446-4FB3-024830F065A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808630">
            <a:off x="3917963" y="1263799"/>
            <a:ext cx="1491846" cy="2188276"/>
          </a:xfrm>
          <a:prstGeom prst="rect">
            <a:avLst/>
          </a:prstGeom>
          <a:ln>
            <a:solidFill>
              <a:schemeClr val="tx1"/>
            </a:solidFill>
          </a:ln>
        </p:spPr>
      </p:pic>
      <p:sp>
        <p:nvSpPr>
          <p:cNvPr id="15" name="ZoneTexte 14">
            <a:extLst>
              <a:ext uri="{FF2B5EF4-FFF2-40B4-BE49-F238E27FC236}">
                <a16:creationId xmlns:a16="http://schemas.microsoft.com/office/drawing/2014/main" id="{30B24B8F-DA62-1F14-AD45-A2BB81CE5F21}"/>
              </a:ext>
            </a:extLst>
          </p:cNvPr>
          <p:cNvSpPr txBox="1"/>
          <p:nvPr/>
        </p:nvSpPr>
        <p:spPr>
          <a:xfrm>
            <a:off x="1494027" y="5888202"/>
            <a:ext cx="4367372" cy="738664"/>
          </a:xfrm>
          <a:prstGeom prst="rect">
            <a:avLst/>
          </a:prstGeom>
          <a:noFill/>
        </p:spPr>
        <p:txBody>
          <a:bodyPr wrap="square" rtlCol="0">
            <a:spAutoFit/>
          </a:bodyPr>
          <a:lstStyle/>
          <a:p>
            <a:r>
              <a:rPr lang="fr-FR" sz="1400" dirty="0">
                <a:solidFill>
                  <a:schemeClr val="tx1">
                    <a:lumMod val="65000"/>
                    <a:lumOff val="35000"/>
                  </a:schemeClr>
                </a:solidFill>
              </a:rPr>
              <a:t>Inspections régulières de l’Autorité de Sûreté Nucléaire (3 par an en moyenne) et réunion annuelle</a:t>
            </a:r>
          </a:p>
          <a:p>
            <a:r>
              <a:rPr lang="fr-FR" sz="1400" dirty="0">
                <a:solidFill>
                  <a:schemeClr val="tx1">
                    <a:lumMod val="65000"/>
                    <a:lumOff val="35000"/>
                  </a:schemeClr>
                </a:solidFill>
              </a:rPr>
              <a:t>Second Réexamen de sûreté en cours</a:t>
            </a:r>
          </a:p>
        </p:txBody>
      </p:sp>
      <p:pic>
        <p:nvPicPr>
          <p:cNvPr id="17" name="Image 16">
            <a:extLst>
              <a:ext uri="{FF2B5EF4-FFF2-40B4-BE49-F238E27FC236}">
                <a16:creationId xmlns:a16="http://schemas.microsoft.com/office/drawing/2014/main" id="{69C77B1D-CC0E-DBEE-8871-711D8767192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929151">
            <a:off x="4456306" y="4255412"/>
            <a:ext cx="1069014" cy="1583996"/>
          </a:xfrm>
          <a:prstGeom prst="rect">
            <a:avLst/>
          </a:prstGeom>
          <a:ln>
            <a:solidFill>
              <a:schemeClr val="tx1"/>
            </a:solidFill>
          </a:ln>
        </p:spPr>
      </p:pic>
      <p:pic>
        <p:nvPicPr>
          <p:cNvPr id="29" name="Image 2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503197" y="1109320"/>
            <a:ext cx="562786" cy="562786"/>
          </a:xfrm>
          <a:prstGeom prst="rect">
            <a:avLst/>
          </a:prstGeom>
        </p:spPr>
      </p:pic>
      <p:pic>
        <p:nvPicPr>
          <p:cNvPr id="30" name="Imag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73829" y="1708414"/>
            <a:ext cx="621521" cy="612997"/>
          </a:xfrm>
          <a:prstGeom prst="rect">
            <a:avLst/>
          </a:prstGeom>
        </p:spPr>
      </p:pic>
      <p:sp>
        <p:nvSpPr>
          <p:cNvPr id="25" name="Espace réservé du numéro de diapositive 24"/>
          <p:cNvSpPr>
            <a:spLocks noGrp="1"/>
          </p:cNvSpPr>
          <p:nvPr>
            <p:ph type="sldNum" sz="quarter" idx="12"/>
          </p:nvPr>
        </p:nvSpPr>
        <p:spPr/>
        <p:txBody>
          <a:bodyPr/>
          <a:lstStyle/>
          <a:p>
            <a:fld id="{94B63599-5DA0-BE42-AE37-88D1760620F1}" type="slidenum">
              <a:rPr lang="fr-FR" smtClean="0"/>
              <a:pPr/>
              <a:t>7</a:t>
            </a:fld>
            <a:endParaRPr lang="fr-FR"/>
          </a:p>
        </p:txBody>
      </p:sp>
    </p:spTree>
    <p:extLst>
      <p:ext uri="{BB962C8B-B14F-4D97-AF65-F5344CB8AC3E}">
        <p14:creationId xmlns:p14="http://schemas.microsoft.com/office/powerpoint/2010/main" val="1269446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86A90-13E8-617A-A1B8-8E67AA6771BF}"/>
              </a:ext>
            </a:extLst>
          </p:cNvPr>
          <p:cNvPicPr>
            <a:picLocks noChangeAspect="1"/>
          </p:cNvPicPr>
          <p:nvPr/>
        </p:nvPicPr>
        <p:blipFill>
          <a:blip r:embed="rId2"/>
          <a:stretch>
            <a:fillRect/>
          </a:stretch>
        </p:blipFill>
        <p:spPr>
          <a:xfrm>
            <a:off x="4526604" y="1000439"/>
            <a:ext cx="7772400" cy="5489257"/>
          </a:xfrm>
          <a:prstGeom prst="rect">
            <a:avLst/>
          </a:prstGeom>
        </p:spPr>
      </p:pic>
      <p:sp>
        <p:nvSpPr>
          <p:cNvPr id="2" name="Title 1">
            <a:extLst>
              <a:ext uri="{FF2B5EF4-FFF2-40B4-BE49-F238E27FC236}">
                <a16:creationId xmlns:a16="http://schemas.microsoft.com/office/drawing/2014/main" id="{76827FE8-7B37-3677-E375-DA5FA60669FE}"/>
              </a:ext>
            </a:extLst>
          </p:cNvPr>
          <p:cNvSpPr>
            <a:spLocks noGrp="1"/>
          </p:cNvSpPr>
          <p:nvPr>
            <p:ph type="title"/>
          </p:nvPr>
        </p:nvSpPr>
        <p:spPr>
          <a:xfrm>
            <a:off x="211231" y="-28833"/>
            <a:ext cx="10801350" cy="1141413"/>
          </a:xfrm>
        </p:spPr>
        <p:txBody>
          <a:bodyPr>
            <a:normAutofit/>
          </a:bodyPr>
          <a:lstStyle/>
          <a:p>
            <a:r>
              <a:rPr lang="en-FR" dirty="0"/>
              <a:t>Quelques chiffres</a:t>
            </a:r>
          </a:p>
        </p:txBody>
      </p:sp>
      <p:sp>
        <p:nvSpPr>
          <p:cNvPr id="7" name="ZoneTexte 3">
            <a:extLst>
              <a:ext uri="{FF2B5EF4-FFF2-40B4-BE49-F238E27FC236}">
                <a16:creationId xmlns:a16="http://schemas.microsoft.com/office/drawing/2014/main" id="{9A074C03-3A88-B435-CE5E-07BA526FF6EA}"/>
              </a:ext>
            </a:extLst>
          </p:cNvPr>
          <p:cNvSpPr txBox="1"/>
          <p:nvPr/>
        </p:nvSpPr>
        <p:spPr>
          <a:xfrm>
            <a:off x="98276" y="864252"/>
            <a:ext cx="4782530" cy="5324535"/>
          </a:xfrm>
          <a:prstGeom prst="rect">
            <a:avLst/>
          </a:prstGeom>
          <a:noFill/>
        </p:spPr>
        <p:txBody>
          <a:bodyPr wrap="square" rtlCol="0">
            <a:spAutoFit/>
          </a:bodyPr>
          <a:lstStyle/>
          <a:p>
            <a:pPr marL="342900" indent="-342900" algn="l">
              <a:buFont typeface="Arial" panose="020B0604020202020204" pitchFamily="34" charset="0"/>
              <a:buChar char="•"/>
            </a:pPr>
            <a:r>
              <a:rPr lang="fr-FR" sz="2000" dirty="0"/>
              <a:t>240 personnels permanents CNRS et CEA</a:t>
            </a:r>
          </a:p>
          <a:p>
            <a:pPr algn="l"/>
            <a:r>
              <a:rPr lang="fr-FR" sz="2000" dirty="0"/>
              <a:t>(ingénieurs, techniciens, 30 chercheurs) </a:t>
            </a:r>
          </a:p>
          <a:p>
            <a:pPr algn="l"/>
            <a:r>
              <a:rPr lang="fr-FR" sz="2000" dirty="0"/>
              <a:t>1 enseignant chercheur Univ. Caen</a:t>
            </a:r>
          </a:p>
          <a:p>
            <a:pPr algn="l"/>
            <a:endParaRPr lang="fr-FR" sz="2000" dirty="0"/>
          </a:p>
          <a:p>
            <a:pPr marL="342900" indent="-342900" algn="l">
              <a:buFont typeface="Arial" panose="020B0604020202020204" pitchFamily="34" charset="0"/>
              <a:buChar char="•"/>
            </a:pPr>
            <a:r>
              <a:rPr lang="fr-FR" sz="2000" dirty="0"/>
              <a:t>115 CDD</a:t>
            </a:r>
          </a:p>
          <a:p>
            <a:pPr algn="l"/>
            <a:r>
              <a:rPr lang="fr-FR" sz="2000" dirty="0"/>
              <a:t>72 CDD ingénieurs et techniciens , </a:t>
            </a:r>
          </a:p>
          <a:p>
            <a:pPr algn="l"/>
            <a:r>
              <a:rPr lang="fr-FR" sz="2000" dirty="0"/>
              <a:t>21 PhD</a:t>
            </a:r>
          </a:p>
          <a:p>
            <a:pPr algn="l"/>
            <a:r>
              <a:rPr lang="fr-FR" sz="2000" dirty="0"/>
              <a:t>14 post-docs</a:t>
            </a:r>
          </a:p>
          <a:p>
            <a:pPr algn="l"/>
            <a:r>
              <a:rPr lang="fr-FR" sz="2000" dirty="0"/>
              <a:t>8 apprentis</a:t>
            </a:r>
          </a:p>
          <a:p>
            <a:pPr algn="l"/>
            <a:r>
              <a:rPr lang="fr-FR" sz="2000" dirty="0"/>
              <a:t> </a:t>
            </a:r>
          </a:p>
          <a:p>
            <a:pPr marL="342900" indent="-342900" algn="l">
              <a:buFont typeface="Arial" panose="020B0604020202020204" pitchFamily="34" charset="0"/>
              <a:buChar char="•"/>
            </a:pPr>
            <a:r>
              <a:rPr lang="fr-FR" sz="2000" dirty="0"/>
              <a:t>CIMAP = 24 personnel permanent</a:t>
            </a:r>
          </a:p>
          <a:p>
            <a:pPr algn="l"/>
            <a:r>
              <a:rPr lang="fr-FR" sz="2000" dirty="0"/>
              <a:t>+ 15 PhD + 8 postdocs</a:t>
            </a:r>
          </a:p>
          <a:p>
            <a:pPr algn="l"/>
            <a:endParaRPr lang="fr-FR" sz="2000" dirty="0"/>
          </a:p>
          <a:p>
            <a:pPr marL="342900" indent="-342900" algn="l">
              <a:buFont typeface="Arial" panose="020B0604020202020204" pitchFamily="34" charset="0"/>
              <a:buChar char="•"/>
            </a:pPr>
            <a:r>
              <a:rPr lang="fr-FR" sz="2000" dirty="0"/>
              <a:t>Plus de 300 visiteurs annuels pour réaliser des expériences</a:t>
            </a:r>
          </a:p>
          <a:p>
            <a:pPr marL="342900" indent="-342900" algn="l">
              <a:buFont typeface="Arial" panose="020B0604020202020204" pitchFamily="34" charset="0"/>
              <a:buChar char="•"/>
            </a:pPr>
            <a:endParaRPr lang="fr-FR" sz="2000" dirty="0"/>
          </a:p>
          <a:p>
            <a:pPr marL="342900" indent="-342900" algn="l">
              <a:buFont typeface="Arial" panose="020B0604020202020204" pitchFamily="34" charset="0"/>
              <a:buChar char="•"/>
            </a:pPr>
            <a:r>
              <a:rPr lang="fr-FR" sz="2000" dirty="0"/>
              <a:t>Budget 2025 (hors salaires) = 40 M€</a:t>
            </a:r>
          </a:p>
        </p:txBody>
      </p:sp>
      <p:sp>
        <p:nvSpPr>
          <p:cNvPr id="5" name="TextBox 4">
            <a:extLst>
              <a:ext uri="{FF2B5EF4-FFF2-40B4-BE49-F238E27FC236}">
                <a16:creationId xmlns:a16="http://schemas.microsoft.com/office/drawing/2014/main" id="{2C56422D-9313-9C8A-C58A-4617D94B0F50}"/>
              </a:ext>
            </a:extLst>
          </p:cNvPr>
          <p:cNvSpPr txBox="1"/>
          <p:nvPr/>
        </p:nvSpPr>
        <p:spPr>
          <a:xfrm>
            <a:off x="4902029" y="1362821"/>
            <a:ext cx="4907434" cy="923330"/>
          </a:xfrm>
          <a:prstGeom prst="rect">
            <a:avLst/>
          </a:prstGeom>
          <a:noFill/>
        </p:spPr>
        <p:txBody>
          <a:bodyPr wrap="none" rtlCol="0">
            <a:spAutoFit/>
          </a:bodyPr>
          <a:lstStyle/>
          <a:p>
            <a:r>
              <a:rPr lang="en-FR" dirty="0" smtClean="0">
                <a:solidFill>
                  <a:schemeClr val="bg1"/>
                </a:solidFill>
              </a:rPr>
              <a:t>Seule </a:t>
            </a:r>
            <a:r>
              <a:rPr lang="en-FR" dirty="0">
                <a:solidFill>
                  <a:schemeClr val="bg1"/>
                </a:solidFill>
              </a:rPr>
              <a:t>IR* en Normandie,</a:t>
            </a:r>
          </a:p>
          <a:p>
            <a:r>
              <a:rPr lang="en-FR" dirty="0">
                <a:solidFill>
                  <a:schemeClr val="bg1"/>
                </a:solidFill>
              </a:rPr>
              <a:t> Seule IR* en physique nucléaire en France</a:t>
            </a:r>
          </a:p>
          <a:p>
            <a:r>
              <a:rPr lang="en-FR" dirty="0">
                <a:solidFill>
                  <a:schemeClr val="bg1"/>
                </a:solidFill>
              </a:rPr>
              <a:t>“Landmark” au forum stratégique européen des IR</a:t>
            </a:r>
          </a:p>
        </p:txBody>
      </p:sp>
      <p:sp>
        <p:nvSpPr>
          <p:cNvPr id="11" name="Espace réservé du numéro de diapositive 9">
            <a:extLst>
              <a:ext uri="{FF2B5EF4-FFF2-40B4-BE49-F238E27FC236}">
                <a16:creationId xmlns:a16="http://schemas.microsoft.com/office/drawing/2014/main" id="{B2E52085-1ECC-82BE-0D89-3F5293148366}"/>
              </a:ext>
            </a:extLst>
          </p:cNvPr>
          <p:cNvSpPr>
            <a:spLocks noGrp="1"/>
          </p:cNvSpPr>
          <p:nvPr>
            <p:ph type="sldNum" sz="quarter" idx="12"/>
          </p:nvPr>
        </p:nvSpPr>
        <p:spPr>
          <a:xfrm>
            <a:off x="695325" y="6318001"/>
            <a:ext cx="504083" cy="540000"/>
          </a:xfrm>
        </p:spPr>
        <p:txBody>
          <a:bodyPr/>
          <a:lstStyle/>
          <a:p>
            <a:fld id="{94B63599-5DA0-BE42-AE37-88D1760620F1}" type="slidenum">
              <a:rPr lang="fr-FR" smtClean="0"/>
              <a:t>8</a:t>
            </a:fld>
            <a:endParaRPr lang="fr-FR" dirty="0"/>
          </a:p>
        </p:txBody>
      </p:sp>
    </p:spTree>
    <p:extLst>
      <p:ext uri="{BB962C8B-B14F-4D97-AF65-F5344CB8AC3E}">
        <p14:creationId xmlns:p14="http://schemas.microsoft.com/office/powerpoint/2010/main" val="2208722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7FE8-7B37-3677-E375-DA5FA60669FE}"/>
              </a:ext>
            </a:extLst>
          </p:cNvPr>
          <p:cNvSpPr>
            <a:spLocks noGrp="1"/>
          </p:cNvSpPr>
          <p:nvPr>
            <p:ph type="title"/>
          </p:nvPr>
        </p:nvSpPr>
        <p:spPr>
          <a:xfrm>
            <a:off x="61745" y="-6506"/>
            <a:ext cx="10988875" cy="982352"/>
          </a:xfrm>
        </p:spPr>
        <p:txBody>
          <a:bodyPr>
            <a:normAutofit/>
          </a:bodyPr>
          <a:lstStyle/>
          <a:p>
            <a:r>
              <a:rPr lang="fr-FR" dirty="0"/>
              <a:t>Une installation de référence pluridisciplinaire</a:t>
            </a:r>
            <a:endParaRPr lang="en-FR" sz="3200" dirty="0"/>
          </a:p>
        </p:txBody>
      </p:sp>
      <p:sp>
        <p:nvSpPr>
          <p:cNvPr id="5" name="Bouée 28">
            <a:extLst>
              <a:ext uri="{FF2B5EF4-FFF2-40B4-BE49-F238E27FC236}">
                <a16:creationId xmlns:a16="http://schemas.microsoft.com/office/drawing/2014/main" id="{FF5C8532-4456-AB61-D8BA-48E54D46FC76}"/>
              </a:ext>
            </a:extLst>
          </p:cNvPr>
          <p:cNvSpPr/>
          <p:nvPr/>
        </p:nvSpPr>
        <p:spPr bwMode="auto">
          <a:xfrm>
            <a:off x="1831971" y="1239281"/>
            <a:ext cx="8641618" cy="4653057"/>
          </a:xfrm>
          <a:prstGeom prst="donut">
            <a:avLst>
              <a:gd name="adj" fmla="val 8930"/>
            </a:avLst>
          </a:prstGeom>
          <a:solidFill>
            <a:schemeClr val="accent6">
              <a:lumMod val="20000"/>
              <a:lumOff val="80000"/>
              <a:alpha val="43000"/>
            </a:schemeClr>
          </a:solidFill>
          <a:ln w="9525" cap="flat" cmpd="sng" algn="ctr">
            <a:solidFill>
              <a:schemeClr val="tx1"/>
            </a:solidFill>
            <a:prstDash val="solid"/>
            <a:round/>
            <a:headEnd type="none" w="med" len="med"/>
            <a:tailEnd type="none" w="med" len="med"/>
          </a:ln>
          <a:effectLst/>
          <a:scene3d>
            <a:camera prst="obliqueTopLeft"/>
            <a:lightRig rig="threePt" dir="t"/>
          </a:scene3d>
        </p:spPr>
        <p:txBody>
          <a:bodyPr vert="horz" wrap="square" lIns="91440" tIns="45720" rIns="91440" bIns="45720" numCol="1" rtlCol="0" anchor="t" anchorCtr="0" compatLnSpc="1">
            <a:prstTxWarp prst="textNoShape">
              <a:avLst/>
            </a:prstTxWarp>
          </a:bodyPr>
          <a:lstStyle/>
          <a:p>
            <a:pPr eaLnBrk="0" hangingPunct="0"/>
            <a:endParaRPr lang="fr-FR" dirty="0">
              <a:solidFill>
                <a:srgbClr val="000000"/>
              </a:solidFill>
              <a:latin typeface="Bahnschrift Light" panose="020B0502040204020203" pitchFamily="34" charset="0"/>
              <a:ea typeface="ＭＳ Ｐゴシック" charset="-128"/>
              <a:cs typeface="ＭＳ Ｐゴシック" charset="-128"/>
            </a:endParaRPr>
          </a:p>
        </p:txBody>
      </p:sp>
      <p:sp>
        <p:nvSpPr>
          <p:cNvPr id="6" name="Rectangle 23">
            <a:extLst>
              <a:ext uri="{FF2B5EF4-FFF2-40B4-BE49-F238E27FC236}">
                <a16:creationId xmlns:a16="http://schemas.microsoft.com/office/drawing/2014/main" id="{781F561C-B7FB-7703-2C74-451EBB36D0A0}"/>
              </a:ext>
            </a:extLst>
          </p:cNvPr>
          <p:cNvSpPr>
            <a:spLocks noChangeArrowheads="1"/>
          </p:cNvSpPr>
          <p:nvPr/>
        </p:nvSpPr>
        <p:spPr bwMode="auto">
          <a:xfrm>
            <a:off x="8848391" y="5501525"/>
            <a:ext cx="1834206" cy="307777"/>
          </a:xfrm>
          <a:prstGeom prst="rect">
            <a:avLst/>
          </a:prstGeom>
          <a:noFill/>
          <a:ln w="9525">
            <a:noFill/>
            <a:miter lim="800000"/>
            <a:headEnd/>
            <a:tailEnd/>
          </a:ln>
          <a:effectLst/>
        </p:spPr>
        <p:txBody>
          <a:bodyPr wrap="square">
            <a:spAutoFit/>
          </a:bodyPr>
          <a:lstStyle/>
          <a:p>
            <a:pPr algn="l">
              <a:defRPr/>
            </a:pPr>
            <a:r>
              <a:rPr lang="en-US" sz="1400" dirty="0" err="1">
                <a:latin typeface="Calibri" panose="020F0502020204030204" pitchFamily="34" charset="0"/>
                <a:cs typeface="Calibri" panose="020F0502020204030204" pitchFamily="34" charset="0"/>
              </a:rPr>
              <a:t>Nanostructuration</a:t>
            </a:r>
            <a:endParaRPr lang="en-US" sz="1400" dirty="0">
              <a:latin typeface="Calibri" panose="020F0502020204030204" pitchFamily="34" charset="0"/>
              <a:cs typeface="Calibri" panose="020F0502020204030204" pitchFamily="34" charset="0"/>
            </a:endParaRPr>
          </a:p>
        </p:txBody>
      </p:sp>
      <p:sp>
        <p:nvSpPr>
          <p:cNvPr id="7" name="Rectangle 24">
            <a:extLst>
              <a:ext uri="{FF2B5EF4-FFF2-40B4-BE49-F238E27FC236}">
                <a16:creationId xmlns:a16="http://schemas.microsoft.com/office/drawing/2014/main" id="{221B457C-CBE3-4831-49AC-8721AC91E3C9}"/>
              </a:ext>
            </a:extLst>
          </p:cNvPr>
          <p:cNvSpPr>
            <a:spLocks noChangeArrowheads="1"/>
          </p:cNvSpPr>
          <p:nvPr/>
        </p:nvSpPr>
        <p:spPr bwMode="auto">
          <a:xfrm>
            <a:off x="8695591" y="2626348"/>
            <a:ext cx="2188310" cy="300082"/>
          </a:xfrm>
          <a:prstGeom prst="rect">
            <a:avLst/>
          </a:prstGeom>
          <a:noFill/>
          <a:ln w="9525">
            <a:noFill/>
            <a:miter lim="800000"/>
            <a:headEnd/>
            <a:tailEnd/>
          </a:ln>
          <a:effectLst/>
        </p:spPr>
        <p:txBody>
          <a:bodyPr wrap="square">
            <a:spAutoFit/>
          </a:bodyPr>
          <a:lstStyle/>
          <a:p>
            <a:pPr algn="l">
              <a:defRPr/>
            </a:pPr>
            <a:r>
              <a:rPr lang="en-US" sz="1350" dirty="0">
                <a:latin typeface="Calibri" panose="020F0502020204030204" pitchFamily="34" charset="0"/>
                <a:cs typeface="Calibri" panose="020F0502020204030204" pitchFamily="34" charset="0"/>
              </a:rPr>
              <a:t>Materials under irradiation</a:t>
            </a:r>
          </a:p>
        </p:txBody>
      </p:sp>
      <p:sp>
        <p:nvSpPr>
          <p:cNvPr id="8" name="Rectangle 31">
            <a:extLst>
              <a:ext uri="{FF2B5EF4-FFF2-40B4-BE49-F238E27FC236}">
                <a16:creationId xmlns:a16="http://schemas.microsoft.com/office/drawing/2014/main" id="{ECFB1F46-9C04-DB2E-DD7C-0EF9B51610F1}"/>
              </a:ext>
            </a:extLst>
          </p:cNvPr>
          <p:cNvSpPr>
            <a:spLocks noChangeArrowheads="1"/>
          </p:cNvSpPr>
          <p:nvPr/>
        </p:nvSpPr>
        <p:spPr bwMode="auto">
          <a:xfrm>
            <a:off x="6840662" y="6097630"/>
            <a:ext cx="3110860" cy="307777"/>
          </a:xfrm>
          <a:prstGeom prst="rect">
            <a:avLst/>
          </a:prstGeom>
          <a:noFill/>
          <a:ln w="9525">
            <a:noFill/>
            <a:miter lim="800000"/>
            <a:headEnd/>
            <a:tailEnd/>
          </a:ln>
          <a:effectLst/>
        </p:spPr>
        <p:txBody>
          <a:bodyPr wrap="square">
            <a:spAutoFit/>
          </a:bodyPr>
          <a:lstStyle/>
          <a:p>
            <a:pPr algn="l">
              <a:defRPr/>
            </a:pPr>
            <a:r>
              <a:rPr lang="en-US" sz="1400" dirty="0">
                <a:latin typeface="Calibri" panose="020F0502020204030204" pitchFamily="34" charset="0"/>
                <a:cs typeface="Calibri" panose="020F0502020204030204" pitchFamily="34" charset="0"/>
              </a:rPr>
              <a:t>Radiobiology, new therapies</a:t>
            </a:r>
          </a:p>
        </p:txBody>
      </p:sp>
      <p:pic>
        <p:nvPicPr>
          <p:cNvPr id="9" name="Picture 12" descr="slide1.jpg">
            <a:extLst>
              <a:ext uri="{FF2B5EF4-FFF2-40B4-BE49-F238E27FC236}">
                <a16:creationId xmlns:a16="http://schemas.microsoft.com/office/drawing/2014/main" id="{CD605297-1088-C620-5CAB-2235B5531B90}"/>
              </a:ext>
            </a:extLst>
          </p:cNvPr>
          <p:cNvPicPr>
            <a:picLocks noChangeAspect="1" noChangeArrowheads="1"/>
          </p:cNvPicPr>
          <p:nvPr/>
        </p:nvPicPr>
        <p:blipFill>
          <a:blip r:embed="rId3" cstate="print"/>
          <a:srcRect/>
          <a:stretch>
            <a:fillRect/>
          </a:stretch>
        </p:blipFill>
        <p:spPr bwMode="auto">
          <a:xfrm>
            <a:off x="6645713" y="5137357"/>
            <a:ext cx="1608298" cy="947653"/>
          </a:xfrm>
          <a:prstGeom prst="rect">
            <a:avLst/>
          </a:prstGeom>
          <a:noFill/>
          <a:ln w="9525">
            <a:noFill/>
            <a:miter lim="800000"/>
            <a:headEnd/>
            <a:tailEnd/>
          </a:ln>
        </p:spPr>
      </p:pic>
      <p:pic>
        <p:nvPicPr>
          <p:cNvPr id="19" name="Picture 22" descr="Inorganic_materials_under_irradiation">
            <a:extLst>
              <a:ext uri="{FF2B5EF4-FFF2-40B4-BE49-F238E27FC236}">
                <a16:creationId xmlns:a16="http://schemas.microsoft.com/office/drawing/2014/main" id="{44C348A6-3D71-E3E2-58F0-FED5DC492A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12995" y="2870493"/>
            <a:ext cx="1639625" cy="942121"/>
          </a:xfrm>
          <a:prstGeom prst="rect">
            <a:avLst/>
          </a:prstGeom>
          <a:noFill/>
          <a:ln w="9525">
            <a:noFill/>
            <a:miter lim="800000"/>
            <a:headEnd/>
            <a:tailEnd/>
          </a:ln>
        </p:spPr>
      </p:pic>
      <p:pic>
        <p:nvPicPr>
          <p:cNvPr id="20" name="Picture 14" descr="2190-4286-3-97-3">
            <a:extLst>
              <a:ext uri="{FF2B5EF4-FFF2-40B4-BE49-F238E27FC236}">
                <a16:creationId xmlns:a16="http://schemas.microsoft.com/office/drawing/2014/main" id="{333197BF-881C-2515-2AF5-F711C1D601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85405" y="4437433"/>
            <a:ext cx="1555382" cy="1131821"/>
          </a:xfrm>
          <a:prstGeom prst="rect">
            <a:avLst/>
          </a:prstGeom>
          <a:noFill/>
          <a:ln w="9525">
            <a:noFill/>
            <a:miter lim="800000"/>
            <a:headEnd/>
            <a:tailEnd/>
          </a:ln>
        </p:spPr>
      </p:pic>
      <p:sp>
        <p:nvSpPr>
          <p:cNvPr id="21" name="Rectangle 26">
            <a:extLst>
              <a:ext uri="{FF2B5EF4-FFF2-40B4-BE49-F238E27FC236}">
                <a16:creationId xmlns:a16="http://schemas.microsoft.com/office/drawing/2014/main" id="{6AE814DE-E552-23AD-9236-1F8453E720BB}"/>
              </a:ext>
            </a:extLst>
          </p:cNvPr>
          <p:cNvSpPr>
            <a:spLocks noChangeArrowheads="1"/>
          </p:cNvSpPr>
          <p:nvPr/>
        </p:nvSpPr>
        <p:spPr bwMode="auto">
          <a:xfrm>
            <a:off x="8042442" y="1014148"/>
            <a:ext cx="1794827" cy="307777"/>
          </a:xfrm>
          <a:prstGeom prst="rect">
            <a:avLst/>
          </a:prstGeom>
          <a:noFill/>
          <a:ln w="9525">
            <a:noFill/>
            <a:miter lim="800000"/>
            <a:headEnd/>
            <a:tailEnd/>
          </a:ln>
          <a:effectLst/>
        </p:spPr>
        <p:txBody>
          <a:bodyPr wrap="square">
            <a:spAutoFit/>
          </a:bodyPr>
          <a:lstStyle/>
          <a:p>
            <a:pPr algn="l">
              <a:defRPr/>
            </a:pPr>
            <a:r>
              <a:rPr lang="en-US" sz="1400" dirty="0">
                <a:latin typeface="Calibri" panose="020F0502020204030204" pitchFamily="34" charset="0"/>
                <a:cs typeface="Calibri" panose="020F0502020204030204" pitchFamily="34" charset="0"/>
              </a:rPr>
              <a:t>Astrochemistry</a:t>
            </a:r>
          </a:p>
        </p:txBody>
      </p:sp>
      <p:pic>
        <p:nvPicPr>
          <p:cNvPr id="22" name="Image 15">
            <a:extLst>
              <a:ext uri="{FF2B5EF4-FFF2-40B4-BE49-F238E27FC236}">
                <a16:creationId xmlns:a16="http://schemas.microsoft.com/office/drawing/2014/main" id="{861705F9-3034-39FD-BC0D-2834BFA208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7018" y="1147333"/>
            <a:ext cx="1624325" cy="1001597"/>
          </a:xfrm>
          <a:prstGeom prst="rect">
            <a:avLst/>
          </a:prstGeom>
        </p:spPr>
      </p:pic>
      <p:sp>
        <p:nvSpPr>
          <p:cNvPr id="23" name="Rectangle 24">
            <a:extLst>
              <a:ext uri="{FF2B5EF4-FFF2-40B4-BE49-F238E27FC236}">
                <a16:creationId xmlns:a16="http://schemas.microsoft.com/office/drawing/2014/main" id="{1148D81D-0035-B821-461D-BDEE55D306C2}"/>
              </a:ext>
            </a:extLst>
          </p:cNvPr>
          <p:cNvSpPr>
            <a:spLocks noChangeArrowheads="1"/>
          </p:cNvSpPr>
          <p:nvPr/>
        </p:nvSpPr>
        <p:spPr bwMode="auto">
          <a:xfrm>
            <a:off x="5056686" y="831672"/>
            <a:ext cx="2017191" cy="307777"/>
          </a:xfrm>
          <a:prstGeom prst="rect">
            <a:avLst/>
          </a:prstGeom>
          <a:noFill/>
          <a:ln w="9525">
            <a:noFill/>
            <a:miter lim="800000"/>
            <a:headEnd/>
            <a:tailEnd/>
          </a:ln>
          <a:effectLst/>
        </p:spPr>
        <p:txBody>
          <a:bodyPr wrap="square">
            <a:spAutoFit/>
          </a:bodyPr>
          <a:lstStyle/>
          <a:p>
            <a:pPr algn="l">
              <a:defRPr/>
            </a:pPr>
            <a:r>
              <a:rPr lang="en-US" sz="1400" dirty="0">
                <a:latin typeface="Calibri" panose="020F0502020204030204" pitchFamily="34" charset="0"/>
                <a:cs typeface="Calibri" panose="020F0502020204030204" pitchFamily="34" charset="0"/>
              </a:rPr>
              <a:t>Nuclear Astrophysics</a:t>
            </a:r>
          </a:p>
        </p:txBody>
      </p:sp>
      <p:sp>
        <p:nvSpPr>
          <p:cNvPr id="24" name="Rectangle 24">
            <a:extLst>
              <a:ext uri="{FF2B5EF4-FFF2-40B4-BE49-F238E27FC236}">
                <a16:creationId xmlns:a16="http://schemas.microsoft.com/office/drawing/2014/main" id="{62B7B38B-C5DD-88F2-55B5-14CCC18F8ED2}"/>
              </a:ext>
            </a:extLst>
          </p:cNvPr>
          <p:cNvSpPr>
            <a:spLocks noChangeArrowheads="1"/>
          </p:cNvSpPr>
          <p:nvPr/>
        </p:nvSpPr>
        <p:spPr bwMode="auto">
          <a:xfrm>
            <a:off x="2835989" y="1186007"/>
            <a:ext cx="1824937" cy="307777"/>
          </a:xfrm>
          <a:prstGeom prst="rect">
            <a:avLst/>
          </a:prstGeom>
          <a:noFill/>
          <a:ln w="9525">
            <a:noFill/>
            <a:miter lim="800000"/>
            <a:headEnd/>
            <a:tailEnd/>
          </a:ln>
          <a:effectLst/>
        </p:spPr>
        <p:txBody>
          <a:bodyPr wrap="square">
            <a:spAutoFit/>
          </a:bodyPr>
          <a:lstStyle/>
          <a:p>
            <a:pPr algn="l">
              <a:defRPr/>
            </a:pPr>
            <a:r>
              <a:rPr lang="en-US" sz="1400" dirty="0">
                <a:latin typeface="Calibri" panose="020F0502020204030204" pitchFamily="34" charset="0"/>
                <a:cs typeface="Calibri" panose="020F0502020204030204" pitchFamily="34" charset="0"/>
              </a:rPr>
              <a:t>Nuclear Physics</a:t>
            </a:r>
          </a:p>
        </p:txBody>
      </p:sp>
      <p:pic>
        <p:nvPicPr>
          <p:cNvPr id="25" name="Image 29">
            <a:extLst>
              <a:ext uri="{FF2B5EF4-FFF2-40B4-BE49-F238E27FC236}">
                <a16:creationId xmlns:a16="http://schemas.microsoft.com/office/drawing/2014/main" id="{08536A06-52D8-49EF-6886-E1EA3B4CCB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1772" y="2148929"/>
            <a:ext cx="4210074" cy="2512888"/>
          </a:xfrm>
          <a:prstGeom prst="rect">
            <a:avLst/>
          </a:prstGeom>
        </p:spPr>
      </p:pic>
      <p:pic>
        <p:nvPicPr>
          <p:cNvPr id="26" name="Image 41" descr="Screen shot 2012-08-27 at 10.20.08 PM.png">
            <a:extLst>
              <a:ext uri="{FF2B5EF4-FFF2-40B4-BE49-F238E27FC236}">
                <a16:creationId xmlns:a16="http://schemas.microsoft.com/office/drawing/2014/main" id="{22707AE7-77F2-FFE8-178E-3658549C2D53}"/>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35989" y="1539712"/>
            <a:ext cx="1723981" cy="980296"/>
          </a:xfrm>
          <a:prstGeom prst="rect">
            <a:avLst/>
          </a:prstGeom>
          <a:noFill/>
          <a:ln>
            <a:noFill/>
          </a:ln>
          <a:effectLst>
            <a:outerShdw blurRad="50800" dist="38100" algn="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4E587F08-A0F1-8E78-FAE8-A913BEDB288C}"/>
              </a:ext>
            </a:extLst>
          </p:cNvPr>
          <p:cNvSpPr/>
          <p:nvPr/>
        </p:nvSpPr>
        <p:spPr>
          <a:xfrm>
            <a:off x="1596008" y="2873740"/>
            <a:ext cx="1979712" cy="52322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fr-FR" sz="1400" dirty="0">
                <a:solidFill>
                  <a:srgbClr val="000000"/>
                </a:solidFill>
                <a:latin typeface="Calibri" panose="020F0502020204030204" pitchFamily="34" charset="0"/>
                <a:ea typeface="ＭＳ Ｐゴシック" charset="-128"/>
                <a:cs typeface="Calibri" panose="020F0502020204030204" pitchFamily="34" charset="0"/>
              </a:rPr>
              <a:t>R&amp;D on </a:t>
            </a:r>
            <a:r>
              <a:rPr lang="fr-FR" sz="1400" dirty="0" err="1">
                <a:solidFill>
                  <a:srgbClr val="000000"/>
                </a:solidFill>
                <a:latin typeface="Calibri" panose="020F0502020204030204" pitchFamily="34" charset="0"/>
                <a:ea typeface="ＭＳ Ｐゴシック" charset="-128"/>
                <a:cs typeface="Calibri" panose="020F0502020204030204" pitchFamily="34" charset="0"/>
              </a:rPr>
              <a:t>accelerators</a:t>
            </a:r>
            <a:r>
              <a:rPr lang="fr-FR" sz="1400" dirty="0">
                <a:solidFill>
                  <a:srgbClr val="000000"/>
                </a:solidFill>
                <a:latin typeface="Calibri" panose="020F0502020204030204" pitchFamily="34" charset="0"/>
                <a:ea typeface="ＭＳ Ｐゴシック" charset="-128"/>
                <a:cs typeface="Calibri" panose="020F0502020204030204" pitchFamily="34" charset="0"/>
              </a:rPr>
              <a:t> and detectors</a:t>
            </a:r>
          </a:p>
        </p:txBody>
      </p:sp>
      <p:pic>
        <p:nvPicPr>
          <p:cNvPr id="28" name="Image 1" descr="image001">
            <a:extLst>
              <a:ext uri="{FF2B5EF4-FFF2-40B4-BE49-F238E27FC236}">
                <a16:creationId xmlns:a16="http://schemas.microsoft.com/office/drawing/2014/main" id="{D544817E-5F1D-9657-A238-D186D75811A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630255" y="3356775"/>
            <a:ext cx="1911219" cy="157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2A95BC83-AA62-688B-B23B-C53B740997E8}"/>
              </a:ext>
            </a:extLst>
          </p:cNvPr>
          <p:cNvSpPr/>
          <p:nvPr/>
        </p:nvSpPr>
        <p:spPr>
          <a:xfrm>
            <a:off x="2060087" y="6294274"/>
            <a:ext cx="4604312" cy="523220"/>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fr-FR" sz="1400" dirty="0" err="1">
                <a:solidFill>
                  <a:srgbClr val="000000"/>
                </a:solidFill>
                <a:latin typeface="Calibri" panose="020F0502020204030204" pitchFamily="34" charset="0"/>
                <a:ea typeface="ＭＳ Ｐゴシック" charset="-128"/>
                <a:cs typeface="Calibri" panose="020F0502020204030204" pitchFamily="34" charset="0"/>
              </a:rPr>
              <a:t>Industrial</a:t>
            </a:r>
            <a:r>
              <a:rPr lang="fr-FR" sz="1400" dirty="0">
                <a:solidFill>
                  <a:srgbClr val="000000"/>
                </a:solidFill>
                <a:latin typeface="Calibri" panose="020F0502020204030204" pitchFamily="34" charset="0"/>
                <a:ea typeface="ＭＳ Ｐゴシック" charset="-128"/>
                <a:cs typeface="Calibri" panose="020F0502020204030204" pitchFamily="34" charset="0"/>
              </a:rPr>
              <a:t> applications: </a:t>
            </a:r>
            <a:r>
              <a:rPr lang="fr-FR" sz="1400" dirty="0" err="1">
                <a:solidFill>
                  <a:srgbClr val="000000"/>
                </a:solidFill>
                <a:latin typeface="Calibri" panose="020F0502020204030204" pitchFamily="34" charset="0"/>
                <a:ea typeface="ＭＳ Ｐゴシック" charset="-128"/>
                <a:cs typeface="Calibri" panose="020F0502020204030204" pitchFamily="34" charset="0"/>
              </a:rPr>
              <a:t>microporous</a:t>
            </a:r>
            <a:r>
              <a:rPr lang="fr-FR" sz="1400" dirty="0">
                <a:solidFill>
                  <a:srgbClr val="000000"/>
                </a:solidFill>
                <a:latin typeface="Calibri" panose="020F0502020204030204" pitchFamily="34" charset="0"/>
                <a:ea typeface="ＭＳ Ｐゴシック" charset="-128"/>
                <a:cs typeface="Calibri" panose="020F0502020204030204" pitchFamily="34" charset="0"/>
              </a:rPr>
              <a:t> membranes, tests of </a:t>
            </a:r>
            <a:r>
              <a:rPr lang="fr-FR" sz="1400" dirty="0" err="1">
                <a:solidFill>
                  <a:srgbClr val="000000"/>
                </a:solidFill>
                <a:latin typeface="Calibri" panose="020F0502020204030204" pitchFamily="34" charset="0"/>
                <a:ea typeface="ＭＳ Ｐゴシック" charset="-128"/>
                <a:cs typeface="Calibri" panose="020F0502020204030204" pitchFamily="34" charset="0"/>
              </a:rPr>
              <a:t>electronic</a:t>
            </a:r>
            <a:r>
              <a:rPr lang="fr-FR" sz="1400" dirty="0">
                <a:solidFill>
                  <a:srgbClr val="000000"/>
                </a:solidFill>
                <a:latin typeface="Calibri" panose="020F0502020204030204" pitchFamily="34" charset="0"/>
                <a:ea typeface="ＭＳ Ｐゴシック" charset="-128"/>
                <a:cs typeface="Calibri" panose="020F0502020204030204" pitchFamily="34" charset="0"/>
              </a:rPr>
              <a:t> components</a:t>
            </a:r>
          </a:p>
        </p:txBody>
      </p:sp>
      <p:pic>
        <p:nvPicPr>
          <p:cNvPr id="30" name="Image 1" descr="image001">
            <a:extLst>
              <a:ext uri="{FF2B5EF4-FFF2-40B4-BE49-F238E27FC236}">
                <a16:creationId xmlns:a16="http://schemas.microsoft.com/office/drawing/2014/main" id="{77F4A6D9-9757-CEA5-F996-7F8EBD9A780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069733" y="5137357"/>
            <a:ext cx="1423334" cy="114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1" descr="image001">
            <a:extLst>
              <a:ext uri="{FF2B5EF4-FFF2-40B4-BE49-F238E27FC236}">
                <a16:creationId xmlns:a16="http://schemas.microsoft.com/office/drawing/2014/main" id="{42AD77B2-6663-5935-70A9-27F70BF1788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93067" y="5137357"/>
            <a:ext cx="1370286" cy="113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 descr="Résultat de recherche d'images pour &quot;glace de comete&quot;">
            <a:extLst>
              <a:ext uri="{FF2B5EF4-FFF2-40B4-BE49-F238E27FC236}">
                <a16:creationId xmlns:a16="http://schemas.microsoft.com/office/drawing/2014/main" id="{72FFBC78-7DA3-2FCD-A80C-FDD5CF48C88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738509" y="1299570"/>
            <a:ext cx="1693574" cy="1033920"/>
          </a:xfrm>
          <a:prstGeom prst="rect">
            <a:avLst/>
          </a:prstGeom>
          <a:noFill/>
          <a:ln w="9525">
            <a:noFill/>
            <a:miter lim="800000"/>
            <a:headEnd/>
            <a:tailEnd/>
          </a:ln>
        </p:spPr>
      </p:pic>
      <p:sp>
        <p:nvSpPr>
          <p:cNvPr id="3" name="Espace réservé du numéro de diapositive 9">
            <a:extLst>
              <a:ext uri="{FF2B5EF4-FFF2-40B4-BE49-F238E27FC236}">
                <a16:creationId xmlns:a16="http://schemas.microsoft.com/office/drawing/2014/main" id="{A7D515A2-AD4A-4C1F-C2A0-13CF0BCEF1E1}"/>
              </a:ext>
            </a:extLst>
          </p:cNvPr>
          <p:cNvSpPr>
            <a:spLocks noGrp="1"/>
          </p:cNvSpPr>
          <p:nvPr>
            <p:ph type="sldNum" sz="quarter" idx="12"/>
          </p:nvPr>
        </p:nvSpPr>
        <p:spPr>
          <a:xfrm>
            <a:off x="695325" y="6318001"/>
            <a:ext cx="504083" cy="540000"/>
          </a:xfrm>
        </p:spPr>
        <p:txBody>
          <a:bodyPr/>
          <a:lstStyle/>
          <a:p>
            <a:fld id="{94B63599-5DA0-BE42-AE37-88D1760620F1}" type="slidenum">
              <a:rPr lang="fr-FR" smtClean="0"/>
              <a:t>9</a:t>
            </a:fld>
            <a:endParaRPr lang="fr-FR" dirty="0"/>
          </a:p>
        </p:txBody>
      </p:sp>
    </p:spTree>
    <p:extLst>
      <p:ext uri="{BB962C8B-B14F-4D97-AF65-F5344CB8AC3E}">
        <p14:creationId xmlns:p14="http://schemas.microsoft.com/office/powerpoint/2010/main" val="1758819420"/>
      </p:ext>
    </p:extLst>
  </p:cSld>
  <p:clrMapOvr>
    <a:masterClrMapping/>
  </p:clrMapOvr>
</p:sld>
</file>

<file path=ppt/theme/theme1.xml><?xml version="1.0" encoding="utf-8"?>
<a:theme xmlns:a="http://schemas.openxmlformats.org/drawingml/2006/main" name="Thème Office">
  <a:themeElements>
    <a:clrScheme name="GANIL">
      <a:dk1>
        <a:srgbClr val="000000"/>
      </a:dk1>
      <a:lt1>
        <a:srgbClr val="FFFFFF"/>
      </a:lt1>
      <a:dk2>
        <a:srgbClr val="261F4D"/>
      </a:dk2>
      <a:lt2>
        <a:srgbClr val="CACDDE"/>
      </a:lt2>
      <a:accent1>
        <a:srgbClr val="60A3B3"/>
      </a:accent1>
      <a:accent2>
        <a:srgbClr val="ED7D31"/>
      </a:accent2>
      <a:accent3>
        <a:srgbClr val="A5A5A5"/>
      </a:accent3>
      <a:accent4>
        <a:srgbClr val="FFC000"/>
      </a:accent4>
      <a:accent5>
        <a:srgbClr val="5B9BD5"/>
      </a:accent5>
      <a:accent6>
        <a:srgbClr val="70AD47"/>
      </a:accent6>
      <a:hlink>
        <a:srgbClr val="60A3B3"/>
      </a:hlink>
      <a:folHlink>
        <a:srgbClr val="C958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843</TotalTime>
  <Words>3899</Words>
  <Application>Microsoft Office PowerPoint</Application>
  <PresentationFormat>Grand écran</PresentationFormat>
  <Paragraphs>616</Paragraphs>
  <Slides>44</Slides>
  <Notes>4</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44</vt:i4>
      </vt:variant>
    </vt:vector>
  </HeadingPairs>
  <TitlesOfParts>
    <vt:vector size="52" baseType="lpstr">
      <vt:lpstr>ＭＳ Ｐゴシック</vt:lpstr>
      <vt:lpstr>SimSun</vt:lpstr>
      <vt:lpstr>Arial</vt:lpstr>
      <vt:lpstr>Bahnschrift Light</vt:lpstr>
      <vt:lpstr>Calibri</vt:lpstr>
      <vt:lpstr>Times New Roman</vt:lpstr>
      <vt:lpstr>Wingdings</vt:lpstr>
      <vt:lpstr>Thème Office</vt:lpstr>
      <vt:lpstr>Présentation PowerPoint</vt:lpstr>
      <vt:lpstr>Rencontre entreprises@GANIL  Nouveaux fournisseurs, Nouvelles opportunités</vt:lpstr>
      <vt:lpstr>Programme de la matinée</vt:lpstr>
      <vt:lpstr>Programme de la matinée</vt:lpstr>
      <vt:lpstr>Présentation générale du Ganil</vt:lpstr>
      <vt:lpstr>Présentation PowerPoint</vt:lpstr>
      <vt:lpstr>Présentation PowerPoint</vt:lpstr>
      <vt:lpstr>Quelques chiffres</vt:lpstr>
      <vt:lpstr>Une installation de référence pluridisciplinaire</vt:lpstr>
      <vt:lpstr>Présentation PowerPoint</vt:lpstr>
      <vt:lpstr>Présentation PowerPoint</vt:lpstr>
      <vt:lpstr>Enjeux du GANIL pour 2025-2030</vt:lpstr>
      <vt:lpstr>Stratégie 2025-2030 Mise en service complète de SPIRAL2 : S3, DESIR, NEWGAIN Rénovation des cyclotrons : CYREN Projet SAGA pour les applications industrielles (spatiales) Soutien de l’Etat, de la région et des collectivités à hauteur de ~250M€</vt:lpstr>
      <vt:lpstr>Modalités pour accéder en zone INB (Installation Nucléaire de Base</vt:lpstr>
      <vt:lpstr>GANIL : INB et ZRR</vt:lpstr>
      <vt:lpstr>ZRR : Zone à régime restrictif</vt:lpstr>
      <vt:lpstr>Pré-requis pour accéder en INB</vt:lpstr>
      <vt:lpstr>Présentation PowerPoint</vt:lpstr>
      <vt:lpstr>Présentation PowerPoint</vt:lpstr>
      <vt:lpstr>Exemples de prestations </vt:lpstr>
      <vt:lpstr>Présentation PowerPoint</vt:lpstr>
      <vt:lpstr>Présentation PowerPoint</vt:lpstr>
      <vt:lpstr>Présentation PowerPoint</vt:lpstr>
      <vt:lpstr>Présentation PowerPoint</vt:lpstr>
      <vt:lpstr>Présentation des grands projets</vt:lpstr>
      <vt:lpstr>Le GANIL, une installation en constante évolution</vt:lpstr>
      <vt:lpstr>Projet CYREN (RENovations des CYclotrons), les objectifs</vt:lpstr>
      <vt:lpstr>Projet CYREN, les besoins</vt:lpstr>
      <vt:lpstr>Projet CYREN, les besoins</vt:lpstr>
      <vt:lpstr>Projet CYREN, les besoins</vt:lpstr>
      <vt:lpstr>Projet CYREN, les besoins</vt:lpstr>
      <vt:lpstr>Projet SAGA, les objectifs</vt:lpstr>
      <vt:lpstr>Projet SAGA, les besoins</vt:lpstr>
      <vt:lpstr>Projet                        , les objectifs</vt:lpstr>
      <vt:lpstr>Projet                        , les besoins</vt:lpstr>
      <vt:lpstr>Présentation PowerPoint</vt:lpstr>
      <vt:lpstr>Présentation des achats au Ganil</vt:lpstr>
      <vt:lpstr>Les achats au GANIL</vt:lpstr>
      <vt:lpstr>Les achats au GANIL</vt:lpstr>
      <vt:lpstr>Les achats au GANIL</vt:lpstr>
      <vt:lpstr>Les achats au GANIL</vt:lpstr>
      <vt:lpstr>Les achats au GANIL</vt:lpstr>
      <vt:lpstr>Rencontre entreprises@GANIL</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Pupin Stéphanie</dc:creator>
  <cp:lastModifiedBy>Launay Virginie</cp:lastModifiedBy>
  <cp:revision>74</cp:revision>
  <cp:lastPrinted>2026-01-15T16:06:00Z</cp:lastPrinted>
  <dcterms:created xsi:type="dcterms:W3CDTF">2024-02-01T13:48:29Z</dcterms:created>
  <dcterms:modified xsi:type="dcterms:W3CDTF">2026-02-05T10:37:32Z</dcterms:modified>
</cp:coreProperties>
</file>