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552" r:id="rId2"/>
    <p:sldId id="549" r:id="rId3"/>
    <p:sldId id="543" r:id="rId4"/>
    <p:sldId id="553" r:id="rId5"/>
    <p:sldId id="55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cois Richard" initials="F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9204"/>
    <a:srgbClr val="800000"/>
    <a:srgbClr val="002060"/>
    <a:srgbClr val="FF7C80"/>
    <a:srgbClr val="03C0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5859" autoAdjust="0"/>
  </p:normalViewPr>
  <p:slideViewPr>
    <p:cSldViewPr snapToGrid="0">
      <p:cViewPr varScale="1">
        <p:scale>
          <a:sx n="93" d="100"/>
          <a:sy n="93" d="100"/>
        </p:scale>
        <p:origin x="216" y="6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86" y="1435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-2290" y="-9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80AD5A-0816-474A-8F84-24A93FFA0DFF}" type="datetimeFigureOut">
              <a:rPr lang="fr-FR" smtClean="0"/>
              <a:t>15/07/2025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5B2476-472D-4676-82E9-92B12DAE45D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923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6D2F6-90FE-41C9-9CF3-FEACFBFD6A8A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7FFAB0-7E94-4E93-9125-A43D6D89B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07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E4D245-E922-490E-91CD-C5BC51A0A9E4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360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E4D245-E922-490E-91CD-C5BC51A0A9E4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5738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E4D245-E922-490E-91CD-C5BC51A0A9E4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0189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E4D245-E922-490E-91CD-C5BC51A0A9E4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73584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E4D245-E922-490E-91CD-C5BC51A0A9E4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8179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3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3" y="360204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49C6-656B-474F-8189-05286B32DA13}" type="datetime1">
              <a:rPr lang="en-GB" smtClean="0"/>
              <a:t>15/07/2025</a:t>
            </a:fld>
            <a:endParaRPr lang="en-GB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820899" y="6356361"/>
            <a:ext cx="4669971" cy="365125"/>
          </a:xfrm>
        </p:spPr>
        <p:txBody>
          <a:bodyPr/>
          <a:lstStyle/>
          <a:p>
            <a:r>
              <a:rPr lang="nl-NL"/>
              <a:t>F. Richard GDR November 2015</a:t>
            </a:r>
            <a:endParaRPr lang="en-GB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CC52-54C2-4A43-AB59-DB8B18261A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968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6C4D6-1B47-4022-8026-00760D333865}" type="datetime1">
              <a:rPr lang="en-GB" smtClean="0"/>
              <a:t>15/07/2025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F. Richard GDR November 2015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CC52-54C2-4A43-AB59-DB8B18261A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991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7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7"/>
            <a:ext cx="7734299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43819-943B-4FD9-8340-FEE0B19773A4}" type="datetime1">
              <a:rPr lang="en-GB" smtClean="0"/>
              <a:t>15/07/2025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F. Richard GDR November 2015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CC52-54C2-4A43-AB59-DB8B18261A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615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FE6A1-1807-4564-BF54-DB1159F7A395}" type="datetime1">
              <a:rPr lang="en-GB" smtClean="0"/>
              <a:t>15/07/2025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F. Richard GDR November 2015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CC52-54C2-4A43-AB59-DB8B18261A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906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F935-EB10-4A66-8C12-5E7C6CBDAA33}" type="datetime1">
              <a:rPr lang="en-GB" smtClean="0"/>
              <a:t>15/07/2025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F. Richard GDR November 2015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CC52-54C2-4A43-AB59-DB8B18261A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220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D88C7-ED31-4555-9AA2-1F3ED22CC2D4}" type="datetime1">
              <a:rPr lang="en-GB" smtClean="0"/>
              <a:t>15/07/2025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F. Richard GDR November 2015</a:t>
            </a: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CC52-54C2-4A43-AB59-DB8B18261A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595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91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6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FAC0-9A9A-4B72-80BA-829739B98163}" type="datetime1">
              <a:rPr lang="en-GB" smtClean="0"/>
              <a:t>15/07/2025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F. Richard GDR November 2015</a:t>
            </a:r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CC52-54C2-4A43-AB59-DB8B18261A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743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EAC6-5800-4FD6-A6B6-56F6DCB1E4D4}" type="datetime1">
              <a:rPr lang="en-GB" smtClean="0"/>
              <a:t>15/07/2025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F. Richard GDR November 2015</a:t>
            </a: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CC52-54C2-4A43-AB59-DB8B18261A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681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AC5F-25FB-4F53-BB78-140EB35B2163}" type="datetime1">
              <a:rPr lang="en-GB" smtClean="0"/>
              <a:t>15/07/2025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F. Richard GDR November 2015</a:t>
            </a:r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CC52-54C2-4A43-AB59-DB8B18261A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238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3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7554-D574-449A-938A-C510F2BE2146}" type="datetime1">
              <a:rPr lang="en-GB" smtClean="0"/>
              <a:t>15/07/2025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F. Richard GDR November 2015</a:t>
            </a: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CC52-54C2-4A43-AB59-DB8B18261A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140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3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A027-D10B-4746-AB18-9A7901F571E0}" type="datetime1">
              <a:rPr lang="en-GB" smtClean="0"/>
              <a:t>15/07/2025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F. Richard GDR November 2015</a:t>
            </a: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CC52-54C2-4A43-AB59-DB8B18261A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171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3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3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2" y="635636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0CA08-E74A-4F5C-A230-24A2D363FC45}" type="datetime1">
              <a:rPr lang="en-GB" smtClean="0"/>
              <a:t>15/07/2025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3" y="635636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F. Richard GDR November 2015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6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BCC52-54C2-4A43-AB59-DB8B18261A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360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0" y="188829"/>
            <a:ext cx="12192000" cy="692696"/>
          </a:xfrm>
        </p:spPr>
        <p:txBody>
          <a:bodyPr>
            <a:noAutofit/>
          </a:bodyPr>
          <a:lstStyle/>
          <a:p>
            <a:pPr algn="ctr"/>
            <a:r>
              <a:rPr lang="fr-FR" sz="4000" b="1" dirty="0"/>
              <a:t>News, group meeting ‘</a:t>
            </a:r>
            <a:r>
              <a:rPr lang="fr-FR" sz="4000" b="1" dirty="0" err="1"/>
              <a:t>Particles</a:t>
            </a:r>
            <a:r>
              <a:rPr lang="fr-FR" sz="4000" b="1" dirty="0"/>
              <a:t>’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9BCC52-54C2-4A43-AB59-DB8B18261A9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1110564"/>
            <a:ext cx="118872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2200" u="sng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Results of the CNRS Concours 01/06:</a:t>
            </a:r>
            <a:r>
              <a:rPr lang="en-GB" sz="2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Kenneth Long (CMS) accepted the position. Start IP2I Lyon Jan 2026.</a:t>
            </a:r>
          </a:p>
          <a:p>
            <a:pPr marL="342900" indent="-342900">
              <a:buFontTx/>
              <a:buChar char="-"/>
              <a:defRPr/>
            </a:pPr>
            <a:r>
              <a:rPr lang="en-GB" sz="2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 you for your help on filling the </a:t>
            </a:r>
            <a:r>
              <a:rPr lang="en-GB" sz="2200" u="sng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NSIP</a:t>
            </a:r>
            <a:r>
              <a:rPr lang="en-GB" sz="2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table.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2200" u="sng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Request for funding</a:t>
            </a:r>
            <a:r>
              <a:rPr lang="en-GB" sz="2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Fiches DIALOG CMS, FCC, T-MRPC and PICMIC should have been sent to the lab direction (COMET is being finalized)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2200" u="sng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cleaning “week”: </a:t>
            </a:r>
            <a:r>
              <a:rPr lang="en-GB" sz="2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please tell which directory need to be kept! otherwise, we will erase directories of previous collaborators (proposal is to remove if untouched since 2020). See back-up slides for the list.</a:t>
            </a:r>
          </a:p>
          <a:p>
            <a:pPr marL="342900" indent="-342900">
              <a:buFontTx/>
              <a:buChar char="-"/>
              <a:defRPr/>
            </a:pPr>
            <a:r>
              <a:rPr lang="en-GB" sz="2200" u="sng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Today’s talk at Particle group meeting</a:t>
            </a:r>
            <a:r>
              <a:rPr lang="en-GB" sz="2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sz="22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Jie</a:t>
            </a:r>
            <a:r>
              <a:rPr lang="en-GB" sz="2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Xiao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GB" sz="22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GB" sz="2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CMS:</a:t>
            </a:r>
          </a:p>
          <a:p>
            <a:pPr marL="342900" indent="-342900">
              <a:buFontTx/>
              <a:buChar char="-"/>
              <a:defRPr/>
            </a:pPr>
            <a:r>
              <a:rPr lang="en-GB" sz="2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News: CMS Spokesperson </a:t>
            </a:r>
            <a:r>
              <a:rPr lang="en-FR" sz="2200" u="sng" dirty="0"/>
              <a:t>Gautier Hamel de Monchenault</a:t>
            </a:r>
            <a:r>
              <a:rPr lang="en-GB" sz="2200" u="sng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nominated as CERN Director for Research and Computing </a:t>
            </a:r>
            <a:r>
              <a:rPr lang="en-GB" sz="2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the period 2026–2030</a:t>
            </a:r>
          </a:p>
          <a:p>
            <a:pPr marL="342900" indent="-342900">
              <a:buFontTx/>
              <a:buChar char="-"/>
              <a:defRPr/>
            </a:pPr>
            <a:r>
              <a:rPr lang="en-GB" sz="2200" u="sng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CMS week 2026 vote:</a:t>
            </a:r>
            <a:r>
              <a:rPr lang="en-GB" sz="2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Mexico was selected at the 2</a:t>
            </a:r>
            <a:r>
              <a:rPr lang="en-GB" sz="2200" baseline="30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GB" sz="2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round against CERN.</a:t>
            </a:r>
          </a:p>
          <a:p>
            <a:pPr marL="342900" indent="-342900">
              <a:buFontTx/>
              <a:buChar char="-"/>
              <a:defRPr/>
            </a:pPr>
            <a:r>
              <a:rPr lang="en-GB" sz="2200" u="sng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Lyon pledges on CMS central shifts</a:t>
            </a:r>
            <a:r>
              <a:rPr lang="en-GB" sz="2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We are reaching pledged/expected = 0,84. Thank you so much to all the shifters! However a little help is still needed to reach our quota!</a:t>
            </a:r>
          </a:p>
        </p:txBody>
      </p:sp>
    </p:spTree>
    <p:extLst>
      <p:ext uri="{BB962C8B-B14F-4D97-AF65-F5344CB8AC3E}">
        <p14:creationId xmlns:p14="http://schemas.microsoft.com/office/powerpoint/2010/main" val="3774802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0" y="378113"/>
            <a:ext cx="12192000" cy="692696"/>
          </a:xfrm>
        </p:spPr>
        <p:txBody>
          <a:bodyPr>
            <a:noAutofit/>
          </a:bodyPr>
          <a:lstStyle/>
          <a:p>
            <a:pPr algn="ctr"/>
            <a:r>
              <a:rPr lang="fr-FR" sz="4000" b="1" dirty="0" err="1"/>
              <a:t>Upcoming</a:t>
            </a:r>
            <a:r>
              <a:rPr lang="fr-FR" sz="4000" b="1" dirty="0"/>
              <a:t> </a:t>
            </a:r>
            <a:r>
              <a:rPr lang="fr-FR" sz="4000" b="1" dirty="0" err="1"/>
              <a:t>events</a:t>
            </a:r>
            <a:r>
              <a:rPr lang="fr-FR" sz="4000" b="1" dirty="0"/>
              <a:t> and deadlines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9BCC52-54C2-4A43-AB59-DB8B18261A9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6115E9-60A7-73C2-4BFC-CDEE5A651F54}"/>
              </a:ext>
            </a:extLst>
          </p:cNvPr>
          <p:cNvSpPr txBox="1"/>
          <p:nvPr/>
        </p:nvSpPr>
        <p:spPr>
          <a:xfrm>
            <a:off x="736921" y="1407829"/>
            <a:ext cx="10718158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FR" sz="2000" dirty="0"/>
              <a:t>❑ July 14-18 : Tracker week, Colmar</a:t>
            </a:r>
          </a:p>
          <a:p>
            <a:r>
              <a:rPr lang="en-FR" sz="2000" dirty="0"/>
              <a:t>❑ July 15-17 : Higgs Hunting, Paris</a:t>
            </a:r>
          </a:p>
          <a:p>
            <a:r>
              <a:rPr lang="en-FR" sz="2000" dirty="0"/>
              <a:t>❑ July </a:t>
            </a:r>
            <a:r>
              <a:rPr lang="en-GB" sz="2000" dirty="0"/>
              <a:t>21-27 : Workshop FCPPL, </a:t>
            </a:r>
            <a:r>
              <a:rPr lang="en-GB" sz="2000" dirty="0" err="1"/>
              <a:t>Qinddao</a:t>
            </a:r>
            <a:r>
              <a:rPr lang="en-GB" sz="2000" dirty="0"/>
              <a:t> (China)</a:t>
            </a:r>
            <a:endParaRPr lang="en-FR" sz="2000" dirty="0"/>
          </a:p>
          <a:p>
            <a:r>
              <a:rPr lang="en-FR" sz="2000" dirty="0"/>
              <a:t>❑ Sept 21-26: TOP 2025, Korea</a:t>
            </a:r>
          </a:p>
          <a:p>
            <a:r>
              <a:rPr lang="en-FR" sz="2000" dirty="0"/>
              <a:t>❑ Sept </a:t>
            </a:r>
            <a:r>
              <a:rPr lang="en-GB" sz="2000" dirty="0"/>
              <a:t>16-19: DRD6 Collaboration Meeting, Ancona (Italy)</a:t>
            </a:r>
            <a:endParaRPr lang="en-FR" sz="2000" dirty="0"/>
          </a:p>
          <a:p>
            <a:r>
              <a:rPr lang="en-FR" sz="2000" dirty="0"/>
              <a:t>❑ Sept 29-Oct 3: CMS week, CERN</a:t>
            </a:r>
          </a:p>
          <a:p>
            <a:r>
              <a:rPr lang="en-FR" sz="2000" dirty="0"/>
              <a:t>❑ Oct 10: IP2I séminaire Marianne Van Panhuys, LHC epistemology</a:t>
            </a:r>
          </a:p>
          <a:p>
            <a:r>
              <a:rPr lang="en-FR" sz="2000" dirty="0"/>
              <a:t>❑ Oct 13-17: CMS DAS school, DESY</a:t>
            </a:r>
          </a:p>
          <a:p>
            <a:r>
              <a:rPr lang="en-FR" sz="2000" dirty="0"/>
              <a:t>❑ Oct </a:t>
            </a:r>
            <a:r>
              <a:rPr lang="en-GB" sz="2000" dirty="0"/>
              <a:t>20-24: LCWS 2025, Valencia (Spain)</a:t>
            </a:r>
          </a:p>
          <a:p>
            <a:r>
              <a:rPr lang="en-FR" sz="2000" dirty="0"/>
              <a:t>❑ Oct </a:t>
            </a:r>
            <a:r>
              <a:rPr lang="en-GB" sz="2000" dirty="0"/>
              <a:t>24: PhD </a:t>
            </a:r>
            <a:r>
              <a:rPr lang="en-GB" sz="2000" dirty="0" err="1"/>
              <a:t>defense</a:t>
            </a:r>
            <a:r>
              <a:rPr lang="en-GB" sz="2000" dirty="0"/>
              <a:t> David Amram</a:t>
            </a:r>
            <a:endParaRPr lang="en-FR" sz="2000" dirty="0"/>
          </a:p>
          <a:p>
            <a:r>
              <a:rPr lang="en-FR" sz="2000" dirty="0"/>
              <a:t>❑ Nov 3-7: CMS Tracker week, CERN</a:t>
            </a:r>
          </a:p>
          <a:p>
            <a:r>
              <a:rPr lang="en-FR" sz="2000" dirty="0"/>
              <a:t>❑ Nov 4: PhD defense Elise Jourd’huy</a:t>
            </a:r>
          </a:p>
          <a:p>
            <a:r>
              <a:rPr lang="en-FR" sz="2000" dirty="0"/>
              <a:t>❑ Dec 8-12: CMS week, Korea</a:t>
            </a:r>
          </a:p>
          <a:p>
            <a:endParaRPr lang="en-FR" sz="2000" dirty="0"/>
          </a:p>
          <a:p>
            <a:r>
              <a:rPr lang="en-FR" sz="2000" dirty="0"/>
              <a:t>Visit of </a:t>
            </a:r>
            <a:r>
              <a:rPr lang="en-GB" sz="2000" dirty="0"/>
              <a:t>Gautier Hamel de </a:t>
            </a:r>
            <a:r>
              <a:rPr lang="en-GB" sz="2000" dirty="0" err="1"/>
              <a:t>Monchenault</a:t>
            </a:r>
            <a:r>
              <a:rPr lang="en-GB" sz="2000" dirty="0"/>
              <a:t> </a:t>
            </a:r>
            <a:r>
              <a:rPr lang="en-FR" sz="2000" dirty="0"/>
              <a:t>expected in Fall, for a Colloquium on the history of particle physics + visiting Tracker installations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015E4C-121F-08B5-903C-6ED3A39302B1}"/>
              </a:ext>
            </a:extLst>
          </p:cNvPr>
          <p:cNvSpPr txBox="1"/>
          <p:nvPr/>
        </p:nvSpPr>
        <p:spPr>
          <a:xfrm>
            <a:off x="8033006" y="2468479"/>
            <a:ext cx="30921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FR" sz="1800" dirty="0">
                <a:solidFill>
                  <a:srgbClr val="FF0000"/>
                </a:solidFill>
              </a:rPr>
              <a:t>Many more events</a:t>
            </a:r>
          </a:p>
        </p:txBody>
      </p:sp>
    </p:spTree>
    <p:extLst>
      <p:ext uri="{BB962C8B-B14F-4D97-AF65-F5344CB8AC3E}">
        <p14:creationId xmlns:p14="http://schemas.microsoft.com/office/powerpoint/2010/main" val="3039057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0" y="378113"/>
            <a:ext cx="12192000" cy="692696"/>
          </a:xfrm>
        </p:spPr>
        <p:txBody>
          <a:bodyPr>
            <a:noAutofit/>
          </a:bodyPr>
          <a:lstStyle/>
          <a:p>
            <a:pPr algn="ctr"/>
            <a:r>
              <a:rPr lang="fr-FR" sz="4000" b="1" dirty="0"/>
              <a:t>News on </a:t>
            </a:r>
            <a:r>
              <a:rPr lang="fr-FR" sz="4000" b="1" dirty="0" err="1"/>
              <a:t>our</a:t>
            </a:r>
            <a:r>
              <a:rPr lang="fr-FR" sz="4000" b="1" dirty="0"/>
              <a:t> </a:t>
            </a:r>
            <a:r>
              <a:rPr lang="fr-FR" sz="4000" b="1" dirty="0" err="1"/>
              <a:t>activities</a:t>
            </a:r>
            <a:r>
              <a:rPr lang="fr-FR" sz="4000" b="1" dirty="0"/>
              <a:t> (tour de table)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9BCC52-54C2-4A43-AB59-DB8B18261A9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3119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0" y="378113"/>
            <a:ext cx="12192000" cy="692696"/>
          </a:xfrm>
        </p:spPr>
        <p:txBody>
          <a:bodyPr>
            <a:noAutofit/>
          </a:bodyPr>
          <a:lstStyle/>
          <a:p>
            <a:pPr algn="ctr"/>
            <a:r>
              <a:rPr lang="fr-FR" sz="4000" b="1" dirty="0"/>
              <a:t>Back-up slides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9BCC52-54C2-4A43-AB59-DB8B18261A9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8312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0" y="378113"/>
            <a:ext cx="12192000" cy="692696"/>
          </a:xfrm>
        </p:spPr>
        <p:txBody>
          <a:bodyPr>
            <a:noAutofit/>
          </a:bodyPr>
          <a:lstStyle/>
          <a:p>
            <a:pPr algn="ctr"/>
            <a:r>
              <a:rPr lang="fr-FR" sz="4000" b="1" dirty="0"/>
              <a:t>Back-up slides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9BCC52-54C2-4A43-AB59-DB8B18261A9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F22F5D-31FB-E395-7AF1-E063E8F171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7769" y="1018434"/>
            <a:ext cx="4196461" cy="510239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CA0F8DB-99DF-F27C-D808-048A2817C6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9" y="1032290"/>
            <a:ext cx="3760725" cy="3512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9FF7A5D-DE36-16D7-8040-B3D74AE782A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94229" y="1001533"/>
            <a:ext cx="3914641" cy="543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394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172958</TotalTime>
  <Words>364</Words>
  <Application>Microsoft Macintosh PowerPoint</Application>
  <PresentationFormat>Widescreen</PresentationFormat>
  <Paragraphs>41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News, group meeting ‘Particles’</vt:lpstr>
      <vt:lpstr>Upcoming events and deadlines</vt:lpstr>
      <vt:lpstr>News on our activities (tour de table)</vt:lpstr>
      <vt:lpstr>Back-up slides</vt:lpstr>
      <vt:lpstr>Back-up slides</vt:lpstr>
    </vt:vector>
  </TitlesOfParts>
  <Company>CNRS/LAL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Diboson at LHC ?</dc:title>
  <dc:creator>Francois Richard</dc:creator>
  <cp:lastModifiedBy>nchanon</cp:lastModifiedBy>
  <cp:revision>3655</cp:revision>
  <cp:lastPrinted>2024-06-05T12:01:16Z</cp:lastPrinted>
  <dcterms:created xsi:type="dcterms:W3CDTF">2015-06-25T13:12:30Z</dcterms:created>
  <dcterms:modified xsi:type="dcterms:W3CDTF">2025-07-16T13:11:50Z</dcterms:modified>
</cp:coreProperties>
</file>