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</p:sldMasterIdLst>
  <p:notesMasterIdLst>
    <p:notesMasterId r:id="rId37"/>
  </p:notesMasterIdLst>
  <p:sldIdLst>
    <p:sldId id="438" r:id="rId3"/>
    <p:sldId id="4707" r:id="rId4"/>
    <p:sldId id="4702" r:id="rId5"/>
    <p:sldId id="2945" r:id="rId6"/>
    <p:sldId id="4692" r:id="rId7"/>
    <p:sldId id="388" r:id="rId8"/>
    <p:sldId id="2943" r:id="rId9"/>
    <p:sldId id="4705" r:id="rId10"/>
    <p:sldId id="4704" r:id="rId11"/>
    <p:sldId id="4703" r:id="rId12"/>
    <p:sldId id="4694" r:id="rId13"/>
    <p:sldId id="4708" r:id="rId14"/>
    <p:sldId id="4690" r:id="rId15"/>
    <p:sldId id="259" r:id="rId16"/>
    <p:sldId id="1736" r:id="rId17"/>
    <p:sldId id="4260" r:id="rId18"/>
    <p:sldId id="4682" r:id="rId19"/>
    <p:sldId id="257" r:id="rId20"/>
    <p:sldId id="4693" r:id="rId21"/>
    <p:sldId id="258" r:id="rId22"/>
    <p:sldId id="4700" r:id="rId23"/>
    <p:sldId id="4691" r:id="rId24"/>
    <p:sldId id="4709" r:id="rId25"/>
    <p:sldId id="260" r:id="rId26"/>
    <p:sldId id="261" r:id="rId27"/>
    <p:sldId id="262" r:id="rId28"/>
    <p:sldId id="275" r:id="rId29"/>
    <p:sldId id="4698" r:id="rId30"/>
    <p:sldId id="4697" r:id="rId31"/>
    <p:sldId id="4699" r:id="rId32"/>
    <p:sldId id="4706" r:id="rId33"/>
    <p:sldId id="3282" r:id="rId34"/>
    <p:sldId id="291" r:id="rId35"/>
    <p:sldId id="4710" r:id="rId36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250"/>
  </p:normalViewPr>
  <p:slideViewPr>
    <p:cSldViewPr snapToGrid="0" snapToObjects="1">
      <p:cViewPr varScale="1">
        <p:scale>
          <a:sx n="109" d="100"/>
          <a:sy n="109" d="100"/>
        </p:scale>
        <p:origin x="20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 w="47625"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E4-5944-A9A9-4337C1B3C864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38100"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E4-5944-A9A9-4337C1B3C864}"/>
              </c:ext>
            </c:extLst>
          </c:dPt>
          <c:dPt>
            <c:idx val="2"/>
            <c:bubble3D val="0"/>
            <c:explosion val="12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E4-5944-A9A9-4337C1B3C864}"/>
              </c:ext>
            </c:extLst>
          </c:dPt>
          <c:dLbls>
            <c:dLbl>
              <c:idx val="0"/>
              <c:layout>
                <c:manualLayout>
                  <c:x val="1.8808791084336911E-2"/>
                  <c:y val="7.6970562014987325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846A90-EB65-8145-BC46-000142540EA4}" type="CATEGORYNAME">
                      <a:rPr lang="en-US" smtClean="0"/>
                      <a:pPr>
                        <a:defRPr/>
                      </a:pPr>
                      <a:t>[CATEGORY NAME]</a:t>
                    </a:fld>
                    <a:endParaRPr lang="en-FR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5065182465165"/>
                      <c:h val="0.215972249423038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2E4-5944-A9A9-4337C1B3C864}"/>
                </c:ext>
              </c:extLst>
            </c:dLbl>
            <c:dLbl>
              <c:idx val="1"/>
              <c:layout>
                <c:manualLayout>
                  <c:x val="0.14835499306322378"/>
                  <c:y val="4.0626268102035091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546EAE-43C7-494B-9FF3-A474EBD04B73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B8127D70-D032-224A-8DF4-943D1D109DCF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704890445398392"/>
                      <c:h val="8.73519601038453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2E4-5944-A9A9-4337C1B3C864}"/>
                </c:ext>
              </c:extLst>
            </c:dLbl>
            <c:dLbl>
              <c:idx val="2"/>
              <c:layout>
                <c:manualLayout>
                  <c:x val="3.4770079167046629E-2"/>
                  <c:y val="-0.1010672728533665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Visible  Universe  </a:t>
                    </a:r>
                    <a:fld id="{D2F3DD8A-B3D8-B64A-A043-191CCD41DCC8}" type="PERCENTAGE">
                      <a:rPr lang="en-US" sz="1800"/>
                      <a:pPr>
                        <a:defRPr sz="1800"/>
                      </a:pPr>
                      <a:t>[PERCENTAGE]</a:t>
                    </a:fld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452692685521263"/>
                      <c:h val="0.1068709144718109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2E4-5944-A9A9-4337C1B3C86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Sheet1!$A$1:$A$3</c:f>
              <c:strCache>
                <c:ptCount val="3"/>
                <c:pt idx="0">
                  <c:v>Dark Matter</c:v>
                </c:pt>
                <c:pt idx="1">
                  <c:v>Dark Energy</c:v>
                </c:pt>
                <c:pt idx="2">
                  <c:v>Atoms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24</c:v>
                </c:pt>
                <c:pt idx="1">
                  <c:v>71.400000000000006</c:v>
                </c:pt>
                <c:pt idx="2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E4-5944-A9A9-4337C1B3C86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/>
      </a:pPr>
      <a:endParaRPr lang="en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95521-6AAD-BB49-A4B0-AB8BEFF6B3BB}" type="datetimeFigureOut">
              <a:rPr lang="en-FR" smtClean="0"/>
              <a:t>03/07/2025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8D527-9929-0C4F-A3B1-527398504B9C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8515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B45D8-6FF4-8A4C-9937-2BAD7338C105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878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Groupe          Evaluation AERES          13-14 janvier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37146-BC50-2543-8F6F-3277818D8DD6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0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8D527-9929-0C4F-A3B1-527398504B9C}" type="slidenum">
              <a:rPr lang="en-FR" smtClean="0"/>
              <a:t>10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936022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8D527-9929-0C4F-A3B1-527398504B9C}" type="slidenum">
              <a:rPr lang="en-FR" smtClean="0"/>
              <a:t>33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9261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E07A5F-A5CE-B742-8037-959192DD7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27425"/>
            <a:ext cx="914400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FR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F48C0F3-514B-C74E-9C08-AFAEA8A4B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48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fr-FR" dirty="0"/>
              <a:t>04/07/2025</a:t>
            </a:r>
            <a:endParaRPr lang="en-FR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EA15938-3706-8F43-852D-8313ADE5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58487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GB" b="1" dirty="0"/>
              <a:t>C. Diaconu </a:t>
            </a:r>
            <a:r>
              <a:rPr lang="en-GB" dirty="0"/>
              <a:t>|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CPPM CNRS/IN2P3 and Aix-Marseille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84347E2-D053-5A43-BD77-A8F7BCABA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2002" y="644070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FAA3337A-AF60-F144-9152-058D9AF5F1DA}" type="slidenum">
              <a:rPr lang="en-FR" smtClean="0"/>
              <a:pPr/>
              <a:t>‹#›</a:t>
            </a:fld>
            <a:endParaRPr lang="en-FR" dirty="0"/>
          </a:p>
        </p:txBody>
      </p:sp>
      <p:sp>
        <p:nvSpPr>
          <p:cNvPr id="13" name="Espace réservé du titre 10">
            <a:extLst>
              <a:ext uri="{FF2B5EF4-FFF2-40B4-BE49-F238E27FC236}">
                <a16:creationId xmlns:a16="http://schemas.microsoft.com/office/drawing/2014/main" id="{1FEA79BE-C977-6743-B5C5-BB57B74300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78040" y="1242646"/>
            <a:ext cx="10435920" cy="201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ctr">
              <a:defRPr sz="4400" b="1">
                <a:solidFill>
                  <a:srgbClr val="0070C0"/>
                </a:solidFill>
                <a:latin typeface="+mn-lt"/>
              </a:defRPr>
            </a:lvl1pPr>
          </a:lstStyle>
          <a:p>
            <a:pPr lvl="0"/>
            <a:r>
              <a:rPr lang="fr-FR" alt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1081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0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3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10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81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64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05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0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21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2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C4D5-D6E2-C145-A152-A488C1FCA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F5A63-B9B4-2448-B922-C1054BF22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DFDBC0-588A-2649-85CC-3AC6A751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48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fr-FR" dirty="0"/>
              <a:t>04/07/2025</a:t>
            </a:r>
            <a:endParaRPr lang="en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F9F575E-30F5-2945-93C7-210525CB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58487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GB" b="1" dirty="0"/>
              <a:t>C. Diaconu </a:t>
            </a:r>
            <a:r>
              <a:rPr lang="en-GB" dirty="0"/>
              <a:t>|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CPPM CNRS/IN2P3 and Aix-Marseille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040EC6E-8523-6444-9E76-93ADFEA9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2002" y="644070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FAA3337A-AF60-F144-9152-058D9AF5F1DA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7770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9708DC-1677-354B-913D-7205FDCC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48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fr-FR" dirty="0"/>
              <a:t>04/07/2025</a:t>
            </a:r>
            <a:endParaRPr lang="en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F8D4E6-9C60-894B-A7A8-B81593551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58487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GB" b="1" dirty="0"/>
              <a:t>C. Diaconu </a:t>
            </a:r>
            <a:r>
              <a:rPr lang="en-GB" dirty="0"/>
              <a:t>|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CPPM CNRS/IN2P3 and Aix-Marseille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3A8C1C-125B-9547-909C-6552426CA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2002" y="644070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FAA3337A-AF60-F144-9152-058D9AF5F1DA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0838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72C9B53-389F-3244-8AF9-8ACFBFB8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48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fr-FR" dirty="0"/>
              <a:t>04/07/2025</a:t>
            </a:r>
            <a:endParaRPr lang="en-FR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5B12B4-0ABE-B842-8A7D-CD18F007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58487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GB" b="1" dirty="0"/>
              <a:t>C. Diaconu </a:t>
            </a:r>
            <a:r>
              <a:rPr lang="en-GB" dirty="0"/>
              <a:t>|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CPPM CNRS/IN2P3 and Aix-Marseille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493BE6-C79A-FD48-A024-C457DEEF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2002" y="644070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FAA3337A-AF60-F144-9152-058D9AF5F1DA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04094676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31372" y="908720"/>
            <a:ext cx="5512228" cy="55446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0070C0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00B0F0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chemeClr val="accent3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chemeClr val="accent4">
                    <a:lumMod val="7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431372" y="83843"/>
            <a:ext cx="11329259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r-FR" altLang="fr-FR" dirty="0"/>
              <a:t>Modifiez le style du titre</a:t>
            </a:r>
          </a:p>
        </p:txBody>
      </p:sp>
      <p:pic>
        <p:nvPicPr>
          <p:cNvPr id="12" name="Picture Placeholder 39">
            <a:extLst>
              <a:ext uri="{FF2B5EF4-FFF2-40B4-BE49-F238E27FC236}">
                <a16:creationId xmlns:a16="http://schemas.microsoft.com/office/drawing/2014/main" id="{E1C843E8-97CA-C84A-A805-5591EE991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29407" y="20887"/>
            <a:ext cx="635795" cy="741681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328CDBE-C1A9-884D-9436-FB1ED017F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48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fr-FR" dirty="0"/>
              <a:t>04/07/2025</a:t>
            </a:r>
            <a:endParaRPr lang="en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A1D671-07FE-5545-A13D-092D8281C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58487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GB" b="1" dirty="0"/>
              <a:t>C. Diaconu </a:t>
            </a:r>
            <a:r>
              <a:rPr lang="en-GB" dirty="0"/>
              <a:t>|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CPPM CNRS/IN2P3 and Aix-Marseille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08FE1C-8E62-204A-822C-D93A78E9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2002" y="644070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FAA3337A-AF60-F144-9152-058D9AF5F1DA}" type="slidenum">
              <a:rPr lang="en-FR" smtClean="0"/>
              <a:pPr/>
              <a:t>‹#›</a:t>
            </a:fld>
            <a:endParaRPr lang="en-FR" dirty="0"/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E4B9358E-F3EE-D041-BC60-F8ABBFAFD2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5076" y="908720"/>
            <a:ext cx="5512228" cy="55446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0070C0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00B0F0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chemeClr val="accent3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chemeClr val="accent4">
                    <a:lumMod val="7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33241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431372" y="908720"/>
            <a:ext cx="11329259" cy="55446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D84800"/>
              </a:buClr>
              <a:defRPr sz="2400" b="0">
                <a:solidFill>
                  <a:srgbClr val="1F497D"/>
                </a:solidFill>
                <a:latin typeface="Helvetica Neue"/>
                <a:cs typeface="Helvetica Neue"/>
              </a:defRPr>
            </a:lvl1pPr>
            <a:lvl2pPr>
              <a:buClr>
                <a:srgbClr val="D84800"/>
              </a:buClr>
              <a:defRPr sz="2000">
                <a:solidFill>
                  <a:srgbClr val="0070C0"/>
                </a:solidFill>
                <a:latin typeface="Helvetica Neue"/>
                <a:cs typeface="Helvetica Neue"/>
              </a:defRPr>
            </a:lvl2pPr>
            <a:lvl3pPr>
              <a:buClr>
                <a:srgbClr val="D84800"/>
              </a:buClr>
              <a:defRPr sz="1800">
                <a:solidFill>
                  <a:srgbClr val="00B0F0"/>
                </a:solidFill>
                <a:latin typeface="Helvetica Neue"/>
                <a:cs typeface="Helvetica Neue"/>
              </a:defRPr>
            </a:lvl3pPr>
            <a:lvl4pPr>
              <a:buClr>
                <a:srgbClr val="D84800"/>
              </a:buClr>
              <a:defRPr sz="1600">
                <a:solidFill>
                  <a:schemeClr val="accent3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rgbClr val="D84800"/>
              </a:buClr>
              <a:defRPr sz="1400">
                <a:solidFill>
                  <a:schemeClr val="accent4">
                    <a:lumMod val="7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9" name="Espace réservé du titre 10"/>
          <p:cNvSpPr>
            <a:spLocks noGrp="1"/>
          </p:cNvSpPr>
          <p:nvPr>
            <p:ph type="title"/>
          </p:nvPr>
        </p:nvSpPr>
        <p:spPr bwMode="auto">
          <a:xfrm>
            <a:off x="431372" y="83843"/>
            <a:ext cx="11329259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fr-FR" altLang="fr-FR" dirty="0"/>
              <a:t>Modifiez le style du titre</a:t>
            </a:r>
          </a:p>
        </p:txBody>
      </p:sp>
      <p:pic>
        <p:nvPicPr>
          <p:cNvPr id="12" name="Picture Placeholder 39">
            <a:extLst>
              <a:ext uri="{FF2B5EF4-FFF2-40B4-BE49-F238E27FC236}">
                <a16:creationId xmlns:a16="http://schemas.microsoft.com/office/drawing/2014/main" id="{E1C843E8-97CA-C84A-A805-5591EE9913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29407" y="20887"/>
            <a:ext cx="635795" cy="741681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328CDBE-C1A9-884D-9436-FB1ED017F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58487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 b="1"/>
            </a:lvl1pPr>
          </a:lstStyle>
          <a:p>
            <a:r>
              <a:rPr lang="fr-FR" dirty="0"/>
              <a:t>04/07/2025</a:t>
            </a:r>
            <a:endParaRPr lang="en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A1D671-07FE-5545-A13D-092D8281C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6584877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GB" b="1" dirty="0"/>
              <a:t>C. Diaconu </a:t>
            </a:r>
            <a:r>
              <a:rPr lang="en-GB" dirty="0"/>
              <a:t>|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CPPM CNRS/IN2P3 and Aix-Marseille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B08FE1C-8E62-204A-822C-D93A78E9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2002" y="644070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 b="1"/>
            </a:lvl1pPr>
          </a:lstStyle>
          <a:p>
            <a:fld id="{FAA3337A-AF60-F144-9152-058D9AF5F1DA}" type="slidenum">
              <a:rPr lang="en-FR" smtClean="0"/>
              <a:pPr/>
              <a:t>‹#›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65573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uverture trame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02B0362-72D9-E77F-74B8-BDD900A34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3752" y="-501"/>
            <a:ext cx="8328248" cy="6858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5A5ED2-09F4-3A4F-29F2-69FA38E7DDF6}"/>
              </a:ext>
            </a:extLst>
          </p:cNvPr>
          <p:cNvSpPr/>
          <p:nvPr userDrawn="1"/>
        </p:nvSpPr>
        <p:spPr>
          <a:xfrm>
            <a:off x="4655840" y="5085184"/>
            <a:ext cx="7536160" cy="1296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2832"/>
          <a:stretch/>
        </p:blipFill>
        <p:spPr>
          <a:xfrm>
            <a:off x="0" y="-501"/>
            <a:ext cx="6531605" cy="7052311"/>
          </a:xfrm>
          <a:prstGeom prst="rect">
            <a:avLst/>
          </a:prstGeom>
        </p:spPr>
      </p:pic>
      <p:sp>
        <p:nvSpPr>
          <p:cNvPr id="16" name="Espace réservé du titre 1">
            <a:extLst>
              <a:ext uri="{FF2B5EF4-FFF2-40B4-BE49-F238E27FC236}">
                <a16:creationId xmlns:a16="http://schemas.microsoft.com/office/drawing/2014/main" id="{0713705B-5073-A3A8-7F11-ADCE02A63EDB}"/>
              </a:ext>
            </a:extLst>
          </p:cNvPr>
          <p:cNvSpPr txBox="1">
            <a:spLocks/>
          </p:cNvSpPr>
          <p:nvPr userDrawn="1"/>
        </p:nvSpPr>
        <p:spPr>
          <a:xfrm>
            <a:off x="479425" y="3564627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1ADB2D1D-1287-FEEC-BE39-688D34E27AC8}"/>
              </a:ext>
            </a:extLst>
          </p:cNvPr>
          <p:cNvSpPr txBox="1">
            <a:spLocks/>
          </p:cNvSpPr>
          <p:nvPr userDrawn="1"/>
        </p:nvSpPr>
        <p:spPr>
          <a:xfrm>
            <a:off x="479425" y="3722282"/>
            <a:ext cx="5616575" cy="747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i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4AFA88FC-14A0-F865-9691-C00424D9F188}"/>
              </a:ext>
            </a:extLst>
          </p:cNvPr>
          <p:cNvSpPr txBox="1">
            <a:spLocks/>
          </p:cNvSpPr>
          <p:nvPr userDrawn="1"/>
        </p:nvSpPr>
        <p:spPr>
          <a:xfrm>
            <a:off x="407210" y="5897267"/>
            <a:ext cx="4871589" cy="859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79424" y="4869200"/>
            <a:ext cx="5616575" cy="8599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760"/>
              </a:lnSpc>
              <a:buNone/>
              <a:defRPr sz="1800" b="1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A516C33-8358-C1A9-53E5-14770CC3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324866"/>
            <a:ext cx="5616575" cy="12961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5480"/>
              </a:lnSpc>
              <a:defRPr sz="5400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5E63EBFD-DFB5-2DDC-0982-365D8AA4103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74857" y="5237251"/>
            <a:ext cx="843427" cy="983893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IBM Plex Sans Medium" panose="020B05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Logo laboratoire</a:t>
            </a:r>
          </a:p>
        </p:txBody>
      </p:sp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B2801F1A-555C-FAEA-8674-CAB6B43518C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44927" y="5222421"/>
            <a:ext cx="844210" cy="983893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IBM Plex Sans Medium" panose="020B05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Logo tutelle</a:t>
            </a:r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1E8B0170-4788-927D-2BC3-93CBF293D3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940580" y="5222421"/>
            <a:ext cx="844210" cy="965471"/>
          </a:xfrm>
          <a:prstGeom prst="rect">
            <a:avLst/>
          </a:prstGeom>
          <a:noFill/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accent1"/>
                </a:solidFill>
                <a:latin typeface="IBM Plex Sans Medium" panose="020B05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Logo tutelle</a:t>
            </a:r>
          </a:p>
        </p:txBody>
      </p:sp>
    </p:spTree>
    <p:extLst>
      <p:ext uri="{BB962C8B-B14F-4D97-AF65-F5344CB8AC3E}">
        <p14:creationId xmlns:p14="http://schemas.microsoft.com/office/powerpoint/2010/main" val="3932333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2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5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9">
            <a:extLst>
              <a:ext uri="{FF2B5EF4-FFF2-40B4-BE49-F238E27FC236}">
                <a16:creationId xmlns:a16="http://schemas.microsoft.com/office/drawing/2014/main" id="{23D61F6D-A87B-A94D-B1D2-600EF5A5423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29407" y="20887"/>
            <a:ext cx="635795" cy="74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6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76" r:id="rId5"/>
    <p:sldLayoutId id="2147483674" r:id="rId6"/>
    <p:sldLayoutId id="214748367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8B9C2-DF92-CC40-B7AD-3DFBB42A6CB3}" type="datetimeFigureOut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3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strategyupdate.web.cern.ch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4662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physicsworld.com/a/an-unelementary-affair-150-years-of-the-periodic-table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2">
            <a:extLst>
              <a:ext uri="{FF2B5EF4-FFF2-40B4-BE49-F238E27FC236}">
                <a16:creationId xmlns:a16="http://schemas.microsoft.com/office/drawing/2014/main" id="{321A1D79-0897-3E4F-B533-E39E39C21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595959"/>
                </a:solidFill>
                <a:latin typeface="Arial" panose="020B0604020202020204" pitchFamily="34" charset="0"/>
              </a:rPr>
              <a:t>Cristinel Diaconu</a:t>
            </a:r>
          </a:p>
          <a:p>
            <a:r>
              <a:rPr lang="en-GB" dirty="0">
                <a:solidFill>
                  <a:srgbClr val="595959"/>
                </a:solidFill>
                <a:latin typeface="Arial" panose="020B0604020202020204" pitchFamily="34" charset="0"/>
              </a:rPr>
              <a:t>Centre de Physique des </a:t>
            </a:r>
            <a:r>
              <a:rPr lang="en-GB" dirty="0" err="1">
                <a:solidFill>
                  <a:srgbClr val="595959"/>
                </a:solidFill>
                <a:latin typeface="Arial" panose="020B0604020202020204" pitchFamily="34" charset="0"/>
              </a:rPr>
              <a:t>Particules</a:t>
            </a:r>
            <a:r>
              <a:rPr lang="en-GB" dirty="0">
                <a:solidFill>
                  <a:srgbClr val="595959"/>
                </a:solidFill>
                <a:latin typeface="Arial" panose="020B0604020202020204" pitchFamily="34" charset="0"/>
              </a:rPr>
              <a:t> de Marseille</a:t>
            </a:r>
            <a:endParaRPr lang="en-GB" dirty="0"/>
          </a:p>
          <a:p>
            <a:endParaRPr lang="en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5398232-A181-F530-1D0B-E5AE8AE299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alpha val="70000"/>
            </a:schemeClr>
          </a:solidFill>
        </p:spPr>
        <p:txBody>
          <a:bodyPr/>
          <a:lstStyle/>
          <a:p>
            <a:r>
              <a:rPr lang="en-GB" sz="4000" b="1" dirty="0" err="1"/>
              <a:t>Stratégie</a:t>
            </a:r>
            <a:r>
              <a:rPr lang="en-GB" sz="4000" b="1" dirty="0"/>
              <a:t> </a:t>
            </a:r>
            <a:r>
              <a:rPr lang="en-GB" sz="4000" b="1" dirty="0" err="1"/>
              <a:t>Européenne</a:t>
            </a:r>
            <a:r>
              <a:rPr lang="en-GB" sz="4000" b="1" dirty="0"/>
              <a:t> pour la </a:t>
            </a:r>
            <a:br>
              <a:rPr lang="en-GB" sz="4000" b="1" dirty="0"/>
            </a:br>
            <a:r>
              <a:rPr lang="en-GB" sz="4000" b="1" dirty="0"/>
              <a:t>Physique des </a:t>
            </a:r>
            <a:r>
              <a:rPr lang="en-GB" sz="4000" b="1" dirty="0" err="1"/>
              <a:t>Particules</a:t>
            </a:r>
            <a:br>
              <a:rPr lang="fr-FR" sz="4000" b="1" dirty="0">
                <a:latin typeface=""/>
              </a:rPr>
            </a:br>
            <a:r>
              <a:rPr lang="en-GB" sz="3200" b="1" dirty="0"/>
              <a:t>Contribution de la </a:t>
            </a:r>
            <a:r>
              <a:rPr lang="en-GB" sz="3200" b="1" dirty="0" err="1"/>
              <a:t>communauté</a:t>
            </a:r>
            <a:r>
              <a:rPr lang="en-GB" sz="3200" b="1" dirty="0"/>
              <a:t> HEP </a:t>
            </a:r>
            <a:r>
              <a:rPr lang="en-GB" sz="3200" b="1" dirty="0" err="1"/>
              <a:t>française</a:t>
            </a:r>
            <a:br>
              <a:rPr lang="fr-FR" sz="3200" b="1" dirty="0">
                <a:latin typeface=""/>
              </a:rPr>
            </a:br>
            <a:endParaRPr lang="fr-FR" sz="4000" b="1" dirty="0">
              <a:latin typeface="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134CC82-F4E0-6C41-84BA-0D37AA78D6A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t="1540" b="1540"/>
          <a:stretch>
            <a:fillRect/>
          </a:stretch>
        </p:blipFill>
        <p:spPr>
          <a:xfrm>
            <a:off x="0" y="4805363"/>
            <a:ext cx="1474788" cy="171926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C736ED0-19D7-90C1-6D6D-9ED297CDC1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5362" y="4966086"/>
            <a:ext cx="2503408" cy="1298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D3708E-54D5-4E4E-AC1A-69EAA8844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878" y="5195142"/>
            <a:ext cx="1941526" cy="840424"/>
          </a:xfrm>
          <a:prstGeom prst="rect">
            <a:avLst/>
          </a:prstGeom>
        </p:spPr>
      </p:pic>
      <p:pic>
        <p:nvPicPr>
          <p:cNvPr id="15" name="Graphique 7">
            <a:extLst>
              <a:ext uri="{FF2B5EF4-FFF2-40B4-BE49-F238E27FC236}">
                <a16:creationId xmlns:a16="http://schemas.microsoft.com/office/drawing/2014/main" id="{61C1FA71-CE64-894C-B179-4934A37085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9850" t="36707" r="28821" b="34081"/>
          <a:stretch/>
        </p:blipFill>
        <p:spPr>
          <a:xfrm>
            <a:off x="3503977" y="4805363"/>
            <a:ext cx="1719262" cy="171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40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D39CA-D9F2-F945-AEC6-7B80A316B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156" y="557894"/>
            <a:ext cx="5901472" cy="3256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F043FF-9023-2C47-951F-CDA226719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4" y="722018"/>
            <a:ext cx="5427784" cy="315655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6C3A3C3-DD37-9844-AE4A-25A248367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….. </a:t>
            </a:r>
            <a:r>
              <a:rPr lang="en-GB" dirty="0"/>
              <a:t>a</a:t>
            </a:r>
            <a:r>
              <a:rPr lang="en-FR" dirty="0"/>
              <a:t>nd 30 years of precision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2828FE-B502-584D-A99D-D21D815AF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71" y="3855866"/>
            <a:ext cx="4175797" cy="291829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A48C19-F036-8E48-AB87-2115B739E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848352"/>
              </p:ext>
            </p:extLst>
          </p:nvPr>
        </p:nvGraphicFramePr>
        <p:xfrm>
          <a:off x="5521568" y="4461409"/>
          <a:ext cx="6518032" cy="1960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508">
                  <a:extLst>
                    <a:ext uri="{9D8B030D-6E8A-4147-A177-3AD203B41FA5}">
                      <a16:colId xmlns:a16="http://schemas.microsoft.com/office/drawing/2014/main" val="3288521782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501744455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795610554"/>
                    </a:ext>
                  </a:extLst>
                </a:gridCol>
                <a:gridCol w="1629508">
                  <a:extLst>
                    <a:ext uri="{9D8B030D-6E8A-4147-A177-3AD203B41FA5}">
                      <a16:colId xmlns:a16="http://schemas.microsoft.com/office/drawing/2014/main" val="87333887"/>
                    </a:ext>
                  </a:extLst>
                </a:gridCol>
              </a:tblGrid>
              <a:tr h="440251">
                <a:tc>
                  <a:txBody>
                    <a:bodyPr/>
                    <a:lstStyle/>
                    <a:p>
                      <a:r>
                        <a:rPr lang="en-FR" dirty="0"/>
                        <a:t>SM 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Precision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Precision FCC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Improvements factor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555900"/>
                  </a:ext>
                </a:extLst>
              </a:tr>
              <a:tr h="440251">
                <a:tc>
                  <a:txBody>
                    <a:bodyPr/>
                    <a:lstStyle/>
                    <a:p>
                      <a:r>
                        <a:rPr lang="en-FR" dirty="0"/>
                        <a:t>MW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10 MeV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1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370253"/>
                  </a:ext>
                </a:extLst>
              </a:tr>
              <a:tr h="440251">
                <a:tc>
                  <a:txBody>
                    <a:bodyPr/>
                    <a:lstStyle/>
                    <a:p>
                      <a:r>
                        <a:rPr lang="en-FR" dirty="0"/>
                        <a:t>MTop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300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7 MeV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892018"/>
                  </a:ext>
                </a:extLst>
              </a:tr>
              <a:tr h="440251">
                <a:tc>
                  <a:txBody>
                    <a:bodyPr/>
                    <a:lstStyle/>
                    <a:p>
                      <a:r>
                        <a:rPr lang="en-FR" dirty="0"/>
                        <a:t>M</a:t>
                      </a:r>
                      <a:r>
                        <a:rPr lang="en-GB" dirty="0"/>
                        <a:t>h</a:t>
                      </a:r>
                      <a:r>
                        <a:rPr lang="en-FR" dirty="0"/>
                        <a:t>iggs (0.1%)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110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5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FR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67499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3E95466-45B3-204B-87FF-3FD46E47AEE1}"/>
              </a:ext>
            </a:extLst>
          </p:cNvPr>
          <p:cNvSpPr txBox="1"/>
          <p:nvPr/>
        </p:nvSpPr>
        <p:spPr>
          <a:xfrm>
            <a:off x="2895599" y="960278"/>
            <a:ext cx="898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3600" b="1" dirty="0">
                <a:solidFill>
                  <a:srgbClr val="FF0000"/>
                </a:solidFill>
              </a:rPr>
              <a:t>M</a:t>
            </a:r>
            <a:r>
              <a:rPr lang="en-FR" sz="4000" b="1" baseline="-25000" dirty="0">
                <a:solidFill>
                  <a:srgbClr val="FF0000"/>
                </a:solidFill>
              </a:rPr>
              <a:t>W</a:t>
            </a:r>
            <a:endParaRPr lang="en-FR" sz="3600" b="1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43B07-BD17-DC48-B217-890E6CEFBD48}"/>
              </a:ext>
            </a:extLst>
          </p:cNvPr>
          <p:cNvSpPr txBox="1"/>
          <p:nvPr/>
        </p:nvSpPr>
        <p:spPr>
          <a:xfrm>
            <a:off x="8780584" y="1172938"/>
            <a:ext cx="107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3600" b="1" dirty="0">
                <a:solidFill>
                  <a:srgbClr val="FF0000"/>
                </a:solidFill>
              </a:rPr>
              <a:t>M</a:t>
            </a:r>
            <a:r>
              <a:rPr lang="en-FR" sz="4000" b="1" baseline="-25000" dirty="0">
                <a:solidFill>
                  <a:srgbClr val="FF0000"/>
                </a:solidFill>
              </a:rPr>
              <a:t>top</a:t>
            </a:r>
            <a:endParaRPr lang="en-FR" sz="3600" b="1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6F526-DE55-3442-B457-5A796EC970E0}"/>
              </a:ext>
            </a:extLst>
          </p:cNvPr>
          <p:cNvSpPr txBox="1"/>
          <p:nvPr/>
        </p:nvSpPr>
        <p:spPr>
          <a:xfrm>
            <a:off x="2519269" y="4362494"/>
            <a:ext cx="1351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3600" b="1" dirty="0">
                <a:solidFill>
                  <a:srgbClr val="FF0000"/>
                </a:solidFill>
              </a:rPr>
              <a:t>M</a:t>
            </a:r>
            <a:r>
              <a:rPr lang="en-FR" sz="4000" b="1" baseline="-25000" dirty="0">
                <a:solidFill>
                  <a:srgbClr val="FF0000"/>
                </a:solidFill>
              </a:rPr>
              <a:t>Higgs</a:t>
            </a:r>
            <a:endParaRPr lang="en-FR" sz="3600" b="1" baseline="-250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463246-ABC1-994B-94FA-0FDEF7CF5C40}"/>
              </a:ext>
            </a:extLst>
          </p:cNvPr>
          <p:cNvSpPr/>
          <p:nvPr/>
        </p:nvSpPr>
        <p:spPr>
          <a:xfrm>
            <a:off x="6617261" y="3946815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91.1880+-0.0020</a:t>
            </a:r>
          </a:p>
        </p:txBody>
      </p:sp>
    </p:spTree>
    <p:extLst>
      <p:ext uri="{BB962C8B-B14F-4D97-AF65-F5344CB8AC3E}">
        <p14:creationId xmlns:p14="http://schemas.microsoft.com/office/powerpoint/2010/main" val="376571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48E09-4FED-6F41-9848-7CA15099D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4E25BD-3E38-434E-8655-7A662E9B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Exploring the frontiers within the SM and beyond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45B4A1-C3C9-7F45-994E-D1F61680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883" y="1040902"/>
            <a:ext cx="5673410" cy="541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65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3D1FE-5B7C-304B-8797-9BC78EB539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17668E-05AC-DF4B-812D-82D689C09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How do we get there?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712ED-4F3A-C44E-B957-136845D2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F301C-5CD9-0A48-8653-1FB8BBA6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7ADED-48A5-E548-B9F4-A902B70D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12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05888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472600-97AA-E743-91C1-D4B626E37EC2}"/>
              </a:ext>
            </a:extLst>
          </p:cNvPr>
          <p:cNvSpPr/>
          <p:nvPr/>
        </p:nvSpPr>
        <p:spPr>
          <a:xfrm>
            <a:off x="392581" y="819275"/>
            <a:ext cx="11635295" cy="317009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dirty="0"/>
              <a:t>The </a:t>
            </a:r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European Strategy for Particle Physics </a:t>
            </a:r>
            <a:r>
              <a:rPr lang="en" dirty="0"/>
              <a:t>is a cornerstone of Europe’s decision-making process for the long-term future of the field. </a:t>
            </a:r>
          </a:p>
          <a:p>
            <a:endParaRPr lang="e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dirty="0"/>
              <a:t>Mandated by the CERN Council, the Strategy is formed through a broad consultation of the particle physics communities in the CERN Member and Associate Member States, and beyond.   </a:t>
            </a:r>
          </a:p>
          <a:p>
            <a:endParaRPr lang="e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dirty="0"/>
              <a:t>In the Strategy process recommendations are developed which will be submitted to the CERN Council for an update of the Strategy. </a:t>
            </a:r>
            <a:br>
              <a:rPr lang="en" sz="2000" dirty="0"/>
            </a:br>
            <a:endParaRPr lang="en" sz="2000" dirty="0"/>
          </a:p>
          <a:p>
            <a:r>
              <a:rPr lang="en" dirty="0"/>
              <a:t>      The European Strategy for Particle Physics </a:t>
            </a:r>
            <a:r>
              <a:rPr lang="en" b="1" dirty="0"/>
              <a:t>is not a project approval process</a:t>
            </a:r>
            <a:r>
              <a:rPr lang="en" dirty="0"/>
              <a:t>. Projects are approved by the</a:t>
            </a:r>
          </a:p>
          <a:p>
            <a:r>
              <a:rPr lang="en" dirty="0"/>
              <a:t>      CERN Council through a separate decision process, taking the Strategy recommendations into account.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5D9987-75EE-0541-BDC5-C31AFD5961C9}"/>
              </a:ext>
            </a:extLst>
          </p:cNvPr>
          <p:cNvSpPr txBox="1"/>
          <p:nvPr/>
        </p:nvSpPr>
        <p:spPr>
          <a:xfrm>
            <a:off x="943230" y="4334904"/>
            <a:ext cx="82697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60" dirty="0"/>
              <a:t>Original Strategy (2006):       </a:t>
            </a:r>
            <a:r>
              <a:rPr lang="en-GB" sz="1440" dirty="0"/>
              <a:t>LHC, mooting of luminosity upgrade of LHC, R&amp;D in accelerator technologies, </a:t>
            </a:r>
          </a:p>
          <a:p>
            <a:r>
              <a:rPr lang="en-GB" sz="1440" dirty="0"/>
              <a:t>		       coordination with a potential ILC project </a:t>
            </a:r>
          </a:p>
          <a:p>
            <a:pPr>
              <a:lnSpc>
                <a:spcPct val="150000"/>
              </a:lnSpc>
            </a:pPr>
            <a:r>
              <a:rPr lang="en-GB" sz="1560" dirty="0"/>
              <a:t>1</a:t>
            </a:r>
            <a:r>
              <a:rPr lang="en-GB" sz="1560" baseline="30000" dirty="0"/>
              <a:t>st</a:t>
            </a:r>
            <a:r>
              <a:rPr lang="en-GB" sz="1560" dirty="0"/>
              <a:t> Update (2013):	       </a:t>
            </a:r>
            <a:r>
              <a:rPr lang="en-GB" sz="1440" dirty="0"/>
              <a:t>High Luminosity LHC, need for a post-LHC programme  </a:t>
            </a:r>
          </a:p>
          <a:p>
            <a:pPr>
              <a:lnSpc>
                <a:spcPct val="150000"/>
              </a:lnSpc>
            </a:pPr>
            <a:r>
              <a:rPr lang="en-GB" sz="1560" dirty="0"/>
              <a:t>2</a:t>
            </a:r>
            <a:r>
              <a:rPr lang="en-GB" sz="1560" baseline="30000" dirty="0"/>
              <a:t>nd</a:t>
            </a:r>
            <a:r>
              <a:rPr lang="en-GB" sz="1560" dirty="0"/>
              <a:t> Update (2020):	       </a:t>
            </a:r>
            <a:r>
              <a:rPr lang="en-GB" sz="1440" dirty="0"/>
              <a:t>FCC feasibility study </a:t>
            </a:r>
          </a:p>
          <a:p>
            <a:r>
              <a:rPr lang="en-GB" sz="1560" dirty="0"/>
              <a:t>3</a:t>
            </a:r>
            <a:r>
              <a:rPr lang="en-GB" sz="1560" baseline="30000" dirty="0"/>
              <a:t>rd</a:t>
            </a:r>
            <a:r>
              <a:rPr lang="en-GB" sz="1560" dirty="0"/>
              <a:t> Update (2026):	       </a:t>
            </a:r>
            <a:r>
              <a:rPr lang="en-GB" sz="156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GB" sz="1560" dirty="0">
                <a:solidFill>
                  <a:srgbClr val="FF0000"/>
                </a:solidFill>
              </a:rPr>
              <a:t> recommendation for the next large-scale accelerator project at CERN</a:t>
            </a:r>
          </a:p>
          <a:p>
            <a:r>
              <a:rPr lang="en-GB" sz="1560" dirty="0">
                <a:solidFill>
                  <a:srgbClr val="FF0000"/>
                </a:solidFill>
              </a:rPr>
              <a:t>		           </a:t>
            </a:r>
            <a:r>
              <a:rPr lang="en-GB" sz="1440" dirty="0">
                <a:solidFill>
                  <a:srgbClr val="FF0000"/>
                </a:solidFill>
              </a:rPr>
              <a:t>(reach consensus on the preferred option and possible alternatives)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165087-79D6-AD42-9041-712A9B949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6C286B9-CA44-BE49-BDAC-6A5B6915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European Strategy for Particle Physics </a:t>
            </a:r>
            <a:br>
              <a:rPr lang="en-GB" dirty="0"/>
            </a:br>
            <a:endParaRPr lang="en-FR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72FC2-E0E4-064A-AFDF-BFEFDCAB7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04/07/2025</a:t>
            </a:r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0EB1A-9174-FB45-9805-81675CC43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C. Diaconu | CPPM CNRS/IN2P3 and Aix-Marseille Université</a:t>
            </a:r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EE50F-73DA-FF4C-A7FD-42DBF03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AA3337A-AF60-F144-9152-058D9AF5F1DA}" type="slidenum">
              <a:rPr lang="en-FR" smtClean="0"/>
              <a:t>13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3876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002" rIns="0" bIns="0" rtlCol="0">
            <a:spAutoFit/>
          </a:bodyPr>
          <a:lstStyle/>
          <a:p>
            <a:pPr marL="653034">
              <a:spcBef>
                <a:spcPts val="126"/>
              </a:spcBef>
            </a:pPr>
            <a:r>
              <a:rPr spc="-6" dirty="0"/>
              <a:t>ESPP </a:t>
            </a:r>
            <a:r>
              <a:rPr lang="fr-FR" spc="-6" dirty="0"/>
              <a:t>Organisation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550692" y="810797"/>
            <a:ext cx="4264914" cy="148502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18338" indent="-309372" defTabSz="1097280">
              <a:spcBef>
                <a:spcPts val="120"/>
              </a:spcBef>
              <a:buSzPct val="50000"/>
              <a:buFont typeface="Arial Unicode MS"/>
              <a:buChar char="❑"/>
              <a:tabLst>
                <a:tab pos="418338" algn="l"/>
                <a:tab pos="419100" algn="l"/>
              </a:tabLst>
            </a:pPr>
            <a:r>
              <a:rPr lang="en-GB" dirty="0">
                <a:solidFill>
                  <a:srgbClr val="FF0000"/>
                </a:solidFill>
                <a:latin typeface="Arial"/>
                <a:cs typeface="Arial"/>
              </a:rPr>
              <a:t>"Secretariat”:</a:t>
            </a:r>
            <a:endParaRPr lang="en-GB" dirty="0">
              <a:solidFill>
                <a:prstClr val="black"/>
              </a:solidFill>
              <a:latin typeface="Arial"/>
              <a:cs typeface="Arial"/>
            </a:endParaRPr>
          </a:p>
          <a:p>
            <a:pPr marL="779526" lvl="1" indent="-257555" defTabSz="1097280">
              <a:spcBef>
                <a:spcPts val="36"/>
              </a:spcBef>
              <a:buSzPct val="52000"/>
              <a:buFont typeface="Arial Unicode MS"/>
              <a:buChar char="❑"/>
              <a:tabLst>
                <a:tab pos="778764" algn="l"/>
                <a:tab pos="779526" algn="l"/>
              </a:tabLst>
            </a:pP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Secretary </a:t>
            </a:r>
            <a:r>
              <a:rPr lang="en-GB" sz="1500" spc="18" dirty="0">
                <a:solidFill>
                  <a:srgbClr val="003399"/>
                </a:solidFill>
                <a:latin typeface="Arial"/>
                <a:cs typeface="Arial"/>
              </a:rPr>
              <a:t>(chair): </a:t>
            </a:r>
            <a:r>
              <a:rPr lang="en-GB" sz="1500" dirty="0">
                <a:solidFill>
                  <a:srgbClr val="003399"/>
                </a:solidFill>
                <a:latin typeface="Arial"/>
                <a:cs typeface="Arial"/>
              </a:rPr>
              <a:t>K.</a:t>
            </a:r>
            <a:r>
              <a:rPr lang="en-GB" sz="1500" spc="108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GB" sz="1500" spc="24" dirty="0" err="1">
                <a:solidFill>
                  <a:srgbClr val="003399"/>
                </a:solidFill>
                <a:latin typeface="Arial"/>
                <a:cs typeface="Arial"/>
              </a:rPr>
              <a:t>Jakobs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79526" lvl="1" indent="-257555" defTabSz="1097280">
              <a:spcBef>
                <a:spcPts val="90"/>
              </a:spcBef>
              <a:buSzPct val="52000"/>
              <a:buFont typeface="Arial Unicode MS"/>
              <a:buChar char="❑"/>
              <a:tabLst>
                <a:tab pos="778764" algn="l"/>
                <a:tab pos="779526" algn="l"/>
              </a:tabLst>
            </a:pPr>
            <a:r>
              <a:rPr lang="en-GB" sz="1500" spc="42" dirty="0">
                <a:solidFill>
                  <a:srgbClr val="003399"/>
                </a:solidFill>
                <a:latin typeface="Arial"/>
                <a:cs typeface="Arial"/>
              </a:rPr>
              <a:t>CERN </a:t>
            </a:r>
            <a:r>
              <a:rPr lang="en-GB" sz="1500" spc="30" dirty="0">
                <a:solidFill>
                  <a:srgbClr val="003399"/>
                </a:solidFill>
                <a:latin typeface="Arial"/>
                <a:cs typeface="Arial"/>
              </a:rPr>
              <a:t>SPC </a:t>
            </a: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chair: </a:t>
            </a:r>
            <a:r>
              <a:rPr lang="en-GB" sz="1500" dirty="0">
                <a:solidFill>
                  <a:srgbClr val="003399"/>
                </a:solidFill>
                <a:latin typeface="Arial"/>
                <a:cs typeface="Arial"/>
              </a:rPr>
              <a:t>H. </a:t>
            </a:r>
            <a:r>
              <a:rPr lang="en-GB" sz="1500" spc="36" dirty="0">
                <a:solidFill>
                  <a:srgbClr val="003399"/>
                </a:solidFill>
                <a:latin typeface="Arial"/>
                <a:cs typeface="Arial"/>
              </a:rPr>
              <a:t>Montgomery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79526" lvl="1" indent="-257555" defTabSz="1097280">
              <a:spcBef>
                <a:spcPts val="96"/>
              </a:spcBef>
              <a:buSzPct val="52000"/>
              <a:buFont typeface="Arial Unicode MS"/>
              <a:buChar char="❑"/>
              <a:tabLst>
                <a:tab pos="778764" algn="l"/>
                <a:tab pos="779526" algn="l"/>
              </a:tabLst>
            </a:pPr>
            <a:r>
              <a:rPr lang="en-GB" sz="1500" spc="36" dirty="0">
                <a:solidFill>
                  <a:srgbClr val="003399"/>
                </a:solidFill>
                <a:latin typeface="Arial"/>
                <a:cs typeface="Arial"/>
              </a:rPr>
              <a:t>ECFA </a:t>
            </a: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chair: </a:t>
            </a:r>
            <a:r>
              <a:rPr lang="en-GB" sz="1500" spc="6" dirty="0">
                <a:solidFill>
                  <a:srgbClr val="003399"/>
                </a:solidFill>
                <a:latin typeface="Arial"/>
                <a:cs typeface="Arial"/>
              </a:rPr>
              <a:t>P. S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79526" lvl="1" indent="-257555" defTabSz="1097280">
              <a:buSzPct val="52000"/>
              <a:buFont typeface="Arial Unicode MS"/>
              <a:buChar char="❑"/>
              <a:tabLst>
                <a:tab pos="778764" algn="l"/>
                <a:tab pos="779526" algn="l"/>
              </a:tabLst>
            </a:pPr>
            <a:r>
              <a:rPr lang="en-GB" sz="1500" spc="48" dirty="0">
                <a:solidFill>
                  <a:srgbClr val="003399"/>
                </a:solidFill>
                <a:latin typeface="Arial"/>
                <a:cs typeface="Arial"/>
              </a:rPr>
              <a:t>LDG </a:t>
            </a: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chair: </a:t>
            </a:r>
            <a:r>
              <a:rPr lang="en-GB" sz="1500" dirty="0">
                <a:solidFill>
                  <a:srgbClr val="003399"/>
                </a:solidFill>
                <a:latin typeface="Arial"/>
                <a:cs typeface="Arial"/>
              </a:rPr>
              <a:t>D.</a:t>
            </a: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GB" sz="1500" spc="30" dirty="0">
                <a:solidFill>
                  <a:srgbClr val="003399"/>
                </a:solidFill>
                <a:latin typeface="Arial"/>
                <a:cs typeface="Arial"/>
              </a:rPr>
              <a:t>Newbold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39190" lvl="2" indent="-206502" defTabSz="1097280">
              <a:spcBef>
                <a:spcPts val="96"/>
              </a:spcBef>
              <a:buSzPct val="52000"/>
              <a:buFont typeface="Arial Unicode MS"/>
              <a:buChar char="❑"/>
              <a:tabLst>
                <a:tab pos="1139952" algn="l"/>
              </a:tabLst>
            </a:pPr>
            <a:r>
              <a:rPr lang="en-GB" sz="1500" spc="54" dirty="0">
                <a:solidFill>
                  <a:srgbClr val="008000"/>
                </a:solidFill>
                <a:latin typeface="Arial"/>
                <a:cs typeface="Arial"/>
              </a:rPr>
              <a:t>M. </a:t>
            </a:r>
            <a:r>
              <a:rPr lang="en-GB" sz="1500" spc="36" dirty="0">
                <a:solidFill>
                  <a:srgbClr val="008000"/>
                </a:solidFill>
                <a:latin typeface="Arial"/>
                <a:cs typeface="Arial"/>
              </a:rPr>
              <a:t>Seidel </a:t>
            </a:r>
            <a:r>
              <a:rPr lang="en-GB" sz="1500" spc="24" dirty="0">
                <a:solidFill>
                  <a:srgbClr val="008000"/>
                </a:solidFill>
                <a:latin typeface="Arial"/>
                <a:cs typeface="Arial"/>
              </a:rPr>
              <a:t>from</a:t>
            </a:r>
            <a:r>
              <a:rPr lang="en-GB" sz="1500" spc="-66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GB" sz="1500" spc="24" dirty="0">
                <a:solidFill>
                  <a:srgbClr val="008000"/>
                </a:solidFill>
                <a:latin typeface="Arial"/>
                <a:cs typeface="Arial"/>
              </a:rPr>
              <a:t>1/1/2025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1DC05834-C824-B248-917D-D0283CFA48B6}"/>
              </a:ext>
            </a:extLst>
          </p:cNvPr>
          <p:cNvSpPr txBox="1"/>
          <p:nvPr/>
        </p:nvSpPr>
        <p:spPr>
          <a:xfrm>
            <a:off x="431372" y="2817974"/>
            <a:ext cx="5391451" cy="3755514"/>
          </a:xfrm>
          <a:prstGeom prst="rect">
            <a:avLst/>
          </a:prstGeom>
          <a:ln w="9467">
            <a:solidFill>
              <a:srgbClr val="252599"/>
            </a:solidFill>
          </a:ln>
        </p:spPr>
        <p:txBody>
          <a:bodyPr vert="horz" wrap="square" lIns="0" tIns="48894" rIns="0" bIns="0" rtlCol="0">
            <a:spAutoFit/>
          </a:bodyPr>
          <a:lstStyle/>
          <a:p>
            <a:pPr marL="91440">
              <a:lnSpc>
                <a:spcPts val="1635"/>
              </a:lnSpc>
              <a:spcBef>
                <a:spcPts val="384"/>
              </a:spcBef>
            </a:pPr>
            <a:r>
              <a:rPr sz="1600" b="1" dirty="0">
                <a:solidFill>
                  <a:srgbClr val="252599"/>
                </a:solidFill>
                <a:latin typeface="Arial"/>
                <a:cs typeface="Arial"/>
              </a:rPr>
              <a:t>PPG:</a:t>
            </a:r>
            <a:endParaRPr sz="1600" dirty="0">
              <a:latin typeface="Arial"/>
              <a:cs typeface="Arial"/>
            </a:endParaRPr>
          </a:p>
          <a:p>
            <a:pPr marL="91440">
              <a:lnSpc>
                <a:spcPts val="1635"/>
              </a:lnSpc>
            </a:pPr>
            <a:r>
              <a:rPr sz="1600" b="1" spc="-5" dirty="0">
                <a:solidFill>
                  <a:srgbClr val="252599"/>
                </a:solidFill>
                <a:latin typeface="Arial"/>
                <a:cs typeface="Arial"/>
              </a:rPr>
              <a:t>Physics </a:t>
            </a:r>
            <a:r>
              <a:rPr sz="1600" b="1" dirty="0">
                <a:solidFill>
                  <a:srgbClr val="252599"/>
                </a:solidFill>
                <a:latin typeface="Arial"/>
                <a:cs typeface="Arial"/>
              </a:rPr>
              <a:t>+ </a:t>
            </a:r>
            <a:r>
              <a:rPr sz="1600" b="1" spc="-15" dirty="0">
                <a:solidFill>
                  <a:srgbClr val="252599"/>
                </a:solidFill>
                <a:latin typeface="Arial"/>
                <a:cs typeface="Arial"/>
              </a:rPr>
              <a:t>Technology </a:t>
            </a:r>
            <a:r>
              <a:rPr sz="1600" b="1" spc="-5" dirty="0">
                <a:solidFill>
                  <a:srgbClr val="252599"/>
                </a:solidFill>
                <a:latin typeface="Arial"/>
                <a:cs typeface="Arial"/>
              </a:rPr>
              <a:t>working</a:t>
            </a:r>
            <a:r>
              <a:rPr sz="1600" b="1" spc="-15" dirty="0">
                <a:solidFill>
                  <a:srgbClr val="2525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52599"/>
                </a:solidFill>
                <a:latin typeface="Arial"/>
                <a:cs typeface="Arial"/>
              </a:rPr>
              <a:t>groups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Arial"/>
              <a:cs typeface="Arial"/>
            </a:endParaRPr>
          </a:p>
          <a:p>
            <a:pPr marL="200660" indent="-109220">
              <a:lnSpc>
                <a:spcPct val="100000"/>
              </a:lnSpc>
              <a:buChar char="-"/>
              <a:tabLst>
                <a:tab pos="200660" algn="l"/>
              </a:tabLst>
            </a:pPr>
            <a:r>
              <a:rPr sz="1600" spc="-5" dirty="0">
                <a:latin typeface="Arial"/>
                <a:cs typeface="Arial"/>
              </a:rPr>
              <a:t>Electroweak physics </a:t>
            </a:r>
            <a:r>
              <a:rPr sz="1400" spc="-5" dirty="0">
                <a:latin typeface="Arial"/>
                <a:cs typeface="Arial"/>
              </a:rPr>
              <a:t>(including Higgs</a:t>
            </a:r>
            <a:r>
              <a:rPr sz="1400" spc="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physics)</a:t>
            </a:r>
            <a:endParaRPr sz="1400" dirty="0">
              <a:latin typeface="Arial"/>
              <a:cs typeface="Arial"/>
            </a:endParaRPr>
          </a:p>
          <a:p>
            <a:pPr marL="200660" indent="-109220">
              <a:lnSpc>
                <a:spcPct val="100000"/>
              </a:lnSpc>
              <a:spcBef>
                <a:spcPts val="220"/>
              </a:spcBef>
              <a:buChar char="-"/>
              <a:tabLst>
                <a:tab pos="200660" algn="l"/>
              </a:tabLst>
            </a:pPr>
            <a:r>
              <a:rPr sz="1600" spc="-5" dirty="0">
                <a:latin typeface="Arial"/>
                <a:cs typeface="Arial"/>
              </a:rPr>
              <a:t>Strong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interaction</a:t>
            </a:r>
            <a:endParaRPr sz="1600" dirty="0">
              <a:latin typeface="Arial"/>
              <a:cs typeface="Arial"/>
            </a:endParaRPr>
          </a:p>
          <a:p>
            <a:pPr marL="200660" indent="-109220">
              <a:lnSpc>
                <a:spcPct val="100000"/>
              </a:lnSpc>
              <a:spcBef>
                <a:spcPts val="225"/>
              </a:spcBef>
              <a:buChar char="-"/>
              <a:tabLst>
                <a:tab pos="200660" algn="l"/>
              </a:tabLst>
            </a:pPr>
            <a:r>
              <a:rPr sz="1600" spc="-5" dirty="0">
                <a:latin typeface="Arial"/>
                <a:cs typeface="Arial"/>
              </a:rPr>
              <a:t>Flavour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physics</a:t>
            </a:r>
            <a:endParaRPr sz="1600" dirty="0">
              <a:latin typeface="Arial"/>
              <a:cs typeface="Arial"/>
            </a:endParaRPr>
          </a:p>
          <a:p>
            <a:pPr marL="200660" indent="-109220">
              <a:lnSpc>
                <a:spcPct val="100000"/>
              </a:lnSpc>
              <a:spcBef>
                <a:spcPts val="225"/>
              </a:spcBef>
              <a:buChar char="-"/>
              <a:tabLst>
                <a:tab pos="200660" algn="l"/>
              </a:tabLst>
            </a:pPr>
            <a:r>
              <a:rPr sz="1600" spc="-5" dirty="0">
                <a:latin typeface="Arial"/>
                <a:cs typeface="Arial"/>
              </a:rPr>
              <a:t>Beyond the Standard Model physics</a:t>
            </a:r>
            <a:endParaRPr sz="1600" dirty="0">
              <a:latin typeface="Arial"/>
              <a:cs typeface="Arial"/>
            </a:endParaRPr>
          </a:p>
          <a:p>
            <a:pPr marL="200660" indent="-109220">
              <a:lnSpc>
                <a:spcPct val="100000"/>
              </a:lnSpc>
              <a:spcBef>
                <a:spcPts val="225"/>
              </a:spcBef>
              <a:buChar char="-"/>
              <a:tabLst>
                <a:tab pos="200660" algn="l"/>
              </a:tabLst>
            </a:pPr>
            <a:r>
              <a:rPr sz="1600" spc="-5" dirty="0">
                <a:latin typeface="Arial"/>
                <a:cs typeface="Arial"/>
              </a:rPr>
              <a:t>Neutrino physics and cosmic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messengers</a:t>
            </a:r>
            <a:endParaRPr sz="1600" dirty="0">
              <a:latin typeface="Arial"/>
              <a:cs typeface="Arial"/>
            </a:endParaRPr>
          </a:p>
          <a:p>
            <a:pPr marL="200660" indent="-109220">
              <a:lnSpc>
                <a:spcPct val="100000"/>
              </a:lnSpc>
              <a:spcBef>
                <a:spcPts val="250"/>
              </a:spcBef>
              <a:buChar char="-"/>
              <a:tabLst>
                <a:tab pos="200660" algn="l"/>
              </a:tabLst>
            </a:pPr>
            <a:r>
              <a:rPr sz="1600" spc="-5" dirty="0">
                <a:latin typeface="Arial"/>
                <a:cs typeface="Arial"/>
              </a:rPr>
              <a:t>Dark matter and dark sector</a:t>
            </a:r>
            <a:endParaRPr sz="1600" dirty="0">
              <a:latin typeface="Arial"/>
              <a:cs typeface="Arial"/>
            </a:endParaRPr>
          </a:p>
          <a:p>
            <a:pPr marL="239395" indent="-148590">
              <a:lnSpc>
                <a:spcPct val="100000"/>
              </a:lnSpc>
              <a:spcBef>
                <a:spcPts val="225"/>
              </a:spcBef>
              <a:buChar char="-"/>
              <a:tabLst>
                <a:tab pos="240029" algn="l"/>
              </a:tabLst>
            </a:pPr>
            <a:r>
              <a:rPr sz="1600" spc="-5" dirty="0">
                <a:latin typeface="Arial"/>
                <a:cs typeface="Arial"/>
              </a:rPr>
              <a:t>Accelerator science and technology</a:t>
            </a:r>
            <a:endParaRPr sz="1600" dirty="0">
              <a:latin typeface="Arial"/>
              <a:cs typeface="Arial"/>
            </a:endParaRPr>
          </a:p>
          <a:p>
            <a:pPr marL="248920" indent="-158115">
              <a:lnSpc>
                <a:spcPct val="100000"/>
              </a:lnSpc>
              <a:spcBef>
                <a:spcPts val="215"/>
              </a:spcBef>
              <a:buChar char="-"/>
              <a:tabLst>
                <a:tab pos="249554" algn="l"/>
              </a:tabLst>
            </a:pPr>
            <a:r>
              <a:rPr sz="1600" spc="-5" dirty="0">
                <a:latin typeface="Arial"/>
                <a:cs typeface="Arial"/>
              </a:rPr>
              <a:t>Detector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instrumentation</a:t>
            </a:r>
            <a:endParaRPr sz="1600" dirty="0">
              <a:latin typeface="Arial"/>
              <a:cs typeface="Arial"/>
            </a:endParaRPr>
          </a:p>
          <a:p>
            <a:pPr marL="248920" indent="-158115">
              <a:lnSpc>
                <a:spcPct val="100000"/>
              </a:lnSpc>
              <a:spcBef>
                <a:spcPts val="225"/>
              </a:spcBef>
              <a:buChar char="-"/>
              <a:tabLst>
                <a:tab pos="249554" algn="l"/>
              </a:tabLst>
            </a:pPr>
            <a:r>
              <a:rPr sz="1600" spc="-5" dirty="0">
                <a:latin typeface="Arial"/>
                <a:cs typeface="Arial"/>
              </a:rPr>
              <a:t>Computing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Arial"/>
              <a:cs typeface="Arial"/>
            </a:endParaRPr>
          </a:p>
          <a:p>
            <a:pPr marL="91440">
              <a:lnSpc>
                <a:spcPct val="100000"/>
              </a:lnSpc>
            </a:pPr>
            <a:r>
              <a:rPr sz="1400" b="1" spc="690" dirty="0">
                <a:solidFill>
                  <a:srgbClr val="252599"/>
                </a:solidFill>
                <a:latin typeface="Arial"/>
                <a:cs typeface="Arial"/>
              </a:rPr>
              <a:t>à</a:t>
            </a:r>
            <a:r>
              <a:rPr sz="1400" b="1" spc="-60" dirty="0">
                <a:solidFill>
                  <a:srgbClr val="2525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52599"/>
                </a:solidFill>
                <a:latin typeface="Arial"/>
                <a:cs typeface="Arial"/>
              </a:rPr>
              <a:t>Physics Briefing Book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CD8B37CE-99F1-044D-9611-44062B317635}"/>
              </a:ext>
            </a:extLst>
          </p:cNvPr>
          <p:cNvSpPr txBox="1"/>
          <p:nvPr/>
        </p:nvSpPr>
        <p:spPr>
          <a:xfrm>
            <a:off x="6369178" y="2802039"/>
            <a:ext cx="5391450" cy="37978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96900" algn="l"/>
              </a:tabLst>
            </a:pPr>
            <a:r>
              <a:rPr sz="1600" b="1" dirty="0">
                <a:solidFill>
                  <a:srgbClr val="252599"/>
                </a:solidFill>
                <a:latin typeface="Arial"/>
                <a:cs typeface="Arial"/>
              </a:rPr>
              <a:t>ESG:	</a:t>
            </a:r>
            <a:r>
              <a:rPr sz="1600" b="1" spc="-5" dirty="0">
                <a:solidFill>
                  <a:srgbClr val="252599"/>
                </a:solidFill>
                <a:latin typeface="Arial"/>
                <a:cs typeface="Arial"/>
              </a:rPr>
              <a:t>Overarching</a:t>
            </a:r>
            <a:r>
              <a:rPr sz="1600" b="1" spc="-10" dirty="0">
                <a:solidFill>
                  <a:srgbClr val="2525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52599"/>
                </a:solidFill>
                <a:latin typeface="Arial"/>
                <a:cs typeface="Arial"/>
              </a:rPr>
              <a:t>topics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buFont typeface="Arial"/>
              <a:buChar char="-"/>
              <a:tabLst>
                <a:tab pos="299085" algn="l"/>
                <a:tab pos="299720" algn="l"/>
                <a:tab pos="2628900" algn="l"/>
              </a:tabLst>
            </a:pPr>
            <a:r>
              <a:rPr sz="1600" b="1" spc="-5" dirty="0">
                <a:solidFill>
                  <a:srgbClr val="252599"/>
                </a:solidFill>
                <a:latin typeface="Arial"/>
                <a:cs typeface="Arial"/>
              </a:rPr>
              <a:t>National input</a:t>
            </a:r>
            <a:r>
              <a:rPr sz="1600" b="1" spc="15" dirty="0">
                <a:solidFill>
                  <a:srgbClr val="252599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52599"/>
                </a:solidFill>
                <a:latin typeface="Arial"/>
                <a:cs typeface="Arial"/>
              </a:rPr>
              <a:t>/</a:t>
            </a:r>
            <a:r>
              <a:rPr sz="1600" b="1" spc="15" dirty="0">
                <a:solidFill>
                  <a:srgbClr val="2525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52599"/>
                </a:solidFill>
                <a:latin typeface="Arial"/>
                <a:cs typeface="Arial"/>
              </a:rPr>
              <a:t>roadmaps	</a:t>
            </a:r>
            <a:r>
              <a:rPr sz="1600" b="1" spc="340" dirty="0">
                <a:solidFill>
                  <a:srgbClr val="252599"/>
                </a:solidFill>
                <a:latin typeface="Arial"/>
                <a:cs typeface="Arial"/>
              </a:rPr>
              <a:t>(</a:t>
            </a:r>
            <a:r>
              <a:rPr sz="1400" b="1" spc="340" dirty="0">
                <a:solidFill>
                  <a:srgbClr val="252599"/>
                </a:solidFill>
                <a:latin typeface="Arial"/>
                <a:cs typeface="Arial"/>
              </a:rPr>
              <a:t>à</a:t>
            </a:r>
            <a:r>
              <a:rPr sz="1400" b="1" spc="-60" dirty="0">
                <a:solidFill>
                  <a:srgbClr val="25259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52599"/>
                </a:solidFill>
                <a:latin typeface="Arial"/>
                <a:cs typeface="Arial"/>
              </a:rPr>
              <a:t>strategic)</a:t>
            </a:r>
            <a:endParaRPr sz="16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315"/>
              </a:spcBef>
              <a:buFont typeface="Arial"/>
              <a:buChar char="-"/>
              <a:tabLst>
                <a:tab pos="299085" algn="l"/>
                <a:tab pos="299720" algn="l"/>
              </a:tabLst>
            </a:pP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Projects (FCC, LC, LE-FCC-hh, MC,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..)</a:t>
            </a:r>
            <a:endParaRPr sz="1600" dirty="0">
              <a:latin typeface="Arial"/>
              <a:cs typeface="Arial"/>
            </a:endParaRPr>
          </a:p>
          <a:p>
            <a:pPr marR="1036955" algn="r">
              <a:lnSpc>
                <a:spcPct val="100000"/>
              </a:lnSpc>
              <a:spcBef>
                <a:spcPts val="34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(timeline, costs,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…. 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(physics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à   PPG)</a:t>
            </a:r>
            <a:r>
              <a:rPr sz="1600" spc="-2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sz="1600" dirty="0">
              <a:latin typeface="Arial"/>
              <a:cs typeface="Arial"/>
            </a:endParaRPr>
          </a:p>
          <a:p>
            <a:pPr marL="305435" marR="1026794" indent="-305435" algn="r">
              <a:lnSpc>
                <a:spcPct val="100000"/>
              </a:lnSpc>
              <a:spcBef>
                <a:spcPts val="305"/>
              </a:spcBef>
              <a:buChar char="-"/>
              <a:tabLst>
                <a:tab pos="305435" algn="l"/>
                <a:tab pos="306070" algn="l"/>
              </a:tabLst>
            </a:pPr>
            <a:r>
              <a:rPr sz="1600" spc="-5" dirty="0">
                <a:latin typeface="Arial"/>
                <a:cs typeface="Arial"/>
              </a:rPr>
              <a:t>Comparisons across proposed projects</a:t>
            </a:r>
            <a:endParaRPr sz="1600" dirty="0">
              <a:latin typeface="Arial"/>
              <a:cs typeface="Arial"/>
            </a:endParaRPr>
          </a:p>
          <a:p>
            <a:pPr marL="348615" indent="-336550">
              <a:lnSpc>
                <a:spcPct val="100000"/>
              </a:lnSpc>
              <a:spcBef>
                <a:spcPts val="315"/>
              </a:spcBef>
              <a:buChar char="-"/>
              <a:tabLst>
                <a:tab pos="348615" algn="l"/>
                <a:tab pos="349250" algn="l"/>
              </a:tabLst>
            </a:pPr>
            <a:r>
              <a:rPr sz="1600" spc="-5" dirty="0">
                <a:latin typeface="Arial"/>
                <a:cs typeface="Arial"/>
              </a:rPr>
              <a:t>Relations with other fields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physics</a:t>
            </a:r>
            <a:endParaRPr sz="1600" dirty="0">
              <a:latin typeface="Arial"/>
              <a:cs typeface="Arial"/>
            </a:endParaRPr>
          </a:p>
          <a:p>
            <a:pPr marL="348615" indent="-336550">
              <a:lnSpc>
                <a:spcPct val="100000"/>
              </a:lnSpc>
              <a:spcBef>
                <a:spcPts val="335"/>
              </a:spcBef>
              <a:buChar char="-"/>
              <a:tabLst>
                <a:tab pos="348615" algn="l"/>
                <a:tab pos="349250" algn="l"/>
              </a:tabLst>
            </a:pPr>
            <a:r>
              <a:rPr sz="1600" spc="-5" dirty="0">
                <a:latin typeface="Arial"/>
                <a:cs typeface="Arial"/>
              </a:rPr>
              <a:t>Implementation </a:t>
            </a:r>
            <a:r>
              <a:rPr sz="1600" dirty="0">
                <a:latin typeface="Arial"/>
                <a:cs typeface="Arial"/>
              </a:rPr>
              <a:t>of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Strategy</a:t>
            </a:r>
            <a:endParaRPr sz="1600" dirty="0">
              <a:latin typeface="Arial"/>
              <a:cs typeface="Arial"/>
            </a:endParaRPr>
          </a:p>
          <a:p>
            <a:pPr marL="442595" marR="5080">
              <a:lnSpc>
                <a:spcPts val="1390"/>
              </a:lnSpc>
              <a:spcBef>
                <a:spcPts val="310"/>
              </a:spcBef>
            </a:pPr>
            <a:r>
              <a:rPr sz="1400" spc="-5" dirty="0">
                <a:latin typeface="Arial"/>
                <a:cs typeface="Arial"/>
              </a:rPr>
              <a:t>(role </a:t>
            </a:r>
            <a:r>
              <a:rPr sz="1400" dirty="0">
                <a:latin typeface="Arial"/>
                <a:cs typeface="Arial"/>
              </a:rPr>
              <a:t>of </a:t>
            </a:r>
            <a:r>
              <a:rPr sz="1400" spc="-5" dirty="0">
                <a:latin typeface="Arial"/>
                <a:cs typeface="Arial"/>
              </a:rPr>
              <a:t>CERN and National Labs, coordination of  European participation in projects sited outside Europe,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…)</a:t>
            </a:r>
          </a:p>
          <a:p>
            <a:pPr marL="299085" indent="-287020">
              <a:lnSpc>
                <a:spcPct val="100000"/>
              </a:lnSpc>
              <a:spcBef>
                <a:spcPts val="220"/>
              </a:spcBef>
              <a:buChar char="-"/>
              <a:tabLst>
                <a:tab pos="299085" algn="l"/>
                <a:tab pos="299720" algn="l"/>
              </a:tabLst>
            </a:pPr>
            <a:r>
              <a:rPr sz="1600" spc="-5" dirty="0">
                <a:latin typeface="Arial"/>
                <a:cs typeface="Arial"/>
              </a:rPr>
              <a:t>Knowledge and </a:t>
            </a:r>
            <a:r>
              <a:rPr sz="1600" spc="-20" dirty="0">
                <a:latin typeface="Arial"/>
                <a:cs typeface="Arial"/>
              </a:rPr>
              <a:t>Technology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transfer</a:t>
            </a:r>
            <a:endParaRPr sz="16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430"/>
              </a:spcBef>
              <a:buChar char="-"/>
              <a:tabLst>
                <a:tab pos="299085" algn="l"/>
                <a:tab pos="299720" algn="l"/>
              </a:tabLst>
            </a:pPr>
            <a:r>
              <a:rPr sz="1600" spc="-10" dirty="0">
                <a:latin typeface="Arial"/>
                <a:cs typeface="Arial"/>
              </a:rPr>
              <a:t>Sustainability, </a:t>
            </a:r>
            <a:r>
              <a:rPr sz="1600" spc="-5" dirty="0">
                <a:latin typeface="Arial"/>
                <a:cs typeface="Arial"/>
              </a:rPr>
              <a:t>environmental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impact</a:t>
            </a:r>
            <a:endParaRPr sz="16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405"/>
              </a:spcBef>
              <a:buChar char="-"/>
              <a:tabLst>
                <a:tab pos="299085" algn="l"/>
                <a:tab pos="299720" algn="l"/>
              </a:tabLst>
            </a:pPr>
            <a:r>
              <a:rPr sz="1600" spc="-5" dirty="0">
                <a:latin typeface="Arial"/>
                <a:cs typeface="Arial"/>
              </a:rPr>
              <a:t>Public engagement, education,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communication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299085" algn="l"/>
              </a:tabLst>
            </a:pPr>
            <a:r>
              <a:rPr sz="1600" dirty="0">
                <a:latin typeface="Arial"/>
                <a:cs typeface="Arial"/>
              </a:rPr>
              <a:t>-	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0C3852-CAC8-C14F-97E3-2452C1C9BE2B}"/>
              </a:ext>
            </a:extLst>
          </p:cNvPr>
          <p:cNvSpPr/>
          <p:nvPr/>
        </p:nvSpPr>
        <p:spPr>
          <a:xfrm>
            <a:off x="5943600" y="574186"/>
            <a:ext cx="6096000" cy="19338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3850" indent="-309372" defTabSz="1097280">
              <a:spcBef>
                <a:spcPts val="1098"/>
              </a:spcBef>
              <a:buSzPct val="50000"/>
              <a:buFont typeface="Arial Unicode MS"/>
              <a:buChar char="❑"/>
              <a:tabLst>
                <a:tab pos="323850" algn="l"/>
                <a:tab pos="324612" algn="l"/>
              </a:tabLst>
            </a:pPr>
            <a:r>
              <a:rPr lang="en-GB" spc="-6" dirty="0">
                <a:solidFill>
                  <a:srgbClr val="FF0000"/>
                </a:solidFill>
                <a:latin typeface="Arial"/>
                <a:cs typeface="Arial"/>
              </a:rPr>
              <a:t>European Strategy </a:t>
            </a:r>
            <a:r>
              <a:rPr lang="en-GB" spc="-18" dirty="0">
                <a:solidFill>
                  <a:srgbClr val="FF0000"/>
                </a:solidFill>
                <a:latin typeface="Arial"/>
                <a:cs typeface="Arial"/>
              </a:rPr>
              <a:t>Group</a:t>
            </a:r>
            <a:r>
              <a:rPr lang="en-GB" spc="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pc="-6" dirty="0">
                <a:solidFill>
                  <a:srgbClr val="FF0000"/>
                </a:solidFill>
                <a:latin typeface="Arial"/>
                <a:cs typeface="Arial"/>
              </a:rPr>
              <a:t>(ESG):</a:t>
            </a:r>
            <a:endParaRPr lang="en-GB" dirty="0">
              <a:solidFill>
                <a:prstClr val="black"/>
              </a:solidFill>
              <a:latin typeface="Arial"/>
              <a:cs typeface="Arial"/>
            </a:endParaRPr>
          </a:p>
          <a:p>
            <a:pPr marL="685038" lvl="1" indent="-258318" defTabSz="1097280">
              <a:spcBef>
                <a:spcPts val="36"/>
              </a:spcBef>
              <a:buSzPct val="52000"/>
              <a:buFont typeface="Arial Unicode MS"/>
              <a:buChar char="❑"/>
              <a:tabLst>
                <a:tab pos="684276" algn="l"/>
                <a:tab pos="685038" algn="l"/>
              </a:tabLst>
            </a:pPr>
            <a:r>
              <a:rPr lang="en-GB" sz="1500" spc="18" dirty="0">
                <a:solidFill>
                  <a:srgbClr val="003399"/>
                </a:solidFill>
                <a:latin typeface="Arial"/>
                <a:cs typeface="Arial"/>
              </a:rPr>
              <a:t>Secretariat (secretary </a:t>
            </a:r>
            <a:r>
              <a:rPr lang="en-GB" sz="1500" spc="12" dirty="0">
                <a:solidFill>
                  <a:srgbClr val="003399"/>
                </a:solidFill>
                <a:latin typeface="Arial"/>
                <a:cs typeface="Arial"/>
              </a:rPr>
              <a:t>chairs</a:t>
            </a:r>
            <a:r>
              <a:rPr lang="en-GB" sz="1500" spc="162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GB" sz="1500" spc="30" dirty="0">
                <a:solidFill>
                  <a:srgbClr val="003399"/>
                </a:solidFill>
                <a:latin typeface="Arial"/>
                <a:cs typeface="Arial"/>
              </a:rPr>
              <a:t>ESG);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685038" lvl="1" indent="-258318" defTabSz="1097280">
              <a:spcBef>
                <a:spcPts val="96"/>
              </a:spcBef>
              <a:buSzPct val="52000"/>
              <a:buFont typeface="Arial Unicode MS"/>
              <a:buChar char="❑"/>
              <a:tabLst>
                <a:tab pos="684276" algn="l"/>
                <a:tab pos="685038" algn="l"/>
              </a:tabLst>
            </a:pP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One </a:t>
            </a:r>
            <a:r>
              <a:rPr lang="en-GB" sz="1500" spc="6" dirty="0">
                <a:solidFill>
                  <a:srgbClr val="003399"/>
                </a:solidFill>
                <a:latin typeface="Arial"/>
                <a:cs typeface="Arial"/>
              </a:rPr>
              <a:t>rep </a:t>
            </a:r>
            <a:r>
              <a:rPr lang="en-GB" sz="1500" spc="12" dirty="0">
                <a:solidFill>
                  <a:srgbClr val="003399"/>
                </a:solidFill>
                <a:latin typeface="Arial"/>
                <a:cs typeface="Arial"/>
              </a:rPr>
              <a:t>per </a:t>
            </a:r>
            <a:r>
              <a:rPr lang="en-GB" sz="1500" spc="42" dirty="0">
                <a:solidFill>
                  <a:srgbClr val="003399"/>
                </a:solidFill>
                <a:latin typeface="Arial"/>
                <a:cs typeface="Arial"/>
              </a:rPr>
              <a:t>CERN </a:t>
            </a:r>
            <a:r>
              <a:rPr lang="en-GB" sz="1500" spc="36" dirty="0">
                <a:solidFill>
                  <a:srgbClr val="003399"/>
                </a:solidFill>
                <a:latin typeface="Arial"/>
                <a:cs typeface="Arial"/>
              </a:rPr>
              <a:t>member</a:t>
            </a:r>
            <a:r>
              <a:rPr lang="en-GB" sz="1500" spc="12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GB" sz="1500" spc="30" dirty="0">
                <a:solidFill>
                  <a:srgbClr val="003399"/>
                </a:solidFill>
                <a:latin typeface="Arial"/>
                <a:cs typeface="Arial"/>
              </a:rPr>
              <a:t>state;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685038" lvl="1" indent="-258318" defTabSz="1097280">
              <a:spcBef>
                <a:spcPts val="90"/>
              </a:spcBef>
              <a:buSzPct val="52000"/>
              <a:buFont typeface="Arial Unicode MS"/>
              <a:buChar char="❑"/>
              <a:tabLst>
                <a:tab pos="684276" algn="l"/>
                <a:tab pos="685038" algn="l"/>
              </a:tabLst>
            </a:pP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One </a:t>
            </a:r>
            <a:r>
              <a:rPr lang="en-GB" sz="1500" spc="6" dirty="0">
                <a:solidFill>
                  <a:srgbClr val="003399"/>
                </a:solidFill>
                <a:latin typeface="Arial"/>
                <a:cs typeface="Arial"/>
              </a:rPr>
              <a:t>rep </a:t>
            </a:r>
            <a:r>
              <a:rPr lang="en-GB" sz="1500" spc="12" dirty="0">
                <a:solidFill>
                  <a:srgbClr val="003399"/>
                </a:solidFill>
                <a:latin typeface="Arial"/>
                <a:cs typeface="Arial"/>
              </a:rPr>
              <a:t>per </a:t>
            </a:r>
            <a:r>
              <a:rPr lang="en-GB" sz="1500" spc="36" dirty="0">
                <a:solidFill>
                  <a:srgbClr val="003399"/>
                </a:solidFill>
                <a:latin typeface="Arial"/>
                <a:cs typeface="Arial"/>
              </a:rPr>
              <a:t>lab </a:t>
            </a:r>
            <a:r>
              <a:rPr lang="en-GB" sz="1500" spc="18" dirty="0">
                <a:solidFill>
                  <a:srgbClr val="003399"/>
                </a:solidFill>
                <a:latin typeface="Arial"/>
                <a:cs typeface="Arial"/>
              </a:rPr>
              <a:t>in</a:t>
            </a:r>
            <a:r>
              <a:rPr lang="en-GB" sz="1500" spc="120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GB" sz="1500" spc="18" dirty="0">
                <a:solidFill>
                  <a:srgbClr val="003399"/>
                </a:solidFill>
                <a:latin typeface="Arial"/>
                <a:cs typeface="Arial"/>
              </a:rPr>
              <a:t>LDG;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685038" lvl="1" indent="-258318" defTabSz="1097280">
              <a:spcBef>
                <a:spcPts val="6"/>
              </a:spcBef>
              <a:buSzPct val="52000"/>
              <a:buFont typeface="Arial Unicode MS"/>
              <a:buChar char="❑"/>
              <a:tabLst>
                <a:tab pos="684276" algn="l"/>
                <a:tab pos="685038" algn="l"/>
              </a:tabLst>
            </a:pPr>
            <a:r>
              <a:rPr lang="en-GB" sz="1500" spc="42" dirty="0">
                <a:solidFill>
                  <a:srgbClr val="003399"/>
                </a:solidFill>
                <a:latin typeface="Arial"/>
                <a:cs typeface="Arial"/>
              </a:rPr>
              <a:t>CERN </a:t>
            </a: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DG, </a:t>
            </a:r>
            <a:r>
              <a:rPr lang="en-GB" sz="1500" spc="18" dirty="0">
                <a:solidFill>
                  <a:srgbClr val="003399"/>
                </a:solidFill>
                <a:latin typeface="Arial"/>
                <a:cs typeface="Arial"/>
              </a:rPr>
              <a:t>CERN</a:t>
            </a:r>
            <a:r>
              <a:rPr lang="en-GB" sz="1500" spc="-18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GB" sz="1500" spc="36" dirty="0">
                <a:solidFill>
                  <a:srgbClr val="003399"/>
                </a:solidFill>
                <a:latin typeface="Arial"/>
                <a:cs typeface="Arial"/>
              </a:rPr>
              <a:t>DG-elect;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685038" marR="132587" lvl="1" indent="-258318" defTabSz="1097280">
              <a:lnSpc>
                <a:spcPts val="1536"/>
              </a:lnSpc>
              <a:spcBef>
                <a:spcPts val="360"/>
              </a:spcBef>
              <a:buSzPct val="52000"/>
              <a:buFont typeface="Arial Unicode MS"/>
              <a:buChar char="❑"/>
              <a:tabLst>
                <a:tab pos="684276" algn="l"/>
                <a:tab pos="685038" algn="l"/>
              </a:tabLst>
            </a:pP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Invitees: </a:t>
            </a:r>
            <a:r>
              <a:rPr lang="en-GB" sz="1500" spc="18" dirty="0">
                <a:solidFill>
                  <a:srgbClr val="003399"/>
                </a:solidFill>
                <a:latin typeface="Arial"/>
                <a:cs typeface="Arial"/>
              </a:rPr>
              <a:t>PPG, President </a:t>
            </a:r>
            <a:r>
              <a:rPr lang="en-GB" sz="1500" spc="-6" dirty="0">
                <a:solidFill>
                  <a:srgbClr val="003399"/>
                </a:solidFill>
                <a:latin typeface="Arial"/>
                <a:cs typeface="Arial"/>
              </a:rPr>
              <a:t>of </a:t>
            </a: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Council,  </a:t>
            </a:r>
            <a:r>
              <a:rPr lang="en-GB" sz="1500" spc="12" dirty="0">
                <a:solidFill>
                  <a:srgbClr val="003399"/>
                </a:solidFill>
                <a:latin typeface="Arial"/>
                <a:cs typeface="Arial"/>
              </a:rPr>
              <a:t>1 </a:t>
            </a:r>
            <a:r>
              <a:rPr lang="en-GB" sz="1500" spc="6" dirty="0">
                <a:solidFill>
                  <a:srgbClr val="003399"/>
                </a:solidFill>
                <a:latin typeface="Arial"/>
                <a:cs typeface="Arial"/>
              </a:rPr>
              <a:t>rep </a:t>
            </a:r>
            <a:r>
              <a:rPr lang="en-GB" sz="1500" spc="42" dirty="0">
                <a:solidFill>
                  <a:srgbClr val="003399"/>
                </a:solidFill>
                <a:latin typeface="Arial"/>
                <a:cs typeface="Arial"/>
              </a:rPr>
              <a:t>from </a:t>
            </a: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each </a:t>
            </a:r>
            <a:r>
              <a:rPr lang="en-GB" sz="1500" spc="18" dirty="0">
                <a:solidFill>
                  <a:srgbClr val="003399"/>
                </a:solidFill>
                <a:latin typeface="Arial"/>
                <a:cs typeface="Arial"/>
              </a:rPr>
              <a:t>Associate Member  </a:t>
            </a: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State </a:t>
            </a:r>
            <a:r>
              <a:rPr lang="en-GB" sz="1500" spc="48" dirty="0">
                <a:solidFill>
                  <a:srgbClr val="003399"/>
                </a:solidFill>
                <a:latin typeface="Arial"/>
                <a:cs typeface="Arial"/>
              </a:rPr>
              <a:t>and </a:t>
            </a:r>
            <a:r>
              <a:rPr lang="en-GB" sz="1500" spc="30" dirty="0">
                <a:solidFill>
                  <a:srgbClr val="003399"/>
                </a:solidFill>
                <a:latin typeface="Arial"/>
                <a:cs typeface="Arial"/>
              </a:rPr>
              <a:t>Observer State, </a:t>
            </a:r>
            <a:r>
              <a:rPr lang="en-GB" sz="1500" spc="18" dirty="0">
                <a:solidFill>
                  <a:srgbClr val="003399"/>
                </a:solidFill>
                <a:latin typeface="Arial"/>
                <a:cs typeface="Arial"/>
              </a:rPr>
              <a:t>1 </a:t>
            </a:r>
            <a:r>
              <a:rPr lang="en-GB" sz="1500" spc="6" dirty="0">
                <a:solidFill>
                  <a:srgbClr val="003399"/>
                </a:solidFill>
                <a:latin typeface="Arial"/>
                <a:cs typeface="Arial"/>
              </a:rPr>
              <a:t>rep</a:t>
            </a:r>
            <a:r>
              <a:rPr lang="en-GB" sz="1500" spc="-102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GB" sz="1500" spc="18" dirty="0">
                <a:solidFill>
                  <a:srgbClr val="003399"/>
                </a:solidFill>
                <a:latin typeface="Arial"/>
                <a:cs typeface="Arial"/>
              </a:rPr>
              <a:t>from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685038" defTabSz="1097280">
              <a:lnSpc>
                <a:spcPts val="1428"/>
              </a:lnSpc>
            </a:pP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EC; </a:t>
            </a:r>
            <a:r>
              <a:rPr lang="en-GB" sz="1500" spc="12" dirty="0">
                <a:solidFill>
                  <a:srgbClr val="003399"/>
                </a:solidFill>
                <a:latin typeface="Arial"/>
                <a:cs typeface="Arial"/>
              </a:rPr>
              <a:t>chairs </a:t>
            </a:r>
            <a:r>
              <a:rPr lang="en-GB" sz="1500" spc="-6" dirty="0">
                <a:solidFill>
                  <a:srgbClr val="003399"/>
                </a:solidFill>
                <a:latin typeface="Arial"/>
                <a:cs typeface="Arial"/>
              </a:rPr>
              <a:t>of </a:t>
            </a:r>
            <a:r>
              <a:rPr lang="en-GB" sz="1500" spc="30" dirty="0" err="1">
                <a:solidFill>
                  <a:srgbClr val="003399"/>
                </a:solidFill>
                <a:latin typeface="Arial"/>
                <a:cs typeface="Arial"/>
              </a:rPr>
              <a:t>ApPEC</a:t>
            </a:r>
            <a:r>
              <a:rPr lang="en-GB" sz="1500" spc="30" dirty="0">
                <a:solidFill>
                  <a:srgbClr val="003399"/>
                </a:solidFill>
                <a:latin typeface="Arial"/>
                <a:cs typeface="Arial"/>
              </a:rPr>
              <a:t>, </a:t>
            </a:r>
            <a:r>
              <a:rPr lang="en-GB" sz="1500" spc="30" dirty="0" err="1">
                <a:solidFill>
                  <a:srgbClr val="003399"/>
                </a:solidFill>
                <a:latin typeface="Arial"/>
                <a:cs typeface="Arial"/>
              </a:rPr>
              <a:t>NuPECC</a:t>
            </a:r>
            <a:r>
              <a:rPr lang="en-GB" sz="1500" spc="30" dirty="0">
                <a:solidFill>
                  <a:srgbClr val="003399"/>
                </a:solidFill>
                <a:latin typeface="Arial"/>
                <a:cs typeface="Arial"/>
              </a:rPr>
              <a:t>,</a:t>
            </a:r>
            <a:r>
              <a:rPr lang="en-GB" sz="1500" spc="150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lang="en-GB" sz="1500" spc="24" dirty="0">
                <a:solidFill>
                  <a:srgbClr val="003399"/>
                </a:solidFill>
                <a:latin typeface="Arial"/>
                <a:cs typeface="Arial"/>
              </a:rPr>
              <a:t>ESFRI</a:t>
            </a:r>
            <a:endParaRPr lang="en-GB" sz="15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350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7119-06DA-D148-A7F9-65470491C6F1}"/>
              </a:ext>
            </a:extLst>
          </p:cNvPr>
          <p:cNvSpPr txBox="1">
            <a:spLocks/>
          </p:cNvSpPr>
          <p:nvPr/>
        </p:nvSpPr>
        <p:spPr>
          <a:xfrm>
            <a:off x="997834" y="231845"/>
            <a:ext cx="932688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Remit of the European Strategy Group (ESG)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F458765-95BA-F940-B848-234D1E81787E}"/>
              </a:ext>
            </a:extLst>
          </p:cNvPr>
          <p:cNvSpPr txBox="1"/>
          <p:nvPr/>
        </p:nvSpPr>
        <p:spPr>
          <a:xfrm>
            <a:off x="685593" y="737926"/>
            <a:ext cx="9699771" cy="56877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144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560" i="1" dirty="0"/>
              <a:t>The aim of the Strategy update should be to develop a </a:t>
            </a:r>
            <a:r>
              <a:rPr lang="en-GB" sz="1560" b="1" i="1" dirty="0">
                <a:solidFill>
                  <a:schemeClr val="accent2">
                    <a:lumMod val="75000"/>
                  </a:schemeClr>
                </a:solidFill>
              </a:rPr>
              <a:t>visionary and concrete plan </a:t>
            </a:r>
            <a:r>
              <a:rPr lang="en-GB" sz="1560" i="1" dirty="0"/>
              <a:t>that greatly advances human</a:t>
            </a:r>
          </a:p>
          <a:p>
            <a:r>
              <a:rPr lang="en-GB" sz="1560" i="1" dirty="0"/>
              <a:t>       knowledge in fundamental physics through the </a:t>
            </a:r>
            <a:r>
              <a:rPr lang="en-GB" sz="1560" b="1" i="1" dirty="0">
                <a:solidFill>
                  <a:schemeClr val="accent2">
                    <a:lumMod val="75000"/>
                  </a:schemeClr>
                </a:solidFill>
              </a:rPr>
              <a:t>realisation of the next flagship project at CERN</a:t>
            </a:r>
            <a:r>
              <a:rPr lang="en-GB" sz="1560" i="1" dirty="0"/>
              <a:t>. This plan should </a:t>
            </a:r>
          </a:p>
          <a:p>
            <a:r>
              <a:rPr lang="en-GB" sz="1560" i="1" dirty="0"/>
              <a:t>       attract and value </a:t>
            </a:r>
            <a:r>
              <a:rPr lang="en-GB" sz="1560" b="1" i="1" dirty="0">
                <a:solidFill>
                  <a:schemeClr val="accent2">
                    <a:lumMod val="75000"/>
                  </a:schemeClr>
                </a:solidFill>
              </a:rPr>
              <a:t>international collaboration </a:t>
            </a:r>
            <a:r>
              <a:rPr lang="en-GB" sz="1560" i="1" dirty="0"/>
              <a:t>and should </a:t>
            </a:r>
            <a:r>
              <a:rPr lang="en-GB" sz="1560" b="1" i="1" dirty="0">
                <a:solidFill>
                  <a:schemeClr val="accent2">
                    <a:lumMod val="75000"/>
                  </a:schemeClr>
                </a:solidFill>
              </a:rPr>
              <a:t>allow Europe to continue to play a leading role </a:t>
            </a:r>
          </a:p>
          <a:p>
            <a:r>
              <a:rPr lang="en-GB" sz="1560" b="1" i="1" dirty="0">
                <a:solidFill>
                  <a:schemeClr val="accent2">
                    <a:lumMod val="75000"/>
                  </a:schemeClr>
                </a:solidFill>
              </a:rPr>
              <a:t>       in the field.”</a:t>
            </a:r>
          </a:p>
          <a:p>
            <a:endParaRPr lang="en-GB" sz="144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en-GB" sz="1560" dirty="0"/>
              <a:t>   The ESG should take into consideration: </a:t>
            </a:r>
          </a:p>
          <a:p>
            <a:pPr lvl="0">
              <a:lnSpc>
                <a:spcPct val="150000"/>
              </a:lnSpc>
            </a:pPr>
            <a:r>
              <a:rPr lang="en-GB" sz="1560" dirty="0">
                <a:solidFill>
                  <a:srgbClr val="008000"/>
                </a:solidFill>
              </a:rPr>
              <a:t>        - Input of the particle physics community;</a:t>
            </a:r>
            <a:endParaRPr lang="de-DE" sz="1560" dirty="0">
              <a:solidFill>
                <a:srgbClr val="008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1560" dirty="0">
                <a:solidFill>
                  <a:srgbClr val="008000"/>
                </a:solidFill>
              </a:rPr>
              <a:t>        - Status of implementation of the 2020 Strategy update;</a:t>
            </a:r>
            <a:endParaRPr lang="de-DE" sz="1560" dirty="0">
              <a:solidFill>
                <a:srgbClr val="008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1560" dirty="0">
                <a:solidFill>
                  <a:srgbClr val="008000"/>
                </a:solidFill>
              </a:rPr>
              <a:t>        - Accomplishments over recent years</a:t>
            </a:r>
          </a:p>
          <a:p>
            <a:pPr lvl="0"/>
            <a:r>
              <a:rPr lang="en-GB" sz="1380" dirty="0">
                <a:solidFill>
                  <a:srgbClr val="008000"/>
                </a:solidFill>
              </a:rPr>
              <a:t>           </a:t>
            </a:r>
            <a:r>
              <a:rPr lang="en-GB" sz="1320" dirty="0"/>
              <a:t>(Results from the LHC and other experiments and facilities worldwide, progress in the construction of the High-Luminosity LHC, </a:t>
            </a:r>
          </a:p>
          <a:p>
            <a:pPr lvl="0"/>
            <a:r>
              <a:rPr lang="en-GB" sz="1320" dirty="0"/>
              <a:t>             outcome of the FCC Feasibility Study, recent technological developments in accelerator, detector and computing areas)</a:t>
            </a:r>
            <a:endParaRPr lang="de-DE" sz="1320" dirty="0"/>
          </a:p>
          <a:p>
            <a:pPr lvl="0">
              <a:lnSpc>
                <a:spcPct val="150000"/>
              </a:lnSpc>
            </a:pPr>
            <a:r>
              <a:rPr lang="en-GB" sz="1560" dirty="0"/>
              <a:t>        - </a:t>
            </a:r>
            <a:r>
              <a:rPr lang="en-GB" sz="1560" dirty="0">
                <a:solidFill>
                  <a:srgbClr val="008000"/>
                </a:solidFill>
              </a:rPr>
              <a:t>International landscape of the field</a:t>
            </a:r>
          </a:p>
          <a:p>
            <a:pPr lvl="0">
              <a:lnSpc>
                <a:spcPct val="150000"/>
              </a:lnSpc>
            </a:pPr>
            <a:endParaRPr lang="en-GB" sz="156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8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680" i="1" dirty="0"/>
              <a:t>The Strategy update should include the </a:t>
            </a:r>
            <a:r>
              <a:rPr lang="en-GB" sz="1680" b="1" i="1" dirty="0">
                <a:solidFill>
                  <a:schemeClr val="accent2">
                    <a:lumMod val="75000"/>
                  </a:schemeClr>
                </a:solidFill>
              </a:rPr>
              <a:t>preferred option for the next collider at CERN </a:t>
            </a:r>
            <a:r>
              <a:rPr lang="en-GB" sz="1680" i="1" dirty="0"/>
              <a:t>and</a:t>
            </a:r>
            <a:r>
              <a:rPr lang="en-GB" sz="168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680" b="1" i="1" dirty="0">
                <a:solidFill>
                  <a:schemeClr val="accent2">
                    <a:lumMod val="75000"/>
                  </a:schemeClr>
                </a:solidFill>
              </a:rPr>
              <a:t>prioritised </a:t>
            </a:r>
          </a:p>
          <a:p>
            <a:r>
              <a:rPr lang="en-GB" sz="1680" b="1" i="1" dirty="0">
                <a:solidFill>
                  <a:schemeClr val="accent2">
                    <a:lumMod val="75000"/>
                  </a:schemeClr>
                </a:solidFill>
              </a:rPr>
              <a:t>       alternative options</a:t>
            </a:r>
            <a:r>
              <a:rPr lang="en-GB" sz="168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680" i="1" dirty="0"/>
              <a:t>to be pursued if the chosen preferred plan turns out not to be feasible or competitive. </a:t>
            </a:r>
          </a:p>
          <a:p>
            <a:endParaRPr lang="en-GB" sz="168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1560" i="1" dirty="0"/>
              <a:t>The Strategy update should also </a:t>
            </a:r>
            <a:r>
              <a:rPr lang="en" sz="1560" b="1" i="1" dirty="0">
                <a:solidFill>
                  <a:schemeClr val="accent2">
                    <a:lumMod val="75000"/>
                  </a:schemeClr>
                </a:solidFill>
              </a:rPr>
              <a:t>indicate areas of priority for exploration complementary to colliders </a:t>
            </a:r>
            <a:r>
              <a:rPr lang="en" sz="1560" i="1" dirty="0"/>
              <a:t>and for </a:t>
            </a:r>
          </a:p>
          <a:p>
            <a:r>
              <a:rPr lang="en" sz="1560" i="1" dirty="0"/>
              <a:t>       other experiments to be considered at CERN and at other laboratories in Europe, as well as for participation in </a:t>
            </a:r>
          </a:p>
          <a:p>
            <a:r>
              <a:rPr lang="en" sz="1560" i="1" dirty="0"/>
              <a:t>       projects outside Europe.</a:t>
            </a:r>
            <a:endParaRPr lang="en-GB" sz="1560" i="1" dirty="0"/>
          </a:p>
          <a:p>
            <a:endParaRPr lang="en-GB" sz="156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98EA4-76B6-3049-A75B-CE7A4789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63" y="654579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1C2F03-9E95-40C9-A99F-3C4F7EE8CF2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C4EA1D9-3072-3E4E-A46A-36EE6F966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8"/>
          <a:stretch/>
        </p:blipFill>
        <p:spPr>
          <a:xfrm>
            <a:off x="609600" y="-27383"/>
            <a:ext cx="10972800" cy="5616624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AD351F9-7D1C-5240-A564-C72D71C89147}"/>
              </a:ext>
            </a:extLst>
          </p:cNvPr>
          <p:cNvSpPr txBox="1"/>
          <p:nvPr/>
        </p:nvSpPr>
        <p:spPr>
          <a:xfrm>
            <a:off x="4679464" y="5934879"/>
            <a:ext cx="621368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40" dirty="0">
                <a:solidFill>
                  <a:schemeClr val="accent2">
                    <a:lumMod val="75000"/>
                  </a:schemeClr>
                </a:solidFill>
              </a:rPr>
              <a:t>More details on ESPP web page:    </a:t>
            </a:r>
            <a:r>
              <a:rPr lang="en-GB" sz="1440" dirty="0">
                <a:hlinkClick r:id="rId3"/>
              </a:rPr>
              <a:t>https://europeanstrategyupdate.web.cern</a:t>
            </a:r>
            <a:r>
              <a:rPr lang="de-DE" sz="1440" dirty="0">
                <a:hlinkClick r:id="rId3"/>
              </a:rPr>
              <a:t>.ch/</a:t>
            </a:r>
            <a:endParaRPr lang="de-DE" sz="144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74F0138-96E0-D245-95AE-9B492FDEF5A5}"/>
              </a:ext>
            </a:extLst>
          </p:cNvPr>
          <p:cNvSpPr txBox="1"/>
          <p:nvPr/>
        </p:nvSpPr>
        <p:spPr>
          <a:xfrm>
            <a:off x="4627037" y="1905334"/>
            <a:ext cx="926216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20" b="1" dirty="0">
                <a:solidFill>
                  <a:srgbClr val="00B050"/>
                </a:solidFill>
              </a:rPr>
              <a:t>(in </a:t>
            </a:r>
            <a:r>
              <a:rPr lang="de-DE" sz="1320" b="1" dirty="0" err="1">
                <a:solidFill>
                  <a:srgbClr val="00B050"/>
                </a:solidFill>
              </a:rPr>
              <a:t>Venice</a:t>
            </a:r>
            <a:r>
              <a:rPr lang="de-DE" sz="1320" b="1">
                <a:solidFill>
                  <a:srgbClr val="00B050"/>
                </a:solidFill>
              </a:rPr>
              <a:t>)</a:t>
            </a:r>
            <a:endParaRPr lang="de-DE" sz="1320" b="1" dirty="0">
              <a:solidFill>
                <a:srgbClr val="00B05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572F4BA-4850-CC41-92D4-0613D9C97A66}"/>
              </a:ext>
            </a:extLst>
          </p:cNvPr>
          <p:cNvSpPr txBox="1"/>
          <p:nvPr/>
        </p:nvSpPr>
        <p:spPr>
          <a:xfrm>
            <a:off x="7712026" y="5432276"/>
            <a:ext cx="121719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20" b="1" dirty="0">
                <a:solidFill>
                  <a:srgbClr val="00B050"/>
                </a:solidFill>
              </a:rPr>
              <a:t>(</a:t>
            </a:r>
            <a:r>
              <a:rPr lang="de-DE" sz="1200" b="1" dirty="0">
                <a:solidFill>
                  <a:srgbClr val="00B050"/>
                </a:solidFill>
              </a:rPr>
              <a:t>Monte </a:t>
            </a:r>
            <a:r>
              <a:rPr lang="de-DE" sz="1200" b="1" dirty="0" err="1">
                <a:solidFill>
                  <a:srgbClr val="00B050"/>
                </a:solidFill>
              </a:rPr>
              <a:t>Verita</a:t>
            </a:r>
            <a:r>
              <a:rPr lang="de-DE" sz="1200" b="1" dirty="0">
                <a:solidFill>
                  <a:srgbClr val="00B050"/>
                </a:solidFill>
              </a:rPr>
              <a:t> / </a:t>
            </a:r>
          </a:p>
          <a:p>
            <a:r>
              <a:rPr lang="de-DE" sz="1200" b="1" dirty="0">
                <a:solidFill>
                  <a:srgbClr val="00B050"/>
                </a:solidFill>
              </a:rPr>
              <a:t>   Ascona, CH)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38FAED0-D349-9144-9ECF-02F1F68E9CE9}"/>
              </a:ext>
            </a:extLst>
          </p:cNvPr>
          <p:cNvSpPr txBox="1"/>
          <p:nvPr/>
        </p:nvSpPr>
        <p:spPr>
          <a:xfrm>
            <a:off x="4627038" y="4213305"/>
            <a:ext cx="1118127" cy="313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440" b="1" dirty="0" err="1">
                <a:solidFill>
                  <a:srgbClr val="FF0000"/>
                </a:solidFill>
              </a:rPr>
              <a:t>We</a:t>
            </a:r>
            <a:r>
              <a:rPr lang="de-DE" sz="1440" b="1" dirty="0">
                <a:solidFill>
                  <a:srgbClr val="FF0000"/>
                </a:solidFill>
              </a:rPr>
              <a:t> </a:t>
            </a:r>
            <a:r>
              <a:rPr lang="de-DE" sz="1440" b="1" dirty="0" err="1">
                <a:solidFill>
                  <a:srgbClr val="FF0000"/>
                </a:solidFill>
              </a:rPr>
              <a:t>are</a:t>
            </a:r>
            <a:r>
              <a:rPr lang="de-DE" sz="1440" b="1" dirty="0">
                <a:solidFill>
                  <a:srgbClr val="FF0000"/>
                </a:solidFill>
              </a:rPr>
              <a:t> </a:t>
            </a:r>
            <a:r>
              <a:rPr lang="de-DE" sz="1440" b="1" dirty="0" err="1">
                <a:solidFill>
                  <a:srgbClr val="FF0000"/>
                </a:solidFill>
              </a:rPr>
              <a:t>here</a:t>
            </a:r>
            <a:endParaRPr lang="de-DE" sz="1440" b="1" dirty="0">
              <a:solidFill>
                <a:srgbClr val="FF0000"/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A4DE3AB-7207-1D45-99CB-89F613F36676}"/>
              </a:ext>
            </a:extLst>
          </p:cNvPr>
          <p:cNvCxnSpPr>
            <a:cxnSpLocks/>
          </p:cNvCxnSpPr>
          <p:nvPr/>
        </p:nvCxnSpPr>
        <p:spPr bwMode="auto">
          <a:xfrm flipV="1">
            <a:off x="4886266" y="3688229"/>
            <a:ext cx="206802" cy="51845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74D49-A7C5-C84F-AE94-44B0BC8AA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563" y="6545797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1C2F03-9E95-40C9-A99F-3C4F7EE8CF2A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82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788FA-3709-A944-A30E-02062AE65D2C}"/>
              </a:ext>
            </a:extLst>
          </p:cNvPr>
          <p:cNvSpPr txBox="1"/>
          <p:nvPr/>
        </p:nvSpPr>
        <p:spPr>
          <a:xfrm>
            <a:off x="1109884" y="233935"/>
            <a:ext cx="2126929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40" i="1" dirty="0">
                <a:solidFill>
                  <a:srgbClr val="000090"/>
                </a:solidFill>
              </a:rPr>
              <a:t>Input received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13C525-B2EF-2C44-9BB1-1420A5C5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280" y="732532"/>
            <a:ext cx="4101286" cy="552781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7E81025-92A8-804E-91BE-51503BE9E511}"/>
              </a:ext>
            </a:extLst>
          </p:cNvPr>
          <p:cNvSpPr/>
          <p:nvPr/>
        </p:nvSpPr>
        <p:spPr>
          <a:xfrm>
            <a:off x="7965440" y="6260352"/>
            <a:ext cx="4226560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60" i="1" dirty="0"/>
              <a:t>Self-attributed themes of the 263 community  inputs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765C8E-2B8B-E844-A174-54C99346F1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5434" y="955802"/>
            <a:ext cx="7693048" cy="5544616"/>
          </a:xfrm>
        </p:spPr>
        <p:txBody>
          <a:bodyPr>
            <a:normAutofit/>
          </a:bodyPr>
          <a:lstStyle/>
          <a:p>
            <a:r>
              <a:rPr lang="en-GB" dirty="0"/>
              <a:t>266 contributions received</a:t>
            </a:r>
          </a:p>
          <a:p>
            <a:pPr lvl="1"/>
            <a:r>
              <a:rPr lang="en-GB" dirty="0"/>
              <a:t>Major flagship projects, projects in other physics areas</a:t>
            </a:r>
          </a:p>
          <a:p>
            <a:pPr lvl="1"/>
            <a:r>
              <a:rPr lang="en-GB" dirty="0"/>
              <a:t>Input from national HEP communities in ECFA countries and beyond</a:t>
            </a:r>
          </a:p>
          <a:p>
            <a:pPr lvl="1"/>
            <a:r>
              <a:rPr lang="en-GB" dirty="0"/>
              <a:t>Input from National European Labs (e.g. DESY, Frascati, …) </a:t>
            </a:r>
          </a:p>
          <a:p>
            <a:pPr lvl="1"/>
            <a:r>
              <a:rPr lang="en-GB" dirty="0"/>
              <a:t>Input from Early Career Researchers (via ECFA ECR panel) </a:t>
            </a:r>
          </a:p>
          <a:p>
            <a:pPr lvl="1"/>
            <a:r>
              <a:rPr lang="en-GB" dirty="0"/>
              <a:t>Input from APPEC, </a:t>
            </a:r>
            <a:r>
              <a:rPr lang="en-GB" dirty="0" err="1"/>
              <a:t>NuPECC</a:t>
            </a:r>
            <a:r>
              <a:rPr lang="en-GB" dirty="0"/>
              <a:t>, .. </a:t>
            </a:r>
          </a:p>
          <a:p>
            <a:r>
              <a:rPr lang="en-GB" dirty="0"/>
              <a:t>All contributions are public:   </a:t>
            </a:r>
          </a:p>
          <a:p>
            <a:pPr lvl="1"/>
            <a:r>
              <a:rPr lang="en-GB" dirty="0"/>
              <a:t>https://</a:t>
            </a:r>
            <a:r>
              <a:rPr lang="en-GB" dirty="0" err="1"/>
              <a:t>indico.cern.ch</a:t>
            </a:r>
            <a:r>
              <a:rPr lang="en-GB" dirty="0"/>
              <a:t>/event/1439855/contributions/</a:t>
            </a:r>
          </a:p>
          <a:p>
            <a:r>
              <a:rPr lang="en-GB" dirty="0"/>
              <a:t>These submissions are analysed by the Physics Preparatory Group (PPG) and ESG working groups; </a:t>
            </a:r>
          </a:p>
          <a:p>
            <a:r>
              <a:rPr lang="en-GB" dirty="0"/>
              <a:t> They provide the input for the presentations and discussions at this Open Symposium   </a:t>
            </a:r>
          </a:p>
          <a:p>
            <a:endParaRPr lang="en-FR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73489AD-25C3-9948-9F4C-9FC4C2725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4F45A-57AE-3E45-A041-5DA78435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11C2F03-9E95-40C9-A99F-3C4F7EE8CF2A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40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D80BF-4494-904C-90AE-D9CF9A3885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Context: </a:t>
            </a:r>
            <a:r>
              <a:rPr lang="en-GB" dirty="0"/>
              <a:t>The French particle physics community conducted a bottom-up approach to discuss future experimental scenarios in Europe, focusing on major facilities and scientific excellence.</a:t>
            </a:r>
          </a:p>
          <a:p>
            <a:r>
              <a:rPr lang="en-GB" b="1" dirty="0"/>
              <a:t>Physics Motivation</a:t>
            </a:r>
            <a:r>
              <a:rPr lang="en-GB" dirty="0"/>
              <a:t>: several thematic axes, including:</a:t>
            </a:r>
          </a:p>
          <a:p>
            <a:pPr lvl="1"/>
            <a:r>
              <a:rPr lang="en-GB" dirty="0"/>
              <a:t>The energy frontier and the need for precise measurements of the Higgs boson properties.</a:t>
            </a:r>
          </a:p>
          <a:p>
            <a:pPr lvl="1"/>
            <a:r>
              <a:rPr lang="en-GB" dirty="0"/>
              <a:t>The intensity frontier, emphasizing experiments with wide physics programs and dedicated experiments.</a:t>
            </a:r>
          </a:p>
          <a:p>
            <a:pPr lvl="1"/>
            <a:r>
              <a:rPr lang="en-GB" dirty="0"/>
              <a:t>Neutrino physics and the importance of long baseline oscillation experiments.</a:t>
            </a:r>
          </a:p>
          <a:p>
            <a:pPr lvl="1"/>
            <a:r>
              <a:rPr lang="en-GB" dirty="0"/>
              <a:t>Strong interactions and the study of QCD.</a:t>
            </a:r>
          </a:p>
          <a:p>
            <a:pPr lvl="1"/>
            <a:r>
              <a:rPr lang="en-GB" dirty="0"/>
              <a:t>The broader landscape of particle physics, including connections to nuclear physics, astrophysics, and societal applications.</a:t>
            </a:r>
          </a:p>
          <a:p>
            <a:r>
              <a:rPr lang="en-GB" b="1" dirty="0"/>
              <a:t>Further Considerations</a:t>
            </a:r>
            <a:r>
              <a:rPr lang="en-GB" dirty="0"/>
              <a:t>: Theory, computing, software, data handling, R&amp;D activities, sustainability, and the role of early career researchers.</a:t>
            </a:r>
          </a:p>
          <a:p>
            <a:endParaRPr lang="en-FR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9EEEBC-B652-8541-ABE2-0D893CDE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French contribution to ESPPU: Process and structure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1D95-8F6B-4E46-BCC6-F097A2953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04/07/2025</a:t>
            </a:r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33BA7-BB0E-1A43-8942-6B9186A3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C. Diaconu | CPPM CNRS/IN2P3 and Aix-Marseille Université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4CD2E-391B-2840-BE5A-9D667040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AA3337A-AF60-F144-9152-058D9AF5F1DA}" type="slidenum">
              <a:rPr lang="en-FR" smtClean="0"/>
              <a:t>18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68529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72ECCD-2894-E342-97BD-B909C2CC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80" y="1466425"/>
            <a:ext cx="4200519" cy="2288220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9F9BA34-202F-2145-B59A-C910A8F7667A}"/>
              </a:ext>
            </a:extLst>
          </p:cNvPr>
          <p:cNvSpPr txBox="1">
            <a:spLocks/>
          </p:cNvSpPr>
          <p:nvPr/>
        </p:nvSpPr>
        <p:spPr bwMode="auto">
          <a:xfrm>
            <a:off x="7202869" y="510094"/>
            <a:ext cx="4877553" cy="5186208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93A92F-0D36-4443-9ED3-75F75CBE10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3" y="908720"/>
            <a:ext cx="11877858" cy="553198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National  CNRS/IN2P3 +CEA/IRFU open process July 2024-March 2025</a:t>
            </a:r>
          </a:p>
          <a:p>
            <a:pPr lvl="1">
              <a:defRPr/>
            </a:pPr>
            <a:r>
              <a:rPr lang="en-GB" dirty="0"/>
              <a:t>4 working groups + Strategy Group</a:t>
            </a:r>
          </a:p>
          <a:p>
            <a:pPr lvl="1">
              <a:defRPr/>
            </a:pPr>
            <a:r>
              <a:rPr lang="en-GB" dirty="0"/>
              <a:t>About 60 contributions received from laboratories, projects, etc.</a:t>
            </a:r>
          </a:p>
          <a:p>
            <a:pPr>
              <a:defRPr/>
            </a:pPr>
            <a:r>
              <a:rPr lang="en-GB" dirty="0"/>
              <a:t>Many projects represented</a:t>
            </a:r>
          </a:p>
          <a:p>
            <a:pPr lvl="1">
              <a:defRPr/>
            </a:pPr>
            <a:r>
              <a:rPr lang="en-GB" dirty="0"/>
              <a:t>FCC, LCF, Muon Collider, </a:t>
            </a:r>
            <a:r>
              <a:rPr lang="en-GB" dirty="0" err="1"/>
              <a:t>LHCb</a:t>
            </a:r>
            <a:r>
              <a:rPr lang="en-GB" dirty="0"/>
              <a:t>, Belle2, EIC, </a:t>
            </a:r>
            <a:r>
              <a:rPr lang="en-GB" dirty="0" err="1"/>
              <a:t>LHeC</a:t>
            </a:r>
            <a:r>
              <a:rPr lang="en-GB" dirty="0"/>
              <a:t>...</a:t>
            </a:r>
          </a:p>
          <a:p>
            <a:pPr>
              <a:defRPr/>
            </a:pPr>
            <a:r>
              <a:rPr lang="en-GB" dirty="0"/>
              <a:t>Various topical contributions to GT1-4</a:t>
            </a:r>
          </a:p>
          <a:p>
            <a:pPr lvl="1">
              <a:defRPr/>
            </a:pPr>
            <a:r>
              <a:rPr lang="en-GB" dirty="0"/>
              <a:t>Higgs, EWK, top, QCD, detector concepts, networking, computing, AI, sustainability etc...</a:t>
            </a:r>
          </a:p>
          <a:p>
            <a:pPr>
              <a:defRPr/>
            </a:pPr>
            <a:r>
              <a:rPr lang="en-GB" dirty="0"/>
              <a:t>Covers several options for the next collider at CERN, and also discuss other colliders and experiments (Belle 2, EIC, LHC,  HL-LHC etc…).</a:t>
            </a:r>
          </a:p>
          <a:p>
            <a:pPr>
              <a:defRPr/>
            </a:pPr>
            <a:r>
              <a:rPr lang="en-GB" dirty="0"/>
              <a:t>Transversal : sustainability, computing/AI, R&amp;D.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Open Symposium January 20-21 Paris </a:t>
            </a:r>
            <a:r>
              <a:rPr lang="en-GB" dirty="0">
                <a:hlinkClick r:id="rId3"/>
              </a:rPr>
              <a:t>https://indico.in2p3.fr/event/34662/</a:t>
            </a:r>
            <a:r>
              <a:rPr lang="en-GB" dirty="0"/>
              <a:t> </a:t>
            </a:r>
          </a:p>
          <a:p>
            <a:pPr lvl="1">
              <a:defRPr/>
            </a:pPr>
            <a:r>
              <a:rPr lang="en-GB" dirty="0"/>
              <a:t>280 participants</a:t>
            </a:r>
          </a:p>
          <a:p>
            <a:pPr>
              <a:defRPr/>
            </a:pPr>
            <a:endParaRPr lang="en-GB" dirty="0"/>
          </a:p>
          <a:p>
            <a:endParaRPr lang="en-FR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CB17963-C1C7-6349-805E-4B4B20DD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French contribution to ESPPU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4030D-0927-4343-9C5F-F0A2DDBE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11C2F03-9E95-40C9-A99F-3C4F7EE8CF2A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88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0D4352-42F4-5D49-B79C-C28110301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FR" dirty="0"/>
              <a:t>Introduction</a:t>
            </a:r>
          </a:p>
          <a:p>
            <a:r>
              <a:rPr lang="en-FR" dirty="0"/>
              <a:t>European S</a:t>
            </a:r>
            <a:r>
              <a:rPr lang="en-GB" dirty="0"/>
              <a:t>t</a:t>
            </a:r>
            <a:r>
              <a:rPr lang="en-FR" dirty="0"/>
              <a:t>rategy in Particle Physics ESPP 2026</a:t>
            </a:r>
          </a:p>
          <a:p>
            <a:r>
              <a:rPr lang="en-FR" dirty="0"/>
              <a:t>French organization and contribution to ESPP 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6ECE67-AB7A-5540-B63F-B7C9FD7CC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53371-4556-FF4F-91E9-74DCB51D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48DA6-F2E2-4F44-8442-4F9B71000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DDE79-E6D4-F848-8F2F-8110D726A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2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676057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7F42E-51A6-9B46-9EBF-C1EBCA5951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The Standard Model has been verified with high precision, necessitating a significant step in precision for future particle physics research.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Full physics potential of the LHC should be exploited</a:t>
            </a:r>
          </a:p>
          <a:p>
            <a:pPr marL="0" indent="0">
              <a:buNone/>
            </a:pPr>
            <a:r>
              <a:rPr lang="en-GB" dirty="0"/>
              <a:t>Ensure a flagship project at CERN starts seamlessly after the completion of the HL-LHC.</a:t>
            </a:r>
          </a:p>
          <a:p>
            <a:pPr marL="0" indent="0">
              <a:buNone/>
            </a:pPr>
            <a:r>
              <a:rPr lang="en-GB" dirty="0"/>
              <a:t>There is a consensus on the need for an </a:t>
            </a:r>
            <a:r>
              <a:rPr lang="en-GB" dirty="0" err="1"/>
              <a:t>e+e</a:t>
            </a:r>
            <a:r>
              <a:rPr lang="en-GB" dirty="0"/>
              <a:t>− collider as a priority.</a:t>
            </a:r>
          </a:p>
          <a:p>
            <a:pPr marL="0" indent="0">
              <a:buNone/>
            </a:pPr>
            <a:r>
              <a:rPr lang="en-GB" dirty="0"/>
              <a:t>Determine the energy scale of new physics through direct searches and high-precision data.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Sustain R&amp;D in support of energy-frontier facilities.</a:t>
            </a:r>
          </a:p>
          <a:p>
            <a:pPr marL="0" indent="0">
              <a:buNone/>
            </a:pPr>
            <a:r>
              <a:rPr lang="en-GB" dirty="0"/>
              <a:t>Maintain experimental diversity: physics beyond collider, neutrino physics etc.</a:t>
            </a:r>
          </a:p>
          <a:p>
            <a:pPr marL="0" indent="0">
              <a:buNone/>
            </a:pPr>
            <a:r>
              <a:rPr lang="en-GB" dirty="0"/>
              <a:t>Emphasize sustainability and positive societal impact from the early stages of the next flagship project.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FR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1AC77B-BE71-1548-AEF7-A928BAF4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Consensual Views</a:t>
            </a:r>
            <a:br>
              <a:rPr lang="en-GB" dirty="0"/>
            </a:br>
            <a:endParaRPr lang="en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1ADBD-A0DA-E141-BE66-057BE7666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04/07/2025</a:t>
            </a:r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53800-5F87-F64A-AC08-CCC94B78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C. Diaconu | CPPM CNRS/IN2P3 and Aix-Marseille Université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DFA9D-4763-CE49-B6EC-B59E2111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AA3337A-AF60-F144-9152-058D9AF5F1DA}" type="slidenum">
              <a:rPr lang="en-FR" smtClean="0"/>
              <a:t>20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95837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A4AAF1-1978-E946-9720-6E656E9C09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Despite the strong involvement of the FR-HEP in various future projects, a consensus has emerged in this strategy-making work/process. </a:t>
            </a:r>
          </a:p>
          <a:p>
            <a:r>
              <a:rPr lang="en-GB" dirty="0"/>
              <a:t>The French community supports the FCC-</a:t>
            </a:r>
            <a:r>
              <a:rPr lang="en-GB" dirty="0" err="1"/>
              <a:t>ee</a:t>
            </a:r>
            <a:r>
              <a:rPr lang="en-GB" dirty="0"/>
              <a:t> machine as the next flagship project at CERN.  The opportunity to prepare a FCC-</a:t>
            </a:r>
            <a:r>
              <a:rPr lang="en-GB" dirty="0" err="1"/>
              <a:t>hh</a:t>
            </a:r>
            <a:r>
              <a:rPr lang="en-GB" dirty="0"/>
              <a:t> collider as the next machine is acknowledged as an asset but we take note that the community support is given at this stage to the electron machine. </a:t>
            </a:r>
          </a:p>
          <a:p>
            <a:r>
              <a:rPr lang="en-GB" dirty="0"/>
              <a:t>Experimental diversity alongside the flagship project is necessary </a:t>
            </a:r>
          </a:p>
          <a:p>
            <a:r>
              <a:rPr lang="en-GB" dirty="0"/>
              <a:t>Strong support onto DRD, Initial training attractiveness and ECR integrative approach.     </a:t>
            </a:r>
          </a:p>
          <a:p>
            <a:r>
              <a:rPr lang="en-GB" dirty="0"/>
              <a:t>The sustainability /eco-responsibility is a requirement. It must be part of the flagship project from the early design phase.  </a:t>
            </a:r>
          </a:p>
          <a:p>
            <a:endParaRPr lang="en-GB" dirty="0"/>
          </a:p>
          <a:p>
            <a:endParaRPr lang="en-FR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578FE5D-C480-8245-AE2C-86E1B82E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Findings and recomendations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E6488-F849-BC42-8775-71F0BEEC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51DEE-3452-9F44-8CED-4833489A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DB9E4-862A-C543-BB86-5E1C4D24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21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2091373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1FC5B-356E-604A-90E5-597CD71A2B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2" y="908719"/>
            <a:ext cx="11329259" cy="5676157"/>
          </a:xfrm>
        </p:spPr>
        <p:txBody>
          <a:bodyPr>
            <a:normAutofit/>
          </a:bodyPr>
          <a:lstStyle/>
          <a:p>
            <a:r>
              <a:rPr lang="en-GB" sz="3200" b="1" dirty="0"/>
              <a:t>Preferred Option for the Next Collider at CERN: </a:t>
            </a:r>
            <a:r>
              <a:rPr lang="en-GB" sz="3200" b="1" dirty="0" err="1"/>
              <a:t>FCCee</a:t>
            </a:r>
            <a:r>
              <a:rPr lang="en-GB" sz="3200" dirty="0"/>
              <a:t>:</a:t>
            </a:r>
          </a:p>
          <a:p>
            <a:pPr lvl="1"/>
            <a:r>
              <a:rPr lang="en-GB" sz="2800" b="1" dirty="0"/>
              <a:t>Strong support from the French community for the Future Circular Collider (</a:t>
            </a:r>
            <a:r>
              <a:rPr lang="en-GB" sz="2800" b="1" dirty="0" err="1"/>
              <a:t>FCCee</a:t>
            </a:r>
            <a:r>
              <a:rPr lang="en-GB" sz="2800" b="1" dirty="0"/>
              <a:t>) project.</a:t>
            </a:r>
          </a:p>
          <a:p>
            <a:pPr lvl="1"/>
            <a:endParaRPr lang="en-GB" sz="2800" b="1" dirty="0"/>
          </a:p>
          <a:p>
            <a:pPr lvl="2"/>
            <a:r>
              <a:rPr lang="en-GB" sz="2400" dirty="0" err="1"/>
              <a:t>FCCee</a:t>
            </a:r>
            <a:r>
              <a:rPr lang="en-GB" sz="2400" dirty="0"/>
              <a:t> aims to advance knowledge of Higgs boson couplings, electroweak and strong gauge couplings, and prominent electroweak observables.</a:t>
            </a:r>
          </a:p>
          <a:p>
            <a:pPr lvl="2"/>
            <a:r>
              <a:rPr lang="en-GB" sz="2400" dirty="0"/>
              <a:t>Operation at the Z pole is expected to improve fundamental measurements by factors of 10-100 compared to LEP1.</a:t>
            </a:r>
          </a:p>
          <a:p>
            <a:pPr lvl="2"/>
            <a:r>
              <a:rPr lang="en-GB" sz="2400" dirty="0"/>
              <a:t>Potential for a future ~100 </a:t>
            </a:r>
            <a:r>
              <a:rPr lang="en-GB" sz="2400" dirty="0" err="1"/>
              <a:t>TeV</a:t>
            </a:r>
            <a:r>
              <a:rPr lang="en-GB" sz="2400" dirty="0"/>
              <a:t> hadron collider reusing the </a:t>
            </a:r>
            <a:r>
              <a:rPr lang="en-GB" sz="2400" dirty="0" err="1"/>
              <a:t>FCCee</a:t>
            </a:r>
            <a:r>
              <a:rPr lang="en-GB" sz="2400" dirty="0"/>
              <a:t> tunnel.</a:t>
            </a:r>
          </a:p>
          <a:p>
            <a:pPr lvl="2"/>
            <a:r>
              <a:rPr lang="en-GB" sz="2400" dirty="0"/>
              <a:t>CERN is considered the best place to host </a:t>
            </a:r>
            <a:r>
              <a:rPr lang="en-GB" sz="2400" dirty="0" err="1"/>
              <a:t>FCCee</a:t>
            </a:r>
            <a:r>
              <a:rPr lang="en-GB" sz="2400" dirty="0"/>
              <a:t> due to its expertise, infrastructure, and sustainability practices.</a:t>
            </a:r>
          </a:p>
          <a:p>
            <a:endParaRPr lang="en-FR" sz="32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0CFD7BD-59FB-A049-BF8F-6316ED5C7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DA6CA-6385-C945-801D-A42742C1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04/07/2025</a:t>
            </a:r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2AE86-CC81-0743-88B4-A005652C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C. Diaconu | CPPM CNRS/IN2P3 and Aix-Marseille Université</a:t>
            </a:r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C5B37-F79A-8145-9E84-17FED008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AA3337A-AF60-F144-9152-058D9AF5F1DA}" type="slidenum">
              <a:rPr lang="en-FR" smtClean="0"/>
              <a:t>22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9132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078A55-E906-FC40-9677-2AD443FCC9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2" y="908720"/>
            <a:ext cx="11584782" cy="5544616"/>
          </a:xfrm>
        </p:spPr>
        <p:txBody>
          <a:bodyPr>
            <a:normAutofit/>
          </a:bodyPr>
          <a:lstStyle/>
          <a:p>
            <a:r>
              <a:rPr lang="en-GB" sz="2800" b="1" dirty="0"/>
              <a:t>Fall-back Options if </a:t>
            </a:r>
            <a:r>
              <a:rPr lang="en-GB" sz="2800" b="1" dirty="0" err="1"/>
              <a:t>FCCee</a:t>
            </a:r>
            <a:r>
              <a:rPr lang="en-GB" sz="2800" b="1" dirty="0"/>
              <a:t> is Not Feasible</a:t>
            </a:r>
            <a:r>
              <a:rPr lang="en-GB" sz="2800" dirty="0"/>
              <a:t>:</a:t>
            </a:r>
          </a:p>
          <a:p>
            <a:pPr lvl="1"/>
            <a:r>
              <a:rPr lang="en-GB" sz="2400" b="1" dirty="0"/>
              <a:t>If no comparable </a:t>
            </a:r>
            <a:r>
              <a:rPr lang="en-GB" sz="2400" b="1" dirty="0" err="1"/>
              <a:t>e+e−e+e</a:t>
            </a:r>
            <a:r>
              <a:rPr lang="en-GB" sz="2400" b="1" dirty="0"/>
              <a:t>− collider is established outside Europe</a:t>
            </a:r>
            <a:r>
              <a:rPr lang="en-GB" sz="2400" dirty="0"/>
              <a:t>: </a:t>
            </a:r>
          </a:p>
          <a:p>
            <a:pPr lvl="2"/>
            <a:r>
              <a:rPr lang="en-GB" sz="2000" dirty="0"/>
              <a:t>A linear </a:t>
            </a:r>
            <a:r>
              <a:rPr lang="en-GB" sz="2000" dirty="0" err="1"/>
              <a:t>e+e−e+e</a:t>
            </a:r>
            <a:r>
              <a:rPr lang="en-GB" sz="2000" dirty="0"/>
              <a:t>− collider facility (LCF) at CERN as the next best option for a Higgs factory.</a:t>
            </a:r>
          </a:p>
          <a:p>
            <a:pPr lvl="2"/>
            <a:r>
              <a:rPr lang="en-GB" sz="2000" dirty="0"/>
              <a:t>Consideration of LEP3 as a last-resort fallback, with limitations in luminosity and energy range.</a:t>
            </a:r>
          </a:p>
          <a:p>
            <a:pPr lvl="1"/>
            <a:r>
              <a:rPr lang="en-GB" sz="2400" b="1" dirty="0"/>
              <a:t>If a comparable </a:t>
            </a:r>
            <a:r>
              <a:rPr lang="en-GB" sz="2400" b="1" dirty="0" err="1"/>
              <a:t>e+e</a:t>
            </a:r>
            <a:r>
              <a:rPr lang="en-GB" sz="2400" b="1" dirty="0"/>
              <a:t>− collider is established outside Europe</a:t>
            </a:r>
            <a:r>
              <a:rPr lang="en-GB" sz="2400" dirty="0"/>
              <a:t>: </a:t>
            </a:r>
          </a:p>
          <a:p>
            <a:pPr lvl="2"/>
            <a:r>
              <a:rPr lang="en-GB" sz="2000" dirty="0"/>
              <a:t>Development of a high-energy </a:t>
            </a:r>
            <a:r>
              <a:rPr lang="en-GB" sz="2000" dirty="0" err="1"/>
              <a:t>hh</a:t>
            </a:r>
            <a:r>
              <a:rPr lang="en-GB" sz="2000" dirty="0"/>
              <a:t>/eh program in a new tunnel, with reduced energy reach.</a:t>
            </a:r>
          </a:p>
          <a:p>
            <a:pPr lvl="2"/>
            <a:r>
              <a:rPr lang="en-GB" sz="2000" dirty="0"/>
              <a:t>Complement both </a:t>
            </a:r>
            <a:r>
              <a:rPr lang="en-GB" sz="2000" dirty="0" err="1"/>
              <a:t>FCChh</a:t>
            </a:r>
            <a:r>
              <a:rPr lang="en-GB" sz="2000" dirty="0"/>
              <a:t> and HL-LHC with an electron-hadron collider such as the </a:t>
            </a:r>
            <a:r>
              <a:rPr lang="en-GB" sz="2000" dirty="0" err="1"/>
              <a:t>LHeC</a:t>
            </a:r>
            <a:r>
              <a:rPr lang="en-GB" sz="2000" dirty="0"/>
              <a:t>.</a:t>
            </a:r>
          </a:p>
          <a:p>
            <a:r>
              <a:rPr lang="en-GB" sz="2800" b="1" dirty="0"/>
              <a:t>Scientific Complementarity and Return</a:t>
            </a:r>
            <a:r>
              <a:rPr lang="en-GB" sz="2800" dirty="0"/>
              <a:t>:</a:t>
            </a:r>
          </a:p>
          <a:p>
            <a:pPr lvl="1"/>
            <a:r>
              <a:rPr lang="en-GB" sz="2400" dirty="0"/>
              <a:t>Fall-back scenarios offer faster scientific return and increased complementarity.</a:t>
            </a:r>
          </a:p>
          <a:p>
            <a:pPr lvl="1"/>
            <a:r>
              <a:rPr lang="en-GB" sz="2400" dirty="0"/>
              <a:t>Programs including </a:t>
            </a:r>
            <a:r>
              <a:rPr lang="en-GB" sz="2400" dirty="0" err="1"/>
              <a:t>eeee</a:t>
            </a:r>
            <a:r>
              <a:rPr lang="en-GB" sz="2400" dirty="0"/>
              <a:t>, </a:t>
            </a:r>
            <a:r>
              <a:rPr lang="en-GB" sz="2400" dirty="0" err="1"/>
              <a:t>pppp</a:t>
            </a:r>
            <a:r>
              <a:rPr lang="en-GB" sz="2400" dirty="0"/>
              <a:t>, and </a:t>
            </a:r>
            <a:r>
              <a:rPr lang="en-GB" sz="2400" dirty="0" err="1"/>
              <a:t>epep</a:t>
            </a:r>
            <a:r>
              <a:rPr lang="en-GB" sz="2400" dirty="0"/>
              <a:t> collisions on similar timescales can compensate for the scientific loss compared to the FCC program.</a:t>
            </a:r>
          </a:p>
          <a:p>
            <a:endParaRPr lang="en-FR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766F5C-04FA-2840-ABB2-852035FA8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4B7B3-CD45-7740-8431-48CC76D5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CD23D-FEC6-7543-9A21-40DEAF179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963D5-67A5-EE4E-953D-F8E00AC9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23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752104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D242DA-36E3-1D4A-8F21-555FB3A626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58140" indent="-343662">
              <a:spcBef>
                <a:spcPts val="120"/>
              </a:spcBef>
              <a:buFont typeface="Arial"/>
              <a:buChar char="•"/>
              <a:tabLst>
                <a:tab pos="357378" algn="l"/>
                <a:tab pos="358902" algn="l"/>
              </a:tabLst>
            </a:pPr>
            <a:r>
              <a:rPr lang="en-GB" b="1" dirty="0">
                <a:solidFill>
                  <a:srgbClr val="262699"/>
                </a:solidFill>
                <a:latin typeface="Arial"/>
                <a:cs typeface="Arial"/>
              </a:rPr>
              <a:t>Completing the full HL-LHC </a:t>
            </a:r>
            <a:r>
              <a:rPr lang="en-GB" b="1" spc="-6" dirty="0">
                <a:solidFill>
                  <a:srgbClr val="262699"/>
                </a:solidFill>
                <a:latin typeface="Arial"/>
                <a:cs typeface="Arial"/>
              </a:rPr>
              <a:t>programme </a:t>
            </a:r>
            <a:r>
              <a:rPr lang="en-GB" spc="-6" dirty="0">
                <a:latin typeface="Arial"/>
                <a:cs typeface="Arial"/>
              </a:rPr>
              <a:t>is essential </a:t>
            </a:r>
            <a:r>
              <a:rPr lang="en-GB" dirty="0">
                <a:latin typeface="Arial"/>
                <a:cs typeface="Arial"/>
              </a:rPr>
              <a:t>and must </a:t>
            </a:r>
            <a:r>
              <a:rPr lang="en-GB" spc="-6" dirty="0">
                <a:latin typeface="Arial"/>
                <a:cs typeface="Arial"/>
              </a:rPr>
              <a:t>remain </a:t>
            </a:r>
            <a:r>
              <a:rPr lang="en-GB" dirty="0">
                <a:latin typeface="Arial"/>
                <a:cs typeface="Arial"/>
              </a:rPr>
              <a:t>a </a:t>
            </a:r>
            <a:r>
              <a:rPr lang="en-GB" spc="-6" dirty="0">
                <a:latin typeface="Arial"/>
                <a:cs typeface="Arial"/>
              </a:rPr>
              <a:t>high priority </a:t>
            </a:r>
            <a:r>
              <a:rPr lang="en-GB" dirty="0">
                <a:latin typeface="Arial"/>
                <a:cs typeface="Arial"/>
              </a:rPr>
              <a:t>for</a:t>
            </a:r>
            <a:r>
              <a:rPr lang="en-GB" spc="102" dirty="0">
                <a:latin typeface="Arial"/>
                <a:cs typeface="Arial"/>
              </a:rPr>
              <a:t> </a:t>
            </a:r>
            <a:r>
              <a:rPr lang="en-GB" spc="-6" dirty="0">
                <a:latin typeface="Arial"/>
                <a:cs typeface="Arial"/>
              </a:rPr>
              <a:t>CERN;</a:t>
            </a:r>
            <a:endParaRPr lang="en-GB" dirty="0">
              <a:latin typeface="Arial"/>
              <a:cs typeface="Arial"/>
            </a:endParaRPr>
          </a:p>
          <a:p>
            <a:pPr>
              <a:spcBef>
                <a:spcPts val="48"/>
              </a:spcBef>
            </a:pPr>
            <a:endParaRPr lang="en-GB" dirty="0">
              <a:latin typeface="Arial"/>
              <a:cs typeface="Arial"/>
            </a:endParaRPr>
          </a:p>
          <a:p>
            <a:pPr marL="346710"/>
            <a:r>
              <a:rPr lang="en-GB" dirty="0">
                <a:latin typeface="Arial"/>
                <a:cs typeface="Arial"/>
              </a:rPr>
              <a:t>It </a:t>
            </a:r>
            <a:r>
              <a:rPr lang="en-GB" spc="-6" dirty="0">
                <a:latin typeface="Arial"/>
                <a:cs typeface="Arial"/>
              </a:rPr>
              <a:t>is </a:t>
            </a:r>
            <a:r>
              <a:rPr lang="en-GB" dirty="0">
                <a:latin typeface="Arial"/>
                <a:cs typeface="Arial"/>
              </a:rPr>
              <a:t>paramount to </a:t>
            </a:r>
            <a:r>
              <a:rPr lang="en-GB" spc="-6" dirty="0">
                <a:latin typeface="Arial"/>
                <a:cs typeface="Arial"/>
              </a:rPr>
              <a:t>fully exploit </a:t>
            </a:r>
            <a:r>
              <a:rPr lang="en-GB" dirty="0">
                <a:latin typeface="Arial"/>
                <a:cs typeface="Arial"/>
              </a:rPr>
              <a:t>the </a:t>
            </a:r>
            <a:r>
              <a:rPr lang="en-GB" spc="-6" dirty="0">
                <a:latin typeface="Arial"/>
                <a:cs typeface="Arial"/>
              </a:rPr>
              <a:t>High-Luminosity LHC (HL-LHC) </a:t>
            </a:r>
            <a:r>
              <a:rPr lang="en-GB" dirty="0">
                <a:latin typeface="Arial"/>
                <a:cs typeface="Arial"/>
              </a:rPr>
              <a:t>to </a:t>
            </a:r>
            <a:r>
              <a:rPr lang="en-GB" spc="-6" dirty="0">
                <a:latin typeface="Arial"/>
                <a:cs typeface="Arial"/>
              </a:rPr>
              <a:t>maximise scientific</a:t>
            </a:r>
            <a:r>
              <a:rPr lang="en-GB" spc="144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returns</a:t>
            </a:r>
          </a:p>
          <a:p>
            <a:pPr marL="0" indent="0">
              <a:buNone/>
            </a:pPr>
            <a:endParaRPr lang="en-FR" dirty="0"/>
          </a:p>
          <a:p>
            <a:pPr marL="391668" marR="295655" indent="-331470">
              <a:lnSpc>
                <a:spcPts val="1788"/>
              </a:lnSpc>
              <a:spcBef>
                <a:spcPts val="245"/>
              </a:spcBef>
              <a:tabLst>
                <a:tab pos="403098" algn="l"/>
                <a:tab pos="404622" algn="l"/>
              </a:tabLst>
            </a:pPr>
            <a:r>
              <a:rPr lang="en-GB" dirty="0">
                <a:latin typeface="Arial"/>
                <a:cs typeface="Arial"/>
              </a:rPr>
              <a:t>It </a:t>
            </a:r>
            <a:r>
              <a:rPr lang="en-GB" spc="-6" dirty="0">
                <a:latin typeface="Arial"/>
                <a:cs typeface="Arial"/>
              </a:rPr>
              <a:t>is important </a:t>
            </a:r>
            <a:r>
              <a:rPr lang="en-GB" dirty="0">
                <a:latin typeface="Arial"/>
                <a:cs typeface="Arial"/>
              </a:rPr>
              <a:t>that the </a:t>
            </a:r>
            <a:r>
              <a:rPr lang="en-GB" b="1" dirty="0">
                <a:solidFill>
                  <a:srgbClr val="262699"/>
                </a:solidFill>
                <a:latin typeface="Arial"/>
                <a:cs typeface="Arial"/>
              </a:rPr>
              <a:t>next flagship collider supports a broad physics </a:t>
            </a:r>
            <a:r>
              <a:rPr lang="en-GB" b="1" spc="-6" dirty="0">
                <a:solidFill>
                  <a:srgbClr val="262699"/>
                </a:solidFill>
                <a:latin typeface="Arial"/>
                <a:cs typeface="Arial"/>
              </a:rPr>
              <a:t>programme</a:t>
            </a:r>
            <a:r>
              <a:rPr lang="en-GB" spc="-6" dirty="0">
                <a:latin typeface="Arial"/>
                <a:cs typeface="Arial"/>
              </a:rPr>
              <a:t>, given </a:t>
            </a:r>
            <a:r>
              <a:rPr lang="en-GB" dirty="0">
                <a:latin typeface="Arial"/>
                <a:cs typeface="Arial"/>
              </a:rPr>
              <a:t>that </a:t>
            </a:r>
            <a:r>
              <a:rPr lang="en-GB" spc="-6" dirty="0">
                <a:latin typeface="Arial"/>
                <a:cs typeface="Arial"/>
              </a:rPr>
              <a:t>it is </a:t>
            </a:r>
            <a:r>
              <a:rPr lang="en-GB" dirty="0">
                <a:latin typeface="Arial"/>
                <a:cs typeface="Arial"/>
              </a:rPr>
              <a:t>not </a:t>
            </a:r>
            <a:r>
              <a:rPr lang="en-GB" spc="-6" dirty="0">
                <a:latin typeface="Arial"/>
                <a:cs typeface="Arial"/>
              </a:rPr>
              <a:t>clear  where </a:t>
            </a:r>
            <a:r>
              <a:rPr lang="en-GB" dirty="0">
                <a:latin typeface="Arial"/>
                <a:cs typeface="Arial"/>
              </a:rPr>
              <a:t>new </a:t>
            </a:r>
            <a:r>
              <a:rPr lang="en-GB" spc="-6" dirty="0">
                <a:latin typeface="Arial"/>
                <a:cs typeface="Arial"/>
              </a:rPr>
              <a:t>physics will </a:t>
            </a:r>
            <a:r>
              <a:rPr lang="en-GB" dirty="0">
                <a:latin typeface="Arial"/>
                <a:cs typeface="Arial"/>
              </a:rPr>
              <a:t>show</a:t>
            </a:r>
            <a:r>
              <a:rPr lang="en-GB" spc="12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up.</a:t>
            </a:r>
          </a:p>
          <a:p>
            <a:pPr marL="0" indent="0">
              <a:spcBef>
                <a:spcPts val="60"/>
              </a:spcBef>
              <a:buNone/>
            </a:pPr>
            <a:endParaRPr lang="en-GB" sz="2000" dirty="0">
              <a:latin typeface="Arial"/>
              <a:cs typeface="Arial"/>
            </a:endParaRPr>
          </a:p>
          <a:p>
            <a:pPr marL="391668" marR="67056" indent="-331470">
              <a:lnSpc>
                <a:spcPct val="99200"/>
              </a:lnSpc>
              <a:tabLst>
                <a:tab pos="403098" algn="l"/>
                <a:tab pos="404622" algn="l"/>
              </a:tabLst>
            </a:pPr>
            <a:r>
              <a:rPr lang="en-GB" spc="-6" dirty="0">
                <a:latin typeface="Arial"/>
                <a:cs typeface="Arial"/>
              </a:rPr>
              <a:t>Should </a:t>
            </a:r>
            <a:r>
              <a:rPr lang="en-GB" dirty="0">
                <a:latin typeface="Arial"/>
                <a:cs typeface="Arial"/>
              </a:rPr>
              <a:t>a </a:t>
            </a:r>
            <a:r>
              <a:rPr lang="en-GB" spc="-6" dirty="0">
                <a:latin typeface="Arial"/>
                <a:cs typeface="Arial"/>
              </a:rPr>
              <a:t>dedicated energy-frontier collider </a:t>
            </a:r>
            <a:r>
              <a:rPr lang="en-GB" dirty="0">
                <a:latin typeface="Arial"/>
                <a:cs typeface="Arial"/>
              </a:rPr>
              <a:t>or a </a:t>
            </a:r>
            <a:r>
              <a:rPr lang="en-GB" spc="-6" dirty="0">
                <a:latin typeface="Arial"/>
                <a:cs typeface="Arial"/>
              </a:rPr>
              <a:t>high-luminosity </a:t>
            </a:r>
            <a:r>
              <a:rPr lang="en-GB" spc="-12" dirty="0" err="1">
                <a:latin typeface="Arial"/>
                <a:cs typeface="Arial"/>
              </a:rPr>
              <a:t>e</a:t>
            </a:r>
            <a:r>
              <a:rPr lang="en-GB" sz="2800" spc="-18" baseline="24691" dirty="0" err="1">
                <a:latin typeface="Arial"/>
                <a:cs typeface="Arial"/>
              </a:rPr>
              <a:t>+</a:t>
            </a:r>
            <a:r>
              <a:rPr lang="en-GB" spc="-12" dirty="0" err="1">
                <a:latin typeface="Arial"/>
                <a:cs typeface="Arial"/>
              </a:rPr>
              <a:t>e</a:t>
            </a:r>
            <a:r>
              <a:rPr lang="en-GB" sz="2800" spc="-18" baseline="24691" dirty="0">
                <a:latin typeface="Arial"/>
                <a:cs typeface="Arial"/>
              </a:rPr>
              <a:t>− </a:t>
            </a:r>
            <a:r>
              <a:rPr lang="en-GB" spc="-6" dirty="0">
                <a:latin typeface="Arial"/>
                <a:cs typeface="Arial"/>
              </a:rPr>
              <a:t>machine </a:t>
            </a:r>
            <a:r>
              <a:rPr lang="en-GB" dirty="0">
                <a:latin typeface="Arial"/>
                <a:cs typeface="Arial"/>
              </a:rPr>
              <a:t>not prove </a:t>
            </a:r>
            <a:r>
              <a:rPr lang="en-GB" spc="-6" dirty="0">
                <a:latin typeface="Arial"/>
                <a:cs typeface="Arial"/>
              </a:rPr>
              <a:t>feasible </a:t>
            </a:r>
            <a:r>
              <a:rPr lang="en-GB" dirty="0">
                <a:latin typeface="Arial"/>
                <a:cs typeface="Arial"/>
              </a:rPr>
              <a:t>or face </a:t>
            </a:r>
            <a:r>
              <a:rPr lang="en-GB" spc="-6" dirty="0">
                <a:latin typeface="Arial"/>
                <a:cs typeface="Arial"/>
              </a:rPr>
              <a:t>significant  delays, </a:t>
            </a:r>
            <a:r>
              <a:rPr lang="en-GB" b="1" spc="-6" dirty="0">
                <a:solidFill>
                  <a:srgbClr val="262699"/>
                </a:solidFill>
                <a:latin typeface="Arial"/>
                <a:cs typeface="Arial"/>
              </a:rPr>
              <a:t>intermediate </a:t>
            </a:r>
            <a:r>
              <a:rPr lang="en-GB" b="1" dirty="0">
                <a:solidFill>
                  <a:srgbClr val="262699"/>
                </a:solidFill>
                <a:latin typeface="Arial"/>
                <a:cs typeface="Arial"/>
              </a:rPr>
              <a:t>collider projects </a:t>
            </a:r>
            <a:r>
              <a:rPr lang="en-GB" dirty="0">
                <a:latin typeface="Arial"/>
                <a:cs typeface="Arial"/>
              </a:rPr>
              <a:t>such as </a:t>
            </a:r>
            <a:r>
              <a:rPr lang="en-GB" spc="-6" dirty="0" err="1">
                <a:latin typeface="Arial"/>
                <a:cs typeface="Arial"/>
              </a:rPr>
              <a:t>LHeC</a:t>
            </a:r>
            <a:r>
              <a:rPr lang="en-GB" spc="-6" dirty="0">
                <a:latin typeface="Arial"/>
                <a:cs typeface="Arial"/>
              </a:rPr>
              <a:t> </a:t>
            </a:r>
            <a:r>
              <a:rPr lang="en-GB" dirty="0">
                <a:latin typeface="Arial"/>
                <a:cs typeface="Arial"/>
              </a:rPr>
              <a:t>and </a:t>
            </a:r>
            <a:r>
              <a:rPr lang="en-GB" spc="-6" dirty="0">
                <a:latin typeface="Arial"/>
                <a:cs typeface="Arial"/>
              </a:rPr>
              <a:t>LEP3 </a:t>
            </a:r>
            <a:r>
              <a:rPr lang="en-GB" dirty="0">
                <a:latin typeface="Arial"/>
                <a:cs typeface="Arial"/>
              </a:rPr>
              <a:t>are </a:t>
            </a:r>
            <a:r>
              <a:rPr lang="en-GB" spc="-6" dirty="0">
                <a:latin typeface="Arial"/>
                <a:cs typeface="Arial"/>
              </a:rPr>
              <a:t>recognised </a:t>
            </a:r>
            <a:r>
              <a:rPr lang="en-GB" dirty="0">
                <a:latin typeface="Arial"/>
                <a:cs typeface="Arial"/>
              </a:rPr>
              <a:t>as </a:t>
            </a:r>
            <a:r>
              <a:rPr lang="en-GB" spc="-6" dirty="0">
                <a:latin typeface="Arial"/>
                <a:cs typeface="Arial"/>
              </a:rPr>
              <a:t>strategically valuable </a:t>
            </a:r>
            <a:r>
              <a:rPr lang="en-GB" dirty="0">
                <a:latin typeface="Arial"/>
                <a:cs typeface="Arial"/>
              </a:rPr>
              <a:t>by  some member-states </a:t>
            </a:r>
            <a:r>
              <a:rPr lang="en-GB" spc="-6" dirty="0">
                <a:latin typeface="Arial"/>
                <a:cs typeface="Arial"/>
              </a:rPr>
              <a:t>HEP</a:t>
            </a:r>
            <a:r>
              <a:rPr lang="en-GB" spc="-42" dirty="0">
                <a:latin typeface="Arial"/>
                <a:cs typeface="Arial"/>
              </a:rPr>
              <a:t> </a:t>
            </a:r>
            <a:r>
              <a:rPr lang="en-GB" spc="-6" dirty="0">
                <a:latin typeface="Arial"/>
                <a:cs typeface="Arial"/>
              </a:rPr>
              <a:t>communities</a:t>
            </a:r>
            <a:endParaRPr lang="en-GB" dirty="0">
              <a:latin typeface="Arial"/>
              <a:cs typeface="Arial"/>
            </a:endParaRPr>
          </a:p>
          <a:p>
            <a:endParaRPr lang="en-FR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372" y="83843"/>
            <a:ext cx="11329259" cy="4216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2640" dirty="0">
                <a:solidFill>
                  <a:srgbClr val="262699"/>
                </a:solidFill>
                <a:latin typeface="Arial"/>
                <a:cs typeface="Arial"/>
              </a:rPr>
              <a:t>The view of the national </a:t>
            </a:r>
            <a:r>
              <a:rPr sz="2640" spc="-6" dirty="0">
                <a:solidFill>
                  <a:srgbClr val="262699"/>
                </a:solidFill>
                <a:latin typeface="Arial"/>
                <a:cs typeface="Arial"/>
              </a:rPr>
              <a:t>HEP</a:t>
            </a:r>
            <a:r>
              <a:rPr sz="2640" spc="-84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2640" spc="-6" dirty="0">
                <a:solidFill>
                  <a:srgbClr val="262699"/>
                </a:solidFill>
                <a:latin typeface="Arial"/>
                <a:cs typeface="Arial"/>
              </a:rPr>
              <a:t>communities</a:t>
            </a:r>
            <a:endParaRPr sz="264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">
              <a:spcBef>
                <a:spcPts val="66"/>
              </a:spcBef>
            </a:pPr>
            <a:r>
              <a:rPr lang="en-GB"/>
              <a:t>K. Jakobs, ESPP Open Symposium, </a:t>
            </a:r>
            <a:r>
              <a:rPr lang="en-GB" spc="-5"/>
              <a:t>27</a:t>
            </a:r>
            <a:r>
              <a:rPr lang="en-GB" spc="-7" baseline="27777"/>
              <a:t>th </a:t>
            </a:r>
            <a:r>
              <a:rPr lang="en-GB"/>
              <a:t>June</a:t>
            </a:r>
            <a:r>
              <a:rPr lang="en-GB" spc="-165"/>
              <a:t> </a:t>
            </a:r>
            <a:r>
              <a:rPr lang="en-GB" spc="-5"/>
              <a:t>2025</a:t>
            </a:r>
            <a:endParaRPr sz="108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en-FR" smtClean="0"/>
              <a:pPr marL="38100">
                <a:lnSpc>
                  <a:spcPts val="1425"/>
                </a:lnSpc>
              </a:pPr>
              <a:t>24</a:t>
            </a:fld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886264" y="2564904"/>
            <a:ext cx="1728216" cy="0"/>
          </a:xfrm>
          <a:custGeom>
            <a:avLst/>
            <a:gdLst/>
            <a:ahLst/>
            <a:cxnLst/>
            <a:rect l="l" t="t" r="r" b="b"/>
            <a:pathLst>
              <a:path w="1440179">
                <a:moveTo>
                  <a:pt x="0" y="0"/>
                </a:moveTo>
                <a:lnTo>
                  <a:pt x="1440154" y="0"/>
                </a:lnTo>
              </a:path>
            </a:pathLst>
          </a:custGeom>
          <a:ln w="3175">
            <a:solidFill>
              <a:srgbClr val="00CC9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6" name="object 6"/>
          <p:cNvSpPr/>
          <p:nvPr/>
        </p:nvSpPr>
        <p:spPr>
          <a:xfrm>
            <a:off x="4886265" y="2564904"/>
            <a:ext cx="1727454" cy="0"/>
          </a:xfrm>
          <a:custGeom>
            <a:avLst/>
            <a:gdLst/>
            <a:ahLst/>
            <a:cxnLst/>
            <a:rect l="l" t="t" r="r" b="b"/>
            <a:pathLst>
              <a:path w="1439545">
                <a:moveTo>
                  <a:pt x="0" y="0"/>
                </a:moveTo>
                <a:lnTo>
                  <a:pt x="1439425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</p:spTree>
    <p:extLst>
      <p:ext uri="{BB962C8B-B14F-4D97-AF65-F5344CB8AC3E}">
        <p14:creationId xmlns:p14="http://schemas.microsoft.com/office/powerpoint/2010/main" val="1601309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2322" y="260908"/>
            <a:ext cx="7792212" cy="40318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2520" spc="-6" dirty="0">
                <a:solidFill>
                  <a:srgbClr val="000090"/>
                </a:solidFill>
                <a:latin typeface="Arial"/>
                <a:cs typeface="Arial"/>
              </a:rPr>
              <a:t>What is the preferred large-scale accelerator for</a:t>
            </a:r>
            <a:r>
              <a:rPr sz="2520" spc="-36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sz="2520" spc="-6" dirty="0">
                <a:solidFill>
                  <a:srgbClr val="000090"/>
                </a:solidFill>
                <a:latin typeface="Arial"/>
                <a:cs typeface="Arial"/>
              </a:rPr>
              <a:t>CERN</a:t>
            </a:r>
            <a:endParaRPr sz="252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6559" y="4333645"/>
            <a:ext cx="3520440" cy="682495"/>
          </a:xfrm>
          <a:prstGeom prst="rect">
            <a:avLst/>
          </a:prstGeom>
        </p:spPr>
        <p:txBody>
          <a:bodyPr vert="horz" wrap="square" lIns="0" tIns="28194" rIns="0" bIns="0" rtlCol="0">
            <a:spAutoFit/>
          </a:bodyPr>
          <a:lstStyle/>
          <a:p>
            <a:pPr marL="220980" marR="6096" indent="-205740">
              <a:lnSpc>
                <a:spcPts val="1668"/>
              </a:lnSpc>
              <a:spcBef>
                <a:spcPts val="222"/>
              </a:spcBef>
              <a:buChar char="•"/>
              <a:tabLst>
                <a:tab pos="220980" algn="l"/>
              </a:tabLst>
            </a:pPr>
            <a:r>
              <a:rPr sz="1440" spc="-6" dirty="0">
                <a:latin typeface="Arial"/>
                <a:cs typeface="Arial"/>
              </a:rPr>
              <a:t>Overwhelming support (21/24 CERN </a:t>
            </a:r>
            <a:r>
              <a:rPr sz="1440" dirty="0">
                <a:latin typeface="Arial"/>
                <a:cs typeface="Arial"/>
              </a:rPr>
              <a:t>MS  </a:t>
            </a:r>
            <a:r>
              <a:rPr sz="1440" spc="-6" dirty="0">
                <a:latin typeface="Arial"/>
                <a:cs typeface="Arial"/>
              </a:rPr>
              <a:t>HEP communities) in favour of the  </a:t>
            </a:r>
            <a:r>
              <a:rPr sz="1440" spc="-12" dirty="0">
                <a:latin typeface="Arial"/>
                <a:cs typeface="Arial"/>
              </a:rPr>
              <a:t>integrated </a:t>
            </a:r>
            <a:r>
              <a:rPr sz="1440" spc="-6" dirty="0">
                <a:latin typeface="Arial"/>
                <a:cs typeface="Arial"/>
              </a:rPr>
              <a:t>FCC-ee/hh programme</a:t>
            </a:r>
            <a:endParaRPr sz="144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370" y="964387"/>
            <a:ext cx="2478024" cy="2554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560" spc="-6" dirty="0">
                <a:solidFill>
                  <a:srgbClr val="FF0000"/>
                </a:solidFill>
                <a:latin typeface="Arial"/>
                <a:cs typeface="Arial"/>
              </a:rPr>
              <a:t>CERN </a:t>
            </a:r>
            <a:r>
              <a:rPr sz="1560" dirty="0">
                <a:solidFill>
                  <a:srgbClr val="FF0000"/>
                </a:solidFill>
                <a:latin typeface="Arial"/>
                <a:cs typeface="Arial"/>
              </a:rPr>
              <a:t>Member </a:t>
            </a:r>
            <a:r>
              <a:rPr sz="1560" spc="-6" dirty="0">
                <a:solidFill>
                  <a:srgbClr val="FF0000"/>
                </a:solidFill>
                <a:latin typeface="Arial"/>
                <a:cs typeface="Arial"/>
              </a:rPr>
              <a:t>States</a:t>
            </a:r>
            <a:r>
              <a:rPr sz="1560" spc="-4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60" spc="-6" dirty="0">
                <a:solidFill>
                  <a:srgbClr val="FF0000"/>
                </a:solidFill>
                <a:latin typeface="Arial"/>
                <a:cs typeface="Arial"/>
              </a:rPr>
              <a:t>(MS)</a:t>
            </a:r>
            <a:endParaRPr sz="156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39819" y="4417771"/>
            <a:ext cx="4560570" cy="460639"/>
          </a:xfrm>
          <a:prstGeom prst="rect">
            <a:avLst/>
          </a:prstGeom>
        </p:spPr>
        <p:txBody>
          <a:bodyPr vert="horz" wrap="square" lIns="0" tIns="24384" rIns="0" bIns="0" rtlCol="0">
            <a:spAutoFit/>
          </a:bodyPr>
          <a:lstStyle/>
          <a:p>
            <a:pPr marL="220218" marR="6096" indent="-205740">
              <a:lnSpc>
                <a:spcPts val="1704"/>
              </a:lnSpc>
              <a:spcBef>
                <a:spcPts val="192"/>
              </a:spcBef>
              <a:buChar char="•"/>
              <a:tabLst>
                <a:tab pos="220980" algn="l"/>
              </a:tabLst>
            </a:pPr>
            <a:r>
              <a:rPr sz="1440" spc="-6" dirty="0">
                <a:latin typeface="Arial"/>
                <a:cs typeface="Arial"/>
              </a:rPr>
              <a:t>Support as well from </a:t>
            </a:r>
            <a:r>
              <a:rPr sz="1440" spc="-6" dirty="0">
                <a:solidFill>
                  <a:srgbClr val="008000"/>
                </a:solidFill>
                <a:latin typeface="Arial"/>
                <a:cs typeface="Arial"/>
              </a:rPr>
              <a:t>Associate Member states </a:t>
            </a:r>
            <a:r>
              <a:rPr sz="1440" dirty="0">
                <a:solidFill>
                  <a:srgbClr val="008000"/>
                </a:solidFill>
                <a:latin typeface="Arial"/>
                <a:cs typeface="Arial"/>
              </a:rPr>
              <a:t>(AMS) </a:t>
            </a:r>
            <a:r>
              <a:rPr sz="1440" dirty="0">
                <a:latin typeface="Arial"/>
                <a:cs typeface="Arial"/>
              </a:rPr>
              <a:t> </a:t>
            </a:r>
            <a:r>
              <a:rPr sz="1440" spc="-6" dirty="0">
                <a:latin typeface="Arial"/>
                <a:cs typeface="Arial"/>
              </a:rPr>
              <a:t>and Non-member states</a:t>
            </a:r>
            <a:r>
              <a:rPr sz="1440" spc="6" dirty="0">
                <a:latin typeface="Arial"/>
                <a:cs typeface="Arial"/>
              </a:rPr>
              <a:t> </a:t>
            </a:r>
            <a:r>
              <a:rPr sz="1440" spc="-6" dirty="0">
                <a:solidFill>
                  <a:srgbClr val="FFC000"/>
                </a:solidFill>
                <a:latin typeface="Arial"/>
                <a:cs typeface="Arial"/>
              </a:rPr>
              <a:t>(NMS)</a:t>
            </a:r>
            <a:endParaRPr sz="144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28801" y="2940565"/>
            <a:ext cx="3092958" cy="0"/>
          </a:xfrm>
          <a:custGeom>
            <a:avLst/>
            <a:gdLst/>
            <a:ahLst/>
            <a:cxnLst/>
            <a:rect l="l" t="t" r="r" b="b"/>
            <a:pathLst>
              <a:path w="2577465">
                <a:moveTo>
                  <a:pt x="0" y="0"/>
                </a:moveTo>
                <a:lnTo>
                  <a:pt x="2577384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7" name="object 7"/>
          <p:cNvSpPr/>
          <p:nvPr/>
        </p:nvSpPr>
        <p:spPr>
          <a:xfrm>
            <a:off x="1215502" y="2940565"/>
            <a:ext cx="323850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781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8" name="object 8"/>
          <p:cNvSpPr/>
          <p:nvPr/>
        </p:nvSpPr>
        <p:spPr>
          <a:xfrm>
            <a:off x="1828801" y="2574991"/>
            <a:ext cx="3092958" cy="0"/>
          </a:xfrm>
          <a:custGeom>
            <a:avLst/>
            <a:gdLst/>
            <a:ahLst/>
            <a:cxnLst/>
            <a:rect l="l" t="t" r="r" b="b"/>
            <a:pathLst>
              <a:path w="2577465">
                <a:moveTo>
                  <a:pt x="0" y="0"/>
                </a:moveTo>
                <a:lnTo>
                  <a:pt x="2577384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9" name="object 9"/>
          <p:cNvSpPr/>
          <p:nvPr/>
        </p:nvSpPr>
        <p:spPr>
          <a:xfrm>
            <a:off x="1215502" y="2574991"/>
            <a:ext cx="323850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781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0" name="object 10"/>
          <p:cNvSpPr/>
          <p:nvPr/>
        </p:nvSpPr>
        <p:spPr>
          <a:xfrm>
            <a:off x="1828801" y="2194186"/>
            <a:ext cx="3092958" cy="0"/>
          </a:xfrm>
          <a:custGeom>
            <a:avLst/>
            <a:gdLst/>
            <a:ahLst/>
            <a:cxnLst/>
            <a:rect l="l" t="t" r="r" b="b"/>
            <a:pathLst>
              <a:path w="2577465">
                <a:moveTo>
                  <a:pt x="0" y="0"/>
                </a:moveTo>
                <a:lnTo>
                  <a:pt x="2577384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1" name="object 11"/>
          <p:cNvSpPr/>
          <p:nvPr/>
        </p:nvSpPr>
        <p:spPr>
          <a:xfrm>
            <a:off x="1215502" y="2194186"/>
            <a:ext cx="323850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781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object 12"/>
          <p:cNvSpPr/>
          <p:nvPr/>
        </p:nvSpPr>
        <p:spPr>
          <a:xfrm>
            <a:off x="1828801" y="1828613"/>
            <a:ext cx="3092958" cy="0"/>
          </a:xfrm>
          <a:custGeom>
            <a:avLst/>
            <a:gdLst/>
            <a:ahLst/>
            <a:cxnLst/>
            <a:rect l="l" t="t" r="r" b="b"/>
            <a:pathLst>
              <a:path w="2577465">
                <a:moveTo>
                  <a:pt x="0" y="0"/>
                </a:moveTo>
                <a:lnTo>
                  <a:pt x="2577384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3" name="object 13"/>
          <p:cNvSpPr/>
          <p:nvPr/>
        </p:nvSpPr>
        <p:spPr>
          <a:xfrm>
            <a:off x="1215502" y="1828613"/>
            <a:ext cx="323850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781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4" name="object 14"/>
          <p:cNvSpPr/>
          <p:nvPr/>
        </p:nvSpPr>
        <p:spPr>
          <a:xfrm>
            <a:off x="1215502" y="1462344"/>
            <a:ext cx="3706368" cy="0"/>
          </a:xfrm>
          <a:custGeom>
            <a:avLst/>
            <a:gdLst/>
            <a:ahLst/>
            <a:cxnLst/>
            <a:rect l="l" t="t" r="r" b="b"/>
            <a:pathLst>
              <a:path w="3088640">
                <a:moveTo>
                  <a:pt x="0" y="0"/>
                </a:moveTo>
                <a:lnTo>
                  <a:pt x="3088465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5" name="object 15"/>
          <p:cNvSpPr/>
          <p:nvPr/>
        </p:nvSpPr>
        <p:spPr>
          <a:xfrm>
            <a:off x="1539240" y="1752600"/>
            <a:ext cx="289560" cy="1554480"/>
          </a:xfrm>
          <a:custGeom>
            <a:avLst/>
            <a:gdLst/>
            <a:ahLst/>
            <a:cxnLst/>
            <a:rect l="l" t="t" r="r" b="b"/>
            <a:pathLst>
              <a:path w="241300" h="1295400">
                <a:moveTo>
                  <a:pt x="241300" y="0"/>
                </a:moveTo>
                <a:lnTo>
                  <a:pt x="0" y="0"/>
                </a:lnTo>
                <a:lnTo>
                  <a:pt x="0" y="1294892"/>
                </a:lnTo>
                <a:lnTo>
                  <a:pt x="241300" y="1294892"/>
                </a:lnTo>
                <a:lnTo>
                  <a:pt x="24130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6" name="object 16"/>
          <p:cNvSpPr/>
          <p:nvPr/>
        </p:nvSpPr>
        <p:spPr>
          <a:xfrm>
            <a:off x="3383280" y="3268674"/>
            <a:ext cx="289560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300" y="0"/>
                </a:lnTo>
              </a:path>
            </a:pathLst>
          </a:custGeom>
          <a:ln w="62992">
            <a:solidFill>
              <a:srgbClr val="0432FF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7" name="object 17"/>
          <p:cNvSpPr/>
          <p:nvPr/>
        </p:nvSpPr>
        <p:spPr>
          <a:xfrm>
            <a:off x="4312920" y="3169920"/>
            <a:ext cx="289560" cy="137160"/>
          </a:xfrm>
          <a:custGeom>
            <a:avLst/>
            <a:gdLst/>
            <a:ahLst/>
            <a:cxnLst/>
            <a:rect l="l" t="t" r="r" b="b"/>
            <a:pathLst>
              <a:path w="241300" h="114300">
                <a:moveTo>
                  <a:pt x="241300" y="0"/>
                </a:moveTo>
                <a:lnTo>
                  <a:pt x="0" y="0"/>
                </a:lnTo>
                <a:lnTo>
                  <a:pt x="0" y="113792"/>
                </a:lnTo>
                <a:lnTo>
                  <a:pt x="241300" y="113792"/>
                </a:lnTo>
                <a:lnTo>
                  <a:pt x="24130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8" name="object 18"/>
          <p:cNvSpPr/>
          <p:nvPr/>
        </p:nvSpPr>
        <p:spPr>
          <a:xfrm>
            <a:off x="1215502" y="3310186"/>
            <a:ext cx="3706368" cy="0"/>
          </a:xfrm>
          <a:custGeom>
            <a:avLst/>
            <a:gdLst/>
            <a:ahLst/>
            <a:cxnLst/>
            <a:rect l="l" t="t" r="r" b="b"/>
            <a:pathLst>
              <a:path w="3088640">
                <a:moveTo>
                  <a:pt x="0" y="0"/>
                </a:moveTo>
                <a:lnTo>
                  <a:pt x="3088465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9" name="object 19"/>
          <p:cNvSpPr txBox="1"/>
          <p:nvPr/>
        </p:nvSpPr>
        <p:spPr>
          <a:xfrm>
            <a:off x="1562497" y="1444143"/>
            <a:ext cx="233172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21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40145" y="2994965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0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67159" y="2921813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1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94170" y="2848660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2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2633" y="1312468"/>
            <a:ext cx="243840" cy="211442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25</a:t>
            </a:r>
            <a:endParaRPr sz="1440">
              <a:latin typeface="Times New Roman"/>
              <a:cs typeface="Times New Roman"/>
            </a:endParaRPr>
          </a:p>
          <a:p>
            <a:pPr marL="15240">
              <a:spcBef>
                <a:spcPts val="1176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20</a:t>
            </a:r>
            <a:endParaRPr sz="1440">
              <a:latin typeface="Times New Roman"/>
              <a:cs typeface="Times New Roman"/>
            </a:endParaRPr>
          </a:p>
          <a:p>
            <a:pPr marL="15240">
              <a:spcBef>
                <a:spcPts val="1182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15</a:t>
            </a:r>
            <a:endParaRPr sz="1440">
              <a:latin typeface="Times New Roman"/>
              <a:cs typeface="Times New Roman"/>
            </a:endParaRPr>
          </a:p>
          <a:p>
            <a:pPr marL="15240">
              <a:spcBef>
                <a:spcPts val="1182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10</a:t>
            </a:r>
            <a:endParaRPr sz="1440">
              <a:latin typeface="Times New Roman"/>
              <a:cs typeface="Times New Roman"/>
            </a:endParaRPr>
          </a:p>
          <a:p>
            <a:pPr marL="115824">
              <a:spcBef>
                <a:spcPts val="1182"/>
              </a:spcBef>
            </a:pP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5</a:t>
            </a:r>
            <a:endParaRPr sz="1440">
              <a:latin typeface="Times New Roman"/>
              <a:cs typeface="Times New Roman"/>
            </a:endParaRPr>
          </a:p>
          <a:p>
            <a:pPr marL="115824">
              <a:spcBef>
                <a:spcPts val="1212"/>
              </a:spcBef>
            </a:pP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0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89967" y="3397300"/>
            <a:ext cx="776478" cy="464486"/>
          </a:xfrm>
          <a:prstGeom prst="rect">
            <a:avLst/>
          </a:prstGeom>
        </p:spPr>
        <p:txBody>
          <a:bodyPr vert="horz" wrap="square" lIns="0" tIns="28194" rIns="0" bIns="0" rtlCol="0">
            <a:spAutoFit/>
          </a:bodyPr>
          <a:lstStyle/>
          <a:p>
            <a:pPr marL="36576" marR="6096" indent="-22098">
              <a:lnSpc>
                <a:spcPts val="1668"/>
              </a:lnSpc>
              <a:spcBef>
                <a:spcPts val="222"/>
              </a:spcBef>
            </a:pPr>
            <a:r>
              <a:rPr sz="1440" spc="66" dirty="0">
                <a:solidFill>
                  <a:srgbClr val="595959"/>
                </a:solidFill>
                <a:latin typeface="Times New Roman"/>
                <a:cs typeface="Times New Roman"/>
              </a:rPr>
              <a:t>support</a:t>
            </a:r>
            <a:r>
              <a:rPr sz="1440" spc="-11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300" dirty="0">
                <a:solidFill>
                  <a:srgbClr val="595959"/>
                </a:solidFill>
                <a:latin typeface="Times New Roman"/>
                <a:cs typeface="Times New Roman"/>
              </a:rPr>
              <a:t>/  </a:t>
            </a:r>
            <a:r>
              <a:rPr sz="1440" spc="18" dirty="0">
                <a:solidFill>
                  <a:srgbClr val="595959"/>
                </a:solidFill>
                <a:latin typeface="Times New Roman"/>
                <a:cs typeface="Times New Roman"/>
              </a:rPr>
              <a:t>in</a:t>
            </a:r>
            <a:r>
              <a:rPr sz="1440" spc="-36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30" dirty="0">
                <a:solidFill>
                  <a:srgbClr val="595959"/>
                </a:solidFill>
                <a:latin typeface="Times New Roman"/>
                <a:cs typeface="Times New Roman"/>
              </a:rPr>
              <a:t>favour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57367" y="3397300"/>
            <a:ext cx="696468" cy="464486"/>
          </a:xfrm>
          <a:prstGeom prst="rect">
            <a:avLst/>
          </a:prstGeom>
        </p:spPr>
        <p:txBody>
          <a:bodyPr vert="horz" wrap="square" lIns="0" tIns="28194" rIns="0" bIns="0" rtlCol="0">
            <a:spAutoFit/>
          </a:bodyPr>
          <a:lstStyle/>
          <a:p>
            <a:pPr marL="15240" marR="6096" indent="205740">
              <a:lnSpc>
                <a:spcPts val="1668"/>
              </a:lnSpc>
              <a:spcBef>
                <a:spcPts val="222"/>
              </a:spcBef>
            </a:pPr>
            <a:r>
              <a:rPr sz="1440" spc="84" dirty="0">
                <a:solidFill>
                  <a:srgbClr val="595959"/>
                </a:solidFill>
                <a:latin typeface="Times New Roman"/>
                <a:cs typeface="Times New Roman"/>
              </a:rPr>
              <a:t>are  </a:t>
            </a:r>
            <a:r>
              <a:rPr sz="1440" spc="12" dirty="0">
                <a:solidFill>
                  <a:srgbClr val="595959"/>
                </a:solidFill>
                <a:latin typeface="Times New Roman"/>
                <a:cs typeface="Times New Roman"/>
              </a:rPr>
              <a:t>o</a:t>
            </a:r>
            <a:r>
              <a:rPr sz="1440" spc="96" dirty="0">
                <a:solidFill>
                  <a:srgbClr val="595959"/>
                </a:solidFill>
                <a:latin typeface="Times New Roman"/>
                <a:cs typeface="Times New Roman"/>
              </a:rPr>
              <a:t>p</a:t>
            </a: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p</a:t>
            </a:r>
            <a:r>
              <a:rPr sz="1440" spc="6" dirty="0">
                <a:solidFill>
                  <a:srgbClr val="595959"/>
                </a:solidFill>
                <a:latin typeface="Times New Roman"/>
                <a:cs typeface="Times New Roman"/>
              </a:rPr>
              <a:t>o</a:t>
            </a:r>
            <a:r>
              <a:rPr sz="1440" spc="18" dirty="0">
                <a:solidFill>
                  <a:srgbClr val="595959"/>
                </a:solidFill>
                <a:latin typeface="Times New Roman"/>
                <a:cs typeface="Times New Roman"/>
              </a:rPr>
              <a:t>s</a:t>
            </a: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r>
              <a:rPr sz="1440" spc="78" dirty="0">
                <a:solidFill>
                  <a:srgbClr val="595959"/>
                </a:solidFill>
                <a:latin typeface="Times New Roman"/>
                <a:cs typeface="Times New Roman"/>
              </a:rPr>
              <a:t>d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14122" y="3397300"/>
            <a:ext cx="834390" cy="464486"/>
          </a:xfrm>
          <a:prstGeom prst="rect">
            <a:avLst/>
          </a:prstGeom>
        </p:spPr>
        <p:txBody>
          <a:bodyPr vert="horz" wrap="square" lIns="0" tIns="28194" rIns="0" bIns="0" rtlCol="0">
            <a:spAutoFit/>
          </a:bodyPr>
          <a:lstStyle/>
          <a:p>
            <a:pPr marL="15240" marR="6096" indent="208788">
              <a:lnSpc>
                <a:spcPts val="1668"/>
              </a:lnSpc>
              <a:spcBef>
                <a:spcPts val="222"/>
              </a:spcBef>
            </a:pPr>
            <a:r>
              <a:rPr sz="1440" spc="54" dirty="0">
                <a:solidFill>
                  <a:srgbClr val="595959"/>
                </a:solidFill>
                <a:latin typeface="Times New Roman"/>
                <a:cs typeface="Times New Roman"/>
              </a:rPr>
              <a:t>to </a:t>
            </a:r>
            <a:r>
              <a:rPr sz="1440" spc="84" dirty="0">
                <a:solidFill>
                  <a:srgbClr val="595959"/>
                </a:solidFill>
                <a:latin typeface="Times New Roman"/>
                <a:cs typeface="Times New Roman"/>
              </a:rPr>
              <a:t>be  </a:t>
            </a:r>
            <a:r>
              <a:rPr sz="1440" spc="54" dirty="0">
                <a:solidFill>
                  <a:srgbClr val="595959"/>
                </a:solidFill>
                <a:latin typeface="Times New Roman"/>
                <a:cs typeface="Times New Roman"/>
              </a:rPr>
              <a:t>decided</a:t>
            </a:r>
            <a:r>
              <a:rPr sz="1440" spc="-17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18" dirty="0">
                <a:solidFill>
                  <a:srgbClr val="595959"/>
                </a:solidFill>
                <a:latin typeface="Times New Roman"/>
                <a:cs typeface="Times New Roman"/>
              </a:rPr>
              <a:t>in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01777" y="3397300"/>
            <a:ext cx="914400" cy="464486"/>
          </a:xfrm>
          <a:prstGeom prst="rect">
            <a:avLst/>
          </a:prstGeom>
        </p:spPr>
        <p:txBody>
          <a:bodyPr vert="horz" wrap="square" lIns="0" tIns="28194" rIns="0" bIns="0" rtlCol="0">
            <a:spAutoFit/>
          </a:bodyPr>
          <a:lstStyle/>
          <a:p>
            <a:pPr marL="125730" marR="6096" indent="-111252">
              <a:lnSpc>
                <a:spcPts val="1668"/>
              </a:lnSpc>
              <a:spcBef>
                <a:spcPts val="222"/>
              </a:spcBef>
            </a:pPr>
            <a:r>
              <a:rPr sz="1440" spc="66" dirty="0">
                <a:solidFill>
                  <a:srgbClr val="595959"/>
                </a:solidFill>
                <a:latin typeface="Times New Roman"/>
                <a:cs typeface="Times New Roman"/>
              </a:rPr>
              <a:t>support</a:t>
            </a:r>
            <a:r>
              <a:rPr sz="1440" spc="-11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36" dirty="0">
                <a:solidFill>
                  <a:srgbClr val="595959"/>
                </a:solidFill>
                <a:latin typeface="Times New Roman"/>
                <a:cs typeface="Times New Roman"/>
              </a:rPr>
              <a:t>for  </a:t>
            </a:r>
            <a:r>
              <a:rPr sz="1440" spc="60" dirty="0">
                <a:solidFill>
                  <a:srgbClr val="595959"/>
                </a:solidFill>
                <a:latin typeface="Times New Roman"/>
                <a:cs typeface="Times New Roman"/>
              </a:rPr>
              <a:t>any</a:t>
            </a:r>
            <a:r>
              <a:rPr sz="1440" spc="-15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42" dirty="0">
                <a:solidFill>
                  <a:srgbClr val="595959"/>
                </a:solidFill>
                <a:latin typeface="Times New Roman"/>
                <a:cs typeface="Times New Roman"/>
              </a:rPr>
              <a:t>e+e-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07722" y="3825241"/>
            <a:ext cx="1664208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  <a:tabLst>
                <a:tab pos="1054608" algn="l"/>
              </a:tabLst>
            </a:pPr>
            <a:r>
              <a:rPr sz="1440" spc="-36" dirty="0">
                <a:solidFill>
                  <a:srgbClr val="595959"/>
                </a:solidFill>
                <a:latin typeface="Times New Roman"/>
                <a:cs typeface="Times New Roman"/>
              </a:rPr>
              <a:t>N</a:t>
            </a:r>
            <a:r>
              <a:rPr sz="1440" spc="60" dirty="0">
                <a:solidFill>
                  <a:srgbClr val="595959"/>
                </a:solidFill>
                <a:latin typeface="Times New Roman"/>
                <a:cs typeface="Times New Roman"/>
              </a:rPr>
              <a:t>o</a:t>
            </a:r>
            <a:r>
              <a:rPr sz="1440" spc="-6" dirty="0">
                <a:solidFill>
                  <a:srgbClr val="595959"/>
                </a:solidFill>
                <a:latin typeface="Times New Roman"/>
                <a:cs typeface="Times New Roman"/>
              </a:rPr>
              <a:t>v</a:t>
            </a:r>
            <a:r>
              <a:rPr sz="1440" spc="-48" dirty="0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r>
              <a:rPr sz="1440" spc="78" dirty="0">
                <a:solidFill>
                  <a:srgbClr val="595959"/>
                </a:solidFill>
                <a:latin typeface="Times New Roman"/>
                <a:cs typeface="Times New Roman"/>
              </a:rPr>
              <a:t>m</a:t>
            </a: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b</a:t>
            </a: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r</a:t>
            </a:r>
            <a:r>
              <a:rPr sz="1440" dirty="0">
                <a:solidFill>
                  <a:srgbClr val="595959"/>
                </a:solidFill>
                <a:latin typeface="Times New Roman"/>
                <a:cs typeface="Times New Roman"/>
              </a:rPr>
              <a:t>	</a:t>
            </a:r>
            <a:r>
              <a:rPr sz="1440" spc="-18" dirty="0">
                <a:solidFill>
                  <a:srgbClr val="595959"/>
                </a:solidFill>
                <a:latin typeface="Times New Roman"/>
                <a:cs typeface="Times New Roman"/>
              </a:rPr>
              <a:t>c</a:t>
            </a:r>
            <a:r>
              <a:rPr sz="1440" spc="90" dirty="0">
                <a:solidFill>
                  <a:srgbClr val="595959"/>
                </a:solidFill>
                <a:latin typeface="Times New Roman"/>
                <a:cs typeface="Times New Roman"/>
              </a:rPr>
              <a:t>o</a:t>
            </a:r>
            <a:r>
              <a:rPr sz="1440" spc="-48" dirty="0">
                <a:solidFill>
                  <a:srgbClr val="595959"/>
                </a:solidFill>
                <a:latin typeface="Times New Roman"/>
                <a:cs typeface="Times New Roman"/>
              </a:rPr>
              <a:t>ll</a:t>
            </a:r>
            <a:r>
              <a:rPr sz="1440" spc="78" dirty="0">
                <a:solidFill>
                  <a:srgbClr val="595959"/>
                </a:solidFill>
                <a:latin typeface="Times New Roman"/>
                <a:cs typeface="Times New Roman"/>
              </a:rPr>
              <a:t>i</a:t>
            </a:r>
            <a:r>
              <a:rPr sz="1440" spc="-6" dirty="0">
                <a:solidFill>
                  <a:srgbClr val="595959"/>
                </a:solidFill>
                <a:latin typeface="Times New Roman"/>
                <a:cs typeface="Times New Roman"/>
              </a:rPr>
              <a:t>d</a:t>
            </a: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r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022080" y="3235200"/>
            <a:ext cx="213360" cy="0"/>
          </a:xfrm>
          <a:custGeom>
            <a:avLst/>
            <a:gdLst/>
            <a:ahLst/>
            <a:cxnLst/>
            <a:rect l="l" t="t" r="r" b="b"/>
            <a:pathLst>
              <a:path w="177800">
                <a:moveTo>
                  <a:pt x="0" y="0"/>
                </a:moveTo>
                <a:lnTo>
                  <a:pt x="177800" y="0"/>
                </a:lnTo>
              </a:path>
            </a:pathLst>
          </a:custGeom>
          <a:ln w="58000">
            <a:solidFill>
              <a:srgbClr val="0432FF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0" name="object 30"/>
          <p:cNvSpPr/>
          <p:nvPr/>
        </p:nvSpPr>
        <p:spPr>
          <a:xfrm>
            <a:off x="6812280" y="2819400"/>
            <a:ext cx="213360" cy="451104"/>
          </a:xfrm>
          <a:custGeom>
            <a:avLst/>
            <a:gdLst/>
            <a:ahLst/>
            <a:cxnLst/>
            <a:rect l="l" t="t" r="r" b="b"/>
            <a:pathLst>
              <a:path w="177800" h="375919">
                <a:moveTo>
                  <a:pt x="0" y="0"/>
                </a:moveTo>
                <a:lnTo>
                  <a:pt x="177800" y="0"/>
                </a:lnTo>
                <a:lnTo>
                  <a:pt x="177800" y="375500"/>
                </a:lnTo>
                <a:lnTo>
                  <a:pt x="0" y="37550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1" name="object 31"/>
          <p:cNvSpPr/>
          <p:nvPr/>
        </p:nvSpPr>
        <p:spPr>
          <a:xfrm>
            <a:off x="7086600" y="3124200"/>
            <a:ext cx="213360" cy="146304"/>
          </a:xfrm>
          <a:custGeom>
            <a:avLst/>
            <a:gdLst/>
            <a:ahLst/>
            <a:cxnLst/>
            <a:rect l="l" t="t" r="r" b="b"/>
            <a:pathLst>
              <a:path w="177800" h="121919">
                <a:moveTo>
                  <a:pt x="177800" y="0"/>
                </a:moveTo>
                <a:lnTo>
                  <a:pt x="0" y="0"/>
                </a:lnTo>
                <a:lnTo>
                  <a:pt x="0" y="121500"/>
                </a:lnTo>
                <a:lnTo>
                  <a:pt x="177800" y="121500"/>
                </a:lnTo>
                <a:lnTo>
                  <a:pt x="1778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2" name="object 32"/>
          <p:cNvSpPr/>
          <p:nvPr/>
        </p:nvSpPr>
        <p:spPr>
          <a:xfrm>
            <a:off x="10805160" y="3124200"/>
            <a:ext cx="228600" cy="146304"/>
          </a:xfrm>
          <a:custGeom>
            <a:avLst/>
            <a:gdLst/>
            <a:ahLst/>
            <a:cxnLst/>
            <a:rect l="l" t="t" r="r" b="b"/>
            <a:pathLst>
              <a:path w="190500" h="121919">
                <a:moveTo>
                  <a:pt x="190500" y="0"/>
                </a:moveTo>
                <a:lnTo>
                  <a:pt x="0" y="0"/>
                </a:lnTo>
                <a:lnTo>
                  <a:pt x="0" y="121500"/>
                </a:lnTo>
                <a:lnTo>
                  <a:pt x="190500" y="121500"/>
                </a:lnTo>
                <a:lnTo>
                  <a:pt x="1905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3" name="object 33"/>
          <p:cNvSpPr/>
          <p:nvPr/>
        </p:nvSpPr>
        <p:spPr>
          <a:xfrm>
            <a:off x="7086199" y="3123304"/>
            <a:ext cx="213360" cy="146304"/>
          </a:xfrm>
          <a:custGeom>
            <a:avLst/>
            <a:gdLst/>
            <a:ahLst/>
            <a:cxnLst/>
            <a:rect l="l" t="t" r="r" b="b"/>
            <a:pathLst>
              <a:path w="177800" h="121919">
                <a:moveTo>
                  <a:pt x="0" y="0"/>
                </a:moveTo>
                <a:lnTo>
                  <a:pt x="177709" y="0"/>
                </a:lnTo>
                <a:lnTo>
                  <a:pt x="177709" y="121435"/>
                </a:lnTo>
                <a:lnTo>
                  <a:pt x="0" y="121435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4" name="object 34"/>
          <p:cNvSpPr/>
          <p:nvPr/>
        </p:nvSpPr>
        <p:spPr>
          <a:xfrm>
            <a:off x="10802863" y="3123304"/>
            <a:ext cx="228600" cy="146304"/>
          </a:xfrm>
          <a:custGeom>
            <a:avLst/>
            <a:gdLst/>
            <a:ahLst/>
            <a:cxnLst/>
            <a:rect l="l" t="t" r="r" b="b"/>
            <a:pathLst>
              <a:path w="190500" h="121919">
                <a:moveTo>
                  <a:pt x="0" y="0"/>
                </a:moveTo>
                <a:lnTo>
                  <a:pt x="190402" y="0"/>
                </a:lnTo>
                <a:lnTo>
                  <a:pt x="190402" y="121435"/>
                </a:lnTo>
                <a:lnTo>
                  <a:pt x="0" y="121435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5" name="object 35"/>
          <p:cNvSpPr txBox="1"/>
          <p:nvPr/>
        </p:nvSpPr>
        <p:spPr>
          <a:xfrm>
            <a:off x="5920590" y="1217372"/>
            <a:ext cx="243840" cy="217854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25</a:t>
            </a:r>
            <a:endParaRPr sz="1440">
              <a:latin typeface="Times New Roman"/>
              <a:cs typeface="Times New Roman"/>
            </a:endParaRPr>
          </a:p>
          <a:p>
            <a:pPr marL="15240">
              <a:spcBef>
                <a:spcPts val="1266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20</a:t>
            </a:r>
            <a:endParaRPr sz="1440">
              <a:latin typeface="Times New Roman"/>
              <a:cs typeface="Times New Roman"/>
            </a:endParaRPr>
          </a:p>
          <a:p>
            <a:pPr marL="15240">
              <a:spcBef>
                <a:spcPts val="1266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15</a:t>
            </a:r>
            <a:endParaRPr sz="1440">
              <a:latin typeface="Times New Roman"/>
              <a:cs typeface="Times New Roman"/>
            </a:endParaRPr>
          </a:p>
          <a:p>
            <a:pPr marL="15240">
              <a:spcBef>
                <a:spcPts val="1266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10</a:t>
            </a:r>
            <a:endParaRPr sz="1440">
              <a:latin typeface="Times New Roman"/>
              <a:cs typeface="Times New Roman"/>
            </a:endParaRPr>
          </a:p>
          <a:p>
            <a:pPr marL="115824">
              <a:spcBef>
                <a:spcPts val="1266"/>
              </a:spcBef>
            </a:pP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5</a:t>
            </a:r>
            <a:endParaRPr sz="1440">
              <a:latin typeface="Times New Roman"/>
              <a:cs typeface="Times New Roman"/>
            </a:endParaRPr>
          </a:p>
          <a:p>
            <a:pPr marL="115824">
              <a:spcBef>
                <a:spcPts val="1296"/>
              </a:spcBef>
            </a:pP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0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438139" y="3357066"/>
            <a:ext cx="971550" cy="464486"/>
          </a:xfrm>
          <a:prstGeom prst="rect">
            <a:avLst/>
          </a:prstGeom>
        </p:spPr>
        <p:txBody>
          <a:bodyPr vert="horz" wrap="square" lIns="0" tIns="28194" rIns="0" bIns="0" rtlCol="0">
            <a:spAutoFit/>
          </a:bodyPr>
          <a:lstStyle/>
          <a:p>
            <a:pPr marL="230124" marR="6096" indent="-215646">
              <a:lnSpc>
                <a:spcPts val="1668"/>
              </a:lnSpc>
              <a:spcBef>
                <a:spcPts val="222"/>
              </a:spcBef>
            </a:pPr>
            <a:r>
              <a:rPr sz="1440" spc="66" dirty="0">
                <a:solidFill>
                  <a:srgbClr val="595959"/>
                </a:solidFill>
                <a:latin typeface="Times New Roman"/>
                <a:cs typeface="Times New Roman"/>
              </a:rPr>
              <a:t>support </a:t>
            </a:r>
            <a:r>
              <a:rPr sz="1440" spc="300" dirty="0">
                <a:solidFill>
                  <a:srgbClr val="595959"/>
                </a:solidFill>
                <a:latin typeface="Times New Roman"/>
                <a:cs typeface="Times New Roman"/>
              </a:rPr>
              <a:t>/</a:t>
            </a:r>
            <a:r>
              <a:rPr sz="1440" spc="-168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18" dirty="0">
                <a:solidFill>
                  <a:srgbClr val="595959"/>
                </a:solidFill>
                <a:latin typeface="Times New Roman"/>
                <a:cs typeface="Times New Roman"/>
              </a:rPr>
              <a:t>in  </a:t>
            </a:r>
            <a:r>
              <a:rPr sz="1440" spc="48" dirty="0">
                <a:solidFill>
                  <a:srgbClr val="595959"/>
                </a:solidFill>
                <a:latin typeface="Times New Roman"/>
                <a:cs typeface="Times New Roman"/>
              </a:rPr>
              <a:t>favour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668459" y="3357066"/>
            <a:ext cx="3592830" cy="45140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ts val="1698"/>
              </a:lnSpc>
              <a:spcBef>
                <a:spcPts val="120"/>
              </a:spcBef>
            </a:pPr>
            <a:r>
              <a:rPr sz="1440" spc="84" dirty="0">
                <a:solidFill>
                  <a:srgbClr val="595959"/>
                </a:solidFill>
                <a:latin typeface="Times New Roman"/>
                <a:cs typeface="Times New Roman"/>
              </a:rPr>
              <a:t>are</a:t>
            </a:r>
            <a:r>
              <a:rPr sz="1440" spc="-108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60" dirty="0">
                <a:solidFill>
                  <a:srgbClr val="595959"/>
                </a:solidFill>
                <a:latin typeface="Times New Roman"/>
                <a:cs typeface="Times New Roman"/>
              </a:rPr>
              <a:t>opposed</a:t>
            </a:r>
            <a:r>
              <a:rPr sz="1440" spc="3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54" dirty="0">
                <a:solidFill>
                  <a:srgbClr val="595959"/>
                </a:solidFill>
                <a:latin typeface="Times New Roman"/>
                <a:cs typeface="Times New Roman"/>
              </a:rPr>
              <a:t>to</a:t>
            </a:r>
            <a:r>
              <a:rPr sz="1440" spc="-5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84" dirty="0">
                <a:solidFill>
                  <a:srgbClr val="595959"/>
                </a:solidFill>
                <a:latin typeface="Times New Roman"/>
                <a:cs typeface="Times New Roman"/>
              </a:rPr>
              <a:t>be</a:t>
            </a:r>
            <a:r>
              <a:rPr sz="1440" spc="-11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54" dirty="0">
                <a:solidFill>
                  <a:srgbClr val="595959"/>
                </a:solidFill>
                <a:latin typeface="Times New Roman"/>
                <a:cs typeface="Times New Roman"/>
              </a:rPr>
              <a:t>decided</a:t>
            </a:r>
            <a:r>
              <a:rPr sz="1440" spc="-8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18" dirty="0">
                <a:solidFill>
                  <a:srgbClr val="595959"/>
                </a:solidFill>
                <a:latin typeface="Times New Roman"/>
                <a:cs typeface="Times New Roman"/>
              </a:rPr>
              <a:t>in</a:t>
            </a:r>
            <a:r>
              <a:rPr sz="1440" spc="-18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66" dirty="0">
                <a:solidFill>
                  <a:srgbClr val="595959"/>
                </a:solidFill>
                <a:latin typeface="Times New Roman"/>
                <a:cs typeface="Times New Roman"/>
              </a:rPr>
              <a:t>support</a:t>
            </a:r>
            <a:r>
              <a:rPr sz="1440" spc="-18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36" dirty="0">
                <a:solidFill>
                  <a:srgbClr val="595959"/>
                </a:solidFill>
                <a:latin typeface="Times New Roman"/>
                <a:cs typeface="Times New Roman"/>
              </a:rPr>
              <a:t>for</a:t>
            </a:r>
            <a:r>
              <a:rPr sz="1440" spc="-6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24" dirty="0">
                <a:solidFill>
                  <a:srgbClr val="595959"/>
                </a:solidFill>
                <a:latin typeface="Times New Roman"/>
                <a:cs typeface="Times New Roman"/>
              </a:rPr>
              <a:t>any</a:t>
            </a:r>
            <a:endParaRPr sz="1440">
              <a:latin typeface="Times New Roman"/>
              <a:cs typeface="Times New Roman"/>
            </a:endParaRPr>
          </a:p>
          <a:p>
            <a:pPr marL="1325880">
              <a:lnSpc>
                <a:spcPts val="1698"/>
              </a:lnSpc>
              <a:tabLst>
                <a:tab pos="2489454" algn="l"/>
              </a:tabLst>
            </a:pPr>
            <a:r>
              <a:rPr sz="1440" spc="42" dirty="0">
                <a:solidFill>
                  <a:srgbClr val="595959"/>
                </a:solidFill>
                <a:latin typeface="Times New Roman"/>
                <a:cs typeface="Times New Roman"/>
              </a:rPr>
              <a:t>November	</a:t>
            </a:r>
            <a:r>
              <a:rPr sz="1440" spc="12" dirty="0">
                <a:solidFill>
                  <a:srgbClr val="595959"/>
                </a:solidFill>
                <a:latin typeface="Times New Roman"/>
                <a:cs typeface="Times New Roman"/>
              </a:rPr>
              <a:t>e+e-</a:t>
            </a:r>
            <a:r>
              <a:rPr sz="1440" spc="-2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30" dirty="0">
                <a:solidFill>
                  <a:srgbClr val="595959"/>
                </a:solidFill>
                <a:latin typeface="Times New Roman"/>
                <a:cs typeface="Times New Roman"/>
              </a:rPr>
              <a:t>collider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119805" y="1552362"/>
            <a:ext cx="128777" cy="128777"/>
          </a:xfrm>
          <a:custGeom>
            <a:avLst/>
            <a:gdLst/>
            <a:ahLst/>
            <a:cxnLst/>
            <a:rect l="l" t="t" r="r" b="b"/>
            <a:pathLst>
              <a:path w="107314" h="107315">
                <a:moveTo>
                  <a:pt x="0" y="0"/>
                </a:moveTo>
                <a:lnTo>
                  <a:pt x="107213" y="0"/>
                </a:lnTo>
                <a:lnTo>
                  <a:pt x="107213" y="107213"/>
                </a:lnTo>
                <a:lnTo>
                  <a:pt x="0" y="107213"/>
                </a:lnTo>
                <a:lnTo>
                  <a:pt x="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9" name="object 39"/>
          <p:cNvSpPr/>
          <p:nvPr/>
        </p:nvSpPr>
        <p:spPr>
          <a:xfrm>
            <a:off x="8857230" y="1552362"/>
            <a:ext cx="128777" cy="128777"/>
          </a:xfrm>
          <a:custGeom>
            <a:avLst/>
            <a:gdLst/>
            <a:ahLst/>
            <a:cxnLst/>
            <a:rect l="l" t="t" r="r" b="b"/>
            <a:pathLst>
              <a:path w="107315" h="107315">
                <a:moveTo>
                  <a:pt x="0" y="0"/>
                </a:moveTo>
                <a:lnTo>
                  <a:pt x="107213" y="0"/>
                </a:lnTo>
                <a:lnTo>
                  <a:pt x="107213" y="107213"/>
                </a:lnTo>
                <a:lnTo>
                  <a:pt x="0" y="107213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0" name="object 40"/>
          <p:cNvSpPr/>
          <p:nvPr/>
        </p:nvSpPr>
        <p:spPr>
          <a:xfrm>
            <a:off x="9746598" y="1552362"/>
            <a:ext cx="128777" cy="128777"/>
          </a:xfrm>
          <a:custGeom>
            <a:avLst/>
            <a:gdLst/>
            <a:ahLst/>
            <a:cxnLst/>
            <a:rect l="l" t="t" r="r" b="b"/>
            <a:pathLst>
              <a:path w="107315" h="107315">
                <a:moveTo>
                  <a:pt x="0" y="0"/>
                </a:moveTo>
                <a:lnTo>
                  <a:pt x="107213" y="0"/>
                </a:lnTo>
                <a:lnTo>
                  <a:pt x="107213" y="107213"/>
                </a:lnTo>
                <a:lnTo>
                  <a:pt x="0" y="107213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1" name="object 41"/>
          <p:cNvSpPr/>
          <p:nvPr/>
        </p:nvSpPr>
        <p:spPr>
          <a:xfrm>
            <a:off x="9746598" y="1552362"/>
            <a:ext cx="128777" cy="128777"/>
          </a:xfrm>
          <a:custGeom>
            <a:avLst/>
            <a:gdLst/>
            <a:ahLst/>
            <a:cxnLst/>
            <a:rect l="l" t="t" r="r" b="b"/>
            <a:pathLst>
              <a:path w="107315" h="107315">
                <a:moveTo>
                  <a:pt x="0" y="0"/>
                </a:moveTo>
                <a:lnTo>
                  <a:pt x="107159" y="0"/>
                </a:lnTo>
                <a:lnTo>
                  <a:pt x="107159" y="107159"/>
                </a:lnTo>
                <a:lnTo>
                  <a:pt x="0" y="107159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6297746" y="1360015"/>
          <a:ext cx="4959857" cy="19037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3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80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0673">
                <a:tc gridSpan="6">
                  <a:txBody>
                    <a:bodyPr/>
                    <a:lstStyle/>
                    <a:p>
                      <a:pPr marL="203200">
                        <a:lnSpc>
                          <a:spcPts val="1410"/>
                        </a:lnSpc>
                        <a:spcBef>
                          <a:spcPts val="525"/>
                        </a:spcBef>
                        <a:tabLst>
                          <a:tab pos="1669414" algn="l"/>
                          <a:tab pos="2284095" algn="l"/>
                          <a:tab pos="3025140" algn="l"/>
                        </a:tabLst>
                      </a:pPr>
                      <a:r>
                        <a:rPr sz="2200" spc="89" baseline="41666" dirty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21	</a:t>
                      </a:r>
                      <a:r>
                        <a:rPr sz="1900" spc="-110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MS	</a:t>
                      </a:r>
                      <a:r>
                        <a:rPr sz="1900" spc="-130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AMS	</a:t>
                      </a:r>
                      <a:r>
                        <a:rPr sz="1900" spc="-95" dirty="0">
                          <a:solidFill>
                            <a:srgbClr val="595959"/>
                          </a:solidFill>
                          <a:latin typeface="Times New Roman"/>
                          <a:cs typeface="Times New Roman"/>
                        </a:rPr>
                        <a:t>NMS</a:t>
                      </a: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8001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53975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0432FF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3975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0432FF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3975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0432FF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3975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0432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6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286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379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3975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043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8740">
                        <a:lnSpc>
                          <a:spcPts val="890"/>
                        </a:lnSpc>
                        <a:spcBef>
                          <a:spcPts val="515"/>
                        </a:spcBef>
                        <a:tabLst>
                          <a:tab pos="654685" algn="l"/>
                          <a:tab pos="883285" algn="l"/>
                          <a:tab pos="1112520" algn="l"/>
                          <a:tab pos="1688464" algn="l"/>
                          <a:tab pos="1917064" algn="l"/>
                          <a:tab pos="2146300" algn="l"/>
                          <a:tab pos="2722245" algn="l"/>
                          <a:tab pos="2951480" algn="l"/>
                          <a:tab pos="3180080" algn="l"/>
                        </a:tabLst>
                      </a:pPr>
                      <a:r>
                        <a:rPr sz="2200" spc="89" baseline="46296" dirty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1400" spc="60" dirty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0	0	0	</a:t>
                      </a:r>
                      <a:r>
                        <a:rPr sz="2200" spc="89" baseline="23148" dirty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1	</a:t>
                      </a:r>
                      <a:r>
                        <a:rPr sz="1400" spc="60" dirty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0	0	</a:t>
                      </a:r>
                      <a:r>
                        <a:rPr sz="2200" spc="89" baseline="46296" dirty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2	</a:t>
                      </a:r>
                      <a:r>
                        <a:rPr sz="1400" spc="60" dirty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0	</a:t>
                      </a:r>
                      <a:r>
                        <a:rPr sz="2200" spc="89" baseline="46296" dirty="0">
                          <a:solidFill>
                            <a:srgbClr val="40404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2200" baseline="46296">
                        <a:latin typeface="Times New Roman"/>
                        <a:cs typeface="Times New Roman"/>
                      </a:endParaRPr>
                    </a:p>
                  </a:txBody>
                  <a:tcPr marL="0" marR="0" marT="78486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3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53975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0432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905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3975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D9D9D9"/>
                      </a:solidFill>
                      <a:prstDash val="soli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object 44"/>
          <p:cNvSpPr txBox="1">
            <a:spLocks noGrp="1"/>
          </p:cNvSpPr>
          <p:nvPr>
            <p:ph type="ftr" sz="quarter" idx="5"/>
          </p:nvPr>
        </p:nvSpPr>
        <p:spPr>
          <a:xfrm>
            <a:off x="887026" y="5416910"/>
            <a:ext cx="26549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">
              <a:spcBef>
                <a:spcPts val="66"/>
              </a:spcBef>
            </a:pPr>
            <a:r>
              <a:rPr lang="en-GB"/>
              <a:t>K. Jakobs, ESPP Open Symposium, </a:t>
            </a:r>
            <a:r>
              <a:rPr lang="en-GB" spc="-5"/>
              <a:t>27</a:t>
            </a:r>
            <a:r>
              <a:rPr lang="en-GB" spc="-7" baseline="27777"/>
              <a:t>th </a:t>
            </a:r>
            <a:r>
              <a:rPr lang="en-GB"/>
              <a:t>June</a:t>
            </a:r>
            <a:r>
              <a:rPr lang="en-GB" spc="-165"/>
              <a:t> </a:t>
            </a:r>
            <a:r>
              <a:rPr lang="en-GB" spc="-5"/>
              <a:t>2025</a:t>
            </a:r>
            <a:endParaRPr sz="1080"/>
          </a:p>
        </p:txBody>
      </p:sp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8709345" y="5497280"/>
            <a:ext cx="244475" cy="196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en-FR" smtClean="0"/>
              <a:pPr marL="38100">
                <a:lnSpc>
                  <a:spcPts val="1425"/>
                </a:lnSpc>
              </a:pPr>
              <a:t>25</a:t>
            </a:fld>
            <a:endParaRPr dirty="0"/>
          </a:p>
        </p:txBody>
      </p:sp>
      <p:sp>
        <p:nvSpPr>
          <p:cNvPr id="43" name="object 43"/>
          <p:cNvSpPr txBox="1"/>
          <p:nvPr/>
        </p:nvSpPr>
        <p:spPr>
          <a:xfrm>
            <a:off x="6363307" y="946099"/>
            <a:ext cx="4311395" cy="2554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560" dirty="0">
                <a:solidFill>
                  <a:srgbClr val="FF0000"/>
                </a:solidFill>
                <a:latin typeface="Arial"/>
                <a:cs typeface="Arial"/>
              </a:rPr>
              <a:t>… </a:t>
            </a:r>
            <a:r>
              <a:rPr sz="1560" spc="-6" dirty="0">
                <a:solidFill>
                  <a:srgbClr val="FF0000"/>
                </a:solidFill>
                <a:latin typeface="Arial"/>
                <a:cs typeface="Arial"/>
              </a:rPr>
              <a:t>incl. Associate- </a:t>
            </a:r>
            <a:r>
              <a:rPr sz="1560" dirty="0">
                <a:solidFill>
                  <a:srgbClr val="FF0000"/>
                </a:solidFill>
                <a:latin typeface="Arial"/>
                <a:cs typeface="Arial"/>
              </a:rPr>
              <a:t>and Non-Member </a:t>
            </a:r>
            <a:r>
              <a:rPr sz="1560" spc="-6" dirty="0">
                <a:solidFill>
                  <a:srgbClr val="FF0000"/>
                </a:solidFill>
                <a:latin typeface="Arial"/>
                <a:cs typeface="Arial"/>
              </a:rPr>
              <a:t>States</a:t>
            </a:r>
            <a:r>
              <a:rPr sz="1560" spc="-6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60" spc="-6" dirty="0">
                <a:solidFill>
                  <a:srgbClr val="FF0000"/>
                </a:solidFill>
                <a:latin typeface="Arial"/>
                <a:cs typeface="Arial"/>
              </a:rPr>
              <a:t>(MS)</a:t>
            </a:r>
            <a:endParaRPr sz="156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767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2322" y="240792"/>
            <a:ext cx="7333488" cy="3477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2160" dirty="0">
                <a:solidFill>
                  <a:srgbClr val="000090"/>
                </a:solidFill>
                <a:latin typeface="Arial"/>
                <a:cs typeface="Arial"/>
              </a:rPr>
              <a:t>What </a:t>
            </a:r>
            <a:r>
              <a:rPr sz="2160" spc="-6" dirty="0">
                <a:solidFill>
                  <a:srgbClr val="000090"/>
                </a:solidFill>
                <a:latin typeface="Arial"/>
                <a:cs typeface="Arial"/>
              </a:rPr>
              <a:t>is </a:t>
            </a:r>
            <a:r>
              <a:rPr sz="2160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sz="2160" spc="-6" dirty="0">
                <a:solidFill>
                  <a:srgbClr val="000090"/>
                </a:solidFill>
                <a:latin typeface="Arial"/>
                <a:cs typeface="Arial"/>
              </a:rPr>
              <a:t>alternative if </a:t>
            </a:r>
            <a:r>
              <a:rPr sz="2160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sz="2160" spc="-6" dirty="0">
                <a:solidFill>
                  <a:srgbClr val="000090"/>
                </a:solidFill>
                <a:latin typeface="Arial"/>
                <a:cs typeface="Arial"/>
              </a:rPr>
              <a:t>preferred option is not</a:t>
            </a:r>
            <a:r>
              <a:rPr sz="2160" spc="-84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sz="2160" dirty="0">
                <a:solidFill>
                  <a:srgbClr val="000090"/>
                </a:solidFill>
                <a:latin typeface="Arial"/>
                <a:cs typeface="Arial"/>
              </a:rPr>
              <a:t>feasible?</a:t>
            </a:r>
            <a:endParaRPr sz="216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13400" y="953363"/>
            <a:ext cx="5810250" cy="1173911"/>
          </a:xfrm>
          <a:prstGeom prst="rect">
            <a:avLst/>
          </a:prstGeom>
        </p:spPr>
        <p:txBody>
          <a:bodyPr vert="horz" wrap="square" lIns="0" tIns="150114" rIns="0" bIns="0" rtlCol="0">
            <a:spAutoFit/>
          </a:bodyPr>
          <a:lstStyle/>
          <a:p>
            <a:pPr marL="195834">
              <a:spcBef>
                <a:spcPts val="1182"/>
              </a:spcBef>
              <a:tabLst>
                <a:tab pos="2809494" algn="l"/>
              </a:tabLst>
            </a:pPr>
            <a:r>
              <a:rPr sz="1560" spc="-6" dirty="0">
                <a:solidFill>
                  <a:srgbClr val="FF0000"/>
                </a:solidFill>
                <a:latin typeface="Arial"/>
                <a:cs typeface="Arial"/>
              </a:rPr>
              <a:t>CERN </a:t>
            </a:r>
            <a:r>
              <a:rPr sz="1560" dirty="0">
                <a:solidFill>
                  <a:srgbClr val="FF0000"/>
                </a:solidFill>
                <a:latin typeface="Arial"/>
                <a:cs typeface="Arial"/>
              </a:rPr>
              <a:t>Member</a:t>
            </a:r>
            <a:r>
              <a:rPr sz="1560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60" spc="-6" dirty="0">
                <a:solidFill>
                  <a:srgbClr val="FF0000"/>
                </a:solidFill>
                <a:latin typeface="Arial"/>
                <a:cs typeface="Arial"/>
              </a:rPr>
              <a:t>States</a:t>
            </a:r>
            <a:r>
              <a:rPr sz="1560" spc="1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60" spc="-6" dirty="0">
                <a:solidFill>
                  <a:srgbClr val="FF0000"/>
                </a:solidFill>
                <a:latin typeface="Arial"/>
                <a:cs typeface="Arial"/>
              </a:rPr>
              <a:t>(MS)	</a:t>
            </a:r>
            <a:r>
              <a:rPr sz="1320" spc="-6" dirty="0">
                <a:solidFill>
                  <a:srgbClr val="FF0000"/>
                </a:solidFill>
                <a:latin typeface="Arial"/>
                <a:cs typeface="Arial"/>
              </a:rPr>
              <a:t>(multiple entries</a:t>
            </a:r>
            <a:r>
              <a:rPr sz="1320" spc="-12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20" dirty="0">
                <a:solidFill>
                  <a:srgbClr val="FF0000"/>
                </a:solidFill>
                <a:latin typeface="Arial"/>
                <a:cs typeface="Arial"/>
              </a:rPr>
              <a:t>allowed)</a:t>
            </a:r>
            <a:endParaRPr sz="1320">
              <a:latin typeface="Arial"/>
              <a:cs typeface="Arial"/>
            </a:endParaRPr>
          </a:p>
          <a:p>
            <a:pPr marL="220980" marR="6096" indent="-220980">
              <a:lnSpc>
                <a:spcPts val="1668"/>
              </a:lnSpc>
              <a:spcBef>
                <a:spcPts val="1092"/>
              </a:spcBef>
              <a:buChar char="•"/>
              <a:tabLst>
                <a:tab pos="220980" algn="l"/>
              </a:tabLst>
            </a:pPr>
            <a:r>
              <a:rPr sz="1440" spc="-6" dirty="0">
                <a:latin typeface="Arial"/>
                <a:cs typeface="Arial"/>
              </a:rPr>
              <a:t>10 </a:t>
            </a:r>
            <a:r>
              <a:rPr sz="1440" dirty="0">
                <a:latin typeface="Arial"/>
                <a:cs typeface="Arial"/>
              </a:rPr>
              <a:t>MS </a:t>
            </a:r>
            <a:r>
              <a:rPr sz="1440" spc="-6" dirty="0">
                <a:latin typeface="Arial"/>
                <a:cs typeface="Arial"/>
              </a:rPr>
              <a:t>HEP communities list </a:t>
            </a:r>
            <a:r>
              <a:rPr sz="1440" dirty="0">
                <a:latin typeface="Arial"/>
                <a:cs typeface="Arial"/>
              </a:rPr>
              <a:t>a </a:t>
            </a:r>
            <a:r>
              <a:rPr sz="1440" spc="-6" dirty="0">
                <a:latin typeface="Arial"/>
                <a:cs typeface="Arial"/>
              </a:rPr>
              <a:t>Linear Collider </a:t>
            </a:r>
            <a:r>
              <a:rPr sz="1440" spc="-36" dirty="0">
                <a:latin typeface="Arial"/>
                <a:cs typeface="Arial"/>
              </a:rPr>
              <a:t>(LCF, </a:t>
            </a:r>
            <a:r>
              <a:rPr sz="1440" spc="-6" dirty="0">
                <a:latin typeface="Arial"/>
                <a:cs typeface="Arial"/>
              </a:rPr>
              <a:t>CLIC) as second  best</a:t>
            </a:r>
            <a:r>
              <a:rPr sz="1440" dirty="0">
                <a:latin typeface="Arial"/>
                <a:cs typeface="Arial"/>
              </a:rPr>
              <a:t> </a:t>
            </a:r>
            <a:r>
              <a:rPr sz="1440" spc="-6" dirty="0">
                <a:latin typeface="Arial"/>
                <a:cs typeface="Arial"/>
              </a:rPr>
              <a:t>choice</a:t>
            </a:r>
            <a:endParaRPr sz="1440">
              <a:latin typeface="Arial"/>
              <a:cs typeface="Arial"/>
            </a:endParaRPr>
          </a:p>
          <a:p>
            <a:pPr marL="272034">
              <a:lnSpc>
                <a:spcPts val="1626"/>
              </a:lnSpc>
            </a:pPr>
            <a:r>
              <a:rPr sz="1440" spc="-6" dirty="0">
                <a:latin typeface="Arial"/>
                <a:cs typeface="Arial"/>
              </a:rPr>
              <a:t>(LCF is preferred </a:t>
            </a:r>
            <a:r>
              <a:rPr sz="1440" dirty="0">
                <a:latin typeface="Arial"/>
                <a:cs typeface="Arial"/>
              </a:rPr>
              <a:t>to </a:t>
            </a:r>
            <a:r>
              <a:rPr sz="1440" spc="-6" dirty="0">
                <a:latin typeface="Arial"/>
                <a:cs typeface="Arial"/>
              </a:rPr>
              <a:t>be realised with 550</a:t>
            </a:r>
            <a:r>
              <a:rPr sz="1440" dirty="0">
                <a:latin typeface="Arial"/>
                <a:cs typeface="Arial"/>
              </a:rPr>
              <a:t> </a:t>
            </a:r>
            <a:r>
              <a:rPr sz="1440" spc="-6" dirty="0">
                <a:latin typeface="Arial"/>
                <a:cs typeface="Arial"/>
              </a:rPr>
              <a:t>GeV)</a:t>
            </a:r>
            <a:endParaRPr sz="144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13400" y="2318308"/>
            <a:ext cx="5634990" cy="45307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358140" marR="6096" indent="-342900">
              <a:lnSpc>
                <a:spcPct val="105000"/>
              </a:lnSpc>
              <a:spcBef>
                <a:spcPts val="30"/>
              </a:spcBef>
              <a:buChar char="•"/>
              <a:tabLst>
                <a:tab pos="357378" algn="l"/>
                <a:tab pos="358140" algn="l"/>
              </a:tabLst>
            </a:pPr>
            <a:r>
              <a:rPr sz="1440" dirty="0">
                <a:latin typeface="Arial"/>
                <a:cs typeface="Arial"/>
              </a:rPr>
              <a:t>3 MS </a:t>
            </a:r>
            <a:r>
              <a:rPr sz="1440" spc="-6" dirty="0">
                <a:latin typeface="Arial"/>
                <a:cs typeface="Arial"/>
              </a:rPr>
              <a:t>HEP mention LEP3 as </a:t>
            </a:r>
            <a:r>
              <a:rPr sz="1440" dirty="0">
                <a:latin typeface="Arial"/>
                <a:cs typeface="Arial"/>
              </a:rPr>
              <a:t>a </a:t>
            </a:r>
            <a:r>
              <a:rPr sz="1440" spc="-6" dirty="0">
                <a:latin typeface="Arial"/>
                <a:cs typeface="Arial"/>
              </a:rPr>
              <a:t>genuinely less costly alternative </a:t>
            </a:r>
            <a:r>
              <a:rPr sz="1440" dirty="0">
                <a:latin typeface="Arial"/>
                <a:cs typeface="Arial"/>
              </a:rPr>
              <a:t>to  </a:t>
            </a:r>
            <a:r>
              <a:rPr sz="1440" spc="-6" dirty="0">
                <a:latin typeface="Arial"/>
                <a:cs typeface="Arial"/>
              </a:rPr>
              <a:t>FCC-ee</a:t>
            </a:r>
            <a:endParaRPr sz="144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13400" y="2973019"/>
            <a:ext cx="3473958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8140" indent="-342900">
              <a:spcBef>
                <a:spcPts val="120"/>
              </a:spcBef>
              <a:buChar char="•"/>
              <a:tabLst>
                <a:tab pos="357378" algn="l"/>
                <a:tab pos="358140" algn="l"/>
              </a:tabLst>
            </a:pPr>
            <a:r>
              <a:rPr sz="1440" dirty="0">
                <a:latin typeface="Arial"/>
                <a:cs typeface="Arial"/>
              </a:rPr>
              <a:t>6 MS </a:t>
            </a:r>
            <a:r>
              <a:rPr sz="1440" spc="-6" dirty="0">
                <a:latin typeface="Arial"/>
                <a:cs typeface="Arial"/>
              </a:rPr>
              <a:t>HEP communities support</a:t>
            </a:r>
            <a:r>
              <a:rPr sz="1440" spc="-72" dirty="0">
                <a:latin typeface="Arial"/>
                <a:cs typeface="Arial"/>
              </a:rPr>
              <a:t> </a:t>
            </a:r>
            <a:r>
              <a:rPr sz="1440" spc="-6" dirty="0">
                <a:latin typeface="Arial"/>
                <a:cs typeface="Arial"/>
              </a:rPr>
              <a:t>LHeC</a:t>
            </a:r>
            <a:endParaRPr sz="144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13400" y="3415588"/>
            <a:ext cx="5456682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8140" indent="-342900">
              <a:spcBef>
                <a:spcPts val="120"/>
              </a:spcBef>
              <a:buChar char="•"/>
              <a:tabLst>
                <a:tab pos="357378" algn="l"/>
                <a:tab pos="358140" algn="l"/>
              </a:tabLst>
            </a:pPr>
            <a:r>
              <a:rPr sz="1440" dirty="0">
                <a:latin typeface="Arial"/>
                <a:cs typeface="Arial"/>
              </a:rPr>
              <a:t>6 MS </a:t>
            </a:r>
            <a:r>
              <a:rPr sz="1440" spc="-6" dirty="0">
                <a:latin typeface="Arial"/>
                <a:cs typeface="Arial"/>
              </a:rPr>
              <a:t>HEP communities support </a:t>
            </a:r>
            <a:r>
              <a:rPr sz="1440" dirty="0">
                <a:latin typeface="Arial"/>
                <a:cs typeface="Arial"/>
              </a:rPr>
              <a:t>a </a:t>
            </a:r>
            <a:r>
              <a:rPr sz="1440" spc="-6" dirty="0">
                <a:latin typeface="Arial"/>
                <a:cs typeface="Arial"/>
              </a:rPr>
              <a:t>lower-energy hadron</a:t>
            </a:r>
            <a:r>
              <a:rPr sz="1440" spc="-24" dirty="0">
                <a:latin typeface="Arial"/>
                <a:cs typeface="Arial"/>
              </a:rPr>
              <a:t> </a:t>
            </a:r>
            <a:r>
              <a:rPr sz="1440" spc="-6" dirty="0">
                <a:latin typeface="Arial"/>
                <a:cs typeface="Arial"/>
              </a:rPr>
              <a:t>collider</a:t>
            </a:r>
            <a:endParaRPr sz="144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13399" y="3858159"/>
            <a:ext cx="5858256" cy="464486"/>
          </a:xfrm>
          <a:prstGeom prst="rect">
            <a:avLst/>
          </a:prstGeom>
        </p:spPr>
        <p:txBody>
          <a:bodyPr vert="horz" wrap="square" lIns="0" tIns="28194" rIns="0" bIns="0" rtlCol="0">
            <a:spAutoFit/>
          </a:bodyPr>
          <a:lstStyle/>
          <a:p>
            <a:pPr marL="358140" marR="6096" indent="-343662">
              <a:lnSpc>
                <a:spcPts val="1668"/>
              </a:lnSpc>
              <a:spcBef>
                <a:spcPts val="222"/>
              </a:spcBef>
              <a:buChar char="•"/>
              <a:tabLst>
                <a:tab pos="357378" algn="l"/>
                <a:tab pos="358140" algn="l"/>
              </a:tabLst>
            </a:pPr>
            <a:r>
              <a:rPr sz="1440" dirty="0">
                <a:latin typeface="Arial"/>
                <a:cs typeface="Arial"/>
              </a:rPr>
              <a:t>2 MS </a:t>
            </a:r>
            <a:r>
              <a:rPr sz="1440" spc="-6" dirty="0">
                <a:latin typeface="Arial"/>
                <a:cs typeface="Arial"/>
              </a:rPr>
              <a:t>HEP see no reason for another option, as they </a:t>
            </a:r>
            <a:r>
              <a:rPr sz="1440" spc="-12" dirty="0">
                <a:latin typeface="Arial"/>
                <a:cs typeface="Arial"/>
              </a:rPr>
              <a:t>would </a:t>
            </a:r>
            <a:r>
              <a:rPr sz="1440" spc="-6" dirty="0">
                <a:latin typeface="Arial"/>
                <a:cs typeface="Arial"/>
              </a:rPr>
              <a:t>be  equally </a:t>
            </a:r>
            <a:r>
              <a:rPr sz="1440" spc="-18" dirty="0">
                <a:latin typeface="Arial"/>
                <a:cs typeface="Arial"/>
              </a:rPr>
              <a:t>costly.</a:t>
            </a:r>
            <a:endParaRPr sz="144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61561" y="3275522"/>
            <a:ext cx="110490" cy="0"/>
          </a:xfrm>
          <a:custGeom>
            <a:avLst/>
            <a:gdLst/>
            <a:ahLst/>
            <a:cxnLst/>
            <a:rect l="l" t="t" r="r" b="b"/>
            <a:pathLst>
              <a:path w="92075">
                <a:moveTo>
                  <a:pt x="0" y="0"/>
                </a:moveTo>
                <a:lnTo>
                  <a:pt x="9164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9" name="object 9"/>
          <p:cNvSpPr/>
          <p:nvPr/>
        </p:nvSpPr>
        <p:spPr>
          <a:xfrm>
            <a:off x="3063382" y="3275522"/>
            <a:ext cx="1569720" cy="0"/>
          </a:xfrm>
          <a:custGeom>
            <a:avLst/>
            <a:gdLst/>
            <a:ahLst/>
            <a:cxnLst/>
            <a:rect l="l" t="t" r="r" b="b"/>
            <a:pathLst>
              <a:path w="1308100">
                <a:moveTo>
                  <a:pt x="0" y="0"/>
                </a:moveTo>
                <a:lnTo>
                  <a:pt x="1307981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0" name="object 10"/>
          <p:cNvSpPr/>
          <p:nvPr/>
        </p:nvSpPr>
        <p:spPr>
          <a:xfrm>
            <a:off x="2613975" y="3275522"/>
            <a:ext cx="224790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256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1" name="object 11"/>
          <p:cNvSpPr/>
          <p:nvPr/>
        </p:nvSpPr>
        <p:spPr>
          <a:xfrm>
            <a:off x="2164569" y="3275522"/>
            <a:ext cx="224790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256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2" name="object 12"/>
          <p:cNvSpPr/>
          <p:nvPr/>
        </p:nvSpPr>
        <p:spPr>
          <a:xfrm>
            <a:off x="1715162" y="3275522"/>
            <a:ext cx="224790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257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3" name="object 13"/>
          <p:cNvSpPr/>
          <p:nvPr/>
        </p:nvSpPr>
        <p:spPr>
          <a:xfrm>
            <a:off x="1378111" y="3275522"/>
            <a:ext cx="112776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25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4" name="object 14"/>
          <p:cNvSpPr/>
          <p:nvPr/>
        </p:nvSpPr>
        <p:spPr>
          <a:xfrm>
            <a:off x="3063382" y="2849020"/>
            <a:ext cx="1908810" cy="0"/>
          </a:xfrm>
          <a:custGeom>
            <a:avLst/>
            <a:gdLst/>
            <a:ahLst/>
            <a:cxnLst/>
            <a:rect l="l" t="t" r="r" b="b"/>
            <a:pathLst>
              <a:path w="1590675">
                <a:moveTo>
                  <a:pt x="0" y="0"/>
                </a:moveTo>
                <a:lnTo>
                  <a:pt x="1590123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5" name="object 15"/>
          <p:cNvSpPr/>
          <p:nvPr/>
        </p:nvSpPr>
        <p:spPr>
          <a:xfrm>
            <a:off x="2613975" y="2849020"/>
            <a:ext cx="224790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256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6" name="object 16"/>
          <p:cNvSpPr/>
          <p:nvPr/>
        </p:nvSpPr>
        <p:spPr>
          <a:xfrm>
            <a:off x="1715162" y="2849020"/>
            <a:ext cx="674370" cy="0"/>
          </a:xfrm>
          <a:custGeom>
            <a:avLst/>
            <a:gdLst/>
            <a:ahLst/>
            <a:cxnLst/>
            <a:rect l="l" t="t" r="r" b="b"/>
            <a:pathLst>
              <a:path w="561975">
                <a:moveTo>
                  <a:pt x="0" y="0"/>
                </a:moveTo>
                <a:lnTo>
                  <a:pt x="56176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7" name="object 17"/>
          <p:cNvSpPr/>
          <p:nvPr/>
        </p:nvSpPr>
        <p:spPr>
          <a:xfrm>
            <a:off x="1378111" y="2849020"/>
            <a:ext cx="112776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25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8" name="object 18"/>
          <p:cNvSpPr/>
          <p:nvPr/>
        </p:nvSpPr>
        <p:spPr>
          <a:xfrm>
            <a:off x="3063382" y="2437750"/>
            <a:ext cx="1908810" cy="0"/>
          </a:xfrm>
          <a:custGeom>
            <a:avLst/>
            <a:gdLst/>
            <a:ahLst/>
            <a:cxnLst/>
            <a:rect l="l" t="t" r="r" b="b"/>
            <a:pathLst>
              <a:path w="1590675">
                <a:moveTo>
                  <a:pt x="0" y="0"/>
                </a:moveTo>
                <a:lnTo>
                  <a:pt x="1590123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19" name="object 19"/>
          <p:cNvSpPr/>
          <p:nvPr/>
        </p:nvSpPr>
        <p:spPr>
          <a:xfrm>
            <a:off x="2613975" y="2437750"/>
            <a:ext cx="224790" cy="0"/>
          </a:xfrm>
          <a:custGeom>
            <a:avLst/>
            <a:gdLst/>
            <a:ahLst/>
            <a:cxnLst/>
            <a:rect l="l" t="t" r="r" b="b"/>
            <a:pathLst>
              <a:path w="187325">
                <a:moveTo>
                  <a:pt x="0" y="0"/>
                </a:moveTo>
                <a:lnTo>
                  <a:pt x="187256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0" name="object 20"/>
          <p:cNvSpPr/>
          <p:nvPr/>
        </p:nvSpPr>
        <p:spPr>
          <a:xfrm>
            <a:off x="1715162" y="2437750"/>
            <a:ext cx="674370" cy="0"/>
          </a:xfrm>
          <a:custGeom>
            <a:avLst/>
            <a:gdLst/>
            <a:ahLst/>
            <a:cxnLst/>
            <a:rect l="l" t="t" r="r" b="b"/>
            <a:pathLst>
              <a:path w="561975">
                <a:moveTo>
                  <a:pt x="0" y="0"/>
                </a:moveTo>
                <a:lnTo>
                  <a:pt x="561762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1" name="object 21"/>
          <p:cNvSpPr/>
          <p:nvPr/>
        </p:nvSpPr>
        <p:spPr>
          <a:xfrm>
            <a:off x="1378111" y="2437750"/>
            <a:ext cx="112776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25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2" name="object 22"/>
          <p:cNvSpPr/>
          <p:nvPr/>
        </p:nvSpPr>
        <p:spPr>
          <a:xfrm>
            <a:off x="1715161" y="2011247"/>
            <a:ext cx="3256788" cy="0"/>
          </a:xfrm>
          <a:custGeom>
            <a:avLst/>
            <a:gdLst/>
            <a:ahLst/>
            <a:cxnLst/>
            <a:rect l="l" t="t" r="r" b="b"/>
            <a:pathLst>
              <a:path w="2713990">
                <a:moveTo>
                  <a:pt x="0" y="0"/>
                </a:moveTo>
                <a:lnTo>
                  <a:pt x="2713640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3" name="object 23"/>
          <p:cNvSpPr/>
          <p:nvPr/>
        </p:nvSpPr>
        <p:spPr>
          <a:xfrm>
            <a:off x="1378111" y="2011247"/>
            <a:ext cx="112776" cy="0"/>
          </a:xfrm>
          <a:custGeom>
            <a:avLst/>
            <a:gdLst/>
            <a:ahLst/>
            <a:cxnLst/>
            <a:rect l="l" t="t" r="r" b="b"/>
            <a:pathLst>
              <a:path w="93979">
                <a:moveTo>
                  <a:pt x="0" y="0"/>
                </a:moveTo>
                <a:lnTo>
                  <a:pt x="93625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4" name="object 24"/>
          <p:cNvSpPr/>
          <p:nvPr/>
        </p:nvSpPr>
        <p:spPr>
          <a:xfrm>
            <a:off x="1378111" y="1584745"/>
            <a:ext cx="3593592" cy="0"/>
          </a:xfrm>
          <a:custGeom>
            <a:avLst/>
            <a:gdLst/>
            <a:ahLst/>
            <a:cxnLst/>
            <a:rect l="l" t="t" r="r" b="b"/>
            <a:pathLst>
              <a:path w="2994660">
                <a:moveTo>
                  <a:pt x="0" y="0"/>
                </a:moveTo>
                <a:lnTo>
                  <a:pt x="2994515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5" name="object 25"/>
          <p:cNvSpPr/>
          <p:nvPr/>
        </p:nvSpPr>
        <p:spPr>
          <a:xfrm>
            <a:off x="1378111" y="1164842"/>
            <a:ext cx="3593592" cy="0"/>
          </a:xfrm>
          <a:custGeom>
            <a:avLst/>
            <a:gdLst/>
            <a:ahLst/>
            <a:cxnLst/>
            <a:rect l="l" t="t" r="r" b="b"/>
            <a:pathLst>
              <a:path w="2994660">
                <a:moveTo>
                  <a:pt x="0" y="0"/>
                </a:moveTo>
                <a:lnTo>
                  <a:pt x="2994515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6" name="object 26"/>
          <p:cNvSpPr/>
          <p:nvPr/>
        </p:nvSpPr>
        <p:spPr>
          <a:xfrm>
            <a:off x="1490463" y="1586893"/>
            <a:ext cx="224790" cy="2110740"/>
          </a:xfrm>
          <a:custGeom>
            <a:avLst/>
            <a:gdLst/>
            <a:ahLst/>
            <a:cxnLst/>
            <a:rect l="l" t="t" r="r" b="b"/>
            <a:pathLst>
              <a:path w="187325" h="1758950">
                <a:moveTo>
                  <a:pt x="0" y="0"/>
                </a:moveTo>
                <a:lnTo>
                  <a:pt x="187248" y="0"/>
                </a:lnTo>
                <a:lnTo>
                  <a:pt x="187248" y="1758543"/>
                </a:lnTo>
                <a:lnTo>
                  <a:pt x="0" y="1758543"/>
                </a:lnTo>
                <a:lnTo>
                  <a:pt x="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7" name="object 27"/>
          <p:cNvSpPr/>
          <p:nvPr/>
        </p:nvSpPr>
        <p:spPr>
          <a:xfrm>
            <a:off x="1490464" y="1586893"/>
            <a:ext cx="224790" cy="2109216"/>
          </a:xfrm>
          <a:custGeom>
            <a:avLst/>
            <a:gdLst/>
            <a:ahLst/>
            <a:cxnLst/>
            <a:rect l="l" t="t" r="r" b="b"/>
            <a:pathLst>
              <a:path w="187325" h="1757680">
                <a:moveTo>
                  <a:pt x="0" y="0"/>
                </a:moveTo>
                <a:lnTo>
                  <a:pt x="187157" y="0"/>
                </a:lnTo>
                <a:lnTo>
                  <a:pt x="187157" y="1757647"/>
                </a:lnTo>
                <a:lnTo>
                  <a:pt x="0" y="1757647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8" name="object 28"/>
          <p:cNvSpPr/>
          <p:nvPr/>
        </p:nvSpPr>
        <p:spPr>
          <a:xfrm>
            <a:off x="1939870" y="3064072"/>
            <a:ext cx="224790" cy="633222"/>
          </a:xfrm>
          <a:custGeom>
            <a:avLst/>
            <a:gdLst/>
            <a:ahLst/>
            <a:cxnLst/>
            <a:rect l="l" t="t" r="r" b="b"/>
            <a:pathLst>
              <a:path w="187325" h="527685">
                <a:moveTo>
                  <a:pt x="0" y="0"/>
                </a:moveTo>
                <a:lnTo>
                  <a:pt x="187248" y="0"/>
                </a:lnTo>
                <a:lnTo>
                  <a:pt x="187248" y="527558"/>
                </a:lnTo>
                <a:lnTo>
                  <a:pt x="0" y="527558"/>
                </a:lnTo>
                <a:lnTo>
                  <a:pt x="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29" name="object 29"/>
          <p:cNvSpPr/>
          <p:nvPr/>
        </p:nvSpPr>
        <p:spPr>
          <a:xfrm>
            <a:off x="1939870" y="3064072"/>
            <a:ext cx="224790" cy="633222"/>
          </a:xfrm>
          <a:custGeom>
            <a:avLst/>
            <a:gdLst/>
            <a:ahLst/>
            <a:cxnLst/>
            <a:rect l="l" t="t" r="r" b="b"/>
            <a:pathLst>
              <a:path w="187325" h="527685">
                <a:moveTo>
                  <a:pt x="0" y="0"/>
                </a:moveTo>
                <a:lnTo>
                  <a:pt x="187156" y="0"/>
                </a:lnTo>
                <a:lnTo>
                  <a:pt x="187156" y="527293"/>
                </a:lnTo>
                <a:lnTo>
                  <a:pt x="0" y="527293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0" name="object 30"/>
          <p:cNvSpPr/>
          <p:nvPr/>
        </p:nvSpPr>
        <p:spPr>
          <a:xfrm>
            <a:off x="2389277" y="2430995"/>
            <a:ext cx="224790" cy="1266444"/>
          </a:xfrm>
          <a:custGeom>
            <a:avLst/>
            <a:gdLst/>
            <a:ahLst/>
            <a:cxnLst/>
            <a:rect l="l" t="t" r="r" b="b"/>
            <a:pathLst>
              <a:path w="187325" h="1055370">
                <a:moveTo>
                  <a:pt x="0" y="0"/>
                </a:moveTo>
                <a:lnTo>
                  <a:pt x="187248" y="0"/>
                </a:lnTo>
                <a:lnTo>
                  <a:pt x="187248" y="1055128"/>
                </a:lnTo>
                <a:lnTo>
                  <a:pt x="0" y="1055128"/>
                </a:lnTo>
                <a:lnTo>
                  <a:pt x="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1" name="object 31"/>
          <p:cNvSpPr/>
          <p:nvPr/>
        </p:nvSpPr>
        <p:spPr>
          <a:xfrm>
            <a:off x="2389277" y="2430995"/>
            <a:ext cx="224790" cy="1265682"/>
          </a:xfrm>
          <a:custGeom>
            <a:avLst/>
            <a:gdLst/>
            <a:ahLst/>
            <a:cxnLst/>
            <a:rect l="l" t="t" r="r" b="b"/>
            <a:pathLst>
              <a:path w="187325" h="1054735">
                <a:moveTo>
                  <a:pt x="0" y="0"/>
                </a:moveTo>
                <a:lnTo>
                  <a:pt x="187157" y="0"/>
                </a:lnTo>
                <a:lnTo>
                  <a:pt x="187157" y="1054588"/>
                </a:lnTo>
                <a:lnTo>
                  <a:pt x="0" y="1054588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2" name="object 32"/>
          <p:cNvSpPr/>
          <p:nvPr/>
        </p:nvSpPr>
        <p:spPr>
          <a:xfrm>
            <a:off x="2838683" y="2430995"/>
            <a:ext cx="224790" cy="1266444"/>
          </a:xfrm>
          <a:custGeom>
            <a:avLst/>
            <a:gdLst/>
            <a:ahLst/>
            <a:cxnLst/>
            <a:rect l="l" t="t" r="r" b="b"/>
            <a:pathLst>
              <a:path w="187325" h="1055370">
                <a:moveTo>
                  <a:pt x="0" y="0"/>
                </a:moveTo>
                <a:lnTo>
                  <a:pt x="187248" y="0"/>
                </a:lnTo>
                <a:lnTo>
                  <a:pt x="187248" y="1055128"/>
                </a:lnTo>
                <a:lnTo>
                  <a:pt x="0" y="1055128"/>
                </a:lnTo>
                <a:lnTo>
                  <a:pt x="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3" name="object 33"/>
          <p:cNvSpPr/>
          <p:nvPr/>
        </p:nvSpPr>
        <p:spPr>
          <a:xfrm>
            <a:off x="2838683" y="2430995"/>
            <a:ext cx="224790" cy="1265682"/>
          </a:xfrm>
          <a:custGeom>
            <a:avLst/>
            <a:gdLst/>
            <a:ahLst/>
            <a:cxnLst/>
            <a:rect l="l" t="t" r="r" b="b"/>
            <a:pathLst>
              <a:path w="187325" h="1054735">
                <a:moveTo>
                  <a:pt x="0" y="0"/>
                </a:moveTo>
                <a:lnTo>
                  <a:pt x="187157" y="0"/>
                </a:lnTo>
                <a:lnTo>
                  <a:pt x="187157" y="1054588"/>
                </a:lnTo>
                <a:lnTo>
                  <a:pt x="0" y="1054588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4" name="object 34"/>
          <p:cNvSpPr/>
          <p:nvPr/>
        </p:nvSpPr>
        <p:spPr>
          <a:xfrm>
            <a:off x="3288089" y="3486123"/>
            <a:ext cx="224790" cy="211074"/>
          </a:xfrm>
          <a:custGeom>
            <a:avLst/>
            <a:gdLst/>
            <a:ahLst/>
            <a:cxnLst/>
            <a:rect l="l" t="t" r="r" b="b"/>
            <a:pathLst>
              <a:path w="187325" h="175894">
                <a:moveTo>
                  <a:pt x="0" y="0"/>
                </a:moveTo>
                <a:lnTo>
                  <a:pt x="187248" y="0"/>
                </a:lnTo>
                <a:lnTo>
                  <a:pt x="187248" y="175856"/>
                </a:lnTo>
                <a:lnTo>
                  <a:pt x="0" y="175856"/>
                </a:lnTo>
                <a:lnTo>
                  <a:pt x="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5" name="object 35"/>
          <p:cNvSpPr/>
          <p:nvPr/>
        </p:nvSpPr>
        <p:spPr>
          <a:xfrm>
            <a:off x="3737495" y="3486123"/>
            <a:ext cx="224790" cy="211074"/>
          </a:xfrm>
          <a:custGeom>
            <a:avLst/>
            <a:gdLst/>
            <a:ahLst/>
            <a:cxnLst/>
            <a:rect l="l" t="t" r="r" b="b"/>
            <a:pathLst>
              <a:path w="187325" h="175894">
                <a:moveTo>
                  <a:pt x="0" y="0"/>
                </a:moveTo>
                <a:lnTo>
                  <a:pt x="187248" y="0"/>
                </a:lnTo>
                <a:lnTo>
                  <a:pt x="187248" y="175856"/>
                </a:lnTo>
                <a:lnTo>
                  <a:pt x="0" y="175856"/>
                </a:lnTo>
                <a:lnTo>
                  <a:pt x="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6" name="object 36"/>
          <p:cNvSpPr/>
          <p:nvPr/>
        </p:nvSpPr>
        <p:spPr>
          <a:xfrm>
            <a:off x="4191000" y="3276600"/>
            <a:ext cx="213360" cy="420624"/>
          </a:xfrm>
          <a:custGeom>
            <a:avLst/>
            <a:gdLst/>
            <a:ahLst/>
            <a:cxnLst/>
            <a:rect l="l" t="t" r="r" b="b"/>
            <a:pathLst>
              <a:path w="177800" h="350519">
                <a:moveTo>
                  <a:pt x="177800" y="0"/>
                </a:moveTo>
                <a:lnTo>
                  <a:pt x="0" y="0"/>
                </a:lnTo>
                <a:lnTo>
                  <a:pt x="0" y="350456"/>
                </a:lnTo>
                <a:lnTo>
                  <a:pt x="177800" y="350456"/>
                </a:lnTo>
                <a:lnTo>
                  <a:pt x="17780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7" name="object 37"/>
          <p:cNvSpPr/>
          <p:nvPr/>
        </p:nvSpPr>
        <p:spPr>
          <a:xfrm>
            <a:off x="4632960" y="3063240"/>
            <a:ext cx="228600" cy="633984"/>
          </a:xfrm>
          <a:custGeom>
            <a:avLst/>
            <a:gdLst/>
            <a:ahLst/>
            <a:cxnLst/>
            <a:rect l="l" t="t" r="r" b="b"/>
            <a:pathLst>
              <a:path w="190500" h="528319">
                <a:moveTo>
                  <a:pt x="190500" y="0"/>
                </a:moveTo>
                <a:lnTo>
                  <a:pt x="0" y="0"/>
                </a:lnTo>
                <a:lnTo>
                  <a:pt x="0" y="528256"/>
                </a:lnTo>
                <a:lnTo>
                  <a:pt x="190500" y="528256"/>
                </a:lnTo>
                <a:lnTo>
                  <a:pt x="19050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8" name="object 38"/>
          <p:cNvSpPr/>
          <p:nvPr/>
        </p:nvSpPr>
        <p:spPr>
          <a:xfrm>
            <a:off x="4189565" y="3275522"/>
            <a:ext cx="213360" cy="420624"/>
          </a:xfrm>
          <a:custGeom>
            <a:avLst/>
            <a:gdLst/>
            <a:ahLst/>
            <a:cxnLst/>
            <a:rect l="l" t="t" r="r" b="b"/>
            <a:pathLst>
              <a:path w="177800" h="350519">
                <a:moveTo>
                  <a:pt x="0" y="0"/>
                </a:moveTo>
                <a:lnTo>
                  <a:pt x="177709" y="0"/>
                </a:lnTo>
                <a:lnTo>
                  <a:pt x="177709" y="350277"/>
                </a:lnTo>
                <a:lnTo>
                  <a:pt x="0" y="350277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39" name="object 39"/>
          <p:cNvSpPr/>
          <p:nvPr/>
        </p:nvSpPr>
        <p:spPr>
          <a:xfrm>
            <a:off x="4631299" y="3062272"/>
            <a:ext cx="228600" cy="633984"/>
          </a:xfrm>
          <a:custGeom>
            <a:avLst/>
            <a:gdLst/>
            <a:ahLst/>
            <a:cxnLst/>
            <a:rect l="l" t="t" r="r" b="b"/>
            <a:pathLst>
              <a:path w="190500" h="528319">
                <a:moveTo>
                  <a:pt x="0" y="0"/>
                </a:moveTo>
                <a:lnTo>
                  <a:pt x="190402" y="0"/>
                </a:lnTo>
                <a:lnTo>
                  <a:pt x="190402" y="527986"/>
                </a:lnTo>
                <a:lnTo>
                  <a:pt x="0" y="527986"/>
                </a:lnTo>
                <a:lnTo>
                  <a:pt x="0" y="0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0" name="object 40"/>
          <p:cNvSpPr/>
          <p:nvPr/>
        </p:nvSpPr>
        <p:spPr>
          <a:xfrm>
            <a:off x="1378111" y="3697147"/>
            <a:ext cx="3593592" cy="0"/>
          </a:xfrm>
          <a:custGeom>
            <a:avLst/>
            <a:gdLst/>
            <a:ahLst/>
            <a:cxnLst/>
            <a:rect l="l" t="t" r="r" b="b"/>
            <a:pathLst>
              <a:path w="2994660">
                <a:moveTo>
                  <a:pt x="0" y="0"/>
                </a:moveTo>
                <a:lnTo>
                  <a:pt x="2994515" y="0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1" name="object 41"/>
          <p:cNvSpPr/>
          <p:nvPr/>
        </p:nvSpPr>
        <p:spPr>
          <a:xfrm>
            <a:off x="1378111" y="3697147"/>
            <a:ext cx="0" cy="57912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8235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2" name="object 42"/>
          <p:cNvSpPr/>
          <p:nvPr/>
        </p:nvSpPr>
        <p:spPr>
          <a:xfrm>
            <a:off x="1828570" y="3697147"/>
            <a:ext cx="0" cy="57912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8235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3" name="object 43"/>
          <p:cNvSpPr/>
          <p:nvPr/>
        </p:nvSpPr>
        <p:spPr>
          <a:xfrm>
            <a:off x="2270304" y="3697147"/>
            <a:ext cx="0" cy="57912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8235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4" name="object 44"/>
          <p:cNvSpPr/>
          <p:nvPr/>
        </p:nvSpPr>
        <p:spPr>
          <a:xfrm>
            <a:off x="2727271" y="3697147"/>
            <a:ext cx="0" cy="57912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8235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5" name="object 45"/>
          <p:cNvSpPr/>
          <p:nvPr/>
        </p:nvSpPr>
        <p:spPr>
          <a:xfrm>
            <a:off x="3169006" y="3697147"/>
            <a:ext cx="0" cy="57912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8235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6" name="object 46"/>
          <p:cNvSpPr/>
          <p:nvPr/>
        </p:nvSpPr>
        <p:spPr>
          <a:xfrm>
            <a:off x="3625973" y="3697147"/>
            <a:ext cx="0" cy="57912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8235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7" name="object 47"/>
          <p:cNvSpPr/>
          <p:nvPr/>
        </p:nvSpPr>
        <p:spPr>
          <a:xfrm>
            <a:off x="4067707" y="3697147"/>
            <a:ext cx="0" cy="57912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8235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8" name="object 48"/>
          <p:cNvSpPr/>
          <p:nvPr/>
        </p:nvSpPr>
        <p:spPr>
          <a:xfrm>
            <a:off x="4524674" y="3697147"/>
            <a:ext cx="0" cy="57912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8235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49" name="object 49"/>
          <p:cNvSpPr/>
          <p:nvPr/>
        </p:nvSpPr>
        <p:spPr>
          <a:xfrm>
            <a:off x="4971530" y="3697147"/>
            <a:ext cx="0" cy="57912"/>
          </a:xfrm>
          <a:custGeom>
            <a:avLst/>
            <a:gdLst/>
            <a:ahLst/>
            <a:cxnLst/>
            <a:rect l="l" t="t" r="r" b="b"/>
            <a:pathLst>
              <a:path h="48260">
                <a:moveTo>
                  <a:pt x="0" y="0"/>
                </a:moveTo>
                <a:lnTo>
                  <a:pt x="0" y="48235"/>
                </a:lnTo>
              </a:path>
            </a:pathLst>
          </a:custGeom>
          <a:ln w="9520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2160"/>
          </a:p>
        </p:txBody>
      </p:sp>
      <p:sp>
        <p:nvSpPr>
          <p:cNvPr id="50" name="object 50"/>
          <p:cNvSpPr txBox="1"/>
          <p:nvPr/>
        </p:nvSpPr>
        <p:spPr>
          <a:xfrm>
            <a:off x="1486304" y="1272235"/>
            <a:ext cx="233172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10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ftr" sz="quarter" idx="5"/>
          </p:nvPr>
        </p:nvSpPr>
        <p:spPr>
          <a:xfrm>
            <a:off x="887026" y="5416910"/>
            <a:ext cx="265493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">
              <a:spcBef>
                <a:spcPts val="66"/>
              </a:spcBef>
            </a:pPr>
            <a:r>
              <a:rPr lang="en-GB"/>
              <a:t>K. Jakobs, ESPP Open Symposium, </a:t>
            </a:r>
            <a:r>
              <a:rPr lang="en-GB" spc="-5"/>
              <a:t>27</a:t>
            </a:r>
            <a:r>
              <a:rPr lang="en-GB" spc="-7" baseline="27777"/>
              <a:t>th </a:t>
            </a:r>
            <a:r>
              <a:rPr lang="en-GB"/>
              <a:t>June</a:t>
            </a:r>
            <a:r>
              <a:rPr lang="en-GB" spc="-165"/>
              <a:t> </a:t>
            </a:r>
            <a:r>
              <a:rPr lang="en-GB" spc="-5"/>
              <a:t>2025</a:t>
            </a:r>
            <a:endParaRPr sz="1080"/>
          </a:p>
        </p:txBody>
      </p:sp>
      <p:sp>
        <p:nvSpPr>
          <p:cNvPr id="76" name="object 76"/>
          <p:cNvSpPr txBox="1">
            <a:spLocks noGrp="1"/>
          </p:cNvSpPr>
          <p:nvPr>
            <p:ph type="sldNum" sz="quarter" idx="7"/>
          </p:nvPr>
        </p:nvSpPr>
        <p:spPr>
          <a:xfrm>
            <a:off x="8709345" y="5497280"/>
            <a:ext cx="244475" cy="1962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en-FR" smtClean="0"/>
              <a:pPr marL="38100">
                <a:lnSpc>
                  <a:spcPts val="1425"/>
                </a:lnSpc>
              </a:pPr>
              <a:t>26</a:t>
            </a:fld>
            <a:endParaRPr dirty="0"/>
          </a:p>
        </p:txBody>
      </p:sp>
      <p:sp>
        <p:nvSpPr>
          <p:cNvPr id="51" name="object 51"/>
          <p:cNvSpPr txBox="1"/>
          <p:nvPr/>
        </p:nvSpPr>
        <p:spPr>
          <a:xfrm>
            <a:off x="1715162" y="2749906"/>
            <a:ext cx="674370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spcBef>
                <a:spcPts val="120"/>
              </a:spcBef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3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435753" y="2117142"/>
            <a:ext cx="58140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  <a:tabLst>
                <a:tab pos="464058" algn="l"/>
              </a:tabLst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6	6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49805" y="3174187"/>
            <a:ext cx="56616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  <a:tabLst>
                <a:tab pos="448818" algn="l"/>
              </a:tabLst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1	1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233380" y="2962047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2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682786" y="2749906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404040"/>
                </a:solidFill>
                <a:latin typeface="Times New Roman"/>
                <a:cs typeface="Times New Roman"/>
              </a:rPr>
              <a:t>3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096515" y="3547262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0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96515" y="3126639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2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96515" y="2706014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4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96515" y="2281733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6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96515" y="1861108"/>
            <a:ext cx="131826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8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95243" y="1436826"/>
            <a:ext cx="243840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10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95243" y="1016202"/>
            <a:ext cx="243840" cy="2369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12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 rot="18960000">
            <a:off x="1341573" y="3945992"/>
            <a:ext cx="209454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-108" dirty="0">
                <a:solidFill>
                  <a:srgbClr val="595959"/>
                </a:solidFill>
                <a:latin typeface="Times New Roman"/>
                <a:cs typeface="Times New Roman"/>
              </a:rPr>
              <a:t>L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 rot="18960000">
            <a:off x="2360119" y="3825025"/>
            <a:ext cx="211721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-156" dirty="0">
                <a:solidFill>
                  <a:srgbClr val="595959"/>
                </a:solidFill>
                <a:latin typeface="Times New Roman"/>
                <a:cs typeface="Times New Roman"/>
              </a:rPr>
              <a:t>C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 rot="18960000">
            <a:off x="4342918" y="4092696"/>
            <a:ext cx="20515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60" dirty="0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 rot="18900000">
            <a:off x="944873" y="4057464"/>
            <a:ext cx="779934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-18" dirty="0">
                <a:solidFill>
                  <a:srgbClr val="595959"/>
                </a:solidFill>
                <a:latin typeface="Times New Roman"/>
                <a:cs typeface="Times New Roman"/>
              </a:rPr>
              <a:t>LCF/C</a:t>
            </a:r>
            <a:r>
              <a:rPr sz="1440" spc="27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-78" dirty="0">
                <a:solidFill>
                  <a:srgbClr val="595959"/>
                </a:solidFill>
                <a:latin typeface="Times New Roman"/>
                <a:cs typeface="Times New Roman"/>
              </a:rPr>
              <a:t>IC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 rot="18900000">
            <a:off x="1651493" y="3969731"/>
            <a:ext cx="44542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-137" dirty="0">
                <a:solidFill>
                  <a:srgbClr val="595959"/>
                </a:solidFill>
                <a:latin typeface="Times New Roman"/>
                <a:cs typeface="Times New Roman"/>
              </a:rPr>
              <a:t>L</a:t>
            </a:r>
            <a:r>
              <a:rPr sz="1440" spc="-72" dirty="0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r>
              <a:rPr sz="1440" spc="30" dirty="0">
                <a:solidFill>
                  <a:srgbClr val="595959"/>
                </a:solidFill>
                <a:latin typeface="Times New Roman"/>
                <a:cs typeface="Times New Roman"/>
              </a:rPr>
              <a:t>P</a:t>
            </a: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3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 rot="18900000">
            <a:off x="2132354" y="3975332"/>
            <a:ext cx="367284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-132" dirty="0">
                <a:solidFill>
                  <a:srgbClr val="595959"/>
                </a:solidFill>
                <a:latin typeface="Times New Roman"/>
                <a:cs typeface="Times New Roman"/>
              </a:rPr>
              <a:t>L</a:t>
            </a:r>
            <a:r>
              <a:rPr sz="1440" dirty="0">
                <a:solidFill>
                  <a:srgbClr val="595959"/>
                </a:solidFill>
                <a:latin typeface="Times New Roman"/>
                <a:cs typeface="Times New Roman"/>
              </a:rPr>
              <a:t>H</a:t>
            </a:r>
            <a:r>
              <a:rPr sz="1440" spc="60" dirty="0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 rot="18900000">
            <a:off x="2448072" y="3991143"/>
            <a:ext cx="602225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-137" dirty="0">
                <a:solidFill>
                  <a:srgbClr val="595959"/>
                </a:solidFill>
                <a:latin typeface="Times New Roman"/>
                <a:cs typeface="Times New Roman"/>
              </a:rPr>
              <a:t>F</a:t>
            </a:r>
            <a:r>
              <a:rPr sz="1440" spc="-78" dirty="0">
                <a:solidFill>
                  <a:srgbClr val="595959"/>
                </a:solidFill>
                <a:latin typeface="Times New Roman"/>
                <a:cs typeface="Times New Roman"/>
              </a:rPr>
              <a:t>C</a:t>
            </a:r>
            <a:r>
              <a:rPr sz="1440" spc="-132" dirty="0">
                <a:solidFill>
                  <a:srgbClr val="595959"/>
                </a:solidFill>
                <a:latin typeface="Times New Roman"/>
                <a:cs typeface="Times New Roman"/>
              </a:rPr>
              <a:t>C</a:t>
            </a:r>
            <a:r>
              <a:rPr sz="1440" spc="-6" dirty="0">
                <a:solidFill>
                  <a:srgbClr val="595959"/>
                </a:solidFill>
                <a:latin typeface="Times New Roman"/>
                <a:cs typeface="Times New Roman"/>
              </a:rPr>
              <a:t>-</a:t>
            </a:r>
            <a:r>
              <a:rPr sz="1440" spc="114" dirty="0">
                <a:solidFill>
                  <a:srgbClr val="595959"/>
                </a:solidFill>
                <a:latin typeface="Times New Roman"/>
                <a:cs typeface="Times New Roman"/>
              </a:rPr>
              <a:t>h</a:t>
            </a:r>
            <a:r>
              <a:rPr sz="1440" spc="72" dirty="0">
                <a:solidFill>
                  <a:srgbClr val="595959"/>
                </a:solidFill>
                <a:latin typeface="Times New Roman"/>
                <a:cs typeface="Times New Roman"/>
              </a:rPr>
              <a:t>h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 rot="18900000">
            <a:off x="2855378" y="4011929"/>
            <a:ext cx="644473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-90" dirty="0">
                <a:solidFill>
                  <a:srgbClr val="595959"/>
                </a:solidFill>
                <a:latin typeface="Times New Roman"/>
                <a:cs typeface="Times New Roman"/>
              </a:rPr>
              <a:t>H</a:t>
            </a:r>
            <a:r>
              <a:rPr sz="1440" spc="-36" dirty="0">
                <a:solidFill>
                  <a:srgbClr val="595959"/>
                </a:solidFill>
                <a:latin typeface="Times New Roman"/>
                <a:cs typeface="Times New Roman"/>
              </a:rPr>
              <a:t>E</a:t>
            </a:r>
            <a:r>
              <a:rPr sz="1440" spc="-6" dirty="0">
                <a:solidFill>
                  <a:srgbClr val="595959"/>
                </a:solidFill>
                <a:latin typeface="Times New Roman"/>
                <a:cs typeface="Times New Roman"/>
              </a:rPr>
              <a:t>-</a:t>
            </a:r>
            <a:r>
              <a:rPr sz="1440" spc="-42" dirty="0">
                <a:solidFill>
                  <a:srgbClr val="595959"/>
                </a:solidFill>
                <a:latin typeface="Times New Roman"/>
                <a:cs typeface="Times New Roman"/>
              </a:rPr>
              <a:t>L</a:t>
            </a:r>
            <a:r>
              <a:rPr sz="1440" spc="-132" dirty="0">
                <a:solidFill>
                  <a:srgbClr val="595959"/>
                </a:solidFill>
                <a:latin typeface="Times New Roman"/>
                <a:cs typeface="Times New Roman"/>
              </a:rPr>
              <a:t>HC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 rot="18900000">
            <a:off x="2893137" y="4184556"/>
            <a:ext cx="112745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24" dirty="0">
                <a:solidFill>
                  <a:srgbClr val="595959"/>
                </a:solidFill>
                <a:latin typeface="Times New Roman"/>
                <a:cs typeface="Times New Roman"/>
              </a:rPr>
              <a:t>Muon</a:t>
            </a:r>
            <a:r>
              <a:rPr sz="1440" spc="-15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18" dirty="0">
                <a:solidFill>
                  <a:srgbClr val="595959"/>
                </a:solidFill>
                <a:latin typeface="Times New Roman"/>
                <a:cs typeface="Times New Roman"/>
              </a:rPr>
              <a:t>Collider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 rot="18900000">
            <a:off x="3527371" y="4111341"/>
            <a:ext cx="904133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-24" dirty="0">
                <a:solidFill>
                  <a:srgbClr val="595959"/>
                </a:solidFill>
                <a:latin typeface="Times New Roman"/>
                <a:cs typeface="Times New Roman"/>
              </a:rPr>
              <a:t>No </a:t>
            </a:r>
            <a:r>
              <a:rPr sz="1440" spc="42" dirty="0">
                <a:solidFill>
                  <a:srgbClr val="595959"/>
                </a:solidFill>
                <a:latin typeface="Times New Roman"/>
                <a:cs typeface="Times New Roman"/>
              </a:rPr>
              <a:t>good</a:t>
            </a:r>
            <a:r>
              <a:rPr sz="1440" spc="-186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36" dirty="0">
                <a:solidFill>
                  <a:srgbClr val="595959"/>
                </a:solidFill>
                <a:latin typeface="Times New Roman"/>
                <a:cs typeface="Times New Roman"/>
              </a:rPr>
              <a:t>alt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 rot="18900000">
            <a:off x="3609836" y="4258676"/>
            <a:ext cx="1339942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spc="-24" dirty="0">
                <a:solidFill>
                  <a:srgbClr val="595959"/>
                </a:solidFill>
                <a:latin typeface="Times New Roman"/>
                <a:cs typeface="Times New Roman"/>
              </a:rPr>
              <a:t>No </a:t>
            </a:r>
            <a:r>
              <a:rPr sz="1440" spc="36" dirty="0">
                <a:solidFill>
                  <a:srgbClr val="595959"/>
                </a:solidFill>
                <a:latin typeface="Times New Roman"/>
                <a:cs typeface="Times New Roman"/>
              </a:rPr>
              <a:t>alt </a:t>
            </a:r>
            <a:r>
              <a:rPr sz="1440" spc="90" dirty="0">
                <a:solidFill>
                  <a:srgbClr val="595959"/>
                </a:solidFill>
                <a:latin typeface="Times New Roman"/>
                <a:cs typeface="Times New Roman"/>
              </a:rPr>
              <a:t>nam </a:t>
            </a:r>
            <a:r>
              <a:rPr sz="1440" spc="78" dirty="0">
                <a:solidFill>
                  <a:srgbClr val="595959"/>
                </a:solidFill>
                <a:latin typeface="Times New Roman"/>
                <a:cs typeface="Times New Roman"/>
              </a:rPr>
              <a:t>d</a:t>
            </a:r>
            <a:r>
              <a:rPr sz="1440" spc="18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40" spc="54" dirty="0">
                <a:solidFill>
                  <a:srgbClr val="595959"/>
                </a:solidFill>
                <a:latin typeface="Times New Roman"/>
                <a:cs typeface="Times New Roman"/>
              </a:rPr>
              <a:t>yet</a:t>
            </a:r>
            <a:endParaRPr sz="144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316879" y="1119835"/>
            <a:ext cx="2472690" cy="20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200" b="1" spc="48" dirty="0">
                <a:solidFill>
                  <a:srgbClr val="595959"/>
                </a:solidFill>
                <a:latin typeface="Times New Roman"/>
                <a:cs typeface="Times New Roman"/>
              </a:rPr>
              <a:t>multiple</a:t>
            </a:r>
            <a:r>
              <a:rPr sz="1200" b="1" spc="-60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200" b="1" spc="60" dirty="0">
                <a:solidFill>
                  <a:srgbClr val="595959"/>
                </a:solidFill>
                <a:latin typeface="Times New Roman"/>
                <a:cs typeface="Times New Roman"/>
              </a:rPr>
              <a:t>entries</a:t>
            </a:r>
            <a:r>
              <a:rPr sz="1200" b="1" spc="-5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200" b="1" spc="36" dirty="0">
                <a:solidFill>
                  <a:srgbClr val="595959"/>
                </a:solidFill>
                <a:latin typeface="Times New Roman"/>
                <a:cs typeface="Times New Roman"/>
              </a:rPr>
              <a:t>from</a:t>
            </a:r>
            <a:r>
              <a:rPr sz="1200" b="1" spc="-5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200" b="1" spc="54" dirty="0">
                <a:solidFill>
                  <a:srgbClr val="595959"/>
                </a:solidFill>
                <a:latin typeface="Times New Roman"/>
                <a:cs typeface="Times New Roman"/>
              </a:rPr>
              <a:t>each</a:t>
            </a:r>
            <a:r>
              <a:rPr sz="1200" b="1" spc="-54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200" b="1" spc="36" dirty="0">
                <a:solidFill>
                  <a:srgbClr val="595959"/>
                </a:solidFill>
                <a:latin typeface="Times New Roman"/>
                <a:cs typeface="Times New Roman"/>
              </a:rPr>
              <a:t>country</a:t>
            </a:r>
            <a:endParaRPr sz="1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8411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23E03C-337E-844B-B0A4-F795C5E882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R" dirty="0"/>
          </a:p>
          <a:p>
            <a:endParaRPr lang="en-FR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20"/>
              </a:spcBef>
            </a:pPr>
            <a:r>
              <a:rPr sz="2520" spc="-6" dirty="0">
                <a:solidFill>
                  <a:srgbClr val="000090"/>
                </a:solidFill>
                <a:latin typeface="Arial"/>
                <a:cs typeface="Arial"/>
              </a:rPr>
              <a:t>Towards the </a:t>
            </a:r>
            <a:r>
              <a:rPr sz="2520" spc="-12" dirty="0">
                <a:solidFill>
                  <a:srgbClr val="000090"/>
                </a:solidFill>
                <a:latin typeface="Arial"/>
                <a:cs typeface="Arial"/>
              </a:rPr>
              <a:t>recommendations </a:t>
            </a:r>
            <a:r>
              <a:rPr sz="2520" spc="-6" dirty="0">
                <a:solidFill>
                  <a:srgbClr val="000090"/>
                </a:solidFill>
                <a:latin typeface="Arial"/>
                <a:cs typeface="Arial"/>
              </a:rPr>
              <a:t>on the next CERN flagship</a:t>
            </a:r>
            <a:r>
              <a:rPr sz="2520" spc="24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sz="2520" spc="-6" dirty="0">
                <a:solidFill>
                  <a:srgbClr val="000090"/>
                </a:solidFill>
                <a:latin typeface="Arial"/>
                <a:cs typeface="Arial"/>
              </a:rPr>
              <a:t>project</a:t>
            </a:r>
            <a:endParaRPr sz="252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">
              <a:spcBef>
                <a:spcPts val="66"/>
              </a:spcBef>
            </a:pPr>
            <a:r>
              <a:rPr lang="en-GB"/>
              <a:t>K. Jakobs, ESPP Open Symposium, </a:t>
            </a:r>
            <a:r>
              <a:rPr lang="en-GB" spc="-5"/>
              <a:t>27</a:t>
            </a:r>
            <a:r>
              <a:rPr lang="en-GB" spc="-7" baseline="27777"/>
              <a:t>th </a:t>
            </a:r>
            <a:r>
              <a:rPr lang="en-GB"/>
              <a:t>June</a:t>
            </a:r>
            <a:r>
              <a:rPr lang="en-GB" spc="-165"/>
              <a:t> </a:t>
            </a:r>
            <a:r>
              <a:rPr lang="en-GB" spc="-5"/>
              <a:t>2025</a:t>
            </a:r>
            <a:endParaRPr sz="108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FR"/>
            </a:defPPr>
            <a:lvl1pPr marL="0" algn="l" defTabSz="914400" rtl="0" eaLnBrk="1" latinLnBrk="0" hangingPunct="1">
              <a:defRPr sz="1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lang="en-FR" smtClean="0"/>
              <a:pPr marL="38100">
                <a:lnSpc>
                  <a:spcPts val="1425"/>
                </a:lnSpc>
              </a:pPr>
              <a:t>27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92322" y="1033271"/>
            <a:ext cx="4357115" cy="80945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680" b="1" spc="-6" dirty="0">
                <a:solidFill>
                  <a:srgbClr val="262699"/>
                </a:solidFill>
                <a:latin typeface="Arial"/>
                <a:cs typeface="Arial"/>
              </a:rPr>
              <a:t>(1) Physics</a:t>
            </a:r>
            <a:r>
              <a:rPr sz="1680" b="1" spc="-210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680" b="1" spc="-6" dirty="0">
                <a:solidFill>
                  <a:srgbClr val="262699"/>
                </a:solidFill>
                <a:latin typeface="Arial"/>
                <a:cs typeface="Arial"/>
              </a:rPr>
              <a:t>Potential</a:t>
            </a:r>
            <a:endParaRPr sz="168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  <a:p>
            <a:pPr marL="428244"/>
            <a:r>
              <a:rPr sz="1680" spc="-6" dirty="0">
                <a:latin typeface="Arial"/>
                <a:cs typeface="Arial"/>
              </a:rPr>
              <a:t>Physics Briefing Book </a:t>
            </a:r>
            <a:r>
              <a:rPr sz="1680" dirty="0">
                <a:latin typeface="Arial"/>
                <a:cs typeface="Arial"/>
              </a:rPr>
              <a:t>( </a:t>
            </a:r>
            <a:r>
              <a:rPr sz="1680" spc="708" dirty="0">
                <a:latin typeface="Arial"/>
                <a:cs typeface="Arial"/>
              </a:rPr>
              <a:t>à</a:t>
            </a:r>
            <a:r>
              <a:rPr sz="1680" spc="-48" dirty="0">
                <a:latin typeface="Arial"/>
                <a:cs typeface="Arial"/>
              </a:rPr>
              <a:t> </a:t>
            </a:r>
            <a:r>
              <a:rPr sz="1680" spc="-6" dirty="0">
                <a:latin typeface="Arial"/>
                <a:cs typeface="Arial"/>
              </a:rPr>
              <a:t>30 Sept. 2025)</a:t>
            </a:r>
            <a:endParaRPr sz="168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5815" y="2068281"/>
            <a:ext cx="4052315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680" spc="708" dirty="0">
                <a:latin typeface="Arial"/>
                <a:cs typeface="Arial"/>
              </a:rPr>
              <a:t>à</a:t>
            </a:r>
            <a:r>
              <a:rPr sz="1680" spc="-90" dirty="0">
                <a:latin typeface="Arial"/>
                <a:cs typeface="Arial"/>
              </a:rPr>
              <a:t> </a:t>
            </a:r>
            <a:r>
              <a:rPr sz="1680" spc="-6" dirty="0">
                <a:latin typeface="Arial"/>
                <a:cs typeface="Arial"/>
              </a:rPr>
              <a:t>Assessment of overall Physics Potential</a:t>
            </a:r>
            <a:endParaRPr sz="168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63200" y="2068281"/>
            <a:ext cx="2228087" cy="2739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5240">
              <a:spcBef>
                <a:spcPts val="120"/>
              </a:spcBef>
            </a:pPr>
            <a:r>
              <a:rPr sz="1680" b="1" spc="-6" dirty="0">
                <a:solidFill>
                  <a:srgbClr val="262699"/>
                </a:solidFill>
                <a:latin typeface="Arial"/>
                <a:cs typeface="Arial"/>
              </a:rPr>
              <a:t>(ESG </a:t>
            </a:r>
            <a:r>
              <a:rPr sz="1680" b="1" spc="-12" dirty="0">
                <a:solidFill>
                  <a:srgbClr val="262699"/>
                </a:solidFill>
                <a:latin typeface="Arial"/>
                <a:cs typeface="Arial"/>
              </a:rPr>
              <a:t>Working</a:t>
            </a:r>
            <a:r>
              <a:rPr sz="1680" b="1" spc="-54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680" b="1" spc="-6" dirty="0">
                <a:solidFill>
                  <a:srgbClr val="262699"/>
                </a:solidFill>
                <a:latin typeface="Arial"/>
                <a:cs typeface="Arial"/>
              </a:rPr>
              <a:t>Group)</a:t>
            </a:r>
            <a:endParaRPr sz="168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2214" y="2832751"/>
            <a:ext cx="8985504" cy="229960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26720" indent="-412242">
              <a:spcBef>
                <a:spcPts val="120"/>
              </a:spcBef>
              <a:buAutoNum type="arabicParenBoth" startAt="2"/>
              <a:tabLst>
                <a:tab pos="427482" algn="l"/>
              </a:tabLst>
            </a:pPr>
            <a:r>
              <a:rPr sz="1680" b="1" spc="-6" dirty="0">
                <a:solidFill>
                  <a:srgbClr val="262699"/>
                </a:solidFill>
                <a:latin typeface="Arial"/>
                <a:cs typeface="Arial"/>
              </a:rPr>
              <a:t>Project</a:t>
            </a:r>
            <a:r>
              <a:rPr sz="1680" b="1" spc="-18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680" b="1" spc="-6" dirty="0">
                <a:solidFill>
                  <a:srgbClr val="262699"/>
                </a:solidFill>
                <a:latin typeface="Arial"/>
                <a:cs typeface="Arial"/>
              </a:rPr>
              <a:t>assessment</a:t>
            </a:r>
            <a:endParaRPr sz="1680" dirty="0">
              <a:latin typeface="Arial"/>
              <a:cs typeface="Arial"/>
            </a:endParaRPr>
          </a:p>
          <a:p>
            <a:pPr marL="477774" marR="6096" indent="-102870">
              <a:lnSpc>
                <a:spcPts val="1704"/>
              </a:lnSpc>
              <a:spcBef>
                <a:spcPts val="84"/>
              </a:spcBef>
            </a:pPr>
            <a:r>
              <a:rPr sz="1440" spc="-24" dirty="0">
                <a:solidFill>
                  <a:srgbClr val="008000"/>
                </a:solidFill>
                <a:latin typeface="Arial"/>
                <a:cs typeface="Arial"/>
              </a:rPr>
              <a:t>(Technical </a:t>
            </a:r>
            <a:r>
              <a:rPr sz="1440" spc="-18" dirty="0">
                <a:solidFill>
                  <a:srgbClr val="008000"/>
                </a:solidFill>
                <a:latin typeface="Arial"/>
                <a:cs typeface="Arial"/>
              </a:rPr>
              <a:t>feasibility, </a:t>
            </a:r>
            <a:r>
              <a:rPr sz="1440" spc="-6" dirty="0">
                <a:solidFill>
                  <a:srgbClr val="008000"/>
                </a:solidFill>
                <a:latin typeface="Arial"/>
                <a:cs typeface="Arial"/>
              </a:rPr>
              <a:t>required R&amp;D, risks, timeline, costs and human resources (including estimates for the  associated detectors), environmental</a:t>
            </a:r>
            <a:r>
              <a:rPr sz="1440" spc="12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440" spc="-6" dirty="0">
                <a:solidFill>
                  <a:srgbClr val="008000"/>
                </a:solidFill>
                <a:latin typeface="Arial"/>
                <a:cs typeface="Arial"/>
              </a:rPr>
              <a:t>impact</a:t>
            </a:r>
            <a:endParaRPr sz="1440" dirty="0">
              <a:latin typeface="Arial"/>
              <a:cs typeface="Arial"/>
            </a:endParaRPr>
          </a:p>
          <a:p>
            <a:pPr marL="428244">
              <a:lnSpc>
                <a:spcPts val="2004"/>
              </a:lnSpc>
            </a:pPr>
            <a:r>
              <a:rPr sz="1680" spc="-6" dirty="0">
                <a:solidFill>
                  <a:srgbClr val="262699"/>
                </a:solidFill>
                <a:latin typeface="Arial"/>
                <a:cs typeface="Arial"/>
              </a:rPr>
              <a:t>(</a:t>
            </a:r>
            <a:r>
              <a:rPr sz="1680" b="1" spc="-6" dirty="0">
                <a:solidFill>
                  <a:srgbClr val="262699"/>
                </a:solidFill>
                <a:latin typeface="Arial"/>
                <a:cs typeface="Arial"/>
              </a:rPr>
              <a:t>ESG working</a:t>
            </a:r>
            <a:r>
              <a:rPr sz="1680" b="1" spc="-18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680" b="1" spc="-12" dirty="0">
                <a:solidFill>
                  <a:srgbClr val="262699"/>
                </a:solidFill>
                <a:latin typeface="Arial"/>
                <a:cs typeface="Arial"/>
              </a:rPr>
              <a:t>group)</a:t>
            </a:r>
            <a:endParaRPr sz="168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80" dirty="0">
              <a:latin typeface="Arial"/>
              <a:cs typeface="Arial"/>
            </a:endParaRPr>
          </a:p>
          <a:p>
            <a:pPr marL="426720" indent="-412242">
              <a:buAutoNum type="arabicParenBoth" startAt="3"/>
              <a:tabLst>
                <a:tab pos="427482" algn="l"/>
              </a:tabLst>
            </a:pPr>
            <a:r>
              <a:rPr sz="1680" b="1" spc="-12" dirty="0">
                <a:solidFill>
                  <a:srgbClr val="262699"/>
                </a:solidFill>
                <a:latin typeface="Arial"/>
                <a:cs typeface="Arial"/>
              </a:rPr>
              <a:t>Final input </a:t>
            </a:r>
            <a:r>
              <a:rPr sz="1680" b="1" spc="-6" dirty="0">
                <a:solidFill>
                  <a:srgbClr val="262699"/>
                </a:solidFill>
                <a:latin typeface="Arial"/>
                <a:cs typeface="Arial"/>
              </a:rPr>
              <a:t>by the National </a:t>
            </a:r>
            <a:r>
              <a:rPr sz="1680" b="1" dirty="0">
                <a:solidFill>
                  <a:srgbClr val="262699"/>
                </a:solidFill>
                <a:latin typeface="Arial"/>
                <a:cs typeface="Arial"/>
              </a:rPr>
              <a:t>HEP</a:t>
            </a:r>
            <a:r>
              <a:rPr sz="1680" b="1" spc="-24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680" b="1" spc="-6" dirty="0">
                <a:solidFill>
                  <a:srgbClr val="262699"/>
                </a:solidFill>
                <a:latin typeface="Arial"/>
                <a:cs typeface="Arial"/>
              </a:rPr>
              <a:t>communities</a:t>
            </a:r>
            <a:endParaRPr sz="1680" dirty="0">
              <a:latin typeface="Arial"/>
              <a:cs typeface="Arial"/>
            </a:endParaRPr>
          </a:p>
          <a:p>
            <a:pPr>
              <a:spcBef>
                <a:spcPts val="48"/>
              </a:spcBef>
            </a:pPr>
            <a:endParaRPr sz="1740" dirty="0">
              <a:latin typeface="Arial"/>
              <a:cs typeface="Arial"/>
            </a:endParaRPr>
          </a:p>
          <a:p>
            <a:pPr marL="369570"/>
            <a:r>
              <a:rPr sz="1680" spc="348" dirty="0">
                <a:solidFill>
                  <a:srgbClr val="262699"/>
                </a:solidFill>
                <a:latin typeface="Arial"/>
                <a:cs typeface="Arial"/>
              </a:rPr>
              <a:t>(à</a:t>
            </a:r>
            <a:r>
              <a:rPr sz="1680" spc="18" dirty="0">
                <a:solidFill>
                  <a:srgbClr val="262699"/>
                </a:solidFill>
                <a:latin typeface="Arial"/>
                <a:cs typeface="Arial"/>
              </a:rPr>
              <a:t> </a:t>
            </a:r>
            <a:r>
              <a:rPr sz="1680" spc="-6" dirty="0">
                <a:solidFill>
                  <a:srgbClr val="262699"/>
                </a:solidFill>
                <a:latin typeface="Arial"/>
                <a:cs typeface="Arial"/>
              </a:rPr>
              <a:t>14 </a:t>
            </a:r>
            <a:r>
              <a:rPr sz="1680" spc="-36" dirty="0">
                <a:solidFill>
                  <a:srgbClr val="262699"/>
                </a:solidFill>
                <a:latin typeface="Arial"/>
                <a:cs typeface="Arial"/>
              </a:rPr>
              <a:t>Nov. </a:t>
            </a:r>
            <a:r>
              <a:rPr sz="1680" spc="-6" dirty="0">
                <a:solidFill>
                  <a:srgbClr val="262699"/>
                </a:solidFill>
                <a:latin typeface="Arial"/>
                <a:cs typeface="Arial"/>
              </a:rPr>
              <a:t>2025)</a:t>
            </a:r>
            <a:endParaRPr sz="168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11721" y="3712464"/>
            <a:ext cx="4879238" cy="26554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160"/>
          </a:p>
        </p:txBody>
      </p:sp>
    </p:spTree>
    <p:extLst>
      <p:ext uri="{BB962C8B-B14F-4D97-AF65-F5344CB8AC3E}">
        <p14:creationId xmlns:p14="http://schemas.microsoft.com/office/powerpoint/2010/main" val="4204169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A211E9-316C-3642-8B19-FC47A8651B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5C1D48-5FE1-AF48-A6F4-70E06B94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58EE-BEE1-4348-BAC2-56427EECA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45828-3FFB-B84E-A54C-98E0B418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DC6A7-66DE-0147-B61A-093AD8490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28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4145219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1AFEB1-1A59-0D4C-AE79-8FF9C1B5CF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FR" dirty="0"/>
              <a:t>Precisely tested</a:t>
            </a:r>
          </a:p>
          <a:p>
            <a:r>
              <a:rPr lang="en-FR" dirty="0"/>
              <a:t>Squeezing further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8193BD-6E8E-904B-AFE2-A82E20183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SM is the hub for new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B29BF-88BF-7D49-83AE-09357249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616BC-8C8C-B44D-AAC1-65B2E0947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1CF12-239A-8E43-98C7-3128C6BE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29</a:t>
            </a:fld>
            <a:endParaRPr lang="en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356A4-CBBA-F841-BCE6-B482A7A13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80" y="0"/>
            <a:ext cx="4012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32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C5E240-3E4D-194D-8FBF-35A38A81C3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12191816" cy="6774157"/>
          </a:xfrm>
          <a:prstGeom prst="rect">
            <a:avLst/>
          </a:prstGeom>
        </p:spPr>
      </p:pic>
      <p:pic>
        <p:nvPicPr>
          <p:cNvPr id="36866" name="Image 2">
            <a:extLst>
              <a:ext uri="{FF2B5EF4-FFF2-40B4-BE49-F238E27FC236}">
                <a16:creationId xmlns:a16="http://schemas.microsoft.com/office/drawing/2014/main" id="{9EB95625-1639-744A-B7D0-1673A3984B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004" y="4155391"/>
            <a:ext cx="2942171" cy="2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8BD29FB-A762-8942-8517-5721265CD480}"/>
              </a:ext>
            </a:extLst>
          </p:cNvPr>
          <p:cNvGraphicFramePr>
            <a:graphicFrameLocks/>
          </p:cNvGraphicFramePr>
          <p:nvPr/>
        </p:nvGraphicFramePr>
        <p:xfrm>
          <a:off x="6980908" y="3352777"/>
          <a:ext cx="3662626" cy="3452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FC5B024-D7E7-0B43-BDC9-58C7E2029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>
                <a:solidFill>
                  <a:schemeClr val="bg2"/>
                </a:solidFill>
              </a:rPr>
              <a:t>…. </a:t>
            </a:r>
            <a:r>
              <a:rPr lang="en-GB" dirty="0">
                <a:solidFill>
                  <a:schemeClr val="bg2"/>
                </a:solidFill>
              </a:rPr>
              <a:t>far into Universe</a:t>
            </a:r>
            <a:endParaRPr lang="en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72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4F3AF7-1A3B-9743-84D9-D706058EC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2" y="809055"/>
            <a:ext cx="5266043" cy="5544616"/>
          </a:xfrm>
        </p:spPr>
        <p:txBody>
          <a:bodyPr/>
          <a:lstStyle/>
          <a:p>
            <a:r>
              <a:rPr lang="en-FR" dirty="0"/>
              <a:t>Remember that question marks appear when data make a jump in precision</a:t>
            </a:r>
          </a:p>
          <a:p>
            <a:r>
              <a:rPr lang="en-FR" dirty="0"/>
              <a:t>Discrepancies are place holders for future discoveries </a:t>
            </a:r>
          </a:p>
          <a:p>
            <a:r>
              <a:rPr lang="en-FR" dirty="0"/>
              <a:t>Crosssing borders in precision and energy are equivalent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1618D6-27D5-984F-A865-D3BCA67A0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Precision leads to discovery?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C2945B-FD7F-4D4B-AF17-190A70BF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3E5FB-EC56-E74D-9E38-58A3684CA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2C6F6-E26D-1343-89AE-897E8A27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30</a:t>
            </a:fld>
            <a:endParaRPr lang="en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81FEFA-DF96-BA4A-879A-9188C26FE558}"/>
              </a:ext>
            </a:extLst>
          </p:cNvPr>
          <p:cNvSpPr/>
          <p:nvPr/>
        </p:nvSpPr>
        <p:spPr>
          <a:xfrm rot="16200000">
            <a:off x="11295843" y="4786496"/>
            <a:ext cx="14771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hlinkClick r:id="rId2"/>
              </a:rPr>
              <a:t>Physics World</a:t>
            </a:r>
            <a:endParaRPr lang="en-FR" sz="10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DE7F84-B325-3E4A-B396-BFE91DD10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70" y="537047"/>
            <a:ext cx="5433069" cy="60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17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3157B3-E0F9-8140-80E8-B5448A99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26934-C343-534F-BF38-22A14F8E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D593D-AEC7-E24E-B879-74D13F6F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31</a:t>
            </a:fld>
            <a:endParaRPr lang="en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3C74D9-D0E7-F940-AEE4-30AD7CB3E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84" y="-150000"/>
            <a:ext cx="10950528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9C1ED-9173-194C-8BC9-98F56E2DC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91" y="0"/>
            <a:ext cx="10873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91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97F18B-314B-4442-A1A9-7F6265526F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371" y="555942"/>
            <a:ext cx="11497439" cy="195270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The strong force is everywhere and mainly responsible for the visible nuclear matter composition</a:t>
            </a:r>
          </a:p>
          <a:p>
            <a:pPr>
              <a:lnSpc>
                <a:spcPct val="120000"/>
              </a:lnSpc>
            </a:pPr>
            <a:r>
              <a:rPr lang="en-GB" dirty="0"/>
              <a:t>It drives vacuum (asymptotic freedom) as well as collective (confinement) phenomena accessible by experiments ;  and maybe the axion?</a:t>
            </a:r>
          </a:p>
          <a:p>
            <a:pPr>
              <a:lnSpc>
                <a:spcPct val="120000"/>
              </a:lnSpc>
            </a:pPr>
            <a:r>
              <a:rPr lang="en-GB" dirty="0"/>
              <a:t>The </a:t>
            </a:r>
            <a:r>
              <a:rPr lang="en-GB" b="1" dirty="0"/>
              <a:t>strong(</a:t>
            </a:r>
            <a:r>
              <a:rPr lang="en-GB" b="1" dirty="0" err="1"/>
              <a:t>est</a:t>
            </a:r>
            <a:r>
              <a:rPr lang="en-GB" b="1" dirty="0"/>
              <a:t>)  </a:t>
            </a:r>
            <a:r>
              <a:rPr lang="en-GB" dirty="0"/>
              <a:t>fundamental coupling is the </a:t>
            </a:r>
            <a:r>
              <a:rPr lang="en-GB" b="1" dirty="0"/>
              <a:t>least</a:t>
            </a:r>
            <a:r>
              <a:rPr lang="en-GB" dirty="0"/>
              <a:t> known amongst the four forces </a:t>
            </a:r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AB1EC4-5654-CF4D-A410-9307BA32F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3" y="83843"/>
            <a:ext cx="7392868" cy="638175"/>
          </a:xfrm>
        </p:spPr>
        <p:txBody>
          <a:bodyPr/>
          <a:lstStyle/>
          <a:p>
            <a:r>
              <a:rPr lang="en-FR" sz="3200" dirty="0"/>
              <a:t>Preamble</a:t>
            </a:r>
          </a:p>
        </p:txBody>
      </p:sp>
      <p:pic>
        <p:nvPicPr>
          <p:cNvPr id="4" name="Google Shape;124;p20">
            <a:extLst>
              <a:ext uri="{FF2B5EF4-FFF2-40B4-BE49-F238E27FC236}">
                <a16:creationId xmlns:a16="http://schemas.microsoft.com/office/drawing/2014/main" id="{8049A29A-E303-FD46-A905-FD7AD5057999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9021" y="2811758"/>
            <a:ext cx="3813128" cy="3785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7807C-11C5-974A-B726-2A356ED52D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76" y="2667738"/>
            <a:ext cx="3803624" cy="37856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4D8261-E3B6-FC47-A5AF-110D1EB274DD}"/>
              </a:ext>
            </a:extLst>
          </p:cNvPr>
          <p:cNvSpPr/>
          <p:nvPr/>
        </p:nvSpPr>
        <p:spPr>
          <a:xfrm rot="16200000">
            <a:off x="3730738" y="5172953"/>
            <a:ext cx="12891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rgbClr val="0000FF"/>
                </a:solidFill>
                <a:latin typeface="Helvetica" pitchFamily="2" charset="0"/>
              </a:rPr>
              <a:t>[hep-</a:t>
            </a:r>
            <a:r>
              <a:rPr lang="en-GB" sz="1100" dirty="0" err="1">
                <a:solidFill>
                  <a:srgbClr val="0000FF"/>
                </a:solidFill>
                <a:latin typeface="Helvetica" pitchFamily="2" charset="0"/>
              </a:rPr>
              <a:t>ph</a:t>
            </a:r>
            <a:r>
              <a:rPr lang="en-GB" sz="1100" dirty="0">
                <a:solidFill>
                  <a:srgbClr val="0000FF"/>
                </a:solidFill>
                <a:latin typeface="Helvetica" pitchFamily="2" charset="0"/>
              </a:rPr>
              <a:t>/0410364]</a:t>
            </a:r>
            <a:endParaRPr lang="en-GB" sz="1100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Google Shape;123;p20">
            <a:extLst>
              <a:ext uri="{FF2B5EF4-FFF2-40B4-BE49-F238E27FC236}">
                <a16:creationId xmlns:a16="http://schemas.microsoft.com/office/drawing/2014/main" id="{DB0E7499-680B-F245-94C0-A62AB86723D3}"/>
              </a:ext>
            </a:extLst>
          </p:cNvPr>
          <p:cNvSpPr txBox="1"/>
          <p:nvPr/>
        </p:nvSpPr>
        <p:spPr>
          <a:xfrm>
            <a:off x="8846740" y="3067384"/>
            <a:ext cx="2974829" cy="12464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lang="en" sz="9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r>
              <a:rPr lang="en" sz="900" dirty="0">
                <a:solidFill>
                  <a:schemeClr val="dk1"/>
                </a:solidFill>
                <a:highlight>
                  <a:schemeClr val="lt1"/>
                </a:highlight>
              </a:rPr>
              <a:t>“</a:t>
            </a:r>
            <a:r>
              <a:rPr lang="en-GB" sz="1400" dirty="0">
                <a:highlight>
                  <a:schemeClr val="lt1"/>
                </a:highlight>
              </a:rPr>
              <a:t>To rule out absolute stability to 3sigma confidence</a:t>
            </a:r>
          </a:p>
          <a:p>
            <a:r>
              <a:rPr lang="en-GB" sz="1400" b="1" dirty="0" err="1">
                <a:highlight>
                  <a:schemeClr val="lt1"/>
                </a:highlight>
              </a:rPr>
              <a:t>Mtop</a:t>
            </a:r>
            <a:r>
              <a:rPr lang="en-GB" sz="1400" b="1" dirty="0">
                <a:highlight>
                  <a:schemeClr val="lt1"/>
                </a:highlight>
              </a:rPr>
              <a:t> precision 250 MeV</a:t>
            </a:r>
            <a:r>
              <a:rPr lang="en-GB" sz="1400" dirty="0">
                <a:highlight>
                  <a:schemeClr val="lt1"/>
                </a:highlight>
              </a:rPr>
              <a:t> </a:t>
            </a:r>
          </a:p>
          <a:p>
            <a:r>
              <a:rPr lang="en-GB" sz="1400" dirty="0">
                <a:highlight>
                  <a:schemeClr val="lt1"/>
                </a:highlight>
              </a:rPr>
              <a:t>𝛂</a:t>
            </a:r>
            <a:r>
              <a:rPr lang="en-GB" sz="1400" baseline="-25000" dirty="0">
                <a:highlight>
                  <a:schemeClr val="lt1"/>
                </a:highlight>
              </a:rPr>
              <a:t>s</a:t>
            </a:r>
            <a:r>
              <a:rPr lang="en-GB" sz="1400" dirty="0">
                <a:highlight>
                  <a:schemeClr val="lt1"/>
                </a:highlight>
              </a:rPr>
              <a:t>(</a:t>
            </a:r>
            <a:r>
              <a:rPr lang="en-GB" sz="1400" dirty="0" err="1">
                <a:highlight>
                  <a:schemeClr val="lt1"/>
                </a:highlight>
              </a:rPr>
              <a:t>m</a:t>
            </a:r>
            <a:r>
              <a:rPr lang="en-GB" sz="1400" baseline="-25000" dirty="0" err="1">
                <a:highlight>
                  <a:schemeClr val="lt1"/>
                </a:highlight>
              </a:rPr>
              <a:t>Z</a:t>
            </a:r>
            <a:r>
              <a:rPr lang="en-GB" sz="1400" dirty="0">
                <a:highlight>
                  <a:schemeClr val="lt1"/>
                </a:highlight>
              </a:rPr>
              <a:t>) precision below </a:t>
            </a:r>
            <a:r>
              <a:rPr lang="en-GB" sz="1400" b="1" dirty="0">
                <a:highlight>
                  <a:schemeClr val="lt1"/>
                </a:highlight>
              </a:rPr>
              <a:t>0.00025</a:t>
            </a:r>
            <a:r>
              <a:rPr lang="en-GB" sz="1400" dirty="0">
                <a:highlight>
                  <a:schemeClr val="lt1"/>
                </a:highlight>
              </a:rPr>
              <a:t>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F74A14-7413-874E-A253-C205383B91A2}"/>
              </a:ext>
            </a:extLst>
          </p:cNvPr>
          <p:cNvSpPr/>
          <p:nvPr/>
        </p:nvSpPr>
        <p:spPr>
          <a:xfrm>
            <a:off x="5576307" y="5826826"/>
            <a:ext cx="30102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ighlight>
                  <a:srgbClr val="CDD7DC"/>
                </a:highlight>
                <a:latin typeface="Helvetica" pitchFamily="2" charset="0"/>
              </a:rPr>
              <a:t>Lifetime (Universe)=10</a:t>
            </a:r>
            <a:r>
              <a:rPr lang="en-GB" sz="1600" baseline="30000" dirty="0">
                <a:highlight>
                  <a:srgbClr val="CDD7DC"/>
                </a:highlight>
                <a:latin typeface="Helvetica" pitchFamily="2" charset="0"/>
              </a:rPr>
              <a:t>65</a:t>
            </a:r>
            <a:r>
              <a:rPr lang="en-GB" sz="1600" dirty="0">
                <a:highlight>
                  <a:srgbClr val="CDD7DC"/>
                </a:highlight>
                <a:latin typeface="Helvetica" pitchFamily="2" charset="0"/>
              </a:rPr>
              <a:t> years.</a:t>
            </a:r>
            <a:endParaRPr lang="en-GB" sz="1600" dirty="0">
              <a:effectLst/>
              <a:highlight>
                <a:srgbClr val="CDD7DC"/>
              </a:highlight>
              <a:latin typeface="Helvetica" pitchFamily="2" charset="0"/>
            </a:endParaRPr>
          </a:p>
        </p:txBody>
      </p:sp>
      <p:sp>
        <p:nvSpPr>
          <p:cNvPr id="6" name="Google Shape;123;p20">
            <a:extLst>
              <a:ext uri="{FF2B5EF4-FFF2-40B4-BE49-F238E27FC236}">
                <a16:creationId xmlns:a16="http://schemas.microsoft.com/office/drawing/2014/main" id="{6A94FE08-F2B7-474E-9197-B20541C800B0}"/>
              </a:ext>
            </a:extLst>
          </p:cNvPr>
          <p:cNvSpPr txBox="1"/>
          <p:nvPr/>
        </p:nvSpPr>
        <p:spPr>
          <a:xfrm rot="16200000">
            <a:off x="7825501" y="4967698"/>
            <a:ext cx="1996800" cy="4077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050" dirty="0">
                <a:solidFill>
                  <a:schemeClr val="dk1"/>
                </a:solidFill>
              </a:rPr>
              <a:t>[</a:t>
            </a:r>
            <a:r>
              <a:rPr lang="en" sz="1050" dirty="0">
                <a:solidFill>
                  <a:srgbClr val="FF0000"/>
                </a:solidFill>
                <a:highlight>
                  <a:schemeClr val="lt1"/>
                </a:highlight>
              </a:rPr>
              <a:t>arXiv:1707.08124</a:t>
            </a:r>
            <a:r>
              <a:rPr lang="en" sz="1050" dirty="0">
                <a:solidFill>
                  <a:schemeClr val="dk1"/>
                </a:solidFill>
              </a:rPr>
              <a:t>]</a:t>
            </a:r>
            <a:endParaRPr sz="1050" dirty="0">
              <a:solidFill>
                <a:schemeClr val="dk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5E301D-494C-5D49-A33F-EA3DE9470B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233" y="2142172"/>
            <a:ext cx="5752338" cy="4763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2193C8-4256-1841-8622-26101258E9DC}"/>
              </a:ext>
            </a:extLst>
          </p:cNvPr>
          <p:cNvSpPr txBox="1"/>
          <p:nvPr/>
        </p:nvSpPr>
        <p:spPr>
          <a:xfrm>
            <a:off x="7680220" y="2209405"/>
            <a:ext cx="518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dirty="0"/>
              <a:t>1%</a:t>
            </a:r>
          </a:p>
        </p:txBody>
      </p:sp>
    </p:spTree>
    <p:extLst>
      <p:ext uri="{BB962C8B-B14F-4D97-AF65-F5344CB8AC3E}">
        <p14:creationId xmlns:p14="http://schemas.microsoft.com/office/powerpoint/2010/main" val="2034744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73A4C70-AB5D-1448-8A48-6451D796A0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AD9223B8-C76D-B24F-8968-F07B12F83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Deep into the matter…..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defTabSz="457200"/>
            <a:r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04/07/2025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9C0BC5-712A-D144-ADB2-901D82BE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C. Diaconu | CPPM CNRS/IN2P3 and Aix-Marseille Université</a:t>
            </a:r>
            <a:endParaRPr lang="en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defTabSz="457200"/>
            <a:fld id="{119F1F1A-A3BF-B640-B098-6EB0A4884A77}" type="slidenum">
              <a:rPr lang="fr-F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7200"/>
              <a:t>33</a:t>
            </a:fld>
            <a:endParaRPr lang="fr-F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8FC477-AE72-B84B-A7E9-241FC10D4ECB}"/>
              </a:ext>
            </a:extLst>
          </p:cNvPr>
          <p:cNvGrpSpPr/>
          <p:nvPr/>
        </p:nvGrpSpPr>
        <p:grpSpPr>
          <a:xfrm>
            <a:off x="434133" y="1276895"/>
            <a:ext cx="2832706" cy="1201698"/>
            <a:chOff x="2688738" y="421712"/>
            <a:chExt cx="2832706" cy="1201698"/>
          </a:xfrm>
        </p:grpSpPr>
        <p:grpSp>
          <p:nvGrpSpPr>
            <p:cNvPr id="189445" name="Group 5"/>
            <p:cNvGrpSpPr>
              <a:grpSpLocks/>
            </p:cNvGrpSpPr>
            <p:nvPr/>
          </p:nvGrpSpPr>
          <p:grpSpPr bwMode="auto">
            <a:xfrm>
              <a:off x="2688738" y="421712"/>
              <a:ext cx="2832706" cy="1201698"/>
              <a:chOff x="2330" y="800"/>
              <a:chExt cx="1637" cy="609"/>
            </a:xfrm>
          </p:grpSpPr>
          <p:sp>
            <p:nvSpPr>
              <p:cNvPr id="189446" name="Line 6"/>
              <p:cNvSpPr>
                <a:spLocks noChangeShapeType="1"/>
              </p:cNvSpPr>
              <p:nvPr/>
            </p:nvSpPr>
            <p:spPr bwMode="auto">
              <a:xfrm>
                <a:off x="2330" y="1169"/>
                <a:ext cx="59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/>
                <a:endParaRPr lang="en-GB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89447" name="Picture 7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" y="924"/>
                <a:ext cx="463" cy="4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89448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2" y="1123"/>
                <a:ext cx="572" cy="1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89449" name="Line 9"/>
              <p:cNvSpPr>
                <a:spLocks noChangeShapeType="1"/>
              </p:cNvSpPr>
              <p:nvPr/>
            </p:nvSpPr>
            <p:spPr bwMode="auto">
              <a:xfrm flipV="1">
                <a:off x="2947" y="799"/>
                <a:ext cx="453" cy="37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/>
                <a:endParaRPr lang="en-GB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89451" name="Picture 11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555" y="852926"/>
              <a:ext cx="358586" cy="305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D7A4D4-90B5-9946-9794-A434613E77A4}"/>
              </a:ext>
            </a:extLst>
          </p:cNvPr>
          <p:cNvGrpSpPr/>
          <p:nvPr/>
        </p:nvGrpSpPr>
        <p:grpSpPr>
          <a:xfrm>
            <a:off x="1095907" y="2628013"/>
            <a:ext cx="3136124" cy="3719933"/>
            <a:chOff x="5828661" y="829193"/>
            <a:chExt cx="4435230" cy="5220318"/>
          </a:xfrm>
        </p:grpSpPr>
        <p:pic>
          <p:nvPicPr>
            <p:cNvPr id="189444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8661" y="1144136"/>
              <a:ext cx="2766646" cy="490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52" name="Text Box 12"/>
            <p:cNvSpPr txBox="1">
              <a:spLocks noChangeArrowheads="1"/>
            </p:cNvSpPr>
            <p:nvPr/>
          </p:nvSpPr>
          <p:spPr bwMode="auto">
            <a:xfrm>
              <a:off x="8555564" y="1448962"/>
              <a:ext cx="1217943" cy="724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6895" tIns="43448" rIns="86895" bIns="43448">
              <a:spAutoFit/>
            </a:bodyPr>
            <a:lstStyle>
              <a:lvl1pPr defTabSz="434975">
                <a:defRPr sz="1600" b="1">
                  <a:solidFill>
                    <a:srgbClr val="280099"/>
                  </a:solidFill>
                  <a:latin typeface="FreeSans" charset="0"/>
                  <a:ea typeface="ＭＳ Ｐゴシック" charset="0"/>
                  <a:cs typeface="msgothic" charset="0"/>
                </a:defRPr>
              </a:lvl1pPr>
              <a:lvl2pPr marL="706438" indent="-271463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2pPr>
              <a:lvl3pPr marL="1085850" indent="-217488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3pPr>
              <a:lvl4pPr marL="1520825" indent="-217488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4pPr>
              <a:lvl5pPr marL="1955800" indent="-217488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5pPr>
              <a:lvl6pPr marL="24130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6pPr>
              <a:lvl7pPr marL="28702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7pPr>
              <a:lvl8pPr marL="33274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8pPr>
              <a:lvl9pPr marL="37846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9pPr>
            </a:lstStyle>
            <a:p>
              <a:r>
                <a:rPr lang="en-US" sz="1500" dirty="0">
                  <a:solidFill>
                    <a:srgbClr val="FF0000"/>
                  </a:solidFill>
                  <a:latin typeface="Arial" charset="0"/>
                </a:rPr>
                <a:t>Nucleus</a:t>
              </a:r>
            </a:p>
            <a:p>
              <a:r>
                <a:rPr lang="en-US" sz="1500" dirty="0">
                  <a:solidFill>
                    <a:srgbClr val="FF0000"/>
                  </a:solidFill>
                  <a:latin typeface="Arial" charset="0"/>
                </a:rPr>
                <a:t>(~1910)</a:t>
              </a:r>
            </a:p>
          </p:txBody>
        </p:sp>
        <p:sp>
          <p:nvSpPr>
            <p:cNvPr id="189453" name="Text Box 13"/>
            <p:cNvSpPr txBox="1">
              <a:spLocks noChangeArrowheads="1"/>
            </p:cNvSpPr>
            <p:nvPr/>
          </p:nvSpPr>
          <p:spPr bwMode="auto">
            <a:xfrm>
              <a:off x="8416350" y="2830086"/>
              <a:ext cx="1847541" cy="724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6895" tIns="43448" rIns="86895" bIns="43448">
              <a:spAutoFit/>
            </a:bodyPr>
            <a:lstStyle>
              <a:lvl1pPr defTabSz="434975">
                <a:defRPr sz="1600" b="1">
                  <a:solidFill>
                    <a:srgbClr val="280099"/>
                  </a:solidFill>
                  <a:latin typeface="FreeSans" charset="0"/>
                  <a:ea typeface="ＭＳ Ｐゴシック" charset="0"/>
                  <a:cs typeface="msgothic" charset="0"/>
                </a:defRPr>
              </a:lvl1pPr>
              <a:lvl2pPr marL="706438" indent="-271463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2pPr>
              <a:lvl3pPr marL="1085850" indent="-217488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3pPr>
              <a:lvl4pPr marL="1520825" indent="-217488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4pPr>
              <a:lvl5pPr marL="1955800" indent="-217488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5pPr>
              <a:lvl6pPr marL="24130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6pPr>
              <a:lvl7pPr marL="28702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7pPr>
              <a:lvl8pPr marL="33274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8pPr>
              <a:lvl9pPr marL="37846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9pPr>
            </a:lstStyle>
            <a:p>
              <a:r>
                <a:rPr lang="en-US" sz="1500" dirty="0">
                  <a:solidFill>
                    <a:schemeClr val="accent5">
                      <a:lumMod val="75000"/>
                    </a:schemeClr>
                  </a:solidFill>
                  <a:latin typeface="Arial" charset="0"/>
                </a:rPr>
                <a:t>Nucleon (</a:t>
              </a:r>
              <a:r>
                <a:rPr lang="en-US" sz="1500" dirty="0" err="1">
                  <a:solidFill>
                    <a:schemeClr val="accent5">
                      <a:lumMod val="75000"/>
                    </a:schemeClr>
                  </a:solidFill>
                  <a:latin typeface="Arial" charset="0"/>
                </a:rPr>
                <a:t>p,n</a:t>
              </a:r>
              <a:r>
                <a:rPr lang="en-US" sz="1500" dirty="0">
                  <a:solidFill>
                    <a:schemeClr val="accent5">
                      <a:lumMod val="75000"/>
                    </a:schemeClr>
                  </a:solidFill>
                  <a:latin typeface="Arial" charset="0"/>
                </a:rPr>
                <a:t>)</a:t>
              </a:r>
            </a:p>
            <a:p>
              <a:r>
                <a:rPr lang="en-US" sz="1500" dirty="0">
                  <a:solidFill>
                    <a:schemeClr val="accent5">
                      <a:lumMod val="75000"/>
                    </a:schemeClr>
                  </a:solidFill>
                  <a:latin typeface="Arial" charset="0"/>
                </a:rPr>
                <a:t>(~1950)</a:t>
              </a:r>
            </a:p>
          </p:txBody>
        </p:sp>
        <p:sp>
          <p:nvSpPr>
            <p:cNvPr id="189454" name="Text Box 14"/>
            <p:cNvSpPr txBox="1">
              <a:spLocks noChangeArrowheads="1"/>
            </p:cNvSpPr>
            <p:nvPr/>
          </p:nvSpPr>
          <p:spPr bwMode="auto">
            <a:xfrm>
              <a:off x="8637624" y="4277886"/>
              <a:ext cx="843864" cy="549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86895" tIns="43448" rIns="86895" bIns="43448">
              <a:spAutoFit/>
            </a:bodyPr>
            <a:lstStyle>
              <a:lvl1pPr defTabSz="434975">
                <a:defRPr sz="1600" b="1">
                  <a:solidFill>
                    <a:srgbClr val="280099"/>
                  </a:solidFill>
                  <a:latin typeface="FreeSans" charset="0"/>
                  <a:ea typeface="ＭＳ Ｐゴシック" charset="0"/>
                  <a:cs typeface="msgothic" charset="0"/>
                </a:defRPr>
              </a:lvl1pPr>
              <a:lvl2pPr marL="706438" indent="-271463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2pPr>
              <a:lvl3pPr marL="1085850" indent="-217488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3pPr>
              <a:lvl4pPr marL="1520825" indent="-217488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4pPr>
              <a:lvl5pPr marL="1955800" indent="-217488" defTabSz="434975"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5pPr>
              <a:lvl6pPr marL="24130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6pPr>
              <a:lvl7pPr marL="28702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7pPr>
              <a:lvl8pPr marL="33274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8pPr>
              <a:lvl9pPr marL="3784600" indent="-217488" defTabSz="43497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600" b="1">
                  <a:solidFill>
                    <a:srgbClr val="280099"/>
                  </a:solidFill>
                  <a:latin typeface="FreeSans" charset="0"/>
                  <a:ea typeface="msgothic" charset="0"/>
                  <a:cs typeface="msgothic" charset="0"/>
                </a:defRPr>
              </a:lvl9pPr>
            </a:lstStyle>
            <a:p>
              <a:r>
                <a:rPr lang="en-US" sz="1500" dirty="0">
                  <a:solidFill>
                    <a:srgbClr val="000000"/>
                  </a:solidFill>
                  <a:latin typeface="Arial" charset="0"/>
                </a:rPr>
                <a:t>Quarks</a:t>
              </a:r>
            </a:p>
            <a:p>
              <a:r>
                <a:rPr lang="en-US" sz="1500" dirty="0">
                  <a:solidFill>
                    <a:srgbClr val="000000"/>
                  </a:solidFill>
                  <a:latin typeface="Arial" charset="0"/>
                </a:rPr>
                <a:t>(~1970)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66FC6D-00FA-4B47-8D33-2DCB386D3E72}"/>
                </a:ext>
              </a:extLst>
            </p:cNvPr>
            <p:cNvSpPr txBox="1"/>
            <p:nvPr/>
          </p:nvSpPr>
          <p:spPr>
            <a:xfrm>
              <a:off x="6686050" y="829193"/>
              <a:ext cx="2272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Precision 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  <a:sym typeface="Wingdings" pitchFamily="2" charset="2"/>
                </a:rPr>
                <a:t></a:t>
              </a:r>
              <a:r>
                <a:rPr lang="en-US" dirty="0">
                  <a:solidFill>
                    <a:schemeClr val="accent1">
                      <a:lumMod val="50000"/>
                    </a:schemeClr>
                  </a:solidFill>
                </a:rPr>
                <a:t> Energy</a:t>
              </a:r>
              <a:endParaRPr lang="en-FR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689EB1-A19F-FD48-9E11-E1A1D13D9A0C}"/>
              </a:ext>
            </a:extLst>
          </p:cNvPr>
          <p:cNvGrpSpPr/>
          <p:nvPr/>
        </p:nvGrpSpPr>
        <p:grpSpPr>
          <a:xfrm>
            <a:off x="4653029" y="868191"/>
            <a:ext cx="6584793" cy="6231231"/>
            <a:chOff x="5711791" y="852926"/>
            <a:chExt cx="6584793" cy="6231231"/>
          </a:xfrm>
        </p:grpSpPr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24B56D2D-213B-B94B-8A7A-C293599BF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791" y="852926"/>
              <a:ext cx="6584793" cy="623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89450" name="Picture 10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74" y="1129871"/>
              <a:ext cx="2169179" cy="6163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</p:spPr>
        </p:pic>
        <p:sp>
          <p:nvSpPr>
            <p:cNvPr id="16" name="ZoneTexte 5">
              <a:extLst>
                <a:ext uri="{FF2B5EF4-FFF2-40B4-BE49-F238E27FC236}">
                  <a16:creationId xmlns:a16="http://schemas.microsoft.com/office/drawing/2014/main" id="{884079CA-01EA-8D42-A08E-9D3908E7FE98}"/>
                </a:ext>
              </a:extLst>
            </p:cNvPr>
            <p:cNvSpPr txBox="1"/>
            <p:nvPr/>
          </p:nvSpPr>
          <p:spPr>
            <a:xfrm>
              <a:off x="8828675" y="2374618"/>
              <a:ext cx="2571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fr-FR" dirty="0">
                  <a:solidFill>
                    <a:srgbClr val="FFFF00"/>
                  </a:solidFill>
                  <a:highlight>
                    <a:srgbClr val="0000FF"/>
                  </a:highlight>
                  <a:latin typeface="Calibri" panose="020F0502020204030204"/>
                </a:rPr>
                <a:t>Proton Size [1fm=10</a:t>
              </a:r>
              <a:r>
                <a:rPr lang="fr-FR" baseline="30000" dirty="0">
                  <a:solidFill>
                    <a:srgbClr val="FFFF00"/>
                  </a:solidFill>
                  <a:highlight>
                    <a:srgbClr val="0000FF"/>
                  </a:highlight>
                  <a:latin typeface="Calibri" panose="020F0502020204030204"/>
                </a:rPr>
                <a:t>-15 </a:t>
              </a:r>
              <a:r>
                <a:rPr lang="fr-FR" dirty="0">
                  <a:solidFill>
                    <a:srgbClr val="FFFF00"/>
                  </a:solidFill>
                  <a:highlight>
                    <a:srgbClr val="0000FF"/>
                  </a:highlight>
                  <a:latin typeface="Calibri" panose="020F0502020204030204"/>
                </a:rPr>
                <a:t>m]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A087E6-F2E6-944F-BECE-FAA4C5156C67}"/>
                </a:ext>
              </a:extLst>
            </p:cNvPr>
            <p:cNvSpPr txBox="1"/>
            <p:nvPr/>
          </p:nvSpPr>
          <p:spPr>
            <a:xfrm>
              <a:off x="10694058" y="5502731"/>
              <a:ext cx="1507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FR" dirty="0">
                  <a:highlight>
                    <a:srgbClr val="FFFF00"/>
                  </a:highlight>
                </a:rPr>
                <a:t>            LHC     .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C089ED-3BA3-B442-B1C1-678FAB630B92}"/>
              </a:ext>
            </a:extLst>
          </p:cNvPr>
          <p:cNvSpPr txBox="1"/>
          <p:nvPr/>
        </p:nvSpPr>
        <p:spPr>
          <a:xfrm>
            <a:off x="10655071" y="602978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2041</a:t>
            </a:r>
          </a:p>
        </p:txBody>
      </p:sp>
    </p:spTree>
    <p:extLst>
      <p:ext uri="{BB962C8B-B14F-4D97-AF65-F5344CB8AC3E}">
        <p14:creationId xmlns:p14="http://schemas.microsoft.com/office/powerpoint/2010/main" val="1479065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48E09-4FED-6F41-9848-7CA15099D7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4E25BD-3E38-434E-8655-7A662E9B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Exploring the frontiers within the SM and beyond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3715D8-AB84-0E4D-8A59-2D0971B80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1" y="1652954"/>
            <a:ext cx="6444489" cy="4296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45B4A1-C3C9-7F45-994E-D1F616801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082" y="1652954"/>
            <a:ext cx="4503487" cy="42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1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7E9AC-CB22-7D4C-9A6C-773C731E7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98626"/>
            <a:ext cx="7886700" cy="1574939"/>
          </a:xfrm>
        </p:spPr>
        <p:txBody>
          <a:bodyPr>
            <a:normAutofit/>
          </a:bodyPr>
          <a:lstStyle/>
          <a:p>
            <a:pPr algn="ctr"/>
            <a:r>
              <a:rPr lang="en-FR" b="1" dirty="0">
                <a:solidFill>
                  <a:srgbClr val="FFFF00"/>
                </a:solidFill>
                <a:latin typeface="+mn-lt"/>
              </a:rPr>
              <a:t>The “microscope”moderne</a:t>
            </a:r>
            <a:r>
              <a:rPr lang="en-FR" dirty="0">
                <a:solidFill>
                  <a:srgbClr val="FFFF00"/>
                </a:solidFill>
              </a:rPr>
              <a:t> </a:t>
            </a:r>
            <a:br>
              <a:rPr lang="en-FR" dirty="0">
                <a:solidFill>
                  <a:srgbClr val="FFFF00"/>
                </a:solidFill>
              </a:rPr>
            </a:br>
            <a:r>
              <a:rPr lang="en-FR" dirty="0">
                <a:solidFill>
                  <a:srgbClr val="FFFF00"/>
                </a:solidFill>
              </a:rPr>
              <a:t>Accelerateurs / Collisionneurs</a:t>
            </a:r>
          </a:p>
        </p:txBody>
      </p:sp>
      <p:pic>
        <p:nvPicPr>
          <p:cNvPr id="4" name="Image 7">
            <a:extLst>
              <a:ext uri="{FF2B5EF4-FFF2-40B4-BE49-F238E27FC236}">
                <a16:creationId xmlns:a16="http://schemas.microsoft.com/office/drawing/2014/main" id="{522FC94C-64BE-CE43-94D1-094AF1ACA8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580" y="3056367"/>
            <a:ext cx="818798" cy="818798"/>
          </a:xfrm>
          <a:prstGeom prst="rect">
            <a:avLst/>
          </a:prstGeom>
        </p:spPr>
      </p:pic>
      <p:cxnSp>
        <p:nvCxnSpPr>
          <p:cNvPr id="6" name="Connecteur droit avec flèche 10">
            <a:extLst>
              <a:ext uri="{FF2B5EF4-FFF2-40B4-BE49-F238E27FC236}">
                <a16:creationId xmlns:a16="http://schemas.microsoft.com/office/drawing/2014/main" id="{A5A82BCB-8953-3245-9779-253B2827E6DD}"/>
              </a:ext>
            </a:extLst>
          </p:cNvPr>
          <p:cNvCxnSpPr>
            <a:cxnSpLocks/>
          </p:cNvCxnSpPr>
          <p:nvPr/>
        </p:nvCxnSpPr>
        <p:spPr>
          <a:xfrm>
            <a:off x="4021826" y="3436881"/>
            <a:ext cx="1427788" cy="0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0">
            <a:extLst>
              <a:ext uri="{FF2B5EF4-FFF2-40B4-BE49-F238E27FC236}">
                <a16:creationId xmlns:a16="http://schemas.microsoft.com/office/drawing/2014/main" id="{77304168-8257-2144-939F-64B14528A592}"/>
              </a:ext>
            </a:extLst>
          </p:cNvPr>
          <p:cNvCxnSpPr>
            <a:cxnSpLocks/>
          </p:cNvCxnSpPr>
          <p:nvPr/>
        </p:nvCxnSpPr>
        <p:spPr>
          <a:xfrm flipH="1">
            <a:off x="6805448" y="3377256"/>
            <a:ext cx="1266108" cy="51745"/>
          </a:xfrm>
          <a:prstGeom prst="straightConnector1">
            <a:avLst/>
          </a:prstGeom>
          <a:ln w="412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1F8535-E1F1-ED43-94F6-0C4BD6045C8A}"/>
              </a:ext>
            </a:extLst>
          </p:cNvPr>
          <p:cNvSpPr txBox="1"/>
          <p:nvPr/>
        </p:nvSpPr>
        <p:spPr>
          <a:xfrm>
            <a:off x="3270210" y="4379620"/>
            <a:ext cx="751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FR" sz="1600" dirty="0">
                <a:solidFill>
                  <a:srgbClr val="FFFF00"/>
                </a:solidFill>
                <a:latin typeface="Calibri" panose="020F0502020204030204"/>
              </a:rPr>
              <a:t>Proton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F62F47-AA92-604E-A80E-C0181EA1F123}"/>
              </a:ext>
            </a:extLst>
          </p:cNvPr>
          <p:cNvSpPr txBox="1"/>
          <p:nvPr/>
        </p:nvSpPr>
        <p:spPr>
          <a:xfrm>
            <a:off x="8363217" y="4379620"/>
            <a:ext cx="751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FR" sz="1600" dirty="0">
                <a:solidFill>
                  <a:srgbClr val="FFFF00"/>
                </a:solidFill>
                <a:latin typeface="Calibri" panose="020F0502020204030204"/>
              </a:rPr>
              <a:t>Proton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CEA2C4-2DFF-0A48-83D4-D36A04738A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44629" y="2769586"/>
            <a:ext cx="1165801" cy="1292770"/>
          </a:xfrm>
          <a:prstGeom prst="rect">
            <a:avLst/>
          </a:prstGeom>
        </p:spPr>
      </p:pic>
      <p:pic>
        <p:nvPicPr>
          <p:cNvPr id="12" name="Image 7">
            <a:extLst>
              <a:ext uri="{FF2B5EF4-FFF2-40B4-BE49-F238E27FC236}">
                <a16:creationId xmlns:a16="http://schemas.microsoft.com/office/drawing/2014/main" id="{9ECE7276-7C85-824D-96B4-7E519F8325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414" y="3056367"/>
            <a:ext cx="818798" cy="818798"/>
          </a:xfrm>
          <a:prstGeom prst="rect">
            <a:avLst/>
          </a:prstGeom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B798A268-02E0-0143-8C8C-72D9ED008877}"/>
              </a:ext>
            </a:extLst>
          </p:cNvPr>
          <p:cNvSpPr/>
          <p:nvPr/>
        </p:nvSpPr>
        <p:spPr>
          <a:xfrm>
            <a:off x="4874172" y="2329548"/>
            <a:ext cx="2506717" cy="24528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FR" dirty="0">
                <a:solidFill>
                  <a:srgbClr val="FFFF00"/>
                </a:solidFill>
                <a:latin typeface="Calibri" panose="020F0502020204030204"/>
              </a:rPr>
              <a:t>Detecteur de particules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881CC14F-187B-0145-BE8A-2B9A8FCF25B5}"/>
              </a:ext>
            </a:extLst>
          </p:cNvPr>
          <p:cNvSpPr/>
          <p:nvPr/>
        </p:nvSpPr>
        <p:spPr>
          <a:xfrm>
            <a:off x="4874172" y="4205734"/>
            <a:ext cx="2506717" cy="24528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FR" dirty="0">
                <a:solidFill>
                  <a:srgbClr val="FFFF00"/>
                </a:solidFill>
                <a:latin typeface="Calibri" panose="020F0502020204030204"/>
              </a:rPr>
              <a:t>Detecteur de particules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647AE9C-57AB-8243-B0B2-B8502DF2F5B2}"/>
              </a:ext>
            </a:extLst>
          </p:cNvPr>
          <p:cNvCxnSpPr>
            <a:cxnSpLocks/>
          </p:cNvCxnSpPr>
          <p:nvPr/>
        </p:nvCxnSpPr>
        <p:spPr>
          <a:xfrm>
            <a:off x="4874171" y="2515611"/>
            <a:ext cx="0" cy="818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941C90-3608-F54D-98D3-A4368AB65DEB}"/>
              </a:ext>
            </a:extLst>
          </p:cNvPr>
          <p:cNvCxnSpPr>
            <a:cxnSpLocks/>
          </p:cNvCxnSpPr>
          <p:nvPr/>
        </p:nvCxnSpPr>
        <p:spPr>
          <a:xfrm>
            <a:off x="4874171" y="3544598"/>
            <a:ext cx="0" cy="818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38621A-8B66-7E4B-97D9-5D76EE4C24A1}"/>
              </a:ext>
            </a:extLst>
          </p:cNvPr>
          <p:cNvCxnSpPr>
            <a:cxnSpLocks/>
          </p:cNvCxnSpPr>
          <p:nvPr/>
        </p:nvCxnSpPr>
        <p:spPr>
          <a:xfrm>
            <a:off x="7380888" y="2515610"/>
            <a:ext cx="0" cy="818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B8DB29D-081A-A14A-AD68-E85BEF49F02E}"/>
              </a:ext>
            </a:extLst>
          </p:cNvPr>
          <p:cNvCxnSpPr>
            <a:cxnSpLocks/>
          </p:cNvCxnSpPr>
          <p:nvPr/>
        </p:nvCxnSpPr>
        <p:spPr>
          <a:xfrm>
            <a:off x="7380888" y="3544597"/>
            <a:ext cx="0" cy="8187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74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78261A-C146-FB44-A45E-7844D4624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04/07/2025</a:t>
            </a:r>
            <a:endParaRPr lang="en-F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4928D2-D616-1045-93BB-B6522FA5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C. Diaconu | CPPM CNRS/IN2P3 and Aix-Marseille Université</a:t>
            </a:r>
            <a:endParaRPr lang="en-FR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76B70B-98F1-4549-87FE-7EA6C8BC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AA3337A-AF60-F144-9152-058D9AF5F1DA}" type="slidenum">
              <a:rPr lang="en-FR" smtClean="0"/>
              <a:t>5</a:t>
            </a:fld>
            <a:endParaRPr lang="en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4B80D-04F9-834F-BBB1-37E64A228141}"/>
              </a:ext>
            </a:extLst>
          </p:cNvPr>
          <p:cNvSpPr txBox="1"/>
          <p:nvPr/>
        </p:nvSpPr>
        <p:spPr>
          <a:xfrm rot="16200000">
            <a:off x="11140123" y="4732853"/>
            <a:ext cx="1694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50" dirty="0"/>
              <a:t>M. Benedikt/F. ZImmerman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C35E0D-A067-9C43-9ADB-07C37D18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61" y="624500"/>
            <a:ext cx="6761645" cy="560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56BFB6-7959-474B-A157-B75115B032CA}"/>
              </a:ext>
            </a:extLst>
          </p:cNvPr>
          <p:cNvSpPr txBox="1"/>
          <p:nvPr/>
        </p:nvSpPr>
        <p:spPr>
          <a:xfrm>
            <a:off x="8695569" y="565098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2030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44A6C3-A7C9-D741-BCDB-9C263ED384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3158" y="5393077"/>
            <a:ext cx="3162300" cy="30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43A6C0-51F4-3B4B-BB09-1D4F80816B10}"/>
              </a:ext>
            </a:extLst>
          </p:cNvPr>
          <p:cNvSpPr txBox="1"/>
          <p:nvPr/>
        </p:nvSpPr>
        <p:spPr>
          <a:xfrm>
            <a:off x="9768675" y="57071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2040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A95F2B-A330-0E43-96B4-F95E58456B97}"/>
              </a:ext>
            </a:extLst>
          </p:cNvPr>
          <p:cNvSpPr txBox="1"/>
          <p:nvPr/>
        </p:nvSpPr>
        <p:spPr>
          <a:xfrm>
            <a:off x="10734266" y="571644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2050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331F4F-8278-BD40-9B5D-15B026AEBD4C}"/>
              </a:ext>
            </a:extLst>
          </p:cNvPr>
          <p:cNvSpPr txBox="1"/>
          <p:nvPr/>
        </p:nvSpPr>
        <p:spPr>
          <a:xfrm>
            <a:off x="8486709" y="568410"/>
            <a:ext cx="3162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4000" dirty="0"/>
              <a:t>What did we learn? </a:t>
            </a:r>
          </a:p>
          <a:p>
            <a:endParaRPr lang="en-FR" sz="4000" dirty="0"/>
          </a:p>
          <a:p>
            <a:r>
              <a:rPr lang="en-FR" sz="4000" dirty="0"/>
              <a:t>What’s</a:t>
            </a:r>
          </a:p>
          <a:p>
            <a:r>
              <a:rPr lang="en-GB" sz="4000" dirty="0"/>
              <a:t>N</a:t>
            </a:r>
            <a:r>
              <a:rPr lang="en-FR" sz="4000" dirty="0"/>
              <a:t>ext?</a:t>
            </a:r>
          </a:p>
        </p:txBody>
      </p:sp>
    </p:spTree>
    <p:extLst>
      <p:ext uri="{BB962C8B-B14F-4D97-AF65-F5344CB8AC3E}">
        <p14:creationId xmlns:p14="http://schemas.microsoft.com/office/powerpoint/2010/main" val="94196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687" y="1122974"/>
            <a:ext cx="7225335" cy="550300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26126-1CDA-B94B-A126-1ECCAB7179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599DF-29D6-EF47-86E3-44F807CF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30 years of discoveries…..</a:t>
            </a:r>
          </a:p>
        </p:txBody>
      </p:sp>
    </p:spTree>
    <p:extLst>
      <p:ext uri="{BB962C8B-B14F-4D97-AF65-F5344CB8AC3E}">
        <p14:creationId xmlns:p14="http://schemas.microsoft.com/office/powerpoint/2010/main" val="2485249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FDF529A0-7670-B345-A6EE-0CE2E13F69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00" y="257622"/>
            <a:ext cx="7329023" cy="660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6E87F279-CA17-9A4D-8D02-F70009F7C344}"/>
              </a:ext>
            </a:extLst>
          </p:cNvPr>
          <p:cNvSpPr txBox="1">
            <a:spLocks/>
          </p:cNvSpPr>
          <p:nvPr/>
        </p:nvSpPr>
        <p:spPr>
          <a:xfrm>
            <a:off x="1696065" y="181658"/>
            <a:ext cx="879987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FR" b="1" dirty="0">
                <a:solidFill>
                  <a:srgbClr val="E7E6E6"/>
                </a:solidFill>
                <a:latin typeface="Calibri Light" panose="020F0302020204030204"/>
              </a:rPr>
              <a:t>Le </a:t>
            </a:r>
            <a:r>
              <a:rPr lang="en-US" altLang="en-FR" b="1" dirty="0" err="1">
                <a:solidFill>
                  <a:srgbClr val="E7E6E6"/>
                </a:solidFill>
                <a:latin typeface="Calibri Light" panose="020F0302020204030204"/>
              </a:rPr>
              <a:t>modèle</a:t>
            </a:r>
            <a:r>
              <a:rPr lang="en-US" altLang="en-FR" b="1" dirty="0">
                <a:solidFill>
                  <a:srgbClr val="E7E6E6"/>
                </a:solidFill>
                <a:latin typeface="Calibri Light" panose="020F0302020204030204"/>
              </a:rPr>
              <a:t> Standard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54EFF-A74F-F241-9F73-A897084D40AB}"/>
              </a:ext>
            </a:extLst>
          </p:cNvPr>
          <p:cNvSpPr txBox="1"/>
          <p:nvPr/>
        </p:nvSpPr>
        <p:spPr>
          <a:xfrm>
            <a:off x="6981121" y="4769070"/>
            <a:ext cx="1218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FR" b="1" dirty="0">
                <a:solidFill>
                  <a:srgbClr val="FFFF00"/>
                </a:solidFill>
                <a:latin typeface="Calibri" panose="020F0502020204030204"/>
              </a:rPr>
              <a:t>gravitation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D0C30-3CB6-E845-A1B3-B0676AA9E656}"/>
              </a:ext>
            </a:extLst>
          </p:cNvPr>
          <p:cNvSpPr txBox="1"/>
          <p:nvPr/>
        </p:nvSpPr>
        <p:spPr>
          <a:xfrm>
            <a:off x="6328251" y="4192855"/>
            <a:ext cx="65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FR" b="1" dirty="0">
                <a:solidFill>
                  <a:srgbClr val="FFFF00"/>
                </a:solidFill>
                <a:latin typeface="Calibri" panose="020F0502020204030204"/>
              </a:rPr>
              <a:t>forte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5D37F-1FC3-9847-B860-55925346E771}"/>
              </a:ext>
            </a:extLst>
          </p:cNvPr>
          <p:cNvSpPr txBox="1"/>
          <p:nvPr/>
        </p:nvSpPr>
        <p:spPr>
          <a:xfrm>
            <a:off x="6998667" y="2574091"/>
            <a:ext cx="133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b="1" dirty="0">
                <a:solidFill>
                  <a:srgbClr val="FFFF00"/>
                </a:solidFill>
                <a:latin typeface="Calibri" panose="020F0502020204030204"/>
              </a:rPr>
              <a:t>E</a:t>
            </a:r>
            <a:r>
              <a:rPr lang="en-FR" b="1" dirty="0">
                <a:solidFill>
                  <a:srgbClr val="FFFF00"/>
                </a:solidFill>
                <a:latin typeface="Calibri" panose="020F0502020204030204"/>
              </a:rPr>
              <a:t>lectro-</a:t>
            </a:r>
          </a:p>
          <a:p>
            <a:pPr defTabSz="457200"/>
            <a:r>
              <a:rPr lang="en-FR" b="1" dirty="0">
                <a:solidFill>
                  <a:srgbClr val="FFFF00"/>
                </a:solidFill>
                <a:latin typeface="Calibri" panose="020F0502020204030204"/>
              </a:rPr>
              <a:t>magnetique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D5911-6EE1-9248-8595-B1425F802AE4}"/>
              </a:ext>
            </a:extLst>
          </p:cNvPr>
          <p:cNvSpPr txBox="1"/>
          <p:nvPr/>
        </p:nvSpPr>
        <p:spPr>
          <a:xfrm>
            <a:off x="4699146" y="2891259"/>
            <a:ext cx="71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FR" b="1" dirty="0">
                <a:solidFill>
                  <a:srgbClr val="FFFF00"/>
                </a:solidFill>
                <a:latin typeface="Calibri" panose="020F0502020204030204"/>
              </a:rPr>
              <a:t>faible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72D9B-91C2-054C-95D9-30E1FE93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04/07/2025</a:t>
            </a:r>
            <a:endParaRPr lang="en-FR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5700E36-9A86-9741-8D22-50613D0F8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A3337A-AF60-F144-9152-058D9AF5F1DA}" type="slidenum">
              <a:rPr lang="en-FR" smtClean="0"/>
              <a:t>7</a:t>
            </a:fld>
            <a:endParaRPr lang="en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A41EA4-37F2-D447-A726-6C9EB57BCC28}"/>
              </a:ext>
            </a:extLst>
          </p:cNvPr>
          <p:cNvSpPr/>
          <p:nvPr/>
        </p:nvSpPr>
        <p:spPr>
          <a:xfrm>
            <a:off x="8561087" y="2465204"/>
            <a:ext cx="3111749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M(Z)= 91.1880±0.0020 GeV</a:t>
            </a:r>
          </a:p>
          <a:p>
            <a:r>
              <a:rPr lang="en-GB" dirty="0">
                <a:solidFill>
                  <a:srgbClr val="FFFF00"/>
                </a:solidFill>
              </a:rPr>
              <a:t>M(W)= 80.3692±0.0133 GeV</a:t>
            </a:r>
          </a:p>
          <a:p>
            <a:r>
              <a:rPr lang="en-GB" dirty="0">
                <a:solidFill>
                  <a:srgbClr val="FFFF00"/>
                </a:solidFill>
              </a:rPr>
              <a:t>M(H)= 125.20±0.11 GeV</a:t>
            </a:r>
          </a:p>
          <a:p>
            <a:r>
              <a:rPr lang="en-GB" dirty="0">
                <a:solidFill>
                  <a:srgbClr val="FFFF00"/>
                </a:solidFill>
              </a:rPr>
              <a:t>M(photon)&lt;1×10−18eV</a:t>
            </a:r>
          </a:p>
          <a:p>
            <a:r>
              <a:rPr lang="en-GB" dirty="0">
                <a:solidFill>
                  <a:srgbClr val="FFFF00"/>
                </a:solidFill>
                <a:effectLst/>
                <a:latin typeface="Helvetica" pitchFamily="2" charset="0"/>
              </a:rPr>
              <a:t>M(g)=0</a:t>
            </a:r>
          </a:p>
          <a:p>
            <a:endParaRPr lang="en-GB" dirty="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GB" sz="2800" dirty="0">
                <a:solidFill>
                  <a:srgbClr val="FFFF00"/>
                </a:solidFill>
                <a:effectLst/>
                <a:latin typeface="Helvetica" pitchFamily="2" charset="0"/>
              </a:rPr>
              <a:t>Precision 10</a:t>
            </a:r>
            <a:r>
              <a:rPr lang="en-GB" sz="2800" baseline="30000" dirty="0">
                <a:solidFill>
                  <a:srgbClr val="FFFF00"/>
                </a:solidFill>
                <a:effectLst/>
                <a:latin typeface="Helvetica" pitchFamily="2" charset="0"/>
              </a:rPr>
              <a:t>-3</a:t>
            </a:r>
            <a:r>
              <a:rPr lang="en-GB" sz="2800" dirty="0">
                <a:solidFill>
                  <a:srgbClr val="FFFF00"/>
                </a:solidFill>
                <a:effectLst/>
                <a:latin typeface="Helvetica" pitchFamily="2" charset="0"/>
              </a:rPr>
              <a:t>-10</a:t>
            </a:r>
            <a:r>
              <a:rPr lang="en-GB" sz="2800" baseline="30000" dirty="0">
                <a:solidFill>
                  <a:srgbClr val="FFFF00"/>
                </a:solidFill>
                <a:effectLst/>
                <a:latin typeface="Helvetica" pitchFamily="2" charset="0"/>
              </a:rPr>
              <a:t>-5</a:t>
            </a:r>
          </a:p>
        </p:txBody>
      </p:sp>
    </p:spTree>
    <p:extLst>
      <p:ext uri="{BB962C8B-B14F-4D97-AF65-F5344CB8AC3E}">
        <p14:creationId xmlns:p14="http://schemas.microsoft.com/office/powerpoint/2010/main" val="3189451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3EB048D-D708-5145-BF2F-2B8D5FC835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BDFA05B-C020-D946-8A8C-B6A656D54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Precision and energy frontier explorers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3157B3-E0F9-8140-80E8-B5448A990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26934-C343-534F-BF38-22A14F8E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D593D-AEC7-E24E-B879-74D13F6F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8</a:t>
            </a:fld>
            <a:endParaRPr lang="en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3C74D9-D0E7-F940-AEE4-30AD7CB3E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138" y="622849"/>
            <a:ext cx="9519882" cy="59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7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2016E5-1534-8F49-ACB7-4A489E9E4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04/07/2025</a:t>
            </a:r>
            <a:endParaRPr lang="en-F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85F741-0086-1B4B-8E2A-B5338E88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/>
              <a:t>C. Diaconu </a:t>
            </a:r>
            <a:r>
              <a:rPr lang="en-GB"/>
              <a:t>| </a:t>
            </a:r>
            <a:r>
              <a:rPr lang="en-GB">
                <a:solidFill>
                  <a:schemeClr val="bg1">
                    <a:lumMod val="50000"/>
                  </a:schemeClr>
                </a:solidFill>
              </a:rPr>
              <a:t>CPPM CNRS/IN2P3 and Aix-Marseille Université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162A4-0CFF-9B4D-9FC0-B07471EA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337A-AF60-F144-9152-058D9AF5F1DA}" type="slidenum">
              <a:rPr lang="en-FR" smtClean="0"/>
              <a:pPr/>
              <a:t>9</a:t>
            </a:fld>
            <a:endParaRPr lang="en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EAB0C-007C-844E-B50F-7CEBF3E5E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0392"/>
            <a:ext cx="10301787" cy="636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3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</TotalTime>
  <Words>2700</Words>
  <Application>Microsoft Macintosh PowerPoint</Application>
  <PresentationFormat>Widescreen</PresentationFormat>
  <Paragraphs>398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 Unicode MS</vt:lpstr>
      <vt:lpstr>Arial</vt:lpstr>
      <vt:lpstr>Calibri</vt:lpstr>
      <vt:lpstr>Calibri Light</vt:lpstr>
      <vt:lpstr>Helvetica</vt:lpstr>
      <vt:lpstr>Helvetica Neue</vt:lpstr>
      <vt:lpstr>IBM Plex Sans</vt:lpstr>
      <vt:lpstr>IBM Plex Sans Medium</vt:lpstr>
      <vt:lpstr>Times New Roman</vt:lpstr>
      <vt:lpstr>Office Theme</vt:lpstr>
      <vt:lpstr>1_Office Theme</vt:lpstr>
      <vt:lpstr>Stratégie Européenne pour la  Physique des Particules Contribution de la communauté HEP française </vt:lpstr>
      <vt:lpstr>Content</vt:lpstr>
      <vt:lpstr>…. far into Universe</vt:lpstr>
      <vt:lpstr>The “microscope”moderne  Accelerateurs / Collisionneurs</vt:lpstr>
      <vt:lpstr>PowerPoint Presentation</vt:lpstr>
      <vt:lpstr>30 years of discoveries…..</vt:lpstr>
      <vt:lpstr>PowerPoint Presentation</vt:lpstr>
      <vt:lpstr>Precision and energy frontier explorers</vt:lpstr>
      <vt:lpstr>PowerPoint Presentation</vt:lpstr>
      <vt:lpstr>….. and 30 years of precision</vt:lpstr>
      <vt:lpstr>Exploring the frontiers within the SM and beyond</vt:lpstr>
      <vt:lpstr>How do we get there?</vt:lpstr>
      <vt:lpstr>The European Strategy for Particle Physics  </vt:lpstr>
      <vt:lpstr>ESPP Organisation</vt:lpstr>
      <vt:lpstr>PowerPoint Presentation</vt:lpstr>
      <vt:lpstr>PowerPoint Presentation</vt:lpstr>
      <vt:lpstr>PowerPoint Presentation</vt:lpstr>
      <vt:lpstr>French contribution to ESPPU: Process and structure</vt:lpstr>
      <vt:lpstr>French contribution to ESPPU</vt:lpstr>
      <vt:lpstr>Key Consensual Views </vt:lpstr>
      <vt:lpstr>Findings and recomendations</vt:lpstr>
      <vt:lpstr>PowerPoint Presentation</vt:lpstr>
      <vt:lpstr>PowerPoint Presentation</vt:lpstr>
      <vt:lpstr>The view of the national HEP communities</vt:lpstr>
      <vt:lpstr>What is the preferred large-scale accelerator for CERN</vt:lpstr>
      <vt:lpstr>What is the alternative if the preferred option is not feasible?</vt:lpstr>
      <vt:lpstr>Towards the recommendations on the next CERN flagship project</vt:lpstr>
      <vt:lpstr>Backup</vt:lpstr>
      <vt:lpstr>SM is the hub for new physics</vt:lpstr>
      <vt:lpstr>Precision leads to discovery?</vt:lpstr>
      <vt:lpstr>PowerPoint Presentation</vt:lpstr>
      <vt:lpstr>Preamble</vt:lpstr>
      <vt:lpstr>Deep into the matter…..</vt:lpstr>
      <vt:lpstr>Exploring the frontiers within the SM and beyond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Cristinel Diaconu</dc:creator>
  <cp:lastModifiedBy>Cristinel Diaconu</cp:lastModifiedBy>
  <cp:revision>36</cp:revision>
  <dcterms:created xsi:type="dcterms:W3CDTF">2025-07-03T05:59:22Z</dcterms:created>
  <dcterms:modified xsi:type="dcterms:W3CDTF">2025-07-04T05:47:45Z</dcterms:modified>
</cp:coreProperties>
</file>