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8.jpg" ContentType="image/jpg"/>
  <Override PartName="/ppt/media/image25.jpg" ContentType="image/jpg"/>
  <Override PartName="/ppt/media/image26.jpg" ContentType="image/jpg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media/image39.jpg" ContentType="image/jpg"/>
  <Override PartName="/ppt/media/image40.jpg" ContentType="image/jpg"/>
  <Override PartName="/ppt/notesSlides/notesSlide4.xml" ContentType="application/vnd.openxmlformats-officedocument.presentationml.notesSlide+xml"/>
  <Override PartName="/ppt/media/image44.jpg" ContentType="image/jpg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78" r:id="rId2"/>
    <p:sldId id="279" r:id="rId3"/>
    <p:sldId id="302" r:id="rId4"/>
    <p:sldId id="280" r:id="rId5"/>
    <p:sldId id="320" r:id="rId6"/>
    <p:sldId id="322" r:id="rId7"/>
    <p:sldId id="296" r:id="rId8"/>
    <p:sldId id="283" r:id="rId9"/>
    <p:sldId id="282" r:id="rId10"/>
    <p:sldId id="285" r:id="rId11"/>
    <p:sldId id="298" r:id="rId12"/>
    <p:sldId id="281" r:id="rId13"/>
    <p:sldId id="284" r:id="rId14"/>
    <p:sldId id="288" r:id="rId15"/>
    <p:sldId id="291" r:id="rId16"/>
    <p:sldId id="292" r:id="rId17"/>
    <p:sldId id="293" r:id="rId18"/>
    <p:sldId id="294" r:id="rId19"/>
    <p:sldId id="303" r:id="rId20"/>
    <p:sldId id="299" r:id="rId21"/>
    <p:sldId id="301" r:id="rId22"/>
    <p:sldId id="286" r:id="rId23"/>
    <p:sldId id="287" r:id="rId24"/>
    <p:sldId id="300" r:id="rId25"/>
    <p:sldId id="316" r:id="rId26"/>
    <p:sldId id="319" r:id="rId27"/>
    <p:sldId id="317" r:id="rId28"/>
    <p:sldId id="318" r:id="rId29"/>
  </p:sldIdLst>
  <p:sldSz cx="12192000" cy="6858000"/>
  <p:notesSz cx="6858000" cy="9144000"/>
  <p:defaultTextStyle>
    <a:defPPr>
      <a:defRPr lang="en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F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63"/>
    <p:restoredTop sz="94742"/>
  </p:normalViewPr>
  <p:slideViewPr>
    <p:cSldViewPr snapToGrid="0">
      <p:cViewPr varScale="1">
        <p:scale>
          <a:sx n="84" d="100"/>
          <a:sy n="84" d="100"/>
        </p:scale>
        <p:origin x="1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A7B2-9649-9857-9ACACD28739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A7B2-9649-9857-9ACACD28739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A7B2-9649-9857-9ACACD28739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A7B2-9649-9857-9ACACD28739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A7B2-9649-9857-9ACACD28739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A7B2-9649-9857-9ACACD287393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A7B2-9649-9857-9ACACD287393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F-A7B2-9649-9857-9ACACD287393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A7B2-9649-9857-9ACACD287393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A7B2-9649-9857-9ACACD287393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A7B2-9649-9857-9ACACD287393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A7B2-9649-9857-9ACACD287393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A7B2-9649-9857-9ACACD287393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A7B2-9649-9857-9ACACD287393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A7B2-9649-9857-9ACACD287393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A7B2-9649-9857-9ACACD287393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Sheet1!$A$1:$A$8</c:f>
              <c:strCache>
                <c:ptCount val="8"/>
                <c:pt idx="0">
                  <c:v>WLWT jj EW</c:v>
                </c:pt>
                <c:pt idx="1">
                  <c:v>WTWT jj EW</c:v>
                </c:pt>
                <c:pt idx="2">
                  <c:v>WLWL jj EW</c:v>
                </c:pt>
                <c:pt idx="3">
                  <c:v>Other background</c:v>
                </c:pt>
                <c:pt idx="4">
                  <c:v>WZ EW</c:v>
                </c:pt>
                <c:pt idx="5">
                  <c:v>WZ QCD</c:v>
                </c:pt>
                <c:pt idx="6">
                  <c:v>ssWW jj QCD</c:v>
                </c:pt>
                <c:pt idx="7">
                  <c:v>WW jj int</c:v>
                </c:pt>
              </c:strCache>
            </c:strRef>
          </c:cat>
          <c:val>
            <c:numRef>
              <c:f>Sheet1!$B$1:$B$8</c:f>
              <c:numCache>
                <c:formatCode>General</c:formatCode>
                <c:ptCount val="8"/>
                <c:pt idx="0">
                  <c:v>60</c:v>
                </c:pt>
                <c:pt idx="1">
                  <c:v>125</c:v>
                </c:pt>
                <c:pt idx="2">
                  <c:v>20</c:v>
                </c:pt>
                <c:pt idx="3">
                  <c:v>85</c:v>
                </c:pt>
                <c:pt idx="4">
                  <c:v>15</c:v>
                </c:pt>
                <c:pt idx="5">
                  <c:v>77</c:v>
                </c:pt>
                <c:pt idx="6">
                  <c:v>24</c:v>
                </c:pt>
                <c:pt idx="7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A7B2-9649-9857-9ACACD287393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0T15:03:19.58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0A6950-76FD-7040-9FAA-83E75AB10267}" type="datetimeFigureOut">
              <a:rPr lang="en-FR" smtClean="0"/>
              <a:t>30/06/2025</a:t>
            </a:fld>
            <a:endParaRPr lang="en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013413-E262-3B4E-B309-D3FBB1F4E567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67985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13413-E262-3B4E-B309-D3FBB1F4E567}" type="slidenum">
              <a:rPr lang="en-FR" smtClean="0"/>
              <a:t>2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124900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81A14F-9050-87C0-51E0-859993FB7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950DDD-5D88-D60F-EC7A-CD2735230B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C1F16D-536D-E12B-51E2-FBEC62F528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B87BC0-6477-0AB4-F3BD-701C7F1CB6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13413-E262-3B4E-B309-D3FBB1F4E567}" type="slidenum">
              <a:rPr lang="en-FR" smtClean="0"/>
              <a:t>3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352891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13413-E262-3B4E-B309-D3FBB1F4E567}" type="slidenum">
              <a:rPr lang="en-FR" smtClean="0"/>
              <a:t>19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860467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9C6BB-0BC6-4AEC-BA77-F21EB9834759}" type="slidenum">
              <a:rPr lang="el-GR" smtClean="0"/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20387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01B75-E5C4-39D5-5244-50058DB4E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6994FF-160B-7DA1-469E-26DE88D2DC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07223-17A5-27BA-2211-8DAFC3627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A046D-7B34-2A4F-B33B-8B6D85161C0F}" type="datetimeFigureOut">
              <a:rPr lang="en-FR" smtClean="0"/>
              <a:t>30/06/2025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D0DFB6-2AB2-4EE3-4EED-D58D032AA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538568-6A7C-8E7E-7925-C4548D350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A828-9E35-3640-9B5B-3408EA9B1D6C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690441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E9EF1-2573-F828-D51D-BECA552D2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19F027-48AA-107A-2447-74DC0BE9E2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C244B-B822-122D-F8A0-8BD09117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A046D-7B34-2A4F-B33B-8B6D85161C0F}" type="datetimeFigureOut">
              <a:rPr lang="en-FR" smtClean="0"/>
              <a:t>30/06/2025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214EA4-6B53-3C12-276E-B9EB4FF2C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8C5BF-0B3B-5F08-03EF-9A5F15BAF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A828-9E35-3640-9B5B-3408EA9B1D6C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896562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CD34FA-DF16-ADD5-94E4-38327DBB63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BD2242-40DF-2CB6-A5EC-BFE154635E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05AAA1-5A73-EF0D-DF81-20B18BF0D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A046D-7B34-2A4F-B33B-8B6D85161C0F}" type="datetimeFigureOut">
              <a:rPr lang="en-FR" smtClean="0"/>
              <a:t>30/06/2025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7CEDE-F701-D96F-D3F5-DEF3D3A62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2BBE1-1AF0-767B-F43E-5EFB9F479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A828-9E35-3640-9B5B-3408EA9B1D6C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859722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2D449-673D-C2CD-4FEB-B847417FB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A6E03-D7B7-CB29-C72A-D13B959B9B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21AE9A-1BB7-787A-EE52-0F68BA932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A046D-7B34-2A4F-B33B-8B6D85161C0F}" type="datetimeFigureOut">
              <a:rPr lang="en-FR" smtClean="0"/>
              <a:t>30/06/2025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0004DB-7346-AF77-F946-07D7C494E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88AD8D-E7CA-C78F-468D-0EB971B40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A828-9E35-3640-9B5B-3408EA9B1D6C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642708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80467-E431-7CE1-D9AA-57E546930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E0B49D-C93E-BE4B-302D-2373A0899B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90467-1B65-261C-0530-3C80618AB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A046D-7B34-2A4F-B33B-8B6D85161C0F}" type="datetimeFigureOut">
              <a:rPr lang="en-FR" smtClean="0"/>
              <a:t>30/06/2025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3D908-A62E-E11E-6898-CE14A4242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720B0-AF9B-26EA-7D60-A591CF378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A828-9E35-3640-9B5B-3408EA9B1D6C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4082650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4E0EA-91E2-CF46-735B-B8BA8E87A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AE135-B7A6-1A88-D199-9B6ED3DEE6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99DF28-3870-E631-9798-00089FF38B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C21153-F508-CE60-160D-B0D43DC87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A046D-7B34-2A4F-B33B-8B6D85161C0F}" type="datetimeFigureOut">
              <a:rPr lang="en-FR" smtClean="0"/>
              <a:t>30/06/2025</a:t>
            </a:fld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A865BD-C8E3-FD3F-26DA-EFA68F2EA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1DA224-72DC-B1E9-A35A-84B200538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A828-9E35-3640-9B5B-3408EA9B1D6C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886132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B153E-3A18-1774-6A60-CABECCF1F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8E82AF-FF66-068B-396B-9775E9D116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433A4D-60B0-DB3B-A314-FD9ACDB867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14BCD4-86D9-E9F9-24C2-02BE18C432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B1F44F-1ED2-E83E-7059-9671BE87AF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FDA8F6-A794-3A0A-A5BF-2608F4721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A046D-7B34-2A4F-B33B-8B6D85161C0F}" type="datetimeFigureOut">
              <a:rPr lang="en-FR" smtClean="0"/>
              <a:t>30/06/2025</a:t>
            </a:fld>
            <a:endParaRPr lang="en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015180-B453-5785-C635-4479FA55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F37F58-D913-7549-BF93-B1CB504E3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A828-9E35-3640-9B5B-3408EA9B1D6C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080733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95A31-E8EC-9293-7388-6A4A7272C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04ECCD-8C23-8B61-A208-FB6801DAB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A046D-7B34-2A4F-B33B-8B6D85161C0F}" type="datetimeFigureOut">
              <a:rPr lang="en-FR" smtClean="0"/>
              <a:t>30/06/2025</a:t>
            </a:fld>
            <a:endParaRPr lang="en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956903-CAEC-8474-6A8B-3E0925353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0F460A-2D1E-74AC-83CF-00E6142BD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A828-9E35-3640-9B5B-3408EA9B1D6C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788085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376D23-A7E2-2E31-79E5-B1BFB4CB1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A046D-7B34-2A4F-B33B-8B6D85161C0F}" type="datetimeFigureOut">
              <a:rPr lang="en-FR" smtClean="0"/>
              <a:t>30/06/2025</a:t>
            </a:fld>
            <a:endParaRPr lang="en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C09598-533D-3F16-D929-89BDC9005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4DD7A-A20E-3421-4947-2F5ED3605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A828-9E35-3640-9B5B-3408EA9B1D6C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274763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4B282-D091-9EF0-8B75-197679289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8E178-79DD-B0EA-EC03-6CDD8CC29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F3F30-1FC6-1F73-0457-B29A64DEA8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A4ECD6-4BBB-BFA8-4456-4D573CFE1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A046D-7B34-2A4F-B33B-8B6D85161C0F}" type="datetimeFigureOut">
              <a:rPr lang="en-FR" smtClean="0"/>
              <a:t>30/06/2025</a:t>
            </a:fld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D8EF8C-18CD-E5FF-7849-5A52BACDF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E3510-B330-9687-1C8B-1E8992A4D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A828-9E35-3640-9B5B-3408EA9B1D6C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545762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A5A4F-E88D-F4B5-418D-67151BB3C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4B453B-0B62-3B05-BB2B-3C477DFC9F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5597C2-E480-87CD-EE3E-7C0187E974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C00F27-A9AA-B59E-0128-FE8677291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A046D-7B34-2A4F-B33B-8B6D85161C0F}" type="datetimeFigureOut">
              <a:rPr lang="en-FR" smtClean="0"/>
              <a:t>30/06/2025</a:t>
            </a:fld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FE6EB8-4AA0-2125-6809-3447DF9F2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2AF749-9C94-3956-1111-252ACF800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A828-9E35-3640-9B5B-3408EA9B1D6C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224650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AE73EC-F9CA-3D64-9BB8-C5E1FF275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EE9F6-2BAA-E5E0-083B-B649D079F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3A13D-BD89-EC4E-A92C-EE19BB50BF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2A046D-7B34-2A4F-B33B-8B6D85161C0F}" type="datetimeFigureOut">
              <a:rPr lang="en-FR" smtClean="0"/>
              <a:t>30/06/2025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103B4-FF50-1860-DF76-870CA70E01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CFB12-BA00-EF14-2AC5-56EDF866AA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0AA828-9E35-3640-9B5B-3408EA9B1D6C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372372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link.springer.com/article/10.1007/JHEP06(2024)192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hyperlink" Target="https://link.springer.com/article/10.1007/JHEP06(2024)192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link.springer.com/article/10.1007/JHEP06(2024)192" TargetMode="External"/><Relationship Id="rId13" Type="http://schemas.openxmlformats.org/officeDocument/2006/relationships/hyperlink" Target="https://arxiv.org/abs/2403.02809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26.jpg"/><Relationship Id="rId12" Type="http://schemas.openxmlformats.org/officeDocument/2006/relationships/hyperlink" Target="https://www.nature.com/articles/s41567-022-01757-y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journals.aps.org/prl/abstract/10.1103/PhysRevLett.120.081801" TargetMode="External"/><Relationship Id="rId11" Type="http://schemas.openxmlformats.org/officeDocument/2006/relationships/hyperlink" Target="https://arxiv.org/abs/2305.19142" TargetMode="External"/><Relationship Id="rId5" Type="http://schemas.openxmlformats.org/officeDocument/2006/relationships/hyperlink" Target="https://journals.aps.org/prl/references/10.1103/PhysRevLett.123.161801" TargetMode="External"/><Relationship Id="rId10" Type="http://schemas.openxmlformats.org/officeDocument/2006/relationships/hyperlink" Target="https://link.springer.com/article/10.1007/JHEP04(2024)026" TargetMode="External"/><Relationship Id="rId4" Type="http://schemas.openxmlformats.org/officeDocument/2006/relationships/image" Target="../media/image25.jpg"/><Relationship Id="rId9" Type="http://schemas.openxmlformats.org/officeDocument/2006/relationships/hyperlink" Target="https://arxiv.org/abs/2403.04869" TargetMode="External"/><Relationship Id="rId1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link.springer.com/article/10.1007/JHEP04(2024)026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link.springer.com/article/10.1007/JHEP04(2024)026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0.png"/><Relationship Id="rId5" Type="http://schemas.openxmlformats.org/officeDocument/2006/relationships/image" Target="../media/image380.png"/><Relationship Id="rId10" Type="http://schemas.openxmlformats.org/officeDocument/2006/relationships/hyperlink" Target="https://arxiv.org/pdf/2503.11317" TargetMode="External"/><Relationship Id="rId4" Type="http://schemas.openxmlformats.org/officeDocument/2006/relationships/image" Target="../media/image370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hyperlink" Target="https://arxiv.org/pdf/2503.11317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0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pdf/2503.11317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emf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0.png"/><Relationship Id="rId4" Type="http://schemas.openxmlformats.org/officeDocument/2006/relationships/image" Target="../media/image4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4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200.png"/><Relationship Id="rId4" Type="http://schemas.openxmlformats.org/officeDocument/2006/relationships/customXml" Target="../ink/ink1.xml"/><Relationship Id="rId9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.png"/><Relationship Id="rId7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ds.cern.ch/record/2903866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20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link.springer.com/article/10.1007/JHEP06(2024)192" TargetMode="External"/><Relationship Id="rId13" Type="http://schemas.openxmlformats.org/officeDocument/2006/relationships/hyperlink" Target="https://arxiv.org/abs/2403.02809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12" Type="http://schemas.openxmlformats.org/officeDocument/2006/relationships/hyperlink" Target="https://www.nature.com/articles/s41567-022-01757-y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dx.doi.org/10.1016/j.physletb.2020.135710" TargetMode="External"/><Relationship Id="rId11" Type="http://schemas.openxmlformats.org/officeDocument/2006/relationships/hyperlink" Target="https://arxiv.org/abs/2305.19142" TargetMode="External"/><Relationship Id="rId5" Type="http://schemas.openxmlformats.org/officeDocument/2006/relationships/hyperlink" Target="https://www.sciencedirect.com/science/article/pii/S0370269319303211" TargetMode="External"/><Relationship Id="rId10" Type="http://schemas.openxmlformats.org/officeDocument/2006/relationships/hyperlink" Target="https://link.springer.com/article/10.1007/JHEP04(2024)026" TargetMode="External"/><Relationship Id="rId4" Type="http://schemas.openxmlformats.org/officeDocument/2006/relationships/image" Target="../media/image18.jpg"/><Relationship Id="rId9" Type="http://schemas.openxmlformats.org/officeDocument/2006/relationships/hyperlink" Target="https://arxiv.org/abs/2403.04869" TargetMode="External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99FDA1-936A-3EF8-C66E-5CC152000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D151BB00-52D5-CAC6-3B26-32F7B9525B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0011" y="184828"/>
            <a:ext cx="10475651" cy="6082807"/>
          </a:xfrm>
        </p:spPr>
        <p:txBody>
          <a:bodyPr>
            <a:normAutofit/>
          </a:bodyPr>
          <a:lstStyle/>
          <a:p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Studying the Vector Boson Scattering process</a:t>
            </a:r>
          </a:p>
          <a:p>
            <a:endParaRPr lang="en-US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Panagiotis Ziakas</a:t>
            </a:r>
            <a:endParaRPr lang="el-G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sz="20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Εικόνα 1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72ABD8DB-FEE4-9FF6-E568-5CE8279C0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03" y="5254136"/>
            <a:ext cx="3205015" cy="1603864"/>
          </a:xfrm>
          <a:prstGeom prst="rect">
            <a:avLst/>
          </a:prstGeom>
        </p:spPr>
      </p:pic>
      <p:pic>
        <p:nvPicPr>
          <p:cNvPr id="6" name="Εικόνα 5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121D468A-712A-7C82-2838-98F8340D9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898" y="5014947"/>
            <a:ext cx="3205078" cy="168653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13" name="Picture 12" descr="A logo for a university&#10;&#10;AI-generated content may be incorrect.">
            <a:extLst>
              <a:ext uri="{FF2B5EF4-FFF2-40B4-BE49-F238E27FC236}">
                <a16:creationId xmlns:a16="http://schemas.microsoft.com/office/drawing/2014/main" id="{0225D819-BE58-5EEA-6ABE-A39F470628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90000"/>
                    </a14:imgEffect>
                  </a14:imgLayer>
                </a14:imgProps>
              </a:ext>
            </a:extLst>
          </a:blip>
          <a:srcRect t="5578" b="6655"/>
          <a:stretch/>
        </p:blipFill>
        <p:spPr>
          <a:xfrm>
            <a:off x="0" y="0"/>
            <a:ext cx="12192000" cy="2222065"/>
          </a:xfrm>
          <a:prstGeom prst="rect">
            <a:avLst/>
          </a:prstGeom>
          <a:effectLst>
            <a:outerShdw dist="508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0915294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0D940B-BE4D-B8FC-96E5-40DA285C2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6BA27B1D-2058-595A-3353-8D05BA3FE6DE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7054CE74-7BA1-AF1B-2C29-76993EBC5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1A59DCC-A5B4-BCC2-19A1-05288112DA81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       Measurement of </a:t>
            </a:r>
            <a:r>
              <a:rPr lang="en-US" sz="2400" b="1" dirty="0" err="1"/>
              <a:t>WZjj</a:t>
            </a:r>
            <a:r>
              <a:rPr lang="en-US" sz="2400" b="1" dirty="0"/>
              <a:t>-EW integrated cross section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4982058E-BD58-DB4D-587A-77956D7AFACA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9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332717AD-AD69-9DF4-CAC8-1239B7C9E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C9556AE1-DACD-FDB2-1D4E-3694D1A22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sp>
        <p:nvSpPr>
          <p:cNvPr id="2" name="Θέση ημερομηνίας 11">
            <a:extLst>
              <a:ext uri="{FF2B5EF4-FFF2-40B4-BE49-F238E27FC236}">
                <a16:creationId xmlns:a16="http://schemas.microsoft.com/office/drawing/2014/main" id="{44866C27-E569-438A-C1B9-2F814596F5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Studying the Vector Boson Scattering process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AF6A5F-0D73-2993-4E3C-68F97527D5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45565" y="1236937"/>
            <a:ext cx="4243624" cy="45004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E12E4F-F6A2-8A0D-629E-432E9F8FD34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489189" y="3085183"/>
            <a:ext cx="7483249" cy="795258"/>
          </a:xfrm>
          <a:prstGeom prst="rect">
            <a:avLst/>
          </a:prstGeom>
          <a:ln w="15875">
            <a:solidFill>
              <a:srgbClr val="FF000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CC15BC1-1E3D-4DBE-7372-4897E2D82323}"/>
                  </a:ext>
                </a:extLst>
              </p:cNvPr>
              <p:cNvSpPr txBox="1"/>
              <p:nvPr/>
            </p:nvSpPr>
            <p:spPr>
              <a:xfrm>
                <a:off x="4762004" y="1850129"/>
                <a:ext cx="64958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FR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Background-only hypothesis excluded with a 6.03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en-FR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significance!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CC15BC1-1E3D-4DBE-7372-4897E2D823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004" y="1850129"/>
                <a:ext cx="6495802" cy="369332"/>
              </a:xfrm>
              <a:prstGeom prst="rect">
                <a:avLst/>
              </a:prstGeom>
              <a:blipFill>
                <a:blip r:embed="rId6"/>
                <a:stretch>
                  <a:fillRect l="-195" t="-6667" r="-195" b="-23333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532D4C26-4B0B-B8B0-788B-8C22EF9DBFAB}"/>
              </a:ext>
            </a:extLst>
          </p:cNvPr>
          <p:cNvSpPr/>
          <p:nvPr/>
        </p:nvSpPr>
        <p:spPr>
          <a:xfrm>
            <a:off x="3068877" y="5311036"/>
            <a:ext cx="1420312" cy="2880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F66629E-00D7-AA22-AE33-F419573420C4}"/>
              </a:ext>
            </a:extLst>
          </p:cNvPr>
          <p:cNvCxnSpPr/>
          <p:nvPr/>
        </p:nvCxnSpPr>
        <p:spPr>
          <a:xfrm flipV="1">
            <a:off x="4584526" y="4872625"/>
            <a:ext cx="1991638" cy="43841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B666AE5-7F1B-5417-B2A6-48ADAC0B3848}"/>
              </a:ext>
            </a:extLst>
          </p:cNvPr>
          <p:cNvSpPr txBox="1"/>
          <p:nvPr/>
        </p:nvSpPr>
        <p:spPr>
          <a:xfrm>
            <a:off x="6671501" y="4410960"/>
            <a:ext cx="4777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FR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Z-QCD is dominant in the SR, so machine learning techniques are used to separate the signal from the background based on the VBS topology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184A74B-B842-D6DD-728B-3E7EC5C15A93}"/>
              </a:ext>
            </a:extLst>
          </p:cNvPr>
          <p:cNvSpPr/>
          <p:nvPr/>
        </p:nvSpPr>
        <p:spPr>
          <a:xfrm rot="16200000">
            <a:off x="8689540" y="2858390"/>
            <a:ext cx="533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2C3EF4-4863-ED89-3377-9B83D2EBF91F}"/>
              </a:ext>
            </a:extLst>
          </p:cNvPr>
          <p:cNvSpPr txBox="1"/>
          <p:nvPr/>
        </p:nvSpPr>
        <p:spPr>
          <a:xfrm>
            <a:off x="8290048" y="2377864"/>
            <a:ext cx="41310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Suffering from important theoretical uncertainties </a:t>
            </a:r>
            <a:endParaRPr lang="en-FR" sz="16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FACBC89-23F6-509B-5F49-8955E975EC30}"/>
              </a:ext>
            </a:extLst>
          </p:cNvPr>
          <p:cNvCxnSpPr>
            <a:cxnSpLocks/>
            <a:stCxn id="6" idx="5"/>
          </p:cNvCxnSpPr>
          <p:nvPr/>
        </p:nvCxnSpPr>
        <p:spPr>
          <a:xfrm flipV="1">
            <a:off x="9279529" y="2719186"/>
            <a:ext cx="288217" cy="4078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8738D35-AD44-2B00-9367-03C780864773}"/>
              </a:ext>
            </a:extLst>
          </p:cNvPr>
          <p:cNvSpPr txBox="1"/>
          <p:nvPr/>
        </p:nvSpPr>
        <p:spPr>
          <a:xfrm>
            <a:off x="9747915" y="979937"/>
            <a:ext cx="2198520" cy="338554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JHEP06(2024)192</a:t>
            </a:r>
            <a:endParaRPr lang="en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43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6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CC969-7743-981F-3501-4DC65AF34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5808C5FD-DEC3-6C58-7500-885A07AEAAC5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B03087B7-354B-C968-F19A-AFA2B3C7E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AD0851-9FF4-FE29-5857-3B4F9742ED60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    Differential </a:t>
            </a:r>
            <a:r>
              <a:rPr lang="en-US" sz="2400" b="1" dirty="0" err="1"/>
              <a:t>WZjj</a:t>
            </a:r>
            <a:r>
              <a:rPr lang="en-US" sz="2400" b="1" dirty="0"/>
              <a:t> cross section measurements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B2A28FF8-ED5A-4FC4-BF8C-0913EAB254CD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9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97314364-9837-7DBB-90D7-109815D8FF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0EE29654-E5A6-49E9-A910-8AFDFA899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sp>
        <p:nvSpPr>
          <p:cNvPr id="2" name="Θέση ημερομηνίας 11">
            <a:extLst>
              <a:ext uri="{FF2B5EF4-FFF2-40B4-BE49-F238E27FC236}">
                <a16:creationId xmlns:a16="http://schemas.microsoft.com/office/drawing/2014/main" id="{1838FA71-902E-8638-B5C6-9FA653CDCC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Studying the Vector Boson Scattering process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124DB2-DAC7-FDF3-45DF-CF3D5DD762BF}"/>
              </a:ext>
            </a:extLst>
          </p:cNvPr>
          <p:cNvSpPr txBox="1"/>
          <p:nvPr/>
        </p:nvSpPr>
        <p:spPr>
          <a:xfrm>
            <a:off x="9747915" y="979937"/>
            <a:ext cx="2198520" cy="338554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JHEP06(2024)192</a:t>
            </a:r>
            <a:endParaRPr lang="en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graph of a diagram&#10;&#10;AI-generated content may be incorrect.">
            <a:extLst>
              <a:ext uri="{FF2B5EF4-FFF2-40B4-BE49-F238E27FC236}">
                <a16:creationId xmlns:a16="http://schemas.microsoft.com/office/drawing/2014/main" id="{DC17761D-29E8-1FEF-592F-38D0EDD364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186" y="2097887"/>
            <a:ext cx="7590486" cy="3200226"/>
          </a:xfrm>
          <a:prstGeom prst="rect">
            <a:avLst/>
          </a:prstGeom>
        </p:spPr>
      </p:pic>
      <p:pic>
        <p:nvPicPr>
          <p:cNvPr id="4" name="Picture 3" descr="A graph of a graph of a person&#10;&#10;AI-generated content may be incorrect.">
            <a:extLst>
              <a:ext uri="{FF2B5EF4-FFF2-40B4-BE49-F238E27FC236}">
                <a16:creationId xmlns:a16="http://schemas.microsoft.com/office/drawing/2014/main" id="{7682DF90-B97A-751F-9142-F2FB9B56A2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9479" y="2401208"/>
            <a:ext cx="4490202" cy="289690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679A712-858C-09DC-DB93-F24EDB7A7E2A}"/>
              </a:ext>
            </a:extLst>
          </p:cNvPr>
          <p:cNvSpPr/>
          <p:nvPr/>
        </p:nvSpPr>
        <p:spPr>
          <a:xfrm>
            <a:off x="9601200" y="3322320"/>
            <a:ext cx="1158537" cy="28956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>
              <a:solidFill>
                <a:srgbClr val="C0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9CBEDD-7859-8BD9-D519-B607FA7578A6}"/>
              </a:ext>
            </a:extLst>
          </p:cNvPr>
          <p:cNvSpPr/>
          <p:nvPr/>
        </p:nvSpPr>
        <p:spPr>
          <a:xfrm>
            <a:off x="5699758" y="4494197"/>
            <a:ext cx="1341122" cy="24348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>
              <a:solidFill>
                <a:srgbClr val="C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4D91F4-302A-2E19-96B1-DD08D6248E39}"/>
              </a:ext>
            </a:extLst>
          </p:cNvPr>
          <p:cNvSpPr/>
          <p:nvPr/>
        </p:nvSpPr>
        <p:spPr>
          <a:xfrm>
            <a:off x="1038687" y="3917979"/>
            <a:ext cx="1554480" cy="22730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190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3F3B2-A516-8210-8425-F3211D2BF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91592BFF-DD62-2AFA-5A52-FE4E8BC39BEF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977C2A1B-4930-91C2-1328-146823AD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2BC00A7-7657-2E83-A8F9-1B5A70D05CEB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VBS Channels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992E83AE-D284-D616-F1BC-C523C7087859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9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C0F531A4-83C7-FEFE-20CD-9D559B8880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443EFF50-6CC6-CF8D-C709-854C77D522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sp>
        <p:nvSpPr>
          <p:cNvPr id="2" name="Θέση ημερομηνίας 11">
            <a:extLst>
              <a:ext uri="{FF2B5EF4-FFF2-40B4-BE49-F238E27FC236}">
                <a16:creationId xmlns:a16="http://schemas.microsoft.com/office/drawing/2014/main" id="{1A07500D-78BF-60C5-DB09-52195C7878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Studying the Vector Boson Scattering process </a:t>
            </a:r>
          </a:p>
        </p:txBody>
      </p:sp>
      <p:grpSp>
        <p:nvGrpSpPr>
          <p:cNvPr id="9" name="object 8">
            <a:extLst>
              <a:ext uri="{FF2B5EF4-FFF2-40B4-BE49-F238E27FC236}">
                <a16:creationId xmlns:a16="http://schemas.microsoft.com/office/drawing/2014/main" id="{098B51E3-12AE-286B-777B-03537EC4B9F2}"/>
              </a:ext>
            </a:extLst>
          </p:cNvPr>
          <p:cNvGrpSpPr/>
          <p:nvPr/>
        </p:nvGrpSpPr>
        <p:grpSpPr>
          <a:xfrm>
            <a:off x="2401858" y="4251752"/>
            <a:ext cx="7675567" cy="1970372"/>
            <a:chOff x="396380" y="4329001"/>
            <a:chExt cx="7675567" cy="1970372"/>
          </a:xfrm>
        </p:grpSpPr>
        <p:pic>
          <p:nvPicPr>
            <p:cNvPr id="11" name="object 9">
              <a:extLst>
                <a:ext uri="{FF2B5EF4-FFF2-40B4-BE49-F238E27FC236}">
                  <a16:creationId xmlns:a16="http://schemas.microsoft.com/office/drawing/2014/main" id="{F40CE1F5-CB3C-780B-1CA9-2D9B418B9E4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6380" y="4329001"/>
              <a:ext cx="2519220" cy="1970372"/>
            </a:xfrm>
            <a:prstGeom prst="rect">
              <a:avLst/>
            </a:prstGeom>
          </p:spPr>
        </p:pic>
        <p:sp>
          <p:nvSpPr>
            <p:cNvPr id="12" name="object 10">
              <a:extLst>
                <a:ext uri="{FF2B5EF4-FFF2-40B4-BE49-F238E27FC236}">
                  <a16:creationId xmlns:a16="http://schemas.microsoft.com/office/drawing/2014/main" id="{27BAD04A-8C68-EB8C-AAC9-C3C81284F770}"/>
                </a:ext>
              </a:extLst>
            </p:cNvPr>
            <p:cNvSpPr/>
            <p:nvPr/>
          </p:nvSpPr>
          <p:spPr>
            <a:xfrm>
              <a:off x="2700527" y="4581143"/>
              <a:ext cx="241300" cy="287020"/>
            </a:xfrm>
            <a:custGeom>
              <a:avLst/>
              <a:gdLst/>
              <a:ahLst/>
              <a:cxnLst/>
              <a:rect l="l" t="t" r="r" b="b"/>
              <a:pathLst>
                <a:path w="241300" h="287020">
                  <a:moveTo>
                    <a:pt x="0" y="143255"/>
                  </a:moveTo>
                  <a:lnTo>
                    <a:pt x="6132" y="97974"/>
                  </a:lnTo>
                  <a:lnTo>
                    <a:pt x="23213" y="58649"/>
                  </a:lnTo>
                  <a:lnTo>
                    <a:pt x="49267" y="27639"/>
                  </a:lnTo>
                  <a:lnTo>
                    <a:pt x="82320" y="7303"/>
                  </a:lnTo>
                  <a:lnTo>
                    <a:pt x="120396" y="0"/>
                  </a:lnTo>
                  <a:lnTo>
                    <a:pt x="158471" y="7303"/>
                  </a:lnTo>
                  <a:lnTo>
                    <a:pt x="191524" y="27639"/>
                  </a:lnTo>
                  <a:lnTo>
                    <a:pt x="217578" y="58649"/>
                  </a:lnTo>
                  <a:lnTo>
                    <a:pt x="234659" y="97974"/>
                  </a:lnTo>
                  <a:lnTo>
                    <a:pt x="240792" y="143255"/>
                  </a:lnTo>
                  <a:lnTo>
                    <a:pt x="234659" y="188537"/>
                  </a:lnTo>
                  <a:lnTo>
                    <a:pt x="217578" y="227862"/>
                  </a:lnTo>
                  <a:lnTo>
                    <a:pt x="191524" y="258872"/>
                  </a:lnTo>
                  <a:lnTo>
                    <a:pt x="158471" y="279208"/>
                  </a:lnTo>
                  <a:lnTo>
                    <a:pt x="120396" y="286511"/>
                  </a:lnTo>
                  <a:lnTo>
                    <a:pt x="82320" y="279208"/>
                  </a:lnTo>
                  <a:lnTo>
                    <a:pt x="49267" y="258872"/>
                  </a:lnTo>
                  <a:lnTo>
                    <a:pt x="23213" y="227862"/>
                  </a:lnTo>
                  <a:lnTo>
                    <a:pt x="6132" y="188537"/>
                  </a:lnTo>
                  <a:lnTo>
                    <a:pt x="0" y="143255"/>
                  </a:lnTo>
                  <a:close/>
                </a:path>
              </a:pathLst>
            </a:custGeom>
            <a:ln w="24384">
              <a:solidFill>
                <a:srgbClr val="1C334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1">
              <a:extLst>
                <a:ext uri="{FF2B5EF4-FFF2-40B4-BE49-F238E27FC236}">
                  <a16:creationId xmlns:a16="http://schemas.microsoft.com/office/drawing/2014/main" id="{385BA164-A50C-BC17-FED4-89027D12A05E}"/>
                </a:ext>
              </a:extLst>
            </p:cNvPr>
            <p:cNvSpPr/>
            <p:nvPr/>
          </p:nvSpPr>
          <p:spPr>
            <a:xfrm>
              <a:off x="3805429" y="4335780"/>
              <a:ext cx="4266518" cy="1489976"/>
            </a:xfrm>
            <a:custGeom>
              <a:avLst/>
              <a:gdLst/>
              <a:ahLst/>
              <a:cxnLst/>
              <a:rect l="l" t="t" r="r" b="b"/>
              <a:pathLst>
                <a:path w="4657725" h="1755775">
                  <a:moveTo>
                    <a:pt x="0" y="1755648"/>
                  </a:moveTo>
                  <a:lnTo>
                    <a:pt x="4657344" y="1755648"/>
                  </a:lnTo>
                  <a:lnTo>
                    <a:pt x="4657344" y="0"/>
                  </a:lnTo>
                  <a:lnTo>
                    <a:pt x="0" y="0"/>
                  </a:lnTo>
                  <a:lnTo>
                    <a:pt x="0" y="1755648"/>
                  </a:lnTo>
                  <a:close/>
                </a:path>
              </a:pathLst>
            </a:custGeom>
            <a:ln w="1524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2">
            <a:extLst>
              <a:ext uri="{FF2B5EF4-FFF2-40B4-BE49-F238E27FC236}">
                <a16:creationId xmlns:a16="http://schemas.microsoft.com/office/drawing/2014/main" id="{2C949F3D-5F12-69B6-F569-C1D2D7884868}"/>
              </a:ext>
            </a:extLst>
          </p:cNvPr>
          <p:cNvSpPr txBox="1"/>
          <p:nvPr/>
        </p:nvSpPr>
        <p:spPr>
          <a:xfrm>
            <a:off x="2367377" y="3729525"/>
            <a:ext cx="7858759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4970" indent="-34417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94970" algn="l"/>
              </a:tabLst>
            </a:pPr>
            <a:r>
              <a:rPr sz="1800" spc="-10" dirty="0">
                <a:latin typeface="Calibri"/>
                <a:cs typeface="Calibri"/>
              </a:rPr>
              <a:t>W</a:t>
            </a:r>
            <a:r>
              <a:rPr sz="1800" spc="-15" baseline="25462" dirty="0">
                <a:latin typeface="Calibri"/>
                <a:cs typeface="Calibri"/>
              </a:rPr>
              <a:t>±</a:t>
            </a:r>
            <a:r>
              <a:rPr sz="1800" spc="-10" dirty="0">
                <a:latin typeface="Calibri"/>
                <a:cs typeface="Calibri"/>
              </a:rPr>
              <a:t>W</a:t>
            </a:r>
            <a:r>
              <a:rPr sz="1800" spc="-140" dirty="0">
                <a:latin typeface="Calibri"/>
                <a:cs typeface="Calibri"/>
              </a:rPr>
              <a:t> </a:t>
            </a:r>
            <a:r>
              <a:rPr sz="1800" baseline="25462" dirty="0">
                <a:latin typeface="Calibri"/>
                <a:cs typeface="Calibri"/>
              </a:rPr>
              <a:t>±</a:t>
            </a:r>
            <a:r>
              <a:rPr sz="1800" spc="150" baseline="25462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: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first observation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2018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</a:t>
            </a:r>
            <a:r>
              <a:rPr sz="1600" i="1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5"/>
              </a:rPr>
              <a:t>PRL</a:t>
            </a:r>
            <a:r>
              <a:rPr sz="1600" i="1" u="sng" spc="-4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1600" i="1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5"/>
              </a:rPr>
              <a:t>123</a:t>
            </a:r>
            <a:r>
              <a:rPr sz="1600" i="1" u="sng" spc="-6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1600" i="1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5"/>
              </a:rPr>
              <a:t>(2019)</a:t>
            </a:r>
            <a:r>
              <a:rPr sz="1600" i="1" u="sng" spc="-4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1600" i="1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5"/>
              </a:rPr>
              <a:t>161801</a:t>
            </a:r>
            <a:r>
              <a:rPr sz="1600" i="1" spc="-8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and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i="1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6"/>
              </a:rPr>
              <a:t>PRL</a:t>
            </a:r>
            <a:r>
              <a:rPr sz="1600" i="1" u="sng" spc="-5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1600" i="1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6"/>
              </a:rPr>
              <a:t>120</a:t>
            </a:r>
            <a:r>
              <a:rPr sz="1600" i="1" u="sng" spc="-4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1600" i="1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6"/>
              </a:rPr>
              <a:t>(2018)</a:t>
            </a:r>
            <a:r>
              <a:rPr sz="1600" i="1" u="sng" spc="-2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1600" i="1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6"/>
              </a:rPr>
              <a:t>081801</a:t>
            </a:r>
            <a:r>
              <a:rPr sz="1800" spc="-10" dirty="0">
                <a:latin typeface="Calibri"/>
                <a:cs typeface="Calibri"/>
              </a:rPr>
              <a:t>)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0"/>
              </a:spcBef>
            </a:pPr>
            <a:endParaRPr sz="1600" dirty="0">
              <a:latin typeface="Calibri"/>
              <a:cs typeface="Calibri"/>
            </a:endParaRPr>
          </a:p>
          <a:p>
            <a:pPr marL="3535679">
              <a:lnSpc>
                <a:spcPct val="100000"/>
              </a:lnSpc>
              <a:spcBef>
                <a:spcPts val="5"/>
              </a:spcBef>
            </a:pPr>
            <a:r>
              <a:rPr sz="1800" spc="-10" dirty="0">
                <a:solidFill>
                  <a:srgbClr val="C00000"/>
                </a:solidFill>
                <a:latin typeface="Calibri"/>
                <a:cs typeface="Calibri"/>
              </a:rPr>
              <a:t>Experimental</a:t>
            </a:r>
            <a:r>
              <a:rPr sz="1800" spc="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C00000"/>
                </a:solidFill>
                <a:latin typeface="Calibri"/>
                <a:cs typeface="Calibri"/>
              </a:rPr>
              <a:t>signature: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8" name="object 13">
            <a:extLst>
              <a:ext uri="{FF2B5EF4-FFF2-40B4-BE49-F238E27FC236}">
                <a16:creationId xmlns:a16="http://schemas.microsoft.com/office/drawing/2014/main" id="{30E26972-559E-A0B5-4C14-420D4CCB92B4}"/>
              </a:ext>
            </a:extLst>
          </p:cNvPr>
          <p:cNvSpPr txBox="1"/>
          <p:nvPr/>
        </p:nvSpPr>
        <p:spPr>
          <a:xfrm>
            <a:off x="5890916" y="4552408"/>
            <a:ext cx="21355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</a:tabLst>
            </a:pPr>
            <a:r>
              <a:rPr sz="1800" dirty="0">
                <a:solidFill>
                  <a:srgbClr val="C00000"/>
                </a:solidFill>
                <a:latin typeface="Calibri"/>
                <a:cs typeface="Calibri"/>
              </a:rPr>
              <a:t>2</a:t>
            </a:r>
            <a:r>
              <a:rPr sz="1800" spc="-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C00000"/>
                </a:solidFill>
                <a:latin typeface="Calibri"/>
                <a:cs typeface="Calibri"/>
              </a:rPr>
              <a:t>same</a:t>
            </a:r>
            <a:r>
              <a:rPr sz="1800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C00000"/>
                </a:solidFill>
                <a:latin typeface="Calibri"/>
                <a:cs typeface="Calibri"/>
              </a:rPr>
              <a:t>sign</a:t>
            </a:r>
            <a:r>
              <a:rPr sz="1800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C00000"/>
                </a:solidFill>
                <a:latin typeface="Calibri"/>
                <a:cs typeface="Calibri"/>
              </a:rPr>
              <a:t>leptons</a:t>
            </a:r>
            <a:endParaRPr sz="18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sz="1800" dirty="0">
                <a:solidFill>
                  <a:srgbClr val="C00000"/>
                </a:solidFill>
                <a:latin typeface="Calibri"/>
                <a:cs typeface="Calibri"/>
              </a:rPr>
              <a:t>2</a:t>
            </a:r>
            <a:r>
              <a:rPr sz="1800" spc="-6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C00000"/>
                </a:solidFill>
                <a:latin typeface="Calibri"/>
                <a:cs typeface="Calibri"/>
              </a:rPr>
              <a:t>hadronic</a:t>
            </a:r>
            <a:r>
              <a:rPr sz="1800" spc="-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C00000"/>
                </a:solidFill>
                <a:latin typeface="Calibri"/>
                <a:cs typeface="Calibri"/>
              </a:rPr>
              <a:t>jets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8ABDC4CB-8429-ED84-24F0-21B28FBAB978}"/>
              </a:ext>
            </a:extLst>
          </p:cNvPr>
          <p:cNvSpPr txBox="1"/>
          <p:nvPr/>
        </p:nvSpPr>
        <p:spPr>
          <a:xfrm>
            <a:off x="5890916" y="5375724"/>
            <a:ext cx="39046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C00000"/>
                </a:solidFill>
                <a:latin typeface="Calibri"/>
                <a:cs typeface="Calibri"/>
              </a:rPr>
              <a:t>Challenge:</a:t>
            </a:r>
            <a:r>
              <a:rPr sz="1800" spc="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C00000"/>
                </a:solidFill>
                <a:latin typeface="Calibri"/>
                <a:cs typeface="Calibri"/>
              </a:rPr>
              <a:t>two</a:t>
            </a:r>
            <a:r>
              <a:rPr sz="1800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C00000"/>
                </a:solidFill>
                <a:latin typeface="Calibri"/>
                <a:cs typeface="Calibri"/>
              </a:rPr>
              <a:t>neutrinos</a:t>
            </a:r>
            <a:r>
              <a:rPr sz="1800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C00000"/>
                </a:solidFill>
                <a:latin typeface="Calibri"/>
                <a:cs typeface="Calibri"/>
              </a:rPr>
              <a:t>in</a:t>
            </a:r>
            <a:r>
              <a:rPr sz="1800" spc="-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C00000"/>
                </a:solidFill>
                <a:latin typeface="Calibri"/>
                <a:cs typeface="Calibri"/>
              </a:rPr>
              <a:t>the</a:t>
            </a:r>
            <a:r>
              <a:rPr sz="1800" spc="-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C00000"/>
                </a:solidFill>
                <a:latin typeface="Calibri"/>
                <a:cs typeface="Calibri"/>
              </a:rPr>
              <a:t>final</a:t>
            </a:r>
            <a:r>
              <a:rPr sz="1800" spc="-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C00000"/>
                </a:solidFill>
                <a:latin typeface="Calibri"/>
                <a:cs typeface="Calibri"/>
              </a:rPr>
              <a:t>state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2" name="object 17">
            <a:extLst>
              <a:ext uri="{FF2B5EF4-FFF2-40B4-BE49-F238E27FC236}">
                <a16:creationId xmlns:a16="http://schemas.microsoft.com/office/drawing/2014/main" id="{A15E3C39-D1EF-3074-4AD1-B0A9D80438C7}"/>
              </a:ext>
            </a:extLst>
          </p:cNvPr>
          <p:cNvGrpSpPr/>
          <p:nvPr/>
        </p:nvGrpSpPr>
        <p:grpSpPr>
          <a:xfrm>
            <a:off x="3468327" y="4614639"/>
            <a:ext cx="2466975" cy="1370965"/>
            <a:chOff x="1462849" y="4691888"/>
            <a:chExt cx="2466975" cy="1370965"/>
          </a:xfrm>
        </p:grpSpPr>
        <p:pic>
          <p:nvPicPr>
            <p:cNvPr id="23" name="object 18">
              <a:extLst>
                <a:ext uri="{FF2B5EF4-FFF2-40B4-BE49-F238E27FC236}">
                  <a16:creationId xmlns:a16="http://schemas.microsoft.com/office/drawing/2014/main" id="{32E43B49-FC3C-A890-A652-034ECB12AA2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94431" y="5315712"/>
              <a:ext cx="426719" cy="746760"/>
            </a:xfrm>
            <a:prstGeom prst="rect">
              <a:avLst/>
            </a:prstGeom>
          </p:spPr>
        </p:pic>
        <p:sp>
          <p:nvSpPr>
            <p:cNvPr id="24" name="object 19">
              <a:extLst>
                <a:ext uri="{FF2B5EF4-FFF2-40B4-BE49-F238E27FC236}">
                  <a16:creationId xmlns:a16="http://schemas.microsoft.com/office/drawing/2014/main" id="{416E8544-527E-0AFF-3EA6-4D59DDCF1567}"/>
                </a:ext>
              </a:extLst>
            </p:cNvPr>
            <p:cNvSpPr/>
            <p:nvPr/>
          </p:nvSpPr>
          <p:spPr>
            <a:xfrm>
              <a:off x="2942844" y="4691887"/>
              <a:ext cx="986790" cy="826135"/>
            </a:xfrm>
            <a:custGeom>
              <a:avLst/>
              <a:gdLst/>
              <a:ahLst/>
              <a:cxnLst/>
              <a:rect l="l" t="t" r="r" b="b"/>
              <a:pathLst>
                <a:path w="986789" h="826135">
                  <a:moveTo>
                    <a:pt x="983234" y="80137"/>
                  </a:moveTo>
                  <a:lnTo>
                    <a:pt x="76403" y="31800"/>
                  </a:lnTo>
                  <a:lnTo>
                    <a:pt x="76441" y="31115"/>
                  </a:lnTo>
                  <a:lnTo>
                    <a:pt x="78105" y="0"/>
                  </a:lnTo>
                  <a:lnTo>
                    <a:pt x="0" y="34036"/>
                  </a:lnTo>
                  <a:lnTo>
                    <a:pt x="74041" y="76200"/>
                  </a:lnTo>
                  <a:lnTo>
                    <a:pt x="75730" y="44488"/>
                  </a:lnTo>
                  <a:lnTo>
                    <a:pt x="75946" y="40347"/>
                  </a:lnTo>
                  <a:lnTo>
                    <a:pt x="75768" y="43815"/>
                  </a:lnTo>
                  <a:lnTo>
                    <a:pt x="75730" y="44488"/>
                  </a:lnTo>
                  <a:lnTo>
                    <a:pt x="982472" y="92837"/>
                  </a:lnTo>
                  <a:lnTo>
                    <a:pt x="983234" y="80137"/>
                  </a:lnTo>
                  <a:close/>
                </a:path>
                <a:path w="986789" h="826135">
                  <a:moveTo>
                    <a:pt x="986536" y="109220"/>
                  </a:moveTo>
                  <a:lnTo>
                    <a:pt x="979043" y="99060"/>
                  </a:lnTo>
                  <a:lnTo>
                    <a:pt x="57607" y="775449"/>
                  </a:lnTo>
                  <a:lnTo>
                    <a:pt x="38862" y="749935"/>
                  </a:lnTo>
                  <a:lnTo>
                    <a:pt x="0" y="825754"/>
                  </a:lnTo>
                  <a:lnTo>
                    <a:pt x="83947" y="811276"/>
                  </a:lnTo>
                  <a:lnTo>
                    <a:pt x="70688" y="793242"/>
                  </a:lnTo>
                  <a:lnTo>
                    <a:pt x="65176" y="785761"/>
                  </a:lnTo>
                  <a:lnTo>
                    <a:pt x="986536" y="109220"/>
                  </a:lnTo>
                  <a:close/>
                </a:path>
              </a:pathLst>
            </a:custGeom>
            <a:solidFill>
              <a:srgbClr val="497D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0">
              <a:extLst>
                <a:ext uri="{FF2B5EF4-FFF2-40B4-BE49-F238E27FC236}">
                  <a16:creationId xmlns:a16="http://schemas.microsoft.com/office/drawing/2014/main" id="{DF43AB0D-FF36-EA13-7C5C-D12279B5FA8E}"/>
                </a:ext>
              </a:extLst>
            </p:cNvPr>
            <p:cNvSpPr/>
            <p:nvPr/>
          </p:nvSpPr>
          <p:spPr>
            <a:xfrm>
              <a:off x="1475231" y="4776216"/>
              <a:ext cx="289560" cy="238125"/>
            </a:xfrm>
            <a:custGeom>
              <a:avLst/>
              <a:gdLst/>
              <a:ahLst/>
              <a:cxnLst/>
              <a:rect l="l" t="t" r="r" b="b"/>
              <a:pathLst>
                <a:path w="289560" h="238125">
                  <a:moveTo>
                    <a:pt x="289560" y="0"/>
                  </a:moveTo>
                  <a:lnTo>
                    <a:pt x="0" y="0"/>
                  </a:lnTo>
                  <a:lnTo>
                    <a:pt x="0" y="237743"/>
                  </a:lnTo>
                  <a:lnTo>
                    <a:pt x="289560" y="237743"/>
                  </a:lnTo>
                  <a:lnTo>
                    <a:pt x="2895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1">
              <a:extLst>
                <a:ext uri="{FF2B5EF4-FFF2-40B4-BE49-F238E27FC236}">
                  <a16:creationId xmlns:a16="http://schemas.microsoft.com/office/drawing/2014/main" id="{1FA1910C-EC6D-A932-4BB7-776BC29F6C08}"/>
                </a:ext>
              </a:extLst>
            </p:cNvPr>
            <p:cNvSpPr/>
            <p:nvPr/>
          </p:nvSpPr>
          <p:spPr>
            <a:xfrm>
              <a:off x="1475231" y="4776216"/>
              <a:ext cx="289560" cy="238125"/>
            </a:xfrm>
            <a:custGeom>
              <a:avLst/>
              <a:gdLst/>
              <a:ahLst/>
              <a:cxnLst/>
              <a:rect l="l" t="t" r="r" b="b"/>
              <a:pathLst>
                <a:path w="289560" h="238125">
                  <a:moveTo>
                    <a:pt x="0" y="237743"/>
                  </a:moveTo>
                  <a:lnTo>
                    <a:pt x="289560" y="237743"/>
                  </a:lnTo>
                  <a:lnTo>
                    <a:pt x="289560" y="0"/>
                  </a:lnTo>
                  <a:lnTo>
                    <a:pt x="0" y="0"/>
                  </a:lnTo>
                  <a:lnTo>
                    <a:pt x="0" y="237743"/>
                  </a:lnTo>
                  <a:close/>
                </a:path>
              </a:pathLst>
            </a:custGeom>
            <a:ln w="2438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22">
              <a:extLst>
                <a:ext uri="{FF2B5EF4-FFF2-40B4-BE49-F238E27FC236}">
                  <a16:creationId xmlns:a16="http://schemas.microsoft.com/office/drawing/2014/main" id="{2C933491-4471-0109-C6F2-D5F8F52A7A21}"/>
                </a:ext>
              </a:extLst>
            </p:cNvPr>
            <p:cNvSpPr/>
            <p:nvPr/>
          </p:nvSpPr>
          <p:spPr>
            <a:xfrm>
              <a:off x="1764791" y="4867656"/>
              <a:ext cx="457200" cy="216535"/>
            </a:xfrm>
            <a:custGeom>
              <a:avLst/>
              <a:gdLst/>
              <a:ahLst/>
              <a:cxnLst/>
              <a:rect l="l" t="t" r="r" b="b"/>
              <a:pathLst>
                <a:path w="457200" h="216535">
                  <a:moveTo>
                    <a:pt x="457200" y="0"/>
                  </a:moveTo>
                  <a:lnTo>
                    <a:pt x="0" y="0"/>
                  </a:lnTo>
                  <a:lnTo>
                    <a:pt x="0" y="216408"/>
                  </a:lnTo>
                  <a:lnTo>
                    <a:pt x="457200" y="216408"/>
                  </a:lnTo>
                  <a:lnTo>
                    <a:pt x="457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23">
              <a:extLst>
                <a:ext uri="{FF2B5EF4-FFF2-40B4-BE49-F238E27FC236}">
                  <a16:creationId xmlns:a16="http://schemas.microsoft.com/office/drawing/2014/main" id="{7AF0B202-5DA4-20E6-B42D-18D3C6E5DED1}"/>
                </a:ext>
              </a:extLst>
            </p:cNvPr>
            <p:cNvSpPr/>
            <p:nvPr/>
          </p:nvSpPr>
          <p:spPr>
            <a:xfrm>
              <a:off x="1764791" y="4867656"/>
              <a:ext cx="457200" cy="216535"/>
            </a:xfrm>
            <a:custGeom>
              <a:avLst/>
              <a:gdLst/>
              <a:ahLst/>
              <a:cxnLst/>
              <a:rect l="l" t="t" r="r" b="b"/>
              <a:pathLst>
                <a:path w="457200" h="216535">
                  <a:moveTo>
                    <a:pt x="0" y="216408"/>
                  </a:moveTo>
                  <a:lnTo>
                    <a:pt x="457200" y="216408"/>
                  </a:lnTo>
                  <a:lnTo>
                    <a:pt x="457200" y="0"/>
                  </a:lnTo>
                  <a:lnTo>
                    <a:pt x="0" y="0"/>
                  </a:lnTo>
                  <a:lnTo>
                    <a:pt x="0" y="216408"/>
                  </a:lnTo>
                  <a:close/>
                </a:path>
              </a:pathLst>
            </a:custGeom>
            <a:ln w="2438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26">
            <a:extLst>
              <a:ext uri="{FF2B5EF4-FFF2-40B4-BE49-F238E27FC236}">
                <a16:creationId xmlns:a16="http://schemas.microsoft.com/office/drawing/2014/main" id="{CB784A30-460F-2CCE-97A4-E4C242634B33}"/>
              </a:ext>
            </a:extLst>
          </p:cNvPr>
          <p:cNvSpPr txBox="1"/>
          <p:nvPr/>
        </p:nvSpPr>
        <p:spPr>
          <a:xfrm>
            <a:off x="3875679" y="4753958"/>
            <a:ext cx="24828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650" spc="-37" baseline="-17676" dirty="0">
                <a:latin typeface="Calibri"/>
                <a:cs typeface="Calibri"/>
              </a:rPr>
              <a:t>W</a:t>
            </a:r>
            <a:r>
              <a:rPr sz="750" spc="-25" dirty="0">
                <a:latin typeface="Calibri"/>
                <a:cs typeface="Calibri"/>
              </a:rPr>
              <a:t>±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35" name="object 27">
            <a:extLst>
              <a:ext uri="{FF2B5EF4-FFF2-40B4-BE49-F238E27FC236}">
                <a16:creationId xmlns:a16="http://schemas.microsoft.com/office/drawing/2014/main" id="{14274F7A-FE43-0DF7-AE9B-966CF150A562}"/>
              </a:ext>
            </a:extLst>
          </p:cNvPr>
          <p:cNvGrpSpPr/>
          <p:nvPr/>
        </p:nvGrpSpPr>
        <p:grpSpPr>
          <a:xfrm>
            <a:off x="3468517" y="5479254"/>
            <a:ext cx="744220" cy="353695"/>
            <a:chOff x="1463039" y="5556503"/>
            <a:chExt cx="744220" cy="353695"/>
          </a:xfrm>
        </p:grpSpPr>
        <p:sp>
          <p:nvSpPr>
            <p:cNvPr id="36" name="object 28">
              <a:extLst>
                <a:ext uri="{FF2B5EF4-FFF2-40B4-BE49-F238E27FC236}">
                  <a16:creationId xmlns:a16="http://schemas.microsoft.com/office/drawing/2014/main" id="{7AF7EAEE-AC59-554D-C826-DE41D7B47F5F}"/>
                </a:ext>
              </a:extLst>
            </p:cNvPr>
            <p:cNvSpPr/>
            <p:nvPr/>
          </p:nvSpPr>
          <p:spPr>
            <a:xfrm>
              <a:off x="1764791" y="5568695"/>
              <a:ext cx="287020" cy="238125"/>
            </a:xfrm>
            <a:custGeom>
              <a:avLst/>
              <a:gdLst/>
              <a:ahLst/>
              <a:cxnLst/>
              <a:rect l="l" t="t" r="r" b="b"/>
              <a:pathLst>
                <a:path w="287019" h="238125">
                  <a:moveTo>
                    <a:pt x="286512" y="0"/>
                  </a:moveTo>
                  <a:lnTo>
                    <a:pt x="0" y="0"/>
                  </a:lnTo>
                  <a:lnTo>
                    <a:pt x="0" y="237743"/>
                  </a:lnTo>
                  <a:lnTo>
                    <a:pt x="286512" y="237743"/>
                  </a:lnTo>
                  <a:lnTo>
                    <a:pt x="2865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29">
              <a:extLst>
                <a:ext uri="{FF2B5EF4-FFF2-40B4-BE49-F238E27FC236}">
                  <a16:creationId xmlns:a16="http://schemas.microsoft.com/office/drawing/2014/main" id="{1C0C44DA-8887-306D-44A7-A914B0D0A62E}"/>
                </a:ext>
              </a:extLst>
            </p:cNvPr>
            <p:cNvSpPr/>
            <p:nvPr/>
          </p:nvSpPr>
          <p:spPr>
            <a:xfrm>
              <a:off x="1764791" y="5568695"/>
              <a:ext cx="287020" cy="238125"/>
            </a:xfrm>
            <a:custGeom>
              <a:avLst/>
              <a:gdLst/>
              <a:ahLst/>
              <a:cxnLst/>
              <a:rect l="l" t="t" r="r" b="b"/>
              <a:pathLst>
                <a:path w="287019" h="238125">
                  <a:moveTo>
                    <a:pt x="0" y="237743"/>
                  </a:moveTo>
                  <a:lnTo>
                    <a:pt x="286512" y="237743"/>
                  </a:lnTo>
                  <a:lnTo>
                    <a:pt x="286512" y="0"/>
                  </a:lnTo>
                  <a:lnTo>
                    <a:pt x="0" y="0"/>
                  </a:lnTo>
                  <a:lnTo>
                    <a:pt x="0" y="237743"/>
                  </a:lnTo>
                  <a:close/>
                </a:path>
              </a:pathLst>
            </a:custGeom>
            <a:ln w="2438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0">
              <a:extLst>
                <a:ext uri="{FF2B5EF4-FFF2-40B4-BE49-F238E27FC236}">
                  <a16:creationId xmlns:a16="http://schemas.microsoft.com/office/drawing/2014/main" id="{2CB57471-C892-5D9F-BD24-A1A18AF904F3}"/>
                </a:ext>
              </a:extLst>
            </p:cNvPr>
            <p:cNvSpPr/>
            <p:nvPr/>
          </p:nvSpPr>
          <p:spPr>
            <a:xfrm>
              <a:off x="1475231" y="5660135"/>
              <a:ext cx="289560" cy="238125"/>
            </a:xfrm>
            <a:custGeom>
              <a:avLst/>
              <a:gdLst/>
              <a:ahLst/>
              <a:cxnLst/>
              <a:rect l="l" t="t" r="r" b="b"/>
              <a:pathLst>
                <a:path w="289560" h="238125">
                  <a:moveTo>
                    <a:pt x="289560" y="0"/>
                  </a:moveTo>
                  <a:lnTo>
                    <a:pt x="0" y="0"/>
                  </a:lnTo>
                  <a:lnTo>
                    <a:pt x="0" y="237744"/>
                  </a:lnTo>
                  <a:lnTo>
                    <a:pt x="289560" y="237744"/>
                  </a:lnTo>
                  <a:lnTo>
                    <a:pt x="2895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1">
              <a:extLst>
                <a:ext uri="{FF2B5EF4-FFF2-40B4-BE49-F238E27FC236}">
                  <a16:creationId xmlns:a16="http://schemas.microsoft.com/office/drawing/2014/main" id="{A10F81D2-4F63-6654-39BE-DF97BB1A4F34}"/>
                </a:ext>
              </a:extLst>
            </p:cNvPr>
            <p:cNvSpPr/>
            <p:nvPr/>
          </p:nvSpPr>
          <p:spPr>
            <a:xfrm>
              <a:off x="1475231" y="5660135"/>
              <a:ext cx="289560" cy="238125"/>
            </a:xfrm>
            <a:custGeom>
              <a:avLst/>
              <a:gdLst/>
              <a:ahLst/>
              <a:cxnLst/>
              <a:rect l="l" t="t" r="r" b="b"/>
              <a:pathLst>
                <a:path w="289560" h="238125">
                  <a:moveTo>
                    <a:pt x="0" y="237744"/>
                  </a:moveTo>
                  <a:lnTo>
                    <a:pt x="289560" y="237744"/>
                  </a:lnTo>
                  <a:lnTo>
                    <a:pt x="289560" y="0"/>
                  </a:lnTo>
                  <a:lnTo>
                    <a:pt x="0" y="0"/>
                  </a:lnTo>
                  <a:lnTo>
                    <a:pt x="0" y="237744"/>
                  </a:lnTo>
                  <a:close/>
                </a:path>
              </a:pathLst>
            </a:custGeom>
            <a:ln w="2438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32">
              <a:extLst>
                <a:ext uri="{FF2B5EF4-FFF2-40B4-BE49-F238E27FC236}">
                  <a16:creationId xmlns:a16="http://schemas.microsoft.com/office/drawing/2014/main" id="{4808CDD7-35EA-3520-3EB1-3BE283E5CD48}"/>
                </a:ext>
              </a:extLst>
            </p:cNvPr>
            <p:cNvSpPr/>
            <p:nvPr/>
          </p:nvSpPr>
          <p:spPr>
            <a:xfrm>
              <a:off x="1737359" y="5641847"/>
              <a:ext cx="457200" cy="165100"/>
            </a:xfrm>
            <a:custGeom>
              <a:avLst/>
              <a:gdLst/>
              <a:ahLst/>
              <a:cxnLst/>
              <a:rect l="l" t="t" r="r" b="b"/>
              <a:pathLst>
                <a:path w="457200" h="165100">
                  <a:moveTo>
                    <a:pt x="457200" y="0"/>
                  </a:moveTo>
                  <a:lnTo>
                    <a:pt x="0" y="0"/>
                  </a:lnTo>
                  <a:lnTo>
                    <a:pt x="0" y="164591"/>
                  </a:lnTo>
                  <a:lnTo>
                    <a:pt x="457200" y="164591"/>
                  </a:lnTo>
                  <a:lnTo>
                    <a:pt x="457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33">
              <a:extLst>
                <a:ext uri="{FF2B5EF4-FFF2-40B4-BE49-F238E27FC236}">
                  <a16:creationId xmlns:a16="http://schemas.microsoft.com/office/drawing/2014/main" id="{C5EFFCE0-A596-BC69-F759-8A175058CC34}"/>
                </a:ext>
              </a:extLst>
            </p:cNvPr>
            <p:cNvSpPr/>
            <p:nvPr/>
          </p:nvSpPr>
          <p:spPr>
            <a:xfrm>
              <a:off x="1737359" y="5641847"/>
              <a:ext cx="457200" cy="165100"/>
            </a:xfrm>
            <a:custGeom>
              <a:avLst/>
              <a:gdLst/>
              <a:ahLst/>
              <a:cxnLst/>
              <a:rect l="l" t="t" r="r" b="b"/>
              <a:pathLst>
                <a:path w="457200" h="165100">
                  <a:moveTo>
                    <a:pt x="0" y="164591"/>
                  </a:moveTo>
                  <a:lnTo>
                    <a:pt x="457200" y="164591"/>
                  </a:lnTo>
                  <a:lnTo>
                    <a:pt x="457200" y="0"/>
                  </a:lnTo>
                  <a:lnTo>
                    <a:pt x="0" y="0"/>
                  </a:lnTo>
                  <a:lnTo>
                    <a:pt x="0" y="164591"/>
                  </a:lnTo>
                  <a:close/>
                </a:path>
              </a:pathLst>
            </a:custGeom>
            <a:ln w="243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34">
            <a:extLst>
              <a:ext uri="{FF2B5EF4-FFF2-40B4-BE49-F238E27FC236}">
                <a16:creationId xmlns:a16="http://schemas.microsoft.com/office/drawing/2014/main" id="{B1CD4F1D-B99C-B189-ECDB-A2844CA935E4}"/>
              </a:ext>
            </a:extLst>
          </p:cNvPr>
          <p:cNvSpPr txBox="1"/>
          <p:nvPr/>
        </p:nvSpPr>
        <p:spPr>
          <a:xfrm>
            <a:off x="3770270" y="5573742"/>
            <a:ext cx="429895" cy="155575"/>
          </a:xfrm>
          <a:prstGeom prst="rect">
            <a:avLst/>
          </a:prstGeom>
          <a:ln w="24384">
            <a:solidFill>
              <a:srgbClr val="FFFF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18110">
              <a:lnSpc>
                <a:spcPts val="855"/>
              </a:lnSpc>
            </a:pPr>
            <a:r>
              <a:rPr sz="1650" spc="-37" baseline="-17676" dirty="0">
                <a:latin typeface="Calibri"/>
                <a:cs typeface="Calibri"/>
              </a:rPr>
              <a:t>W</a:t>
            </a:r>
            <a:r>
              <a:rPr sz="750" spc="-25" dirty="0">
                <a:latin typeface="Calibri"/>
                <a:cs typeface="Calibri"/>
              </a:rPr>
              <a:t>±</a:t>
            </a:r>
            <a:endParaRPr sz="750"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le 16">
                <a:extLst>
                  <a:ext uri="{FF2B5EF4-FFF2-40B4-BE49-F238E27FC236}">
                    <a16:creationId xmlns:a16="http://schemas.microsoft.com/office/drawing/2014/main" id="{80A2801F-9CF2-5457-7B40-D17B492F739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92264329"/>
                  </p:ext>
                </p:extLst>
              </p:nvPr>
            </p:nvGraphicFramePr>
            <p:xfrm>
              <a:off x="1835211" y="911211"/>
              <a:ext cx="8128000" cy="265563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613371483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809947366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018677269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86056549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FR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Channel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FR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Final state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𝝈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𝑽𝑽𝒋𝒋</m:t>
                                    </m:r>
                                  </m:sub>
                                  <m:sup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𝑬𝑾</m:t>
                                    </m:r>
                                  </m:sup>
                                </m:sSubSup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(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𝒇𝒃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𝑺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/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5327059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  <a:hlinkClick r:id="rId8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  <a:hlinkClick r:id="rId8"/>
                                      </a:rPr>
                                      <m:t>𝑊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  <a:hlinkClick r:id="rId8"/>
                                      </a:rPr>
                                      <m:t>±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  <a:hlinkClick r:id="rId8"/>
                                  </a:rPr>
                                  <m:t>𝑍</m:t>
                                </m:r>
                              </m:oMath>
                            </m:oMathPara>
                          </a14:m>
                          <a:endParaRPr lang="en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𝑙𝑙𝑙𝑣𝑗𝑗</m:t>
                                </m:r>
                              </m:oMath>
                            </m:oMathPara>
                          </a14:m>
                          <a:endParaRPr lang="en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0.37±0.07</m:t>
                                </m:r>
                              </m:oMath>
                            </m:oMathPara>
                          </a14:m>
                          <a:endParaRPr lang="en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0.30</m:t>
                                </m:r>
                              </m:oMath>
                            </m:oMathPara>
                          </a14:m>
                          <a:endParaRPr lang="en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9694576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  <a:hlinkClick r:id="rId9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  <a:hlinkClick r:id="rId9"/>
                                      </a:rPr>
                                      <m:t>𝑊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  <a:hlinkClick r:id="rId9"/>
                                      </a:rPr>
                                      <m:t>±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  <a:hlinkClick r:id="rId9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  <a:hlinkClick r:id="rId9"/>
                                      </a:rPr>
                                      <m:t>𝑊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  <a:hlinkClick r:id="rId9"/>
                                      </a:rPr>
                                      <m:t>∓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𝑙𝑣𝑙𝑣𝑗𝑗</m:t>
                                </m:r>
                              </m:oMath>
                            </m:oMathPara>
                          </a14:m>
                          <a:endParaRPr lang="en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0.68±0.13</m:t>
                                </m:r>
                              </m:oMath>
                            </m:oMathPara>
                          </a14:m>
                          <a:endParaRPr lang="en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0.13</m:t>
                                </m:r>
                              </m:oMath>
                            </m:oMathPara>
                          </a14:m>
                          <a:endParaRPr lang="en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870715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  <a:hlinkClick r:id="rId1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  <a:hlinkClick r:id="rId10"/>
                                      </a:rPr>
                                      <m:t>𝑊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  <a:hlinkClick r:id="rId10"/>
                                      </a:rPr>
                                      <m:t>±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  <a:hlinkClick r:id="rId1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  <a:hlinkClick r:id="rId10"/>
                                      </a:rPr>
                                      <m:t>𝑊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  <a:hlinkClick r:id="rId10"/>
                                      </a:rPr>
                                      <m:t>±</m:t>
                                    </m:r>
                                  </m:sup>
                                </m:sSup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  <a:hlinkClick r:id="rId1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𝑙𝑣𝑙𝑣𝑗𝑗</m:t>
                                </m:r>
                              </m:oMath>
                            </m:oMathPara>
                          </a14:m>
                          <a:endParaRPr lang="en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0.73±0.07</m:t>
                                </m:r>
                              </m:oMath>
                            </m:oMathPara>
                          </a14:m>
                          <a:endParaRPr lang="en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9.80</m:t>
                                </m:r>
                              </m:oMath>
                            </m:oMathPara>
                          </a14:m>
                          <a:endParaRPr lang="en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174976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  <a:hlinkClick r:id="rId11"/>
                                  </a:rPr>
                                  <m:t>𝑍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  <a:hlinkClick r:id="rId11"/>
                                  </a:rPr>
                                  <m:t>𝛾</m:t>
                                </m:r>
                              </m:oMath>
                            </m:oMathPara>
                          </a14:m>
                          <a:endParaRPr lang="en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𝑙𝑙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𝛾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𝑗𝑗</m:t>
                                </m:r>
                              </m:oMath>
                            </m:oMathPara>
                          </a14:m>
                          <a:endParaRPr lang="en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1.80±0.26</m:t>
                                </m:r>
                              </m:oMath>
                            </m:oMathPara>
                          </a14:m>
                          <a:endParaRPr lang="en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1.10</m:t>
                                </m:r>
                              </m:oMath>
                            </m:oMathPara>
                          </a14:m>
                          <a:endParaRPr lang="en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511554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  <a:hlinkClick r:id="rId12"/>
                                  </a:rPr>
                                  <m:t>𝑍𝑍</m:t>
                                </m:r>
                              </m:oMath>
                            </m:oMathPara>
                          </a14:m>
                          <a:endParaRPr lang="en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𝑙𝑙𝑙𝑙𝑗𝑗</m:t>
                                </m:r>
                              </m:oMath>
                            </m:oMathPara>
                          </a14:m>
                          <a:endParaRPr lang="en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0.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21±0.05</m:t>
                                </m:r>
                              </m:oMath>
                            </m:oMathPara>
                          </a14:m>
                          <a:endParaRPr lang="en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0.34</m:t>
                                </m:r>
                              </m:oMath>
                            </m:oMathPara>
                          </a14:m>
                          <a:endParaRPr lang="en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105784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  <a:hlinkClick r:id="rId13"/>
                                  </a:rPr>
                                  <m:t>𝑊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  <a:hlinkClick r:id="rId13"/>
                                  </a:rPr>
                                  <m:t>𝛾</m:t>
                                </m:r>
                              </m:oMath>
                            </m:oMathPara>
                          </a14:m>
                          <a:endParaRPr lang="en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𝑙𝑣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𝛾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𝑗𝑗</m:t>
                                </m:r>
                              </m:oMath>
                            </m:oMathPara>
                          </a14:m>
                          <a:endParaRPr lang="en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3.30±0.63</m:t>
                                </m:r>
                              </m:oMath>
                            </m:oMathPara>
                          </a14:m>
                          <a:endParaRPr lang="en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0.30</m:t>
                                </m:r>
                              </m:oMath>
                            </m:oMathPara>
                          </a14:m>
                          <a:endParaRPr lang="en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4754402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le 16">
                <a:extLst>
                  <a:ext uri="{FF2B5EF4-FFF2-40B4-BE49-F238E27FC236}">
                    <a16:creationId xmlns:a16="http://schemas.microsoft.com/office/drawing/2014/main" id="{80A2801F-9CF2-5457-7B40-D17B492F739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92264329"/>
                  </p:ext>
                </p:extLst>
              </p:nvPr>
            </p:nvGraphicFramePr>
            <p:xfrm>
              <a:off x="1835211" y="911211"/>
              <a:ext cx="8128000" cy="265563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613371483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809947366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018677269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860565495"/>
                        </a:ext>
                      </a:extLst>
                    </a:gridCol>
                  </a:tblGrid>
                  <a:tr h="4199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FR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Channel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FR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Final state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14"/>
                          <a:stretch>
                            <a:fillRect l="-200625" t="-6061" r="-101250" b="-5515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14"/>
                          <a:stretch>
                            <a:fillRect l="-300625" t="-6061" r="-1250" b="-5515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5327059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14"/>
                          <a:stretch>
                            <a:fillRect t="-116667" r="-301875" b="-5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14"/>
                          <a:stretch>
                            <a:fillRect l="-99379" t="-116667" r="-200000" b="-5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14"/>
                          <a:stretch>
                            <a:fillRect l="-200625" t="-116667" r="-101250" b="-5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14"/>
                          <a:stretch>
                            <a:fillRect l="-300625" t="-116667" r="-1250" b="-50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6945769"/>
                      </a:ext>
                    </a:extLst>
                  </a:tr>
                  <a:tr h="381445"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14"/>
                          <a:stretch>
                            <a:fillRect t="-216667" r="-301875" b="-4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14"/>
                          <a:stretch>
                            <a:fillRect l="-99379" t="-216667" r="-200000" b="-4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14"/>
                          <a:stretch>
                            <a:fillRect l="-200625" t="-216667" r="-101250" b="-4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14"/>
                          <a:stretch>
                            <a:fillRect l="-300625" t="-216667" r="-1250" b="-40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870715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14"/>
                          <a:stretch>
                            <a:fillRect t="-327586" r="-301875" b="-3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14"/>
                          <a:stretch>
                            <a:fillRect l="-99379" t="-327586" r="-200000" b="-3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14"/>
                          <a:stretch>
                            <a:fillRect l="-200625" t="-327586" r="-101250" b="-3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14"/>
                          <a:stretch>
                            <a:fillRect l="-300625" t="-327586" r="-1250" b="-3206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74976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14"/>
                          <a:stretch>
                            <a:fillRect t="-427586" r="-301875" b="-2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14"/>
                          <a:stretch>
                            <a:fillRect l="-99379" t="-427586" r="-200000" b="-2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14"/>
                          <a:stretch>
                            <a:fillRect l="-200625" t="-427586" r="-101250" b="-2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14"/>
                          <a:stretch>
                            <a:fillRect l="-300625" t="-427586" r="-1250" b="-2206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511554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14"/>
                          <a:stretch>
                            <a:fillRect t="-510000" r="-301875" b="-1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14"/>
                          <a:stretch>
                            <a:fillRect l="-99379" t="-510000" r="-200000" b="-1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14"/>
                          <a:stretch>
                            <a:fillRect l="-200625" t="-510000" r="-101250" b="-1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14"/>
                          <a:stretch>
                            <a:fillRect l="-300625" t="-510000" r="-1250" b="-11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05784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14"/>
                          <a:stretch>
                            <a:fillRect t="-631034" r="-301875" b="-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14"/>
                          <a:stretch>
                            <a:fillRect l="-99379" t="-631034" r="-200000" b="-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14"/>
                          <a:stretch>
                            <a:fillRect l="-200625" t="-631034" r="-101250" b="-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14"/>
                          <a:stretch>
                            <a:fillRect l="-300625" t="-631034" r="-1250" b="-172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4754402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3" name="object 24">
            <a:extLst>
              <a:ext uri="{FF2B5EF4-FFF2-40B4-BE49-F238E27FC236}">
                <a16:creationId xmlns:a16="http://schemas.microsoft.com/office/drawing/2014/main" id="{248ABE3B-4A1C-E3EF-7846-60B9F63FFD26}"/>
              </a:ext>
            </a:extLst>
          </p:cNvPr>
          <p:cNvSpPr/>
          <p:nvPr/>
        </p:nvSpPr>
        <p:spPr>
          <a:xfrm>
            <a:off x="1826916" y="2071961"/>
            <a:ext cx="8128000" cy="363220"/>
          </a:xfrm>
          <a:custGeom>
            <a:avLst/>
            <a:gdLst/>
            <a:ahLst/>
            <a:cxnLst/>
            <a:rect l="l" t="t" r="r" b="b"/>
            <a:pathLst>
              <a:path w="5398134" h="363219">
                <a:moveTo>
                  <a:pt x="0" y="362712"/>
                </a:moveTo>
                <a:lnTo>
                  <a:pt x="5398008" y="362712"/>
                </a:lnTo>
                <a:lnTo>
                  <a:pt x="5398008" y="0"/>
                </a:lnTo>
                <a:lnTo>
                  <a:pt x="0" y="0"/>
                </a:lnTo>
                <a:lnTo>
                  <a:pt x="0" y="362712"/>
                </a:lnTo>
                <a:close/>
              </a:path>
            </a:pathLst>
          </a:custGeom>
          <a:ln w="24384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290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/>
      <p:bldP spid="34" grpId="0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E92D9-BBB0-83E1-9D17-F527F1629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61F944D8-A0FE-ADE2-0EEC-65944D764444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E53C2258-5A04-805E-C845-38B014745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59BBF72-96F3-58C5-95A4-517E13D6DE96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       Measurement of </a:t>
            </a:r>
            <a:r>
              <a:rPr lang="en-US" sz="2400" b="1" dirty="0" err="1"/>
              <a:t>ssWWjj</a:t>
            </a:r>
            <a:r>
              <a:rPr lang="en-US" sz="2400" b="1" dirty="0"/>
              <a:t>-EW integrated cross section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454BBBF6-75C1-ABA4-E6F0-503EE2115E9B}"/>
              </a:ext>
            </a:extLst>
          </p:cNvPr>
          <p:cNvSpPr/>
          <p:nvPr/>
        </p:nvSpPr>
        <p:spPr>
          <a:xfrm>
            <a:off x="2167003" y="124285"/>
            <a:ext cx="7916449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9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B8421FFB-6429-7DB5-B8F1-682E519E8B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82C1C19E-EDA3-430F-793D-D6C9A2BD77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sp>
        <p:nvSpPr>
          <p:cNvPr id="2" name="Θέση ημερομηνίας 11">
            <a:extLst>
              <a:ext uri="{FF2B5EF4-FFF2-40B4-BE49-F238E27FC236}">
                <a16:creationId xmlns:a16="http://schemas.microsoft.com/office/drawing/2014/main" id="{E8930A16-DC79-2A69-2707-4462F0F171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Studying the Vector Boson Scattering process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B1E2D8B-744E-FEDD-3BF1-02C1B3EBD1BE}"/>
                  </a:ext>
                </a:extLst>
              </p:cNvPr>
              <p:cNvSpPr txBox="1"/>
              <p:nvPr/>
            </p:nvSpPr>
            <p:spPr>
              <a:xfrm>
                <a:off x="5362699" y="2115569"/>
                <a:ext cx="64958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FR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Background-only hypothesis excluded with a 6.5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en-FR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significance!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B1E2D8B-744E-FEDD-3BF1-02C1B3EBD1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2699" y="2115569"/>
                <a:ext cx="6495802" cy="369332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29">
            <a:extLst>
              <a:ext uri="{FF2B5EF4-FFF2-40B4-BE49-F238E27FC236}">
                <a16:creationId xmlns:a16="http://schemas.microsoft.com/office/drawing/2014/main" id="{2C263661-580F-7331-EEA6-8C7B6D9D17C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291024" y="3355538"/>
            <a:ext cx="6681414" cy="624329"/>
          </a:xfrm>
          <a:prstGeom prst="rect">
            <a:avLst/>
          </a:prstGeom>
          <a:ln w="15875">
            <a:solidFill>
              <a:srgbClr val="FF0000"/>
            </a:solidFill>
          </a:ln>
        </p:spPr>
      </p:pic>
      <p:pic>
        <p:nvPicPr>
          <p:cNvPr id="6" name="Picture 5" descr="A graph with numbers and letters&#10;&#10;AI-generated content may be incorrect.">
            <a:extLst>
              <a:ext uri="{FF2B5EF4-FFF2-40B4-BE49-F238E27FC236}">
                <a16:creationId xmlns:a16="http://schemas.microsoft.com/office/drawing/2014/main" id="{05455F6C-7F5A-8E21-5C48-7EFF9DAA8F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47876"/>
            <a:ext cx="5059344" cy="456224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BAC033B-03CA-9B53-8077-36AEE646B999}"/>
              </a:ext>
            </a:extLst>
          </p:cNvPr>
          <p:cNvSpPr/>
          <p:nvPr/>
        </p:nvSpPr>
        <p:spPr>
          <a:xfrm rot="16200000">
            <a:off x="6815591" y="3238500"/>
            <a:ext cx="533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DA5383-7B7D-9F89-17AE-E1F7DDEFEBD2}"/>
              </a:ext>
            </a:extLst>
          </p:cNvPr>
          <p:cNvSpPr txBox="1"/>
          <p:nvPr/>
        </p:nvSpPr>
        <p:spPr>
          <a:xfrm>
            <a:off x="6736652" y="2816750"/>
            <a:ext cx="20451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Highest uncertainty</a:t>
            </a:r>
            <a:endParaRPr lang="en-FR" sz="16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BAF275B-ABA8-DAF0-AE40-9A562C2BDC7A}"/>
              </a:ext>
            </a:extLst>
          </p:cNvPr>
          <p:cNvCxnSpPr>
            <a:cxnSpLocks/>
            <a:stCxn id="8" idx="5"/>
          </p:cNvCxnSpPr>
          <p:nvPr/>
        </p:nvCxnSpPr>
        <p:spPr>
          <a:xfrm flipV="1">
            <a:off x="7405580" y="3099296"/>
            <a:ext cx="288217" cy="4078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hlinkClick r:id="rId7"/>
            <a:extLst>
              <a:ext uri="{FF2B5EF4-FFF2-40B4-BE49-F238E27FC236}">
                <a16:creationId xmlns:a16="http://schemas.microsoft.com/office/drawing/2014/main" id="{6FE474DF-6FF7-7799-3488-35AD9FFFFFC8}"/>
              </a:ext>
            </a:extLst>
          </p:cNvPr>
          <p:cNvSpPr txBox="1"/>
          <p:nvPr/>
        </p:nvSpPr>
        <p:spPr>
          <a:xfrm>
            <a:off x="9982200" y="5973469"/>
            <a:ext cx="2071868" cy="338554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JHEP04(2024)026</a:t>
            </a:r>
            <a:endParaRPr lang="en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43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68964-10A2-0C09-1695-D17691BA9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B1BDD1F6-512D-EAEF-3CA5-78C24F7E9F2D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683F752E-2398-0353-FE89-F1C3E3EAE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7E08837-CF30-2691-DD44-C18581710DF0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       EW </a:t>
            </a:r>
            <a:r>
              <a:rPr lang="en-US" sz="2400" b="1" dirty="0" err="1"/>
              <a:t>ssWWjj</a:t>
            </a:r>
            <a:r>
              <a:rPr lang="en-US" sz="2400" b="1" dirty="0"/>
              <a:t> Differential Cross Section measurements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0B09D2DA-F2AC-3BB4-CA3D-8618255EF9BE}"/>
              </a:ext>
            </a:extLst>
          </p:cNvPr>
          <p:cNvSpPr/>
          <p:nvPr/>
        </p:nvSpPr>
        <p:spPr>
          <a:xfrm>
            <a:off x="2005445" y="124285"/>
            <a:ext cx="8198428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9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6B039112-74DA-99C8-D815-DA9887BABC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E7248F43-9CAD-9B82-64CE-37315BE614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sp>
        <p:nvSpPr>
          <p:cNvPr id="2" name="Θέση ημερομηνίας 11">
            <a:extLst>
              <a:ext uri="{FF2B5EF4-FFF2-40B4-BE49-F238E27FC236}">
                <a16:creationId xmlns:a16="http://schemas.microsoft.com/office/drawing/2014/main" id="{327DFE95-4A63-D4D8-849F-8AB1F923E7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Studying the Vector Boson Scattering process </a:t>
            </a:r>
          </a:p>
        </p:txBody>
      </p:sp>
      <p:pic>
        <p:nvPicPr>
          <p:cNvPr id="6" name="Picture 5" descr="A graph of data and numbers&#10;&#10;AI-generated content may be incorrect.">
            <a:extLst>
              <a:ext uri="{FF2B5EF4-FFF2-40B4-BE49-F238E27FC236}">
                <a16:creationId xmlns:a16="http://schemas.microsoft.com/office/drawing/2014/main" id="{FA219E62-24BE-9C42-C567-24DFFFDFF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853" y="941939"/>
            <a:ext cx="4913981" cy="4597679"/>
          </a:xfrm>
          <a:prstGeom prst="rect">
            <a:avLst/>
          </a:prstGeom>
        </p:spPr>
      </p:pic>
      <p:pic>
        <p:nvPicPr>
          <p:cNvPr id="8" name="Picture 7" descr="A graph of data with numbers and letters&#10;&#10;AI-generated content may be incorrect.">
            <a:extLst>
              <a:ext uri="{FF2B5EF4-FFF2-40B4-BE49-F238E27FC236}">
                <a16:creationId xmlns:a16="http://schemas.microsoft.com/office/drawing/2014/main" id="{3540DF36-33A5-15C8-D991-2E9A2A864A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8471" y="1032852"/>
            <a:ext cx="4644257" cy="4415851"/>
          </a:xfrm>
          <a:prstGeom prst="rect">
            <a:avLst/>
          </a:prstGeom>
        </p:spPr>
      </p:pic>
      <p:pic>
        <p:nvPicPr>
          <p:cNvPr id="11" name="Picture 10" descr="A mathematical equation with numbers and symbols&#10;&#10;AI-generated content may be incorrect.">
            <a:extLst>
              <a:ext uri="{FF2B5EF4-FFF2-40B4-BE49-F238E27FC236}">
                <a16:creationId xmlns:a16="http://schemas.microsoft.com/office/drawing/2014/main" id="{660D12FD-4557-28E7-07E3-73F9235699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8999" y="5242879"/>
            <a:ext cx="2743200" cy="87630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80AB5CEB-9D17-3314-CFED-B7332A213F89}"/>
              </a:ext>
            </a:extLst>
          </p:cNvPr>
          <p:cNvSpPr/>
          <p:nvPr/>
        </p:nvSpPr>
        <p:spPr>
          <a:xfrm>
            <a:off x="4173633" y="5178364"/>
            <a:ext cx="497221" cy="3612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0EC8150-D332-B774-F05C-569ADC0BD654}"/>
              </a:ext>
            </a:extLst>
          </p:cNvPr>
          <p:cNvCxnSpPr>
            <a:cxnSpLocks/>
          </p:cNvCxnSpPr>
          <p:nvPr/>
        </p:nvCxnSpPr>
        <p:spPr>
          <a:xfrm>
            <a:off x="4502485" y="5566975"/>
            <a:ext cx="324158" cy="3490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D9DC243-8806-61F6-E90F-5BDCEA5C6F46}"/>
              </a:ext>
            </a:extLst>
          </p:cNvPr>
          <p:cNvSpPr txBox="1"/>
          <p:nvPr/>
        </p:nvSpPr>
        <p:spPr>
          <a:xfrm>
            <a:off x="4826643" y="5656802"/>
            <a:ext cx="1609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dirty="0">
                <a:solidFill>
                  <a:srgbClr val="FF0000"/>
                </a:solidFill>
              </a:rPr>
              <a:t>Sensitive to New Physics!</a:t>
            </a:r>
          </a:p>
        </p:txBody>
      </p:sp>
      <p:sp>
        <p:nvSpPr>
          <p:cNvPr id="7" name="TextBox 6">
            <a:hlinkClick r:id="rId7"/>
            <a:extLst>
              <a:ext uri="{FF2B5EF4-FFF2-40B4-BE49-F238E27FC236}">
                <a16:creationId xmlns:a16="http://schemas.microsoft.com/office/drawing/2014/main" id="{ECACF8EC-B595-8000-1E17-FC0D601B50DF}"/>
              </a:ext>
            </a:extLst>
          </p:cNvPr>
          <p:cNvSpPr txBox="1"/>
          <p:nvPr/>
        </p:nvSpPr>
        <p:spPr>
          <a:xfrm>
            <a:off x="62380" y="5867218"/>
            <a:ext cx="2071868" cy="338554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JHEP04(2024)026</a:t>
            </a:r>
            <a:endParaRPr lang="en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51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C124E-7197-52DF-8E7E-99B13C7C0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000D82CA-ED3A-C729-4B12-89A66A5B3B42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5BB50734-810A-B225-9668-C5C799B0C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D4383E5-612B-FDBD-F777-13C77F406918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Polarization States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975C6761-0B4A-122C-B92C-35479214DDE2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9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5D3F921D-CB9B-688C-0173-0FD838BEFB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A9F15813-9806-CF52-7CC9-B8D4E387FC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sp>
        <p:nvSpPr>
          <p:cNvPr id="2" name="Θέση ημερομηνίας 11">
            <a:extLst>
              <a:ext uri="{FF2B5EF4-FFF2-40B4-BE49-F238E27FC236}">
                <a16:creationId xmlns:a16="http://schemas.microsoft.com/office/drawing/2014/main" id="{8CD6CBF6-E3CD-FBD1-1D29-28C62D0173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Studying the Vector Boson Scattering process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52C793A-40E7-8FC0-749F-93634F736831}"/>
                  </a:ext>
                </a:extLst>
              </p:cNvPr>
              <p:cNvSpPr txBox="1"/>
              <p:nvPr/>
            </p:nvSpPr>
            <p:spPr>
              <a:xfrm>
                <a:off x="2870432" y="1428215"/>
                <a:ext cx="1281567" cy="3739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±</m:t>
                          </m:r>
                        </m:sup>
                      </m:sSup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±</m:t>
                          </m:r>
                        </m:sup>
                      </m:sSup>
                    </m:oMath>
                  </m:oMathPara>
                </a14:m>
                <a:endParaRPr lang="en-FR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52C793A-40E7-8FC0-749F-93634F7368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0432" y="1428215"/>
                <a:ext cx="1281567" cy="373949"/>
              </a:xfrm>
              <a:prstGeom prst="rect">
                <a:avLst/>
              </a:prstGeom>
              <a:blipFill>
                <a:blip r:embed="rId4"/>
                <a:stretch>
                  <a:fillRect t="-6452" b="-3226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857DB47-BC78-86BF-45B6-302C69A72B94}"/>
              </a:ext>
            </a:extLst>
          </p:cNvPr>
          <p:cNvCxnSpPr>
            <a:cxnSpLocks/>
          </p:cNvCxnSpPr>
          <p:nvPr/>
        </p:nvCxnSpPr>
        <p:spPr>
          <a:xfrm flipV="1">
            <a:off x="4144115" y="1064733"/>
            <a:ext cx="930199" cy="5422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FC8877D-7F90-9811-6638-EE3E77C16E52}"/>
              </a:ext>
            </a:extLst>
          </p:cNvPr>
          <p:cNvCxnSpPr>
            <a:cxnSpLocks/>
          </p:cNvCxnSpPr>
          <p:nvPr/>
        </p:nvCxnSpPr>
        <p:spPr>
          <a:xfrm>
            <a:off x="4159881" y="1605554"/>
            <a:ext cx="91443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2560A14-748D-DFB0-F951-A6E0F27DAC99}"/>
              </a:ext>
            </a:extLst>
          </p:cNvPr>
          <p:cNvCxnSpPr>
            <a:cxnSpLocks/>
          </p:cNvCxnSpPr>
          <p:nvPr/>
        </p:nvCxnSpPr>
        <p:spPr>
          <a:xfrm>
            <a:off x="4151997" y="1599715"/>
            <a:ext cx="914433" cy="5763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44C1D58-B0F3-97B2-293A-8566E27F212F}"/>
                  </a:ext>
                </a:extLst>
              </p:cNvPr>
              <p:cNvSpPr txBox="1"/>
              <p:nvPr/>
            </p:nvSpPr>
            <p:spPr>
              <a:xfrm>
                <a:off x="5166282" y="864774"/>
                <a:ext cx="1587062" cy="399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bSup>
                    <m:sSubSup>
                      <m:sSubSupPr>
                        <m:ctrlPr>
                          <a:rPr lang="en-US" b="0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bSup>
                  </m:oMath>
                </a14:m>
                <a:r>
                  <a:rPr lang="en-FR" dirty="0">
                    <a:solidFill>
                      <a:schemeClr val="tx2">
                        <a:lumMod val="50000"/>
                        <a:lumOff val="50000"/>
                      </a:schemeClr>
                    </a:solidFill>
                  </a:rPr>
                  <a:t> (61%)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44C1D58-B0F3-97B2-293A-8566E27F21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6282" y="864774"/>
                <a:ext cx="1587062" cy="399918"/>
              </a:xfrm>
              <a:prstGeom prst="rect">
                <a:avLst/>
              </a:prstGeom>
              <a:blipFill>
                <a:blip r:embed="rId5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A01B2FD-62E9-F90D-8F8E-E59379454952}"/>
                  </a:ext>
                </a:extLst>
              </p:cNvPr>
              <p:cNvSpPr txBox="1"/>
              <p:nvPr/>
            </p:nvSpPr>
            <p:spPr>
              <a:xfrm>
                <a:off x="5166282" y="1415230"/>
                <a:ext cx="1587062" cy="399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bSup>
                    <m:sSubSup>
                      <m:sSubSup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bSup>
                  </m:oMath>
                </a14:m>
                <a:r>
                  <a:rPr lang="en-FR" dirty="0">
                    <a:solidFill>
                      <a:srgbClr val="FF0000"/>
                    </a:solidFill>
                  </a:rPr>
                  <a:t> (29%)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A01B2FD-62E9-F90D-8F8E-E593794549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6282" y="1415230"/>
                <a:ext cx="1587062" cy="399918"/>
              </a:xfrm>
              <a:prstGeom prst="rect">
                <a:avLst/>
              </a:prstGeom>
              <a:blipFill>
                <a:blip r:embed="rId6"/>
                <a:stretch>
                  <a:fillRect b="-21212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B63FB0C-391F-E6B0-4451-A84056C4DAFF}"/>
                  </a:ext>
                </a:extLst>
              </p:cNvPr>
              <p:cNvSpPr txBox="1"/>
              <p:nvPr/>
            </p:nvSpPr>
            <p:spPr>
              <a:xfrm>
                <a:off x="5166282" y="1971390"/>
                <a:ext cx="1587062" cy="399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bSup>
                    <m:sSubSup>
                      <m:sSubSup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bSup>
                  </m:oMath>
                </a14:m>
                <a:r>
                  <a:rPr lang="en-FR" dirty="0">
                    <a:solidFill>
                      <a:srgbClr val="00B050"/>
                    </a:solidFill>
                  </a:rPr>
                  <a:t> (10%)</a:t>
                </a:r>
                <a:endParaRPr lang="en-FR" dirty="0">
                  <a:solidFill>
                    <a:schemeClr val="tx2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B63FB0C-391F-E6B0-4451-A84056C4DA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6282" y="1971390"/>
                <a:ext cx="1587062" cy="399918"/>
              </a:xfrm>
              <a:prstGeom prst="rect">
                <a:avLst/>
              </a:prstGeom>
              <a:blipFill>
                <a:blip r:embed="rId7"/>
                <a:stretch>
                  <a:fillRect b="-21875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ight Brace 20">
            <a:extLst>
              <a:ext uri="{FF2B5EF4-FFF2-40B4-BE49-F238E27FC236}">
                <a16:creationId xmlns:a16="http://schemas.microsoft.com/office/drawing/2014/main" id="{CD289570-92D0-AE46-D6CB-35B2CDEF4CDF}"/>
              </a:ext>
            </a:extLst>
          </p:cNvPr>
          <p:cNvSpPr/>
          <p:nvPr/>
        </p:nvSpPr>
        <p:spPr>
          <a:xfrm>
            <a:off x="6842234" y="1599715"/>
            <a:ext cx="220718" cy="57639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85220F2-E9B2-15EE-FC69-5F612C9A2DE2}"/>
                  </a:ext>
                </a:extLst>
              </p:cNvPr>
              <p:cNvSpPr txBox="1"/>
              <p:nvPr/>
            </p:nvSpPr>
            <p:spPr>
              <a:xfrm>
                <a:off x="7086880" y="1669374"/>
                <a:ext cx="1668238" cy="399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bSup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FR" dirty="0">
                    <a:solidFill>
                      <a:srgbClr val="C00000"/>
                    </a:solidFill>
                  </a:rPr>
                  <a:t> (39%)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85220F2-E9B2-15EE-FC69-5F612C9A2D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880" y="1669374"/>
                <a:ext cx="1668238" cy="399918"/>
              </a:xfrm>
              <a:prstGeom prst="rect">
                <a:avLst/>
              </a:prstGeom>
              <a:blipFill>
                <a:blip r:embed="rId8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 descr="A graph of a function&#10;&#10;AI-generated content may be incorrect.">
            <a:extLst>
              <a:ext uri="{FF2B5EF4-FFF2-40B4-BE49-F238E27FC236}">
                <a16:creationId xmlns:a16="http://schemas.microsoft.com/office/drawing/2014/main" id="{07EF3D88-BBAE-A57B-0F81-613FAA46825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940"/>
          <a:stretch/>
        </p:blipFill>
        <p:spPr>
          <a:xfrm>
            <a:off x="757759" y="2402306"/>
            <a:ext cx="10676478" cy="38653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44EE46-EC08-233B-73B1-93C4AAB33A1F}"/>
              </a:ext>
            </a:extLst>
          </p:cNvPr>
          <p:cNvSpPr txBox="1"/>
          <p:nvPr/>
        </p:nvSpPr>
        <p:spPr>
          <a:xfrm>
            <a:off x="9550181" y="982066"/>
            <a:ext cx="2419109" cy="338554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FR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arXiv:2503.11317</a:t>
            </a:r>
            <a:endParaRPr lang="en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9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1ED22-F338-1CBB-7792-C34B60D4D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3BE52586-9BE3-E9BF-E293-4A009D92574D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A5CD5CCC-1669-CBAC-F1A0-F405E63A2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304D66D-BA3C-50DC-8731-E0FB7CD3D3DE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Polarization state separation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57C9CA1C-7C24-C1CF-1528-619A756FDF5D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9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7CC4F417-8DE5-FDC1-41D3-56E9473A5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9FBA3FD8-5BB4-E6DF-8C9E-5C1F0E075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sp>
        <p:nvSpPr>
          <p:cNvPr id="2" name="Θέση ημερομηνίας 11">
            <a:extLst>
              <a:ext uri="{FF2B5EF4-FFF2-40B4-BE49-F238E27FC236}">
                <a16:creationId xmlns:a16="http://schemas.microsoft.com/office/drawing/2014/main" id="{23C50624-384D-7B99-0170-E20899E12F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Studying the Vector Boson Scattering process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DA91C0-0DB4-D411-07CA-DDC50C9A62BD}"/>
              </a:ext>
            </a:extLst>
          </p:cNvPr>
          <p:cNvSpPr txBox="1"/>
          <p:nvPr/>
        </p:nvSpPr>
        <p:spPr>
          <a:xfrm>
            <a:off x="7981737" y="1754443"/>
            <a:ext cx="399393" cy="2522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F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A07716-3161-376D-DFAA-0084CC93B0ED}"/>
              </a:ext>
            </a:extLst>
          </p:cNvPr>
          <p:cNvSpPr txBox="1"/>
          <p:nvPr/>
        </p:nvSpPr>
        <p:spPr>
          <a:xfrm>
            <a:off x="2583709" y="1844280"/>
            <a:ext cx="399393" cy="2522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FR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16EDCA-2BB0-346B-2EE9-3630B5DFFD8F}"/>
              </a:ext>
            </a:extLst>
          </p:cNvPr>
          <p:cNvSpPr txBox="1"/>
          <p:nvPr/>
        </p:nvSpPr>
        <p:spPr>
          <a:xfrm>
            <a:off x="3448206" y="4910596"/>
            <a:ext cx="2966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DNNs are trained to separete: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4DEA6AD-BB5F-0591-F9E9-B9D9CA049065}"/>
                  </a:ext>
                </a:extLst>
              </p:cNvPr>
              <p:cNvSpPr txBox="1"/>
              <p:nvPr/>
            </p:nvSpPr>
            <p:spPr>
              <a:xfrm>
                <a:off x="6414675" y="4324313"/>
                <a:ext cx="3409945" cy="15418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jj</m:t>
                    </m:r>
                  </m:oMath>
                </a14:m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-EW vs Background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</m:sup>
                    </m:sSubSup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𝑗𝑗</m:t>
                    </m:r>
                  </m:oMath>
                </a14:m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</m:sup>
                    </m:sSub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𝑊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</m:sup>
                    </m:sSup>
                  </m:oMath>
                </a14:m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</m:sup>
                    </m:sSub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𝑊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</m:sup>
                    </m:sSubSup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𝑗𝑗</m:t>
                    </m:r>
                  </m:oMath>
                </a14:m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4DEA6AD-BB5F-0591-F9E9-B9D9CA0490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4675" y="4324313"/>
                <a:ext cx="3409945" cy="1541897"/>
              </a:xfrm>
              <a:prstGeom prst="rect">
                <a:avLst/>
              </a:prstGeom>
              <a:blipFill>
                <a:blip r:embed="rId5"/>
                <a:stretch>
                  <a:fillRect l="-741" t="-820" b="-4918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 descr="A drawing of a network&#10;&#10;AI-generated content may be incorrect.">
            <a:extLst>
              <a:ext uri="{FF2B5EF4-FFF2-40B4-BE49-F238E27FC236}">
                <a16:creationId xmlns:a16="http://schemas.microsoft.com/office/drawing/2014/main" id="{6218C20E-35A7-64BE-D9B1-81F2A18DB0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3456" y="4203788"/>
            <a:ext cx="1701800" cy="1841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C356CEF-D718-84E9-A117-18EC1A8D359D}"/>
              </a:ext>
            </a:extLst>
          </p:cNvPr>
          <p:cNvSpPr/>
          <p:nvPr/>
        </p:nvSpPr>
        <p:spPr>
          <a:xfrm>
            <a:off x="3125256" y="2503056"/>
            <a:ext cx="1415571" cy="586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79D5AAA-1DCD-E8DD-A3A3-E319879BC9AD}"/>
              </a:ext>
            </a:extLst>
          </p:cNvPr>
          <p:cNvSpPr/>
          <p:nvPr/>
        </p:nvSpPr>
        <p:spPr>
          <a:xfrm>
            <a:off x="3603020" y="3273136"/>
            <a:ext cx="1207971" cy="3064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B81D4CCC-CF77-7A8B-B5F0-8D870C0DEF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1450124"/>
              </p:ext>
            </p:extLst>
          </p:nvPr>
        </p:nvGraphicFramePr>
        <p:xfrm>
          <a:off x="3519138" y="1266267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67340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09275-673A-3489-EED7-175735F95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15A23797-ED19-F0D9-AB3D-5CEC41F12926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35C5359D-0316-18CF-16A7-5F37C0572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3247046-1F66-AA93-8A39-12E955ADD876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Single boson polarization 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171D8915-870E-D510-5FF0-F7328D2573CE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9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760EF80A-6D1D-3F67-B776-153A8F08C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E5C5D349-4A6E-C0D3-A5A6-585B95C15B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sp>
        <p:nvSpPr>
          <p:cNvPr id="2" name="Θέση ημερομηνίας 11">
            <a:extLst>
              <a:ext uri="{FF2B5EF4-FFF2-40B4-BE49-F238E27FC236}">
                <a16:creationId xmlns:a16="http://schemas.microsoft.com/office/drawing/2014/main" id="{8B08306B-52BA-4AF5-CE00-07718249E6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Studying the Vector Boson Scattering process </a:t>
            </a:r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61B587D-2DBE-976A-252A-757F699D84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36"/>
          <a:stretch/>
        </p:blipFill>
        <p:spPr>
          <a:xfrm>
            <a:off x="0" y="5063869"/>
            <a:ext cx="7457243" cy="1231900"/>
          </a:xfrm>
          <a:prstGeom prst="rect">
            <a:avLst/>
          </a:prstGeom>
        </p:spPr>
      </p:pic>
      <p:pic>
        <p:nvPicPr>
          <p:cNvPr id="9" name="Picture 8" descr="A graph with numbers and letters&#10;&#10;AI-generated content may be incorrect.">
            <a:extLst>
              <a:ext uri="{FF2B5EF4-FFF2-40B4-BE49-F238E27FC236}">
                <a16:creationId xmlns:a16="http://schemas.microsoft.com/office/drawing/2014/main" id="{E87A60CD-BCCF-DAF5-FA25-6B1B2784280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016" t="1263" r="300" b="1"/>
          <a:stretch/>
        </p:blipFill>
        <p:spPr>
          <a:xfrm>
            <a:off x="6714636" y="1294230"/>
            <a:ext cx="5257802" cy="37903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E0D1BEA-0E98-6C0A-B20C-6D5C0C01461D}"/>
                  </a:ext>
                </a:extLst>
              </p:cNvPr>
              <p:cNvSpPr txBox="1"/>
              <p:nvPr/>
            </p:nvSpPr>
            <p:spPr>
              <a:xfrm>
                <a:off x="124287" y="2158446"/>
                <a:ext cx="6412437" cy="206191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Evidence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bSup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with a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3.3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𝜎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significance! (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.0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𝜎</m:t>
                    </m:r>
                  </m:oMath>
                </a14:m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expected)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Cross section agreement with the Standard Model prediction!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Dominated by statistical uncertainty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E0D1BEA-0E98-6C0A-B20C-6D5C0C0146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287" y="2158446"/>
                <a:ext cx="6412437" cy="2061911"/>
              </a:xfrm>
              <a:prstGeom prst="rect">
                <a:avLst/>
              </a:prstGeom>
              <a:blipFill>
                <a:blip r:embed="rId6"/>
                <a:stretch>
                  <a:fillRect l="-592" b="-3049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2FEF44EA-221E-3216-4C53-1D480843E986}"/>
              </a:ext>
            </a:extLst>
          </p:cNvPr>
          <p:cNvSpPr/>
          <p:nvPr/>
        </p:nvSpPr>
        <p:spPr>
          <a:xfrm>
            <a:off x="9144000" y="1258733"/>
            <a:ext cx="2828438" cy="1065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CD6C2B-C62C-D806-3DC1-E3D91521E66C}"/>
              </a:ext>
            </a:extLst>
          </p:cNvPr>
          <p:cNvSpPr txBox="1"/>
          <p:nvPr/>
        </p:nvSpPr>
        <p:spPr>
          <a:xfrm>
            <a:off x="9124626" y="5601837"/>
            <a:ext cx="2419109" cy="338554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FR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arXiv:2503.11317</a:t>
            </a:r>
            <a:endParaRPr lang="en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1B6F7DD-934D-D879-3482-D8049F7E7CA9}"/>
                  </a:ext>
                </a:extLst>
              </p:cNvPr>
              <p:cNvSpPr txBox="1"/>
              <p:nvPr/>
            </p:nvSpPr>
            <p:spPr>
              <a:xfrm>
                <a:off x="2987040" y="5307528"/>
                <a:ext cx="11734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±30%</m:t>
                      </m:r>
                    </m:oMath>
                  </m:oMathPara>
                </a14:m>
                <a:endParaRPr lang="en-FR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1B6F7DD-934D-D879-3482-D8049F7E7C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7040" y="5307528"/>
                <a:ext cx="1173480" cy="369332"/>
              </a:xfrm>
              <a:prstGeom prst="rect">
                <a:avLst/>
              </a:prstGeom>
              <a:blipFill>
                <a:blip r:embed="rId8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239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EFB0E9-75BB-14CB-492B-312246346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038F373B-2B33-E01E-5916-5A66B75274B9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89F0AEDB-A4AF-57CA-DF61-74EDBF8C7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FB8B497-24D0-0F95-B9F0-42630D1BC71B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Double boson polarization 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172B7269-D31C-71CD-4452-F5FBE1E40D14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9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232AF9C4-1C6C-7BE5-E8ED-88216B4BA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5CE87F44-16B4-9E35-F3A0-38CF62180D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sp>
        <p:nvSpPr>
          <p:cNvPr id="2" name="Θέση ημερομηνίας 11">
            <a:extLst>
              <a:ext uri="{FF2B5EF4-FFF2-40B4-BE49-F238E27FC236}">
                <a16:creationId xmlns:a16="http://schemas.microsoft.com/office/drawing/2014/main" id="{673FBBF2-A29F-A287-B6E8-0DF26C364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Studying the Vector Boson Scattering process </a:t>
            </a:r>
          </a:p>
        </p:txBody>
      </p:sp>
      <p:cxnSp>
        <p:nvCxnSpPr>
          <p:cNvPr id="3" name="Ευθεία γραμμή σύνδεσης 9">
            <a:extLst>
              <a:ext uri="{FF2B5EF4-FFF2-40B4-BE49-F238E27FC236}">
                <a16:creationId xmlns:a16="http://schemas.microsoft.com/office/drawing/2014/main" id="{D31710E2-E20E-48E5-9A55-6698016C6A00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51122C6-46A6-3901-D9F2-7DFC05363B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747" t="2435" r="829"/>
          <a:stretch/>
        </p:blipFill>
        <p:spPr>
          <a:xfrm>
            <a:off x="6977574" y="1485589"/>
            <a:ext cx="4994863" cy="359898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C2B75A6-0763-4E6F-A15E-66F5B06B6A7F}"/>
                  </a:ext>
                </a:extLst>
              </p:cNvPr>
              <p:cNvSpPr txBox="1"/>
              <p:nvPr/>
            </p:nvSpPr>
            <p:spPr>
              <a:xfrm>
                <a:off x="847288" y="2525836"/>
                <a:ext cx="5051923" cy="1806328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95% CL upper limit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bSup>
                    <m:sSubSup>
                      <m:sSub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bSup>
                  </m:oMath>
                </a14:m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0.45 </m:t>
                    </m:r>
                  </m:oMath>
                </a14:m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fb!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Predicted value: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𝑝𝑟𝑒𝑑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=0.29±0.07 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𝑓𝑏</m:t>
                    </m:r>
                  </m:oMath>
                </a14:m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C2B75A6-0763-4E6F-A15E-66F5B06B6A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288" y="2525836"/>
                <a:ext cx="5051923" cy="1806328"/>
              </a:xfrm>
              <a:prstGeom prst="rect">
                <a:avLst/>
              </a:prstGeom>
              <a:blipFill>
                <a:blip r:embed="rId5"/>
                <a:stretch>
                  <a:fillRect l="-750" b="-2778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26211173-E522-9964-EA53-17C2AE327508}"/>
              </a:ext>
            </a:extLst>
          </p:cNvPr>
          <p:cNvSpPr/>
          <p:nvPr/>
        </p:nvSpPr>
        <p:spPr>
          <a:xfrm>
            <a:off x="9364717" y="1352921"/>
            <a:ext cx="2607720" cy="168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B345D2-989D-7237-DAC6-88986BBBBACA}"/>
              </a:ext>
            </a:extLst>
          </p:cNvPr>
          <p:cNvSpPr txBox="1"/>
          <p:nvPr/>
        </p:nvSpPr>
        <p:spPr>
          <a:xfrm>
            <a:off x="9124626" y="5574662"/>
            <a:ext cx="2419109" cy="338554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FR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arXiv:2503.11317</a:t>
            </a:r>
            <a:endParaRPr lang="en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2993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F8831-C427-2346-AA47-AC7BB6F6F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6D913983-4E13-C5CD-27AA-FCA4C33C9BD7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26B7262C-1951-C310-7691-C67AE6D16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FB9E245-22B8-672D-9A7F-3E14C8F191C0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Conclusions &amp; Prospects 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B98B16D2-ECBE-81B7-BEFC-BAAA3E47C93D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9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C68B3FAF-D5FD-532D-3A99-CC8E5DFFE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07C6A243-872C-5146-1FD4-FAF3D39F3A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sp>
        <p:nvSpPr>
          <p:cNvPr id="2" name="Θέση ημερομηνίας 11">
            <a:extLst>
              <a:ext uri="{FF2B5EF4-FFF2-40B4-BE49-F238E27FC236}">
                <a16:creationId xmlns:a16="http://schemas.microsoft.com/office/drawing/2014/main" id="{F3CD59A2-8124-572B-94A8-A76BB10699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Studying the Vector Boson Scattering process </a:t>
            </a:r>
          </a:p>
        </p:txBody>
      </p:sp>
      <p:cxnSp>
        <p:nvCxnSpPr>
          <p:cNvPr id="3" name="Ευθεία γραμμή σύνδεσης 9">
            <a:extLst>
              <a:ext uri="{FF2B5EF4-FFF2-40B4-BE49-F238E27FC236}">
                <a16:creationId xmlns:a16="http://schemas.microsoft.com/office/drawing/2014/main" id="{419C8F2F-6C9C-626A-43B4-51DFA1EEF1DE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42EC25C9-348C-F4F0-2903-6F1DFEFE7582}"/>
              </a:ext>
            </a:extLst>
          </p:cNvPr>
          <p:cNvSpPr/>
          <p:nvPr/>
        </p:nvSpPr>
        <p:spPr>
          <a:xfrm>
            <a:off x="9364717" y="1352921"/>
            <a:ext cx="2607720" cy="168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D011ED-EA44-2FC0-3836-6A3305411AFA}"/>
              </a:ext>
            </a:extLst>
          </p:cNvPr>
          <p:cNvSpPr txBox="1"/>
          <p:nvPr/>
        </p:nvSpPr>
        <p:spPr>
          <a:xfrm>
            <a:off x="689366" y="1267137"/>
            <a:ext cx="76488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far…</a:t>
            </a:r>
          </a:p>
          <a:p>
            <a:pPr lvl="1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 and studies of all electroweak VBS channels </a:t>
            </a:r>
          </a:p>
          <a:p>
            <a:pPr lvl="1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the moment, no evidence of New Physics but…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AED550-7685-ED25-05DA-5088CB39D334}"/>
              </a:ext>
            </a:extLst>
          </p:cNvPr>
          <p:cNvSpPr txBox="1"/>
          <p:nvPr/>
        </p:nvSpPr>
        <p:spPr>
          <a:xfrm>
            <a:off x="748839" y="3429000"/>
            <a:ext cx="1108401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Run3 and HL-LHC have to offer…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the end of Run3, 2.5× more data will have been acquired </a:t>
            </a:r>
          </a:p>
          <a:p>
            <a:pPr lvl="1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the end of HL-LHC era, there will be a 15× more data will have been acquired</a:t>
            </a:r>
          </a:p>
          <a:p>
            <a:pPr lvl="1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 of rare processes, sensitive to new Physics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Deeper investigation of the electroweak symmetry breaking through double longitudinally polarized bosons</a:t>
            </a:r>
          </a:p>
        </p:txBody>
      </p:sp>
    </p:spTree>
    <p:extLst>
      <p:ext uri="{BB962C8B-B14F-4D97-AF65-F5344CB8AC3E}">
        <p14:creationId xmlns:p14="http://schemas.microsoft.com/office/powerpoint/2010/main" val="42381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AF920-8927-D338-358F-20AC70EA5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16839C5D-FA57-963E-2C05-AD488D986730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5D64A558-D3FD-4BD4-4E85-DAB0DAD03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D29A074-3231-6C38-235B-256403604978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Large Hadron Collider &amp; ATLAS experiment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C02C1C12-2C8B-D856-0269-28DC6C1B8B19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9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DB1B8C2C-33BF-4C4A-1DB1-B77B74516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E158E747-2A71-8C58-EA32-6435B8E041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sp>
        <p:nvSpPr>
          <p:cNvPr id="2" name="Θέση ημερομηνίας 11">
            <a:extLst>
              <a:ext uri="{FF2B5EF4-FFF2-40B4-BE49-F238E27FC236}">
                <a16:creationId xmlns:a16="http://schemas.microsoft.com/office/drawing/2014/main" id="{3D7E6555-4BA7-46DD-7564-DACAB2AEF8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Studying the Vector Boson Scattering process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D58162-D2F8-497D-F008-52913A6E12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1877" y="508075"/>
            <a:ext cx="7635836" cy="4286976"/>
          </a:xfrm>
          <a:prstGeom prst="rect">
            <a:avLst/>
          </a:prstGeom>
        </p:spPr>
      </p:pic>
      <p:pic>
        <p:nvPicPr>
          <p:cNvPr id="12" name="Εικόνα 4" descr="Εικόνα που περιέχει κείμενο, χάρτης, στιγμιότυπο οθόνης, αφίσα&#10;&#10;Περιγραφή που δημιουργήθηκε αυτόματα">
            <a:extLst>
              <a:ext uri="{FF2B5EF4-FFF2-40B4-BE49-F238E27FC236}">
                <a16:creationId xmlns:a16="http://schemas.microsoft.com/office/drawing/2014/main" id="{068C4F73-DB7A-2367-0EBA-DC48404085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6700"/>
            <a:ext cx="4485503" cy="3464032"/>
          </a:xfrm>
          <a:prstGeom prst="rect">
            <a:avLst/>
          </a:prstGeom>
        </p:spPr>
      </p:pic>
      <p:pic>
        <p:nvPicPr>
          <p:cNvPr id="18" name="Picture 17" descr="A diagram of a machine&#10;&#10;AI-generated content may be incorrect.">
            <a:extLst>
              <a:ext uri="{FF2B5EF4-FFF2-40B4-BE49-F238E27FC236}">
                <a16:creationId xmlns:a16="http://schemas.microsoft.com/office/drawing/2014/main" id="{827D2B6D-D849-3ACF-969E-71442B200A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287" y="4410609"/>
            <a:ext cx="2343485" cy="1803105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C2D6E5C-B979-3FDE-27CE-1F8BCBF96919}"/>
              </a:ext>
            </a:extLst>
          </p:cNvPr>
          <p:cNvCxnSpPr>
            <a:cxnSpLocks/>
          </p:cNvCxnSpPr>
          <p:nvPr/>
        </p:nvCxnSpPr>
        <p:spPr>
          <a:xfrm flipH="1">
            <a:off x="2467772" y="3481252"/>
            <a:ext cx="215185" cy="13137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Οβάλ 5">
            <a:extLst>
              <a:ext uri="{FF2B5EF4-FFF2-40B4-BE49-F238E27FC236}">
                <a16:creationId xmlns:a16="http://schemas.microsoft.com/office/drawing/2014/main" id="{0FBBA3E6-B51B-82D9-F4A5-CCD036A5FA56}"/>
              </a:ext>
            </a:extLst>
          </p:cNvPr>
          <p:cNvSpPr/>
          <p:nvPr/>
        </p:nvSpPr>
        <p:spPr>
          <a:xfrm>
            <a:off x="2099297" y="2593780"/>
            <a:ext cx="1167320" cy="84630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6479D37-E0B4-CB60-CCC0-0EF9D6B0A8D8}"/>
              </a:ext>
            </a:extLst>
          </p:cNvPr>
          <p:cNvSpPr/>
          <p:nvPr/>
        </p:nvSpPr>
        <p:spPr>
          <a:xfrm>
            <a:off x="4888457" y="2168609"/>
            <a:ext cx="358346" cy="74329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CE83399-A53F-3E1B-ECE2-17A903D26815}"/>
              </a:ext>
            </a:extLst>
          </p:cNvPr>
          <p:cNvCxnSpPr>
            <a:cxnSpLocks/>
          </p:cNvCxnSpPr>
          <p:nvPr/>
        </p:nvCxnSpPr>
        <p:spPr>
          <a:xfrm flipH="1">
            <a:off x="4567068" y="3036155"/>
            <a:ext cx="535770" cy="19448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55D8DEE-1F1D-F494-D5D8-F74F2AEB2ADB}"/>
              </a:ext>
            </a:extLst>
          </p:cNvPr>
          <p:cNvSpPr txBox="1"/>
          <p:nvPr/>
        </p:nvSpPr>
        <p:spPr>
          <a:xfrm>
            <a:off x="3032444" y="5043563"/>
            <a:ext cx="2866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Higgs boson Discovery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36E6D21-11AF-C665-6B38-37F392E268A5}"/>
              </a:ext>
            </a:extLst>
          </p:cNvPr>
          <p:cNvSpPr/>
          <p:nvPr/>
        </p:nvSpPr>
        <p:spPr>
          <a:xfrm>
            <a:off x="5899211" y="2127488"/>
            <a:ext cx="1302923" cy="932583"/>
          </a:xfrm>
          <a:prstGeom prst="rect">
            <a:avLst/>
          </a:pr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>
              <a:solidFill>
                <a:srgbClr val="7030A0"/>
              </a:solidFill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5149939-24F0-6A8C-3E55-05F48DD680D1}"/>
              </a:ext>
            </a:extLst>
          </p:cNvPr>
          <p:cNvCxnSpPr>
            <a:cxnSpLocks/>
          </p:cNvCxnSpPr>
          <p:nvPr/>
        </p:nvCxnSpPr>
        <p:spPr>
          <a:xfrm>
            <a:off x="6851758" y="3077110"/>
            <a:ext cx="463442" cy="1966453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E63656C-CF8A-8818-44AF-93439C4CF722}"/>
              </a:ext>
            </a:extLst>
          </p:cNvPr>
          <p:cNvSpPr txBox="1"/>
          <p:nvPr/>
        </p:nvSpPr>
        <p:spPr>
          <a:xfrm>
            <a:off x="6314303" y="5043563"/>
            <a:ext cx="22962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Observation and precise measurements of rare processes </a:t>
            </a:r>
            <a:endParaRPr lang="en-FR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A286691-9AFF-5169-C9C7-C3312E026529}"/>
              </a:ext>
            </a:extLst>
          </p:cNvPr>
          <p:cNvSpPr/>
          <p:nvPr/>
        </p:nvSpPr>
        <p:spPr>
          <a:xfrm>
            <a:off x="8299592" y="1952369"/>
            <a:ext cx="3672846" cy="1142122"/>
          </a:xfrm>
          <a:prstGeom prst="rect">
            <a:avLst/>
          </a:pr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>
              <a:solidFill>
                <a:srgbClr val="7030A0"/>
              </a:solidFill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CE2A3320-8B11-22E6-9E4B-A15ED7CE027C}"/>
              </a:ext>
            </a:extLst>
          </p:cNvPr>
          <p:cNvCxnSpPr>
            <a:cxnSpLocks/>
          </p:cNvCxnSpPr>
          <p:nvPr/>
        </p:nvCxnSpPr>
        <p:spPr>
          <a:xfrm>
            <a:off x="9795169" y="3104043"/>
            <a:ext cx="340846" cy="1691008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936DFA7-50DF-D130-9187-B997EED89EEE}"/>
              </a:ext>
            </a:extLst>
          </p:cNvPr>
          <p:cNvSpPr txBox="1"/>
          <p:nvPr/>
        </p:nvSpPr>
        <p:spPr>
          <a:xfrm>
            <a:off x="9159556" y="4850496"/>
            <a:ext cx="22962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Deeper understanding of the existing processes &amp; exploration of New Physics</a:t>
            </a:r>
          </a:p>
        </p:txBody>
      </p:sp>
    </p:spTree>
    <p:extLst>
      <p:ext uri="{BB962C8B-B14F-4D97-AF65-F5344CB8AC3E}">
        <p14:creationId xmlns:p14="http://schemas.microsoft.com/office/powerpoint/2010/main" val="170966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2" grpId="0"/>
      <p:bldP spid="33" grpId="0" animBg="1"/>
      <p:bldP spid="37" grpId="0"/>
      <p:bldP spid="39" grpId="0" animBg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C9BA1-3854-25E1-3234-441F206E9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4911A79A-7DE7-171F-71EC-424AC091763A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304A1424-0FA6-A0F3-BA17-A400835CE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Θέση ημερομηνίας 11">
            <a:extLst>
              <a:ext uri="{FF2B5EF4-FFF2-40B4-BE49-F238E27FC236}">
                <a16:creationId xmlns:a16="http://schemas.microsoft.com/office/drawing/2014/main" id="{45D88EAC-A47D-52B3-02D4-B8B0C076B8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Studying the Vector Boson Scattering process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90C66A-9198-D87F-856B-73DD7D048B1D}"/>
              </a:ext>
            </a:extLst>
          </p:cNvPr>
          <p:cNvSpPr txBox="1"/>
          <p:nvPr/>
        </p:nvSpPr>
        <p:spPr>
          <a:xfrm>
            <a:off x="996274" y="2763773"/>
            <a:ext cx="10199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THANKS FOR YOU ATTENTION!</a:t>
            </a:r>
            <a:endParaRPr lang="el-GR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3046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6A43EC-7870-D747-D786-CD194C741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5C87BD4F-8D88-BEE7-525A-F410BEA2B217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0CD13763-753B-EF9D-2141-5D015B1A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B7D151-1CCD-1C19-F500-93726C3886C4}"/>
              </a:ext>
            </a:extLst>
          </p:cNvPr>
          <p:cNvSpPr txBox="1"/>
          <p:nvPr/>
        </p:nvSpPr>
        <p:spPr>
          <a:xfrm>
            <a:off x="996274" y="2763773"/>
            <a:ext cx="10199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Backup Slides</a:t>
            </a:r>
            <a:endParaRPr lang="el-GR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Θέση ημερομηνίας 11">
            <a:extLst>
              <a:ext uri="{FF2B5EF4-FFF2-40B4-BE49-F238E27FC236}">
                <a16:creationId xmlns:a16="http://schemas.microsoft.com/office/drawing/2014/main" id="{8C11BD1C-626B-6F8C-03B3-A740D10C4A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Studying the Vector Boson Scattering process </a:t>
            </a:r>
          </a:p>
        </p:txBody>
      </p:sp>
    </p:spTree>
    <p:extLst>
      <p:ext uri="{BB962C8B-B14F-4D97-AF65-F5344CB8AC3E}">
        <p14:creationId xmlns:p14="http://schemas.microsoft.com/office/powerpoint/2010/main" val="27179251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47D9E3-C664-2EA3-21BA-5F8776A71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E94126F6-F996-CE25-F74A-E26F03C38690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5036C986-EE88-C363-68BA-1F86493EA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444C9F4-A322-018C-2E5D-75D3EB518056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Differential Cross Section measurements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08297540-4412-32E1-BDBF-B6C4C2569C0A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9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425D0AFB-7995-B83B-50E3-81B7B514A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A85E498E-C4BE-A654-2418-80C61824E3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sp>
        <p:nvSpPr>
          <p:cNvPr id="2" name="Θέση ημερομηνίας 11">
            <a:extLst>
              <a:ext uri="{FF2B5EF4-FFF2-40B4-BE49-F238E27FC236}">
                <a16:creationId xmlns:a16="http://schemas.microsoft.com/office/drawing/2014/main" id="{F507770E-BFD8-511C-C2D8-EA250697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Studying the Vector Boson Scattering process </a:t>
            </a:r>
          </a:p>
        </p:txBody>
      </p:sp>
      <p:grpSp>
        <p:nvGrpSpPr>
          <p:cNvPr id="8" name="object 20">
            <a:extLst>
              <a:ext uri="{FF2B5EF4-FFF2-40B4-BE49-F238E27FC236}">
                <a16:creationId xmlns:a16="http://schemas.microsoft.com/office/drawing/2014/main" id="{A898258B-DBC0-5A26-5E8F-F6E6FC2EA999}"/>
              </a:ext>
            </a:extLst>
          </p:cNvPr>
          <p:cNvGrpSpPr/>
          <p:nvPr/>
        </p:nvGrpSpPr>
        <p:grpSpPr>
          <a:xfrm>
            <a:off x="3550663" y="927811"/>
            <a:ext cx="4697095" cy="1892935"/>
            <a:chOff x="4328159" y="862583"/>
            <a:chExt cx="4697095" cy="1892935"/>
          </a:xfrm>
        </p:grpSpPr>
        <p:pic>
          <p:nvPicPr>
            <p:cNvPr id="9" name="object 21">
              <a:extLst>
                <a:ext uri="{FF2B5EF4-FFF2-40B4-BE49-F238E27FC236}">
                  <a16:creationId xmlns:a16="http://schemas.microsoft.com/office/drawing/2014/main" id="{6B7F1E51-4A2D-CD30-7909-EF6C4A91A61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19743" y="954227"/>
              <a:ext cx="4580601" cy="1757273"/>
            </a:xfrm>
            <a:prstGeom prst="rect">
              <a:avLst/>
            </a:prstGeom>
          </p:spPr>
        </p:pic>
        <p:sp>
          <p:nvSpPr>
            <p:cNvPr id="12" name="object 22">
              <a:extLst>
                <a:ext uri="{FF2B5EF4-FFF2-40B4-BE49-F238E27FC236}">
                  <a16:creationId xmlns:a16="http://schemas.microsoft.com/office/drawing/2014/main" id="{2AC24427-0B46-C809-6B59-5E554FDFA473}"/>
                </a:ext>
              </a:extLst>
            </p:cNvPr>
            <p:cNvSpPr/>
            <p:nvPr/>
          </p:nvSpPr>
          <p:spPr>
            <a:xfrm>
              <a:off x="4335779" y="870203"/>
              <a:ext cx="4681855" cy="1877695"/>
            </a:xfrm>
            <a:custGeom>
              <a:avLst/>
              <a:gdLst/>
              <a:ahLst/>
              <a:cxnLst/>
              <a:rect l="l" t="t" r="r" b="b"/>
              <a:pathLst>
                <a:path w="4681855" h="1877695">
                  <a:moveTo>
                    <a:pt x="0" y="1877568"/>
                  </a:moveTo>
                  <a:lnTo>
                    <a:pt x="4681728" y="1877568"/>
                  </a:lnTo>
                  <a:lnTo>
                    <a:pt x="4681728" y="0"/>
                  </a:lnTo>
                  <a:lnTo>
                    <a:pt x="0" y="0"/>
                  </a:lnTo>
                  <a:lnTo>
                    <a:pt x="0" y="1877568"/>
                  </a:lnTo>
                  <a:close/>
                </a:path>
              </a:pathLst>
            </a:custGeom>
            <a:ln w="15240">
              <a:solidFill>
                <a:srgbClr val="0431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Picture 6" descr="A graph of a diagram&#10;&#10;AI-generated content may be incorrect.">
            <a:extLst>
              <a:ext uri="{FF2B5EF4-FFF2-40B4-BE49-F238E27FC236}">
                <a16:creationId xmlns:a16="http://schemas.microsoft.com/office/drawing/2014/main" id="{AA130332-EBBC-E6FD-E869-0FEFE6C885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277" y="3273399"/>
            <a:ext cx="6506672" cy="2743279"/>
          </a:xfrm>
          <a:prstGeom prst="rect">
            <a:avLst/>
          </a:prstGeom>
        </p:spPr>
      </p:pic>
      <p:pic>
        <p:nvPicPr>
          <p:cNvPr id="17" name="Picture 16" descr="A graph of a graph of a person&#10;&#10;AI-generated content may be incorrect.">
            <a:extLst>
              <a:ext uri="{FF2B5EF4-FFF2-40B4-BE49-F238E27FC236}">
                <a16:creationId xmlns:a16="http://schemas.microsoft.com/office/drawing/2014/main" id="{CF73B3A0-51C4-F5D7-07BF-51871A6587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1601" y="3625127"/>
            <a:ext cx="3698401" cy="238606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46F457D-4463-BCC4-66C0-838DD55ECD99}"/>
              </a:ext>
            </a:extLst>
          </p:cNvPr>
          <p:cNvSpPr/>
          <p:nvPr/>
        </p:nvSpPr>
        <p:spPr>
          <a:xfrm>
            <a:off x="8674924" y="4417621"/>
            <a:ext cx="688769" cy="19594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>
              <a:solidFill>
                <a:srgbClr val="C0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23371F-FDD2-26C2-8227-F4B733BA73C1}"/>
              </a:ext>
            </a:extLst>
          </p:cNvPr>
          <p:cNvSpPr/>
          <p:nvPr/>
        </p:nvSpPr>
        <p:spPr>
          <a:xfrm>
            <a:off x="5403273" y="5343897"/>
            <a:ext cx="1039092" cy="17219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>
              <a:solidFill>
                <a:srgbClr val="C0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F49767B-F481-A801-0B6B-5C9B75718EAE}"/>
              </a:ext>
            </a:extLst>
          </p:cNvPr>
          <p:cNvSpPr/>
          <p:nvPr/>
        </p:nvSpPr>
        <p:spPr>
          <a:xfrm>
            <a:off x="1472540" y="4847147"/>
            <a:ext cx="1080656" cy="17613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9989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DAE07-36B4-0AAF-D656-E4C6024AD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31673D57-65AF-8724-67F4-190EEE961EB8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56384384-E94E-BF2C-1EDC-45509CC5D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BAF2C59-5A11-A395-BFB4-4533424D4CF9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Differential Cross Section measurements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F503A12A-C476-38F6-E2A3-1EA57030F3A2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9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948857B0-5800-4682-9098-27547E76BA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52DD1EFD-ADA2-655A-FDDD-4469C6BF31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sp>
        <p:nvSpPr>
          <p:cNvPr id="2" name="Θέση ημερομηνίας 11">
            <a:extLst>
              <a:ext uri="{FF2B5EF4-FFF2-40B4-BE49-F238E27FC236}">
                <a16:creationId xmlns:a16="http://schemas.microsoft.com/office/drawing/2014/main" id="{4CC52CB5-C2CC-7396-E820-C72148BF84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Studying the Vector Boson Scattering process </a:t>
            </a:r>
          </a:p>
        </p:txBody>
      </p:sp>
      <p:grpSp>
        <p:nvGrpSpPr>
          <p:cNvPr id="17" name="object 23">
            <a:extLst>
              <a:ext uri="{FF2B5EF4-FFF2-40B4-BE49-F238E27FC236}">
                <a16:creationId xmlns:a16="http://schemas.microsoft.com/office/drawing/2014/main" id="{CA056CBE-A9CE-3440-EE86-58AF1F80545B}"/>
              </a:ext>
            </a:extLst>
          </p:cNvPr>
          <p:cNvGrpSpPr/>
          <p:nvPr/>
        </p:nvGrpSpPr>
        <p:grpSpPr>
          <a:xfrm>
            <a:off x="3101083" y="1483820"/>
            <a:ext cx="5596255" cy="1039494"/>
            <a:chOff x="3314699" y="1604771"/>
            <a:chExt cx="5596255" cy="1039494"/>
          </a:xfrm>
        </p:grpSpPr>
        <p:pic>
          <p:nvPicPr>
            <p:cNvPr id="18" name="object 24">
              <a:extLst>
                <a:ext uri="{FF2B5EF4-FFF2-40B4-BE49-F238E27FC236}">
                  <a16:creationId xmlns:a16="http://schemas.microsoft.com/office/drawing/2014/main" id="{0AC621B5-7A19-8798-E833-95077552C93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98639" y="1688962"/>
              <a:ext cx="5342388" cy="918843"/>
            </a:xfrm>
            <a:prstGeom prst="rect">
              <a:avLst/>
            </a:prstGeom>
          </p:spPr>
        </p:pic>
        <p:sp>
          <p:nvSpPr>
            <p:cNvPr id="19" name="object 25">
              <a:extLst>
                <a:ext uri="{FF2B5EF4-FFF2-40B4-BE49-F238E27FC236}">
                  <a16:creationId xmlns:a16="http://schemas.microsoft.com/office/drawing/2014/main" id="{FE31D918-8B53-BBA9-21DF-0FA6A0438F8E}"/>
                </a:ext>
              </a:extLst>
            </p:cNvPr>
            <p:cNvSpPr/>
            <p:nvPr/>
          </p:nvSpPr>
          <p:spPr>
            <a:xfrm>
              <a:off x="3314699" y="1604771"/>
              <a:ext cx="5596255" cy="1039494"/>
            </a:xfrm>
            <a:custGeom>
              <a:avLst/>
              <a:gdLst/>
              <a:ahLst/>
              <a:cxnLst/>
              <a:rect l="l" t="t" r="r" b="b"/>
              <a:pathLst>
                <a:path w="5596255" h="1039494">
                  <a:moveTo>
                    <a:pt x="0" y="1039367"/>
                  </a:moveTo>
                  <a:lnTo>
                    <a:pt x="5596128" y="1039367"/>
                  </a:lnTo>
                  <a:lnTo>
                    <a:pt x="5596128" y="0"/>
                  </a:lnTo>
                  <a:lnTo>
                    <a:pt x="0" y="0"/>
                  </a:lnTo>
                  <a:lnTo>
                    <a:pt x="0" y="1039367"/>
                  </a:lnTo>
                  <a:close/>
                </a:path>
              </a:pathLst>
            </a:custGeom>
            <a:ln w="15240">
              <a:solidFill>
                <a:srgbClr val="0431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F14E37A-EE8F-4603-8DE0-48251B31EE15}"/>
                  </a:ext>
                </a:extLst>
              </p:cNvPr>
              <p:cNvSpPr txBox="1"/>
              <p:nvPr/>
            </p:nvSpPr>
            <p:spPr>
              <a:xfrm>
                <a:off x="8781278" y="1730332"/>
                <a:ext cx="2207172" cy="650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2/3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𝑁𝑗𝑒𝑡𝑠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= 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𝑁𝑗𝑒𝑡𝑠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≥ 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FR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F14E37A-EE8F-4603-8DE0-48251B31EE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1278" y="1730332"/>
                <a:ext cx="2207172" cy="650884"/>
              </a:xfrm>
              <a:prstGeom prst="rect">
                <a:avLst/>
              </a:prstGeom>
              <a:blipFill>
                <a:blip r:embed="rId6"/>
                <a:stretch>
                  <a:fillRect b="-5769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4B65C158-4C5F-3350-C69F-3BC4DB041FA0}"/>
              </a:ext>
            </a:extLst>
          </p:cNvPr>
          <p:cNvSpPr/>
          <p:nvPr/>
        </p:nvSpPr>
        <p:spPr>
          <a:xfrm>
            <a:off x="8975970" y="1568010"/>
            <a:ext cx="2012480" cy="91883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>
              <a:solidFill>
                <a:srgbClr val="C00000"/>
              </a:solidFill>
            </a:endParaRPr>
          </a:p>
        </p:txBody>
      </p:sp>
      <p:pic>
        <p:nvPicPr>
          <p:cNvPr id="6" name="Picture 5" descr="A comparison of graphs with a red line&#10;&#10;AI-generated content may be incorrect.">
            <a:extLst>
              <a:ext uri="{FF2B5EF4-FFF2-40B4-BE49-F238E27FC236}">
                <a16:creationId xmlns:a16="http://schemas.microsoft.com/office/drawing/2014/main" id="{65984E33-9234-E18A-F217-0C3BDC4E44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5023" y="2940950"/>
            <a:ext cx="6381335" cy="29613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35E4CF8-A837-A6E1-9F9E-6F8CDB2AB2A4}"/>
              </a:ext>
            </a:extLst>
          </p:cNvPr>
          <p:cNvSpPr/>
          <p:nvPr/>
        </p:nvSpPr>
        <p:spPr>
          <a:xfrm>
            <a:off x="6739248" y="4720442"/>
            <a:ext cx="497852" cy="20728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>
              <a:solidFill>
                <a:srgbClr val="C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B474A0-7F02-09CE-9594-528C33AF86E4}"/>
              </a:ext>
            </a:extLst>
          </p:cNvPr>
          <p:cNvSpPr/>
          <p:nvPr/>
        </p:nvSpPr>
        <p:spPr>
          <a:xfrm>
            <a:off x="3794165" y="4720442"/>
            <a:ext cx="445325" cy="20728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>
              <a:solidFill>
                <a:srgbClr val="C00000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022608A-81B6-2F70-7833-D63D4AAA8C1A}"/>
              </a:ext>
            </a:extLst>
          </p:cNvPr>
          <p:cNvCxnSpPr>
            <a:cxnSpLocks/>
          </p:cNvCxnSpPr>
          <p:nvPr/>
        </p:nvCxnSpPr>
        <p:spPr>
          <a:xfrm>
            <a:off x="5429980" y="3853543"/>
            <a:ext cx="0" cy="92033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28552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CA834-9777-66D3-61C3-326072B89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FEAA633D-A919-0FAF-6ADD-56A6813FFF6D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464A14FF-5383-3541-49DD-635F722FF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5EB068-8BEC-7A04-E5F2-60533DBDBAF5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Electroweak </a:t>
            </a:r>
            <a:r>
              <a:rPr lang="en-US" sz="2400" b="1" dirty="0" err="1"/>
              <a:t>Diboson</a:t>
            </a:r>
            <a:r>
              <a:rPr lang="en-US" sz="2400" b="1" dirty="0"/>
              <a:t> Production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341C9E99-ABEA-B7DE-25B4-64B2F5DC2E9D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9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76CF5282-15D2-49A7-7330-B5AA473F82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2D16E321-BEEA-89DA-EC06-0DAA815AC5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sp>
        <p:nvSpPr>
          <p:cNvPr id="2" name="Θέση ημερομηνίας 11">
            <a:extLst>
              <a:ext uri="{FF2B5EF4-FFF2-40B4-BE49-F238E27FC236}">
                <a16:creationId xmlns:a16="http://schemas.microsoft.com/office/drawing/2014/main" id="{5B655338-A51A-2DBB-307E-725F364151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Studying the Vector Boson Scattering process </a:t>
            </a:r>
          </a:p>
        </p:txBody>
      </p:sp>
      <p:pic>
        <p:nvPicPr>
          <p:cNvPr id="3" name="Picture 2" descr="A diagram of a diagram of a diagram&#10;&#10;AI-generated content may be incorrect.">
            <a:extLst>
              <a:ext uri="{FF2B5EF4-FFF2-40B4-BE49-F238E27FC236}">
                <a16:creationId xmlns:a16="http://schemas.microsoft.com/office/drawing/2014/main" id="{A9CECE45-849D-CC0F-4757-A4983CAE28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2292" y="2143729"/>
            <a:ext cx="6363222" cy="17107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E490FD-331B-7254-9C9F-BFACEFC46D61}"/>
              </a:ext>
            </a:extLst>
          </p:cNvPr>
          <p:cNvSpPr txBox="1"/>
          <p:nvPr/>
        </p:nvSpPr>
        <p:spPr>
          <a:xfrm>
            <a:off x="5027461" y="3825101"/>
            <a:ext cx="19128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sz="1600" dirty="0">
                <a:solidFill>
                  <a:srgbClr val="FF0000"/>
                </a:solidFill>
              </a:rPr>
              <a:t>EWK VVjj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56F12D3-147A-44EF-3574-BE3EF6FA22D8}"/>
              </a:ext>
            </a:extLst>
          </p:cNvPr>
          <p:cNvSpPr/>
          <p:nvPr/>
        </p:nvSpPr>
        <p:spPr>
          <a:xfrm>
            <a:off x="1118208" y="3626427"/>
            <a:ext cx="367692" cy="36795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9195450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9C616C2D-56D2-7A00-1C1B-748ECE079FFA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06F2FE81-BB8A-FEED-546E-B7F532097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4BB56AB-4558-962B-C251-B8D8D146EF84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 Searching for New Physics</a:t>
            </a:r>
            <a:endParaRPr lang="el-GR" sz="2400" b="1" dirty="0"/>
          </a:p>
        </p:txBody>
      </p:sp>
      <p:sp>
        <p:nvSpPr>
          <p:cNvPr id="43" name="Ορθογώνιο 42">
            <a:extLst>
              <a:ext uri="{FF2B5EF4-FFF2-40B4-BE49-F238E27FC236}">
                <a16:creationId xmlns:a16="http://schemas.microsoft.com/office/drawing/2014/main" id="{CABC95EA-9C2E-6401-8DD4-F2A00DA0D2E0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E599D9-B286-6B57-847B-FC219E4542B2}"/>
              </a:ext>
            </a:extLst>
          </p:cNvPr>
          <p:cNvSpPr txBox="1"/>
          <p:nvPr/>
        </p:nvSpPr>
        <p:spPr>
          <a:xfrm>
            <a:off x="303395" y="1198580"/>
            <a:ext cx="2450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Physics searches</a:t>
            </a:r>
            <a:endParaRPr lang="el-G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Οβάλ 4">
            <a:extLst>
              <a:ext uri="{FF2B5EF4-FFF2-40B4-BE49-F238E27FC236}">
                <a16:creationId xmlns:a16="http://schemas.microsoft.com/office/drawing/2014/main" id="{FD4CA310-4F43-135D-88B0-5345056BF686}"/>
              </a:ext>
            </a:extLst>
          </p:cNvPr>
          <p:cNvSpPr/>
          <p:nvPr/>
        </p:nvSpPr>
        <p:spPr>
          <a:xfrm>
            <a:off x="124286" y="1004836"/>
            <a:ext cx="2630078" cy="75682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6" name="Ευθύγραμμο βέλος σύνδεσης 5">
            <a:extLst>
              <a:ext uri="{FF2B5EF4-FFF2-40B4-BE49-F238E27FC236}">
                <a16:creationId xmlns:a16="http://schemas.microsoft.com/office/drawing/2014/main" id="{690BB01F-7BE9-F262-9B6E-47796BEF1F5E}"/>
              </a:ext>
            </a:extLst>
          </p:cNvPr>
          <p:cNvCxnSpPr>
            <a:cxnSpLocks/>
          </p:cNvCxnSpPr>
          <p:nvPr/>
        </p:nvCxnSpPr>
        <p:spPr>
          <a:xfrm flipV="1">
            <a:off x="2939523" y="1105935"/>
            <a:ext cx="963174" cy="1740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Ευθύγραμμο βέλος σύνδεσης 6">
            <a:extLst>
              <a:ext uri="{FF2B5EF4-FFF2-40B4-BE49-F238E27FC236}">
                <a16:creationId xmlns:a16="http://schemas.microsoft.com/office/drawing/2014/main" id="{E5DFECFC-DBA4-15CF-D331-FDC46A91A54E}"/>
              </a:ext>
            </a:extLst>
          </p:cNvPr>
          <p:cNvCxnSpPr>
            <a:cxnSpLocks/>
          </p:cNvCxnSpPr>
          <p:nvPr/>
        </p:nvCxnSpPr>
        <p:spPr>
          <a:xfrm>
            <a:off x="2939523" y="1280016"/>
            <a:ext cx="963174" cy="3896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E500338-AC86-7097-6C57-ED14D900DC66}"/>
              </a:ext>
            </a:extLst>
          </p:cNvPr>
          <p:cNvSpPr txBox="1"/>
          <p:nvPr/>
        </p:nvSpPr>
        <p:spPr>
          <a:xfrm>
            <a:off x="3963416" y="900510"/>
            <a:ext cx="1648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Direct Searches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EB282E-B4E8-38FB-757A-0A7B5994B7BE}"/>
              </a:ext>
            </a:extLst>
          </p:cNvPr>
          <p:cNvSpPr txBox="1"/>
          <p:nvPr/>
        </p:nvSpPr>
        <p:spPr>
          <a:xfrm>
            <a:off x="3963416" y="1494751"/>
            <a:ext cx="1770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Indirect Searches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Βέλος: Δεξιό 1">
            <a:extLst>
              <a:ext uri="{FF2B5EF4-FFF2-40B4-BE49-F238E27FC236}">
                <a16:creationId xmlns:a16="http://schemas.microsoft.com/office/drawing/2014/main" id="{CB206CD6-F5B1-172A-E166-A03926957AC2}"/>
              </a:ext>
            </a:extLst>
          </p:cNvPr>
          <p:cNvSpPr/>
          <p:nvPr/>
        </p:nvSpPr>
        <p:spPr>
          <a:xfrm>
            <a:off x="5636000" y="1044156"/>
            <a:ext cx="556181" cy="11985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9" name="Βέλος: Δεξιό 8">
            <a:extLst>
              <a:ext uri="{FF2B5EF4-FFF2-40B4-BE49-F238E27FC236}">
                <a16:creationId xmlns:a16="http://schemas.microsoft.com/office/drawing/2014/main" id="{39A04F3C-E348-1033-5687-765BC22BB82F}"/>
              </a:ext>
            </a:extLst>
          </p:cNvPr>
          <p:cNvSpPr/>
          <p:nvPr/>
        </p:nvSpPr>
        <p:spPr>
          <a:xfrm>
            <a:off x="5750696" y="1652419"/>
            <a:ext cx="556181" cy="11985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F60906-23F2-BF2A-6B15-8712C0BD54B4}"/>
              </a:ext>
            </a:extLst>
          </p:cNvPr>
          <p:cNvSpPr txBox="1"/>
          <p:nvPr/>
        </p:nvSpPr>
        <p:spPr>
          <a:xfrm>
            <a:off x="6279661" y="900510"/>
            <a:ext cx="5392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Particles predicted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by Beyond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Standard Model theories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object 4">
            <a:extLst>
              <a:ext uri="{FF2B5EF4-FFF2-40B4-BE49-F238E27FC236}">
                <a16:creationId xmlns:a16="http://schemas.microsoft.com/office/drawing/2014/main" id="{34DC23B8-C682-5CE6-8793-0E33D7F28E09}"/>
              </a:ext>
            </a:extLst>
          </p:cNvPr>
          <p:cNvPicPr/>
          <p:nvPr/>
        </p:nvPicPr>
        <p:blipFill rotWithShape="1">
          <a:blip r:embed="rId3" cstate="print"/>
          <a:srcRect r="666"/>
          <a:stretch/>
        </p:blipFill>
        <p:spPr>
          <a:xfrm>
            <a:off x="1253853" y="2266740"/>
            <a:ext cx="4149130" cy="1817283"/>
          </a:xfrm>
          <a:prstGeom prst="rect">
            <a:avLst/>
          </a:prstGeom>
        </p:spPr>
      </p:pic>
      <p:sp>
        <p:nvSpPr>
          <p:cNvPr id="22" name="Ορθογώνιο 21">
            <a:extLst>
              <a:ext uri="{FF2B5EF4-FFF2-40B4-BE49-F238E27FC236}">
                <a16:creationId xmlns:a16="http://schemas.microsoft.com/office/drawing/2014/main" id="{B342BB99-040C-94BD-590D-9BA00F7D176B}"/>
              </a:ext>
            </a:extLst>
          </p:cNvPr>
          <p:cNvSpPr/>
          <p:nvPr/>
        </p:nvSpPr>
        <p:spPr>
          <a:xfrm>
            <a:off x="292246" y="4845477"/>
            <a:ext cx="2056244" cy="888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3" name="Γραφή 32">
                <a:extLst>
                  <a:ext uri="{FF2B5EF4-FFF2-40B4-BE49-F238E27FC236}">
                    <a16:creationId xmlns:a16="http://schemas.microsoft.com/office/drawing/2014/main" id="{CDE9A5EC-3B41-1357-9127-FB82D53A84DE}"/>
                  </a:ext>
                </a:extLst>
              </p14:cNvPr>
              <p14:cNvContentPartPr/>
              <p14:nvPr/>
            </p14:nvContentPartPr>
            <p14:xfrm>
              <a:off x="1169520" y="1671869"/>
              <a:ext cx="45719" cy="45719"/>
            </p14:xfrm>
          </p:contentPart>
        </mc:Choice>
        <mc:Fallback xmlns="">
          <p:pic>
            <p:nvPicPr>
              <p:cNvPr id="33" name="Γραφή 32">
                <a:extLst>
                  <a:ext uri="{FF2B5EF4-FFF2-40B4-BE49-F238E27FC236}">
                    <a16:creationId xmlns:a16="http://schemas.microsoft.com/office/drawing/2014/main" id="{CDE9A5EC-3B41-1357-9127-FB82D53A84D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545" y="528894"/>
                <a:ext cx="2285950" cy="2285950"/>
              </a:xfrm>
              <a:prstGeom prst="rect">
                <a:avLst/>
              </a:prstGeom>
            </p:spPr>
          </p:pic>
        </mc:Fallback>
      </mc:AlternateContent>
      <p:sp>
        <p:nvSpPr>
          <p:cNvPr id="54" name="Οβάλ 53">
            <a:extLst>
              <a:ext uri="{FF2B5EF4-FFF2-40B4-BE49-F238E27FC236}">
                <a16:creationId xmlns:a16="http://schemas.microsoft.com/office/drawing/2014/main" id="{0D2BACE7-6807-8C8D-11FF-7FB5EC0E9525}"/>
              </a:ext>
            </a:extLst>
          </p:cNvPr>
          <p:cNvSpPr/>
          <p:nvPr/>
        </p:nvSpPr>
        <p:spPr>
          <a:xfrm>
            <a:off x="1132311" y="1640917"/>
            <a:ext cx="82207" cy="457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8" name="Ορθογώνιο 47">
            <a:extLst>
              <a:ext uri="{FF2B5EF4-FFF2-40B4-BE49-F238E27FC236}">
                <a16:creationId xmlns:a16="http://schemas.microsoft.com/office/drawing/2014/main" id="{1FF3FD33-4F39-F0BE-9209-748E9E148F37}"/>
              </a:ext>
            </a:extLst>
          </p:cNvPr>
          <p:cNvSpPr/>
          <p:nvPr/>
        </p:nvSpPr>
        <p:spPr>
          <a:xfrm>
            <a:off x="3700564" y="2072354"/>
            <a:ext cx="1790799" cy="888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32" name="Εικόνα 31">
            <a:extLst>
              <a:ext uri="{FF2B5EF4-FFF2-40B4-BE49-F238E27FC236}">
                <a16:creationId xmlns:a16="http://schemas.microsoft.com/office/drawing/2014/main" id="{2EACC6DE-6B93-0DD3-CF60-3A0A3F63393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668" y="4857893"/>
            <a:ext cx="2166022" cy="1434989"/>
          </a:xfrm>
          <a:prstGeom prst="rect">
            <a:avLst/>
          </a:prstGeom>
        </p:spPr>
      </p:pic>
      <p:cxnSp>
        <p:nvCxnSpPr>
          <p:cNvPr id="34" name="Ευθύγραμμο βέλος σύνδεσης 33">
            <a:extLst>
              <a:ext uri="{FF2B5EF4-FFF2-40B4-BE49-F238E27FC236}">
                <a16:creationId xmlns:a16="http://schemas.microsoft.com/office/drawing/2014/main" id="{11257948-DF36-8210-9A31-14B3549567D1}"/>
              </a:ext>
            </a:extLst>
          </p:cNvPr>
          <p:cNvCxnSpPr>
            <a:cxnSpLocks/>
          </p:cNvCxnSpPr>
          <p:nvPr/>
        </p:nvCxnSpPr>
        <p:spPr>
          <a:xfrm flipH="1">
            <a:off x="2115185" y="5337938"/>
            <a:ext cx="937094" cy="237449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1EA85D0-4B0C-A45D-CDC8-A87BB0D1AF88}"/>
              </a:ext>
            </a:extLst>
          </p:cNvPr>
          <p:cNvSpPr txBox="1"/>
          <p:nvPr/>
        </p:nvSpPr>
        <p:spPr>
          <a:xfrm>
            <a:off x="2318009" y="4670817"/>
            <a:ext cx="18027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Quartic Gauge Couplings (QGCs)!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B59D0C-29CE-2751-D86A-8F2AD47BEC68}"/>
              </a:ext>
            </a:extLst>
          </p:cNvPr>
          <p:cNvSpPr txBox="1"/>
          <p:nvPr/>
        </p:nvSpPr>
        <p:spPr>
          <a:xfrm>
            <a:off x="2426540" y="5712609"/>
            <a:ext cx="18027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Sensitive to new Physics!!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154B880-D3EB-17F8-A69E-27CBD8BE6AC3}"/>
              </a:ext>
            </a:extLst>
          </p:cNvPr>
          <p:cNvSpPr txBox="1"/>
          <p:nvPr/>
        </p:nvSpPr>
        <p:spPr>
          <a:xfrm>
            <a:off x="6370419" y="1502911"/>
            <a:ext cx="5392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Precise measurements and quantification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of deviations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Ορθογώνιο 38">
            <a:extLst>
              <a:ext uri="{FF2B5EF4-FFF2-40B4-BE49-F238E27FC236}">
                <a16:creationId xmlns:a16="http://schemas.microsoft.com/office/drawing/2014/main" id="{F1BAAF74-A18C-13A4-39C3-DBDAF7814141}"/>
              </a:ext>
            </a:extLst>
          </p:cNvPr>
          <p:cNvSpPr/>
          <p:nvPr/>
        </p:nvSpPr>
        <p:spPr>
          <a:xfrm>
            <a:off x="3698382" y="1896120"/>
            <a:ext cx="490842" cy="888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16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1F76BEC1-78E9-EA7B-2530-8AF854B200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pic>
        <p:nvPicPr>
          <p:cNvPr id="20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E6160AD2-791F-0B16-F203-8E6869B712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sp>
        <p:nvSpPr>
          <p:cNvPr id="21" name="Θέση ημερομηνίας 11">
            <a:extLst>
              <a:ext uri="{FF2B5EF4-FFF2-40B4-BE49-F238E27FC236}">
                <a16:creationId xmlns:a16="http://schemas.microsoft.com/office/drawing/2014/main" id="{9FE01DD2-790B-9145-557B-74A6AF197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Studying the Vector Boson Scattering process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12AAA8D-C066-F48E-DFB4-171214DE83C8}"/>
              </a:ext>
            </a:extLst>
          </p:cNvPr>
          <p:cNvSpPr txBox="1"/>
          <p:nvPr/>
        </p:nvSpPr>
        <p:spPr>
          <a:xfrm>
            <a:off x="798816" y="4263957"/>
            <a:ext cx="2768864" cy="369332"/>
          </a:xfrm>
          <a:prstGeom prst="rect">
            <a:avLst/>
          </a:prstGeom>
          <a:noFill/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Vector Boson Scattering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E9E0329-1996-06DD-6675-F82E70D3A91A}"/>
              </a:ext>
            </a:extLst>
          </p:cNvPr>
          <p:cNvSpPr txBox="1"/>
          <p:nvPr/>
        </p:nvSpPr>
        <p:spPr>
          <a:xfrm>
            <a:off x="-1296173" y="6938509"/>
            <a:ext cx="30312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Standard Model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Lagrangian</a:t>
            </a:r>
            <a:endParaRPr lang="el-G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4B84E1E-36B1-CA86-A62C-95184B61DCEE}"/>
              </a:ext>
            </a:extLst>
          </p:cNvPr>
          <p:cNvSpPr txBox="1"/>
          <p:nvPr/>
        </p:nvSpPr>
        <p:spPr>
          <a:xfrm>
            <a:off x="192048" y="7487611"/>
            <a:ext cx="3031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Dimension 6 operators describing TGCs</a:t>
            </a:r>
            <a:endParaRPr lang="el-GR" sz="1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7" name="Image 10">
            <a:extLst>
              <a:ext uri="{FF2B5EF4-FFF2-40B4-BE49-F238E27FC236}">
                <a16:creationId xmlns:a16="http://schemas.microsoft.com/office/drawing/2014/main" id="{2BEBA7E7-AF0A-2EFA-8FB5-A2F214EF59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722" y="3025302"/>
            <a:ext cx="4849256" cy="1086290"/>
          </a:xfrm>
          <a:prstGeom prst="rect">
            <a:avLst/>
          </a:prstGeom>
        </p:spPr>
      </p:pic>
      <p:sp>
        <p:nvSpPr>
          <p:cNvPr id="58" name="Ορθογώνιο 2">
            <a:extLst>
              <a:ext uri="{FF2B5EF4-FFF2-40B4-BE49-F238E27FC236}">
                <a16:creationId xmlns:a16="http://schemas.microsoft.com/office/drawing/2014/main" id="{6E5191EB-4795-5E59-D332-0DB8B3AA750A}"/>
              </a:ext>
            </a:extLst>
          </p:cNvPr>
          <p:cNvSpPr/>
          <p:nvPr/>
        </p:nvSpPr>
        <p:spPr>
          <a:xfrm>
            <a:off x="6411677" y="3293395"/>
            <a:ext cx="583660" cy="69066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59" name="Ευθύγραμμο βέλος σύνδεσης 8">
            <a:extLst>
              <a:ext uri="{FF2B5EF4-FFF2-40B4-BE49-F238E27FC236}">
                <a16:creationId xmlns:a16="http://schemas.microsoft.com/office/drawing/2014/main" id="{3D771138-094E-AB77-612B-B1B0772B8BE3}"/>
              </a:ext>
            </a:extLst>
          </p:cNvPr>
          <p:cNvCxnSpPr/>
          <p:nvPr/>
        </p:nvCxnSpPr>
        <p:spPr>
          <a:xfrm flipH="1">
            <a:off x="6508953" y="4111592"/>
            <a:ext cx="175098" cy="9522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38A41365-2291-AB4B-311C-5E8F63F82902}"/>
              </a:ext>
            </a:extLst>
          </p:cNvPr>
          <p:cNvSpPr txBox="1"/>
          <p:nvPr/>
        </p:nvSpPr>
        <p:spPr>
          <a:xfrm>
            <a:off x="5413504" y="5143707"/>
            <a:ext cx="30312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Standard Model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Lagrangian</a:t>
            </a:r>
            <a:endParaRPr lang="el-G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Ορθογώνιο 15">
            <a:extLst>
              <a:ext uri="{FF2B5EF4-FFF2-40B4-BE49-F238E27FC236}">
                <a16:creationId xmlns:a16="http://schemas.microsoft.com/office/drawing/2014/main" id="{01648FD8-85C9-041C-FBBB-4E4698942525}"/>
              </a:ext>
            </a:extLst>
          </p:cNvPr>
          <p:cNvSpPr/>
          <p:nvPr/>
        </p:nvSpPr>
        <p:spPr>
          <a:xfrm>
            <a:off x="7277438" y="3025302"/>
            <a:ext cx="1468877" cy="99929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62" name="Ευθύγραμμο βέλος σύνδεσης 16">
            <a:extLst>
              <a:ext uri="{FF2B5EF4-FFF2-40B4-BE49-F238E27FC236}">
                <a16:creationId xmlns:a16="http://schemas.microsoft.com/office/drawing/2014/main" id="{277CBDEA-9883-93F7-F037-77A031A3532C}"/>
              </a:ext>
            </a:extLst>
          </p:cNvPr>
          <p:cNvCxnSpPr>
            <a:cxnSpLocks/>
            <a:endCxn id="63" idx="0"/>
          </p:cNvCxnSpPr>
          <p:nvPr/>
        </p:nvCxnSpPr>
        <p:spPr>
          <a:xfrm flipH="1">
            <a:off x="8417352" y="4111592"/>
            <a:ext cx="27405" cy="15812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951E5AE2-D6C6-4F4F-1D61-CD0D37063B30}"/>
              </a:ext>
            </a:extLst>
          </p:cNvPr>
          <p:cNvSpPr txBox="1"/>
          <p:nvPr/>
        </p:nvSpPr>
        <p:spPr>
          <a:xfrm>
            <a:off x="6901725" y="5692809"/>
            <a:ext cx="3031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Dimension 6 operators describing </a:t>
            </a:r>
            <a:r>
              <a:rPr lang="en-US" sz="1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aTGCs</a:t>
            </a:r>
            <a:endParaRPr lang="el-GR" sz="1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Ορθογώνιο 19">
            <a:extLst>
              <a:ext uri="{FF2B5EF4-FFF2-40B4-BE49-F238E27FC236}">
                <a16:creationId xmlns:a16="http://schemas.microsoft.com/office/drawing/2014/main" id="{90D5F179-E159-4C0F-C8B7-324CF2AF79C9}"/>
              </a:ext>
            </a:extLst>
          </p:cNvPr>
          <p:cNvSpPr/>
          <p:nvPr/>
        </p:nvSpPr>
        <p:spPr>
          <a:xfrm>
            <a:off x="9077054" y="3068801"/>
            <a:ext cx="1595337" cy="99929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rgbClr val="C00000"/>
              </a:solidFill>
            </a:endParaRPr>
          </a:p>
        </p:txBody>
      </p:sp>
      <p:cxnSp>
        <p:nvCxnSpPr>
          <p:cNvPr id="65" name="Ευθύγραμμο βέλος σύνδεσης 20">
            <a:extLst>
              <a:ext uri="{FF2B5EF4-FFF2-40B4-BE49-F238E27FC236}">
                <a16:creationId xmlns:a16="http://schemas.microsoft.com/office/drawing/2014/main" id="{37885690-9F2D-8FF9-F707-C13AAD644783}"/>
              </a:ext>
            </a:extLst>
          </p:cNvPr>
          <p:cNvCxnSpPr>
            <a:cxnSpLocks/>
          </p:cNvCxnSpPr>
          <p:nvPr/>
        </p:nvCxnSpPr>
        <p:spPr>
          <a:xfrm>
            <a:off x="9793181" y="4191469"/>
            <a:ext cx="298560" cy="77767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8B750F7B-B45B-F054-7EFE-D77DF1CC6853}"/>
              </a:ext>
            </a:extLst>
          </p:cNvPr>
          <p:cNvSpPr txBox="1"/>
          <p:nvPr/>
        </p:nvSpPr>
        <p:spPr>
          <a:xfrm>
            <a:off x="8746315" y="5002760"/>
            <a:ext cx="3031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Dimension 8 operators describing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aQGCs</a:t>
            </a:r>
            <a:endParaRPr lang="el-GR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EE7B788-C8E1-DF6F-6A49-3B44D002A400}"/>
              </a:ext>
            </a:extLst>
          </p:cNvPr>
          <p:cNvSpPr txBox="1"/>
          <p:nvPr/>
        </p:nvSpPr>
        <p:spPr>
          <a:xfrm>
            <a:off x="6166208" y="2292481"/>
            <a:ext cx="5092701" cy="369332"/>
          </a:xfrm>
          <a:prstGeom prst="rect">
            <a:avLst/>
          </a:prstGeom>
          <a:noFill/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Effective Field Theory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 natural expansion to SM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9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466A34-F996-E53F-AC31-10A4016E1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052F8103-8572-D4B6-A7CA-80F680330F41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462454CD-0C05-B93E-3C35-314096DFC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856BA4A-EEBB-05B1-CB02-F4C84A05D106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       EFT dim-8 operators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EB8CE543-970D-319B-96E6-F5A52DF8D6B8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9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341EC181-3C38-AF58-AAC5-C8CC2CFA9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59B01CB3-AC97-C6A6-34ED-CB9DC9903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sp>
        <p:nvSpPr>
          <p:cNvPr id="2" name="Θέση ημερομηνίας 11">
            <a:extLst>
              <a:ext uri="{FF2B5EF4-FFF2-40B4-BE49-F238E27FC236}">
                <a16:creationId xmlns:a16="http://schemas.microsoft.com/office/drawing/2014/main" id="{A0556897-A2CC-E600-16DF-B5513B0D3E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Studying the Vector Boson Scattering process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F8F266-BB90-E779-8BBC-612E4CB7DD0E}"/>
              </a:ext>
            </a:extLst>
          </p:cNvPr>
          <p:cNvSpPr txBox="1"/>
          <p:nvPr/>
        </p:nvSpPr>
        <p:spPr>
          <a:xfrm>
            <a:off x="9129932" y="14349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FR" dirty="0"/>
          </a:p>
        </p:txBody>
      </p:sp>
      <p:pic>
        <p:nvPicPr>
          <p:cNvPr id="30" name="object 6">
            <a:extLst>
              <a:ext uri="{FF2B5EF4-FFF2-40B4-BE49-F238E27FC236}">
                <a16:creationId xmlns:a16="http://schemas.microsoft.com/office/drawing/2014/main" id="{E1B8C5DF-2BB9-9419-3660-351BDEE78C9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5626" y="1780515"/>
            <a:ext cx="4191745" cy="1198636"/>
          </a:xfrm>
          <a:prstGeom prst="rect">
            <a:avLst/>
          </a:prstGeom>
        </p:spPr>
      </p:pic>
      <p:pic>
        <p:nvPicPr>
          <p:cNvPr id="31" name="Image 11">
            <a:extLst>
              <a:ext uri="{FF2B5EF4-FFF2-40B4-BE49-F238E27FC236}">
                <a16:creationId xmlns:a16="http://schemas.microsoft.com/office/drawing/2014/main" id="{23F6E167-096F-F572-62FC-D9A4C02659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09827" y="1220174"/>
            <a:ext cx="2943973" cy="2644827"/>
          </a:xfrm>
          <a:prstGeom prst="rect">
            <a:avLst/>
          </a:prstGeom>
        </p:spPr>
      </p:pic>
      <p:pic>
        <p:nvPicPr>
          <p:cNvPr id="32" name="object 7">
            <a:extLst>
              <a:ext uri="{FF2B5EF4-FFF2-40B4-BE49-F238E27FC236}">
                <a16:creationId xmlns:a16="http://schemas.microsoft.com/office/drawing/2014/main" id="{EAB93E1F-B9F1-6D50-0536-37B334891672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597371" y="1220174"/>
            <a:ext cx="3397713" cy="2739741"/>
          </a:xfrm>
          <a:prstGeom prst="rect">
            <a:avLst/>
          </a:prstGeom>
        </p:spPr>
      </p:pic>
      <p:pic>
        <p:nvPicPr>
          <p:cNvPr id="33" name="object 5">
            <a:extLst>
              <a:ext uri="{FF2B5EF4-FFF2-40B4-BE49-F238E27FC236}">
                <a16:creationId xmlns:a16="http://schemas.microsoft.com/office/drawing/2014/main" id="{920845BC-30A0-96D8-EF72-15D766622F00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814567" y="4410945"/>
            <a:ext cx="7167633" cy="1343727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329F45B5-CE0F-9EA4-78E3-9C675B85A475}"/>
              </a:ext>
            </a:extLst>
          </p:cNvPr>
          <p:cNvSpPr/>
          <p:nvPr/>
        </p:nvSpPr>
        <p:spPr>
          <a:xfrm>
            <a:off x="4487594" y="4492642"/>
            <a:ext cx="1411617" cy="11749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5A921C8-7705-DD30-DE54-144A9B930B32}"/>
              </a:ext>
            </a:extLst>
          </p:cNvPr>
          <p:cNvSpPr txBox="1"/>
          <p:nvPr/>
        </p:nvSpPr>
        <p:spPr>
          <a:xfrm>
            <a:off x="4509630" y="770965"/>
            <a:ext cx="3573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Tensor operators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8EC1B0B-D907-2F1A-AB7A-9D07613654D5}"/>
              </a:ext>
            </a:extLst>
          </p:cNvPr>
          <p:cNvSpPr txBox="1"/>
          <p:nvPr/>
        </p:nvSpPr>
        <p:spPr>
          <a:xfrm>
            <a:off x="771637" y="1332067"/>
            <a:ext cx="3573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Scalar operators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A0AC6B7-7EEA-0ECA-CF8A-A1D2BED7352A}"/>
              </a:ext>
            </a:extLst>
          </p:cNvPr>
          <p:cNvSpPr txBox="1"/>
          <p:nvPr/>
        </p:nvSpPr>
        <p:spPr>
          <a:xfrm>
            <a:off x="8082824" y="794973"/>
            <a:ext cx="3573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Mixed operators </a:t>
            </a:r>
          </a:p>
        </p:txBody>
      </p:sp>
    </p:spTree>
    <p:extLst>
      <p:ext uri="{BB962C8B-B14F-4D97-AF65-F5344CB8AC3E}">
        <p14:creationId xmlns:p14="http://schemas.microsoft.com/office/powerpoint/2010/main" val="4306392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6D39F3-7A40-6DA6-05F2-04AC78B23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FB30BAA6-4D34-BD65-A275-6E26885982EE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60F32265-E721-00EE-2B12-66A812323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DD161BC-69AF-A168-75CD-AC42ACF547E5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       EFT re-interpretation of </a:t>
            </a:r>
            <a:r>
              <a:rPr lang="en-US" sz="2400" b="1" dirty="0" err="1"/>
              <a:t>WZjj</a:t>
            </a:r>
            <a:r>
              <a:rPr lang="en-US" sz="2400" b="1" dirty="0"/>
              <a:t>-EW measurement 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D690F075-4177-888E-731F-FE4E1E126C27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9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F400B7FB-A417-27EE-106E-401BE5940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EE376706-E01E-04F1-6889-722C8EF7B3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sp>
        <p:nvSpPr>
          <p:cNvPr id="2" name="Θέση ημερομηνίας 11">
            <a:extLst>
              <a:ext uri="{FF2B5EF4-FFF2-40B4-BE49-F238E27FC236}">
                <a16:creationId xmlns:a16="http://schemas.microsoft.com/office/drawing/2014/main" id="{2FE275F5-0CEE-7DB9-8639-801CCB0EA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Studying the Vector Boson Scattering process </a:t>
            </a:r>
          </a:p>
        </p:txBody>
      </p:sp>
      <p:pic>
        <p:nvPicPr>
          <p:cNvPr id="15" name="Picture 14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4A3BC61A-0DF9-66F5-26B8-B3075F52B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00526"/>
            <a:ext cx="4263798" cy="3545839"/>
          </a:xfrm>
          <a:prstGeom prst="rect">
            <a:avLst/>
          </a:prstGeom>
        </p:spPr>
      </p:pic>
      <p:pic>
        <p:nvPicPr>
          <p:cNvPr id="17" name="Picture 16" descr="A black and white text&#10;&#10;AI-generated content may be incorrect.">
            <a:extLst>
              <a:ext uri="{FF2B5EF4-FFF2-40B4-BE49-F238E27FC236}">
                <a16:creationId xmlns:a16="http://schemas.microsoft.com/office/drawing/2014/main" id="{748BB943-B306-3EFF-94B3-C59C118DB5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805" y="4638490"/>
            <a:ext cx="3670475" cy="1096924"/>
          </a:xfrm>
          <a:prstGeom prst="rect">
            <a:avLst/>
          </a:prstGeom>
        </p:spPr>
      </p:pic>
      <p:pic>
        <p:nvPicPr>
          <p:cNvPr id="19" name="Picture 18" descr="A graph of an ellipse&#10;&#10;AI-generated content may be incorrect.">
            <a:extLst>
              <a:ext uri="{FF2B5EF4-FFF2-40B4-BE49-F238E27FC236}">
                <a16:creationId xmlns:a16="http://schemas.microsoft.com/office/drawing/2014/main" id="{A2B0CEE4-A898-B7C6-49CB-C2A4E278A5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9916" y="1093949"/>
            <a:ext cx="2880303" cy="2185523"/>
          </a:xfrm>
          <a:prstGeom prst="rect">
            <a:avLst/>
          </a:prstGeom>
        </p:spPr>
      </p:pic>
      <p:pic>
        <p:nvPicPr>
          <p:cNvPr id="21" name="Picture 20" descr="A diagram of an electrical component&#10;&#10;AI-generated content may be incorrect.">
            <a:extLst>
              <a:ext uri="{FF2B5EF4-FFF2-40B4-BE49-F238E27FC236}">
                <a16:creationId xmlns:a16="http://schemas.microsoft.com/office/drawing/2014/main" id="{7D28B30C-2F36-FD80-E105-66F9519DF3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3000" y="3716475"/>
            <a:ext cx="6399000" cy="2599845"/>
          </a:xfrm>
          <a:prstGeom prst="rect">
            <a:avLst/>
          </a:prstGeom>
        </p:spPr>
      </p:pic>
      <p:pic>
        <p:nvPicPr>
          <p:cNvPr id="24" name="Picture 23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E60B35F1-6613-2D1B-F9C9-1967B7368C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6338" y="2606093"/>
            <a:ext cx="3132116" cy="111038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015DE49-7CE9-6258-BB82-D33712F5CEA5}"/>
              </a:ext>
            </a:extLst>
          </p:cNvPr>
          <p:cNvSpPr txBox="1"/>
          <p:nvPr/>
        </p:nvSpPr>
        <p:spPr>
          <a:xfrm>
            <a:off x="4991100" y="800526"/>
            <a:ext cx="2019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2D 95% CL limits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74188A5-7F40-F67F-B359-511445716C4C}"/>
              </a:ext>
            </a:extLst>
          </p:cNvPr>
          <p:cNvSpPr txBox="1"/>
          <p:nvPr/>
        </p:nvSpPr>
        <p:spPr>
          <a:xfrm>
            <a:off x="1181100" y="5876635"/>
            <a:ext cx="2019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1D 95% CL limits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2880F6-3BD6-C398-36B1-CDC938395FBB}"/>
              </a:ext>
            </a:extLst>
          </p:cNvPr>
          <p:cNvSpPr txBox="1"/>
          <p:nvPr/>
        </p:nvSpPr>
        <p:spPr>
          <a:xfrm>
            <a:off x="7816659" y="2123959"/>
            <a:ext cx="27314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1D 95% CL unitarity limits</a:t>
            </a:r>
          </a:p>
        </p:txBody>
      </p:sp>
    </p:spTree>
    <p:extLst>
      <p:ext uri="{BB962C8B-B14F-4D97-AF65-F5344CB8AC3E}">
        <p14:creationId xmlns:p14="http://schemas.microsoft.com/office/powerpoint/2010/main" val="33175711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3C02CC-B86C-5B23-6AAE-2204A84AD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B978723A-E110-520B-A0A3-6A664F3DF277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CC68C0A8-9395-9938-80E2-A4E896BE3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245CBE-9368-96CE-4E50-9A1CE44EA46F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       EFT re-interpretation of </a:t>
            </a:r>
            <a:r>
              <a:rPr lang="en-US" sz="2400" b="1" dirty="0" err="1"/>
              <a:t>ssWWjj</a:t>
            </a:r>
            <a:r>
              <a:rPr lang="en-US" sz="2400" b="1" dirty="0"/>
              <a:t>-EW measurement 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41CE6121-1AE7-1944-353D-51C2DDEF6778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9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1262C8E5-E2E3-2F17-5460-93AEB9B15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40875C6B-AEB8-65B6-E95A-F74EE1574D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sp>
        <p:nvSpPr>
          <p:cNvPr id="2" name="Θέση ημερομηνίας 11">
            <a:extLst>
              <a:ext uri="{FF2B5EF4-FFF2-40B4-BE49-F238E27FC236}">
                <a16:creationId xmlns:a16="http://schemas.microsoft.com/office/drawing/2014/main" id="{98AB5C3B-6727-9587-CD1E-4DE4EDFF3B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Studying the Vector Boson Scattering process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381E773-3F0B-95A2-CE17-B44874728B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77466" y="800526"/>
            <a:ext cx="3708866" cy="35458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0A7CBD9-794A-6864-C34B-8B2AAD62C0E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353385" y="1756410"/>
            <a:ext cx="4601920" cy="6286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BC0CBC4-2F87-076D-C445-A4CB9C46E17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899211" y="3587378"/>
            <a:ext cx="5572996" cy="25284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09F6372-BC12-F7B6-4560-3D6511D6DFE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286471" y="1294746"/>
            <a:ext cx="4847484" cy="4616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7030F8-59AE-B82A-E640-B59FBC6BAEFF}"/>
              </a:ext>
            </a:extLst>
          </p:cNvPr>
          <p:cNvSpPr txBox="1"/>
          <p:nvPr/>
        </p:nvSpPr>
        <p:spPr>
          <a:xfrm>
            <a:off x="5644695" y="894637"/>
            <a:ext cx="2019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1D 95% CL limits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A382C9-6E9C-F2E9-6F65-E60FCBA6F173}"/>
              </a:ext>
            </a:extLst>
          </p:cNvPr>
          <p:cNvSpPr txBox="1"/>
          <p:nvPr/>
        </p:nvSpPr>
        <p:spPr>
          <a:xfrm>
            <a:off x="7397559" y="3160048"/>
            <a:ext cx="27314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1D 95% CL unitarity limits</a:t>
            </a:r>
          </a:p>
        </p:txBody>
      </p:sp>
    </p:spTree>
    <p:extLst>
      <p:ext uri="{BB962C8B-B14F-4D97-AF65-F5344CB8AC3E}">
        <p14:creationId xmlns:p14="http://schemas.microsoft.com/office/powerpoint/2010/main" val="3722403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F658A-0647-3D43-3AE0-F301574B4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D96E2F74-0566-AA24-63E0-EE19B789F809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7F15115C-F300-5A54-56AF-643FDF27E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85D5646-97FC-25D9-1487-AEAB87F2BA6B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Studying rare processes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C19E0CF0-4BEC-DF62-80AF-C902E402EDE3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9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37217B27-5AE4-3B3C-A6E5-4E2AFB2E43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5664D10F-1602-8735-F357-B36DB7ABBB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sp>
        <p:nvSpPr>
          <p:cNvPr id="2" name="Θέση ημερομηνίας 11">
            <a:extLst>
              <a:ext uri="{FF2B5EF4-FFF2-40B4-BE49-F238E27FC236}">
                <a16:creationId xmlns:a16="http://schemas.microsoft.com/office/drawing/2014/main" id="{5D4E2C58-0687-7515-5D06-ED356082A0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Studying the Vector Boson Scattering process </a:t>
            </a:r>
          </a:p>
        </p:txBody>
      </p:sp>
      <p:pic>
        <p:nvPicPr>
          <p:cNvPr id="16" name="object 3">
            <a:extLst>
              <a:ext uri="{FF2B5EF4-FFF2-40B4-BE49-F238E27FC236}">
                <a16:creationId xmlns:a16="http://schemas.microsoft.com/office/drawing/2014/main" id="{543C1689-7A02-AC5F-06F7-38D062A4808F}"/>
              </a:ext>
            </a:extLst>
          </p:cNvPr>
          <p:cNvPicPr/>
          <p:nvPr/>
        </p:nvPicPr>
        <p:blipFill>
          <a:blip r:embed="rId5"/>
          <a:srcRect/>
          <a:stretch/>
        </p:blipFill>
        <p:spPr>
          <a:xfrm>
            <a:off x="4330135" y="871252"/>
            <a:ext cx="7552963" cy="5414433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585A0B96-4A82-0B62-4911-E9364AB57AFF}"/>
              </a:ext>
            </a:extLst>
          </p:cNvPr>
          <p:cNvSpPr/>
          <p:nvPr/>
        </p:nvSpPr>
        <p:spPr>
          <a:xfrm>
            <a:off x="10874592" y="4846725"/>
            <a:ext cx="533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401A27-2026-7572-B925-67D4235962F9}"/>
              </a:ext>
            </a:extLst>
          </p:cNvPr>
          <p:cNvSpPr txBox="1"/>
          <p:nvPr/>
        </p:nvSpPr>
        <p:spPr>
          <a:xfrm>
            <a:off x="9681236" y="1015303"/>
            <a:ext cx="19339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PT Sans" panose="020B0503020203020204" pitchFamily="34" charset="77"/>
                <a:hlinkClick r:id="rId6"/>
              </a:rPr>
              <a:t>ATL-PHYS-PUB-2024-011</a:t>
            </a:r>
            <a:endParaRPr lang="en-FR" sz="11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6B58C1-BF12-A737-DA94-7A0C7BC69F0F}"/>
              </a:ext>
            </a:extLst>
          </p:cNvPr>
          <p:cNvSpPr txBox="1"/>
          <p:nvPr/>
        </p:nvSpPr>
        <p:spPr>
          <a:xfrm>
            <a:off x="576860" y="1107636"/>
            <a:ext cx="3299507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Vector Boson Scattering (VBS) </a:t>
            </a: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1EFAEE04-938B-7EA2-5167-7158DD5A7EC0}"/>
              </a:ext>
            </a:extLst>
          </p:cNvPr>
          <p:cNvSpPr/>
          <p:nvPr/>
        </p:nvSpPr>
        <p:spPr>
          <a:xfrm>
            <a:off x="2092606" y="1620269"/>
            <a:ext cx="134007" cy="50787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580353-34F6-57FF-913F-0D60013A8255}"/>
              </a:ext>
            </a:extLst>
          </p:cNvPr>
          <p:cNvSpPr txBox="1"/>
          <p:nvPr/>
        </p:nvSpPr>
        <p:spPr>
          <a:xfrm>
            <a:off x="617375" y="2249825"/>
            <a:ext cx="3114317" cy="33855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Rare but very important process!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1FB3080-DDA4-98F6-1257-EBCA829E67AB}"/>
              </a:ext>
            </a:extLst>
          </p:cNvPr>
          <p:cNvCxnSpPr>
            <a:cxnSpLocks/>
          </p:cNvCxnSpPr>
          <p:nvPr/>
        </p:nvCxnSpPr>
        <p:spPr>
          <a:xfrm flipH="1">
            <a:off x="1098314" y="2705267"/>
            <a:ext cx="1009217" cy="19495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FF22E1C-D0FC-FDE6-89C8-5D7B9EDD4F62}"/>
              </a:ext>
            </a:extLst>
          </p:cNvPr>
          <p:cNvCxnSpPr>
            <a:cxnSpLocks/>
          </p:cNvCxnSpPr>
          <p:nvPr/>
        </p:nvCxnSpPr>
        <p:spPr>
          <a:xfrm>
            <a:off x="2107531" y="2710065"/>
            <a:ext cx="823559" cy="19447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56B4357-180C-8F30-D5E4-466FBDF32E07}"/>
              </a:ext>
            </a:extLst>
          </p:cNvPr>
          <p:cNvSpPr txBox="1"/>
          <p:nvPr/>
        </p:nvSpPr>
        <p:spPr>
          <a:xfrm>
            <a:off x="279186" y="4745568"/>
            <a:ext cx="1487770" cy="5847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FR" sz="1600" dirty="0"/>
              <a:t>EW symmetry breaking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B3C1EE-33BC-832D-C158-719721FF94E8}"/>
              </a:ext>
            </a:extLst>
          </p:cNvPr>
          <p:cNvSpPr txBox="1"/>
          <p:nvPr/>
        </p:nvSpPr>
        <p:spPr>
          <a:xfrm>
            <a:off x="2305695" y="4745568"/>
            <a:ext cx="1644529" cy="5847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FR" sz="1600" dirty="0"/>
              <a:t>Vector boson self -couplings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0120B33-53AA-E275-1869-108D480AE93B}"/>
              </a:ext>
            </a:extLst>
          </p:cNvPr>
          <p:cNvSpPr/>
          <p:nvPr/>
        </p:nvSpPr>
        <p:spPr>
          <a:xfrm>
            <a:off x="8106616" y="3308194"/>
            <a:ext cx="533400" cy="3196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21268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CF9C0D-F064-FF22-D4CA-92F272EAC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E64DE49C-F14A-C2B9-AB0E-4ABCA72D5400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67863C54-EC63-55E5-C3B9-70E851EC2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03C97CD-6901-FF3C-743B-87D3CF7C3916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The Vector Boson Scattering process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93B57B74-3FA4-84EB-E857-9DBE1F4B8600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9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CE2A354F-F895-0FA8-B0D4-C7EC5911C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70736A93-E06C-461F-7BEA-9D8D4C36BF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sp>
        <p:nvSpPr>
          <p:cNvPr id="2" name="Θέση ημερομηνίας 11">
            <a:extLst>
              <a:ext uri="{FF2B5EF4-FFF2-40B4-BE49-F238E27FC236}">
                <a16:creationId xmlns:a16="http://schemas.microsoft.com/office/drawing/2014/main" id="{D4E4C31D-E299-3281-54F2-410D79E556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Studying the Vector Boson Scattering process </a:t>
            </a:r>
          </a:p>
        </p:txBody>
      </p:sp>
      <p:pic>
        <p:nvPicPr>
          <p:cNvPr id="3" name="Espace réservé du contenu 7">
            <a:extLst>
              <a:ext uri="{FF2B5EF4-FFF2-40B4-BE49-F238E27FC236}">
                <a16:creationId xmlns:a16="http://schemas.microsoft.com/office/drawing/2014/main" id="{507F45FD-B76A-B32D-8C7B-25566D2283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6" r="24940"/>
          <a:stretch/>
        </p:blipFill>
        <p:spPr>
          <a:xfrm>
            <a:off x="8564143" y="1707728"/>
            <a:ext cx="1839311" cy="1855016"/>
          </a:xfrm>
          <a:prstGeom prst="rect">
            <a:avLst/>
          </a:prstGeom>
          <a:ln w="12700">
            <a:solidFill>
              <a:schemeClr val="accent5"/>
            </a:solidFill>
          </a:ln>
        </p:spPr>
      </p:pic>
      <p:pic>
        <p:nvPicPr>
          <p:cNvPr id="20" name="Espace réservé du contenu 7">
            <a:extLst>
              <a:ext uri="{FF2B5EF4-FFF2-40B4-BE49-F238E27FC236}">
                <a16:creationId xmlns:a16="http://schemas.microsoft.com/office/drawing/2014/main" id="{8F12E0D3-1248-A292-88CF-49614DB36B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6134" y="3620195"/>
            <a:ext cx="3384376" cy="1477328"/>
          </a:xfrm>
          <a:prstGeom prst="rect">
            <a:avLst/>
          </a:prstGeom>
          <a:ln w="15875">
            <a:solidFill>
              <a:srgbClr val="0070C0"/>
            </a:solidFill>
          </a:ln>
        </p:spPr>
      </p:pic>
      <p:pic>
        <p:nvPicPr>
          <p:cNvPr id="25" name="Espace réservé du contenu 7">
            <a:extLst>
              <a:ext uri="{FF2B5EF4-FFF2-40B4-BE49-F238E27FC236}">
                <a16:creationId xmlns:a16="http://schemas.microsoft.com/office/drawing/2014/main" id="{B1B1D4B9-C1F1-9BE1-DDF7-BC5BADDC57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6134" y="2019717"/>
            <a:ext cx="1666311" cy="1449805"/>
          </a:xfrm>
          <a:prstGeom prst="rect">
            <a:avLst/>
          </a:prstGeom>
          <a:ln w="15875">
            <a:solidFill>
              <a:srgbClr val="C00000"/>
            </a:solidFill>
          </a:ln>
        </p:spPr>
      </p:pic>
      <p:pic>
        <p:nvPicPr>
          <p:cNvPr id="4" name="Picture 3" descr="A diagram of a diagram of a molecule&#10;&#10;AI-generated content may be incorrect.">
            <a:extLst>
              <a:ext uri="{FF2B5EF4-FFF2-40B4-BE49-F238E27FC236}">
                <a16:creationId xmlns:a16="http://schemas.microsoft.com/office/drawing/2014/main" id="{F2E602BF-421E-285E-6487-448AC63F1B1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1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65735"/>
          <a:stretch/>
        </p:blipFill>
        <p:spPr>
          <a:xfrm>
            <a:off x="1509194" y="1475467"/>
            <a:ext cx="3033486" cy="28162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875C18-53F7-BC71-7384-6F0711B8E1A1}"/>
              </a:ext>
            </a:extLst>
          </p:cNvPr>
          <p:cNvSpPr txBox="1"/>
          <p:nvPr/>
        </p:nvSpPr>
        <p:spPr>
          <a:xfrm>
            <a:off x="2174606" y="4615952"/>
            <a:ext cx="19128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sz="1600" dirty="0">
                <a:solidFill>
                  <a:srgbClr val="FF0000"/>
                </a:solidFill>
              </a:rPr>
              <a:t>EWK VVjj via VBS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60EB3CE5-F871-21B8-6415-77ED7EAEFB64}"/>
              </a:ext>
            </a:extLst>
          </p:cNvPr>
          <p:cNvSpPr/>
          <p:nvPr/>
        </p:nvSpPr>
        <p:spPr>
          <a:xfrm>
            <a:off x="5017054" y="1856979"/>
            <a:ext cx="1027134" cy="309752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DC1A710-DB26-6086-CFA3-096C19BB7D38}"/>
              </a:ext>
            </a:extLst>
          </p:cNvPr>
          <p:cNvSpPr/>
          <p:nvPr/>
        </p:nvSpPr>
        <p:spPr>
          <a:xfrm>
            <a:off x="2846307" y="2378421"/>
            <a:ext cx="124287" cy="1143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7D449DF-7395-26E3-7317-9CA42931C181}"/>
              </a:ext>
            </a:extLst>
          </p:cNvPr>
          <p:cNvSpPr/>
          <p:nvPr/>
        </p:nvSpPr>
        <p:spPr>
          <a:xfrm>
            <a:off x="2815301" y="3348592"/>
            <a:ext cx="124287" cy="1143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DDDF347-4154-F5F0-397D-623F4BD1421A}"/>
                  </a:ext>
                </a:extLst>
              </p:cNvPr>
              <p:cNvSpPr txBox="1"/>
              <p:nvPr/>
            </p:nvSpPr>
            <p:spPr>
              <a:xfrm>
                <a:off x="2775928" y="2039867"/>
                <a:ext cx="43697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𝐸𝑊</m:t>
                        </m:r>
                      </m:sub>
                    </m:sSub>
                  </m:oMath>
                </a14:m>
                <a:r>
                  <a:rPr lang="en-FR" sz="1600" dirty="0">
                    <a:solidFill>
                      <a:srgbClr val="FF0000"/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DDDF347-4154-F5F0-397D-623F4BD142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5928" y="2039867"/>
                <a:ext cx="436970" cy="338554"/>
              </a:xfrm>
              <a:prstGeom prst="rect">
                <a:avLst/>
              </a:prstGeom>
              <a:blipFill>
                <a:blip r:embed="rId9"/>
                <a:stretch>
                  <a:fillRect l="-17143" r="-20000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637E26A-19EA-A870-C5AD-9F58B74AADD7}"/>
                  </a:ext>
                </a:extLst>
              </p:cNvPr>
              <p:cNvSpPr txBox="1"/>
              <p:nvPr/>
            </p:nvSpPr>
            <p:spPr>
              <a:xfrm>
                <a:off x="2723270" y="3511385"/>
                <a:ext cx="43697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𝐸𝑊</m:t>
                        </m:r>
                      </m:sub>
                    </m:sSub>
                  </m:oMath>
                </a14:m>
                <a:r>
                  <a:rPr lang="en-FR" sz="1600" dirty="0">
                    <a:solidFill>
                      <a:srgbClr val="FF0000"/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637E26A-19EA-A870-C5AD-9F58B74AAD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3270" y="3511385"/>
                <a:ext cx="436970" cy="338554"/>
              </a:xfrm>
              <a:prstGeom prst="rect">
                <a:avLst/>
              </a:prstGeom>
              <a:blipFill>
                <a:blip r:embed="rId10"/>
                <a:stretch>
                  <a:fillRect l="-17143" r="-17143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048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90195-AE5E-60AC-2BC2-0D47B8CC2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F65BC385-B952-5783-06E2-CEB025DDC050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E633105E-41E9-3D05-2858-BAD633CBD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B65BA23-8120-3BEA-C7E5-358BE95F16F0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Polarized boson production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61F2A8F6-DB57-2A1A-49A3-E8DB760A4D0E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9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398D238B-7220-E5D5-55F5-7F61B423F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44511E1B-D310-217C-2FC2-5A7091D139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sp>
        <p:nvSpPr>
          <p:cNvPr id="2" name="Θέση ημερομηνίας 11">
            <a:extLst>
              <a:ext uri="{FF2B5EF4-FFF2-40B4-BE49-F238E27FC236}">
                <a16:creationId xmlns:a16="http://schemas.microsoft.com/office/drawing/2014/main" id="{FBE011E8-0AAE-AAC8-DB79-2B479612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Studying the Vector Boson Scattering process </a:t>
            </a:r>
          </a:p>
        </p:txBody>
      </p:sp>
      <p:pic>
        <p:nvPicPr>
          <p:cNvPr id="6" name="Picture 5" descr="A diagram of equations and numbers&#10;&#10;AI-generated content may be incorrect.">
            <a:extLst>
              <a:ext uri="{FF2B5EF4-FFF2-40B4-BE49-F238E27FC236}">
                <a16:creationId xmlns:a16="http://schemas.microsoft.com/office/drawing/2014/main" id="{BBE05C09-0406-38E1-65A2-1E16CBD00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720" y="1888778"/>
            <a:ext cx="10131962" cy="308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720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203D10-88E8-2405-C307-1AB120329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151AE0AB-7BD6-0064-0AD7-CA7A3B8A790C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1264947D-260C-D94E-50A5-35AB537DB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CE5BD2-36F5-7D14-224C-36368BCBB7FB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Polarized </a:t>
            </a:r>
            <a:r>
              <a:rPr lang="en-US" sz="2400" b="1" dirty="0" err="1"/>
              <a:t>ssWW</a:t>
            </a:r>
            <a:r>
              <a:rPr lang="en-US" sz="2400" b="1" dirty="0"/>
              <a:t> production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95B50969-86F7-4276-CCE9-4AB0661582CF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9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F29ED504-E1A1-5F93-6F8B-35EAD339F5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C966FDD9-387F-C2BD-35E8-470602051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sp>
        <p:nvSpPr>
          <p:cNvPr id="2" name="Θέση ημερομηνίας 11">
            <a:extLst>
              <a:ext uri="{FF2B5EF4-FFF2-40B4-BE49-F238E27FC236}">
                <a16:creationId xmlns:a16="http://schemas.microsoft.com/office/drawing/2014/main" id="{7AFF2D0F-D834-C9F2-5CDC-942974EFAC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Studying the Vector Boson Scattering process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27BE6F-E51A-95D3-5888-4A18B4A4BF65}"/>
              </a:ext>
            </a:extLst>
          </p:cNvPr>
          <p:cNvSpPr txBox="1"/>
          <p:nvPr/>
        </p:nvSpPr>
        <p:spPr>
          <a:xfrm>
            <a:off x="1650742" y="1145406"/>
            <a:ext cx="9271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Polarized boson prodcuction offers an excellent test of the electroweak symmetry breaking!</a:t>
            </a:r>
          </a:p>
        </p:txBody>
      </p:sp>
      <p:pic>
        <p:nvPicPr>
          <p:cNvPr id="9" name="Picture 8" descr="A graph of a graph with different colored lines&#10;&#10;AI-generated content may be incorrect.">
            <a:extLst>
              <a:ext uri="{FF2B5EF4-FFF2-40B4-BE49-F238E27FC236}">
                <a16:creationId xmlns:a16="http://schemas.microsoft.com/office/drawing/2014/main" id="{4A473412-C2F7-E361-EF2A-51923031D6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9001" y="1702064"/>
            <a:ext cx="5031918" cy="42456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71086DF-C80C-910C-4D48-A77D29EE4CCD}"/>
              </a:ext>
            </a:extLst>
          </p:cNvPr>
          <p:cNvSpPr txBox="1"/>
          <p:nvPr/>
        </p:nvSpPr>
        <p:spPr>
          <a:xfrm>
            <a:off x="9084950" y="3501738"/>
            <a:ext cx="2887488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FR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Unitarity violation if Higgs coupling deviates from SM!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BD57E60-4146-540B-47DD-24C025A48F67}"/>
              </a:ext>
            </a:extLst>
          </p:cNvPr>
          <p:cNvCxnSpPr>
            <a:cxnSpLocks/>
          </p:cNvCxnSpPr>
          <p:nvPr/>
        </p:nvCxnSpPr>
        <p:spPr>
          <a:xfrm flipH="1" flipV="1">
            <a:off x="6578779" y="3084682"/>
            <a:ext cx="2353881" cy="725113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A609D70-B03E-5D65-C2E2-6563802A698A}"/>
              </a:ext>
            </a:extLst>
          </p:cNvPr>
          <p:cNvCxnSpPr>
            <a:cxnSpLocks/>
          </p:cNvCxnSpPr>
          <p:nvPr/>
        </p:nvCxnSpPr>
        <p:spPr>
          <a:xfrm flipH="1">
            <a:off x="6578779" y="3803094"/>
            <a:ext cx="2353881" cy="142064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77E5066-3314-7D54-C0B6-830047019063}"/>
              </a:ext>
            </a:extLst>
          </p:cNvPr>
          <p:cNvCxnSpPr>
            <a:cxnSpLocks/>
          </p:cNvCxnSpPr>
          <p:nvPr/>
        </p:nvCxnSpPr>
        <p:spPr>
          <a:xfrm flipH="1">
            <a:off x="5963926" y="3809795"/>
            <a:ext cx="2968734" cy="663092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6446DB0-1380-1156-E63B-66425C590443}"/>
              </a:ext>
            </a:extLst>
          </p:cNvPr>
          <p:cNvCxnSpPr>
            <a:cxnSpLocks/>
          </p:cNvCxnSpPr>
          <p:nvPr/>
        </p:nvCxnSpPr>
        <p:spPr>
          <a:xfrm flipH="1">
            <a:off x="6578779" y="3803094"/>
            <a:ext cx="2353881" cy="756859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Espace réservé du contenu 7">
            <a:extLst>
              <a:ext uri="{FF2B5EF4-FFF2-40B4-BE49-F238E27FC236}">
                <a16:creationId xmlns:a16="http://schemas.microsoft.com/office/drawing/2014/main" id="{3C9FB46D-C06C-9FD7-7962-FB1281E822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6" r="24940"/>
          <a:stretch/>
        </p:blipFill>
        <p:spPr>
          <a:xfrm>
            <a:off x="613502" y="2687136"/>
            <a:ext cx="2353881" cy="2373980"/>
          </a:xfrm>
          <a:prstGeom prst="rect">
            <a:avLst/>
          </a:prstGeom>
          <a:ln w="12700"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165960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EE07C-272F-25F9-22DD-76EBB0291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114674A4-8480-14C6-60E5-B684FD804617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35140F7E-86BC-4EDB-9A13-A23EBA4E1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87EC298-53D6-D976-25C3-6FCC2967963B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Why is VBS important?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7F52D60B-2487-6195-E7EA-A6F5323F6A6F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9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CCE90079-B871-EFDD-0652-4DBDF055B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2CE27F2A-51DB-05D1-069D-50AD126BD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sp>
        <p:nvSpPr>
          <p:cNvPr id="2" name="Θέση ημερομηνίας 11">
            <a:extLst>
              <a:ext uri="{FF2B5EF4-FFF2-40B4-BE49-F238E27FC236}">
                <a16:creationId xmlns:a16="http://schemas.microsoft.com/office/drawing/2014/main" id="{4ECE29A8-8C02-F3FC-74FC-875C6C6E17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Studying the Vector Boson Scattering process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492C921-E057-6D30-1B19-772C96CA87E9}"/>
              </a:ext>
            </a:extLst>
          </p:cNvPr>
          <p:cNvSpPr/>
          <p:nvPr/>
        </p:nvSpPr>
        <p:spPr>
          <a:xfrm>
            <a:off x="1098314" y="3824218"/>
            <a:ext cx="147146" cy="15765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949A15-C038-3E69-46F0-BD1C85C3D2A7}"/>
              </a:ext>
            </a:extLst>
          </p:cNvPr>
          <p:cNvSpPr txBox="1"/>
          <p:nvPr/>
        </p:nvSpPr>
        <p:spPr>
          <a:xfrm>
            <a:off x="1228862" y="3728619"/>
            <a:ext cx="3403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dirty="0"/>
              <a:t>Quartic Gauge Coupling (QGCs)</a:t>
            </a:r>
          </a:p>
        </p:txBody>
      </p:sp>
      <p:pic>
        <p:nvPicPr>
          <p:cNvPr id="25" name="Espace réservé du contenu 7">
            <a:extLst>
              <a:ext uri="{FF2B5EF4-FFF2-40B4-BE49-F238E27FC236}">
                <a16:creationId xmlns:a16="http://schemas.microsoft.com/office/drawing/2014/main" id="{7D00B042-3D7D-1D06-AA21-D9C37E33AB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8712" y="1716965"/>
            <a:ext cx="1944142" cy="1747741"/>
          </a:xfrm>
          <a:prstGeom prst="rect">
            <a:avLst/>
          </a:prstGeom>
          <a:ln w="15875">
            <a:solidFill>
              <a:srgbClr val="C00000"/>
            </a:solidFill>
          </a:ln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46C1AD76-393D-D415-8989-F91A37AE02B1}"/>
              </a:ext>
            </a:extLst>
          </p:cNvPr>
          <p:cNvSpPr/>
          <p:nvPr/>
        </p:nvSpPr>
        <p:spPr>
          <a:xfrm>
            <a:off x="2710783" y="2521576"/>
            <a:ext cx="147145" cy="15765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938621-33F1-FFB7-47F0-FC1157B81355}"/>
              </a:ext>
            </a:extLst>
          </p:cNvPr>
          <p:cNvSpPr txBox="1"/>
          <p:nvPr/>
        </p:nvSpPr>
        <p:spPr>
          <a:xfrm>
            <a:off x="7243892" y="5372863"/>
            <a:ext cx="4728545" cy="33855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FR" sz="1600" dirty="0"/>
              <a:t>Senisitivity to the presence of new Physics!</a:t>
            </a:r>
          </a:p>
        </p:txBody>
      </p:sp>
      <p:pic>
        <p:nvPicPr>
          <p:cNvPr id="6" name="Espace réservé du contenu 7">
            <a:extLst>
              <a:ext uri="{FF2B5EF4-FFF2-40B4-BE49-F238E27FC236}">
                <a16:creationId xmlns:a16="http://schemas.microsoft.com/office/drawing/2014/main" id="{B04F2350-2576-A390-2824-36F0FDF485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30189" y="772855"/>
            <a:ext cx="4149211" cy="4182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7F6C4CA-7B0B-7473-522E-0947B6CB2157}"/>
              </a:ext>
            </a:extLst>
          </p:cNvPr>
          <p:cNvSpPr/>
          <p:nvPr/>
        </p:nvSpPr>
        <p:spPr>
          <a:xfrm>
            <a:off x="9391575" y="1716965"/>
            <a:ext cx="686959" cy="9559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33230D30-014A-12DD-7634-D58D017AD24C}"/>
              </a:ext>
            </a:extLst>
          </p:cNvPr>
          <p:cNvSpPr/>
          <p:nvPr/>
        </p:nvSpPr>
        <p:spPr>
          <a:xfrm>
            <a:off x="6063631" y="5392422"/>
            <a:ext cx="830168" cy="25977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F12EDC-5963-F4A6-B481-40F3E4A35C82}"/>
              </a:ext>
            </a:extLst>
          </p:cNvPr>
          <p:cNvSpPr txBox="1"/>
          <p:nvPr/>
        </p:nvSpPr>
        <p:spPr>
          <a:xfrm>
            <a:off x="124286" y="5126642"/>
            <a:ext cx="5588999" cy="83099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285750" indent="-285750" algn="ctr">
              <a:buFont typeface="Courier New" panose="02070309020205020404" pitchFamily="49" charset="0"/>
              <a:buChar char="o"/>
            </a:pPr>
            <a:r>
              <a:rPr lang="en-FR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Beyond SM theories predict enhanced couplings!</a:t>
            </a:r>
          </a:p>
          <a:p>
            <a:pPr marL="285750" indent="-285750" algn="ctr">
              <a:buFont typeface="Courier New" panose="02070309020205020404" pitchFamily="49" charset="0"/>
              <a:buChar char="o"/>
            </a:pPr>
            <a:endParaRPr lang="en-FR" sz="1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Courier New" panose="02070309020205020404" pitchFamily="49" charset="0"/>
              <a:buChar char="o"/>
            </a:pPr>
            <a:r>
              <a:rPr lang="en-FR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Any deviation might signal the existence of new physics!</a:t>
            </a:r>
          </a:p>
        </p:txBody>
      </p:sp>
    </p:spTree>
    <p:extLst>
      <p:ext uri="{BB962C8B-B14F-4D97-AF65-F5344CB8AC3E}">
        <p14:creationId xmlns:p14="http://schemas.microsoft.com/office/powerpoint/2010/main" val="129917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C94DB8-7DD3-6FE6-930F-72D9694A4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8C683B00-8536-5668-44B5-C2F254F0483E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0FBE7734-8C08-8617-054F-EA2C42BAB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B690F79-00B0-1EA8-8676-5EA4B1E72E8E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VBS event topology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CF0A30D4-F877-04A7-A4F2-5C1BA63A9C1D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9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C7D11C00-CB2F-B4C6-9FB8-B3AF799F59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F072BA09-81E6-07EF-F7A5-102BABE8F6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sp>
        <p:nvSpPr>
          <p:cNvPr id="2" name="Θέση ημερομηνίας 11">
            <a:extLst>
              <a:ext uri="{FF2B5EF4-FFF2-40B4-BE49-F238E27FC236}">
                <a16:creationId xmlns:a16="http://schemas.microsoft.com/office/drawing/2014/main" id="{4970E9C6-0C45-C192-A848-172C9AAC09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Studying the Vector Boson Scattering process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3C87E9C-65C8-2658-CED9-4E5D38FFAC0A}"/>
                  </a:ext>
                </a:extLst>
              </p:cNvPr>
              <p:cNvSpPr txBox="1"/>
              <p:nvPr/>
            </p:nvSpPr>
            <p:spPr>
              <a:xfrm>
                <a:off x="265666" y="1183182"/>
                <a:ext cx="4932635" cy="1499641"/>
              </a:xfrm>
              <a:prstGeom prst="rect">
                <a:avLst/>
              </a:prstGeom>
              <a:noFill/>
              <a:ln w="1270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ü"/>
                </a:pP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Two 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𝑗𝑗</m:t>
                        </m:r>
                      </m:sub>
                    </m:sSub>
                  </m:oMath>
                </a14:m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forward jets (tagging jets)</a:t>
                </a:r>
              </a:p>
              <a:p>
                <a:pPr marL="285750" indent="-285750">
                  <a:buFont typeface="Wingdings" pitchFamily="2" charset="2"/>
                  <a:buChar char="ü"/>
                </a:pPr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itchFamily="2" charset="2"/>
                  <a:buChar char="ü"/>
                </a:pP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Large spatial separtion between the tagging jets</a:t>
                </a:r>
              </a:p>
              <a:p>
                <a:pPr marL="285750" indent="-285750">
                  <a:buFont typeface="Wingdings" pitchFamily="2" charset="2"/>
                  <a:buChar char="ü"/>
                </a:pPr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itchFamily="2" charset="2"/>
                  <a:buChar char="ü"/>
                </a:pP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Generally central diboson products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3C87E9C-65C8-2658-CED9-4E5D38FFAC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666" y="1183182"/>
                <a:ext cx="4932635" cy="1499641"/>
              </a:xfrm>
              <a:prstGeom prst="rect">
                <a:avLst/>
              </a:prstGeom>
              <a:blipFill>
                <a:blip r:embed="rId4"/>
                <a:stretch>
                  <a:fillRect l="-1028" t="-1681" b="-5042"/>
                </a:stretch>
              </a:blipFill>
              <a:ln w="12700" cmpd="sng">
                <a:noFill/>
              </a:ln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A diagram of a diagram of a molecule&#10;&#10;AI-generated content may be incorrect.">
            <a:extLst>
              <a:ext uri="{FF2B5EF4-FFF2-40B4-BE49-F238E27FC236}">
                <a16:creationId xmlns:a16="http://schemas.microsoft.com/office/drawing/2014/main" id="{3F8C1596-C7DF-F811-C8A4-AFFC7140435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1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63816" t="11873" r="4460"/>
          <a:stretch/>
        </p:blipFill>
        <p:spPr>
          <a:xfrm>
            <a:off x="279186" y="3209059"/>
            <a:ext cx="2808514" cy="24818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22F983-F5F2-CD88-C4D0-81F5237FF21E}"/>
              </a:ext>
            </a:extLst>
          </p:cNvPr>
          <p:cNvSpPr txBox="1"/>
          <p:nvPr/>
        </p:nvSpPr>
        <p:spPr>
          <a:xfrm>
            <a:off x="517271" y="5668579"/>
            <a:ext cx="19128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sz="1600" dirty="0">
                <a:solidFill>
                  <a:srgbClr val="FF0000"/>
                </a:solidFill>
              </a:rPr>
              <a:t>QCD VVjj  </a:t>
            </a:r>
          </a:p>
        </p:txBody>
      </p:sp>
      <p:pic>
        <p:nvPicPr>
          <p:cNvPr id="7" name="Picture 6" descr="A screenshot of a computer generated image&#10;&#10;AI-generated content may be incorrect.">
            <a:extLst>
              <a:ext uri="{FF2B5EF4-FFF2-40B4-BE49-F238E27FC236}">
                <a16:creationId xmlns:a16="http://schemas.microsoft.com/office/drawing/2014/main" id="{8C7BA051-DDC0-FB2D-7AF3-2F0984F6C1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9236" y="1000625"/>
            <a:ext cx="6067838" cy="42699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9C0F225-F905-2629-4959-C320C7A35388}"/>
              </a:ext>
            </a:extLst>
          </p:cNvPr>
          <p:cNvSpPr txBox="1"/>
          <p:nvPr/>
        </p:nvSpPr>
        <p:spPr>
          <a:xfrm>
            <a:off x="3816721" y="3422593"/>
            <a:ext cx="14692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Courier New" panose="02070309020205020404" pitchFamily="49" charset="0"/>
              <a:buChar char="o"/>
            </a:pPr>
            <a:r>
              <a:rPr lang="en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Major background source!</a:t>
            </a:r>
          </a:p>
          <a:p>
            <a:pPr marL="285750" indent="-285750" algn="ctr">
              <a:buFont typeface="Courier New" panose="02070309020205020404" pitchFamily="49" charset="0"/>
              <a:buChar char="o"/>
            </a:pPr>
            <a:endParaRPr lang="en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Courier New" panose="02070309020205020404" pitchFamily="49" charset="0"/>
              <a:buChar char="o"/>
            </a:pPr>
            <a:r>
              <a:rPr lang="en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Fortunately, different topology!</a:t>
            </a:r>
          </a:p>
        </p:txBody>
      </p:sp>
      <p:sp>
        <p:nvSpPr>
          <p:cNvPr id="17" name="Down Arrow Callout 16">
            <a:extLst>
              <a:ext uri="{FF2B5EF4-FFF2-40B4-BE49-F238E27FC236}">
                <a16:creationId xmlns:a16="http://schemas.microsoft.com/office/drawing/2014/main" id="{32C91CDA-C758-B51A-1993-E555A5BF9939}"/>
              </a:ext>
            </a:extLst>
          </p:cNvPr>
          <p:cNvSpPr/>
          <p:nvPr/>
        </p:nvSpPr>
        <p:spPr>
          <a:xfrm rot="5400000">
            <a:off x="3233985" y="3113263"/>
            <a:ext cx="1854348" cy="2460139"/>
          </a:xfrm>
          <a:prstGeom prst="downArrowCallou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5E423B1-0271-EF5C-394F-0E1C0E557BE6}"/>
              </a:ext>
            </a:extLst>
          </p:cNvPr>
          <p:cNvSpPr/>
          <p:nvPr/>
        </p:nvSpPr>
        <p:spPr>
          <a:xfrm>
            <a:off x="994405" y="3896591"/>
            <a:ext cx="124287" cy="1143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DA70C18-2864-5C86-2160-07FEF311DEE0}"/>
              </a:ext>
            </a:extLst>
          </p:cNvPr>
          <p:cNvSpPr/>
          <p:nvPr/>
        </p:nvSpPr>
        <p:spPr>
          <a:xfrm>
            <a:off x="994405" y="4675212"/>
            <a:ext cx="124287" cy="1143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B2583FB-9F6C-8765-6D86-020B3D3FBC9C}"/>
                  </a:ext>
                </a:extLst>
              </p:cNvPr>
              <p:cNvSpPr txBox="1"/>
              <p:nvPr/>
            </p:nvSpPr>
            <p:spPr>
              <a:xfrm>
                <a:off x="924026" y="3558037"/>
                <a:ext cx="43697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FR" sz="1600" dirty="0">
                    <a:solidFill>
                      <a:srgbClr val="FF0000"/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B2583FB-9F6C-8765-6D86-020B3D3FBC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026" y="3558037"/>
                <a:ext cx="436970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D93B38E-DD53-4E5A-4FA3-7705294271F5}"/>
                  </a:ext>
                </a:extLst>
              </p:cNvPr>
              <p:cNvSpPr txBox="1"/>
              <p:nvPr/>
            </p:nvSpPr>
            <p:spPr>
              <a:xfrm>
                <a:off x="900207" y="4844854"/>
                <a:ext cx="43697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FR" sz="1600" dirty="0">
                    <a:solidFill>
                      <a:srgbClr val="FF0000"/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D93B38E-DD53-4E5A-4FA3-7705294271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207" y="4844854"/>
                <a:ext cx="436970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62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7" grpId="0" animBg="1"/>
      <p:bldP spid="6" grpId="0" animBg="1"/>
      <p:bldP spid="8" grpId="0" animBg="1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DA9EC7-C357-054D-F29A-9D014126B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7EB522CF-0B77-EDC8-0D56-45B950995F29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07F6B3B4-C708-06E5-142F-6D1B62D46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C44976E-E599-DC96-BC66-71A1CBE4592F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VBS Channels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DEC7DBC6-4A72-D9F4-40AF-00AF0EEAF7C6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9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38A0DCEE-5AEE-08C2-AA93-820D9A38AD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6F6471D3-8AFF-1489-E5E8-A7234C27A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sp>
        <p:nvSpPr>
          <p:cNvPr id="2" name="Θέση ημερομηνίας 11">
            <a:extLst>
              <a:ext uri="{FF2B5EF4-FFF2-40B4-BE49-F238E27FC236}">
                <a16:creationId xmlns:a16="http://schemas.microsoft.com/office/drawing/2014/main" id="{0F7AE97C-C711-30C1-0B61-19D6CC618A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Studying the Vector Boson Scattering process </a:t>
            </a:r>
          </a:p>
        </p:txBody>
      </p:sp>
      <p:grpSp>
        <p:nvGrpSpPr>
          <p:cNvPr id="44" name="object 2">
            <a:extLst>
              <a:ext uri="{FF2B5EF4-FFF2-40B4-BE49-F238E27FC236}">
                <a16:creationId xmlns:a16="http://schemas.microsoft.com/office/drawing/2014/main" id="{5358315A-ACD2-0C23-3060-C38CABC9E081}"/>
              </a:ext>
            </a:extLst>
          </p:cNvPr>
          <p:cNvGrpSpPr/>
          <p:nvPr/>
        </p:nvGrpSpPr>
        <p:grpSpPr>
          <a:xfrm>
            <a:off x="2276100" y="4122932"/>
            <a:ext cx="6569648" cy="1982640"/>
            <a:chOff x="551707" y="4322119"/>
            <a:chExt cx="6569648" cy="1982640"/>
          </a:xfrm>
        </p:grpSpPr>
        <p:pic>
          <p:nvPicPr>
            <p:cNvPr id="45" name="object 3">
              <a:extLst>
                <a:ext uri="{FF2B5EF4-FFF2-40B4-BE49-F238E27FC236}">
                  <a16:creationId xmlns:a16="http://schemas.microsoft.com/office/drawing/2014/main" id="{ADD41FCA-DBFE-7FF6-0E53-DE1EDDFCA17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1707" y="4322119"/>
              <a:ext cx="2820127" cy="1982640"/>
            </a:xfrm>
            <a:prstGeom prst="rect">
              <a:avLst/>
            </a:prstGeom>
          </p:spPr>
        </p:pic>
        <p:sp>
          <p:nvSpPr>
            <p:cNvPr id="46" name="object 4">
              <a:extLst>
                <a:ext uri="{FF2B5EF4-FFF2-40B4-BE49-F238E27FC236}">
                  <a16:creationId xmlns:a16="http://schemas.microsoft.com/office/drawing/2014/main" id="{6986D431-737F-AF71-F088-49D054507D06}"/>
                </a:ext>
              </a:extLst>
            </p:cNvPr>
            <p:cNvSpPr/>
            <p:nvPr/>
          </p:nvSpPr>
          <p:spPr>
            <a:xfrm>
              <a:off x="2987040" y="4581144"/>
              <a:ext cx="241300" cy="287020"/>
            </a:xfrm>
            <a:custGeom>
              <a:avLst/>
              <a:gdLst/>
              <a:ahLst/>
              <a:cxnLst/>
              <a:rect l="l" t="t" r="r" b="b"/>
              <a:pathLst>
                <a:path w="241300" h="287020">
                  <a:moveTo>
                    <a:pt x="0" y="143255"/>
                  </a:moveTo>
                  <a:lnTo>
                    <a:pt x="6132" y="97974"/>
                  </a:lnTo>
                  <a:lnTo>
                    <a:pt x="23213" y="58649"/>
                  </a:lnTo>
                  <a:lnTo>
                    <a:pt x="49267" y="27639"/>
                  </a:lnTo>
                  <a:lnTo>
                    <a:pt x="82320" y="7303"/>
                  </a:lnTo>
                  <a:lnTo>
                    <a:pt x="120396" y="0"/>
                  </a:lnTo>
                  <a:lnTo>
                    <a:pt x="158471" y="7303"/>
                  </a:lnTo>
                  <a:lnTo>
                    <a:pt x="191524" y="27639"/>
                  </a:lnTo>
                  <a:lnTo>
                    <a:pt x="217578" y="58649"/>
                  </a:lnTo>
                  <a:lnTo>
                    <a:pt x="234659" y="97974"/>
                  </a:lnTo>
                  <a:lnTo>
                    <a:pt x="240792" y="143255"/>
                  </a:lnTo>
                  <a:lnTo>
                    <a:pt x="234659" y="188537"/>
                  </a:lnTo>
                  <a:lnTo>
                    <a:pt x="217578" y="227862"/>
                  </a:lnTo>
                  <a:lnTo>
                    <a:pt x="191524" y="258872"/>
                  </a:lnTo>
                  <a:lnTo>
                    <a:pt x="158471" y="279208"/>
                  </a:lnTo>
                  <a:lnTo>
                    <a:pt x="120396" y="286511"/>
                  </a:lnTo>
                  <a:lnTo>
                    <a:pt x="82320" y="279208"/>
                  </a:lnTo>
                  <a:lnTo>
                    <a:pt x="49267" y="258872"/>
                  </a:lnTo>
                  <a:lnTo>
                    <a:pt x="23213" y="227862"/>
                  </a:lnTo>
                  <a:lnTo>
                    <a:pt x="6132" y="188537"/>
                  </a:lnTo>
                  <a:lnTo>
                    <a:pt x="0" y="143255"/>
                  </a:lnTo>
                  <a:close/>
                </a:path>
              </a:pathLst>
            </a:custGeom>
            <a:ln w="24384">
              <a:solidFill>
                <a:srgbClr val="1C334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5">
              <a:extLst>
                <a:ext uri="{FF2B5EF4-FFF2-40B4-BE49-F238E27FC236}">
                  <a16:creationId xmlns:a16="http://schemas.microsoft.com/office/drawing/2014/main" id="{86565F70-388C-46A6-C4D4-3C02DDECB80C}"/>
                </a:ext>
              </a:extLst>
            </p:cNvPr>
            <p:cNvSpPr/>
            <p:nvPr/>
          </p:nvSpPr>
          <p:spPr>
            <a:xfrm>
              <a:off x="3805429" y="4335780"/>
              <a:ext cx="3315926" cy="1790412"/>
            </a:xfrm>
            <a:custGeom>
              <a:avLst/>
              <a:gdLst/>
              <a:ahLst/>
              <a:cxnLst/>
              <a:rect l="l" t="t" r="r" b="b"/>
              <a:pathLst>
                <a:path w="4657725" h="2033270">
                  <a:moveTo>
                    <a:pt x="0" y="2033016"/>
                  </a:moveTo>
                  <a:lnTo>
                    <a:pt x="4657344" y="2033016"/>
                  </a:lnTo>
                  <a:lnTo>
                    <a:pt x="4657344" y="0"/>
                  </a:lnTo>
                  <a:lnTo>
                    <a:pt x="0" y="0"/>
                  </a:lnTo>
                  <a:lnTo>
                    <a:pt x="0" y="2033016"/>
                  </a:lnTo>
                  <a:close/>
                </a:path>
              </a:pathLst>
            </a:custGeom>
            <a:ln w="1524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11">
            <a:extLst>
              <a:ext uri="{FF2B5EF4-FFF2-40B4-BE49-F238E27FC236}">
                <a16:creationId xmlns:a16="http://schemas.microsoft.com/office/drawing/2014/main" id="{1C5410D3-7522-E797-9D0C-E77FB4C58636}"/>
              </a:ext>
            </a:extLst>
          </p:cNvPr>
          <p:cNvSpPr txBox="1"/>
          <p:nvPr/>
        </p:nvSpPr>
        <p:spPr>
          <a:xfrm>
            <a:off x="2124392" y="3650817"/>
            <a:ext cx="7943215" cy="2177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6870" indent="-34417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6870" algn="l"/>
              </a:tabLst>
            </a:pPr>
            <a:r>
              <a:rPr sz="1800" dirty="0">
                <a:latin typeface="Calibri"/>
                <a:cs typeface="Calibri"/>
              </a:rPr>
              <a:t>WZ:</a:t>
            </a:r>
            <a:r>
              <a:rPr sz="1800" spc="3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first</a:t>
            </a:r>
            <a:r>
              <a:rPr sz="1800" spc="-10" dirty="0">
                <a:latin typeface="Calibri"/>
                <a:cs typeface="Calibri"/>
              </a:rPr>
              <a:t> observation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2018 (</a:t>
            </a:r>
            <a:r>
              <a:rPr sz="1600" i="1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5"/>
              </a:rPr>
              <a:t>Phys.</a:t>
            </a:r>
            <a:r>
              <a:rPr sz="1600" i="1" u="sng" spc="-4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1600" i="1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5"/>
              </a:rPr>
              <a:t>Lett.</a:t>
            </a:r>
            <a:r>
              <a:rPr sz="1600" i="1" u="sng" spc="-2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1600" i="1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5"/>
              </a:rPr>
              <a:t>B 793</a:t>
            </a:r>
            <a:r>
              <a:rPr sz="1600" i="1" u="sng" spc="-4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1600" i="1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5"/>
              </a:rPr>
              <a:t>(2019)</a:t>
            </a:r>
            <a:r>
              <a:rPr sz="1600" i="1" u="sng" spc="-2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1600" i="1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5"/>
              </a:rPr>
              <a:t>469</a:t>
            </a:r>
            <a:r>
              <a:rPr sz="1600" i="1" spc="-2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and</a:t>
            </a:r>
            <a:r>
              <a:rPr sz="1600" i="1" spc="-10" dirty="0">
                <a:latin typeface="Calibri"/>
                <a:cs typeface="Calibri"/>
              </a:rPr>
              <a:t> </a:t>
            </a:r>
            <a:r>
              <a:rPr sz="1600" i="1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6"/>
              </a:rPr>
              <a:t>PLB</a:t>
            </a:r>
            <a:r>
              <a:rPr sz="1600" i="1" u="sng" spc="-3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1600" i="1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6"/>
              </a:rPr>
              <a:t>809</a:t>
            </a:r>
            <a:r>
              <a:rPr sz="1600" i="1" u="sng" spc="-2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1600" i="1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6"/>
              </a:rPr>
              <a:t>(2020)</a:t>
            </a:r>
            <a:r>
              <a:rPr sz="1600" i="1" u="sng" spc="-2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1600" i="1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6"/>
              </a:rPr>
              <a:t>135710</a:t>
            </a:r>
            <a:r>
              <a:rPr sz="1600" i="1" spc="-6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1800" spc="-50" dirty="0">
                <a:latin typeface="Calibri"/>
                <a:cs typeface="Calibri"/>
              </a:rPr>
              <a:t>)</a:t>
            </a:r>
            <a:endParaRPr sz="1800">
              <a:latin typeface="Calibri"/>
              <a:cs typeface="Calibri"/>
            </a:endParaRPr>
          </a:p>
          <a:p>
            <a:pPr marL="3497579">
              <a:lnSpc>
                <a:spcPct val="100000"/>
              </a:lnSpc>
              <a:spcBef>
                <a:spcPts val="1814"/>
              </a:spcBef>
            </a:pPr>
            <a:r>
              <a:rPr sz="1800" spc="-10" dirty="0">
                <a:solidFill>
                  <a:srgbClr val="C00000"/>
                </a:solidFill>
                <a:latin typeface="Calibri"/>
                <a:cs typeface="Calibri"/>
              </a:rPr>
              <a:t>Experimental</a:t>
            </a:r>
            <a:r>
              <a:rPr sz="1800" spc="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C00000"/>
                </a:solidFill>
                <a:latin typeface="Calibri"/>
                <a:cs typeface="Calibri"/>
              </a:rPr>
              <a:t>signature:</a:t>
            </a:r>
            <a:endParaRPr sz="1800">
              <a:latin typeface="Calibri"/>
              <a:cs typeface="Calibri"/>
            </a:endParaRPr>
          </a:p>
          <a:p>
            <a:pPr marL="3783965" lvl="1" indent="-286385">
              <a:lnSpc>
                <a:spcPct val="100000"/>
              </a:lnSpc>
              <a:buFont typeface="Arial"/>
              <a:buChar char="•"/>
              <a:tabLst>
                <a:tab pos="3783965" algn="l"/>
              </a:tabLst>
            </a:pPr>
            <a:r>
              <a:rPr sz="1800" dirty="0">
                <a:solidFill>
                  <a:srgbClr val="C00000"/>
                </a:solidFill>
                <a:latin typeface="Calibri"/>
                <a:cs typeface="Calibri"/>
              </a:rPr>
              <a:t>2</a:t>
            </a:r>
            <a:r>
              <a:rPr sz="1800" spc="-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C00000"/>
                </a:solidFill>
                <a:latin typeface="Calibri"/>
                <a:cs typeface="Calibri"/>
              </a:rPr>
              <a:t>opposite</a:t>
            </a:r>
            <a:r>
              <a:rPr sz="1800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C00000"/>
                </a:solidFill>
                <a:latin typeface="Calibri"/>
                <a:cs typeface="Calibri"/>
              </a:rPr>
              <a:t>sign</a:t>
            </a:r>
            <a:r>
              <a:rPr sz="1800" spc="-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C00000"/>
                </a:solidFill>
                <a:latin typeface="Calibri"/>
                <a:cs typeface="Calibri"/>
              </a:rPr>
              <a:t>leptons</a:t>
            </a:r>
            <a:endParaRPr sz="1800">
              <a:latin typeface="Calibri"/>
              <a:cs typeface="Calibri"/>
            </a:endParaRPr>
          </a:p>
          <a:p>
            <a:pPr marL="3783965" lvl="1" indent="-286385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783965" algn="l"/>
              </a:tabLst>
            </a:pPr>
            <a:r>
              <a:rPr sz="1800" dirty="0">
                <a:solidFill>
                  <a:srgbClr val="C00000"/>
                </a:solidFill>
                <a:latin typeface="Calibri"/>
                <a:cs typeface="Calibri"/>
              </a:rPr>
              <a:t>1</a:t>
            </a:r>
            <a:r>
              <a:rPr sz="1800" spc="-10" dirty="0">
                <a:solidFill>
                  <a:srgbClr val="C00000"/>
                </a:solidFill>
                <a:latin typeface="Calibri"/>
                <a:cs typeface="Calibri"/>
              </a:rPr>
              <a:t> lepton</a:t>
            </a:r>
            <a:endParaRPr sz="1800">
              <a:latin typeface="Calibri"/>
              <a:cs typeface="Calibri"/>
            </a:endParaRPr>
          </a:p>
          <a:p>
            <a:pPr marL="3783965" lvl="1" indent="-286385">
              <a:lnSpc>
                <a:spcPct val="100000"/>
              </a:lnSpc>
              <a:buFont typeface="Arial"/>
              <a:buChar char="•"/>
              <a:tabLst>
                <a:tab pos="3783965" algn="l"/>
              </a:tabLst>
            </a:pPr>
            <a:r>
              <a:rPr sz="1800" dirty="0">
                <a:solidFill>
                  <a:srgbClr val="C00000"/>
                </a:solidFill>
                <a:latin typeface="Calibri"/>
                <a:cs typeface="Calibri"/>
              </a:rPr>
              <a:t>2</a:t>
            </a:r>
            <a:r>
              <a:rPr sz="1800" spc="-6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C00000"/>
                </a:solidFill>
                <a:latin typeface="Calibri"/>
                <a:cs typeface="Calibri"/>
              </a:rPr>
              <a:t>hadronic</a:t>
            </a:r>
            <a:r>
              <a:rPr sz="1800" spc="-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C00000"/>
                </a:solidFill>
                <a:latin typeface="Calibri"/>
                <a:cs typeface="Calibri"/>
              </a:rPr>
              <a:t>jets</a:t>
            </a:r>
            <a:endParaRPr sz="1800">
              <a:latin typeface="Calibri"/>
              <a:cs typeface="Calibri"/>
            </a:endParaRPr>
          </a:p>
          <a:p>
            <a:pPr marL="3497579">
              <a:lnSpc>
                <a:spcPct val="100000"/>
              </a:lnSpc>
              <a:spcBef>
                <a:spcPts val="2160"/>
              </a:spcBef>
            </a:pPr>
            <a:r>
              <a:rPr sz="1800" dirty="0">
                <a:solidFill>
                  <a:srgbClr val="C00000"/>
                </a:solidFill>
                <a:latin typeface="Calibri"/>
                <a:cs typeface="Calibri"/>
              </a:rPr>
              <a:t>Challenge:</a:t>
            </a:r>
            <a:r>
              <a:rPr sz="1800" spc="-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C00000"/>
                </a:solidFill>
                <a:latin typeface="Calibri"/>
                <a:cs typeface="Calibri"/>
              </a:rPr>
              <a:t>high</a:t>
            </a:r>
            <a:r>
              <a:rPr sz="1800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C00000"/>
                </a:solidFill>
                <a:latin typeface="Calibri"/>
                <a:cs typeface="Calibri"/>
              </a:rPr>
              <a:t>QCD</a:t>
            </a:r>
            <a:r>
              <a:rPr sz="1800" spc="-7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C00000"/>
                </a:solidFill>
                <a:latin typeface="Calibri"/>
                <a:cs typeface="Calibri"/>
              </a:rPr>
              <a:t>background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9" name="object 17">
            <a:extLst>
              <a:ext uri="{FF2B5EF4-FFF2-40B4-BE49-F238E27FC236}">
                <a16:creationId xmlns:a16="http://schemas.microsoft.com/office/drawing/2014/main" id="{AE5C0F40-1C88-B25D-F2C0-C6E425A57092}"/>
              </a:ext>
            </a:extLst>
          </p:cNvPr>
          <p:cNvGrpSpPr/>
          <p:nvPr/>
        </p:nvGrpSpPr>
        <p:grpSpPr>
          <a:xfrm>
            <a:off x="4415776" y="4432629"/>
            <a:ext cx="1239520" cy="1330325"/>
            <a:chOff x="2691383" y="4631816"/>
            <a:chExt cx="1239520" cy="1330325"/>
          </a:xfrm>
        </p:grpSpPr>
        <p:sp>
          <p:nvSpPr>
            <p:cNvPr id="50" name="object 18">
              <a:extLst>
                <a:ext uri="{FF2B5EF4-FFF2-40B4-BE49-F238E27FC236}">
                  <a16:creationId xmlns:a16="http://schemas.microsoft.com/office/drawing/2014/main" id="{57249E72-3B27-6DBB-63CD-72C90CB8EC39}"/>
                </a:ext>
              </a:extLst>
            </p:cNvPr>
            <p:cNvSpPr/>
            <p:nvPr/>
          </p:nvSpPr>
          <p:spPr>
            <a:xfrm>
              <a:off x="2916935" y="5157215"/>
              <a:ext cx="527685" cy="792480"/>
            </a:xfrm>
            <a:custGeom>
              <a:avLst/>
              <a:gdLst/>
              <a:ahLst/>
              <a:cxnLst/>
              <a:rect l="l" t="t" r="r" b="b"/>
              <a:pathLst>
                <a:path w="527685" h="792479">
                  <a:moveTo>
                    <a:pt x="286512" y="143255"/>
                  </a:moveTo>
                  <a:lnTo>
                    <a:pt x="292644" y="97974"/>
                  </a:lnTo>
                  <a:lnTo>
                    <a:pt x="309725" y="58649"/>
                  </a:lnTo>
                  <a:lnTo>
                    <a:pt x="335779" y="27639"/>
                  </a:lnTo>
                  <a:lnTo>
                    <a:pt x="368832" y="7303"/>
                  </a:lnTo>
                  <a:lnTo>
                    <a:pt x="406908" y="0"/>
                  </a:lnTo>
                  <a:lnTo>
                    <a:pt x="444983" y="7303"/>
                  </a:lnTo>
                  <a:lnTo>
                    <a:pt x="478036" y="27639"/>
                  </a:lnTo>
                  <a:lnTo>
                    <a:pt x="504090" y="58649"/>
                  </a:lnTo>
                  <a:lnTo>
                    <a:pt x="521171" y="97974"/>
                  </a:lnTo>
                  <a:lnTo>
                    <a:pt x="527303" y="143255"/>
                  </a:lnTo>
                  <a:lnTo>
                    <a:pt x="521171" y="188537"/>
                  </a:lnTo>
                  <a:lnTo>
                    <a:pt x="504090" y="227862"/>
                  </a:lnTo>
                  <a:lnTo>
                    <a:pt x="478036" y="258872"/>
                  </a:lnTo>
                  <a:lnTo>
                    <a:pt x="444983" y="279208"/>
                  </a:lnTo>
                  <a:lnTo>
                    <a:pt x="406908" y="286511"/>
                  </a:lnTo>
                  <a:lnTo>
                    <a:pt x="368832" y="279208"/>
                  </a:lnTo>
                  <a:lnTo>
                    <a:pt x="335779" y="258872"/>
                  </a:lnTo>
                  <a:lnTo>
                    <a:pt x="309725" y="227862"/>
                  </a:lnTo>
                  <a:lnTo>
                    <a:pt x="292644" y="188537"/>
                  </a:lnTo>
                  <a:lnTo>
                    <a:pt x="286512" y="143255"/>
                  </a:lnTo>
                  <a:close/>
                </a:path>
                <a:path w="527685" h="792479">
                  <a:moveTo>
                    <a:pt x="0" y="647699"/>
                  </a:moveTo>
                  <a:lnTo>
                    <a:pt x="6132" y="601938"/>
                  </a:lnTo>
                  <a:lnTo>
                    <a:pt x="23213" y="562195"/>
                  </a:lnTo>
                  <a:lnTo>
                    <a:pt x="49267" y="530854"/>
                  </a:lnTo>
                  <a:lnTo>
                    <a:pt x="82320" y="510301"/>
                  </a:lnTo>
                  <a:lnTo>
                    <a:pt x="120395" y="502919"/>
                  </a:lnTo>
                  <a:lnTo>
                    <a:pt x="158471" y="510301"/>
                  </a:lnTo>
                  <a:lnTo>
                    <a:pt x="191524" y="530854"/>
                  </a:lnTo>
                  <a:lnTo>
                    <a:pt x="217578" y="562195"/>
                  </a:lnTo>
                  <a:lnTo>
                    <a:pt x="234659" y="601938"/>
                  </a:lnTo>
                  <a:lnTo>
                    <a:pt x="240791" y="647699"/>
                  </a:lnTo>
                  <a:lnTo>
                    <a:pt x="234659" y="693461"/>
                  </a:lnTo>
                  <a:lnTo>
                    <a:pt x="217578" y="733204"/>
                  </a:lnTo>
                  <a:lnTo>
                    <a:pt x="191524" y="764545"/>
                  </a:lnTo>
                  <a:lnTo>
                    <a:pt x="158471" y="785098"/>
                  </a:lnTo>
                  <a:lnTo>
                    <a:pt x="120395" y="792479"/>
                  </a:lnTo>
                  <a:lnTo>
                    <a:pt x="82320" y="785098"/>
                  </a:lnTo>
                  <a:lnTo>
                    <a:pt x="49267" y="764545"/>
                  </a:lnTo>
                  <a:lnTo>
                    <a:pt x="23213" y="733204"/>
                  </a:lnTo>
                  <a:lnTo>
                    <a:pt x="6132" y="693461"/>
                  </a:lnTo>
                  <a:lnTo>
                    <a:pt x="0" y="647699"/>
                  </a:lnTo>
                  <a:close/>
                </a:path>
              </a:pathLst>
            </a:custGeom>
            <a:ln w="24384">
              <a:solidFill>
                <a:srgbClr val="1C334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19">
              <a:extLst>
                <a:ext uri="{FF2B5EF4-FFF2-40B4-BE49-F238E27FC236}">
                  <a16:creationId xmlns:a16="http://schemas.microsoft.com/office/drawing/2014/main" id="{0CD16E6F-12C1-46EB-C9B2-A9706D392D11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91383" y="4800599"/>
              <a:ext cx="192024" cy="292607"/>
            </a:xfrm>
            <a:prstGeom prst="rect">
              <a:avLst/>
            </a:prstGeom>
          </p:spPr>
        </p:pic>
        <p:sp>
          <p:nvSpPr>
            <p:cNvPr id="52" name="object 20">
              <a:extLst>
                <a:ext uri="{FF2B5EF4-FFF2-40B4-BE49-F238E27FC236}">
                  <a16:creationId xmlns:a16="http://schemas.microsoft.com/office/drawing/2014/main" id="{EDE714CD-8907-8360-1597-46F0843EA9DD}"/>
                </a:ext>
              </a:extLst>
            </p:cNvPr>
            <p:cNvSpPr/>
            <p:nvPr/>
          </p:nvSpPr>
          <p:spPr>
            <a:xfrm>
              <a:off x="3159252" y="4631816"/>
              <a:ext cx="771525" cy="1176655"/>
            </a:xfrm>
            <a:custGeom>
              <a:avLst/>
              <a:gdLst/>
              <a:ahLst/>
              <a:cxnLst/>
              <a:rect l="l" t="t" r="r" b="b"/>
              <a:pathLst>
                <a:path w="771525" h="1176654">
                  <a:moveTo>
                    <a:pt x="766064" y="142240"/>
                  </a:moveTo>
                  <a:lnTo>
                    <a:pt x="146202" y="31203"/>
                  </a:lnTo>
                  <a:lnTo>
                    <a:pt x="146608" y="28956"/>
                  </a:lnTo>
                  <a:lnTo>
                    <a:pt x="151752" y="0"/>
                  </a:lnTo>
                  <a:lnTo>
                    <a:pt x="70104" y="24003"/>
                  </a:lnTo>
                  <a:lnTo>
                    <a:pt x="138430" y="74930"/>
                  </a:lnTo>
                  <a:lnTo>
                    <a:pt x="143992" y="43662"/>
                  </a:lnTo>
                  <a:lnTo>
                    <a:pt x="763778" y="154686"/>
                  </a:lnTo>
                  <a:lnTo>
                    <a:pt x="766064" y="142240"/>
                  </a:lnTo>
                  <a:close/>
                </a:path>
                <a:path w="771525" h="1176654">
                  <a:moveTo>
                    <a:pt x="771017" y="169164"/>
                  </a:moveTo>
                  <a:lnTo>
                    <a:pt x="763143" y="159258"/>
                  </a:lnTo>
                  <a:lnTo>
                    <a:pt x="309016" y="515848"/>
                  </a:lnTo>
                  <a:lnTo>
                    <a:pt x="289433" y="490855"/>
                  </a:lnTo>
                  <a:lnTo>
                    <a:pt x="252984" y="567944"/>
                  </a:lnTo>
                  <a:lnTo>
                    <a:pt x="336423" y="550799"/>
                  </a:lnTo>
                  <a:lnTo>
                    <a:pt x="322973" y="533654"/>
                  </a:lnTo>
                  <a:lnTo>
                    <a:pt x="316826" y="525805"/>
                  </a:lnTo>
                  <a:lnTo>
                    <a:pt x="771017" y="169164"/>
                  </a:lnTo>
                  <a:close/>
                </a:path>
                <a:path w="771525" h="1176654">
                  <a:moveTo>
                    <a:pt x="771271" y="430911"/>
                  </a:moveTo>
                  <a:lnTo>
                    <a:pt x="762381" y="421767"/>
                  </a:lnTo>
                  <a:lnTo>
                    <a:pt x="50063" y="1118463"/>
                  </a:lnTo>
                  <a:lnTo>
                    <a:pt x="27813" y="1095730"/>
                  </a:lnTo>
                  <a:lnTo>
                    <a:pt x="0" y="1176248"/>
                  </a:lnTo>
                  <a:lnTo>
                    <a:pt x="81153" y="1150200"/>
                  </a:lnTo>
                  <a:lnTo>
                    <a:pt x="67614" y="1136383"/>
                  </a:lnTo>
                  <a:lnTo>
                    <a:pt x="58889" y="1127480"/>
                  </a:lnTo>
                  <a:lnTo>
                    <a:pt x="771271" y="430911"/>
                  </a:lnTo>
                  <a:close/>
                </a:path>
              </a:pathLst>
            </a:custGeom>
            <a:solidFill>
              <a:srgbClr val="497D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0214FC61-1DB0-F3BB-7166-CB85F5EF0F5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28016327"/>
                  </p:ext>
                </p:extLst>
              </p:nvPr>
            </p:nvGraphicFramePr>
            <p:xfrm>
              <a:off x="1835211" y="911211"/>
              <a:ext cx="8128000" cy="265563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613371483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809947366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018677269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86056549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FR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Channel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FR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Final state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𝝈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𝑽𝑽𝒋𝒋</m:t>
                                    </m:r>
                                  </m:sub>
                                  <m:sup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𝑬𝑾</m:t>
                                    </m:r>
                                  </m:sup>
                                </m:sSubSup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(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𝒇𝒃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𝑺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/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5327059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  <a:hlinkClick r:id="rId8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  <a:hlinkClick r:id="rId8"/>
                                      </a:rPr>
                                      <m:t>𝑊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  <a:hlinkClick r:id="rId8"/>
                                      </a:rPr>
                                      <m:t>±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  <a:hlinkClick r:id="rId8"/>
                                  </a:rPr>
                                  <m:t>𝑍</m:t>
                                </m:r>
                              </m:oMath>
                            </m:oMathPara>
                          </a14:m>
                          <a:endParaRPr lang="en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𝑙𝑙𝑙𝑣𝑗𝑗</m:t>
                                </m:r>
                              </m:oMath>
                            </m:oMathPara>
                          </a14:m>
                          <a:endParaRPr lang="en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0.37±0.07</m:t>
                                </m:r>
                              </m:oMath>
                            </m:oMathPara>
                          </a14:m>
                          <a:endParaRPr lang="en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0.30</m:t>
                                </m:r>
                              </m:oMath>
                            </m:oMathPara>
                          </a14:m>
                          <a:endParaRPr lang="en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9694576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  <a:hlinkClick r:id="rId9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  <a:hlinkClick r:id="rId9"/>
                                      </a:rPr>
                                      <m:t>𝑊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  <a:hlinkClick r:id="rId9"/>
                                      </a:rPr>
                                      <m:t>±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  <a:hlinkClick r:id="rId9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  <a:hlinkClick r:id="rId9"/>
                                      </a:rPr>
                                      <m:t>𝑊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  <a:hlinkClick r:id="rId9"/>
                                      </a:rPr>
                                      <m:t>∓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𝑙𝑣𝑙𝑣𝑗𝑗</m:t>
                                </m:r>
                              </m:oMath>
                            </m:oMathPara>
                          </a14:m>
                          <a:endParaRPr lang="en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0.68±0.13</m:t>
                                </m:r>
                              </m:oMath>
                            </m:oMathPara>
                          </a14:m>
                          <a:endParaRPr lang="en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0.13</m:t>
                                </m:r>
                              </m:oMath>
                            </m:oMathPara>
                          </a14:m>
                          <a:endParaRPr lang="en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870715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  <a:hlinkClick r:id="rId1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  <a:hlinkClick r:id="rId10"/>
                                      </a:rPr>
                                      <m:t>𝑊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  <a:hlinkClick r:id="rId10"/>
                                      </a:rPr>
                                      <m:t>±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  <a:hlinkClick r:id="rId1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  <a:hlinkClick r:id="rId10"/>
                                      </a:rPr>
                                      <m:t>𝑊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  <a:hlinkClick r:id="rId10"/>
                                      </a:rPr>
                                      <m:t>±</m:t>
                                    </m:r>
                                  </m:sup>
                                </m:sSup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  <a:hlinkClick r:id="rId1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𝑙𝑣𝑙𝑣𝑗𝑗</m:t>
                                </m:r>
                              </m:oMath>
                            </m:oMathPara>
                          </a14:m>
                          <a:endParaRPr lang="en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0.73±0.07</m:t>
                                </m:r>
                              </m:oMath>
                            </m:oMathPara>
                          </a14:m>
                          <a:endParaRPr lang="en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9.80</m:t>
                                </m:r>
                              </m:oMath>
                            </m:oMathPara>
                          </a14:m>
                          <a:endParaRPr lang="en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174976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  <a:hlinkClick r:id="rId11"/>
                                  </a:rPr>
                                  <m:t>𝑍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  <a:hlinkClick r:id="rId11"/>
                                  </a:rPr>
                                  <m:t>𝛾</m:t>
                                </m:r>
                              </m:oMath>
                            </m:oMathPara>
                          </a14:m>
                          <a:endParaRPr lang="en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𝑙𝑙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𝛾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𝑗𝑗</m:t>
                                </m:r>
                              </m:oMath>
                            </m:oMathPara>
                          </a14:m>
                          <a:endParaRPr lang="en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1.80±0.26</m:t>
                                </m:r>
                              </m:oMath>
                            </m:oMathPara>
                          </a14:m>
                          <a:endParaRPr lang="en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1.10</m:t>
                                </m:r>
                              </m:oMath>
                            </m:oMathPara>
                          </a14:m>
                          <a:endParaRPr lang="en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511554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  <a:hlinkClick r:id="rId12"/>
                                  </a:rPr>
                                  <m:t>𝑍𝑍</m:t>
                                </m:r>
                              </m:oMath>
                            </m:oMathPara>
                          </a14:m>
                          <a:endParaRPr lang="en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𝑙𝑙𝑙𝑙𝑗𝑗</m:t>
                                </m:r>
                              </m:oMath>
                            </m:oMathPara>
                          </a14:m>
                          <a:endParaRPr lang="en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0.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21±0.05</m:t>
                                </m:r>
                              </m:oMath>
                            </m:oMathPara>
                          </a14:m>
                          <a:endParaRPr lang="en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0.34</m:t>
                                </m:r>
                              </m:oMath>
                            </m:oMathPara>
                          </a14:m>
                          <a:endParaRPr lang="en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105784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  <a:hlinkClick r:id="rId13"/>
                                  </a:rPr>
                                  <m:t>𝑊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  <a:hlinkClick r:id="rId13"/>
                                  </a:rPr>
                                  <m:t>𝛾</m:t>
                                </m:r>
                              </m:oMath>
                            </m:oMathPara>
                          </a14:m>
                          <a:endParaRPr lang="en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𝑙𝑣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𝛾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𝑗𝑗</m:t>
                                </m:r>
                              </m:oMath>
                            </m:oMathPara>
                          </a14:m>
                          <a:endParaRPr lang="en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3.30±0.63</m:t>
                                </m:r>
                              </m:oMath>
                            </m:oMathPara>
                          </a14:m>
                          <a:endParaRPr lang="en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0.30</m:t>
                                </m:r>
                              </m:oMath>
                            </m:oMathPara>
                          </a14:m>
                          <a:endParaRPr lang="en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4754402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0214FC61-1DB0-F3BB-7166-CB85F5EF0F5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28016327"/>
                  </p:ext>
                </p:extLst>
              </p:nvPr>
            </p:nvGraphicFramePr>
            <p:xfrm>
              <a:off x="1835211" y="911211"/>
              <a:ext cx="8128000" cy="265563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613371483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809947366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018677269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860565495"/>
                        </a:ext>
                      </a:extLst>
                    </a:gridCol>
                  </a:tblGrid>
                  <a:tr h="4199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FR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Channel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FR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Final state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14"/>
                          <a:stretch>
                            <a:fillRect l="-200625" t="-6061" r="-101250" b="-5515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14"/>
                          <a:stretch>
                            <a:fillRect l="-300625" t="-6061" r="-1250" b="-5515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5327059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14"/>
                          <a:stretch>
                            <a:fillRect t="-116667" r="-301875" b="-5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14"/>
                          <a:stretch>
                            <a:fillRect l="-99379" t="-116667" r="-200000" b="-5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14"/>
                          <a:stretch>
                            <a:fillRect l="-200625" t="-116667" r="-101250" b="-5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14"/>
                          <a:stretch>
                            <a:fillRect l="-300625" t="-116667" r="-1250" b="-50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6945769"/>
                      </a:ext>
                    </a:extLst>
                  </a:tr>
                  <a:tr h="381445"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14"/>
                          <a:stretch>
                            <a:fillRect t="-216667" r="-301875" b="-4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14"/>
                          <a:stretch>
                            <a:fillRect l="-99379" t="-216667" r="-200000" b="-4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14"/>
                          <a:stretch>
                            <a:fillRect l="-200625" t="-216667" r="-101250" b="-4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14"/>
                          <a:stretch>
                            <a:fillRect l="-300625" t="-216667" r="-1250" b="-40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870715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14"/>
                          <a:stretch>
                            <a:fillRect t="-327586" r="-301875" b="-3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14"/>
                          <a:stretch>
                            <a:fillRect l="-99379" t="-327586" r="-200000" b="-3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14"/>
                          <a:stretch>
                            <a:fillRect l="-200625" t="-327586" r="-101250" b="-3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14"/>
                          <a:stretch>
                            <a:fillRect l="-300625" t="-327586" r="-1250" b="-3206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74976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14"/>
                          <a:stretch>
                            <a:fillRect t="-427586" r="-301875" b="-2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14"/>
                          <a:stretch>
                            <a:fillRect l="-99379" t="-427586" r="-200000" b="-2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14"/>
                          <a:stretch>
                            <a:fillRect l="-200625" t="-427586" r="-101250" b="-2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14"/>
                          <a:stretch>
                            <a:fillRect l="-300625" t="-427586" r="-1250" b="-2206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511554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14"/>
                          <a:stretch>
                            <a:fillRect t="-510000" r="-301875" b="-1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14"/>
                          <a:stretch>
                            <a:fillRect l="-99379" t="-510000" r="-200000" b="-1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14"/>
                          <a:stretch>
                            <a:fillRect l="-200625" t="-510000" r="-101250" b="-1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14"/>
                          <a:stretch>
                            <a:fillRect l="-300625" t="-510000" r="-1250" b="-11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05784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14"/>
                          <a:stretch>
                            <a:fillRect t="-631034" r="-301875" b="-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14"/>
                          <a:stretch>
                            <a:fillRect l="-99379" t="-631034" r="-200000" b="-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14"/>
                          <a:stretch>
                            <a:fillRect l="-200625" t="-631034" r="-101250" b="-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14"/>
                          <a:stretch>
                            <a:fillRect l="-300625" t="-631034" r="-1250" b="-172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4754402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object 24">
            <a:extLst>
              <a:ext uri="{FF2B5EF4-FFF2-40B4-BE49-F238E27FC236}">
                <a16:creationId xmlns:a16="http://schemas.microsoft.com/office/drawing/2014/main" id="{A15DF236-E90E-CA4C-35F0-13D3EA96E3B7}"/>
              </a:ext>
            </a:extLst>
          </p:cNvPr>
          <p:cNvSpPr/>
          <p:nvPr/>
        </p:nvSpPr>
        <p:spPr>
          <a:xfrm>
            <a:off x="1835211" y="1332866"/>
            <a:ext cx="8128000" cy="363220"/>
          </a:xfrm>
          <a:custGeom>
            <a:avLst/>
            <a:gdLst/>
            <a:ahLst/>
            <a:cxnLst/>
            <a:rect l="l" t="t" r="r" b="b"/>
            <a:pathLst>
              <a:path w="5398134" h="363219">
                <a:moveTo>
                  <a:pt x="0" y="362712"/>
                </a:moveTo>
                <a:lnTo>
                  <a:pt x="5398008" y="362712"/>
                </a:lnTo>
                <a:lnTo>
                  <a:pt x="5398008" y="0"/>
                </a:lnTo>
                <a:lnTo>
                  <a:pt x="0" y="0"/>
                </a:lnTo>
                <a:lnTo>
                  <a:pt x="0" y="362712"/>
                </a:lnTo>
                <a:close/>
              </a:path>
            </a:pathLst>
          </a:custGeom>
          <a:ln w="24384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663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4000</TotalTime>
  <Words>988</Words>
  <Application>Microsoft Macintosh PowerPoint</Application>
  <PresentationFormat>Widescreen</PresentationFormat>
  <Paragraphs>285</Paragraphs>
  <Slides>28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Aptos</vt:lpstr>
      <vt:lpstr>Aptos Display</vt:lpstr>
      <vt:lpstr>Arial</vt:lpstr>
      <vt:lpstr>Calibri</vt:lpstr>
      <vt:lpstr>Cambria Math</vt:lpstr>
      <vt:lpstr>Courier New</vt:lpstr>
      <vt:lpstr>PT Sans</vt:lpstr>
      <vt:lpstr>Times New Roma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ziakas panagiotis</dc:creator>
  <cp:lastModifiedBy>Eirini Kasimi</cp:lastModifiedBy>
  <cp:revision>172</cp:revision>
  <dcterms:created xsi:type="dcterms:W3CDTF">2025-06-04T08:10:47Z</dcterms:created>
  <dcterms:modified xsi:type="dcterms:W3CDTF">2025-06-30T21:11:30Z</dcterms:modified>
</cp:coreProperties>
</file>