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6"/>
  </p:notesMasterIdLst>
  <p:sldIdLst>
    <p:sldId id="256" r:id="rId2"/>
    <p:sldId id="259" r:id="rId3"/>
    <p:sldId id="317" r:id="rId4"/>
    <p:sldId id="409" r:id="rId5"/>
    <p:sldId id="408" r:id="rId6"/>
    <p:sldId id="262" r:id="rId7"/>
    <p:sldId id="398" r:id="rId8"/>
    <p:sldId id="384" r:id="rId9"/>
    <p:sldId id="423" r:id="rId10"/>
    <p:sldId id="430" r:id="rId11"/>
    <p:sldId id="388" r:id="rId12"/>
    <p:sldId id="389" r:id="rId13"/>
    <p:sldId id="410" r:id="rId14"/>
    <p:sldId id="390" r:id="rId15"/>
    <p:sldId id="424" r:id="rId16"/>
    <p:sldId id="425" r:id="rId17"/>
    <p:sldId id="376" r:id="rId18"/>
    <p:sldId id="394" r:id="rId19"/>
    <p:sldId id="427" r:id="rId20"/>
    <p:sldId id="393" r:id="rId21"/>
    <p:sldId id="337" r:id="rId22"/>
    <p:sldId id="437" r:id="rId23"/>
    <p:sldId id="304" r:id="rId24"/>
    <p:sldId id="301" r:id="rId25"/>
    <p:sldId id="260" r:id="rId26"/>
    <p:sldId id="387" r:id="rId27"/>
    <p:sldId id="433" r:id="rId28"/>
    <p:sldId id="429" r:id="rId29"/>
    <p:sldId id="436" r:id="rId30"/>
    <p:sldId id="435" r:id="rId31"/>
    <p:sldId id="434" r:id="rId32"/>
    <p:sldId id="428" r:id="rId33"/>
    <p:sldId id="431" r:id="rId34"/>
    <p:sldId id="432"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1"/>
    <p:restoredTop sz="80659"/>
  </p:normalViewPr>
  <p:slideViewPr>
    <p:cSldViewPr snapToGrid="0">
      <p:cViewPr>
        <p:scale>
          <a:sx n="101" d="100"/>
          <a:sy n="101" d="100"/>
        </p:scale>
        <p:origin x="1912"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B5928-8D31-4D40-8073-EC4BA9A584AD}" type="datetimeFigureOut">
              <a:rPr lang="fr-FR" smtClean="0"/>
              <a:t>15/10/2025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54600-512A-BF4B-B5DE-D8FD77B83B98}" type="slidenum">
              <a:rPr lang="fr-FR" smtClean="0"/>
              <a:t>‹N°›</a:t>
            </a:fld>
            <a:endParaRPr lang="fr-FR"/>
          </a:p>
        </p:txBody>
      </p:sp>
    </p:spTree>
    <p:extLst>
      <p:ext uri="{BB962C8B-B14F-4D97-AF65-F5344CB8AC3E}">
        <p14:creationId xmlns:p14="http://schemas.microsoft.com/office/powerpoint/2010/main" val="289848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err="1"/>
              <a:t>Thanks</a:t>
            </a:r>
            <a:r>
              <a:rPr lang="fr-FR" dirty="0"/>
              <a:t> for the invitation and the </a:t>
            </a:r>
            <a:r>
              <a:rPr lang="fr-FR" dirty="0" err="1"/>
              <a:t>opportinuty</a:t>
            </a:r>
            <a:r>
              <a:rPr lang="fr-FR" dirty="0"/>
              <a:t> to </a:t>
            </a:r>
            <a:r>
              <a:rPr lang="fr-FR" dirty="0" err="1"/>
              <a:t>present</a:t>
            </a:r>
            <a:r>
              <a:rPr lang="fr-FR" dirty="0"/>
              <a:t> </a:t>
            </a:r>
            <a:r>
              <a:rPr lang="fr-FR" dirty="0" err="1"/>
              <a:t>reasearch</a:t>
            </a:r>
            <a:r>
              <a:rPr lang="fr-FR" dirty="0"/>
              <a:t> </a:t>
            </a:r>
            <a:r>
              <a:rPr lang="fr-FR" dirty="0" err="1"/>
              <a:t>done</a:t>
            </a:r>
            <a:r>
              <a:rPr lang="fr-FR" dirty="0"/>
              <a:t> </a:t>
            </a:r>
            <a:r>
              <a:rPr lang="fr-FR" dirty="0" err="1"/>
              <a:t>during</a:t>
            </a:r>
            <a:r>
              <a:rPr lang="fr-FR" dirty="0"/>
              <a:t> </a:t>
            </a:r>
            <a:r>
              <a:rPr lang="fr-FR" dirty="0" err="1"/>
              <a:t>my</a:t>
            </a:r>
            <a:r>
              <a:rPr lang="fr-FR" dirty="0"/>
              <a:t> </a:t>
            </a:r>
            <a:r>
              <a:rPr lang="fr-FR" dirty="0" err="1"/>
              <a:t>phd</a:t>
            </a:r>
            <a:r>
              <a:rPr lang="fr-FR" dirty="0"/>
              <a:t> </a:t>
            </a:r>
          </a:p>
        </p:txBody>
      </p:sp>
      <p:sp>
        <p:nvSpPr>
          <p:cNvPr id="4" name="Espace réservé du numéro de diapositive 3"/>
          <p:cNvSpPr>
            <a:spLocks noGrp="1"/>
          </p:cNvSpPr>
          <p:nvPr>
            <p:ph type="sldNum" sz="quarter" idx="5"/>
          </p:nvPr>
        </p:nvSpPr>
        <p:spPr/>
        <p:txBody>
          <a:bodyPr/>
          <a:lstStyle/>
          <a:p>
            <a:fld id="{E8E54600-512A-BF4B-B5DE-D8FD77B83B98}" type="slidenum">
              <a:rPr lang="fr-FR" smtClean="0"/>
              <a:t>1</a:t>
            </a:fld>
            <a:endParaRPr lang="fr-FR"/>
          </a:p>
        </p:txBody>
      </p:sp>
    </p:spTree>
    <p:extLst>
      <p:ext uri="{BB962C8B-B14F-4D97-AF65-F5344CB8AC3E}">
        <p14:creationId xmlns:p14="http://schemas.microsoft.com/office/powerpoint/2010/main" val="201204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Mirror </a:t>
            </a:r>
            <a:r>
              <a:rPr lang="fr-FR" dirty="0" err="1"/>
              <a:t>boundary</a:t>
            </a:r>
            <a:r>
              <a:rPr lang="fr-FR" dirty="0"/>
              <a:t> conditions for </a:t>
            </a:r>
            <a:r>
              <a:rPr lang="fr-FR" dirty="0" err="1"/>
              <a:t>each</a:t>
            </a:r>
            <a:r>
              <a:rPr lang="fr-FR" dirty="0"/>
              <a:t> transverse plane.</a:t>
            </a:r>
          </a:p>
          <a:p>
            <a:endParaRPr lang="fr-FR" dirty="0"/>
          </a:p>
          <a:p>
            <a:r>
              <a:rPr lang="fr-FR" dirty="0"/>
              <a:t>For the </a:t>
            </a:r>
            <a:r>
              <a:rPr lang="fr-FR" dirty="0" err="1"/>
              <a:t>weighting</a:t>
            </a:r>
            <a:r>
              <a:rPr lang="fr-FR" dirty="0"/>
              <a:t> </a:t>
            </a:r>
            <a:r>
              <a:rPr lang="fr-FR" dirty="0" err="1"/>
              <a:t>field</a:t>
            </a:r>
            <a:r>
              <a:rPr lang="fr-FR" dirty="0"/>
              <a:t>: first </a:t>
            </a:r>
            <a:r>
              <a:rPr lang="fr-FR" dirty="0" err="1"/>
              <a:t>we</a:t>
            </a:r>
            <a:r>
              <a:rPr lang="fr-FR" dirty="0"/>
              <a:t> </a:t>
            </a:r>
            <a:r>
              <a:rPr lang="fr-FR" dirty="0" err="1"/>
              <a:t>calculate</a:t>
            </a:r>
            <a:r>
              <a:rPr lang="fr-FR" dirty="0"/>
              <a:t> a 2D </a:t>
            </a:r>
            <a:r>
              <a:rPr lang="fr-FR" dirty="0" err="1"/>
              <a:t>field</a:t>
            </a:r>
            <a:r>
              <a:rPr lang="fr-FR" dirty="0"/>
              <a:t> at a </a:t>
            </a:r>
            <a:r>
              <a:rPr lang="fr-FR" dirty="0" err="1"/>
              <a:t>larger</a:t>
            </a:r>
            <a:r>
              <a:rPr lang="fr-FR" dirty="0"/>
              <a:t> </a:t>
            </a:r>
            <a:r>
              <a:rPr lang="fr-FR" dirty="0" err="1"/>
              <a:t>calculation</a:t>
            </a:r>
            <a:r>
              <a:rPr lang="fr-FR" dirty="0"/>
              <a:t> </a:t>
            </a:r>
            <a:r>
              <a:rPr lang="fr-FR" dirty="0" err="1"/>
              <a:t>window</a:t>
            </a:r>
            <a:r>
              <a:rPr lang="fr-FR" dirty="0"/>
              <a:t> to </a:t>
            </a:r>
            <a:r>
              <a:rPr lang="fr-FR" dirty="0" err="1"/>
              <a:t>astrablish</a:t>
            </a:r>
            <a:r>
              <a:rPr lang="fr-FR" dirty="0"/>
              <a:t> the </a:t>
            </a:r>
            <a:r>
              <a:rPr lang="fr-FR" dirty="0" err="1"/>
              <a:t>boundary</a:t>
            </a:r>
            <a:r>
              <a:rPr lang="fr-FR" dirty="0"/>
              <a:t> conditions, </a:t>
            </a:r>
            <a:r>
              <a:rPr lang="fr-FR" dirty="0" err="1"/>
              <a:t>then</a:t>
            </a:r>
            <a:r>
              <a:rPr lang="fr-FR" dirty="0"/>
              <a:t> </a:t>
            </a:r>
            <a:r>
              <a:rPr lang="fr-FR" dirty="0" err="1"/>
              <a:t>we</a:t>
            </a:r>
            <a:r>
              <a:rPr lang="fr-FR" dirty="0"/>
              <a:t> </a:t>
            </a:r>
            <a:r>
              <a:rPr lang="fr-FR" dirty="0" err="1"/>
              <a:t>calculate</a:t>
            </a:r>
            <a:r>
              <a:rPr lang="fr-FR" dirty="0"/>
              <a:t> the </a:t>
            </a:r>
            <a:r>
              <a:rPr lang="fr-FR" dirty="0" err="1"/>
              <a:t>same</a:t>
            </a:r>
            <a:r>
              <a:rPr lang="fr-FR" dirty="0"/>
              <a:t> </a:t>
            </a:r>
            <a:r>
              <a:rPr lang="fr-FR" dirty="0" err="1"/>
              <a:t>field</a:t>
            </a:r>
            <a:r>
              <a:rPr lang="fr-FR" dirty="0"/>
              <a:t> in 3D </a:t>
            </a:r>
            <a:r>
              <a:rPr lang="fr-FR" dirty="0" err="1"/>
              <a:t>geometry</a:t>
            </a:r>
            <a:r>
              <a:rPr lang="fr-FR" dirty="0"/>
              <a:t> </a:t>
            </a:r>
            <a:r>
              <a:rPr lang="fr-FR" dirty="0" err="1"/>
              <a:t>which</a:t>
            </a:r>
            <a:r>
              <a:rPr lang="fr-FR" dirty="0"/>
              <a:t> </a:t>
            </a:r>
            <a:r>
              <a:rPr lang="fr-FR" dirty="0" err="1"/>
              <a:t>contains</a:t>
            </a:r>
            <a:r>
              <a:rPr lang="fr-FR" dirty="0"/>
              <a:t> 3 </a:t>
            </a:r>
            <a:r>
              <a:rPr lang="fr-FR" dirty="0" err="1"/>
              <a:t>strips</a:t>
            </a:r>
            <a:r>
              <a:rPr lang="fr-FR" dirty="0"/>
              <a:t> </a:t>
            </a:r>
            <a:r>
              <a:rPr lang="fr-FR" dirty="0" err="1"/>
              <a:t>around</a:t>
            </a:r>
            <a:r>
              <a:rPr lang="fr-FR" dirty="0"/>
              <a:t> the </a:t>
            </a:r>
            <a:r>
              <a:rPr lang="fr-FR" dirty="0" err="1"/>
              <a:t>interest</a:t>
            </a:r>
            <a:r>
              <a:rPr lang="fr-FR" dirty="0"/>
              <a:t> </a:t>
            </a:r>
            <a:r>
              <a:rPr lang="fr-FR" dirty="0" err="1"/>
              <a:t>readout</a:t>
            </a:r>
            <a:r>
              <a:rPr lang="fr-FR" dirty="0"/>
              <a:t> </a:t>
            </a:r>
            <a:r>
              <a:rPr lang="fr-FR" dirty="0" err="1"/>
              <a:t>strip</a:t>
            </a:r>
            <a:r>
              <a:rPr lang="fr-FR" dirty="0"/>
              <a:t>.</a:t>
            </a:r>
          </a:p>
        </p:txBody>
      </p:sp>
      <p:sp>
        <p:nvSpPr>
          <p:cNvPr id="4" name="Espace réservé du numéro de diapositive 3"/>
          <p:cNvSpPr>
            <a:spLocks noGrp="1"/>
          </p:cNvSpPr>
          <p:nvPr>
            <p:ph type="sldNum" sz="quarter" idx="5"/>
          </p:nvPr>
        </p:nvSpPr>
        <p:spPr/>
        <p:txBody>
          <a:bodyPr/>
          <a:lstStyle/>
          <a:p>
            <a:fld id="{E8E54600-512A-BF4B-B5DE-D8FD77B83B98}" type="slidenum">
              <a:rPr lang="fr-FR" smtClean="0"/>
              <a:t>10</a:t>
            </a:fld>
            <a:endParaRPr lang="fr-FR"/>
          </a:p>
        </p:txBody>
      </p:sp>
    </p:spTree>
    <p:extLst>
      <p:ext uri="{BB962C8B-B14F-4D97-AF65-F5344CB8AC3E}">
        <p14:creationId xmlns:p14="http://schemas.microsoft.com/office/powerpoint/2010/main" val="224343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is an animation of the electron cloud drift inside the anode. The cloud reach to collection views passing through the first PCB with the view 0 and the second PCB. The purpose of the animation is to visualize the formation of the signal with the charges motion near the electrodes. The change in polarity of the inductions appears for induction 1 when the cloud passes beyond the electrode. Is it same for the induction 2. We can see that the width of the collection signal depends directly on the thickness of the PCBs. These are validation points for the simulation.</a:t>
            </a:r>
          </a:p>
          <a:p>
            <a:endParaRPr lang="en-US" dirty="0"/>
          </a:p>
          <a:p>
            <a:r>
              <a:rPr lang="en-US" dirty="0"/>
              <a:t>The diffusion effects are taken into account on this simulation. We remarks are small charge loss in the shielding plane which not instrumented. The charge loss is greater on the view0. We can explain this </a:t>
            </a:r>
          </a:p>
          <a:p>
            <a:endParaRPr lang="en-US" dirty="0"/>
          </a:p>
          <a:p>
            <a:r>
              <a:rPr lang="en-US" dirty="0"/>
              <a:t>We remarks </a:t>
            </a:r>
          </a:p>
          <a:p>
            <a:endParaRPr lang="en-US" dirty="0"/>
          </a:p>
          <a:p>
            <a:r>
              <a:rPr lang="en-US" dirty="0"/>
              <a:t>Border effect while the electrons are collected</a:t>
            </a:r>
          </a:p>
          <a:p>
            <a:r>
              <a:rPr lang="en-US" dirty="0"/>
              <a:t>Bipolar for induction and unipolar for collection</a:t>
            </a:r>
          </a:p>
          <a:p>
            <a:endParaRPr lang="en-US" dirty="0"/>
          </a:p>
          <a:p>
            <a:r>
              <a:rPr lang="en-US" dirty="0"/>
              <a:t>The field lines that loop in black</a:t>
            </a:r>
          </a:p>
          <a:p>
            <a:endParaRPr lang="en-US"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11</a:t>
            </a:fld>
            <a:endParaRPr lang="fr-FR"/>
          </a:p>
        </p:txBody>
      </p:sp>
    </p:spTree>
    <p:extLst>
      <p:ext uri="{BB962C8B-B14F-4D97-AF65-F5344CB8AC3E}">
        <p14:creationId xmlns:p14="http://schemas.microsoft.com/office/powerpoint/2010/main" val="232883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validate the simulation results, I’ve compared to the data from a small TPC called 50L at CERN used for the R&amp;D.</a:t>
            </a:r>
          </a:p>
          <a:p>
            <a:endParaRPr lang="en-US" dirty="0"/>
          </a:p>
          <a:p>
            <a:r>
              <a:rPr lang="en-US" dirty="0"/>
              <a:t>The surface active of the </a:t>
            </a:r>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12</a:t>
            </a:fld>
            <a:endParaRPr lang="fr-FR"/>
          </a:p>
        </p:txBody>
      </p:sp>
    </p:spTree>
    <p:extLst>
      <p:ext uri="{BB962C8B-B14F-4D97-AF65-F5344CB8AC3E}">
        <p14:creationId xmlns:p14="http://schemas.microsoft.com/office/powerpoint/2010/main" val="67780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13</a:t>
            </a:fld>
            <a:endParaRPr lang="fr-FR"/>
          </a:p>
        </p:txBody>
      </p:sp>
    </p:spTree>
    <p:extLst>
      <p:ext uri="{BB962C8B-B14F-4D97-AF65-F5344CB8AC3E}">
        <p14:creationId xmlns:p14="http://schemas.microsoft.com/office/powerpoint/2010/main" val="10685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Bonne </a:t>
            </a:r>
            <a:r>
              <a:rPr lang="en-US" dirty="0" err="1"/>
              <a:t>largeur</a:t>
            </a:r>
            <a:r>
              <a:rPr lang="en-US" dirty="0"/>
              <a:t> et bonne shape</a:t>
            </a:r>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14</a:t>
            </a:fld>
            <a:endParaRPr lang="fr-FR"/>
          </a:p>
        </p:txBody>
      </p:sp>
    </p:spTree>
    <p:extLst>
      <p:ext uri="{BB962C8B-B14F-4D97-AF65-F5344CB8AC3E}">
        <p14:creationId xmlns:p14="http://schemas.microsoft.com/office/powerpoint/2010/main" val="391966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833C3E-6D97-0A48-942B-054091DBF009}" type="slidenum">
              <a:rPr lang="fr-FR" smtClean="0"/>
              <a:t>17</a:t>
            </a:fld>
            <a:endParaRPr lang="fr-FR"/>
          </a:p>
        </p:txBody>
      </p:sp>
    </p:spTree>
    <p:extLst>
      <p:ext uri="{BB962C8B-B14F-4D97-AF65-F5344CB8AC3E}">
        <p14:creationId xmlns:p14="http://schemas.microsoft.com/office/powerpoint/2010/main" val="412531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18</a:t>
            </a:fld>
            <a:endParaRPr lang="fr-FR"/>
          </a:p>
        </p:txBody>
      </p:sp>
    </p:spTree>
    <p:extLst>
      <p:ext uri="{BB962C8B-B14F-4D97-AF65-F5344CB8AC3E}">
        <p14:creationId xmlns:p14="http://schemas.microsoft.com/office/powerpoint/2010/main" val="1898824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Ce qui </a:t>
            </a:r>
            <a:r>
              <a:rPr lang="en-US" dirty="0" err="1"/>
              <a:t>n’est</a:t>
            </a:r>
            <a:r>
              <a:rPr lang="en-US" dirty="0"/>
              <a:t> pas fait dans le main workflow de DUNE</a:t>
            </a:r>
          </a:p>
          <a:p>
            <a:r>
              <a:rPr lang="en-US" dirty="0"/>
              <a:t>These data will enable us to study the loss of charge in the anode in greater detail, as well as the distortion of signals as a function of track angle, in order to extract information.</a:t>
            </a:r>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20</a:t>
            </a:fld>
            <a:endParaRPr lang="fr-FR"/>
          </a:p>
        </p:txBody>
      </p:sp>
    </p:spTree>
    <p:extLst>
      <p:ext uri="{BB962C8B-B14F-4D97-AF65-F5344CB8AC3E}">
        <p14:creationId xmlns:p14="http://schemas.microsoft.com/office/powerpoint/2010/main" val="29778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9833C3E-6D97-0A48-942B-054091DBF009}" type="slidenum">
              <a:rPr lang="fr-FR" smtClean="0"/>
              <a:t>21</a:t>
            </a:fld>
            <a:endParaRPr lang="fr-FR"/>
          </a:p>
        </p:txBody>
      </p:sp>
    </p:spTree>
    <p:extLst>
      <p:ext uri="{BB962C8B-B14F-4D97-AF65-F5344CB8AC3E}">
        <p14:creationId xmlns:p14="http://schemas.microsoft.com/office/powerpoint/2010/main" val="216976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Matrice</a:t>
            </a:r>
            <a:r>
              <a:rPr lang="en-US" dirty="0"/>
              <a:t> PMNS </a:t>
            </a:r>
            <a:r>
              <a:rPr lang="en-US" dirty="0" err="1"/>
              <a:t>s’agit</a:t>
            </a:r>
            <a:r>
              <a:rPr lang="en-US" dirty="0"/>
              <a:t> </a:t>
            </a:r>
            <a:r>
              <a:rPr lang="en-US" dirty="0" err="1"/>
              <a:t>d’une</a:t>
            </a:r>
            <a:r>
              <a:rPr lang="en-US" dirty="0"/>
              <a:t> </a:t>
            </a:r>
            <a:r>
              <a:rPr lang="en-US" dirty="0" err="1"/>
              <a:t>matrice</a:t>
            </a:r>
            <a:r>
              <a:rPr lang="en-US" dirty="0"/>
              <a:t> de rotation qui </a:t>
            </a:r>
            <a:r>
              <a:rPr lang="en-US" dirty="0" err="1"/>
              <a:t>permet</a:t>
            </a:r>
            <a:r>
              <a:rPr lang="en-US" dirty="0"/>
              <a:t> de passer des </a:t>
            </a:r>
            <a:r>
              <a:rPr lang="en-US" dirty="0" err="1"/>
              <a:t>états</a:t>
            </a:r>
            <a:r>
              <a:rPr lang="en-US" dirty="0"/>
              <a:t> </a:t>
            </a:r>
            <a:r>
              <a:rPr lang="en-US" dirty="0" err="1"/>
              <a:t>propres</a:t>
            </a:r>
            <a:r>
              <a:rPr lang="en-US" dirty="0"/>
              <a:t> de </a:t>
            </a:r>
            <a:r>
              <a:rPr lang="en-US" dirty="0" err="1"/>
              <a:t>saveurs</a:t>
            </a:r>
            <a:r>
              <a:rPr lang="en-US" dirty="0"/>
              <a:t> </a:t>
            </a:r>
            <a:r>
              <a:rPr lang="en-US" dirty="0" err="1"/>
              <a:t>intervenant</a:t>
            </a:r>
            <a:r>
              <a:rPr lang="en-US" dirty="0"/>
              <a:t> dans le </a:t>
            </a:r>
            <a:r>
              <a:rPr lang="en-US" dirty="0" err="1"/>
              <a:t>lagrangien</a:t>
            </a:r>
            <a:r>
              <a:rPr lang="en-US" dirty="0"/>
              <a:t> de </a:t>
            </a:r>
            <a:r>
              <a:rPr lang="en-US" dirty="0" err="1"/>
              <a:t>l’interaction</a:t>
            </a:r>
            <a:r>
              <a:rPr lang="en-US" dirty="0"/>
              <a:t> </a:t>
            </a:r>
            <a:r>
              <a:rPr lang="en-US" dirty="0" err="1"/>
              <a:t>faible</a:t>
            </a:r>
            <a:r>
              <a:rPr lang="en-US" dirty="0"/>
              <a:t> avec les </a:t>
            </a:r>
            <a:r>
              <a:rPr lang="en-US" dirty="0" err="1"/>
              <a:t>états</a:t>
            </a:r>
            <a:r>
              <a:rPr lang="en-US" dirty="0"/>
              <a:t> </a:t>
            </a:r>
            <a:r>
              <a:rPr lang="en-US" dirty="0" err="1"/>
              <a:t>propres</a:t>
            </a:r>
            <a:r>
              <a:rPr lang="en-US" dirty="0"/>
              <a:t> de masses </a:t>
            </a:r>
            <a:r>
              <a:rPr lang="en-US" dirty="0" err="1"/>
              <a:t>diagonalisant</a:t>
            </a:r>
            <a:r>
              <a:rPr lang="en-US" dirty="0"/>
              <a:t> </a:t>
            </a:r>
            <a:r>
              <a:rPr lang="en-US" dirty="0" err="1"/>
              <a:t>l’hamiltonien</a:t>
            </a:r>
            <a:r>
              <a:rPr lang="en-US" dirty="0"/>
              <a:t> libre. </a:t>
            </a:r>
            <a:r>
              <a:rPr lang="en-US" dirty="0" err="1"/>
              <a:t>Mathématiquement</a:t>
            </a:r>
            <a:r>
              <a:rPr lang="en-US" dirty="0"/>
              <a:t>, nous </a:t>
            </a:r>
            <a:r>
              <a:rPr lang="en-US" dirty="0" err="1"/>
              <a:t>pouvons</a:t>
            </a:r>
            <a:r>
              <a:rPr lang="en-US" dirty="0"/>
              <a:t> </a:t>
            </a:r>
            <a:r>
              <a:rPr lang="en-US" dirty="0" err="1"/>
              <a:t>rajouter</a:t>
            </a:r>
            <a:r>
              <a:rPr lang="en-US" dirty="0"/>
              <a:t> </a:t>
            </a:r>
            <a:r>
              <a:rPr lang="en-US" dirty="0" err="1"/>
              <a:t>une</a:t>
            </a:r>
            <a:r>
              <a:rPr lang="en-US" dirty="0"/>
              <a:t> phase </a:t>
            </a:r>
            <a:r>
              <a:rPr lang="en-US" dirty="0" err="1"/>
              <a:t>complexe</a:t>
            </a:r>
            <a:r>
              <a:rPr lang="en-US" dirty="0"/>
              <a:t> qui </a:t>
            </a:r>
            <a:r>
              <a:rPr lang="en-US" dirty="0" err="1"/>
              <a:t>s’interprête</a:t>
            </a:r>
            <a:r>
              <a:rPr lang="en-US" dirty="0"/>
              <a:t> </a:t>
            </a:r>
            <a:r>
              <a:rPr lang="en-US" dirty="0" err="1"/>
              <a:t>ici</a:t>
            </a:r>
            <a:r>
              <a:rPr lang="en-US" dirty="0"/>
              <a:t> </a:t>
            </a:r>
            <a:r>
              <a:rPr lang="en-US" dirty="0" err="1"/>
              <a:t>comme</a:t>
            </a:r>
            <a:r>
              <a:rPr lang="en-US" dirty="0"/>
              <a:t> la violation de </a:t>
            </a:r>
            <a:r>
              <a:rPr lang="en-US" dirty="0" err="1"/>
              <a:t>symétrie</a:t>
            </a:r>
            <a:r>
              <a:rPr lang="en-US" dirty="0"/>
              <a:t> CP.</a:t>
            </a:r>
          </a:p>
        </p:txBody>
      </p:sp>
      <p:sp>
        <p:nvSpPr>
          <p:cNvPr id="4" name="Espace réservé du numéro de diapositive 3"/>
          <p:cNvSpPr>
            <a:spLocks noGrp="1"/>
          </p:cNvSpPr>
          <p:nvPr>
            <p:ph type="sldNum" sz="quarter" idx="5"/>
          </p:nvPr>
        </p:nvSpPr>
        <p:spPr/>
        <p:txBody>
          <a:bodyPr/>
          <a:lstStyle/>
          <a:p>
            <a:fld id="{FB1045F0-AB9B-1D46-AA27-7DDC511C6D33}" type="slidenum">
              <a:rPr lang="en-US" smtClean="0"/>
              <a:t>24</a:t>
            </a:fld>
            <a:endParaRPr lang="en-US"/>
          </a:p>
        </p:txBody>
      </p:sp>
    </p:spTree>
    <p:extLst>
      <p:ext uri="{BB962C8B-B14F-4D97-AF65-F5344CB8AC3E}">
        <p14:creationId xmlns:p14="http://schemas.microsoft.com/office/powerpoint/2010/main" val="94605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the end of the 4 Giant module </a:t>
            </a:r>
            <a:r>
              <a:rPr lang="fr-FR" dirty="0" err="1"/>
              <a:t>using</a:t>
            </a:r>
            <a:r>
              <a:rPr lang="fr-FR" dirty="0"/>
              <a:t> the </a:t>
            </a:r>
            <a:r>
              <a:rPr lang="fr-FR" dirty="0" err="1"/>
              <a:t>liquid</a:t>
            </a:r>
            <a:r>
              <a:rPr lang="fr-FR" dirty="0"/>
              <a:t> Argon Time Projection Chambers </a:t>
            </a:r>
            <a:r>
              <a:rPr lang="fr-FR" dirty="0" err="1"/>
              <a:t>will</a:t>
            </a:r>
            <a:r>
              <a:rPr lang="fr-FR" dirty="0"/>
              <a:t> </a:t>
            </a:r>
            <a:r>
              <a:rPr lang="fr-FR" dirty="0" err="1"/>
              <a:t>be</a:t>
            </a:r>
            <a:r>
              <a:rPr lang="fr-FR" dirty="0"/>
              <a:t> </a:t>
            </a:r>
            <a:r>
              <a:rPr lang="fr-FR" dirty="0" err="1"/>
              <a:t>install</a:t>
            </a:r>
            <a:r>
              <a:rPr lang="fr-FR" dirty="0"/>
              <a:t> at 1 480 m </a:t>
            </a:r>
            <a:r>
              <a:rPr lang="fr-FR" dirty="0" err="1"/>
              <a:t>depth</a:t>
            </a:r>
            <a:r>
              <a:rPr lang="fr-FR" dirty="0"/>
              <a:t> at SURF at 1300 km </a:t>
            </a:r>
            <a:r>
              <a:rPr lang="fr-FR" dirty="0" err="1"/>
              <a:t>away</a:t>
            </a:r>
            <a:r>
              <a:rPr lang="fr-FR" dirty="0"/>
              <a:t> </a:t>
            </a:r>
            <a:r>
              <a:rPr lang="fr-FR" dirty="0" err="1"/>
              <a:t>with</a:t>
            </a:r>
            <a:r>
              <a:rPr lang="fr-FR" dirty="0"/>
              <a:t> an active volume </a:t>
            </a:r>
            <a:r>
              <a:rPr lang="fr-FR" dirty="0" err="1"/>
              <a:t>equal</a:t>
            </a:r>
            <a:r>
              <a:rPr lang="fr-FR" dirty="0"/>
              <a:t> to 17 kt </a:t>
            </a:r>
            <a:r>
              <a:rPr lang="fr-FR" dirty="0" err="1"/>
              <a:t>each</a:t>
            </a:r>
            <a:r>
              <a:rPr lang="fr-FR" dirty="0"/>
              <a:t>. For </a:t>
            </a:r>
            <a:r>
              <a:rPr lang="fr-FR" dirty="0" err="1"/>
              <a:t>now</a:t>
            </a:r>
            <a:r>
              <a:rPr lang="fr-FR" dirty="0"/>
              <a:t>, 2 modules has been </a:t>
            </a:r>
            <a:r>
              <a:rPr lang="fr-FR" dirty="0" err="1"/>
              <a:t>chosen</a:t>
            </a:r>
            <a:r>
              <a:rPr lang="fr-FR" dirty="0"/>
              <a:t>, the horizontal drift and the vertical drift </a:t>
            </a:r>
            <a:r>
              <a:rPr lang="fr-FR" dirty="0" err="1"/>
              <a:t>which</a:t>
            </a:r>
            <a:r>
              <a:rPr lang="fr-FR" dirty="0"/>
              <a:t> i </a:t>
            </a:r>
            <a:r>
              <a:rPr lang="fr-FR" dirty="0" err="1"/>
              <a:t>will</a:t>
            </a:r>
            <a:r>
              <a:rPr lang="fr-FR" dirty="0"/>
              <a:t> </a:t>
            </a:r>
            <a:r>
              <a:rPr lang="fr-FR" dirty="0" err="1"/>
              <a:t>develop</a:t>
            </a:r>
            <a:r>
              <a:rPr lang="fr-FR" dirty="0"/>
              <a:t> </a:t>
            </a:r>
            <a:r>
              <a:rPr lang="fr-FR" dirty="0" err="1"/>
              <a:t>later</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E9833C3E-6D97-0A48-942B-054091DBF009}" type="slidenum">
              <a:rPr lang="fr-FR" smtClean="0"/>
              <a:t>2</a:t>
            </a:fld>
            <a:endParaRPr lang="fr-FR"/>
          </a:p>
        </p:txBody>
      </p:sp>
    </p:spTree>
    <p:extLst>
      <p:ext uri="{BB962C8B-B14F-4D97-AF65-F5344CB8AC3E}">
        <p14:creationId xmlns:p14="http://schemas.microsoft.com/office/powerpoint/2010/main" val="782020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Weighting Field is screened by other electrodes and quickly reach 0</a:t>
            </a:r>
          </a:p>
          <a:p>
            <a:r>
              <a:rPr lang="en-US" dirty="0"/>
              <a:t>The shape of the waveform is driven by the anode geometry, the weighting field has a great dependency with geometry</a:t>
            </a:r>
          </a:p>
          <a:p>
            <a:endParaRPr lang="en-US"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26</a:t>
            </a:fld>
            <a:endParaRPr lang="fr-FR"/>
          </a:p>
        </p:txBody>
      </p:sp>
    </p:spTree>
    <p:extLst>
      <p:ext uri="{BB962C8B-B14F-4D97-AF65-F5344CB8AC3E}">
        <p14:creationId xmlns:p14="http://schemas.microsoft.com/office/powerpoint/2010/main" val="3960624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simulation prédit une perte de charge de la transparence lorsque l’on tien compte de la diffusion des électrons</a:t>
            </a:r>
          </a:p>
        </p:txBody>
      </p:sp>
      <p:sp>
        <p:nvSpPr>
          <p:cNvPr id="4" name="Espace réservé du numéro de diapositive 3"/>
          <p:cNvSpPr>
            <a:spLocks noGrp="1"/>
          </p:cNvSpPr>
          <p:nvPr>
            <p:ph type="sldNum" sz="quarter" idx="5"/>
          </p:nvPr>
        </p:nvSpPr>
        <p:spPr/>
        <p:txBody>
          <a:bodyPr/>
          <a:lstStyle/>
          <a:p>
            <a:fld id="{E8E54600-512A-BF4B-B5DE-D8FD77B83B98}" type="slidenum">
              <a:rPr lang="fr-FR" smtClean="0"/>
              <a:t>30</a:t>
            </a:fld>
            <a:endParaRPr lang="fr-FR"/>
          </a:p>
        </p:txBody>
      </p:sp>
    </p:spTree>
    <p:extLst>
      <p:ext uri="{BB962C8B-B14F-4D97-AF65-F5344CB8AC3E}">
        <p14:creationId xmlns:p14="http://schemas.microsoft.com/office/powerpoint/2010/main" val="280608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E54600-512A-BF4B-B5DE-D8FD77B83B98}" type="slidenum">
              <a:rPr lang="fr-FR" smtClean="0"/>
              <a:t>34</a:t>
            </a:fld>
            <a:endParaRPr lang="fr-FR"/>
          </a:p>
        </p:txBody>
      </p:sp>
    </p:spTree>
    <p:extLst>
      <p:ext uri="{BB962C8B-B14F-4D97-AF65-F5344CB8AC3E}">
        <p14:creationId xmlns:p14="http://schemas.microsoft.com/office/powerpoint/2010/main" val="352670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overall</a:t>
            </a:r>
            <a:r>
              <a:rPr lang="fr-FR" dirty="0"/>
              <a:t> </a:t>
            </a:r>
            <a:r>
              <a:rPr lang="fr-FR" dirty="0" err="1"/>
              <a:t>principle</a:t>
            </a:r>
            <a:r>
              <a:rPr lang="fr-FR" dirty="0"/>
              <a:t> of </a:t>
            </a:r>
            <a:r>
              <a:rPr lang="fr-FR" dirty="0" err="1"/>
              <a:t>LArTPC</a:t>
            </a:r>
            <a:r>
              <a:rPr lang="fr-FR" dirty="0"/>
              <a:t> </a:t>
            </a:r>
            <a:r>
              <a:rPr lang="fr-FR" dirty="0" err="1"/>
              <a:t>is</a:t>
            </a:r>
            <a:r>
              <a:rPr lang="fr-FR" dirty="0"/>
              <a:t> </a:t>
            </a:r>
            <a:r>
              <a:rPr lang="fr-FR" dirty="0" err="1"/>
              <a:t>that</a:t>
            </a:r>
            <a:r>
              <a:rPr lang="fr-FR" dirty="0"/>
              <a:t> </a:t>
            </a:r>
            <a:r>
              <a:rPr lang="fr-FR" dirty="0" err="1"/>
              <a:t>when</a:t>
            </a:r>
            <a:r>
              <a:rPr lang="fr-FR" dirty="0"/>
              <a:t> a </a:t>
            </a:r>
            <a:r>
              <a:rPr lang="fr-FR" dirty="0" err="1"/>
              <a:t>charged</a:t>
            </a:r>
            <a:r>
              <a:rPr lang="fr-FR" dirty="0"/>
              <a:t> </a:t>
            </a:r>
            <a:r>
              <a:rPr lang="fr-FR" dirty="0" err="1"/>
              <a:t>particle</a:t>
            </a:r>
            <a:r>
              <a:rPr lang="fr-FR" dirty="0"/>
              <a:t> passes </a:t>
            </a:r>
            <a:r>
              <a:rPr lang="fr-FR" dirty="0" err="1"/>
              <a:t>through</a:t>
            </a:r>
            <a:r>
              <a:rPr lang="fr-FR" dirty="0"/>
              <a:t> the active volume, </a:t>
            </a:r>
            <a:r>
              <a:rPr lang="fr-FR" dirty="0" err="1"/>
              <a:t>it</a:t>
            </a:r>
            <a:r>
              <a:rPr lang="fr-FR" dirty="0"/>
              <a:t> </a:t>
            </a:r>
            <a:r>
              <a:rPr lang="fr-FR" dirty="0" err="1"/>
              <a:t>will</a:t>
            </a:r>
            <a:r>
              <a:rPr lang="fr-FR" dirty="0"/>
              <a:t> </a:t>
            </a:r>
            <a:r>
              <a:rPr lang="fr-FR" dirty="0" err="1"/>
              <a:t>ionize</a:t>
            </a:r>
            <a:r>
              <a:rPr lang="fr-FR" dirty="0"/>
              <a:t> and excite the argon </a:t>
            </a:r>
            <a:r>
              <a:rPr lang="fr-FR" dirty="0" err="1"/>
              <a:t>atoms</a:t>
            </a:r>
            <a:r>
              <a:rPr lang="fr-FR" dirty="0"/>
              <a:t>. </a:t>
            </a:r>
            <a:r>
              <a:rPr lang="fr-FR" dirty="0" err="1"/>
              <a:t>Since</a:t>
            </a:r>
            <a:r>
              <a:rPr lang="fr-FR" dirty="0"/>
              <a:t> argon </a:t>
            </a:r>
            <a:r>
              <a:rPr lang="fr-FR" dirty="0" err="1"/>
              <a:t>is</a:t>
            </a:r>
            <a:r>
              <a:rPr lang="fr-FR" dirty="0"/>
              <a:t> </a:t>
            </a:r>
            <a:r>
              <a:rPr lang="fr-FR" dirty="0" err="1"/>
              <a:t>chemically</a:t>
            </a:r>
            <a:r>
              <a:rPr lang="fr-FR" dirty="0"/>
              <a:t> </a:t>
            </a:r>
            <a:r>
              <a:rPr lang="fr-FR" dirty="0" err="1"/>
              <a:t>inert</a:t>
            </a:r>
            <a:r>
              <a:rPr lang="fr-FR" dirty="0"/>
              <a:t>, the </a:t>
            </a:r>
            <a:r>
              <a:rPr lang="fr-FR" dirty="0" err="1"/>
              <a:t>ionizing</a:t>
            </a:r>
            <a:r>
              <a:rPr lang="fr-FR" dirty="0"/>
              <a:t> </a:t>
            </a:r>
            <a:r>
              <a:rPr lang="fr-FR" dirty="0" err="1"/>
              <a:t>electrons</a:t>
            </a:r>
            <a:r>
              <a:rPr lang="fr-FR" dirty="0"/>
              <a:t> </a:t>
            </a:r>
            <a:r>
              <a:rPr lang="fr-FR" dirty="0" err="1"/>
              <a:t>will</a:t>
            </a:r>
            <a:r>
              <a:rPr lang="fr-FR" dirty="0"/>
              <a:t> drift </a:t>
            </a:r>
            <a:r>
              <a:rPr lang="fr-FR" dirty="0" err="1"/>
              <a:t>through</a:t>
            </a:r>
            <a:r>
              <a:rPr lang="fr-FR" dirty="0"/>
              <a:t> the volume to an anode, </a:t>
            </a:r>
            <a:r>
              <a:rPr lang="fr-FR" dirty="0" err="1"/>
              <a:t>following</a:t>
            </a:r>
            <a:r>
              <a:rPr lang="fr-FR" dirty="0"/>
              <a:t> the </a:t>
            </a:r>
            <a:r>
              <a:rPr lang="fr-FR" dirty="0" err="1"/>
              <a:t>electric</a:t>
            </a:r>
            <a:r>
              <a:rPr lang="fr-FR" dirty="0"/>
              <a:t> </a:t>
            </a:r>
            <a:r>
              <a:rPr lang="fr-FR" dirty="0" err="1"/>
              <a:t>field</a:t>
            </a:r>
            <a:r>
              <a:rPr lang="fr-FR" dirty="0"/>
              <a:t> </a:t>
            </a:r>
            <a:r>
              <a:rPr lang="fr-FR" dirty="0" err="1"/>
              <a:t>lines</a:t>
            </a:r>
            <a:r>
              <a:rPr lang="fr-FR" dirty="0"/>
              <a:t>. The </a:t>
            </a:r>
            <a:r>
              <a:rPr lang="fr-FR" dirty="0" err="1"/>
              <a:t>excited</a:t>
            </a:r>
            <a:r>
              <a:rPr lang="fr-FR" dirty="0"/>
              <a:t> argon </a:t>
            </a:r>
            <a:r>
              <a:rPr lang="fr-FR" dirty="0" err="1"/>
              <a:t>atoms</a:t>
            </a:r>
            <a:r>
              <a:rPr lang="fr-FR" dirty="0"/>
              <a:t> </a:t>
            </a:r>
            <a:r>
              <a:rPr lang="fr-FR" dirty="0" err="1"/>
              <a:t>emit</a:t>
            </a:r>
            <a:r>
              <a:rPr lang="fr-FR" dirty="0"/>
              <a:t> scintillation light, </a:t>
            </a:r>
            <a:r>
              <a:rPr lang="fr-FR" dirty="0" err="1"/>
              <a:t>which</a:t>
            </a:r>
            <a:r>
              <a:rPr lang="fr-FR" dirty="0"/>
              <a:t> </a:t>
            </a:r>
            <a:r>
              <a:rPr lang="fr-FR" dirty="0" err="1"/>
              <a:t>is</a:t>
            </a:r>
            <a:r>
              <a:rPr lang="fr-FR" dirty="0"/>
              <a:t> </a:t>
            </a:r>
            <a:r>
              <a:rPr lang="fr-FR" dirty="0" err="1"/>
              <a:t>detected</a:t>
            </a:r>
            <a:r>
              <a:rPr lang="fr-FR" dirty="0"/>
              <a:t> by </a:t>
            </a:r>
            <a:r>
              <a:rPr lang="fr-FR" dirty="0" err="1"/>
              <a:t>photodetectors</a:t>
            </a:r>
            <a:r>
              <a:rPr lang="fr-FR" dirty="0"/>
              <a:t>. </a:t>
            </a:r>
            <a:r>
              <a:rPr lang="fr-FR" dirty="0" err="1"/>
              <a:t>Using</a:t>
            </a:r>
            <a:r>
              <a:rPr lang="fr-FR" dirty="0"/>
              <a:t> an anode segmenter </a:t>
            </a:r>
            <a:r>
              <a:rPr lang="fr-FR" dirty="0" err="1"/>
              <a:t>we</a:t>
            </a:r>
            <a:r>
              <a:rPr lang="fr-FR" dirty="0"/>
              <a:t> can </a:t>
            </a:r>
            <a:r>
              <a:rPr lang="fr-FR" dirty="0" err="1"/>
              <a:t>locate</a:t>
            </a:r>
            <a:r>
              <a:rPr lang="fr-FR" dirty="0"/>
              <a:t> the charge </a:t>
            </a:r>
            <a:r>
              <a:rPr lang="fr-FR" dirty="0" err="1"/>
              <a:t>deposit</a:t>
            </a:r>
            <a:r>
              <a:rPr lang="fr-FR" dirty="0"/>
              <a:t> in the volume and </a:t>
            </a:r>
            <a:r>
              <a:rPr lang="fr-FR" dirty="0" err="1"/>
              <a:t>reconstruct</a:t>
            </a:r>
            <a:r>
              <a:rPr lang="fr-FR" dirty="0"/>
              <a:t> the trace. Light information </a:t>
            </a:r>
            <a:r>
              <a:rPr lang="fr-FR" dirty="0" err="1"/>
              <a:t>is</a:t>
            </a:r>
            <a:r>
              <a:rPr lang="fr-FR" dirty="0"/>
              <a:t> </a:t>
            </a:r>
            <a:r>
              <a:rPr lang="fr-FR" dirty="0" err="1"/>
              <a:t>much</a:t>
            </a:r>
            <a:r>
              <a:rPr lang="fr-FR" dirty="0"/>
              <a:t> </a:t>
            </a:r>
            <a:r>
              <a:rPr lang="fr-FR" dirty="0" err="1"/>
              <a:t>faster</a:t>
            </a:r>
            <a:r>
              <a:rPr lang="fr-FR" dirty="0"/>
              <a:t> </a:t>
            </a:r>
            <a:r>
              <a:rPr lang="fr-FR" dirty="0" err="1"/>
              <a:t>than</a:t>
            </a:r>
            <a:r>
              <a:rPr lang="fr-FR" dirty="0"/>
              <a:t> charge information and </a:t>
            </a:r>
            <a:r>
              <a:rPr lang="fr-FR" dirty="0" err="1"/>
              <a:t>will</a:t>
            </a:r>
            <a:r>
              <a:rPr lang="fr-FR" dirty="0"/>
              <a:t> enable us to trigger </a:t>
            </a:r>
            <a:r>
              <a:rPr lang="fr-FR" dirty="0" err="1"/>
              <a:t>detection</a:t>
            </a:r>
            <a:r>
              <a:rPr lang="fr-FR" dirty="0"/>
              <a:t>. The last </a:t>
            </a:r>
            <a:r>
              <a:rPr lang="fr-FR" dirty="0" err="1"/>
              <a:t>advantage</a:t>
            </a:r>
            <a:r>
              <a:rPr lang="fr-FR" dirty="0"/>
              <a:t> of </a:t>
            </a:r>
            <a:r>
              <a:rPr lang="fr-FR" dirty="0" err="1"/>
              <a:t>using</a:t>
            </a:r>
            <a:endParaRPr lang="fr-FR"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3</a:t>
            </a:fld>
            <a:endParaRPr lang="fr-FR"/>
          </a:p>
        </p:txBody>
      </p:sp>
    </p:spTree>
    <p:extLst>
      <p:ext uri="{BB962C8B-B14F-4D97-AF65-F5344CB8AC3E}">
        <p14:creationId xmlns:p14="http://schemas.microsoft.com/office/powerpoint/2010/main" val="362672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main challenge </a:t>
            </a:r>
            <a:r>
              <a:rPr lang="fr-FR" dirty="0" err="1"/>
              <a:t>is</a:t>
            </a:r>
            <a:r>
              <a:rPr lang="fr-FR" dirty="0"/>
              <a:t> to tag the neutrino </a:t>
            </a:r>
            <a:r>
              <a:rPr lang="fr-FR" dirty="0" err="1"/>
              <a:t>flavor</a:t>
            </a:r>
            <a:r>
              <a:rPr lang="fr-FR" dirty="0"/>
              <a:t> </a:t>
            </a:r>
            <a:r>
              <a:rPr lang="fr-FR" dirty="0" err="1"/>
              <a:t>thanks</a:t>
            </a:r>
            <a:r>
              <a:rPr lang="fr-FR" dirty="0"/>
              <a:t> to the </a:t>
            </a:r>
            <a:r>
              <a:rPr lang="fr-FR" dirty="0" err="1"/>
              <a:t>track</a:t>
            </a:r>
            <a:r>
              <a:rPr lang="fr-FR" dirty="0"/>
              <a:t> topologies </a:t>
            </a:r>
            <a:r>
              <a:rPr lang="fr-FR" dirty="0" err="1"/>
              <a:t>inside</a:t>
            </a:r>
            <a:r>
              <a:rPr lang="fr-FR" dirty="0"/>
              <a:t> the active volume.</a:t>
            </a:r>
          </a:p>
          <a:p>
            <a:endParaRPr lang="fr-FR" dirty="0"/>
          </a:p>
          <a:p>
            <a:r>
              <a:rPr lang="fr-FR" dirty="0"/>
              <a:t>LARTPC </a:t>
            </a:r>
            <a:r>
              <a:rPr lang="fr-FR" dirty="0" err="1"/>
              <a:t>allows</a:t>
            </a:r>
            <a:r>
              <a:rPr lang="fr-FR" dirty="0"/>
              <a:t> to </a:t>
            </a:r>
            <a:r>
              <a:rPr lang="fr-FR" dirty="0" err="1"/>
              <a:t>determinate</a:t>
            </a:r>
            <a:r>
              <a:rPr lang="fr-FR" dirty="0"/>
              <a:t> the initial neutrino </a:t>
            </a:r>
            <a:r>
              <a:rPr lang="fr-FR" dirty="0" err="1"/>
              <a:t>energy</a:t>
            </a:r>
            <a:r>
              <a:rPr lang="fr-FR" dirty="0"/>
              <a:t> as </a:t>
            </a:r>
            <a:r>
              <a:rPr lang="fr-FR" dirty="0" err="1"/>
              <a:t>well</a:t>
            </a:r>
            <a:endParaRPr lang="fr-FR" dirty="0"/>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4</a:t>
            </a:fld>
            <a:endParaRPr lang="fr-FR"/>
          </a:p>
        </p:txBody>
      </p:sp>
    </p:spTree>
    <p:extLst>
      <p:ext uri="{BB962C8B-B14F-4D97-AF65-F5344CB8AC3E}">
        <p14:creationId xmlns:p14="http://schemas.microsoft.com/office/powerpoint/2010/main" val="399685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My work focused on one of the two far detector designs chosen called the Vertical Drift</a:t>
            </a:r>
          </a:p>
        </p:txBody>
      </p:sp>
      <p:sp>
        <p:nvSpPr>
          <p:cNvPr id="4" name="Espace réservé du numéro de diapositive 3"/>
          <p:cNvSpPr>
            <a:spLocks noGrp="1"/>
          </p:cNvSpPr>
          <p:nvPr>
            <p:ph type="sldNum" sz="quarter" idx="5"/>
          </p:nvPr>
        </p:nvSpPr>
        <p:spPr/>
        <p:txBody>
          <a:bodyPr/>
          <a:lstStyle/>
          <a:p>
            <a:fld id="{FB1045F0-AB9B-1D46-AA27-7DDC511C6D33}" type="slidenum">
              <a:rPr lang="en-US" smtClean="0"/>
              <a:t>5</a:t>
            </a:fld>
            <a:endParaRPr lang="en-US"/>
          </a:p>
        </p:txBody>
      </p:sp>
    </p:spTree>
    <p:extLst>
      <p:ext uri="{BB962C8B-B14F-4D97-AF65-F5344CB8AC3E}">
        <p14:creationId xmlns:p14="http://schemas.microsoft.com/office/powerpoint/2010/main" val="3543069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3200" dirty="0"/>
              <a:t>This anode </a:t>
            </a:r>
            <a:r>
              <a:rPr lang="fr-FR" sz="3200" dirty="0" err="1"/>
              <a:t>is</a:t>
            </a:r>
            <a:r>
              <a:rPr lang="fr-FR" sz="3200" dirty="0"/>
              <a:t> </a:t>
            </a:r>
            <a:r>
              <a:rPr lang="fr-FR" sz="3200" dirty="0" err="1"/>
              <a:t>composed</a:t>
            </a:r>
            <a:r>
              <a:rPr lang="fr-FR" sz="3200" dirty="0"/>
              <a:t> to 2 </a:t>
            </a:r>
            <a:r>
              <a:rPr lang="fr-FR" sz="3200" dirty="0" err="1"/>
              <a:t>pcb</a:t>
            </a:r>
            <a:r>
              <a:rPr lang="fr-FR" sz="3200" dirty="0"/>
              <a:t> </a:t>
            </a:r>
            <a:r>
              <a:rPr lang="fr-FR" sz="3200" dirty="0" err="1"/>
              <a:t>with</a:t>
            </a:r>
            <a:r>
              <a:rPr lang="fr-FR" sz="3200" dirty="0"/>
              <a:t> 3 </a:t>
            </a:r>
            <a:r>
              <a:rPr lang="fr-FR" sz="3200" dirty="0" err="1"/>
              <a:t>readout</a:t>
            </a:r>
            <a:r>
              <a:rPr lang="fr-FR" sz="3200" dirty="0"/>
              <a:t> </a:t>
            </a:r>
            <a:r>
              <a:rPr lang="fr-FR" sz="3200" dirty="0" err="1"/>
              <a:t>views</a:t>
            </a:r>
            <a:r>
              <a:rPr lang="fr-FR" sz="3200" dirty="0"/>
              <a:t>. </a:t>
            </a:r>
            <a:r>
              <a:rPr lang="fr-FR" sz="3200" dirty="0" err="1"/>
              <a:t>Among</a:t>
            </a:r>
            <a:r>
              <a:rPr lang="fr-FR" sz="3200" dirty="0"/>
              <a:t> </a:t>
            </a:r>
            <a:r>
              <a:rPr lang="fr-FR" sz="3200" dirty="0" err="1"/>
              <a:t>views</a:t>
            </a:r>
            <a:r>
              <a:rPr lang="fr-FR" sz="3200" dirty="0"/>
              <a:t>, </a:t>
            </a:r>
            <a:r>
              <a:rPr lang="fr-FR" sz="3200" dirty="0" err="1"/>
              <a:t>we</a:t>
            </a:r>
            <a:r>
              <a:rPr lang="fr-FR" sz="3200" dirty="0"/>
              <a:t> have </a:t>
            </a:r>
            <a:r>
              <a:rPr lang="fr-FR" sz="3200" dirty="0" err="1"/>
              <a:t>two</a:t>
            </a:r>
            <a:r>
              <a:rPr lang="fr-FR" sz="3200" dirty="0"/>
              <a:t> induction </a:t>
            </a:r>
            <a:r>
              <a:rPr lang="fr-FR" sz="3200" dirty="0" err="1"/>
              <a:t>views</a:t>
            </a:r>
            <a:r>
              <a:rPr lang="fr-FR" sz="3200" dirty="0"/>
              <a:t> </a:t>
            </a:r>
            <a:r>
              <a:rPr lang="fr-FR" sz="3200" dirty="0" err="1"/>
              <a:t>then</a:t>
            </a:r>
            <a:r>
              <a:rPr lang="fr-FR" sz="3200" dirty="0"/>
              <a:t> a charge collection </a:t>
            </a:r>
            <a:r>
              <a:rPr lang="fr-FR" sz="3200" dirty="0" err="1"/>
              <a:t>view</a:t>
            </a:r>
            <a:r>
              <a:rPr lang="fr-FR" sz="3200" dirty="0"/>
              <a:t> to </a:t>
            </a:r>
            <a:r>
              <a:rPr lang="fr-FR" sz="3200" dirty="0" err="1"/>
              <a:t>make</a:t>
            </a:r>
            <a:r>
              <a:rPr lang="fr-FR" sz="3200" dirty="0"/>
              <a:t> </a:t>
            </a:r>
            <a:r>
              <a:rPr lang="fr-FR" sz="3200" dirty="0" err="1"/>
              <a:t>calorimetry</a:t>
            </a:r>
            <a:r>
              <a:rPr lang="fr-FR" sz="3200" dirty="0"/>
              <a:t>. </a:t>
            </a:r>
            <a:r>
              <a:rPr lang="fr-FR" sz="3200" dirty="0" err="1"/>
              <a:t>Each</a:t>
            </a:r>
            <a:r>
              <a:rPr lang="fr-FR" sz="3200" dirty="0"/>
              <a:t> layer has </a:t>
            </a:r>
            <a:r>
              <a:rPr lang="fr-FR" sz="3200" dirty="0" err="1"/>
              <a:t>etched</a:t>
            </a:r>
            <a:r>
              <a:rPr lang="fr-FR" sz="3200" dirty="0"/>
              <a:t> </a:t>
            </a:r>
            <a:r>
              <a:rPr lang="fr-FR" sz="3200" dirty="0" err="1"/>
              <a:t>copper</a:t>
            </a:r>
            <a:r>
              <a:rPr lang="fr-FR" sz="3200" dirty="0"/>
              <a:t> </a:t>
            </a:r>
            <a:r>
              <a:rPr lang="fr-FR" sz="3200" dirty="0" err="1"/>
              <a:t>strips</a:t>
            </a:r>
            <a:r>
              <a:rPr lang="fr-FR" sz="3200" dirty="0"/>
              <a:t> </a:t>
            </a:r>
            <a:r>
              <a:rPr lang="fr-FR" sz="3200" dirty="0" err="1"/>
              <a:t>with</a:t>
            </a:r>
            <a:r>
              <a:rPr lang="fr-FR" sz="3200" dirty="0"/>
              <a:t> </a:t>
            </a:r>
            <a:r>
              <a:rPr lang="fr-FR" sz="3200" dirty="0" err="1"/>
              <a:t>different</a:t>
            </a:r>
            <a:r>
              <a:rPr lang="fr-FR" sz="3200" dirty="0"/>
              <a:t> orientation. </a:t>
            </a:r>
            <a:r>
              <a:rPr lang="fr-FR" sz="3200" dirty="0" err="1"/>
              <a:t>Those</a:t>
            </a:r>
            <a:r>
              <a:rPr lang="fr-FR" sz="3200" dirty="0"/>
              <a:t> </a:t>
            </a:r>
            <a:r>
              <a:rPr lang="fr-FR" sz="3200" dirty="0" err="1"/>
              <a:t>different</a:t>
            </a:r>
            <a:r>
              <a:rPr lang="fr-FR" sz="3200" dirty="0"/>
              <a:t> orientations of the </a:t>
            </a:r>
            <a:r>
              <a:rPr lang="fr-FR" sz="3200" dirty="0" err="1"/>
              <a:t>strips</a:t>
            </a:r>
            <a:r>
              <a:rPr lang="fr-FR" sz="3200" dirty="0"/>
              <a:t> </a:t>
            </a:r>
            <a:r>
              <a:rPr lang="fr-FR" sz="3200" dirty="0" err="1"/>
              <a:t>allow</a:t>
            </a:r>
            <a:r>
              <a:rPr lang="fr-FR" sz="3200" dirty="0"/>
              <a:t> the </a:t>
            </a:r>
            <a:r>
              <a:rPr lang="fr-FR" sz="3200" dirty="0" err="1"/>
              <a:t>topology</a:t>
            </a:r>
            <a:r>
              <a:rPr lang="fr-FR" sz="3200" dirty="0"/>
              <a:t> of the </a:t>
            </a:r>
            <a:r>
              <a:rPr lang="fr-FR" sz="3200" dirty="0" err="1"/>
              <a:t>track</a:t>
            </a:r>
            <a:r>
              <a:rPr lang="fr-FR" sz="3200" dirty="0"/>
              <a:t> to </a:t>
            </a:r>
            <a:r>
              <a:rPr lang="fr-FR" sz="3200" dirty="0" err="1"/>
              <a:t>be</a:t>
            </a:r>
            <a:r>
              <a:rPr lang="fr-FR" sz="3200" dirty="0"/>
              <a:t> </a:t>
            </a:r>
            <a:r>
              <a:rPr lang="fr-FR" sz="3200" dirty="0" err="1"/>
              <a:t>projected</a:t>
            </a:r>
            <a:r>
              <a:rPr lang="fr-FR" sz="3200" dirty="0"/>
              <a:t> onto the anode plane. </a:t>
            </a:r>
          </a:p>
          <a:p>
            <a:endParaRPr lang="fr-FR" sz="3200" dirty="0"/>
          </a:p>
          <a:p>
            <a:r>
              <a:rPr lang="fr-FR" sz="3200" dirty="0"/>
              <a:t>Under nominal operating conditions, </a:t>
            </a:r>
            <a:r>
              <a:rPr lang="fr-FR" sz="3200" dirty="0" err="1"/>
              <a:t>inductors</a:t>
            </a:r>
            <a:r>
              <a:rPr lang="fr-FR" sz="3200" dirty="0"/>
              <a:t> do not </a:t>
            </a:r>
            <a:r>
              <a:rPr lang="fr-FR" sz="3200" dirty="0" err="1"/>
              <a:t>collect</a:t>
            </a:r>
            <a:r>
              <a:rPr lang="fr-FR" sz="3200" dirty="0"/>
              <a:t> charge and </a:t>
            </a:r>
            <a:r>
              <a:rPr lang="fr-FR" sz="3200" dirty="0" err="1"/>
              <a:t>generate</a:t>
            </a:r>
            <a:r>
              <a:rPr lang="fr-FR" sz="3200" dirty="0"/>
              <a:t> a </a:t>
            </a:r>
            <a:r>
              <a:rPr lang="fr-FR" sz="3200" dirty="0" err="1"/>
              <a:t>bipolar</a:t>
            </a:r>
            <a:r>
              <a:rPr lang="fr-FR" sz="3200" dirty="0"/>
              <a:t> </a:t>
            </a:r>
            <a:r>
              <a:rPr lang="fr-FR" sz="3200" dirty="0" err="1"/>
              <a:t>electrical</a:t>
            </a:r>
            <a:r>
              <a:rPr lang="fr-FR" sz="3200" dirty="0"/>
              <a:t> signal </a:t>
            </a:r>
            <a:r>
              <a:rPr lang="fr-FR" sz="3200" dirty="0" err="1"/>
              <a:t>whose</a:t>
            </a:r>
            <a:r>
              <a:rPr lang="fr-FR" sz="3200" dirty="0"/>
              <a:t> </a:t>
            </a:r>
            <a:r>
              <a:rPr lang="fr-FR" sz="3200" dirty="0" err="1"/>
              <a:t>integral</a:t>
            </a:r>
            <a:r>
              <a:rPr lang="fr-FR" sz="3200" dirty="0"/>
              <a:t> must </a:t>
            </a:r>
            <a:r>
              <a:rPr lang="fr-FR" sz="3200" dirty="0" err="1"/>
              <a:t>be</a:t>
            </a:r>
            <a:r>
              <a:rPr lang="fr-FR" sz="3200" dirty="0"/>
              <a:t> </a:t>
            </a:r>
            <a:r>
              <a:rPr lang="fr-FR" sz="3200" dirty="0" err="1"/>
              <a:t>zero</a:t>
            </a:r>
            <a:r>
              <a:rPr lang="fr-FR" sz="3200" dirty="0"/>
              <a:t>. The </a:t>
            </a:r>
            <a:r>
              <a:rPr lang="fr-FR" sz="3200" dirty="0" err="1"/>
              <a:t>shape</a:t>
            </a:r>
            <a:r>
              <a:rPr lang="fr-FR" sz="3200" dirty="0"/>
              <a:t> of </a:t>
            </a:r>
            <a:r>
              <a:rPr lang="fr-FR" sz="3200" dirty="0" err="1"/>
              <a:t>these</a:t>
            </a:r>
            <a:r>
              <a:rPr lang="fr-FR" sz="3200" dirty="0"/>
              <a:t> </a:t>
            </a:r>
            <a:r>
              <a:rPr lang="fr-FR" sz="3200" dirty="0" err="1"/>
              <a:t>signals</a:t>
            </a:r>
            <a:r>
              <a:rPr lang="fr-FR" sz="3200" dirty="0"/>
              <a:t> can </a:t>
            </a:r>
            <a:r>
              <a:rPr lang="fr-FR" sz="3200" dirty="0" err="1"/>
              <a:t>be</a:t>
            </a:r>
            <a:r>
              <a:rPr lang="fr-FR" sz="3200" dirty="0"/>
              <a:t> </a:t>
            </a:r>
            <a:r>
              <a:rPr lang="fr-FR" sz="3200" dirty="0" err="1"/>
              <a:t>understood</a:t>
            </a:r>
            <a:r>
              <a:rPr lang="fr-FR" sz="3200" dirty="0"/>
              <a:t> by charge conservation. </a:t>
            </a:r>
            <a:r>
              <a:rPr lang="fr-FR" sz="3200" dirty="0" err="1"/>
              <a:t>Since</a:t>
            </a:r>
            <a:r>
              <a:rPr lang="fr-FR" sz="3200" dirty="0"/>
              <a:t> the charge </a:t>
            </a:r>
            <a:r>
              <a:rPr lang="fr-FR" sz="3200" dirty="0" err="1"/>
              <a:t>is</a:t>
            </a:r>
            <a:r>
              <a:rPr lang="fr-FR" sz="3200" dirty="0"/>
              <a:t> not </a:t>
            </a:r>
            <a:r>
              <a:rPr lang="fr-FR" sz="3200" dirty="0" err="1"/>
              <a:t>collected</a:t>
            </a:r>
            <a:r>
              <a:rPr lang="fr-FR" sz="3200" dirty="0"/>
              <a:t>, the </a:t>
            </a:r>
            <a:r>
              <a:rPr lang="fr-FR" sz="3200" dirty="0" err="1"/>
              <a:t>measured</a:t>
            </a:r>
            <a:r>
              <a:rPr lang="fr-FR" sz="3200" dirty="0"/>
              <a:t> </a:t>
            </a:r>
            <a:r>
              <a:rPr lang="fr-FR" sz="3200" dirty="0" err="1"/>
              <a:t>integral</a:t>
            </a:r>
            <a:r>
              <a:rPr lang="fr-FR" sz="3200" dirty="0"/>
              <a:t> must </a:t>
            </a:r>
            <a:r>
              <a:rPr lang="fr-FR" sz="3200" dirty="0" err="1"/>
              <a:t>be</a:t>
            </a:r>
            <a:r>
              <a:rPr lang="fr-FR" sz="3200" dirty="0"/>
              <a:t> </a:t>
            </a:r>
            <a:r>
              <a:rPr lang="fr-FR" sz="3200" dirty="0" err="1"/>
              <a:t>zero</a:t>
            </a:r>
            <a:r>
              <a:rPr lang="fr-FR" sz="3200" dirty="0"/>
              <a:t>.</a:t>
            </a:r>
          </a:p>
        </p:txBody>
      </p:sp>
      <p:sp>
        <p:nvSpPr>
          <p:cNvPr id="4" name="Espace réservé du numéro de diapositive 3"/>
          <p:cNvSpPr>
            <a:spLocks noGrp="1"/>
          </p:cNvSpPr>
          <p:nvPr>
            <p:ph type="sldNum" sz="quarter" idx="5"/>
          </p:nvPr>
        </p:nvSpPr>
        <p:spPr/>
        <p:txBody>
          <a:bodyPr/>
          <a:lstStyle/>
          <a:p>
            <a:fld id="{E9833C3E-6D97-0A48-942B-054091DBF009}" type="slidenum">
              <a:rPr lang="fr-FR" smtClean="0"/>
              <a:t>6</a:t>
            </a:fld>
            <a:endParaRPr lang="fr-FR"/>
          </a:p>
        </p:txBody>
      </p:sp>
    </p:spTree>
    <p:extLst>
      <p:ext uri="{BB962C8B-B14F-4D97-AF65-F5344CB8AC3E}">
        <p14:creationId xmlns:p14="http://schemas.microsoft.com/office/powerpoint/2010/main" val="412871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I’ve designed a numerical python simulation </a:t>
            </a:r>
          </a:p>
          <a:p>
            <a:endParaRPr lang="en-US" dirty="0"/>
          </a:p>
          <a:p>
            <a:r>
              <a:rPr lang="en-US" dirty="0"/>
              <a:t>It was designed to give an answer for different problematic. The horizontal drift design use a well-known anode made of wires whose the geometry has already implemented on the DUNE main workflow. </a:t>
            </a:r>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7</a:t>
            </a:fld>
            <a:endParaRPr lang="fr-FR"/>
          </a:p>
        </p:txBody>
      </p:sp>
    </p:spTree>
    <p:extLst>
      <p:ext uri="{BB962C8B-B14F-4D97-AF65-F5344CB8AC3E}">
        <p14:creationId xmlns:p14="http://schemas.microsoft.com/office/powerpoint/2010/main" val="332151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When a charge particle pass through the active volume, the electron of ionization  drift to the anode. These electrons will modify the local electric field  which will get a time 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Theorem derives from Maxwell equations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1"/>
              <a:t>2D example on the orthogonal direction to readout strip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1"/>
              <a:t>Others electrodes will screen the weighting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1"/>
              <a:t>Induced current near to the readout electrode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main point is the instantaneous current is induced by charge motion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9833C3E-6D97-0A48-942B-054091DBF009}" type="slidenum">
              <a:rPr lang="fr-FR" smtClean="0"/>
              <a:t>8</a:t>
            </a:fld>
            <a:endParaRPr lang="fr-FR"/>
          </a:p>
        </p:txBody>
      </p:sp>
    </p:spTree>
    <p:extLst>
      <p:ext uri="{BB962C8B-B14F-4D97-AF65-F5344CB8AC3E}">
        <p14:creationId xmlns:p14="http://schemas.microsoft.com/office/powerpoint/2010/main" val="182969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simulation is composed in two parts : </a:t>
            </a:r>
          </a:p>
          <a:p>
            <a:endParaRPr lang="en-US" dirty="0"/>
          </a:p>
          <a:p>
            <a:r>
              <a:rPr lang="en-US" dirty="0"/>
              <a:t>First : </a:t>
            </a:r>
          </a:p>
          <a:p>
            <a:endParaRPr lang="en-US" dirty="0"/>
          </a:p>
          <a:p>
            <a:r>
              <a:rPr lang="en-US" dirty="0"/>
              <a:t>Second :</a:t>
            </a:r>
          </a:p>
        </p:txBody>
      </p:sp>
      <p:sp>
        <p:nvSpPr>
          <p:cNvPr id="4" name="Espace réservé du numéro de diapositive 3"/>
          <p:cNvSpPr>
            <a:spLocks noGrp="1"/>
          </p:cNvSpPr>
          <p:nvPr>
            <p:ph type="sldNum" sz="quarter" idx="5"/>
          </p:nvPr>
        </p:nvSpPr>
        <p:spPr/>
        <p:txBody>
          <a:bodyPr/>
          <a:lstStyle/>
          <a:p>
            <a:fld id="{D6C628D0-4FBA-2E47-8C23-49E1EB80367D}" type="slidenum">
              <a:rPr lang="fr-FR" smtClean="0"/>
              <a:t>9</a:t>
            </a:fld>
            <a:endParaRPr lang="fr-FR"/>
          </a:p>
        </p:txBody>
      </p:sp>
    </p:spTree>
    <p:extLst>
      <p:ext uri="{BB962C8B-B14F-4D97-AF65-F5344CB8AC3E}">
        <p14:creationId xmlns:p14="http://schemas.microsoft.com/office/powerpoint/2010/main" val="29589934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B833D5E5-A063-C497-581F-45B31184A1EF}"/>
              </a:ext>
            </a:extLst>
          </p:cNvPr>
          <p:cNvPicPr>
            <a:picLocks noChangeAspect="1" noChangeArrowheads="1"/>
          </p:cNvPicPr>
          <p:nvPr/>
        </p:nvPicPr>
        <p:blipFill rotWithShape="1">
          <a:blip r:embed="rId2">
            <a:alphaModFix amt="17000"/>
            <a:extLst>
              <a:ext uri="{BEBA8EAE-BF5A-486C-A8C5-ECC9F3942E4B}">
                <a14:imgProps xmlns:a14="http://schemas.microsoft.com/office/drawing/2010/main">
                  <a14:imgLayer r:embed="rId3">
                    <a14:imgEffect>
                      <a14:backgroundRemoval t="5811" b="81114" l="9910" r="96937">
                        <a14:foregroundMark x1="42523" y1="12833" x2="41743" y2="12591"/>
                        <a14:foregroundMark x1="38378" y1="8232" x2="40360" y2="6295"/>
                        <a14:foregroundMark x1="18559" y1="54964" x2="10090" y2="54964"/>
                        <a14:foregroundMark x1="87207" y1="57385" x2="96937" y2="54722"/>
                        <a14:foregroundMark x1="39279" y1="7748" x2="40000" y2="5569"/>
                        <a14:foregroundMark x1="38559" y1="12833" x2="38559" y2="12833"/>
                        <a14:foregroundMark x1="38739" y1="12833" x2="38739" y2="12833"/>
                        <a14:foregroundMark x1="38739" y1="13317" x2="38739" y2="13317"/>
                        <a14:foregroundMark x1="38378" y1="12833" x2="38378" y2="12833"/>
                        <a14:foregroundMark x1="38469" y1="12591" x2="38559" y2="12833"/>
                        <a14:foregroundMark x1="38378" y1="12349" x2="38469" y2="12591"/>
                        <a14:foregroundMark x1="38378" y1="12107" x2="38559" y2="12349"/>
                        <a14:foregroundMark x1="38859" y1="12107" x2="39099" y2="12349"/>
                        <a14:foregroundMark x1="38378" y1="11622" x2="38859" y2="12107"/>
                        <a14:foregroundMark x1="38469" y1="12349" x2="38559" y2="12591"/>
                        <a14:foregroundMark x1="38378" y1="12107" x2="38469" y2="12349"/>
                        <a14:foregroundMark x1="38559" y1="12349" x2="38739" y2="12591"/>
                        <a14:foregroundMark x1="38378" y1="12107" x2="38559" y2="12349"/>
                        <a14:foregroundMark x1="38919" y1="12591" x2="38919" y2="12833"/>
                        <a14:foregroundMark x1="38919" y1="12349" x2="38919" y2="12591"/>
                        <a14:backgroundMark x1="39820" y1="12833" x2="39820" y2="12833"/>
                        <a14:backgroundMark x1="40000" y1="12833" x2="40000" y2="12833"/>
                        <a14:backgroundMark x1="39640" y1="12833" x2="39640" y2="12833"/>
                        <a14:backgroundMark x1="39279" y1="12833" x2="39279" y2="12833"/>
                        <a14:backgroundMark x1="39099" y1="12833" x2="39099" y2="12833"/>
                        <a14:backgroundMark x1="38919" y1="13075" x2="38919" y2="13075"/>
                        <a14:backgroundMark x1="40000" y1="13317" x2="40000" y2="13317"/>
                        <a14:backgroundMark x1="39613" y1="13317" x2="40000" y2="14044"/>
                        <a14:backgroundMark x1="39356" y1="12833" x2="39613" y2="13317"/>
                        <a14:backgroundMark x1="39423" y1="12833" x2="39279" y2="13317"/>
                        <a14:backgroundMark x1="39640" y1="12107" x2="39568" y2="12349"/>
                        <a14:backgroundMark x1="40360" y1="12833" x2="40721" y2="13317"/>
                        <a14:backgroundMark x1="40721" y1="13317" x2="40721" y2="13317"/>
                        <a14:backgroundMark x1="41081" y1="13317" x2="41081" y2="13317"/>
                        <a14:backgroundMark x1="41622" y1="13317" x2="41622" y2="13317"/>
                        <a14:backgroundMark x1="41261" y1="12833" x2="41261" y2="12833"/>
                        <a14:backgroundMark x1="41441" y1="13075" x2="41441" y2="13075"/>
                        <a14:backgroundMark x1="41081" y1="13317" x2="41081" y2="13317"/>
                        <a14:backgroundMark x1="41261" y1="13075" x2="41261" y2="13075"/>
                        <a14:backgroundMark x1="40360" y1="12833" x2="41441" y2="13075"/>
                        <a14:backgroundMark x1="41141" y1="13317" x2="41261" y2="12833"/>
                        <a14:backgroundMark x1="40541" y1="15738" x2="41141" y2="13317"/>
                        <a14:backgroundMark x1="39099" y1="12349" x2="39099" y2="12349"/>
                        <a14:backgroundMark x1="39279" y1="12107" x2="39279" y2="12107"/>
                        <a14:backgroundMark x1="39279" y1="13559" x2="39279" y2="13559"/>
                        <a14:backgroundMark x1="38919" y1="13559" x2="38919" y2="13559"/>
                        <a14:backgroundMark x1="41261" y1="13075" x2="41261" y2="13075"/>
                        <a14:backgroundMark x1="41441" y1="12833" x2="41441" y2="12833"/>
                        <a14:backgroundMark x1="41622" y1="12833" x2="41622" y2="12833"/>
                        <a14:backgroundMark x1="41441" y1="12591" x2="41441" y2="12591"/>
                        <a14:backgroundMark x1="41622" y1="12591" x2="41622" y2="12591"/>
                      </a14:backgroundRemoval>
                    </a14:imgEffect>
                    <a14:imgEffect>
                      <a14:colorTemperature colorTemp="8670"/>
                    </a14:imgEffect>
                    <a14:imgEffect>
                      <a14:saturation sat="0"/>
                    </a14:imgEffect>
                  </a14:imgLayer>
                </a14:imgProps>
              </a:ext>
              <a:ext uri="{28A0092B-C50C-407E-A947-70E740481C1C}">
                <a14:useLocalDpi xmlns:a14="http://schemas.microsoft.com/office/drawing/2010/main" val="0"/>
              </a:ext>
            </a:extLst>
          </a:blip>
          <a:srcRect l="9637" t="3685" r="2130" b="10050"/>
          <a:stretch/>
        </p:blipFill>
        <p:spPr bwMode="auto">
          <a:xfrm>
            <a:off x="1114644" y="0"/>
            <a:ext cx="10201142" cy="7421779"/>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C83692F-FE8E-13DD-256B-76C58734FC09}"/>
              </a:ext>
            </a:extLst>
          </p:cNvPr>
          <p:cNvSpPr>
            <a:spLocks noGrp="1"/>
          </p:cNvSpPr>
          <p:nvPr>
            <p:ph type="ctrTitle"/>
          </p:nvPr>
        </p:nvSpPr>
        <p:spPr>
          <a:xfrm>
            <a:off x="345616" y="2519574"/>
            <a:ext cx="9144000" cy="1053220"/>
          </a:xfrm>
        </p:spPr>
        <p:txBody>
          <a:bodyPr anchor="b"/>
          <a:lstStyle>
            <a:lvl1pPr algn="ctr">
              <a:defRPr sz="6000" b="1"/>
            </a:lvl1pPr>
          </a:lstStyle>
          <a:p>
            <a:r>
              <a:rPr lang="fr-FR"/>
              <a:t>Modifiez le style du titre</a:t>
            </a:r>
            <a:endParaRPr lang="en-US" dirty="0"/>
          </a:p>
        </p:txBody>
      </p:sp>
      <p:sp>
        <p:nvSpPr>
          <p:cNvPr id="3" name="Sous-titre 2">
            <a:extLst>
              <a:ext uri="{FF2B5EF4-FFF2-40B4-BE49-F238E27FC236}">
                <a16:creationId xmlns:a16="http://schemas.microsoft.com/office/drawing/2014/main" id="{E4FC8BBB-7D3A-F822-C1A5-AA8932856354}"/>
              </a:ext>
            </a:extLst>
          </p:cNvPr>
          <p:cNvSpPr>
            <a:spLocks noGrp="1"/>
          </p:cNvSpPr>
          <p:nvPr>
            <p:ph type="subTitle" idx="1"/>
          </p:nvPr>
        </p:nvSpPr>
        <p:spPr>
          <a:xfrm>
            <a:off x="4917616" y="4631924"/>
            <a:ext cx="9144000" cy="73836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cxnSp>
        <p:nvCxnSpPr>
          <p:cNvPr id="10" name="Connecteur droit 9">
            <a:extLst>
              <a:ext uri="{FF2B5EF4-FFF2-40B4-BE49-F238E27FC236}">
                <a16:creationId xmlns:a16="http://schemas.microsoft.com/office/drawing/2014/main" id="{C1BFE9D7-553C-BA12-C0A0-D40BA4DA9F93}"/>
              </a:ext>
            </a:extLst>
          </p:cNvPr>
          <p:cNvCxnSpPr/>
          <p:nvPr/>
        </p:nvCxnSpPr>
        <p:spPr>
          <a:xfrm>
            <a:off x="876214" y="2712079"/>
            <a:ext cx="4724400" cy="0"/>
          </a:xfrm>
          <a:prstGeom prst="line">
            <a:avLst/>
          </a:prstGeom>
          <a:ln w="38100">
            <a:solidFill>
              <a:srgbClr val="FD86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A4595DF7-CC31-C577-EA21-BB345E8CF282}"/>
              </a:ext>
            </a:extLst>
          </p:cNvPr>
          <p:cNvCxnSpPr/>
          <p:nvPr/>
        </p:nvCxnSpPr>
        <p:spPr>
          <a:xfrm>
            <a:off x="6463388" y="5143030"/>
            <a:ext cx="4724400" cy="0"/>
          </a:xfrm>
          <a:prstGeom prst="line">
            <a:avLst/>
          </a:prstGeom>
          <a:ln w="38100">
            <a:solidFill>
              <a:srgbClr val="FD8600"/>
            </a:solidFill>
          </a:ln>
        </p:spPr>
        <p:style>
          <a:lnRef idx="1">
            <a:schemeClr val="accent1"/>
          </a:lnRef>
          <a:fillRef idx="0">
            <a:schemeClr val="accent1"/>
          </a:fillRef>
          <a:effectRef idx="0">
            <a:schemeClr val="accent1"/>
          </a:effectRef>
          <a:fontRef idx="minor">
            <a:schemeClr val="tx1"/>
          </a:fontRef>
        </p:style>
      </p:cxnSp>
      <p:pic>
        <p:nvPicPr>
          <p:cNvPr id="12" name="Picture 8" descr="LPSC_Quadri">
            <a:extLst>
              <a:ext uri="{FF2B5EF4-FFF2-40B4-BE49-F238E27FC236}">
                <a16:creationId xmlns:a16="http://schemas.microsoft.com/office/drawing/2014/main" id="{5ED879CC-75B7-D334-9026-E3DD1A62A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817" y="45069"/>
            <a:ext cx="2015678" cy="1326588"/>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834C3E17-8831-44A9-1138-5B3BC1191E03}"/>
              </a:ext>
            </a:extLst>
          </p:cNvPr>
          <p:cNvPicPr>
            <a:picLocks noChangeAspect="1"/>
          </p:cNvPicPr>
          <p:nvPr/>
        </p:nvPicPr>
        <p:blipFill>
          <a:blip r:embed="rId5"/>
          <a:stretch>
            <a:fillRect/>
          </a:stretch>
        </p:blipFill>
        <p:spPr>
          <a:xfrm>
            <a:off x="4060142" y="-88225"/>
            <a:ext cx="3108320" cy="1548669"/>
          </a:xfrm>
          <a:prstGeom prst="rect">
            <a:avLst/>
          </a:prstGeom>
        </p:spPr>
      </p:pic>
      <p:pic>
        <p:nvPicPr>
          <p:cNvPr id="14" name="Image 13">
            <a:extLst>
              <a:ext uri="{FF2B5EF4-FFF2-40B4-BE49-F238E27FC236}">
                <a16:creationId xmlns:a16="http://schemas.microsoft.com/office/drawing/2014/main" id="{319D8F36-CBC3-A7D9-BAC5-D28ABE2E72E1}"/>
              </a:ext>
            </a:extLst>
          </p:cNvPr>
          <p:cNvPicPr>
            <a:picLocks noChangeAspect="1"/>
          </p:cNvPicPr>
          <p:nvPr/>
        </p:nvPicPr>
        <p:blipFill>
          <a:blip r:embed="rId6"/>
          <a:stretch>
            <a:fillRect/>
          </a:stretch>
        </p:blipFill>
        <p:spPr>
          <a:xfrm>
            <a:off x="9879343" y="-27270"/>
            <a:ext cx="2231573" cy="1487715"/>
          </a:xfrm>
          <a:prstGeom prst="rect">
            <a:avLst/>
          </a:prstGeom>
        </p:spPr>
      </p:pic>
      <p:pic>
        <p:nvPicPr>
          <p:cNvPr id="15" name="Picture 4" descr="ENIGMASS">
            <a:extLst>
              <a:ext uri="{FF2B5EF4-FFF2-40B4-BE49-F238E27FC236}">
                <a16:creationId xmlns:a16="http://schemas.microsoft.com/office/drawing/2014/main" id="{4D6927BF-69AB-49AD-D52F-16224F6DF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548" y="1485875"/>
            <a:ext cx="2527108" cy="946349"/>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56243EF7-02B5-0B5B-A4D2-67500AC476AD}"/>
              </a:ext>
            </a:extLst>
          </p:cNvPr>
          <p:cNvSpPr txBox="1"/>
          <p:nvPr/>
        </p:nvSpPr>
        <p:spPr>
          <a:xfrm>
            <a:off x="0" y="5370285"/>
            <a:ext cx="4804033" cy="584775"/>
          </a:xfrm>
          <a:prstGeom prst="rect">
            <a:avLst/>
          </a:prstGeom>
          <a:noFill/>
        </p:spPr>
        <p:txBody>
          <a:bodyPr wrap="square" rtlCol="0">
            <a:spAutoFit/>
          </a:bodyPr>
          <a:lstStyle/>
          <a:p>
            <a:pPr algn="ctr"/>
            <a:r>
              <a:rPr lang="fr-FR" sz="3200" b="1" dirty="0"/>
              <a:t>Joshua PINCHAULT</a:t>
            </a:r>
          </a:p>
        </p:txBody>
      </p:sp>
      <p:pic>
        <p:nvPicPr>
          <p:cNvPr id="4" name="Image 3">
            <a:extLst>
              <a:ext uri="{FF2B5EF4-FFF2-40B4-BE49-F238E27FC236}">
                <a16:creationId xmlns:a16="http://schemas.microsoft.com/office/drawing/2014/main" id="{368F7555-0A71-B37E-F7C9-3A8FD647B903}"/>
              </a:ext>
            </a:extLst>
          </p:cNvPr>
          <p:cNvPicPr>
            <a:picLocks noChangeAspect="1"/>
          </p:cNvPicPr>
          <p:nvPr/>
        </p:nvPicPr>
        <p:blipFill>
          <a:blip r:embed="rId8"/>
          <a:stretch>
            <a:fillRect/>
          </a:stretch>
        </p:blipFill>
        <p:spPr>
          <a:xfrm>
            <a:off x="-356122" y="7696"/>
            <a:ext cx="2401260" cy="1350709"/>
          </a:xfrm>
          <a:prstGeom prst="rect">
            <a:avLst/>
          </a:prstGeom>
        </p:spPr>
      </p:pic>
      <p:pic>
        <p:nvPicPr>
          <p:cNvPr id="6" name="Image 5">
            <a:extLst>
              <a:ext uri="{FF2B5EF4-FFF2-40B4-BE49-F238E27FC236}">
                <a16:creationId xmlns:a16="http://schemas.microsoft.com/office/drawing/2014/main" id="{575462A3-9F02-EAF6-AAE0-FDCBC0102188}"/>
              </a:ext>
            </a:extLst>
          </p:cNvPr>
          <p:cNvPicPr>
            <a:picLocks noChangeAspect="1"/>
          </p:cNvPicPr>
          <p:nvPr/>
        </p:nvPicPr>
        <p:blipFill>
          <a:blip r:embed="rId9"/>
          <a:stretch>
            <a:fillRect/>
          </a:stretch>
        </p:blipFill>
        <p:spPr>
          <a:xfrm>
            <a:off x="7463916" y="113491"/>
            <a:ext cx="1930418" cy="1183989"/>
          </a:xfrm>
          <a:prstGeom prst="rect">
            <a:avLst/>
          </a:prstGeom>
        </p:spPr>
      </p:pic>
    </p:spTree>
    <p:extLst>
      <p:ext uri="{BB962C8B-B14F-4D97-AF65-F5344CB8AC3E}">
        <p14:creationId xmlns:p14="http://schemas.microsoft.com/office/powerpoint/2010/main" val="100970629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282CCE-622C-1D7C-1C50-1F1EFA257D58}"/>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AF2A7CA3-961F-58C1-6B5B-93EDDD397FC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785D845-0CFD-E3F2-6D81-57FA68DB43D1}"/>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5" name="Espace réservé du pied de page 4">
            <a:extLst>
              <a:ext uri="{FF2B5EF4-FFF2-40B4-BE49-F238E27FC236}">
                <a16:creationId xmlns:a16="http://schemas.microsoft.com/office/drawing/2014/main" id="{BC5BD591-E62F-F9CE-D665-F994A258DE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E09691-9E52-3703-3268-62D88F3CAA7A}"/>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124012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91E0A97-8192-CD02-9856-906FB6275626}"/>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80FA09F3-1C7C-1398-65EF-25107F3129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B7D743F-A99F-CDA4-A389-AFD0297B7785}"/>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5" name="Espace réservé du pied de page 4">
            <a:extLst>
              <a:ext uri="{FF2B5EF4-FFF2-40B4-BE49-F238E27FC236}">
                <a16:creationId xmlns:a16="http://schemas.microsoft.com/office/drawing/2014/main" id="{47F1228D-C4A9-3E1A-EFF1-086E5C1EB6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582767-366B-8A2F-5963-004075A80F73}"/>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356198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7FA254-64D7-0805-99CC-25F2E1DBC11F}"/>
              </a:ext>
            </a:extLst>
          </p:cNvPr>
          <p:cNvSpPr/>
          <p:nvPr/>
        </p:nvSpPr>
        <p:spPr>
          <a:xfrm>
            <a:off x="4722" y="-1007"/>
            <a:ext cx="12187278" cy="778211"/>
          </a:xfrm>
          <a:prstGeom prst="rect">
            <a:avLst/>
          </a:prstGeom>
          <a:solidFill>
            <a:schemeClr val="bg1">
              <a:lumMod val="85000"/>
              <a:alpha val="49000"/>
            </a:schemeClr>
          </a:solidFill>
          <a:ln w="9525" cap="rnd">
            <a:solidFill>
              <a:srgbClr val="B6B2A8">
                <a:alpha val="68000"/>
              </a:srgb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974155-A8E1-DCC1-7CF1-F825CD664E17}"/>
              </a:ext>
            </a:extLst>
          </p:cNvPr>
          <p:cNvSpPr>
            <a:spLocks noGrp="1"/>
          </p:cNvSpPr>
          <p:nvPr>
            <p:ph type="title"/>
          </p:nvPr>
        </p:nvSpPr>
        <p:spPr>
          <a:xfrm>
            <a:off x="140336" y="123744"/>
            <a:ext cx="11655286" cy="653460"/>
          </a:xfrm>
        </p:spPr>
        <p:txBody>
          <a:bodyPr/>
          <a:lstStyle>
            <a:lvl1pPr algn="ctr">
              <a:defRPr b="1">
                <a:solidFill>
                  <a:srgbClr val="F2672A"/>
                </a:solidFill>
                <a:latin typeface="Arial" panose="020B0604020202020204" pitchFamily="34" charset="0"/>
                <a:cs typeface="Arial" panose="020B0604020202020204" pitchFamily="34" charset="0"/>
              </a:defRPr>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FC56073D-E3E4-846C-F24C-85F5A975AB65}"/>
              </a:ext>
            </a:extLst>
          </p:cNvPr>
          <p:cNvSpPr>
            <a:spLocks noGrp="1"/>
          </p:cNvSpPr>
          <p:nvPr>
            <p:ph idx="1"/>
          </p:nvPr>
        </p:nvSpPr>
        <p:spPr>
          <a:xfrm>
            <a:off x="140336" y="941041"/>
            <a:ext cx="11655287" cy="487635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Espace réservé du numéro de diapositive 5">
            <a:extLst>
              <a:ext uri="{FF2B5EF4-FFF2-40B4-BE49-F238E27FC236}">
                <a16:creationId xmlns:a16="http://schemas.microsoft.com/office/drawing/2014/main" id="{7FBFC20E-2CB0-5947-91CA-6212201925BB}"/>
              </a:ext>
            </a:extLst>
          </p:cNvPr>
          <p:cNvSpPr>
            <a:spLocks noGrp="1"/>
          </p:cNvSpPr>
          <p:nvPr>
            <p:ph type="sldNum" sz="quarter" idx="12"/>
          </p:nvPr>
        </p:nvSpPr>
        <p:spPr>
          <a:xfrm>
            <a:off x="9448800" y="6505434"/>
            <a:ext cx="2743200" cy="365125"/>
          </a:xfrm>
        </p:spPr>
        <p:txBody>
          <a:bodyPr/>
          <a:lstStyle>
            <a:lvl1pPr>
              <a:defRPr sz="1600" b="1">
                <a:solidFill>
                  <a:srgbClr val="F2672A"/>
                </a:solidFill>
                <a:latin typeface="Arial" panose="020B0604020202020204" pitchFamily="34" charset="0"/>
                <a:cs typeface="Arial" panose="020B0604020202020204" pitchFamily="34" charset="0"/>
              </a:defRPr>
            </a:lvl1pPr>
          </a:lstStyle>
          <a:p>
            <a:fld id="{F09B7D2E-CA7C-224C-9494-E7C0AF53678B}" type="slidenum">
              <a:rPr lang="fr-FR" smtClean="0"/>
              <a:t>‹N°›</a:t>
            </a:fld>
            <a:endParaRPr lang="fr-FR"/>
          </a:p>
        </p:txBody>
      </p:sp>
      <p:pic>
        <p:nvPicPr>
          <p:cNvPr id="7" name="Image 6">
            <a:extLst>
              <a:ext uri="{FF2B5EF4-FFF2-40B4-BE49-F238E27FC236}">
                <a16:creationId xmlns:a16="http://schemas.microsoft.com/office/drawing/2014/main" id="{37FE85D9-4025-3982-577C-267A72D1BD32}"/>
              </a:ext>
            </a:extLst>
          </p:cNvPr>
          <p:cNvPicPr>
            <a:picLocks noChangeAspect="1"/>
          </p:cNvPicPr>
          <p:nvPr/>
        </p:nvPicPr>
        <p:blipFill>
          <a:blip r:embed="rId2"/>
          <a:stretch>
            <a:fillRect/>
          </a:stretch>
        </p:blipFill>
        <p:spPr>
          <a:xfrm>
            <a:off x="11085287" y="35106"/>
            <a:ext cx="1024252" cy="682834"/>
          </a:xfrm>
          <a:prstGeom prst="rect">
            <a:avLst/>
          </a:prstGeom>
        </p:spPr>
      </p:pic>
    </p:spTree>
    <p:extLst>
      <p:ext uri="{BB962C8B-B14F-4D97-AF65-F5344CB8AC3E}">
        <p14:creationId xmlns:p14="http://schemas.microsoft.com/office/powerpoint/2010/main" val="28085088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30F188-944F-B35B-9A9E-8FAC5DCF4B3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3BA10DC0-975D-4122-A24D-C6F21B54C0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145471-BE02-F6A6-4A33-485047DCBA3B}"/>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5" name="Espace réservé du pied de page 4">
            <a:extLst>
              <a:ext uri="{FF2B5EF4-FFF2-40B4-BE49-F238E27FC236}">
                <a16:creationId xmlns:a16="http://schemas.microsoft.com/office/drawing/2014/main" id="{D81953B9-5237-F2A8-5477-DA0E0EB84C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964EFB-5218-0425-9EAB-702C5BECACD7}"/>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257014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14ED2-7C09-3B2A-2C4C-55B4C49E344A}"/>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0870D31F-F795-DEA8-2D61-487395686B5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10FB1F1E-59EA-30F3-7270-F507D3AFC8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CDD55869-467B-60E3-8254-FA7EC6C05E32}"/>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6" name="Espace réservé du pied de page 5">
            <a:extLst>
              <a:ext uri="{FF2B5EF4-FFF2-40B4-BE49-F238E27FC236}">
                <a16:creationId xmlns:a16="http://schemas.microsoft.com/office/drawing/2014/main" id="{2CDCA621-72F1-A760-54D5-16AF504C7D7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BEB4F2-8C14-82E6-6ABB-1423E12CFBF1}"/>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248534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5E479-4FAC-C528-E707-102EAF8054FF}"/>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B24D8CA7-AD23-2C1D-C199-3EB91D9C4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5666217-B10F-C4E8-0310-605A94D006F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5B7D3997-7E1B-F90D-D5BF-51D8300427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69EAA06-DED0-93A9-04FE-12134606096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5B9623AD-3393-750E-15AA-86933057C0FA}"/>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8" name="Espace réservé du pied de page 7">
            <a:extLst>
              <a:ext uri="{FF2B5EF4-FFF2-40B4-BE49-F238E27FC236}">
                <a16:creationId xmlns:a16="http://schemas.microsoft.com/office/drawing/2014/main" id="{87AF9F05-3571-78B9-7DB6-482B3C58F18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3B4B8DA-85DD-8C82-13A9-FAE0C583D85B}"/>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12863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91C111-4DBA-E9AA-047D-FF69E96FA255}"/>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BF543AFB-E3FB-85A7-D146-2B54E82ADE2D}"/>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4" name="Espace réservé du pied de page 3">
            <a:extLst>
              <a:ext uri="{FF2B5EF4-FFF2-40B4-BE49-F238E27FC236}">
                <a16:creationId xmlns:a16="http://schemas.microsoft.com/office/drawing/2014/main" id="{73D5FB71-EE10-FD18-4DBA-7593CBCEB4B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DFCEEE0-D4D9-0483-049B-1601EB756747}"/>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196631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0A2B7F2-97F9-2404-F0CB-797DA708303A}"/>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3" name="Espace réservé du pied de page 2">
            <a:extLst>
              <a:ext uri="{FF2B5EF4-FFF2-40B4-BE49-F238E27FC236}">
                <a16:creationId xmlns:a16="http://schemas.microsoft.com/office/drawing/2014/main" id="{8A5E64C3-3003-E465-A816-BECFE0EA3D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4D1D673-C97C-56F7-8486-BA5C20AA1029}"/>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157898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8A3A37-8BE3-0EF3-C620-C1179F68EA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57B2A6F6-69E2-E4A2-A3B3-49BF72B32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846364FF-7093-C052-221D-2B9C226C1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EED3931-0508-91CD-4387-63D924569195}"/>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6" name="Espace réservé du pied de page 5">
            <a:extLst>
              <a:ext uri="{FF2B5EF4-FFF2-40B4-BE49-F238E27FC236}">
                <a16:creationId xmlns:a16="http://schemas.microsoft.com/office/drawing/2014/main" id="{CCAD269E-DFCA-A12F-167A-ECCB8DDBC4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0418373-F31F-37CC-9AF5-A8C7FBBA8687}"/>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93169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CB03B-78FA-65ED-0F7C-4BE4D85942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EBF30BC4-6211-74A4-60BD-4EB46272B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Espace réservé du texte 3">
            <a:extLst>
              <a:ext uri="{FF2B5EF4-FFF2-40B4-BE49-F238E27FC236}">
                <a16:creationId xmlns:a16="http://schemas.microsoft.com/office/drawing/2014/main" id="{07AB9E3E-25D8-B0B8-6480-6167113F0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6C69B7-AB4C-4AA8-A570-A6540EDAD445}"/>
              </a:ext>
            </a:extLst>
          </p:cNvPr>
          <p:cNvSpPr>
            <a:spLocks noGrp="1"/>
          </p:cNvSpPr>
          <p:nvPr>
            <p:ph type="dt" sz="half" idx="10"/>
          </p:nvPr>
        </p:nvSpPr>
        <p:spPr/>
        <p:txBody>
          <a:bodyPr/>
          <a:lstStyle/>
          <a:p>
            <a:fld id="{0A8248F1-6501-C448-956E-F5DDEE858F99}" type="datetimeFigureOut">
              <a:rPr lang="fr-FR" smtClean="0"/>
              <a:t>15/10/2025</a:t>
            </a:fld>
            <a:endParaRPr lang="fr-FR"/>
          </a:p>
        </p:txBody>
      </p:sp>
      <p:sp>
        <p:nvSpPr>
          <p:cNvPr id="6" name="Espace réservé du pied de page 5">
            <a:extLst>
              <a:ext uri="{FF2B5EF4-FFF2-40B4-BE49-F238E27FC236}">
                <a16:creationId xmlns:a16="http://schemas.microsoft.com/office/drawing/2014/main" id="{2524A7B6-CDC3-31D1-4FF4-B275FDBD5A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A733AC4-6983-ED3E-370A-0485292A8C28}"/>
              </a:ext>
            </a:extLst>
          </p:cNvPr>
          <p:cNvSpPr>
            <a:spLocks noGrp="1"/>
          </p:cNvSpPr>
          <p:nvPr>
            <p:ph type="sldNum" sz="quarter" idx="12"/>
          </p:nvPr>
        </p:nvSpPr>
        <p:spPr/>
        <p:txBody>
          <a:bodyPr/>
          <a:lstStyle/>
          <a:p>
            <a:fld id="{F09B7D2E-CA7C-224C-9494-E7C0AF53678B}" type="slidenum">
              <a:rPr lang="fr-FR" smtClean="0"/>
              <a:t>‹N°›</a:t>
            </a:fld>
            <a:endParaRPr lang="fr-FR"/>
          </a:p>
        </p:txBody>
      </p:sp>
    </p:spTree>
    <p:extLst>
      <p:ext uri="{BB962C8B-B14F-4D97-AF65-F5344CB8AC3E}">
        <p14:creationId xmlns:p14="http://schemas.microsoft.com/office/powerpoint/2010/main" val="318736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686145-2F39-D944-2D52-241CCDD86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2A008FFF-3ED9-B499-BF15-393E51FA1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8BD901A-9D46-2199-65C6-A3470B05D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248F1-6501-C448-956E-F5DDEE858F99}" type="datetimeFigureOut">
              <a:rPr lang="fr-FR" smtClean="0"/>
              <a:t>15/10/2025</a:t>
            </a:fld>
            <a:endParaRPr lang="fr-FR"/>
          </a:p>
        </p:txBody>
      </p:sp>
      <p:sp>
        <p:nvSpPr>
          <p:cNvPr id="5" name="Espace réservé du pied de page 4">
            <a:extLst>
              <a:ext uri="{FF2B5EF4-FFF2-40B4-BE49-F238E27FC236}">
                <a16:creationId xmlns:a16="http://schemas.microsoft.com/office/drawing/2014/main" id="{C1BAFAFC-E54F-D98F-F1C1-E43D3652D7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A5C71A3-F698-FD36-7E21-6FE913DDF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B7D2E-CA7C-224C-9494-E7C0AF53678B}" type="slidenum">
              <a:rPr lang="fr-FR" smtClean="0"/>
              <a:t>‹N°›</a:t>
            </a:fld>
            <a:endParaRPr lang="fr-FR"/>
          </a:p>
        </p:txBody>
      </p:sp>
    </p:spTree>
    <p:extLst>
      <p:ext uri="{BB962C8B-B14F-4D97-AF65-F5344CB8AC3E}">
        <p14:creationId xmlns:p14="http://schemas.microsoft.com/office/powerpoint/2010/main" val="9862377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5.gif"/><Relationship Id="rId3" Type="http://schemas.openxmlformats.org/officeDocument/2006/relationships/image" Target="../media/image50.gif"/><Relationship Id="rId12"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11" Type="http://schemas.openxmlformats.org/officeDocument/2006/relationships/image" Target="../media/image68.png"/><Relationship Id="rId5" Type="http://schemas.openxmlformats.org/officeDocument/2006/relationships/image" Target="../media/image54.png"/><Relationship Id="rId10" Type="http://schemas.openxmlformats.org/officeDocument/2006/relationships/image" Target="../media/image67.png"/><Relationship Id="rId4" Type="http://schemas.openxmlformats.org/officeDocument/2006/relationships/image" Target="../media/image51.gif"/><Relationship Id="rId9" Type="http://schemas.openxmlformats.org/officeDocument/2006/relationships/image" Target="../media/image66.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emf"/><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1.emf"/><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emf"/><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hyperlink" Target="http://arxiv.org/abs/1508.07059" TargetMode="External"/><Relationship Id="rId2" Type="http://schemas.openxmlformats.org/officeDocument/2006/relationships/image" Target="../media/image78.emf"/><Relationship Id="rId1" Type="http://schemas.openxmlformats.org/officeDocument/2006/relationships/slideLayout" Target="../slideLayouts/slideLayout2.xml"/><Relationship Id="rId6" Type="http://schemas.openxmlformats.org/officeDocument/2006/relationships/hyperlink" Target="http://www.sciencedirect.com/science/article/pii/S0168900216001443"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15.xml"/><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94.png"/><Relationship Id="rId14"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8.png"/><Relationship Id="rId7" Type="http://schemas.openxmlformats.org/officeDocument/2006/relationships/image" Target="../media/image910.png"/><Relationship Id="rId1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810.png"/><Relationship Id="rId11" Type="http://schemas.openxmlformats.org/officeDocument/2006/relationships/image" Target="../media/image139.png"/><Relationship Id="rId5" Type="http://schemas.openxmlformats.org/officeDocument/2006/relationships/image" Target="../media/image710.png"/><Relationship Id="rId10" Type="http://schemas.openxmlformats.org/officeDocument/2006/relationships/image" Target="../media/image122.png"/><Relationship Id="rId4" Type="http://schemas.openxmlformats.org/officeDocument/2006/relationships/image" Target="../media/image600.png"/><Relationship Id="rId9" Type="http://schemas.openxmlformats.org/officeDocument/2006/relationships/image" Target="../media/image1110.png"/></Relationships>
</file>

<file path=ppt/slides/_rels/slide24.xml.rels><?xml version="1.0" encoding="UTF-8" standalone="yes"?>
<Relationships xmlns="http://schemas.openxmlformats.org/package/2006/relationships"><Relationship Id="rId13" Type="http://schemas.openxmlformats.org/officeDocument/2006/relationships/image" Target="../media/image210.png"/><Relationship Id="rId7" Type="http://schemas.openxmlformats.org/officeDocument/2006/relationships/image" Target="../media/image1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70.png"/></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0.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31.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7.png"/><Relationship Id="rId5" Type="http://schemas.openxmlformats.org/officeDocument/2006/relationships/image" Target="../media/image30.png"/><Relationship Id="rId10" Type="http://schemas.openxmlformats.org/officeDocument/2006/relationships/image" Target="../media/image460.png"/><Relationship Id="rId4" Type="http://schemas.openxmlformats.org/officeDocument/2006/relationships/image" Target="../media/image400.png"/><Relationship Id="rId9" Type="http://schemas.openxmlformats.org/officeDocument/2006/relationships/image" Target="../media/image450.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EED92-A282-1A0A-1E10-201C5F6C7272}"/>
              </a:ext>
            </a:extLst>
          </p:cNvPr>
          <p:cNvSpPr>
            <a:spLocks noGrp="1"/>
          </p:cNvSpPr>
          <p:nvPr>
            <p:ph type="ctrTitle"/>
          </p:nvPr>
        </p:nvSpPr>
        <p:spPr>
          <a:xfrm>
            <a:off x="345615" y="3346891"/>
            <a:ext cx="11106155" cy="1053220"/>
          </a:xfrm>
        </p:spPr>
        <p:txBody>
          <a:bodyPr>
            <a:normAutofit fontScale="90000"/>
          </a:bodyPr>
          <a:lstStyle/>
          <a:p>
            <a:r>
              <a:rPr lang="en-US" dirty="0"/>
              <a:t>Charge signal formation in the Vertical Drift design for DUNE</a:t>
            </a:r>
          </a:p>
        </p:txBody>
      </p:sp>
      <p:sp>
        <p:nvSpPr>
          <p:cNvPr id="3" name="Sous-titre 2">
            <a:extLst>
              <a:ext uri="{FF2B5EF4-FFF2-40B4-BE49-F238E27FC236}">
                <a16:creationId xmlns:a16="http://schemas.microsoft.com/office/drawing/2014/main" id="{AF98C53F-C45D-5846-DB89-C91E1417E592}"/>
              </a:ext>
            </a:extLst>
          </p:cNvPr>
          <p:cNvSpPr>
            <a:spLocks noGrp="1"/>
          </p:cNvSpPr>
          <p:nvPr>
            <p:ph type="subTitle" idx="1"/>
          </p:nvPr>
        </p:nvSpPr>
        <p:spPr>
          <a:xfrm>
            <a:off x="4297506" y="4642434"/>
            <a:ext cx="9144000" cy="738361"/>
          </a:xfrm>
        </p:spPr>
        <p:txBody>
          <a:bodyPr/>
          <a:lstStyle/>
          <a:p>
            <a:r>
              <a:rPr lang="en-US" dirty="0"/>
              <a:t>IRN Neutrino, LPNHE Paris – 3 &amp; 4 November</a:t>
            </a:r>
          </a:p>
        </p:txBody>
      </p:sp>
    </p:spTree>
    <p:extLst>
      <p:ext uri="{BB962C8B-B14F-4D97-AF65-F5344CB8AC3E}">
        <p14:creationId xmlns:p14="http://schemas.microsoft.com/office/powerpoint/2010/main" val="136649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38AA40-1029-00E0-13CA-92D8673A341A}"/>
              </a:ext>
            </a:extLst>
          </p:cNvPr>
          <p:cNvSpPr>
            <a:spLocks noGrp="1"/>
          </p:cNvSpPr>
          <p:nvPr>
            <p:ph type="title"/>
          </p:nvPr>
        </p:nvSpPr>
        <p:spPr/>
        <p:txBody>
          <a:bodyPr>
            <a:normAutofit fontScale="90000"/>
          </a:bodyPr>
          <a:lstStyle/>
          <a:p>
            <a:r>
              <a:rPr lang="en-US" dirty="0"/>
              <a:t>Field calculation results</a:t>
            </a:r>
          </a:p>
        </p:txBody>
      </p:sp>
      <p:pic>
        <p:nvPicPr>
          <p:cNvPr id="5" name="Image 4">
            <a:extLst>
              <a:ext uri="{FF2B5EF4-FFF2-40B4-BE49-F238E27FC236}">
                <a16:creationId xmlns:a16="http://schemas.microsoft.com/office/drawing/2014/main" id="{3DED0E2A-4F04-50C4-09F8-5C108CBF281B}"/>
              </a:ext>
            </a:extLst>
          </p:cNvPr>
          <p:cNvPicPr>
            <a:picLocks noChangeAspect="1"/>
          </p:cNvPicPr>
          <p:nvPr/>
        </p:nvPicPr>
        <p:blipFill>
          <a:blip r:embed="rId3"/>
          <a:stretch>
            <a:fillRect/>
          </a:stretch>
        </p:blipFill>
        <p:spPr>
          <a:xfrm>
            <a:off x="1053373" y="979977"/>
            <a:ext cx="9025102" cy="4898045"/>
          </a:xfrm>
          <a:prstGeom prst="rect">
            <a:avLst/>
          </a:prstGeom>
        </p:spPr>
      </p:pic>
      <p:sp>
        <p:nvSpPr>
          <p:cNvPr id="6" name="ZoneTexte 5">
            <a:extLst>
              <a:ext uri="{FF2B5EF4-FFF2-40B4-BE49-F238E27FC236}">
                <a16:creationId xmlns:a16="http://schemas.microsoft.com/office/drawing/2014/main" id="{63D73631-3885-D0C3-9238-E9EBBDF8152E}"/>
              </a:ext>
            </a:extLst>
          </p:cNvPr>
          <p:cNvSpPr txBox="1"/>
          <p:nvPr/>
        </p:nvSpPr>
        <p:spPr>
          <a:xfrm>
            <a:off x="10078476" y="2224839"/>
            <a:ext cx="2446317" cy="369332"/>
          </a:xfrm>
          <a:prstGeom prst="rect">
            <a:avLst/>
          </a:prstGeom>
          <a:noFill/>
        </p:spPr>
        <p:txBody>
          <a:bodyPr wrap="square" rtlCol="0">
            <a:spAutoFit/>
          </a:bodyPr>
          <a:lstStyle/>
          <a:p>
            <a:r>
              <a:rPr lang="en-US" dirty="0"/>
              <a:t>collection</a:t>
            </a:r>
          </a:p>
        </p:txBody>
      </p:sp>
      <p:sp>
        <p:nvSpPr>
          <p:cNvPr id="7" name="ZoneTexte 6">
            <a:extLst>
              <a:ext uri="{FF2B5EF4-FFF2-40B4-BE49-F238E27FC236}">
                <a16:creationId xmlns:a16="http://schemas.microsoft.com/office/drawing/2014/main" id="{4FAD9DEE-C700-1A0B-BCD7-31B1606FFD7C}"/>
              </a:ext>
            </a:extLst>
          </p:cNvPr>
          <p:cNvSpPr txBox="1"/>
          <p:nvPr/>
        </p:nvSpPr>
        <p:spPr>
          <a:xfrm>
            <a:off x="10078475" y="2636067"/>
            <a:ext cx="2446317" cy="369332"/>
          </a:xfrm>
          <a:prstGeom prst="rect">
            <a:avLst/>
          </a:prstGeom>
          <a:noFill/>
        </p:spPr>
        <p:txBody>
          <a:bodyPr wrap="square" rtlCol="0">
            <a:spAutoFit/>
          </a:bodyPr>
          <a:lstStyle/>
          <a:p>
            <a:r>
              <a:rPr lang="en-US" dirty="0"/>
              <a:t>induction 2</a:t>
            </a:r>
          </a:p>
        </p:txBody>
      </p:sp>
      <p:sp>
        <p:nvSpPr>
          <p:cNvPr id="8" name="ZoneTexte 7">
            <a:extLst>
              <a:ext uri="{FF2B5EF4-FFF2-40B4-BE49-F238E27FC236}">
                <a16:creationId xmlns:a16="http://schemas.microsoft.com/office/drawing/2014/main" id="{D19E8C46-96B4-9811-545D-E12E8309463D}"/>
              </a:ext>
            </a:extLst>
          </p:cNvPr>
          <p:cNvSpPr txBox="1"/>
          <p:nvPr/>
        </p:nvSpPr>
        <p:spPr>
          <a:xfrm>
            <a:off x="10078475" y="4099802"/>
            <a:ext cx="2446317" cy="369332"/>
          </a:xfrm>
          <a:prstGeom prst="rect">
            <a:avLst/>
          </a:prstGeom>
          <a:noFill/>
        </p:spPr>
        <p:txBody>
          <a:bodyPr wrap="square" rtlCol="0">
            <a:spAutoFit/>
          </a:bodyPr>
          <a:lstStyle/>
          <a:p>
            <a:r>
              <a:rPr lang="en-US" dirty="0"/>
              <a:t>induction 1</a:t>
            </a:r>
          </a:p>
        </p:txBody>
      </p:sp>
      <p:sp>
        <p:nvSpPr>
          <p:cNvPr id="9" name="ZoneTexte 8">
            <a:extLst>
              <a:ext uri="{FF2B5EF4-FFF2-40B4-BE49-F238E27FC236}">
                <a16:creationId xmlns:a16="http://schemas.microsoft.com/office/drawing/2014/main" id="{574B6960-5086-E6FC-307A-A221793FB9F8}"/>
              </a:ext>
            </a:extLst>
          </p:cNvPr>
          <p:cNvSpPr txBox="1"/>
          <p:nvPr/>
        </p:nvSpPr>
        <p:spPr>
          <a:xfrm>
            <a:off x="10078475" y="4483093"/>
            <a:ext cx="2446317" cy="369332"/>
          </a:xfrm>
          <a:prstGeom prst="rect">
            <a:avLst/>
          </a:prstGeom>
          <a:noFill/>
        </p:spPr>
        <p:txBody>
          <a:bodyPr wrap="square" rtlCol="0">
            <a:spAutoFit/>
          </a:bodyPr>
          <a:lstStyle/>
          <a:p>
            <a:r>
              <a:rPr lang="en-US" dirty="0"/>
              <a:t>shield</a:t>
            </a:r>
          </a:p>
        </p:txBody>
      </p:sp>
      <p:sp>
        <p:nvSpPr>
          <p:cNvPr id="10" name="ZoneTexte 9">
            <a:extLst>
              <a:ext uri="{FF2B5EF4-FFF2-40B4-BE49-F238E27FC236}">
                <a16:creationId xmlns:a16="http://schemas.microsoft.com/office/drawing/2014/main" id="{736A9B60-7CDC-A7FD-8864-B275AF5B2032}"/>
              </a:ext>
            </a:extLst>
          </p:cNvPr>
          <p:cNvSpPr txBox="1"/>
          <p:nvPr/>
        </p:nvSpPr>
        <p:spPr>
          <a:xfrm>
            <a:off x="140336" y="5878022"/>
            <a:ext cx="8439807" cy="923330"/>
          </a:xfrm>
          <a:prstGeom prst="rect">
            <a:avLst/>
          </a:prstGeom>
          <a:noFill/>
        </p:spPr>
        <p:txBody>
          <a:bodyPr wrap="square" rtlCol="0">
            <a:spAutoFit/>
          </a:bodyPr>
          <a:lstStyle/>
          <a:p>
            <a:pPr marL="285750" indent="-285750">
              <a:buFont typeface="Arial" panose="020B0604020202020204" pitchFamily="34" charset="0"/>
              <a:buChar char="•"/>
            </a:pPr>
            <a:r>
              <a:rPr lang="en-US" dirty="0"/>
              <a:t>Drift field: mirror boundary conditions </a:t>
            </a:r>
            <a:r>
              <a:rPr lang="en-US" dirty="0">
                <a:sym typeface="Wingdings" pitchFamily="2" charset="2"/>
              </a:rPr>
              <a:t> infinite plan</a:t>
            </a:r>
          </a:p>
          <a:p>
            <a:pPr marL="285750" indent="-285750">
              <a:buFont typeface="Arial" panose="020B0604020202020204" pitchFamily="34" charset="0"/>
              <a:buChar char="•"/>
            </a:pPr>
            <a:endParaRPr lang="en-US" dirty="0">
              <a:sym typeface="Wingdings" pitchFamily="2" charset="2"/>
            </a:endParaRPr>
          </a:p>
          <a:p>
            <a:pPr marL="285750" indent="-285750">
              <a:buFont typeface="Arial" panose="020B0604020202020204" pitchFamily="34" charset="0"/>
              <a:buChar char="•"/>
            </a:pPr>
            <a:r>
              <a:rPr lang="en-US" dirty="0">
                <a:sym typeface="Wingdings" pitchFamily="2" charset="2"/>
              </a:rPr>
              <a:t>Weighting field: 2D approximation to establish boundary conditions</a:t>
            </a:r>
            <a:endParaRPr lang="en-US" dirty="0"/>
          </a:p>
        </p:txBody>
      </p:sp>
    </p:spTree>
    <p:extLst>
      <p:ext uri="{BB962C8B-B14F-4D97-AF65-F5344CB8AC3E}">
        <p14:creationId xmlns:p14="http://schemas.microsoft.com/office/powerpoint/2010/main" val="138570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E1166F7-7E9F-C3BE-A819-1D65FDFB779A}"/>
              </a:ext>
            </a:extLst>
          </p:cNvPr>
          <p:cNvPicPr>
            <a:picLocks noChangeAspect="1"/>
          </p:cNvPicPr>
          <p:nvPr/>
        </p:nvPicPr>
        <p:blipFill>
          <a:blip r:embed="rId3"/>
          <a:stretch>
            <a:fillRect/>
          </a:stretch>
        </p:blipFill>
        <p:spPr>
          <a:xfrm>
            <a:off x="4943132" y="949400"/>
            <a:ext cx="3333620" cy="5556034"/>
          </a:xfrm>
          <a:prstGeom prst="rect">
            <a:avLst/>
          </a:prstGeom>
        </p:spPr>
      </p:pic>
      <p:sp>
        <p:nvSpPr>
          <p:cNvPr id="40" name="Rectangle 39">
            <a:extLst>
              <a:ext uri="{FF2B5EF4-FFF2-40B4-BE49-F238E27FC236}">
                <a16:creationId xmlns:a16="http://schemas.microsoft.com/office/drawing/2014/main" id="{117436FB-5226-7FCF-638F-C9B02F1C56F4}"/>
              </a:ext>
            </a:extLst>
          </p:cNvPr>
          <p:cNvSpPr/>
          <p:nvPr/>
        </p:nvSpPr>
        <p:spPr>
          <a:xfrm>
            <a:off x="72164" y="858015"/>
            <a:ext cx="2393084" cy="55560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 7">
            <a:extLst>
              <a:ext uri="{FF2B5EF4-FFF2-40B4-BE49-F238E27FC236}">
                <a16:creationId xmlns:a16="http://schemas.microsoft.com/office/drawing/2014/main" id="{31DA8F07-250D-09CC-793C-81450F2C3C06}"/>
              </a:ext>
            </a:extLst>
          </p:cNvPr>
          <p:cNvPicPr>
            <a:picLocks noChangeAspect="1"/>
          </p:cNvPicPr>
          <p:nvPr/>
        </p:nvPicPr>
        <p:blipFill>
          <a:blip r:embed="rId4"/>
          <a:srcRect l="35944" t="34082" r="30442" b="11122"/>
          <a:stretch>
            <a:fillRect/>
          </a:stretch>
        </p:blipFill>
        <p:spPr>
          <a:xfrm>
            <a:off x="2163952" y="898549"/>
            <a:ext cx="2913508" cy="5210771"/>
          </a:xfrm>
          <a:prstGeom prst="rect">
            <a:avLst/>
          </a:prstGeom>
        </p:spPr>
      </p:pic>
      <p:sp>
        <p:nvSpPr>
          <p:cNvPr id="2" name="Titre 1">
            <a:extLst>
              <a:ext uri="{FF2B5EF4-FFF2-40B4-BE49-F238E27FC236}">
                <a16:creationId xmlns:a16="http://schemas.microsoft.com/office/drawing/2014/main" id="{8F261033-7B5E-F85E-8A5E-114EF6675BA5}"/>
              </a:ext>
            </a:extLst>
          </p:cNvPr>
          <p:cNvSpPr>
            <a:spLocks noGrp="1"/>
          </p:cNvSpPr>
          <p:nvPr>
            <p:ph type="title"/>
          </p:nvPr>
        </p:nvSpPr>
        <p:spPr/>
        <p:txBody>
          <a:bodyPr>
            <a:normAutofit fontScale="90000"/>
          </a:bodyPr>
          <a:lstStyle/>
          <a:p>
            <a:r>
              <a:rPr lang="en-US" dirty="0"/>
              <a:t> Electron cloud drifting inside the anode</a:t>
            </a:r>
          </a:p>
        </p:txBody>
      </p:sp>
      <p:sp>
        <p:nvSpPr>
          <p:cNvPr id="4" name="Espace réservé du numéro de diapositive 3">
            <a:extLst>
              <a:ext uri="{FF2B5EF4-FFF2-40B4-BE49-F238E27FC236}">
                <a16:creationId xmlns:a16="http://schemas.microsoft.com/office/drawing/2014/main" id="{B33FBCE7-0D93-FE51-616D-D72DAA41C880}"/>
              </a:ext>
            </a:extLst>
          </p:cNvPr>
          <p:cNvSpPr>
            <a:spLocks noGrp="1"/>
          </p:cNvSpPr>
          <p:nvPr>
            <p:ph type="sldNum" sz="quarter" idx="12"/>
          </p:nvPr>
        </p:nvSpPr>
        <p:spPr/>
        <p:txBody>
          <a:bodyPr/>
          <a:lstStyle/>
          <a:p>
            <a:fld id="{B333F89B-E012-6D4F-B8D2-63013FA2763B}" type="slidenum">
              <a:rPr lang="en-US" smtClean="0"/>
              <a:pPr/>
              <a:t>11</a:t>
            </a:fld>
            <a:endParaRPr lang="en-US" dirty="0"/>
          </a:p>
        </p:txBody>
      </p:sp>
      <mc:AlternateContent xmlns:mc="http://schemas.openxmlformats.org/markup-compatibility/2006">
        <mc:Choice xmlns:a14="http://schemas.microsoft.com/office/drawing/2010/main" Requires="a14">
          <p:sp>
            <p:nvSpPr>
              <p:cNvPr id="12" name="ZoneTexte 11">
                <a:extLst>
                  <a:ext uri="{FF2B5EF4-FFF2-40B4-BE49-F238E27FC236}">
                    <a16:creationId xmlns:a16="http://schemas.microsoft.com/office/drawing/2014/main" id="{86EBF2AE-9BFD-4429-5A49-0BCAF2D1E432}"/>
                  </a:ext>
                </a:extLst>
              </p:cNvPr>
              <p:cNvSpPr txBox="1"/>
              <p:nvPr/>
            </p:nvSpPr>
            <p:spPr>
              <a:xfrm>
                <a:off x="7924800" y="923767"/>
                <a:ext cx="4623942" cy="1210844"/>
              </a:xfrm>
              <a:prstGeom prst="rect">
                <a:avLst/>
              </a:prstGeom>
              <a:noFill/>
            </p:spPr>
            <p:txBody>
              <a:bodyPr wrap="square">
                <a:spAutoFit/>
              </a:bodyPr>
              <a:lstStyle/>
              <a:p>
                <a:pPr marL="285750" indent="-285750">
                  <a:buFont typeface="Wingdings" pitchFamily="2" charset="2"/>
                  <a:buChar char="Ø"/>
                </a:pPr>
                <a:r>
                  <a:rPr lang="en-US" dirty="0">
                    <a:effectLst/>
                    <a:latin typeface="+mj-lt"/>
                    <a:cs typeface="Arial" panose="020B0604020202020204" pitchFamily="34" charset="0"/>
                  </a:rPr>
                  <a:t>The measured signal is convolved </a:t>
                </a:r>
                <a:r>
                  <a:rPr lang="en-US" dirty="0">
                    <a:latin typeface="+mj-lt"/>
                    <a:cs typeface="Arial" panose="020B0604020202020204" pitchFamily="34" charset="0"/>
                  </a:rPr>
                  <a:t>with</a:t>
                </a:r>
                <a:r>
                  <a:rPr lang="en-US" dirty="0">
                    <a:effectLst/>
                    <a:latin typeface="+mj-lt"/>
                    <a:cs typeface="Arial" panose="020B0604020202020204" pitchFamily="34" charset="0"/>
                  </a:rPr>
                  <a:t> </a:t>
                </a:r>
                <a:r>
                  <a:rPr lang="en-US" dirty="0">
                    <a:latin typeface="+mj-lt"/>
                    <a:cs typeface="Arial" panose="020B0604020202020204" pitchFamily="34" charset="0"/>
                  </a:rPr>
                  <a:t>the electronics response:</a:t>
                </a:r>
              </a:p>
              <a:p>
                <a:pPr marL="285750" indent="-285750">
                  <a:buFont typeface="Wingdings" pitchFamily="2" charset="2"/>
                  <a:buChar char="Ø"/>
                </a:pPr>
                <a:endParaRPr lang="en-US" dirty="0">
                  <a:latin typeface="+mj-lt"/>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b="0" i="1" smtClean="0">
                          <a:effectLst/>
                          <a:latin typeface="Cambria Math" panose="02040503050406030204" pitchFamily="18" charset="0"/>
                          <a:cs typeface="Arial" panose="020B0604020202020204" pitchFamily="34" charset="0"/>
                        </a:rPr>
                        <m:t>𝑀</m:t>
                      </m:r>
                      <m:d>
                        <m:dPr>
                          <m:ctrlPr>
                            <a:rPr lang="en-US" b="0" i="1" smtClean="0">
                              <a:effectLst/>
                              <a:latin typeface="Cambria Math" panose="02040503050406030204" pitchFamily="18" charset="0"/>
                              <a:cs typeface="Arial" panose="020B0604020202020204" pitchFamily="34" charset="0"/>
                            </a:rPr>
                          </m:ctrlPr>
                        </m:dPr>
                        <m:e>
                          <m:sSup>
                            <m:sSupPr>
                              <m:ctrlPr>
                                <a:rPr lang="en-US" b="0" i="1" smtClean="0">
                                  <a:effectLst/>
                                  <a:latin typeface="Cambria Math" panose="02040503050406030204" pitchFamily="18" charset="0"/>
                                  <a:cs typeface="Arial" panose="020B0604020202020204" pitchFamily="34" charset="0"/>
                                </a:rPr>
                              </m:ctrlPr>
                            </m:sSupPr>
                            <m:e>
                              <m:r>
                                <a:rPr lang="en-US" b="0" i="1" smtClean="0">
                                  <a:effectLst/>
                                  <a:latin typeface="Cambria Math" panose="02040503050406030204" pitchFamily="18" charset="0"/>
                                  <a:cs typeface="Arial" panose="020B0604020202020204" pitchFamily="34" charset="0"/>
                                </a:rPr>
                                <m:t>𝑡</m:t>
                              </m:r>
                            </m:e>
                            <m:sup>
                              <m:r>
                                <a:rPr lang="en-US" b="0" i="1" smtClean="0">
                                  <a:effectLst/>
                                  <a:latin typeface="Cambria Math" panose="02040503050406030204" pitchFamily="18" charset="0"/>
                                  <a:cs typeface="Arial" panose="020B0604020202020204" pitchFamily="34" charset="0"/>
                                </a:rPr>
                                <m:t>′</m:t>
                              </m:r>
                            </m:sup>
                          </m:sSup>
                        </m:e>
                      </m:d>
                      <m:r>
                        <a:rPr lang="en-US" b="0" i="1" smtClean="0">
                          <a:effectLst/>
                          <a:latin typeface="Cambria Math" panose="02040503050406030204" pitchFamily="18" charset="0"/>
                          <a:cs typeface="Arial" panose="020B0604020202020204" pitchFamily="34" charset="0"/>
                        </a:rPr>
                        <m:t>=∫</m:t>
                      </m:r>
                      <m:r>
                        <a:rPr lang="en-US" b="0" i="1" smtClean="0">
                          <a:effectLst/>
                          <a:latin typeface="Cambria Math" panose="02040503050406030204" pitchFamily="18" charset="0"/>
                          <a:cs typeface="Arial" panose="020B0604020202020204" pitchFamily="34" charset="0"/>
                        </a:rPr>
                        <m:t>𝑆</m:t>
                      </m:r>
                      <m:d>
                        <m:dPr>
                          <m:ctrlPr>
                            <a:rPr lang="en-US" b="0" i="1" smtClean="0">
                              <a:effectLst/>
                              <a:latin typeface="Cambria Math" panose="02040503050406030204" pitchFamily="18" charset="0"/>
                              <a:cs typeface="Arial" panose="020B0604020202020204" pitchFamily="34" charset="0"/>
                            </a:rPr>
                          </m:ctrlPr>
                        </m:dPr>
                        <m:e>
                          <m:r>
                            <a:rPr lang="en-US" b="0" i="1" smtClean="0">
                              <a:effectLst/>
                              <a:latin typeface="Cambria Math" panose="02040503050406030204" pitchFamily="18" charset="0"/>
                              <a:cs typeface="Arial" panose="020B0604020202020204" pitchFamily="34" charset="0"/>
                            </a:rPr>
                            <m:t>𝑡</m:t>
                          </m:r>
                        </m:e>
                      </m:d>
                      <m:r>
                        <a:rPr lang="en-US" b="0" i="1" smtClean="0">
                          <a:effectLst/>
                          <a:latin typeface="Cambria Math" panose="02040503050406030204" pitchFamily="18" charset="0"/>
                          <a:cs typeface="Arial" panose="020B0604020202020204" pitchFamily="34" charset="0"/>
                        </a:rPr>
                        <m:t>𝑅</m:t>
                      </m:r>
                      <m:d>
                        <m:dPr>
                          <m:ctrlPr>
                            <a:rPr lang="en-US" b="0" i="1" smtClean="0">
                              <a:effectLst/>
                              <a:latin typeface="Cambria Math" panose="02040503050406030204" pitchFamily="18" charset="0"/>
                              <a:cs typeface="Arial" panose="020B0604020202020204" pitchFamily="34" charset="0"/>
                            </a:rPr>
                          </m:ctrlPr>
                        </m:dPr>
                        <m:e>
                          <m:r>
                            <a:rPr lang="en-US" b="0" i="1" smtClean="0">
                              <a:effectLst/>
                              <a:latin typeface="Cambria Math" panose="02040503050406030204" pitchFamily="18" charset="0"/>
                              <a:cs typeface="Arial" panose="020B0604020202020204" pitchFamily="34" charset="0"/>
                            </a:rPr>
                            <m:t>𝑡</m:t>
                          </m:r>
                          <m:r>
                            <a:rPr lang="en-US" b="0" i="1" smtClean="0">
                              <a:effectLst/>
                              <a:latin typeface="Cambria Math" panose="02040503050406030204" pitchFamily="18" charset="0"/>
                              <a:cs typeface="Arial" panose="020B0604020202020204" pitchFamily="34" charset="0"/>
                            </a:rPr>
                            <m:t>−</m:t>
                          </m:r>
                          <m:sSup>
                            <m:sSupPr>
                              <m:ctrlPr>
                                <a:rPr lang="en-US" b="0" i="1" smtClean="0">
                                  <a:effectLst/>
                                  <a:latin typeface="Cambria Math" panose="02040503050406030204" pitchFamily="18" charset="0"/>
                                  <a:cs typeface="Arial" panose="020B0604020202020204" pitchFamily="34" charset="0"/>
                                </a:rPr>
                              </m:ctrlPr>
                            </m:sSupPr>
                            <m:e>
                              <m:r>
                                <a:rPr lang="en-US" b="0" i="1" smtClean="0">
                                  <a:effectLst/>
                                  <a:latin typeface="Cambria Math" panose="02040503050406030204" pitchFamily="18" charset="0"/>
                                  <a:cs typeface="Arial" panose="020B0604020202020204" pitchFamily="34" charset="0"/>
                                </a:rPr>
                                <m:t>𝑡</m:t>
                              </m:r>
                            </m:e>
                            <m:sup>
                              <m:r>
                                <a:rPr lang="en-US" b="0" i="1" smtClean="0">
                                  <a:effectLst/>
                                  <a:latin typeface="Cambria Math" panose="02040503050406030204" pitchFamily="18" charset="0"/>
                                  <a:cs typeface="Arial" panose="020B0604020202020204" pitchFamily="34" charset="0"/>
                                </a:rPr>
                                <m:t>′</m:t>
                              </m:r>
                            </m:sup>
                          </m:sSup>
                        </m:e>
                      </m:d>
                      <m:r>
                        <a:rPr lang="en-US" b="0" i="1" smtClean="0">
                          <a:effectLst/>
                          <a:latin typeface="Cambria Math" panose="02040503050406030204" pitchFamily="18" charset="0"/>
                          <a:cs typeface="Arial" panose="020B0604020202020204" pitchFamily="34" charset="0"/>
                        </a:rPr>
                        <m:t>𝑑𝑡</m:t>
                      </m:r>
                    </m:oMath>
                  </m:oMathPara>
                </a14:m>
                <a:endParaRPr lang="en-US" dirty="0">
                  <a:effectLst/>
                  <a:cs typeface="Arial" panose="020B0604020202020204" pitchFamily="34" charset="0"/>
                </a:endParaRPr>
              </a:p>
            </p:txBody>
          </p:sp>
        </mc:Choice>
        <mc:Fallback>
          <p:sp>
            <p:nvSpPr>
              <p:cNvPr id="12" name="ZoneTexte 11">
                <a:extLst>
                  <a:ext uri="{FF2B5EF4-FFF2-40B4-BE49-F238E27FC236}">
                    <a16:creationId xmlns:a16="http://schemas.microsoft.com/office/drawing/2014/main" id="{86EBF2AE-9BFD-4429-5A49-0BCAF2D1E432}"/>
                  </a:ext>
                </a:extLst>
              </p:cNvPr>
              <p:cNvSpPr txBox="1">
                <a:spLocks noRot="1" noChangeAspect="1" noMove="1" noResize="1" noEditPoints="1" noAdjustHandles="1" noChangeArrowheads="1" noChangeShapeType="1" noTextEdit="1"/>
              </p:cNvSpPr>
              <p:nvPr/>
            </p:nvSpPr>
            <p:spPr>
              <a:xfrm>
                <a:off x="7924800" y="923767"/>
                <a:ext cx="4623942" cy="1210844"/>
              </a:xfrm>
              <a:prstGeom prst="rect">
                <a:avLst/>
              </a:prstGeom>
              <a:blipFill>
                <a:blip r:embed="rId5"/>
                <a:stretch>
                  <a:fillRect l="-822" t="-2083" b="-6250"/>
                </a:stretch>
              </a:blipFill>
            </p:spPr>
            <p:txBody>
              <a:bodyPr/>
              <a:lstStyle/>
              <a:p>
                <a:r>
                  <a:rPr lang="fr-FR">
                    <a:noFill/>
                  </a:rPr>
                  <a:t> </a:t>
                </a:r>
              </a:p>
            </p:txBody>
          </p:sp>
        </mc:Fallback>
      </mc:AlternateContent>
      <p:sp>
        <p:nvSpPr>
          <p:cNvPr id="39" name="ZoneTexte 38">
            <a:extLst>
              <a:ext uri="{FF2B5EF4-FFF2-40B4-BE49-F238E27FC236}">
                <a16:creationId xmlns:a16="http://schemas.microsoft.com/office/drawing/2014/main" id="{B94667CB-AFFB-441B-717A-FBC9274654DC}"/>
              </a:ext>
            </a:extLst>
          </p:cNvPr>
          <p:cNvSpPr txBox="1"/>
          <p:nvPr/>
        </p:nvSpPr>
        <p:spPr>
          <a:xfrm>
            <a:off x="7924800" y="2340204"/>
            <a:ext cx="4381500" cy="646331"/>
          </a:xfrm>
          <a:prstGeom prst="rect">
            <a:avLst/>
          </a:prstGeom>
          <a:noFill/>
        </p:spPr>
        <p:txBody>
          <a:bodyPr wrap="square" rtlCol="0">
            <a:spAutoFit/>
          </a:bodyPr>
          <a:lstStyle/>
          <a:p>
            <a:pPr marL="285750" indent="-285750">
              <a:buFont typeface="Wingdings" pitchFamily="2" charset="2"/>
              <a:buChar char="Ø"/>
            </a:pPr>
            <a:r>
              <a:rPr lang="en-US" dirty="0"/>
              <a:t>Diffusion effects cause </a:t>
            </a:r>
            <a:r>
              <a:rPr lang="en-US" b="1" dirty="0"/>
              <a:t>charge loss </a:t>
            </a:r>
            <a:r>
              <a:rPr lang="en-US" dirty="0"/>
              <a:t>on the induction view.</a:t>
            </a:r>
          </a:p>
        </p:txBody>
      </p:sp>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4E3AFEC2-6DF1-9365-B34D-416D455B5CEB}"/>
                  </a:ext>
                </a:extLst>
              </p:cNvPr>
              <p:cNvSpPr txBox="1"/>
              <p:nvPr/>
            </p:nvSpPr>
            <p:spPr>
              <a:xfrm>
                <a:off x="292228" y="4059122"/>
                <a:ext cx="1555510" cy="523220"/>
              </a:xfrm>
              <a:prstGeom prst="rect">
                <a:avLst/>
              </a:prstGeom>
              <a:solidFill>
                <a:schemeClr val="accent6"/>
              </a:solidFill>
            </p:spPr>
            <p:txBody>
              <a:bodyPr wrap="square" rtlCol="0">
                <a:spAutoFit/>
              </a:bodyPr>
              <a:lstStyle/>
              <a:p>
                <a:pPr algn="ctr"/>
                <a:r>
                  <a:rPr lang="en-US" sz="1400" b="1" dirty="0">
                    <a:latin typeface="Arial" panose="020B0604020202020204" pitchFamily="34" charset="0"/>
                    <a:cs typeface="Arial" panose="020B0604020202020204" pitchFamily="34" charset="0"/>
                  </a:rPr>
                  <a:t>View 0 / U</a:t>
                </a:r>
              </a:p>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cs typeface="Arial" panose="020B0604020202020204" pitchFamily="34" charset="0"/>
                            </a:rPr>
                          </m:ctrlPr>
                        </m:sSubPr>
                        <m:e>
                          <m:r>
                            <a:rPr lang="en-US" sz="1400" b="1" i="1" smtClean="0">
                              <a:latin typeface="Cambria Math" panose="02040503050406030204" pitchFamily="18" charset="0"/>
                              <a:cs typeface="Arial" panose="020B0604020202020204" pitchFamily="34" charset="0"/>
                            </a:rPr>
                            <m:t>𝑼</m:t>
                          </m:r>
                        </m:e>
                        <m:sub>
                          <m:r>
                            <a:rPr lang="en-US" sz="1400" b="1" i="1" smtClean="0">
                              <a:latin typeface="Cambria Math" panose="02040503050406030204" pitchFamily="18" charset="0"/>
                              <a:cs typeface="Arial" panose="020B0604020202020204" pitchFamily="34" charset="0"/>
                            </a:rPr>
                            <m:t>𝟎</m:t>
                          </m:r>
                        </m:sub>
                      </m:sSub>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𝟓𝟎𝟎</m:t>
                      </m:r>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𝑽</m:t>
                      </m:r>
                    </m:oMath>
                  </m:oMathPara>
                </a14:m>
                <a:endParaRPr lang="en-US" sz="1400" b="1" dirty="0">
                  <a:latin typeface="Arial" panose="020B0604020202020204" pitchFamily="34" charset="0"/>
                  <a:cs typeface="Arial" panose="020B0604020202020204" pitchFamily="34" charset="0"/>
                </a:endParaRPr>
              </a:p>
            </p:txBody>
          </p:sp>
        </mc:Choice>
        <mc:Fallback xmlns="">
          <p:sp>
            <p:nvSpPr>
              <p:cNvPr id="41" name="ZoneTexte 40">
                <a:extLst>
                  <a:ext uri="{FF2B5EF4-FFF2-40B4-BE49-F238E27FC236}">
                    <a16:creationId xmlns:a16="http://schemas.microsoft.com/office/drawing/2014/main" id="{4E3AFEC2-6DF1-9365-B34D-416D455B5CEB}"/>
                  </a:ext>
                </a:extLst>
              </p:cNvPr>
              <p:cNvSpPr txBox="1">
                <a:spLocks noRot="1" noChangeAspect="1" noMove="1" noResize="1" noEditPoints="1" noAdjustHandles="1" noChangeArrowheads="1" noChangeShapeType="1" noTextEdit="1"/>
              </p:cNvSpPr>
              <p:nvPr/>
            </p:nvSpPr>
            <p:spPr>
              <a:xfrm>
                <a:off x="292228" y="4059122"/>
                <a:ext cx="1555510" cy="523220"/>
              </a:xfrm>
              <a:prstGeom prst="rect">
                <a:avLst/>
              </a:prstGeom>
              <a:blipFill>
                <a:blip r:embed="rId8"/>
                <a:stretch>
                  <a:fillRect t="-2381" b="-71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A4AA1D9E-579F-C45C-6575-7112B577E864}"/>
                  </a:ext>
                </a:extLst>
              </p:cNvPr>
              <p:cNvSpPr txBox="1"/>
              <p:nvPr/>
            </p:nvSpPr>
            <p:spPr>
              <a:xfrm>
                <a:off x="328787" y="2478832"/>
                <a:ext cx="1555510" cy="523220"/>
              </a:xfrm>
              <a:prstGeom prst="rect">
                <a:avLst/>
              </a:prstGeom>
              <a:solidFill>
                <a:schemeClr val="accent1">
                  <a:lumMod val="60000"/>
                  <a:lumOff val="40000"/>
                </a:schemeClr>
              </a:solidFill>
            </p:spPr>
            <p:txBody>
              <a:bodyPr wrap="square">
                <a:spAutoFit/>
              </a:bodyPr>
              <a:lstStyle/>
              <a:p>
                <a:pPr algn="ctr"/>
                <a:r>
                  <a:rPr lang="en-US" sz="1400" b="1" dirty="0">
                    <a:latin typeface="Arial" panose="020B0604020202020204" pitchFamily="34" charset="0"/>
                    <a:cs typeface="Arial" panose="020B0604020202020204" pitchFamily="34" charset="0"/>
                  </a:rPr>
                  <a:t>View 1 / V</a:t>
                </a:r>
              </a:p>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cs typeface="Arial" panose="020B0604020202020204" pitchFamily="34" charset="0"/>
                            </a:rPr>
                          </m:ctrlPr>
                        </m:sSubPr>
                        <m:e>
                          <m:r>
                            <a:rPr lang="en-US" sz="1400" b="1" i="1" smtClean="0">
                              <a:latin typeface="Cambria Math" panose="02040503050406030204" pitchFamily="18" charset="0"/>
                              <a:cs typeface="Arial" panose="020B0604020202020204" pitchFamily="34" charset="0"/>
                            </a:rPr>
                            <m:t>𝑼</m:t>
                          </m:r>
                        </m:e>
                        <m:sub>
                          <m:r>
                            <a:rPr lang="en-US" sz="1400" b="1" i="1" smtClean="0">
                              <a:latin typeface="Cambria Math" panose="02040503050406030204" pitchFamily="18" charset="0"/>
                              <a:cs typeface="Arial" panose="020B0604020202020204" pitchFamily="34" charset="0"/>
                            </a:rPr>
                            <m:t>𝟏</m:t>
                          </m:r>
                        </m:sub>
                      </m:sSub>
                      <m:r>
                        <a:rPr lang="en-US" sz="1400" b="1" i="1" smtClean="0">
                          <a:latin typeface="Cambria Math" panose="02040503050406030204" pitchFamily="18" charset="0"/>
                          <a:cs typeface="Arial" panose="020B0604020202020204" pitchFamily="34" charset="0"/>
                        </a:rPr>
                        <m:t>=</m:t>
                      </m:r>
                      <m:r>
                        <a:rPr lang="en-US" sz="1400" b="1" i="1" smtClean="0">
                          <a:latin typeface="Cambria Math" panose="02040503050406030204" pitchFamily="18" charset="0"/>
                          <a:cs typeface="Arial" panose="020B0604020202020204" pitchFamily="34" charset="0"/>
                        </a:rPr>
                        <m:t>𝟎</m:t>
                      </m:r>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𝑽</m:t>
                      </m:r>
                    </m:oMath>
                  </m:oMathPara>
                </a14:m>
                <a:endParaRPr lang="en-US" sz="1400" b="1" dirty="0">
                  <a:latin typeface="Arial" panose="020B0604020202020204" pitchFamily="34" charset="0"/>
                  <a:cs typeface="Arial" panose="020B0604020202020204" pitchFamily="34" charset="0"/>
                </a:endParaRPr>
              </a:p>
            </p:txBody>
          </p:sp>
        </mc:Choice>
        <mc:Fallback xmlns="">
          <p:sp>
            <p:nvSpPr>
              <p:cNvPr id="42" name="ZoneTexte 41">
                <a:extLst>
                  <a:ext uri="{FF2B5EF4-FFF2-40B4-BE49-F238E27FC236}">
                    <a16:creationId xmlns:a16="http://schemas.microsoft.com/office/drawing/2014/main" id="{A4AA1D9E-579F-C45C-6575-7112B577E864}"/>
                  </a:ext>
                </a:extLst>
              </p:cNvPr>
              <p:cNvSpPr txBox="1">
                <a:spLocks noRot="1" noChangeAspect="1" noMove="1" noResize="1" noEditPoints="1" noAdjustHandles="1" noChangeArrowheads="1" noChangeShapeType="1" noTextEdit="1"/>
              </p:cNvSpPr>
              <p:nvPr/>
            </p:nvSpPr>
            <p:spPr>
              <a:xfrm>
                <a:off x="328787" y="2478832"/>
                <a:ext cx="1555510" cy="523220"/>
              </a:xfrm>
              <a:prstGeom prst="rect">
                <a:avLst/>
              </a:prstGeom>
              <a:blipFill>
                <a:blip r:embed="rId9"/>
                <a:stretch>
                  <a:fillRect t="-2381" b="-71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6F551E55-6E78-9530-1C94-69698BB84636}"/>
                  </a:ext>
                </a:extLst>
              </p:cNvPr>
              <p:cNvSpPr txBox="1"/>
              <p:nvPr/>
            </p:nvSpPr>
            <p:spPr>
              <a:xfrm>
                <a:off x="328787" y="1447968"/>
                <a:ext cx="1555510" cy="523220"/>
              </a:xfrm>
              <a:prstGeom prst="rect">
                <a:avLst/>
              </a:prstGeom>
              <a:solidFill>
                <a:srgbClr val="F4AAB3"/>
              </a:solidFill>
            </p:spPr>
            <p:txBody>
              <a:bodyPr wrap="square">
                <a:spAutoFit/>
              </a:bodyPr>
              <a:lstStyle/>
              <a:p>
                <a:pPr algn="ctr"/>
                <a:r>
                  <a:rPr lang="en-US" sz="1400" b="1" dirty="0">
                    <a:latin typeface="Arial" panose="020B0604020202020204" pitchFamily="34" charset="0"/>
                    <a:cs typeface="Arial" panose="020B0604020202020204" pitchFamily="34" charset="0"/>
                  </a:rPr>
                  <a:t>View 2 / Z</a:t>
                </a:r>
              </a:p>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cs typeface="Arial" panose="020B0604020202020204" pitchFamily="34" charset="0"/>
                            </a:rPr>
                          </m:ctrlPr>
                        </m:sSubPr>
                        <m:e>
                          <m:r>
                            <a:rPr lang="en-US" sz="1400" b="1" i="1" smtClean="0">
                              <a:latin typeface="Cambria Math" panose="02040503050406030204" pitchFamily="18" charset="0"/>
                              <a:cs typeface="Arial" panose="020B0604020202020204" pitchFamily="34" charset="0"/>
                            </a:rPr>
                            <m:t>𝑼</m:t>
                          </m:r>
                        </m:e>
                        <m:sub>
                          <m:r>
                            <a:rPr lang="en-US" sz="1400" b="1" i="1" smtClean="0">
                              <a:latin typeface="Cambria Math" panose="02040503050406030204" pitchFamily="18" charset="0"/>
                              <a:cs typeface="Arial" panose="020B0604020202020204" pitchFamily="34" charset="0"/>
                            </a:rPr>
                            <m:t>𝟐</m:t>
                          </m:r>
                        </m:sub>
                      </m:sSub>
                      <m:r>
                        <a:rPr lang="en-US" sz="1400" b="1" i="1" smtClean="0">
                          <a:latin typeface="Cambria Math" panose="02040503050406030204" pitchFamily="18" charset="0"/>
                          <a:cs typeface="Arial" panose="020B0604020202020204" pitchFamily="34" charset="0"/>
                        </a:rPr>
                        <m:t>=</m:t>
                      </m:r>
                      <m:r>
                        <a:rPr lang="en-US" sz="1400" b="1" i="1" smtClean="0">
                          <a:latin typeface="Cambria Math" panose="02040503050406030204" pitchFamily="18" charset="0"/>
                          <a:cs typeface="Arial" panose="020B0604020202020204" pitchFamily="34" charset="0"/>
                        </a:rPr>
                        <m:t>𝟏𝟎𝟎𝟎</m:t>
                      </m:r>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𝑽</m:t>
                      </m:r>
                    </m:oMath>
                  </m:oMathPara>
                </a14:m>
                <a:endParaRPr lang="en-US" sz="1400" b="1" dirty="0">
                  <a:latin typeface="Arial" panose="020B0604020202020204" pitchFamily="34" charset="0"/>
                  <a:cs typeface="Arial" panose="020B0604020202020204" pitchFamily="34" charset="0"/>
                </a:endParaRPr>
              </a:p>
            </p:txBody>
          </p:sp>
        </mc:Choice>
        <mc:Fallback xmlns="">
          <p:sp>
            <p:nvSpPr>
              <p:cNvPr id="43" name="ZoneTexte 42">
                <a:extLst>
                  <a:ext uri="{FF2B5EF4-FFF2-40B4-BE49-F238E27FC236}">
                    <a16:creationId xmlns:a16="http://schemas.microsoft.com/office/drawing/2014/main" id="{6F551E55-6E78-9530-1C94-69698BB84636}"/>
                  </a:ext>
                </a:extLst>
              </p:cNvPr>
              <p:cNvSpPr txBox="1">
                <a:spLocks noRot="1" noChangeAspect="1" noMove="1" noResize="1" noEditPoints="1" noAdjustHandles="1" noChangeArrowheads="1" noChangeShapeType="1" noTextEdit="1"/>
              </p:cNvSpPr>
              <p:nvPr/>
            </p:nvSpPr>
            <p:spPr>
              <a:xfrm>
                <a:off x="328787" y="1447968"/>
                <a:ext cx="1555510" cy="523220"/>
              </a:xfrm>
              <a:prstGeom prst="rect">
                <a:avLst/>
              </a:prstGeom>
              <a:blipFill>
                <a:blip r:embed="rId10"/>
                <a:stretch>
                  <a:fillRect t="-2381" b="-476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8DD85F78-64B3-9BFF-B433-80996323E9D3}"/>
                  </a:ext>
                </a:extLst>
              </p:cNvPr>
              <p:cNvSpPr txBox="1"/>
              <p:nvPr/>
            </p:nvSpPr>
            <p:spPr>
              <a:xfrm>
                <a:off x="279547" y="5186517"/>
                <a:ext cx="1555510" cy="523220"/>
              </a:xfrm>
              <a:prstGeom prst="rect">
                <a:avLst/>
              </a:prstGeom>
              <a:solidFill>
                <a:schemeClr val="accent4"/>
              </a:solidFill>
            </p:spPr>
            <p:txBody>
              <a:bodyPr wrap="square" rtlCol="0">
                <a:spAutoFit/>
              </a:bodyPr>
              <a:lstStyle/>
              <a:p>
                <a:pPr algn="ctr"/>
                <a:r>
                  <a:rPr lang="en-US" sz="1400" b="1" dirty="0">
                    <a:latin typeface="Arial" panose="020B0604020202020204" pitchFamily="34" charset="0"/>
                    <a:cs typeface="Arial" panose="020B0604020202020204" pitchFamily="34" charset="0"/>
                  </a:rPr>
                  <a:t>Shield</a:t>
                </a:r>
              </a:p>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cs typeface="Arial" panose="020B0604020202020204" pitchFamily="34" charset="0"/>
                            </a:rPr>
                          </m:ctrlPr>
                        </m:sSubPr>
                        <m:e>
                          <m:r>
                            <a:rPr lang="en-US" sz="1400" b="1" i="1" smtClean="0">
                              <a:latin typeface="Cambria Math" panose="02040503050406030204" pitchFamily="18" charset="0"/>
                              <a:cs typeface="Arial" panose="020B0604020202020204" pitchFamily="34" charset="0"/>
                            </a:rPr>
                            <m:t>𝑼</m:t>
                          </m:r>
                        </m:e>
                        <m:sub>
                          <m:r>
                            <a:rPr lang="en-US" sz="1400" b="1" i="1" smtClean="0">
                              <a:latin typeface="Cambria Math" panose="02040503050406030204" pitchFamily="18" charset="0"/>
                              <a:cs typeface="Arial" panose="020B0604020202020204" pitchFamily="34" charset="0"/>
                            </a:rPr>
                            <m:t>𝒔</m:t>
                          </m:r>
                        </m:sub>
                      </m:sSub>
                      <m:r>
                        <a:rPr lang="en-US" sz="1400" b="1" i="1" smtClean="0">
                          <a:latin typeface="Cambria Math" panose="02040503050406030204" pitchFamily="18" charset="0"/>
                          <a:cs typeface="Arial" panose="020B0604020202020204" pitchFamily="34" charset="0"/>
                        </a:rPr>
                        <m:t>=−</m:t>
                      </m:r>
                      <m:r>
                        <a:rPr lang="en-US" sz="1400" b="1" i="1" smtClean="0">
                          <a:latin typeface="Cambria Math" panose="02040503050406030204" pitchFamily="18" charset="0"/>
                          <a:cs typeface="Arial" panose="020B0604020202020204" pitchFamily="34" charset="0"/>
                        </a:rPr>
                        <m:t>𝟏</m:t>
                      </m:r>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𝟓𝟎𝟎</m:t>
                      </m:r>
                      <m:r>
                        <a:rPr lang="en-US" sz="1400" b="1" i="1" smtClean="0">
                          <a:latin typeface="Cambria Math" panose="02040503050406030204" pitchFamily="18" charset="0"/>
                          <a:cs typeface="Arial" panose="020B0604020202020204" pitchFamily="34" charset="0"/>
                        </a:rPr>
                        <m:t> </m:t>
                      </m:r>
                      <m:r>
                        <a:rPr lang="en-US" sz="1400" b="1" i="1" smtClean="0">
                          <a:latin typeface="Cambria Math" panose="02040503050406030204" pitchFamily="18" charset="0"/>
                          <a:cs typeface="Arial" panose="020B0604020202020204" pitchFamily="34" charset="0"/>
                        </a:rPr>
                        <m:t>𝑽</m:t>
                      </m:r>
                    </m:oMath>
                  </m:oMathPara>
                </a14:m>
                <a:endParaRPr lang="en-US" sz="1400" b="1" dirty="0">
                  <a:latin typeface="Arial" panose="020B0604020202020204" pitchFamily="34" charset="0"/>
                  <a:cs typeface="Arial" panose="020B0604020202020204" pitchFamily="34" charset="0"/>
                </a:endParaRPr>
              </a:p>
            </p:txBody>
          </p:sp>
        </mc:Choice>
        <mc:Fallback xmlns="">
          <p:sp>
            <p:nvSpPr>
              <p:cNvPr id="44" name="ZoneTexte 43">
                <a:extLst>
                  <a:ext uri="{FF2B5EF4-FFF2-40B4-BE49-F238E27FC236}">
                    <a16:creationId xmlns:a16="http://schemas.microsoft.com/office/drawing/2014/main" id="{8DD85F78-64B3-9BFF-B433-80996323E9D3}"/>
                  </a:ext>
                </a:extLst>
              </p:cNvPr>
              <p:cNvSpPr txBox="1">
                <a:spLocks noRot="1" noChangeAspect="1" noMove="1" noResize="1" noEditPoints="1" noAdjustHandles="1" noChangeArrowheads="1" noChangeShapeType="1" noTextEdit="1"/>
              </p:cNvSpPr>
              <p:nvPr/>
            </p:nvSpPr>
            <p:spPr>
              <a:xfrm>
                <a:off x="279547" y="5186517"/>
                <a:ext cx="1555510" cy="523220"/>
              </a:xfrm>
              <a:prstGeom prst="rect">
                <a:avLst/>
              </a:prstGeom>
              <a:blipFill>
                <a:blip r:embed="rId11"/>
                <a:stretch>
                  <a:fillRect t="-2381" b="-71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F294F73C-6101-D675-EB1E-EA638138229D}"/>
                  </a:ext>
                </a:extLst>
              </p:cNvPr>
              <p:cNvSpPr txBox="1"/>
              <p:nvPr/>
            </p:nvSpPr>
            <p:spPr>
              <a:xfrm>
                <a:off x="373461" y="5882327"/>
                <a:ext cx="1790490" cy="318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7030A0"/>
                              </a:solidFill>
                              <a:latin typeface="Cambria Math" panose="02040503050406030204" pitchFamily="18" charset="0"/>
                            </a:rPr>
                          </m:ctrlPr>
                        </m:accPr>
                        <m:e>
                          <m:r>
                            <a:rPr lang="en-US" b="1" i="1" smtClean="0">
                              <a:solidFill>
                                <a:srgbClr val="7030A0"/>
                              </a:solidFill>
                              <a:latin typeface="Cambria Math" panose="02040503050406030204" pitchFamily="18" charset="0"/>
                            </a:rPr>
                            <m:t>|</m:t>
                          </m:r>
                          <m:sSub>
                            <m:sSubPr>
                              <m:ctrlPr>
                                <a:rPr lang="en-US" b="1" i="1" smtClean="0">
                                  <a:solidFill>
                                    <a:srgbClr val="7030A0"/>
                                  </a:solidFill>
                                  <a:latin typeface="Cambria Math" panose="02040503050406030204" pitchFamily="18" charset="0"/>
                                </a:rPr>
                              </m:ctrlPr>
                            </m:sSubPr>
                            <m:e>
                              <m:r>
                                <a:rPr lang="en-US" b="1" i="1" smtClean="0">
                                  <a:solidFill>
                                    <a:srgbClr val="7030A0"/>
                                  </a:solidFill>
                                  <a:latin typeface="Cambria Math" panose="02040503050406030204" pitchFamily="18" charset="0"/>
                                </a:rPr>
                                <m:t>𝑬</m:t>
                              </m:r>
                            </m:e>
                            <m:sub>
                              <m:r>
                                <a:rPr lang="en-US" b="1" i="1" smtClean="0">
                                  <a:solidFill>
                                    <a:srgbClr val="7030A0"/>
                                  </a:solidFill>
                                  <a:latin typeface="Cambria Math" panose="02040503050406030204" pitchFamily="18" charset="0"/>
                                </a:rPr>
                                <m:t>𝒅</m:t>
                              </m:r>
                            </m:sub>
                          </m:sSub>
                          <m:r>
                            <a:rPr lang="en-US" b="1" i="1" smtClean="0">
                              <a:solidFill>
                                <a:srgbClr val="7030A0"/>
                              </a:solidFill>
                              <a:latin typeface="Cambria Math" panose="02040503050406030204" pitchFamily="18" charset="0"/>
                            </a:rPr>
                            <m:t>|</m:t>
                          </m:r>
                        </m:e>
                      </m:acc>
                      <m:r>
                        <a:rPr lang="en-US" b="1" i="1" smtClean="0">
                          <a:solidFill>
                            <a:srgbClr val="7030A0"/>
                          </a:solidFill>
                          <a:latin typeface="Cambria Math" panose="02040503050406030204" pitchFamily="18" charset="0"/>
                        </a:rPr>
                        <m:t>=</m:t>
                      </m:r>
                      <m:r>
                        <a:rPr lang="en-US" b="1" i="1" smtClean="0">
                          <a:solidFill>
                            <a:srgbClr val="7030A0"/>
                          </a:solidFill>
                          <a:latin typeface="Cambria Math" panose="02040503050406030204" pitchFamily="18" charset="0"/>
                        </a:rPr>
                        <m:t>𝟎</m:t>
                      </m:r>
                      <m:r>
                        <a:rPr lang="en-US" b="1" i="1" smtClean="0">
                          <a:solidFill>
                            <a:srgbClr val="7030A0"/>
                          </a:solidFill>
                          <a:latin typeface="Cambria Math" panose="02040503050406030204" pitchFamily="18" charset="0"/>
                        </a:rPr>
                        <m:t>.</m:t>
                      </m:r>
                      <m:r>
                        <a:rPr lang="en-US" b="1" i="1" smtClean="0">
                          <a:solidFill>
                            <a:srgbClr val="7030A0"/>
                          </a:solidFill>
                          <a:latin typeface="Cambria Math" panose="02040503050406030204" pitchFamily="18" charset="0"/>
                        </a:rPr>
                        <m:t>𝟓</m:t>
                      </m:r>
                      <m:r>
                        <a:rPr lang="en-US" b="1" i="1" smtClean="0">
                          <a:solidFill>
                            <a:srgbClr val="7030A0"/>
                          </a:solidFill>
                          <a:latin typeface="Cambria Math" panose="02040503050406030204" pitchFamily="18" charset="0"/>
                        </a:rPr>
                        <m:t> </m:t>
                      </m:r>
                      <m:r>
                        <a:rPr lang="en-US" b="1" i="1" smtClean="0">
                          <a:solidFill>
                            <a:srgbClr val="7030A0"/>
                          </a:solidFill>
                          <a:latin typeface="Cambria Math" panose="02040503050406030204" pitchFamily="18" charset="0"/>
                        </a:rPr>
                        <m:t>𝑽</m:t>
                      </m:r>
                      <m:r>
                        <m:rPr>
                          <m:lit/>
                        </m:rPr>
                        <a:rPr lang="en-US" b="1" i="1" smtClean="0">
                          <a:solidFill>
                            <a:srgbClr val="7030A0"/>
                          </a:solidFill>
                          <a:latin typeface="Cambria Math" panose="02040503050406030204" pitchFamily="18" charset="0"/>
                        </a:rPr>
                        <m:t>/</m:t>
                      </m:r>
                      <m:r>
                        <a:rPr lang="en-US" b="1" i="1" smtClean="0">
                          <a:solidFill>
                            <a:srgbClr val="7030A0"/>
                          </a:solidFill>
                          <a:latin typeface="Cambria Math" panose="02040503050406030204" pitchFamily="18" charset="0"/>
                        </a:rPr>
                        <m:t>𝒄𝒎</m:t>
                      </m:r>
                    </m:oMath>
                  </m:oMathPara>
                </a14:m>
                <a:endParaRPr lang="en-US" b="1" dirty="0">
                  <a:solidFill>
                    <a:srgbClr val="7030A0"/>
                  </a:solidFill>
                </a:endParaRPr>
              </a:p>
            </p:txBody>
          </p:sp>
        </mc:Choice>
        <mc:Fallback xmlns="">
          <p:sp>
            <p:nvSpPr>
              <p:cNvPr id="46" name="ZoneTexte 45">
                <a:extLst>
                  <a:ext uri="{FF2B5EF4-FFF2-40B4-BE49-F238E27FC236}">
                    <a16:creationId xmlns:a16="http://schemas.microsoft.com/office/drawing/2014/main" id="{F294F73C-6101-D675-EB1E-EA638138229D}"/>
                  </a:ext>
                </a:extLst>
              </p:cNvPr>
              <p:cNvSpPr txBox="1">
                <a:spLocks noRot="1" noChangeAspect="1" noMove="1" noResize="1" noEditPoints="1" noAdjustHandles="1" noChangeArrowheads="1" noChangeShapeType="1" noTextEdit="1"/>
              </p:cNvSpPr>
              <p:nvPr/>
            </p:nvSpPr>
            <p:spPr>
              <a:xfrm>
                <a:off x="373461" y="5882327"/>
                <a:ext cx="1790490" cy="318036"/>
              </a:xfrm>
              <a:prstGeom prst="rect">
                <a:avLst/>
              </a:prstGeom>
              <a:blipFill>
                <a:blip r:embed="rId12"/>
                <a:stretch>
                  <a:fillRect l="-3521" r="-704" b="-34615"/>
                </a:stretch>
              </a:blipFill>
            </p:spPr>
            <p:txBody>
              <a:bodyPr/>
              <a:lstStyle/>
              <a:p>
                <a:r>
                  <a:rPr lang="fr-FR">
                    <a:noFill/>
                  </a:rPr>
                  <a:t> </a:t>
                </a:r>
              </a:p>
            </p:txBody>
          </p:sp>
        </mc:Fallback>
      </mc:AlternateContent>
      <p:cxnSp>
        <p:nvCxnSpPr>
          <p:cNvPr id="45" name="Connecteur droit avec flèche 44">
            <a:extLst>
              <a:ext uri="{FF2B5EF4-FFF2-40B4-BE49-F238E27FC236}">
                <a16:creationId xmlns:a16="http://schemas.microsoft.com/office/drawing/2014/main" id="{CE13E11C-8900-4106-8B69-861C195F59C3}"/>
              </a:ext>
            </a:extLst>
          </p:cNvPr>
          <p:cNvCxnSpPr>
            <a:cxnSpLocks/>
          </p:cNvCxnSpPr>
          <p:nvPr/>
        </p:nvCxnSpPr>
        <p:spPr>
          <a:xfrm flipV="1">
            <a:off x="2254166" y="5544282"/>
            <a:ext cx="0" cy="86976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0" name="Image 49">
            <a:extLst>
              <a:ext uri="{FF2B5EF4-FFF2-40B4-BE49-F238E27FC236}">
                <a16:creationId xmlns:a16="http://schemas.microsoft.com/office/drawing/2014/main" id="{8239E3F8-CC23-24DC-BE70-25DF85771C1F}"/>
              </a:ext>
            </a:extLst>
          </p:cNvPr>
          <p:cNvPicPr>
            <a:picLocks noChangeAspect="1"/>
          </p:cNvPicPr>
          <p:nvPr/>
        </p:nvPicPr>
        <p:blipFill>
          <a:blip r:embed="rId13"/>
          <a:srcRect l="41409" t="8299" r="38045" b="87816"/>
          <a:stretch/>
        </p:blipFill>
        <p:spPr>
          <a:xfrm>
            <a:off x="2547713" y="6271526"/>
            <a:ext cx="2033498" cy="386644"/>
          </a:xfrm>
          <a:prstGeom prst="rect">
            <a:avLst/>
          </a:prstGeom>
        </p:spPr>
      </p:pic>
      <p:pic>
        <p:nvPicPr>
          <p:cNvPr id="3" name="Image 2">
            <a:extLst>
              <a:ext uri="{FF2B5EF4-FFF2-40B4-BE49-F238E27FC236}">
                <a16:creationId xmlns:a16="http://schemas.microsoft.com/office/drawing/2014/main" id="{4C92580B-4AFC-A97B-B586-123109603157}"/>
              </a:ext>
            </a:extLst>
          </p:cNvPr>
          <p:cNvPicPr>
            <a:picLocks noChangeAspect="1"/>
          </p:cNvPicPr>
          <p:nvPr/>
        </p:nvPicPr>
        <p:blipFill>
          <a:blip r:embed="rId14"/>
          <a:srcRect t="4525"/>
          <a:stretch>
            <a:fillRect/>
          </a:stretch>
        </p:blipFill>
        <p:spPr>
          <a:xfrm>
            <a:off x="7984141" y="2986535"/>
            <a:ext cx="3928312" cy="3657794"/>
          </a:xfrm>
          <a:prstGeom prst="rect">
            <a:avLst/>
          </a:prstGeom>
        </p:spPr>
      </p:pic>
      <p:sp>
        <p:nvSpPr>
          <p:cNvPr id="5" name="ZoneTexte 4">
            <a:extLst>
              <a:ext uri="{FF2B5EF4-FFF2-40B4-BE49-F238E27FC236}">
                <a16:creationId xmlns:a16="http://schemas.microsoft.com/office/drawing/2014/main" id="{7550361E-0B5F-7136-6B16-B376810EF735}"/>
              </a:ext>
            </a:extLst>
          </p:cNvPr>
          <p:cNvSpPr txBox="1"/>
          <p:nvPr/>
        </p:nvSpPr>
        <p:spPr>
          <a:xfrm>
            <a:off x="11518900" y="4446100"/>
            <a:ext cx="3022600" cy="369332"/>
          </a:xfrm>
          <a:prstGeom prst="rect">
            <a:avLst/>
          </a:prstGeom>
          <a:noFill/>
        </p:spPr>
        <p:txBody>
          <a:bodyPr wrap="square" rtlCol="0">
            <a:spAutoFit/>
          </a:bodyPr>
          <a:lstStyle/>
          <a:p>
            <a:r>
              <a:rPr lang="fr-FR" dirty="0"/>
              <a:t>PCB1</a:t>
            </a:r>
          </a:p>
        </p:txBody>
      </p:sp>
    </p:spTree>
    <p:extLst>
      <p:ext uri="{BB962C8B-B14F-4D97-AF65-F5344CB8AC3E}">
        <p14:creationId xmlns:p14="http://schemas.microsoft.com/office/powerpoint/2010/main" val="228141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F096AD1-100F-4EA8-CE56-148FF2B7358A}"/>
              </a:ext>
            </a:extLst>
          </p:cNvPr>
          <p:cNvPicPr>
            <a:picLocks noChangeAspect="1"/>
          </p:cNvPicPr>
          <p:nvPr/>
        </p:nvPicPr>
        <p:blipFill>
          <a:blip r:embed="rId3"/>
          <a:srcRect t="17448"/>
          <a:stretch>
            <a:fillRect/>
          </a:stretch>
        </p:blipFill>
        <p:spPr>
          <a:xfrm>
            <a:off x="6907169" y="4312629"/>
            <a:ext cx="2602007" cy="2496206"/>
          </a:xfrm>
          <a:prstGeom prst="rect">
            <a:avLst/>
          </a:prstGeom>
        </p:spPr>
      </p:pic>
      <p:sp>
        <p:nvSpPr>
          <p:cNvPr id="2" name="Titre 1">
            <a:extLst>
              <a:ext uri="{FF2B5EF4-FFF2-40B4-BE49-F238E27FC236}">
                <a16:creationId xmlns:a16="http://schemas.microsoft.com/office/drawing/2014/main" id="{A0BD7E0A-B064-5242-929A-6A65F5222B87}"/>
              </a:ext>
            </a:extLst>
          </p:cNvPr>
          <p:cNvSpPr>
            <a:spLocks noGrp="1"/>
          </p:cNvSpPr>
          <p:nvPr>
            <p:ph type="title"/>
          </p:nvPr>
        </p:nvSpPr>
        <p:spPr/>
        <p:txBody>
          <a:bodyPr>
            <a:normAutofit fontScale="90000"/>
          </a:bodyPr>
          <a:lstStyle/>
          <a:p>
            <a:r>
              <a:rPr lang="en-US" dirty="0"/>
              <a:t>50 L TPC – Bismuth sources</a:t>
            </a:r>
          </a:p>
        </p:txBody>
      </p:sp>
      <p:sp>
        <p:nvSpPr>
          <p:cNvPr id="4" name="Espace réservé du numéro de diapositive 3">
            <a:extLst>
              <a:ext uri="{FF2B5EF4-FFF2-40B4-BE49-F238E27FC236}">
                <a16:creationId xmlns:a16="http://schemas.microsoft.com/office/drawing/2014/main" id="{2E21A5E2-EBDD-3DD0-86BC-E8B498D3F406}"/>
              </a:ext>
            </a:extLst>
          </p:cNvPr>
          <p:cNvSpPr>
            <a:spLocks noGrp="1"/>
          </p:cNvSpPr>
          <p:nvPr>
            <p:ph type="sldNum" sz="quarter" idx="12"/>
          </p:nvPr>
        </p:nvSpPr>
        <p:spPr/>
        <p:txBody>
          <a:bodyPr/>
          <a:lstStyle/>
          <a:p>
            <a:fld id="{B333F89B-E012-6D4F-B8D2-63013FA2763B}" type="slidenum">
              <a:rPr lang="en-US" smtClean="0"/>
              <a:pPr/>
              <a:t>12</a:t>
            </a:fld>
            <a:endParaRPr lang="en-US" dirty="0"/>
          </a:p>
        </p:txBody>
      </p:sp>
      <p:pic>
        <p:nvPicPr>
          <p:cNvPr id="6" name="Image 5">
            <a:extLst>
              <a:ext uri="{FF2B5EF4-FFF2-40B4-BE49-F238E27FC236}">
                <a16:creationId xmlns:a16="http://schemas.microsoft.com/office/drawing/2014/main" id="{EA4E2555-CECE-6067-628C-732283CFEA18}"/>
              </a:ext>
            </a:extLst>
          </p:cNvPr>
          <p:cNvPicPr>
            <a:picLocks noChangeAspect="1"/>
          </p:cNvPicPr>
          <p:nvPr/>
        </p:nvPicPr>
        <p:blipFill>
          <a:blip r:embed="rId4"/>
          <a:srcRect l="1" r="57437" b="2078"/>
          <a:stretch/>
        </p:blipFill>
        <p:spPr>
          <a:xfrm>
            <a:off x="332509" y="2227825"/>
            <a:ext cx="2507575" cy="2689641"/>
          </a:xfrm>
          <a:prstGeom prst="rect">
            <a:avLst/>
          </a:prstGeom>
        </p:spPr>
      </p:pic>
      <p:pic>
        <p:nvPicPr>
          <p:cNvPr id="7" name="Image 6">
            <a:extLst>
              <a:ext uri="{FF2B5EF4-FFF2-40B4-BE49-F238E27FC236}">
                <a16:creationId xmlns:a16="http://schemas.microsoft.com/office/drawing/2014/main" id="{98F7622C-E5AD-0399-3D95-A070B607B32F}"/>
              </a:ext>
            </a:extLst>
          </p:cNvPr>
          <p:cNvPicPr>
            <a:picLocks noChangeAspect="1"/>
          </p:cNvPicPr>
          <p:nvPr/>
        </p:nvPicPr>
        <p:blipFill>
          <a:blip r:embed="rId4"/>
          <a:srcRect l="46558" t="1186" r="870" b="892"/>
          <a:stretch/>
        </p:blipFill>
        <p:spPr>
          <a:xfrm>
            <a:off x="3181726" y="2222925"/>
            <a:ext cx="3158649" cy="2742866"/>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8731253D-B2BF-20EA-5CB9-6126D25A85EA}"/>
                  </a:ext>
                </a:extLst>
              </p:cNvPr>
              <p:cNvSpPr txBox="1"/>
              <p:nvPr/>
            </p:nvSpPr>
            <p:spPr>
              <a:xfrm>
                <a:off x="136845" y="582861"/>
                <a:ext cx="5765369" cy="1415772"/>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2000" dirty="0"/>
                  <a:t>Data taken from R&amp;D 50 L TPC</a:t>
                </a:r>
              </a:p>
              <a:p>
                <a:pPr marL="742950" lvl="1" indent="-285750">
                  <a:buFont typeface="Wingdings" pitchFamily="2" charset="2"/>
                  <a:buChar char="Ø"/>
                </a:pPr>
                <a14:m>
                  <m:oMath xmlns:m="http://schemas.openxmlformats.org/officeDocument/2006/math">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rPr>
                      <m:t>32×32 </m:t>
                    </m:r>
                    <m:r>
                      <a:rPr lang="en-US" i="1">
                        <a:latin typeface="Cambria Math" panose="02040503050406030204" pitchFamily="18" charset="0"/>
                      </a:rPr>
                      <m:t>𝑐</m:t>
                    </m:r>
                    <m:sSup>
                      <m:sSupPr>
                        <m:ctrlPr>
                          <a:rPr lang="en-US" b="0" i="1" smtClean="0">
                            <a:latin typeface="Cambria Math" panose="02040503050406030204" pitchFamily="18" charset="0"/>
                          </a:rPr>
                        </m:ctrlPr>
                      </m:sSupPr>
                      <m:e>
                        <m:r>
                          <a:rPr lang="en-US" i="1">
                            <a:latin typeface="Cambria Math" panose="02040503050406030204" pitchFamily="18" charset="0"/>
                          </a:rPr>
                          <m:t>𝑚</m:t>
                        </m:r>
                      </m:e>
                      <m:sup>
                        <m:r>
                          <a:rPr lang="en-US" b="0" i="1" smtClean="0">
                            <a:latin typeface="Cambria Math" panose="02040503050406030204" pitchFamily="18" charset="0"/>
                          </a:rPr>
                          <m:t>2</m:t>
                        </m:r>
                      </m:sup>
                    </m:sSup>
                    <m:r>
                      <a:rPr lang="en-US" i="1">
                        <a:latin typeface="Cambria Math" panose="02040503050406030204" pitchFamily="18" charset="0"/>
                      </a:rPr>
                      <m:t> </m:t>
                    </m:r>
                  </m:oMath>
                </a14:m>
                <a:r>
                  <a:rPr lang="en-US" dirty="0">
                    <a:cs typeface="Arial" panose="020B0604020202020204" pitchFamily="34" charset="0"/>
                  </a:rPr>
                  <a:t> active area</a:t>
                </a:r>
              </a:p>
              <a:p>
                <a:pPr marL="742950" lvl="1" indent="-285750">
                  <a:buFont typeface="Wingdings" pitchFamily="2" charset="2"/>
                  <a:buChar char="Ø"/>
                </a:pPr>
                <a:r>
                  <a:rPr lang="en-US" dirty="0">
                    <a:cs typeface="Arial" panose="020B0604020202020204" pitchFamily="34" charset="0"/>
                  </a:rPr>
                  <a:t>52 cm drift</a:t>
                </a:r>
              </a:p>
            </p:txBody>
          </p:sp>
        </mc:Choice>
        <mc:Fallback xmlns="">
          <p:sp>
            <p:nvSpPr>
              <p:cNvPr id="11" name="ZoneTexte 10">
                <a:extLst>
                  <a:ext uri="{FF2B5EF4-FFF2-40B4-BE49-F238E27FC236}">
                    <a16:creationId xmlns:a16="http://schemas.microsoft.com/office/drawing/2014/main" id="{8731253D-B2BF-20EA-5CB9-6126D25A85EA}"/>
                  </a:ext>
                </a:extLst>
              </p:cNvPr>
              <p:cNvSpPr txBox="1">
                <a:spLocks noRot="1" noChangeAspect="1" noMove="1" noResize="1" noEditPoints="1" noAdjustHandles="1" noChangeArrowheads="1" noChangeShapeType="1" noTextEdit="1"/>
              </p:cNvSpPr>
              <p:nvPr/>
            </p:nvSpPr>
            <p:spPr>
              <a:xfrm>
                <a:off x="136845" y="582861"/>
                <a:ext cx="5765369" cy="1415772"/>
              </a:xfrm>
              <a:prstGeom prst="rect">
                <a:avLst/>
              </a:prstGeom>
              <a:blipFill>
                <a:blip r:embed="rId5"/>
                <a:stretch>
                  <a:fillRect l="-879" b="-535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C1CA50BB-B5E3-BDEF-A196-559362480679}"/>
                  </a:ext>
                </a:extLst>
              </p:cNvPr>
              <p:cNvSpPr txBox="1"/>
              <p:nvPr/>
            </p:nvSpPr>
            <p:spPr>
              <a:xfrm>
                <a:off x="111967" y="4962769"/>
                <a:ext cx="7244671" cy="1870833"/>
              </a:xfrm>
              <a:prstGeom prst="rect">
                <a:avLst/>
              </a:prstGeom>
              <a:noFill/>
            </p:spPr>
            <p:txBody>
              <a:bodyPr wrap="square" rtlCol="0">
                <a:spAutoFit/>
              </a:bodyPr>
              <a:lstStyle/>
              <a:p>
                <a:pPr marL="285750" indent="-285750">
                  <a:buFont typeface="Arial" panose="020B0604020202020204" pitchFamily="34" charset="0"/>
                  <a:buChar char="•"/>
                </a:pPr>
                <a:r>
                  <a:rPr lang="en-US" sz="2000" dirty="0"/>
                  <a:t>2 Bismuth 207 sources inside the active volume</a:t>
                </a:r>
              </a:p>
              <a:p>
                <a:pPr marL="742950" lvl="1" indent="-285750">
                  <a:buFont typeface="Arial" panose="020B0604020202020204" pitchFamily="34" charset="0"/>
                  <a:buChar char="•"/>
                </a:pPr>
                <a:endParaRPr lang="en-US" dirty="0"/>
              </a:p>
              <a:p>
                <a:pPr marL="742950" lvl="1" indent="-285750">
                  <a:lnSpc>
                    <a:spcPct val="150000"/>
                  </a:lnSpc>
                  <a:buFont typeface="Wingdings" pitchFamily="2" charset="2"/>
                  <a:buChar char="Ø"/>
                </a:pPr>
                <a:r>
                  <a:rPr lang="en-US" dirty="0"/>
                  <a:t>Main conversion electron at around 1 MeV</a:t>
                </a:r>
              </a:p>
              <a:p>
                <a:pPr marL="742950" lvl="1" indent="-285750">
                  <a:lnSpc>
                    <a:spcPct val="150000"/>
                  </a:lnSpc>
                  <a:buFont typeface="Wingdings" pitchFamily="2" charset="2"/>
                  <a:buChar char="Ø"/>
                </a:pPr>
                <a:r>
                  <a:rPr lang="en-US" dirty="0"/>
                  <a:t>Electron range in liquid argon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𝟓</m:t>
                    </m:r>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𝒎𝒎</m:t>
                    </m:r>
                  </m:oMath>
                </a14:m>
                <a:endParaRPr lang="en-US" b="1" dirty="0">
                  <a:ea typeface="Cambria Math" panose="02040503050406030204" pitchFamily="18" charset="0"/>
                </a:endParaRPr>
              </a:p>
              <a:p>
                <a:pPr marL="742950" lvl="1" indent="-285750">
                  <a:lnSpc>
                    <a:spcPct val="150000"/>
                  </a:lnSpc>
                  <a:buFont typeface="Wingdings" pitchFamily="2" charset="2"/>
                  <a:buChar char="Ø"/>
                </a:pPr>
                <a:r>
                  <a:rPr lang="en-US" dirty="0"/>
                  <a:t>Smaller than strip width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b="1" dirty="0"/>
                  <a:t>tag single hits</a:t>
                </a:r>
              </a:p>
            </p:txBody>
          </p:sp>
        </mc:Choice>
        <mc:Fallback xmlns="">
          <p:sp>
            <p:nvSpPr>
              <p:cNvPr id="12" name="ZoneTexte 11">
                <a:extLst>
                  <a:ext uri="{FF2B5EF4-FFF2-40B4-BE49-F238E27FC236}">
                    <a16:creationId xmlns:a16="http://schemas.microsoft.com/office/drawing/2014/main" id="{C1CA50BB-B5E3-BDEF-A196-559362480679}"/>
                  </a:ext>
                </a:extLst>
              </p:cNvPr>
              <p:cNvSpPr txBox="1">
                <a:spLocks noRot="1" noChangeAspect="1" noMove="1" noResize="1" noEditPoints="1" noAdjustHandles="1" noChangeArrowheads="1" noChangeShapeType="1" noTextEdit="1"/>
              </p:cNvSpPr>
              <p:nvPr/>
            </p:nvSpPr>
            <p:spPr>
              <a:xfrm>
                <a:off x="111967" y="4962769"/>
                <a:ext cx="7244671" cy="1870833"/>
              </a:xfrm>
              <a:prstGeom prst="rect">
                <a:avLst/>
              </a:prstGeom>
              <a:blipFill>
                <a:blip r:embed="rId6"/>
                <a:stretch>
                  <a:fillRect l="-699" t="-1342" b="-4027"/>
                </a:stretch>
              </a:blipFill>
            </p:spPr>
            <p:txBody>
              <a:bodyPr/>
              <a:lstStyle/>
              <a:p>
                <a:r>
                  <a:rPr lang="fr-FR">
                    <a:noFill/>
                  </a:rPr>
                  <a:t> </a:t>
                </a:r>
              </a:p>
            </p:txBody>
          </p:sp>
        </mc:Fallback>
      </mc:AlternateContent>
      <p:sp>
        <p:nvSpPr>
          <p:cNvPr id="14" name="ZoneTexte 13">
            <a:extLst>
              <a:ext uri="{FF2B5EF4-FFF2-40B4-BE49-F238E27FC236}">
                <a16:creationId xmlns:a16="http://schemas.microsoft.com/office/drawing/2014/main" id="{D0C938FF-D287-5D6A-6C23-958C488CAF1F}"/>
              </a:ext>
            </a:extLst>
          </p:cNvPr>
          <p:cNvSpPr txBox="1"/>
          <p:nvPr/>
        </p:nvSpPr>
        <p:spPr>
          <a:xfrm>
            <a:off x="7238311" y="796240"/>
            <a:ext cx="5193729" cy="1231106"/>
          </a:xfrm>
          <a:prstGeom prst="rect">
            <a:avLst/>
          </a:prstGeom>
          <a:noFill/>
        </p:spPr>
        <p:txBody>
          <a:bodyPr wrap="square" rtlCol="0">
            <a:spAutoFit/>
          </a:bodyPr>
          <a:lstStyle/>
          <a:p>
            <a:pPr marL="285750" indent="-285750">
              <a:buFont typeface="Arial" panose="020B0604020202020204" pitchFamily="34" charset="0"/>
              <a:buChar char="•"/>
            </a:pPr>
            <a:r>
              <a:rPr lang="en-US" sz="2000" dirty="0"/>
              <a:t>Single hits are defined as:</a:t>
            </a:r>
          </a:p>
          <a:p>
            <a:pPr marL="742950" lvl="1" indent="-285750">
              <a:buFont typeface="Arial" panose="020B0604020202020204" pitchFamily="34" charset="0"/>
              <a:buChar char="•"/>
            </a:pPr>
            <a:endParaRPr lang="en-US" dirty="0"/>
          </a:p>
          <a:p>
            <a:pPr marL="742950" lvl="1" indent="-285750">
              <a:buFont typeface="Wingdings" pitchFamily="2" charset="2"/>
              <a:buChar char="Ø"/>
            </a:pPr>
            <a:r>
              <a:rPr lang="en-US" dirty="0"/>
              <a:t>Isolated hit: </a:t>
            </a:r>
            <a:r>
              <a:rPr lang="en-US" b="1" dirty="0"/>
              <a:t>far away from track</a:t>
            </a:r>
          </a:p>
          <a:p>
            <a:pPr marL="742950" lvl="1" indent="-285750">
              <a:buFont typeface="Wingdings" pitchFamily="2" charset="2"/>
              <a:buChar char="Ø"/>
            </a:pPr>
            <a:r>
              <a:rPr lang="en-US" dirty="0"/>
              <a:t>Hits </a:t>
            </a:r>
            <a:r>
              <a:rPr lang="en-US" b="1" dirty="0"/>
              <a:t>correlated in space and time</a:t>
            </a:r>
          </a:p>
        </p:txBody>
      </p:sp>
      <p:sp>
        <p:nvSpPr>
          <p:cNvPr id="19" name="ZoneTexte 18">
            <a:extLst>
              <a:ext uri="{FF2B5EF4-FFF2-40B4-BE49-F238E27FC236}">
                <a16:creationId xmlns:a16="http://schemas.microsoft.com/office/drawing/2014/main" id="{D9909D3F-4E72-0048-1084-D917B6D04B3C}"/>
              </a:ext>
            </a:extLst>
          </p:cNvPr>
          <p:cNvSpPr txBox="1"/>
          <p:nvPr/>
        </p:nvSpPr>
        <p:spPr>
          <a:xfrm rot="1220039">
            <a:off x="5968094" y="3649215"/>
            <a:ext cx="1972901" cy="338554"/>
          </a:xfrm>
          <a:prstGeom prst="rect">
            <a:avLst/>
          </a:prstGeom>
          <a:noFill/>
          <a:ln>
            <a:noFill/>
          </a:ln>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Close to anode</a:t>
            </a:r>
          </a:p>
        </p:txBody>
      </p:sp>
      <p:sp>
        <p:nvSpPr>
          <p:cNvPr id="22" name="ZoneTexte 21">
            <a:extLst>
              <a:ext uri="{FF2B5EF4-FFF2-40B4-BE49-F238E27FC236}">
                <a16:creationId xmlns:a16="http://schemas.microsoft.com/office/drawing/2014/main" id="{E4F02426-01FB-A3BB-E4D7-373BE7EDB04A}"/>
              </a:ext>
            </a:extLst>
          </p:cNvPr>
          <p:cNvSpPr txBox="1"/>
          <p:nvPr/>
        </p:nvSpPr>
        <p:spPr>
          <a:xfrm rot="1412637">
            <a:off x="5794718" y="4229576"/>
            <a:ext cx="2038542" cy="338554"/>
          </a:xfrm>
          <a:prstGeom prst="rect">
            <a:avLst/>
          </a:prstGeom>
          <a:noFill/>
          <a:ln>
            <a:noFill/>
          </a:ln>
        </p:spPr>
        <p:txBody>
          <a:bodyPr wrap="square" rtlCol="0">
            <a:spAutoFit/>
          </a:bodyPr>
          <a:lstStyle/>
          <a:p>
            <a:r>
              <a:rPr lang="en-US" sz="1600" b="1" dirty="0">
                <a:solidFill>
                  <a:srgbClr val="088DFA"/>
                </a:solidFill>
                <a:latin typeface="Arial" panose="020B0604020202020204" pitchFamily="34" charset="0"/>
                <a:cs typeface="Arial" panose="020B0604020202020204" pitchFamily="34" charset="0"/>
              </a:rPr>
              <a:t>Close to cathode</a:t>
            </a:r>
          </a:p>
        </p:txBody>
      </p:sp>
      <p:pic>
        <p:nvPicPr>
          <p:cNvPr id="3074" name="Picture 2">
            <a:extLst>
              <a:ext uri="{FF2B5EF4-FFF2-40B4-BE49-F238E27FC236}">
                <a16:creationId xmlns:a16="http://schemas.microsoft.com/office/drawing/2014/main" id="{4B5F1A80-9C97-D158-1D3B-112A49114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6124" y="2063192"/>
            <a:ext cx="4425876" cy="2212938"/>
          </a:xfrm>
          <a:prstGeom prst="rect">
            <a:avLst/>
          </a:prstGeom>
          <a:noFill/>
          <a:extLst>
            <a:ext uri="{909E8E84-426E-40DD-AFC4-6F175D3DCCD1}">
              <a14:hiddenFill xmlns:a14="http://schemas.microsoft.com/office/drawing/2010/main">
                <a:solidFill>
                  <a:srgbClr val="FFFFFF"/>
                </a:solidFill>
              </a14:hiddenFill>
            </a:ext>
          </a:extLst>
        </p:spPr>
      </p:pic>
      <p:sp>
        <p:nvSpPr>
          <p:cNvPr id="29" name="Ellipse 28">
            <a:extLst>
              <a:ext uri="{FF2B5EF4-FFF2-40B4-BE49-F238E27FC236}">
                <a16:creationId xmlns:a16="http://schemas.microsoft.com/office/drawing/2014/main" id="{2ECD2BEB-8DDD-B181-7816-79662BCA8047}"/>
              </a:ext>
            </a:extLst>
          </p:cNvPr>
          <p:cNvSpPr/>
          <p:nvPr/>
        </p:nvSpPr>
        <p:spPr>
          <a:xfrm>
            <a:off x="8563812" y="3432058"/>
            <a:ext cx="108000" cy="108000"/>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Ellipse 29">
            <a:extLst>
              <a:ext uri="{FF2B5EF4-FFF2-40B4-BE49-F238E27FC236}">
                <a16:creationId xmlns:a16="http://schemas.microsoft.com/office/drawing/2014/main" id="{1CEFFB95-413D-CBCC-ACF3-717EF85B77DF}"/>
              </a:ext>
            </a:extLst>
          </p:cNvPr>
          <p:cNvSpPr/>
          <p:nvPr/>
        </p:nvSpPr>
        <p:spPr>
          <a:xfrm>
            <a:off x="10079212" y="3421418"/>
            <a:ext cx="108000" cy="108000"/>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Ellipse 30">
            <a:extLst>
              <a:ext uri="{FF2B5EF4-FFF2-40B4-BE49-F238E27FC236}">
                <a16:creationId xmlns:a16="http://schemas.microsoft.com/office/drawing/2014/main" id="{1DFCB617-F5CE-7351-5F6B-77CA194C5C41}"/>
              </a:ext>
            </a:extLst>
          </p:cNvPr>
          <p:cNvSpPr/>
          <p:nvPr/>
        </p:nvSpPr>
        <p:spPr>
          <a:xfrm>
            <a:off x="11120612" y="3416047"/>
            <a:ext cx="108000" cy="108000"/>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Connecteur droit avec flèche 32">
            <a:extLst>
              <a:ext uri="{FF2B5EF4-FFF2-40B4-BE49-F238E27FC236}">
                <a16:creationId xmlns:a16="http://schemas.microsoft.com/office/drawing/2014/main" id="{9BC28901-0E0A-6006-28EB-D238C9B336A8}"/>
              </a:ext>
            </a:extLst>
          </p:cNvPr>
          <p:cNvCxnSpPr>
            <a:cxnSpLocks/>
            <a:stCxn id="29" idx="6"/>
            <a:endCxn id="30" idx="2"/>
          </p:cNvCxnSpPr>
          <p:nvPr/>
        </p:nvCxnSpPr>
        <p:spPr>
          <a:xfrm flipV="1">
            <a:off x="8671812" y="3475418"/>
            <a:ext cx="1407400" cy="10640"/>
          </a:xfrm>
          <a:prstGeom prst="straightConnector1">
            <a:avLst/>
          </a:prstGeom>
          <a:ln w="952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BC3B9B51-1367-3695-8894-27356ABB8AB0}"/>
              </a:ext>
            </a:extLst>
          </p:cNvPr>
          <p:cNvCxnSpPr>
            <a:cxnSpLocks/>
            <a:stCxn id="31" idx="2"/>
            <a:endCxn id="30" idx="6"/>
          </p:cNvCxnSpPr>
          <p:nvPr/>
        </p:nvCxnSpPr>
        <p:spPr>
          <a:xfrm flipH="1">
            <a:off x="10187212" y="3470047"/>
            <a:ext cx="933400" cy="0"/>
          </a:xfrm>
          <a:prstGeom prst="straightConnector1">
            <a:avLst/>
          </a:prstGeom>
          <a:ln w="952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C2043BD0-953D-6303-831D-64FFB7F6BC07}"/>
              </a:ext>
            </a:extLst>
          </p:cNvPr>
          <p:cNvPicPr>
            <a:picLocks noChangeAspect="1"/>
          </p:cNvPicPr>
          <p:nvPr/>
        </p:nvPicPr>
        <p:blipFill>
          <a:blip r:embed="rId8"/>
          <a:stretch>
            <a:fillRect/>
          </a:stretch>
        </p:blipFill>
        <p:spPr>
          <a:xfrm>
            <a:off x="9602356" y="5617474"/>
            <a:ext cx="2255752" cy="1216586"/>
          </a:xfrm>
          <a:prstGeom prst="rect">
            <a:avLst/>
          </a:prstGeom>
        </p:spPr>
      </p:pic>
      <p:cxnSp>
        <p:nvCxnSpPr>
          <p:cNvPr id="17" name="Connecteur droit avec flèche 16">
            <a:extLst>
              <a:ext uri="{FF2B5EF4-FFF2-40B4-BE49-F238E27FC236}">
                <a16:creationId xmlns:a16="http://schemas.microsoft.com/office/drawing/2014/main" id="{A7018047-55BC-CDF0-A016-28208B591C2C}"/>
              </a:ext>
            </a:extLst>
          </p:cNvPr>
          <p:cNvCxnSpPr>
            <a:cxnSpLocks/>
          </p:cNvCxnSpPr>
          <p:nvPr/>
        </p:nvCxnSpPr>
        <p:spPr>
          <a:xfrm>
            <a:off x="4141381" y="3429000"/>
            <a:ext cx="3574177" cy="1509043"/>
          </a:xfrm>
          <a:prstGeom prst="straightConnector1">
            <a:avLst/>
          </a:prstGeom>
          <a:ln w="38100">
            <a:solidFill>
              <a:srgbClr val="088DF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90F27B93-9214-A96F-4FD7-0907D08D47CE}"/>
              </a:ext>
            </a:extLst>
          </p:cNvPr>
          <p:cNvCxnSpPr>
            <a:cxnSpLocks/>
          </p:cNvCxnSpPr>
          <p:nvPr/>
        </p:nvCxnSpPr>
        <p:spPr>
          <a:xfrm>
            <a:off x="5253095" y="3367276"/>
            <a:ext cx="3092148" cy="11283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4F829EEA-7160-4552-573F-40A059713F09}"/>
              </a:ext>
            </a:extLst>
          </p:cNvPr>
          <p:cNvSpPr txBox="1"/>
          <p:nvPr/>
        </p:nvSpPr>
        <p:spPr>
          <a:xfrm>
            <a:off x="9835175" y="5030556"/>
            <a:ext cx="2348345" cy="523220"/>
          </a:xfrm>
          <a:prstGeom prst="rect">
            <a:avLst/>
          </a:prstGeom>
          <a:noFill/>
        </p:spPr>
        <p:txBody>
          <a:bodyPr wrap="square" rtlCol="0">
            <a:spAutoFit/>
          </a:bodyPr>
          <a:lstStyle/>
          <a:p>
            <a:r>
              <a:rPr lang="fr-FR" sz="1400" u="sng" dirty="0"/>
              <a:t>Data </a:t>
            </a:r>
            <a:r>
              <a:rPr lang="fr-FR" sz="1400" u="sng" dirty="0" err="1"/>
              <a:t>reconstructed</a:t>
            </a:r>
            <a:r>
              <a:rPr lang="fr-FR" sz="1400" u="sng" dirty="0"/>
              <a:t> </a:t>
            </a:r>
            <a:r>
              <a:rPr lang="fr-FR" sz="1400" u="sng" dirty="0" err="1"/>
              <a:t>with</a:t>
            </a:r>
            <a:r>
              <a:rPr lang="fr-FR" sz="1400" u="sng" dirty="0"/>
              <a:t> LARDON software</a:t>
            </a:r>
          </a:p>
        </p:txBody>
      </p:sp>
    </p:spTree>
    <p:extLst>
      <p:ext uri="{BB962C8B-B14F-4D97-AF65-F5344CB8AC3E}">
        <p14:creationId xmlns:p14="http://schemas.microsoft.com/office/powerpoint/2010/main" val="406079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A3EB6733-473F-D887-559C-25E66B41E04F}"/>
              </a:ext>
            </a:extLst>
          </p:cNvPr>
          <p:cNvPicPr>
            <a:picLocks noChangeAspect="1"/>
          </p:cNvPicPr>
          <p:nvPr/>
        </p:nvPicPr>
        <p:blipFill>
          <a:blip r:embed="rId3"/>
          <a:stretch>
            <a:fillRect/>
          </a:stretch>
        </p:blipFill>
        <p:spPr>
          <a:xfrm>
            <a:off x="140336" y="798636"/>
            <a:ext cx="5753100" cy="4292600"/>
          </a:xfrm>
          <a:prstGeom prst="rect">
            <a:avLst/>
          </a:prstGeom>
        </p:spPr>
      </p:pic>
      <p:pic>
        <p:nvPicPr>
          <p:cNvPr id="21" name="Image 20">
            <a:extLst>
              <a:ext uri="{FF2B5EF4-FFF2-40B4-BE49-F238E27FC236}">
                <a16:creationId xmlns:a16="http://schemas.microsoft.com/office/drawing/2014/main" id="{059154EF-E81C-005E-F994-E2B5E8F2A0F7}"/>
              </a:ext>
            </a:extLst>
          </p:cNvPr>
          <p:cNvPicPr>
            <a:picLocks noChangeAspect="1"/>
          </p:cNvPicPr>
          <p:nvPr/>
        </p:nvPicPr>
        <p:blipFill>
          <a:blip r:embed="rId4"/>
          <a:srcRect b="31591"/>
          <a:stretch>
            <a:fillRect/>
          </a:stretch>
        </p:blipFill>
        <p:spPr>
          <a:xfrm>
            <a:off x="5814705" y="879430"/>
            <a:ext cx="6389750" cy="3824757"/>
          </a:xfrm>
          <a:prstGeom prst="rect">
            <a:avLst/>
          </a:prstGeom>
        </p:spPr>
      </p:pic>
      <p:sp>
        <p:nvSpPr>
          <p:cNvPr id="8" name="Rectangle : coins arrondis 7">
            <a:extLst>
              <a:ext uri="{FF2B5EF4-FFF2-40B4-BE49-F238E27FC236}">
                <a16:creationId xmlns:a16="http://schemas.microsoft.com/office/drawing/2014/main" id="{EC108936-B02A-44B7-8DB7-B312A60D5A1E}"/>
              </a:ext>
            </a:extLst>
          </p:cNvPr>
          <p:cNvSpPr/>
          <p:nvPr/>
        </p:nvSpPr>
        <p:spPr>
          <a:xfrm>
            <a:off x="6055440" y="5244120"/>
            <a:ext cx="5996224" cy="927910"/>
          </a:xfrm>
          <a:prstGeom prst="roundRect">
            <a:avLst/>
          </a:prstGeom>
          <a:solidFill>
            <a:srgbClr val="F2672A">
              <a:alpha val="24000"/>
            </a:srgbClr>
          </a:solidFill>
          <a:ln>
            <a:solidFill>
              <a:srgbClr val="F26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01A2E2E-EEE2-5969-B1ED-54AEC4E12A33}"/>
              </a:ext>
            </a:extLst>
          </p:cNvPr>
          <p:cNvSpPr>
            <a:spLocks noGrp="1"/>
          </p:cNvSpPr>
          <p:nvPr>
            <p:ph type="title"/>
          </p:nvPr>
        </p:nvSpPr>
        <p:spPr/>
        <p:txBody>
          <a:bodyPr>
            <a:normAutofit fontScale="90000"/>
          </a:bodyPr>
          <a:lstStyle/>
          <a:p>
            <a:r>
              <a:rPr lang="fr-FR" dirty="0" err="1"/>
              <a:t>Reconstructed</a:t>
            </a:r>
            <a:r>
              <a:rPr lang="fr-FR" dirty="0"/>
              <a:t> </a:t>
            </a:r>
            <a:r>
              <a:rPr lang="fr-FR" dirty="0" err="1"/>
              <a:t>energy</a:t>
            </a:r>
            <a:r>
              <a:rPr lang="fr-FR" dirty="0"/>
              <a:t> </a:t>
            </a:r>
            <a:r>
              <a:rPr lang="fr-FR" dirty="0" err="1"/>
              <a:t>spectra</a:t>
            </a:r>
            <a:endParaRPr lang="fr-FR" dirty="0"/>
          </a:p>
        </p:txBody>
      </p:sp>
      <p:sp>
        <p:nvSpPr>
          <p:cNvPr id="4" name="Espace réservé du numéro de diapositive 3">
            <a:extLst>
              <a:ext uri="{FF2B5EF4-FFF2-40B4-BE49-F238E27FC236}">
                <a16:creationId xmlns:a16="http://schemas.microsoft.com/office/drawing/2014/main" id="{8272F706-8024-CC75-3AEA-860237BFDF26}"/>
              </a:ext>
            </a:extLst>
          </p:cNvPr>
          <p:cNvSpPr>
            <a:spLocks noGrp="1"/>
          </p:cNvSpPr>
          <p:nvPr>
            <p:ph type="sldNum" sz="quarter" idx="12"/>
          </p:nvPr>
        </p:nvSpPr>
        <p:spPr/>
        <p:txBody>
          <a:bodyPr/>
          <a:lstStyle/>
          <a:p>
            <a:fld id="{B333F89B-E012-6D4F-B8D2-63013FA2763B}" type="slidenum">
              <a:rPr lang="fr-FR" smtClean="0"/>
              <a:pPr/>
              <a:t>13</a:t>
            </a:fld>
            <a:endParaRPr lang="fr-FR"/>
          </a:p>
        </p:txBody>
      </p:sp>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54292640-427E-21DF-7C7D-5A1859A20EE3}"/>
                  </a:ext>
                </a:extLst>
              </p:cNvPr>
              <p:cNvSpPr txBox="1"/>
              <p:nvPr/>
            </p:nvSpPr>
            <p:spPr>
              <a:xfrm>
                <a:off x="8897646" y="5367084"/>
                <a:ext cx="3154018" cy="681982"/>
              </a:xfrm>
              <a:prstGeom prst="rect">
                <a:avLst/>
              </a:prstGeom>
              <a:noFill/>
            </p:spPr>
            <p:txBody>
              <a:bodyPr wrap="square" rtlCol="0">
                <a:spAutoFit/>
              </a:bodyPr>
              <a:lstStyle/>
              <a:p>
                <a:pPr marL="285750" indent="-285750">
                  <a:buFont typeface="Arial" panose="020B0604020202020204" pitchFamily="34" charset="0"/>
                  <a:buChar char="•"/>
                </a:pPr>
                <a:r>
                  <a:rPr lang="fr-FR" b="1" dirty="0"/>
                  <a:t>Energy </a:t>
                </a:r>
                <a:r>
                  <a:rPr lang="fr-FR" b="1" dirty="0" err="1"/>
                  <a:t>resolution</a:t>
                </a:r>
                <a:r>
                  <a:rPr lang="fr-FR" b="1"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𝐸</m:t>
                        </m:r>
                      </m:sub>
                    </m:sSub>
                    <m:r>
                      <a:rPr lang="fr-FR" b="0" i="1" smtClean="0">
                        <a:latin typeface="Cambria Math" panose="02040503050406030204" pitchFamily="18" charset="0"/>
                      </a:rPr>
                      <m:t>/</m:t>
                    </m:r>
                    <m:r>
                      <m:rPr>
                        <m:sty m:val="p"/>
                      </m:rPr>
                      <a:rPr lang="fr-FR" b="0" i="1" smtClean="0">
                        <a:latin typeface="Cambria Math" panose="02040503050406030204" pitchFamily="18" charset="0"/>
                      </a:rPr>
                      <m:t>E</m:t>
                    </m:r>
                    <m:d>
                      <m:dPr>
                        <m:ctrlPr>
                          <a:rPr lang="fr-FR" b="0" i="1" smtClean="0">
                            <a:latin typeface="Cambria Math" panose="02040503050406030204" pitchFamily="18" charset="0"/>
                          </a:rPr>
                        </m:ctrlPr>
                      </m:dPr>
                      <m:e>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𝜒</m:t>
                            </m:r>
                          </m:e>
                          <m:sub>
                            <m:r>
                              <a:rPr lang="fr-FR" b="0" i="1" smtClean="0">
                                <a:latin typeface="Cambria Math" panose="02040503050406030204" pitchFamily="18" charset="0"/>
                              </a:rPr>
                              <m:t>𝑚𝑖𝑛</m:t>
                            </m:r>
                          </m:sub>
                          <m:sup>
                            <m:r>
                              <a:rPr lang="fr-FR" b="0" i="1" smtClean="0">
                                <a:latin typeface="Cambria Math" panose="02040503050406030204" pitchFamily="18" charset="0"/>
                              </a:rPr>
                              <m:t>2</m:t>
                            </m:r>
                          </m:sup>
                        </m:sSubSup>
                      </m:e>
                    </m:d>
                    <m:r>
                      <a:rPr lang="fr-FR" b="0" i="1" smtClean="0">
                        <a:latin typeface="Cambria Math" panose="02040503050406030204" pitchFamily="18" charset="0"/>
                      </a:rPr>
                      <m:t>=0.1</m:t>
                    </m:r>
                    <m:r>
                      <a:rPr lang="fr-FR" b="0" i="1" smtClean="0">
                        <a:latin typeface="Cambria Math" panose="02040503050406030204" pitchFamily="18" charset="0"/>
                      </a:rPr>
                      <m:t>3</m:t>
                    </m:r>
                  </m:oMath>
                </a14:m>
                <a:r>
                  <a:rPr lang="fr-FR" dirty="0"/>
                  <a:t> MeV</a:t>
                </a:r>
              </a:p>
            </p:txBody>
          </p:sp>
        </mc:Choice>
        <mc:Fallback>
          <p:sp>
            <p:nvSpPr>
              <p:cNvPr id="5" name="ZoneTexte 4">
                <a:extLst>
                  <a:ext uri="{FF2B5EF4-FFF2-40B4-BE49-F238E27FC236}">
                    <a16:creationId xmlns:a16="http://schemas.microsoft.com/office/drawing/2014/main" id="{54292640-427E-21DF-7C7D-5A1859A20EE3}"/>
                  </a:ext>
                </a:extLst>
              </p:cNvPr>
              <p:cNvSpPr txBox="1">
                <a:spLocks noRot="1" noChangeAspect="1" noMove="1" noResize="1" noEditPoints="1" noAdjustHandles="1" noChangeArrowheads="1" noChangeShapeType="1" noTextEdit="1"/>
              </p:cNvSpPr>
              <p:nvPr/>
            </p:nvSpPr>
            <p:spPr>
              <a:xfrm>
                <a:off x="8897646" y="5367084"/>
                <a:ext cx="3154018" cy="681982"/>
              </a:xfrm>
              <a:prstGeom prst="rect">
                <a:avLst/>
              </a:prstGeom>
              <a:blipFill>
                <a:blip r:embed="rId5"/>
                <a:stretch>
                  <a:fillRect l="-1205" t="-3636" b="-9091"/>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7" name="ZoneTexte 6">
                <a:extLst>
                  <a:ext uri="{FF2B5EF4-FFF2-40B4-BE49-F238E27FC236}">
                    <a16:creationId xmlns:a16="http://schemas.microsoft.com/office/drawing/2014/main" id="{D08F0967-C514-CD5F-C2CC-D59AB86CF7D3}"/>
                  </a:ext>
                </a:extLst>
              </p:cNvPr>
              <p:cNvSpPr txBox="1"/>
              <p:nvPr/>
            </p:nvSpPr>
            <p:spPr>
              <a:xfrm>
                <a:off x="6247210" y="5371561"/>
                <a:ext cx="2650436" cy="681982"/>
              </a:xfrm>
              <a:prstGeom prst="rect">
                <a:avLst/>
              </a:prstGeom>
              <a:noFill/>
            </p:spPr>
            <p:txBody>
              <a:bodyPr wrap="square" rtlCol="0">
                <a:spAutoFit/>
              </a:bodyPr>
              <a:lstStyle/>
              <a:p>
                <a:pPr marL="285750" indent="-285750">
                  <a:buFont typeface="Arial" panose="020B0604020202020204" pitchFamily="34" charset="0"/>
                  <a:buChar char="•"/>
                </a:pPr>
                <a:r>
                  <a:rPr lang="fr-FR" b="1" dirty="0"/>
                  <a:t>Calibration factor: </a:t>
                </a:r>
                <a14:m>
                  <m:oMath xmlns:m="http://schemas.openxmlformats.org/officeDocument/2006/math">
                    <m:r>
                      <a:rPr lang="fr-FR" b="0" i="1" smtClean="0">
                        <a:latin typeface="Cambria Math" panose="02040503050406030204" pitchFamily="18" charset="0"/>
                      </a:rPr>
                      <m:t>𝑐</m:t>
                    </m:r>
                    <m:d>
                      <m:dPr>
                        <m:ctrlPr>
                          <a:rPr lang="fr-FR" b="0" i="1" smtClean="0">
                            <a:latin typeface="Cambria Math" panose="02040503050406030204" pitchFamily="18" charset="0"/>
                          </a:rPr>
                        </m:ctrlPr>
                      </m:dPr>
                      <m:e>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𝜒</m:t>
                            </m:r>
                          </m:e>
                          <m:sub>
                            <m:r>
                              <a:rPr lang="fr-FR" b="0" i="1" smtClean="0">
                                <a:latin typeface="Cambria Math" panose="02040503050406030204" pitchFamily="18" charset="0"/>
                              </a:rPr>
                              <m:t>𝑚𝑖𝑛</m:t>
                            </m:r>
                          </m:sub>
                          <m:sup>
                            <m:r>
                              <a:rPr lang="fr-FR" b="0" i="1" smtClean="0">
                                <a:latin typeface="Cambria Math" panose="02040503050406030204" pitchFamily="18" charset="0"/>
                              </a:rPr>
                              <m:t>2</m:t>
                            </m:r>
                          </m:sup>
                        </m:sSubSup>
                      </m:e>
                    </m:d>
                    <m:r>
                      <a:rPr lang="fr-FR" b="0" i="1" smtClean="0">
                        <a:latin typeface="Cambria Math" panose="02040503050406030204" pitchFamily="18" charset="0"/>
                      </a:rPr>
                      <m:t>=1.</m:t>
                    </m:r>
                    <m:r>
                      <a:rPr lang="fr-FR" b="0" i="1" smtClean="0">
                        <a:latin typeface="Cambria Math" panose="02040503050406030204" pitchFamily="18" charset="0"/>
                      </a:rPr>
                      <m:t>19</m:t>
                    </m:r>
                  </m:oMath>
                </a14:m>
                <a:endParaRPr lang="fr-FR" dirty="0"/>
              </a:p>
            </p:txBody>
          </p:sp>
        </mc:Choice>
        <mc:Fallback>
          <p:sp>
            <p:nvSpPr>
              <p:cNvPr id="7" name="ZoneTexte 6">
                <a:extLst>
                  <a:ext uri="{FF2B5EF4-FFF2-40B4-BE49-F238E27FC236}">
                    <a16:creationId xmlns:a16="http://schemas.microsoft.com/office/drawing/2014/main" id="{D08F0967-C514-CD5F-C2CC-D59AB86CF7D3}"/>
                  </a:ext>
                </a:extLst>
              </p:cNvPr>
              <p:cNvSpPr txBox="1">
                <a:spLocks noRot="1" noChangeAspect="1" noMove="1" noResize="1" noEditPoints="1" noAdjustHandles="1" noChangeArrowheads="1" noChangeShapeType="1" noTextEdit="1"/>
              </p:cNvSpPr>
              <p:nvPr/>
            </p:nvSpPr>
            <p:spPr>
              <a:xfrm>
                <a:off x="6247210" y="5371561"/>
                <a:ext cx="2650436" cy="681982"/>
              </a:xfrm>
              <a:prstGeom prst="rect">
                <a:avLst/>
              </a:prstGeom>
              <a:blipFill>
                <a:blip r:embed="rId6"/>
                <a:stretch>
                  <a:fillRect l="-1914" t="-3636"/>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62E7CC96-C2E7-FAF3-423B-82F402A48296}"/>
                  </a:ext>
                </a:extLst>
              </p:cNvPr>
              <p:cNvSpPr txBox="1"/>
              <p:nvPr/>
            </p:nvSpPr>
            <p:spPr>
              <a:xfrm>
                <a:off x="9114207" y="3713307"/>
                <a:ext cx="2704330" cy="599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sz="1400" b="1" i="1" smtClean="0">
                              <a:latin typeface="Cambria Math" panose="02040503050406030204" pitchFamily="18" charset="0"/>
                            </a:rPr>
                          </m:ctrlPr>
                        </m:sSupPr>
                        <m:e>
                          <m:r>
                            <a:rPr lang="fr-FR" sz="1400" b="1" i="1" smtClean="0">
                              <a:latin typeface="Cambria Math" panose="02040503050406030204" pitchFamily="18" charset="0"/>
                            </a:rPr>
                            <m:t>𝝌</m:t>
                          </m:r>
                        </m:e>
                        <m:sup>
                          <m:r>
                            <a:rPr lang="fr-FR" sz="1400" b="1" i="1" smtClean="0">
                              <a:latin typeface="Cambria Math" panose="02040503050406030204" pitchFamily="18" charset="0"/>
                            </a:rPr>
                            <m:t>𝟐</m:t>
                          </m:r>
                        </m:sup>
                      </m:sSup>
                      <m:r>
                        <a:rPr lang="fr-FR" sz="1400" b="1" i="0" smtClean="0">
                          <a:latin typeface="Cambria Math" panose="02040503050406030204" pitchFamily="18" charset="0"/>
                        </a:rPr>
                        <m:t>=</m:t>
                      </m:r>
                      <m:f>
                        <m:fPr>
                          <m:ctrlPr>
                            <a:rPr lang="fr-FR" sz="1400" b="1" i="1" smtClean="0">
                              <a:latin typeface="Cambria Math" panose="02040503050406030204" pitchFamily="18" charset="0"/>
                            </a:rPr>
                          </m:ctrlPr>
                        </m:fPr>
                        <m:num>
                          <m:r>
                            <a:rPr lang="fr-FR" sz="1400" b="1" i="1" smtClean="0">
                              <a:latin typeface="Cambria Math" panose="02040503050406030204" pitchFamily="18" charset="0"/>
                            </a:rPr>
                            <m:t>𝟏</m:t>
                          </m:r>
                        </m:num>
                        <m:den>
                          <m:r>
                            <a:rPr lang="fr-FR" sz="1400" b="1" i="1" smtClean="0">
                              <a:latin typeface="Cambria Math" panose="02040503050406030204" pitchFamily="18" charset="0"/>
                            </a:rPr>
                            <m:t>𝑵</m:t>
                          </m:r>
                        </m:den>
                      </m:f>
                      <m:nary>
                        <m:naryPr>
                          <m:chr m:val="∑"/>
                          <m:subHide m:val="on"/>
                          <m:supHide m:val="on"/>
                          <m:ctrlPr>
                            <a:rPr lang="fr-FR" sz="1400" b="1" i="1" smtClean="0">
                              <a:latin typeface="Cambria Math" panose="02040503050406030204" pitchFamily="18" charset="0"/>
                            </a:rPr>
                          </m:ctrlPr>
                        </m:naryPr>
                        <m:sub/>
                        <m:sup/>
                        <m:e>
                          <m:f>
                            <m:fPr>
                              <m:ctrlPr>
                                <a:rPr lang="fr-FR" sz="1400" b="1" i="1" smtClean="0">
                                  <a:latin typeface="Cambria Math" panose="02040503050406030204" pitchFamily="18" charset="0"/>
                                </a:rPr>
                              </m:ctrlPr>
                            </m:fPr>
                            <m:num>
                              <m:sSup>
                                <m:sSupPr>
                                  <m:ctrlPr>
                                    <a:rPr lang="fr-FR" sz="1400" b="1" i="1" smtClean="0">
                                      <a:latin typeface="Cambria Math" panose="02040503050406030204" pitchFamily="18" charset="0"/>
                                    </a:rPr>
                                  </m:ctrlPr>
                                </m:sSupPr>
                                <m:e>
                                  <m:d>
                                    <m:dPr>
                                      <m:ctrlPr>
                                        <a:rPr lang="fr-FR" sz="1400" b="1" i="1" smtClean="0">
                                          <a:latin typeface="Cambria Math" panose="02040503050406030204" pitchFamily="18" charset="0"/>
                                        </a:rPr>
                                      </m:ctrlPr>
                                    </m:dPr>
                                    <m:e>
                                      <m:r>
                                        <a:rPr lang="fr-FR" sz="1400" b="1" i="1" smtClean="0">
                                          <a:latin typeface="Cambria Math" panose="02040503050406030204" pitchFamily="18" charset="0"/>
                                        </a:rPr>
                                        <m:t> </m:t>
                                      </m:r>
                                      <m:r>
                                        <a:rPr lang="fr-FR" sz="1400" b="1" i="1" smtClean="0">
                                          <a:latin typeface="Cambria Math" panose="02040503050406030204" pitchFamily="18" charset="0"/>
                                        </a:rPr>
                                        <m:t>𝒔𝒊</m:t>
                                      </m:r>
                                      <m:sSup>
                                        <m:sSupPr>
                                          <m:ctrlPr>
                                            <a:rPr lang="fr-FR" sz="1400" b="1" i="1" smtClean="0">
                                              <a:latin typeface="Cambria Math" panose="02040503050406030204" pitchFamily="18" charset="0"/>
                                            </a:rPr>
                                          </m:ctrlPr>
                                        </m:sSupPr>
                                        <m:e>
                                          <m:r>
                                            <a:rPr lang="fr-FR" sz="1400" b="1" i="1" smtClean="0">
                                              <a:latin typeface="Cambria Math" panose="02040503050406030204" pitchFamily="18" charset="0"/>
                                            </a:rPr>
                                            <m:t>𝒎</m:t>
                                          </m:r>
                                        </m:e>
                                        <m:sup>
                                          <m:r>
                                            <a:rPr lang="fr-FR" sz="1400" b="1" i="1" smtClean="0">
                                              <a:latin typeface="Cambria Math" panose="02040503050406030204" pitchFamily="18" charset="0"/>
                                            </a:rPr>
                                            <m:t>𝑴𝑪</m:t>
                                          </m:r>
                                        </m:sup>
                                      </m:sSup>
                                      <m:r>
                                        <a:rPr lang="fr-FR" sz="1400" b="1" i="1" smtClean="0">
                                          <a:latin typeface="Cambria Math" panose="02040503050406030204" pitchFamily="18" charset="0"/>
                                        </a:rPr>
                                        <m:t>−</m:t>
                                      </m:r>
                                      <m:r>
                                        <a:rPr lang="fr-FR" sz="1400" b="1" i="1" smtClean="0">
                                          <a:latin typeface="Cambria Math" panose="02040503050406030204" pitchFamily="18" charset="0"/>
                                        </a:rPr>
                                        <m:t>𝒅𝒂𝒕</m:t>
                                      </m:r>
                                      <m:sSup>
                                        <m:sSupPr>
                                          <m:ctrlPr>
                                            <a:rPr lang="fr-FR" sz="1400" b="1" i="1" smtClean="0">
                                              <a:latin typeface="Cambria Math" panose="02040503050406030204" pitchFamily="18" charset="0"/>
                                            </a:rPr>
                                          </m:ctrlPr>
                                        </m:sSupPr>
                                        <m:e>
                                          <m:r>
                                            <a:rPr lang="fr-FR" sz="1400" b="1" i="1" smtClean="0">
                                              <a:latin typeface="Cambria Math" panose="02040503050406030204" pitchFamily="18" charset="0"/>
                                            </a:rPr>
                                            <m:t>𝒂</m:t>
                                          </m:r>
                                        </m:e>
                                        <m:sup>
                                          <m:r>
                                            <a:rPr lang="fr-FR" sz="1400" b="1" i="1" smtClean="0">
                                              <a:latin typeface="Cambria Math" panose="02040503050406030204" pitchFamily="18" charset="0"/>
                                            </a:rPr>
                                            <m:t>𝒓𝒆𝒄𝒐</m:t>
                                          </m:r>
                                        </m:sup>
                                      </m:sSup>
                                    </m:e>
                                  </m:d>
                                </m:e>
                                <m:sup>
                                  <m:r>
                                    <a:rPr lang="fr-FR" sz="1400" b="1" i="1" smtClean="0">
                                      <a:latin typeface="Cambria Math" panose="02040503050406030204" pitchFamily="18" charset="0"/>
                                    </a:rPr>
                                    <m:t>𝟐</m:t>
                                  </m:r>
                                </m:sup>
                              </m:sSup>
                              <m:r>
                                <a:rPr lang="fr-FR" sz="1400" b="1" i="1" smtClean="0">
                                  <a:latin typeface="Cambria Math" panose="02040503050406030204" pitchFamily="18" charset="0"/>
                                </a:rPr>
                                <m:t> </m:t>
                              </m:r>
                            </m:num>
                            <m:den>
                              <m:r>
                                <a:rPr lang="fr-FR" sz="1400" b="1" i="1" smtClean="0">
                                  <a:latin typeface="Cambria Math" panose="02040503050406030204" pitchFamily="18" charset="0"/>
                                </a:rPr>
                                <m:t>𝒅𝒂𝒕</m:t>
                              </m:r>
                              <m:sSup>
                                <m:sSupPr>
                                  <m:ctrlPr>
                                    <a:rPr lang="fr-FR" sz="1400" b="1" i="1" smtClean="0">
                                      <a:latin typeface="Cambria Math" panose="02040503050406030204" pitchFamily="18" charset="0"/>
                                    </a:rPr>
                                  </m:ctrlPr>
                                </m:sSupPr>
                                <m:e>
                                  <m:r>
                                    <a:rPr lang="fr-FR" sz="1400" b="1" i="1" smtClean="0">
                                      <a:latin typeface="Cambria Math" panose="02040503050406030204" pitchFamily="18" charset="0"/>
                                    </a:rPr>
                                    <m:t>𝒂</m:t>
                                  </m:r>
                                </m:e>
                                <m:sup>
                                  <m:r>
                                    <a:rPr lang="fr-FR" sz="1400" b="1" i="1" smtClean="0">
                                      <a:latin typeface="Cambria Math" panose="02040503050406030204" pitchFamily="18" charset="0"/>
                                    </a:rPr>
                                    <m:t>𝒓𝒆𝒄𝒐</m:t>
                                  </m:r>
                                </m:sup>
                              </m:sSup>
                            </m:den>
                          </m:f>
                        </m:e>
                      </m:nary>
                    </m:oMath>
                  </m:oMathPara>
                </a14:m>
                <a:endParaRPr lang="fr-FR" sz="1400" b="1" dirty="0"/>
              </a:p>
            </p:txBody>
          </p:sp>
        </mc:Choice>
        <mc:Fallback>
          <p:sp>
            <p:nvSpPr>
              <p:cNvPr id="9" name="ZoneTexte 8">
                <a:extLst>
                  <a:ext uri="{FF2B5EF4-FFF2-40B4-BE49-F238E27FC236}">
                    <a16:creationId xmlns:a16="http://schemas.microsoft.com/office/drawing/2014/main" id="{62E7CC96-C2E7-FAF3-423B-82F402A48296}"/>
                  </a:ext>
                </a:extLst>
              </p:cNvPr>
              <p:cNvSpPr txBox="1">
                <a:spLocks noRot="1" noChangeAspect="1" noMove="1" noResize="1" noEditPoints="1" noAdjustHandles="1" noChangeArrowheads="1" noChangeShapeType="1" noTextEdit="1"/>
              </p:cNvSpPr>
              <p:nvPr/>
            </p:nvSpPr>
            <p:spPr>
              <a:xfrm>
                <a:off x="9114207" y="3713307"/>
                <a:ext cx="2704330" cy="599844"/>
              </a:xfrm>
              <a:prstGeom prst="rect">
                <a:avLst/>
              </a:prstGeom>
              <a:blipFill>
                <a:blip r:embed="rId7"/>
                <a:stretch>
                  <a:fillRect l="-1869" t="-114583" r="-2336" b="-181250"/>
                </a:stretch>
              </a:blipFill>
            </p:spPr>
            <p:txBody>
              <a:bodyPr/>
              <a:lstStyle/>
              <a:p>
                <a:r>
                  <a:rPr lang="fr-FR">
                    <a:noFill/>
                  </a:rPr>
                  <a:t> </a:t>
                </a:r>
              </a:p>
            </p:txBody>
          </p:sp>
        </mc:Fallback>
      </mc:AlternateContent>
      <p:sp>
        <p:nvSpPr>
          <p:cNvPr id="6" name="Ellipse 5">
            <a:extLst>
              <a:ext uri="{FF2B5EF4-FFF2-40B4-BE49-F238E27FC236}">
                <a16:creationId xmlns:a16="http://schemas.microsoft.com/office/drawing/2014/main" id="{9516403C-BE1D-9B06-972A-F581A1DAC897}"/>
              </a:ext>
            </a:extLst>
          </p:cNvPr>
          <p:cNvSpPr/>
          <p:nvPr/>
        </p:nvSpPr>
        <p:spPr>
          <a:xfrm>
            <a:off x="254107" y="5036952"/>
            <a:ext cx="360000" cy="360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358EBD-F82E-0BB8-5820-EE207F35D04A}"/>
              </a:ext>
            </a:extLst>
          </p:cNvPr>
          <p:cNvSpPr txBox="1"/>
          <p:nvPr/>
        </p:nvSpPr>
        <p:spPr>
          <a:xfrm>
            <a:off x="597724" y="5015520"/>
            <a:ext cx="4176584" cy="369332"/>
          </a:xfrm>
          <a:prstGeom prst="rect">
            <a:avLst/>
          </a:prstGeom>
          <a:noFill/>
        </p:spPr>
        <p:txBody>
          <a:bodyPr wrap="square" rtlCol="0">
            <a:spAutoFit/>
          </a:bodyPr>
          <a:lstStyle/>
          <a:p>
            <a:r>
              <a:rPr lang="fr-FR" dirty="0"/>
              <a:t>: Cut off </a:t>
            </a:r>
            <a:r>
              <a:rPr lang="fr-FR" dirty="0" err="1"/>
              <a:t>around</a:t>
            </a:r>
            <a:r>
              <a:rPr lang="fr-FR" dirty="0"/>
              <a:t> anode source </a:t>
            </a:r>
          </a:p>
        </p:txBody>
      </p:sp>
      <p:sp>
        <p:nvSpPr>
          <p:cNvPr id="11" name="ZoneTexte 10">
            <a:extLst>
              <a:ext uri="{FF2B5EF4-FFF2-40B4-BE49-F238E27FC236}">
                <a16:creationId xmlns:a16="http://schemas.microsoft.com/office/drawing/2014/main" id="{7BA94DF9-6DA6-FB56-15CF-EE951854EB02}"/>
              </a:ext>
            </a:extLst>
          </p:cNvPr>
          <p:cNvSpPr txBox="1"/>
          <p:nvPr/>
        </p:nvSpPr>
        <p:spPr>
          <a:xfrm>
            <a:off x="4116082" y="1399916"/>
            <a:ext cx="1346886" cy="338554"/>
          </a:xfrm>
          <a:prstGeom prst="rect">
            <a:avLst/>
          </a:prstGeom>
          <a:noFill/>
        </p:spPr>
        <p:txBody>
          <a:bodyPr wrap="square" rtlCol="0">
            <a:spAutoFit/>
          </a:bodyPr>
          <a:lstStyle/>
          <a:p>
            <a:r>
              <a:rPr lang="fr-FR" sz="1600" dirty="0"/>
              <a:t>anode</a:t>
            </a:r>
          </a:p>
        </p:txBody>
      </p:sp>
      <p:sp>
        <p:nvSpPr>
          <p:cNvPr id="12" name="ZoneTexte 11">
            <a:extLst>
              <a:ext uri="{FF2B5EF4-FFF2-40B4-BE49-F238E27FC236}">
                <a16:creationId xmlns:a16="http://schemas.microsoft.com/office/drawing/2014/main" id="{B55252D9-BABF-C7D8-F43B-0A5F74F687C6}"/>
              </a:ext>
            </a:extLst>
          </p:cNvPr>
          <p:cNvSpPr txBox="1"/>
          <p:nvPr/>
        </p:nvSpPr>
        <p:spPr>
          <a:xfrm>
            <a:off x="4055065" y="3834880"/>
            <a:ext cx="1346886" cy="338554"/>
          </a:xfrm>
          <a:prstGeom prst="rect">
            <a:avLst/>
          </a:prstGeom>
          <a:solidFill>
            <a:schemeClr val="bg1"/>
          </a:solidFill>
        </p:spPr>
        <p:txBody>
          <a:bodyPr wrap="square" rtlCol="0">
            <a:spAutoFit/>
          </a:bodyPr>
          <a:lstStyle/>
          <a:p>
            <a:r>
              <a:rPr lang="fr-FR" sz="1600" dirty="0"/>
              <a:t>cathode</a:t>
            </a:r>
          </a:p>
        </p:txBody>
      </p:sp>
      <p:pic>
        <p:nvPicPr>
          <p:cNvPr id="13" name="Image 12">
            <a:extLst>
              <a:ext uri="{FF2B5EF4-FFF2-40B4-BE49-F238E27FC236}">
                <a16:creationId xmlns:a16="http://schemas.microsoft.com/office/drawing/2014/main" id="{E2D6CA9A-ECC1-F56B-11FE-C17D7C713812}"/>
              </a:ext>
            </a:extLst>
          </p:cNvPr>
          <p:cNvPicPr>
            <a:picLocks noChangeAspect="1"/>
          </p:cNvPicPr>
          <p:nvPr/>
        </p:nvPicPr>
        <p:blipFill>
          <a:blip r:embed="rId8"/>
          <a:srcRect l="40229" t="30230" r="21021" b="28777"/>
          <a:stretch>
            <a:fillRect/>
          </a:stretch>
        </p:blipFill>
        <p:spPr>
          <a:xfrm>
            <a:off x="749291" y="1674662"/>
            <a:ext cx="1491340" cy="1187605"/>
          </a:xfrm>
          <a:prstGeom prst="rect">
            <a:avLst/>
          </a:prstGeom>
        </p:spPr>
      </p:pic>
      <p:sp>
        <p:nvSpPr>
          <p:cNvPr id="14" name="ZoneTexte 13">
            <a:extLst>
              <a:ext uri="{FF2B5EF4-FFF2-40B4-BE49-F238E27FC236}">
                <a16:creationId xmlns:a16="http://schemas.microsoft.com/office/drawing/2014/main" id="{9C3BB16A-05B1-A7C3-F629-B8E7E3D22157}"/>
              </a:ext>
            </a:extLst>
          </p:cNvPr>
          <p:cNvSpPr txBox="1"/>
          <p:nvPr/>
        </p:nvSpPr>
        <p:spPr>
          <a:xfrm>
            <a:off x="-61438" y="5403413"/>
            <a:ext cx="5876143"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t>A good agreement </a:t>
            </a:r>
            <a:r>
              <a:rPr lang="fr-FR" dirty="0" err="1"/>
              <a:t>between</a:t>
            </a:r>
            <a:r>
              <a:rPr lang="fr-FR" dirty="0"/>
              <a:t> the </a:t>
            </a:r>
            <a:r>
              <a:rPr lang="fr-FR" dirty="0" err="1"/>
              <a:t>spectrum</a:t>
            </a:r>
            <a:r>
              <a:rPr lang="fr-FR" dirty="0"/>
              <a:t> </a:t>
            </a:r>
            <a:r>
              <a:rPr lang="fr-FR" dirty="0" err="1"/>
              <a:t>from</a:t>
            </a:r>
            <a:r>
              <a:rPr lang="fr-FR" dirty="0"/>
              <a:t> </a:t>
            </a:r>
            <a:r>
              <a:rPr lang="fr-FR" b="1" dirty="0"/>
              <a:t>the</a:t>
            </a:r>
            <a:r>
              <a:rPr lang="fr-FR" dirty="0"/>
              <a:t> </a:t>
            </a:r>
            <a:r>
              <a:rPr lang="fr-FR" b="1" dirty="0"/>
              <a:t>MC simulation and the </a:t>
            </a:r>
            <a:r>
              <a:rPr lang="fr-FR" b="1" dirty="0" err="1"/>
              <a:t>reconstructed</a:t>
            </a:r>
            <a:r>
              <a:rPr lang="fr-FR" b="1" dirty="0"/>
              <a:t> </a:t>
            </a:r>
            <a:r>
              <a:rPr lang="fr-FR" b="1" dirty="0" err="1"/>
              <a:t>spectrum</a:t>
            </a:r>
            <a:endParaRPr lang="fr-FR" dirty="0"/>
          </a:p>
        </p:txBody>
      </p:sp>
      <p:sp>
        <p:nvSpPr>
          <p:cNvPr id="15" name="ZoneTexte 14">
            <a:extLst>
              <a:ext uri="{FF2B5EF4-FFF2-40B4-BE49-F238E27FC236}">
                <a16:creationId xmlns:a16="http://schemas.microsoft.com/office/drawing/2014/main" id="{6C5755FA-880F-EB80-F42B-D8C2A13637D3}"/>
              </a:ext>
            </a:extLst>
          </p:cNvPr>
          <p:cNvSpPr txBox="1"/>
          <p:nvPr/>
        </p:nvSpPr>
        <p:spPr>
          <a:xfrm rot="19594658">
            <a:off x="9341792" y="2710861"/>
            <a:ext cx="2315774" cy="369332"/>
          </a:xfrm>
          <a:prstGeom prst="rect">
            <a:avLst/>
          </a:prstGeom>
          <a:noFill/>
        </p:spPr>
        <p:txBody>
          <a:bodyPr wrap="square" rtlCol="0">
            <a:spAutoFit/>
          </a:bodyPr>
          <a:lstStyle/>
          <a:p>
            <a:r>
              <a:rPr lang="fr-FR" dirty="0"/>
              <a:t>DUNE - Preliminary</a:t>
            </a:r>
          </a:p>
        </p:txBody>
      </p:sp>
      <p:pic>
        <p:nvPicPr>
          <p:cNvPr id="17" name="Image 16">
            <a:extLst>
              <a:ext uri="{FF2B5EF4-FFF2-40B4-BE49-F238E27FC236}">
                <a16:creationId xmlns:a16="http://schemas.microsoft.com/office/drawing/2014/main" id="{76DC9D81-066A-C866-ED94-D3F313AA8BC7}"/>
              </a:ext>
            </a:extLst>
          </p:cNvPr>
          <p:cNvPicPr>
            <a:picLocks noChangeAspect="1"/>
          </p:cNvPicPr>
          <p:nvPr/>
        </p:nvPicPr>
        <p:blipFill>
          <a:blip r:embed="rId9"/>
          <a:stretch>
            <a:fillRect/>
          </a:stretch>
        </p:blipFill>
        <p:spPr>
          <a:xfrm>
            <a:off x="3775205" y="1671305"/>
            <a:ext cx="1864567" cy="2241009"/>
          </a:xfrm>
          <a:prstGeom prst="rect">
            <a:avLst/>
          </a:prstGeom>
        </p:spPr>
      </p:pic>
      <p:sp>
        <p:nvSpPr>
          <p:cNvPr id="3" name="Ellipse 2">
            <a:extLst>
              <a:ext uri="{FF2B5EF4-FFF2-40B4-BE49-F238E27FC236}">
                <a16:creationId xmlns:a16="http://schemas.microsoft.com/office/drawing/2014/main" id="{2203666F-05BF-497B-4031-39C28C20551B}"/>
              </a:ext>
            </a:extLst>
          </p:cNvPr>
          <p:cNvSpPr/>
          <p:nvPr/>
        </p:nvSpPr>
        <p:spPr>
          <a:xfrm>
            <a:off x="4958812" y="2190543"/>
            <a:ext cx="180000" cy="1800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60515B98-2E87-4BDE-A2DD-A1A79CF518FE}"/>
              </a:ext>
            </a:extLst>
          </p:cNvPr>
          <p:cNvSpPr txBox="1"/>
          <p:nvPr/>
        </p:nvSpPr>
        <p:spPr>
          <a:xfrm>
            <a:off x="140336" y="6369320"/>
            <a:ext cx="10641964" cy="369332"/>
          </a:xfrm>
          <a:prstGeom prst="rect">
            <a:avLst/>
          </a:prstGeom>
          <a:noFill/>
        </p:spPr>
        <p:txBody>
          <a:bodyPr wrap="square">
            <a:spAutoFit/>
          </a:bodyPr>
          <a:lstStyle/>
          <a:p>
            <a:pPr marL="742950" lvl="1" indent="-285750">
              <a:buFont typeface="Wingdings" pitchFamily="2" charset="2"/>
              <a:buChar char="Ø"/>
            </a:pPr>
            <a:r>
              <a:rPr lang="fr-FR" b="1" dirty="0" err="1">
                <a:solidFill>
                  <a:srgbClr val="FF0000"/>
                </a:solidFill>
              </a:rPr>
              <a:t>We</a:t>
            </a:r>
            <a:r>
              <a:rPr lang="fr-FR" b="1" dirty="0">
                <a:solidFill>
                  <a:srgbClr val="FF0000"/>
                </a:solidFill>
              </a:rPr>
              <a:t> </a:t>
            </a:r>
            <a:r>
              <a:rPr lang="fr-FR" b="1" dirty="0" err="1">
                <a:solidFill>
                  <a:srgbClr val="FF0000"/>
                </a:solidFill>
              </a:rPr>
              <a:t>will</a:t>
            </a:r>
            <a:r>
              <a:rPr lang="fr-FR" b="1" dirty="0">
                <a:solidFill>
                  <a:srgbClr val="FF0000"/>
                </a:solidFill>
              </a:rPr>
              <a:t> use all the </a:t>
            </a:r>
            <a:r>
              <a:rPr lang="fr-FR" b="1" dirty="0" err="1">
                <a:solidFill>
                  <a:srgbClr val="FF0000"/>
                </a:solidFill>
              </a:rPr>
              <a:t>reconstructed</a:t>
            </a:r>
            <a:r>
              <a:rPr lang="fr-FR" b="1" dirty="0">
                <a:solidFill>
                  <a:srgbClr val="FF0000"/>
                </a:solidFill>
              </a:rPr>
              <a:t> single hits to compare </a:t>
            </a:r>
            <a:r>
              <a:rPr lang="fr-FR" b="1" dirty="0" err="1">
                <a:solidFill>
                  <a:srgbClr val="FF0000"/>
                </a:solidFill>
              </a:rPr>
              <a:t>them</a:t>
            </a:r>
            <a:r>
              <a:rPr lang="fr-FR" b="1" dirty="0">
                <a:solidFill>
                  <a:srgbClr val="FF0000"/>
                </a:solidFill>
              </a:rPr>
              <a:t> </a:t>
            </a:r>
            <a:r>
              <a:rPr lang="fr-FR" b="1" dirty="0" err="1">
                <a:solidFill>
                  <a:srgbClr val="FF0000"/>
                </a:solidFill>
              </a:rPr>
              <a:t>with</a:t>
            </a:r>
            <a:r>
              <a:rPr lang="fr-FR" b="1" dirty="0">
                <a:solidFill>
                  <a:srgbClr val="FF0000"/>
                </a:solidFill>
              </a:rPr>
              <a:t> the simulation</a:t>
            </a:r>
          </a:p>
        </p:txBody>
      </p:sp>
      <p:pic>
        <p:nvPicPr>
          <p:cNvPr id="26" name="Image 25">
            <a:extLst>
              <a:ext uri="{FF2B5EF4-FFF2-40B4-BE49-F238E27FC236}">
                <a16:creationId xmlns:a16="http://schemas.microsoft.com/office/drawing/2014/main" id="{8C23855C-CB7F-4286-F5E6-FA50C584DFDF}"/>
              </a:ext>
            </a:extLst>
          </p:cNvPr>
          <p:cNvPicPr>
            <a:picLocks noChangeAspect="1"/>
          </p:cNvPicPr>
          <p:nvPr/>
        </p:nvPicPr>
        <p:blipFill>
          <a:blip r:embed="rId4"/>
          <a:srcRect t="90486" b="3267"/>
          <a:stretch>
            <a:fillRect/>
          </a:stretch>
        </p:blipFill>
        <p:spPr>
          <a:xfrm>
            <a:off x="5814705" y="4693421"/>
            <a:ext cx="6389750" cy="349254"/>
          </a:xfrm>
          <a:prstGeom prst="rect">
            <a:avLst/>
          </a:prstGeom>
        </p:spPr>
      </p:pic>
    </p:spTree>
    <p:extLst>
      <p:ext uri="{BB962C8B-B14F-4D97-AF65-F5344CB8AC3E}">
        <p14:creationId xmlns:p14="http://schemas.microsoft.com/office/powerpoint/2010/main" val="3902582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E590CBE-B2BA-B622-52BF-8DEB01C08BBD}"/>
              </a:ext>
            </a:extLst>
          </p:cNvPr>
          <p:cNvPicPr>
            <a:picLocks noChangeAspect="1"/>
          </p:cNvPicPr>
          <p:nvPr/>
        </p:nvPicPr>
        <p:blipFill>
          <a:blip r:embed="rId3"/>
          <a:stretch>
            <a:fillRect/>
          </a:stretch>
        </p:blipFill>
        <p:spPr>
          <a:xfrm>
            <a:off x="418454" y="1331818"/>
            <a:ext cx="11184967" cy="4194363"/>
          </a:xfrm>
          <a:prstGeom prst="rect">
            <a:avLst/>
          </a:prstGeom>
        </p:spPr>
      </p:pic>
      <p:sp>
        <p:nvSpPr>
          <p:cNvPr id="2" name="Titre 1">
            <a:extLst>
              <a:ext uri="{FF2B5EF4-FFF2-40B4-BE49-F238E27FC236}">
                <a16:creationId xmlns:a16="http://schemas.microsoft.com/office/drawing/2014/main" id="{F336C55C-6D94-4F28-408D-CF402B1101AC}"/>
              </a:ext>
            </a:extLst>
          </p:cNvPr>
          <p:cNvSpPr>
            <a:spLocks noGrp="1"/>
          </p:cNvSpPr>
          <p:nvPr>
            <p:ph type="title"/>
          </p:nvPr>
        </p:nvSpPr>
        <p:spPr>
          <a:xfrm>
            <a:off x="132522" y="12541"/>
            <a:ext cx="10515600" cy="653460"/>
          </a:xfrm>
        </p:spPr>
        <p:txBody>
          <a:bodyPr>
            <a:normAutofit fontScale="90000"/>
          </a:bodyPr>
          <a:lstStyle/>
          <a:p>
            <a:r>
              <a:rPr lang="en-US" dirty="0"/>
              <a:t>Validating the simulation</a:t>
            </a:r>
          </a:p>
        </p:txBody>
      </p:sp>
      <p:sp>
        <p:nvSpPr>
          <p:cNvPr id="4" name="Espace réservé du numéro de diapositive 3">
            <a:extLst>
              <a:ext uri="{FF2B5EF4-FFF2-40B4-BE49-F238E27FC236}">
                <a16:creationId xmlns:a16="http://schemas.microsoft.com/office/drawing/2014/main" id="{38F4EA41-08DA-CAB5-0226-8591C1A973B5}"/>
              </a:ext>
            </a:extLst>
          </p:cNvPr>
          <p:cNvSpPr>
            <a:spLocks noGrp="1"/>
          </p:cNvSpPr>
          <p:nvPr>
            <p:ph type="sldNum" sz="quarter" idx="12"/>
          </p:nvPr>
        </p:nvSpPr>
        <p:spPr>
          <a:xfrm>
            <a:off x="9448800" y="6492875"/>
            <a:ext cx="2743200" cy="365125"/>
          </a:xfrm>
        </p:spPr>
        <p:txBody>
          <a:bodyPr/>
          <a:lstStyle/>
          <a:p>
            <a:fld id="{B333F89B-E012-6D4F-B8D2-63013FA2763B}" type="slidenum">
              <a:rPr lang="en-US" smtClean="0"/>
              <a:pPr/>
              <a:t>14</a:t>
            </a:fld>
            <a:endParaRPr lang="en-US" dirty="0"/>
          </a:p>
        </p:txBody>
      </p:sp>
      <p:sp>
        <p:nvSpPr>
          <p:cNvPr id="12" name="ZoneTexte 11">
            <a:extLst>
              <a:ext uri="{FF2B5EF4-FFF2-40B4-BE49-F238E27FC236}">
                <a16:creationId xmlns:a16="http://schemas.microsoft.com/office/drawing/2014/main" id="{D8ED8B21-F60B-B26D-B680-669529B918EE}"/>
              </a:ext>
            </a:extLst>
          </p:cNvPr>
          <p:cNvSpPr txBox="1"/>
          <p:nvPr/>
        </p:nvSpPr>
        <p:spPr>
          <a:xfrm>
            <a:off x="148271" y="5681699"/>
            <a:ext cx="11895457" cy="762901"/>
          </a:xfrm>
          <a:prstGeom prst="rect">
            <a:avLst/>
          </a:prstGeom>
          <a:noFill/>
        </p:spPr>
        <p:txBody>
          <a:bodyPr wrap="square" rtlCol="0">
            <a:spAutoFit/>
          </a:bodyPr>
          <a:lstStyle/>
          <a:p>
            <a:pPr marL="342900" indent="-342900">
              <a:buFont typeface="Wingdings" pitchFamily="2" charset="2"/>
              <a:buChar char="Ø"/>
            </a:pPr>
            <a:r>
              <a:rPr lang="en-US" sz="2000" b="1" dirty="0">
                <a:cs typeface="Arial" panose="020B0604020202020204" pitchFamily="34" charset="0"/>
              </a:rPr>
              <a:t>Simulated waveforms in good agreement with data taken</a:t>
            </a:r>
          </a:p>
          <a:p>
            <a:pPr marL="742950" lvl="1" indent="-285750">
              <a:lnSpc>
                <a:spcPct val="150000"/>
              </a:lnSpc>
              <a:buFont typeface="Arial" panose="020B0604020202020204" pitchFamily="34" charset="0"/>
              <a:buChar char="•"/>
            </a:pPr>
            <a:r>
              <a:rPr lang="en-US" dirty="0"/>
              <a:t>Global shape including the time duration for each view is in good agreement</a:t>
            </a:r>
          </a:p>
        </p:txBody>
      </p:sp>
      <p:sp>
        <p:nvSpPr>
          <p:cNvPr id="13" name="ZoneTexte 12">
            <a:extLst>
              <a:ext uri="{FF2B5EF4-FFF2-40B4-BE49-F238E27FC236}">
                <a16:creationId xmlns:a16="http://schemas.microsoft.com/office/drawing/2014/main" id="{0E8A9ABB-F10C-122F-3F12-262A8CA09A06}"/>
              </a:ext>
            </a:extLst>
          </p:cNvPr>
          <p:cNvSpPr txBox="1"/>
          <p:nvPr/>
        </p:nvSpPr>
        <p:spPr>
          <a:xfrm>
            <a:off x="418454" y="978446"/>
            <a:ext cx="10229668" cy="369332"/>
          </a:xfrm>
          <a:prstGeom prst="rect">
            <a:avLst/>
          </a:prstGeom>
          <a:noFill/>
        </p:spPr>
        <p:txBody>
          <a:bodyPr wrap="square" rtlCol="0">
            <a:spAutoFit/>
          </a:bodyPr>
          <a:lstStyle/>
          <a:p>
            <a:pPr marL="285750" indent="-285750">
              <a:buFont typeface="Wingdings" pitchFamily="2" charset="2"/>
              <a:buChar char="Ø"/>
            </a:pPr>
            <a:r>
              <a:rPr lang="en-US" dirty="0"/>
              <a:t>Comparison between reconstructed single hits from anode source and simulation</a:t>
            </a:r>
          </a:p>
        </p:txBody>
      </p:sp>
      <p:sp>
        <p:nvSpPr>
          <p:cNvPr id="3" name="ZoneTexte 2">
            <a:extLst>
              <a:ext uri="{FF2B5EF4-FFF2-40B4-BE49-F238E27FC236}">
                <a16:creationId xmlns:a16="http://schemas.microsoft.com/office/drawing/2014/main" id="{F5325F49-171B-1D0C-1FDB-FEE19A71A006}"/>
              </a:ext>
            </a:extLst>
          </p:cNvPr>
          <p:cNvSpPr txBox="1"/>
          <p:nvPr/>
        </p:nvSpPr>
        <p:spPr>
          <a:xfrm rot="19594658">
            <a:off x="951307" y="1941598"/>
            <a:ext cx="2315774" cy="338554"/>
          </a:xfrm>
          <a:prstGeom prst="rect">
            <a:avLst/>
          </a:prstGeom>
          <a:noFill/>
        </p:spPr>
        <p:txBody>
          <a:bodyPr wrap="square" rtlCol="0">
            <a:spAutoFit/>
          </a:bodyPr>
          <a:lstStyle/>
          <a:p>
            <a:r>
              <a:rPr lang="fr-FR" sz="1600" dirty="0"/>
              <a:t>DUNE - Preliminary</a:t>
            </a:r>
          </a:p>
        </p:txBody>
      </p:sp>
      <p:sp>
        <p:nvSpPr>
          <p:cNvPr id="5" name="ZoneTexte 4">
            <a:extLst>
              <a:ext uri="{FF2B5EF4-FFF2-40B4-BE49-F238E27FC236}">
                <a16:creationId xmlns:a16="http://schemas.microsoft.com/office/drawing/2014/main" id="{A9A7BB45-F9AA-64DD-C1A1-62F75F46938F}"/>
              </a:ext>
            </a:extLst>
          </p:cNvPr>
          <p:cNvSpPr txBox="1"/>
          <p:nvPr/>
        </p:nvSpPr>
        <p:spPr>
          <a:xfrm rot="19594658">
            <a:off x="4417441" y="4148123"/>
            <a:ext cx="2315774" cy="338554"/>
          </a:xfrm>
          <a:prstGeom prst="rect">
            <a:avLst/>
          </a:prstGeom>
          <a:noFill/>
        </p:spPr>
        <p:txBody>
          <a:bodyPr wrap="square" rtlCol="0">
            <a:spAutoFit/>
          </a:bodyPr>
          <a:lstStyle/>
          <a:p>
            <a:r>
              <a:rPr lang="fr-FR" sz="1600" dirty="0"/>
              <a:t>DUNE - Preliminary</a:t>
            </a:r>
          </a:p>
        </p:txBody>
      </p:sp>
      <p:sp>
        <p:nvSpPr>
          <p:cNvPr id="10" name="ZoneTexte 9">
            <a:extLst>
              <a:ext uri="{FF2B5EF4-FFF2-40B4-BE49-F238E27FC236}">
                <a16:creationId xmlns:a16="http://schemas.microsoft.com/office/drawing/2014/main" id="{DAC22CC6-F6EE-88CE-F4F3-D6799ED5D3EF}"/>
              </a:ext>
            </a:extLst>
          </p:cNvPr>
          <p:cNvSpPr txBox="1"/>
          <p:nvPr/>
        </p:nvSpPr>
        <p:spPr>
          <a:xfrm rot="19594658">
            <a:off x="7940292" y="1941597"/>
            <a:ext cx="2315774" cy="338554"/>
          </a:xfrm>
          <a:prstGeom prst="rect">
            <a:avLst/>
          </a:prstGeom>
          <a:noFill/>
        </p:spPr>
        <p:txBody>
          <a:bodyPr wrap="square" rtlCol="0">
            <a:spAutoFit/>
          </a:bodyPr>
          <a:lstStyle/>
          <a:p>
            <a:r>
              <a:rPr lang="fr-FR" sz="1600" dirty="0"/>
              <a:t>DUNE - Preliminary</a:t>
            </a:r>
          </a:p>
        </p:txBody>
      </p:sp>
    </p:spTree>
    <p:extLst>
      <p:ext uri="{BB962C8B-B14F-4D97-AF65-F5344CB8AC3E}">
        <p14:creationId xmlns:p14="http://schemas.microsoft.com/office/powerpoint/2010/main" val="310691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B6A1A-7486-A426-80BB-879A95D40FDF}"/>
              </a:ext>
            </a:extLst>
          </p:cNvPr>
          <p:cNvSpPr>
            <a:spLocks noGrp="1"/>
          </p:cNvSpPr>
          <p:nvPr>
            <p:ph type="title"/>
          </p:nvPr>
        </p:nvSpPr>
        <p:spPr/>
        <p:txBody>
          <a:bodyPr>
            <a:normAutofit fontScale="90000"/>
          </a:bodyPr>
          <a:lstStyle/>
          <a:p>
            <a:r>
              <a:rPr lang="fr-FR" dirty="0"/>
              <a:t>Information </a:t>
            </a:r>
            <a:r>
              <a:rPr lang="fr-FR" dirty="0" err="1"/>
              <a:t>from</a:t>
            </a:r>
            <a:r>
              <a:rPr lang="fr-FR" dirty="0"/>
              <a:t> </a:t>
            </a:r>
            <a:r>
              <a:rPr lang="fr-FR" dirty="0" err="1"/>
              <a:t>shape</a:t>
            </a:r>
            <a:r>
              <a:rPr lang="fr-FR" dirty="0"/>
              <a:t> of </a:t>
            </a:r>
            <a:r>
              <a:rPr lang="fr-FR" dirty="0" err="1"/>
              <a:t>signals</a:t>
            </a:r>
            <a:endParaRPr lang="fr-FR" dirty="0"/>
          </a:p>
        </p:txBody>
      </p:sp>
      <p:sp>
        <p:nvSpPr>
          <p:cNvPr id="4" name="ZoneTexte 3">
            <a:extLst>
              <a:ext uri="{FF2B5EF4-FFF2-40B4-BE49-F238E27FC236}">
                <a16:creationId xmlns:a16="http://schemas.microsoft.com/office/drawing/2014/main" id="{A5B00A58-A24E-4EEF-DA7C-8752DC4A99BF}"/>
              </a:ext>
            </a:extLst>
          </p:cNvPr>
          <p:cNvSpPr txBox="1"/>
          <p:nvPr/>
        </p:nvSpPr>
        <p:spPr>
          <a:xfrm>
            <a:off x="0" y="1103587"/>
            <a:ext cx="11277600" cy="369332"/>
          </a:xfrm>
          <a:prstGeom prst="rect">
            <a:avLst/>
          </a:prstGeom>
          <a:noFill/>
        </p:spPr>
        <p:txBody>
          <a:bodyPr wrap="square" rtlCol="0">
            <a:spAutoFit/>
          </a:bodyPr>
          <a:lstStyle/>
          <a:p>
            <a:pPr marL="285750" indent="-285750">
              <a:buFont typeface="Arial" panose="020B0604020202020204" pitchFamily="34" charset="0"/>
              <a:buChar char="•"/>
            </a:pPr>
            <a:r>
              <a:rPr lang="fr-FR" dirty="0"/>
              <a:t>The main DUNE workflow uses </a:t>
            </a:r>
            <a:r>
              <a:rPr lang="fr-FR" dirty="0" err="1"/>
              <a:t>deconvolution</a:t>
            </a:r>
            <a:r>
              <a:rPr lang="fr-FR" dirty="0"/>
              <a:t> </a:t>
            </a:r>
            <a:r>
              <a:rPr lang="fr-FR" dirty="0" err="1"/>
              <a:t>method</a:t>
            </a:r>
            <a:r>
              <a:rPr lang="fr-FR" dirty="0"/>
              <a:t> to </a:t>
            </a:r>
            <a:r>
              <a:rPr lang="fr-FR" dirty="0" err="1"/>
              <a:t>identify</a:t>
            </a:r>
            <a:r>
              <a:rPr lang="fr-FR" dirty="0"/>
              <a:t> hits and </a:t>
            </a:r>
            <a:r>
              <a:rPr lang="fr-FR" dirty="0" err="1"/>
              <a:t>measure</a:t>
            </a:r>
            <a:r>
              <a:rPr lang="fr-FR" dirty="0"/>
              <a:t> charge</a:t>
            </a:r>
          </a:p>
        </p:txBody>
      </p:sp>
      <p:sp>
        <p:nvSpPr>
          <p:cNvPr id="6" name="ZoneTexte 5">
            <a:extLst>
              <a:ext uri="{FF2B5EF4-FFF2-40B4-BE49-F238E27FC236}">
                <a16:creationId xmlns:a16="http://schemas.microsoft.com/office/drawing/2014/main" id="{1E535E13-91CE-359C-249A-25287FB44A6B}"/>
              </a:ext>
            </a:extLst>
          </p:cNvPr>
          <p:cNvSpPr txBox="1"/>
          <p:nvPr/>
        </p:nvSpPr>
        <p:spPr>
          <a:xfrm>
            <a:off x="4761186" y="4254176"/>
            <a:ext cx="7043050" cy="461665"/>
          </a:xfrm>
          <a:prstGeom prst="rect">
            <a:avLst/>
          </a:prstGeom>
          <a:noFill/>
        </p:spPr>
        <p:txBody>
          <a:bodyPr wrap="square">
            <a:spAutoFit/>
          </a:bodyPr>
          <a:lstStyle/>
          <a:p>
            <a:pPr algn="r">
              <a:buNone/>
            </a:pPr>
            <a:r>
              <a:rPr lang="fr-FR" sz="1200" i="1" dirty="0">
                <a:solidFill>
                  <a:srgbClr val="000000"/>
                </a:solidFill>
                <a:effectLst/>
                <a:latin typeface="Helvetica" pitchFamily="2" charset="0"/>
              </a:rPr>
              <a:t>*B. Abi, R. </a:t>
            </a:r>
            <a:r>
              <a:rPr lang="fr-FR" sz="1200" i="1" dirty="0" err="1">
                <a:solidFill>
                  <a:srgbClr val="000000"/>
                </a:solidFill>
                <a:effectLst/>
                <a:latin typeface="Helvetica" pitchFamily="2" charset="0"/>
              </a:rPr>
              <a:t>Acciarri</a:t>
            </a:r>
            <a:r>
              <a:rPr lang="fr-FR" sz="1200" i="1" dirty="0">
                <a:solidFill>
                  <a:srgbClr val="000000"/>
                </a:solidFill>
                <a:effectLst/>
                <a:latin typeface="Helvetica" pitchFamily="2" charset="0"/>
              </a:rPr>
              <a:t>, M. A. </a:t>
            </a:r>
            <a:r>
              <a:rPr lang="fr-FR" sz="1200" i="1" dirty="0" err="1">
                <a:solidFill>
                  <a:srgbClr val="000000"/>
                </a:solidFill>
                <a:effectLst/>
                <a:latin typeface="Helvetica" pitchFamily="2" charset="0"/>
              </a:rPr>
              <a:t>Acero</a:t>
            </a:r>
            <a:r>
              <a:rPr lang="fr-FR" sz="1200" i="1" dirty="0">
                <a:solidFill>
                  <a:srgbClr val="000000"/>
                </a:solidFill>
                <a:latin typeface="Helvetica" pitchFamily="2" charset="0"/>
              </a:rPr>
              <a:t> </a:t>
            </a:r>
            <a:r>
              <a:rPr lang="fr-FR" sz="1200" i="1" dirty="0">
                <a:solidFill>
                  <a:srgbClr val="000000"/>
                </a:solidFill>
                <a:effectLst/>
                <a:latin typeface="Helvetica" pitchFamily="2" charset="0"/>
              </a:rPr>
              <a:t>et al., “Deep Underground </a:t>
            </a:r>
            <a:r>
              <a:rPr lang="fr-FR" sz="1200" i="1" dirty="0">
                <a:solidFill>
                  <a:srgbClr val="000000"/>
                </a:solidFill>
                <a:latin typeface="Helvetica" pitchFamily="2" charset="0"/>
              </a:rPr>
              <a:t>N</a:t>
            </a:r>
            <a:r>
              <a:rPr lang="fr-FR" sz="1200" i="1" dirty="0">
                <a:solidFill>
                  <a:srgbClr val="000000"/>
                </a:solidFill>
                <a:effectLst/>
                <a:latin typeface="Helvetica" pitchFamily="2" charset="0"/>
              </a:rPr>
              <a:t>eutrino </a:t>
            </a:r>
            <a:r>
              <a:rPr lang="fr-FR" sz="1200" i="1" dirty="0" err="1">
                <a:solidFill>
                  <a:srgbClr val="000000"/>
                </a:solidFill>
                <a:effectLst/>
                <a:latin typeface="Helvetica" pitchFamily="2" charset="0"/>
              </a:rPr>
              <a:t>Experiment</a:t>
            </a:r>
            <a:r>
              <a:rPr lang="fr-FR" sz="1200" i="1" dirty="0">
                <a:solidFill>
                  <a:srgbClr val="000000"/>
                </a:solidFill>
                <a:effectLst/>
                <a:latin typeface="Helvetica" pitchFamily="2" charset="0"/>
              </a:rPr>
              <a:t> (DUNE), </a:t>
            </a:r>
            <a:r>
              <a:rPr lang="fr-FR" sz="1200" i="1" dirty="0">
                <a:solidFill>
                  <a:srgbClr val="000000"/>
                </a:solidFill>
                <a:latin typeface="Helvetica" pitchFamily="2" charset="0"/>
              </a:rPr>
              <a:t>F</a:t>
            </a:r>
            <a:r>
              <a:rPr lang="fr-FR" sz="1200" i="1" dirty="0">
                <a:solidFill>
                  <a:srgbClr val="000000"/>
                </a:solidFill>
                <a:effectLst/>
                <a:latin typeface="Helvetica" pitchFamily="2" charset="0"/>
              </a:rPr>
              <a:t>ar </a:t>
            </a:r>
            <a:r>
              <a:rPr lang="fr-FR" sz="1200" i="1" dirty="0">
                <a:solidFill>
                  <a:srgbClr val="000000"/>
                </a:solidFill>
                <a:latin typeface="Helvetica" pitchFamily="2" charset="0"/>
              </a:rPr>
              <a:t>D</a:t>
            </a:r>
            <a:r>
              <a:rPr lang="fr-FR" sz="1200" i="1" dirty="0">
                <a:solidFill>
                  <a:srgbClr val="000000"/>
                </a:solidFill>
                <a:effectLst/>
                <a:latin typeface="Helvetica" pitchFamily="2" charset="0"/>
              </a:rPr>
              <a:t>etector</a:t>
            </a:r>
            <a:r>
              <a:rPr lang="fr-FR" sz="1200" i="1" dirty="0">
                <a:solidFill>
                  <a:srgbClr val="000000"/>
                </a:solidFill>
                <a:latin typeface="Helvetica" pitchFamily="2" charset="0"/>
              </a:rPr>
              <a:t> </a:t>
            </a:r>
            <a:r>
              <a:rPr lang="fr-FR" sz="1200" i="1" dirty="0" err="1">
                <a:solidFill>
                  <a:srgbClr val="000000"/>
                </a:solidFill>
                <a:latin typeface="Helvetica" pitchFamily="2" charset="0"/>
              </a:rPr>
              <a:t>T</a:t>
            </a:r>
            <a:r>
              <a:rPr lang="fr-FR" sz="1200" i="1" dirty="0" err="1">
                <a:solidFill>
                  <a:srgbClr val="000000"/>
                </a:solidFill>
                <a:effectLst/>
                <a:latin typeface="Helvetica" pitchFamily="2" charset="0"/>
              </a:rPr>
              <a:t>echnical</a:t>
            </a:r>
            <a:r>
              <a:rPr lang="fr-FR" sz="1200" i="1" dirty="0">
                <a:solidFill>
                  <a:srgbClr val="000000"/>
                </a:solidFill>
                <a:effectLst/>
                <a:latin typeface="Helvetica" pitchFamily="2" charset="0"/>
              </a:rPr>
              <a:t> </a:t>
            </a:r>
            <a:r>
              <a:rPr lang="fr-FR" sz="1200" i="1" dirty="0">
                <a:solidFill>
                  <a:srgbClr val="000000"/>
                </a:solidFill>
                <a:latin typeface="Helvetica" pitchFamily="2" charset="0"/>
              </a:rPr>
              <a:t>D</a:t>
            </a:r>
            <a:r>
              <a:rPr lang="fr-FR" sz="1200" i="1" dirty="0">
                <a:solidFill>
                  <a:srgbClr val="000000"/>
                </a:solidFill>
                <a:effectLst/>
                <a:latin typeface="Helvetica" pitchFamily="2" charset="0"/>
              </a:rPr>
              <a:t>esign </a:t>
            </a:r>
            <a:r>
              <a:rPr lang="fr-FR" sz="1200" i="1" dirty="0">
                <a:solidFill>
                  <a:srgbClr val="000000"/>
                </a:solidFill>
                <a:latin typeface="Helvetica" pitchFamily="2" charset="0"/>
              </a:rPr>
              <a:t>R</a:t>
            </a:r>
            <a:r>
              <a:rPr lang="fr-FR" sz="1200" i="1" dirty="0">
                <a:solidFill>
                  <a:srgbClr val="000000"/>
                </a:solidFill>
                <a:effectLst/>
                <a:latin typeface="Helvetica" pitchFamily="2" charset="0"/>
              </a:rPr>
              <a:t>eport, volume </a:t>
            </a:r>
            <a:r>
              <a:rPr lang="fr-FR" sz="1200" i="1" dirty="0">
                <a:solidFill>
                  <a:srgbClr val="000000"/>
                </a:solidFill>
                <a:latin typeface="Helvetica" pitchFamily="2" charset="0"/>
              </a:rPr>
              <a:t>II</a:t>
            </a:r>
            <a:r>
              <a:rPr lang="fr-FR" sz="1200" i="1" dirty="0">
                <a:solidFill>
                  <a:srgbClr val="000000"/>
                </a:solidFill>
                <a:effectLst/>
                <a:latin typeface="Helvetica" pitchFamily="2" charset="0"/>
              </a:rPr>
              <a:t> : Dune </a:t>
            </a:r>
            <a:r>
              <a:rPr lang="fr-FR" sz="1200" i="1" dirty="0" err="1">
                <a:solidFill>
                  <a:srgbClr val="000000"/>
                </a:solidFill>
                <a:effectLst/>
                <a:latin typeface="Helvetica" pitchFamily="2" charset="0"/>
              </a:rPr>
              <a:t>physics</a:t>
            </a:r>
            <a:r>
              <a:rPr lang="fr-FR" sz="1200" i="1" dirty="0">
                <a:solidFill>
                  <a:srgbClr val="000000"/>
                </a:solidFill>
                <a:effectLst/>
                <a:latin typeface="Helvetica" pitchFamily="2" charset="0"/>
              </a:rPr>
              <a:t>,” </a:t>
            </a:r>
            <a:r>
              <a:rPr lang="fr-FR" sz="1200" i="1" dirty="0" err="1">
                <a:solidFill>
                  <a:srgbClr val="000000"/>
                </a:solidFill>
                <a:effectLst/>
                <a:latin typeface="Helvetica" pitchFamily="2" charset="0"/>
              </a:rPr>
              <a:t>arXiv</a:t>
            </a:r>
            <a:r>
              <a:rPr lang="fr-FR" sz="1200" i="1" dirty="0">
                <a:solidFill>
                  <a:srgbClr val="000000"/>
                </a:solidFill>
                <a:effectLst/>
                <a:latin typeface="Helvetica" pitchFamily="2" charset="0"/>
              </a:rPr>
              <a:t> </a:t>
            </a:r>
            <a:r>
              <a:rPr lang="fr-FR" sz="1200" i="1" dirty="0" err="1">
                <a:solidFill>
                  <a:srgbClr val="000000"/>
                </a:solidFill>
                <a:effectLst/>
                <a:latin typeface="Helvetica" pitchFamily="2" charset="0"/>
              </a:rPr>
              <a:t>preprint</a:t>
            </a:r>
            <a:r>
              <a:rPr lang="fr-FR" sz="1200" i="1" dirty="0">
                <a:solidFill>
                  <a:srgbClr val="000000"/>
                </a:solidFill>
                <a:effectLst/>
                <a:latin typeface="Helvetica" pitchFamily="2" charset="0"/>
              </a:rPr>
              <a:t> </a:t>
            </a:r>
            <a:r>
              <a:rPr lang="fr-FR" sz="1200" i="1" dirty="0" err="1">
                <a:solidFill>
                  <a:srgbClr val="000000"/>
                </a:solidFill>
                <a:effectLst/>
                <a:latin typeface="Helvetica" pitchFamily="2" charset="0"/>
              </a:rPr>
              <a:t>arXiv</a:t>
            </a:r>
            <a:r>
              <a:rPr lang="fr-FR" sz="1200" i="1" dirty="0">
                <a:solidFill>
                  <a:srgbClr val="000000"/>
                </a:solidFill>
                <a:effectLst/>
                <a:latin typeface="Helvetica" pitchFamily="2" charset="0"/>
              </a:rPr>
              <a:t> :2002.03005, 2020</a:t>
            </a:r>
          </a:p>
        </p:txBody>
      </p:sp>
      <p:pic>
        <p:nvPicPr>
          <p:cNvPr id="8" name="Image 7">
            <a:extLst>
              <a:ext uri="{FF2B5EF4-FFF2-40B4-BE49-F238E27FC236}">
                <a16:creationId xmlns:a16="http://schemas.microsoft.com/office/drawing/2014/main" id="{6EA18C5C-4D30-1EE5-6CFD-DF20EB46CB01}"/>
              </a:ext>
            </a:extLst>
          </p:cNvPr>
          <p:cNvPicPr>
            <a:picLocks noChangeAspect="1"/>
          </p:cNvPicPr>
          <p:nvPr/>
        </p:nvPicPr>
        <p:blipFill>
          <a:blip r:embed="rId2"/>
          <a:stretch>
            <a:fillRect/>
          </a:stretch>
        </p:blipFill>
        <p:spPr>
          <a:xfrm rot="5400000">
            <a:off x="7378095" y="-571176"/>
            <a:ext cx="2769810" cy="6858000"/>
          </a:xfrm>
          <a:prstGeom prst="rect">
            <a:avLst/>
          </a:prstGeom>
        </p:spPr>
      </p:pic>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BE1933ED-3F0B-030F-945E-5184AFC8EBDF}"/>
                  </a:ext>
                </a:extLst>
              </p:cNvPr>
              <p:cNvSpPr txBox="1"/>
              <p:nvPr/>
            </p:nvSpPr>
            <p:spPr>
              <a:xfrm>
                <a:off x="3337259" y="2234741"/>
                <a:ext cx="2138406" cy="57676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𝑆</m:t>
                      </m:r>
                      <m:d>
                        <m:dPr>
                          <m:ctrlPr>
                            <a:rPr lang="fr-FR" b="0" i="1" smtClean="0">
                              <a:latin typeface="Cambria Math" panose="02040503050406030204" pitchFamily="18" charset="0"/>
                            </a:rPr>
                          </m:ctrlPr>
                        </m:dPr>
                        <m:e>
                          <m:r>
                            <a:rPr lang="fr-FR" b="0" i="1" smtClean="0">
                              <a:latin typeface="Cambria Math" panose="02040503050406030204" pitchFamily="18" charset="0"/>
                            </a:rPr>
                            <m:t>𝜔</m:t>
                          </m:r>
                        </m:e>
                      </m:d>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𝑀</m:t>
                          </m:r>
                          <m:d>
                            <m:dPr>
                              <m:ctrlPr>
                                <a:rPr lang="fr-FR" b="0" i="1" smtClean="0">
                                  <a:latin typeface="Cambria Math" panose="02040503050406030204" pitchFamily="18" charset="0"/>
                                </a:rPr>
                              </m:ctrlPr>
                            </m:dPr>
                            <m:e>
                              <m:r>
                                <a:rPr lang="fr-FR" b="0" i="1" smtClean="0">
                                  <a:latin typeface="Cambria Math" panose="02040503050406030204" pitchFamily="18" charset="0"/>
                                </a:rPr>
                                <m:t>𝜔</m:t>
                              </m:r>
                            </m:e>
                          </m:d>
                        </m:num>
                        <m:den>
                          <m:r>
                            <a:rPr lang="fr-FR" b="0" i="1" smtClean="0">
                              <a:latin typeface="Cambria Math" panose="02040503050406030204" pitchFamily="18" charset="0"/>
                            </a:rPr>
                            <m:t>𝑅</m:t>
                          </m:r>
                          <m:d>
                            <m:dPr>
                              <m:ctrlPr>
                                <a:rPr lang="fr-FR" b="0" i="1" smtClean="0">
                                  <a:latin typeface="Cambria Math" panose="02040503050406030204" pitchFamily="18" charset="0"/>
                                </a:rPr>
                              </m:ctrlPr>
                            </m:dPr>
                            <m:e>
                              <m:r>
                                <a:rPr lang="fr-FR" b="0" i="1" smtClean="0">
                                  <a:latin typeface="Cambria Math" panose="02040503050406030204" pitchFamily="18" charset="0"/>
                                </a:rPr>
                                <m:t>𝜔</m:t>
                              </m:r>
                            </m:e>
                          </m:d>
                        </m:den>
                      </m:f>
                      <m:r>
                        <a:rPr lang="fr-FR" b="0" i="1" smtClean="0">
                          <a:latin typeface="Cambria Math" panose="02040503050406030204" pitchFamily="18" charset="0"/>
                        </a:rPr>
                        <m:t>×</m:t>
                      </m:r>
                      <m:r>
                        <a:rPr lang="fr-FR" b="0" i="1" smtClean="0">
                          <a:latin typeface="Cambria Math" panose="02040503050406030204" pitchFamily="18" charset="0"/>
                        </a:rPr>
                        <m:t>𝐹</m:t>
                      </m:r>
                      <m:d>
                        <m:dPr>
                          <m:ctrlPr>
                            <a:rPr lang="fr-FR" b="0" i="1" smtClean="0">
                              <a:latin typeface="Cambria Math" panose="02040503050406030204" pitchFamily="18" charset="0"/>
                            </a:rPr>
                          </m:ctrlPr>
                        </m:dPr>
                        <m:e>
                          <m:r>
                            <a:rPr lang="fr-FR" b="0" i="1" smtClean="0">
                              <a:latin typeface="Cambria Math" panose="02040503050406030204" pitchFamily="18" charset="0"/>
                            </a:rPr>
                            <m:t>𝜔</m:t>
                          </m:r>
                        </m:e>
                      </m:d>
                    </m:oMath>
                  </m:oMathPara>
                </a14:m>
                <a:endParaRPr lang="fr-FR" dirty="0"/>
              </a:p>
            </p:txBody>
          </p:sp>
        </mc:Choice>
        <mc:Fallback>
          <p:sp>
            <p:nvSpPr>
              <p:cNvPr id="9" name="ZoneTexte 8">
                <a:extLst>
                  <a:ext uri="{FF2B5EF4-FFF2-40B4-BE49-F238E27FC236}">
                    <a16:creationId xmlns:a16="http://schemas.microsoft.com/office/drawing/2014/main" id="{BE1933ED-3F0B-030F-945E-5184AFC8EBDF}"/>
                  </a:ext>
                </a:extLst>
              </p:cNvPr>
              <p:cNvSpPr txBox="1">
                <a:spLocks noRot="1" noChangeAspect="1" noMove="1" noResize="1" noEditPoints="1" noAdjustHandles="1" noChangeArrowheads="1" noChangeShapeType="1" noTextEdit="1"/>
              </p:cNvSpPr>
              <p:nvPr/>
            </p:nvSpPr>
            <p:spPr>
              <a:xfrm>
                <a:off x="3337259" y="2234741"/>
                <a:ext cx="2138406" cy="576761"/>
              </a:xfrm>
              <a:prstGeom prst="rect">
                <a:avLst/>
              </a:prstGeom>
              <a:blipFill>
                <a:blip r:embed="rId3"/>
                <a:stretch>
                  <a:fillRect l="-1765" b="-6522"/>
                </a:stretch>
              </a:blipFill>
            </p:spPr>
            <p:txBody>
              <a:bodyPr/>
              <a:lstStyle/>
              <a:p>
                <a:r>
                  <a:rPr lang="fr-FR">
                    <a:noFill/>
                  </a:rPr>
                  <a:t> </a:t>
                </a:r>
              </a:p>
            </p:txBody>
          </p:sp>
        </mc:Fallback>
      </mc:AlternateContent>
      <p:sp>
        <p:nvSpPr>
          <p:cNvPr id="10" name="ZoneTexte 9">
            <a:extLst>
              <a:ext uri="{FF2B5EF4-FFF2-40B4-BE49-F238E27FC236}">
                <a16:creationId xmlns:a16="http://schemas.microsoft.com/office/drawing/2014/main" id="{74268850-E86E-5E3B-31FA-DB0A039586ED}"/>
              </a:ext>
            </a:extLst>
          </p:cNvPr>
          <p:cNvSpPr txBox="1"/>
          <p:nvPr/>
        </p:nvSpPr>
        <p:spPr>
          <a:xfrm>
            <a:off x="99848" y="2361794"/>
            <a:ext cx="3379076" cy="369332"/>
          </a:xfrm>
          <a:prstGeom prst="rect">
            <a:avLst/>
          </a:prstGeom>
          <a:noFill/>
        </p:spPr>
        <p:txBody>
          <a:bodyPr wrap="square" rtlCol="0">
            <a:spAutoFit/>
          </a:bodyPr>
          <a:lstStyle/>
          <a:p>
            <a:pPr marL="285750" indent="-285750">
              <a:buFont typeface="Wingdings" pitchFamily="2" charset="2"/>
              <a:buChar char="Ø"/>
            </a:pPr>
            <a:r>
              <a:rPr lang="fr-FR" dirty="0" err="1"/>
              <a:t>Using</a:t>
            </a:r>
            <a:r>
              <a:rPr lang="fr-FR" dirty="0"/>
              <a:t> </a:t>
            </a:r>
            <a:r>
              <a:rPr lang="fr-FR" dirty="0" err="1"/>
              <a:t>Fourier’s</a:t>
            </a:r>
            <a:r>
              <a:rPr lang="fr-FR" dirty="0"/>
              <a:t> </a:t>
            </a:r>
            <a:r>
              <a:rPr lang="fr-FR" dirty="0" err="1"/>
              <a:t>transform</a:t>
            </a:r>
            <a:r>
              <a:rPr lang="fr-FR" dirty="0"/>
              <a:t>:</a:t>
            </a:r>
          </a:p>
        </p:txBody>
      </p:sp>
      <p:sp>
        <p:nvSpPr>
          <p:cNvPr id="11" name="ZoneTexte 10">
            <a:extLst>
              <a:ext uri="{FF2B5EF4-FFF2-40B4-BE49-F238E27FC236}">
                <a16:creationId xmlns:a16="http://schemas.microsoft.com/office/drawing/2014/main" id="{5BCD3407-C7F0-60BC-AD3A-16A6BF4CC5F4}"/>
              </a:ext>
            </a:extLst>
          </p:cNvPr>
          <p:cNvSpPr txBox="1"/>
          <p:nvPr/>
        </p:nvSpPr>
        <p:spPr>
          <a:xfrm>
            <a:off x="140336" y="3169452"/>
            <a:ext cx="5799307" cy="369332"/>
          </a:xfrm>
          <a:prstGeom prst="rect">
            <a:avLst/>
          </a:prstGeom>
          <a:noFill/>
        </p:spPr>
        <p:txBody>
          <a:bodyPr wrap="square" rtlCol="0">
            <a:spAutoFit/>
          </a:bodyPr>
          <a:lstStyle/>
          <a:p>
            <a:pPr marL="285750" indent="-285750">
              <a:buFont typeface="Wingdings" pitchFamily="2" charset="2"/>
              <a:buChar char="Ø"/>
            </a:pPr>
            <a:r>
              <a:rPr lang="fr-FR" dirty="0"/>
              <a:t>Use to </a:t>
            </a:r>
            <a:r>
              <a:rPr lang="fr-FR" dirty="0" err="1"/>
              <a:t>perfom</a:t>
            </a:r>
            <a:r>
              <a:rPr lang="fr-FR" dirty="0"/>
              <a:t> the </a:t>
            </a:r>
            <a:r>
              <a:rPr lang="fr-FR" dirty="0" err="1"/>
              <a:t>reconstructed</a:t>
            </a:r>
            <a:r>
              <a:rPr lang="fr-FR" dirty="0"/>
              <a:t> hits</a:t>
            </a:r>
          </a:p>
        </p:txBody>
      </p:sp>
      <p:sp>
        <p:nvSpPr>
          <p:cNvPr id="14" name="ZoneTexte 13">
            <a:extLst>
              <a:ext uri="{FF2B5EF4-FFF2-40B4-BE49-F238E27FC236}">
                <a16:creationId xmlns:a16="http://schemas.microsoft.com/office/drawing/2014/main" id="{7414D422-A8AA-838E-DB42-CB2F99B38976}"/>
              </a:ext>
            </a:extLst>
          </p:cNvPr>
          <p:cNvSpPr txBox="1"/>
          <p:nvPr/>
        </p:nvSpPr>
        <p:spPr>
          <a:xfrm>
            <a:off x="140336" y="3873396"/>
            <a:ext cx="5193664" cy="646331"/>
          </a:xfrm>
          <a:prstGeom prst="rect">
            <a:avLst/>
          </a:prstGeom>
          <a:noFill/>
        </p:spPr>
        <p:txBody>
          <a:bodyPr wrap="square" rtlCol="0">
            <a:spAutoFit/>
          </a:bodyPr>
          <a:lstStyle/>
          <a:p>
            <a:pPr marL="342900" indent="-342900">
              <a:buFont typeface="Wingdings" pitchFamily="2" charset="2"/>
              <a:buChar char="Ø"/>
            </a:pPr>
            <a:r>
              <a:rPr lang="fr-FR" dirty="0"/>
              <a:t>The </a:t>
            </a:r>
            <a:r>
              <a:rPr lang="fr-FR" dirty="0" err="1"/>
              <a:t>raw</a:t>
            </a:r>
            <a:r>
              <a:rPr lang="fr-FR" dirty="0"/>
              <a:t> signal </a:t>
            </a:r>
            <a:r>
              <a:rPr lang="fr-FR" dirty="0" err="1"/>
              <a:t>shape</a:t>
            </a:r>
            <a:r>
              <a:rPr lang="fr-FR" dirty="0"/>
              <a:t> </a:t>
            </a:r>
            <a:r>
              <a:rPr lang="fr-FR" dirty="0" err="1"/>
              <a:t>is</a:t>
            </a:r>
            <a:r>
              <a:rPr lang="fr-FR" dirty="0"/>
              <a:t> </a:t>
            </a:r>
            <a:r>
              <a:rPr lang="fr-FR" dirty="0" err="1"/>
              <a:t>lost</a:t>
            </a:r>
            <a:r>
              <a:rPr lang="fr-FR" dirty="0"/>
              <a:t>, </a:t>
            </a:r>
            <a:r>
              <a:rPr lang="fr-FR" dirty="0" err="1"/>
              <a:t>together</a:t>
            </a:r>
            <a:r>
              <a:rPr lang="fr-FR" dirty="0"/>
              <a:t> </a:t>
            </a:r>
            <a:r>
              <a:rPr lang="fr-FR" dirty="0" err="1"/>
              <a:t>with</a:t>
            </a:r>
            <a:r>
              <a:rPr lang="fr-FR" dirty="0"/>
              <a:t> the information </a:t>
            </a:r>
            <a:r>
              <a:rPr lang="fr-FR" dirty="0" err="1"/>
              <a:t>it</a:t>
            </a:r>
            <a:r>
              <a:rPr lang="fr-FR" dirty="0"/>
              <a:t> carries</a:t>
            </a:r>
          </a:p>
        </p:txBody>
      </p:sp>
      <p:sp>
        <p:nvSpPr>
          <p:cNvPr id="18" name="ZoneTexte 17">
            <a:extLst>
              <a:ext uri="{FF2B5EF4-FFF2-40B4-BE49-F238E27FC236}">
                <a16:creationId xmlns:a16="http://schemas.microsoft.com/office/drawing/2014/main" id="{62366BB8-B9BF-4517-9A6E-D8A7AD410FA1}"/>
              </a:ext>
            </a:extLst>
          </p:cNvPr>
          <p:cNvSpPr txBox="1"/>
          <p:nvPr/>
        </p:nvSpPr>
        <p:spPr>
          <a:xfrm>
            <a:off x="4478" y="5569930"/>
            <a:ext cx="11882722" cy="369332"/>
          </a:xfrm>
          <a:prstGeom prst="rect">
            <a:avLst/>
          </a:prstGeom>
          <a:noFill/>
        </p:spPr>
        <p:txBody>
          <a:bodyPr wrap="square" rtlCol="0">
            <a:spAutoFit/>
          </a:bodyPr>
          <a:lstStyle/>
          <a:p>
            <a:pPr marL="285750" indent="-285750">
              <a:buFont typeface="Arial" panose="020B0604020202020204" pitchFamily="34" charset="0"/>
              <a:buChar char="•"/>
            </a:pPr>
            <a:r>
              <a:rPr lang="fr-FR" dirty="0"/>
              <a:t>The </a:t>
            </a:r>
            <a:r>
              <a:rPr lang="fr-FR" dirty="0" err="1"/>
              <a:t>hypothesis</a:t>
            </a:r>
            <a:r>
              <a:rPr lang="fr-FR" dirty="0"/>
              <a:t>: </a:t>
            </a:r>
            <a:r>
              <a:rPr lang="fr-FR" b="1" dirty="0" err="1"/>
              <a:t>is</a:t>
            </a:r>
            <a:r>
              <a:rPr lang="fr-FR" b="1" dirty="0"/>
              <a:t> </a:t>
            </a:r>
            <a:r>
              <a:rPr lang="fr-FR" b="1" dirty="0" err="1"/>
              <a:t>it</a:t>
            </a:r>
            <a:r>
              <a:rPr lang="fr-FR" b="1" dirty="0"/>
              <a:t> possible to </a:t>
            </a:r>
            <a:r>
              <a:rPr lang="fr-FR" b="1" dirty="0" err="1"/>
              <a:t>improve</a:t>
            </a:r>
            <a:r>
              <a:rPr lang="fr-FR" b="1" dirty="0"/>
              <a:t> the hits reconstruction </a:t>
            </a:r>
            <a:r>
              <a:rPr lang="fr-FR" b="1" dirty="0" err="1"/>
              <a:t>using</a:t>
            </a:r>
            <a:r>
              <a:rPr lang="fr-FR" b="1" dirty="0"/>
              <a:t> the signal </a:t>
            </a:r>
            <a:r>
              <a:rPr lang="fr-FR" b="1" dirty="0" err="1"/>
              <a:t>shape</a:t>
            </a:r>
            <a:r>
              <a:rPr lang="fr-FR" b="1" dirty="0"/>
              <a:t> on </a:t>
            </a:r>
            <a:r>
              <a:rPr lang="fr-FR" b="1" dirty="0" err="1"/>
              <a:t>each</a:t>
            </a:r>
            <a:r>
              <a:rPr lang="fr-FR" b="1" dirty="0"/>
              <a:t> </a:t>
            </a:r>
            <a:r>
              <a:rPr lang="fr-FR" b="1" dirty="0" err="1"/>
              <a:t>view</a:t>
            </a:r>
            <a:r>
              <a:rPr lang="fr-FR" b="1" dirty="0"/>
              <a:t> ? </a:t>
            </a:r>
          </a:p>
        </p:txBody>
      </p:sp>
      <p:sp>
        <p:nvSpPr>
          <p:cNvPr id="20" name="ZoneTexte 19">
            <a:extLst>
              <a:ext uri="{FF2B5EF4-FFF2-40B4-BE49-F238E27FC236}">
                <a16:creationId xmlns:a16="http://schemas.microsoft.com/office/drawing/2014/main" id="{75859C4F-4118-B195-2952-A9DFAF7EA4DF}"/>
              </a:ext>
            </a:extLst>
          </p:cNvPr>
          <p:cNvSpPr txBox="1"/>
          <p:nvPr/>
        </p:nvSpPr>
        <p:spPr>
          <a:xfrm>
            <a:off x="-2852" y="6192922"/>
            <a:ext cx="9343696" cy="369332"/>
          </a:xfrm>
          <a:prstGeom prst="rect">
            <a:avLst/>
          </a:prstGeom>
          <a:noFill/>
        </p:spPr>
        <p:txBody>
          <a:bodyPr wrap="square" rtlCol="0">
            <a:spAutoFit/>
          </a:bodyPr>
          <a:lstStyle/>
          <a:p>
            <a:pPr marL="285750" indent="-285750">
              <a:buFont typeface="Arial" panose="020B0604020202020204" pitchFamily="34" charset="0"/>
              <a:buChar char="•"/>
            </a:pPr>
            <a:r>
              <a:rPr lang="fr-FR" dirty="0" err="1"/>
              <a:t>Extend</a:t>
            </a:r>
            <a:r>
              <a:rPr lang="fr-FR" dirty="0"/>
              <a:t> the simulation to a large drift volume</a:t>
            </a:r>
          </a:p>
        </p:txBody>
      </p:sp>
      <p:sp>
        <p:nvSpPr>
          <p:cNvPr id="21" name="Espace réservé du numéro de diapositive 20">
            <a:extLst>
              <a:ext uri="{FF2B5EF4-FFF2-40B4-BE49-F238E27FC236}">
                <a16:creationId xmlns:a16="http://schemas.microsoft.com/office/drawing/2014/main" id="{0D4F9A31-F222-2644-C424-985167B296DA}"/>
              </a:ext>
            </a:extLst>
          </p:cNvPr>
          <p:cNvSpPr>
            <a:spLocks noGrp="1"/>
          </p:cNvSpPr>
          <p:nvPr>
            <p:ph type="sldNum" sz="quarter" idx="12"/>
          </p:nvPr>
        </p:nvSpPr>
        <p:spPr/>
        <p:txBody>
          <a:bodyPr/>
          <a:lstStyle/>
          <a:p>
            <a:fld id="{F09B7D2E-CA7C-224C-9494-E7C0AF53678B}" type="slidenum">
              <a:rPr lang="fr-FR" smtClean="0"/>
              <a:t>15</a:t>
            </a:fld>
            <a:endParaRPr lang="fr-FR"/>
          </a:p>
        </p:txBody>
      </p:sp>
    </p:spTree>
    <p:extLst>
      <p:ext uri="{BB962C8B-B14F-4D97-AF65-F5344CB8AC3E}">
        <p14:creationId xmlns:p14="http://schemas.microsoft.com/office/powerpoint/2010/main" val="45810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53E3CC-BCB5-54D9-92C9-5CEDC0D7632C}"/>
              </a:ext>
            </a:extLst>
          </p:cNvPr>
          <p:cNvSpPr>
            <a:spLocks noGrp="1"/>
          </p:cNvSpPr>
          <p:nvPr>
            <p:ph type="title"/>
          </p:nvPr>
        </p:nvSpPr>
        <p:spPr>
          <a:xfrm>
            <a:off x="308501" y="102724"/>
            <a:ext cx="10832464" cy="653460"/>
          </a:xfrm>
        </p:spPr>
        <p:txBody>
          <a:bodyPr>
            <a:noAutofit/>
          </a:bodyPr>
          <a:lstStyle/>
          <a:p>
            <a:pPr>
              <a:tabLst>
                <a:tab pos="3325813" algn="l"/>
              </a:tabLst>
            </a:pPr>
            <a:r>
              <a:rPr lang="fr-FR" sz="3600" dirty="0"/>
              <a:t>Diffusion </a:t>
            </a:r>
            <a:r>
              <a:rPr lang="fr-FR" sz="3600" dirty="0" err="1"/>
              <a:t>effect</a:t>
            </a:r>
            <a:r>
              <a:rPr lang="fr-FR" sz="3600" dirty="0"/>
              <a:t> for a single hit at large volume</a:t>
            </a:r>
          </a:p>
        </p:txBody>
      </p:sp>
      <p:pic>
        <p:nvPicPr>
          <p:cNvPr id="5" name="Image 4">
            <a:extLst>
              <a:ext uri="{FF2B5EF4-FFF2-40B4-BE49-F238E27FC236}">
                <a16:creationId xmlns:a16="http://schemas.microsoft.com/office/drawing/2014/main" id="{A2B89DE4-E880-280F-3E8C-F775E557A526}"/>
              </a:ext>
            </a:extLst>
          </p:cNvPr>
          <p:cNvPicPr>
            <a:picLocks noChangeAspect="1"/>
          </p:cNvPicPr>
          <p:nvPr/>
        </p:nvPicPr>
        <p:blipFill>
          <a:blip r:embed="rId2"/>
          <a:srcRect l="6505" r="9510" b="1460"/>
          <a:stretch>
            <a:fillRect/>
          </a:stretch>
        </p:blipFill>
        <p:spPr>
          <a:xfrm>
            <a:off x="4818037" y="1604337"/>
            <a:ext cx="7373963" cy="3090041"/>
          </a:xfrm>
          <a:prstGeom prst="rect">
            <a:avLst/>
          </a:prstGeom>
        </p:spPr>
      </p:pic>
      <p:pic>
        <p:nvPicPr>
          <p:cNvPr id="7" name="Image 6">
            <a:extLst>
              <a:ext uri="{FF2B5EF4-FFF2-40B4-BE49-F238E27FC236}">
                <a16:creationId xmlns:a16="http://schemas.microsoft.com/office/drawing/2014/main" id="{5F743357-A8F7-2649-2862-749C5B62D7DF}"/>
              </a:ext>
            </a:extLst>
          </p:cNvPr>
          <p:cNvPicPr>
            <a:picLocks noChangeAspect="1"/>
          </p:cNvPicPr>
          <p:nvPr/>
        </p:nvPicPr>
        <p:blipFill>
          <a:blip r:embed="rId3"/>
          <a:stretch>
            <a:fillRect/>
          </a:stretch>
        </p:blipFill>
        <p:spPr>
          <a:xfrm>
            <a:off x="72616" y="1850875"/>
            <a:ext cx="4745421" cy="3163614"/>
          </a:xfrm>
          <a:prstGeom prst="rect">
            <a:avLst/>
          </a:prstGeom>
        </p:spPr>
      </p:pic>
      <p:sp>
        <p:nvSpPr>
          <p:cNvPr id="9" name="ZoneTexte 8">
            <a:extLst>
              <a:ext uri="{FF2B5EF4-FFF2-40B4-BE49-F238E27FC236}">
                <a16:creationId xmlns:a16="http://schemas.microsoft.com/office/drawing/2014/main" id="{94948B34-7B67-8A81-E9C0-AD9F5BB074FF}"/>
              </a:ext>
            </a:extLst>
          </p:cNvPr>
          <p:cNvSpPr txBox="1"/>
          <p:nvPr/>
        </p:nvSpPr>
        <p:spPr>
          <a:xfrm>
            <a:off x="308501" y="862860"/>
            <a:ext cx="10110951" cy="369332"/>
          </a:xfrm>
          <a:prstGeom prst="rect">
            <a:avLst/>
          </a:prstGeom>
          <a:noFill/>
        </p:spPr>
        <p:txBody>
          <a:bodyPr wrap="square" rtlCol="0">
            <a:spAutoFit/>
          </a:bodyPr>
          <a:lstStyle/>
          <a:p>
            <a:pPr marL="285750" indent="-285750">
              <a:buFont typeface="Arial" panose="020B0604020202020204" pitchFamily="34" charset="0"/>
              <a:buChar char="•"/>
            </a:pPr>
            <a:r>
              <a:rPr lang="fr-FR" dirty="0"/>
              <a:t>Drift of a point-like </a:t>
            </a:r>
            <a:r>
              <a:rPr lang="fr-FR" dirty="0" err="1"/>
              <a:t>event</a:t>
            </a:r>
            <a:r>
              <a:rPr lang="fr-FR" dirty="0"/>
              <a:t> </a:t>
            </a:r>
            <a:r>
              <a:rPr lang="fr-FR" dirty="0" err="1"/>
              <a:t>across</a:t>
            </a:r>
            <a:r>
              <a:rPr lang="fr-FR" dirty="0"/>
              <a:t> 6 m, </a:t>
            </a:r>
            <a:r>
              <a:rPr lang="fr-FR" dirty="0" err="1"/>
              <a:t>with</a:t>
            </a:r>
            <a:r>
              <a:rPr lang="fr-FR" dirty="0"/>
              <a:t> an active area </a:t>
            </a:r>
            <a:r>
              <a:rPr lang="fr-FR" dirty="0" err="1"/>
              <a:t>matching</a:t>
            </a:r>
            <a:r>
              <a:rPr lang="fr-FR" dirty="0"/>
              <a:t> the CRP surface</a:t>
            </a:r>
          </a:p>
        </p:txBody>
      </p:sp>
      <p:sp>
        <p:nvSpPr>
          <p:cNvPr id="12" name="ZoneTexte 11">
            <a:extLst>
              <a:ext uri="{FF2B5EF4-FFF2-40B4-BE49-F238E27FC236}">
                <a16:creationId xmlns:a16="http://schemas.microsoft.com/office/drawing/2014/main" id="{8FDD178D-5D8D-A44D-518F-BE8C5FF3F54E}"/>
              </a:ext>
            </a:extLst>
          </p:cNvPr>
          <p:cNvSpPr txBox="1"/>
          <p:nvPr/>
        </p:nvSpPr>
        <p:spPr>
          <a:xfrm>
            <a:off x="308501" y="5536469"/>
            <a:ext cx="4873099" cy="369332"/>
          </a:xfrm>
          <a:prstGeom prst="rect">
            <a:avLst/>
          </a:prstGeom>
          <a:noFill/>
        </p:spPr>
        <p:txBody>
          <a:bodyPr wrap="square" rtlCol="0">
            <a:spAutoFit/>
          </a:bodyPr>
          <a:lstStyle/>
          <a:p>
            <a:pPr marL="285750" indent="-285750">
              <a:buFont typeface="Wingdings" pitchFamily="2" charset="2"/>
              <a:buChar char="Ø"/>
            </a:pPr>
            <a:r>
              <a:rPr lang="fr-FR" dirty="0" err="1"/>
              <a:t>Relatively</a:t>
            </a:r>
            <a:r>
              <a:rPr lang="fr-FR" dirty="0"/>
              <a:t> </a:t>
            </a:r>
            <a:r>
              <a:rPr lang="fr-FR" dirty="0" err="1"/>
              <a:t>weak</a:t>
            </a:r>
            <a:r>
              <a:rPr lang="fr-FR" dirty="0"/>
              <a:t> diffusion </a:t>
            </a:r>
            <a:r>
              <a:rPr lang="fr-FR" dirty="0" err="1"/>
              <a:t>effect</a:t>
            </a:r>
            <a:r>
              <a:rPr lang="fr-FR" dirty="0"/>
              <a:t>: </a:t>
            </a:r>
          </a:p>
        </p:txBody>
      </p:sp>
      <mc:AlternateContent xmlns:mc="http://schemas.openxmlformats.org/markup-compatibility/2006">
        <mc:Choice xmlns:a14="http://schemas.microsoft.com/office/drawing/2010/main" Requires="a14">
          <p:sp>
            <p:nvSpPr>
              <p:cNvPr id="13" name="ZoneTexte 12">
                <a:extLst>
                  <a:ext uri="{FF2B5EF4-FFF2-40B4-BE49-F238E27FC236}">
                    <a16:creationId xmlns:a16="http://schemas.microsoft.com/office/drawing/2014/main" id="{A96E39A4-C9DA-3884-77E9-DB807FB0D094}"/>
                  </a:ext>
                </a:extLst>
              </p:cNvPr>
              <p:cNvSpPr txBox="1"/>
              <p:nvPr/>
            </p:nvSpPr>
            <p:spPr>
              <a:xfrm>
                <a:off x="4748900" y="5330387"/>
                <a:ext cx="5314275"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𝐿</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𝑑</m:t>
                          </m:r>
                        </m:sub>
                      </m:sSub>
                      <m:r>
                        <a:rPr lang="fr-FR" b="0" i="1" smtClean="0">
                          <a:latin typeface="Cambria Math" panose="02040503050406030204" pitchFamily="18" charset="0"/>
                        </a:rPr>
                        <m:t>= 6 </m:t>
                      </m:r>
                      <m:r>
                        <m:rPr>
                          <m:sty m:val="p"/>
                        </m:rPr>
                        <a:rPr lang="fr-FR" b="0" i="1" smtClean="0">
                          <a:latin typeface="Cambria Math" panose="02040503050406030204" pitchFamily="18" charset="0"/>
                        </a:rPr>
                        <m:t>m</m:t>
                      </m:r>
                      <m:r>
                        <a:rPr lang="fr-FR" b="0" i="1" smtClean="0">
                          <a:latin typeface="Cambria Math" panose="02040503050406030204" pitchFamily="18" charset="0"/>
                        </a:rPr>
                        <m:t>)=2.42 </m:t>
                      </m:r>
                      <m:r>
                        <m:rPr>
                          <m:sty m:val="p"/>
                        </m:rPr>
                        <a:rPr lang="fr-FR" b="0" i="1" smtClean="0">
                          <a:latin typeface="Cambria Math" panose="02040503050406030204" pitchFamily="18" charset="0"/>
                        </a:rPr>
                        <m:t>mm</m:t>
                      </m:r>
                      <m:r>
                        <a:rPr lang="fr-FR" b="0" i="1" smtClean="0">
                          <a:latin typeface="Cambria Math" panose="02040503050406030204" pitchFamily="18" charset="0"/>
                        </a:rPr>
                        <m:t> ⟺ </m:t>
                      </m:r>
                      <m:r>
                        <m:rPr>
                          <m:sty m:val="p"/>
                        </m:rPr>
                        <a:rPr lang="fr-FR" b="0" i="1" smtClean="0">
                          <a:latin typeface="Cambria Math" panose="02040503050406030204" pitchFamily="18" charset="0"/>
                          <a:ea typeface="Cambria Math" panose="02040503050406030204" pitchFamily="18" charset="0"/>
                        </a:rPr>
                        <m:t>time</m:t>
                      </m:r>
                      <m:r>
                        <a:rPr lang="fr-FR" b="0" i="1" smtClean="0">
                          <a:latin typeface="Cambria Math" panose="02040503050406030204" pitchFamily="18" charset="0"/>
                          <a:ea typeface="Cambria Math" panose="02040503050406030204" pitchFamily="18" charset="0"/>
                        </a:rPr>
                        <m:t> </m:t>
                      </m:r>
                      <m:r>
                        <m:rPr>
                          <m:sty m:val="p"/>
                        </m:rPr>
                        <a:rPr lang="fr-FR" b="0" i="1" smtClean="0">
                          <a:latin typeface="Cambria Math" panose="02040503050406030204" pitchFamily="18" charset="0"/>
                          <a:ea typeface="Cambria Math" panose="02040503050406030204" pitchFamily="18" charset="0"/>
                        </a:rPr>
                        <m:t>window</m:t>
                      </m:r>
                      <m:r>
                        <a:rPr lang="fr-FR" b="0" i="1" smtClean="0">
                          <a:latin typeface="Cambria Math" panose="02040503050406030204" pitchFamily="18" charset="0"/>
                          <a:ea typeface="Cambria Math" panose="02040503050406030204" pitchFamily="18" charset="0"/>
                        </a:rPr>
                        <m:t>: 6 </m:t>
                      </m:r>
                      <m:r>
                        <m:rPr>
                          <m:sty m:val="p"/>
                        </m:rPr>
                        <a:rPr lang="fr-FR" b="0" i="1" smtClean="0">
                          <a:latin typeface="Cambria Math" panose="02040503050406030204" pitchFamily="18" charset="0"/>
                          <a:ea typeface="Cambria Math" panose="02040503050406030204" pitchFamily="18" charset="0"/>
                        </a:rPr>
                        <m:t>ticks</m:t>
                      </m:r>
                    </m:oMath>
                  </m:oMathPara>
                </a14:m>
                <a:endParaRPr lang="fr-FR" dirty="0"/>
              </a:p>
            </p:txBody>
          </p:sp>
        </mc:Choice>
        <mc:Fallback>
          <p:sp>
            <p:nvSpPr>
              <p:cNvPr id="13" name="ZoneTexte 12">
                <a:extLst>
                  <a:ext uri="{FF2B5EF4-FFF2-40B4-BE49-F238E27FC236}">
                    <a16:creationId xmlns:a16="http://schemas.microsoft.com/office/drawing/2014/main" id="{A96E39A4-C9DA-3884-77E9-DB807FB0D094}"/>
                  </a:ext>
                </a:extLst>
              </p:cNvPr>
              <p:cNvSpPr txBox="1">
                <a:spLocks noRot="1" noChangeAspect="1" noMove="1" noResize="1" noEditPoints="1" noAdjustHandles="1" noChangeArrowheads="1" noChangeShapeType="1" noTextEdit="1"/>
              </p:cNvSpPr>
              <p:nvPr/>
            </p:nvSpPr>
            <p:spPr>
              <a:xfrm>
                <a:off x="4748900" y="5330387"/>
                <a:ext cx="5314275" cy="276999"/>
              </a:xfrm>
              <a:prstGeom prst="rect">
                <a:avLst/>
              </a:prstGeom>
              <a:blipFill>
                <a:blip r:embed="rId4"/>
                <a:stretch>
                  <a:fillRect b="-39130"/>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4" name="ZoneTexte 13">
                <a:extLst>
                  <a:ext uri="{FF2B5EF4-FFF2-40B4-BE49-F238E27FC236}">
                    <a16:creationId xmlns:a16="http://schemas.microsoft.com/office/drawing/2014/main" id="{7CF0A6C0-95BE-19AC-C78A-BC2B11B6972F}"/>
                  </a:ext>
                </a:extLst>
              </p:cNvPr>
              <p:cNvSpPr txBox="1"/>
              <p:nvPr/>
            </p:nvSpPr>
            <p:spPr>
              <a:xfrm>
                <a:off x="4818037" y="5757469"/>
                <a:ext cx="405623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m:rPr>
                              <m:sty m:val="p"/>
                            </m:rPr>
                            <a:rPr lang="fr-FR" b="0" i="1" smtClean="0">
                              <a:latin typeface="Cambria Math" panose="02040503050406030204" pitchFamily="18" charset="0"/>
                            </a:rPr>
                            <m:t>T</m:t>
                          </m:r>
                        </m:sub>
                      </m:sSub>
                      <m:r>
                        <a:rPr lang="fr-FR" b="0" i="1" smtClean="0">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𝐿</m:t>
                          </m:r>
                        </m:e>
                        <m:sub>
                          <m:r>
                            <a:rPr lang="fr-FR" i="1">
                              <a:latin typeface="Cambria Math" panose="02040503050406030204" pitchFamily="18" charset="0"/>
                            </a:rPr>
                            <m:t>𝑑</m:t>
                          </m:r>
                        </m:sub>
                      </m:sSub>
                      <m:r>
                        <a:rPr lang="fr-FR" i="1">
                          <a:latin typeface="Cambria Math" panose="02040503050406030204" pitchFamily="18" charset="0"/>
                        </a:rPr>
                        <m:t>= 6 </m:t>
                      </m:r>
                      <m:r>
                        <m:rPr>
                          <m:sty m:val="p"/>
                        </m:rPr>
                        <a:rPr lang="fr-FR" i="1">
                          <a:latin typeface="Cambria Math" panose="02040503050406030204" pitchFamily="18" charset="0"/>
                        </a:rPr>
                        <m:t>m</m:t>
                      </m:r>
                      <m:r>
                        <a:rPr lang="fr-FR" b="0" i="1" smtClean="0">
                          <a:latin typeface="Cambria Math" panose="02040503050406030204" pitchFamily="18" charset="0"/>
                        </a:rPr>
                        <m:t>)</m:t>
                      </m:r>
                      <m:r>
                        <a:rPr lang="fr-FR" b="0" i="1" smtClean="0">
                          <a:latin typeface="Cambria Math" panose="02040503050406030204" pitchFamily="18" charset="0"/>
                        </a:rPr>
                        <m:t>=3.12 </m:t>
                      </m:r>
                      <m:r>
                        <m:rPr>
                          <m:sty m:val="p"/>
                        </m:rPr>
                        <a:rPr lang="fr-FR" b="0" i="1" smtClean="0">
                          <a:latin typeface="Cambria Math" panose="02040503050406030204" pitchFamily="18" charset="0"/>
                        </a:rPr>
                        <m:t>mm</m:t>
                      </m:r>
                      <m:r>
                        <a:rPr lang="fr-FR" b="0" i="1" smtClean="0">
                          <a:latin typeface="Cambria Math" panose="02040503050406030204" pitchFamily="18" charset="0"/>
                        </a:rPr>
                        <m:t> ⟺ ≥2 </m:t>
                      </m:r>
                      <m:r>
                        <m:rPr>
                          <m:sty m:val="p"/>
                        </m:rPr>
                        <a:rPr lang="fr-FR" b="0" i="1" smtClean="0">
                          <a:latin typeface="Cambria Math" panose="02040503050406030204" pitchFamily="18" charset="0"/>
                          <a:ea typeface="Cambria Math" panose="02040503050406030204" pitchFamily="18" charset="0"/>
                        </a:rPr>
                        <m:t>strips</m:t>
                      </m:r>
                    </m:oMath>
                  </m:oMathPara>
                </a14:m>
                <a:endParaRPr lang="fr-FR" dirty="0"/>
              </a:p>
            </p:txBody>
          </p:sp>
        </mc:Choice>
        <mc:Fallback>
          <p:sp>
            <p:nvSpPr>
              <p:cNvPr id="14" name="ZoneTexte 13">
                <a:extLst>
                  <a:ext uri="{FF2B5EF4-FFF2-40B4-BE49-F238E27FC236}">
                    <a16:creationId xmlns:a16="http://schemas.microsoft.com/office/drawing/2014/main" id="{7CF0A6C0-95BE-19AC-C78A-BC2B11B6972F}"/>
                  </a:ext>
                </a:extLst>
              </p:cNvPr>
              <p:cNvSpPr txBox="1">
                <a:spLocks noRot="1" noChangeAspect="1" noMove="1" noResize="1" noEditPoints="1" noAdjustHandles="1" noChangeArrowheads="1" noChangeShapeType="1" noTextEdit="1"/>
              </p:cNvSpPr>
              <p:nvPr/>
            </p:nvSpPr>
            <p:spPr>
              <a:xfrm>
                <a:off x="4818037" y="5757469"/>
                <a:ext cx="4056239" cy="276999"/>
              </a:xfrm>
              <a:prstGeom prst="rect">
                <a:avLst/>
              </a:prstGeom>
              <a:blipFill>
                <a:blip r:embed="rId5"/>
                <a:stretch>
                  <a:fillRect t="-4348" r="-1250" b="-39130"/>
                </a:stretch>
              </a:blipFill>
            </p:spPr>
            <p:txBody>
              <a:bodyPr/>
              <a:lstStyle/>
              <a:p>
                <a:r>
                  <a:rPr lang="fr-FR">
                    <a:noFill/>
                  </a:rPr>
                  <a:t> </a:t>
                </a:r>
              </a:p>
            </p:txBody>
          </p:sp>
        </mc:Fallback>
      </mc:AlternateContent>
      <p:sp>
        <p:nvSpPr>
          <p:cNvPr id="16" name="Accolade ouvrante 15">
            <a:extLst>
              <a:ext uri="{FF2B5EF4-FFF2-40B4-BE49-F238E27FC236}">
                <a16:creationId xmlns:a16="http://schemas.microsoft.com/office/drawing/2014/main" id="{EBADA5EE-04E9-01E3-6B96-5A0F74A5EB40}"/>
              </a:ext>
            </a:extLst>
          </p:cNvPr>
          <p:cNvSpPr/>
          <p:nvPr/>
        </p:nvSpPr>
        <p:spPr>
          <a:xfrm>
            <a:off x="4564150" y="5313061"/>
            <a:ext cx="256547" cy="817139"/>
          </a:xfrm>
          <a:prstGeom prst="leftBrace">
            <a:avLst>
              <a:gd name="adj1" fmla="val 31863"/>
              <a:gd name="adj2" fmla="val 52577"/>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a:extLst>
              <a:ext uri="{FF2B5EF4-FFF2-40B4-BE49-F238E27FC236}">
                <a16:creationId xmlns:a16="http://schemas.microsoft.com/office/drawing/2014/main" id="{3A9E1E5F-FF71-0CEC-0D3C-27294169A16F}"/>
              </a:ext>
            </a:extLst>
          </p:cNvPr>
          <p:cNvSpPr txBox="1"/>
          <p:nvPr/>
        </p:nvSpPr>
        <p:spPr>
          <a:xfrm>
            <a:off x="94593" y="6044633"/>
            <a:ext cx="11746866" cy="646331"/>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rgbClr val="FF0000"/>
                </a:solidFill>
              </a:rPr>
              <a:t>No </a:t>
            </a:r>
            <a:r>
              <a:rPr lang="fr-FR" b="1" dirty="0" err="1">
                <a:solidFill>
                  <a:srgbClr val="FF0000"/>
                </a:solidFill>
              </a:rPr>
              <a:t>significant</a:t>
            </a:r>
            <a:r>
              <a:rPr lang="fr-FR" b="1" dirty="0">
                <a:solidFill>
                  <a:srgbClr val="FF0000"/>
                </a:solidFill>
              </a:rPr>
              <a:t> change in the </a:t>
            </a:r>
            <a:r>
              <a:rPr lang="fr-FR" b="1" dirty="0" err="1">
                <a:solidFill>
                  <a:srgbClr val="FF0000"/>
                </a:solidFill>
              </a:rPr>
              <a:t>waveform</a:t>
            </a:r>
            <a:r>
              <a:rPr lang="fr-FR" b="1" dirty="0">
                <a:solidFill>
                  <a:srgbClr val="FF0000"/>
                </a:solidFill>
              </a:rPr>
              <a:t> </a:t>
            </a:r>
            <a:r>
              <a:rPr lang="fr-FR" b="1" dirty="0" err="1">
                <a:solidFill>
                  <a:srgbClr val="FF0000"/>
                </a:solidFill>
              </a:rPr>
              <a:t>shape</a:t>
            </a:r>
            <a:r>
              <a:rPr lang="fr-FR" b="1" dirty="0">
                <a:solidFill>
                  <a:srgbClr val="FF0000"/>
                </a:solidFill>
              </a:rPr>
              <a:t> on </a:t>
            </a:r>
            <a:r>
              <a:rPr lang="fr-FR" b="1" dirty="0" err="1">
                <a:solidFill>
                  <a:srgbClr val="FF0000"/>
                </a:solidFill>
              </a:rPr>
              <a:t>each</a:t>
            </a:r>
            <a:r>
              <a:rPr lang="fr-FR" b="1" dirty="0">
                <a:solidFill>
                  <a:srgbClr val="FF0000"/>
                </a:solidFill>
              </a:rPr>
              <a:t> </a:t>
            </a:r>
            <a:r>
              <a:rPr lang="fr-FR" b="1" dirty="0" err="1">
                <a:solidFill>
                  <a:srgbClr val="FF0000"/>
                </a:solidFill>
              </a:rPr>
              <a:t>view</a:t>
            </a:r>
            <a:r>
              <a:rPr lang="fr-FR" b="1" dirty="0">
                <a:solidFill>
                  <a:srgbClr val="FF0000"/>
                </a:solidFill>
              </a:rPr>
              <a:t> </a:t>
            </a:r>
            <a:r>
              <a:rPr lang="fr-FR" b="1" dirty="0" err="1">
                <a:solidFill>
                  <a:srgbClr val="FF0000"/>
                </a:solidFill>
              </a:rPr>
              <a:t>under</a:t>
            </a:r>
            <a:r>
              <a:rPr lang="fr-FR" b="1" dirty="0">
                <a:solidFill>
                  <a:srgbClr val="FF0000"/>
                </a:solidFill>
              </a:rPr>
              <a:t> the </a:t>
            </a:r>
            <a:r>
              <a:rPr lang="fr-FR" b="1" dirty="0" err="1">
                <a:solidFill>
                  <a:srgbClr val="FF0000"/>
                </a:solidFill>
              </a:rPr>
              <a:t>most</a:t>
            </a:r>
            <a:r>
              <a:rPr lang="fr-FR" b="1" dirty="0">
                <a:solidFill>
                  <a:srgbClr val="FF0000"/>
                </a:solidFill>
              </a:rPr>
              <a:t> </a:t>
            </a:r>
            <a:r>
              <a:rPr lang="fr-FR" b="1" dirty="0" err="1">
                <a:solidFill>
                  <a:srgbClr val="FF0000"/>
                </a:solidFill>
              </a:rPr>
              <a:t>optimistic</a:t>
            </a:r>
            <a:r>
              <a:rPr lang="fr-FR" b="1" dirty="0">
                <a:solidFill>
                  <a:srgbClr val="FF0000"/>
                </a:solidFill>
              </a:rPr>
              <a:t> conditions (noise-free and point-like) </a:t>
            </a:r>
            <a:r>
              <a:rPr lang="fr-FR" b="1" dirty="0">
                <a:solidFill>
                  <a:srgbClr val="FF0000"/>
                </a:solidFill>
                <a:sym typeface="Wingdings" pitchFamily="2" charset="2"/>
              </a:rPr>
              <a:t> Diffusion </a:t>
            </a:r>
            <a:r>
              <a:rPr lang="fr-FR" b="1" dirty="0" err="1">
                <a:solidFill>
                  <a:srgbClr val="FF0000"/>
                </a:solidFill>
                <a:sym typeface="Wingdings" pitchFamily="2" charset="2"/>
              </a:rPr>
              <a:t>effect</a:t>
            </a:r>
            <a:r>
              <a:rPr lang="fr-FR" b="1" dirty="0">
                <a:solidFill>
                  <a:srgbClr val="FF0000"/>
                </a:solidFill>
                <a:sym typeface="Wingdings" pitchFamily="2" charset="2"/>
              </a:rPr>
              <a:t> </a:t>
            </a:r>
            <a:r>
              <a:rPr lang="fr-FR" b="1" dirty="0" err="1">
                <a:solidFill>
                  <a:srgbClr val="FF0000"/>
                </a:solidFill>
                <a:sym typeface="Wingdings" pitchFamily="2" charset="2"/>
              </a:rPr>
              <a:t>cannot</a:t>
            </a:r>
            <a:r>
              <a:rPr lang="fr-FR" b="1" dirty="0">
                <a:solidFill>
                  <a:srgbClr val="FF0000"/>
                </a:solidFill>
                <a:sym typeface="Wingdings" pitchFamily="2" charset="2"/>
              </a:rPr>
              <a:t> </a:t>
            </a:r>
            <a:r>
              <a:rPr lang="fr-FR" b="1" dirty="0" err="1">
                <a:solidFill>
                  <a:srgbClr val="FF0000"/>
                </a:solidFill>
                <a:sym typeface="Wingdings" pitchFamily="2" charset="2"/>
              </a:rPr>
              <a:t>be</a:t>
            </a:r>
            <a:r>
              <a:rPr lang="fr-FR" b="1" dirty="0">
                <a:solidFill>
                  <a:srgbClr val="FF0000"/>
                </a:solidFill>
                <a:sym typeface="Wingdings" pitchFamily="2" charset="2"/>
              </a:rPr>
              <a:t> </a:t>
            </a:r>
            <a:r>
              <a:rPr lang="fr-FR" b="1" dirty="0" err="1">
                <a:solidFill>
                  <a:srgbClr val="FF0000"/>
                </a:solidFill>
                <a:sym typeface="Wingdings" pitchFamily="2" charset="2"/>
              </a:rPr>
              <a:t>used</a:t>
            </a:r>
            <a:r>
              <a:rPr lang="fr-FR" b="1" dirty="0">
                <a:solidFill>
                  <a:srgbClr val="FF0000"/>
                </a:solidFill>
                <a:sym typeface="Wingdings" pitchFamily="2" charset="2"/>
              </a:rPr>
              <a:t> to </a:t>
            </a:r>
            <a:r>
              <a:rPr lang="fr-FR" b="1" dirty="0" err="1">
                <a:solidFill>
                  <a:srgbClr val="FF0000"/>
                </a:solidFill>
                <a:sym typeface="Wingdings" pitchFamily="2" charset="2"/>
              </a:rPr>
              <a:t>improve</a:t>
            </a:r>
            <a:r>
              <a:rPr lang="fr-FR" b="1" dirty="0">
                <a:solidFill>
                  <a:srgbClr val="FF0000"/>
                </a:solidFill>
                <a:sym typeface="Wingdings" pitchFamily="2" charset="2"/>
              </a:rPr>
              <a:t> reconstruction</a:t>
            </a:r>
            <a:endParaRPr lang="fr-FR" b="1" dirty="0">
              <a:solidFill>
                <a:srgbClr val="FF0000"/>
              </a:solidFill>
            </a:endParaRPr>
          </a:p>
        </p:txBody>
      </p:sp>
      <p:sp>
        <p:nvSpPr>
          <p:cNvPr id="18" name="ZoneTexte 17">
            <a:extLst>
              <a:ext uri="{FF2B5EF4-FFF2-40B4-BE49-F238E27FC236}">
                <a16:creationId xmlns:a16="http://schemas.microsoft.com/office/drawing/2014/main" id="{C7ADCE1E-0EF5-576C-0544-F333D232BE86}"/>
              </a:ext>
            </a:extLst>
          </p:cNvPr>
          <p:cNvSpPr txBox="1"/>
          <p:nvPr/>
        </p:nvSpPr>
        <p:spPr>
          <a:xfrm>
            <a:off x="308501" y="1316111"/>
            <a:ext cx="11053182" cy="369332"/>
          </a:xfrm>
          <a:prstGeom prst="rect">
            <a:avLst/>
          </a:prstGeom>
          <a:noFill/>
        </p:spPr>
        <p:txBody>
          <a:bodyPr wrap="square" rtlCol="0">
            <a:spAutoFit/>
          </a:bodyPr>
          <a:lstStyle/>
          <a:p>
            <a:pPr marL="285750" indent="-285750">
              <a:buFont typeface="Arial" panose="020B0604020202020204" pitchFamily="34" charset="0"/>
              <a:buChar char="•"/>
            </a:pPr>
            <a:r>
              <a:rPr lang="fr-FR" dirty="0" err="1"/>
              <a:t>Improve</a:t>
            </a:r>
            <a:r>
              <a:rPr lang="fr-FR" dirty="0"/>
              <a:t> the single hit reconstruction </a:t>
            </a:r>
            <a:r>
              <a:rPr lang="fr-FR" dirty="0" err="1"/>
              <a:t>along</a:t>
            </a:r>
            <a:r>
              <a:rPr lang="fr-FR" dirty="0"/>
              <a:t> the drift axis </a:t>
            </a:r>
            <a:r>
              <a:rPr lang="fr-FR" dirty="0" err="1"/>
              <a:t>thanks</a:t>
            </a:r>
            <a:r>
              <a:rPr lang="fr-FR" dirty="0"/>
              <a:t> to the longitudinal diffusion</a:t>
            </a:r>
          </a:p>
        </p:txBody>
      </p:sp>
      <p:sp>
        <p:nvSpPr>
          <p:cNvPr id="19" name="ZoneTexte 18">
            <a:extLst>
              <a:ext uri="{FF2B5EF4-FFF2-40B4-BE49-F238E27FC236}">
                <a16:creationId xmlns:a16="http://schemas.microsoft.com/office/drawing/2014/main" id="{ED615665-17E6-BD23-F9E2-9CBE69DD404B}"/>
              </a:ext>
            </a:extLst>
          </p:cNvPr>
          <p:cNvSpPr txBox="1"/>
          <p:nvPr/>
        </p:nvSpPr>
        <p:spPr>
          <a:xfrm>
            <a:off x="308501" y="4920596"/>
            <a:ext cx="6331879" cy="369332"/>
          </a:xfrm>
          <a:prstGeom prst="rect">
            <a:avLst/>
          </a:prstGeom>
          <a:noFill/>
        </p:spPr>
        <p:txBody>
          <a:bodyPr wrap="square" rtlCol="0">
            <a:spAutoFit/>
          </a:bodyPr>
          <a:lstStyle/>
          <a:p>
            <a:pPr marL="285750" indent="-285750">
              <a:buFont typeface="Wingdings" pitchFamily="2" charset="2"/>
              <a:buChar char="Ø"/>
            </a:pPr>
            <a:r>
              <a:rPr lang="fr-FR" dirty="0"/>
              <a:t>Diffusion coefficient </a:t>
            </a:r>
            <a:r>
              <a:rPr lang="fr-FR" dirty="0" err="1"/>
              <a:t>given</a:t>
            </a:r>
            <a:r>
              <a:rPr lang="fr-FR" dirty="0"/>
              <a:t> by extrapolation of data *</a:t>
            </a:r>
          </a:p>
        </p:txBody>
      </p:sp>
      <p:sp>
        <p:nvSpPr>
          <p:cNvPr id="20" name="ZoneTexte 19">
            <a:extLst>
              <a:ext uri="{FF2B5EF4-FFF2-40B4-BE49-F238E27FC236}">
                <a16:creationId xmlns:a16="http://schemas.microsoft.com/office/drawing/2014/main" id="{6ECDE8F4-7147-6657-04F6-25B7B28E05B3}"/>
              </a:ext>
            </a:extLst>
          </p:cNvPr>
          <p:cNvSpPr txBox="1"/>
          <p:nvPr/>
        </p:nvSpPr>
        <p:spPr>
          <a:xfrm>
            <a:off x="2932070" y="6635888"/>
            <a:ext cx="9270440" cy="276999"/>
          </a:xfrm>
          <a:prstGeom prst="rect">
            <a:avLst/>
          </a:prstGeom>
          <a:noFill/>
        </p:spPr>
        <p:txBody>
          <a:bodyPr wrap="square">
            <a:spAutoFit/>
          </a:bodyPr>
          <a:lstStyle/>
          <a:p>
            <a:pPr algn="r"/>
            <a:r>
              <a:rPr lang="en-US" sz="1200" b="0" i="0" u="none" strike="noStrike" dirty="0">
                <a:solidFill>
                  <a:srgbClr val="333333"/>
                </a:solidFill>
                <a:effectLst/>
                <a:latin typeface="Helvetica Neue" panose="02000503000000020004" pitchFamily="2" charset="0"/>
              </a:rPr>
              <a:t> *Li, et al., "Measurement of Longitudinal Electron Diffusion in Liquid Argon", </a:t>
            </a:r>
            <a:r>
              <a:rPr lang="en-US" sz="1200" b="0" i="0" u="none" strike="noStrike" dirty="0">
                <a:solidFill>
                  <a:srgbClr val="337AB7"/>
                </a:solidFill>
                <a:effectLst/>
                <a:latin typeface="Helvetica Neue" panose="02000503000000020004" pitchFamily="2" charset="0"/>
                <a:hlinkClick r:id="rId6"/>
              </a:rPr>
              <a:t>NIMA 816, 160 (2016)</a:t>
            </a:r>
            <a:r>
              <a:rPr lang="en-US" sz="1200" b="0" i="0" u="none" strike="noStrike" dirty="0">
                <a:solidFill>
                  <a:srgbClr val="333333"/>
                </a:solidFill>
                <a:effectLst/>
                <a:latin typeface="Helvetica Neue" panose="02000503000000020004" pitchFamily="2" charset="0"/>
              </a:rPr>
              <a:t>. [</a:t>
            </a:r>
            <a:r>
              <a:rPr lang="en-US" sz="1200" b="0" i="0" u="none" strike="noStrike" dirty="0">
                <a:solidFill>
                  <a:srgbClr val="337AB7"/>
                </a:solidFill>
                <a:effectLst/>
                <a:latin typeface="Helvetica Neue" panose="02000503000000020004" pitchFamily="2" charset="0"/>
                <a:hlinkClick r:id="rId7"/>
              </a:rPr>
              <a:t>arXiv</a:t>
            </a:r>
            <a:r>
              <a:rPr lang="en-US" sz="1200" b="0" i="0" u="none" strike="noStrike" dirty="0">
                <a:solidFill>
                  <a:srgbClr val="333333"/>
                </a:solidFill>
                <a:effectLst/>
                <a:latin typeface="Helvetica Neue" panose="02000503000000020004" pitchFamily="2" charset="0"/>
              </a:rPr>
              <a:t>]</a:t>
            </a:r>
            <a:endParaRPr lang="en-US" sz="1200" i="1" dirty="0"/>
          </a:p>
        </p:txBody>
      </p:sp>
    </p:spTree>
    <p:extLst>
      <p:ext uri="{BB962C8B-B14F-4D97-AF65-F5344CB8AC3E}">
        <p14:creationId xmlns:p14="http://schemas.microsoft.com/office/powerpoint/2010/main" val="2611728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F6080A87-886F-3FF6-4CF3-42EE13857366}"/>
              </a:ext>
            </a:extLst>
          </p:cNvPr>
          <p:cNvPicPr>
            <a:picLocks noChangeAspect="1"/>
          </p:cNvPicPr>
          <p:nvPr/>
        </p:nvPicPr>
        <p:blipFill>
          <a:blip r:embed="rId3"/>
          <a:srcRect l="15682" t="3791" r="15035" b="1330"/>
          <a:stretch/>
        </p:blipFill>
        <p:spPr>
          <a:xfrm>
            <a:off x="2394783" y="858536"/>
            <a:ext cx="3603033" cy="4934143"/>
          </a:xfrm>
          <a:prstGeom prst="rect">
            <a:avLst/>
          </a:prstGeom>
        </p:spPr>
      </p:pic>
      <p:pic>
        <p:nvPicPr>
          <p:cNvPr id="20" name="Image 19">
            <a:extLst>
              <a:ext uri="{FF2B5EF4-FFF2-40B4-BE49-F238E27FC236}">
                <a16:creationId xmlns:a16="http://schemas.microsoft.com/office/drawing/2014/main" id="{BF6EA7D4-BDAF-BE4A-8949-945824169068}"/>
              </a:ext>
            </a:extLst>
          </p:cNvPr>
          <p:cNvPicPr>
            <a:picLocks noChangeAspect="1"/>
          </p:cNvPicPr>
          <p:nvPr/>
        </p:nvPicPr>
        <p:blipFill>
          <a:blip r:embed="rId4"/>
          <a:srcRect t="5837" r="7203" b="358"/>
          <a:stretch/>
        </p:blipFill>
        <p:spPr>
          <a:xfrm>
            <a:off x="6610828" y="841801"/>
            <a:ext cx="5260831" cy="3988487"/>
          </a:xfrm>
          <a:prstGeom prst="rect">
            <a:avLst/>
          </a:prstGeom>
        </p:spPr>
      </p:pic>
      <p:sp>
        <p:nvSpPr>
          <p:cNvPr id="2" name="Titre 1">
            <a:extLst>
              <a:ext uri="{FF2B5EF4-FFF2-40B4-BE49-F238E27FC236}">
                <a16:creationId xmlns:a16="http://schemas.microsoft.com/office/drawing/2014/main" id="{EC53F369-40EA-EA1E-F55F-BD98315A623C}"/>
              </a:ext>
            </a:extLst>
          </p:cNvPr>
          <p:cNvSpPr>
            <a:spLocks noGrp="1"/>
          </p:cNvSpPr>
          <p:nvPr>
            <p:ph type="title"/>
          </p:nvPr>
        </p:nvSpPr>
        <p:spPr/>
        <p:txBody>
          <a:bodyPr>
            <a:normAutofit fontScale="90000"/>
          </a:bodyPr>
          <a:lstStyle/>
          <a:p>
            <a:r>
              <a:rPr lang="en-US" dirty="0"/>
              <a:t>Moving from single hits to tracks</a:t>
            </a:r>
          </a:p>
        </p:txBody>
      </p:sp>
      <p:sp>
        <p:nvSpPr>
          <p:cNvPr id="4" name="Espace réservé du numéro de diapositive 3">
            <a:extLst>
              <a:ext uri="{FF2B5EF4-FFF2-40B4-BE49-F238E27FC236}">
                <a16:creationId xmlns:a16="http://schemas.microsoft.com/office/drawing/2014/main" id="{1DB9DADD-8728-92AB-8381-84EA0AD89F25}"/>
              </a:ext>
            </a:extLst>
          </p:cNvPr>
          <p:cNvSpPr>
            <a:spLocks noGrp="1"/>
          </p:cNvSpPr>
          <p:nvPr>
            <p:ph type="sldNum" sz="quarter" idx="12"/>
          </p:nvPr>
        </p:nvSpPr>
        <p:spPr/>
        <p:txBody>
          <a:bodyPr/>
          <a:lstStyle/>
          <a:p>
            <a:fld id="{32E4A4D1-4B50-B745-8DCD-7313DD7FC0E3}" type="slidenum">
              <a:rPr lang="en-US" smtClean="0"/>
              <a:t>17</a:t>
            </a:fld>
            <a:endParaRPr lang="en-US" dirty="0"/>
          </a:p>
        </p:txBody>
      </p:sp>
      <p:sp>
        <p:nvSpPr>
          <p:cNvPr id="9" name="ZoneTexte 8">
            <a:extLst>
              <a:ext uri="{FF2B5EF4-FFF2-40B4-BE49-F238E27FC236}">
                <a16:creationId xmlns:a16="http://schemas.microsoft.com/office/drawing/2014/main" id="{A4165776-9A19-ACFB-346A-508FCDF8FFB0}"/>
              </a:ext>
            </a:extLst>
          </p:cNvPr>
          <p:cNvSpPr txBox="1"/>
          <p:nvPr/>
        </p:nvSpPr>
        <p:spPr>
          <a:xfrm>
            <a:off x="132522" y="5820168"/>
            <a:ext cx="660961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Ideal simulation of muons </a:t>
            </a:r>
            <a:r>
              <a:rPr lang="en-US" sz="2000" dirty="0">
                <a:sym typeface="Wingdings" pitchFamily="2" charset="2"/>
              </a:rPr>
              <a:t> constant linear charge deposited</a:t>
            </a:r>
            <a:endParaRPr lang="en-US" sz="2000" dirty="0"/>
          </a:p>
          <a:p>
            <a:pPr marL="285750" indent="-285750">
              <a:buFont typeface="Arial" panose="020B0604020202020204" pitchFamily="34" charset="0"/>
              <a:buChar char="•"/>
            </a:pPr>
            <a:r>
              <a:rPr lang="en-US" sz="2000" dirty="0"/>
              <a:t>Will improve simulation thanks to G4</a:t>
            </a:r>
          </a:p>
        </p:txBody>
      </p:sp>
      <p:sp>
        <p:nvSpPr>
          <p:cNvPr id="10" name="ZoneTexte 9">
            <a:extLst>
              <a:ext uri="{FF2B5EF4-FFF2-40B4-BE49-F238E27FC236}">
                <a16:creationId xmlns:a16="http://schemas.microsoft.com/office/drawing/2014/main" id="{E448D230-C5DB-3B70-D382-CD1A35FF7DE2}"/>
              </a:ext>
            </a:extLst>
          </p:cNvPr>
          <p:cNvSpPr txBox="1"/>
          <p:nvPr/>
        </p:nvSpPr>
        <p:spPr>
          <a:xfrm>
            <a:off x="6401159" y="4830616"/>
            <a:ext cx="609528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Each electron arriving at the anode will generate the average signal obtained previously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000000"/>
                </a:solidFill>
              </a:rPr>
              <a:t>The shape of the waveform will be modified as a function of the track angle  </a:t>
            </a:r>
            <a:endParaRPr lang="en-US" sz="2000" dirty="0"/>
          </a:p>
        </p:txBody>
      </p:sp>
      <p:sp>
        <p:nvSpPr>
          <p:cNvPr id="13" name="ZoneTexte 12">
            <a:extLst>
              <a:ext uri="{FF2B5EF4-FFF2-40B4-BE49-F238E27FC236}">
                <a16:creationId xmlns:a16="http://schemas.microsoft.com/office/drawing/2014/main" id="{B8E8F900-A5A7-85A2-3792-030A5BBBA055}"/>
              </a:ext>
            </a:extLst>
          </p:cNvPr>
          <p:cNvSpPr txBox="1"/>
          <p:nvPr/>
        </p:nvSpPr>
        <p:spPr>
          <a:xfrm>
            <a:off x="9066508" y="3463871"/>
            <a:ext cx="65" cy="276999"/>
          </a:xfrm>
          <a:prstGeom prst="rect">
            <a:avLst/>
          </a:prstGeom>
          <a:noFill/>
        </p:spPr>
        <p:txBody>
          <a:bodyPr wrap="none" lIns="0" tIns="0" rIns="0" bIns="0" rtlCol="0">
            <a:spAutoFit/>
          </a:bodyPr>
          <a:lstStyle/>
          <a:p>
            <a:endParaRPr lang="en-US" dirty="0"/>
          </a:p>
        </p:txBody>
      </p:sp>
      <p:cxnSp>
        <p:nvCxnSpPr>
          <p:cNvPr id="6" name="Connecteur droit avec flèche 5">
            <a:extLst>
              <a:ext uri="{FF2B5EF4-FFF2-40B4-BE49-F238E27FC236}">
                <a16:creationId xmlns:a16="http://schemas.microsoft.com/office/drawing/2014/main" id="{0B984D80-8478-CD72-C29D-A89DFA60A998}"/>
              </a:ext>
            </a:extLst>
          </p:cNvPr>
          <p:cNvCxnSpPr/>
          <p:nvPr/>
        </p:nvCxnSpPr>
        <p:spPr>
          <a:xfrm flipV="1">
            <a:off x="858230" y="1445028"/>
            <a:ext cx="0" cy="913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8CB8D5A-1DE5-2858-E9B4-CAEF6E627D33}"/>
              </a:ext>
            </a:extLst>
          </p:cNvPr>
          <p:cNvCxnSpPr>
            <a:cxnSpLocks/>
          </p:cNvCxnSpPr>
          <p:nvPr/>
        </p:nvCxnSpPr>
        <p:spPr>
          <a:xfrm>
            <a:off x="858230" y="2358627"/>
            <a:ext cx="95794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468EE509-1F28-0B4E-7956-8DBC5EE9EF8E}"/>
              </a:ext>
            </a:extLst>
          </p:cNvPr>
          <p:cNvCxnSpPr>
            <a:cxnSpLocks/>
          </p:cNvCxnSpPr>
          <p:nvPr/>
        </p:nvCxnSpPr>
        <p:spPr>
          <a:xfrm flipH="1">
            <a:off x="586086" y="2358627"/>
            <a:ext cx="272143" cy="3491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orme libre 20">
            <a:extLst>
              <a:ext uri="{FF2B5EF4-FFF2-40B4-BE49-F238E27FC236}">
                <a16:creationId xmlns:a16="http://schemas.microsoft.com/office/drawing/2014/main" id="{C29B3D4A-ED16-5FE5-78C4-A1CA7506C2CF}"/>
              </a:ext>
            </a:extLst>
          </p:cNvPr>
          <p:cNvSpPr/>
          <p:nvPr/>
        </p:nvSpPr>
        <p:spPr>
          <a:xfrm rot="19504415">
            <a:off x="952438" y="1912902"/>
            <a:ext cx="45719" cy="273333"/>
          </a:xfrm>
          <a:custGeom>
            <a:avLst/>
            <a:gdLst>
              <a:gd name="connsiteX0" fmla="*/ 32024 w 44714"/>
              <a:gd name="connsiteY0" fmla="*/ 218591 h 218591"/>
              <a:gd name="connsiteX1" fmla="*/ 43313 w 44714"/>
              <a:gd name="connsiteY1" fmla="*/ 88769 h 218591"/>
              <a:gd name="connsiteX2" fmla="*/ 3802 w 44714"/>
              <a:gd name="connsiteY2" fmla="*/ 4102 h 218591"/>
              <a:gd name="connsiteX3" fmla="*/ 3802 w 44714"/>
              <a:gd name="connsiteY3" fmla="*/ 21036 h 218591"/>
            </a:gdLst>
            <a:ahLst/>
            <a:cxnLst>
              <a:cxn ang="0">
                <a:pos x="connsiteX0" y="connsiteY0"/>
              </a:cxn>
              <a:cxn ang="0">
                <a:pos x="connsiteX1" y="connsiteY1"/>
              </a:cxn>
              <a:cxn ang="0">
                <a:pos x="connsiteX2" y="connsiteY2"/>
              </a:cxn>
              <a:cxn ang="0">
                <a:pos x="connsiteX3" y="connsiteY3"/>
              </a:cxn>
            </a:cxnLst>
            <a:rect l="l" t="t" r="r" b="b"/>
            <a:pathLst>
              <a:path w="44714" h="218591">
                <a:moveTo>
                  <a:pt x="32024" y="218591"/>
                </a:moveTo>
                <a:cubicBezTo>
                  <a:pt x="40020" y="171554"/>
                  <a:pt x="48017" y="124517"/>
                  <a:pt x="43313" y="88769"/>
                </a:cubicBezTo>
                <a:cubicBezTo>
                  <a:pt x="38609" y="53021"/>
                  <a:pt x="10387" y="15391"/>
                  <a:pt x="3802" y="4102"/>
                </a:cubicBezTo>
                <a:cubicBezTo>
                  <a:pt x="-2783" y="-7187"/>
                  <a:pt x="509" y="6924"/>
                  <a:pt x="3802" y="2103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BB846F6B-B735-CFF1-59F8-5A95A43A2702}"/>
                  </a:ext>
                </a:extLst>
              </p:cNvPr>
              <p:cNvSpPr txBox="1"/>
              <p:nvPr/>
            </p:nvSpPr>
            <p:spPr>
              <a:xfrm>
                <a:off x="954764" y="1714728"/>
                <a:ext cx="2006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25" name="ZoneTexte 24">
                <a:extLst>
                  <a:ext uri="{FF2B5EF4-FFF2-40B4-BE49-F238E27FC236}">
                    <a16:creationId xmlns:a16="http://schemas.microsoft.com/office/drawing/2014/main" id="{BB846F6B-B735-CFF1-59F8-5A95A43A2702}"/>
                  </a:ext>
                </a:extLst>
              </p:cNvPr>
              <p:cNvSpPr txBox="1">
                <a:spLocks noRot="1" noChangeAspect="1" noMove="1" noResize="1" noEditPoints="1" noAdjustHandles="1" noChangeArrowheads="1" noChangeShapeType="1" noTextEdit="1"/>
              </p:cNvSpPr>
              <p:nvPr/>
            </p:nvSpPr>
            <p:spPr>
              <a:xfrm>
                <a:off x="954764" y="1714728"/>
                <a:ext cx="200696" cy="276999"/>
              </a:xfrm>
              <a:prstGeom prst="rect">
                <a:avLst/>
              </a:prstGeom>
              <a:blipFill>
                <a:blip r:embed="rId6"/>
                <a:stretch>
                  <a:fillRect l="-23529" r="-17647" b="-130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68AAE9E0-50E0-8645-9286-6CAE167BD7A5}"/>
                  </a:ext>
                </a:extLst>
              </p:cNvPr>
              <p:cNvSpPr txBox="1"/>
              <p:nvPr/>
            </p:nvSpPr>
            <p:spPr>
              <a:xfrm>
                <a:off x="370677" y="1082158"/>
                <a:ext cx="10908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𝑑𝑟𝑖𝑓𝑡</m:t>
                      </m:r>
                      <m:r>
                        <a:rPr lang="en-US" b="0" i="1" smtClean="0">
                          <a:latin typeface="Cambria Math" panose="02040503050406030204" pitchFamily="18" charset="0"/>
                        </a:rPr>
                        <m:t> </m:t>
                      </m:r>
                      <m:r>
                        <a:rPr lang="en-US" b="0" i="1" smtClean="0">
                          <a:latin typeface="Cambria Math" panose="02040503050406030204" pitchFamily="18" charset="0"/>
                        </a:rPr>
                        <m:t>𝑎𝑥𝑖𝑠</m:t>
                      </m:r>
                    </m:oMath>
                  </m:oMathPara>
                </a14:m>
                <a:endParaRPr lang="en-US" dirty="0"/>
              </a:p>
            </p:txBody>
          </p:sp>
        </mc:Choice>
        <mc:Fallback xmlns="">
          <p:sp>
            <p:nvSpPr>
              <p:cNvPr id="26" name="ZoneTexte 25">
                <a:extLst>
                  <a:ext uri="{FF2B5EF4-FFF2-40B4-BE49-F238E27FC236}">
                    <a16:creationId xmlns:a16="http://schemas.microsoft.com/office/drawing/2014/main" id="{68AAE9E0-50E0-8645-9286-6CAE167BD7A5}"/>
                  </a:ext>
                </a:extLst>
              </p:cNvPr>
              <p:cNvSpPr txBox="1">
                <a:spLocks noRot="1" noChangeAspect="1" noMove="1" noResize="1" noEditPoints="1" noAdjustHandles="1" noChangeArrowheads="1" noChangeShapeType="1" noTextEdit="1"/>
              </p:cNvSpPr>
              <p:nvPr/>
            </p:nvSpPr>
            <p:spPr>
              <a:xfrm>
                <a:off x="370677" y="1082158"/>
                <a:ext cx="1090811" cy="276999"/>
              </a:xfrm>
              <a:prstGeom prst="rect">
                <a:avLst/>
              </a:prstGeom>
              <a:blipFill>
                <a:blip r:embed="rId7"/>
                <a:stretch>
                  <a:fillRect l="-6897" t="-4348" r="-3448" b="-3913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7" name="ZoneTexte 26">
                <a:extLst>
                  <a:ext uri="{FF2B5EF4-FFF2-40B4-BE49-F238E27FC236}">
                    <a16:creationId xmlns:a16="http://schemas.microsoft.com/office/drawing/2014/main" id="{CC21E098-941D-8FDF-6C3D-D9EC8FD07D5C}"/>
                  </a:ext>
                </a:extLst>
              </p:cNvPr>
              <p:cNvSpPr txBox="1"/>
              <p:nvPr/>
            </p:nvSpPr>
            <p:spPr>
              <a:xfrm>
                <a:off x="1777713" y="2401143"/>
                <a:ext cx="2092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oMath>
                  </m:oMathPara>
                </a14:m>
                <a:endParaRPr lang="en-US" dirty="0"/>
              </a:p>
            </p:txBody>
          </p:sp>
        </mc:Choice>
        <mc:Fallback xmlns="">
          <p:sp>
            <p:nvSpPr>
              <p:cNvPr id="27" name="ZoneTexte 26">
                <a:extLst>
                  <a:ext uri="{FF2B5EF4-FFF2-40B4-BE49-F238E27FC236}">
                    <a16:creationId xmlns:a16="http://schemas.microsoft.com/office/drawing/2014/main" id="{CC21E098-941D-8FDF-6C3D-D9EC8FD07D5C}"/>
                  </a:ext>
                </a:extLst>
              </p:cNvPr>
              <p:cNvSpPr txBox="1">
                <a:spLocks noRot="1" noChangeAspect="1" noMove="1" noResize="1" noEditPoints="1" noAdjustHandles="1" noChangeArrowheads="1" noChangeShapeType="1" noTextEdit="1"/>
              </p:cNvSpPr>
              <p:nvPr/>
            </p:nvSpPr>
            <p:spPr>
              <a:xfrm>
                <a:off x="1777713" y="2401143"/>
                <a:ext cx="209224" cy="276999"/>
              </a:xfrm>
              <a:prstGeom prst="rect">
                <a:avLst/>
              </a:prstGeom>
              <a:blipFill>
                <a:blip r:embed="rId8"/>
                <a:stretch>
                  <a:fillRect l="-23529" r="-17647" b="-1363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C13A7974-25EA-8CA1-6190-422451433F95}"/>
                  </a:ext>
                </a:extLst>
              </p:cNvPr>
              <p:cNvSpPr txBox="1"/>
              <p:nvPr/>
            </p:nvSpPr>
            <p:spPr>
              <a:xfrm>
                <a:off x="390144" y="2756573"/>
                <a:ext cx="206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oMath>
                  </m:oMathPara>
                </a14:m>
                <a:endParaRPr lang="en-US" dirty="0"/>
              </a:p>
            </p:txBody>
          </p:sp>
        </mc:Choice>
        <mc:Fallback xmlns="">
          <p:sp>
            <p:nvSpPr>
              <p:cNvPr id="28" name="ZoneTexte 27">
                <a:extLst>
                  <a:ext uri="{FF2B5EF4-FFF2-40B4-BE49-F238E27FC236}">
                    <a16:creationId xmlns:a16="http://schemas.microsoft.com/office/drawing/2014/main" id="{C13A7974-25EA-8CA1-6190-422451433F95}"/>
                  </a:ext>
                </a:extLst>
              </p:cNvPr>
              <p:cNvSpPr txBox="1">
                <a:spLocks noRot="1" noChangeAspect="1" noMove="1" noResize="1" noEditPoints="1" noAdjustHandles="1" noChangeArrowheads="1" noChangeShapeType="1" noTextEdit="1"/>
              </p:cNvSpPr>
              <p:nvPr/>
            </p:nvSpPr>
            <p:spPr>
              <a:xfrm>
                <a:off x="390144" y="2756573"/>
                <a:ext cx="206018" cy="276999"/>
              </a:xfrm>
              <a:prstGeom prst="rect">
                <a:avLst/>
              </a:prstGeom>
              <a:blipFill>
                <a:blip r:embed="rId9"/>
                <a:stretch>
                  <a:fillRect l="-22222" r="-11111" b="-8333"/>
                </a:stretch>
              </a:blipFill>
            </p:spPr>
            <p:txBody>
              <a:bodyPr/>
              <a:lstStyle/>
              <a:p>
                <a:r>
                  <a:rPr lang="fr-FR">
                    <a:noFill/>
                  </a:rPr>
                  <a:t> </a:t>
                </a:r>
              </a:p>
            </p:txBody>
          </p:sp>
        </mc:Fallback>
      </mc:AlternateContent>
      <p:sp>
        <p:nvSpPr>
          <p:cNvPr id="34" name="Forme libre 33">
            <a:extLst>
              <a:ext uri="{FF2B5EF4-FFF2-40B4-BE49-F238E27FC236}">
                <a16:creationId xmlns:a16="http://schemas.microsoft.com/office/drawing/2014/main" id="{24AA4D73-A7E9-678D-63F3-58F7680B2E01}"/>
              </a:ext>
            </a:extLst>
          </p:cNvPr>
          <p:cNvSpPr/>
          <p:nvPr/>
        </p:nvSpPr>
        <p:spPr>
          <a:xfrm rot="2545214" flipV="1">
            <a:off x="1133555" y="2319966"/>
            <a:ext cx="148831" cy="276991"/>
          </a:xfrm>
          <a:custGeom>
            <a:avLst/>
            <a:gdLst>
              <a:gd name="connsiteX0" fmla="*/ 32024 w 44714"/>
              <a:gd name="connsiteY0" fmla="*/ 218591 h 218591"/>
              <a:gd name="connsiteX1" fmla="*/ 43313 w 44714"/>
              <a:gd name="connsiteY1" fmla="*/ 88769 h 218591"/>
              <a:gd name="connsiteX2" fmla="*/ 3802 w 44714"/>
              <a:gd name="connsiteY2" fmla="*/ 4102 h 218591"/>
              <a:gd name="connsiteX3" fmla="*/ 3802 w 44714"/>
              <a:gd name="connsiteY3" fmla="*/ 21036 h 218591"/>
            </a:gdLst>
            <a:ahLst/>
            <a:cxnLst>
              <a:cxn ang="0">
                <a:pos x="connsiteX0" y="connsiteY0"/>
              </a:cxn>
              <a:cxn ang="0">
                <a:pos x="connsiteX1" y="connsiteY1"/>
              </a:cxn>
              <a:cxn ang="0">
                <a:pos x="connsiteX2" y="connsiteY2"/>
              </a:cxn>
              <a:cxn ang="0">
                <a:pos x="connsiteX3" y="connsiteY3"/>
              </a:cxn>
            </a:cxnLst>
            <a:rect l="l" t="t" r="r" b="b"/>
            <a:pathLst>
              <a:path w="44714" h="218591">
                <a:moveTo>
                  <a:pt x="32024" y="218591"/>
                </a:moveTo>
                <a:cubicBezTo>
                  <a:pt x="40020" y="171554"/>
                  <a:pt x="48017" y="124517"/>
                  <a:pt x="43313" y="88769"/>
                </a:cubicBezTo>
                <a:cubicBezTo>
                  <a:pt x="38609" y="53021"/>
                  <a:pt x="10387" y="15391"/>
                  <a:pt x="3802" y="4102"/>
                </a:cubicBezTo>
                <a:cubicBezTo>
                  <a:pt x="-2783" y="-7187"/>
                  <a:pt x="509" y="6924"/>
                  <a:pt x="3802" y="2103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4D6B712B-02FB-C6B5-39F0-785CD83AF8A9}"/>
                  </a:ext>
                </a:extLst>
              </p:cNvPr>
              <p:cNvSpPr txBox="1"/>
              <p:nvPr/>
            </p:nvSpPr>
            <p:spPr>
              <a:xfrm>
                <a:off x="1471699" y="2035746"/>
                <a:ext cx="226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𝜑</m:t>
                      </m:r>
                    </m:oMath>
                  </m:oMathPara>
                </a14:m>
                <a:endParaRPr lang="en-US" dirty="0"/>
              </a:p>
            </p:txBody>
          </p:sp>
        </mc:Choice>
        <mc:Fallback xmlns="">
          <p:sp>
            <p:nvSpPr>
              <p:cNvPr id="35" name="ZoneTexte 34">
                <a:extLst>
                  <a:ext uri="{FF2B5EF4-FFF2-40B4-BE49-F238E27FC236}">
                    <a16:creationId xmlns:a16="http://schemas.microsoft.com/office/drawing/2014/main" id="{4D6B712B-02FB-C6B5-39F0-785CD83AF8A9}"/>
                  </a:ext>
                </a:extLst>
              </p:cNvPr>
              <p:cNvSpPr txBox="1">
                <a:spLocks noRot="1" noChangeAspect="1" noMove="1" noResize="1" noEditPoints="1" noAdjustHandles="1" noChangeArrowheads="1" noChangeShapeType="1" noTextEdit="1"/>
              </p:cNvSpPr>
              <p:nvPr/>
            </p:nvSpPr>
            <p:spPr>
              <a:xfrm>
                <a:off x="1471699" y="2035746"/>
                <a:ext cx="226151" cy="276999"/>
              </a:xfrm>
              <a:prstGeom prst="rect">
                <a:avLst/>
              </a:prstGeom>
              <a:blipFill>
                <a:blip r:embed="rId10"/>
                <a:stretch>
                  <a:fillRect l="-21053" r="-21053" b="-36364"/>
                </a:stretch>
              </a:blipFill>
            </p:spPr>
            <p:txBody>
              <a:bodyPr/>
              <a:lstStyle/>
              <a:p>
                <a:r>
                  <a:rPr lang="fr-FR">
                    <a:noFill/>
                  </a:rPr>
                  <a:t> </a:t>
                </a:r>
              </a:p>
            </p:txBody>
          </p:sp>
        </mc:Fallback>
      </mc:AlternateContent>
      <p:cxnSp>
        <p:nvCxnSpPr>
          <p:cNvPr id="50" name="Connecteur droit avec flèche 49">
            <a:extLst>
              <a:ext uri="{FF2B5EF4-FFF2-40B4-BE49-F238E27FC236}">
                <a16:creationId xmlns:a16="http://schemas.microsoft.com/office/drawing/2014/main" id="{2BB67678-76C1-CC68-805A-8699355D099E}"/>
              </a:ext>
            </a:extLst>
          </p:cNvPr>
          <p:cNvCxnSpPr>
            <a:cxnSpLocks/>
          </p:cNvCxnSpPr>
          <p:nvPr/>
        </p:nvCxnSpPr>
        <p:spPr>
          <a:xfrm>
            <a:off x="627689" y="4600675"/>
            <a:ext cx="95794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30298544-8B67-EE9A-E6EE-8DDF7CCFAB90}"/>
              </a:ext>
            </a:extLst>
          </p:cNvPr>
          <p:cNvCxnSpPr>
            <a:cxnSpLocks/>
          </p:cNvCxnSpPr>
          <p:nvPr/>
        </p:nvCxnSpPr>
        <p:spPr>
          <a:xfrm flipV="1">
            <a:off x="627688" y="3687076"/>
            <a:ext cx="0" cy="9135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ZoneTexte 54">
                <a:extLst>
                  <a:ext uri="{FF2B5EF4-FFF2-40B4-BE49-F238E27FC236}">
                    <a16:creationId xmlns:a16="http://schemas.microsoft.com/office/drawing/2014/main" id="{0F3197BB-B87E-7CE9-6484-F0E56149DFA2}"/>
                  </a:ext>
                </a:extLst>
              </p:cNvPr>
              <p:cNvSpPr txBox="1"/>
              <p:nvPr/>
            </p:nvSpPr>
            <p:spPr>
              <a:xfrm>
                <a:off x="376427" y="3351985"/>
                <a:ext cx="2060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𝑍</m:t>
                      </m:r>
                    </m:oMath>
                  </m:oMathPara>
                </a14:m>
                <a:endParaRPr lang="en-US" dirty="0"/>
              </a:p>
            </p:txBody>
          </p:sp>
        </mc:Choice>
        <mc:Fallback xmlns="">
          <p:sp>
            <p:nvSpPr>
              <p:cNvPr id="55" name="ZoneTexte 54">
                <a:extLst>
                  <a:ext uri="{FF2B5EF4-FFF2-40B4-BE49-F238E27FC236}">
                    <a16:creationId xmlns:a16="http://schemas.microsoft.com/office/drawing/2014/main" id="{0F3197BB-B87E-7CE9-6484-F0E56149DFA2}"/>
                  </a:ext>
                </a:extLst>
              </p:cNvPr>
              <p:cNvSpPr txBox="1">
                <a:spLocks noRot="1" noChangeAspect="1" noMove="1" noResize="1" noEditPoints="1" noAdjustHandles="1" noChangeArrowheads="1" noChangeShapeType="1" noTextEdit="1"/>
              </p:cNvSpPr>
              <p:nvPr/>
            </p:nvSpPr>
            <p:spPr>
              <a:xfrm>
                <a:off x="376427" y="3351985"/>
                <a:ext cx="206018" cy="276999"/>
              </a:xfrm>
              <a:prstGeom prst="rect">
                <a:avLst/>
              </a:prstGeom>
              <a:blipFill>
                <a:blip r:embed="rId11"/>
                <a:stretch>
                  <a:fillRect l="-22222" r="-11111" b="-9091"/>
                </a:stretch>
              </a:blipFill>
            </p:spPr>
            <p:txBody>
              <a:bodyPr/>
              <a:lstStyle/>
              <a:p>
                <a:r>
                  <a:rPr lang="fr-FR">
                    <a:noFill/>
                  </a:rPr>
                  <a:t> </a:t>
                </a:r>
              </a:p>
            </p:txBody>
          </p:sp>
        </mc:Fallback>
      </mc:AlternateContent>
      <p:sp>
        <p:nvSpPr>
          <p:cNvPr id="57" name="Forme libre 56">
            <a:extLst>
              <a:ext uri="{FF2B5EF4-FFF2-40B4-BE49-F238E27FC236}">
                <a16:creationId xmlns:a16="http://schemas.microsoft.com/office/drawing/2014/main" id="{DB692A09-8976-0656-B855-15A237831328}"/>
              </a:ext>
            </a:extLst>
          </p:cNvPr>
          <p:cNvSpPr/>
          <p:nvPr/>
        </p:nvSpPr>
        <p:spPr>
          <a:xfrm>
            <a:off x="1071979" y="4375287"/>
            <a:ext cx="44714" cy="218591"/>
          </a:xfrm>
          <a:custGeom>
            <a:avLst/>
            <a:gdLst>
              <a:gd name="connsiteX0" fmla="*/ 32024 w 44714"/>
              <a:gd name="connsiteY0" fmla="*/ 218591 h 218591"/>
              <a:gd name="connsiteX1" fmla="*/ 43313 w 44714"/>
              <a:gd name="connsiteY1" fmla="*/ 88769 h 218591"/>
              <a:gd name="connsiteX2" fmla="*/ 3802 w 44714"/>
              <a:gd name="connsiteY2" fmla="*/ 4102 h 218591"/>
              <a:gd name="connsiteX3" fmla="*/ 3802 w 44714"/>
              <a:gd name="connsiteY3" fmla="*/ 21036 h 218591"/>
            </a:gdLst>
            <a:ahLst/>
            <a:cxnLst>
              <a:cxn ang="0">
                <a:pos x="connsiteX0" y="connsiteY0"/>
              </a:cxn>
              <a:cxn ang="0">
                <a:pos x="connsiteX1" y="connsiteY1"/>
              </a:cxn>
              <a:cxn ang="0">
                <a:pos x="connsiteX2" y="connsiteY2"/>
              </a:cxn>
              <a:cxn ang="0">
                <a:pos x="connsiteX3" y="connsiteY3"/>
              </a:cxn>
            </a:cxnLst>
            <a:rect l="l" t="t" r="r" b="b"/>
            <a:pathLst>
              <a:path w="44714" h="218591">
                <a:moveTo>
                  <a:pt x="32024" y="218591"/>
                </a:moveTo>
                <a:cubicBezTo>
                  <a:pt x="40020" y="171554"/>
                  <a:pt x="48017" y="124517"/>
                  <a:pt x="43313" y="88769"/>
                </a:cubicBezTo>
                <a:cubicBezTo>
                  <a:pt x="38609" y="53021"/>
                  <a:pt x="10387" y="15391"/>
                  <a:pt x="3802" y="4102"/>
                </a:cubicBezTo>
                <a:cubicBezTo>
                  <a:pt x="-2783" y="-7187"/>
                  <a:pt x="509" y="6924"/>
                  <a:pt x="3802" y="2103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8" name="ZoneTexte 57">
                <a:extLst>
                  <a:ext uri="{FF2B5EF4-FFF2-40B4-BE49-F238E27FC236}">
                    <a16:creationId xmlns:a16="http://schemas.microsoft.com/office/drawing/2014/main" id="{740422BE-9009-A1F2-158C-B56764B45E17}"/>
                  </a:ext>
                </a:extLst>
              </p:cNvPr>
              <p:cNvSpPr txBox="1"/>
              <p:nvPr/>
            </p:nvSpPr>
            <p:spPr>
              <a:xfrm>
                <a:off x="1191769" y="4264652"/>
                <a:ext cx="4071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30°</m:t>
                      </m:r>
                    </m:oMath>
                  </m:oMathPara>
                </a14:m>
                <a:endParaRPr lang="en-US" dirty="0"/>
              </a:p>
            </p:txBody>
          </p:sp>
        </mc:Choice>
        <mc:Fallback xmlns="">
          <p:sp>
            <p:nvSpPr>
              <p:cNvPr id="58" name="ZoneTexte 57">
                <a:extLst>
                  <a:ext uri="{FF2B5EF4-FFF2-40B4-BE49-F238E27FC236}">
                    <a16:creationId xmlns:a16="http://schemas.microsoft.com/office/drawing/2014/main" id="{740422BE-9009-A1F2-158C-B56764B45E17}"/>
                  </a:ext>
                </a:extLst>
              </p:cNvPr>
              <p:cNvSpPr txBox="1">
                <a:spLocks noRot="1" noChangeAspect="1" noMove="1" noResize="1" noEditPoints="1" noAdjustHandles="1" noChangeArrowheads="1" noChangeShapeType="1" noTextEdit="1"/>
              </p:cNvSpPr>
              <p:nvPr/>
            </p:nvSpPr>
            <p:spPr>
              <a:xfrm>
                <a:off x="1191769" y="4264652"/>
                <a:ext cx="407163" cy="276999"/>
              </a:xfrm>
              <a:prstGeom prst="rect">
                <a:avLst/>
              </a:prstGeom>
              <a:blipFill>
                <a:blip r:embed="rId12"/>
                <a:stretch>
                  <a:fillRect l="-12500" r="-12500" b="-9091"/>
                </a:stretch>
              </a:blipFill>
            </p:spPr>
            <p:txBody>
              <a:bodyPr/>
              <a:lstStyle/>
              <a:p>
                <a:r>
                  <a:rPr lang="fr-FR">
                    <a:noFill/>
                  </a:rPr>
                  <a:t> </a:t>
                </a:r>
              </a:p>
            </p:txBody>
          </p:sp>
        </mc:Fallback>
      </mc:AlternateContent>
      <p:cxnSp>
        <p:nvCxnSpPr>
          <p:cNvPr id="59" name="Connecteur droit avec flèche 58">
            <a:extLst>
              <a:ext uri="{FF2B5EF4-FFF2-40B4-BE49-F238E27FC236}">
                <a16:creationId xmlns:a16="http://schemas.microsoft.com/office/drawing/2014/main" id="{EAB09A34-53B7-227E-7833-3B27B8D854A4}"/>
              </a:ext>
            </a:extLst>
          </p:cNvPr>
          <p:cNvCxnSpPr>
            <a:cxnSpLocks/>
          </p:cNvCxnSpPr>
          <p:nvPr/>
        </p:nvCxnSpPr>
        <p:spPr>
          <a:xfrm flipV="1">
            <a:off x="624369" y="4034380"/>
            <a:ext cx="1042913" cy="562280"/>
          </a:xfrm>
          <a:prstGeom prst="straightConnector1">
            <a:avLst/>
          </a:prstGeom>
          <a:ln w="38100">
            <a:solidFill>
              <a:srgbClr val="00B04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839F8C64-42A0-412E-7AED-128A0CE82126}"/>
              </a:ext>
            </a:extLst>
          </p:cNvPr>
          <p:cNvCxnSpPr>
            <a:cxnSpLocks/>
          </p:cNvCxnSpPr>
          <p:nvPr/>
        </p:nvCxnSpPr>
        <p:spPr>
          <a:xfrm>
            <a:off x="623241" y="4610253"/>
            <a:ext cx="1002946" cy="621826"/>
          </a:xfrm>
          <a:prstGeom prst="straightConnector1">
            <a:avLst/>
          </a:prstGeom>
          <a:ln w="38100">
            <a:solidFill>
              <a:srgbClr val="088DFA"/>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BEFBA5FE-C032-0783-1A27-A15786F0E85F}"/>
              </a:ext>
            </a:extLst>
          </p:cNvPr>
          <p:cNvCxnSpPr>
            <a:cxnSpLocks/>
          </p:cNvCxnSpPr>
          <p:nvPr/>
        </p:nvCxnSpPr>
        <p:spPr>
          <a:xfrm flipV="1">
            <a:off x="624255" y="3481610"/>
            <a:ext cx="114" cy="11120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E78B771D-8992-0158-12AF-CB89A6DE4340}"/>
              </a:ext>
            </a:extLst>
          </p:cNvPr>
          <p:cNvSpPr txBox="1"/>
          <p:nvPr/>
        </p:nvSpPr>
        <p:spPr>
          <a:xfrm>
            <a:off x="5511056" y="1586861"/>
            <a:ext cx="1573983" cy="369332"/>
          </a:xfrm>
          <a:prstGeom prst="rect">
            <a:avLst/>
          </a:prstGeom>
          <a:noFill/>
        </p:spPr>
        <p:txBody>
          <a:bodyPr wrap="square" rtlCol="0">
            <a:spAutoFit/>
          </a:bodyPr>
          <a:lstStyle/>
          <a:p>
            <a:r>
              <a:rPr lang="en-US" b="1" dirty="0"/>
              <a:t>anode</a:t>
            </a:r>
          </a:p>
        </p:txBody>
      </p:sp>
      <p:sp>
        <p:nvSpPr>
          <p:cNvPr id="77" name="ZoneTexte 76">
            <a:extLst>
              <a:ext uri="{FF2B5EF4-FFF2-40B4-BE49-F238E27FC236}">
                <a16:creationId xmlns:a16="http://schemas.microsoft.com/office/drawing/2014/main" id="{9317E481-822B-33F7-0873-33A0E476A96C}"/>
              </a:ext>
            </a:extLst>
          </p:cNvPr>
          <p:cNvSpPr txBox="1"/>
          <p:nvPr/>
        </p:nvSpPr>
        <p:spPr>
          <a:xfrm>
            <a:off x="5465336" y="4362163"/>
            <a:ext cx="1573983" cy="369332"/>
          </a:xfrm>
          <a:prstGeom prst="rect">
            <a:avLst/>
          </a:prstGeom>
          <a:noFill/>
        </p:spPr>
        <p:txBody>
          <a:bodyPr wrap="square" rtlCol="0">
            <a:spAutoFit/>
          </a:bodyPr>
          <a:lstStyle/>
          <a:p>
            <a:r>
              <a:rPr lang="en-US" b="1" dirty="0"/>
              <a:t>cathode</a:t>
            </a:r>
          </a:p>
        </p:txBody>
      </p:sp>
      <p:cxnSp>
        <p:nvCxnSpPr>
          <p:cNvPr id="80" name="Connecteur droit avec flèche 79">
            <a:extLst>
              <a:ext uri="{FF2B5EF4-FFF2-40B4-BE49-F238E27FC236}">
                <a16:creationId xmlns:a16="http://schemas.microsoft.com/office/drawing/2014/main" id="{CCF4CD6E-9EB0-A2FC-3584-866C62AEF18D}"/>
              </a:ext>
            </a:extLst>
          </p:cNvPr>
          <p:cNvCxnSpPr/>
          <p:nvPr/>
        </p:nvCxnSpPr>
        <p:spPr>
          <a:xfrm flipV="1">
            <a:off x="879135" y="1714728"/>
            <a:ext cx="556808" cy="637102"/>
          </a:xfrm>
          <a:prstGeom prst="straightConnector1">
            <a:avLst/>
          </a:prstGeom>
          <a:ln w="19050">
            <a:solidFill>
              <a:srgbClr val="C84B44"/>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69A83A35-08AE-1A37-1BDA-43678A134A94}"/>
              </a:ext>
            </a:extLst>
          </p:cNvPr>
          <p:cNvCxnSpPr>
            <a:cxnSpLocks/>
          </p:cNvCxnSpPr>
          <p:nvPr/>
        </p:nvCxnSpPr>
        <p:spPr>
          <a:xfrm>
            <a:off x="874658" y="2355845"/>
            <a:ext cx="487534" cy="418657"/>
          </a:xfrm>
          <a:prstGeom prst="straightConnector1">
            <a:avLst/>
          </a:prstGeom>
          <a:ln w="19050">
            <a:solidFill>
              <a:srgbClr val="C84B4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6E7CF4C9-7348-F25A-15B0-99405B5EE534}"/>
              </a:ext>
            </a:extLst>
          </p:cNvPr>
          <p:cNvSpPr txBox="1"/>
          <p:nvPr/>
        </p:nvSpPr>
        <p:spPr>
          <a:xfrm>
            <a:off x="721315" y="3490485"/>
            <a:ext cx="1112484" cy="276999"/>
          </a:xfrm>
          <a:prstGeom prst="rect">
            <a:avLst/>
          </a:prstGeom>
          <a:noFill/>
        </p:spPr>
        <p:txBody>
          <a:bodyPr wrap="none" lIns="0" tIns="0" rIns="0" bIns="0" rtlCol="0">
            <a:spAutoFit/>
          </a:bodyPr>
          <a:lstStyle/>
          <a:p>
            <a:r>
              <a:rPr lang="en-US" b="1" dirty="0">
                <a:solidFill>
                  <a:srgbClr val="FF0000"/>
                </a:solidFill>
              </a:rPr>
              <a:t>collection</a:t>
            </a:r>
          </a:p>
        </p:txBody>
      </p:sp>
      <p:sp>
        <p:nvSpPr>
          <p:cNvPr id="88" name="ZoneTexte 87">
            <a:extLst>
              <a:ext uri="{FF2B5EF4-FFF2-40B4-BE49-F238E27FC236}">
                <a16:creationId xmlns:a16="http://schemas.microsoft.com/office/drawing/2014/main" id="{9DF89600-83FB-4AB8-9C83-8A026A4718DA}"/>
              </a:ext>
            </a:extLst>
          </p:cNvPr>
          <p:cNvSpPr txBox="1"/>
          <p:nvPr/>
        </p:nvSpPr>
        <p:spPr>
          <a:xfrm>
            <a:off x="999303" y="5214098"/>
            <a:ext cx="1916624" cy="369332"/>
          </a:xfrm>
          <a:prstGeom prst="rect">
            <a:avLst/>
          </a:prstGeom>
          <a:noFill/>
        </p:spPr>
        <p:txBody>
          <a:bodyPr wrap="square" rtlCol="0">
            <a:spAutoFit/>
          </a:bodyPr>
          <a:lstStyle/>
          <a:p>
            <a:r>
              <a:rPr lang="en-US" b="1" dirty="0">
                <a:solidFill>
                  <a:srgbClr val="088DFA"/>
                </a:solidFill>
                <a:latin typeface="Arial" panose="020B0604020202020204" pitchFamily="34" charset="0"/>
                <a:cs typeface="Arial" panose="020B0604020202020204" pitchFamily="34" charset="0"/>
              </a:rPr>
              <a:t>Induction 2</a:t>
            </a:r>
          </a:p>
        </p:txBody>
      </p:sp>
      <p:sp>
        <p:nvSpPr>
          <p:cNvPr id="89" name="ZoneTexte 88">
            <a:extLst>
              <a:ext uri="{FF2B5EF4-FFF2-40B4-BE49-F238E27FC236}">
                <a16:creationId xmlns:a16="http://schemas.microsoft.com/office/drawing/2014/main" id="{C875D584-B8AC-CC5A-3670-479D659FB1CF}"/>
              </a:ext>
            </a:extLst>
          </p:cNvPr>
          <p:cNvSpPr txBox="1"/>
          <p:nvPr/>
        </p:nvSpPr>
        <p:spPr>
          <a:xfrm>
            <a:off x="1560983" y="4092738"/>
            <a:ext cx="1916624" cy="369332"/>
          </a:xfrm>
          <a:prstGeom prst="rect">
            <a:avLst/>
          </a:prstGeom>
          <a:noFill/>
        </p:spPr>
        <p:txBody>
          <a:bodyPr wrap="square" rtlCol="0">
            <a:spAutoFit/>
          </a:bodyPr>
          <a:lstStyle/>
          <a:p>
            <a:r>
              <a:rPr lang="en-US" b="1" dirty="0">
                <a:solidFill>
                  <a:srgbClr val="00B04D"/>
                </a:solidFill>
                <a:latin typeface="Arial" panose="020B0604020202020204" pitchFamily="34" charset="0"/>
                <a:cs typeface="Arial" panose="020B0604020202020204" pitchFamily="34" charset="0"/>
              </a:rPr>
              <a:t>Induction 1</a:t>
            </a:r>
          </a:p>
        </p:txBody>
      </p:sp>
      <p:sp>
        <p:nvSpPr>
          <p:cNvPr id="91" name="Ellipse 90">
            <a:extLst>
              <a:ext uri="{FF2B5EF4-FFF2-40B4-BE49-F238E27FC236}">
                <a16:creationId xmlns:a16="http://schemas.microsoft.com/office/drawing/2014/main" id="{02B410D3-F89E-E93A-DF1E-E81577F76E57}"/>
              </a:ext>
            </a:extLst>
          </p:cNvPr>
          <p:cNvSpPr/>
          <p:nvPr/>
        </p:nvSpPr>
        <p:spPr>
          <a:xfrm>
            <a:off x="555157" y="4541651"/>
            <a:ext cx="134519" cy="132573"/>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2" name="Multiplication 91">
            <a:extLst>
              <a:ext uri="{FF2B5EF4-FFF2-40B4-BE49-F238E27FC236}">
                <a16:creationId xmlns:a16="http://schemas.microsoft.com/office/drawing/2014/main" id="{29865A5B-4751-FF5E-68AF-F50A5127AE6D}"/>
              </a:ext>
            </a:extLst>
          </p:cNvPr>
          <p:cNvSpPr/>
          <p:nvPr/>
        </p:nvSpPr>
        <p:spPr>
          <a:xfrm>
            <a:off x="574148" y="4556024"/>
            <a:ext cx="96535" cy="102895"/>
          </a:xfrm>
          <a:prstGeom prst="mathMultiply">
            <a:avLst>
              <a:gd name="adj1" fmla="val 546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Image 98">
            <a:extLst>
              <a:ext uri="{FF2B5EF4-FFF2-40B4-BE49-F238E27FC236}">
                <a16:creationId xmlns:a16="http://schemas.microsoft.com/office/drawing/2014/main" id="{85EC4175-F4D8-3184-74C0-1C08DE208228}"/>
              </a:ext>
            </a:extLst>
          </p:cNvPr>
          <p:cNvPicPr>
            <a:picLocks noChangeAspect="1"/>
          </p:cNvPicPr>
          <p:nvPr/>
        </p:nvPicPr>
        <p:blipFill>
          <a:blip r:embed="rId13"/>
          <a:stretch>
            <a:fillRect/>
          </a:stretch>
        </p:blipFill>
        <p:spPr>
          <a:xfrm>
            <a:off x="9734890" y="1229290"/>
            <a:ext cx="1879758" cy="2320325"/>
          </a:xfrm>
          <a:prstGeom prst="rect">
            <a:avLst/>
          </a:prstGeom>
        </p:spPr>
      </p:pic>
      <mc:AlternateContent xmlns:mc="http://schemas.openxmlformats.org/markup-compatibility/2006" xmlns:a14="http://schemas.microsoft.com/office/drawing/2010/main">
        <mc:Choice Requires="a14">
          <p:sp>
            <p:nvSpPr>
              <p:cNvPr id="100" name="ZoneTexte 99">
                <a:extLst>
                  <a:ext uri="{FF2B5EF4-FFF2-40B4-BE49-F238E27FC236}">
                    <a16:creationId xmlns:a16="http://schemas.microsoft.com/office/drawing/2014/main" id="{D90464A8-329B-4CE3-8C7B-6CDE2746A6E1}"/>
                  </a:ext>
                </a:extLst>
              </p:cNvPr>
              <p:cNvSpPr txBox="1"/>
              <p:nvPr/>
            </p:nvSpPr>
            <p:spPr>
              <a:xfrm>
                <a:off x="1053006" y="4671940"/>
                <a:ext cx="5802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−30°</m:t>
                      </m:r>
                    </m:oMath>
                  </m:oMathPara>
                </a14:m>
                <a:endParaRPr lang="en-US" dirty="0"/>
              </a:p>
            </p:txBody>
          </p:sp>
        </mc:Choice>
        <mc:Fallback xmlns="">
          <p:sp>
            <p:nvSpPr>
              <p:cNvPr id="100" name="ZoneTexte 99">
                <a:extLst>
                  <a:ext uri="{FF2B5EF4-FFF2-40B4-BE49-F238E27FC236}">
                    <a16:creationId xmlns:a16="http://schemas.microsoft.com/office/drawing/2014/main" id="{D90464A8-329B-4CE3-8C7B-6CDE2746A6E1}"/>
                  </a:ext>
                </a:extLst>
              </p:cNvPr>
              <p:cNvSpPr txBox="1">
                <a:spLocks noRot="1" noChangeAspect="1" noMove="1" noResize="1" noEditPoints="1" noAdjustHandles="1" noChangeArrowheads="1" noChangeShapeType="1" noTextEdit="1"/>
              </p:cNvSpPr>
              <p:nvPr/>
            </p:nvSpPr>
            <p:spPr>
              <a:xfrm>
                <a:off x="1053006" y="4671940"/>
                <a:ext cx="580287" cy="276999"/>
              </a:xfrm>
              <a:prstGeom prst="rect">
                <a:avLst/>
              </a:prstGeom>
              <a:blipFill>
                <a:blip r:embed="rId14"/>
                <a:stretch>
                  <a:fillRect l="-2174" r="-6522" b="-13043"/>
                </a:stretch>
              </a:blipFill>
            </p:spPr>
            <p:txBody>
              <a:bodyPr/>
              <a:lstStyle/>
              <a:p>
                <a:r>
                  <a:rPr lang="fr-FR">
                    <a:noFill/>
                  </a:rPr>
                  <a:t> </a:t>
                </a:r>
              </a:p>
            </p:txBody>
          </p:sp>
        </mc:Fallback>
      </mc:AlternateContent>
      <p:sp>
        <p:nvSpPr>
          <p:cNvPr id="101" name="Forme libre 100">
            <a:extLst>
              <a:ext uri="{FF2B5EF4-FFF2-40B4-BE49-F238E27FC236}">
                <a16:creationId xmlns:a16="http://schemas.microsoft.com/office/drawing/2014/main" id="{15568E20-EA70-800F-B212-D6AB7B8446CA}"/>
              </a:ext>
            </a:extLst>
          </p:cNvPr>
          <p:cNvSpPr/>
          <p:nvPr/>
        </p:nvSpPr>
        <p:spPr>
          <a:xfrm rot="1498926">
            <a:off x="1028304" y="4612480"/>
            <a:ext cx="44714" cy="218591"/>
          </a:xfrm>
          <a:custGeom>
            <a:avLst/>
            <a:gdLst>
              <a:gd name="connsiteX0" fmla="*/ 32024 w 44714"/>
              <a:gd name="connsiteY0" fmla="*/ 218591 h 218591"/>
              <a:gd name="connsiteX1" fmla="*/ 43313 w 44714"/>
              <a:gd name="connsiteY1" fmla="*/ 88769 h 218591"/>
              <a:gd name="connsiteX2" fmla="*/ 3802 w 44714"/>
              <a:gd name="connsiteY2" fmla="*/ 4102 h 218591"/>
              <a:gd name="connsiteX3" fmla="*/ 3802 w 44714"/>
              <a:gd name="connsiteY3" fmla="*/ 21036 h 218591"/>
            </a:gdLst>
            <a:ahLst/>
            <a:cxnLst>
              <a:cxn ang="0">
                <a:pos x="connsiteX0" y="connsiteY0"/>
              </a:cxn>
              <a:cxn ang="0">
                <a:pos x="connsiteX1" y="connsiteY1"/>
              </a:cxn>
              <a:cxn ang="0">
                <a:pos x="connsiteX2" y="connsiteY2"/>
              </a:cxn>
              <a:cxn ang="0">
                <a:pos x="connsiteX3" y="connsiteY3"/>
              </a:cxn>
            </a:cxnLst>
            <a:rect l="l" t="t" r="r" b="b"/>
            <a:pathLst>
              <a:path w="44714" h="218591">
                <a:moveTo>
                  <a:pt x="32024" y="218591"/>
                </a:moveTo>
                <a:cubicBezTo>
                  <a:pt x="40020" y="171554"/>
                  <a:pt x="48017" y="124517"/>
                  <a:pt x="43313" y="88769"/>
                </a:cubicBezTo>
                <a:cubicBezTo>
                  <a:pt x="38609" y="53021"/>
                  <a:pt x="10387" y="15391"/>
                  <a:pt x="3802" y="4102"/>
                </a:cubicBezTo>
                <a:cubicBezTo>
                  <a:pt x="-2783" y="-7187"/>
                  <a:pt x="509" y="6924"/>
                  <a:pt x="3802" y="2103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ZoneTexte 103">
            <a:extLst>
              <a:ext uri="{FF2B5EF4-FFF2-40B4-BE49-F238E27FC236}">
                <a16:creationId xmlns:a16="http://schemas.microsoft.com/office/drawing/2014/main" id="{2E7DDF1A-056F-1921-A7A0-3A30CFA4A97F}"/>
              </a:ext>
            </a:extLst>
          </p:cNvPr>
          <p:cNvSpPr txBox="1"/>
          <p:nvPr/>
        </p:nvSpPr>
        <p:spPr>
          <a:xfrm>
            <a:off x="1394688" y="1380229"/>
            <a:ext cx="39477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t>
            </a:r>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2B3B5E29-92FE-B4AA-EE5B-D776F90515D9}"/>
                  </a:ext>
                </a:extLst>
              </p:cNvPr>
              <p:cNvSpPr txBox="1"/>
              <p:nvPr/>
            </p:nvSpPr>
            <p:spPr>
              <a:xfrm>
                <a:off x="1708804" y="4622342"/>
                <a:ext cx="2092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𝑌</m:t>
                      </m:r>
                    </m:oMath>
                  </m:oMathPara>
                </a14:m>
                <a:endParaRPr lang="en-US" dirty="0"/>
              </a:p>
            </p:txBody>
          </p:sp>
        </mc:Choice>
        <mc:Fallback xmlns="">
          <p:sp>
            <p:nvSpPr>
              <p:cNvPr id="5" name="ZoneTexte 4">
                <a:extLst>
                  <a:ext uri="{FF2B5EF4-FFF2-40B4-BE49-F238E27FC236}">
                    <a16:creationId xmlns:a16="http://schemas.microsoft.com/office/drawing/2014/main" id="{2B3B5E29-92FE-B4AA-EE5B-D776F90515D9}"/>
                  </a:ext>
                </a:extLst>
              </p:cNvPr>
              <p:cNvSpPr txBox="1">
                <a:spLocks noRot="1" noChangeAspect="1" noMove="1" noResize="1" noEditPoints="1" noAdjustHandles="1" noChangeArrowheads="1" noChangeShapeType="1" noTextEdit="1"/>
              </p:cNvSpPr>
              <p:nvPr/>
            </p:nvSpPr>
            <p:spPr>
              <a:xfrm>
                <a:off x="1708804" y="4622342"/>
                <a:ext cx="209223" cy="276999"/>
              </a:xfrm>
              <a:prstGeom prst="rect">
                <a:avLst/>
              </a:prstGeom>
              <a:blipFill>
                <a:blip r:embed="rId15"/>
                <a:stretch>
                  <a:fillRect l="-16667" r="-16667" b="-130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3D9FDD34-D7E1-A58B-DC1D-A2432F9E21C7}"/>
                  </a:ext>
                </a:extLst>
              </p:cNvPr>
              <p:cNvSpPr txBox="1"/>
              <p:nvPr/>
            </p:nvSpPr>
            <p:spPr>
              <a:xfrm>
                <a:off x="18105" y="4895657"/>
                <a:ext cx="64875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𝑑𝑟𝑖𝑓𝑡</m:t>
                      </m:r>
                      <m:r>
                        <a:rPr lang="fr-FR" b="0" i="1" smtClean="0">
                          <a:latin typeface="Cambria Math" panose="02040503050406030204" pitchFamily="18" charset="0"/>
                        </a:rPr>
                        <m:t> </m:t>
                      </m:r>
                      <m:r>
                        <a:rPr lang="fr-FR" b="0" i="1" smtClean="0">
                          <a:latin typeface="Cambria Math" panose="02040503050406030204" pitchFamily="18" charset="0"/>
                        </a:rPr>
                        <m:t>𝑎𝑥𝑖𝑠</m:t>
                      </m:r>
                    </m:oMath>
                  </m:oMathPara>
                </a14:m>
                <a:endParaRPr lang="en-US" dirty="0"/>
              </a:p>
            </p:txBody>
          </p:sp>
        </mc:Choice>
        <mc:Fallback xmlns="">
          <p:sp>
            <p:nvSpPr>
              <p:cNvPr id="7" name="ZoneTexte 6">
                <a:extLst>
                  <a:ext uri="{FF2B5EF4-FFF2-40B4-BE49-F238E27FC236}">
                    <a16:creationId xmlns:a16="http://schemas.microsoft.com/office/drawing/2014/main" id="{3D9FDD34-D7E1-A58B-DC1D-A2432F9E21C7}"/>
                  </a:ext>
                </a:extLst>
              </p:cNvPr>
              <p:cNvSpPr txBox="1">
                <a:spLocks noRot="1" noChangeAspect="1" noMove="1" noResize="1" noEditPoints="1" noAdjustHandles="1" noChangeArrowheads="1" noChangeShapeType="1" noTextEdit="1"/>
              </p:cNvSpPr>
              <p:nvPr/>
            </p:nvSpPr>
            <p:spPr>
              <a:xfrm>
                <a:off x="18105" y="4895657"/>
                <a:ext cx="648759" cy="276999"/>
              </a:xfrm>
              <a:prstGeom prst="rect">
                <a:avLst/>
              </a:prstGeom>
              <a:blipFill>
                <a:blip r:embed="rId16"/>
                <a:stretch>
                  <a:fillRect l="-17308" t="-4348" r="-67308" b="-39130"/>
                </a:stretch>
              </a:blipFill>
            </p:spPr>
            <p:txBody>
              <a:bodyPr/>
              <a:lstStyle/>
              <a:p>
                <a:r>
                  <a:rPr lang="fr-FR">
                    <a:noFill/>
                  </a:rPr>
                  <a:t> </a:t>
                </a:r>
              </a:p>
            </p:txBody>
          </p:sp>
        </mc:Fallback>
      </mc:AlternateContent>
    </p:spTree>
    <p:extLst>
      <p:ext uri="{BB962C8B-B14F-4D97-AF65-F5344CB8AC3E}">
        <p14:creationId xmlns:p14="http://schemas.microsoft.com/office/powerpoint/2010/main" val="99305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AD0CDB0-6ACC-B08C-DF72-D8F8AEC7CACF}"/>
              </a:ext>
            </a:extLst>
          </p:cNvPr>
          <p:cNvPicPr>
            <a:picLocks noChangeAspect="1"/>
          </p:cNvPicPr>
          <p:nvPr/>
        </p:nvPicPr>
        <p:blipFill>
          <a:blip r:embed="rId3"/>
          <a:srcRect b="2949"/>
          <a:stretch/>
        </p:blipFill>
        <p:spPr>
          <a:xfrm>
            <a:off x="-52529" y="1651008"/>
            <a:ext cx="7681963" cy="2198679"/>
          </a:xfrm>
          <a:prstGeom prst="rect">
            <a:avLst/>
          </a:prstGeom>
        </p:spPr>
      </p:pic>
      <p:sp>
        <p:nvSpPr>
          <p:cNvPr id="2" name="Titre 1">
            <a:extLst>
              <a:ext uri="{FF2B5EF4-FFF2-40B4-BE49-F238E27FC236}">
                <a16:creationId xmlns:a16="http://schemas.microsoft.com/office/drawing/2014/main" id="{89503BAD-C454-6939-5273-69037A3725D1}"/>
              </a:ext>
            </a:extLst>
          </p:cNvPr>
          <p:cNvSpPr>
            <a:spLocks noGrp="1"/>
          </p:cNvSpPr>
          <p:nvPr>
            <p:ph type="title"/>
          </p:nvPr>
        </p:nvSpPr>
        <p:spPr/>
        <p:txBody>
          <a:bodyPr>
            <a:normAutofit fontScale="90000"/>
          </a:bodyPr>
          <a:lstStyle/>
          <a:p>
            <a:r>
              <a:rPr lang="en-US" dirty="0"/>
              <a:t>Track angle study (work in progress)</a:t>
            </a:r>
          </a:p>
        </p:txBody>
      </p:sp>
      <p:sp>
        <p:nvSpPr>
          <p:cNvPr id="4" name="Espace réservé du numéro de diapositive 3">
            <a:extLst>
              <a:ext uri="{FF2B5EF4-FFF2-40B4-BE49-F238E27FC236}">
                <a16:creationId xmlns:a16="http://schemas.microsoft.com/office/drawing/2014/main" id="{2C94A3CE-008B-F067-E23E-1E8486639B7B}"/>
              </a:ext>
            </a:extLst>
          </p:cNvPr>
          <p:cNvSpPr>
            <a:spLocks noGrp="1"/>
          </p:cNvSpPr>
          <p:nvPr>
            <p:ph type="sldNum" sz="quarter" idx="12"/>
          </p:nvPr>
        </p:nvSpPr>
        <p:spPr/>
        <p:txBody>
          <a:bodyPr/>
          <a:lstStyle/>
          <a:p>
            <a:fld id="{32E4A4D1-4B50-B745-8DCD-7313DD7FC0E3}" type="slidenum">
              <a:rPr lang="en-US" smtClean="0"/>
              <a:pPr/>
              <a:t>18</a:t>
            </a:fld>
            <a:endParaRPr lang="en-US" dirty="0"/>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29B682C8-FFF8-D5E2-2CEC-1C5B9B0AC192}"/>
                  </a:ext>
                </a:extLst>
              </p:cNvPr>
              <p:cNvSpPr txBox="1"/>
              <p:nvPr/>
            </p:nvSpPr>
            <p:spPr>
              <a:xfrm>
                <a:off x="132522" y="1111337"/>
                <a:ext cx="7315200" cy="369332"/>
              </a:xfrm>
              <a:prstGeom prst="rect">
                <a:avLst/>
              </a:prstGeom>
              <a:noFill/>
            </p:spPr>
            <p:txBody>
              <a:bodyPr wrap="square" rtlCol="0">
                <a:spAutoFit/>
              </a:bodyPr>
              <a:lstStyle/>
              <a:p>
                <a:pPr marL="285750" indent="-285750">
                  <a:buFont typeface="Wingdings" pitchFamily="2" charset="2"/>
                  <a:buChar char="Ø"/>
                </a:pPr>
                <a:r>
                  <a:rPr lang="en-US" b="1" dirty="0"/>
                  <a:t>Event display from simulation for the track </a:t>
                </a:r>
                <a14:m>
                  <m:oMath xmlns:m="http://schemas.openxmlformats.org/officeDocument/2006/math">
                    <m:r>
                      <a:rPr lang="en-US" b="1" i="1" smtClean="0">
                        <a:latin typeface="Cambria Math" panose="02040503050406030204" pitchFamily="18" charset="0"/>
                      </a:rPr>
                      <m:t>𝜽</m:t>
                    </m:r>
                    <m:r>
                      <a:rPr lang="en-US" b="1" i="1" smtClean="0">
                        <a:latin typeface="Cambria Math" panose="02040503050406030204" pitchFamily="18" charset="0"/>
                      </a:rPr>
                      <m:t>=</m:t>
                    </m:r>
                    <m:r>
                      <a:rPr lang="en-US" b="1" i="1" smtClean="0">
                        <a:latin typeface="Cambria Math" panose="02040503050406030204" pitchFamily="18" charset="0"/>
                      </a:rPr>
                      <m:t>𝟑𝟎</m:t>
                    </m:r>
                    <m:r>
                      <a:rPr lang="en-US" b="1" i="1" smtClean="0">
                        <a:latin typeface="Cambria Math" panose="02040503050406030204" pitchFamily="18" charset="0"/>
                      </a:rPr>
                      <m:t>°, </m:t>
                    </m:r>
                    <m:r>
                      <a:rPr lang="en-US" b="1" i="1" smtClean="0">
                        <a:latin typeface="Cambria Math" panose="02040503050406030204" pitchFamily="18" charset="0"/>
                      </a:rPr>
                      <m:t>𝝋</m:t>
                    </m:r>
                    <m:r>
                      <a:rPr lang="en-US" b="1" i="1" smtClean="0">
                        <a:latin typeface="Cambria Math" panose="02040503050406030204" pitchFamily="18" charset="0"/>
                      </a:rPr>
                      <m:t>=</m:t>
                    </m:r>
                    <m:r>
                      <a:rPr lang="en-US" b="1" i="1" smtClean="0">
                        <a:latin typeface="Cambria Math" panose="02040503050406030204" pitchFamily="18" charset="0"/>
                      </a:rPr>
                      <m:t>𝟔𝟎</m:t>
                    </m:r>
                    <m:r>
                      <a:rPr lang="en-US" b="1" i="1" smtClean="0">
                        <a:latin typeface="Cambria Math" panose="02040503050406030204" pitchFamily="18" charset="0"/>
                      </a:rPr>
                      <m:t>°</m:t>
                    </m:r>
                  </m:oMath>
                </a14:m>
                <a:endParaRPr lang="en-US" b="1" dirty="0"/>
              </a:p>
            </p:txBody>
          </p:sp>
        </mc:Choice>
        <mc:Fallback xmlns="">
          <p:sp>
            <p:nvSpPr>
              <p:cNvPr id="7" name="ZoneTexte 6">
                <a:extLst>
                  <a:ext uri="{FF2B5EF4-FFF2-40B4-BE49-F238E27FC236}">
                    <a16:creationId xmlns:a16="http://schemas.microsoft.com/office/drawing/2014/main" id="{29B682C8-FFF8-D5E2-2CEC-1C5B9B0AC192}"/>
                  </a:ext>
                </a:extLst>
              </p:cNvPr>
              <p:cNvSpPr txBox="1">
                <a:spLocks noRot="1" noChangeAspect="1" noMove="1" noResize="1" noEditPoints="1" noAdjustHandles="1" noChangeArrowheads="1" noChangeShapeType="1" noTextEdit="1"/>
              </p:cNvSpPr>
              <p:nvPr/>
            </p:nvSpPr>
            <p:spPr>
              <a:xfrm>
                <a:off x="132522" y="1111337"/>
                <a:ext cx="7315200" cy="369332"/>
              </a:xfrm>
              <a:prstGeom prst="rect">
                <a:avLst/>
              </a:prstGeom>
              <a:blipFill>
                <a:blip r:embed="rId4"/>
                <a:stretch>
                  <a:fillRect l="-520" t="-6667" b="-26667"/>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0EBBAEAE-4EB0-921D-B692-C133F9F0BEE1}"/>
              </a:ext>
            </a:extLst>
          </p:cNvPr>
          <p:cNvPicPr>
            <a:picLocks noChangeAspect="1"/>
          </p:cNvPicPr>
          <p:nvPr/>
        </p:nvPicPr>
        <p:blipFill>
          <a:blip r:embed="rId5"/>
          <a:srcRect l="5675" t="9368" r="8533" b="7641"/>
          <a:stretch/>
        </p:blipFill>
        <p:spPr>
          <a:xfrm>
            <a:off x="7423259" y="1266192"/>
            <a:ext cx="4768741" cy="4480471"/>
          </a:xfrm>
          <a:prstGeom prst="rect">
            <a:avLst/>
          </a:prstGeom>
        </p:spPr>
      </p:pic>
      <p:sp>
        <p:nvSpPr>
          <p:cNvPr id="12" name="ZoneTexte 11">
            <a:extLst>
              <a:ext uri="{FF2B5EF4-FFF2-40B4-BE49-F238E27FC236}">
                <a16:creationId xmlns:a16="http://schemas.microsoft.com/office/drawing/2014/main" id="{84BBC378-876A-5409-95D4-03F589076E18}"/>
              </a:ext>
            </a:extLst>
          </p:cNvPr>
          <p:cNvSpPr txBox="1"/>
          <p:nvPr/>
        </p:nvSpPr>
        <p:spPr>
          <a:xfrm>
            <a:off x="80359" y="4052830"/>
            <a:ext cx="7434536" cy="2308324"/>
          </a:xfrm>
          <a:prstGeom prst="rect">
            <a:avLst/>
          </a:prstGeom>
          <a:noFill/>
        </p:spPr>
        <p:txBody>
          <a:bodyPr wrap="square">
            <a:spAutoFit/>
          </a:bodyPr>
          <a:lstStyle/>
          <a:p>
            <a:pPr marL="285750" indent="-285750">
              <a:buFont typeface="Wingdings" pitchFamily="2" charset="2"/>
              <a:buChar char="Ø"/>
            </a:pPr>
            <a:r>
              <a:rPr lang="en-US" b="0" i="0" u="none" strike="noStrike" dirty="0">
                <a:solidFill>
                  <a:srgbClr val="000000"/>
                </a:solidFill>
                <a:effectLst/>
              </a:rPr>
              <a:t>The different electrons’ time delay change the signal shape</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Wingdings" pitchFamily="2" charset="2"/>
              <a:buChar char="Ø"/>
            </a:pPr>
            <a:r>
              <a:rPr lang="en-US" b="0" i="0" u="none" strike="noStrike" dirty="0">
                <a:solidFill>
                  <a:srgbClr val="000000"/>
                </a:solidFill>
                <a:effectLst/>
              </a:rPr>
              <a:t>The </a:t>
            </a:r>
            <a:r>
              <a:rPr lang="en-US" dirty="0">
                <a:solidFill>
                  <a:srgbClr val="000000"/>
                </a:solidFill>
              </a:rPr>
              <a:t>waveforms depend on </a:t>
            </a:r>
            <a:r>
              <a:rPr lang="en-US" b="0" i="0" u="none" strike="noStrike" dirty="0">
                <a:solidFill>
                  <a:srgbClr val="000000"/>
                </a:solidFill>
                <a:effectLst/>
              </a:rPr>
              <a:t>the angle of the track. </a:t>
            </a:r>
          </a:p>
          <a:p>
            <a:pPr marL="285750" indent="-285750">
              <a:buFont typeface="Wingdings" pitchFamily="2" charset="2"/>
              <a:buChar char="Ø"/>
            </a:pPr>
            <a:endParaRPr lang="en-US" b="0" i="0" u="none" strike="noStrike" dirty="0">
              <a:solidFill>
                <a:srgbClr val="000000"/>
              </a:solidFill>
              <a:effectLst/>
            </a:endParaRPr>
          </a:p>
          <a:p>
            <a:pPr marL="285750" indent="-285750">
              <a:buFont typeface="Wingdings" pitchFamily="2" charset="2"/>
              <a:buChar char="Ø"/>
            </a:pPr>
            <a:endParaRPr lang="en-US" b="0" i="0" u="none" strike="noStrike" dirty="0">
              <a:solidFill>
                <a:srgbClr val="000000"/>
              </a:solidFill>
              <a:effectLst/>
            </a:endParaRPr>
          </a:p>
          <a:p>
            <a:pPr marL="285750" indent="-285750">
              <a:buFont typeface="Wingdings" pitchFamily="2" charset="2"/>
              <a:buChar char="Ø"/>
            </a:pPr>
            <a:r>
              <a:rPr lang="en-US" b="0" i="0" u="none" strike="noStrike" dirty="0">
                <a:solidFill>
                  <a:srgbClr val="000000"/>
                </a:solidFill>
                <a:effectLst/>
              </a:rPr>
              <a:t>It may be possible to use the shape of the waveform to improve the track reconstruction</a:t>
            </a:r>
            <a:endParaRPr lang="en-US" dirty="0"/>
          </a:p>
        </p:txBody>
      </p:sp>
      <p:sp>
        <p:nvSpPr>
          <p:cNvPr id="13" name="ZoneTexte 12">
            <a:extLst>
              <a:ext uri="{FF2B5EF4-FFF2-40B4-BE49-F238E27FC236}">
                <a16:creationId xmlns:a16="http://schemas.microsoft.com/office/drawing/2014/main" id="{5F310A43-C7D1-7991-CE17-B2040F7D3BB1}"/>
              </a:ext>
            </a:extLst>
          </p:cNvPr>
          <p:cNvSpPr txBox="1"/>
          <p:nvPr/>
        </p:nvSpPr>
        <p:spPr>
          <a:xfrm>
            <a:off x="8153400" y="889328"/>
            <a:ext cx="4038600" cy="369332"/>
          </a:xfrm>
          <a:prstGeom prst="rect">
            <a:avLst/>
          </a:prstGeom>
          <a:noFill/>
        </p:spPr>
        <p:txBody>
          <a:bodyPr wrap="square" rtlCol="0">
            <a:spAutoFit/>
          </a:bodyPr>
          <a:lstStyle/>
          <a:p>
            <a:pPr marL="285750" indent="-285750">
              <a:buFont typeface="Wingdings" pitchFamily="2" charset="2"/>
              <a:buChar char="Ø"/>
            </a:pPr>
            <a:r>
              <a:rPr lang="en-US" dirty="0"/>
              <a:t>Waveform shape is changing</a:t>
            </a:r>
          </a:p>
        </p:txBody>
      </p:sp>
      <p:sp>
        <p:nvSpPr>
          <p:cNvPr id="3" name="ZoneTexte 2">
            <a:extLst>
              <a:ext uri="{FF2B5EF4-FFF2-40B4-BE49-F238E27FC236}">
                <a16:creationId xmlns:a16="http://schemas.microsoft.com/office/drawing/2014/main" id="{1412DB4F-CD26-2A4B-CDD1-EE0D052E5265}"/>
              </a:ext>
            </a:extLst>
          </p:cNvPr>
          <p:cNvSpPr txBox="1"/>
          <p:nvPr/>
        </p:nvSpPr>
        <p:spPr>
          <a:xfrm>
            <a:off x="8789127" y="4346940"/>
            <a:ext cx="1502356" cy="261610"/>
          </a:xfrm>
          <a:prstGeom prst="rect">
            <a:avLst/>
          </a:prstGeom>
          <a:noFill/>
        </p:spPr>
        <p:txBody>
          <a:bodyPr wrap="square" rtlCol="0">
            <a:spAutoFit/>
          </a:bodyPr>
          <a:lstStyle/>
          <a:p>
            <a:r>
              <a:rPr lang="en-US" sz="1100" dirty="0"/>
              <a:t>Single hit – like </a:t>
            </a:r>
            <a:endParaRPr lang="en-US" sz="1400" dirty="0"/>
          </a:p>
        </p:txBody>
      </p:sp>
      <p:sp>
        <p:nvSpPr>
          <p:cNvPr id="14" name="ZoneTexte 13">
            <a:extLst>
              <a:ext uri="{FF2B5EF4-FFF2-40B4-BE49-F238E27FC236}">
                <a16:creationId xmlns:a16="http://schemas.microsoft.com/office/drawing/2014/main" id="{4D68DD7A-63F6-7678-05C1-74849F0B3BC2}"/>
              </a:ext>
            </a:extLst>
          </p:cNvPr>
          <p:cNvSpPr txBox="1"/>
          <p:nvPr/>
        </p:nvSpPr>
        <p:spPr>
          <a:xfrm>
            <a:off x="8446100" y="1371174"/>
            <a:ext cx="1663581" cy="261610"/>
          </a:xfrm>
          <a:prstGeom prst="rect">
            <a:avLst/>
          </a:prstGeom>
          <a:noFill/>
        </p:spPr>
        <p:txBody>
          <a:bodyPr wrap="square" rtlCol="0">
            <a:spAutoFit/>
          </a:bodyPr>
          <a:lstStyle/>
          <a:p>
            <a:r>
              <a:rPr lang="en-US" sz="1100" dirty="0"/>
              <a:t>Single hit – like </a:t>
            </a:r>
            <a:endParaRPr lang="en-US" sz="1400" dirty="0"/>
          </a:p>
        </p:txBody>
      </p:sp>
      <p:sp>
        <p:nvSpPr>
          <p:cNvPr id="15" name="ZoneTexte 14">
            <a:extLst>
              <a:ext uri="{FF2B5EF4-FFF2-40B4-BE49-F238E27FC236}">
                <a16:creationId xmlns:a16="http://schemas.microsoft.com/office/drawing/2014/main" id="{3AEE0CFE-EB93-040A-4CA6-10EA274257EF}"/>
              </a:ext>
            </a:extLst>
          </p:cNvPr>
          <p:cNvSpPr txBox="1"/>
          <p:nvPr/>
        </p:nvSpPr>
        <p:spPr>
          <a:xfrm>
            <a:off x="8550022" y="2928307"/>
            <a:ext cx="1444372" cy="276999"/>
          </a:xfrm>
          <a:prstGeom prst="rect">
            <a:avLst/>
          </a:prstGeom>
          <a:noFill/>
        </p:spPr>
        <p:txBody>
          <a:bodyPr wrap="square" rtlCol="0">
            <a:spAutoFit/>
          </a:bodyPr>
          <a:lstStyle/>
          <a:p>
            <a:r>
              <a:rPr lang="en-US" sz="1200" dirty="0"/>
              <a:t>Single hit – like </a:t>
            </a:r>
            <a:endParaRPr lang="en-US" sz="1600" dirty="0"/>
          </a:p>
        </p:txBody>
      </p:sp>
      <p:sp>
        <p:nvSpPr>
          <p:cNvPr id="11" name="ZoneTexte 10">
            <a:extLst>
              <a:ext uri="{FF2B5EF4-FFF2-40B4-BE49-F238E27FC236}">
                <a16:creationId xmlns:a16="http://schemas.microsoft.com/office/drawing/2014/main" id="{714D7E3E-75F9-56E4-AED8-4E373AD0DACF}"/>
              </a:ext>
            </a:extLst>
          </p:cNvPr>
          <p:cNvSpPr txBox="1"/>
          <p:nvPr/>
        </p:nvSpPr>
        <p:spPr>
          <a:xfrm rot="19594658">
            <a:off x="3607525" y="1866890"/>
            <a:ext cx="1629033" cy="430887"/>
          </a:xfrm>
          <a:prstGeom prst="rect">
            <a:avLst/>
          </a:prstGeom>
          <a:noFill/>
        </p:spPr>
        <p:txBody>
          <a:bodyPr wrap="square" rtlCol="0">
            <a:spAutoFit/>
          </a:bodyPr>
          <a:lstStyle/>
          <a:p>
            <a:r>
              <a:rPr lang="fr-FR" sz="1100" dirty="0">
                <a:solidFill>
                  <a:schemeClr val="tx1">
                    <a:lumMod val="65000"/>
                    <a:lumOff val="35000"/>
                  </a:schemeClr>
                </a:solidFill>
              </a:rPr>
              <a:t>DUNE – </a:t>
            </a:r>
          </a:p>
          <a:p>
            <a:r>
              <a:rPr lang="fr-FR" sz="1100" dirty="0">
                <a:solidFill>
                  <a:schemeClr val="tx1">
                    <a:lumMod val="65000"/>
                    <a:lumOff val="35000"/>
                  </a:schemeClr>
                </a:solidFill>
              </a:rPr>
              <a:t>Work in Progress</a:t>
            </a:r>
          </a:p>
        </p:txBody>
      </p:sp>
      <p:sp>
        <p:nvSpPr>
          <p:cNvPr id="17" name="ZoneTexte 16">
            <a:extLst>
              <a:ext uri="{FF2B5EF4-FFF2-40B4-BE49-F238E27FC236}">
                <a16:creationId xmlns:a16="http://schemas.microsoft.com/office/drawing/2014/main" id="{4AD99B38-74D3-BFB9-757B-9690703AF75E}"/>
              </a:ext>
            </a:extLst>
          </p:cNvPr>
          <p:cNvSpPr txBox="1"/>
          <p:nvPr/>
        </p:nvSpPr>
        <p:spPr>
          <a:xfrm rot="19594658">
            <a:off x="1179691" y="2392183"/>
            <a:ext cx="1629033" cy="430887"/>
          </a:xfrm>
          <a:prstGeom prst="rect">
            <a:avLst/>
          </a:prstGeom>
          <a:noFill/>
        </p:spPr>
        <p:txBody>
          <a:bodyPr wrap="square" rtlCol="0">
            <a:spAutoFit/>
          </a:bodyPr>
          <a:lstStyle/>
          <a:p>
            <a:r>
              <a:rPr lang="fr-FR" sz="1100" dirty="0">
                <a:solidFill>
                  <a:schemeClr val="tx1">
                    <a:lumMod val="65000"/>
                    <a:lumOff val="35000"/>
                  </a:schemeClr>
                </a:solidFill>
              </a:rPr>
              <a:t>DUNE – </a:t>
            </a:r>
          </a:p>
          <a:p>
            <a:r>
              <a:rPr lang="fr-FR" sz="1100" dirty="0">
                <a:solidFill>
                  <a:schemeClr val="tx1">
                    <a:lumMod val="65000"/>
                    <a:lumOff val="35000"/>
                  </a:schemeClr>
                </a:solidFill>
              </a:rPr>
              <a:t>Work in Progress</a:t>
            </a:r>
          </a:p>
        </p:txBody>
      </p:sp>
      <p:sp>
        <p:nvSpPr>
          <p:cNvPr id="18" name="ZoneTexte 17">
            <a:extLst>
              <a:ext uri="{FF2B5EF4-FFF2-40B4-BE49-F238E27FC236}">
                <a16:creationId xmlns:a16="http://schemas.microsoft.com/office/drawing/2014/main" id="{49EE6749-9732-D007-ADED-B55736E38865}"/>
              </a:ext>
            </a:extLst>
          </p:cNvPr>
          <p:cNvSpPr txBox="1"/>
          <p:nvPr/>
        </p:nvSpPr>
        <p:spPr>
          <a:xfrm rot="19594658">
            <a:off x="6016707" y="1912043"/>
            <a:ext cx="1629033" cy="430887"/>
          </a:xfrm>
          <a:prstGeom prst="rect">
            <a:avLst/>
          </a:prstGeom>
          <a:noFill/>
        </p:spPr>
        <p:txBody>
          <a:bodyPr wrap="square" rtlCol="0">
            <a:spAutoFit/>
          </a:bodyPr>
          <a:lstStyle/>
          <a:p>
            <a:r>
              <a:rPr lang="fr-FR" sz="1100" dirty="0">
                <a:solidFill>
                  <a:schemeClr val="tx1">
                    <a:lumMod val="65000"/>
                    <a:lumOff val="35000"/>
                  </a:schemeClr>
                </a:solidFill>
              </a:rPr>
              <a:t>DUNE – </a:t>
            </a:r>
          </a:p>
          <a:p>
            <a:r>
              <a:rPr lang="fr-FR" sz="1100" dirty="0">
                <a:solidFill>
                  <a:schemeClr val="tx1">
                    <a:lumMod val="65000"/>
                    <a:lumOff val="35000"/>
                  </a:schemeClr>
                </a:solidFill>
              </a:rPr>
              <a:t>Work in Progress</a:t>
            </a:r>
          </a:p>
        </p:txBody>
      </p:sp>
      <p:sp>
        <p:nvSpPr>
          <p:cNvPr id="19" name="ZoneTexte 18">
            <a:extLst>
              <a:ext uri="{FF2B5EF4-FFF2-40B4-BE49-F238E27FC236}">
                <a16:creationId xmlns:a16="http://schemas.microsoft.com/office/drawing/2014/main" id="{A8552511-EE96-3EA9-6D33-549CA8FC12F9}"/>
              </a:ext>
            </a:extLst>
          </p:cNvPr>
          <p:cNvSpPr txBox="1"/>
          <p:nvPr/>
        </p:nvSpPr>
        <p:spPr>
          <a:xfrm rot="19594658">
            <a:off x="10959906" y="2783651"/>
            <a:ext cx="1629033" cy="400110"/>
          </a:xfrm>
          <a:prstGeom prst="rect">
            <a:avLst/>
          </a:prstGeom>
          <a:noFill/>
        </p:spPr>
        <p:txBody>
          <a:bodyPr wrap="square" rtlCol="0">
            <a:spAutoFit/>
          </a:bodyPr>
          <a:lstStyle/>
          <a:p>
            <a:r>
              <a:rPr lang="fr-FR" sz="1000" dirty="0"/>
              <a:t>DUNE – </a:t>
            </a:r>
          </a:p>
          <a:p>
            <a:r>
              <a:rPr lang="fr-FR" sz="1000" dirty="0"/>
              <a:t>Work in Progress</a:t>
            </a:r>
          </a:p>
        </p:txBody>
      </p:sp>
      <p:sp>
        <p:nvSpPr>
          <p:cNvPr id="20" name="ZoneTexte 19">
            <a:extLst>
              <a:ext uri="{FF2B5EF4-FFF2-40B4-BE49-F238E27FC236}">
                <a16:creationId xmlns:a16="http://schemas.microsoft.com/office/drawing/2014/main" id="{BFE84D37-9663-4319-759F-F5257D304594}"/>
              </a:ext>
            </a:extLst>
          </p:cNvPr>
          <p:cNvSpPr txBox="1"/>
          <p:nvPr/>
        </p:nvSpPr>
        <p:spPr>
          <a:xfrm rot="19594658">
            <a:off x="10768746" y="1392910"/>
            <a:ext cx="1629033" cy="430887"/>
          </a:xfrm>
          <a:prstGeom prst="rect">
            <a:avLst/>
          </a:prstGeom>
          <a:noFill/>
        </p:spPr>
        <p:txBody>
          <a:bodyPr wrap="square" rtlCol="0">
            <a:spAutoFit/>
          </a:bodyPr>
          <a:lstStyle/>
          <a:p>
            <a:r>
              <a:rPr lang="fr-FR" sz="1100" dirty="0"/>
              <a:t>DUNE – </a:t>
            </a:r>
          </a:p>
          <a:p>
            <a:r>
              <a:rPr lang="fr-FR" sz="1100" dirty="0"/>
              <a:t>Work in Progress</a:t>
            </a:r>
          </a:p>
        </p:txBody>
      </p:sp>
      <p:sp>
        <p:nvSpPr>
          <p:cNvPr id="21" name="ZoneTexte 20">
            <a:extLst>
              <a:ext uri="{FF2B5EF4-FFF2-40B4-BE49-F238E27FC236}">
                <a16:creationId xmlns:a16="http://schemas.microsoft.com/office/drawing/2014/main" id="{4072A529-1402-BF19-5576-3201E378C05C}"/>
              </a:ext>
            </a:extLst>
          </p:cNvPr>
          <p:cNvSpPr txBox="1"/>
          <p:nvPr/>
        </p:nvSpPr>
        <p:spPr>
          <a:xfrm rot="19594658">
            <a:off x="9524279" y="4653690"/>
            <a:ext cx="1629033" cy="430887"/>
          </a:xfrm>
          <a:prstGeom prst="rect">
            <a:avLst/>
          </a:prstGeom>
          <a:noFill/>
        </p:spPr>
        <p:txBody>
          <a:bodyPr wrap="square" rtlCol="0">
            <a:spAutoFit/>
          </a:bodyPr>
          <a:lstStyle/>
          <a:p>
            <a:r>
              <a:rPr lang="fr-FR" sz="1100" dirty="0"/>
              <a:t>DUNE – </a:t>
            </a:r>
          </a:p>
          <a:p>
            <a:r>
              <a:rPr lang="fr-FR" sz="1100" dirty="0"/>
              <a:t>Work in Progress</a:t>
            </a:r>
          </a:p>
        </p:txBody>
      </p:sp>
    </p:spTree>
    <p:extLst>
      <p:ext uri="{BB962C8B-B14F-4D97-AF65-F5344CB8AC3E}">
        <p14:creationId xmlns:p14="http://schemas.microsoft.com/office/powerpoint/2010/main" val="200252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F2D36F-BF9A-793E-4187-12AEB6C1DB46}"/>
              </a:ext>
            </a:extLst>
          </p:cNvPr>
          <p:cNvSpPr>
            <a:spLocks noGrp="1"/>
          </p:cNvSpPr>
          <p:nvPr>
            <p:ph type="title"/>
          </p:nvPr>
        </p:nvSpPr>
        <p:spPr/>
        <p:txBody>
          <a:bodyPr>
            <a:normAutofit fontScale="90000"/>
          </a:bodyPr>
          <a:lstStyle/>
          <a:p>
            <a:r>
              <a:rPr lang="fr-FR" dirty="0" err="1"/>
              <a:t>Varying</a:t>
            </a:r>
            <a:r>
              <a:rPr lang="fr-FR" dirty="0"/>
              <a:t> the </a:t>
            </a:r>
            <a:r>
              <a:rPr lang="fr-FR" dirty="0" err="1"/>
              <a:t>track</a:t>
            </a:r>
            <a:r>
              <a:rPr lang="fr-FR" dirty="0"/>
              <a:t> angles</a:t>
            </a:r>
          </a:p>
        </p:txBody>
      </p:sp>
      <p:pic>
        <p:nvPicPr>
          <p:cNvPr id="5" name="Image 4">
            <a:extLst>
              <a:ext uri="{FF2B5EF4-FFF2-40B4-BE49-F238E27FC236}">
                <a16:creationId xmlns:a16="http://schemas.microsoft.com/office/drawing/2014/main" id="{181FCFC5-162C-29E9-93AF-43599E13BC36}"/>
              </a:ext>
            </a:extLst>
          </p:cNvPr>
          <p:cNvPicPr>
            <a:picLocks noChangeAspect="1"/>
          </p:cNvPicPr>
          <p:nvPr/>
        </p:nvPicPr>
        <p:blipFill>
          <a:blip r:embed="rId2"/>
          <a:stretch>
            <a:fillRect/>
          </a:stretch>
        </p:blipFill>
        <p:spPr>
          <a:xfrm>
            <a:off x="5967979" y="803794"/>
            <a:ext cx="5930462" cy="5930462"/>
          </a:xfrm>
          <a:prstGeom prst="rect">
            <a:avLst/>
          </a:prstGeom>
        </p:spPr>
      </p:pic>
      <p:sp>
        <p:nvSpPr>
          <p:cNvPr id="8" name="ZoneTexte 7">
            <a:extLst>
              <a:ext uri="{FF2B5EF4-FFF2-40B4-BE49-F238E27FC236}">
                <a16:creationId xmlns:a16="http://schemas.microsoft.com/office/drawing/2014/main" id="{DE4D1E81-76DD-30B0-D160-3D3DE8824E53}"/>
              </a:ext>
            </a:extLst>
          </p:cNvPr>
          <p:cNvSpPr txBox="1"/>
          <p:nvPr/>
        </p:nvSpPr>
        <p:spPr>
          <a:xfrm>
            <a:off x="165538" y="6054206"/>
            <a:ext cx="5930462" cy="646331"/>
          </a:xfrm>
          <a:prstGeom prst="rect">
            <a:avLst/>
          </a:prstGeom>
          <a:noFill/>
        </p:spPr>
        <p:txBody>
          <a:bodyPr wrap="square" rtlCol="0">
            <a:spAutoFit/>
          </a:bodyPr>
          <a:lstStyle/>
          <a:p>
            <a:pPr marL="285750" indent="-285750">
              <a:buFont typeface="Wingdings" pitchFamily="2" charset="2"/>
              <a:buChar char="Ø"/>
            </a:pPr>
            <a:r>
              <a:rPr lang="fr-FR" dirty="0"/>
              <a:t>Variation of </a:t>
            </a:r>
            <a:r>
              <a:rPr lang="fr-FR" dirty="0" err="1"/>
              <a:t>waveform</a:t>
            </a:r>
            <a:r>
              <a:rPr lang="fr-FR" dirty="0"/>
              <a:t> </a:t>
            </a:r>
            <a:r>
              <a:rPr lang="fr-FR" dirty="0" err="1"/>
              <a:t>shapes</a:t>
            </a:r>
            <a:r>
              <a:rPr lang="fr-FR" dirty="0"/>
              <a:t> </a:t>
            </a:r>
            <a:r>
              <a:rPr lang="fr-FR" dirty="0" err="1"/>
              <a:t>with</a:t>
            </a:r>
            <a:r>
              <a:rPr lang="fr-FR" dirty="0"/>
              <a:t> </a:t>
            </a:r>
            <a:r>
              <a:rPr lang="fr-FR" dirty="0" err="1"/>
              <a:t>track</a:t>
            </a:r>
            <a:r>
              <a:rPr lang="fr-FR" dirty="0"/>
              <a:t> angle, to </a:t>
            </a:r>
            <a:r>
              <a:rPr lang="fr-FR" dirty="0" err="1"/>
              <a:t>be</a:t>
            </a:r>
            <a:r>
              <a:rPr lang="fr-FR" dirty="0"/>
              <a:t> </a:t>
            </a:r>
            <a:r>
              <a:rPr lang="fr-FR" dirty="0" err="1"/>
              <a:t>compared</a:t>
            </a:r>
            <a:r>
              <a:rPr lang="fr-FR" dirty="0"/>
              <a:t> </a:t>
            </a:r>
            <a:r>
              <a:rPr lang="fr-FR" dirty="0" err="1"/>
              <a:t>with</a:t>
            </a:r>
            <a:r>
              <a:rPr lang="fr-FR" dirty="0"/>
              <a:t> PDVD data</a:t>
            </a:r>
          </a:p>
        </p:txBody>
      </p:sp>
      <p:pic>
        <p:nvPicPr>
          <p:cNvPr id="10" name="Image 9">
            <a:extLst>
              <a:ext uri="{FF2B5EF4-FFF2-40B4-BE49-F238E27FC236}">
                <a16:creationId xmlns:a16="http://schemas.microsoft.com/office/drawing/2014/main" id="{008371AC-D6F0-7559-864E-79FE8563EE1B}"/>
              </a:ext>
            </a:extLst>
          </p:cNvPr>
          <p:cNvPicPr>
            <a:picLocks noChangeAspect="1"/>
          </p:cNvPicPr>
          <p:nvPr/>
        </p:nvPicPr>
        <p:blipFill>
          <a:blip r:embed="rId3"/>
          <a:stretch>
            <a:fillRect/>
          </a:stretch>
        </p:blipFill>
        <p:spPr>
          <a:xfrm>
            <a:off x="400190" y="2172328"/>
            <a:ext cx="4927758" cy="3713673"/>
          </a:xfrm>
          <a:prstGeom prst="rect">
            <a:avLst/>
          </a:prstGeom>
        </p:spPr>
      </p:pic>
      <mc:AlternateContent xmlns:mc="http://schemas.openxmlformats.org/markup-compatibility/2006">
        <mc:Choice xmlns:a14="http://schemas.microsoft.com/office/drawing/2010/main" Requires="a14">
          <p:sp>
            <p:nvSpPr>
              <p:cNvPr id="19" name="ZoneTexte 18">
                <a:extLst>
                  <a:ext uri="{FF2B5EF4-FFF2-40B4-BE49-F238E27FC236}">
                    <a16:creationId xmlns:a16="http://schemas.microsoft.com/office/drawing/2014/main" id="{300BA591-6A62-F941-A5EA-A6B775495B5C}"/>
                  </a:ext>
                </a:extLst>
              </p:cNvPr>
              <p:cNvSpPr txBox="1"/>
              <p:nvPr/>
            </p:nvSpPr>
            <p:spPr>
              <a:xfrm>
                <a:off x="0" y="1013101"/>
                <a:ext cx="5812221" cy="1200329"/>
              </a:xfrm>
              <a:prstGeom prst="rect">
                <a:avLst/>
              </a:prstGeom>
              <a:noFill/>
            </p:spPr>
            <p:txBody>
              <a:bodyPr wrap="square" rtlCol="0">
                <a:spAutoFit/>
              </a:bodyPr>
              <a:lstStyle/>
              <a:p>
                <a:pPr marL="285750" indent="-285750">
                  <a:buFont typeface="Arial" panose="020B0604020202020204" pitchFamily="34" charset="0"/>
                  <a:buChar char="•"/>
                </a:pPr>
                <a:r>
                  <a:rPr lang="fr-FR" dirty="0"/>
                  <a:t>The variation in </a:t>
                </a:r>
                <a:r>
                  <a:rPr lang="fr-FR" dirty="0" err="1"/>
                  <a:t>waveform</a:t>
                </a:r>
                <a:r>
                  <a:rPr lang="fr-FR" dirty="0"/>
                  <a:t> </a:t>
                </a:r>
                <a:r>
                  <a:rPr lang="fr-FR" dirty="0" err="1"/>
                  <a:t>shape</a:t>
                </a:r>
                <a:r>
                  <a:rPr lang="fr-FR" dirty="0"/>
                  <a:t> </a:t>
                </a:r>
                <a:r>
                  <a:rPr lang="fr-FR" dirty="0" err="1"/>
                  <a:t>is</a:t>
                </a:r>
                <a:r>
                  <a:rPr lang="fr-FR" dirty="0"/>
                  <a:t> </a:t>
                </a:r>
                <a:r>
                  <a:rPr lang="fr-FR" dirty="0" err="1"/>
                  <a:t>caused</a:t>
                </a:r>
                <a:r>
                  <a:rPr lang="fr-FR" dirty="0"/>
                  <a:t> by the shift in the </a:t>
                </a:r>
                <a:r>
                  <a:rPr lang="fr-FR" dirty="0" err="1"/>
                  <a:t>electron</a:t>
                </a:r>
                <a:r>
                  <a:rPr lang="fr-FR" dirty="0"/>
                  <a:t> </a:t>
                </a:r>
                <a:r>
                  <a:rPr lang="fr-FR" dirty="0" err="1"/>
                  <a:t>arrival</a:t>
                </a:r>
                <a:r>
                  <a:rPr lang="fr-FR" dirty="0"/>
                  <a:t> time on the charge </a:t>
                </a:r>
                <a:r>
                  <a:rPr lang="fr-FR" dirty="0" err="1"/>
                  <a:t>readout</a:t>
                </a:r>
                <a:r>
                  <a:rPr lang="fr-FR" dirty="0"/>
                  <a:t> </a:t>
                </a:r>
                <a:r>
                  <a:rPr lang="fr-FR" dirty="0" err="1"/>
                  <a:t>strips</a:t>
                </a:r>
                <a:r>
                  <a:rPr lang="fr-FR" dirty="0"/>
                  <a:t> and </a:t>
                </a:r>
                <a:r>
                  <a:rPr lang="fr-FR" dirty="0" err="1"/>
                  <a:t>is</a:t>
                </a:r>
                <a:r>
                  <a:rPr lang="fr-FR" dirty="0"/>
                  <a:t> </a:t>
                </a:r>
                <a:r>
                  <a:rPr lang="fr-FR" dirty="0" err="1"/>
                  <a:t>influenced</a:t>
                </a:r>
                <a:r>
                  <a:rPr lang="fr-FR" dirty="0"/>
                  <a:t> by the factor: </a:t>
                </a:r>
                <a14:m>
                  <m:oMath xmlns:m="http://schemas.openxmlformats.org/officeDocument/2006/math">
                    <m:r>
                      <a:rPr lang="fr-FR" b="0" i="1" smtClean="0">
                        <a:latin typeface="Cambria Math" panose="02040503050406030204" pitchFamily="18" charset="0"/>
                      </a:rPr>
                      <m:t>𝛿</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𝑚𝑎𝑥</m:t>
                        </m:r>
                      </m:sub>
                    </m:sSub>
                  </m:oMath>
                </a14:m>
                <a:endParaRPr lang="fr-FR" dirty="0"/>
              </a:p>
            </p:txBody>
          </p:sp>
        </mc:Choice>
        <mc:Fallback>
          <p:sp>
            <p:nvSpPr>
              <p:cNvPr id="19" name="ZoneTexte 18">
                <a:extLst>
                  <a:ext uri="{FF2B5EF4-FFF2-40B4-BE49-F238E27FC236}">
                    <a16:creationId xmlns:a16="http://schemas.microsoft.com/office/drawing/2014/main" id="{300BA591-6A62-F941-A5EA-A6B775495B5C}"/>
                  </a:ext>
                </a:extLst>
              </p:cNvPr>
              <p:cNvSpPr txBox="1">
                <a:spLocks noRot="1" noChangeAspect="1" noMove="1" noResize="1" noEditPoints="1" noAdjustHandles="1" noChangeArrowheads="1" noChangeShapeType="1" noTextEdit="1"/>
              </p:cNvSpPr>
              <p:nvPr/>
            </p:nvSpPr>
            <p:spPr>
              <a:xfrm>
                <a:off x="0" y="1013101"/>
                <a:ext cx="5812221" cy="1200329"/>
              </a:xfrm>
              <a:prstGeom prst="rect">
                <a:avLst/>
              </a:prstGeom>
              <a:blipFill>
                <a:blip r:embed="rId4"/>
                <a:stretch>
                  <a:fillRect l="-655" t="-2083" b="-6250"/>
                </a:stretch>
              </a:blipFill>
            </p:spPr>
            <p:txBody>
              <a:bodyPr/>
              <a:lstStyle/>
              <a:p>
                <a:r>
                  <a:rPr lang="fr-FR">
                    <a:noFill/>
                  </a:rPr>
                  <a:t> </a:t>
                </a:r>
              </a:p>
            </p:txBody>
          </p:sp>
        </mc:Fallback>
      </mc:AlternateContent>
    </p:spTree>
    <p:extLst>
      <p:ext uri="{BB962C8B-B14F-4D97-AF65-F5344CB8AC3E}">
        <p14:creationId xmlns:p14="http://schemas.microsoft.com/office/powerpoint/2010/main" val="126197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7ABA30-1F58-4ED7-D437-6469F9A33076}"/>
              </a:ext>
            </a:extLst>
          </p:cNvPr>
          <p:cNvSpPr>
            <a:spLocks noGrp="1"/>
          </p:cNvSpPr>
          <p:nvPr>
            <p:ph type="title"/>
          </p:nvPr>
        </p:nvSpPr>
        <p:spPr/>
        <p:txBody>
          <a:bodyPr>
            <a:normAutofit fontScale="90000"/>
          </a:bodyPr>
          <a:lstStyle/>
          <a:p>
            <a:r>
              <a:rPr lang="en-US" dirty="0"/>
              <a:t>Deep Underground Neutrino Experiment</a:t>
            </a:r>
          </a:p>
        </p:txBody>
      </p:sp>
      <p:sp>
        <p:nvSpPr>
          <p:cNvPr id="4" name="Espace réservé du numéro de diapositive 3">
            <a:extLst>
              <a:ext uri="{FF2B5EF4-FFF2-40B4-BE49-F238E27FC236}">
                <a16:creationId xmlns:a16="http://schemas.microsoft.com/office/drawing/2014/main" id="{7353A6ED-7C6C-6C40-F880-4F0C3FACDC28}"/>
              </a:ext>
            </a:extLst>
          </p:cNvPr>
          <p:cNvSpPr>
            <a:spLocks noGrp="1"/>
          </p:cNvSpPr>
          <p:nvPr>
            <p:ph type="sldNum" sz="quarter" idx="12"/>
          </p:nvPr>
        </p:nvSpPr>
        <p:spPr/>
        <p:txBody>
          <a:bodyPr/>
          <a:lstStyle/>
          <a:p>
            <a:fld id="{6A144491-5830-0144-A36F-72D39500518D}" type="slidenum">
              <a:rPr lang="en-US" smtClean="0"/>
              <a:pPr/>
              <a:t>2</a:t>
            </a:fld>
            <a:endParaRPr lang="en-US" dirty="0"/>
          </a:p>
        </p:txBody>
      </p:sp>
      <p:pic>
        <p:nvPicPr>
          <p:cNvPr id="24" name="Image 23">
            <a:extLst>
              <a:ext uri="{FF2B5EF4-FFF2-40B4-BE49-F238E27FC236}">
                <a16:creationId xmlns:a16="http://schemas.microsoft.com/office/drawing/2014/main" id="{8C3EC41D-D697-B6BA-693E-75A2F66F83E5}"/>
              </a:ext>
            </a:extLst>
          </p:cNvPr>
          <p:cNvPicPr>
            <a:picLocks noChangeAspect="1"/>
          </p:cNvPicPr>
          <p:nvPr/>
        </p:nvPicPr>
        <p:blipFill>
          <a:blip r:embed="rId3"/>
          <a:stretch>
            <a:fillRect/>
          </a:stretch>
        </p:blipFill>
        <p:spPr>
          <a:xfrm>
            <a:off x="1430520" y="909510"/>
            <a:ext cx="9217602" cy="2893958"/>
          </a:xfrm>
          <a:prstGeom prst="rect">
            <a:avLst/>
          </a:prstGeom>
        </p:spPr>
      </p:pic>
      <p:sp>
        <p:nvSpPr>
          <p:cNvPr id="25" name="Rectangle 24">
            <a:extLst>
              <a:ext uri="{FF2B5EF4-FFF2-40B4-BE49-F238E27FC236}">
                <a16:creationId xmlns:a16="http://schemas.microsoft.com/office/drawing/2014/main" id="{A101162E-C24E-8B46-A7B9-E4D36B072F80}"/>
              </a:ext>
            </a:extLst>
          </p:cNvPr>
          <p:cNvSpPr/>
          <p:nvPr/>
        </p:nvSpPr>
        <p:spPr>
          <a:xfrm>
            <a:off x="8585991" y="981168"/>
            <a:ext cx="1924759" cy="681035"/>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PIP II : from 1.2 MW (~2027) to 2.4 MW (~2030) beam</a:t>
            </a:r>
          </a:p>
        </p:txBody>
      </p:sp>
      <p:sp>
        <p:nvSpPr>
          <p:cNvPr id="26" name="Rectangle 25">
            <a:extLst>
              <a:ext uri="{FF2B5EF4-FFF2-40B4-BE49-F238E27FC236}">
                <a16:creationId xmlns:a16="http://schemas.microsoft.com/office/drawing/2014/main" id="{D4E40829-0CC4-E10C-5B73-2762969EE415}"/>
              </a:ext>
            </a:extLst>
          </p:cNvPr>
          <p:cNvSpPr/>
          <p:nvPr/>
        </p:nvSpPr>
        <p:spPr>
          <a:xfrm>
            <a:off x="6307103" y="998452"/>
            <a:ext cx="1528958" cy="721502"/>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Near Detector (ND) close to neutrino target</a:t>
            </a:r>
          </a:p>
        </p:txBody>
      </p:sp>
      <p:sp>
        <p:nvSpPr>
          <p:cNvPr id="27" name="Rectangle 26">
            <a:extLst>
              <a:ext uri="{FF2B5EF4-FFF2-40B4-BE49-F238E27FC236}">
                <a16:creationId xmlns:a16="http://schemas.microsoft.com/office/drawing/2014/main" id="{47860E47-C1FB-15C3-8773-F885B3B01A9F}"/>
              </a:ext>
            </a:extLst>
          </p:cNvPr>
          <p:cNvSpPr/>
          <p:nvPr/>
        </p:nvSpPr>
        <p:spPr>
          <a:xfrm>
            <a:off x="1547511" y="994518"/>
            <a:ext cx="1881643" cy="62069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Far Detector (FD) at 1 300 km from Fermilab</a:t>
            </a:r>
          </a:p>
        </p:txBody>
      </p:sp>
      <mc:AlternateContent xmlns:mc="http://schemas.openxmlformats.org/markup-compatibility/2006" xmlns:a14="http://schemas.microsoft.com/office/drawing/2010/main">
        <mc:Choice Requires="a14">
          <p:sp>
            <p:nvSpPr>
              <p:cNvPr id="28" name="ZoneTexte 27">
                <a:extLst>
                  <a:ext uri="{FF2B5EF4-FFF2-40B4-BE49-F238E27FC236}">
                    <a16:creationId xmlns:a16="http://schemas.microsoft.com/office/drawing/2014/main" id="{A8E82E99-FD68-3C94-D111-C69B0382FF73}"/>
                  </a:ext>
                </a:extLst>
              </p:cNvPr>
              <p:cNvSpPr txBox="1"/>
              <p:nvPr/>
            </p:nvSpPr>
            <p:spPr>
              <a:xfrm>
                <a:off x="4877272" y="3803468"/>
                <a:ext cx="7417438"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cs typeface="Arial" panose="020B0604020202020204" pitchFamily="34" charset="0"/>
                  </a:rPr>
                  <a:t>Located at 1 480 m depth at Sanford Underground Research Facility (SURF) in the South Dakota</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4 Giant Liquid Argon Time-Projection Chambers (</a:t>
                </a:r>
                <a:r>
                  <a:rPr lang="en-US" sz="2000" dirty="0" err="1">
                    <a:latin typeface="+mj-lt"/>
                    <a:cs typeface="Arial" panose="020B0604020202020204" pitchFamily="34" charset="0"/>
                  </a:rPr>
                  <a:t>LArTPCs</a:t>
                </a:r>
                <a:r>
                  <a:rPr lang="en-US" sz="2000" dirty="0">
                    <a:latin typeface="+mj-lt"/>
                    <a:cs typeface="Arial" panose="020B0604020202020204" pitchFamily="34" charset="0"/>
                  </a:rPr>
                  <a:t>) modules with different designs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TPC active volume : </a:t>
                </a:r>
                <a:r>
                  <a:rPr lang="en-US" sz="2000" b="1" dirty="0">
                    <a:latin typeface="+mj-lt"/>
                    <a:cs typeface="Arial" panose="020B0604020202020204" pitchFamily="34" charset="0"/>
                  </a:rPr>
                  <a:t>17 kt of liquid argon </a:t>
                </a:r>
                <a:r>
                  <a:rPr lang="en-US" sz="2000" dirty="0">
                    <a:latin typeface="+mj-lt"/>
                    <a:cs typeface="Arial" panose="020B0604020202020204" pitchFamily="34" charset="0"/>
                  </a:rPr>
                  <a:t>(</a:t>
                </a:r>
                <a14:m>
                  <m:oMath xmlns:m="http://schemas.openxmlformats.org/officeDocument/2006/math">
                    <m:r>
                      <a:rPr lang="fr-FR" sz="2000" b="0" i="1" smtClean="0">
                        <a:latin typeface="Cambria Math" panose="02040503050406030204" pitchFamily="18" charset="0"/>
                        <a:cs typeface="Arial" panose="020B0604020202020204" pitchFamily="34" charset="0"/>
                      </a:rPr>
                      <m:t>18.9</m:t>
                    </m:r>
                  </m:oMath>
                </a14:m>
                <a:r>
                  <a:rPr lang="en-US" sz="2000" dirty="0">
                    <a:latin typeface="+mj-lt"/>
                    <a:cs typeface="Arial" panose="020B0604020202020204" pitchFamily="34" charset="0"/>
                  </a:rPr>
                  <a:t> m (W) </a:t>
                </a:r>
                <a14:m>
                  <m:oMath xmlns:m="http://schemas.openxmlformats.org/officeDocument/2006/math">
                    <m:r>
                      <a:rPr lang="fr-FR" sz="2000" b="0" i="1" smtClean="0">
                        <a:latin typeface="Cambria Math" panose="02040503050406030204" pitchFamily="18" charset="0"/>
                        <a:cs typeface="Arial" panose="020B0604020202020204" pitchFamily="34" charset="0"/>
                      </a:rPr>
                      <m:t>× 17.8</m:t>
                    </m:r>
                  </m:oMath>
                </a14:m>
                <a:r>
                  <a:rPr lang="en-US" sz="2000" dirty="0">
                    <a:latin typeface="+mj-lt"/>
                    <a:cs typeface="Arial" panose="020B0604020202020204" pitchFamily="34" charset="0"/>
                  </a:rPr>
                  <a:t> m (H) </a:t>
                </a:r>
                <a14:m>
                  <m:oMath xmlns:m="http://schemas.openxmlformats.org/officeDocument/2006/math">
                    <m:r>
                      <a:rPr lang="fr-FR" sz="2000" i="1">
                        <a:latin typeface="Cambria Math" panose="02040503050406030204" pitchFamily="18" charset="0"/>
                        <a:cs typeface="Arial" panose="020B0604020202020204" pitchFamily="34" charset="0"/>
                      </a:rPr>
                      <m:t>× </m:t>
                    </m:r>
                    <m:r>
                      <a:rPr lang="fr-FR" sz="2000" b="0" i="1" smtClean="0">
                        <a:latin typeface="Cambria Math" panose="02040503050406030204" pitchFamily="18" charset="0"/>
                        <a:cs typeface="Arial" panose="020B0604020202020204" pitchFamily="34" charset="0"/>
                      </a:rPr>
                      <m:t>65.8</m:t>
                    </m:r>
                  </m:oMath>
                </a14:m>
                <a:r>
                  <a:rPr lang="en-US" sz="2000" dirty="0">
                    <a:cs typeface="Arial" panose="020B0604020202020204" pitchFamily="34" charset="0"/>
                  </a:rPr>
                  <a:t> m (L)) </a:t>
                </a:r>
                <a:endParaRPr lang="en-US" sz="2000" b="1" dirty="0">
                  <a:latin typeface="+mj-lt"/>
                  <a:cs typeface="Arial" panose="020B0604020202020204" pitchFamily="34" charset="0"/>
                </a:endParaRPr>
              </a:p>
              <a:p>
                <a:pPr marL="285750" indent="-285750">
                  <a:buFont typeface="Arial" panose="020B0604020202020204" pitchFamily="34" charset="0"/>
                  <a:buChar char="•"/>
                </a:pPr>
                <a:endParaRPr lang="en-US" sz="2000" b="1" i="1"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design of 2 modules has been chosen</a:t>
                </a:r>
              </a:p>
            </p:txBody>
          </p:sp>
        </mc:Choice>
        <mc:Fallback xmlns="">
          <p:sp>
            <p:nvSpPr>
              <p:cNvPr id="28" name="ZoneTexte 27">
                <a:extLst>
                  <a:ext uri="{FF2B5EF4-FFF2-40B4-BE49-F238E27FC236}">
                    <a16:creationId xmlns:a16="http://schemas.microsoft.com/office/drawing/2014/main" id="{A8E82E99-FD68-3C94-D111-C69B0382FF73}"/>
                  </a:ext>
                </a:extLst>
              </p:cNvPr>
              <p:cNvSpPr txBox="1">
                <a:spLocks noRot="1" noChangeAspect="1" noMove="1" noResize="1" noEditPoints="1" noAdjustHandles="1" noChangeArrowheads="1" noChangeShapeType="1" noTextEdit="1"/>
              </p:cNvSpPr>
              <p:nvPr/>
            </p:nvSpPr>
            <p:spPr>
              <a:xfrm>
                <a:off x="4877272" y="3803468"/>
                <a:ext cx="7417438" cy="3170099"/>
              </a:xfrm>
              <a:prstGeom prst="rect">
                <a:avLst/>
              </a:prstGeom>
              <a:blipFill>
                <a:blip r:embed="rId4"/>
                <a:stretch>
                  <a:fillRect l="-684" t="-1195" b="-2390"/>
                </a:stretch>
              </a:blipFill>
            </p:spPr>
            <p:txBody>
              <a:bodyPr/>
              <a:lstStyle/>
              <a:p>
                <a:r>
                  <a:rPr lang="fr-FR">
                    <a:noFill/>
                  </a:rPr>
                  <a:t> </a:t>
                </a:r>
              </a:p>
            </p:txBody>
          </p:sp>
        </mc:Fallback>
      </mc:AlternateContent>
      <p:cxnSp>
        <p:nvCxnSpPr>
          <p:cNvPr id="29" name="Connecteur droit 28">
            <a:extLst>
              <a:ext uri="{FF2B5EF4-FFF2-40B4-BE49-F238E27FC236}">
                <a16:creationId xmlns:a16="http://schemas.microsoft.com/office/drawing/2014/main" id="{3297A79A-00E5-5FB3-D136-B9161B072FA7}"/>
              </a:ext>
            </a:extLst>
          </p:cNvPr>
          <p:cNvCxnSpPr>
            <a:cxnSpLocks/>
          </p:cNvCxnSpPr>
          <p:nvPr/>
        </p:nvCxnSpPr>
        <p:spPr>
          <a:xfrm flipH="1">
            <a:off x="495837" y="2936383"/>
            <a:ext cx="2691684" cy="1583206"/>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id="{ED772BFC-59CB-C0FA-94C7-65DAD1A0C681}"/>
              </a:ext>
            </a:extLst>
          </p:cNvPr>
          <p:cNvCxnSpPr>
            <a:cxnSpLocks/>
          </p:cNvCxnSpPr>
          <p:nvPr/>
        </p:nvCxnSpPr>
        <p:spPr>
          <a:xfrm>
            <a:off x="3540107" y="3054811"/>
            <a:ext cx="1115565" cy="1514637"/>
          </a:xfrm>
          <a:prstGeom prst="line">
            <a:avLst/>
          </a:prstGeom>
          <a:ln>
            <a:solidFill>
              <a:schemeClr val="accent2"/>
            </a:solidFill>
          </a:ln>
        </p:spPr>
        <p:style>
          <a:lnRef idx="3">
            <a:schemeClr val="dk1"/>
          </a:lnRef>
          <a:fillRef idx="0">
            <a:schemeClr val="dk1"/>
          </a:fillRef>
          <a:effectRef idx="2">
            <a:schemeClr val="dk1"/>
          </a:effectRef>
          <a:fontRef idx="minor">
            <a:schemeClr val="tx1"/>
          </a:fontRef>
        </p:style>
      </p:cxnSp>
      <p:pic>
        <p:nvPicPr>
          <p:cNvPr id="31" name="Image 30">
            <a:extLst>
              <a:ext uri="{FF2B5EF4-FFF2-40B4-BE49-F238E27FC236}">
                <a16:creationId xmlns:a16="http://schemas.microsoft.com/office/drawing/2014/main" id="{F5F19C31-D6ED-39F5-4ECF-7ECC44679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86" y="3815573"/>
            <a:ext cx="3265550" cy="1664564"/>
          </a:xfrm>
          <a:prstGeom prst="rect">
            <a:avLst/>
          </a:prstGeom>
        </p:spPr>
      </p:pic>
      <p:pic>
        <p:nvPicPr>
          <p:cNvPr id="32" name="Image 31">
            <a:extLst>
              <a:ext uri="{FF2B5EF4-FFF2-40B4-BE49-F238E27FC236}">
                <a16:creationId xmlns:a16="http://schemas.microsoft.com/office/drawing/2014/main" id="{8052428B-C22E-8263-E980-5D3732FC30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152" b="89987" l="9994" r="89942">
                        <a14:foregroundMark x1="63056" y1="10403" x2="64668" y2="8583"/>
                        <a14:foregroundMark x1="68730" y1="7152" x2="68214" y2="9493"/>
                        <a14:foregroundMark x1="69439" y1="23017" x2="65828" y2="28218"/>
                        <a14:foregroundMark x1="59059" y1="29909" x2="48034" y2="38622"/>
                        <a14:foregroundMark x1="48034" y1="38622" x2="47195" y2="42783"/>
                        <a14:foregroundMark x1="44616" y1="43043" x2="35139" y2="49935"/>
                        <a14:foregroundMark x1="39845" y1="42393" x2="51193" y2="37581"/>
                        <a14:foregroundMark x1="51193" y1="37581" x2="48485" y2="38622"/>
                        <a14:foregroundMark x1="27466" y1="78414" x2="27466" y2="78414"/>
                        <a14:foregroundMark x1="27337" y1="78414" x2="27337" y2="78414"/>
                        <a14:foregroundMark x1="21341" y1="70611" x2="21341" y2="70611"/>
                        <a14:foregroundMark x1="20890" y1="70871" x2="20052" y2="68270"/>
                        <a14:foregroundMark x1="18956" y1="69961" x2="18504" y2="70481"/>
                        <a14:foregroundMark x1="18827" y1="70611" x2="18633" y2="79324"/>
                      </a14:backgroundRemoval>
                    </a14:imgEffect>
                  </a14:imgLayer>
                </a14:imgProps>
              </a:ext>
            </a:extLst>
          </a:blip>
          <a:srcRect l="16621" t="3400" r="21847" b="3647"/>
          <a:stretch/>
        </p:blipFill>
        <p:spPr>
          <a:xfrm>
            <a:off x="2051748" y="4519589"/>
            <a:ext cx="2807576" cy="2003592"/>
          </a:xfrm>
          <a:prstGeom prst="rect">
            <a:avLst/>
          </a:prstGeom>
        </p:spPr>
      </p:pic>
      <p:sp>
        <p:nvSpPr>
          <p:cNvPr id="43" name="ZoneTexte 42">
            <a:extLst>
              <a:ext uri="{FF2B5EF4-FFF2-40B4-BE49-F238E27FC236}">
                <a16:creationId xmlns:a16="http://schemas.microsoft.com/office/drawing/2014/main" id="{8D4E5EB2-C635-D41D-359B-578B8D825EA2}"/>
              </a:ext>
            </a:extLst>
          </p:cNvPr>
          <p:cNvSpPr txBox="1"/>
          <p:nvPr/>
        </p:nvSpPr>
        <p:spPr>
          <a:xfrm>
            <a:off x="0" y="5486825"/>
            <a:ext cx="2226365"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DUNE Phase 1: 2 detectors</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DUNE Phase 2: 4 detectors</a:t>
            </a:r>
          </a:p>
        </p:txBody>
      </p:sp>
    </p:spTree>
    <p:extLst>
      <p:ext uri="{BB962C8B-B14F-4D97-AF65-F5344CB8AC3E}">
        <p14:creationId xmlns:p14="http://schemas.microsoft.com/office/powerpoint/2010/main" val="630194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4F2B2-97FC-284F-B007-2FB072A2DD5B}"/>
              </a:ext>
            </a:extLst>
          </p:cNvPr>
          <p:cNvSpPr>
            <a:spLocks noGrp="1"/>
          </p:cNvSpPr>
          <p:nvPr>
            <p:ph type="title"/>
          </p:nvPr>
        </p:nvSpPr>
        <p:spPr/>
        <p:txBody>
          <a:bodyPr>
            <a:normAutofit fontScale="90000"/>
          </a:bodyPr>
          <a:lstStyle/>
          <a:p>
            <a:r>
              <a:rPr lang="en-US" dirty="0"/>
              <a:t>Summary</a:t>
            </a:r>
          </a:p>
        </p:txBody>
      </p:sp>
      <p:sp>
        <p:nvSpPr>
          <p:cNvPr id="4" name="Espace réservé du numéro de diapositive 3">
            <a:extLst>
              <a:ext uri="{FF2B5EF4-FFF2-40B4-BE49-F238E27FC236}">
                <a16:creationId xmlns:a16="http://schemas.microsoft.com/office/drawing/2014/main" id="{85FA5267-C55F-7C62-B74C-ECE1F535A3EA}"/>
              </a:ext>
            </a:extLst>
          </p:cNvPr>
          <p:cNvSpPr>
            <a:spLocks noGrp="1"/>
          </p:cNvSpPr>
          <p:nvPr>
            <p:ph type="sldNum" sz="quarter" idx="12"/>
          </p:nvPr>
        </p:nvSpPr>
        <p:spPr/>
        <p:txBody>
          <a:bodyPr/>
          <a:lstStyle/>
          <a:p>
            <a:fld id="{B333F89B-E012-6D4F-B8D2-63013FA2763B}" type="slidenum">
              <a:rPr lang="en-US" smtClean="0"/>
              <a:pPr/>
              <a:t>20</a:t>
            </a:fld>
            <a:endParaRPr lang="en-US" dirty="0"/>
          </a:p>
        </p:txBody>
      </p:sp>
      <p:sp>
        <p:nvSpPr>
          <p:cNvPr id="6" name="ZoneTexte 5">
            <a:extLst>
              <a:ext uri="{FF2B5EF4-FFF2-40B4-BE49-F238E27FC236}">
                <a16:creationId xmlns:a16="http://schemas.microsoft.com/office/drawing/2014/main" id="{5AD394EE-883B-6EB8-24D5-2C4B1391B29C}"/>
              </a:ext>
            </a:extLst>
          </p:cNvPr>
          <p:cNvSpPr txBox="1"/>
          <p:nvPr/>
        </p:nvSpPr>
        <p:spPr>
          <a:xfrm>
            <a:off x="0" y="790761"/>
            <a:ext cx="10627785" cy="2123658"/>
          </a:xfrm>
          <a:prstGeom prst="rect">
            <a:avLst/>
          </a:prstGeom>
          <a:noFill/>
        </p:spPr>
        <p:txBody>
          <a:bodyPr wrap="square" rtlCol="0">
            <a:spAutoFit/>
          </a:bodyPr>
          <a:lstStyle/>
          <a:p>
            <a:pPr marL="342900" indent="-342900">
              <a:buFont typeface="Arial" panose="020B0604020202020204" pitchFamily="34" charset="0"/>
              <a:buChar char="•"/>
            </a:pPr>
            <a:r>
              <a:rPr lang="en-US" sz="2000" dirty="0"/>
              <a:t>I’ve designed a simulation for charge signal formation specific to VD </a:t>
            </a:r>
            <a:r>
              <a:rPr lang="en-US" sz="2000" b="1" dirty="0"/>
              <a:t>validated thanks to 50 L data.</a:t>
            </a:r>
          </a:p>
          <a:p>
            <a:pPr marL="342900" indent="-342900">
              <a:buFont typeface="Arial" panose="020B0604020202020204" pitchFamily="34" charset="0"/>
              <a:buChar char="•"/>
            </a:pPr>
            <a:endParaRPr lang="en-US" sz="2000" b="1" dirty="0"/>
          </a:p>
          <a:p>
            <a:pPr marL="1257300" lvl="2" indent="-342900">
              <a:buFont typeface="Wingdings" pitchFamily="2" charset="2"/>
              <a:buChar char="Ø"/>
            </a:pPr>
            <a:r>
              <a:rPr lang="fr-FR" dirty="0" err="1"/>
              <a:t>Development</a:t>
            </a:r>
            <a:r>
              <a:rPr lang="fr-FR" dirty="0"/>
              <a:t> and </a:t>
            </a:r>
            <a:r>
              <a:rPr lang="fr-FR" dirty="0" err="1"/>
              <a:t>integration</a:t>
            </a:r>
            <a:r>
              <a:rPr lang="fr-FR" dirty="0"/>
              <a:t> of the 3D anode </a:t>
            </a:r>
            <a:r>
              <a:rPr lang="fr-FR" dirty="0" err="1"/>
              <a:t>geometry</a:t>
            </a:r>
            <a:r>
              <a:rPr lang="fr-FR" dirty="0"/>
              <a:t> for the Vertical Drift design</a:t>
            </a:r>
          </a:p>
          <a:p>
            <a:pPr marL="1257300" lvl="2" indent="-342900">
              <a:buFont typeface="Wingdings" pitchFamily="2" charset="2"/>
              <a:buChar char="Ø"/>
            </a:pPr>
            <a:endParaRPr lang="en-US" dirty="0"/>
          </a:p>
          <a:p>
            <a:pPr marL="1257300" lvl="2" indent="-342900">
              <a:buFont typeface="Wingdings" pitchFamily="2" charset="2"/>
              <a:buChar char="Ø"/>
            </a:pPr>
            <a:r>
              <a:rPr lang="en-US" dirty="0"/>
              <a:t>Simulation of electron transportation in liquid argon inside the anode</a:t>
            </a:r>
          </a:p>
        </p:txBody>
      </p:sp>
      <p:sp>
        <p:nvSpPr>
          <p:cNvPr id="22" name="ZoneTexte 21">
            <a:extLst>
              <a:ext uri="{FF2B5EF4-FFF2-40B4-BE49-F238E27FC236}">
                <a16:creationId xmlns:a16="http://schemas.microsoft.com/office/drawing/2014/main" id="{76247F9F-7407-43BA-DA57-5BCB65D2F598}"/>
              </a:ext>
            </a:extLst>
          </p:cNvPr>
          <p:cNvSpPr txBox="1"/>
          <p:nvPr/>
        </p:nvSpPr>
        <p:spPr>
          <a:xfrm>
            <a:off x="13990300" y="3939414"/>
            <a:ext cx="6483246" cy="369332"/>
          </a:xfrm>
          <a:prstGeom prst="rect">
            <a:avLst/>
          </a:prstGeom>
          <a:noFill/>
        </p:spPr>
        <p:txBody>
          <a:bodyPr wrap="square">
            <a:spAutoFit/>
          </a:bodyPr>
          <a:lstStyle/>
          <a:p>
            <a:pPr marL="285750" indent="-285750">
              <a:buFont typeface="Arial" panose="020B0604020202020204" pitchFamily="34" charset="0"/>
              <a:buChar char="•"/>
            </a:pPr>
            <a:r>
              <a:rPr lang="en-US" dirty="0"/>
              <a:t>Further modeling thanks to G4 simulation</a:t>
            </a:r>
          </a:p>
        </p:txBody>
      </p:sp>
      <p:sp>
        <p:nvSpPr>
          <p:cNvPr id="23" name="ZoneTexte 22">
            <a:extLst>
              <a:ext uri="{FF2B5EF4-FFF2-40B4-BE49-F238E27FC236}">
                <a16:creationId xmlns:a16="http://schemas.microsoft.com/office/drawing/2014/main" id="{D11595DF-644E-0B15-DFE2-EFB433BAF0A0}"/>
              </a:ext>
            </a:extLst>
          </p:cNvPr>
          <p:cNvSpPr txBox="1"/>
          <p:nvPr/>
        </p:nvSpPr>
        <p:spPr>
          <a:xfrm>
            <a:off x="13232834" y="2889578"/>
            <a:ext cx="7240712" cy="1015663"/>
          </a:xfrm>
          <a:prstGeom prst="rect">
            <a:avLst/>
          </a:prstGeom>
          <a:noFill/>
        </p:spPr>
        <p:txBody>
          <a:bodyPr wrap="square">
            <a:spAutoFit/>
          </a:bodyPr>
          <a:lstStyle/>
          <a:p>
            <a:endParaRPr lang="en-US" sz="2000" b="1" dirty="0"/>
          </a:p>
          <a:p>
            <a:pPr marL="285750" indent="-285750">
              <a:buFont typeface="Wingdings" pitchFamily="2" charset="2"/>
              <a:buChar char="Ø"/>
            </a:pPr>
            <a:r>
              <a:rPr lang="en-US" sz="2000" dirty="0"/>
              <a:t>Continue </a:t>
            </a:r>
            <a:r>
              <a:rPr lang="en-US" sz="2000" b="1" dirty="0"/>
              <a:t>to study the shape waveforms as a  function of the track angles  </a:t>
            </a:r>
          </a:p>
        </p:txBody>
      </p:sp>
      <p:sp>
        <p:nvSpPr>
          <p:cNvPr id="25" name="ZoneTexte 24">
            <a:extLst>
              <a:ext uri="{FF2B5EF4-FFF2-40B4-BE49-F238E27FC236}">
                <a16:creationId xmlns:a16="http://schemas.microsoft.com/office/drawing/2014/main" id="{BFCE5DFA-EA09-A3EA-6406-C2B29AB307AD}"/>
              </a:ext>
            </a:extLst>
          </p:cNvPr>
          <p:cNvSpPr txBox="1"/>
          <p:nvPr/>
        </p:nvSpPr>
        <p:spPr>
          <a:xfrm>
            <a:off x="13990300" y="4240617"/>
            <a:ext cx="6352081" cy="369332"/>
          </a:xfrm>
          <a:prstGeom prst="rect">
            <a:avLst/>
          </a:prstGeom>
          <a:noFill/>
        </p:spPr>
        <p:txBody>
          <a:bodyPr wrap="square">
            <a:spAutoFit/>
          </a:bodyPr>
          <a:lstStyle/>
          <a:p>
            <a:pPr marL="285750" indent="-285750">
              <a:buFont typeface="Arial" panose="020B0604020202020204" pitchFamily="34" charset="0"/>
              <a:buChar char="•"/>
            </a:pPr>
            <a:r>
              <a:rPr lang="en-US" dirty="0"/>
              <a:t>Comparison with data taken (</a:t>
            </a:r>
            <a:r>
              <a:rPr lang="en-US" dirty="0" err="1"/>
              <a:t>ProtoDUNE</a:t>
            </a:r>
            <a:r>
              <a:rPr lang="en-US" dirty="0"/>
              <a:t>-VD)  </a:t>
            </a:r>
          </a:p>
        </p:txBody>
      </p:sp>
      <p:sp>
        <p:nvSpPr>
          <p:cNvPr id="26" name="ZoneTexte 25">
            <a:extLst>
              <a:ext uri="{FF2B5EF4-FFF2-40B4-BE49-F238E27FC236}">
                <a16:creationId xmlns:a16="http://schemas.microsoft.com/office/drawing/2014/main" id="{8CD49853-326A-DF80-131A-48660166795A}"/>
              </a:ext>
            </a:extLst>
          </p:cNvPr>
          <p:cNvSpPr txBox="1"/>
          <p:nvPr/>
        </p:nvSpPr>
        <p:spPr>
          <a:xfrm>
            <a:off x="13990300" y="4545255"/>
            <a:ext cx="5953793" cy="369332"/>
          </a:xfrm>
          <a:prstGeom prst="rect">
            <a:avLst/>
          </a:prstGeom>
          <a:noFill/>
        </p:spPr>
        <p:txBody>
          <a:bodyPr wrap="square">
            <a:spAutoFit/>
          </a:bodyPr>
          <a:lstStyle/>
          <a:p>
            <a:pPr marL="285750" indent="-285750">
              <a:buFont typeface="Arial" panose="020B0604020202020204" pitchFamily="34" charset="0"/>
              <a:buChar char="•"/>
            </a:pPr>
            <a:r>
              <a:rPr lang="en-US" dirty="0"/>
              <a:t>It may be possible </a:t>
            </a:r>
            <a:r>
              <a:rPr lang="en-US" b="1" dirty="0"/>
              <a:t>to improve the reconstruction </a:t>
            </a:r>
          </a:p>
        </p:txBody>
      </p:sp>
      <p:pic>
        <p:nvPicPr>
          <p:cNvPr id="27" name="Image 26">
            <a:extLst>
              <a:ext uri="{FF2B5EF4-FFF2-40B4-BE49-F238E27FC236}">
                <a16:creationId xmlns:a16="http://schemas.microsoft.com/office/drawing/2014/main" id="{AF1CBCE2-10DA-EC9C-174C-CED729D02B0A}"/>
              </a:ext>
            </a:extLst>
          </p:cNvPr>
          <p:cNvPicPr>
            <a:picLocks noChangeAspect="1"/>
          </p:cNvPicPr>
          <p:nvPr/>
        </p:nvPicPr>
        <p:blipFill>
          <a:blip r:embed="rId3"/>
          <a:stretch>
            <a:fillRect/>
          </a:stretch>
        </p:blipFill>
        <p:spPr>
          <a:xfrm>
            <a:off x="10083667" y="402865"/>
            <a:ext cx="2272199" cy="2222563"/>
          </a:xfrm>
          <a:prstGeom prst="rect">
            <a:avLst/>
          </a:prstGeom>
        </p:spPr>
      </p:pic>
      <p:pic>
        <p:nvPicPr>
          <p:cNvPr id="3" name="Image 2">
            <a:extLst>
              <a:ext uri="{FF2B5EF4-FFF2-40B4-BE49-F238E27FC236}">
                <a16:creationId xmlns:a16="http://schemas.microsoft.com/office/drawing/2014/main" id="{48ADA162-3559-902C-185D-6AA1257D949F}"/>
              </a:ext>
            </a:extLst>
          </p:cNvPr>
          <p:cNvPicPr>
            <a:picLocks noChangeAspect="1"/>
          </p:cNvPicPr>
          <p:nvPr/>
        </p:nvPicPr>
        <p:blipFill>
          <a:blip r:embed="rId4"/>
          <a:stretch>
            <a:fillRect/>
          </a:stretch>
        </p:blipFill>
        <p:spPr>
          <a:xfrm>
            <a:off x="6998392" y="3267830"/>
            <a:ext cx="2568899" cy="3466426"/>
          </a:xfrm>
          <a:prstGeom prst="rect">
            <a:avLst/>
          </a:prstGeom>
        </p:spPr>
      </p:pic>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C8AEB339-3E78-58C8-61A2-DCA90D551F21}"/>
                  </a:ext>
                </a:extLst>
              </p:cNvPr>
              <p:cNvSpPr txBox="1"/>
              <p:nvPr/>
            </p:nvSpPr>
            <p:spPr>
              <a:xfrm>
                <a:off x="36066" y="3042577"/>
                <a:ext cx="6849208" cy="1877437"/>
              </a:xfrm>
              <a:prstGeom prst="rect">
                <a:avLst/>
              </a:prstGeom>
              <a:noFill/>
            </p:spPr>
            <p:txBody>
              <a:bodyPr wrap="square">
                <a:spAutoFit/>
              </a:bodyPr>
              <a:lstStyle/>
              <a:p>
                <a:pPr marL="285750" indent="-285750">
                  <a:buFont typeface="Arial" panose="020B0604020202020204" pitchFamily="34" charset="0"/>
                  <a:buChar char="•"/>
                </a:pPr>
                <a:r>
                  <a:rPr lang="fr-FR" sz="2000" b="1" dirty="0" err="1"/>
                  <a:t>ProtoDUNE</a:t>
                </a:r>
                <a:r>
                  <a:rPr lang="fr-FR" sz="2000" b="1" dirty="0"/>
                  <a:t>-VD</a:t>
                </a:r>
                <a:r>
                  <a:rPr lang="fr-FR" sz="2000" dirty="0"/>
                  <a:t> </a:t>
                </a:r>
                <a:r>
                  <a:rPr lang="fr-FR" sz="2000" dirty="0" err="1"/>
                  <a:t>is</a:t>
                </a:r>
                <a:r>
                  <a:rPr lang="fr-FR" sz="2000" dirty="0"/>
                  <a:t> </a:t>
                </a:r>
                <a:r>
                  <a:rPr lang="fr-FR" sz="2000" dirty="0" err="1"/>
                  <a:t>begin</a:t>
                </a:r>
                <a:r>
                  <a:rPr lang="fr-FR" sz="2000" dirty="0"/>
                  <a:t> data </a:t>
                </a:r>
                <a:r>
                  <a:rPr lang="fr-FR" sz="2000" dirty="0" err="1"/>
                  <a:t>taking</a:t>
                </a:r>
                <a:r>
                  <a:rPr lang="fr-FR" sz="2000" dirty="0"/>
                  <a:t> at CERN (</a:t>
                </a:r>
                <a:r>
                  <a:rPr lang="en-US" sz="2000" dirty="0"/>
                  <a:t>cosmic + beam)</a:t>
                </a:r>
              </a:p>
              <a:p>
                <a:pPr marL="800100" lvl="1" indent="-342900">
                  <a:buFont typeface="Wingdings" pitchFamily="2" charset="2"/>
                  <a:buChar char="Ø"/>
                </a:pPr>
                <a:endParaRPr lang="en-US" sz="2000" dirty="0"/>
              </a:p>
              <a:p>
                <a:pPr marL="800100" lvl="1" indent="-342900">
                  <a:buFont typeface="Wingdings" pitchFamily="2" charset="2"/>
                  <a:buChar char="Ø"/>
                </a:pPr>
                <a:r>
                  <a:rPr lang="en-US" dirty="0"/>
                  <a:t>Test the Vertical Drift design at large scale </a:t>
                </a:r>
                <a:r>
                  <a:rPr lang="en-US" dirty="0">
                    <a:cs typeface="Arial" panose="020B0604020202020204" pitchFamily="34" charset="0"/>
                  </a:rPr>
                  <a:t>(</a:t>
                </a:r>
                <a14:m>
                  <m:oMath xmlns:m="http://schemas.openxmlformats.org/officeDocument/2006/math">
                    <m:r>
                      <a:rPr lang="fr-FR" b="0" i="1" smtClean="0">
                        <a:latin typeface="Cambria Math" panose="02040503050406030204" pitchFamily="18" charset="0"/>
                        <a:cs typeface="Arial" panose="020B0604020202020204" pitchFamily="34" charset="0"/>
                      </a:rPr>
                      <m:t>3.0</m:t>
                    </m:r>
                  </m:oMath>
                </a14:m>
                <a:r>
                  <a:rPr lang="en-US" dirty="0">
                    <a:cs typeface="Arial" panose="020B0604020202020204" pitchFamily="34" charset="0"/>
                  </a:rPr>
                  <a:t> m (W) </a:t>
                </a:r>
                <a14:m>
                  <m:oMath xmlns:m="http://schemas.openxmlformats.org/officeDocument/2006/math">
                    <m:r>
                      <a:rPr lang="fr-FR" i="1">
                        <a:latin typeface="Cambria Math" panose="02040503050406030204" pitchFamily="18" charset="0"/>
                        <a:cs typeface="Arial" panose="020B0604020202020204" pitchFamily="34" charset="0"/>
                      </a:rPr>
                      <m:t>× </m:t>
                    </m:r>
                    <m:r>
                      <a:rPr lang="fr-FR" b="0" i="1" smtClean="0">
                        <a:latin typeface="Cambria Math" panose="02040503050406030204" pitchFamily="18" charset="0"/>
                        <a:cs typeface="Arial" panose="020B0604020202020204" pitchFamily="34" charset="0"/>
                      </a:rPr>
                      <m:t>6.8</m:t>
                    </m:r>
                  </m:oMath>
                </a14:m>
                <a:r>
                  <a:rPr lang="en-US" dirty="0">
                    <a:cs typeface="Arial" panose="020B0604020202020204" pitchFamily="34" charset="0"/>
                  </a:rPr>
                  <a:t> m (H) </a:t>
                </a:r>
                <a14:m>
                  <m:oMath xmlns:m="http://schemas.openxmlformats.org/officeDocument/2006/math">
                    <m:r>
                      <a:rPr lang="fr-FR" i="1">
                        <a:latin typeface="Cambria Math" panose="02040503050406030204" pitchFamily="18" charset="0"/>
                        <a:cs typeface="Arial" panose="020B0604020202020204" pitchFamily="34" charset="0"/>
                      </a:rPr>
                      <m:t>× </m:t>
                    </m:r>
                    <m:r>
                      <a:rPr lang="fr-FR" b="0" i="1" smtClean="0">
                        <a:latin typeface="Cambria Math" panose="02040503050406030204" pitchFamily="18" charset="0"/>
                        <a:cs typeface="Arial" panose="020B0604020202020204" pitchFamily="34" charset="0"/>
                      </a:rPr>
                      <m:t>6.8</m:t>
                    </m:r>
                  </m:oMath>
                </a14:m>
                <a:r>
                  <a:rPr lang="en-US" dirty="0">
                    <a:cs typeface="Arial" panose="020B0604020202020204" pitchFamily="34" charset="0"/>
                  </a:rPr>
                  <a:t> m (L)) </a:t>
                </a:r>
                <a:endParaRPr lang="en-US" b="1" dirty="0">
                  <a:cs typeface="Arial" panose="020B0604020202020204" pitchFamily="34" charset="0"/>
                </a:endParaRPr>
              </a:p>
              <a:p>
                <a:pPr lvl="1"/>
                <a:endParaRPr lang="en-US" sz="2000" dirty="0"/>
              </a:p>
            </p:txBody>
          </p:sp>
        </mc:Choice>
        <mc:Fallback>
          <p:sp>
            <p:nvSpPr>
              <p:cNvPr id="8" name="ZoneTexte 7">
                <a:extLst>
                  <a:ext uri="{FF2B5EF4-FFF2-40B4-BE49-F238E27FC236}">
                    <a16:creationId xmlns:a16="http://schemas.microsoft.com/office/drawing/2014/main" id="{C8AEB339-3E78-58C8-61A2-DCA90D551F21}"/>
                  </a:ext>
                </a:extLst>
              </p:cNvPr>
              <p:cNvSpPr txBox="1">
                <a:spLocks noRot="1" noChangeAspect="1" noMove="1" noResize="1" noEditPoints="1" noAdjustHandles="1" noChangeArrowheads="1" noChangeShapeType="1" noTextEdit="1"/>
              </p:cNvSpPr>
              <p:nvPr/>
            </p:nvSpPr>
            <p:spPr>
              <a:xfrm>
                <a:off x="36066" y="3042577"/>
                <a:ext cx="6849208" cy="1877437"/>
              </a:xfrm>
              <a:prstGeom prst="rect">
                <a:avLst/>
              </a:prstGeom>
              <a:blipFill>
                <a:blip r:embed="rId5"/>
                <a:stretch>
                  <a:fillRect l="-556" t="-1342" r="-1111"/>
                </a:stretch>
              </a:blipFill>
            </p:spPr>
            <p:txBody>
              <a:bodyPr/>
              <a:lstStyle/>
              <a:p>
                <a:r>
                  <a:rPr lang="fr-FR">
                    <a:noFill/>
                  </a:rPr>
                  <a:t> </a:t>
                </a:r>
              </a:p>
            </p:txBody>
          </p:sp>
        </mc:Fallback>
      </mc:AlternateContent>
      <p:pic>
        <p:nvPicPr>
          <p:cNvPr id="11" name="Image 10">
            <a:extLst>
              <a:ext uri="{FF2B5EF4-FFF2-40B4-BE49-F238E27FC236}">
                <a16:creationId xmlns:a16="http://schemas.microsoft.com/office/drawing/2014/main" id="{835D8464-DB1B-B5C4-6993-E4E836BDDE9C}"/>
              </a:ext>
            </a:extLst>
          </p:cNvPr>
          <p:cNvPicPr>
            <a:picLocks noChangeAspect="1"/>
          </p:cNvPicPr>
          <p:nvPr/>
        </p:nvPicPr>
        <p:blipFill>
          <a:blip r:embed="rId6"/>
          <a:stretch>
            <a:fillRect/>
          </a:stretch>
        </p:blipFill>
        <p:spPr>
          <a:xfrm flipH="1">
            <a:off x="9641488" y="4559435"/>
            <a:ext cx="2520244" cy="1658483"/>
          </a:xfrm>
          <a:prstGeom prst="rect">
            <a:avLst/>
          </a:prstGeom>
        </p:spPr>
      </p:pic>
      <p:sp>
        <p:nvSpPr>
          <p:cNvPr id="13" name="ZoneTexte 12">
            <a:extLst>
              <a:ext uri="{FF2B5EF4-FFF2-40B4-BE49-F238E27FC236}">
                <a16:creationId xmlns:a16="http://schemas.microsoft.com/office/drawing/2014/main" id="{3DE5FD9D-D5CD-3334-6951-81EC3D9096DE}"/>
              </a:ext>
            </a:extLst>
          </p:cNvPr>
          <p:cNvSpPr txBox="1"/>
          <p:nvPr/>
        </p:nvSpPr>
        <p:spPr>
          <a:xfrm>
            <a:off x="36066" y="4842515"/>
            <a:ext cx="5607627" cy="2339102"/>
          </a:xfrm>
          <a:prstGeom prst="rect">
            <a:avLst/>
          </a:prstGeom>
          <a:noFill/>
        </p:spPr>
        <p:txBody>
          <a:bodyPr wrap="square" rtlCol="0">
            <a:spAutoFit/>
          </a:bodyPr>
          <a:lstStyle/>
          <a:p>
            <a:pPr marL="285750" indent="-285750">
              <a:buFont typeface="Arial" panose="020B0604020202020204" pitchFamily="34" charset="0"/>
              <a:buChar char="•"/>
            </a:pPr>
            <a:r>
              <a:rPr lang="fr-FR" sz="2000" b="1" dirty="0" err="1"/>
              <a:t>Further</a:t>
            </a:r>
            <a:r>
              <a:rPr lang="fr-FR" sz="2000" b="1" dirty="0"/>
              <a:t> tests </a:t>
            </a:r>
            <a:r>
              <a:rPr lang="fr-FR" sz="2000" dirty="0"/>
              <a:t>of </a:t>
            </a:r>
            <a:r>
              <a:rPr lang="fr-FR" sz="2000" dirty="0" err="1"/>
              <a:t>my</a:t>
            </a:r>
            <a:r>
              <a:rPr lang="fr-FR" sz="2000" dirty="0"/>
              <a:t> simulation</a:t>
            </a:r>
            <a:r>
              <a:rPr lang="fr-FR" dirty="0"/>
              <a:t>:</a:t>
            </a:r>
          </a:p>
          <a:p>
            <a:pPr marL="285750" indent="-285750">
              <a:buFont typeface="Arial" panose="020B0604020202020204" pitchFamily="34" charset="0"/>
              <a:buChar char="•"/>
            </a:pPr>
            <a:endParaRPr lang="fr-FR" dirty="0"/>
          </a:p>
          <a:p>
            <a:pPr marL="800100" lvl="1" indent="-342900">
              <a:buFont typeface="Wingdings" pitchFamily="2" charset="2"/>
              <a:buChar char="Ø"/>
            </a:pPr>
            <a:r>
              <a:rPr lang="fr-FR" dirty="0" err="1"/>
              <a:t>Study</a:t>
            </a:r>
            <a:r>
              <a:rPr lang="fr-FR" dirty="0"/>
              <a:t> of charge </a:t>
            </a:r>
            <a:r>
              <a:rPr lang="fr-FR" dirty="0" err="1"/>
              <a:t>losses</a:t>
            </a:r>
            <a:r>
              <a:rPr lang="fr-FR" dirty="0"/>
              <a:t> in the anode </a:t>
            </a:r>
            <a:r>
              <a:rPr lang="fr-FR" dirty="0" err="1"/>
              <a:t>with</a:t>
            </a:r>
            <a:r>
              <a:rPr lang="fr-FR" dirty="0"/>
              <a:t> </a:t>
            </a:r>
            <a:r>
              <a:rPr lang="fr-FR" dirty="0" err="1"/>
              <a:t>greater</a:t>
            </a:r>
            <a:r>
              <a:rPr lang="fr-FR" dirty="0"/>
              <a:t> </a:t>
            </a:r>
            <a:r>
              <a:rPr lang="fr-FR" dirty="0" err="1"/>
              <a:t>statistics</a:t>
            </a:r>
            <a:endParaRPr lang="fr-FR" dirty="0"/>
          </a:p>
          <a:p>
            <a:pPr marL="800100" lvl="1" indent="-342900">
              <a:buFont typeface="Wingdings" pitchFamily="2" charset="2"/>
              <a:buChar char="Ø"/>
            </a:pPr>
            <a:endParaRPr lang="fr-FR" dirty="0"/>
          </a:p>
          <a:p>
            <a:pPr marL="800100" lvl="1" indent="-342900">
              <a:buFont typeface="Wingdings" pitchFamily="2" charset="2"/>
              <a:buChar char="Ø"/>
            </a:pPr>
            <a:r>
              <a:rPr lang="fr-FR" dirty="0" err="1"/>
              <a:t>Study</a:t>
            </a:r>
            <a:r>
              <a:rPr lang="fr-FR" dirty="0"/>
              <a:t> more </a:t>
            </a:r>
            <a:r>
              <a:rPr lang="fr-FR" dirty="0" err="1"/>
              <a:t>precisely</a:t>
            </a:r>
            <a:r>
              <a:rPr lang="fr-FR" dirty="0"/>
              <a:t> the influence of </a:t>
            </a:r>
            <a:r>
              <a:rPr lang="fr-FR" dirty="0" err="1"/>
              <a:t>track</a:t>
            </a:r>
            <a:r>
              <a:rPr lang="fr-FR" dirty="0"/>
              <a:t> angles on the </a:t>
            </a:r>
            <a:r>
              <a:rPr lang="fr-FR" dirty="0" err="1"/>
              <a:t>measured</a:t>
            </a:r>
            <a:r>
              <a:rPr lang="fr-FR" dirty="0"/>
              <a:t> </a:t>
            </a:r>
            <a:r>
              <a:rPr lang="fr-FR" dirty="0" err="1"/>
              <a:t>waveforms</a:t>
            </a:r>
            <a:endParaRPr lang="fr-FR" dirty="0"/>
          </a:p>
          <a:p>
            <a:pPr marL="285750" indent="-285750">
              <a:buFont typeface="Arial" panose="020B0604020202020204" pitchFamily="34" charset="0"/>
              <a:buChar char="•"/>
            </a:pPr>
            <a:endParaRPr lang="fr-FR" dirty="0"/>
          </a:p>
        </p:txBody>
      </p:sp>
      <p:sp>
        <p:nvSpPr>
          <p:cNvPr id="15" name="ZoneTexte 14">
            <a:extLst>
              <a:ext uri="{FF2B5EF4-FFF2-40B4-BE49-F238E27FC236}">
                <a16:creationId xmlns:a16="http://schemas.microsoft.com/office/drawing/2014/main" id="{A68E43F7-1048-3525-27CC-297D5B3204F5}"/>
              </a:ext>
            </a:extLst>
          </p:cNvPr>
          <p:cNvSpPr txBox="1"/>
          <p:nvPr/>
        </p:nvSpPr>
        <p:spPr>
          <a:xfrm>
            <a:off x="9843655" y="6244566"/>
            <a:ext cx="2348345" cy="307777"/>
          </a:xfrm>
          <a:prstGeom prst="rect">
            <a:avLst/>
          </a:prstGeom>
          <a:noFill/>
        </p:spPr>
        <p:txBody>
          <a:bodyPr wrap="square" rtlCol="0">
            <a:spAutoFit/>
          </a:bodyPr>
          <a:lstStyle/>
          <a:p>
            <a:r>
              <a:rPr lang="fr-FR" sz="1400" u="sng" dirty="0"/>
              <a:t>NP02 cryostat at CERN</a:t>
            </a:r>
          </a:p>
        </p:txBody>
      </p:sp>
      <p:pic>
        <p:nvPicPr>
          <p:cNvPr id="5" name="Image 4">
            <a:extLst>
              <a:ext uri="{FF2B5EF4-FFF2-40B4-BE49-F238E27FC236}">
                <a16:creationId xmlns:a16="http://schemas.microsoft.com/office/drawing/2014/main" id="{3851AB2D-55B0-A552-6ADB-7AFEA59BDB80}"/>
              </a:ext>
            </a:extLst>
          </p:cNvPr>
          <p:cNvPicPr>
            <a:picLocks noChangeAspect="1"/>
          </p:cNvPicPr>
          <p:nvPr/>
        </p:nvPicPr>
        <p:blipFill>
          <a:blip r:embed="rId7"/>
          <a:srcRect l="35944" t="34082" r="30442" b="11122"/>
          <a:stretch>
            <a:fillRect/>
          </a:stretch>
        </p:blipFill>
        <p:spPr>
          <a:xfrm>
            <a:off x="10536089" y="2095088"/>
            <a:ext cx="1242706" cy="2222564"/>
          </a:xfrm>
          <a:prstGeom prst="rect">
            <a:avLst/>
          </a:prstGeom>
        </p:spPr>
      </p:pic>
    </p:spTree>
    <p:extLst>
      <p:ext uri="{BB962C8B-B14F-4D97-AF65-F5344CB8AC3E}">
        <p14:creationId xmlns:p14="http://schemas.microsoft.com/office/powerpoint/2010/main" val="758902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EA2BCCA-28A3-B3AB-B018-D66ED7934034}"/>
              </a:ext>
            </a:extLst>
          </p:cNvPr>
          <p:cNvSpPr>
            <a:spLocks noGrp="1"/>
          </p:cNvSpPr>
          <p:nvPr>
            <p:ph type="sldNum" sz="quarter" idx="12"/>
          </p:nvPr>
        </p:nvSpPr>
        <p:spPr/>
        <p:txBody>
          <a:bodyPr/>
          <a:lstStyle/>
          <a:p>
            <a:fld id="{6A144491-5830-0144-A36F-72D39500518D}" type="slidenum">
              <a:rPr lang="en-US" smtClean="0"/>
              <a:pPr/>
              <a:t>21</a:t>
            </a:fld>
            <a:endParaRPr lang="en-US" dirty="0"/>
          </a:p>
        </p:txBody>
      </p:sp>
      <p:pic>
        <p:nvPicPr>
          <p:cNvPr id="6" name="Image 5">
            <a:extLst>
              <a:ext uri="{FF2B5EF4-FFF2-40B4-BE49-F238E27FC236}">
                <a16:creationId xmlns:a16="http://schemas.microsoft.com/office/drawing/2014/main" id="{9F03600E-3139-A9DC-CA9C-4ED70BDB67EC}"/>
              </a:ext>
            </a:extLst>
          </p:cNvPr>
          <p:cNvPicPr>
            <a:picLocks noChangeAspect="1"/>
          </p:cNvPicPr>
          <p:nvPr/>
        </p:nvPicPr>
        <p:blipFill>
          <a:blip r:embed="rId3"/>
          <a:stretch>
            <a:fillRect/>
          </a:stretch>
        </p:blipFill>
        <p:spPr>
          <a:xfrm>
            <a:off x="2722179" y="3009126"/>
            <a:ext cx="3959619" cy="3060623"/>
          </a:xfrm>
          <a:prstGeom prst="rect">
            <a:avLst/>
          </a:prstGeom>
          <a:noFill/>
        </p:spPr>
      </p:pic>
      <p:sp>
        <p:nvSpPr>
          <p:cNvPr id="9" name="Bulle ronde 8">
            <a:extLst>
              <a:ext uri="{FF2B5EF4-FFF2-40B4-BE49-F238E27FC236}">
                <a16:creationId xmlns:a16="http://schemas.microsoft.com/office/drawing/2014/main" id="{0DEC36C0-B7AB-1305-76A4-00BDDCE19B18}"/>
              </a:ext>
            </a:extLst>
          </p:cNvPr>
          <p:cNvSpPr/>
          <p:nvPr/>
        </p:nvSpPr>
        <p:spPr>
          <a:xfrm>
            <a:off x="5083976" y="1502979"/>
            <a:ext cx="5147344" cy="1599805"/>
          </a:xfrm>
          <a:prstGeom prst="wedgeEllipseCallout">
            <a:avLst>
              <a:gd name="adj1" fmla="val -23560"/>
              <a:gd name="adj2" fmla="val 74841"/>
            </a:avLst>
          </a:prstGeom>
          <a:blipFill>
            <a:blip r:embed="rId4"/>
            <a:tile tx="0" ty="0" sx="100000" sy="100000" flip="none" algn="tl"/>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Thanks for your attention </a:t>
            </a:r>
          </a:p>
        </p:txBody>
      </p:sp>
    </p:spTree>
    <p:extLst>
      <p:ext uri="{BB962C8B-B14F-4D97-AF65-F5344CB8AC3E}">
        <p14:creationId xmlns:p14="http://schemas.microsoft.com/office/powerpoint/2010/main" val="134211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C1EFBE7-F328-8078-DE0F-6F0901837F92}"/>
              </a:ext>
            </a:extLst>
          </p:cNvPr>
          <p:cNvSpPr txBox="1"/>
          <p:nvPr/>
        </p:nvSpPr>
        <p:spPr>
          <a:xfrm>
            <a:off x="3911600" y="2705725"/>
            <a:ext cx="4368800" cy="1446550"/>
          </a:xfrm>
          <a:prstGeom prst="rect">
            <a:avLst/>
          </a:prstGeom>
          <a:noFill/>
        </p:spPr>
        <p:txBody>
          <a:bodyPr wrap="square" rtlCol="0">
            <a:spAutoFit/>
          </a:bodyPr>
          <a:lstStyle/>
          <a:p>
            <a:r>
              <a:rPr lang="fr-FR" sz="8800" b="1" dirty="0">
                <a:solidFill>
                  <a:srgbClr val="F26729"/>
                </a:solidFill>
              </a:rPr>
              <a:t>Backup</a:t>
            </a:r>
          </a:p>
        </p:txBody>
      </p:sp>
    </p:spTree>
    <p:extLst>
      <p:ext uri="{BB962C8B-B14F-4D97-AF65-F5344CB8AC3E}">
        <p14:creationId xmlns:p14="http://schemas.microsoft.com/office/powerpoint/2010/main" val="255683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649BA-8015-7AB0-9AC5-D3D67E9C1E9F}"/>
              </a:ext>
            </a:extLst>
          </p:cNvPr>
          <p:cNvSpPr>
            <a:spLocks noGrp="1"/>
          </p:cNvSpPr>
          <p:nvPr>
            <p:ph type="title"/>
          </p:nvPr>
        </p:nvSpPr>
        <p:spPr/>
        <p:txBody>
          <a:bodyPr>
            <a:normAutofit fontScale="90000"/>
          </a:bodyPr>
          <a:lstStyle/>
          <a:p>
            <a:r>
              <a:rPr lang="en-US" dirty="0"/>
              <a:t>Neutrino oscillation</a:t>
            </a:r>
          </a:p>
        </p:txBody>
      </p:sp>
      <p:sp>
        <p:nvSpPr>
          <p:cNvPr id="4" name="Espace réservé du numéro de diapositive 3">
            <a:extLst>
              <a:ext uri="{FF2B5EF4-FFF2-40B4-BE49-F238E27FC236}">
                <a16:creationId xmlns:a16="http://schemas.microsoft.com/office/drawing/2014/main" id="{93115426-F3AB-FB99-0A2B-BEE3840E151B}"/>
              </a:ext>
            </a:extLst>
          </p:cNvPr>
          <p:cNvSpPr>
            <a:spLocks noGrp="1"/>
          </p:cNvSpPr>
          <p:nvPr>
            <p:ph type="sldNum" sz="quarter" idx="12"/>
          </p:nvPr>
        </p:nvSpPr>
        <p:spPr/>
        <p:txBody>
          <a:bodyPr/>
          <a:lstStyle/>
          <a:p>
            <a:fld id="{6A144491-5830-0144-A36F-72D39500518D}" type="slidenum">
              <a:rPr lang="en-US" smtClean="0"/>
              <a:pPr/>
              <a:t>23</a:t>
            </a:fld>
            <a:endParaRPr lang="en-US"/>
          </a:p>
        </p:txBody>
      </p:sp>
      <p:sp>
        <p:nvSpPr>
          <p:cNvPr id="5" name="Espace réservé du pied de page 4">
            <a:extLst>
              <a:ext uri="{FF2B5EF4-FFF2-40B4-BE49-F238E27FC236}">
                <a16:creationId xmlns:a16="http://schemas.microsoft.com/office/drawing/2014/main" id="{7E941172-3D4A-6ABF-3656-785CED24647D}"/>
              </a:ext>
            </a:extLst>
          </p:cNvPr>
          <p:cNvSpPr>
            <a:spLocks noGrp="1"/>
          </p:cNvSpPr>
          <p:nvPr>
            <p:ph type="ftr" sz="quarter" idx="11"/>
          </p:nvPr>
        </p:nvSpPr>
        <p:spPr>
          <a:xfrm>
            <a:off x="4038600" y="6535251"/>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a:t>
            </a:r>
            <a:r>
              <a:rPr lang="en-US" baseline="30000"/>
              <a:t>nd</a:t>
            </a:r>
            <a:r>
              <a:rPr lang="en-US"/>
              <a:t> year PhD Seminar</a:t>
            </a:r>
            <a:endParaRPr lang="en-US" dirty="0"/>
          </a:p>
        </p:txBody>
      </p:sp>
      <p:sp>
        <p:nvSpPr>
          <p:cNvPr id="19" name="ZoneTexte 18">
            <a:extLst>
              <a:ext uri="{FF2B5EF4-FFF2-40B4-BE49-F238E27FC236}">
                <a16:creationId xmlns:a16="http://schemas.microsoft.com/office/drawing/2014/main" id="{411CBBFD-BBE4-DC3E-C2CE-C993DCCEBB1D}"/>
              </a:ext>
            </a:extLst>
          </p:cNvPr>
          <p:cNvSpPr txBox="1"/>
          <p:nvPr/>
        </p:nvSpPr>
        <p:spPr>
          <a:xfrm>
            <a:off x="161225" y="1439934"/>
            <a:ext cx="7206226"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Neutrinos only interact by weak interaction </a:t>
            </a:r>
            <a:r>
              <a:rPr lang="en-US" dirty="0">
                <a:latin typeface="Arial" panose="020B0604020202020204" pitchFamily="34" charset="0"/>
                <a:cs typeface="Arial" panose="020B0604020202020204" pitchFamily="34" charset="0"/>
                <a:sym typeface="Wingdings" pitchFamily="2" charset="2"/>
              </a:rPr>
              <a:t> </a:t>
            </a:r>
            <a:r>
              <a:rPr lang="en-US" u="sng" dirty="0">
                <a:latin typeface="Arial" panose="020B0604020202020204" pitchFamily="34" charset="0"/>
                <a:cs typeface="Arial" panose="020B0604020202020204" pitchFamily="34" charset="0"/>
                <a:sym typeface="Wingdings" pitchFamily="2" charset="2"/>
              </a:rPr>
              <a:t>Small cross section</a:t>
            </a:r>
            <a:endParaRPr lang="en-US" u="sng"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946C3EC0-388C-9A63-4341-DD07189A5A55}"/>
                  </a:ext>
                </a:extLst>
              </p:cNvPr>
              <p:cNvSpPr txBox="1"/>
              <p:nvPr/>
            </p:nvSpPr>
            <p:spPr>
              <a:xfrm>
                <a:off x="161225" y="976145"/>
                <a:ext cx="4833551" cy="391646"/>
              </a:xfrm>
              <a:prstGeom prst="rect">
                <a:avLst/>
              </a:prstGeom>
              <a:noFill/>
            </p:spPr>
            <p:txBody>
              <a:bodyPr wrap="square" rtlCol="0">
                <a:spAutoFit/>
              </a:bodyPr>
              <a:lstStyle/>
              <a:p>
                <a:pPr marL="285750" indent="-285750">
                  <a:buFont typeface="Arial" panose="020B0604020202020204" pitchFamily="34" charset="0"/>
                  <a:buChar char="•"/>
                </a:pPr>
                <a:r>
                  <a:rPr lang="en-US" dirty="0"/>
                  <a:t>There are three leptonic flavors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𝜈</m:t>
                        </m:r>
                      </m:e>
                      <m:sub>
                        <m:r>
                          <a:rPr lang="fr-FR" b="0" i="1" smtClean="0">
                            <a:latin typeface="Cambria Math" panose="02040503050406030204" pitchFamily="18" charset="0"/>
                          </a:rPr>
                          <m:t>𝑒</m:t>
                        </m:r>
                      </m:sub>
                    </m:sSub>
                    <m:r>
                      <a:rPr lang="fr-FR" b="0" i="0"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𝜈</m:t>
                        </m:r>
                      </m:e>
                      <m:sub>
                        <m:r>
                          <a:rPr lang="fr-FR" b="0" i="1" smtClean="0">
                            <a:latin typeface="Cambria Math" panose="02040503050406030204" pitchFamily="18" charset="0"/>
                          </a:rPr>
                          <m:t>𝜇</m:t>
                        </m:r>
                      </m:sub>
                    </m:sSub>
                    <m:r>
                      <a:rPr lang="fr-FR" b="0" i="1" smtClean="0">
                        <a:latin typeface="Cambria Math" panose="02040503050406030204" pitchFamily="18" charset="0"/>
                      </a:rPr>
                      <m:t>, </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𝜈</m:t>
                        </m:r>
                      </m:e>
                      <m:sub>
                        <m:r>
                          <a:rPr lang="fr-FR" b="0" i="1" smtClean="0">
                            <a:latin typeface="Cambria Math" panose="02040503050406030204" pitchFamily="18" charset="0"/>
                          </a:rPr>
                          <m:t>𝜏</m:t>
                        </m:r>
                      </m:sub>
                    </m:sSub>
                  </m:oMath>
                </a14:m>
                <a:r>
                  <a:rPr lang="en-US" dirty="0"/>
                  <a:t> </a:t>
                </a:r>
              </a:p>
            </p:txBody>
          </p:sp>
        </mc:Choice>
        <mc:Fallback xmlns="">
          <p:sp>
            <p:nvSpPr>
              <p:cNvPr id="22" name="ZoneTexte 21">
                <a:extLst>
                  <a:ext uri="{FF2B5EF4-FFF2-40B4-BE49-F238E27FC236}">
                    <a16:creationId xmlns:a16="http://schemas.microsoft.com/office/drawing/2014/main" id="{946C3EC0-388C-9A63-4341-DD07189A5A55}"/>
                  </a:ext>
                </a:extLst>
              </p:cNvPr>
              <p:cNvSpPr txBox="1">
                <a:spLocks noRot="1" noChangeAspect="1" noMove="1" noResize="1" noEditPoints="1" noAdjustHandles="1" noChangeArrowheads="1" noChangeShapeType="1" noTextEdit="1"/>
              </p:cNvSpPr>
              <p:nvPr/>
            </p:nvSpPr>
            <p:spPr>
              <a:xfrm>
                <a:off x="161225" y="976145"/>
                <a:ext cx="4833551" cy="391646"/>
              </a:xfrm>
              <a:prstGeom prst="rect">
                <a:avLst/>
              </a:prstGeom>
              <a:blipFill>
                <a:blip r:embed="rId4"/>
                <a:stretch>
                  <a:fillRect l="-785" t="-9375" b="-15625"/>
                </a:stretch>
              </a:blipFill>
            </p:spPr>
            <p:txBody>
              <a:bodyPr/>
              <a:lstStyle/>
              <a:p>
                <a:r>
                  <a:rPr lang="en-US">
                    <a:noFill/>
                  </a:rPr>
                  <a:t> </a:t>
                </a:r>
              </a:p>
            </p:txBody>
          </p:sp>
        </mc:Fallback>
      </mc:AlternateContent>
      <p:sp>
        <p:nvSpPr>
          <p:cNvPr id="23" name="ZoneTexte 22">
            <a:extLst>
              <a:ext uri="{FF2B5EF4-FFF2-40B4-BE49-F238E27FC236}">
                <a16:creationId xmlns:a16="http://schemas.microsoft.com/office/drawing/2014/main" id="{81E350E2-248A-D27B-17DD-FFB372580016}"/>
              </a:ext>
            </a:extLst>
          </p:cNvPr>
          <p:cNvSpPr txBox="1"/>
          <p:nvPr/>
        </p:nvSpPr>
        <p:spPr>
          <a:xfrm>
            <a:off x="3459892" y="2458995"/>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24" name="ZoneTexte 23">
                <a:extLst>
                  <a:ext uri="{FF2B5EF4-FFF2-40B4-BE49-F238E27FC236}">
                    <a16:creationId xmlns:a16="http://schemas.microsoft.com/office/drawing/2014/main" id="{5C991A64-F0B3-1D47-C1A7-73C12BB71C0B}"/>
                  </a:ext>
                </a:extLst>
              </p:cNvPr>
              <p:cNvSpPr txBox="1"/>
              <p:nvPr/>
            </p:nvSpPr>
            <p:spPr>
              <a:xfrm>
                <a:off x="167404" y="1913528"/>
                <a:ext cx="11800703" cy="1203727"/>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Neutrino oscillation: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742950" lvl="1" indent="-285750">
                  <a:buFont typeface="Wingdings" pitchFamily="2" charset="2"/>
                  <a:buChar char="Ø"/>
                </a:pPr>
                <a:r>
                  <a:rPr lang="en-US" dirty="0">
                    <a:latin typeface="Arial" panose="020B0604020202020204" pitchFamily="34" charset="0"/>
                    <a:cs typeface="Arial" panose="020B0604020202020204" pitchFamily="34" charset="0"/>
                  </a:rPr>
                  <a:t>Assumes neutrino masses (SM predict massless for these ones)</a:t>
                </a:r>
              </a:p>
              <a:p>
                <a:pPr marL="742950" lvl="1" indent="-285750">
                  <a:buFont typeface="Wingdings" pitchFamily="2" charset="2"/>
                  <a:buChar char="Ø"/>
                </a:pPr>
                <a:r>
                  <a:rPr lang="en-US" dirty="0">
                    <a:latin typeface="Arial" panose="020B0604020202020204" pitchFamily="34" charset="0"/>
                    <a:cs typeface="Arial" panose="020B0604020202020204" pitchFamily="34" charset="0"/>
                  </a:rPr>
                  <a:t>Flavor eigenstates (which couple </a:t>
                </a:r>
                <a14:m>
                  <m:oMath xmlns:m="http://schemas.openxmlformats.org/officeDocument/2006/math">
                    <m:sSup>
                      <m:sSupPr>
                        <m:ctrlPr>
                          <a:rPr lang="fr-FR" b="0" i="1" smtClean="0">
                            <a:latin typeface="Cambria Math" panose="02040503050406030204" pitchFamily="18" charset="0"/>
                            <a:cs typeface="Arial" panose="020B0604020202020204" pitchFamily="34" charset="0"/>
                          </a:rPr>
                        </m:ctrlPr>
                      </m:sSupPr>
                      <m:e>
                        <m:r>
                          <a:rPr lang="fr-FR" b="0" i="1" smtClean="0">
                            <a:latin typeface="Cambria Math" panose="02040503050406030204" pitchFamily="18" charset="0"/>
                            <a:cs typeface="Arial" panose="020B0604020202020204" pitchFamily="34" charset="0"/>
                          </a:rPr>
                          <m:t>𝑊</m:t>
                        </m:r>
                      </m:e>
                      <m:sup>
                        <m:r>
                          <a:rPr lang="fr-FR" b="0" i="1" smtClean="0">
                            <a:latin typeface="Cambria Math" panose="02040503050406030204" pitchFamily="18" charset="0"/>
                            <a:cs typeface="Arial" panose="020B0604020202020204" pitchFamily="34" charset="0"/>
                          </a:rPr>
                          <m:t>±</m:t>
                        </m:r>
                      </m:sup>
                    </m:sSup>
                    <m:r>
                      <a:rPr lang="fr-FR" b="0" i="1" smtClean="0">
                        <a:latin typeface="Cambria Math" panose="02040503050406030204" pitchFamily="18" charset="0"/>
                        <a:cs typeface="Arial" panose="020B0604020202020204" pitchFamily="34" charset="0"/>
                      </a:rPr>
                      <m:t>,</m:t>
                    </m:r>
                    <m:sSup>
                      <m:sSupPr>
                        <m:ctrlPr>
                          <a:rPr lang="fr-FR" b="0" i="1" smtClean="0">
                            <a:latin typeface="Cambria Math" panose="02040503050406030204" pitchFamily="18" charset="0"/>
                            <a:cs typeface="Arial" panose="020B0604020202020204" pitchFamily="34" charset="0"/>
                          </a:rPr>
                        </m:ctrlPr>
                      </m:sSupPr>
                      <m:e>
                        <m:r>
                          <a:rPr lang="fr-FR" b="0" i="1" smtClean="0">
                            <a:latin typeface="Cambria Math" panose="02040503050406030204" pitchFamily="18" charset="0"/>
                            <a:cs typeface="Arial" panose="020B0604020202020204" pitchFamily="34" charset="0"/>
                          </a:rPr>
                          <m:t>𝑍</m:t>
                        </m:r>
                      </m:e>
                      <m:sup>
                        <m:r>
                          <a:rPr lang="fr-FR" b="0" i="1" smtClean="0">
                            <a:latin typeface="Cambria Math" panose="02040503050406030204" pitchFamily="18" charset="0"/>
                            <a:cs typeface="Arial" panose="020B0604020202020204" pitchFamily="34" charset="0"/>
                          </a:rPr>
                          <m:t>0</m:t>
                        </m:r>
                      </m:sup>
                    </m:sSup>
                  </m:oMath>
                </a14:m>
                <a:r>
                  <a:rPr lang="en-US" dirty="0">
                    <a:latin typeface="Arial" panose="020B0604020202020204" pitchFamily="34" charset="0"/>
                    <a:cs typeface="Arial" panose="020B0604020202020204" pitchFamily="34" charset="0"/>
                  </a:rPr>
                  <a:t>) are different from mass eigenstates during their propagation </a:t>
                </a:r>
              </a:p>
            </p:txBody>
          </p:sp>
        </mc:Choice>
        <mc:Fallback xmlns="">
          <p:sp>
            <p:nvSpPr>
              <p:cNvPr id="24" name="ZoneTexte 23">
                <a:extLst>
                  <a:ext uri="{FF2B5EF4-FFF2-40B4-BE49-F238E27FC236}">
                    <a16:creationId xmlns:a16="http://schemas.microsoft.com/office/drawing/2014/main" id="{5C991A64-F0B3-1D47-C1A7-73C12BB71C0B}"/>
                  </a:ext>
                </a:extLst>
              </p:cNvPr>
              <p:cNvSpPr txBox="1">
                <a:spLocks noRot="1" noChangeAspect="1" noMove="1" noResize="1" noEditPoints="1" noAdjustHandles="1" noChangeArrowheads="1" noChangeShapeType="1" noTextEdit="1"/>
              </p:cNvSpPr>
              <p:nvPr/>
            </p:nvSpPr>
            <p:spPr>
              <a:xfrm>
                <a:off x="167404" y="1913528"/>
                <a:ext cx="11800703" cy="1203727"/>
              </a:xfrm>
              <a:prstGeom prst="rect">
                <a:avLst/>
              </a:prstGeom>
              <a:blipFill>
                <a:blip r:embed="rId5"/>
                <a:stretch>
                  <a:fillRect l="-215" t="-2083" b="-7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472D8BCD-C778-499E-3616-67B54A16C366}"/>
                  </a:ext>
                </a:extLst>
              </p:cNvPr>
              <p:cNvSpPr txBox="1"/>
              <p:nvPr/>
            </p:nvSpPr>
            <p:spPr>
              <a:xfrm>
                <a:off x="6343005" y="3112564"/>
                <a:ext cx="2416174"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fr-FR" sz="2400" b="0" i="1" smtClean="0">
                              <a:latin typeface="Cambria Math" panose="02040503050406030204" pitchFamily="18" charset="0"/>
                            </a:rPr>
                          </m:ctrlPr>
                        </m:dPr>
                        <m:e>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𝜈</m:t>
                              </m:r>
                            </m:e>
                            <m:sub>
                              <m:r>
                                <a:rPr lang="fr-FR" sz="2400" b="0" i="1" smtClean="0">
                                  <a:latin typeface="Cambria Math" panose="02040503050406030204" pitchFamily="18" charset="0"/>
                                </a:rPr>
                                <m:t>𝛼</m:t>
                              </m:r>
                            </m:sub>
                          </m:sSub>
                        </m:e>
                      </m:d>
                      <m:r>
                        <a:rPr lang="fr-FR" sz="2400" b="0" i="1" smtClean="0">
                          <a:latin typeface="Cambria Math" panose="02040503050406030204" pitchFamily="18" charset="0"/>
                        </a:rPr>
                        <m:t>=</m:t>
                      </m:r>
                      <m:nary>
                        <m:naryPr>
                          <m:chr m:val="∑"/>
                          <m:supHide m:val="on"/>
                          <m:ctrlPr>
                            <a:rPr lang="fr-FR" sz="2400" b="0" i="1" smtClean="0">
                              <a:latin typeface="Cambria Math" panose="02040503050406030204" pitchFamily="18" charset="0"/>
                            </a:rPr>
                          </m:ctrlPr>
                        </m:naryPr>
                        <m:sub>
                          <m:r>
                            <m:rPr>
                              <m:brk m:alnAt="7"/>
                            </m:rPr>
                            <a:rPr lang="fr-FR" sz="2400" b="0" i="1" smtClean="0">
                              <a:latin typeface="Cambria Math" panose="02040503050406030204" pitchFamily="18" charset="0"/>
                            </a:rPr>
                            <m:t>𝑖</m:t>
                          </m:r>
                        </m:sub>
                        <m:sup/>
                        <m:e>
                          <m:sSubSup>
                            <m:sSubSupPr>
                              <m:ctrlPr>
                                <a:rPr lang="fr-FR" sz="2400" b="0" i="1" smtClean="0">
                                  <a:latin typeface="Cambria Math" panose="02040503050406030204" pitchFamily="18" charset="0"/>
                                </a:rPr>
                              </m:ctrlPr>
                            </m:sSubSupPr>
                            <m:e>
                              <m:r>
                                <a:rPr lang="fr-FR" sz="2400" b="0" i="1" smtClean="0">
                                  <a:latin typeface="Cambria Math" panose="02040503050406030204" pitchFamily="18" charset="0"/>
                                </a:rPr>
                                <m:t>𝑈</m:t>
                              </m:r>
                            </m:e>
                            <m:sub>
                              <m:r>
                                <a:rPr lang="fr-FR" sz="2400" b="0" i="1" smtClean="0">
                                  <a:latin typeface="Cambria Math" panose="02040503050406030204" pitchFamily="18" charset="0"/>
                                </a:rPr>
                                <m:t>𝛼</m:t>
                              </m:r>
                              <m:r>
                                <a:rPr lang="fr-FR" sz="2400" b="0" i="1" smtClean="0">
                                  <a:latin typeface="Cambria Math" panose="02040503050406030204" pitchFamily="18" charset="0"/>
                                </a:rPr>
                                <m:t>𝑖</m:t>
                              </m:r>
                            </m:sub>
                            <m:sup>
                              <m:r>
                                <a:rPr lang="fr-FR" sz="2400" b="0" i="1" smtClean="0">
                                  <a:latin typeface="Cambria Math" panose="02040503050406030204" pitchFamily="18" charset="0"/>
                                </a:rPr>
                                <m:t>∗</m:t>
                              </m:r>
                            </m:sup>
                          </m:sSubSup>
                        </m:e>
                      </m:nary>
                      <m:r>
                        <a:rPr lang="fr-FR" sz="2400" b="0" i="1" smtClean="0">
                          <a:latin typeface="Cambria Math" panose="02040503050406030204" pitchFamily="18" charset="0"/>
                        </a:rPr>
                        <m:t>|</m:t>
                      </m:r>
                      <m:sSub>
                        <m:sSubPr>
                          <m:ctrlPr>
                            <a:rPr lang="fr-FR" sz="2400" b="0" i="1" smtClean="0">
                              <a:latin typeface="Cambria Math" panose="02040503050406030204" pitchFamily="18" charset="0"/>
                            </a:rPr>
                          </m:ctrlPr>
                        </m:sSubPr>
                        <m:e>
                          <m:r>
                            <a:rPr lang="fr-FR" sz="2400" b="0" i="1" smtClean="0">
                              <a:latin typeface="Cambria Math" panose="02040503050406030204" pitchFamily="18" charset="0"/>
                            </a:rPr>
                            <m:t>𝜈</m:t>
                          </m:r>
                        </m:e>
                        <m:sub>
                          <m:r>
                            <a:rPr lang="fr-FR" sz="2400" b="0" i="1" smtClean="0">
                              <a:latin typeface="Cambria Math" panose="02040503050406030204" pitchFamily="18" charset="0"/>
                            </a:rPr>
                            <m:t>𝑖</m:t>
                          </m:r>
                        </m:sub>
                      </m:sSub>
                      <m:r>
                        <a:rPr lang="fr-FR" sz="2400" b="0" i="1" smtClean="0">
                          <a:latin typeface="Cambria Math" panose="02040503050406030204" pitchFamily="18" charset="0"/>
                        </a:rPr>
                        <m:t>⟩</m:t>
                      </m:r>
                    </m:oMath>
                  </m:oMathPara>
                </a14:m>
                <a:endParaRPr lang="en-US" sz="2400" dirty="0"/>
              </a:p>
            </p:txBody>
          </p:sp>
        </mc:Choice>
        <mc:Fallback xmlns="">
          <p:sp>
            <p:nvSpPr>
              <p:cNvPr id="35" name="ZoneTexte 34">
                <a:extLst>
                  <a:ext uri="{FF2B5EF4-FFF2-40B4-BE49-F238E27FC236}">
                    <a16:creationId xmlns:a16="http://schemas.microsoft.com/office/drawing/2014/main" id="{472D8BCD-C778-499E-3616-67B54A16C366}"/>
                  </a:ext>
                </a:extLst>
              </p:cNvPr>
              <p:cNvSpPr txBox="1">
                <a:spLocks noRot="1" noChangeAspect="1" noMove="1" noResize="1" noEditPoints="1" noAdjustHandles="1" noChangeArrowheads="1" noChangeShapeType="1" noTextEdit="1"/>
              </p:cNvSpPr>
              <p:nvPr/>
            </p:nvSpPr>
            <p:spPr>
              <a:xfrm>
                <a:off x="6343005" y="3112564"/>
                <a:ext cx="2416174" cy="896207"/>
              </a:xfrm>
              <a:prstGeom prst="rect">
                <a:avLst/>
              </a:prstGeom>
              <a:blipFill>
                <a:blip r:embed="rId6"/>
                <a:stretch>
                  <a:fillRect l="-8377" t="-150704" r="-3665" b="-205634"/>
                </a:stretch>
              </a:blipFill>
            </p:spPr>
            <p:txBody>
              <a:bodyPr/>
              <a:lstStyle/>
              <a:p>
                <a:r>
                  <a:rPr lang="en-US">
                    <a:noFill/>
                  </a:rPr>
                  <a:t> </a:t>
                </a:r>
              </a:p>
            </p:txBody>
          </p:sp>
        </mc:Fallback>
      </mc:AlternateContent>
      <p:sp>
        <p:nvSpPr>
          <p:cNvPr id="36" name="ZoneTexte 35">
            <a:extLst>
              <a:ext uri="{FF2B5EF4-FFF2-40B4-BE49-F238E27FC236}">
                <a16:creationId xmlns:a16="http://schemas.microsoft.com/office/drawing/2014/main" id="{E3832093-CB2D-7524-E0E8-13114B0F684A}"/>
              </a:ext>
            </a:extLst>
          </p:cNvPr>
          <p:cNvSpPr txBox="1"/>
          <p:nvPr/>
        </p:nvSpPr>
        <p:spPr>
          <a:xfrm>
            <a:off x="161225" y="3337293"/>
            <a:ext cx="6181780"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Flavor states </a:t>
            </a:r>
            <a:r>
              <a:rPr lang="en-US" dirty="0">
                <a:latin typeface="Arial" panose="020B0604020202020204" pitchFamily="34" charset="0"/>
                <a:cs typeface="Arial" panose="020B0604020202020204" pitchFamily="34" charset="0"/>
              </a:rPr>
              <a:t>are a linear combination of mass states: </a:t>
            </a:r>
          </a:p>
        </p:txBody>
      </p:sp>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4830BCE3-549D-CA1B-DE31-A41D5F40B255}"/>
                  </a:ext>
                </a:extLst>
              </p:cNvPr>
              <p:cNvSpPr txBox="1"/>
              <p:nvPr/>
            </p:nvSpPr>
            <p:spPr>
              <a:xfrm>
                <a:off x="817535" y="4474412"/>
                <a:ext cx="10556929" cy="9908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𝑈</m:t>
                          </m:r>
                        </m:e>
                        <m:sub>
                          <m:r>
                            <a:rPr lang="fr-FR" sz="2000" b="0" i="1" smtClean="0">
                              <a:latin typeface="Cambria Math" panose="02040503050406030204" pitchFamily="18" charset="0"/>
                            </a:rPr>
                            <m:t>𝑃𝑀𝑁𝑆</m:t>
                          </m:r>
                        </m:sub>
                      </m:sSub>
                      <m:r>
                        <a:rPr lang="fr-FR" sz="2000" b="0" i="1" smtClean="0">
                          <a:latin typeface="Cambria Math" panose="02040503050406030204" pitchFamily="18" charset="0"/>
                        </a:rPr>
                        <m:t>=</m:t>
                      </m:r>
                      <m:d>
                        <m:dPr>
                          <m:ctrlPr>
                            <a:rPr lang="fr-FR" sz="2000" b="0" i="1" smtClean="0">
                              <a:latin typeface="Cambria Math" panose="02040503050406030204" pitchFamily="18" charset="0"/>
                            </a:rPr>
                          </m:ctrlPr>
                        </m:dPr>
                        <m:e>
                          <m:m>
                            <m:mPr>
                              <m:mcs>
                                <m:mc>
                                  <m:mcPr>
                                    <m:count m:val="3"/>
                                    <m:mcJc m:val="center"/>
                                  </m:mcPr>
                                </m:mc>
                              </m:mcs>
                              <m:ctrlPr>
                                <a:rPr lang="fr-FR" sz="2000" b="0" i="1" smtClean="0">
                                  <a:latin typeface="Cambria Math" panose="02040503050406030204" pitchFamily="18" charset="0"/>
                                </a:rPr>
                              </m:ctrlPr>
                            </m:mPr>
                            <m:mr>
                              <m:e>
                                <m:r>
                                  <m:rPr>
                                    <m:brk m:alnAt="7"/>
                                  </m:rPr>
                                  <a:rPr lang="fr-FR" sz="2000" b="0" i="1" smtClean="0">
                                    <a:latin typeface="Cambria Math" panose="02040503050406030204" pitchFamily="18" charset="0"/>
                                  </a:rPr>
                                  <m:t>1</m:t>
                                </m:r>
                              </m:e>
                              <m:e>
                                <m:r>
                                  <a:rPr lang="fr-FR" sz="2000" b="0" i="1" smtClean="0">
                                    <a:latin typeface="Cambria Math" panose="02040503050406030204" pitchFamily="18" charset="0"/>
                                  </a:rPr>
                                  <m:t>0</m:t>
                                </m:r>
                              </m:e>
                              <m:e>
                                <m:r>
                                  <a:rPr lang="fr-FR" sz="2000" b="0" i="1" smtClean="0">
                                    <a:latin typeface="Cambria Math" panose="02040503050406030204" pitchFamily="18" charset="0"/>
                                  </a:rPr>
                                  <m:t>0</m:t>
                                </m:r>
                              </m:e>
                            </m:mr>
                            <m:mr>
                              <m:e>
                                <m:r>
                                  <a:rPr lang="fr-FR" sz="2000" b="0" i="1" smtClean="0">
                                    <a:latin typeface="Cambria Math" panose="02040503050406030204" pitchFamily="18" charset="0"/>
                                  </a:rPr>
                                  <m:t>0</m:t>
                                </m:r>
                              </m:e>
                              <m:e>
                                <m:r>
                                  <m:rPr>
                                    <m:sty m:val="p"/>
                                  </m:rPr>
                                  <a:rPr lang="fr-FR" sz="2000" b="0" i="0" smtClean="0">
                                    <a:latin typeface="Cambria Math" panose="02040503050406030204" pitchFamily="18" charset="0"/>
                                  </a:rPr>
                                  <m:t>cos</m:t>
                                </m:r>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23</m:t>
                                    </m:r>
                                  </m:sub>
                                </m:sSub>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23</m:t>
                                        </m:r>
                                      </m:sub>
                                    </m:sSub>
                                  </m:e>
                                </m:func>
                              </m:e>
                            </m:mr>
                            <m:mr>
                              <m:e>
                                <m:r>
                                  <a:rPr lang="fr-FR" sz="2000" b="0" i="1" smtClean="0">
                                    <a:latin typeface="Cambria Math" panose="02040503050406030204" pitchFamily="18" charset="0"/>
                                  </a:rPr>
                                  <m:t>0</m:t>
                                </m:r>
                              </m:e>
                              <m:e>
                                <m:r>
                                  <a:rPr lang="fr-FR" sz="2000" b="0" i="1" smtClean="0">
                                    <a:latin typeface="Cambria Math" panose="02040503050406030204" pitchFamily="18" charset="0"/>
                                  </a:rPr>
                                  <m:t>−</m:t>
                                </m:r>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23</m:t>
                                        </m:r>
                                      </m:sub>
                                    </m:sSub>
                                  </m:e>
                                </m:func>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cos</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23</m:t>
                                        </m:r>
                                      </m:sub>
                                    </m:sSub>
                                  </m:e>
                                </m:func>
                              </m:e>
                            </m:mr>
                          </m:m>
                        </m:e>
                      </m:d>
                      <m:d>
                        <m:dPr>
                          <m:ctrlPr>
                            <a:rPr lang="fr-FR" sz="2000" b="0" i="1" smtClean="0">
                              <a:latin typeface="Cambria Math" panose="02040503050406030204" pitchFamily="18" charset="0"/>
                            </a:rPr>
                          </m:ctrlPr>
                        </m:dPr>
                        <m:e>
                          <m:m>
                            <m:mPr>
                              <m:mcs>
                                <m:mc>
                                  <m:mcPr>
                                    <m:count m:val="3"/>
                                    <m:mcJc m:val="center"/>
                                  </m:mcPr>
                                </m:mc>
                              </m:mcs>
                              <m:ctrlPr>
                                <a:rPr lang="fr-FR" sz="2000" b="0" i="1" smtClean="0">
                                  <a:latin typeface="Cambria Math" panose="02040503050406030204" pitchFamily="18" charset="0"/>
                                </a:rPr>
                              </m:ctrlPr>
                            </m:mPr>
                            <m:mr>
                              <m:e>
                                <m:func>
                                  <m:funcPr>
                                    <m:ctrlPr>
                                      <a:rPr lang="fr-FR" sz="2000" b="0" i="1" smtClean="0">
                                        <a:latin typeface="Cambria Math" panose="02040503050406030204" pitchFamily="18" charset="0"/>
                                      </a:rPr>
                                    </m:ctrlPr>
                                  </m:funcPr>
                                  <m:fName>
                                    <m:r>
                                      <m:rPr>
                                        <m:sty m:val="p"/>
                                        <m:brk m:alnAt="7"/>
                                      </m:rPr>
                                      <a:rPr lang="fr-FR" sz="2000" b="0" i="0" smtClean="0">
                                        <a:latin typeface="Cambria Math" panose="02040503050406030204" pitchFamily="18" charset="0"/>
                                      </a:rPr>
                                      <m:t>c</m:t>
                                    </m:r>
                                    <m:r>
                                      <m:rPr>
                                        <m:sty m:val="p"/>
                                      </m:rPr>
                                      <a:rPr lang="fr-FR" sz="2000" b="0" i="0" smtClean="0">
                                        <a:latin typeface="Cambria Math" panose="02040503050406030204" pitchFamily="18" charset="0"/>
                                      </a:rPr>
                                      <m:t>os</m:t>
                                    </m:r>
                                  </m:fName>
                                  <m:e>
                                    <m:sSub>
                                      <m:sSubPr>
                                        <m:ctrlPr>
                                          <a:rPr lang="fr-FR" sz="2000" b="0" i="1" smtClean="0">
                                            <a:latin typeface="Cambria Math" panose="02040503050406030204" pitchFamily="18" charset="0"/>
                                          </a:rPr>
                                        </m:ctrlPr>
                                      </m:sSubPr>
                                      <m:e>
                                        <m:r>
                                          <m:rPr>
                                            <m:brk m:alnAt="7"/>
                                          </m:rPr>
                                          <a:rPr lang="fr-FR" sz="2000" b="0" i="1" smtClean="0">
                                            <a:latin typeface="Cambria Math" panose="02040503050406030204" pitchFamily="18" charset="0"/>
                                          </a:rPr>
                                          <m:t>𝜃</m:t>
                                        </m:r>
                                      </m:e>
                                      <m:sub>
                                        <m:r>
                                          <m:rPr>
                                            <m:brk m:alnAt="7"/>
                                          </m:rPr>
                                          <a:rPr lang="fr-FR" sz="2000" b="0" i="1" smtClean="0">
                                            <a:latin typeface="Cambria Math" panose="02040503050406030204" pitchFamily="18" charset="0"/>
                                          </a:rPr>
                                          <m:t>1</m:t>
                                        </m:r>
                                        <m:r>
                                          <a:rPr lang="fr-FR" sz="2000" b="0" i="1" smtClean="0">
                                            <a:latin typeface="Cambria Math" panose="02040503050406030204" pitchFamily="18" charset="0"/>
                                          </a:rPr>
                                          <m:t>3</m:t>
                                        </m:r>
                                      </m:sub>
                                    </m:sSub>
                                  </m:e>
                                </m:func>
                              </m:e>
                              <m:e>
                                <m:r>
                                  <a:rPr lang="fr-FR" sz="2000" b="0" i="1" smtClean="0">
                                    <a:latin typeface="Cambria Math" panose="02040503050406030204" pitchFamily="18" charset="0"/>
                                  </a:rPr>
                                  <m:t>0</m:t>
                                </m:r>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13</m:t>
                                        </m:r>
                                      </m:sub>
                                    </m:sSub>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𝑒</m:t>
                                        </m:r>
                                      </m:e>
                                      <m:sup>
                                        <m:r>
                                          <a:rPr lang="fr-FR" sz="2000" b="0" i="1" smtClean="0">
                                            <a:latin typeface="Cambria Math" panose="02040503050406030204" pitchFamily="18" charset="0"/>
                                          </a:rPr>
                                          <m:t>−</m:t>
                                        </m:r>
                                        <m:r>
                                          <a:rPr lang="fr-FR" sz="2000" b="0" i="1" smtClean="0">
                                            <a:latin typeface="Cambria Math" panose="02040503050406030204" pitchFamily="18" charset="0"/>
                                          </a:rPr>
                                          <m:t>𝑖</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𝛿</m:t>
                                            </m:r>
                                          </m:e>
                                          <m:sub>
                                            <m:r>
                                              <a:rPr lang="fr-FR" sz="2000" b="0" i="1" smtClean="0">
                                                <a:latin typeface="Cambria Math" panose="02040503050406030204" pitchFamily="18" charset="0"/>
                                              </a:rPr>
                                              <m:t>𝐶𝑃</m:t>
                                            </m:r>
                                          </m:sub>
                                        </m:sSub>
                                      </m:sup>
                                    </m:sSup>
                                  </m:e>
                                </m:func>
                              </m:e>
                            </m:mr>
                            <m:mr>
                              <m:e>
                                <m:r>
                                  <a:rPr lang="fr-FR" sz="2000" b="0" i="1" smtClean="0">
                                    <a:latin typeface="Cambria Math" panose="02040503050406030204" pitchFamily="18" charset="0"/>
                                  </a:rPr>
                                  <m:t>0</m:t>
                                </m:r>
                              </m:e>
                              <m:e>
                                <m:r>
                                  <a:rPr lang="fr-FR" sz="2000" b="0" i="1" smtClean="0">
                                    <a:latin typeface="Cambria Math" panose="02040503050406030204" pitchFamily="18" charset="0"/>
                                  </a:rPr>
                                  <m:t>1</m:t>
                                </m:r>
                              </m:e>
                              <m:e>
                                <m:r>
                                  <a:rPr lang="fr-FR" sz="2000" b="0" i="1" smtClean="0">
                                    <a:latin typeface="Cambria Math" panose="02040503050406030204" pitchFamily="18" charset="0"/>
                                  </a:rPr>
                                  <m:t>0</m:t>
                                </m:r>
                              </m:e>
                            </m:mr>
                            <m:mr>
                              <m:e>
                                <m:r>
                                  <a:rPr lang="fr-FR" sz="2000" b="0" i="1" smtClean="0">
                                    <a:latin typeface="Cambria Math" panose="02040503050406030204" pitchFamily="18" charset="0"/>
                                  </a:rPr>
                                  <m:t>−</m:t>
                                </m:r>
                                <m:sSub>
                                  <m:sSubPr>
                                    <m:ctrlPr>
                                      <a:rPr lang="fr-FR" sz="2000" b="0" i="1" smtClean="0">
                                        <a:latin typeface="Cambria Math" panose="02040503050406030204" pitchFamily="18" charset="0"/>
                                      </a:rPr>
                                    </m:ctrlPr>
                                  </m:sSubPr>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r>
                                          <a:rPr lang="fr-FR" sz="2000" b="0" i="1" smtClean="0">
                                            <a:latin typeface="Cambria Math" panose="02040503050406030204" pitchFamily="18" charset="0"/>
                                          </a:rPr>
                                          <m:t>𝜃</m:t>
                                        </m:r>
                                      </m:e>
                                    </m:func>
                                  </m:e>
                                  <m:sub>
                                    <m:r>
                                      <a:rPr lang="fr-FR" sz="2000" b="0" i="1" smtClean="0">
                                        <a:latin typeface="Cambria Math" panose="02040503050406030204" pitchFamily="18" charset="0"/>
                                      </a:rPr>
                                      <m:t>13</m:t>
                                    </m:r>
                                  </m:sub>
                                </m:sSub>
                                <m:sSup>
                                  <m:sSupPr>
                                    <m:ctrlPr>
                                      <a:rPr lang="fr-FR" sz="2000" b="0" i="1" smtClean="0">
                                        <a:latin typeface="Cambria Math" panose="02040503050406030204" pitchFamily="18" charset="0"/>
                                      </a:rPr>
                                    </m:ctrlPr>
                                  </m:sSupPr>
                                  <m:e>
                                    <m:r>
                                      <a:rPr lang="fr-FR" sz="2000" b="0" i="1" smtClean="0">
                                        <a:latin typeface="Cambria Math" panose="02040503050406030204" pitchFamily="18" charset="0"/>
                                      </a:rPr>
                                      <m:t>𝑒</m:t>
                                    </m:r>
                                  </m:e>
                                  <m:sup>
                                    <m:r>
                                      <a:rPr lang="fr-FR" sz="2000" b="0" i="1" smtClean="0">
                                        <a:latin typeface="Cambria Math" panose="02040503050406030204" pitchFamily="18" charset="0"/>
                                      </a:rPr>
                                      <m:t>𝑖</m:t>
                                    </m:r>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𝛿</m:t>
                                        </m:r>
                                      </m:e>
                                      <m:sub>
                                        <m:r>
                                          <a:rPr lang="fr-FR" sz="2000" b="0" i="1" smtClean="0">
                                            <a:latin typeface="Cambria Math" panose="02040503050406030204" pitchFamily="18" charset="0"/>
                                          </a:rPr>
                                          <m:t>𝐶𝑃</m:t>
                                        </m:r>
                                      </m:sub>
                                    </m:sSub>
                                  </m:sup>
                                </m:sSup>
                              </m:e>
                              <m:e>
                                <m:r>
                                  <a:rPr lang="fr-FR" sz="2000" b="0" i="1" smtClean="0">
                                    <a:latin typeface="Cambria Math" panose="02040503050406030204" pitchFamily="18" charset="0"/>
                                  </a:rPr>
                                  <m:t>0</m:t>
                                </m:r>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cos</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13</m:t>
                                        </m:r>
                                      </m:sub>
                                    </m:sSub>
                                  </m:e>
                                </m:func>
                              </m:e>
                            </m:mr>
                          </m:m>
                        </m:e>
                      </m:d>
                      <m:d>
                        <m:dPr>
                          <m:ctrlPr>
                            <a:rPr lang="fr-FR" sz="2000" b="0" i="1" smtClean="0">
                              <a:latin typeface="Cambria Math" panose="02040503050406030204" pitchFamily="18" charset="0"/>
                            </a:rPr>
                          </m:ctrlPr>
                        </m:dPr>
                        <m:e>
                          <m:m>
                            <m:mPr>
                              <m:mcs>
                                <m:mc>
                                  <m:mcPr>
                                    <m:count m:val="3"/>
                                    <m:mcJc m:val="center"/>
                                  </m:mcPr>
                                </m:mc>
                              </m:mcs>
                              <m:ctrlPr>
                                <a:rPr lang="fr-FR" sz="2000" b="0" i="1" smtClean="0">
                                  <a:latin typeface="Cambria Math" panose="02040503050406030204" pitchFamily="18" charset="0"/>
                                </a:rPr>
                              </m:ctrlPr>
                            </m:mPr>
                            <m:mr>
                              <m:e>
                                <m:func>
                                  <m:funcPr>
                                    <m:ctrlPr>
                                      <a:rPr lang="fr-FR" sz="2000" b="0" i="1" smtClean="0">
                                        <a:latin typeface="Cambria Math" panose="02040503050406030204" pitchFamily="18" charset="0"/>
                                      </a:rPr>
                                    </m:ctrlPr>
                                  </m:funcPr>
                                  <m:fName>
                                    <m:r>
                                      <m:rPr>
                                        <m:sty m:val="p"/>
                                        <m:brk m:alnAt="7"/>
                                      </m:rPr>
                                      <a:rPr lang="fr-FR" sz="2000" b="0" i="0" smtClean="0">
                                        <a:latin typeface="Cambria Math" panose="02040503050406030204" pitchFamily="18" charset="0"/>
                                      </a:rPr>
                                      <m:t>c</m:t>
                                    </m:r>
                                    <m:r>
                                      <m:rPr>
                                        <m:sty m:val="p"/>
                                      </m:rPr>
                                      <a:rPr lang="fr-FR" sz="2000" b="0" i="0" smtClean="0">
                                        <a:latin typeface="Cambria Math" panose="02040503050406030204" pitchFamily="18" charset="0"/>
                                      </a:rPr>
                                      <m:t>os</m:t>
                                    </m:r>
                                  </m:fName>
                                  <m:e>
                                    <m:sSub>
                                      <m:sSubPr>
                                        <m:ctrlPr>
                                          <a:rPr lang="fr-FR" sz="2000" b="0" i="1" smtClean="0">
                                            <a:latin typeface="Cambria Math" panose="02040503050406030204" pitchFamily="18" charset="0"/>
                                          </a:rPr>
                                        </m:ctrlPr>
                                      </m:sSubPr>
                                      <m:e>
                                        <m:r>
                                          <m:rPr>
                                            <m:brk m:alnAt="7"/>
                                          </m:rPr>
                                          <a:rPr lang="fr-FR" sz="2000" b="0" i="1" smtClean="0">
                                            <a:latin typeface="Cambria Math" panose="02040503050406030204" pitchFamily="18" charset="0"/>
                                          </a:rPr>
                                          <m:t>𝜃</m:t>
                                        </m:r>
                                      </m:e>
                                      <m:sub>
                                        <m:r>
                                          <m:rPr>
                                            <m:brk m:alnAt="7"/>
                                          </m:rPr>
                                          <a:rPr lang="fr-FR" sz="2000" b="0" i="1" smtClean="0">
                                            <a:latin typeface="Cambria Math" panose="02040503050406030204" pitchFamily="18" charset="0"/>
                                          </a:rPr>
                                          <m:t>1</m:t>
                                        </m:r>
                                        <m:r>
                                          <a:rPr lang="fr-FR" sz="2000" b="0" i="1" smtClean="0">
                                            <a:latin typeface="Cambria Math" panose="02040503050406030204" pitchFamily="18" charset="0"/>
                                          </a:rPr>
                                          <m:t>2</m:t>
                                        </m:r>
                                      </m:sub>
                                    </m:sSub>
                                  </m:e>
                                </m:func>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12</m:t>
                                        </m:r>
                                      </m:sub>
                                    </m:sSub>
                                  </m:e>
                                </m:func>
                              </m:e>
                              <m:e>
                                <m:r>
                                  <a:rPr lang="fr-FR" sz="2000" b="0" i="1" smtClean="0">
                                    <a:latin typeface="Cambria Math" panose="02040503050406030204" pitchFamily="18" charset="0"/>
                                  </a:rPr>
                                  <m:t>0</m:t>
                                </m:r>
                              </m:e>
                            </m:mr>
                            <m:mr>
                              <m:e>
                                <m:r>
                                  <a:rPr lang="fr-FR" sz="2000" b="0" i="1" smtClean="0">
                                    <a:latin typeface="Cambria Math" panose="02040503050406030204" pitchFamily="18" charset="0"/>
                                  </a:rPr>
                                  <m:t>−</m:t>
                                </m:r>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sin</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12</m:t>
                                        </m:r>
                                      </m:sub>
                                    </m:sSub>
                                  </m:e>
                                </m:func>
                              </m:e>
                              <m:e>
                                <m:func>
                                  <m:funcPr>
                                    <m:ctrlPr>
                                      <a:rPr lang="fr-FR" sz="2000" b="0" i="1" smtClean="0">
                                        <a:latin typeface="Cambria Math" panose="02040503050406030204" pitchFamily="18" charset="0"/>
                                      </a:rPr>
                                    </m:ctrlPr>
                                  </m:funcPr>
                                  <m:fName>
                                    <m:r>
                                      <m:rPr>
                                        <m:sty m:val="p"/>
                                      </m:rPr>
                                      <a:rPr lang="fr-FR" sz="2000" b="0" i="0" smtClean="0">
                                        <a:latin typeface="Cambria Math" panose="02040503050406030204" pitchFamily="18" charset="0"/>
                                      </a:rPr>
                                      <m:t>cos</m:t>
                                    </m:r>
                                  </m:fName>
                                  <m:e>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𝜃</m:t>
                                        </m:r>
                                      </m:e>
                                      <m:sub>
                                        <m:r>
                                          <a:rPr lang="fr-FR" sz="2000" b="0" i="1" smtClean="0">
                                            <a:latin typeface="Cambria Math" panose="02040503050406030204" pitchFamily="18" charset="0"/>
                                          </a:rPr>
                                          <m:t>12</m:t>
                                        </m:r>
                                      </m:sub>
                                    </m:sSub>
                                  </m:e>
                                </m:func>
                              </m:e>
                              <m:e>
                                <m:r>
                                  <a:rPr lang="fr-FR" sz="2000" b="0" i="1" smtClean="0">
                                    <a:latin typeface="Cambria Math" panose="02040503050406030204" pitchFamily="18" charset="0"/>
                                  </a:rPr>
                                  <m:t>0</m:t>
                                </m:r>
                              </m:e>
                            </m:mr>
                            <m:mr>
                              <m:e>
                                <m:r>
                                  <a:rPr lang="fr-FR" sz="2000" b="0" i="1" smtClean="0">
                                    <a:latin typeface="Cambria Math" panose="02040503050406030204" pitchFamily="18" charset="0"/>
                                  </a:rPr>
                                  <m:t>0</m:t>
                                </m:r>
                              </m:e>
                              <m:e>
                                <m:r>
                                  <a:rPr lang="fr-FR" sz="2000" b="0" i="1" smtClean="0">
                                    <a:latin typeface="Cambria Math" panose="02040503050406030204" pitchFamily="18" charset="0"/>
                                  </a:rPr>
                                  <m:t>0</m:t>
                                </m:r>
                              </m:e>
                              <m:e>
                                <m:r>
                                  <a:rPr lang="fr-FR" sz="2000" b="0" i="1" smtClean="0">
                                    <a:latin typeface="Cambria Math" panose="02040503050406030204" pitchFamily="18" charset="0"/>
                                  </a:rPr>
                                  <m:t>1</m:t>
                                </m:r>
                              </m:e>
                            </m:mr>
                          </m:m>
                        </m:e>
                      </m:d>
                    </m:oMath>
                  </m:oMathPara>
                </a14:m>
                <a:endParaRPr lang="en-US" sz="2000" dirty="0"/>
              </a:p>
            </p:txBody>
          </p:sp>
        </mc:Choice>
        <mc:Fallback xmlns="">
          <p:sp>
            <p:nvSpPr>
              <p:cNvPr id="37" name="ZoneTexte 36">
                <a:extLst>
                  <a:ext uri="{FF2B5EF4-FFF2-40B4-BE49-F238E27FC236}">
                    <a16:creationId xmlns:a16="http://schemas.microsoft.com/office/drawing/2014/main" id="{4830BCE3-549D-CA1B-DE31-A41D5F40B255}"/>
                  </a:ext>
                </a:extLst>
              </p:cNvPr>
              <p:cNvSpPr txBox="1">
                <a:spLocks noRot="1" noChangeAspect="1" noMove="1" noResize="1" noEditPoints="1" noAdjustHandles="1" noChangeArrowheads="1" noChangeShapeType="1" noTextEdit="1"/>
              </p:cNvSpPr>
              <p:nvPr/>
            </p:nvSpPr>
            <p:spPr>
              <a:xfrm>
                <a:off x="817535" y="4474412"/>
                <a:ext cx="10556929" cy="990849"/>
              </a:xfrm>
              <a:prstGeom prst="rect">
                <a:avLst/>
              </a:prstGeom>
              <a:blipFill>
                <a:blip r:embed="rId7"/>
                <a:stretch>
                  <a:fillRect l="-120" b="-2532"/>
                </a:stretch>
              </a:blipFill>
            </p:spPr>
            <p:txBody>
              <a:bodyPr/>
              <a:lstStyle/>
              <a:p>
                <a:r>
                  <a:rPr lang="en-US">
                    <a:noFill/>
                  </a:rPr>
                  <a:t> </a:t>
                </a:r>
              </a:p>
            </p:txBody>
          </p:sp>
        </mc:Fallback>
      </mc:AlternateContent>
      <p:sp>
        <p:nvSpPr>
          <p:cNvPr id="38" name="ZoneTexte 37">
            <a:extLst>
              <a:ext uri="{FF2B5EF4-FFF2-40B4-BE49-F238E27FC236}">
                <a16:creationId xmlns:a16="http://schemas.microsoft.com/office/drawing/2014/main" id="{21211D0A-EAEC-DB74-0DB5-70E36D9C8EC4}"/>
              </a:ext>
            </a:extLst>
          </p:cNvPr>
          <p:cNvSpPr txBox="1"/>
          <p:nvPr/>
        </p:nvSpPr>
        <p:spPr>
          <a:xfrm>
            <a:off x="161225" y="4008220"/>
            <a:ext cx="6548788"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PMNS mixed matrix </a:t>
            </a:r>
            <a:r>
              <a:rPr lang="en-US" dirty="0">
                <a:latin typeface="Arial" panose="020B0604020202020204" pitchFamily="34" charset="0"/>
                <a:cs typeface="Arial" panose="020B0604020202020204" pitchFamily="34" charset="0"/>
              </a:rPr>
              <a:t>(Pontecorvo-Maki-Nakagawa-Sakata):</a:t>
            </a:r>
            <a:r>
              <a:rPr lang="en-US"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9" name="Accolade fermante 38">
            <a:extLst>
              <a:ext uri="{FF2B5EF4-FFF2-40B4-BE49-F238E27FC236}">
                <a16:creationId xmlns:a16="http://schemas.microsoft.com/office/drawing/2014/main" id="{AC124DBB-6518-D7A1-A7C7-CC5D8BA01C53}"/>
              </a:ext>
            </a:extLst>
          </p:cNvPr>
          <p:cNvSpPr/>
          <p:nvPr/>
        </p:nvSpPr>
        <p:spPr>
          <a:xfrm rot="5400000">
            <a:off x="9814376" y="4362522"/>
            <a:ext cx="293915" cy="2371279"/>
          </a:xfrm>
          <a:prstGeom prst="rightBrace">
            <a:avLst>
              <a:gd name="adj1" fmla="val 93518"/>
              <a:gd name="adj2" fmla="val 4928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C6031CEC-6264-7A63-9048-056FE008A40D}"/>
                  </a:ext>
                </a:extLst>
              </p:cNvPr>
              <p:cNvSpPr txBox="1"/>
              <p:nvPr/>
            </p:nvSpPr>
            <p:spPr>
              <a:xfrm>
                <a:off x="9372447" y="5695119"/>
                <a:ext cx="1360867" cy="646331"/>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    Solar</a:t>
                </a:r>
              </a:p>
              <a:p>
                <a:pPr/>
                <a14:m>
                  <m:oMathPara xmlns:m="http://schemas.openxmlformats.org/officeDocument/2006/math">
                    <m:oMathParaPr>
                      <m:jc m:val="centerGroup"/>
                    </m:oMathParaPr>
                    <m:oMath xmlns:m="http://schemas.openxmlformats.org/officeDocument/2006/math">
                      <m:sSub>
                        <m:sSubPr>
                          <m:ctrlPr>
                            <a:rPr lang="fr-FR" b="1" i="1" smtClean="0">
                              <a:solidFill>
                                <a:schemeClr val="accent2"/>
                              </a:solidFill>
                              <a:latin typeface="Cambria Math" panose="02040503050406030204" pitchFamily="18" charset="0"/>
                              <a:cs typeface="Arial" panose="020B0604020202020204" pitchFamily="34" charset="0"/>
                            </a:rPr>
                          </m:ctrlPr>
                        </m:sSubPr>
                        <m:e>
                          <m:r>
                            <a:rPr lang="fr-FR" b="1" i="1" smtClean="0">
                              <a:solidFill>
                                <a:schemeClr val="accent2"/>
                              </a:solidFill>
                              <a:latin typeface="Cambria Math" panose="02040503050406030204" pitchFamily="18" charset="0"/>
                              <a:cs typeface="Arial" panose="020B0604020202020204" pitchFamily="34" charset="0"/>
                            </a:rPr>
                            <m:t>𝝂</m:t>
                          </m:r>
                        </m:e>
                        <m:sub>
                          <m:r>
                            <a:rPr lang="fr-FR" b="1" i="1" smtClean="0">
                              <a:solidFill>
                                <a:schemeClr val="accent2"/>
                              </a:solidFill>
                              <a:latin typeface="Cambria Math" panose="02040503050406030204" pitchFamily="18" charset="0"/>
                              <a:cs typeface="Arial" panose="020B0604020202020204" pitchFamily="34" charset="0"/>
                            </a:rPr>
                            <m:t>𝒆</m:t>
                          </m:r>
                        </m:sub>
                      </m:sSub>
                      <m:r>
                        <a:rPr lang="fr-FR" b="1" i="1" smtClean="0">
                          <a:solidFill>
                            <a:schemeClr val="accent2"/>
                          </a:solidFill>
                          <a:latin typeface="Cambria Math" panose="02040503050406030204" pitchFamily="18" charset="0"/>
                          <a:ea typeface="Cambria Math" panose="02040503050406030204" pitchFamily="18" charset="0"/>
                          <a:cs typeface="Arial" panose="020B0604020202020204" pitchFamily="34" charset="0"/>
                        </a:rPr>
                        <m:t>↔</m:t>
                      </m:r>
                      <m:sSub>
                        <m:sSubPr>
                          <m:ctrlPr>
                            <a:rPr lang="fr-FR" b="1" i="1" smtClean="0">
                              <a:solidFill>
                                <a:schemeClr val="accent2"/>
                              </a:solidFill>
                              <a:latin typeface="Cambria Math" panose="02040503050406030204" pitchFamily="18" charset="0"/>
                              <a:ea typeface="Cambria Math" panose="02040503050406030204" pitchFamily="18" charset="0"/>
                              <a:cs typeface="Arial" panose="020B0604020202020204" pitchFamily="34" charset="0"/>
                            </a:rPr>
                          </m:ctrlPr>
                        </m:sSubPr>
                        <m:e>
                          <m:r>
                            <a:rPr lang="fr-FR" b="1" i="1" smtClean="0">
                              <a:solidFill>
                                <a:schemeClr val="accent2"/>
                              </a:solidFill>
                              <a:latin typeface="Cambria Math" panose="02040503050406030204" pitchFamily="18" charset="0"/>
                              <a:ea typeface="Cambria Math" panose="02040503050406030204" pitchFamily="18" charset="0"/>
                              <a:cs typeface="Arial" panose="020B0604020202020204" pitchFamily="34" charset="0"/>
                            </a:rPr>
                            <m:t>𝝂</m:t>
                          </m:r>
                        </m:e>
                        <m:sub>
                          <m:r>
                            <a:rPr lang="fr-FR" b="1" i="1" smtClean="0">
                              <a:solidFill>
                                <a:schemeClr val="accent2"/>
                              </a:solidFill>
                              <a:latin typeface="Cambria Math" panose="02040503050406030204" pitchFamily="18" charset="0"/>
                              <a:ea typeface="Cambria Math" panose="02040503050406030204" pitchFamily="18" charset="0"/>
                              <a:cs typeface="Arial" panose="020B0604020202020204" pitchFamily="34" charset="0"/>
                            </a:rPr>
                            <m:t>𝑿</m:t>
                          </m:r>
                        </m:sub>
                      </m:sSub>
                      <m:r>
                        <a:rPr lang="fr-FR" b="1" i="1" smtClean="0">
                          <a:solidFill>
                            <a:schemeClr val="accent2"/>
                          </a:solidFill>
                          <a:latin typeface="Cambria Math" panose="02040503050406030204" pitchFamily="18" charset="0"/>
                          <a:ea typeface="Cambria Math" panose="02040503050406030204" pitchFamily="18" charset="0"/>
                          <a:cs typeface="Arial" panose="020B0604020202020204" pitchFamily="34" charset="0"/>
                        </a:rPr>
                        <m:t> </m:t>
                      </m:r>
                    </m:oMath>
                  </m:oMathPara>
                </a14:m>
                <a:endParaRPr lang="en-US" b="1" dirty="0">
                  <a:solidFill>
                    <a:schemeClr val="accent2"/>
                  </a:solidFill>
                  <a:latin typeface="Arial" panose="020B0604020202020204" pitchFamily="34" charset="0"/>
                  <a:cs typeface="Arial" panose="020B0604020202020204" pitchFamily="34" charset="0"/>
                </a:endParaRPr>
              </a:p>
            </p:txBody>
          </p:sp>
        </mc:Choice>
        <mc:Fallback xmlns="">
          <p:sp>
            <p:nvSpPr>
              <p:cNvPr id="40" name="ZoneTexte 39">
                <a:extLst>
                  <a:ext uri="{FF2B5EF4-FFF2-40B4-BE49-F238E27FC236}">
                    <a16:creationId xmlns:a16="http://schemas.microsoft.com/office/drawing/2014/main" id="{C6031CEC-6264-7A63-9048-056FE008A40D}"/>
                  </a:ext>
                </a:extLst>
              </p:cNvPr>
              <p:cNvSpPr txBox="1">
                <a:spLocks noRot="1" noChangeAspect="1" noMove="1" noResize="1" noEditPoints="1" noAdjustHandles="1" noChangeArrowheads="1" noChangeShapeType="1" noTextEdit="1"/>
              </p:cNvSpPr>
              <p:nvPr/>
            </p:nvSpPr>
            <p:spPr>
              <a:xfrm>
                <a:off x="9372447" y="5695119"/>
                <a:ext cx="1360867" cy="646331"/>
              </a:xfrm>
              <a:prstGeom prst="rect">
                <a:avLst/>
              </a:prstGeom>
              <a:blipFill>
                <a:blip r:embed="rId8"/>
                <a:stretch>
                  <a:fillRect t="-3846"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9544E0AC-25AF-A79A-0F08-9EDFBACB2190}"/>
                  </a:ext>
                </a:extLst>
              </p:cNvPr>
              <p:cNvSpPr txBox="1"/>
              <p:nvPr/>
            </p:nvSpPr>
            <p:spPr>
              <a:xfrm>
                <a:off x="2438400" y="5724917"/>
                <a:ext cx="1600200" cy="668837"/>
              </a:xfrm>
              <a:prstGeom prst="rect">
                <a:avLst/>
              </a:prstGeom>
              <a:noFill/>
            </p:spPr>
            <p:txBody>
              <a:bodyPr wrap="square" rtlCol="0">
                <a:spAutoFit/>
              </a:bodyPr>
              <a:lstStyle/>
              <a:p>
                <a:r>
                  <a:rPr lang="en-US" b="1" dirty="0">
                    <a:solidFill>
                      <a:srgbClr val="00B0F0"/>
                    </a:solidFill>
                    <a:latin typeface="Arial" panose="020B0604020202020204" pitchFamily="34" charset="0"/>
                    <a:cs typeface="Arial" panose="020B0604020202020204" pitchFamily="34" charset="0"/>
                  </a:rPr>
                  <a:t>Atmospheric</a:t>
                </a:r>
              </a:p>
              <a:p>
                <a:pPr/>
                <a14:m>
                  <m:oMathPara xmlns:m="http://schemas.openxmlformats.org/officeDocument/2006/math">
                    <m:oMathParaPr>
                      <m:jc m:val="centerGroup"/>
                    </m:oMathParaPr>
                    <m:oMath xmlns:m="http://schemas.openxmlformats.org/officeDocument/2006/math">
                      <m:sSub>
                        <m:sSubPr>
                          <m:ctrlPr>
                            <a:rPr lang="fr-FR" b="1" i="1" smtClean="0">
                              <a:solidFill>
                                <a:srgbClr val="00B0F0"/>
                              </a:solidFill>
                              <a:latin typeface="Cambria Math" panose="02040503050406030204" pitchFamily="18" charset="0"/>
                              <a:cs typeface="Arial" panose="020B0604020202020204" pitchFamily="34" charset="0"/>
                            </a:rPr>
                          </m:ctrlPr>
                        </m:sSubPr>
                        <m:e>
                          <m:r>
                            <a:rPr lang="fr-FR" b="1" i="1" smtClean="0">
                              <a:solidFill>
                                <a:srgbClr val="00B0F0"/>
                              </a:solidFill>
                              <a:latin typeface="Cambria Math" panose="02040503050406030204" pitchFamily="18" charset="0"/>
                              <a:cs typeface="Arial" panose="020B0604020202020204" pitchFamily="34" charset="0"/>
                            </a:rPr>
                            <m:t>𝝂</m:t>
                          </m:r>
                        </m:e>
                        <m:sub>
                          <m:r>
                            <a:rPr lang="fr-FR" b="1" i="1" smtClean="0">
                              <a:solidFill>
                                <a:srgbClr val="00B0F0"/>
                              </a:solidFill>
                              <a:latin typeface="Cambria Math" panose="02040503050406030204" pitchFamily="18" charset="0"/>
                              <a:cs typeface="Arial" panose="020B0604020202020204" pitchFamily="34" charset="0"/>
                            </a:rPr>
                            <m:t>𝝁</m:t>
                          </m:r>
                        </m:sub>
                      </m:sSub>
                      <m:r>
                        <a:rPr lang="fr-FR" b="1" i="1">
                          <a:solidFill>
                            <a:srgbClr val="00B0F0"/>
                          </a:solidFill>
                          <a:latin typeface="Cambria Math" panose="02040503050406030204" pitchFamily="18" charset="0"/>
                          <a:ea typeface="Cambria Math" panose="02040503050406030204" pitchFamily="18" charset="0"/>
                          <a:cs typeface="Arial" panose="020B0604020202020204" pitchFamily="34" charset="0"/>
                        </a:rPr>
                        <m:t>↔</m:t>
                      </m:r>
                      <m:sSub>
                        <m:sSubPr>
                          <m:ctrlPr>
                            <a:rPr lang="fr-FR" b="1"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ctrlPr>
                        </m:sSubPr>
                        <m:e>
                          <m:r>
                            <a:rPr lang="fr-FR" b="1"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𝝂</m:t>
                          </m:r>
                        </m:e>
                        <m:sub>
                          <m:r>
                            <a:rPr lang="fr-FR" b="1" i="1"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𝝉</m:t>
                          </m:r>
                        </m:sub>
                      </m:sSub>
                    </m:oMath>
                  </m:oMathPara>
                </a14:m>
                <a:endParaRPr lang="en-US" b="1" dirty="0">
                  <a:solidFill>
                    <a:srgbClr val="00B0F0"/>
                  </a:solidFill>
                  <a:latin typeface="Arial" panose="020B0604020202020204" pitchFamily="34" charset="0"/>
                  <a:cs typeface="Arial" panose="020B0604020202020204" pitchFamily="34" charset="0"/>
                </a:endParaRPr>
              </a:p>
            </p:txBody>
          </p:sp>
        </mc:Choice>
        <mc:Fallback xmlns="">
          <p:sp>
            <p:nvSpPr>
              <p:cNvPr id="41" name="ZoneTexte 40">
                <a:extLst>
                  <a:ext uri="{FF2B5EF4-FFF2-40B4-BE49-F238E27FC236}">
                    <a16:creationId xmlns:a16="http://schemas.microsoft.com/office/drawing/2014/main" id="{9544E0AC-25AF-A79A-0F08-9EDFBACB2190}"/>
                  </a:ext>
                </a:extLst>
              </p:cNvPr>
              <p:cNvSpPr txBox="1">
                <a:spLocks noRot="1" noChangeAspect="1" noMove="1" noResize="1" noEditPoints="1" noAdjustHandles="1" noChangeArrowheads="1" noChangeShapeType="1" noTextEdit="1"/>
              </p:cNvSpPr>
              <p:nvPr/>
            </p:nvSpPr>
            <p:spPr>
              <a:xfrm>
                <a:off x="2438400" y="5724917"/>
                <a:ext cx="1600200" cy="668837"/>
              </a:xfrm>
              <a:prstGeom prst="rect">
                <a:avLst/>
              </a:prstGeom>
              <a:blipFill>
                <a:blip r:embed="rId9"/>
                <a:stretch>
                  <a:fillRect l="-3150" t="-3704" r="-1575" b="-1852"/>
                </a:stretch>
              </a:blipFill>
            </p:spPr>
            <p:txBody>
              <a:bodyPr/>
              <a:lstStyle/>
              <a:p>
                <a:r>
                  <a:rPr lang="en-US">
                    <a:noFill/>
                  </a:rPr>
                  <a:t> </a:t>
                </a:r>
              </a:p>
            </p:txBody>
          </p:sp>
        </mc:Fallback>
      </mc:AlternateContent>
      <p:sp>
        <p:nvSpPr>
          <p:cNvPr id="42" name="Accolade fermante 41">
            <a:extLst>
              <a:ext uri="{FF2B5EF4-FFF2-40B4-BE49-F238E27FC236}">
                <a16:creationId xmlns:a16="http://schemas.microsoft.com/office/drawing/2014/main" id="{A77667CC-5BB8-EB6B-0553-87E5850274BF}"/>
              </a:ext>
            </a:extLst>
          </p:cNvPr>
          <p:cNvSpPr/>
          <p:nvPr/>
        </p:nvSpPr>
        <p:spPr>
          <a:xfrm rot="5400000">
            <a:off x="3119661" y="4408683"/>
            <a:ext cx="293915" cy="2371279"/>
          </a:xfrm>
          <a:prstGeom prst="rightBrace">
            <a:avLst>
              <a:gd name="adj1" fmla="val 93518"/>
              <a:gd name="adj2" fmla="val 49287"/>
            </a:avLst>
          </a:prstGeom>
          <a:ln>
            <a:solidFill>
              <a:srgbClr val="00B0F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905F4F2A-0704-8B14-96EE-87BC995AE643}"/>
                  </a:ext>
                </a:extLst>
              </p:cNvPr>
              <p:cNvSpPr txBox="1"/>
              <p:nvPr/>
            </p:nvSpPr>
            <p:spPr>
              <a:xfrm>
                <a:off x="5391536" y="5770154"/>
                <a:ext cx="2569028" cy="671209"/>
              </a:xfrm>
              <a:prstGeom prst="rect">
                <a:avLst/>
              </a:prstGeom>
              <a:noFill/>
            </p:spPr>
            <p:txBody>
              <a:bodyPr wrap="square" rtlCol="0">
                <a:spAutoFit/>
              </a:bodyPr>
              <a:lstStyle/>
              <a:p>
                <a:r>
                  <a:rPr lang="en-US" b="1" dirty="0">
                    <a:solidFill>
                      <a:srgbClr val="92D050"/>
                    </a:solidFill>
                    <a:latin typeface="Arial" panose="020B0604020202020204" pitchFamily="34" charset="0"/>
                    <a:cs typeface="Arial" panose="020B0604020202020204" pitchFamily="34" charset="0"/>
                  </a:rPr>
                  <a:t>Reactor &amp; accelerator</a:t>
                </a:r>
              </a:p>
              <a:p>
                <a:pPr/>
                <a14:m>
                  <m:oMathPara xmlns:m="http://schemas.openxmlformats.org/officeDocument/2006/math">
                    <m:oMathParaPr>
                      <m:jc m:val="centerGroup"/>
                    </m:oMathParaPr>
                    <m:oMath xmlns:m="http://schemas.openxmlformats.org/officeDocument/2006/math">
                      <m:sSub>
                        <m:sSubPr>
                          <m:ctrlPr>
                            <a:rPr lang="fr-FR" b="1" i="1" smtClean="0">
                              <a:solidFill>
                                <a:srgbClr val="92D050"/>
                              </a:solidFill>
                              <a:latin typeface="Cambria Math" panose="02040503050406030204" pitchFamily="18" charset="0"/>
                              <a:cs typeface="Arial" panose="020B0604020202020204" pitchFamily="34" charset="0"/>
                            </a:rPr>
                          </m:ctrlPr>
                        </m:sSubPr>
                        <m:e>
                          <m:r>
                            <a:rPr lang="fr-FR" b="1" i="1" smtClean="0">
                              <a:solidFill>
                                <a:srgbClr val="92D050"/>
                              </a:solidFill>
                              <a:latin typeface="Cambria Math" panose="02040503050406030204" pitchFamily="18" charset="0"/>
                              <a:cs typeface="Arial" panose="020B0604020202020204" pitchFamily="34" charset="0"/>
                            </a:rPr>
                            <m:t>𝝂</m:t>
                          </m:r>
                        </m:e>
                        <m:sub>
                          <m:r>
                            <a:rPr lang="fr-FR" b="1" i="1" smtClean="0">
                              <a:solidFill>
                                <a:srgbClr val="92D050"/>
                              </a:solidFill>
                              <a:latin typeface="Cambria Math" panose="02040503050406030204" pitchFamily="18" charset="0"/>
                              <a:cs typeface="Arial" panose="020B0604020202020204" pitchFamily="34" charset="0"/>
                            </a:rPr>
                            <m:t>𝝁</m:t>
                          </m:r>
                        </m:sub>
                      </m:sSub>
                      <m:r>
                        <a:rPr lang="fr-FR" b="1" i="1" smtClean="0">
                          <a:solidFill>
                            <a:srgbClr val="92D050"/>
                          </a:solidFill>
                          <a:latin typeface="Cambria Math" panose="02040503050406030204" pitchFamily="18" charset="0"/>
                          <a:ea typeface="Cambria Math" panose="02040503050406030204" pitchFamily="18" charset="0"/>
                          <a:cs typeface="Arial" panose="020B0604020202020204" pitchFamily="34" charset="0"/>
                        </a:rPr>
                        <m:t>↔</m:t>
                      </m:r>
                      <m:sSub>
                        <m:sSubPr>
                          <m:ctrlPr>
                            <a:rPr lang="fr-FR" b="1" i="1" smtClean="0">
                              <a:solidFill>
                                <a:srgbClr val="92D050"/>
                              </a:solidFill>
                              <a:latin typeface="Cambria Math" panose="02040503050406030204" pitchFamily="18" charset="0"/>
                              <a:ea typeface="Cambria Math" panose="02040503050406030204" pitchFamily="18" charset="0"/>
                              <a:cs typeface="Arial" panose="020B0604020202020204" pitchFamily="34" charset="0"/>
                            </a:rPr>
                          </m:ctrlPr>
                        </m:sSubPr>
                        <m:e>
                          <m:r>
                            <a:rPr lang="fr-FR" b="1" i="1" smtClean="0">
                              <a:solidFill>
                                <a:srgbClr val="92D050"/>
                              </a:solidFill>
                              <a:latin typeface="Cambria Math" panose="02040503050406030204" pitchFamily="18" charset="0"/>
                              <a:ea typeface="Cambria Math" panose="02040503050406030204" pitchFamily="18" charset="0"/>
                              <a:cs typeface="Arial" panose="020B0604020202020204" pitchFamily="34" charset="0"/>
                            </a:rPr>
                            <m:t>𝝂</m:t>
                          </m:r>
                        </m:e>
                        <m:sub>
                          <m:r>
                            <a:rPr lang="fr-FR" b="1" i="1" smtClean="0">
                              <a:solidFill>
                                <a:srgbClr val="92D050"/>
                              </a:solidFill>
                              <a:latin typeface="Cambria Math" panose="02040503050406030204" pitchFamily="18" charset="0"/>
                              <a:ea typeface="Cambria Math" panose="02040503050406030204" pitchFamily="18" charset="0"/>
                              <a:cs typeface="Arial" panose="020B0604020202020204" pitchFamily="34" charset="0"/>
                            </a:rPr>
                            <m:t>𝒆</m:t>
                          </m:r>
                        </m:sub>
                      </m:sSub>
                    </m:oMath>
                  </m:oMathPara>
                </a14:m>
                <a:endParaRPr lang="en-US" b="1" dirty="0">
                  <a:solidFill>
                    <a:srgbClr val="92D050"/>
                  </a:solidFill>
                  <a:latin typeface="Arial" panose="020B0604020202020204" pitchFamily="34" charset="0"/>
                  <a:cs typeface="Arial" panose="020B0604020202020204" pitchFamily="34" charset="0"/>
                </a:endParaRPr>
              </a:p>
            </p:txBody>
          </p:sp>
        </mc:Choice>
        <mc:Fallback xmlns="">
          <p:sp>
            <p:nvSpPr>
              <p:cNvPr id="43" name="ZoneTexte 42">
                <a:extLst>
                  <a:ext uri="{FF2B5EF4-FFF2-40B4-BE49-F238E27FC236}">
                    <a16:creationId xmlns:a16="http://schemas.microsoft.com/office/drawing/2014/main" id="{905F4F2A-0704-8B14-96EE-87BC995AE643}"/>
                  </a:ext>
                </a:extLst>
              </p:cNvPr>
              <p:cNvSpPr txBox="1">
                <a:spLocks noRot="1" noChangeAspect="1" noMove="1" noResize="1" noEditPoints="1" noAdjustHandles="1" noChangeArrowheads="1" noChangeShapeType="1" noTextEdit="1"/>
              </p:cNvSpPr>
              <p:nvPr/>
            </p:nvSpPr>
            <p:spPr>
              <a:xfrm>
                <a:off x="5391536" y="5770154"/>
                <a:ext cx="2569028" cy="671209"/>
              </a:xfrm>
              <a:prstGeom prst="rect">
                <a:avLst/>
              </a:prstGeom>
              <a:blipFill>
                <a:blip r:embed="rId10"/>
                <a:stretch>
                  <a:fillRect l="-1970" t="-3704" r="-985" b="-1852"/>
                </a:stretch>
              </a:blipFill>
            </p:spPr>
            <p:txBody>
              <a:bodyPr/>
              <a:lstStyle/>
              <a:p>
                <a:r>
                  <a:rPr lang="en-US">
                    <a:noFill/>
                  </a:rPr>
                  <a:t> </a:t>
                </a:r>
              </a:p>
            </p:txBody>
          </p:sp>
        </mc:Fallback>
      </mc:AlternateContent>
      <p:sp>
        <p:nvSpPr>
          <p:cNvPr id="44" name="Accolade fermante 43">
            <a:extLst>
              <a:ext uri="{FF2B5EF4-FFF2-40B4-BE49-F238E27FC236}">
                <a16:creationId xmlns:a16="http://schemas.microsoft.com/office/drawing/2014/main" id="{322E8581-8FC3-1990-B3C9-094AA222C964}"/>
              </a:ext>
            </a:extLst>
          </p:cNvPr>
          <p:cNvSpPr/>
          <p:nvPr/>
        </p:nvSpPr>
        <p:spPr>
          <a:xfrm rot="5400000">
            <a:off x="6416427" y="3855498"/>
            <a:ext cx="369332" cy="3605352"/>
          </a:xfrm>
          <a:prstGeom prst="rightBrace">
            <a:avLst>
              <a:gd name="adj1" fmla="val 93518"/>
              <a:gd name="adj2" fmla="val 49287"/>
            </a:avLst>
          </a:prstGeom>
          <a:ln>
            <a:solidFill>
              <a:srgbClr val="92D05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92D050"/>
              </a:solidFill>
            </a:endParaRPr>
          </a:p>
        </p:txBody>
      </p:sp>
      <mc:AlternateContent xmlns:mc="http://schemas.openxmlformats.org/markup-compatibility/2006" xmlns:a14="http://schemas.microsoft.com/office/drawing/2010/main">
        <mc:Choice Requires="a14">
          <p:sp>
            <p:nvSpPr>
              <p:cNvPr id="49" name="ZoneTexte 48">
                <a:extLst>
                  <a:ext uri="{FF2B5EF4-FFF2-40B4-BE49-F238E27FC236}">
                    <a16:creationId xmlns:a16="http://schemas.microsoft.com/office/drawing/2014/main" id="{3CF39033-0B96-D663-3131-82D07577DE75}"/>
                  </a:ext>
                </a:extLst>
              </p:cNvPr>
              <p:cNvSpPr txBox="1"/>
              <p:nvPr/>
            </p:nvSpPr>
            <p:spPr>
              <a:xfrm>
                <a:off x="9914637" y="3221191"/>
                <a:ext cx="10459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𝛼</m:t>
                      </m:r>
                      <m:r>
                        <a:rPr lang="fr-FR" b="0" i="1" smtClean="0">
                          <a:latin typeface="Cambria Math" panose="02040503050406030204" pitchFamily="18" charset="0"/>
                        </a:rPr>
                        <m:t>=</m:t>
                      </m:r>
                      <m:r>
                        <a:rPr lang="fr-FR" b="0" i="1" smtClean="0">
                          <a:latin typeface="Cambria Math" panose="02040503050406030204" pitchFamily="18" charset="0"/>
                        </a:rPr>
                        <m:t>𝑒</m:t>
                      </m:r>
                      <m:r>
                        <a:rPr lang="fr-FR" b="0" i="1" smtClean="0">
                          <a:latin typeface="Cambria Math" panose="02040503050406030204" pitchFamily="18" charset="0"/>
                        </a:rPr>
                        <m:t>, </m:t>
                      </m:r>
                      <m:r>
                        <a:rPr lang="fr-FR" b="0" i="1" smtClean="0">
                          <a:latin typeface="Cambria Math" panose="02040503050406030204" pitchFamily="18" charset="0"/>
                        </a:rPr>
                        <m:t>𝜇</m:t>
                      </m:r>
                      <m:r>
                        <a:rPr lang="fr-FR" b="0" i="1" smtClean="0">
                          <a:latin typeface="Cambria Math" panose="02040503050406030204" pitchFamily="18" charset="0"/>
                        </a:rPr>
                        <m:t>, </m:t>
                      </m:r>
                      <m:r>
                        <a:rPr lang="fr-FR" b="0" i="1" smtClean="0">
                          <a:latin typeface="Cambria Math" panose="02040503050406030204" pitchFamily="18" charset="0"/>
                        </a:rPr>
                        <m:t>𝜏</m:t>
                      </m:r>
                    </m:oMath>
                  </m:oMathPara>
                </a14:m>
                <a:endParaRPr lang="en-US" dirty="0"/>
              </a:p>
            </p:txBody>
          </p:sp>
        </mc:Choice>
        <mc:Fallback xmlns="">
          <p:sp>
            <p:nvSpPr>
              <p:cNvPr id="49" name="ZoneTexte 48">
                <a:extLst>
                  <a:ext uri="{FF2B5EF4-FFF2-40B4-BE49-F238E27FC236}">
                    <a16:creationId xmlns:a16="http://schemas.microsoft.com/office/drawing/2014/main" id="{3CF39033-0B96-D663-3131-82D07577DE75}"/>
                  </a:ext>
                </a:extLst>
              </p:cNvPr>
              <p:cNvSpPr txBox="1">
                <a:spLocks noRot="1" noChangeAspect="1" noMove="1" noResize="1" noEditPoints="1" noAdjustHandles="1" noChangeArrowheads="1" noChangeShapeType="1" noTextEdit="1"/>
              </p:cNvSpPr>
              <p:nvPr/>
            </p:nvSpPr>
            <p:spPr>
              <a:xfrm>
                <a:off x="9914637" y="3221191"/>
                <a:ext cx="1045927" cy="276999"/>
              </a:xfrm>
              <a:prstGeom prst="rect">
                <a:avLst/>
              </a:prstGeom>
              <a:blipFill>
                <a:blip r:embed="rId11"/>
                <a:stretch>
                  <a:fillRect l="-2381" r="-1190"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ZoneTexte 49">
                <a:extLst>
                  <a:ext uri="{FF2B5EF4-FFF2-40B4-BE49-F238E27FC236}">
                    <a16:creationId xmlns:a16="http://schemas.microsoft.com/office/drawing/2014/main" id="{E2BBF86B-CF44-6A68-CDD1-658DE1ED2CD3}"/>
                  </a:ext>
                </a:extLst>
              </p:cNvPr>
              <p:cNvSpPr txBox="1"/>
              <p:nvPr/>
            </p:nvSpPr>
            <p:spPr>
              <a:xfrm>
                <a:off x="9996561" y="3544356"/>
                <a:ext cx="769441" cy="276999"/>
              </a:xfrm>
              <a:prstGeom prst="rect">
                <a:avLst/>
              </a:prstGeom>
              <a:noFill/>
            </p:spPr>
            <p:txBody>
              <a:bodyPr wrap="none" lIns="0" tIns="0" rIns="0" bIns="0" rtlCol="0">
                <a:spAutoFit/>
              </a:bodyPr>
              <a:lstStyle/>
              <a:p>
                <a:r>
                  <a:rPr lang="fr-FR" b="0" dirty="0"/>
                  <a:t>i</a:t>
                </a:r>
                <a14:m>
                  <m:oMath xmlns:m="http://schemas.openxmlformats.org/officeDocument/2006/math">
                    <m:r>
                      <a:rPr lang="fr-FR" b="0" i="1" smtClean="0">
                        <a:latin typeface="Cambria Math" panose="02040503050406030204" pitchFamily="18" charset="0"/>
                      </a:rPr>
                      <m:t>=1,2,3</m:t>
                    </m:r>
                  </m:oMath>
                </a14:m>
                <a:endParaRPr lang="en-US" dirty="0"/>
              </a:p>
            </p:txBody>
          </p:sp>
        </mc:Choice>
        <mc:Fallback xmlns="">
          <p:sp>
            <p:nvSpPr>
              <p:cNvPr id="50" name="ZoneTexte 49">
                <a:extLst>
                  <a:ext uri="{FF2B5EF4-FFF2-40B4-BE49-F238E27FC236}">
                    <a16:creationId xmlns:a16="http://schemas.microsoft.com/office/drawing/2014/main" id="{E2BBF86B-CF44-6A68-CDD1-658DE1ED2CD3}"/>
                  </a:ext>
                </a:extLst>
              </p:cNvPr>
              <p:cNvSpPr txBox="1">
                <a:spLocks noRot="1" noChangeAspect="1" noMove="1" noResize="1" noEditPoints="1" noAdjustHandles="1" noChangeArrowheads="1" noChangeShapeType="1" noTextEdit="1"/>
              </p:cNvSpPr>
              <p:nvPr/>
            </p:nvSpPr>
            <p:spPr>
              <a:xfrm>
                <a:off x="9996561" y="3544356"/>
                <a:ext cx="769441" cy="276999"/>
              </a:xfrm>
              <a:prstGeom prst="rect">
                <a:avLst/>
              </a:prstGeom>
              <a:blipFill>
                <a:blip r:embed="rId12"/>
                <a:stretch>
                  <a:fillRect l="-19672" t="-21739" r="-9836" b="-52174"/>
                </a:stretch>
              </a:blipFill>
            </p:spPr>
            <p:txBody>
              <a:bodyPr/>
              <a:lstStyle/>
              <a:p>
                <a:r>
                  <a:rPr lang="en-US">
                    <a:noFill/>
                  </a:rPr>
                  <a:t> </a:t>
                </a:r>
              </a:p>
            </p:txBody>
          </p:sp>
        </mc:Fallback>
      </mc:AlternateContent>
      <p:sp>
        <p:nvSpPr>
          <p:cNvPr id="52" name="Accolade ouvrante 51">
            <a:extLst>
              <a:ext uri="{FF2B5EF4-FFF2-40B4-BE49-F238E27FC236}">
                <a16:creationId xmlns:a16="http://schemas.microsoft.com/office/drawing/2014/main" id="{FC3C03B2-C611-3930-2DE6-AB422D939EE2}"/>
              </a:ext>
            </a:extLst>
          </p:cNvPr>
          <p:cNvSpPr/>
          <p:nvPr/>
        </p:nvSpPr>
        <p:spPr>
          <a:xfrm>
            <a:off x="9757168" y="3255656"/>
            <a:ext cx="239393" cy="600164"/>
          </a:xfrm>
          <a:prstGeom prst="leftBrace">
            <a:avLst>
              <a:gd name="adj1" fmla="val 37052"/>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ZoneTexte 53">
            <a:extLst>
              <a:ext uri="{FF2B5EF4-FFF2-40B4-BE49-F238E27FC236}">
                <a16:creationId xmlns:a16="http://schemas.microsoft.com/office/drawing/2014/main" id="{6169DCA9-8480-9AED-A32D-D17EE67A2053}"/>
              </a:ext>
            </a:extLst>
          </p:cNvPr>
          <p:cNvSpPr txBox="1"/>
          <p:nvPr/>
        </p:nvSpPr>
        <p:spPr>
          <a:xfrm>
            <a:off x="8916648" y="3370965"/>
            <a:ext cx="709863" cy="369332"/>
          </a:xfrm>
          <a:prstGeom prst="rect">
            <a:avLst/>
          </a:prstGeom>
          <a:noFill/>
        </p:spPr>
        <p:txBody>
          <a:bodyPr wrap="square">
            <a:spAutoFit/>
          </a:bodyPr>
          <a:lstStyle/>
          <a:p>
            <a:r>
              <a:rPr lang="en-US" dirty="0"/>
              <a:t>avec</a:t>
            </a:r>
          </a:p>
        </p:txBody>
      </p:sp>
    </p:spTree>
    <p:extLst>
      <p:ext uri="{BB962C8B-B14F-4D97-AF65-F5344CB8AC3E}">
        <p14:creationId xmlns:p14="http://schemas.microsoft.com/office/powerpoint/2010/main" val="142346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94A51-85C5-2763-383F-C2140390469C}"/>
              </a:ext>
            </a:extLst>
          </p:cNvPr>
          <p:cNvSpPr>
            <a:spLocks noGrp="1"/>
          </p:cNvSpPr>
          <p:nvPr>
            <p:ph type="title"/>
          </p:nvPr>
        </p:nvSpPr>
        <p:spPr>
          <a:xfrm>
            <a:off x="132522" y="136525"/>
            <a:ext cx="10515600" cy="653460"/>
          </a:xfrm>
        </p:spPr>
        <p:txBody>
          <a:bodyPr>
            <a:normAutofit fontScale="90000"/>
          </a:bodyPr>
          <a:lstStyle/>
          <a:p>
            <a:r>
              <a:rPr lang="en-US" dirty="0"/>
              <a:t>Neutrino oscillation</a:t>
            </a:r>
          </a:p>
        </p:txBody>
      </p:sp>
      <p:sp>
        <p:nvSpPr>
          <p:cNvPr id="4" name="Espace réservé du numéro de diapositive 3">
            <a:extLst>
              <a:ext uri="{FF2B5EF4-FFF2-40B4-BE49-F238E27FC236}">
                <a16:creationId xmlns:a16="http://schemas.microsoft.com/office/drawing/2014/main" id="{3572C2DF-607C-458D-EF56-3CBD03F13152}"/>
              </a:ext>
            </a:extLst>
          </p:cNvPr>
          <p:cNvSpPr>
            <a:spLocks noGrp="1"/>
          </p:cNvSpPr>
          <p:nvPr>
            <p:ph type="sldNum" sz="quarter" idx="12"/>
          </p:nvPr>
        </p:nvSpPr>
        <p:spPr/>
        <p:txBody>
          <a:bodyPr/>
          <a:lstStyle/>
          <a:p>
            <a:fld id="{6A144491-5830-0144-A36F-72D39500518D}" type="slidenum">
              <a:rPr lang="en-US" smtClean="0"/>
              <a:pPr/>
              <a:t>24</a:t>
            </a:fld>
            <a:endParaRPr lang="en-US"/>
          </a:p>
        </p:txBody>
      </p:sp>
      <p:sp>
        <p:nvSpPr>
          <p:cNvPr id="5" name="Espace réservé du pied de page 4">
            <a:extLst>
              <a:ext uri="{FF2B5EF4-FFF2-40B4-BE49-F238E27FC236}">
                <a16:creationId xmlns:a16="http://schemas.microsoft.com/office/drawing/2014/main" id="{C6731A14-FFEC-017A-E94B-578112E73A94}"/>
              </a:ext>
            </a:extLst>
          </p:cNvPr>
          <p:cNvSpPr>
            <a:spLocks noGrp="1"/>
          </p:cNvSpPr>
          <p:nvPr>
            <p:ph type="ftr" sz="quarter" idx="11"/>
          </p:nvPr>
        </p:nvSpPr>
        <p:spPr>
          <a:xfrm>
            <a:off x="4038600" y="6535251"/>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a:t>
            </a:r>
            <a:r>
              <a:rPr lang="en-US" baseline="30000"/>
              <a:t>nd</a:t>
            </a:r>
            <a:r>
              <a:rPr lang="en-US"/>
              <a:t> year PhD Seminar</a:t>
            </a:r>
            <a:endParaRPr lang="en-US" dirty="0"/>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430FC4EE-1064-73A3-9ACD-F006581D3490}"/>
                  </a:ext>
                </a:extLst>
              </p:cNvPr>
              <p:cNvSpPr txBox="1"/>
              <p:nvPr/>
            </p:nvSpPr>
            <p:spPr>
              <a:xfrm>
                <a:off x="237673" y="2397056"/>
                <a:ext cx="6795526" cy="374461"/>
              </a:xfrm>
              <a:prstGeom prst="rect">
                <a:avLst/>
              </a:prstGeom>
              <a:noFill/>
            </p:spPr>
            <p:txBody>
              <a:bodyPr wrap="square" rtlCol="0">
                <a:spAutoFit/>
              </a:bodyPr>
              <a:lstStyle/>
              <a:p>
                <a:pPr marL="285750" indent="-285750">
                  <a:buFont typeface="Wingdings" pitchFamily="2" charset="2"/>
                  <a:buChar char="Ø"/>
                </a:pPr>
                <a:r>
                  <a:rPr lang="en-US" dirty="0"/>
                  <a:t>Depends on 6 parameters: </a:t>
                </a:r>
                <a14:m>
                  <m:oMath xmlns:m="http://schemas.openxmlformats.org/officeDocument/2006/math">
                    <m:r>
                      <m:rPr>
                        <m:sty m:val="p"/>
                      </m:rPr>
                      <a:rPr lang="fr-FR" b="0" i="0" smtClean="0">
                        <a:latin typeface="Cambria Math" panose="02040503050406030204" pitchFamily="18" charset="0"/>
                      </a:rPr>
                      <m:t>Δ</m:t>
                    </m:r>
                    <m:sSubSup>
                      <m:sSubSupPr>
                        <m:ctrlPr>
                          <a:rPr lang="fr-FR" b="0" i="1" smtClean="0">
                            <a:latin typeface="Cambria Math" panose="02040503050406030204" pitchFamily="18" charset="0"/>
                          </a:rPr>
                        </m:ctrlPr>
                      </m:sSubSupPr>
                      <m:e>
                        <m:r>
                          <m:rPr>
                            <m:sty m:val="p"/>
                          </m:rPr>
                          <a:rPr lang="fr-FR" b="0" i="0" smtClean="0">
                            <a:latin typeface="Cambria Math" panose="02040503050406030204" pitchFamily="18" charset="0"/>
                          </a:rPr>
                          <m:t>m</m:t>
                        </m:r>
                      </m:e>
                      <m:sub>
                        <m:r>
                          <a:rPr lang="fr-FR" b="0" i="1" smtClean="0">
                            <a:latin typeface="Cambria Math" panose="02040503050406030204" pitchFamily="18" charset="0"/>
                          </a:rPr>
                          <m:t>31</m:t>
                        </m:r>
                      </m:sub>
                      <m:sup>
                        <m:r>
                          <a:rPr lang="fr-FR" b="0" i="1" smtClean="0">
                            <a:latin typeface="Cambria Math" panose="02040503050406030204" pitchFamily="18" charset="0"/>
                          </a:rPr>
                          <m:t>2</m:t>
                        </m:r>
                      </m:sup>
                    </m:sSubSup>
                  </m:oMath>
                </a14:m>
                <a:r>
                  <a:rPr lang="en-US" dirty="0"/>
                  <a:t>,</a:t>
                </a:r>
                <a:r>
                  <a:rPr lang="fr-FR" dirty="0"/>
                  <a:t> </a:t>
                </a:r>
                <a14:m>
                  <m:oMath xmlns:m="http://schemas.openxmlformats.org/officeDocument/2006/math">
                    <m:r>
                      <m:rPr>
                        <m:sty m:val="p"/>
                      </m:rPr>
                      <a:rPr lang="fr-FR">
                        <a:latin typeface="Cambria Math" panose="02040503050406030204" pitchFamily="18" charset="0"/>
                      </a:rPr>
                      <m:t>Δ</m:t>
                    </m:r>
                    <m:sSubSup>
                      <m:sSubSupPr>
                        <m:ctrlPr>
                          <a:rPr lang="fr-FR" i="1">
                            <a:latin typeface="Cambria Math" panose="02040503050406030204" pitchFamily="18" charset="0"/>
                          </a:rPr>
                        </m:ctrlPr>
                      </m:sSubSupPr>
                      <m:e>
                        <m:r>
                          <a:rPr lang="fr-FR" i="1">
                            <a:latin typeface="Cambria Math" panose="02040503050406030204" pitchFamily="18" charset="0"/>
                          </a:rPr>
                          <m:t>𝑚</m:t>
                        </m:r>
                      </m:e>
                      <m:sub>
                        <m:r>
                          <a:rPr lang="fr-FR" b="0" i="1" smtClean="0">
                            <a:latin typeface="Cambria Math" panose="02040503050406030204" pitchFamily="18" charset="0"/>
                          </a:rPr>
                          <m:t>21</m:t>
                        </m:r>
                      </m:sub>
                      <m:sup>
                        <m:r>
                          <a:rPr lang="fr-FR" i="1">
                            <a:latin typeface="Cambria Math" panose="02040503050406030204" pitchFamily="18" charset="0"/>
                          </a:rPr>
                          <m:t>2</m:t>
                        </m:r>
                      </m:sup>
                    </m:sSubSup>
                  </m:oMath>
                </a14:m>
                <a:r>
                  <a:rPr lang="en-US"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𝜃</m:t>
                        </m:r>
                      </m:e>
                      <m:sub>
                        <m:r>
                          <a:rPr lang="fr-FR" b="0" i="1" smtClean="0">
                            <a:latin typeface="Cambria Math" panose="02040503050406030204" pitchFamily="18" charset="0"/>
                          </a:rPr>
                          <m:t>12</m:t>
                        </m:r>
                      </m:sub>
                    </m:sSub>
                  </m:oMath>
                </a14:m>
                <a:r>
                  <a:rPr lang="en-US" dirty="0"/>
                  <a:t>,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𝜃</m:t>
                        </m:r>
                      </m:e>
                      <m:sub>
                        <m:r>
                          <a:rPr lang="fr-FR" b="0" i="1" smtClean="0">
                            <a:latin typeface="Cambria Math" panose="02040503050406030204" pitchFamily="18" charset="0"/>
                          </a:rPr>
                          <m:t>23</m:t>
                        </m:r>
                      </m:sub>
                    </m:sSub>
                  </m:oMath>
                </a14:m>
                <a:r>
                  <a:rPr lang="en-US" dirty="0"/>
                  <a:t>,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𝜃</m:t>
                        </m:r>
                      </m:e>
                      <m:sub>
                        <m:r>
                          <a:rPr lang="fr-FR" b="0" i="1" smtClean="0">
                            <a:latin typeface="Cambria Math" panose="02040503050406030204" pitchFamily="18" charset="0"/>
                          </a:rPr>
                          <m:t>13</m:t>
                        </m:r>
                      </m:sub>
                    </m:sSub>
                  </m:oMath>
                </a14:m>
                <a:r>
                  <a:rPr lang="en-US"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𝛿</m:t>
                        </m:r>
                      </m:e>
                      <m:sub>
                        <m:r>
                          <a:rPr lang="fr-FR" b="0" i="1" smtClean="0">
                            <a:latin typeface="Cambria Math" panose="02040503050406030204" pitchFamily="18" charset="0"/>
                          </a:rPr>
                          <m:t>𝐶𝑃</m:t>
                        </m:r>
                      </m:sub>
                    </m:sSub>
                  </m:oMath>
                </a14:m>
                <a:endParaRPr lang="en-US" dirty="0"/>
              </a:p>
            </p:txBody>
          </p:sp>
        </mc:Choice>
        <mc:Fallback xmlns="">
          <p:sp>
            <p:nvSpPr>
              <p:cNvPr id="19" name="ZoneTexte 18">
                <a:extLst>
                  <a:ext uri="{FF2B5EF4-FFF2-40B4-BE49-F238E27FC236}">
                    <a16:creationId xmlns:a16="http://schemas.microsoft.com/office/drawing/2014/main" id="{430FC4EE-1064-73A3-9ACD-F006581D3490}"/>
                  </a:ext>
                </a:extLst>
              </p:cNvPr>
              <p:cNvSpPr txBox="1">
                <a:spLocks noRot="1" noChangeAspect="1" noMove="1" noResize="1" noEditPoints="1" noAdjustHandles="1" noChangeArrowheads="1" noChangeShapeType="1" noTextEdit="1"/>
              </p:cNvSpPr>
              <p:nvPr/>
            </p:nvSpPr>
            <p:spPr>
              <a:xfrm>
                <a:off x="237673" y="2397056"/>
                <a:ext cx="6795526" cy="374461"/>
              </a:xfrm>
              <a:prstGeom prst="rect">
                <a:avLst/>
              </a:prstGeom>
              <a:blipFill>
                <a:blip r:embed="rId5"/>
                <a:stretch>
                  <a:fillRect l="-560" t="-6452" b="-22581"/>
                </a:stretch>
              </a:blipFill>
            </p:spPr>
            <p:txBody>
              <a:bodyPr/>
              <a:lstStyle/>
              <a:p>
                <a:r>
                  <a:rPr lang="en-US">
                    <a:noFill/>
                  </a:rPr>
                  <a:t> </a:t>
                </a:r>
              </a:p>
            </p:txBody>
          </p:sp>
        </mc:Fallback>
      </mc:AlternateContent>
      <p:pic>
        <p:nvPicPr>
          <p:cNvPr id="22" name="Image 21">
            <a:extLst>
              <a:ext uri="{FF2B5EF4-FFF2-40B4-BE49-F238E27FC236}">
                <a16:creationId xmlns:a16="http://schemas.microsoft.com/office/drawing/2014/main" id="{41352EB6-85A0-4CF7-C644-445C6B5FC65B}"/>
              </a:ext>
            </a:extLst>
          </p:cNvPr>
          <p:cNvPicPr>
            <a:picLocks noChangeAspect="1"/>
          </p:cNvPicPr>
          <p:nvPr/>
        </p:nvPicPr>
        <p:blipFill rotWithShape="1">
          <a:blip r:embed="rId6"/>
          <a:srcRect r="60668" b="50848"/>
          <a:stretch/>
        </p:blipFill>
        <p:spPr>
          <a:xfrm>
            <a:off x="156402" y="2912883"/>
            <a:ext cx="3382248" cy="3367976"/>
          </a:xfrm>
          <a:prstGeom prst="rect">
            <a:avLst/>
          </a:prstGeom>
        </p:spPr>
      </p:pic>
      <p:pic>
        <p:nvPicPr>
          <p:cNvPr id="28" name="Image 27">
            <a:extLst>
              <a:ext uri="{FF2B5EF4-FFF2-40B4-BE49-F238E27FC236}">
                <a16:creationId xmlns:a16="http://schemas.microsoft.com/office/drawing/2014/main" id="{47583B9D-AC92-F437-6746-90CB63BFDCC2}"/>
              </a:ext>
            </a:extLst>
          </p:cNvPr>
          <p:cNvPicPr>
            <a:picLocks noChangeAspect="1"/>
          </p:cNvPicPr>
          <p:nvPr/>
        </p:nvPicPr>
        <p:blipFill rotWithShape="1">
          <a:blip r:embed="rId6"/>
          <a:srcRect l="-532" t="51662" r="61200" b="-814"/>
          <a:stretch/>
        </p:blipFill>
        <p:spPr>
          <a:xfrm>
            <a:off x="3779475" y="2912883"/>
            <a:ext cx="3453399" cy="3438826"/>
          </a:xfrm>
          <a:prstGeom prst="rect">
            <a:avLst/>
          </a:prstGeom>
        </p:spPr>
      </p:pic>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A2FD4783-D2DB-2955-199F-845F0AB93D31}"/>
                  </a:ext>
                </a:extLst>
              </p:cNvPr>
              <p:cNvSpPr txBox="1"/>
              <p:nvPr/>
            </p:nvSpPr>
            <p:spPr>
              <a:xfrm>
                <a:off x="7350782" y="3562361"/>
                <a:ext cx="5263952" cy="2343975"/>
              </a:xfrm>
              <a:prstGeom prst="rect">
                <a:avLst/>
              </a:prstGeom>
              <a:noFill/>
            </p:spPr>
            <p:txBody>
              <a:bodyPr wrap="square" rtlCol="0">
                <a:spAutoFit/>
              </a:bodyPr>
              <a:lstStyle/>
              <a:p>
                <a:pPr marL="285750" indent="-285750">
                  <a:buFont typeface="Wingdings" pitchFamily="2" charset="2"/>
                  <a:buChar char="Ø"/>
                </a:pPr>
                <a:r>
                  <a:rPr lang="en-US" dirty="0"/>
                  <a:t>Unknown parameters: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Sign of </a:t>
                </a:r>
                <a14:m>
                  <m:oMath xmlns:m="http://schemas.openxmlformats.org/officeDocument/2006/math">
                    <m:d>
                      <m:dPr>
                        <m:begChr m:val="|"/>
                        <m:endChr m:val="|"/>
                        <m:ctrlPr>
                          <a:rPr lang="en-US" i="1" smtClean="0">
                            <a:latin typeface="Cambria Math" panose="02040503050406030204" pitchFamily="18" charset="0"/>
                          </a:rPr>
                        </m:ctrlPr>
                      </m:dPr>
                      <m:e>
                        <m:r>
                          <m:rPr>
                            <m:sty m:val="p"/>
                          </m:rPr>
                          <a:rPr lang="fr-FR" b="0" i="0" smtClean="0">
                            <a:latin typeface="Cambria Math" panose="02040503050406030204" pitchFamily="18" charset="0"/>
                          </a:rPr>
                          <m:t>Δ</m:t>
                        </m:r>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𝑚</m:t>
                            </m:r>
                          </m:e>
                          <m:sub>
                            <m:r>
                              <a:rPr lang="fr-FR" b="0" i="1" smtClean="0">
                                <a:latin typeface="Cambria Math" panose="02040503050406030204" pitchFamily="18" charset="0"/>
                              </a:rPr>
                              <m:t>31</m:t>
                            </m:r>
                          </m:sub>
                          <m:sup>
                            <m:r>
                              <a:rPr lang="fr-FR" b="0" i="1" smtClean="0">
                                <a:latin typeface="Cambria Math" panose="02040503050406030204" pitchFamily="18" charset="0"/>
                              </a:rPr>
                              <m:t>2</m:t>
                            </m:r>
                          </m:sup>
                        </m:sSubSup>
                      </m:e>
                    </m:d>
                  </m:oMath>
                </a14:m>
                <a:r>
                  <a:rPr lang="en-US" dirty="0"/>
                  <a:t> </a:t>
                </a:r>
                <a:r>
                  <a:rPr lang="en-US" dirty="0">
                    <a:sym typeface="Wingdings" pitchFamily="2" charset="2"/>
                  </a:rPr>
                  <a:t> Mass ordering</a:t>
                </a:r>
              </a:p>
              <a:p>
                <a:pPr marL="742950" lvl="1" indent="-285750">
                  <a:buFont typeface="Arial" panose="020B0604020202020204" pitchFamily="34" charset="0"/>
                  <a:buChar char="•"/>
                </a:pPr>
                <a:endParaRPr lang="en-US" dirty="0">
                  <a:sym typeface="Wingdings" pitchFamily="2" charset="2"/>
                </a:endParaRPr>
              </a:p>
              <a:p>
                <a:pPr marL="742950" lvl="1" indent="-285750">
                  <a:buFont typeface="Arial" panose="020B0604020202020204" pitchFamily="34" charset="0"/>
                  <a:buChar char="•"/>
                </a:pPr>
                <a14:m>
                  <m:oMath xmlns:m="http://schemas.openxmlformats.org/officeDocument/2006/math">
                    <m:sSub>
                      <m:sSubPr>
                        <m:ctrlPr>
                          <a:rPr lang="fr-FR" b="0" i="1" smtClean="0">
                            <a:latin typeface="Cambria Math" panose="02040503050406030204" pitchFamily="18" charset="0"/>
                            <a:sym typeface="Wingdings" pitchFamily="2" charset="2"/>
                          </a:rPr>
                        </m:ctrlPr>
                      </m:sSubPr>
                      <m:e>
                        <m:r>
                          <a:rPr lang="fr-FR" b="0" i="1" smtClean="0">
                            <a:latin typeface="Cambria Math" panose="02040503050406030204" pitchFamily="18" charset="0"/>
                            <a:sym typeface="Wingdings" pitchFamily="2" charset="2"/>
                          </a:rPr>
                          <m:t>𝛿</m:t>
                        </m:r>
                      </m:e>
                      <m:sub>
                        <m:r>
                          <a:rPr lang="fr-FR" b="0" i="1" smtClean="0">
                            <a:latin typeface="Cambria Math" panose="02040503050406030204" pitchFamily="18" charset="0"/>
                            <a:sym typeface="Wingdings" pitchFamily="2" charset="2"/>
                          </a:rPr>
                          <m:t>𝐶𝑃</m:t>
                        </m:r>
                      </m:sub>
                    </m:sSub>
                  </m:oMath>
                </a14:m>
                <a:r>
                  <a:rPr lang="en-US" dirty="0"/>
                  <a:t> value </a:t>
                </a:r>
                <a:r>
                  <a:rPr lang="en-US" dirty="0">
                    <a:sym typeface="Wingdings" pitchFamily="2" charset="2"/>
                  </a:rPr>
                  <a:t> CP symmetry broken on lepton sector</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𝜃</m:t>
                        </m:r>
                      </m:e>
                      <m:sub>
                        <m:r>
                          <a:rPr lang="fr-FR" b="0" i="1" smtClean="0">
                            <a:latin typeface="Cambria Math" panose="02040503050406030204" pitchFamily="18" charset="0"/>
                          </a:rPr>
                          <m:t>23</m:t>
                        </m:r>
                      </m:sub>
                    </m:sSub>
                  </m:oMath>
                </a14:m>
                <a:r>
                  <a:rPr lang="en-US" dirty="0"/>
                  <a:t> value and octant </a:t>
                </a:r>
              </a:p>
            </p:txBody>
          </p:sp>
        </mc:Choice>
        <mc:Fallback xmlns="">
          <p:sp>
            <p:nvSpPr>
              <p:cNvPr id="31" name="ZoneTexte 30">
                <a:extLst>
                  <a:ext uri="{FF2B5EF4-FFF2-40B4-BE49-F238E27FC236}">
                    <a16:creationId xmlns:a16="http://schemas.microsoft.com/office/drawing/2014/main" id="{A2FD4783-D2DB-2955-199F-845F0AB93D31}"/>
                  </a:ext>
                </a:extLst>
              </p:cNvPr>
              <p:cNvSpPr txBox="1">
                <a:spLocks noRot="1" noChangeAspect="1" noMove="1" noResize="1" noEditPoints="1" noAdjustHandles="1" noChangeArrowheads="1" noChangeShapeType="1" noTextEdit="1"/>
              </p:cNvSpPr>
              <p:nvPr/>
            </p:nvSpPr>
            <p:spPr>
              <a:xfrm>
                <a:off x="7350782" y="3562361"/>
                <a:ext cx="5263952" cy="2343975"/>
              </a:xfrm>
              <a:prstGeom prst="rect">
                <a:avLst/>
              </a:prstGeom>
              <a:blipFill>
                <a:blip r:embed="rId7"/>
                <a:stretch>
                  <a:fillRect l="-481" t="-1075" b="-2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ZoneTexte 56">
                <a:extLst>
                  <a:ext uri="{FF2B5EF4-FFF2-40B4-BE49-F238E27FC236}">
                    <a16:creationId xmlns:a16="http://schemas.microsoft.com/office/drawing/2014/main" id="{831B0698-D82D-2814-219C-6F90855AC8E8}"/>
                  </a:ext>
                </a:extLst>
              </p:cNvPr>
              <p:cNvSpPr txBox="1"/>
              <p:nvPr/>
            </p:nvSpPr>
            <p:spPr>
              <a:xfrm>
                <a:off x="1748836" y="1549743"/>
                <a:ext cx="3562898" cy="469296"/>
              </a:xfrm>
              <a:prstGeom prst="rect">
                <a:avLst/>
              </a:prstGeom>
              <a:no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2800" b="0" i="1" smtClean="0">
                          <a:latin typeface="Cambria Math" panose="02040503050406030204" pitchFamily="18" charset="0"/>
                        </a:rPr>
                        <m:t>𝑃</m:t>
                      </m:r>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𝜈</m:t>
                          </m:r>
                        </m:e>
                        <m:sub>
                          <m:r>
                            <a:rPr lang="fr-FR" sz="2800" b="0" i="1" smtClean="0">
                              <a:latin typeface="Cambria Math" panose="02040503050406030204" pitchFamily="18" charset="0"/>
                            </a:rPr>
                            <m:t>𝛼</m:t>
                          </m:r>
                        </m:sub>
                      </m:sSub>
                      <m:r>
                        <a:rPr lang="fr-FR" sz="2800" b="0" i="1" smtClean="0">
                          <a:latin typeface="Cambria Math" panose="02040503050406030204" pitchFamily="18" charset="0"/>
                        </a:rPr>
                        <m:t>→</m:t>
                      </m:r>
                      <m:sSub>
                        <m:sSubPr>
                          <m:ctrlPr>
                            <a:rPr lang="fr-FR" sz="2800" b="0" i="1" smtClean="0">
                              <a:latin typeface="Cambria Math" panose="02040503050406030204" pitchFamily="18" charset="0"/>
                            </a:rPr>
                          </m:ctrlPr>
                        </m:sSubPr>
                        <m:e>
                          <m:r>
                            <a:rPr lang="fr-FR" sz="2800" b="0" i="1" smtClean="0">
                              <a:latin typeface="Cambria Math" panose="02040503050406030204" pitchFamily="18" charset="0"/>
                            </a:rPr>
                            <m:t>𝜈</m:t>
                          </m:r>
                        </m:e>
                        <m:sub>
                          <m:r>
                            <a:rPr lang="fr-FR" sz="2800" b="0" i="1" smtClean="0">
                              <a:latin typeface="Cambria Math" panose="02040503050406030204" pitchFamily="18" charset="0"/>
                            </a:rPr>
                            <m:t>𝛽</m:t>
                          </m:r>
                        </m:sub>
                      </m:sSub>
                      <m:r>
                        <a:rPr lang="fr-FR" sz="2800" b="0" i="1" smtClean="0">
                          <a:latin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𝑃</m:t>
                      </m:r>
                      <m:r>
                        <a:rPr lang="fr-FR" sz="2800" b="0" i="1" smtClean="0">
                          <a:latin typeface="Cambria Math" panose="02040503050406030204" pitchFamily="18" charset="0"/>
                          <a:ea typeface="Cambria Math" panose="02040503050406030204" pitchFamily="18" charset="0"/>
                        </a:rPr>
                        <m:t>(</m:t>
                      </m:r>
                      <m:sSub>
                        <m:sSubPr>
                          <m:ctrlPr>
                            <a:rPr lang="fr-FR" sz="2800" b="0" i="1" smtClean="0">
                              <a:latin typeface="Cambria Math" panose="02040503050406030204" pitchFamily="18" charset="0"/>
                              <a:ea typeface="Cambria Math" panose="02040503050406030204" pitchFamily="18" charset="0"/>
                            </a:rPr>
                          </m:ctrlPr>
                        </m:sSubPr>
                        <m:e>
                          <m:r>
                            <a:rPr lang="fr-FR" sz="2800" b="0" i="1" smtClean="0">
                              <a:latin typeface="Cambria Math" panose="02040503050406030204" pitchFamily="18" charset="0"/>
                              <a:ea typeface="Cambria Math" panose="02040503050406030204" pitchFamily="18" charset="0"/>
                            </a:rPr>
                            <m:t>𝐸</m:t>
                          </m:r>
                        </m:e>
                        <m:sub>
                          <m:r>
                            <a:rPr lang="fr-FR" sz="2800" b="0" i="1" smtClean="0">
                              <a:latin typeface="Cambria Math" panose="02040503050406030204" pitchFamily="18" charset="0"/>
                              <a:ea typeface="Cambria Math" panose="02040503050406030204" pitchFamily="18" charset="0"/>
                            </a:rPr>
                            <m:t>𝜈</m:t>
                          </m:r>
                        </m:sub>
                      </m:sSub>
                      <m:r>
                        <a:rPr lang="fr-FR" sz="2800" b="0" i="1" smtClean="0">
                          <a:latin typeface="Cambria Math" panose="02040503050406030204" pitchFamily="18" charset="0"/>
                          <a:ea typeface="Cambria Math" panose="02040503050406030204" pitchFamily="18" charset="0"/>
                        </a:rPr>
                        <m:t>,</m:t>
                      </m:r>
                      <m:r>
                        <a:rPr lang="fr-FR" sz="2800" b="0" i="1" smtClean="0">
                          <a:latin typeface="Cambria Math" panose="02040503050406030204" pitchFamily="18" charset="0"/>
                          <a:ea typeface="Cambria Math" panose="02040503050406030204" pitchFamily="18" charset="0"/>
                        </a:rPr>
                        <m:t>𝐿</m:t>
                      </m:r>
                      <m:r>
                        <a:rPr lang="fr-FR"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57" name="ZoneTexte 56">
                <a:extLst>
                  <a:ext uri="{FF2B5EF4-FFF2-40B4-BE49-F238E27FC236}">
                    <a16:creationId xmlns:a16="http://schemas.microsoft.com/office/drawing/2014/main" id="{831B0698-D82D-2814-219C-6F90855AC8E8}"/>
                  </a:ext>
                </a:extLst>
              </p:cNvPr>
              <p:cNvSpPr txBox="1">
                <a:spLocks noRot="1" noChangeAspect="1" noMove="1" noResize="1" noEditPoints="1" noAdjustHandles="1" noChangeArrowheads="1" noChangeShapeType="1" noTextEdit="1"/>
              </p:cNvSpPr>
              <p:nvPr/>
            </p:nvSpPr>
            <p:spPr>
              <a:xfrm>
                <a:off x="1748836" y="1549743"/>
                <a:ext cx="3562898" cy="469296"/>
              </a:xfrm>
              <a:prstGeom prst="rect">
                <a:avLst/>
              </a:prstGeom>
              <a:blipFill>
                <a:blip r:embed="rId13"/>
                <a:stretch>
                  <a:fillRect l="-1408" r="-2465" b="-21951"/>
                </a:stretch>
              </a:blipFill>
              <a:ln w="38100">
                <a:solidFill>
                  <a:srgbClr val="FF0000"/>
                </a:solidFill>
              </a:ln>
            </p:spPr>
            <p:txBody>
              <a:bodyPr/>
              <a:lstStyle/>
              <a:p>
                <a:r>
                  <a:rPr lang="en-US">
                    <a:noFill/>
                  </a:rPr>
                  <a:t> </a:t>
                </a:r>
              </a:p>
            </p:txBody>
          </p:sp>
        </mc:Fallback>
      </mc:AlternateContent>
      <p:sp>
        <p:nvSpPr>
          <p:cNvPr id="61" name="ZoneTexte 60">
            <a:extLst>
              <a:ext uri="{FF2B5EF4-FFF2-40B4-BE49-F238E27FC236}">
                <a16:creationId xmlns:a16="http://schemas.microsoft.com/office/drawing/2014/main" id="{5A2045C1-2F88-DFC9-4A4B-2C7468E47A48}"/>
              </a:ext>
            </a:extLst>
          </p:cNvPr>
          <p:cNvSpPr txBox="1"/>
          <p:nvPr/>
        </p:nvSpPr>
        <p:spPr>
          <a:xfrm>
            <a:off x="237673" y="789985"/>
            <a:ext cx="4362901" cy="369332"/>
          </a:xfrm>
          <a:prstGeom prst="rect">
            <a:avLst/>
          </a:prstGeom>
          <a:noFill/>
        </p:spPr>
        <p:txBody>
          <a:bodyPr wrap="square" rtlCol="0">
            <a:spAutoFit/>
          </a:bodyPr>
          <a:lstStyle/>
          <a:p>
            <a:pPr marL="285750" indent="-285750">
              <a:buFont typeface="Wingdings" pitchFamily="2" charset="2"/>
              <a:buChar char="Ø"/>
            </a:pPr>
            <a:r>
              <a:rPr lang="en-US" dirty="0"/>
              <a:t>Probability of neutrino oscillations: </a:t>
            </a:r>
          </a:p>
        </p:txBody>
      </p:sp>
    </p:spTree>
    <p:extLst>
      <p:ext uri="{BB962C8B-B14F-4D97-AF65-F5344CB8AC3E}">
        <p14:creationId xmlns:p14="http://schemas.microsoft.com/office/powerpoint/2010/main" val="172686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Ellipse 45">
            <a:extLst>
              <a:ext uri="{FF2B5EF4-FFF2-40B4-BE49-F238E27FC236}">
                <a16:creationId xmlns:a16="http://schemas.microsoft.com/office/drawing/2014/main" id="{0D4FAA56-E75D-9C59-D091-FB6C352FF5AA}"/>
              </a:ext>
            </a:extLst>
          </p:cNvPr>
          <p:cNvSpPr/>
          <p:nvPr/>
        </p:nvSpPr>
        <p:spPr>
          <a:xfrm>
            <a:off x="4002905" y="3412328"/>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be 10">
            <a:extLst>
              <a:ext uri="{FF2B5EF4-FFF2-40B4-BE49-F238E27FC236}">
                <a16:creationId xmlns:a16="http://schemas.microsoft.com/office/drawing/2014/main" id="{FE5CF796-C222-EE21-E2F5-491DA6666185}"/>
              </a:ext>
            </a:extLst>
          </p:cNvPr>
          <p:cNvSpPr/>
          <p:nvPr/>
        </p:nvSpPr>
        <p:spPr>
          <a:xfrm>
            <a:off x="556395" y="1686666"/>
            <a:ext cx="2052196" cy="2201662"/>
          </a:xfrm>
          <a:prstGeom prst="cube">
            <a:avLst/>
          </a:prstGeom>
          <a:solidFill>
            <a:srgbClr val="00B0F0"/>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7" name="Ellipse 26">
            <a:extLst>
              <a:ext uri="{FF2B5EF4-FFF2-40B4-BE49-F238E27FC236}">
                <a16:creationId xmlns:a16="http://schemas.microsoft.com/office/drawing/2014/main" id="{B5F7CB0F-AE03-5426-6A11-49E0F218FF4B}"/>
              </a:ext>
            </a:extLst>
          </p:cNvPr>
          <p:cNvSpPr/>
          <p:nvPr/>
        </p:nvSpPr>
        <p:spPr>
          <a:xfrm>
            <a:off x="855078" y="2507702"/>
            <a:ext cx="661339" cy="611915"/>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946105D-1A21-48F9-48FA-D2EF6EFD3DB2}"/>
              </a:ext>
            </a:extLst>
          </p:cNvPr>
          <p:cNvSpPr>
            <a:spLocks noGrp="1"/>
          </p:cNvSpPr>
          <p:nvPr>
            <p:ph type="title"/>
          </p:nvPr>
        </p:nvSpPr>
        <p:spPr/>
        <p:txBody>
          <a:bodyPr>
            <a:normAutofit fontScale="90000"/>
          </a:bodyPr>
          <a:lstStyle/>
          <a:p>
            <a:r>
              <a:rPr lang="en-US" dirty="0"/>
              <a:t>Principle of </a:t>
            </a:r>
            <a:r>
              <a:rPr lang="en-US" dirty="0" err="1"/>
              <a:t>LArTPC</a:t>
            </a:r>
            <a:r>
              <a:rPr lang="en-US" dirty="0"/>
              <a:t> detection</a:t>
            </a:r>
          </a:p>
        </p:txBody>
      </p:sp>
      <p:sp>
        <p:nvSpPr>
          <p:cNvPr id="4" name="Espace réservé du numéro de diapositive 3">
            <a:extLst>
              <a:ext uri="{FF2B5EF4-FFF2-40B4-BE49-F238E27FC236}">
                <a16:creationId xmlns:a16="http://schemas.microsoft.com/office/drawing/2014/main" id="{F661BF7D-4CFE-5176-6A84-8A5A74AA83FA}"/>
              </a:ext>
            </a:extLst>
          </p:cNvPr>
          <p:cNvSpPr>
            <a:spLocks noGrp="1"/>
          </p:cNvSpPr>
          <p:nvPr>
            <p:ph type="sldNum" sz="quarter" idx="12"/>
          </p:nvPr>
        </p:nvSpPr>
        <p:spPr/>
        <p:txBody>
          <a:bodyPr/>
          <a:lstStyle/>
          <a:p>
            <a:fld id="{6A144491-5830-0144-A36F-72D39500518D}" type="slidenum">
              <a:rPr lang="en-US" smtClean="0"/>
              <a:pPr/>
              <a:t>25</a:t>
            </a:fld>
            <a:endParaRPr lang="en-US" dirty="0"/>
          </a:p>
        </p:txBody>
      </p:sp>
      <p:sp>
        <p:nvSpPr>
          <p:cNvPr id="5" name="Espace réservé du pied de page 4">
            <a:extLst>
              <a:ext uri="{FF2B5EF4-FFF2-40B4-BE49-F238E27FC236}">
                <a16:creationId xmlns:a16="http://schemas.microsoft.com/office/drawing/2014/main" id="{3B89FB80-048E-8E82-DB6A-42F7EE55B0EA}"/>
              </a:ext>
            </a:extLst>
          </p:cNvPr>
          <p:cNvSpPr>
            <a:spLocks noGrp="1"/>
          </p:cNvSpPr>
          <p:nvPr>
            <p:ph type="ftr" sz="quarter" idx="11"/>
          </p:nvPr>
        </p:nvSpPr>
        <p:spPr>
          <a:xfrm>
            <a:off x="4038600" y="6535251"/>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AG </a:t>
            </a:r>
            <a:r>
              <a:rPr lang="en-US" dirty="0" err="1"/>
              <a:t>Enigmass</a:t>
            </a:r>
            <a:r>
              <a:rPr lang="en-US" dirty="0"/>
              <a:t> 2024</a:t>
            </a: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631ED637-641C-C2F3-D32E-0793C0019482}"/>
                  </a:ext>
                </a:extLst>
              </p:cNvPr>
              <p:cNvSpPr txBox="1"/>
              <p:nvPr/>
            </p:nvSpPr>
            <p:spPr>
              <a:xfrm>
                <a:off x="3575369" y="4508946"/>
                <a:ext cx="8537070" cy="2585323"/>
              </a:xfrm>
              <a:prstGeom prst="rect">
                <a:avLst/>
              </a:prstGeom>
              <a:noFill/>
            </p:spPr>
            <p:txBody>
              <a:bodyPr wrap="square" rtlCol="0">
                <a:spAutoFit/>
              </a:bodyPr>
              <a:lstStyle/>
              <a:p>
                <a:pPr marL="914400" lvl="1" indent="-457200" algn="just">
                  <a:buFont typeface="Wingdings" pitchFamily="2" charset="2"/>
                  <a:buChar char="Ø"/>
                </a:pPr>
                <a:r>
                  <a:rPr lang="en-US" dirty="0">
                    <a:cs typeface="Arial" panose="020B0604020202020204" pitchFamily="34" charset="0"/>
                  </a:rPr>
                  <a:t>Liquid argon is </a:t>
                </a:r>
                <a:r>
                  <a:rPr lang="en-US" b="1" dirty="0">
                    <a:cs typeface="Arial" panose="020B0604020202020204" pitchFamily="34" charset="0"/>
                  </a:rPr>
                  <a:t>chemically inert and dense </a:t>
                </a:r>
                <a14:m>
                  <m:oMath xmlns:m="http://schemas.openxmlformats.org/officeDocument/2006/math">
                    <m:r>
                      <a:rPr lang="en-US" b="0" i="0"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𝜌</m:t>
                    </m:r>
                    <m:r>
                      <a:rPr lang="en-US" b="0" i="1" smtClean="0">
                        <a:latin typeface="Cambria Math" panose="02040503050406030204" pitchFamily="18" charset="0"/>
                        <a:cs typeface="Arial" panose="020B0604020202020204" pitchFamily="34" charset="0"/>
                      </a:rPr>
                      <m:t>=1.39)</m:t>
                    </m:r>
                  </m:oMath>
                </a14:m>
                <a:endParaRPr lang="en-US" dirty="0">
                  <a:cs typeface="Arial" panose="020B0604020202020204" pitchFamily="34" charset="0"/>
                </a:endParaRPr>
              </a:p>
              <a:p>
                <a:pPr marL="914400" lvl="1" indent="-457200" algn="just">
                  <a:buFont typeface="Wingdings" pitchFamily="2" charset="2"/>
                  <a:buChar char="Ø"/>
                </a:pPr>
                <a:endParaRPr lang="en-US" dirty="0">
                  <a:cs typeface="Arial" panose="020B0604020202020204" pitchFamily="34" charset="0"/>
                </a:endParaRPr>
              </a:p>
              <a:p>
                <a:pPr marL="914400" lvl="1" indent="-457200" algn="just">
                  <a:buFont typeface="Wingdings" pitchFamily="2" charset="2"/>
                  <a:buChar char="Ø"/>
                </a:pPr>
                <a:r>
                  <a:rPr lang="en-US" dirty="0">
                    <a:cs typeface="Arial" panose="020B0604020202020204" pitchFamily="34" charset="0"/>
                  </a:rPr>
                  <a:t>Charged particles </a:t>
                </a:r>
                <a:r>
                  <a:rPr lang="en-US" b="1" dirty="0">
                    <a:solidFill>
                      <a:srgbClr val="000000"/>
                    </a:solidFill>
                    <a:effectLst/>
                    <a:cs typeface="Arial" panose="020B0604020202020204" pitchFamily="34" charset="0"/>
                  </a:rPr>
                  <a:t>ionize</a:t>
                </a:r>
                <a:r>
                  <a:rPr lang="en-US" dirty="0">
                    <a:solidFill>
                      <a:srgbClr val="000000"/>
                    </a:solidFill>
                    <a:effectLst/>
                    <a:cs typeface="Arial" panose="020B0604020202020204" pitchFamily="34" charset="0"/>
                  </a:rPr>
                  <a:t> (79 %) and excite (21 %) argon atoms.</a:t>
                </a:r>
              </a:p>
              <a:p>
                <a:pPr marL="914400" lvl="1" indent="-457200" algn="just">
                  <a:buFont typeface="Wingdings" pitchFamily="2" charset="2"/>
                  <a:buChar char="Ø"/>
                </a:pPr>
                <a:endParaRPr lang="en-US" dirty="0">
                  <a:solidFill>
                    <a:srgbClr val="000000"/>
                  </a:solidFill>
                  <a:cs typeface="Arial" panose="020B0604020202020204" pitchFamily="34" charset="0"/>
                </a:endParaRPr>
              </a:p>
              <a:p>
                <a:pPr marL="914400" lvl="1" indent="-457200" algn="just">
                  <a:buFont typeface="Wingdings" pitchFamily="2" charset="2"/>
                  <a:buChar char="Ø"/>
                </a:pPr>
                <a:r>
                  <a:rPr lang="en-US" dirty="0">
                    <a:cs typeface="Arial" panose="020B0604020202020204" pitchFamily="34" charset="0"/>
                  </a:rPr>
                  <a:t>Electrons of ionization drift to the anodes thanks to an electric field</a:t>
                </a:r>
                <a:r>
                  <a:rPr lang="en-US" dirty="0">
                    <a:solidFill>
                      <a:srgbClr val="000000"/>
                    </a:solidFill>
                    <a:effectLst/>
                    <a:cs typeface="Arial" panose="020B0604020202020204" pitchFamily="34" charset="0"/>
                  </a:rPr>
                  <a:t> </a:t>
                </a:r>
              </a:p>
              <a:p>
                <a:pPr marL="914400" lvl="1" indent="-457200" algn="just">
                  <a:buFont typeface="Wingdings" pitchFamily="2" charset="2"/>
                  <a:buChar char="Ø"/>
                </a:pPr>
                <a:endParaRPr lang="en-US" dirty="0">
                  <a:solidFill>
                    <a:srgbClr val="000000"/>
                  </a:solidFill>
                  <a:cs typeface="Arial" panose="020B0604020202020204" pitchFamily="34" charset="0"/>
                </a:endParaRPr>
              </a:p>
              <a:p>
                <a:pPr marL="914400" lvl="1" indent="-457200" algn="just">
                  <a:buFont typeface="Wingdings" pitchFamily="2" charset="2"/>
                  <a:buChar char="Ø"/>
                </a:pPr>
                <a:r>
                  <a:rPr lang="en-US" dirty="0">
                    <a:cs typeface="Arial" panose="020B0604020202020204" pitchFamily="34" charset="0"/>
                  </a:rPr>
                  <a:t>Scintillation </a:t>
                </a:r>
                <a:r>
                  <a:rPr lang="en-US" dirty="0">
                    <a:solidFill>
                      <a:srgbClr val="000000"/>
                    </a:solidFill>
                    <a:effectLst/>
                    <a:cs typeface="Arial" panose="020B0604020202020204" pitchFamily="34" charset="0"/>
                  </a:rPr>
                  <a:t>light coming from argon de-excitation (</a:t>
                </a:r>
                <a14:m>
                  <m:oMath xmlns:m="http://schemas.openxmlformats.org/officeDocument/2006/math">
                    <m:r>
                      <a:rPr lang="en-US" b="0" i="1" smtClean="0">
                        <a:solidFill>
                          <a:srgbClr val="000000"/>
                        </a:solidFill>
                        <a:effectLst/>
                        <a:latin typeface="Cambria Math" panose="02040503050406030204" pitchFamily="18" charset="0"/>
                        <a:cs typeface="Arial" panose="020B0604020202020204" pitchFamily="34" charset="0"/>
                      </a:rPr>
                      <m:t>𝜆</m:t>
                    </m:r>
                    <m:r>
                      <a:rPr lang="en-US" b="0" i="1" smtClean="0">
                        <a:solidFill>
                          <a:srgbClr val="000000"/>
                        </a:solidFill>
                        <a:effectLst/>
                        <a:latin typeface="Cambria Math" panose="02040503050406030204" pitchFamily="18" charset="0"/>
                        <a:cs typeface="Arial" panose="020B0604020202020204" pitchFamily="34" charset="0"/>
                      </a:rPr>
                      <m:t>=128 </m:t>
                    </m:r>
                    <m:r>
                      <a:rPr lang="en-US" b="0" i="1" smtClean="0">
                        <a:solidFill>
                          <a:srgbClr val="000000"/>
                        </a:solidFill>
                        <a:effectLst/>
                        <a:latin typeface="Cambria Math" panose="02040503050406030204" pitchFamily="18" charset="0"/>
                        <a:cs typeface="Arial" panose="020B0604020202020204" pitchFamily="34" charset="0"/>
                      </a:rPr>
                      <m:t>𝑛𝑚</m:t>
                    </m:r>
                  </m:oMath>
                </a14:m>
                <a:r>
                  <a:rPr lang="en-US" dirty="0">
                    <a:solidFill>
                      <a:srgbClr val="000000"/>
                    </a:solidFill>
                    <a:effectLst/>
                    <a:cs typeface="Arial" panose="020B0604020202020204" pitchFamily="34" charset="0"/>
                  </a:rPr>
                  <a:t>)</a:t>
                </a:r>
              </a:p>
              <a:p>
                <a:pPr lvl="1" algn="just"/>
                <a:endParaRPr lang="en-US" dirty="0">
                  <a:cs typeface="Arial" panose="020B0604020202020204" pitchFamily="34" charset="0"/>
                </a:endParaRPr>
              </a:p>
              <a:p>
                <a:pPr marL="914400" lvl="1" indent="-457200" algn="just">
                  <a:buFont typeface="Wingdings" pitchFamily="2" charset="2"/>
                  <a:buChar char="Ø"/>
                </a:pPr>
                <a:endParaRPr lang="en-US" dirty="0">
                  <a:cs typeface="Arial" panose="020B0604020202020204" pitchFamily="34" charset="0"/>
                </a:endParaRPr>
              </a:p>
            </p:txBody>
          </p:sp>
        </mc:Choice>
        <mc:Fallback xmlns="">
          <p:sp>
            <p:nvSpPr>
              <p:cNvPr id="7" name="ZoneTexte 6">
                <a:extLst>
                  <a:ext uri="{FF2B5EF4-FFF2-40B4-BE49-F238E27FC236}">
                    <a16:creationId xmlns:a16="http://schemas.microsoft.com/office/drawing/2014/main" id="{631ED637-641C-C2F3-D32E-0793C0019482}"/>
                  </a:ext>
                </a:extLst>
              </p:cNvPr>
              <p:cNvSpPr txBox="1">
                <a:spLocks noRot="1" noChangeAspect="1" noMove="1" noResize="1" noEditPoints="1" noAdjustHandles="1" noChangeArrowheads="1" noChangeShapeType="1" noTextEdit="1"/>
              </p:cNvSpPr>
              <p:nvPr/>
            </p:nvSpPr>
            <p:spPr>
              <a:xfrm>
                <a:off x="3575369" y="4508946"/>
                <a:ext cx="8537070" cy="2585323"/>
              </a:xfrm>
              <a:prstGeom prst="rect">
                <a:avLst/>
              </a:prstGeom>
              <a:blipFill>
                <a:blip r:embed="rId2"/>
                <a:stretch>
                  <a:fillRect t="-147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9781C649-A508-A1CC-8AA1-0324C48FF824}"/>
                  </a:ext>
                </a:extLst>
              </p:cNvPr>
              <p:cNvSpPr txBox="1"/>
              <p:nvPr/>
            </p:nvSpPr>
            <p:spPr>
              <a:xfrm>
                <a:off x="1595895" y="2659827"/>
                <a:ext cx="24282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𝐴𝑟</m:t>
                      </m:r>
                    </m:oMath>
                  </m:oMathPara>
                </a14:m>
                <a:endParaRPr lang="en-US" sz="1400" dirty="0"/>
              </a:p>
            </p:txBody>
          </p:sp>
        </mc:Choice>
        <mc:Fallback xmlns="">
          <p:sp>
            <p:nvSpPr>
              <p:cNvPr id="12" name="ZoneTexte 11">
                <a:extLst>
                  <a:ext uri="{FF2B5EF4-FFF2-40B4-BE49-F238E27FC236}">
                    <a16:creationId xmlns:a16="http://schemas.microsoft.com/office/drawing/2014/main" id="{9781C649-A508-A1CC-8AA1-0324C48FF824}"/>
                  </a:ext>
                </a:extLst>
              </p:cNvPr>
              <p:cNvSpPr txBox="1">
                <a:spLocks noRot="1" noChangeAspect="1" noMove="1" noResize="1" noEditPoints="1" noAdjustHandles="1" noChangeArrowheads="1" noChangeShapeType="1" noTextEdit="1"/>
              </p:cNvSpPr>
              <p:nvPr/>
            </p:nvSpPr>
            <p:spPr>
              <a:xfrm>
                <a:off x="1595895" y="2659827"/>
                <a:ext cx="242823" cy="215444"/>
              </a:xfrm>
              <a:prstGeom prst="rect">
                <a:avLst/>
              </a:prstGeom>
              <a:blipFill>
                <a:blip r:embed="rId3"/>
                <a:stretch>
                  <a:fillRect l="-15000" r="-15000" b="-11111"/>
                </a:stretch>
              </a:blipFill>
            </p:spPr>
            <p:txBody>
              <a:bodyPr/>
              <a:lstStyle/>
              <a:p>
                <a:r>
                  <a:rPr lang="fr-FR">
                    <a:noFill/>
                  </a:rPr>
                  <a:t> </a:t>
                </a:r>
              </a:p>
            </p:txBody>
          </p:sp>
        </mc:Fallback>
      </mc:AlternateContent>
      <p:sp>
        <p:nvSpPr>
          <p:cNvPr id="26" name="Forme libre 25">
            <a:extLst>
              <a:ext uri="{FF2B5EF4-FFF2-40B4-BE49-F238E27FC236}">
                <a16:creationId xmlns:a16="http://schemas.microsoft.com/office/drawing/2014/main" id="{E87B1410-A529-9B68-22A3-E2820068CF91}"/>
              </a:ext>
            </a:extLst>
          </p:cNvPr>
          <p:cNvSpPr/>
          <p:nvPr/>
        </p:nvSpPr>
        <p:spPr>
          <a:xfrm>
            <a:off x="343695" y="1173784"/>
            <a:ext cx="2879524" cy="3469468"/>
          </a:xfrm>
          <a:custGeom>
            <a:avLst/>
            <a:gdLst>
              <a:gd name="connsiteX0" fmla="*/ 0 w 2876366"/>
              <a:gd name="connsiteY0" fmla="*/ 0 h 2974020"/>
              <a:gd name="connsiteX1" fmla="*/ 701336 w 2876366"/>
              <a:gd name="connsiteY1" fmla="*/ 1225119 h 2974020"/>
              <a:gd name="connsiteX2" fmla="*/ 1890944 w 2876366"/>
              <a:gd name="connsiteY2" fmla="*/ 2343705 h 2974020"/>
              <a:gd name="connsiteX3" fmla="*/ 2876366 w 2876366"/>
              <a:gd name="connsiteY3" fmla="*/ 2974020 h 2974020"/>
            </a:gdLst>
            <a:ahLst/>
            <a:cxnLst>
              <a:cxn ang="0">
                <a:pos x="connsiteX0" y="connsiteY0"/>
              </a:cxn>
              <a:cxn ang="0">
                <a:pos x="connsiteX1" y="connsiteY1"/>
              </a:cxn>
              <a:cxn ang="0">
                <a:pos x="connsiteX2" y="connsiteY2"/>
              </a:cxn>
              <a:cxn ang="0">
                <a:pos x="connsiteX3" y="connsiteY3"/>
              </a:cxn>
            </a:cxnLst>
            <a:rect l="l" t="t" r="r" b="b"/>
            <a:pathLst>
              <a:path w="2876366" h="2974020">
                <a:moveTo>
                  <a:pt x="0" y="0"/>
                </a:moveTo>
                <a:cubicBezTo>
                  <a:pt x="193089" y="417251"/>
                  <a:pt x="386179" y="834502"/>
                  <a:pt x="701336" y="1225119"/>
                </a:cubicBezTo>
                <a:cubicBezTo>
                  <a:pt x="1016493" y="1615737"/>
                  <a:pt x="1528439" y="2052222"/>
                  <a:pt x="1890944" y="2343705"/>
                </a:cubicBezTo>
                <a:cubicBezTo>
                  <a:pt x="2253449" y="2635188"/>
                  <a:pt x="2564907" y="2804604"/>
                  <a:pt x="2876366" y="297402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cxnSp>
        <p:nvCxnSpPr>
          <p:cNvPr id="29" name="Connecteur en arc 28">
            <a:extLst>
              <a:ext uri="{FF2B5EF4-FFF2-40B4-BE49-F238E27FC236}">
                <a16:creationId xmlns:a16="http://schemas.microsoft.com/office/drawing/2014/main" id="{C8D92A4E-9221-8CDA-145A-40DA6CDBF2C7}"/>
              </a:ext>
            </a:extLst>
          </p:cNvPr>
          <p:cNvCxnSpPr>
            <a:cxnSpLocks/>
            <a:stCxn id="27" idx="0"/>
            <a:endCxn id="37" idx="2"/>
          </p:cNvCxnSpPr>
          <p:nvPr/>
        </p:nvCxnSpPr>
        <p:spPr>
          <a:xfrm rot="5400000" flipH="1" flipV="1">
            <a:off x="2234831" y="739629"/>
            <a:ext cx="718991" cy="2817157"/>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en arc 33">
            <a:extLst>
              <a:ext uri="{FF2B5EF4-FFF2-40B4-BE49-F238E27FC236}">
                <a16:creationId xmlns:a16="http://schemas.microsoft.com/office/drawing/2014/main" id="{C7A5F575-4F29-74EA-3E7D-4335E441C042}"/>
              </a:ext>
            </a:extLst>
          </p:cNvPr>
          <p:cNvCxnSpPr>
            <a:cxnSpLocks/>
            <a:stCxn id="27" idx="4"/>
            <a:endCxn id="46" idx="2"/>
          </p:cNvCxnSpPr>
          <p:nvPr/>
        </p:nvCxnSpPr>
        <p:spPr>
          <a:xfrm rot="16200000" flipH="1">
            <a:off x="2294992" y="2010372"/>
            <a:ext cx="598669" cy="2817157"/>
          </a:xfrm>
          <a:prstGeom prst="curvedConnector2">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0CF8F43A-D35B-4711-5881-F890A0C5CEF4}"/>
                  </a:ext>
                </a:extLst>
              </p:cNvPr>
              <p:cNvSpPr txBox="1"/>
              <p:nvPr/>
            </p:nvSpPr>
            <p:spPr>
              <a:xfrm rot="21144907">
                <a:off x="3037413" y="1850220"/>
                <a:ext cx="782265" cy="184666"/>
              </a:xfrm>
              <a:prstGeom prst="rect">
                <a:avLst/>
              </a:prstGeom>
              <a:noFill/>
            </p:spPr>
            <p:txBody>
              <a:bodyPr wrap="none" lIns="0" tIns="0" rIns="0" bIns="0" rtlCol="0">
                <a:spAutoFit/>
              </a:bodyPr>
              <a:lstStyle/>
              <a:p>
                <a14:m>
                  <m:oMath xmlns:m="http://schemas.openxmlformats.org/officeDocument/2006/math">
                    <m:r>
                      <a:rPr lang="en-US" sz="1200" b="0" i="1" smtClean="0">
                        <a:latin typeface="Cambria Math" panose="02040503050406030204" pitchFamily="18" charset="0"/>
                      </a:rPr>
                      <m:t>79 %</m:t>
                    </m:r>
                  </m:oMath>
                </a14:m>
                <a:r>
                  <a:rPr lang="en-US" sz="1200" dirty="0">
                    <a:latin typeface="Arial" panose="020B0604020202020204" pitchFamily="34" charset="0"/>
                    <a:cs typeface="Arial" panose="020B0604020202020204" pitchFamily="34" charset="0"/>
                  </a:rPr>
                  <a:t> ionize</a:t>
                </a:r>
              </a:p>
            </p:txBody>
          </p:sp>
        </mc:Choice>
        <mc:Fallback xmlns="">
          <p:sp>
            <p:nvSpPr>
              <p:cNvPr id="35" name="ZoneTexte 34">
                <a:extLst>
                  <a:ext uri="{FF2B5EF4-FFF2-40B4-BE49-F238E27FC236}">
                    <a16:creationId xmlns:a16="http://schemas.microsoft.com/office/drawing/2014/main" id="{0CF8F43A-D35B-4711-5881-F890A0C5CEF4}"/>
                  </a:ext>
                </a:extLst>
              </p:cNvPr>
              <p:cNvSpPr txBox="1">
                <a:spLocks noRot="1" noChangeAspect="1" noMove="1" noResize="1" noEditPoints="1" noAdjustHandles="1" noChangeArrowheads="1" noChangeShapeType="1" noTextEdit="1"/>
              </p:cNvSpPr>
              <p:nvPr/>
            </p:nvSpPr>
            <p:spPr>
              <a:xfrm rot="21144907">
                <a:off x="3037413" y="1850220"/>
                <a:ext cx="782265" cy="184666"/>
              </a:xfrm>
              <a:prstGeom prst="rect">
                <a:avLst/>
              </a:prstGeom>
              <a:blipFill>
                <a:blip r:embed="rId4"/>
                <a:stretch>
                  <a:fillRect l="-6250" t="-16667" r="-12500" b="-20833"/>
                </a:stretch>
              </a:blipFill>
            </p:spPr>
            <p:txBody>
              <a:bodyPr/>
              <a:lstStyle/>
              <a:p>
                <a:r>
                  <a:rPr lang="fr-FR">
                    <a:noFill/>
                  </a:rPr>
                  <a:t> </a:t>
                </a:r>
              </a:p>
            </p:txBody>
          </p:sp>
        </mc:Fallback>
      </mc:AlternateContent>
      <p:sp>
        <p:nvSpPr>
          <p:cNvPr id="37" name="Ellipse 36">
            <a:extLst>
              <a:ext uri="{FF2B5EF4-FFF2-40B4-BE49-F238E27FC236}">
                <a16:creationId xmlns:a16="http://schemas.microsoft.com/office/drawing/2014/main" id="{15314534-371C-1622-6617-768BEF1A1DBD}"/>
              </a:ext>
            </a:extLst>
          </p:cNvPr>
          <p:cNvSpPr/>
          <p:nvPr/>
        </p:nvSpPr>
        <p:spPr>
          <a:xfrm>
            <a:off x="4002905" y="1482753"/>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6D3F7CD5-6AE0-3804-6763-827191300A49}"/>
                  </a:ext>
                </a:extLst>
              </p:cNvPr>
              <p:cNvSpPr txBox="1"/>
              <p:nvPr/>
            </p:nvSpPr>
            <p:spPr>
              <a:xfrm>
                <a:off x="4131334" y="1639526"/>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39" name="ZoneTexte 38">
                <a:extLst>
                  <a:ext uri="{FF2B5EF4-FFF2-40B4-BE49-F238E27FC236}">
                    <a16:creationId xmlns:a16="http://schemas.microsoft.com/office/drawing/2014/main" id="{6D3F7CD5-6AE0-3804-6763-827191300A49}"/>
                  </a:ext>
                </a:extLst>
              </p:cNvPr>
              <p:cNvSpPr txBox="1">
                <a:spLocks noRot="1" noChangeAspect="1" noMove="1" noResize="1" noEditPoints="1" noAdjustHandles="1" noChangeArrowheads="1" noChangeShapeType="1" noTextEdit="1"/>
              </p:cNvSpPr>
              <p:nvPr/>
            </p:nvSpPr>
            <p:spPr>
              <a:xfrm>
                <a:off x="4131334" y="1639526"/>
                <a:ext cx="452746" cy="307777"/>
              </a:xfrm>
              <a:prstGeom prst="rect">
                <a:avLst/>
              </a:prstGeom>
              <a:blipFill>
                <a:blip r:embed="rId5"/>
                <a:stretch>
                  <a:fillRect l="-16667" r="-8333" b="-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7B59E7AF-5224-3AD5-35B5-8E130DB9C2E5}"/>
                  </a:ext>
                </a:extLst>
              </p:cNvPr>
              <p:cNvSpPr txBox="1"/>
              <p:nvPr/>
            </p:nvSpPr>
            <p:spPr>
              <a:xfrm>
                <a:off x="4131334" y="3565919"/>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40" name="ZoneTexte 39">
                <a:extLst>
                  <a:ext uri="{FF2B5EF4-FFF2-40B4-BE49-F238E27FC236}">
                    <a16:creationId xmlns:a16="http://schemas.microsoft.com/office/drawing/2014/main" id="{7B59E7AF-5224-3AD5-35B5-8E130DB9C2E5}"/>
                  </a:ext>
                </a:extLst>
              </p:cNvPr>
              <p:cNvSpPr txBox="1">
                <a:spLocks noRot="1" noChangeAspect="1" noMove="1" noResize="1" noEditPoints="1" noAdjustHandles="1" noChangeArrowheads="1" noChangeShapeType="1" noTextEdit="1"/>
              </p:cNvSpPr>
              <p:nvPr/>
            </p:nvSpPr>
            <p:spPr>
              <a:xfrm>
                <a:off x="4131334" y="3565919"/>
                <a:ext cx="452746" cy="307777"/>
              </a:xfrm>
              <a:prstGeom prst="rect">
                <a:avLst/>
              </a:prstGeom>
              <a:blipFill>
                <a:blip r:embed="rId6"/>
                <a:stretch>
                  <a:fillRect l="-13889" r="-2778" b="-12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41" name="ZoneTexte 40">
                <a:extLst>
                  <a:ext uri="{FF2B5EF4-FFF2-40B4-BE49-F238E27FC236}">
                    <a16:creationId xmlns:a16="http://schemas.microsoft.com/office/drawing/2014/main" id="{DA558769-6512-0D60-2A0C-C1A1BAF99307}"/>
                  </a:ext>
                </a:extLst>
              </p:cNvPr>
              <p:cNvSpPr txBox="1"/>
              <p:nvPr/>
            </p:nvSpPr>
            <p:spPr>
              <a:xfrm rot="351428">
                <a:off x="3044582" y="3473586"/>
                <a:ext cx="783869" cy="184666"/>
              </a:xfrm>
              <a:prstGeom prst="rect">
                <a:avLst/>
              </a:prstGeom>
              <a:noFill/>
            </p:spPr>
            <p:txBody>
              <a:bodyPr wrap="none" lIns="0" tIns="0" rIns="0" bIns="0" rtlCol="0">
                <a:spAutoFit/>
              </a:bodyPr>
              <a:lstStyle/>
              <a:p>
                <a14:m>
                  <m:oMath xmlns:m="http://schemas.openxmlformats.org/officeDocument/2006/math">
                    <m:r>
                      <a:rPr lang="en-US" sz="1200" i="1" smtClean="0">
                        <a:latin typeface="Cambria Math" panose="02040503050406030204" pitchFamily="18" charset="0"/>
                      </a:rPr>
                      <m:t>2</m:t>
                    </m:r>
                    <m:r>
                      <a:rPr lang="en-US" sz="1200" b="0" i="1" smtClean="0">
                        <a:latin typeface="Cambria Math" panose="02040503050406030204" pitchFamily="18" charset="0"/>
                      </a:rPr>
                      <m:t>1 %</m:t>
                    </m:r>
                  </m:oMath>
                </a14:m>
                <a:r>
                  <a:rPr lang="en-US" sz="1200" dirty="0">
                    <a:latin typeface="Arial" panose="020B0604020202020204" pitchFamily="34" charset="0"/>
                    <a:cs typeface="Arial" panose="020B0604020202020204" pitchFamily="34" charset="0"/>
                  </a:rPr>
                  <a:t> excite</a:t>
                </a:r>
              </a:p>
            </p:txBody>
          </p:sp>
        </mc:Choice>
        <mc:Fallback xmlns="">
          <p:sp>
            <p:nvSpPr>
              <p:cNvPr id="41" name="ZoneTexte 40">
                <a:extLst>
                  <a:ext uri="{FF2B5EF4-FFF2-40B4-BE49-F238E27FC236}">
                    <a16:creationId xmlns:a16="http://schemas.microsoft.com/office/drawing/2014/main" id="{DA558769-6512-0D60-2A0C-C1A1BAF99307}"/>
                  </a:ext>
                </a:extLst>
              </p:cNvPr>
              <p:cNvSpPr txBox="1">
                <a:spLocks noRot="1" noChangeAspect="1" noMove="1" noResize="1" noEditPoints="1" noAdjustHandles="1" noChangeArrowheads="1" noChangeShapeType="1" noTextEdit="1"/>
              </p:cNvSpPr>
              <p:nvPr/>
            </p:nvSpPr>
            <p:spPr>
              <a:xfrm rot="351428">
                <a:off x="3044582" y="3473586"/>
                <a:ext cx="783869" cy="184666"/>
              </a:xfrm>
              <a:prstGeom prst="rect">
                <a:avLst/>
              </a:prstGeom>
              <a:blipFill>
                <a:blip r:embed="rId7"/>
                <a:stretch>
                  <a:fillRect l="-7813" t="-9091" r="-10938" b="-36364"/>
                </a:stretch>
              </a:blipFill>
            </p:spPr>
            <p:txBody>
              <a:bodyPr/>
              <a:lstStyle/>
              <a:p>
                <a:r>
                  <a:rPr lang="fr-FR">
                    <a:noFill/>
                  </a:rPr>
                  <a:t> </a:t>
                </a:r>
              </a:p>
            </p:txBody>
          </p:sp>
        </mc:Fallback>
      </mc:AlternateContent>
      <p:sp>
        <p:nvSpPr>
          <p:cNvPr id="42" name="Ellipse 41">
            <a:extLst>
              <a:ext uri="{FF2B5EF4-FFF2-40B4-BE49-F238E27FC236}">
                <a16:creationId xmlns:a16="http://schemas.microsoft.com/office/drawing/2014/main" id="{0AEC9020-A0CF-D335-8DD9-7766168F20FB}"/>
              </a:ext>
            </a:extLst>
          </p:cNvPr>
          <p:cNvSpPr/>
          <p:nvPr/>
        </p:nvSpPr>
        <p:spPr>
          <a:xfrm>
            <a:off x="4678257" y="1696280"/>
            <a:ext cx="181708" cy="16998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ZoneTexte 44">
            <a:extLst>
              <a:ext uri="{FF2B5EF4-FFF2-40B4-BE49-F238E27FC236}">
                <a16:creationId xmlns:a16="http://schemas.microsoft.com/office/drawing/2014/main" id="{C160BC62-6B37-A8DF-CA69-67EE7F84EA9E}"/>
              </a:ext>
            </a:extLst>
          </p:cNvPr>
          <p:cNvSpPr txBox="1"/>
          <p:nvPr/>
        </p:nvSpPr>
        <p:spPr>
          <a:xfrm>
            <a:off x="-56696" y="785794"/>
            <a:ext cx="177604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Charge particle</a:t>
            </a:r>
          </a:p>
        </p:txBody>
      </p:sp>
      <mc:AlternateContent xmlns:mc="http://schemas.openxmlformats.org/markup-compatibility/2006" xmlns:a14="http://schemas.microsoft.com/office/drawing/2010/main">
        <mc:Choice Requires="a14">
          <p:sp>
            <p:nvSpPr>
              <p:cNvPr id="48" name="ZoneTexte 47">
                <a:extLst>
                  <a:ext uri="{FF2B5EF4-FFF2-40B4-BE49-F238E27FC236}">
                    <a16:creationId xmlns:a16="http://schemas.microsoft.com/office/drawing/2014/main" id="{DCAC159F-40D3-C63A-C5FD-50C4D83DF2C9}"/>
                  </a:ext>
                </a:extLst>
              </p:cNvPr>
              <p:cNvSpPr txBox="1"/>
              <p:nvPr/>
            </p:nvSpPr>
            <p:spPr>
              <a:xfrm>
                <a:off x="4608177" y="1650447"/>
                <a:ext cx="275492"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sup>
                      </m:sSup>
                    </m:oMath>
                  </m:oMathPara>
                </a14:m>
                <a:endParaRPr lang="en-US" sz="1200" dirty="0"/>
              </a:p>
            </p:txBody>
          </p:sp>
        </mc:Choice>
        <mc:Fallback xmlns="">
          <p:sp>
            <p:nvSpPr>
              <p:cNvPr id="48" name="ZoneTexte 47">
                <a:extLst>
                  <a:ext uri="{FF2B5EF4-FFF2-40B4-BE49-F238E27FC236}">
                    <a16:creationId xmlns:a16="http://schemas.microsoft.com/office/drawing/2014/main" id="{DCAC159F-40D3-C63A-C5FD-50C4D83DF2C9}"/>
                  </a:ext>
                </a:extLst>
              </p:cNvPr>
              <p:cNvSpPr txBox="1">
                <a:spLocks noRot="1" noChangeAspect="1" noMove="1" noResize="1" noEditPoints="1" noAdjustHandles="1" noChangeArrowheads="1" noChangeShapeType="1" noTextEdit="1"/>
              </p:cNvSpPr>
              <p:nvPr/>
            </p:nvSpPr>
            <p:spPr>
              <a:xfrm>
                <a:off x="4608177" y="1650447"/>
                <a:ext cx="275492" cy="261610"/>
              </a:xfrm>
              <a:prstGeom prst="rect">
                <a:avLst/>
              </a:prstGeom>
              <a:blipFill>
                <a:blip r:embed="rId8"/>
                <a:stretch>
                  <a:fillRect/>
                </a:stretch>
              </a:blipFill>
            </p:spPr>
            <p:txBody>
              <a:bodyPr/>
              <a:lstStyle/>
              <a:p>
                <a:r>
                  <a:rPr lang="fr-FR">
                    <a:noFill/>
                  </a:rPr>
                  <a:t> </a:t>
                </a:r>
              </a:p>
            </p:txBody>
          </p:sp>
        </mc:Fallback>
      </mc:AlternateContent>
      <p:cxnSp>
        <p:nvCxnSpPr>
          <p:cNvPr id="50" name="Connecteur droit avec flèche 49">
            <a:extLst>
              <a:ext uri="{FF2B5EF4-FFF2-40B4-BE49-F238E27FC236}">
                <a16:creationId xmlns:a16="http://schemas.microsoft.com/office/drawing/2014/main" id="{10D6C1C5-9434-84CD-DC47-C275075F9414}"/>
              </a:ext>
            </a:extLst>
          </p:cNvPr>
          <p:cNvCxnSpPr>
            <a:cxnSpLocks/>
          </p:cNvCxnSpPr>
          <p:nvPr/>
        </p:nvCxnSpPr>
        <p:spPr>
          <a:xfrm>
            <a:off x="4877298" y="1780821"/>
            <a:ext cx="527338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1" name="Ellipse 50">
            <a:extLst>
              <a:ext uri="{FF2B5EF4-FFF2-40B4-BE49-F238E27FC236}">
                <a16:creationId xmlns:a16="http://schemas.microsoft.com/office/drawing/2014/main" id="{0AA6AC79-56F4-D3FB-5456-99771416D39B}"/>
              </a:ext>
            </a:extLst>
          </p:cNvPr>
          <p:cNvSpPr/>
          <p:nvPr/>
        </p:nvSpPr>
        <p:spPr>
          <a:xfrm>
            <a:off x="5640990" y="2439586"/>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2" name="ZoneTexte 51">
                <a:extLst>
                  <a:ext uri="{FF2B5EF4-FFF2-40B4-BE49-F238E27FC236}">
                    <a16:creationId xmlns:a16="http://schemas.microsoft.com/office/drawing/2014/main" id="{DE9CDC29-9989-6773-C20F-E3AB0832A559}"/>
                  </a:ext>
                </a:extLst>
              </p:cNvPr>
              <p:cNvSpPr txBox="1"/>
              <p:nvPr/>
            </p:nvSpPr>
            <p:spPr>
              <a:xfrm>
                <a:off x="5769419" y="2596359"/>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52" name="ZoneTexte 51">
                <a:extLst>
                  <a:ext uri="{FF2B5EF4-FFF2-40B4-BE49-F238E27FC236}">
                    <a16:creationId xmlns:a16="http://schemas.microsoft.com/office/drawing/2014/main" id="{DE9CDC29-9989-6773-C20F-E3AB0832A559}"/>
                  </a:ext>
                </a:extLst>
              </p:cNvPr>
              <p:cNvSpPr txBox="1">
                <a:spLocks noRot="1" noChangeAspect="1" noMove="1" noResize="1" noEditPoints="1" noAdjustHandles="1" noChangeArrowheads="1" noChangeShapeType="1" noTextEdit="1"/>
              </p:cNvSpPr>
              <p:nvPr/>
            </p:nvSpPr>
            <p:spPr>
              <a:xfrm>
                <a:off x="5769419" y="2596359"/>
                <a:ext cx="452746" cy="307777"/>
              </a:xfrm>
              <a:prstGeom prst="rect">
                <a:avLst/>
              </a:prstGeom>
              <a:blipFill>
                <a:blip r:embed="rId9"/>
                <a:stretch>
                  <a:fillRect l="-18919" r="-5405" b="-12000"/>
                </a:stretch>
              </a:blipFill>
            </p:spPr>
            <p:txBody>
              <a:bodyPr/>
              <a:lstStyle/>
              <a:p>
                <a:r>
                  <a:rPr lang="fr-FR">
                    <a:noFill/>
                  </a:rPr>
                  <a:t> </a:t>
                </a:r>
              </a:p>
            </p:txBody>
          </p:sp>
        </mc:Fallback>
      </mc:AlternateContent>
      <p:sp>
        <p:nvSpPr>
          <p:cNvPr id="53" name="Ellipse 52">
            <a:extLst>
              <a:ext uri="{FF2B5EF4-FFF2-40B4-BE49-F238E27FC236}">
                <a16:creationId xmlns:a16="http://schemas.microsoft.com/office/drawing/2014/main" id="{C46B38B8-7993-52DD-7138-725F6BA583BF}"/>
              </a:ext>
            </a:extLst>
          </p:cNvPr>
          <p:cNvSpPr/>
          <p:nvPr/>
        </p:nvSpPr>
        <p:spPr>
          <a:xfrm>
            <a:off x="6238440" y="2875271"/>
            <a:ext cx="181708" cy="16998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4" name="ZoneTexte 53">
                <a:extLst>
                  <a:ext uri="{FF2B5EF4-FFF2-40B4-BE49-F238E27FC236}">
                    <a16:creationId xmlns:a16="http://schemas.microsoft.com/office/drawing/2014/main" id="{EB6B6D1A-5971-A894-63D8-95FAAE8291B9}"/>
                  </a:ext>
                </a:extLst>
              </p:cNvPr>
              <p:cNvSpPr txBox="1"/>
              <p:nvPr/>
            </p:nvSpPr>
            <p:spPr>
              <a:xfrm>
                <a:off x="6170858" y="2841220"/>
                <a:ext cx="275492" cy="2616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100" b="0" i="1" smtClean="0">
                              <a:latin typeface="Cambria Math" panose="02040503050406030204" pitchFamily="18" charset="0"/>
                            </a:rPr>
                          </m:ctrlPr>
                        </m:sSupPr>
                        <m:e>
                          <m:r>
                            <a:rPr lang="en-US" sz="1100" b="0" i="1" smtClean="0">
                              <a:latin typeface="Cambria Math" panose="02040503050406030204" pitchFamily="18" charset="0"/>
                            </a:rPr>
                            <m:t>𝑒</m:t>
                          </m:r>
                        </m:e>
                        <m:sup>
                          <m:r>
                            <a:rPr lang="en-US" sz="1100" b="0" i="1" smtClean="0">
                              <a:latin typeface="Cambria Math" panose="02040503050406030204" pitchFamily="18" charset="0"/>
                            </a:rPr>
                            <m:t>−</m:t>
                          </m:r>
                        </m:sup>
                      </m:sSup>
                    </m:oMath>
                  </m:oMathPara>
                </a14:m>
                <a:endParaRPr lang="en-US" sz="1200" dirty="0"/>
              </a:p>
            </p:txBody>
          </p:sp>
        </mc:Choice>
        <mc:Fallback xmlns="">
          <p:sp>
            <p:nvSpPr>
              <p:cNvPr id="54" name="ZoneTexte 53">
                <a:extLst>
                  <a:ext uri="{FF2B5EF4-FFF2-40B4-BE49-F238E27FC236}">
                    <a16:creationId xmlns:a16="http://schemas.microsoft.com/office/drawing/2014/main" id="{EB6B6D1A-5971-A894-63D8-95FAAE8291B9}"/>
                  </a:ext>
                </a:extLst>
              </p:cNvPr>
              <p:cNvSpPr txBox="1">
                <a:spLocks noRot="1" noChangeAspect="1" noMove="1" noResize="1" noEditPoints="1" noAdjustHandles="1" noChangeArrowheads="1" noChangeShapeType="1" noTextEdit="1"/>
              </p:cNvSpPr>
              <p:nvPr/>
            </p:nvSpPr>
            <p:spPr>
              <a:xfrm>
                <a:off x="6170858" y="2841220"/>
                <a:ext cx="275492" cy="261610"/>
              </a:xfrm>
              <a:prstGeom prst="rect">
                <a:avLst/>
              </a:prstGeom>
              <a:blipFill>
                <a:blip r:embed="rId10"/>
                <a:stretch>
                  <a:fillRect/>
                </a:stretch>
              </a:blipFill>
            </p:spPr>
            <p:txBody>
              <a:bodyPr/>
              <a:lstStyle/>
              <a:p>
                <a:r>
                  <a:rPr lang="fr-FR">
                    <a:noFill/>
                  </a:rPr>
                  <a:t> </a:t>
                </a:r>
              </a:p>
            </p:txBody>
          </p:sp>
        </mc:Fallback>
      </mc:AlternateContent>
      <p:sp>
        <p:nvSpPr>
          <p:cNvPr id="55" name="Ellipse 54">
            <a:extLst>
              <a:ext uri="{FF2B5EF4-FFF2-40B4-BE49-F238E27FC236}">
                <a16:creationId xmlns:a16="http://schemas.microsoft.com/office/drawing/2014/main" id="{A27B1D7D-6BAA-006F-FEE4-8E466641C561}"/>
              </a:ext>
            </a:extLst>
          </p:cNvPr>
          <p:cNvSpPr/>
          <p:nvPr/>
        </p:nvSpPr>
        <p:spPr>
          <a:xfrm>
            <a:off x="6305011" y="2374398"/>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6" name="ZoneTexte 55">
                <a:extLst>
                  <a:ext uri="{FF2B5EF4-FFF2-40B4-BE49-F238E27FC236}">
                    <a16:creationId xmlns:a16="http://schemas.microsoft.com/office/drawing/2014/main" id="{D9457637-CC41-EC94-AB1C-55BECA2D13E5}"/>
                  </a:ext>
                </a:extLst>
              </p:cNvPr>
              <p:cNvSpPr txBox="1"/>
              <p:nvPr/>
            </p:nvSpPr>
            <p:spPr>
              <a:xfrm>
                <a:off x="6433440" y="2527989"/>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56" name="ZoneTexte 55">
                <a:extLst>
                  <a:ext uri="{FF2B5EF4-FFF2-40B4-BE49-F238E27FC236}">
                    <a16:creationId xmlns:a16="http://schemas.microsoft.com/office/drawing/2014/main" id="{D9457637-CC41-EC94-AB1C-55BECA2D13E5}"/>
                  </a:ext>
                </a:extLst>
              </p:cNvPr>
              <p:cNvSpPr txBox="1">
                <a:spLocks noRot="1" noChangeAspect="1" noMove="1" noResize="1" noEditPoints="1" noAdjustHandles="1" noChangeArrowheads="1" noChangeShapeType="1" noTextEdit="1"/>
              </p:cNvSpPr>
              <p:nvPr/>
            </p:nvSpPr>
            <p:spPr>
              <a:xfrm>
                <a:off x="6433440" y="2527989"/>
                <a:ext cx="452746" cy="307777"/>
              </a:xfrm>
              <a:prstGeom prst="rect">
                <a:avLst/>
              </a:prstGeom>
              <a:blipFill>
                <a:blip r:embed="rId11"/>
                <a:stretch>
                  <a:fillRect l="-10811" b="-8000"/>
                </a:stretch>
              </a:blipFill>
            </p:spPr>
            <p:txBody>
              <a:bodyPr/>
              <a:lstStyle/>
              <a:p>
                <a:r>
                  <a:rPr lang="fr-FR">
                    <a:noFill/>
                  </a:rPr>
                  <a:t> </a:t>
                </a:r>
              </a:p>
            </p:txBody>
          </p:sp>
        </mc:Fallback>
      </mc:AlternateContent>
      <p:cxnSp>
        <p:nvCxnSpPr>
          <p:cNvPr id="57" name="Connecteur en arc 56">
            <a:extLst>
              <a:ext uri="{FF2B5EF4-FFF2-40B4-BE49-F238E27FC236}">
                <a16:creationId xmlns:a16="http://schemas.microsoft.com/office/drawing/2014/main" id="{17810265-3596-0575-F528-86C3DD9EDD48}"/>
              </a:ext>
            </a:extLst>
          </p:cNvPr>
          <p:cNvCxnSpPr>
            <a:cxnSpLocks/>
            <a:stCxn id="48" idx="2"/>
            <a:endCxn id="51" idx="2"/>
          </p:cNvCxnSpPr>
          <p:nvPr/>
        </p:nvCxnSpPr>
        <p:spPr>
          <a:xfrm rot="16200000" flipH="1">
            <a:off x="4776713" y="1881266"/>
            <a:ext cx="833487" cy="895067"/>
          </a:xfrm>
          <a:prstGeom prst="curvedConnector2">
            <a:avLst/>
          </a:prstGeom>
          <a:ln w="12700">
            <a:tailEnd type="triangle"/>
          </a:ln>
        </p:spPr>
        <p:style>
          <a:lnRef idx="1">
            <a:schemeClr val="dk1"/>
          </a:lnRef>
          <a:fillRef idx="0">
            <a:schemeClr val="dk1"/>
          </a:fillRef>
          <a:effectRef idx="0">
            <a:schemeClr val="dk1"/>
          </a:effectRef>
          <a:fontRef idx="minor">
            <a:schemeClr val="tx1"/>
          </a:fontRef>
        </p:style>
      </p:cxnSp>
      <p:sp>
        <p:nvSpPr>
          <p:cNvPr id="66" name="ZoneTexte 65">
            <a:extLst>
              <a:ext uri="{FF2B5EF4-FFF2-40B4-BE49-F238E27FC236}">
                <a16:creationId xmlns:a16="http://schemas.microsoft.com/office/drawing/2014/main" id="{3575CEF6-8D37-409D-E9C5-6838F288A6CB}"/>
              </a:ext>
            </a:extLst>
          </p:cNvPr>
          <p:cNvSpPr txBox="1"/>
          <p:nvPr/>
        </p:nvSpPr>
        <p:spPr>
          <a:xfrm rot="2411775">
            <a:off x="4455263" y="2435247"/>
            <a:ext cx="1021113" cy="184666"/>
          </a:xfrm>
          <a:prstGeom prst="rect">
            <a:avLst/>
          </a:prstGeom>
          <a:noFill/>
        </p:spPr>
        <p:txBody>
          <a:bodyPr wrap="none" lIns="0" tIns="0" rIns="0" bIns="0" rtlCol="0">
            <a:spAutoFit/>
          </a:bodyPr>
          <a:lstStyle/>
          <a:p>
            <a:r>
              <a:rPr lang="en-US" sz="1200" dirty="0">
                <a:latin typeface="Arial" panose="020B0604020202020204" pitchFamily="34" charset="0"/>
                <a:cs typeface="Arial" panose="020B0604020202020204" pitchFamily="34" charset="0"/>
              </a:rPr>
              <a:t>Recombination</a:t>
            </a:r>
          </a:p>
        </p:txBody>
      </p:sp>
      <p:sp>
        <p:nvSpPr>
          <p:cNvPr id="67" name="Ellipse 66">
            <a:extLst>
              <a:ext uri="{FF2B5EF4-FFF2-40B4-BE49-F238E27FC236}">
                <a16:creationId xmlns:a16="http://schemas.microsoft.com/office/drawing/2014/main" id="{8A5C972D-7278-76D2-BA41-1F56536A1E6D}"/>
              </a:ext>
            </a:extLst>
          </p:cNvPr>
          <p:cNvSpPr/>
          <p:nvPr/>
        </p:nvSpPr>
        <p:spPr>
          <a:xfrm>
            <a:off x="8248385" y="2580075"/>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8" name="ZoneTexte 67">
                <a:extLst>
                  <a:ext uri="{FF2B5EF4-FFF2-40B4-BE49-F238E27FC236}">
                    <a16:creationId xmlns:a16="http://schemas.microsoft.com/office/drawing/2014/main" id="{687B4F38-8C33-6244-96C0-A9B3EA911E4B}"/>
                  </a:ext>
                </a:extLst>
              </p:cNvPr>
              <p:cNvSpPr txBox="1"/>
              <p:nvPr/>
            </p:nvSpPr>
            <p:spPr>
              <a:xfrm>
                <a:off x="8376814" y="2733666"/>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68" name="ZoneTexte 67">
                <a:extLst>
                  <a:ext uri="{FF2B5EF4-FFF2-40B4-BE49-F238E27FC236}">
                    <a16:creationId xmlns:a16="http://schemas.microsoft.com/office/drawing/2014/main" id="{687B4F38-8C33-6244-96C0-A9B3EA911E4B}"/>
                  </a:ext>
                </a:extLst>
              </p:cNvPr>
              <p:cNvSpPr txBox="1">
                <a:spLocks noRot="1" noChangeAspect="1" noMove="1" noResize="1" noEditPoints="1" noAdjustHandles="1" noChangeArrowheads="1" noChangeShapeType="1" noTextEdit="1"/>
              </p:cNvSpPr>
              <p:nvPr/>
            </p:nvSpPr>
            <p:spPr>
              <a:xfrm>
                <a:off x="8376814" y="2733666"/>
                <a:ext cx="452746" cy="307777"/>
              </a:xfrm>
              <a:prstGeom prst="rect">
                <a:avLst/>
              </a:prstGeom>
              <a:blipFill>
                <a:blip r:embed="rId11"/>
                <a:stretch>
                  <a:fillRect l="-10811" b="-8000"/>
                </a:stretch>
              </a:blipFill>
            </p:spPr>
            <p:txBody>
              <a:bodyPr/>
              <a:lstStyle/>
              <a:p>
                <a:r>
                  <a:rPr lang="fr-FR">
                    <a:noFill/>
                  </a:rPr>
                  <a:t> </a:t>
                </a:r>
              </a:p>
            </p:txBody>
          </p:sp>
        </mc:Fallback>
      </mc:AlternateContent>
      <p:sp>
        <p:nvSpPr>
          <p:cNvPr id="69" name="Ellipse 68">
            <a:extLst>
              <a:ext uri="{FF2B5EF4-FFF2-40B4-BE49-F238E27FC236}">
                <a16:creationId xmlns:a16="http://schemas.microsoft.com/office/drawing/2014/main" id="{631602E3-D13C-0B44-E4EE-83E91523AEC8}"/>
              </a:ext>
            </a:extLst>
          </p:cNvPr>
          <p:cNvSpPr/>
          <p:nvPr/>
        </p:nvSpPr>
        <p:spPr>
          <a:xfrm>
            <a:off x="7715475" y="2931551"/>
            <a:ext cx="661339" cy="61191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0" name="ZoneTexte 69">
                <a:extLst>
                  <a:ext uri="{FF2B5EF4-FFF2-40B4-BE49-F238E27FC236}">
                    <a16:creationId xmlns:a16="http://schemas.microsoft.com/office/drawing/2014/main" id="{197B8DD3-EC7F-821C-882A-F9CD56B28C7D}"/>
                  </a:ext>
                </a:extLst>
              </p:cNvPr>
              <p:cNvSpPr txBox="1"/>
              <p:nvPr/>
            </p:nvSpPr>
            <p:spPr>
              <a:xfrm>
                <a:off x="7843904" y="3085142"/>
                <a:ext cx="452746"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𝐴</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m:t>
                          </m:r>
                        </m:sup>
                      </m:sSup>
                    </m:oMath>
                  </m:oMathPara>
                </a14:m>
                <a:endParaRPr lang="en-US" sz="2000" dirty="0"/>
              </a:p>
            </p:txBody>
          </p:sp>
        </mc:Choice>
        <mc:Fallback xmlns="">
          <p:sp>
            <p:nvSpPr>
              <p:cNvPr id="70" name="ZoneTexte 69">
                <a:extLst>
                  <a:ext uri="{FF2B5EF4-FFF2-40B4-BE49-F238E27FC236}">
                    <a16:creationId xmlns:a16="http://schemas.microsoft.com/office/drawing/2014/main" id="{197B8DD3-EC7F-821C-882A-F9CD56B28C7D}"/>
                  </a:ext>
                </a:extLst>
              </p:cNvPr>
              <p:cNvSpPr txBox="1">
                <a:spLocks noRot="1" noChangeAspect="1" noMove="1" noResize="1" noEditPoints="1" noAdjustHandles="1" noChangeArrowheads="1" noChangeShapeType="1" noTextEdit="1"/>
              </p:cNvSpPr>
              <p:nvPr/>
            </p:nvSpPr>
            <p:spPr>
              <a:xfrm>
                <a:off x="7843904" y="3085142"/>
                <a:ext cx="452746" cy="307777"/>
              </a:xfrm>
              <a:prstGeom prst="rect">
                <a:avLst/>
              </a:prstGeom>
              <a:blipFill>
                <a:blip r:embed="rId12"/>
                <a:stretch>
                  <a:fillRect l="-13514" b="-7692"/>
                </a:stretch>
              </a:blipFill>
            </p:spPr>
            <p:txBody>
              <a:bodyPr/>
              <a:lstStyle/>
              <a:p>
                <a:r>
                  <a:rPr lang="fr-FR">
                    <a:noFill/>
                  </a:rPr>
                  <a:t> </a:t>
                </a:r>
              </a:p>
            </p:txBody>
          </p:sp>
        </mc:Fallback>
      </mc:AlternateContent>
      <p:sp>
        <p:nvSpPr>
          <p:cNvPr id="71" name="Ellipse 70">
            <a:extLst>
              <a:ext uri="{FF2B5EF4-FFF2-40B4-BE49-F238E27FC236}">
                <a16:creationId xmlns:a16="http://schemas.microsoft.com/office/drawing/2014/main" id="{75F3F4CF-F063-8748-4FB9-E86A6B10093F}"/>
              </a:ext>
            </a:extLst>
          </p:cNvPr>
          <p:cNvSpPr/>
          <p:nvPr/>
        </p:nvSpPr>
        <p:spPr>
          <a:xfrm rot="19851576">
            <a:off x="7657922" y="2635936"/>
            <a:ext cx="1307489" cy="850536"/>
          </a:xfrm>
          <a:prstGeom prst="ellipse">
            <a:avLst/>
          </a:prstGeom>
          <a:noFill/>
          <a:ln>
            <a:solidFill>
              <a:srgbClr val="FF0000"/>
            </a:solidFill>
            <a:prstDash val="sysDash"/>
            <a:extLst>
              <a:ext uri="{C807C97D-BFC1-408E-A445-0C87EB9F89A2}">
                <ask:lineSketchStyleProps xmlns:ask="http://schemas.microsoft.com/office/drawing/2018/sketchyshapes" sd="981765707">
                  <a:custGeom>
                    <a:avLst/>
                    <a:gdLst>
                      <a:gd name="connsiteX0" fmla="*/ 0 w 1411118"/>
                      <a:gd name="connsiteY0" fmla="*/ 477128 h 954255"/>
                      <a:gd name="connsiteX1" fmla="*/ 705559 w 1411118"/>
                      <a:gd name="connsiteY1" fmla="*/ 0 h 954255"/>
                      <a:gd name="connsiteX2" fmla="*/ 1411118 w 1411118"/>
                      <a:gd name="connsiteY2" fmla="*/ 477128 h 954255"/>
                      <a:gd name="connsiteX3" fmla="*/ 705559 w 1411118"/>
                      <a:gd name="connsiteY3" fmla="*/ 954256 h 954255"/>
                      <a:gd name="connsiteX4" fmla="*/ 0 w 1411118"/>
                      <a:gd name="connsiteY4" fmla="*/ 477128 h 954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8" h="954255" extrusionOk="0">
                        <a:moveTo>
                          <a:pt x="0" y="477128"/>
                        </a:moveTo>
                        <a:cubicBezTo>
                          <a:pt x="-5613" y="223466"/>
                          <a:pt x="251103" y="-26753"/>
                          <a:pt x="705559" y="0"/>
                        </a:cubicBezTo>
                        <a:cubicBezTo>
                          <a:pt x="1144713" y="-7305"/>
                          <a:pt x="1397538" y="238351"/>
                          <a:pt x="1411118" y="477128"/>
                        </a:cubicBezTo>
                        <a:cubicBezTo>
                          <a:pt x="1381597" y="750506"/>
                          <a:pt x="1083693" y="967896"/>
                          <a:pt x="705559" y="954256"/>
                        </a:cubicBezTo>
                        <a:cubicBezTo>
                          <a:pt x="322188" y="950180"/>
                          <a:pt x="-40816" y="750002"/>
                          <a:pt x="0" y="47712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Connecteur en arc 71">
            <a:extLst>
              <a:ext uri="{FF2B5EF4-FFF2-40B4-BE49-F238E27FC236}">
                <a16:creationId xmlns:a16="http://schemas.microsoft.com/office/drawing/2014/main" id="{691667F7-CD0A-E14A-37AE-29A3F1C35A04}"/>
              </a:ext>
            </a:extLst>
          </p:cNvPr>
          <p:cNvCxnSpPr>
            <a:cxnSpLocks/>
            <a:stCxn id="55" idx="4"/>
            <a:endCxn id="71" idx="2"/>
          </p:cNvCxnSpPr>
          <p:nvPr/>
        </p:nvCxnSpPr>
        <p:spPr>
          <a:xfrm rot="16200000" flipH="1">
            <a:off x="6991558" y="2630436"/>
            <a:ext cx="393233" cy="1104986"/>
          </a:xfrm>
          <a:prstGeom prst="curvedConnector2">
            <a:avLst/>
          </a:prstGeom>
          <a:ln w="12700">
            <a:tailEnd type="triangle"/>
          </a:ln>
        </p:spPr>
        <p:style>
          <a:lnRef idx="1">
            <a:schemeClr val="dk1"/>
          </a:lnRef>
          <a:fillRef idx="0">
            <a:schemeClr val="dk1"/>
          </a:fillRef>
          <a:effectRef idx="0">
            <a:schemeClr val="dk1"/>
          </a:effectRef>
          <a:fontRef idx="minor">
            <a:schemeClr val="tx1"/>
          </a:fontRef>
        </p:style>
      </p:cxnSp>
      <p:sp>
        <p:nvSpPr>
          <p:cNvPr id="121" name="Forme libre 120">
            <a:extLst>
              <a:ext uri="{FF2B5EF4-FFF2-40B4-BE49-F238E27FC236}">
                <a16:creationId xmlns:a16="http://schemas.microsoft.com/office/drawing/2014/main" id="{8016873D-7E1D-2DDE-06B1-1D28F653C3C2}"/>
              </a:ext>
            </a:extLst>
          </p:cNvPr>
          <p:cNvSpPr/>
          <p:nvPr/>
        </p:nvSpPr>
        <p:spPr>
          <a:xfrm>
            <a:off x="4719093" y="3445821"/>
            <a:ext cx="2927684" cy="348400"/>
          </a:xfrm>
          <a:custGeom>
            <a:avLst/>
            <a:gdLst>
              <a:gd name="connsiteX0" fmla="*/ 0 w 3039979"/>
              <a:gd name="connsiteY0" fmla="*/ 344905 h 384369"/>
              <a:gd name="connsiteX1" fmla="*/ 1299410 w 3039979"/>
              <a:gd name="connsiteY1" fmla="*/ 352926 h 384369"/>
              <a:gd name="connsiteX2" fmla="*/ 3039979 w 3039979"/>
              <a:gd name="connsiteY2" fmla="*/ 0 h 384369"/>
            </a:gdLst>
            <a:ahLst/>
            <a:cxnLst>
              <a:cxn ang="0">
                <a:pos x="connsiteX0" y="connsiteY0"/>
              </a:cxn>
              <a:cxn ang="0">
                <a:pos x="connsiteX1" y="connsiteY1"/>
              </a:cxn>
              <a:cxn ang="0">
                <a:pos x="connsiteX2" y="connsiteY2"/>
              </a:cxn>
            </a:cxnLst>
            <a:rect l="l" t="t" r="r" b="b"/>
            <a:pathLst>
              <a:path w="3039979" h="384369">
                <a:moveTo>
                  <a:pt x="0" y="344905"/>
                </a:moveTo>
                <a:cubicBezTo>
                  <a:pt x="396373" y="377657"/>
                  <a:pt x="792747" y="410410"/>
                  <a:pt x="1299410" y="352926"/>
                </a:cubicBezTo>
                <a:cubicBezTo>
                  <a:pt x="1806073" y="295442"/>
                  <a:pt x="2840790" y="52137"/>
                  <a:pt x="3039979"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Connecteur en arc 121">
            <a:extLst>
              <a:ext uri="{FF2B5EF4-FFF2-40B4-BE49-F238E27FC236}">
                <a16:creationId xmlns:a16="http://schemas.microsoft.com/office/drawing/2014/main" id="{909622C7-FB29-4710-FD61-BD24014394BD}"/>
              </a:ext>
            </a:extLst>
          </p:cNvPr>
          <p:cNvCxnSpPr>
            <a:cxnSpLocks/>
          </p:cNvCxnSpPr>
          <p:nvPr/>
        </p:nvCxnSpPr>
        <p:spPr>
          <a:xfrm flipV="1">
            <a:off x="7603819" y="3406400"/>
            <a:ext cx="63073" cy="34236"/>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30" name="ZoneTexte 129">
            <a:extLst>
              <a:ext uri="{FF2B5EF4-FFF2-40B4-BE49-F238E27FC236}">
                <a16:creationId xmlns:a16="http://schemas.microsoft.com/office/drawing/2014/main" id="{03668D85-52FB-6F9C-C5E3-4527032BED79}"/>
              </a:ext>
            </a:extLst>
          </p:cNvPr>
          <p:cNvSpPr txBox="1"/>
          <p:nvPr/>
        </p:nvSpPr>
        <p:spPr>
          <a:xfrm>
            <a:off x="7003600" y="1557234"/>
            <a:ext cx="1447512" cy="184666"/>
          </a:xfrm>
          <a:prstGeom prst="rect">
            <a:avLst/>
          </a:prstGeom>
          <a:noFill/>
        </p:spPr>
        <p:txBody>
          <a:bodyPr wrap="none" lIns="0" tIns="0" rIns="0" bIns="0" rtlCol="0">
            <a:spAutoFit/>
          </a:bodyPr>
          <a:lstStyle/>
          <a:p>
            <a:r>
              <a:rPr lang="en-US" sz="1200" dirty="0">
                <a:latin typeface="Arial" panose="020B0604020202020204" pitchFamily="34" charset="0"/>
                <a:cs typeface="Arial" panose="020B0604020202020204" pitchFamily="34" charset="0"/>
              </a:rPr>
              <a:t>~45 % - Drift electron</a:t>
            </a:r>
          </a:p>
        </p:txBody>
      </p:sp>
      <p:cxnSp>
        <p:nvCxnSpPr>
          <p:cNvPr id="132" name="Connecteur droit avec flèche 131">
            <a:extLst>
              <a:ext uri="{FF2B5EF4-FFF2-40B4-BE49-F238E27FC236}">
                <a16:creationId xmlns:a16="http://schemas.microsoft.com/office/drawing/2014/main" id="{90FE28F0-4DDF-1037-AC02-040B83C3769F}"/>
              </a:ext>
            </a:extLst>
          </p:cNvPr>
          <p:cNvCxnSpPr>
            <a:cxnSpLocks/>
          </p:cNvCxnSpPr>
          <p:nvPr/>
        </p:nvCxnSpPr>
        <p:spPr>
          <a:xfrm>
            <a:off x="8909724" y="2835766"/>
            <a:ext cx="124095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8" name="ZoneTexte 137">
            <a:extLst>
              <a:ext uri="{FF2B5EF4-FFF2-40B4-BE49-F238E27FC236}">
                <a16:creationId xmlns:a16="http://schemas.microsoft.com/office/drawing/2014/main" id="{19BB7878-6C71-D7C0-D7FE-F63910000890}"/>
              </a:ext>
            </a:extLst>
          </p:cNvPr>
          <p:cNvSpPr txBox="1"/>
          <p:nvPr/>
        </p:nvSpPr>
        <p:spPr>
          <a:xfrm rot="10800000" flipV="1">
            <a:off x="8046144" y="3610408"/>
            <a:ext cx="1024335" cy="184666"/>
          </a:xfrm>
          <a:prstGeom prst="rect">
            <a:avLst/>
          </a:prstGeom>
          <a:noFill/>
        </p:spPr>
        <p:txBody>
          <a:bodyPr wrap="square" lIns="0" tIns="0" rIns="0" bIns="0" rtlCol="0">
            <a:spAutoFit/>
          </a:bodyPr>
          <a:lstStyle/>
          <a:p>
            <a:r>
              <a:rPr lang="en-US" sz="1200" dirty="0">
                <a:latin typeface="Arial" panose="020B0604020202020204" pitchFamily="34" charset="0"/>
                <a:cs typeface="Arial" panose="020B0604020202020204" pitchFamily="34" charset="0"/>
              </a:rPr>
              <a:t>Excimer</a:t>
            </a:r>
          </a:p>
        </p:txBody>
      </p:sp>
      <p:sp>
        <p:nvSpPr>
          <p:cNvPr id="139" name="ZoneTexte 138">
            <a:extLst>
              <a:ext uri="{FF2B5EF4-FFF2-40B4-BE49-F238E27FC236}">
                <a16:creationId xmlns:a16="http://schemas.microsoft.com/office/drawing/2014/main" id="{43B15A4B-504D-2F9C-EDA6-DD0852591B0D}"/>
              </a:ext>
            </a:extLst>
          </p:cNvPr>
          <p:cNvSpPr txBox="1"/>
          <p:nvPr/>
        </p:nvSpPr>
        <p:spPr>
          <a:xfrm>
            <a:off x="8946114" y="2628994"/>
            <a:ext cx="1210268" cy="184666"/>
          </a:xfrm>
          <a:prstGeom prst="rect">
            <a:avLst/>
          </a:prstGeom>
          <a:noFill/>
        </p:spPr>
        <p:txBody>
          <a:bodyPr wrap="none" lIns="0" tIns="0" rIns="0" bIns="0" rtlCol="0">
            <a:spAutoFit/>
          </a:bodyPr>
          <a:lstStyle/>
          <a:p>
            <a:r>
              <a:rPr lang="en-US" sz="1200" dirty="0">
                <a:latin typeface="Arial" panose="020B0604020202020204" pitchFamily="34" charset="0"/>
                <a:cs typeface="Arial" panose="020B0604020202020204" pitchFamily="34" charset="0"/>
              </a:rPr>
              <a:t>Photons emission</a:t>
            </a:r>
          </a:p>
        </p:txBody>
      </p:sp>
      <mc:AlternateContent xmlns:mc="http://schemas.openxmlformats.org/markup-compatibility/2006" xmlns:a14="http://schemas.microsoft.com/office/drawing/2010/main">
        <mc:Choice Requires="a14">
          <p:sp>
            <p:nvSpPr>
              <p:cNvPr id="140" name="ZoneTexte 139">
                <a:extLst>
                  <a:ext uri="{FF2B5EF4-FFF2-40B4-BE49-F238E27FC236}">
                    <a16:creationId xmlns:a16="http://schemas.microsoft.com/office/drawing/2014/main" id="{C7547692-9270-380D-2069-64A0564541D1}"/>
                  </a:ext>
                </a:extLst>
              </p:cNvPr>
              <p:cNvSpPr txBox="1"/>
              <p:nvPr/>
            </p:nvSpPr>
            <p:spPr>
              <a:xfrm>
                <a:off x="9098602" y="2865303"/>
                <a:ext cx="83458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000000"/>
                          </a:solidFill>
                          <a:effectLst/>
                          <a:latin typeface="Cambria Math" panose="02040503050406030204" pitchFamily="18" charset="0"/>
                          <a:cs typeface="Arial" panose="020B0604020202020204" pitchFamily="34" charset="0"/>
                        </a:rPr>
                        <m:t>𝜆</m:t>
                      </m:r>
                      <m:r>
                        <a:rPr lang="en-US" sz="1200" b="0" i="1" smtClean="0">
                          <a:solidFill>
                            <a:srgbClr val="000000"/>
                          </a:solidFill>
                          <a:effectLst/>
                          <a:latin typeface="Cambria Math" panose="02040503050406030204" pitchFamily="18" charset="0"/>
                          <a:cs typeface="Arial" panose="020B0604020202020204" pitchFamily="34" charset="0"/>
                        </a:rPr>
                        <m:t>=128 </m:t>
                      </m:r>
                      <m:r>
                        <a:rPr lang="en-US" sz="1200" b="0" i="1" smtClean="0">
                          <a:solidFill>
                            <a:srgbClr val="000000"/>
                          </a:solidFill>
                          <a:effectLst/>
                          <a:latin typeface="Cambria Math" panose="02040503050406030204" pitchFamily="18" charset="0"/>
                          <a:cs typeface="Arial" panose="020B0604020202020204" pitchFamily="34" charset="0"/>
                        </a:rPr>
                        <m:t>𝑛𝑚</m:t>
                      </m:r>
                    </m:oMath>
                  </m:oMathPara>
                </a14:m>
                <a:endParaRPr lang="en-US" sz="1200" dirty="0">
                  <a:latin typeface="Arial" panose="020B0604020202020204" pitchFamily="34" charset="0"/>
                  <a:cs typeface="Arial" panose="020B0604020202020204" pitchFamily="34" charset="0"/>
                </a:endParaRPr>
              </a:p>
            </p:txBody>
          </p:sp>
        </mc:Choice>
        <mc:Fallback xmlns="">
          <p:sp>
            <p:nvSpPr>
              <p:cNvPr id="140" name="ZoneTexte 139">
                <a:extLst>
                  <a:ext uri="{FF2B5EF4-FFF2-40B4-BE49-F238E27FC236}">
                    <a16:creationId xmlns:a16="http://schemas.microsoft.com/office/drawing/2014/main" id="{C7547692-9270-380D-2069-64A0564541D1}"/>
                  </a:ext>
                </a:extLst>
              </p:cNvPr>
              <p:cNvSpPr txBox="1">
                <a:spLocks noRot="1" noChangeAspect="1" noMove="1" noResize="1" noEditPoints="1" noAdjustHandles="1" noChangeArrowheads="1" noChangeShapeType="1" noTextEdit="1"/>
              </p:cNvSpPr>
              <p:nvPr/>
            </p:nvSpPr>
            <p:spPr>
              <a:xfrm>
                <a:off x="9098602" y="2865303"/>
                <a:ext cx="834587" cy="184666"/>
              </a:xfrm>
              <a:prstGeom prst="rect">
                <a:avLst/>
              </a:prstGeom>
              <a:blipFill>
                <a:blip r:embed="rId13"/>
                <a:stretch>
                  <a:fillRect l="-3030" r="-3030" b="-37500"/>
                </a:stretch>
              </a:blipFill>
            </p:spPr>
            <p:txBody>
              <a:bodyPr/>
              <a:lstStyle/>
              <a:p>
                <a:r>
                  <a:rPr lang="fr-FR">
                    <a:noFill/>
                  </a:rPr>
                  <a:t> </a:t>
                </a:r>
              </a:p>
            </p:txBody>
          </p:sp>
        </mc:Fallback>
      </mc:AlternateContent>
      <p:sp>
        <p:nvSpPr>
          <p:cNvPr id="141" name="ZoneTexte 140">
            <a:extLst>
              <a:ext uri="{FF2B5EF4-FFF2-40B4-BE49-F238E27FC236}">
                <a16:creationId xmlns:a16="http://schemas.microsoft.com/office/drawing/2014/main" id="{DB9B612A-8BCD-0FA3-7087-7529462CEC93}"/>
              </a:ext>
            </a:extLst>
          </p:cNvPr>
          <p:cNvSpPr txBox="1"/>
          <p:nvPr/>
        </p:nvSpPr>
        <p:spPr>
          <a:xfrm>
            <a:off x="1049455" y="1388649"/>
            <a:ext cx="160097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Liquid argon volume</a:t>
            </a:r>
          </a:p>
        </p:txBody>
      </p:sp>
      <p:sp>
        <p:nvSpPr>
          <p:cNvPr id="148" name="Rectangle 147">
            <a:extLst>
              <a:ext uri="{FF2B5EF4-FFF2-40B4-BE49-F238E27FC236}">
                <a16:creationId xmlns:a16="http://schemas.microsoft.com/office/drawing/2014/main" id="{671BAFE1-92A1-79F2-BB97-5E1BA9F0CA80}"/>
              </a:ext>
            </a:extLst>
          </p:cNvPr>
          <p:cNvSpPr/>
          <p:nvPr/>
        </p:nvSpPr>
        <p:spPr>
          <a:xfrm>
            <a:off x="10105191" y="1428853"/>
            <a:ext cx="1868600" cy="7288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 coins arrondis 2">
            <a:extLst>
              <a:ext uri="{FF2B5EF4-FFF2-40B4-BE49-F238E27FC236}">
                <a16:creationId xmlns:a16="http://schemas.microsoft.com/office/drawing/2014/main" id="{D9549BEF-91CF-AD52-6902-E37F14EB1CA9}"/>
              </a:ext>
            </a:extLst>
          </p:cNvPr>
          <p:cNvSpPr/>
          <p:nvPr/>
        </p:nvSpPr>
        <p:spPr>
          <a:xfrm>
            <a:off x="10159530" y="2532315"/>
            <a:ext cx="1744070" cy="610271"/>
          </a:xfrm>
          <a:prstGeom prst="roundRect">
            <a:avLst>
              <a:gd name="adj" fmla="val 50000"/>
            </a:avLst>
          </a:prstGeom>
          <a:gradFill flip="none" rotWithShape="1">
            <a:gsLst>
              <a:gs pos="0">
                <a:srgbClr val="A1349F">
                  <a:tint val="66000"/>
                  <a:satMod val="160000"/>
                </a:srgbClr>
              </a:gs>
              <a:gs pos="50000">
                <a:srgbClr val="A1349F">
                  <a:tint val="44500"/>
                  <a:satMod val="160000"/>
                </a:srgbClr>
              </a:gs>
              <a:gs pos="100000">
                <a:srgbClr val="A1349F">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Light signal</a:t>
            </a:r>
          </a:p>
        </p:txBody>
      </p:sp>
      <p:sp>
        <p:nvSpPr>
          <p:cNvPr id="6" name="Rectangle : coins arrondis 5">
            <a:extLst>
              <a:ext uri="{FF2B5EF4-FFF2-40B4-BE49-F238E27FC236}">
                <a16:creationId xmlns:a16="http://schemas.microsoft.com/office/drawing/2014/main" id="{0146F88F-B42C-3A9F-D0AC-6A45046644DC}"/>
              </a:ext>
            </a:extLst>
          </p:cNvPr>
          <p:cNvSpPr/>
          <p:nvPr/>
        </p:nvSpPr>
        <p:spPr>
          <a:xfrm>
            <a:off x="10168012" y="1481599"/>
            <a:ext cx="1760292" cy="610271"/>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Charge signal</a:t>
            </a:r>
          </a:p>
        </p:txBody>
      </p:sp>
      <p:cxnSp>
        <p:nvCxnSpPr>
          <p:cNvPr id="15" name="Connecteur droit avec flèche 14">
            <a:extLst>
              <a:ext uri="{FF2B5EF4-FFF2-40B4-BE49-F238E27FC236}">
                <a16:creationId xmlns:a16="http://schemas.microsoft.com/office/drawing/2014/main" id="{982C8FA5-E27D-DE1B-7D24-7E848888A4C0}"/>
              </a:ext>
            </a:extLst>
          </p:cNvPr>
          <p:cNvCxnSpPr>
            <a:cxnSpLocks/>
          </p:cNvCxnSpPr>
          <p:nvPr/>
        </p:nvCxnSpPr>
        <p:spPr>
          <a:xfrm>
            <a:off x="3148140" y="4592013"/>
            <a:ext cx="225786" cy="126510"/>
          </a:xfrm>
          <a:prstGeom prst="straightConnector1">
            <a:avLst/>
          </a:prstGeom>
          <a:ln w="38100">
            <a:headEnd type="none"/>
            <a:tailEnd type="triangle" w="lg"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0222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xEl>
                                              <p:pRg st="6" end="6"/>
                                            </p:tx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6" grpId="0" animBg="1"/>
      <p:bldP spid="35" grpId="0"/>
      <p:bldP spid="37" grpId="0" animBg="1"/>
      <p:bldP spid="39" grpId="0"/>
      <p:bldP spid="40" grpId="0"/>
      <p:bldP spid="41" grpId="0"/>
      <p:bldP spid="42" grpId="0" animBg="1"/>
      <p:bldP spid="45" grpId="0"/>
      <p:bldP spid="48" grpId="0"/>
      <p:bldP spid="51" grpId="0" animBg="1"/>
      <p:bldP spid="52" grpId="0"/>
      <p:bldP spid="53" grpId="0" animBg="1"/>
      <p:bldP spid="54" grpId="0"/>
      <p:bldP spid="55" grpId="0" animBg="1"/>
      <p:bldP spid="56" grpId="0"/>
      <p:bldP spid="66" grpId="0"/>
      <p:bldP spid="67" grpId="0" animBg="1"/>
      <p:bldP spid="68" grpId="0"/>
      <p:bldP spid="69" grpId="0" animBg="1"/>
      <p:bldP spid="70" grpId="0"/>
      <p:bldP spid="71" grpId="0" animBg="1"/>
      <p:bldP spid="121" grpId="0" animBg="1"/>
      <p:bldP spid="130" grpId="0"/>
      <p:bldP spid="138" grpId="0"/>
      <p:bldP spid="139" grpId="0"/>
      <p:bldP spid="140" grpId="0"/>
      <p:bldP spid="148" grpId="0" animBg="1"/>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C6D3F-C924-52B6-A527-E890A0D7D559}"/>
              </a:ext>
            </a:extLst>
          </p:cNvPr>
          <p:cNvSpPr>
            <a:spLocks noGrp="1"/>
          </p:cNvSpPr>
          <p:nvPr>
            <p:ph type="title"/>
          </p:nvPr>
        </p:nvSpPr>
        <p:spPr/>
        <p:txBody>
          <a:bodyPr>
            <a:normAutofit fontScale="90000"/>
          </a:bodyPr>
          <a:lstStyle/>
          <a:p>
            <a:r>
              <a:rPr lang="en-US" noProof="1"/>
              <a:t>Field response for each view</a:t>
            </a:r>
          </a:p>
        </p:txBody>
      </p:sp>
      <p:sp>
        <p:nvSpPr>
          <p:cNvPr id="4" name="Espace réservé du numéro de diapositive 3">
            <a:extLst>
              <a:ext uri="{FF2B5EF4-FFF2-40B4-BE49-F238E27FC236}">
                <a16:creationId xmlns:a16="http://schemas.microsoft.com/office/drawing/2014/main" id="{9E3BF9E0-DCA4-1868-E288-682A37242866}"/>
              </a:ext>
            </a:extLst>
          </p:cNvPr>
          <p:cNvSpPr>
            <a:spLocks noGrp="1"/>
          </p:cNvSpPr>
          <p:nvPr>
            <p:ph type="sldNum" sz="quarter" idx="12"/>
          </p:nvPr>
        </p:nvSpPr>
        <p:spPr/>
        <p:txBody>
          <a:bodyPr/>
          <a:lstStyle/>
          <a:p>
            <a:fld id="{32E4A4D1-4B50-B745-8DCD-7313DD7FC0E3}" type="slidenum">
              <a:rPr lang="en-US" noProof="1" smtClean="0"/>
              <a:pPr/>
              <a:t>26</a:t>
            </a:fld>
            <a:endParaRPr lang="en-US" noProof="1"/>
          </a:p>
        </p:txBody>
      </p:sp>
      <p:sp>
        <p:nvSpPr>
          <p:cNvPr id="10" name="ZoneTexte 9">
            <a:extLst>
              <a:ext uri="{FF2B5EF4-FFF2-40B4-BE49-F238E27FC236}">
                <a16:creationId xmlns:a16="http://schemas.microsoft.com/office/drawing/2014/main" id="{BABDD363-6F76-3585-957C-3543E675E019}"/>
              </a:ext>
            </a:extLst>
          </p:cNvPr>
          <p:cNvSpPr txBox="1"/>
          <p:nvPr/>
        </p:nvSpPr>
        <p:spPr>
          <a:xfrm>
            <a:off x="10572462" y="3412506"/>
            <a:ext cx="2446317" cy="369332"/>
          </a:xfrm>
          <a:prstGeom prst="rect">
            <a:avLst/>
          </a:prstGeom>
          <a:noFill/>
        </p:spPr>
        <p:txBody>
          <a:bodyPr wrap="square" rtlCol="0">
            <a:spAutoFit/>
          </a:bodyPr>
          <a:lstStyle/>
          <a:p>
            <a:r>
              <a:rPr lang="fr-FR" dirty="0"/>
              <a:t>collection</a:t>
            </a:r>
          </a:p>
        </p:txBody>
      </p:sp>
      <p:sp>
        <p:nvSpPr>
          <p:cNvPr id="11" name="ZoneTexte 10">
            <a:extLst>
              <a:ext uri="{FF2B5EF4-FFF2-40B4-BE49-F238E27FC236}">
                <a16:creationId xmlns:a16="http://schemas.microsoft.com/office/drawing/2014/main" id="{A92D044E-D5C6-47C1-F3FB-1C3B2369EE11}"/>
              </a:ext>
            </a:extLst>
          </p:cNvPr>
          <p:cNvSpPr txBox="1"/>
          <p:nvPr/>
        </p:nvSpPr>
        <p:spPr>
          <a:xfrm>
            <a:off x="10572461" y="3823734"/>
            <a:ext cx="2446317" cy="369332"/>
          </a:xfrm>
          <a:prstGeom prst="rect">
            <a:avLst/>
          </a:prstGeom>
          <a:noFill/>
        </p:spPr>
        <p:txBody>
          <a:bodyPr wrap="square" rtlCol="0">
            <a:spAutoFit/>
          </a:bodyPr>
          <a:lstStyle/>
          <a:p>
            <a:r>
              <a:rPr lang="fr-FR" dirty="0"/>
              <a:t>induction 2</a:t>
            </a:r>
          </a:p>
        </p:txBody>
      </p:sp>
      <p:sp>
        <p:nvSpPr>
          <p:cNvPr id="12" name="ZoneTexte 11">
            <a:extLst>
              <a:ext uri="{FF2B5EF4-FFF2-40B4-BE49-F238E27FC236}">
                <a16:creationId xmlns:a16="http://schemas.microsoft.com/office/drawing/2014/main" id="{2619750B-D6D4-5597-4F4B-A38A4754E871}"/>
              </a:ext>
            </a:extLst>
          </p:cNvPr>
          <p:cNvSpPr txBox="1"/>
          <p:nvPr/>
        </p:nvSpPr>
        <p:spPr>
          <a:xfrm>
            <a:off x="10572461" y="5054769"/>
            <a:ext cx="2446317" cy="369332"/>
          </a:xfrm>
          <a:prstGeom prst="rect">
            <a:avLst/>
          </a:prstGeom>
          <a:noFill/>
        </p:spPr>
        <p:txBody>
          <a:bodyPr wrap="square" rtlCol="0">
            <a:spAutoFit/>
          </a:bodyPr>
          <a:lstStyle/>
          <a:p>
            <a:r>
              <a:rPr lang="fr-FR" dirty="0"/>
              <a:t>induction 1</a:t>
            </a:r>
          </a:p>
        </p:txBody>
      </p:sp>
      <p:sp>
        <p:nvSpPr>
          <p:cNvPr id="13" name="ZoneTexte 12">
            <a:extLst>
              <a:ext uri="{FF2B5EF4-FFF2-40B4-BE49-F238E27FC236}">
                <a16:creationId xmlns:a16="http://schemas.microsoft.com/office/drawing/2014/main" id="{82517014-0E43-4DB5-DE12-DC14FD20DFDF}"/>
              </a:ext>
            </a:extLst>
          </p:cNvPr>
          <p:cNvSpPr txBox="1"/>
          <p:nvPr/>
        </p:nvSpPr>
        <p:spPr>
          <a:xfrm>
            <a:off x="10572461" y="5438060"/>
            <a:ext cx="2446317" cy="369332"/>
          </a:xfrm>
          <a:prstGeom prst="rect">
            <a:avLst/>
          </a:prstGeom>
          <a:noFill/>
        </p:spPr>
        <p:txBody>
          <a:bodyPr wrap="square" rtlCol="0">
            <a:spAutoFit/>
          </a:bodyPr>
          <a:lstStyle/>
          <a:p>
            <a:r>
              <a:rPr lang="fr-FR" dirty="0" err="1"/>
              <a:t>shield</a:t>
            </a:r>
            <a:endParaRPr lang="fr-FR" dirty="0"/>
          </a:p>
        </p:txBody>
      </p:sp>
      <p:sp>
        <p:nvSpPr>
          <p:cNvPr id="14" name="ZoneTexte 13">
            <a:extLst>
              <a:ext uri="{FF2B5EF4-FFF2-40B4-BE49-F238E27FC236}">
                <a16:creationId xmlns:a16="http://schemas.microsoft.com/office/drawing/2014/main" id="{EE8BF980-21D0-8E07-C39A-D34DFB5FC374}"/>
              </a:ext>
            </a:extLst>
          </p:cNvPr>
          <p:cNvSpPr txBox="1"/>
          <p:nvPr/>
        </p:nvSpPr>
        <p:spPr>
          <a:xfrm>
            <a:off x="-17185" y="863732"/>
            <a:ext cx="11970327" cy="707886"/>
          </a:xfrm>
          <a:prstGeom prst="rect">
            <a:avLst/>
          </a:prstGeom>
          <a:noFill/>
        </p:spPr>
        <p:txBody>
          <a:bodyPr wrap="square" rtlCol="0">
            <a:spAutoFit/>
          </a:bodyPr>
          <a:lstStyle/>
          <a:p>
            <a:pPr marL="285750" indent="-285750">
              <a:buFont typeface="Wingdings" pitchFamily="2" charset="2"/>
              <a:buChar char="Ø"/>
            </a:pPr>
            <a:r>
              <a:rPr lang="fr-FR" sz="2000" b="1" dirty="0"/>
              <a:t>The </a:t>
            </a:r>
            <a:r>
              <a:rPr lang="fr-FR" sz="2000" b="1" dirty="0" err="1"/>
              <a:t>current</a:t>
            </a:r>
            <a:r>
              <a:rPr lang="fr-FR" sz="2000" b="1" dirty="0"/>
              <a:t> </a:t>
            </a:r>
            <a:r>
              <a:rPr lang="fr-FR" sz="2000" b="1" dirty="0" err="1"/>
              <a:t>induced</a:t>
            </a:r>
            <a:r>
              <a:rPr lang="fr-FR" sz="2000" b="1" dirty="0"/>
              <a:t> </a:t>
            </a:r>
            <a:r>
              <a:rPr lang="fr-FR" sz="2000" dirty="0"/>
              <a:t>at the </a:t>
            </a:r>
            <a:r>
              <a:rPr lang="fr-FR" sz="2000" dirty="0" err="1"/>
              <a:t>interest</a:t>
            </a:r>
            <a:r>
              <a:rPr lang="fr-FR" sz="2000" dirty="0"/>
              <a:t> </a:t>
            </a:r>
            <a:r>
              <a:rPr lang="fr-FR" sz="2000" dirty="0" err="1"/>
              <a:t>readout</a:t>
            </a:r>
            <a:r>
              <a:rPr lang="fr-FR" sz="2000" dirty="0"/>
              <a:t> </a:t>
            </a:r>
            <a:r>
              <a:rPr lang="fr-FR" sz="2000" dirty="0" err="1"/>
              <a:t>electrode</a:t>
            </a:r>
            <a:r>
              <a:rPr lang="fr-FR" sz="2000" dirty="0"/>
              <a:t> for an </a:t>
            </a:r>
            <a:r>
              <a:rPr lang="fr-FR" sz="2000" dirty="0" err="1"/>
              <a:t>electron</a:t>
            </a:r>
            <a:r>
              <a:rPr lang="fr-FR" sz="2000" dirty="0"/>
              <a:t> cloud </a:t>
            </a:r>
            <a:r>
              <a:rPr lang="fr-FR" sz="2000" dirty="0" err="1"/>
              <a:t>drifting</a:t>
            </a:r>
            <a:r>
              <a:rPr lang="fr-FR" sz="2000" dirty="0"/>
              <a:t> </a:t>
            </a:r>
            <a:r>
              <a:rPr lang="fr-FR" sz="2000" dirty="0" err="1"/>
              <a:t>inside</a:t>
            </a:r>
            <a:r>
              <a:rPr lang="fr-FR" sz="2000" dirty="0"/>
              <a:t> the anode</a:t>
            </a:r>
          </a:p>
        </p:txBody>
      </p:sp>
      <p:pic>
        <p:nvPicPr>
          <p:cNvPr id="5" name="Image 4">
            <a:extLst>
              <a:ext uri="{FF2B5EF4-FFF2-40B4-BE49-F238E27FC236}">
                <a16:creationId xmlns:a16="http://schemas.microsoft.com/office/drawing/2014/main" id="{20B1BFD4-293C-5CA1-38C5-C2BE9A2E24A6}"/>
              </a:ext>
            </a:extLst>
          </p:cNvPr>
          <p:cNvPicPr>
            <a:picLocks noChangeAspect="1"/>
          </p:cNvPicPr>
          <p:nvPr/>
        </p:nvPicPr>
        <p:blipFill>
          <a:blip r:embed="rId3"/>
          <a:stretch>
            <a:fillRect/>
          </a:stretch>
        </p:blipFill>
        <p:spPr>
          <a:xfrm>
            <a:off x="535604" y="1326038"/>
            <a:ext cx="10036859" cy="5456658"/>
          </a:xfrm>
          <a:prstGeom prst="rect">
            <a:avLst/>
          </a:prstGeom>
        </p:spPr>
      </p:pic>
    </p:spTree>
    <p:extLst>
      <p:ext uri="{BB962C8B-B14F-4D97-AF65-F5344CB8AC3E}">
        <p14:creationId xmlns:p14="http://schemas.microsoft.com/office/powerpoint/2010/main" val="350281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00452-0BCC-440B-0401-A64A66C37654}"/>
              </a:ext>
            </a:extLst>
          </p:cNvPr>
          <p:cNvSpPr>
            <a:spLocks noGrp="1"/>
          </p:cNvSpPr>
          <p:nvPr>
            <p:ph type="title"/>
          </p:nvPr>
        </p:nvSpPr>
        <p:spPr/>
        <p:txBody>
          <a:bodyPr>
            <a:normAutofit fontScale="90000"/>
          </a:bodyPr>
          <a:lstStyle/>
          <a:p>
            <a:r>
              <a:rPr lang="fr-FR" dirty="0" err="1"/>
              <a:t>Induced</a:t>
            </a:r>
            <a:r>
              <a:rPr lang="fr-FR" dirty="0"/>
              <a:t> signal for adjacent </a:t>
            </a:r>
            <a:r>
              <a:rPr lang="fr-FR" dirty="0" err="1"/>
              <a:t>strips</a:t>
            </a:r>
            <a:endParaRPr lang="fr-FR" dirty="0"/>
          </a:p>
        </p:txBody>
      </p:sp>
      <p:pic>
        <p:nvPicPr>
          <p:cNvPr id="4" name="Image 3">
            <a:extLst>
              <a:ext uri="{FF2B5EF4-FFF2-40B4-BE49-F238E27FC236}">
                <a16:creationId xmlns:a16="http://schemas.microsoft.com/office/drawing/2014/main" id="{44F88DC1-95D7-2EE3-A60A-563932523EDD}"/>
              </a:ext>
            </a:extLst>
          </p:cNvPr>
          <p:cNvPicPr>
            <a:picLocks noChangeAspect="1"/>
          </p:cNvPicPr>
          <p:nvPr/>
        </p:nvPicPr>
        <p:blipFill>
          <a:blip r:embed="rId2"/>
          <a:stretch>
            <a:fillRect/>
          </a:stretch>
        </p:blipFill>
        <p:spPr>
          <a:xfrm>
            <a:off x="4078342" y="1072056"/>
            <a:ext cx="8051865" cy="5367910"/>
          </a:xfrm>
          <a:prstGeom prst="rect">
            <a:avLst/>
          </a:prstGeom>
        </p:spPr>
      </p:pic>
      <p:pic>
        <p:nvPicPr>
          <p:cNvPr id="5" name="Image 4">
            <a:extLst>
              <a:ext uri="{FF2B5EF4-FFF2-40B4-BE49-F238E27FC236}">
                <a16:creationId xmlns:a16="http://schemas.microsoft.com/office/drawing/2014/main" id="{C28D309E-140E-9605-2497-FE5E3A936740}"/>
              </a:ext>
            </a:extLst>
          </p:cNvPr>
          <p:cNvPicPr>
            <a:picLocks noChangeAspect="1"/>
          </p:cNvPicPr>
          <p:nvPr/>
        </p:nvPicPr>
        <p:blipFill>
          <a:blip r:embed="rId3"/>
          <a:stretch>
            <a:fillRect/>
          </a:stretch>
        </p:blipFill>
        <p:spPr>
          <a:xfrm>
            <a:off x="0" y="2430633"/>
            <a:ext cx="4087727" cy="3080606"/>
          </a:xfrm>
          <a:prstGeom prst="rect">
            <a:avLst/>
          </a:prstGeom>
        </p:spPr>
      </p:pic>
    </p:spTree>
    <p:extLst>
      <p:ext uri="{BB962C8B-B14F-4D97-AF65-F5344CB8AC3E}">
        <p14:creationId xmlns:p14="http://schemas.microsoft.com/office/powerpoint/2010/main" val="3022135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F6465-ABEC-DCA4-643C-1855C7521B8B}"/>
              </a:ext>
            </a:extLst>
          </p:cNvPr>
          <p:cNvSpPr>
            <a:spLocks noGrp="1"/>
          </p:cNvSpPr>
          <p:nvPr>
            <p:ph type="title"/>
          </p:nvPr>
        </p:nvSpPr>
        <p:spPr/>
        <p:txBody>
          <a:bodyPr>
            <a:normAutofit fontScale="90000"/>
          </a:bodyPr>
          <a:lstStyle/>
          <a:p>
            <a:r>
              <a:rPr lang="fr-FR" dirty="0"/>
              <a:t>Output pulses</a:t>
            </a:r>
          </a:p>
        </p:txBody>
      </p:sp>
      <p:pic>
        <p:nvPicPr>
          <p:cNvPr id="5" name="Image 4">
            <a:extLst>
              <a:ext uri="{FF2B5EF4-FFF2-40B4-BE49-F238E27FC236}">
                <a16:creationId xmlns:a16="http://schemas.microsoft.com/office/drawing/2014/main" id="{783F795A-D0D5-11ED-E5F0-E01FB3A63186}"/>
              </a:ext>
            </a:extLst>
          </p:cNvPr>
          <p:cNvPicPr>
            <a:picLocks noChangeAspect="1"/>
          </p:cNvPicPr>
          <p:nvPr/>
        </p:nvPicPr>
        <p:blipFill>
          <a:blip r:embed="rId2"/>
          <a:srcRect l="49197" t="5071" b="47262"/>
          <a:stretch>
            <a:fillRect/>
          </a:stretch>
        </p:blipFill>
        <p:spPr>
          <a:xfrm>
            <a:off x="5202441" y="1588252"/>
            <a:ext cx="3948605" cy="2963917"/>
          </a:xfrm>
          <a:prstGeom prst="rect">
            <a:avLst/>
          </a:prstGeom>
        </p:spPr>
      </p:pic>
      <p:pic>
        <p:nvPicPr>
          <p:cNvPr id="7" name="Image 6">
            <a:extLst>
              <a:ext uri="{FF2B5EF4-FFF2-40B4-BE49-F238E27FC236}">
                <a16:creationId xmlns:a16="http://schemas.microsoft.com/office/drawing/2014/main" id="{6972918C-3B84-0217-AD16-178902D9B4C2}"/>
              </a:ext>
            </a:extLst>
          </p:cNvPr>
          <p:cNvPicPr>
            <a:picLocks noChangeAspect="1"/>
          </p:cNvPicPr>
          <p:nvPr/>
        </p:nvPicPr>
        <p:blipFill>
          <a:blip r:embed="rId3"/>
          <a:srcRect l="45883"/>
          <a:stretch>
            <a:fillRect/>
          </a:stretch>
        </p:blipFill>
        <p:spPr>
          <a:xfrm>
            <a:off x="1869597" y="1442140"/>
            <a:ext cx="2936903" cy="3256142"/>
          </a:xfrm>
          <a:prstGeom prst="rect">
            <a:avLst/>
          </a:prstGeom>
        </p:spPr>
      </p:pic>
      <mc:AlternateContent xmlns:mc="http://schemas.openxmlformats.org/markup-compatibility/2006">
        <mc:Choice xmlns:a14="http://schemas.microsoft.com/office/drawing/2010/main" Requires="a14">
          <p:sp>
            <p:nvSpPr>
              <p:cNvPr id="8" name="ZoneTexte 7">
                <a:extLst>
                  <a:ext uri="{FF2B5EF4-FFF2-40B4-BE49-F238E27FC236}">
                    <a16:creationId xmlns:a16="http://schemas.microsoft.com/office/drawing/2014/main" id="{A6DA0420-9E7E-6B0E-FCD9-84FB4331A852}"/>
                  </a:ext>
                </a:extLst>
              </p:cNvPr>
              <p:cNvSpPr txBox="1"/>
              <p:nvPr/>
            </p:nvSpPr>
            <p:spPr>
              <a:xfrm>
                <a:off x="4806500" y="2827283"/>
                <a:ext cx="395941" cy="6771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fr-FR" sz="4400" b="0" i="1" smtClean="0">
                          <a:latin typeface="Cambria Math" panose="02040503050406030204" pitchFamily="18" charset="0"/>
                        </a:rPr>
                        <m:t>*</m:t>
                      </m:r>
                    </m:oMath>
                  </m:oMathPara>
                </a14:m>
                <a:endParaRPr lang="fr-FR" dirty="0"/>
              </a:p>
            </p:txBody>
          </p:sp>
        </mc:Choice>
        <mc:Fallback>
          <p:sp>
            <p:nvSpPr>
              <p:cNvPr id="8" name="ZoneTexte 7">
                <a:extLst>
                  <a:ext uri="{FF2B5EF4-FFF2-40B4-BE49-F238E27FC236}">
                    <a16:creationId xmlns:a16="http://schemas.microsoft.com/office/drawing/2014/main" id="{A6DA0420-9E7E-6B0E-FCD9-84FB4331A852}"/>
                  </a:ext>
                </a:extLst>
              </p:cNvPr>
              <p:cNvSpPr txBox="1">
                <a:spLocks noRot="1" noChangeAspect="1" noMove="1" noResize="1" noEditPoints="1" noAdjustHandles="1" noChangeArrowheads="1" noChangeShapeType="1" noTextEdit="1"/>
              </p:cNvSpPr>
              <p:nvPr/>
            </p:nvSpPr>
            <p:spPr>
              <a:xfrm>
                <a:off x="4806500" y="2827283"/>
                <a:ext cx="395941" cy="677108"/>
              </a:xfrm>
              <a:prstGeom prst="rect">
                <a:avLst/>
              </a:prstGeom>
              <a:blipFill>
                <a:blip r:embed="rId4"/>
                <a:stretch>
                  <a:fillRect l="-28125" r="-31250" b="-11111"/>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1DF4B113-62F0-1E2D-8EC0-AFCA56335AA2}"/>
                  </a:ext>
                </a:extLst>
              </p:cNvPr>
              <p:cNvSpPr txBox="1"/>
              <p:nvPr/>
            </p:nvSpPr>
            <p:spPr>
              <a:xfrm>
                <a:off x="140336" y="2585545"/>
                <a:ext cx="1852687" cy="67710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sty m:val="p"/>
                        </m:rPr>
                        <a:rPr lang="fr-FR" sz="4400" b="0" i="1" smtClean="0">
                          <a:latin typeface="Cambria Math" panose="02040503050406030204" pitchFamily="18" charset="0"/>
                        </a:rPr>
                        <m:t>M</m:t>
                      </m:r>
                      <m:r>
                        <a:rPr lang="fr-FR" sz="4400" b="0" i="1" smtClean="0">
                          <a:latin typeface="Cambria Math" panose="02040503050406030204" pitchFamily="18" charset="0"/>
                        </a:rPr>
                        <m:t>(</m:t>
                      </m:r>
                      <m:r>
                        <m:rPr>
                          <m:sty m:val="p"/>
                        </m:rPr>
                        <a:rPr lang="fr-FR" sz="4400" b="0" i="1" smtClean="0">
                          <a:latin typeface="Cambria Math" panose="02040503050406030204" pitchFamily="18" charset="0"/>
                        </a:rPr>
                        <m:t>t</m:t>
                      </m:r>
                      <m:r>
                        <a:rPr lang="fr-FR" sz="4400" b="0" i="1" smtClean="0">
                          <a:latin typeface="Cambria Math" panose="02040503050406030204" pitchFamily="18" charset="0"/>
                        </a:rPr>
                        <m:t>)=</m:t>
                      </m:r>
                    </m:oMath>
                  </m:oMathPara>
                </a14:m>
                <a:endParaRPr lang="fr-FR" sz="4400" dirty="0"/>
              </a:p>
            </p:txBody>
          </p:sp>
        </mc:Choice>
        <mc:Fallback>
          <p:sp>
            <p:nvSpPr>
              <p:cNvPr id="9" name="ZoneTexte 8">
                <a:extLst>
                  <a:ext uri="{FF2B5EF4-FFF2-40B4-BE49-F238E27FC236}">
                    <a16:creationId xmlns:a16="http://schemas.microsoft.com/office/drawing/2014/main" id="{1DF4B113-62F0-1E2D-8EC0-AFCA56335AA2}"/>
                  </a:ext>
                </a:extLst>
              </p:cNvPr>
              <p:cNvSpPr txBox="1">
                <a:spLocks noRot="1" noChangeAspect="1" noMove="1" noResize="1" noEditPoints="1" noAdjustHandles="1" noChangeArrowheads="1" noChangeShapeType="1" noTextEdit="1"/>
              </p:cNvSpPr>
              <p:nvPr/>
            </p:nvSpPr>
            <p:spPr>
              <a:xfrm>
                <a:off x="140336" y="2585545"/>
                <a:ext cx="1852687" cy="677108"/>
              </a:xfrm>
              <a:prstGeom prst="rect">
                <a:avLst/>
              </a:prstGeom>
              <a:blipFill>
                <a:blip r:embed="rId5"/>
                <a:stretch>
                  <a:fillRect l="-6164" r="-2055" b="-38889"/>
                </a:stretch>
              </a:blipFill>
            </p:spPr>
            <p:txBody>
              <a:bodyPr/>
              <a:lstStyle/>
              <a:p>
                <a:r>
                  <a:rPr lang="fr-FR">
                    <a:noFill/>
                  </a:rPr>
                  <a:t> </a:t>
                </a:r>
              </a:p>
            </p:txBody>
          </p:sp>
        </mc:Fallback>
      </mc:AlternateContent>
    </p:spTree>
    <p:extLst>
      <p:ext uri="{BB962C8B-B14F-4D97-AF65-F5344CB8AC3E}">
        <p14:creationId xmlns:p14="http://schemas.microsoft.com/office/powerpoint/2010/main" val="1437167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0ED99B-B723-9DB4-DC59-38BAD46F427F}"/>
              </a:ext>
            </a:extLst>
          </p:cNvPr>
          <p:cNvSpPr>
            <a:spLocks noGrp="1"/>
          </p:cNvSpPr>
          <p:nvPr>
            <p:ph type="title"/>
          </p:nvPr>
        </p:nvSpPr>
        <p:spPr/>
        <p:txBody>
          <a:bodyPr>
            <a:normAutofit fontScale="90000"/>
          </a:bodyPr>
          <a:lstStyle/>
          <a:p>
            <a:r>
              <a:rPr lang="fr-FR" dirty="0"/>
              <a:t>Diffusion model</a:t>
            </a:r>
          </a:p>
        </p:txBody>
      </p:sp>
      <p:pic>
        <p:nvPicPr>
          <p:cNvPr id="5" name="Image 4">
            <a:extLst>
              <a:ext uri="{FF2B5EF4-FFF2-40B4-BE49-F238E27FC236}">
                <a16:creationId xmlns:a16="http://schemas.microsoft.com/office/drawing/2014/main" id="{E3CBC509-2AAD-64CE-B65D-5381CFB5736B}"/>
              </a:ext>
            </a:extLst>
          </p:cNvPr>
          <p:cNvPicPr>
            <a:picLocks noChangeAspect="1"/>
          </p:cNvPicPr>
          <p:nvPr/>
        </p:nvPicPr>
        <p:blipFill>
          <a:blip r:embed="rId2"/>
          <a:stretch>
            <a:fillRect/>
          </a:stretch>
        </p:blipFill>
        <p:spPr>
          <a:xfrm>
            <a:off x="1368504" y="777204"/>
            <a:ext cx="9198950" cy="3832896"/>
          </a:xfrm>
          <a:prstGeom prst="rect">
            <a:avLst/>
          </a:prstGeom>
        </p:spPr>
      </p:pic>
      <p:sp>
        <p:nvSpPr>
          <p:cNvPr id="8" name="ZoneTexte 7">
            <a:extLst>
              <a:ext uri="{FF2B5EF4-FFF2-40B4-BE49-F238E27FC236}">
                <a16:creationId xmlns:a16="http://schemas.microsoft.com/office/drawing/2014/main" id="{A45BE5FF-F367-C0B0-6DF8-408BE1251B84}"/>
              </a:ext>
            </a:extLst>
          </p:cNvPr>
          <p:cNvSpPr txBox="1"/>
          <p:nvPr/>
        </p:nvSpPr>
        <p:spPr>
          <a:xfrm>
            <a:off x="0" y="6336091"/>
            <a:ext cx="10324464" cy="461665"/>
          </a:xfrm>
          <a:prstGeom prst="rect">
            <a:avLst/>
          </a:prstGeom>
          <a:noFill/>
        </p:spPr>
        <p:txBody>
          <a:bodyPr wrap="square">
            <a:spAutoFit/>
          </a:bodyPr>
          <a:lstStyle/>
          <a:p>
            <a:r>
              <a:rPr lang="fr-FR" sz="1200" i="1" dirty="0"/>
              <a:t>V. </a:t>
            </a:r>
            <a:r>
              <a:rPr lang="fr-FR" sz="1200" i="1" dirty="0" err="1"/>
              <a:t>Atrazhev</a:t>
            </a:r>
            <a:r>
              <a:rPr lang="fr-FR" sz="1200" i="1" dirty="0"/>
              <a:t> and I. </a:t>
            </a:r>
            <a:r>
              <a:rPr lang="fr-FR" sz="1200" i="1" dirty="0" err="1"/>
              <a:t>Timoshkin</a:t>
            </a:r>
            <a:r>
              <a:rPr lang="fr-FR" sz="1200" i="1" dirty="0"/>
              <a:t>, “Transport of </a:t>
            </a:r>
            <a:r>
              <a:rPr lang="fr-FR" sz="1200" i="1" dirty="0" err="1"/>
              <a:t>electrons</a:t>
            </a:r>
            <a:r>
              <a:rPr lang="fr-FR" sz="1200" i="1" dirty="0"/>
              <a:t> in </a:t>
            </a:r>
            <a:r>
              <a:rPr lang="fr-FR" sz="1200" i="1" dirty="0" err="1"/>
              <a:t>atomic</a:t>
            </a:r>
            <a:r>
              <a:rPr lang="fr-FR" sz="1200" i="1" dirty="0"/>
              <a:t> </a:t>
            </a:r>
            <a:r>
              <a:rPr lang="fr-FR" sz="1200" i="1" dirty="0" err="1"/>
              <a:t>liquids</a:t>
            </a:r>
            <a:r>
              <a:rPr lang="fr-FR" sz="1200" i="1" dirty="0"/>
              <a:t> in high </a:t>
            </a:r>
            <a:r>
              <a:rPr lang="fr-FR" sz="1200" i="1" dirty="0" err="1"/>
              <a:t>electricfields</a:t>
            </a:r>
            <a:r>
              <a:rPr lang="fr-FR" sz="1200" i="1" dirty="0"/>
              <a:t>,” IEEE transactions on </a:t>
            </a:r>
            <a:r>
              <a:rPr lang="fr-FR" sz="1200" i="1" dirty="0" err="1"/>
              <a:t>dielectrics</a:t>
            </a:r>
            <a:r>
              <a:rPr lang="fr-FR" sz="1200" i="1" dirty="0"/>
              <a:t> and </a:t>
            </a:r>
            <a:r>
              <a:rPr lang="fr-FR" sz="1200" i="1" dirty="0" err="1"/>
              <a:t>electrical</a:t>
            </a:r>
            <a:r>
              <a:rPr lang="fr-FR" sz="1200" i="1" dirty="0"/>
              <a:t> insulation, vol. 5, no. 3, pp. 450–457,2002.</a:t>
            </a:r>
          </a:p>
        </p:txBody>
      </p:sp>
    </p:spTree>
    <p:extLst>
      <p:ext uri="{BB962C8B-B14F-4D97-AF65-F5344CB8AC3E}">
        <p14:creationId xmlns:p14="http://schemas.microsoft.com/office/powerpoint/2010/main" val="322209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FCB75-946C-323A-D0EB-B91EEED98F6B}"/>
              </a:ext>
            </a:extLst>
          </p:cNvPr>
          <p:cNvSpPr>
            <a:spLocks noGrp="1"/>
          </p:cNvSpPr>
          <p:nvPr>
            <p:ph type="title"/>
          </p:nvPr>
        </p:nvSpPr>
        <p:spPr>
          <a:xfrm>
            <a:off x="304800" y="117093"/>
            <a:ext cx="10515600" cy="653460"/>
          </a:xfrm>
        </p:spPr>
        <p:txBody>
          <a:bodyPr>
            <a:normAutofit fontScale="90000"/>
          </a:bodyPr>
          <a:lstStyle/>
          <a:p>
            <a:r>
              <a:rPr lang="en-US" dirty="0"/>
              <a:t>Principle of </a:t>
            </a:r>
            <a:r>
              <a:rPr lang="en-US" dirty="0" err="1"/>
              <a:t>LArTPC</a:t>
            </a:r>
            <a:r>
              <a:rPr lang="en-US" dirty="0"/>
              <a:t> detection</a:t>
            </a:r>
          </a:p>
        </p:txBody>
      </p:sp>
      <p:sp>
        <p:nvSpPr>
          <p:cNvPr id="4" name="Espace réservé du numéro de diapositive 3">
            <a:extLst>
              <a:ext uri="{FF2B5EF4-FFF2-40B4-BE49-F238E27FC236}">
                <a16:creationId xmlns:a16="http://schemas.microsoft.com/office/drawing/2014/main" id="{87DD5C96-A668-3E72-5329-65676B09F153}"/>
              </a:ext>
            </a:extLst>
          </p:cNvPr>
          <p:cNvSpPr>
            <a:spLocks noGrp="1"/>
          </p:cNvSpPr>
          <p:nvPr>
            <p:ph type="sldNum" sz="quarter" idx="12"/>
          </p:nvPr>
        </p:nvSpPr>
        <p:spPr/>
        <p:txBody>
          <a:bodyPr/>
          <a:lstStyle/>
          <a:p>
            <a:fld id="{6A144491-5830-0144-A36F-72D39500518D}" type="slidenum">
              <a:rPr lang="en-US" smtClean="0"/>
              <a:pPr/>
              <a:t>3</a:t>
            </a:fld>
            <a:endParaRPr lang="en-US" dirty="0"/>
          </a:p>
        </p:txBody>
      </p:sp>
      <p:sp>
        <p:nvSpPr>
          <p:cNvPr id="49" name="ZoneTexte 48">
            <a:extLst>
              <a:ext uri="{FF2B5EF4-FFF2-40B4-BE49-F238E27FC236}">
                <a16:creationId xmlns:a16="http://schemas.microsoft.com/office/drawing/2014/main" id="{8E3FAFAD-0160-18FF-9C0F-BC102E2C979B}"/>
              </a:ext>
            </a:extLst>
          </p:cNvPr>
          <p:cNvSpPr txBox="1"/>
          <p:nvPr/>
        </p:nvSpPr>
        <p:spPr>
          <a:xfrm>
            <a:off x="0" y="4087519"/>
            <a:ext cx="6263000" cy="3170099"/>
          </a:xfrm>
          <a:prstGeom prst="rect">
            <a:avLst/>
          </a:prstGeom>
          <a:noFill/>
        </p:spPr>
        <p:txBody>
          <a:bodyPr wrap="square" rtlCol="0">
            <a:spAutoFit/>
          </a:bodyPr>
          <a:lstStyle/>
          <a:p>
            <a:pPr marL="457200" indent="-457200">
              <a:buFont typeface="Arial" panose="020B0604020202020204" pitchFamily="34" charset="0"/>
              <a:buChar char="•"/>
            </a:pPr>
            <a:r>
              <a:rPr lang="en-US" sz="2000" b="1" dirty="0">
                <a:latin typeface="+mj-lt"/>
                <a:cs typeface="Arial" panose="020B0604020202020204" pitchFamily="34" charset="0"/>
              </a:rPr>
              <a:t>Time Projection Chamber:</a:t>
            </a:r>
          </a:p>
          <a:p>
            <a:r>
              <a:rPr lang="en-US" dirty="0">
                <a:latin typeface="+mj-lt"/>
                <a:cs typeface="Arial" panose="020B0604020202020204" pitchFamily="34" charset="0"/>
              </a:rPr>
              <a:t> </a:t>
            </a:r>
          </a:p>
          <a:p>
            <a:pPr marL="742950" lvl="1" indent="-285750">
              <a:buFont typeface="Wingdings" pitchFamily="2" charset="2"/>
              <a:buChar char="Ø"/>
            </a:pPr>
            <a:r>
              <a:rPr lang="en-US" b="1" dirty="0">
                <a:latin typeface="+mj-lt"/>
                <a:cs typeface="Arial" panose="020B0604020202020204" pitchFamily="34" charset="0"/>
              </a:rPr>
              <a:t>Segmented anodes </a:t>
            </a:r>
            <a:r>
              <a:rPr lang="en-US" dirty="0">
                <a:latin typeface="+mj-lt"/>
                <a:cs typeface="Arial" panose="020B0604020202020204" pitchFamily="34" charset="0"/>
              </a:rPr>
              <a:t>used to collect charge signal </a:t>
            </a:r>
            <a:r>
              <a:rPr lang="en-US" dirty="0">
                <a:latin typeface="+mj-lt"/>
                <a:cs typeface="Arial" panose="020B0604020202020204" pitchFamily="34" charset="0"/>
                <a:sym typeface="Wingdings" pitchFamily="2" charset="2"/>
              </a:rPr>
              <a:t> reconstruct track</a:t>
            </a:r>
            <a:endParaRPr lang="en-US" dirty="0">
              <a:latin typeface="+mj-lt"/>
              <a:cs typeface="Arial" panose="020B0604020202020204" pitchFamily="34" charset="0"/>
            </a:endParaRPr>
          </a:p>
          <a:p>
            <a:pPr marL="742950" lvl="1" indent="-285750">
              <a:buFont typeface="Wingdings" pitchFamily="2" charset="2"/>
              <a:buChar char="Ø"/>
            </a:pPr>
            <a:endParaRPr lang="en-US" dirty="0">
              <a:latin typeface="+mj-lt"/>
              <a:cs typeface="Arial" panose="020B0604020202020204" pitchFamily="34" charset="0"/>
            </a:endParaRPr>
          </a:p>
          <a:p>
            <a:pPr marL="742950" lvl="1" indent="-285750">
              <a:buFont typeface="Wingdings" pitchFamily="2" charset="2"/>
              <a:buChar char="Ø"/>
            </a:pPr>
            <a:r>
              <a:rPr lang="en-US" b="1" dirty="0">
                <a:latin typeface="+mj-lt"/>
                <a:cs typeface="Arial" panose="020B0604020202020204" pitchFamily="34" charset="0"/>
              </a:rPr>
              <a:t>Light detection: </a:t>
            </a:r>
            <a:r>
              <a:rPr lang="en-US" b="0" dirty="0">
                <a:latin typeface="+mj-lt"/>
                <a:cs typeface="Arial" panose="020B0604020202020204" pitchFamily="34" charset="0"/>
              </a:rPr>
              <a:t>Cal</a:t>
            </a:r>
            <a:r>
              <a:rPr lang="en-US" dirty="0">
                <a:latin typeface="+mj-lt"/>
                <a:cs typeface="Arial" panose="020B0604020202020204" pitchFamily="34" charset="0"/>
              </a:rPr>
              <a:t>orimetry and Trigger </a:t>
            </a:r>
          </a:p>
          <a:p>
            <a:pPr marL="742950" lvl="1" indent="-285750">
              <a:buFont typeface="Wingdings" pitchFamily="2" charset="2"/>
              <a:buChar char="Ø"/>
            </a:pPr>
            <a:endParaRPr lang="en-US" dirty="0">
              <a:latin typeface="+mj-lt"/>
              <a:cs typeface="Arial" panose="020B0604020202020204" pitchFamily="34" charset="0"/>
              <a:sym typeface="Wingdings" pitchFamily="2" charset="2"/>
            </a:endParaRPr>
          </a:p>
          <a:p>
            <a:pPr marL="742950" lvl="1" indent="-285750">
              <a:buFont typeface="Wingdings" pitchFamily="2" charset="2"/>
              <a:buChar char="Ø"/>
            </a:pPr>
            <a:r>
              <a:rPr lang="en-US" dirty="0">
                <a:latin typeface="+mj-lt"/>
                <a:cs typeface="Arial" panose="020B0604020202020204" pitchFamily="34" charset="0"/>
              </a:rPr>
              <a:t>Enables </a:t>
            </a:r>
            <a:r>
              <a:rPr lang="en-US" b="1" dirty="0">
                <a:latin typeface="+mj-lt"/>
                <a:cs typeface="Arial" panose="020B0604020202020204" pitchFamily="34" charset="0"/>
              </a:rPr>
              <a:t>large volume </a:t>
            </a:r>
            <a:r>
              <a:rPr lang="en-US" dirty="0">
                <a:latin typeface="+mj-lt"/>
                <a:cs typeface="Arial" panose="020B0604020202020204" pitchFamily="34" charset="0"/>
              </a:rPr>
              <a:t>and </a:t>
            </a:r>
            <a:r>
              <a:rPr lang="en-US" b="1" dirty="0">
                <a:latin typeface="+mj-lt"/>
                <a:cs typeface="Arial" panose="020B0604020202020204" pitchFamily="34" charset="0"/>
              </a:rPr>
              <a:t>high spatial resolution</a:t>
            </a:r>
          </a:p>
          <a:p>
            <a:pPr marL="742950" lvl="1" indent="-285750">
              <a:buFont typeface="Arial" panose="020B0604020202020204" pitchFamily="34" charset="0"/>
              <a:buChar char="•"/>
            </a:pPr>
            <a:endParaRPr lang="en-US" dirty="0">
              <a:latin typeface="+mj-lt"/>
              <a:cs typeface="Arial" panose="020B0604020202020204" pitchFamily="34" charset="0"/>
            </a:endParaRPr>
          </a:p>
          <a:p>
            <a:pPr marL="742950" lvl="1" indent="-285750">
              <a:buFont typeface="Arial" panose="020B0604020202020204" pitchFamily="34" charset="0"/>
              <a:buChar char="•"/>
            </a:pPr>
            <a:endParaRPr lang="en-US" dirty="0">
              <a:latin typeface="+mj-lt"/>
              <a:cs typeface="Arial" panose="020B0604020202020204" pitchFamily="34" charset="0"/>
            </a:endParaRPr>
          </a:p>
        </p:txBody>
      </p:sp>
      <p:pic>
        <p:nvPicPr>
          <p:cNvPr id="11" name="Image 10">
            <a:extLst>
              <a:ext uri="{FF2B5EF4-FFF2-40B4-BE49-F238E27FC236}">
                <a16:creationId xmlns:a16="http://schemas.microsoft.com/office/drawing/2014/main" id="{E15AB2EA-461C-FB88-81AB-FCA9BF08550E}"/>
              </a:ext>
            </a:extLst>
          </p:cNvPr>
          <p:cNvPicPr>
            <a:picLocks noChangeAspect="1"/>
          </p:cNvPicPr>
          <p:nvPr/>
        </p:nvPicPr>
        <p:blipFill>
          <a:blip r:embed="rId3"/>
          <a:stretch>
            <a:fillRect/>
          </a:stretch>
        </p:blipFill>
        <p:spPr>
          <a:xfrm>
            <a:off x="6439114" y="897788"/>
            <a:ext cx="6019371" cy="5790208"/>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9C2024F-87E2-07DE-986B-90987322CBDB}"/>
                  </a:ext>
                </a:extLst>
              </p:cNvPr>
              <p:cNvSpPr txBox="1"/>
              <p:nvPr/>
            </p:nvSpPr>
            <p:spPr>
              <a:xfrm>
                <a:off x="-438817" y="802063"/>
                <a:ext cx="7304666" cy="3385542"/>
              </a:xfrm>
              <a:prstGeom prst="rect">
                <a:avLst/>
              </a:prstGeom>
              <a:noFill/>
            </p:spPr>
            <p:txBody>
              <a:bodyPr wrap="square" rtlCol="0">
                <a:spAutoFit/>
              </a:bodyPr>
              <a:lstStyle/>
              <a:p>
                <a:pPr marL="914400" lvl="1" indent="-457200" algn="just">
                  <a:buFont typeface="Arial" panose="020B0604020202020204" pitchFamily="34" charset="0"/>
                  <a:buChar char="•"/>
                </a:pPr>
                <a:r>
                  <a:rPr lang="en-US" sz="2000" b="1" dirty="0">
                    <a:cs typeface="Arial" panose="020B0604020202020204" pitchFamily="34" charset="0"/>
                  </a:rPr>
                  <a:t> Liquid argon properties:</a:t>
                </a:r>
              </a:p>
              <a:p>
                <a:pPr marL="914400" lvl="1" indent="-457200" algn="just">
                  <a:buFont typeface="Wingdings" pitchFamily="2" charset="2"/>
                  <a:buChar char="Ø"/>
                </a:pPr>
                <a:endParaRPr lang="en-US" sz="2400" b="1" dirty="0">
                  <a:cs typeface="Arial" panose="020B0604020202020204" pitchFamily="34" charset="0"/>
                </a:endParaRPr>
              </a:p>
              <a:p>
                <a:pPr marL="1371600" lvl="2" indent="-457200" algn="just">
                  <a:buFont typeface="Wingdings" pitchFamily="2" charset="2"/>
                  <a:buChar char="Ø"/>
                </a:pPr>
                <a:r>
                  <a:rPr lang="en-US" b="1" dirty="0">
                    <a:cs typeface="Arial" panose="020B0604020202020204" pitchFamily="34" charset="0"/>
                  </a:rPr>
                  <a:t>Chemically inert and dense </a:t>
                </a:r>
                <a14:m>
                  <m:oMath xmlns:m="http://schemas.openxmlformats.org/officeDocument/2006/math">
                    <m:r>
                      <a:rPr lang="en-US">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𝜌</m:t>
                    </m:r>
                    <m:r>
                      <a:rPr lang="en-US" i="1">
                        <a:latin typeface="Cambria Math" panose="02040503050406030204" pitchFamily="18" charset="0"/>
                        <a:cs typeface="Arial" panose="020B0604020202020204" pitchFamily="34" charset="0"/>
                      </a:rPr>
                      <m:t>=1.39 </m:t>
                    </m:r>
                    <m:r>
                      <a:rPr lang="fr-FR" b="0" i="1" smtClean="0">
                        <a:latin typeface="Cambria Math" panose="02040503050406030204" pitchFamily="18" charset="0"/>
                        <a:cs typeface="Arial" panose="020B0604020202020204" pitchFamily="34" charset="0"/>
                      </a:rPr>
                      <m:t>𝑘𝑔</m:t>
                    </m:r>
                    <m:r>
                      <a:rPr lang="fr-FR" b="0" i="1" smtClean="0">
                        <a:latin typeface="Cambria Math" panose="02040503050406030204" pitchFamily="18" charset="0"/>
                        <a:cs typeface="Arial" panose="020B0604020202020204" pitchFamily="34" charset="0"/>
                      </a:rPr>
                      <m:t>/</m:t>
                    </m:r>
                    <m:sSup>
                      <m:sSupPr>
                        <m:ctrlPr>
                          <a:rPr lang="fr-FR" b="0" i="1" smtClean="0">
                            <a:latin typeface="Cambria Math" panose="02040503050406030204" pitchFamily="18" charset="0"/>
                            <a:cs typeface="Arial" panose="020B0604020202020204" pitchFamily="34" charset="0"/>
                          </a:rPr>
                        </m:ctrlPr>
                      </m:sSupPr>
                      <m:e>
                        <m:r>
                          <a:rPr lang="fr-FR" b="0" i="1" smtClean="0">
                            <a:latin typeface="Cambria Math" panose="02040503050406030204" pitchFamily="18" charset="0"/>
                            <a:cs typeface="Arial" panose="020B0604020202020204" pitchFamily="34" charset="0"/>
                          </a:rPr>
                          <m:t>𝑚</m:t>
                        </m:r>
                      </m:e>
                      <m:sup>
                        <m:r>
                          <a:rPr lang="fr-FR" b="0" i="1" smtClean="0">
                            <a:latin typeface="Cambria Math" panose="02040503050406030204" pitchFamily="18" charset="0"/>
                            <a:cs typeface="Arial" panose="020B0604020202020204" pitchFamily="34" charset="0"/>
                          </a:rPr>
                          <m:t>3</m:t>
                        </m:r>
                      </m:sup>
                    </m:sSup>
                    <m:r>
                      <a:rPr lang="en-US" i="1">
                        <a:latin typeface="Cambria Math" panose="02040503050406030204" pitchFamily="18" charset="0"/>
                        <a:cs typeface="Arial" panose="020B0604020202020204" pitchFamily="34" charset="0"/>
                      </a:rPr>
                      <m:t>)</m:t>
                    </m:r>
                  </m:oMath>
                </a14:m>
                <a:endParaRPr lang="en-US" dirty="0">
                  <a:cs typeface="Arial" panose="020B0604020202020204" pitchFamily="34" charset="0"/>
                </a:endParaRPr>
              </a:p>
              <a:p>
                <a:pPr marL="1371600" lvl="2" indent="-457200" algn="just">
                  <a:buFont typeface="Wingdings" pitchFamily="2" charset="2"/>
                  <a:buChar char="Ø"/>
                </a:pPr>
                <a:endParaRPr lang="en-US" dirty="0">
                  <a:cs typeface="Arial" panose="020B0604020202020204" pitchFamily="34" charset="0"/>
                </a:endParaRPr>
              </a:p>
              <a:p>
                <a:pPr marL="1371600" lvl="2" indent="-457200" algn="just">
                  <a:buFont typeface="Wingdings" pitchFamily="2" charset="2"/>
                  <a:buChar char="Ø"/>
                </a:pPr>
                <a:r>
                  <a:rPr lang="en-US" dirty="0">
                    <a:cs typeface="Arial" panose="020B0604020202020204" pitchFamily="34" charset="0"/>
                  </a:rPr>
                  <a:t>Dielectric medium</a:t>
                </a:r>
              </a:p>
              <a:p>
                <a:pPr marL="1371600" lvl="2" indent="-457200" algn="just">
                  <a:buFont typeface="Wingdings" pitchFamily="2" charset="2"/>
                  <a:buChar char="Ø"/>
                </a:pPr>
                <a:endParaRPr lang="en-US" dirty="0">
                  <a:cs typeface="Arial" panose="020B0604020202020204" pitchFamily="34" charset="0"/>
                </a:endParaRPr>
              </a:p>
              <a:p>
                <a:pPr marL="1371600" lvl="2" indent="-457200" algn="just">
                  <a:buFont typeface="Wingdings" pitchFamily="2" charset="2"/>
                  <a:buChar char="Ø"/>
                </a:pPr>
                <a:r>
                  <a:rPr lang="en-US" dirty="0">
                    <a:cs typeface="Arial" panose="020B0604020202020204" pitchFamily="34" charset="0"/>
                  </a:rPr>
                  <a:t>W-value for ionization: </a:t>
                </a:r>
                <a14:m>
                  <m:oMath xmlns:m="http://schemas.openxmlformats.org/officeDocument/2006/math">
                    <m:r>
                      <a:rPr lang="fr-FR" b="1" i="1" smtClean="0">
                        <a:latin typeface="Cambria Math" panose="02040503050406030204" pitchFamily="18" charset="0"/>
                        <a:cs typeface="Arial" panose="020B0604020202020204" pitchFamily="34" charset="0"/>
                      </a:rPr>
                      <m:t>𝟐𝟑</m:t>
                    </m:r>
                    <m:r>
                      <a:rPr lang="fr-FR" b="1" i="1" smtClean="0">
                        <a:latin typeface="Cambria Math" panose="02040503050406030204" pitchFamily="18" charset="0"/>
                        <a:cs typeface="Arial" panose="020B0604020202020204" pitchFamily="34" charset="0"/>
                      </a:rPr>
                      <m:t>.</m:t>
                    </m:r>
                    <m:r>
                      <a:rPr lang="fr-FR" b="1" i="1" smtClean="0">
                        <a:latin typeface="Cambria Math" panose="02040503050406030204" pitchFamily="18" charset="0"/>
                        <a:cs typeface="Arial" panose="020B0604020202020204" pitchFamily="34" charset="0"/>
                      </a:rPr>
                      <m:t>𝟔</m:t>
                    </m:r>
                  </m:oMath>
                </a14:m>
                <a:r>
                  <a:rPr lang="en-US" b="1" dirty="0">
                    <a:cs typeface="Arial" panose="020B0604020202020204" pitchFamily="34" charset="0"/>
                  </a:rPr>
                  <a:t> eV/pair</a:t>
                </a:r>
              </a:p>
              <a:p>
                <a:pPr marL="1371600" lvl="2" indent="-457200" algn="just">
                  <a:buFont typeface="Wingdings" pitchFamily="2" charset="2"/>
                  <a:buChar char="Ø"/>
                </a:pPr>
                <a:endParaRPr lang="en-US" dirty="0">
                  <a:cs typeface="Arial" panose="020B0604020202020204" pitchFamily="34" charset="0"/>
                </a:endParaRPr>
              </a:p>
              <a:p>
                <a:pPr marL="1371600" lvl="2" indent="-457200" algn="just">
                  <a:buFont typeface="Wingdings" pitchFamily="2" charset="2"/>
                  <a:buChar char="Ø"/>
                </a:pPr>
                <a:r>
                  <a:rPr lang="en-US" dirty="0">
                    <a:cs typeface="Arial" panose="020B0604020202020204" pitchFamily="34" charset="0"/>
                  </a:rPr>
                  <a:t>Scintillation </a:t>
                </a:r>
                <a:r>
                  <a:rPr lang="en-US" dirty="0">
                    <a:solidFill>
                      <a:srgbClr val="000000"/>
                    </a:solidFill>
                    <a:cs typeface="Arial" panose="020B0604020202020204" pitchFamily="34" charset="0"/>
                  </a:rPr>
                  <a:t>light coming from argon de-excitation (</a:t>
                </a:r>
                <a14:m>
                  <m:oMath xmlns:m="http://schemas.openxmlformats.org/officeDocument/2006/math">
                    <m:r>
                      <a:rPr lang="en-US" i="1">
                        <a:solidFill>
                          <a:srgbClr val="000000"/>
                        </a:solidFill>
                        <a:latin typeface="Cambria Math" panose="02040503050406030204" pitchFamily="18" charset="0"/>
                        <a:cs typeface="Arial" panose="020B0604020202020204" pitchFamily="34" charset="0"/>
                      </a:rPr>
                      <m:t>𝜆</m:t>
                    </m:r>
                    <m:r>
                      <a:rPr lang="en-US" i="1">
                        <a:solidFill>
                          <a:srgbClr val="000000"/>
                        </a:solidFill>
                        <a:latin typeface="Cambria Math" panose="02040503050406030204" pitchFamily="18" charset="0"/>
                        <a:cs typeface="Arial" panose="020B0604020202020204" pitchFamily="34" charset="0"/>
                      </a:rPr>
                      <m:t>=128 </m:t>
                    </m:r>
                    <m:r>
                      <a:rPr lang="en-US" i="1">
                        <a:solidFill>
                          <a:srgbClr val="000000"/>
                        </a:solidFill>
                        <a:latin typeface="Cambria Math" panose="02040503050406030204" pitchFamily="18" charset="0"/>
                        <a:cs typeface="Arial" panose="020B0604020202020204" pitchFamily="34" charset="0"/>
                      </a:rPr>
                      <m:t>𝑛𝑚</m:t>
                    </m:r>
                  </m:oMath>
                </a14:m>
                <a:r>
                  <a:rPr lang="en-US" dirty="0">
                    <a:solidFill>
                      <a:srgbClr val="000000"/>
                    </a:solidFill>
                    <a:cs typeface="Arial" panose="020B0604020202020204" pitchFamily="34" charset="0"/>
                  </a:rPr>
                  <a:t>)</a:t>
                </a:r>
              </a:p>
              <a:p>
                <a:pPr marL="1371600" lvl="2" indent="-457200" algn="just">
                  <a:buFont typeface="Arial" panose="020B0604020202020204" pitchFamily="34" charset="0"/>
                  <a:buChar char="•"/>
                </a:pPr>
                <a:endParaRPr lang="en-US" dirty="0">
                  <a:cs typeface="Arial" panose="020B0604020202020204" pitchFamily="34" charset="0"/>
                </a:endParaRPr>
              </a:p>
            </p:txBody>
          </p:sp>
        </mc:Choice>
        <mc:Fallback xmlns="">
          <p:sp>
            <p:nvSpPr>
              <p:cNvPr id="3" name="ZoneTexte 2">
                <a:extLst>
                  <a:ext uri="{FF2B5EF4-FFF2-40B4-BE49-F238E27FC236}">
                    <a16:creationId xmlns:a16="http://schemas.microsoft.com/office/drawing/2014/main" id="{19C2024F-87E2-07DE-986B-90987322CBDB}"/>
                  </a:ext>
                </a:extLst>
              </p:cNvPr>
              <p:cNvSpPr txBox="1">
                <a:spLocks noRot="1" noChangeAspect="1" noMove="1" noResize="1" noEditPoints="1" noAdjustHandles="1" noChangeArrowheads="1" noChangeShapeType="1" noTextEdit="1"/>
              </p:cNvSpPr>
              <p:nvPr/>
            </p:nvSpPr>
            <p:spPr>
              <a:xfrm>
                <a:off x="-438817" y="802063"/>
                <a:ext cx="7304666" cy="3385542"/>
              </a:xfrm>
              <a:prstGeom prst="rect">
                <a:avLst/>
              </a:prstGeom>
              <a:blipFill>
                <a:blip r:embed="rId5"/>
                <a:stretch>
                  <a:fillRect t="-1124" r="-694"/>
                </a:stretch>
              </a:blipFill>
            </p:spPr>
            <p:txBody>
              <a:bodyPr/>
              <a:lstStyle/>
              <a:p>
                <a:r>
                  <a:rPr lang="fr-FR">
                    <a:noFill/>
                  </a:rPr>
                  <a:t> </a:t>
                </a:r>
              </a:p>
            </p:txBody>
          </p:sp>
        </mc:Fallback>
      </mc:AlternateContent>
    </p:spTree>
    <p:extLst>
      <p:ext uri="{BB962C8B-B14F-4D97-AF65-F5344CB8AC3E}">
        <p14:creationId xmlns:p14="http://schemas.microsoft.com/office/powerpoint/2010/main" val="1537980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C74A5-A87A-BE6A-8CB0-228F778E021A}"/>
              </a:ext>
            </a:extLst>
          </p:cNvPr>
          <p:cNvSpPr>
            <a:spLocks noGrp="1"/>
          </p:cNvSpPr>
          <p:nvPr>
            <p:ph type="title"/>
          </p:nvPr>
        </p:nvSpPr>
        <p:spPr/>
        <p:txBody>
          <a:bodyPr>
            <a:normAutofit fontScale="90000"/>
          </a:bodyPr>
          <a:lstStyle/>
          <a:p>
            <a:endParaRPr lang="fr-FR"/>
          </a:p>
        </p:txBody>
      </p:sp>
      <p:pic>
        <p:nvPicPr>
          <p:cNvPr id="5" name="Image 4">
            <a:extLst>
              <a:ext uri="{FF2B5EF4-FFF2-40B4-BE49-F238E27FC236}">
                <a16:creationId xmlns:a16="http://schemas.microsoft.com/office/drawing/2014/main" id="{BBB04AF8-1A0D-EF07-BA27-2E65B0EEE946}"/>
              </a:ext>
            </a:extLst>
          </p:cNvPr>
          <p:cNvPicPr>
            <a:picLocks noChangeAspect="1"/>
          </p:cNvPicPr>
          <p:nvPr/>
        </p:nvPicPr>
        <p:blipFill>
          <a:blip r:embed="rId3"/>
          <a:stretch>
            <a:fillRect/>
          </a:stretch>
        </p:blipFill>
        <p:spPr>
          <a:xfrm>
            <a:off x="3279227" y="1731908"/>
            <a:ext cx="8660525" cy="4691118"/>
          </a:xfrm>
          <a:prstGeom prst="rect">
            <a:avLst/>
          </a:prstGeom>
        </p:spPr>
      </p:pic>
    </p:spTree>
    <p:extLst>
      <p:ext uri="{BB962C8B-B14F-4D97-AF65-F5344CB8AC3E}">
        <p14:creationId xmlns:p14="http://schemas.microsoft.com/office/powerpoint/2010/main" val="1293201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665746-D6BF-6D2D-BF2C-CA3A9C9E141F}"/>
              </a:ext>
            </a:extLst>
          </p:cNvPr>
          <p:cNvSpPr>
            <a:spLocks noGrp="1"/>
          </p:cNvSpPr>
          <p:nvPr>
            <p:ph type="title"/>
          </p:nvPr>
        </p:nvSpPr>
        <p:spPr/>
        <p:txBody>
          <a:bodyPr>
            <a:normAutofit fontScale="90000"/>
          </a:bodyPr>
          <a:lstStyle/>
          <a:p>
            <a:r>
              <a:rPr lang="fr-FR" dirty="0"/>
              <a:t>Anode </a:t>
            </a:r>
            <a:r>
              <a:rPr lang="fr-FR" dirty="0" err="1"/>
              <a:t>transparency</a:t>
            </a:r>
            <a:endParaRPr lang="fr-FR" dirty="0"/>
          </a:p>
        </p:txBody>
      </p:sp>
    </p:spTree>
    <p:extLst>
      <p:ext uri="{BB962C8B-B14F-4D97-AF65-F5344CB8AC3E}">
        <p14:creationId xmlns:p14="http://schemas.microsoft.com/office/powerpoint/2010/main" val="356221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3450B-935F-E7FF-C69E-470CBAE08B67}"/>
              </a:ext>
            </a:extLst>
          </p:cNvPr>
          <p:cNvSpPr>
            <a:spLocks noGrp="1"/>
          </p:cNvSpPr>
          <p:nvPr>
            <p:ph type="title"/>
          </p:nvPr>
        </p:nvSpPr>
        <p:spPr/>
        <p:txBody>
          <a:bodyPr>
            <a:normAutofit fontScale="90000"/>
          </a:bodyPr>
          <a:lstStyle/>
          <a:p>
            <a:r>
              <a:rPr lang="fr-FR" dirty="0" err="1"/>
              <a:t>Holes</a:t>
            </a:r>
            <a:r>
              <a:rPr lang="fr-FR" dirty="0"/>
              <a:t> </a:t>
            </a:r>
            <a:r>
              <a:rPr lang="fr-FR" dirty="0" err="1"/>
              <a:t>misalignment</a:t>
            </a:r>
            <a:endParaRPr lang="fr-FR" dirty="0"/>
          </a:p>
        </p:txBody>
      </p:sp>
    </p:spTree>
    <p:extLst>
      <p:ext uri="{BB962C8B-B14F-4D97-AF65-F5344CB8AC3E}">
        <p14:creationId xmlns:p14="http://schemas.microsoft.com/office/powerpoint/2010/main" val="7012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FA4C3-501B-320E-F704-D9C7C201EB7B}"/>
              </a:ext>
            </a:extLst>
          </p:cNvPr>
          <p:cNvSpPr>
            <a:spLocks noGrp="1"/>
          </p:cNvSpPr>
          <p:nvPr>
            <p:ph type="title"/>
          </p:nvPr>
        </p:nvSpPr>
        <p:spPr/>
        <p:txBody>
          <a:bodyPr>
            <a:normAutofit fontScale="90000"/>
          </a:bodyPr>
          <a:lstStyle/>
          <a:p>
            <a:r>
              <a:rPr lang="fr-FR" dirty="0" err="1"/>
              <a:t>Filtered</a:t>
            </a:r>
            <a:r>
              <a:rPr lang="fr-FR" dirty="0"/>
              <a:t> </a:t>
            </a:r>
            <a:r>
              <a:rPr lang="fr-FR" dirty="0" err="1"/>
              <a:t>waveforms</a:t>
            </a:r>
            <a:endParaRPr lang="fr-FR" dirty="0"/>
          </a:p>
        </p:txBody>
      </p:sp>
      <p:pic>
        <p:nvPicPr>
          <p:cNvPr id="5" name="Image 4">
            <a:extLst>
              <a:ext uri="{FF2B5EF4-FFF2-40B4-BE49-F238E27FC236}">
                <a16:creationId xmlns:a16="http://schemas.microsoft.com/office/drawing/2014/main" id="{28C3A44A-0996-FA41-5365-63A2196717AC}"/>
              </a:ext>
            </a:extLst>
          </p:cNvPr>
          <p:cNvPicPr>
            <a:picLocks noChangeAspect="1"/>
          </p:cNvPicPr>
          <p:nvPr/>
        </p:nvPicPr>
        <p:blipFill>
          <a:blip r:embed="rId2"/>
          <a:stretch>
            <a:fillRect/>
          </a:stretch>
        </p:blipFill>
        <p:spPr>
          <a:xfrm>
            <a:off x="176576" y="1579180"/>
            <a:ext cx="5919424" cy="1849820"/>
          </a:xfrm>
          <a:prstGeom prst="rect">
            <a:avLst/>
          </a:prstGeom>
        </p:spPr>
      </p:pic>
      <p:pic>
        <p:nvPicPr>
          <p:cNvPr id="7" name="Image 6">
            <a:extLst>
              <a:ext uri="{FF2B5EF4-FFF2-40B4-BE49-F238E27FC236}">
                <a16:creationId xmlns:a16="http://schemas.microsoft.com/office/drawing/2014/main" id="{F9A9D91D-8992-18D7-EDCF-70C248F8C438}"/>
              </a:ext>
            </a:extLst>
          </p:cNvPr>
          <p:cNvPicPr>
            <a:picLocks noChangeAspect="1"/>
          </p:cNvPicPr>
          <p:nvPr/>
        </p:nvPicPr>
        <p:blipFill>
          <a:blip r:embed="rId3"/>
          <a:stretch>
            <a:fillRect/>
          </a:stretch>
        </p:blipFill>
        <p:spPr>
          <a:xfrm>
            <a:off x="6227379" y="924912"/>
            <a:ext cx="5680841" cy="5680841"/>
          </a:xfrm>
          <a:prstGeom prst="rect">
            <a:avLst/>
          </a:prstGeom>
        </p:spPr>
      </p:pic>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E4055A6E-5DEC-AF18-1B12-459ADE880CE6}"/>
                  </a:ext>
                </a:extLst>
              </p:cNvPr>
              <p:cNvSpPr txBox="1"/>
              <p:nvPr/>
            </p:nvSpPr>
            <p:spPr>
              <a:xfrm>
                <a:off x="1629739" y="4799804"/>
                <a:ext cx="3349122" cy="77912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𝜒</m:t>
                          </m:r>
                        </m:e>
                        <m:sup>
                          <m:r>
                            <a:rPr lang="fr-FR" b="0" i="1" smtClean="0">
                              <a:latin typeface="Cambria Math" panose="02040503050406030204" pitchFamily="18" charset="0"/>
                            </a:rPr>
                            <m:t>2</m:t>
                          </m:r>
                        </m:sup>
                      </m:sSup>
                      <m:r>
                        <a:rPr lang="fr-FR"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𝑡𝑖𝑐𝑘𝑠</m:t>
                              </m:r>
                            </m:sub>
                          </m:sSub>
                        </m:den>
                      </m:f>
                      <m:nary>
                        <m:naryPr>
                          <m:chr m:val="∑"/>
                          <m:ctrlPr>
                            <a:rPr lang="fr-FR" b="0" i="1" smtClean="0">
                              <a:latin typeface="Cambria Math" panose="02040503050406030204" pitchFamily="18" charset="0"/>
                            </a:rPr>
                          </m:ctrlPr>
                        </m:naryPr>
                        <m:sub>
                          <m:r>
                            <a:rPr lang="fr-FR" b="0" i="1" smtClean="0">
                              <a:latin typeface="Cambria Math" panose="02040503050406030204" pitchFamily="18" charset="0"/>
                            </a:rPr>
                            <m:t>𝑖</m:t>
                          </m:r>
                          <m:r>
                            <a:rPr lang="fr-FR" b="0" i="1" smtClean="0">
                              <a:latin typeface="Cambria Math" panose="02040503050406030204" pitchFamily="18" charset="0"/>
                            </a:rPr>
                            <m:t>=0</m:t>
                          </m:r>
                        </m:sub>
                        <m:sup>
                          <m:sSub>
                            <m:sSubPr>
                              <m:ctrlPr>
                                <a:rPr lang="fr-FR" b="0" i="1" smtClean="0">
                                  <a:latin typeface="Cambria Math" panose="02040503050406030204" pitchFamily="18" charset="0"/>
                                </a:rPr>
                              </m:ctrlPr>
                            </m:sSubPr>
                            <m:e>
                              <m:r>
                                <a:rPr lang="fr-FR" b="0" i="1" smtClean="0">
                                  <a:latin typeface="Cambria Math" panose="02040503050406030204" pitchFamily="18" charset="0"/>
                                </a:rPr>
                                <m:t>𝑁</m:t>
                              </m:r>
                            </m:e>
                            <m:sub>
                              <m:r>
                                <a:rPr lang="fr-FR" b="0" i="1" smtClean="0">
                                  <a:latin typeface="Cambria Math" panose="02040503050406030204" pitchFamily="18" charset="0"/>
                                </a:rPr>
                                <m:t>𝑡𝑖𝑐𝑘𝑠</m:t>
                              </m:r>
                            </m:sub>
                          </m:sSub>
                        </m:sup>
                        <m:e>
                          <m:sSup>
                            <m:sSupPr>
                              <m:ctrlPr>
                                <a:rPr lang="fr-FR" b="0" i="1" smtClean="0">
                                  <a:latin typeface="Cambria Math" panose="02040503050406030204" pitchFamily="18" charset="0"/>
                                </a:rPr>
                              </m:ctrlPr>
                            </m:sSupPr>
                            <m:e>
                              <m:d>
                                <m:dPr>
                                  <m:ctrlPr>
                                    <a:rPr lang="fr-FR" b="0" i="1" smtClean="0">
                                      <a:latin typeface="Cambria Math" panose="02040503050406030204" pitchFamily="18" charset="0"/>
                                    </a:rPr>
                                  </m:ctrlPr>
                                </m:dPr>
                                <m:e>
                                  <m:f>
                                    <m:fPr>
                                      <m:ctrlPr>
                                        <a:rPr lang="fr-FR" b="0" i="1" smtClean="0">
                                          <a:latin typeface="Cambria Math" panose="02040503050406030204" pitchFamily="18" charset="0"/>
                                        </a:rPr>
                                      </m:ctrlPr>
                                    </m:fPr>
                                    <m:num>
                                      <m:r>
                                        <m:rPr>
                                          <m:sty m:val="p"/>
                                        </m:rPr>
                                        <a:rPr lang="fr-FR" b="0" i="1" smtClean="0">
                                          <a:latin typeface="Cambria Math" panose="02040503050406030204" pitchFamily="18" charset="0"/>
                                        </a:rPr>
                                        <m:t>s</m:t>
                                      </m:r>
                                      <m:r>
                                        <a:rPr lang="fr-FR" b="0" i="1" smtClean="0">
                                          <a:latin typeface="Cambria Math" panose="02040503050406030204" pitchFamily="18" charset="0"/>
                                        </a:rPr>
                                        <m:t>̂</m:t>
                                      </m:r>
                                      <m:d>
                                        <m:dPr>
                                          <m:begChr m:val="["/>
                                          <m:endChr m:val="]"/>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𝑖</m:t>
                                              </m:r>
                                            </m:sub>
                                          </m:sSub>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𝑠</m:t>
                                          </m:r>
                                        </m:e>
                                        <m:sub>
                                          <m:r>
                                            <a:rPr lang="fr-FR" b="0" i="1" smtClean="0">
                                              <a:latin typeface="Cambria Math" panose="02040503050406030204" pitchFamily="18" charset="0"/>
                                            </a:rPr>
                                            <m:t>𝑛</m:t>
                                          </m:r>
                                        </m:sub>
                                      </m:sSub>
                                      <m:d>
                                        <m:dPr>
                                          <m:begChr m:val="["/>
                                          <m:endChr m:val="]"/>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𝑡</m:t>
                                              </m:r>
                                            </m:e>
                                            <m:sub>
                                              <m:r>
                                                <a:rPr lang="fr-FR" b="0" i="1" smtClean="0">
                                                  <a:latin typeface="Cambria Math" panose="02040503050406030204" pitchFamily="18" charset="0"/>
                                                </a:rPr>
                                                <m:t>𝑖</m:t>
                                              </m:r>
                                            </m:sub>
                                          </m:sSub>
                                        </m:e>
                                      </m:d>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𝜎</m:t>
                                          </m:r>
                                        </m:e>
                                        <m:sub>
                                          <m:r>
                                            <a:rPr lang="fr-FR" b="0" i="1" smtClean="0">
                                              <a:latin typeface="Cambria Math" panose="02040503050406030204" pitchFamily="18" charset="0"/>
                                            </a:rPr>
                                            <m:t>𝑖</m:t>
                                          </m:r>
                                        </m:sub>
                                      </m:sSub>
                                    </m:den>
                                  </m:f>
                                </m:e>
                              </m:d>
                            </m:e>
                            <m:sup>
                              <m:r>
                                <a:rPr lang="fr-FR" b="0" i="1" smtClean="0">
                                  <a:latin typeface="Cambria Math" panose="02040503050406030204" pitchFamily="18" charset="0"/>
                                </a:rPr>
                                <m:t>2</m:t>
                              </m:r>
                            </m:sup>
                          </m:sSup>
                        </m:e>
                      </m:nary>
                    </m:oMath>
                  </m:oMathPara>
                </a14:m>
                <a:endParaRPr lang="fr-FR" dirty="0"/>
              </a:p>
            </p:txBody>
          </p:sp>
        </mc:Choice>
        <mc:Fallback>
          <p:sp>
            <p:nvSpPr>
              <p:cNvPr id="10" name="ZoneTexte 9">
                <a:extLst>
                  <a:ext uri="{FF2B5EF4-FFF2-40B4-BE49-F238E27FC236}">
                    <a16:creationId xmlns:a16="http://schemas.microsoft.com/office/drawing/2014/main" id="{E4055A6E-5DEC-AF18-1B12-459ADE880CE6}"/>
                  </a:ext>
                </a:extLst>
              </p:cNvPr>
              <p:cNvSpPr txBox="1">
                <a:spLocks noRot="1" noChangeAspect="1" noMove="1" noResize="1" noEditPoints="1" noAdjustHandles="1" noChangeArrowheads="1" noChangeShapeType="1" noTextEdit="1"/>
              </p:cNvSpPr>
              <p:nvPr/>
            </p:nvSpPr>
            <p:spPr>
              <a:xfrm>
                <a:off x="1629739" y="4799804"/>
                <a:ext cx="3349122" cy="779124"/>
              </a:xfrm>
              <a:prstGeom prst="rect">
                <a:avLst/>
              </a:prstGeom>
              <a:blipFill>
                <a:blip r:embed="rId4"/>
                <a:stretch>
                  <a:fillRect t="-109524" b="-171429"/>
                </a:stretch>
              </a:blipFill>
            </p:spPr>
            <p:txBody>
              <a:bodyPr/>
              <a:lstStyle/>
              <a:p>
                <a:r>
                  <a:rPr lang="fr-FR">
                    <a:noFill/>
                  </a:rPr>
                  <a:t> </a:t>
                </a:r>
              </a:p>
            </p:txBody>
          </p:sp>
        </mc:Fallback>
      </mc:AlternateContent>
    </p:spTree>
    <p:extLst>
      <p:ext uri="{BB962C8B-B14F-4D97-AF65-F5344CB8AC3E}">
        <p14:creationId xmlns:p14="http://schemas.microsoft.com/office/powerpoint/2010/main" val="25127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64DEA-F3EE-FC1B-E979-5A327ACA0EF3}"/>
              </a:ext>
            </a:extLst>
          </p:cNvPr>
          <p:cNvSpPr>
            <a:spLocks noGrp="1"/>
          </p:cNvSpPr>
          <p:nvPr>
            <p:ph type="title"/>
          </p:nvPr>
        </p:nvSpPr>
        <p:spPr/>
        <p:txBody>
          <a:bodyPr>
            <a:normAutofit fontScale="90000"/>
          </a:bodyPr>
          <a:lstStyle/>
          <a:p>
            <a:r>
              <a:rPr lang="fr-FR" dirty="0" err="1"/>
              <a:t>Average</a:t>
            </a:r>
            <a:r>
              <a:rPr lang="fr-FR" dirty="0"/>
              <a:t> </a:t>
            </a:r>
            <a:r>
              <a:rPr lang="fr-FR" dirty="0" err="1"/>
              <a:t>waveforms</a:t>
            </a:r>
            <a:r>
              <a:rPr lang="fr-FR" dirty="0"/>
              <a:t> </a:t>
            </a:r>
          </a:p>
        </p:txBody>
      </p:sp>
      <p:pic>
        <p:nvPicPr>
          <p:cNvPr id="4" name="Image 3">
            <a:extLst>
              <a:ext uri="{FF2B5EF4-FFF2-40B4-BE49-F238E27FC236}">
                <a16:creationId xmlns:a16="http://schemas.microsoft.com/office/drawing/2014/main" id="{10AA21AF-742F-588E-F03B-991B51B730A4}"/>
              </a:ext>
            </a:extLst>
          </p:cNvPr>
          <p:cNvPicPr>
            <a:picLocks noChangeAspect="1"/>
          </p:cNvPicPr>
          <p:nvPr/>
        </p:nvPicPr>
        <p:blipFill>
          <a:blip r:embed="rId3"/>
          <a:stretch>
            <a:fillRect/>
          </a:stretch>
        </p:blipFill>
        <p:spPr>
          <a:xfrm>
            <a:off x="5524500" y="1541956"/>
            <a:ext cx="6667500" cy="4762500"/>
          </a:xfrm>
          <a:prstGeom prst="rect">
            <a:avLst/>
          </a:prstGeom>
        </p:spPr>
      </p:pic>
      <p:pic>
        <p:nvPicPr>
          <p:cNvPr id="6" name="Image 5">
            <a:extLst>
              <a:ext uri="{FF2B5EF4-FFF2-40B4-BE49-F238E27FC236}">
                <a16:creationId xmlns:a16="http://schemas.microsoft.com/office/drawing/2014/main" id="{3EA22CA1-C565-BB84-1EEA-177BD55F3B90}"/>
              </a:ext>
            </a:extLst>
          </p:cNvPr>
          <p:cNvPicPr>
            <a:picLocks noChangeAspect="1"/>
          </p:cNvPicPr>
          <p:nvPr/>
        </p:nvPicPr>
        <p:blipFill>
          <a:blip r:embed="rId4"/>
          <a:srcRect r="63292"/>
          <a:stretch>
            <a:fillRect/>
          </a:stretch>
        </p:blipFill>
        <p:spPr>
          <a:xfrm>
            <a:off x="290876" y="1541956"/>
            <a:ext cx="5233624" cy="4455408"/>
          </a:xfrm>
          <a:prstGeom prst="rect">
            <a:avLst/>
          </a:prstGeom>
        </p:spPr>
      </p:pic>
      <p:cxnSp>
        <p:nvCxnSpPr>
          <p:cNvPr id="8" name="Connecteur droit avec flèche 7">
            <a:extLst>
              <a:ext uri="{FF2B5EF4-FFF2-40B4-BE49-F238E27FC236}">
                <a16:creationId xmlns:a16="http://schemas.microsoft.com/office/drawing/2014/main" id="{305E815B-D6FC-2309-CAD7-8C5EAC9609CA}"/>
              </a:ext>
            </a:extLst>
          </p:cNvPr>
          <p:cNvCxnSpPr/>
          <p:nvPr/>
        </p:nvCxnSpPr>
        <p:spPr>
          <a:xfrm>
            <a:off x="2907688" y="3644900"/>
            <a:ext cx="0" cy="736600"/>
          </a:xfrm>
          <a:prstGeom prst="straightConnector1">
            <a:avLst/>
          </a:prstGeom>
          <a:ln w="3810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Connecteur droit avec flèche 9">
            <a:extLst>
              <a:ext uri="{FF2B5EF4-FFF2-40B4-BE49-F238E27FC236}">
                <a16:creationId xmlns:a16="http://schemas.microsoft.com/office/drawing/2014/main" id="{FE9BF59F-83BB-673F-1E0F-73665DC5BDFD}"/>
              </a:ext>
            </a:extLst>
          </p:cNvPr>
          <p:cNvCxnSpPr>
            <a:cxnSpLocks/>
          </p:cNvCxnSpPr>
          <p:nvPr/>
        </p:nvCxnSpPr>
        <p:spPr>
          <a:xfrm>
            <a:off x="3098800" y="4013200"/>
            <a:ext cx="3136900" cy="2286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24596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E1C663-6886-7572-5803-5AA4326ABD4F}"/>
              </a:ext>
            </a:extLst>
          </p:cNvPr>
          <p:cNvSpPr>
            <a:spLocks noGrp="1"/>
          </p:cNvSpPr>
          <p:nvPr>
            <p:ph type="title"/>
          </p:nvPr>
        </p:nvSpPr>
        <p:spPr/>
        <p:txBody>
          <a:bodyPr>
            <a:normAutofit fontScale="90000"/>
          </a:bodyPr>
          <a:lstStyle/>
          <a:p>
            <a:r>
              <a:rPr lang="fr-FR" dirty="0"/>
              <a:t>Track topologies</a:t>
            </a:r>
          </a:p>
        </p:txBody>
      </p:sp>
      <p:sp>
        <p:nvSpPr>
          <p:cNvPr id="4" name="Espace réservé du numéro de diapositive 3">
            <a:extLst>
              <a:ext uri="{FF2B5EF4-FFF2-40B4-BE49-F238E27FC236}">
                <a16:creationId xmlns:a16="http://schemas.microsoft.com/office/drawing/2014/main" id="{C4E2EAF4-9716-481B-248F-8FE2DDC942D8}"/>
              </a:ext>
            </a:extLst>
          </p:cNvPr>
          <p:cNvSpPr>
            <a:spLocks noGrp="1"/>
          </p:cNvSpPr>
          <p:nvPr>
            <p:ph type="sldNum" sz="quarter" idx="12"/>
          </p:nvPr>
        </p:nvSpPr>
        <p:spPr>
          <a:xfrm>
            <a:off x="9448800" y="6467781"/>
            <a:ext cx="2743200" cy="365125"/>
          </a:xfrm>
        </p:spPr>
        <p:txBody>
          <a:bodyPr/>
          <a:lstStyle/>
          <a:p>
            <a:fld id="{B333F89B-E012-6D4F-B8D2-63013FA2763B}" type="slidenum">
              <a:rPr lang="fr-FR" smtClean="0"/>
              <a:pPr/>
              <a:t>4</a:t>
            </a:fld>
            <a:endParaRPr lang="fr-FR" dirty="0"/>
          </a:p>
        </p:txBody>
      </p:sp>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B271861A-AB30-63F8-5426-924CF2733DCB}"/>
                  </a:ext>
                </a:extLst>
              </p:cNvPr>
              <p:cNvSpPr txBox="1"/>
              <p:nvPr/>
            </p:nvSpPr>
            <p:spPr>
              <a:xfrm>
                <a:off x="136710" y="2863045"/>
                <a:ext cx="4716691" cy="2422971"/>
              </a:xfrm>
              <a:prstGeom prst="rect">
                <a:avLst/>
              </a:prstGeom>
              <a:noFill/>
            </p:spPr>
            <p:txBody>
              <a:bodyPr wrap="square" rtlCol="0">
                <a:spAutoFit/>
              </a:bodyPr>
              <a:lstStyle/>
              <a:p>
                <a:endParaRPr lang="en-US" sz="2000" dirty="0">
                  <a:latin typeface="+mj-lt"/>
                  <a:cs typeface="Arial" panose="020B0604020202020204" pitchFamily="34" charset="0"/>
                </a:endParaRPr>
              </a:p>
              <a:p>
                <a:pPr marL="342900" indent="-342900">
                  <a:buFont typeface="Arial" panose="020B0604020202020204" pitchFamily="34" charset="0"/>
                  <a:buChar char="•"/>
                </a:pPr>
                <a:r>
                  <a:rPr lang="fr-FR" sz="2000" b="1" dirty="0" err="1"/>
                  <a:t>LArTPC</a:t>
                </a:r>
                <a:r>
                  <a:rPr lang="fr-FR" sz="2000" b="1" dirty="0"/>
                  <a:t> </a:t>
                </a:r>
                <a:r>
                  <a:rPr lang="fr-FR" sz="2000" b="1" dirty="0" err="1"/>
                  <a:t>allows</a:t>
                </a:r>
                <a:r>
                  <a:rPr lang="fr-FR" sz="2000" b="1" dirty="0"/>
                  <a:t> to: </a:t>
                </a:r>
              </a:p>
              <a:p>
                <a:endParaRPr lang="en-US" sz="2000" dirty="0">
                  <a:latin typeface="+mj-lt"/>
                  <a:cs typeface="Arial" panose="020B0604020202020204" pitchFamily="34" charset="0"/>
                </a:endParaRPr>
              </a:p>
              <a:p>
                <a:pPr marL="800100" lvl="1" indent="-342900">
                  <a:buFont typeface="Wingdings" pitchFamily="2" charset="2"/>
                  <a:buChar char="Ø"/>
                </a:pPr>
                <a:r>
                  <a:rPr lang="en-US" dirty="0">
                    <a:latin typeface="+mj-lt"/>
                    <a:cs typeface="Arial" panose="020B0604020202020204" pitchFamily="34" charset="0"/>
                  </a:rPr>
                  <a:t>Separate </a:t>
                </a:r>
                <a14:m>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𝜈</m:t>
                        </m:r>
                      </m:e>
                      <m:sub>
                        <m:r>
                          <a:rPr lang="en-US" b="0" i="1" smtClean="0">
                            <a:latin typeface="Cambria Math" panose="02040503050406030204" pitchFamily="18" charset="0"/>
                            <a:cs typeface="Arial" panose="020B0604020202020204" pitchFamily="34" charset="0"/>
                          </a:rPr>
                          <m:t>𝑒</m:t>
                        </m:r>
                      </m:sub>
                    </m:sSub>
                  </m:oMath>
                </a14:m>
                <a:r>
                  <a:rPr lang="en-US" dirty="0">
                    <a:latin typeface="+mj-lt"/>
                    <a:cs typeface="Arial" panose="020B0604020202020204" pitchFamily="34" charset="0"/>
                  </a:rPr>
                  <a:t> / </a:t>
                </a:r>
                <a14:m>
                  <m:oMath xmlns:m="http://schemas.openxmlformats.org/officeDocument/2006/math">
                    <m:sSub>
                      <m:sSubPr>
                        <m:ctrlPr>
                          <a:rPr lang="en-US"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𝜈</m:t>
                        </m:r>
                      </m:e>
                      <m:sub>
                        <m:r>
                          <a:rPr lang="en-US" b="0" i="1" smtClean="0">
                            <a:latin typeface="Cambria Math" panose="02040503050406030204" pitchFamily="18" charset="0"/>
                            <a:cs typeface="Arial" panose="020B0604020202020204" pitchFamily="34" charset="0"/>
                          </a:rPr>
                          <m:t>𝜇</m:t>
                        </m:r>
                      </m:sub>
                    </m:sSub>
                  </m:oMath>
                </a14:m>
                <a:r>
                  <a:rPr lang="en-US" dirty="0">
                    <a:latin typeface="+mj-lt"/>
                    <a:cs typeface="Arial" panose="020B0604020202020204" pitchFamily="34" charset="0"/>
                  </a:rPr>
                  <a:t> events by track topology</a:t>
                </a:r>
              </a:p>
              <a:p>
                <a:pPr marL="800100" lvl="1" indent="-342900">
                  <a:buFont typeface="Wingdings" pitchFamily="2" charset="2"/>
                  <a:buChar char="Ø"/>
                </a:pPr>
                <a:endParaRPr lang="en-US" dirty="0">
                  <a:latin typeface="+mj-lt"/>
                  <a:cs typeface="Arial" panose="020B0604020202020204" pitchFamily="34" charset="0"/>
                </a:endParaRPr>
              </a:p>
              <a:p>
                <a:pPr marL="800100" lvl="1" indent="-342900">
                  <a:buFont typeface="Wingdings" pitchFamily="2" charset="2"/>
                  <a:buChar char="Ø"/>
                </a:pPr>
                <a:r>
                  <a:rPr lang="en-US" dirty="0">
                    <a:latin typeface="+mj-lt"/>
                    <a:cs typeface="Arial" panose="020B0604020202020204" pitchFamily="34" charset="0"/>
                  </a:rPr>
                  <a:t>Measure neutrino energy by calorimetry ( </a:t>
                </a:r>
                <a14:m>
                  <m:oMath xmlns:m="http://schemas.openxmlformats.org/officeDocument/2006/math">
                    <m:r>
                      <m:rPr>
                        <m:sty m:val="p"/>
                      </m:rPr>
                      <a:rPr lang="fr-FR" b="0" i="1" smtClean="0">
                        <a:latin typeface="Cambria Math" panose="02040503050406030204" pitchFamily="18" charset="0"/>
                        <a:cs typeface="Arial" panose="020B0604020202020204" pitchFamily="34" charset="0"/>
                      </a:rPr>
                      <m:t>P</m:t>
                    </m:r>
                    <m:r>
                      <a:rPr lang="fr-FR" b="0" i="1" smtClean="0">
                        <a:latin typeface="Cambria Math" panose="02040503050406030204" pitchFamily="18" charset="0"/>
                        <a:cs typeface="Arial" panose="020B0604020202020204" pitchFamily="34" charset="0"/>
                      </a:rPr>
                      <m:t>(</m:t>
                    </m:r>
                    <m:sSub>
                      <m:sSubPr>
                        <m:ctrlPr>
                          <a:rPr lang="fr-FR" b="0" i="1" smtClean="0">
                            <a:latin typeface="Cambria Math" panose="02040503050406030204" pitchFamily="18" charset="0"/>
                            <a:cs typeface="Arial" panose="020B0604020202020204" pitchFamily="34" charset="0"/>
                          </a:rPr>
                        </m:ctrlPr>
                      </m:sSubPr>
                      <m:e>
                        <m:r>
                          <a:rPr lang="fr-FR" b="0" i="1" smtClean="0">
                            <a:latin typeface="Cambria Math" panose="02040503050406030204" pitchFamily="18" charset="0"/>
                            <a:cs typeface="Arial" panose="020B0604020202020204" pitchFamily="34" charset="0"/>
                          </a:rPr>
                          <m:t>𝐸</m:t>
                        </m:r>
                      </m:e>
                      <m:sub>
                        <m:r>
                          <a:rPr lang="fr-FR" b="0" i="1" smtClean="0">
                            <a:latin typeface="Cambria Math" panose="02040503050406030204" pitchFamily="18" charset="0"/>
                            <a:cs typeface="Arial" panose="020B0604020202020204" pitchFamily="34" charset="0"/>
                          </a:rPr>
                          <m:t>𝜈</m:t>
                        </m:r>
                      </m:sub>
                    </m:sSub>
                    <m:r>
                      <a:rPr lang="fr-FR" b="0" i="1" smtClean="0">
                        <a:latin typeface="Cambria Math" panose="02040503050406030204" pitchFamily="18" charset="0"/>
                        <a:cs typeface="Arial" panose="020B0604020202020204" pitchFamily="34" charset="0"/>
                      </a:rPr>
                      <m:t>, </m:t>
                    </m:r>
                    <m:r>
                      <m:rPr>
                        <m:sty m:val="p"/>
                      </m:rPr>
                      <a:rPr lang="fr-FR" b="0" i="1" smtClean="0">
                        <a:latin typeface="Cambria Math" panose="02040503050406030204" pitchFamily="18" charset="0"/>
                        <a:cs typeface="Arial" panose="020B0604020202020204" pitchFamily="34" charset="0"/>
                      </a:rPr>
                      <m:t>L</m:t>
                    </m:r>
                    <m:r>
                      <a:rPr lang="fr-FR" b="0" i="1" smtClean="0">
                        <a:latin typeface="Cambria Math" panose="02040503050406030204" pitchFamily="18" charset="0"/>
                        <a:cs typeface="Arial" panose="020B0604020202020204" pitchFamily="34" charset="0"/>
                      </a:rPr>
                      <m:t>)</m:t>
                    </m:r>
                  </m:oMath>
                </a14:m>
                <a:r>
                  <a:rPr lang="en-US" dirty="0">
                    <a:latin typeface="+mj-lt"/>
                    <a:cs typeface="Arial" panose="020B0604020202020204" pitchFamily="34" charset="0"/>
                  </a:rPr>
                  <a:t> )</a:t>
                </a:r>
              </a:p>
            </p:txBody>
          </p:sp>
        </mc:Choice>
        <mc:Fallback>
          <p:sp>
            <p:nvSpPr>
              <p:cNvPr id="5" name="ZoneTexte 4">
                <a:extLst>
                  <a:ext uri="{FF2B5EF4-FFF2-40B4-BE49-F238E27FC236}">
                    <a16:creationId xmlns:a16="http://schemas.microsoft.com/office/drawing/2014/main" id="{B271861A-AB30-63F8-5426-924CF2733DCB}"/>
                  </a:ext>
                </a:extLst>
              </p:cNvPr>
              <p:cNvSpPr txBox="1">
                <a:spLocks noRot="1" noChangeAspect="1" noMove="1" noResize="1" noEditPoints="1" noAdjustHandles="1" noChangeArrowheads="1" noChangeShapeType="1" noTextEdit="1"/>
              </p:cNvSpPr>
              <p:nvPr/>
            </p:nvSpPr>
            <p:spPr>
              <a:xfrm>
                <a:off x="136710" y="2863045"/>
                <a:ext cx="4716691" cy="2422971"/>
              </a:xfrm>
              <a:prstGeom prst="rect">
                <a:avLst/>
              </a:prstGeom>
              <a:blipFill>
                <a:blip r:embed="rId3"/>
                <a:stretch>
                  <a:fillRect l="-1072" b="-3125"/>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909525BF-CE7B-EAD7-4720-AC60A0FFA3DA}"/>
              </a:ext>
            </a:extLst>
          </p:cNvPr>
          <p:cNvPicPr>
            <a:picLocks noChangeAspect="1"/>
          </p:cNvPicPr>
          <p:nvPr/>
        </p:nvPicPr>
        <p:blipFill rotWithShape="1">
          <a:blip r:embed="rId4"/>
          <a:srcRect t="5299" r="55522" b="3067"/>
          <a:stretch/>
        </p:blipFill>
        <p:spPr>
          <a:xfrm>
            <a:off x="8489685" y="1612648"/>
            <a:ext cx="3594546" cy="3401799"/>
          </a:xfrm>
          <a:prstGeom prst="rect">
            <a:avLst/>
          </a:prstGeom>
        </p:spPr>
      </p:pic>
      <p:pic>
        <p:nvPicPr>
          <p:cNvPr id="7" name="Image 6">
            <a:extLst>
              <a:ext uri="{FF2B5EF4-FFF2-40B4-BE49-F238E27FC236}">
                <a16:creationId xmlns:a16="http://schemas.microsoft.com/office/drawing/2014/main" id="{B7C68E66-388B-AD82-A8E4-140CFFEAE585}"/>
              </a:ext>
            </a:extLst>
          </p:cNvPr>
          <p:cNvPicPr>
            <a:picLocks noChangeAspect="1"/>
          </p:cNvPicPr>
          <p:nvPr/>
        </p:nvPicPr>
        <p:blipFill rotWithShape="1">
          <a:blip r:embed="rId5"/>
          <a:srcRect r="56375"/>
          <a:stretch/>
        </p:blipFill>
        <p:spPr>
          <a:xfrm>
            <a:off x="5003630" y="1548869"/>
            <a:ext cx="3374357" cy="3553112"/>
          </a:xfrm>
          <a:prstGeom prst="rect">
            <a:avLst/>
          </a:prstGeom>
        </p:spPr>
      </p:pic>
      <p:cxnSp>
        <p:nvCxnSpPr>
          <p:cNvPr id="8" name="Connecteur droit 7">
            <a:extLst>
              <a:ext uri="{FF2B5EF4-FFF2-40B4-BE49-F238E27FC236}">
                <a16:creationId xmlns:a16="http://schemas.microsoft.com/office/drawing/2014/main" id="{F19FED62-ED75-0052-E014-0A8D90C26EF7}"/>
              </a:ext>
            </a:extLst>
          </p:cNvPr>
          <p:cNvCxnSpPr/>
          <p:nvPr/>
        </p:nvCxnSpPr>
        <p:spPr>
          <a:xfrm flipH="1" flipV="1">
            <a:off x="8639444" y="4074531"/>
            <a:ext cx="570500" cy="61642"/>
          </a:xfrm>
          <a:prstGeom prst="line">
            <a:avLst/>
          </a:prstGeom>
          <a:ln w="28575">
            <a:prstDash val="dash"/>
            <a:headEnd type="none" w="med" len="med"/>
            <a:tailEnd type="none" w="med" len="med"/>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mc:Choice xmlns:a14="http://schemas.microsoft.com/office/drawing/2010/main" Requires="a14">
          <p:sp>
            <p:nvSpPr>
              <p:cNvPr id="9" name="ZoneTexte 8">
                <a:extLst>
                  <a:ext uri="{FF2B5EF4-FFF2-40B4-BE49-F238E27FC236}">
                    <a16:creationId xmlns:a16="http://schemas.microsoft.com/office/drawing/2014/main" id="{0B2FB0C2-210F-6940-742E-B866D4EA5207}"/>
                  </a:ext>
                </a:extLst>
              </p:cNvPr>
              <p:cNvSpPr txBox="1"/>
              <p:nvPr/>
            </p:nvSpPr>
            <p:spPr>
              <a:xfrm>
                <a:off x="8978013" y="3780876"/>
                <a:ext cx="277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C000"/>
                              </a:solidFill>
                              <a:latin typeface="Cambria Math" panose="02040503050406030204" pitchFamily="18" charset="0"/>
                            </a:rPr>
                          </m:ctrlPr>
                        </m:sSubPr>
                        <m:e>
                          <m:r>
                            <a:rPr lang="en-US" b="0" i="1" smtClean="0">
                              <a:solidFill>
                                <a:srgbClr val="FFC000"/>
                              </a:solidFill>
                              <a:latin typeface="Cambria Math" panose="02040503050406030204" pitchFamily="18" charset="0"/>
                            </a:rPr>
                            <m:t>𝜈</m:t>
                          </m:r>
                        </m:e>
                        <m:sub>
                          <m:r>
                            <a:rPr lang="en-US" b="0" i="1" smtClean="0">
                              <a:solidFill>
                                <a:srgbClr val="FFC000"/>
                              </a:solidFill>
                              <a:latin typeface="Cambria Math" panose="02040503050406030204" pitchFamily="18" charset="0"/>
                            </a:rPr>
                            <m:t>𝑒</m:t>
                          </m:r>
                        </m:sub>
                      </m:sSub>
                    </m:oMath>
                  </m:oMathPara>
                </a14:m>
                <a:endParaRPr lang="en-US" dirty="0">
                  <a:solidFill>
                    <a:srgbClr val="FFC000"/>
                  </a:solidFill>
                </a:endParaRPr>
              </a:p>
            </p:txBody>
          </p:sp>
        </mc:Choice>
        <mc:Fallback>
          <p:sp>
            <p:nvSpPr>
              <p:cNvPr id="9" name="ZoneTexte 8">
                <a:extLst>
                  <a:ext uri="{FF2B5EF4-FFF2-40B4-BE49-F238E27FC236}">
                    <a16:creationId xmlns:a16="http://schemas.microsoft.com/office/drawing/2014/main" id="{0B2FB0C2-210F-6940-742E-B866D4EA5207}"/>
                  </a:ext>
                </a:extLst>
              </p:cNvPr>
              <p:cNvSpPr txBox="1">
                <a:spLocks noRot="1" noChangeAspect="1" noMove="1" noResize="1" noEditPoints="1" noAdjustHandles="1" noChangeArrowheads="1" noChangeShapeType="1" noTextEdit="1"/>
              </p:cNvSpPr>
              <p:nvPr/>
            </p:nvSpPr>
            <p:spPr>
              <a:xfrm>
                <a:off x="8978013" y="3780876"/>
                <a:ext cx="277640" cy="276999"/>
              </a:xfrm>
              <a:prstGeom prst="rect">
                <a:avLst/>
              </a:prstGeom>
              <a:blipFill>
                <a:blip r:embed="rId6"/>
                <a:stretch>
                  <a:fillRect l="-13636" b="-13043"/>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E7E999E3-CF2C-17E5-D51A-47CD0AC1C26C}"/>
                  </a:ext>
                </a:extLst>
              </p:cNvPr>
              <p:cNvSpPr txBox="1"/>
              <p:nvPr/>
            </p:nvSpPr>
            <p:spPr>
              <a:xfrm>
                <a:off x="9530114" y="3472926"/>
                <a:ext cx="3216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FFC000"/>
                              </a:solidFill>
                              <a:latin typeface="Cambria Math" panose="02040503050406030204" pitchFamily="18" charset="0"/>
                            </a:rPr>
                          </m:ctrlPr>
                        </m:sSupPr>
                        <m:e>
                          <m:r>
                            <a:rPr lang="en-US" b="0" i="1" smtClean="0">
                              <a:solidFill>
                                <a:srgbClr val="FFC000"/>
                              </a:solidFill>
                              <a:latin typeface="Cambria Math" panose="02040503050406030204" pitchFamily="18" charset="0"/>
                            </a:rPr>
                            <m:t>𝑒</m:t>
                          </m:r>
                        </m:e>
                        <m:sup>
                          <m:r>
                            <a:rPr lang="en-US" b="0" i="1" smtClean="0">
                              <a:solidFill>
                                <a:srgbClr val="FFC000"/>
                              </a:solidFill>
                              <a:latin typeface="Cambria Math" panose="02040503050406030204" pitchFamily="18" charset="0"/>
                            </a:rPr>
                            <m:t>−</m:t>
                          </m:r>
                        </m:sup>
                      </m:sSup>
                    </m:oMath>
                  </m:oMathPara>
                </a14:m>
                <a:endParaRPr lang="en-US" dirty="0">
                  <a:solidFill>
                    <a:srgbClr val="FFC000"/>
                  </a:solidFill>
                </a:endParaRPr>
              </a:p>
            </p:txBody>
          </p:sp>
        </mc:Choice>
        <mc:Fallback>
          <p:sp>
            <p:nvSpPr>
              <p:cNvPr id="10" name="ZoneTexte 9">
                <a:extLst>
                  <a:ext uri="{FF2B5EF4-FFF2-40B4-BE49-F238E27FC236}">
                    <a16:creationId xmlns:a16="http://schemas.microsoft.com/office/drawing/2014/main" id="{E7E999E3-CF2C-17E5-D51A-47CD0AC1C26C}"/>
                  </a:ext>
                </a:extLst>
              </p:cNvPr>
              <p:cNvSpPr txBox="1">
                <a:spLocks noRot="1" noChangeAspect="1" noMove="1" noResize="1" noEditPoints="1" noAdjustHandles="1" noChangeArrowheads="1" noChangeShapeType="1" noTextEdit="1"/>
              </p:cNvSpPr>
              <p:nvPr/>
            </p:nvSpPr>
            <p:spPr>
              <a:xfrm>
                <a:off x="9530114" y="3472926"/>
                <a:ext cx="321690" cy="276999"/>
              </a:xfrm>
              <a:prstGeom prst="rect">
                <a:avLst/>
              </a:prstGeom>
              <a:blipFill>
                <a:blip r:embed="rId7"/>
                <a:stretch>
                  <a:fillRect l="-7692" b="-4348"/>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1" name="ZoneTexte 10">
                <a:extLst>
                  <a:ext uri="{FF2B5EF4-FFF2-40B4-BE49-F238E27FC236}">
                    <a16:creationId xmlns:a16="http://schemas.microsoft.com/office/drawing/2014/main" id="{69E8DFBE-51CB-04FB-DF7A-00C70B95DEC5}"/>
                  </a:ext>
                </a:extLst>
              </p:cNvPr>
              <p:cNvSpPr txBox="1"/>
              <p:nvPr/>
            </p:nvSpPr>
            <p:spPr>
              <a:xfrm>
                <a:off x="9261192" y="4130597"/>
                <a:ext cx="1951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C000"/>
                          </a:solidFill>
                          <a:latin typeface="Cambria Math" panose="02040503050406030204" pitchFamily="18" charset="0"/>
                        </a:rPr>
                        <m:t>𝑝</m:t>
                      </m:r>
                    </m:oMath>
                  </m:oMathPara>
                </a14:m>
                <a:endParaRPr lang="en-US" dirty="0">
                  <a:solidFill>
                    <a:srgbClr val="FFC000"/>
                  </a:solidFill>
                </a:endParaRPr>
              </a:p>
            </p:txBody>
          </p:sp>
        </mc:Choice>
        <mc:Fallback>
          <p:sp>
            <p:nvSpPr>
              <p:cNvPr id="11" name="ZoneTexte 10">
                <a:extLst>
                  <a:ext uri="{FF2B5EF4-FFF2-40B4-BE49-F238E27FC236}">
                    <a16:creationId xmlns:a16="http://schemas.microsoft.com/office/drawing/2014/main" id="{69E8DFBE-51CB-04FB-DF7A-00C70B95DEC5}"/>
                  </a:ext>
                </a:extLst>
              </p:cNvPr>
              <p:cNvSpPr txBox="1">
                <a:spLocks noRot="1" noChangeAspect="1" noMove="1" noResize="1" noEditPoints="1" noAdjustHandles="1" noChangeArrowheads="1" noChangeShapeType="1" noTextEdit="1"/>
              </p:cNvSpPr>
              <p:nvPr/>
            </p:nvSpPr>
            <p:spPr>
              <a:xfrm>
                <a:off x="9261192" y="4130597"/>
                <a:ext cx="195182" cy="276999"/>
              </a:xfrm>
              <a:prstGeom prst="rect">
                <a:avLst/>
              </a:prstGeom>
              <a:blipFill>
                <a:blip r:embed="rId8"/>
                <a:stretch>
                  <a:fillRect l="-31250" r="-25000" b="-26087"/>
                </a:stretch>
              </a:blipFill>
            </p:spPr>
            <p:txBody>
              <a:bodyPr/>
              <a:lstStyle/>
              <a:p>
                <a:r>
                  <a:rPr lang="fr-FR">
                    <a:noFill/>
                  </a:rPr>
                  <a:t> </a:t>
                </a:r>
              </a:p>
            </p:txBody>
          </p:sp>
        </mc:Fallback>
      </mc:AlternateContent>
      <p:cxnSp>
        <p:nvCxnSpPr>
          <p:cNvPr id="12" name="Connecteur droit 11">
            <a:extLst>
              <a:ext uri="{FF2B5EF4-FFF2-40B4-BE49-F238E27FC236}">
                <a16:creationId xmlns:a16="http://schemas.microsoft.com/office/drawing/2014/main" id="{B34538E1-D023-A2FA-CFF2-53340FE088CB}"/>
              </a:ext>
            </a:extLst>
          </p:cNvPr>
          <p:cNvCxnSpPr>
            <a:cxnSpLocks/>
          </p:cNvCxnSpPr>
          <p:nvPr/>
        </p:nvCxnSpPr>
        <p:spPr>
          <a:xfrm flipH="1">
            <a:off x="5207614" y="3176260"/>
            <a:ext cx="1292" cy="0"/>
          </a:xfrm>
          <a:prstGeom prst="line">
            <a:avLst/>
          </a:prstGeom>
          <a:ln w="28575">
            <a:prstDash val="dash"/>
            <a:headEnd type="none" w="med" len="med"/>
            <a:tailEnd type="none" w="med" len="med"/>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mc:Choice xmlns:a14="http://schemas.microsoft.com/office/drawing/2010/main" Requires="a14">
          <p:sp>
            <p:nvSpPr>
              <p:cNvPr id="13" name="ZoneTexte 12">
                <a:extLst>
                  <a:ext uri="{FF2B5EF4-FFF2-40B4-BE49-F238E27FC236}">
                    <a16:creationId xmlns:a16="http://schemas.microsoft.com/office/drawing/2014/main" id="{13771D6D-78F3-9819-BECF-20F0ABB54104}"/>
                  </a:ext>
                </a:extLst>
              </p:cNvPr>
              <p:cNvSpPr txBox="1"/>
              <p:nvPr/>
            </p:nvSpPr>
            <p:spPr>
              <a:xfrm>
                <a:off x="5423327" y="3167353"/>
                <a:ext cx="285018" cy="3055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C000"/>
                              </a:solidFill>
                              <a:latin typeface="Cambria Math" panose="02040503050406030204" pitchFamily="18" charset="0"/>
                            </a:rPr>
                          </m:ctrlPr>
                        </m:sSubPr>
                        <m:e>
                          <m:r>
                            <a:rPr lang="en-US" b="0" i="1" smtClean="0">
                              <a:solidFill>
                                <a:srgbClr val="FFC000"/>
                              </a:solidFill>
                              <a:latin typeface="Cambria Math" panose="02040503050406030204" pitchFamily="18" charset="0"/>
                            </a:rPr>
                            <m:t>𝜈</m:t>
                          </m:r>
                        </m:e>
                        <m:sub>
                          <m:r>
                            <a:rPr lang="en-US" b="0" i="1" smtClean="0">
                              <a:solidFill>
                                <a:srgbClr val="FFC000"/>
                              </a:solidFill>
                              <a:latin typeface="Cambria Math" panose="02040503050406030204" pitchFamily="18" charset="0"/>
                            </a:rPr>
                            <m:t>𝜇</m:t>
                          </m:r>
                        </m:sub>
                      </m:sSub>
                    </m:oMath>
                  </m:oMathPara>
                </a14:m>
                <a:endParaRPr lang="en-US" dirty="0">
                  <a:solidFill>
                    <a:srgbClr val="FFC000"/>
                  </a:solidFill>
                </a:endParaRPr>
              </a:p>
            </p:txBody>
          </p:sp>
        </mc:Choice>
        <mc:Fallback>
          <p:sp>
            <p:nvSpPr>
              <p:cNvPr id="13" name="ZoneTexte 12">
                <a:extLst>
                  <a:ext uri="{FF2B5EF4-FFF2-40B4-BE49-F238E27FC236}">
                    <a16:creationId xmlns:a16="http://schemas.microsoft.com/office/drawing/2014/main" id="{13771D6D-78F3-9819-BECF-20F0ABB54104}"/>
                  </a:ext>
                </a:extLst>
              </p:cNvPr>
              <p:cNvSpPr txBox="1">
                <a:spLocks noRot="1" noChangeAspect="1" noMove="1" noResize="1" noEditPoints="1" noAdjustHandles="1" noChangeArrowheads="1" noChangeShapeType="1" noTextEdit="1"/>
              </p:cNvSpPr>
              <p:nvPr/>
            </p:nvSpPr>
            <p:spPr>
              <a:xfrm>
                <a:off x="5423327" y="3167353"/>
                <a:ext cx="285018" cy="305573"/>
              </a:xfrm>
              <a:prstGeom prst="rect">
                <a:avLst/>
              </a:prstGeom>
              <a:blipFill>
                <a:blip r:embed="rId9"/>
                <a:stretch>
                  <a:fillRect l="-13043" r="-4348" b="-16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a:extLst>
                  <a:ext uri="{FF2B5EF4-FFF2-40B4-BE49-F238E27FC236}">
                    <a16:creationId xmlns:a16="http://schemas.microsoft.com/office/drawing/2014/main" id="{79CBA6A4-39E8-4093-5153-88C63B9B8297}"/>
                  </a:ext>
                </a:extLst>
              </p:cNvPr>
              <p:cNvSpPr txBox="1"/>
              <p:nvPr/>
            </p:nvSpPr>
            <p:spPr>
              <a:xfrm>
                <a:off x="5951094" y="3537295"/>
                <a:ext cx="196538" cy="2827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C000"/>
                          </a:solidFill>
                          <a:latin typeface="Cambria Math" panose="02040503050406030204" pitchFamily="18" charset="0"/>
                        </a:rPr>
                        <m:t>𝜇</m:t>
                      </m:r>
                    </m:oMath>
                  </m:oMathPara>
                </a14:m>
                <a:endParaRPr lang="en-US" dirty="0">
                  <a:solidFill>
                    <a:srgbClr val="FFC000"/>
                  </a:solidFill>
                </a:endParaRPr>
              </a:p>
            </p:txBody>
          </p:sp>
        </mc:Choice>
        <mc:Fallback xmlns="">
          <p:sp>
            <p:nvSpPr>
              <p:cNvPr id="14" name="ZoneTexte 13">
                <a:extLst>
                  <a:ext uri="{FF2B5EF4-FFF2-40B4-BE49-F238E27FC236}">
                    <a16:creationId xmlns:a16="http://schemas.microsoft.com/office/drawing/2014/main" id="{79CBA6A4-39E8-4093-5153-88C63B9B8297}"/>
                  </a:ext>
                </a:extLst>
              </p:cNvPr>
              <p:cNvSpPr txBox="1">
                <a:spLocks noRot="1" noChangeAspect="1" noMove="1" noResize="1" noEditPoints="1" noAdjustHandles="1" noChangeArrowheads="1" noChangeShapeType="1" noTextEdit="1"/>
              </p:cNvSpPr>
              <p:nvPr/>
            </p:nvSpPr>
            <p:spPr>
              <a:xfrm>
                <a:off x="5951094" y="3537295"/>
                <a:ext cx="196538" cy="282792"/>
              </a:xfrm>
              <a:prstGeom prst="rect">
                <a:avLst/>
              </a:prstGeom>
              <a:blipFill>
                <a:blip r:embed="rId10"/>
                <a:stretch>
                  <a:fillRect l="-25000" r="-25000" b="-26087"/>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15" name="ZoneTexte 14">
                <a:extLst>
                  <a:ext uri="{FF2B5EF4-FFF2-40B4-BE49-F238E27FC236}">
                    <a16:creationId xmlns:a16="http://schemas.microsoft.com/office/drawing/2014/main" id="{288B9255-2DCD-79A4-51D0-0063449C0937}"/>
                  </a:ext>
                </a:extLst>
              </p:cNvPr>
              <p:cNvSpPr txBox="1"/>
              <p:nvPr/>
            </p:nvSpPr>
            <p:spPr>
              <a:xfrm>
                <a:off x="6145606" y="2508199"/>
                <a:ext cx="194747" cy="2827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C000"/>
                          </a:solidFill>
                          <a:latin typeface="Cambria Math" panose="02040503050406030204" pitchFamily="18" charset="0"/>
                        </a:rPr>
                        <m:t>𝑝</m:t>
                      </m:r>
                    </m:oMath>
                  </m:oMathPara>
                </a14:m>
                <a:endParaRPr lang="en-US" dirty="0">
                  <a:solidFill>
                    <a:srgbClr val="FFC000"/>
                  </a:solidFill>
                </a:endParaRPr>
              </a:p>
            </p:txBody>
          </p:sp>
        </mc:Choice>
        <mc:Fallback>
          <p:sp>
            <p:nvSpPr>
              <p:cNvPr id="15" name="ZoneTexte 14">
                <a:extLst>
                  <a:ext uri="{FF2B5EF4-FFF2-40B4-BE49-F238E27FC236}">
                    <a16:creationId xmlns:a16="http://schemas.microsoft.com/office/drawing/2014/main" id="{288B9255-2DCD-79A4-51D0-0063449C0937}"/>
                  </a:ext>
                </a:extLst>
              </p:cNvPr>
              <p:cNvSpPr txBox="1">
                <a:spLocks noRot="1" noChangeAspect="1" noMove="1" noResize="1" noEditPoints="1" noAdjustHandles="1" noChangeArrowheads="1" noChangeShapeType="1" noTextEdit="1"/>
              </p:cNvSpPr>
              <p:nvPr/>
            </p:nvSpPr>
            <p:spPr>
              <a:xfrm>
                <a:off x="6145606" y="2508199"/>
                <a:ext cx="194747" cy="282792"/>
              </a:xfrm>
              <a:prstGeom prst="rect">
                <a:avLst/>
              </a:prstGeom>
              <a:blipFill>
                <a:blip r:embed="rId11"/>
                <a:stretch>
                  <a:fillRect l="-23529" r="-23529" b="-30435"/>
                </a:stretch>
              </a:blipFill>
            </p:spPr>
            <p:txBody>
              <a:bodyPr/>
              <a:lstStyle/>
              <a:p>
                <a:r>
                  <a:rPr lang="fr-FR">
                    <a:noFill/>
                  </a:rPr>
                  <a:t> </a:t>
                </a:r>
              </a:p>
            </p:txBody>
          </p:sp>
        </mc:Fallback>
      </mc:AlternateContent>
      <p:sp>
        <p:nvSpPr>
          <p:cNvPr id="16" name="ZoneTexte 15">
            <a:extLst>
              <a:ext uri="{FF2B5EF4-FFF2-40B4-BE49-F238E27FC236}">
                <a16:creationId xmlns:a16="http://schemas.microsoft.com/office/drawing/2014/main" id="{E5DC0D79-E021-E03F-A253-6A762326B5DC}"/>
              </a:ext>
            </a:extLst>
          </p:cNvPr>
          <p:cNvSpPr txBox="1"/>
          <p:nvPr/>
        </p:nvSpPr>
        <p:spPr>
          <a:xfrm>
            <a:off x="136710" y="840983"/>
            <a:ext cx="1205528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cs typeface="Arial" panose="020B0604020202020204" pitchFamily="34" charset="0"/>
              </a:rPr>
              <a:t>Charged current interaction gives a </a:t>
            </a:r>
            <a:r>
              <a:rPr lang="en-US" sz="2000" b="1" dirty="0">
                <a:latin typeface="+mj-lt"/>
                <a:cs typeface="Arial" panose="020B0604020202020204" pitchFamily="34" charset="0"/>
              </a:rPr>
              <a:t>charged lepton in the final state </a:t>
            </a:r>
            <a:r>
              <a:rPr lang="en-US" sz="2000" dirty="0">
                <a:latin typeface="+mj-lt"/>
                <a:cs typeface="Arial" panose="020B0604020202020204" pitchFamily="34" charset="0"/>
              </a:rPr>
              <a:t>used to tag the neutrino flavor: </a:t>
            </a:r>
          </a:p>
        </p:txBody>
      </p:sp>
      <mc:AlternateContent xmlns:mc="http://schemas.openxmlformats.org/markup-compatibility/2006" xmlns:a14="http://schemas.microsoft.com/office/drawing/2010/main">
        <mc:Choice Requires="a14">
          <p:sp>
            <p:nvSpPr>
              <p:cNvPr id="17" name="ZoneTexte 16">
                <a:extLst>
                  <a:ext uri="{FF2B5EF4-FFF2-40B4-BE49-F238E27FC236}">
                    <a16:creationId xmlns:a16="http://schemas.microsoft.com/office/drawing/2014/main" id="{13C8F50D-A200-7253-BFFE-87654CA3F77C}"/>
                  </a:ext>
                </a:extLst>
              </p:cNvPr>
              <p:cNvSpPr txBox="1"/>
              <p:nvPr/>
            </p:nvSpPr>
            <p:spPr>
              <a:xfrm>
                <a:off x="1080913" y="1814940"/>
                <a:ext cx="183287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B04D"/>
                              </a:solidFill>
                              <a:latin typeface="Cambria Math" panose="02040503050406030204" pitchFamily="18" charset="0"/>
                            </a:rPr>
                          </m:ctrlPr>
                        </m:sSubPr>
                        <m:e>
                          <m:r>
                            <a:rPr lang="en-US" sz="2000" b="1" i="1" smtClean="0">
                              <a:solidFill>
                                <a:srgbClr val="00B04D"/>
                              </a:solidFill>
                              <a:latin typeface="Cambria Math" panose="02040503050406030204" pitchFamily="18" charset="0"/>
                            </a:rPr>
                            <m:t>𝝂</m:t>
                          </m:r>
                        </m:e>
                        <m:sub>
                          <m:r>
                            <a:rPr lang="en-US" sz="2000" b="1" i="1" smtClean="0">
                              <a:solidFill>
                                <a:srgbClr val="00B04D"/>
                              </a:solidFill>
                              <a:latin typeface="Cambria Math" panose="02040503050406030204" pitchFamily="18" charset="0"/>
                            </a:rPr>
                            <m:t>𝒍</m:t>
                          </m:r>
                        </m:sub>
                      </m:sSub>
                      <m:r>
                        <a:rPr lang="en-US" sz="2000" b="1" i="0" smtClean="0">
                          <a:solidFill>
                            <a:srgbClr val="00B04D"/>
                          </a:solidFill>
                          <a:latin typeface="Cambria Math" panose="02040503050406030204" pitchFamily="18" charset="0"/>
                        </a:rPr>
                        <m:t>+</m:t>
                      </m:r>
                      <m:r>
                        <a:rPr lang="en-US" sz="2000" b="1" i="0" smtClean="0">
                          <a:solidFill>
                            <a:srgbClr val="00B04D"/>
                          </a:solidFill>
                          <a:latin typeface="Cambria Math" panose="02040503050406030204" pitchFamily="18" charset="0"/>
                        </a:rPr>
                        <m:t>𝐧</m:t>
                      </m:r>
                      <m:r>
                        <a:rPr lang="en-US" sz="2000" b="1" i="0" smtClean="0">
                          <a:solidFill>
                            <a:srgbClr val="00B04D"/>
                          </a:solidFill>
                          <a:latin typeface="Cambria Math" panose="02040503050406030204" pitchFamily="18" charset="0"/>
                        </a:rPr>
                        <m:t>→</m:t>
                      </m:r>
                      <m:sSup>
                        <m:sSupPr>
                          <m:ctrlPr>
                            <a:rPr lang="en-US" sz="2000" b="1" i="1" smtClean="0">
                              <a:solidFill>
                                <a:srgbClr val="00B04D"/>
                              </a:solidFill>
                              <a:latin typeface="Cambria Math" panose="02040503050406030204" pitchFamily="18" charset="0"/>
                            </a:rPr>
                          </m:ctrlPr>
                        </m:sSupPr>
                        <m:e>
                          <m:r>
                            <a:rPr lang="en-US" sz="2000" b="1" i="0" smtClean="0">
                              <a:solidFill>
                                <a:srgbClr val="00B04D"/>
                              </a:solidFill>
                              <a:latin typeface="Cambria Math" panose="02040503050406030204" pitchFamily="18" charset="0"/>
                            </a:rPr>
                            <m:t>𝐥</m:t>
                          </m:r>
                        </m:e>
                        <m:sup>
                          <m:r>
                            <a:rPr lang="en-US" sz="2000" b="1" i="1" smtClean="0">
                              <a:solidFill>
                                <a:srgbClr val="00B04D"/>
                              </a:solidFill>
                              <a:latin typeface="Cambria Math" panose="02040503050406030204" pitchFamily="18" charset="0"/>
                            </a:rPr>
                            <m:t>−</m:t>
                          </m:r>
                        </m:sup>
                      </m:sSup>
                      <m:r>
                        <a:rPr lang="en-US" sz="2000" b="1" i="1" smtClean="0">
                          <a:solidFill>
                            <a:srgbClr val="00B04D"/>
                          </a:solidFill>
                          <a:latin typeface="Cambria Math" panose="02040503050406030204" pitchFamily="18" charset="0"/>
                        </a:rPr>
                        <m:t>+</m:t>
                      </m:r>
                      <m:r>
                        <a:rPr lang="en-US" sz="2000" b="1" i="1" smtClean="0">
                          <a:solidFill>
                            <a:srgbClr val="00B04D"/>
                          </a:solidFill>
                          <a:latin typeface="Cambria Math" panose="02040503050406030204" pitchFamily="18" charset="0"/>
                        </a:rPr>
                        <m:t>𝒑</m:t>
                      </m:r>
                    </m:oMath>
                  </m:oMathPara>
                </a14:m>
                <a:endParaRPr lang="en-US" sz="2000" b="1" dirty="0">
                  <a:solidFill>
                    <a:srgbClr val="00B04D"/>
                  </a:solidFill>
                  <a:latin typeface="+mj-lt"/>
                </a:endParaRPr>
              </a:p>
            </p:txBody>
          </p:sp>
        </mc:Choice>
        <mc:Fallback xmlns="">
          <p:sp>
            <p:nvSpPr>
              <p:cNvPr id="17" name="ZoneTexte 16">
                <a:extLst>
                  <a:ext uri="{FF2B5EF4-FFF2-40B4-BE49-F238E27FC236}">
                    <a16:creationId xmlns:a16="http://schemas.microsoft.com/office/drawing/2014/main" id="{13C8F50D-A200-7253-BFFE-87654CA3F77C}"/>
                  </a:ext>
                </a:extLst>
              </p:cNvPr>
              <p:cNvSpPr txBox="1">
                <a:spLocks noRot="1" noChangeAspect="1" noMove="1" noResize="1" noEditPoints="1" noAdjustHandles="1" noChangeArrowheads="1" noChangeShapeType="1" noTextEdit="1"/>
              </p:cNvSpPr>
              <p:nvPr/>
            </p:nvSpPr>
            <p:spPr>
              <a:xfrm>
                <a:off x="1080913" y="1814940"/>
                <a:ext cx="1832874" cy="307777"/>
              </a:xfrm>
              <a:prstGeom prst="rect">
                <a:avLst/>
              </a:prstGeom>
              <a:blipFill>
                <a:blip r:embed="rId12"/>
                <a:stretch>
                  <a:fillRect r="-2055" b="-28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B6352947-09A1-A33B-2019-4896591A980A}"/>
                  </a:ext>
                </a:extLst>
              </p:cNvPr>
              <p:cNvSpPr txBox="1"/>
              <p:nvPr/>
            </p:nvSpPr>
            <p:spPr>
              <a:xfrm>
                <a:off x="1080913" y="2267731"/>
                <a:ext cx="183928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4D"/>
                              </a:solidFill>
                              <a:latin typeface="Cambria Math" panose="02040503050406030204" pitchFamily="18" charset="0"/>
                            </a:rPr>
                          </m:ctrlPr>
                        </m:accPr>
                        <m:e>
                          <m:sSub>
                            <m:sSubPr>
                              <m:ctrlPr>
                                <a:rPr lang="en-US" sz="2000" b="1" i="1" smtClean="0">
                                  <a:solidFill>
                                    <a:srgbClr val="00B04D"/>
                                  </a:solidFill>
                                  <a:latin typeface="Cambria Math" panose="02040503050406030204" pitchFamily="18" charset="0"/>
                                </a:rPr>
                              </m:ctrlPr>
                            </m:sSubPr>
                            <m:e>
                              <m:r>
                                <a:rPr lang="en-US" sz="2000" b="1" i="1" smtClean="0">
                                  <a:solidFill>
                                    <a:srgbClr val="00B04D"/>
                                  </a:solidFill>
                                  <a:latin typeface="Cambria Math" panose="02040503050406030204" pitchFamily="18" charset="0"/>
                                </a:rPr>
                                <m:t>𝝂</m:t>
                              </m:r>
                            </m:e>
                            <m:sub>
                              <m:r>
                                <a:rPr lang="en-US" sz="2000" b="1" i="1" smtClean="0">
                                  <a:solidFill>
                                    <a:srgbClr val="00B04D"/>
                                  </a:solidFill>
                                  <a:latin typeface="Cambria Math" panose="02040503050406030204" pitchFamily="18" charset="0"/>
                                </a:rPr>
                                <m:t>𝒍</m:t>
                              </m:r>
                            </m:sub>
                          </m:sSub>
                        </m:e>
                      </m:acc>
                      <m:r>
                        <a:rPr lang="en-US" sz="2000" b="1" i="0" smtClean="0">
                          <a:solidFill>
                            <a:srgbClr val="00B04D"/>
                          </a:solidFill>
                          <a:latin typeface="Cambria Math" panose="02040503050406030204" pitchFamily="18" charset="0"/>
                        </a:rPr>
                        <m:t>+</m:t>
                      </m:r>
                      <m:r>
                        <a:rPr lang="en-US" sz="2000" b="1" i="0" smtClean="0">
                          <a:solidFill>
                            <a:srgbClr val="00B04D"/>
                          </a:solidFill>
                          <a:latin typeface="Cambria Math" panose="02040503050406030204" pitchFamily="18" charset="0"/>
                        </a:rPr>
                        <m:t>𝐩</m:t>
                      </m:r>
                      <m:r>
                        <a:rPr lang="en-US" sz="2000" b="1" i="0" smtClean="0">
                          <a:solidFill>
                            <a:srgbClr val="00B04D"/>
                          </a:solidFill>
                          <a:latin typeface="Cambria Math" panose="02040503050406030204" pitchFamily="18" charset="0"/>
                        </a:rPr>
                        <m:t>→</m:t>
                      </m:r>
                      <m:sSup>
                        <m:sSupPr>
                          <m:ctrlPr>
                            <a:rPr lang="en-US" sz="2000" b="1" i="1" smtClean="0">
                              <a:solidFill>
                                <a:srgbClr val="00B04D"/>
                              </a:solidFill>
                              <a:latin typeface="Cambria Math" panose="02040503050406030204" pitchFamily="18" charset="0"/>
                            </a:rPr>
                          </m:ctrlPr>
                        </m:sSupPr>
                        <m:e>
                          <m:r>
                            <a:rPr lang="en-US" sz="2000" b="1" i="0" smtClean="0">
                              <a:solidFill>
                                <a:srgbClr val="00B04D"/>
                              </a:solidFill>
                              <a:latin typeface="Cambria Math" panose="02040503050406030204" pitchFamily="18" charset="0"/>
                            </a:rPr>
                            <m:t>𝐥</m:t>
                          </m:r>
                        </m:e>
                        <m:sup>
                          <m:r>
                            <a:rPr lang="en-US" sz="2000" b="1" i="1" smtClean="0">
                              <a:solidFill>
                                <a:srgbClr val="00B04D"/>
                              </a:solidFill>
                              <a:latin typeface="Cambria Math" panose="02040503050406030204" pitchFamily="18" charset="0"/>
                            </a:rPr>
                            <m:t>+</m:t>
                          </m:r>
                        </m:sup>
                      </m:sSup>
                      <m:r>
                        <a:rPr lang="en-US" sz="2000" b="1" i="1" smtClean="0">
                          <a:solidFill>
                            <a:srgbClr val="00B04D"/>
                          </a:solidFill>
                          <a:latin typeface="Cambria Math" panose="02040503050406030204" pitchFamily="18" charset="0"/>
                        </a:rPr>
                        <m:t>+</m:t>
                      </m:r>
                      <m:r>
                        <a:rPr lang="en-US" sz="2000" b="1" i="1" smtClean="0">
                          <a:solidFill>
                            <a:srgbClr val="00B04D"/>
                          </a:solidFill>
                          <a:latin typeface="Cambria Math" panose="02040503050406030204" pitchFamily="18" charset="0"/>
                        </a:rPr>
                        <m:t>𝒏</m:t>
                      </m:r>
                    </m:oMath>
                  </m:oMathPara>
                </a14:m>
                <a:endParaRPr lang="en-US" sz="2000" b="1" dirty="0">
                  <a:solidFill>
                    <a:srgbClr val="00B04D"/>
                  </a:solidFill>
                  <a:latin typeface="+mj-lt"/>
                </a:endParaRPr>
              </a:p>
            </p:txBody>
          </p:sp>
        </mc:Choice>
        <mc:Fallback xmlns="">
          <p:sp>
            <p:nvSpPr>
              <p:cNvPr id="18" name="ZoneTexte 17">
                <a:extLst>
                  <a:ext uri="{FF2B5EF4-FFF2-40B4-BE49-F238E27FC236}">
                    <a16:creationId xmlns:a16="http://schemas.microsoft.com/office/drawing/2014/main" id="{B6352947-09A1-A33B-2019-4896591A980A}"/>
                  </a:ext>
                </a:extLst>
              </p:cNvPr>
              <p:cNvSpPr txBox="1">
                <a:spLocks noRot="1" noChangeAspect="1" noMove="1" noResize="1" noEditPoints="1" noAdjustHandles="1" noChangeArrowheads="1" noChangeShapeType="1" noTextEdit="1"/>
              </p:cNvSpPr>
              <p:nvPr/>
            </p:nvSpPr>
            <p:spPr>
              <a:xfrm>
                <a:off x="1080913" y="2267731"/>
                <a:ext cx="1839286" cy="307777"/>
              </a:xfrm>
              <a:prstGeom prst="rect">
                <a:avLst/>
              </a:prstGeom>
              <a:blipFill>
                <a:blip r:embed="rId13"/>
                <a:stretch>
                  <a:fillRect r="-685" b="-28000"/>
                </a:stretch>
              </a:blipFill>
            </p:spPr>
            <p:txBody>
              <a:bodyPr/>
              <a:lstStyle/>
              <a:p>
                <a:r>
                  <a:rPr lang="fr-FR">
                    <a:noFill/>
                  </a:rPr>
                  <a:t> </a:t>
                </a:r>
              </a:p>
            </p:txBody>
          </p:sp>
        </mc:Fallback>
      </mc:AlternateContent>
      <p:pic>
        <p:nvPicPr>
          <p:cNvPr id="26" name="Image 25">
            <a:extLst>
              <a:ext uri="{FF2B5EF4-FFF2-40B4-BE49-F238E27FC236}">
                <a16:creationId xmlns:a16="http://schemas.microsoft.com/office/drawing/2014/main" id="{AB5E5BBB-394D-465B-D03F-2EF2139E116C}"/>
              </a:ext>
            </a:extLst>
          </p:cNvPr>
          <p:cNvPicPr>
            <a:picLocks noChangeAspect="1"/>
          </p:cNvPicPr>
          <p:nvPr/>
        </p:nvPicPr>
        <p:blipFill>
          <a:blip r:embed="rId14"/>
          <a:srcRect l="5521" t="-1" r="13375" b="12790"/>
          <a:stretch/>
        </p:blipFill>
        <p:spPr>
          <a:xfrm>
            <a:off x="15800111" y="1709560"/>
            <a:ext cx="3708102" cy="2946151"/>
          </a:xfrm>
          <a:prstGeom prst="rect">
            <a:avLst/>
          </a:prstGeom>
        </p:spPr>
      </p:pic>
      <p:sp>
        <p:nvSpPr>
          <p:cNvPr id="27" name="ZoneTexte 26">
            <a:extLst>
              <a:ext uri="{FF2B5EF4-FFF2-40B4-BE49-F238E27FC236}">
                <a16:creationId xmlns:a16="http://schemas.microsoft.com/office/drawing/2014/main" id="{AD12B25C-DF0A-EB9C-FE15-E6474955AEC6}"/>
              </a:ext>
            </a:extLst>
          </p:cNvPr>
          <p:cNvSpPr txBox="1"/>
          <p:nvPr/>
        </p:nvSpPr>
        <p:spPr>
          <a:xfrm>
            <a:off x="15493784" y="4814661"/>
            <a:ext cx="5204570" cy="1200329"/>
          </a:xfrm>
          <a:prstGeom prst="rect">
            <a:avLst/>
          </a:prstGeom>
          <a:noFill/>
        </p:spPr>
        <p:txBody>
          <a:bodyPr wrap="square">
            <a:spAutoFit/>
          </a:bodyPr>
          <a:lstStyle/>
          <a:p>
            <a:pPr marL="285750" indent="-285750">
              <a:buFont typeface="Wingdings" pitchFamily="2" charset="2"/>
              <a:buChar char="Ø"/>
            </a:pPr>
            <a:r>
              <a:rPr lang="en-US" dirty="0">
                <a:latin typeface="+mj-lt"/>
                <a:cs typeface="Arial" panose="020B0604020202020204" pitchFamily="34" charset="0"/>
              </a:rPr>
              <a:t>At GeV-scale (1 – 10 GeV) neutrino interactions are dominated by deep inelastic scattering and resonant processes</a:t>
            </a:r>
          </a:p>
        </p:txBody>
      </p:sp>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1122418A-F3CA-7F90-C3E6-61573C733BEE}"/>
                  </a:ext>
                </a:extLst>
              </p:cNvPr>
              <p:cNvSpPr txBox="1"/>
              <p:nvPr/>
            </p:nvSpPr>
            <p:spPr>
              <a:xfrm>
                <a:off x="5794812" y="5010591"/>
                <a:ext cx="1791992" cy="358368"/>
              </a:xfrm>
              <a:prstGeom prst="rect">
                <a:avLst/>
              </a:prstGeom>
              <a:noFill/>
            </p:spPr>
            <p:txBody>
              <a:bodyPr wrap="square" rtlCol="0">
                <a:spAutoFit/>
              </a:bodyPr>
              <a:lstStyle/>
              <a:p>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𝜈</m:t>
                        </m:r>
                      </m:e>
                      <m:sub>
                        <m:r>
                          <a:rPr lang="fr-FR" sz="1600" b="0" i="1" smtClean="0">
                            <a:latin typeface="Cambria Math" panose="02040503050406030204" pitchFamily="18" charset="0"/>
                          </a:rPr>
                          <m:t>𝜇</m:t>
                        </m:r>
                      </m:sub>
                    </m:sSub>
                  </m:oMath>
                </a14:m>
                <a:r>
                  <a:rPr lang="fr-FR" sz="1600" dirty="0"/>
                  <a:t> candidate</a:t>
                </a:r>
              </a:p>
            </p:txBody>
          </p:sp>
        </mc:Choice>
        <mc:Fallback xmlns="">
          <p:sp>
            <p:nvSpPr>
              <p:cNvPr id="22" name="ZoneTexte 21">
                <a:extLst>
                  <a:ext uri="{FF2B5EF4-FFF2-40B4-BE49-F238E27FC236}">
                    <a16:creationId xmlns:a16="http://schemas.microsoft.com/office/drawing/2014/main" id="{1122418A-F3CA-7F90-C3E6-61573C733BEE}"/>
                  </a:ext>
                </a:extLst>
              </p:cNvPr>
              <p:cNvSpPr txBox="1">
                <a:spLocks noRot="1" noChangeAspect="1" noMove="1" noResize="1" noEditPoints="1" noAdjustHandles="1" noChangeArrowheads="1" noChangeShapeType="1" noTextEdit="1"/>
              </p:cNvSpPr>
              <p:nvPr/>
            </p:nvSpPr>
            <p:spPr>
              <a:xfrm>
                <a:off x="5794812" y="5010591"/>
                <a:ext cx="1791992" cy="358368"/>
              </a:xfrm>
              <a:prstGeom prst="rect">
                <a:avLst/>
              </a:prstGeom>
              <a:blipFill>
                <a:blip r:embed="rId15"/>
                <a:stretch>
                  <a:fillRect t="-6897" b="-1379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a:extLst>
                  <a:ext uri="{FF2B5EF4-FFF2-40B4-BE49-F238E27FC236}">
                    <a16:creationId xmlns:a16="http://schemas.microsoft.com/office/drawing/2014/main" id="{7E8D6568-AE4D-6248-7311-B8C70005AF86}"/>
                  </a:ext>
                </a:extLst>
              </p:cNvPr>
              <p:cNvSpPr txBox="1"/>
              <p:nvPr/>
            </p:nvSpPr>
            <p:spPr>
              <a:xfrm>
                <a:off x="9448800" y="5020615"/>
                <a:ext cx="1791992" cy="338554"/>
              </a:xfrm>
              <a:prstGeom prst="rect">
                <a:avLst/>
              </a:prstGeom>
              <a:noFill/>
            </p:spPr>
            <p:txBody>
              <a:bodyPr wrap="square" rtlCol="0">
                <a:spAutoFit/>
              </a:bodyPr>
              <a:lstStyle/>
              <a:p>
                <a14:m>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𝜈</m:t>
                        </m:r>
                      </m:e>
                      <m:sub>
                        <m:r>
                          <a:rPr lang="fr-FR" sz="1600" b="0" i="1" smtClean="0">
                            <a:latin typeface="Cambria Math" panose="02040503050406030204" pitchFamily="18" charset="0"/>
                          </a:rPr>
                          <m:t>𝑒</m:t>
                        </m:r>
                      </m:sub>
                    </m:sSub>
                  </m:oMath>
                </a14:m>
                <a:r>
                  <a:rPr lang="fr-FR" sz="1600" dirty="0"/>
                  <a:t> candidate</a:t>
                </a:r>
              </a:p>
            </p:txBody>
          </p:sp>
        </mc:Choice>
        <mc:Fallback xmlns="">
          <p:sp>
            <p:nvSpPr>
              <p:cNvPr id="23" name="ZoneTexte 22">
                <a:extLst>
                  <a:ext uri="{FF2B5EF4-FFF2-40B4-BE49-F238E27FC236}">
                    <a16:creationId xmlns:a16="http://schemas.microsoft.com/office/drawing/2014/main" id="{7E8D6568-AE4D-6248-7311-B8C70005AF86}"/>
                  </a:ext>
                </a:extLst>
              </p:cNvPr>
              <p:cNvSpPr txBox="1">
                <a:spLocks noRot="1" noChangeAspect="1" noMove="1" noResize="1" noEditPoints="1" noAdjustHandles="1" noChangeArrowheads="1" noChangeShapeType="1" noTextEdit="1"/>
              </p:cNvSpPr>
              <p:nvPr/>
            </p:nvSpPr>
            <p:spPr>
              <a:xfrm>
                <a:off x="9448800" y="5020615"/>
                <a:ext cx="1791992" cy="338554"/>
              </a:xfrm>
              <a:prstGeom prst="rect">
                <a:avLst/>
              </a:prstGeom>
              <a:blipFill>
                <a:blip r:embed="rId16"/>
                <a:stretch>
                  <a:fillRect t="-3704" b="-25926"/>
                </a:stretch>
              </a:blipFill>
            </p:spPr>
            <p:txBody>
              <a:bodyPr/>
              <a:lstStyle/>
              <a:p>
                <a:r>
                  <a:rPr lang="fr-FR">
                    <a:noFill/>
                  </a:rPr>
                  <a:t> </a:t>
                </a:r>
              </a:p>
            </p:txBody>
          </p:sp>
        </mc:Fallback>
      </mc:AlternateContent>
      <mc:AlternateContent xmlns:mc="http://schemas.openxmlformats.org/markup-compatibility/2006">
        <mc:Choice xmlns:a14="http://schemas.microsoft.com/office/drawing/2010/main" Requires="a14">
          <p:sp>
            <p:nvSpPr>
              <p:cNvPr id="24" name="ZoneTexte 23">
                <a:extLst>
                  <a:ext uri="{FF2B5EF4-FFF2-40B4-BE49-F238E27FC236}">
                    <a16:creationId xmlns:a16="http://schemas.microsoft.com/office/drawing/2014/main" id="{60C0D170-AC1E-F388-0CFC-530AB07B0B27}"/>
                  </a:ext>
                </a:extLst>
              </p:cNvPr>
              <p:cNvSpPr txBox="1"/>
              <p:nvPr/>
            </p:nvSpPr>
            <p:spPr>
              <a:xfrm>
                <a:off x="274326" y="5814266"/>
                <a:ext cx="12055289" cy="424796"/>
              </a:xfrm>
              <a:prstGeom prst="rect">
                <a:avLst/>
              </a:prstGeom>
              <a:noFill/>
            </p:spPr>
            <p:txBody>
              <a:bodyPr wrap="square" rtlCol="0">
                <a:spAutoFit/>
              </a:bodyPr>
              <a:lstStyle/>
              <a:p>
                <a:pPr marL="285750" indent="-285750">
                  <a:buFont typeface="Arial" panose="020B0604020202020204" pitchFamily="34" charset="0"/>
                  <a:buChar char="•"/>
                </a:pPr>
                <a:r>
                  <a:rPr lang="fr-FR" b="1" dirty="0"/>
                  <a:t> </a:t>
                </a:r>
                <a:r>
                  <a:rPr lang="fr-FR" b="1" dirty="0" err="1"/>
                  <a:t>Both</a:t>
                </a:r>
                <a:r>
                  <a:rPr lang="fr-FR" b="1" dirty="0"/>
                  <a:t> are essential to </a:t>
                </a:r>
                <a:r>
                  <a:rPr lang="fr-FR" b="1" dirty="0" err="1"/>
                  <a:t>measure</a:t>
                </a:r>
                <a:r>
                  <a:rPr lang="fr-FR" b="1" dirty="0"/>
                  <a:t> the neutrino oscillation </a:t>
                </a:r>
                <a:r>
                  <a:rPr lang="fr-FR" b="1" dirty="0" err="1"/>
                  <a:t>probabilities</a:t>
                </a:r>
                <a:r>
                  <a:rPr lang="fr-FR" b="1" dirty="0"/>
                  <a:t>:  </a:t>
                </a:r>
                <a14:m>
                  <m:oMath xmlns:m="http://schemas.openxmlformats.org/officeDocument/2006/math">
                    <m:r>
                      <a:rPr lang="fr-FR" b="1" i="1" smtClean="0">
                        <a:latin typeface="Cambria Math" panose="02040503050406030204" pitchFamily="18" charset="0"/>
                      </a:rPr>
                      <m:t>𝑷</m:t>
                    </m:r>
                    <m:r>
                      <a:rPr lang="fr-FR" b="1" i="1" smtClean="0">
                        <a:latin typeface="Cambria Math" panose="02040503050406030204" pitchFamily="18" charset="0"/>
                      </a:rPr>
                      <m:t>(</m:t>
                    </m:r>
                    <m:sSub>
                      <m:sSubPr>
                        <m:ctrlPr>
                          <a:rPr lang="fr-FR" b="1" i="1" smtClean="0">
                            <a:latin typeface="Cambria Math" panose="02040503050406030204" pitchFamily="18" charset="0"/>
                          </a:rPr>
                        </m:ctrlPr>
                      </m:sSubPr>
                      <m:e>
                        <m:r>
                          <a:rPr lang="fr-FR" b="1" i="1" smtClean="0">
                            <a:latin typeface="Cambria Math" panose="02040503050406030204" pitchFamily="18" charset="0"/>
                          </a:rPr>
                          <m:t>𝝂</m:t>
                        </m:r>
                      </m:e>
                      <m:sub>
                        <m:r>
                          <a:rPr lang="fr-FR" b="1" i="1" smtClean="0">
                            <a:latin typeface="Cambria Math" panose="02040503050406030204" pitchFamily="18" charset="0"/>
                          </a:rPr>
                          <m:t>𝝁</m:t>
                        </m:r>
                      </m:sub>
                    </m:sSub>
                    <m:r>
                      <a:rPr lang="fr-FR" b="1" i="1" smtClean="0">
                        <a:latin typeface="Cambria Math" panose="02040503050406030204" pitchFamily="18" charset="0"/>
                      </a:rPr>
                      <m:t>→</m:t>
                    </m:r>
                    <m:sSub>
                      <m:sSubPr>
                        <m:ctrlPr>
                          <a:rPr lang="fr-FR" b="1" i="1" smtClean="0">
                            <a:latin typeface="Cambria Math" panose="02040503050406030204" pitchFamily="18" charset="0"/>
                          </a:rPr>
                        </m:ctrlPr>
                      </m:sSubPr>
                      <m:e>
                        <m:r>
                          <a:rPr lang="fr-FR" b="1" i="1" smtClean="0">
                            <a:latin typeface="Cambria Math" panose="02040503050406030204" pitchFamily="18" charset="0"/>
                          </a:rPr>
                          <m:t>𝝂</m:t>
                        </m:r>
                      </m:e>
                      <m:sub>
                        <m:r>
                          <a:rPr lang="fr-FR" b="1" i="1" smtClean="0">
                            <a:latin typeface="Cambria Math" panose="02040503050406030204" pitchFamily="18" charset="0"/>
                          </a:rPr>
                          <m:t>𝒆</m:t>
                        </m:r>
                      </m:sub>
                    </m:sSub>
                    <m:r>
                      <a:rPr lang="fr-FR" b="1" i="1" smtClean="0">
                        <a:latin typeface="Cambria Math" panose="02040503050406030204" pitchFamily="18" charset="0"/>
                      </a:rPr>
                      <m:t>)</m:t>
                    </m:r>
                  </m:oMath>
                </a14:m>
                <a:r>
                  <a:rPr lang="en-US" sz="2000" b="1" dirty="0">
                    <a:latin typeface="+mj-lt"/>
                    <a:cs typeface="Arial" panose="020B0604020202020204" pitchFamily="34" charset="0"/>
                  </a:rPr>
                  <a:t> and </a:t>
                </a:r>
                <a14:m>
                  <m:oMath xmlns:m="http://schemas.openxmlformats.org/officeDocument/2006/math">
                    <m:r>
                      <a:rPr lang="fr-FR" sz="2000" b="1" i="1">
                        <a:latin typeface="Cambria Math" panose="02040503050406030204" pitchFamily="18" charset="0"/>
                      </a:rPr>
                      <m:t>𝑷</m:t>
                    </m:r>
                    <m:r>
                      <a:rPr lang="fr-FR" sz="2000" b="1" i="1">
                        <a:latin typeface="Cambria Math" panose="02040503050406030204" pitchFamily="18" charset="0"/>
                      </a:rPr>
                      <m:t>(</m:t>
                    </m:r>
                    <m:acc>
                      <m:accPr>
                        <m:chr m:val="̅"/>
                        <m:ctrlPr>
                          <a:rPr lang="fr-FR" sz="2000" b="1" i="1" smtClean="0">
                            <a:latin typeface="Cambria Math" panose="02040503050406030204" pitchFamily="18" charset="0"/>
                          </a:rPr>
                        </m:ctrlPr>
                      </m:accPr>
                      <m:e>
                        <m:sSub>
                          <m:sSubPr>
                            <m:ctrlPr>
                              <a:rPr lang="fr-FR" sz="2000" b="1" i="1">
                                <a:latin typeface="Cambria Math" panose="02040503050406030204" pitchFamily="18" charset="0"/>
                              </a:rPr>
                            </m:ctrlPr>
                          </m:sSubPr>
                          <m:e>
                            <m:r>
                              <a:rPr lang="fr-FR" sz="2000" b="1" i="1">
                                <a:latin typeface="Cambria Math" panose="02040503050406030204" pitchFamily="18" charset="0"/>
                              </a:rPr>
                              <m:t>𝝂</m:t>
                            </m:r>
                          </m:e>
                          <m:sub>
                            <m:r>
                              <a:rPr lang="fr-FR" sz="2000" b="1" i="1">
                                <a:latin typeface="Cambria Math" panose="02040503050406030204" pitchFamily="18" charset="0"/>
                              </a:rPr>
                              <m:t>𝝁</m:t>
                            </m:r>
                          </m:sub>
                        </m:sSub>
                      </m:e>
                    </m:acc>
                    <m:r>
                      <a:rPr lang="fr-FR" sz="2000" b="1" i="1">
                        <a:latin typeface="Cambria Math" panose="02040503050406030204" pitchFamily="18" charset="0"/>
                      </a:rPr>
                      <m:t>→</m:t>
                    </m:r>
                    <m:acc>
                      <m:accPr>
                        <m:chr m:val="̅"/>
                        <m:ctrlPr>
                          <a:rPr lang="fr-FR" sz="2000" b="1" i="1" smtClean="0">
                            <a:latin typeface="Cambria Math" panose="02040503050406030204" pitchFamily="18" charset="0"/>
                          </a:rPr>
                        </m:ctrlPr>
                      </m:accPr>
                      <m:e>
                        <m:sSub>
                          <m:sSubPr>
                            <m:ctrlPr>
                              <a:rPr lang="fr-FR" sz="2000" b="1" i="1">
                                <a:latin typeface="Cambria Math" panose="02040503050406030204" pitchFamily="18" charset="0"/>
                              </a:rPr>
                            </m:ctrlPr>
                          </m:sSubPr>
                          <m:e>
                            <m:r>
                              <a:rPr lang="fr-FR" sz="2000" b="1" i="1">
                                <a:latin typeface="Cambria Math" panose="02040503050406030204" pitchFamily="18" charset="0"/>
                              </a:rPr>
                              <m:t>𝝂</m:t>
                            </m:r>
                          </m:e>
                          <m:sub>
                            <m:r>
                              <a:rPr lang="fr-FR" sz="2000" b="1" i="1">
                                <a:latin typeface="Cambria Math" panose="02040503050406030204" pitchFamily="18" charset="0"/>
                              </a:rPr>
                              <m:t>𝒆</m:t>
                            </m:r>
                          </m:sub>
                        </m:sSub>
                      </m:e>
                    </m:acc>
                    <m:r>
                      <a:rPr lang="fr-FR" sz="2000" b="1" i="1">
                        <a:latin typeface="Cambria Math" panose="02040503050406030204" pitchFamily="18" charset="0"/>
                      </a:rPr>
                      <m:t>)</m:t>
                    </m:r>
                  </m:oMath>
                </a14:m>
                <a:r>
                  <a:rPr lang="en-US" sz="2000" b="1" dirty="0">
                    <a:latin typeface="+mj-lt"/>
                    <a:cs typeface="Arial" panose="020B0604020202020204" pitchFamily="34" charset="0"/>
                  </a:rPr>
                  <a:t> </a:t>
                </a:r>
              </a:p>
            </p:txBody>
          </p:sp>
        </mc:Choice>
        <mc:Fallback>
          <p:sp>
            <p:nvSpPr>
              <p:cNvPr id="24" name="ZoneTexte 23">
                <a:extLst>
                  <a:ext uri="{FF2B5EF4-FFF2-40B4-BE49-F238E27FC236}">
                    <a16:creationId xmlns:a16="http://schemas.microsoft.com/office/drawing/2014/main" id="{60C0D170-AC1E-F388-0CFC-530AB07B0B27}"/>
                  </a:ext>
                </a:extLst>
              </p:cNvPr>
              <p:cNvSpPr txBox="1">
                <a:spLocks noRot="1" noChangeAspect="1" noMove="1" noResize="1" noEditPoints="1" noAdjustHandles="1" noChangeArrowheads="1" noChangeShapeType="1" noTextEdit="1"/>
              </p:cNvSpPr>
              <p:nvPr/>
            </p:nvSpPr>
            <p:spPr>
              <a:xfrm>
                <a:off x="274326" y="5814266"/>
                <a:ext cx="12055289" cy="424796"/>
              </a:xfrm>
              <a:prstGeom prst="rect">
                <a:avLst/>
              </a:prstGeom>
              <a:blipFill>
                <a:blip r:embed="rId17"/>
                <a:stretch>
                  <a:fillRect l="-315" t="-8571" b="-14286"/>
                </a:stretch>
              </a:blipFill>
            </p:spPr>
            <p:txBody>
              <a:bodyPr/>
              <a:lstStyle/>
              <a:p>
                <a:r>
                  <a:rPr lang="fr-FR">
                    <a:noFill/>
                  </a:rPr>
                  <a:t> </a:t>
                </a:r>
              </a:p>
            </p:txBody>
          </p:sp>
        </mc:Fallback>
      </mc:AlternateContent>
      <p:cxnSp>
        <p:nvCxnSpPr>
          <p:cNvPr id="3" name="Connecteur droit 2">
            <a:extLst>
              <a:ext uri="{FF2B5EF4-FFF2-40B4-BE49-F238E27FC236}">
                <a16:creationId xmlns:a16="http://schemas.microsoft.com/office/drawing/2014/main" id="{F87B381A-7BB6-4BE0-3C82-3FC2C4E7243D}"/>
              </a:ext>
            </a:extLst>
          </p:cNvPr>
          <p:cNvCxnSpPr>
            <a:cxnSpLocks/>
          </p:cNvCxnSpPr>
          <p:nvPr/>
        </p:nvCxnSpPr>
        <p:spPr>
          <a:xfrm flipH="1">
            <a:off x="5112589" y="3213753"/>
            <a:ext cx="595756" cy="0"/>
          </a:xfrm>
          <a:prstGeom prst="line">
            <a:avLst/>
          </a:prstGeom>
          <a:ln w="28575">
            <a:prstDash val="dash"/>
            <a:headEnd type="none" w="med" len="med"/>
            <a:tailEnd type="none" w="med" len="med"/>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7099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EA0887A-5749-E351-7585-0F22835C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6" y="799422"/>
            <a:ext cx="3917978" cy="3312762"/>
          </a:xfrm>
          <a:prstGeom prst="rect">
            <a:avLst/>
          </a:prstGeom>
          <a:ln>
            <a:noFill/>
          </a:ln>
          <a:effectLst>
            <a:softEdge rad="112500"/>
          </a:effectLst>
        </p:spPr>
      </p:pic>
      <p:sp>
        <p:nvSpPr>
          <p:cNvPr id="2" name="Titre 1">
            <a:extLst>
              <a:ext uri="{FF2B5EF4-FFF2-40B4-BE49-F238E27FC236}">
                <a16:creationId xmlns:a16="http://schemas.microsoft.com/office/drawing/2014/main" id="{029066E0-897A-A8B1-3EBA-4AABA657B11E}"/>
              </a:ext>
            </a:extLst>
          </p:cNvPr>
          <p:cNvSpPr>
            <a:spLocks noGrp="1"/>
          </p:cNvSpPr>
          <p:nvPr>
            <p:ph type="title"/>
          </p:nvPr>
        </p:nvSpPr>
        <p:spPr/>
        <p:txBody>
          <a:bodyPr>
            <a:normAutofit fontScale="90000"/>
          </a:bodyPr>
          <a:lstStyle/>
          <a:p>
            <a:r>
              <a:rPr lang="en-US" dirty="0"/>
              <a:t>Vertical drift (VD) design</a:t>
            </a:r>
          </a:p>
        </p:txBody>
      </p:sp>
      <p:sp>
        <p:nvSpPr>
          <p:cNvPr id="4" name="Espace réservé du numéro de diapositive 3">
            <a:extLst>
              <a:ext uri="{FF2B5EF4-FFF2-40B4-BE49-F238E27FC236}">
                <a16:creationId xmlns:a16="http://schemas.microsoft.com/office/drawing/2014/main" id="{B981F0EC-912F-B12C-9C33-B04F772C036D}"/>
              </a:ext>
            </a:extLst>
          </p:cNvPr>
          <p:cNvSpPr>
            <a:spLocks noGrp="1"/>
          </p:cNvSpPr>
          <p:nvPr>
            <p:ph type="sldNum" sz="quarter" idx="12"/>
          </p:nvPr>
        </p:nvSpPr>
        <p:spPr/>
        <p:txBody>
          <a:bodyPr/>
          <a:lstStyle/>
          <a:p>
            <a:fld id="{6A144491-5830-0144-A36F-72D39500518D}" type="slidenum">
              <a:rPr lang="en-US" smtClean="0"/>
              <a:pPr/>
              <a:t>5</a:t>
            </a:fld>
            <a:endParaRPr lang="en-US"/>
          </a:p>
        </p:txBody>
      </p:sp>
      <mc:AlternateContent xmlns:mc="http://schemas.openxmlformats.org/markup-compatibility/2006" xmlns:a14="http://schemas.microsoft.com/office/drawing/2010/main">
        <mc:Choice Requires="a14">
          <p:sp>
            <p:nvSpPr>
              <p:cNvPr id="12" name="ZoneTexte 11">
                <a:extLst>
                  <a:ext uri="{FF2B5EF4-FFF2-40B4-BE49-F238E27FC236}">
                    <a16:creationId xmlns:a16="http://schemas.microsoft.com/office/drawing/2014/main" id="{AC0F0C8D-E773-DDC5-4770-A1B8E1196914}"/>
                  </a:ext>
                </a:extLst>
              </p:cNvPr>
              <p:cNvSpPr txBox="1"/>
              <p:nvPr/>
            </p:nvSpPr>
            <p:spPr>
              <a:xfrm>
                <a:off x="5998099" y="2987812"/>
                <a:ext cx="6283482" cy="3662541"/>
              </a:xfrm>
              <a:prstGeom prst="rect">
                <a:avLst/>
              </a:prstGeom>
              <a:noFill/>
            </p:spPr>
            <p:txBody>
              <a:bodyPr wrap="square">
                <a:spAutoFit/>
              </a:bodyPr>
              <a:lstStyle/>
              <a:p>
                <a:pPr marL="800100" lvl="1" indent="-342900">
                  <a:spcAft>
                    <a:spcPts val="1200"/>
                  </a:spcAft>
                  <a:buFont typeface="Arial" panose="020B0604020202020204" pitchFamily="34" charset="0"/>
                  <a:buChar char="•"/>
                </a:pPr>
                <a:r>
                  <a:rPr lang="en-US" sz="2000" b="1" dirty="0">
                    <a:latin typeface="+mj-lt"/>
                    <a:cs typeface="Arial" panose="020B0604020202020204" pitchFamily="34" charset="0"/>
                  </a:rPr>
                  <a:t>The new perforated anode technology</a:t>
                </a:r>
              </a:p>
              <a:p>
                <a:pPr marL="1200150" lvl="2" indent="-285750">
                  <a:spcAft>
                    <a:spcPts val="1200"/>
                  </a:spcAft>
                  <a:buFont typeface="Wingdings" pitchFamily="2" charset="2"/>
                  <a:buChar char="Ø"/>
                </a:pPr>
                <a:r>
                  <a:rPr lang="en-US" b="1" dirty="0">
                    <a:latin typeface="+mj-lt"/>
                    <a:cs typeface="Arial" panose="020B0604020202020204" pitchFamily="34" charset="0"/>
                  </a:rPr>
                  <a:t>Stack of 2 perforated </a:t>
                </a:r>
                <a:r>
                  <a:rPr lang="en-US" dirty="0">
                    <a:latin typeface="+mj-lt"/>
                    <a:cs typeface="Arial" panose="020B0604020202020204" pitchFamily="34" charset="0"/>
                  </a:rPr>
                  <a:t>Printed Circuit Boards (PCB)</a:t>
                </a:r>
              </a:p>
              <a:p>
                <a:pPr marL="1200150" lvl="2" indent="-285750">
                  <a:spcAft>
                    <a:spcPts val="1200"/>
                  </a:spcAft>
                  <a:buFont typeface="Wingdings" pitchFamily="2" charset="2"/>
                  <a:buChar char="Ø"/>
                </a:pPr>
                <a:r>
                  <a:rPr lang="en-US" b="1" dirty="0">
                    <a:latin typeface="+mj-lt"/>
                    <a:cs typeface="Arial" panose="020B0604020202020204" pitchFamily="34" charset="0"/>
                  </a:rPr>
                  <a:t>Etched copper electrode strips </a:t>
                </a:r>
                <a:r>
                  <a:rPr lang="en-US" dirty="0">
                    <a:latin typeface="+mj-lt"/>
                    <a:cs typeface="Arial" panose="020B0604020202020204" pitchFamily="34" charset="0"/>
                  </a:rPr>
                  <a:t>on each PCB face</a:t>
                </a:r>
              </a:p>
              <a:p>
                <a:pPr marL="1200150" lvl="2" indent="-285750">
                  <a:spcAft>
                    <a:spcPts val="1200"/>
                  </a:spcAft>
                  <a:buFont typeface="Wingdings" pitchFamily="2" charset="2"/>
                  <a:buChar char="Ø"/>
                </a:pPr>
                <a:r>
                  <a:rPr lang="en-US" b="1" dirty="0">
                    <a:latin typeface="+mj-lt"/>
                    <a:cs typeface="Arial" panose="020B0604020202020204" pitchFamily="34" charset="0"/>
                  </a:rPr>
                  <a:t>Few millimeters </a:t>
                </a:r>
                <a:r>
                  <a:rPr lang="en-US" dirty="0">
                    <a:latin typeface="+mj-lt"/>
                    <a:cs typeface="Arial" panose="020B0604020202020204" pitchFamily="34" charset="0"/>
                  </a:rPr>
                  <a:t>spatial resolution</a:t>
                </a:r>
              </a:p>
              <a:p>
                <a:pPr marL="1200150" lvl="2" indent="-285750">
                  <a:spcAft>
                    <a:spcPts val="1200"/>
                  </a:spcAft>
                  <a:buFont typeface="Wingdings" pitchFamily="2" charset="2"/>
                  <a:buChar char="Ø"/>
                </a:pPr>
                <a:r>
                  <a:rPr lang="en-US" dirty="0">
                    <a:latin typeface="+mj-lt"/>
                    <a:cs typeface="Arial" panose="020B0604020202020204" pitchFamily="34" charset="0"/>
                  </a:rPr>
                  <a:t>Module called </a:t>
                </a:r>
                <a:r>
                  <a:rPr lang="en-US" b="1" dirty="0">
                    <a:latin typeface="+mj-lt"/>
                    <a:cs typeface="Arial" panose="020B0604020202020204" pitchFamily="34" charset="0"/>
                  </a:rPr>
                  <a:t>Charge-Readout Planes </a:t>
                </a:r>
                <a:r>
                  <a:rPr lang="en-US" dirty="0">
                    <a:latin typeface="+mj-lt"/>
                    <a:cs typeface="Arial" panose="020B0604020202020204" pitchFamily="34" charset="0"/>
                  </a:rPr>
                  <a:t>(CRP) 3 x 3.4 </a:t>
                </a:r>
                <a14:m>
                  <m:oMath xmlns:m="http://schemas.openxmlformats.org/officeDocument/2006/math">
                    <m:sSup>
                      <m:sSupPr>
                        <m:ctrlPr>
                          <a:rPr lang="fr-FR" b="0" i="1" smtClean="0">
                            <a:latin typeface="Cambria Math" panose="02040503050406030204" pitchFamily="18" charset="0"/>
                            <a:cs typeface="Arial" panose="020B0604020202020204" pitchFamily="34" charset="0"/>
                          </a:rPr>
                        </m:ctrlPr>
                      </m:sSupPr>
                      <m:e>
                        <m:r>
                          <a:rPr lang="fr-FR" b="0" i="1" smtClean="0">
                            <a:latin typeface="Cambria Math" panose="02040503050406030204" pitchFamily="18" charset="0"/>
                            <a:cs typeface="Arial" panose="020B0604020202020204" pitchFamily="34" charset="0"/>
                          </a:rPr>
                          <m:t>𝑚</m:t>
                        </m:r>
                      </m:e>
                      <m:sup>
                        <m:r>
                          <a:rPr lang="fr-FR" b="0" i="1" smtClean="0">
                            <a:latin typeface="Cambria Math" panose="02040503050406030204" pitchFamily="18" charset="0"/>
                            <a:cs typeface="Arial" panose="020B0604020202020204" pitchFamily="34" charset="0"/>
                          </a:rPr>
                          <m:t>2</m:t>
                        </m:r>
                      </m:sup>
                    </m:sSup>
                  </m:oMath>
                </a14:m>
                <a:endParaRPr lang="en-US" dirty="0">
                  <a:latin typeface="+mj-lt"/>
                  <a:cs typeface="Arial" panose="020B0604020202020204" pitchFamily="34" charset="0"/>
                </a:endParaRPr>
              </a:p>
              <a:p>
                <a:pPr marL="1200150" lvl="2" indent="-285750">
                  <a:spcAft>
                    <a:spcPts val="1200"/>
                  </a:spcAft>
                  <a:buFont typeface="Wingdings" pitchFamily="2" charset="2"/>
                  <a:buChar char="Ø"/>
                </a:pPr>
                <a:r>
                  <a:rPr lang="en-US" dirty="0">
                    <a:cs typeface="Arial" panose="020B0604020202020204" pitchFamily="34" charset="0"/>
                  </a:rPr>
                  <a:t>Far detector: </a:t>
                </a:r>
                <a:r>
                  <a:rPr lang="en-US" b="1" dirty="0">
                    <a:cs typeface="Arial" panose="020B0604020202020204" pitchFamily="34" charset="0"/>
                  </a:rPr>
                  <a:t>80 module CRPs </a:t>
                </a:r>
                <a:r>
                  <a:rPr lang="en-US" dirty="0">
                    <a:cs typeface="Arial" panose="020B0604020202020204" pitchFamily="34" charset="0"/>
                  </a:rPr>
                  <a:t>for top and for bottom volumes</a:t>
                </a:r>
              </a:p>
            </p:txBody>
          </p:sp>
        </mc:Choice>
        <mc:Fallback xmlns="">
          <p:sp>
            <p:nvSpPr>
              <p:cNvPr id="12" name="ZoneTexte 11">
                <a:extLst>
                  <a:ext uri="{FF2B5EF4-FFF2-40B4-BE49-F238E27FC236}">
                    <a16:creationId xmlns:a16="http://schemas.microsoft.com/office/drawing/2014/main" id="{AC0F0C8D-E773-DDC5-4770-A1B8E1196914}"/>
                  </a:ext>
                </a:extLst>
              </p:cNvPr>
              <p:cNvSpPr txBox="1">
                <a:spLocks noRot="1" noChangeAspect="1" noMove="1" noResize="1" noEditPoints="1" noAdjustHandles="1" noChangeArrowheads="1" noChangeShapeType="1" noTextEdit="1"/>
              </p:cNvSpPr>
              <p:nvPr/>
            </p:nvSpPr>
            <p:spPr>
              <a:xfrm>
                <a:off x="5998099" y="2987812"/>
                <a:ext cx="6283482" cy="3662541"/>
              </a:xfrm>
              <a:prstGeom prst="rect">
                <a:avLst/>
              </a:prstGeom>
              <a:blipFill>
                <a:blip r:embed="rId4"/>
                <a:stretch>
                  <a:fillRect t="-1038" b="-1384"/>
                </a:stretch>
              </a:blipFill>
            </p:spPr>
            <p:txBody>
              <a:bodyPr/>
              <a:lstStyle/>
              <a:p>
                <a:r>
                  <a:rPr lang="fr-FR">
                    <a:noFill/>
                  </a:rPr>
                  <a:t> </a:t>
                </a:r>
              </a:p>
            </p:txBody>
          </p:sp>
        </mc:Fallback>
      </mc:AlternateContent>
      <p:sp>
        <p:nvSpPr>
          <p:cNvPr id="15" name="ZoneTexte 14">
            <a:extLst>
              <a:ext uri="{FF2B5EF4-FFF2-40B4-BE49-F238E27FC236}">
                <a16:creationId xmlns:a16="http://schemas.microsoft.com/office/drawing/2014/main" id="{25236D40-324F-392F-0F94-FBE34449CF56}"/>
              </a:ext>
            </a:extLst>
          </p:cNvPr>
          <p:cNvSpPr txBox="1"/>
          <p:nvPr/>
        </p:nvSpPr>
        <p:spPr>
          <a:xfrm>
            <a:off x="831890" y="3928834"/>
            <a:ext cx="2907988"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Credit: L. </a:t>
            </a:r>
            <a:r>
              <a:rPr lang="en-US" sz="1400" i="1" dirty="0" err="1">
                <a:latin typeface="Arial" panose="020B0604020202020204" pitchFamily="34" charset="0"/>
                <a:cs typeface="Arial" panose="020B0604020202020204" pitchFamily="34" charset="0"/>
              </a:rPr>
              <a:t>Zambelli</a:t>
            </a:r>
            <a:endParaRPr lang="en-US" sz="1400" i="1" dirty="0">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F5F1D912-2254-09D5-1CC2-2A12EBCC49E5}"/>
              </a:ext>
            </a:extLst>
          </p:cNvPr>
          <p:cNvPicPr>
            <a:picLocks noChangeAspect="1"/>
          </p:cNvPicPr>
          <p:nvPr/>
        </p:nvPicPr>
        <p:blipFill>
          <a:blip r:embed="rId5"/>
          <a:stretch>
            <a:fillRect/>
          </a:stretch>
        </p:blipFill>
        <p:spPr>
          <a:xfrm>
            <a:off x="15294" y="4268914"/>
            <a:ext cx="3745282" cy="2573978"/>
          </a:xfrm>
          <a:prstGeom prst="rect">
            <a:avLst/>
          </a:prstGeom>
        </p:spPr>
      </p:pic>
      <p:cxnSp>
        <p:nvCxnSpPr>
          <p:cNvPr id="11" name="Connecteur droit 10">
            <a:extLst>
              <a:ext uri="{FF2B5EF4-FFF2-40B4-BE49-F238E27FC236}">
                <a16:creationId xmlns:a16="http://schemas.microsoft.com/office/drawing/2014/main" id="{C3B489A3-50E9-D7CF-F9ED-148117713612}"/>
              </a:ext>
            </a:extLst>
          </p:cNvPr>
          <p:cNvCxnSpPr>
            <a:cxnSpLocks/>
            <a:endCxn id="9" idx="0"/>
          </p:cNvCxnSpPr>
          <p:nvPr/>
        </p:nvCxnSpPr>
        <p:spPr>
          <a:xfrm flipV="1">
            <a:off x="2909132" y="3545917"/>
            <a:ext cx="2883333" cy="24049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Connecteur droit 15">
            <a:extLst>
              <a:ext uri="{FF2B5EF4-FFF2-40B4-BE49-F238E27FC236}">
                <a16:creationId xmlns:a16="http://schemas.microsoft.com/office/drawing/2014/main" id="{02663FAE-1403-88EF-457C-74534F3DD543}"/>
              </a:ext>
            </a:extLst>
          </p:cNvPr>
          <p:cNvCxnSpPr>
            <a:cxnSpLocks/>
            <a:endCxn id="9" idx="3"/>
          </p:cNvCxnSpPr>
          <p:nvPr/>
        </p:nvCxnSpPr>
        <p:spPr>
          <a:xfrm>
            <a:off x="2909132" y="3928834"/>
            <a:ext cx="2217063" cy="176177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Image 12" descr="Une image contenant table, meubles, billard, salle de billard&#10;&#10;Description générée automatiquement">
            <a:extLst>
              <a:ext uri="{FF2B5EF4-FFF2-40B4-BE49-F238E27FC236}">
                <a16:creationId xmlns:a16="http://schemas.microsoft.com/office/drawing/2014/main" id="{8E28F37B-82EE-9553-ECE3-082979110CC3}"/>
              </a:ext>
            </a:extLst>
          </p:cNvPr>
          <p:cNvPicPr>
            <a:picLocks noChangeAspect="1"/>
          </p:cNvPicPr>
          <p:nvPr/>
        </p:nvPicPr>
        <p:blipFill>
          <a:blip r:embed="rId6"/>
          <a:stretch>
            <a:fillRect/>
          </a:stretch>
        </p:blipFill>
        <p:spPr>
          <a:xfrm>
            <a:off x="4850217" y="3545917"/>
            <a:ext cx="1884496" cy="2512661"/>
          </a:xfrm>
          <a:prstGeom prst="ellipse">
            <a:avLst/>
          </a:prstGeom>
          <a:ln w="63500" cap="rnd">
            <a:noFill/>
          </a:ln>
          <a:effectLst>
            <a:outerShdw blurRad="381000" dist="292100" dir="5400000" sx="-80000" sy="-18000" rotWithShape="0">
              <a:srgbClr val="000000">
                <a:alpha val="0"/>
              </a:srgbClr>
            </a:outerShdw>
          </a:effectLst>
        </p:spPr>
      </p:pic>
      <mc:AlternateContent xmlns:mc="http://schemas.openxmlformats.org/markup-compatibility/2006" xmlns:a14="http://schemas.microsoft.com/office/drawing/2010/main">
        <mc:Choice Requires="a14">
          <p:sp>
            <p:nvSpPr>
              <p:cNvPr id="22" name="ZoneTexte 21">
                <a:extLst>
                  <a:ext uri="{FF2B5EF4-FFF2-40B4-BE49-F238E27FC236}">
                    <a16:creationId xmlns:a16="http://schemas.microsoft.com/office/drawing/2014/main" id="{CA423CC0-EF09-E85C-0F64-C03A3522D1A6}"/>
                  </a:ext>
                </a:extLst>
              </p:cNvPr>
              <p:cNvSpPr txBox="1"/>
              <p:nvPr/>
            </p:nvSpPr>
            <p:spPr>
              <a:xfrm>
                <a:off x="6020096" y="913350"/>
                <a:ext cx="6134178" cy="1779398"/>
              </a:xfrm>
              <a:prstGeom prst="rect">
                <a:avLst/>
              </a:prstGeom>
              <a:noFill/>
            </p:spPr>
            <p:txBody>
              <a:bodyPr wrap="square">
                <a:spAutoFit/>
              </a:bodyPr>
              <a:lstStyle/>
              <a:p>
                <a:pPr marL="800100" lvl="1" indent="-342900">
                  <a:spcAft>
                    <a:spcPts val="1200"/>
                  </a:spcAft>
                  <a:buFont typeface="Arial" panose="020B0604020202020204" pitchFamily="34" charset="0"/>
                  <a:buChar char="•"/>
                </a:pPr>
                <a:r>
                  <a:rPr lang="en-US" sz="2000" b="1" dirty="0">
                    <a:latin typeface="+mj-lt"/>
                    <a:cs typeface="Arial" panose="020B0604020202020204" pitchFamily="34" charset="0"/>
                  </a:rPr>
                  <a:t>2 drift volumes </a:t>
                </a:r>
                <a:r>
                  <a:rPr lang="en-US" sz="2000" dirty="0">
                    <a:latin typeface="+mj-lt"/>
                    <a:cs typeface="Arial" panose="020B0604020202020204" pitchFamily="34" charset="0"/>
                  </a:rPr>
                  <a:t>split by a cathode </a:t>
                </a:r>
              </a:p>
              <a:p>
                <a:pPr marL="1200150" lvl="2" indent="-285750">
                  <a:spcAft>
                    <a:spcPts val="1200"/>
                  </a:spcAft>
                  <a:buFont typeface="Wingdings" pitchFamily="2" charset="2"/>
                  <a:buChar char="Ø"/>
                </a:pPr>
                <a:r>
                  <a:rPr lang="en-US" dirty="0">
                    <a:latin typeface="+mj-lt"/>
                    <a:cs typeface="Arial" panose="020B0604020202020204" pitchFamily="34" charset="0"/>
                  </a:rPr>
                  <a:t>Electric drift field: </a:t>
                </a:r>
                <a14:m>
                  <m:oMath xmlns:m="http://schemas.openxmlformats.org/officeDocument/2006/math">
                    <m:d>
                      <m:dPr>
                        <m:begChr m:val="|"/>
                        <m:endChr m:val="|"/>
                        <m:ctrlPr>
                          <a:rPr lang="en-US" i="1" smtClean="0">
                            <a:latin typeface="Cambria Math" panose="02040503050406030204" pitchFamily="18" charset="0"/>
                            <a:cs typeface="Arial" panose="020B0604020202020204" pitchFamily="34" charset="0"/>
                          </a:rPr>
                        </m:ctrlPr>
                      </m:dPr>
                      <m:e>
                        <m:acc>
                          <m:accPr>
                            <m:chr m:val="⃗"/>
                            <m:ctrlPr>
                              <a:rPr lang="fr-FR" b="0" i="1" smtClean="0">
                                <a:latin typeface="Cambria Math" panose="02040503050406030204" pitchFamily="18" charset="0"/>
                                <a:cs typeface="Arial" panose="020B0604020202020204" pitchFamily="34" charset="0"/>
                              </a:rPr>
                            </m:ctrlPr>
                          </m:accPr>
                          <m:e>
                            <m:r>
                              <a:rPr lang="fr-FR" b="1" i="1" smtClean="0">
                                <a:latin typeface="Cambria Math" panose="02040503050406030204" pitchFamily="18" charset="0"/>
                                <a:cs typeface="Arial" panose="020B0604020202020204" pitchFamily="34" charset="0"/>
                              </a:rPr>
                              <m:t>𝑬</m:t>
                            </m:r>
                          </m:e>
                        </m:acc>
                      </m:e>
                    </m:d>
                    <m:r>
                      <a:rPr lang="fr-FR" b="0" i="1" smtClean="0">
                        <a:latin typeface="Cambria Math" panose="02040503050406030204" pitchFamily="18" charset="0"/>
                        <a:cs typeface="Arial" panose="020B0604020202020204" pitchFamily="34" charset="0"/>
                      </a:rPr>
                      <m:t>=0.5 </m:t>
                    </m:r>
                    <m:r>
                      <a:rPr lang="fr-FR" b="0" i="1" smtClean="0">
                        <a:latin typeface="Cambria Math" panose="02040503050406030204" pitchFamily="18" charset="0"/>
                        <a:cs typeface="Arial" panose="020B0604020202020204" pitchFamily="34" charset="0"/>
                      </a:rPr>
                      <m:t>𝑘𝑉</m:t>
                    </m:r>
                    <m:r>
                      <a:rPr lang="fr-FR" b="0" i="1" smtClean="0">
                        <a:latin typeface="Cambria Math" panose="02040503050406030204" pitchFamily="18" charset="0"/>
                        <a:cs typeface="Arial" panose="020B0604020202020204" pitchFamily="34" charset="0"/>
                      </a:rPr>
                      <m:t>/</m:t>
                    </m:r>
                    <m:r>
                      <a:rPr lang="fr-FR" b="0" i="1" smtClean="0">
                        <a:latin typeface="Cambria Math" panose="02040503050406030204" pitchFamily="18" charset="0"/>
                        <a:cs typeface="Arial" panose="020B0604020202020204" pitchFamily="34" charset="0"/>
                      </a:rPr>
                      <m:t>𝑐𝑚</m:t>
                    </m:r>
                  </m:oMath>
                </a14:m>
                <a:endParaRPr lang="en-US" dirty="0">
                  <a:latin typeface="+mj-lt"/>
                  <a:cs typeface="Arial" panose="020B0604020202020204" pitchFamily="34" charset="0"/>
                </a:endParaRPr>
              </a:p>
              <a:p>
                <a:pPr marL="1200150" lvl="2" indent="-285750">
                  <a:spcAft>
                    <a:spcPts val="1200"/>
                  </a:spcAft>
                  <a:buFont typeface="Arial" panose="020B0604020202020204" pitchFamily="34" charset="0"/>
                  <a:buChar char="•"/>
                </a:pPr>
                <a:endParaRPr lang="en-US" dirty="0">
                  <a:latin typeface="+mj-lt"/>
                  <a:cs typeface="Arial" panose="020B0604020202020204" pitchFamily="34" charset="0"/>
                </a:endParaRPr>
              </a:p>
              <a:p>
                <a:pPr marL="800100" lvl="1" indent="-342900">
                  <a:spcAft>
                    <a:spcPts val="1200"/>
                  </a:spcAft>
                  <a:buFont typeface="Arial" panose="020B0604020202020204" pitchFamily="34" charset="0"/>
                  <a:buChar char="•"/>
                </a:pPr>
                <a:r>
                  <a:rPr lang="en-US" sz="2000" b="1" dirty="0">
                    <a:latin typeface="+mj-lt"/>
                    <a:cs typeface="Arial" panose="020B0604020202020204" pitchFamily="34" charset="0"/>
                  </a:rPr>
                  <a:t>Light detector device </a:t>
                </a:r>
                <a:r>
                  <a:rPr lang="en-US" sz="2000" dirty="0">
                    <a:latin typeface="+mj-lt"/>
                    <a:cs typeface="Arial" panose="020B0604020202020204" pitchFamily="34" charset="0"/>
                  </a:rPr>
                  <a:t>on the cathode</a:t>
                </a:r>
              </a:p>
            </p:txBody>
          </p:sp>
        </mc:Choice>
        <mc:Fallback xmlns="">
          <p:sp>
            <p:nvSpPr>
              <p:cNvPr id="22" name="ZoneTexte 21">
                <a:extLst>
                  <a:ext uri="{FF2B5EF4-FFF2-40B4-BE49-F238E27FC236}">
                    <a16:creationId xmlns:a16="http://schemas.microsoft.com/office/drawing/2014/main" id="{CA423CC0-EF09-E85C-0F64-C03A3522D1A6}"/>
                  </a:ext>
                </a:extLst>
              </p:cNvPr>
              <p:cNvSpPr txBox="1">
                <a:spLocks noRot="1" noChangeAspect="1" noMove="1" noResize="1" noEditPoints="1" noAdjustHandles="1" noChangeArrowheads="1" noChangeShapeType="1" noTextEdit="1"/>
              </p:cNvSpPr>
              <p:nvPr/>
            </p:nvSpPr>
            <p:spPr>
              <a:xfrm>
                <a:off x="6020096" y="913350"/>
                <a:ext cx="6134178" cy="1779398"/>
              </a:xfrm>
              <a:prstGeom prst="rect">
                <a:avLst/>
              </a:prstGeom>
              <a:blipFill>
                <a:blip r:embed="rId7"/>
                <a:stretch>
                  <a:fillRect t="-2128" b="-4255"/>
                </a:stretch>
              </a:blipFill>
            </p:spPr>
            <p:txBody>
              <a:bodyPr/>
              <a:lstStyle/>
              <a:p>
                <a:r>
                  <a:rPr lang="fr-FR">
                    <a:noFill/>
                  </a:rPr>
                  <a:t> </a:t>
                </a:r>
              </a:p>
            </p:txBody>
          </p:sp>
        </mc:Fallback>
      </mc:AlternateContent>
      <p:cxnSp>
        <p:nvCxnSpPr>
          <p:cNvPr id="27" name="Connecteur droit 26">
            <a:extLst>
              <a:ext uri="{FF2B5EF4-FFF2-40B4-BE49-F238E27FC236}">
                <a16:creationId xmlns:a16="http://schemas.microsoft.com/office/drawing/2014/main" id="{D12B2E64-E62C-C7D5-A573-79F62018B12C}"/>
              </a:ext>
            </a:extLst>
          </p:cNvPr>
          <p:cNvCxnSpPr>
            <a:cxnSpLocks/>
            <a:endCxn id="26" idx="1"/>
          </p:cNvCxnSpPr>
          <p:nvPr/>
        </p:nvCxnSpPr>
        <p:spPr>
          <a:xfrm flipV="1">
            <a:off x="2641036" y="1247902"/>
            <a:ext cx="1948974" cy="117858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necteur droit 27">
            <a:extLst>
              <a:ext uri="{FF2B5EF4-FFF2-40B4-BE49-F238E27FC236}">
                <a16:creationId xmlns:a16="http://schemas.microsoft.com/office/drawing/2014/main" id="{B0F3A210-AC8E-EF29-DFC4-A75F6AF612A4}"/>
              </a:ext>
            </a:extLst>
          </p:cNvPr>
          <p:cNvCxnSpPr>
            <a:cxnSpLocks/>
            <a:endCxn id="26" idx="4"/>
          </p:cNvCxnSpPr>
          <p:nvPr/>
        </p:nvCxnSpPr>
        <p:spPr>
          <a:xfrm flipV="1">
            <a:off x="2641036" y="2568915"/>
            <a:ext cx="2619383" cy="2836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6" name="Image 25">
            <a:extLst>
              <a:ext uri="{FF2B5EF4-FFF2-40B4-BE49-F238E27FC236}">
                <a16:creationId xmlns:a16="http://schemas.microsoft.com/office/drawing/2014/main" id="{ACC9A966-220A-8246-4F7A-7EE6BEFA3927}"/>
              </a:ext>
            </a:extLst>
          </p:cNvPr>
          <p:cNvPicPr>
            <a:picLocks noChangeAspect="1"/>
          </p:cNvPicPr>
          <p:nvPr/>
        </p:nvPicPr>
        <p:blipFill>
          <a:blip r:embed="rId8"/>
          <a:srcRect l="4168" t="1804" r="2821" b="5113"/>
          <a:stretch/>
        </p:blipFill>
        <p:spPr>
          <a:xfrm>
            <a:off x="4312317" y="1021252"/>
            <a:ext cx="1896204" cy="1547663"/>
          </a:xfrm>
          <a:prstGeom prst="ellipse">
            <a:avLst/>
          </a:prstGeom>
          <a:ln w="190500" cap="rnd">
            <a:noFill/>
            <a:prstDash val="solid"/>
          </a:ln>
          <a:effectLst>
            <a:outerShdw blurRad="127000" algn="bl" rotWithShape="0">
              <a:srgbClr val="000000">
                <a:alpha val="0"/>
              </a:srgbClr>
            </a:outerShdw>
          </a:effectLst>
        </p:spPr>
      </p:pic>
      <p:sp>
        <p:nvSpPr>
          <p:cNvPr id="47" name="ZoneTexte 46">
            <a:extLst>
              <a:ext uri="{FF2B5EF4-FFF2-40B4-BE49-F238E27FC236}">
                <a16:creationId xmlns:a16="http://schemas.microsoft.com/office/drawing/2014/main" id="{867F469F-6611-D4D8-9CCF-CAE0ECDEEF6B}"/>
              </a:ext>
            </a:extLst>
          </p:cNvPr>
          <p:cNvSpPr txBox="1"/>
          <p:nvPr/>
        </p:nvSpPr>
        <p:spPr>
          <a:xfrm>
            <a:off x="4761292" y="2597281"/>
            <a:ext cx="1080745" cy="276999"/>
          </a:xfrm>
          <a:prstGeom prst="rect">
            <a:avLst/>
          </a:prstGeom>
          <a:noFill/>
        </p:spPr>
        <p:txBody>
          <a:bodyPr wrap="none" rtlCol="0">
            <a:spAutoFit/>
          </a:bodyPr>
          <a:lstStyle/>
          <a:p>
            <a:r>
              <a:rPr lang="fr-FR" sz="1200" dirty="0"/>
              <a:t>X-ARAPUCA</a:t>
            </a:r>
          </a:p>
        </p:txBody>
      </p:sp>
      <p:sp>
        <p:nvSpPr>
          <p:cNvPr id="48" name="ZoneTexte 47">
            <a:extLst>
              <a:ext uri="{FF2B5EF4-FFF2-40B4-BE49-F238E27FC236}">
                <a16:creationId xmlns:a16="http://schemas.microsoft.com/office/drawing/2014/main" id="{5FF73E95-610A-9CD1-D9BC-D8AE96D318DC}"/>
              </a:ext>
            </a:extLst>
          </p:cNvPr>
          <p:cNvSpPr txBox="1"/>
          <p:nvPr/>
        </p:nvSpPr>
        <p:spPr>
          <a:xfrm>
            <a:off x="5022083" y="6073540"/>
            <a:ext cx="1531188" cy="276999"/>
          </a:xfrm>
          <a:prstGeom prst="rect">
            <a:avLst/>
          </a:prstGeom>
          <a:noFill/>
        </p:spPr>
        <p:txBody>
          <a:bodyPr wrap="none" rtlCol="0">
            <a:spAutoFit/>
          </a:bodyPr>
          <a:lstStyle/>
          <a:p>
            <a:r>
              <a:rPr lang="fr-FR" sz="1200" dirty="0" err="1"/>
              <a:t>Perforated</a:t>
            </a:r>
            <a:r>
              <a:rPr lang="fr-FR" sz="1200" dirty="0"/>
              <a:t> anode</a:t>
            </a:r>
          </a:p>
        </p:txBody>
      </p:sp>
    </p:spTree>
    <p:extLst>
      <p:ext uri="{BB962C8B-B14F-4D97-AF65-F5344CB8AC3E}">
        <p14:creationId xmlns:p14="http://schemas.microsoft.com/office/powerpoint/2010/main" val="70563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73BE2E-2503-A139-D2F0-794E2A61EBDD}"/>
              </a:ext>
            </a:extLst>
          </p:cNvPr>
          <p:cNvSpPr>
            <a:spLocks noGrp="1"/>
          </p:cNvSpPr>
          <p:nvPr>
            <p:ph type="title"/>
          </p:nvPr>
        </p:nvSpPr>
        <p:spPr/>
        <p:txBody>
          <a:bodyPr>
            <a:normAutofit fontScale="90000"/>
          </a:bodyPr>
          <a:lstStyle/>
          <a:p>
            <a:r>
              <a:rPr lang="en-US" noProof="1"/>
              <a:t>The perforated anode technology</a:t>
            </a:r>
          </a:p>
        </p:txBody>
      </p:sp>
      <p:sp>
        <p:nvSpPr>
          <p:cNvPr id="4" name="Espace réservé du numéro de diapositive 3">
            <a:extLst>
              <a:ext uri="{FF2B5EF4-FFF2-40B4-BE49-F238E27FC236}">
                <a16:creationId xmlns:a16="http://schemas.microsoft.com/office/drawing/2014/main" id="{8E6B353D-5857-9062-E728-5A8C18F072BE}"/>
              </a:ext>
            </a:extLst>
          </p:cNvPr>
          <p:cNvSpPr>
            <a:spLocks noGrp="1"/>
          </p:cNvSpPr>
          <p:nvPr>
            <p:ph type="sldNum" sz="quarter" idx="12"/>
          </p:nvPr>
        </p:nvSpPr>
        <p:spPr/>
        <p:txBody>
          <a:bodyPr/>
          <a:lstStyle/>
          <a:p>
            <a:fld id="{6A144491-5830-0144-A36F-72D39500518D}" type="slidenum">
              <a:rPr lang="en-US" noProof="1" smtClean="0"/>
              <a:pPr/>
              <a:t>6</a:t>
            </a:fld>
            <a:endParaRPr lang="en-US" noProof="1"/>
          </a:p>
        </p:txBody>
      </p:sp>
      <p:pic>
        <p:nvPicPr>
          <p:cNvPr id="3" name="Image 2">
            <a:extLst>
              <a:ext uri="{FF2B5EF4-FFF2-40B4-BE49-F238E27FC236}">
                <a16:creationId xmlns:a16="http://schemas.microsoft.com/office/drawing/2014/main" id="{4D90E4D2-2D5A-D270-B321-36B22C35FB9F}"/>
              </a:ext>
            </a:extLst>
          </p:cNvPr>
          <p:cNvPicPr>
            <a:picLocks noChangeAspect="1"/>
          </p:cNvPicPr>
          <p:nvPr/>
        </p:nvPicPr>
        <p:blipFill rotWithShape="1">
          <a:blip r:embed="rId3"/>
          <a:srcRect l="4240" t="5835" r="6342" b="7366"/>
          <a:stretch/>
        </p:blipFill>
        <p:spPr>
          <a:xfrm>
            <a:off x="5858212" y="3879720"/>
            <a:ext cx="2410967" cy="3006240"/>
          </a:xfrm>
          <a:prstGeom prst="rect">
            <a:avLst/>
          </a:prstGeom>
        </p:spPr>
      </p:pic>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99AA7D58-030C-0AF7-9EAF-763A546B428F}"/>
                  </a:ext>
                </a:extLst>
              </p:cNvPr>
              <p:cNvSpPr txBox="1"/>
              <p:nvPr/>
            </p:nvSpPr>
            <p:spPr>
              <a:xfrm>
                <a:off x="140336" y="3709585"/>
                <a:ext cx="5452717" cy="86177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noProof="1"/>
                  <a:t>Induction strips: </a:t>
                </a:r>
                <a14:m>
                  <m:oMath xmlns:m="http://schemas.openxmlformats.org/officeDocument/2006/math">
                    <m:r>
                      <a:rPr lang="en-US" sz="2000" b="0" i="1" noProof="1" smtClean="0">
                        <a:latin typeface="Cambria Math" panose="02040503050406030204" pitchFamily="18" charset="0"/>
                      </a:rPr>
                      <m:t>±30</m:t>
                    </m:r>
                    <m:r>
                      <a:rPr lang="en-US" sz="2000" b="0" i="1" noProof="1" smtClean="0">
                        <a:latin typeface="Cambria Math" panose="02040503050406030204" pitchFamily="18" charset="0"/>
                        <a:ea typeface="Cambria Math" panose="02040503050406030204" pitchFamily="18" charset="0"/>
                      </a:rPr>
                      <m:t>°</m:t>
                    </m:r>
                  </m:oMath>
                </a14:m>
                <a:r>
                  <a:rPr lang="en-US" sz="2000" noProof="1"/>
                  <a:t>; width = 7.65 mm</a:t>
                </a:r>
              </a:p>
              <a:p>
                <a:pPr marL="285750" indent="-285750">
                  <a:buFont typeface="Arial" panose="020B0604020202020204" pitchFamily="34" charset="0"/>
                  <a:buChar char="•"/>
                </a:pPr>
                <a:r>
                  <a:rPr lang="en-US" sz="2000" noProof="1"/>
                  <a:t>Collection strip: </a:t>
                </a:r>
                <a14:m>
                  <m:oMath xmlns:m="http://schemas.openxmlformats.org/officeDocument/2006/math">
                    <m:r>
                      <a:rPr lang="en-US" sz="2000" b="0" i="1" noProof="1" smtClean="0">
                        <a:latin typeface="Cambria Math" panose="02040503050406030204" pitchFamily="18" charset="0"/>
                      </a:rPr>
                      <m:t>90</m:t>
                    </m:r>
                    <m:r>
                      <a:rPr lang="en-US" sz="2000" b="0" i="1" noProof="1" smtClean="0">
                        <a:latin typeface="Cambria Math" panose="02040503050406030204" pitchFamily="18" charset="0"/>
                        <a:ea typeface="Cambria Math" panose="02040503050406030204" pitchFamily="18" charset="0"/>
                      </a:rPr>
                      <m:t>°</m:t>
                    </m:r>
                  </m:oMath>
                </a14:m>
                <a:r>
                  <a:rPr lang="en-US" sz="2000" noProof="1"/>
                  <a:t>; width = 5.1 mm</a:t>
                </a:r>
              </a:p>
            </p:txBody>
          </p:sp>
        </mc:Choice>
        <mc:Fallback xmlns="">
          <p:sp>
            <p:nvSpPr>
              <p:cNvPr id="5" name="ZoneTexte 4">
                <a:extLst>
                  <a:ext uri="{FF2B5EF4-FFF2-40B4-BE49-F238E27FC236}">
                    <a16:creationId xmlns:a16="http://schemas.microsoft.com/office/drawing/2014/main" id="{99AA7D58-030C-0AF7-9EAF-763A546B428F}"/>
                  </a:ext>
                </a:extLst>
              </p:cNvPr>
              <p:cNvSpPr txBox="1">
                <a:spLocks noRot="1" noChangeAspect="1" noMove="1" noResize="1" noEditPoints="1" noAdjustHandles="1" noChangeArrowheads="1" noChangeShapeType="1" noTextEdit="1"/>
              </p:cNvSpPr>
              <p:nvPr/>
            </p:nvSpPr>
            <p:spPr>
              <a:xfrm>
                <a:off x="140336" y="3709585"/>
                <a:ext cx="5452717" cy="861774"/>
              </a:xfrm>
              <a:prstGeom prst="rect">
                <a:avLst/>
              </a:prstGeom>
              <a:blipFill>
                <a:blip r:embed="rId4"/>
                <a:stretch>
                  <a:fillRect l="-930" b="-13235"/>
                </a:stretch>
              </a:blipFill>
            </p:spPr>
            <p:txBody>
              <a:bodyPr/>
              <a:lstStyle/>
              <a:p>
                <a:r>
                  <a:rPr lang="fr-FR">
                    <a:noFill/>
                  </a:rPr>
                  <a:t> </a:t>
                </a:r>
              </a:p>
            </p:txBody>
          </p:sp>
        </mc:Fallback>
      </mc:AlternateContent>
      <p:pic>
        <p:nvPicPr>
          <p:cNvPr id="25" name="Image 24">
            <a:extLst>
              <a:ext uri="{FF2B5EF4-FFF2-40B4-BE49-F238E27FC236}">
                <a16:creationId xmlns:a16="http://schemas.microsoft.com/office/drawing/2014/main" id="{B67A48E2-DEB0-8913-FA19-23ED72E5A32B}"/>
              </a:ext>
            </a:extLst>
          </p:cNvPr>
          <p:cNvPicPr>
            <a:picLocks noChangeAspect="1"/>
          </p:cNvPicPr>
          <p:nvPr/>
        </p:nvPicPr>
        <p:blipFill>
          <a:blip r:embed="rId5"/>
          <a:stretch>
            <a:fillRect/>
          </a:stretch>
        </p:blipFill>
        <p:spPr>
          <a:xfrm>
            <a:off x="140336" y="1136548"/>
            <a:ext cx="3262651" cy="2327897"/>
          </a:xfrm>
          <a:prstGeom prst="rect">
            <a:avLst/>
          </a:prstGeom>
        </p:spPr>
      </p:pic>
      <p:pic>
        <p:nvPicPr>
          <p:cNvPr id="27" name="Image 26">
            <a:extLst>
              <a:ext uri="{FF2B5EF4-FFF2-40B4-BE49-F238E27FC236}">
                <a16:creationId xmlns:a16="http://schemas.microsoft.com/office/drawing/2014/main" id="{653D1BEA-E160-50C2-B34E-B590450E978D}"/>
              </a:ext>
            </a:extLst>
          </p:cNvPr>
          <p:cNvPicPr>
            <a:picLocks noChangeAspect="1"/>
          </p:cNvPicPr>
          <p:nvPr/>
        </p:nvPicPr>
        <p:blipFill>
          <a:blip r:embed="rId6"/>
          <a:stretch>
            <a:fillRect/>
          </a:stretch>
        </p:blipFill>
        <p:spPr>
          <a:xfrm>
            <a:off x="358677" y="4654973"/>
            <a:ext cx="4153119" cy="1921593"/>
          </a:xfrm>
          <a:prstGeom prst="rect">
            <a:avLst/>
          </a:prstGeom>
        </p:spPr>
      </p:pic>
      <p:cxnSp>
        <p:nvCxnSpPr>
          <p:cNvPr id="29" name="Connecteur droit avec flèche 28">
            <a:extLst>
              <a:ext uri="{FF2B5EF4-FFF2-40B4-BE49-F238E27FC236}">
                <a16:creationId xmlns:a16="http://schemas.microsoft.com/office/drawing/2014/main" id="{76BC8593-A6C2-6BF8-7070-8463548945B0}"/>
              </a:ext>
            </a:extLst>
          </p:cNvPr>
          <p:cNvCxnSpPr>
            <a:cxnSpLocks/>
          </p:cNvCxnSpPr>
          <p:nvPr/>
        </p:nvCxnSpPr>
        <p:spPr>
          <a:xfrm flipV="1">
            <a:off x="2547586" y="2999874"/>
            <a:ext cx="1447411" cy="2325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CC7694C0-570A-1A42-F4CE-52A5E6711122}"/>
              </a:ext>
            </a:extLst>
          </p:cNvPr>
          <p:cNvCxnSpPr>
            <a:cxnSpLocks/>
          </p:cNvCxnSpPr>
          <p:nvPr/>
        </p:nvCxnSpPr>
        <p:spPr>
          <a:xfrm flipV="1">
            <a:off x="4782319" y="5452211"/>
            <a:ext cx="1194909" cy="3290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DBB6B762-13F7-FB47-37DC-9DB6EA218A21}"/>
              </a:ext>
            </a:extLst>
          </p:cNvPr>
          <p:cNvSpPr txBox="1"/>
          <p:nvPr/>
        </p:nvSpPr>
        <p:spPr>
          <a:xfrm rot="20692473">
            <a:off x="4525387" y="5298322"/>
            <a:ext cx="1533559" cy="307777"/>
          </a:xfrm>
          <a:prstGeom prst="rect">
            <a:avLst/>
          </a:prstGeom>
          <a:noFill/>
        </p:spPr>
        <p:txBody>
          <a:bodyPr wrap="square" rtlCol="0">
            <a:spAutoFit/>
          </a:bodyPr>
          <a:lstStyle/>
          <a:p>
            <a:r>
              <a:rPr lang="en-US" sz="1400" dirty="0"/>
              <a:t>Beam direction</a:t>
            </a:r>
          </a:p>
        </p:txBody>
      </p:sp>
      <p:sp>
        <p:nvSpPr>
          <p:cNvPr id="23" name="ZoneTexte 22">
            <a:extLst>
              <a:ext uri="{FF2B5EF4-FFF2-40B4-BE49-F238E27FC236}">
                <a16:creationId xmlns:a16="http://schemas.microsoft.com/office/drawing/2014/main" id="{82CB8002-4FF2-EE17-7EB7-4D48EAE747A4}"/>
              </a:ext>
            </a:extLst>
          </p:cNvPr>
          <p:cNvSpPr txBox="1"/>
          <p:nvPr/>
        </p:nvSpPr>
        <p:spPr>
          <a:xfrm>
            <a:off x="7990710" y="914017"/>
            <a:ext cx="4438357" cy="400110"/>
          </a:xfrm>
          <a:prstGeom prst="rect">
            <a:avLst/>
          </a:prstGeom>
          <a:noFill/>
        </p:spPr>
        <p:txBody>
          <a:bodyPr wrap="square" rtlCol="0">
            <a:spAutoFit/>
          </a:bodyPr>
          <a:lstStyle/>
          <a:p>
            <a:pPr marL="342900" indent="-342900">
              <a:buFont typeface="Arial" panose="020B0604020202020204" pitchFamily="34" charset="0"/>
              <a:buChar char="•"/>
            </a:pPr>
            <a:r>
              <a:rPr lang="fr-FR" sz="2000" dirty="0" err="1"/>
              <a:t>Shielding</a:t>
            </a:r>
            <a:r>
              <a:rPr lang="fr-FR" sz="2000" dirty="0"/>
              <a:t> + </a:t>
            </a:r>
            <a:r>
              <a:rPr lang="fr-FR" sz="2000" b="1" dirty="0"/>
              <a:t>3 </a:t>
            </a:r>
            <a:r>
              <a:rPr lang="fr-FR" sz="2000" b="1" dirty="0" err="1"/>
              <a:t>readout</a:t>
            </a:r>
            <a:r>
              <a:rPr lang="fr-FR" sz="2000" b="1" dirty="0"/>
              <a:t> </a:t>
            </a:r>
            <a:r>
              <a:rPr lang="fr-FR" sz="2000" b="1" dirty="0" err="1"/>
              <a:t>views</a:t>
            </a:r>
            <a:endParaRPr lang="fr-FR" sz="2000" b="1" dirty="0"/>
          </a:p>
        </p:txBody>
      </p:sp>
      <p:pic>
        <p:nvPicPr>
          <p:cNvPr id="24" name="Image 23">
            <a:extLst>
              <a:ext uri="{FF2B5EF4-FFF2-40B4-BE49-F238E27FC236}">
                <a16:creationId xmlns:a16="http://schemas.microsoft.com/office/drawing/2014/main" id="{478599CD-100F-9035-B7CD-599FCAF87BE5}"/>
              </a:ext>
            </a:extLst>
          </p:cNvPr>
          <p:cNvPicPr>
            <a:picLocks noChangeAspect="1"/>
          </p:cNvPicPr>
          <p:nvPr/>
        </p:nvPicPr>
        <p:blipFill>
          <a:blip r:embed="rId7"/>
          <a:stretch>
            <a:fillRect/>
          </a:stretch>
        </p:blipFill>
        <p:spPr>
          <a:xfrm>
            <a:off x="8695131" y="1412972"/>
            <a:ext cx="3029514" cy="5293743"/>
          </a:xfrm>
          <a:prstGeom prst="rect">
            <a:avLst/>
          </a:prstGeom>
        </p:spPr>
      </p:pic>
      <p:pic>
        <p:nvPicPr>
          <p:cNvPr id="28" name="Image 27">
            <a:extLst>
              <a:ext uri="{FF2B5EF4-FFF2-40B4-BE49-F238E27FC236}">
                <a16:creationId xmlns:a16="http://schemas.microsoft.com/office/drawing/2014/main" id="{7201A605-A6A8-2E80-B994-B92DA3170E92}"/>
              </a:ext>
            </a:extLst>
          </p:cNvPr>
          <p:cNvPicPr>
            <a:picLocks noChangeAspect="1"/>
          </p:cNvPicPr>
          <p:nvPr/>
        </p:nvPicPr>
        <p:blipFill>
          <a:blip r:embed="rId8"/>
          <a:stretch>
            <a:fillRect/>
          </a:stretch>
        </p:blipFill>
        <p:spPr>
          <a:xfrm>
            <a:off x="4109864" y="914017"/>
            <a:ext cx="4470400" cy="3009900"/>
          </a:xfrm>
          <a:prstGeom prst="rect">
            <a:avLst/>
          </a:prstGeom>
        </p:spPr>
      </p:pic>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154D07F7-DF6D-8260-C6CF-CF2633E9C774}"/>
                  </a:ext>
                </a:extLst>
              </p:cNvPr>
              <p:cNvSpPr txBox="1"/>
              <p:nvPr/>
            </p:nvSpPr>
            <p:spPr>
              <a:xfrm>
                <a:off x="10209888" y="4001972"/>
                <a:ext cx="9617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𝑸</m:t>
                          </m:r>
                        </m:e>
                        <m:sub>
                          <m:r>
                            <a:rPr lang="fr-FR" b="1" i="1" smtClean="0">
                              <a:latin typeface="Cambria Math" panose="02040503050406030204" pitchFamily="18" charset="0"/>
                            </a:rPr>
                            <m:t>𝒊𝒏𝒅</m:t>
                          </m:r>
                        </m:sub>
                      </m:sSub>
                      <m:r>
                        <a:rPr lang="fr-FR" b="1" i="1" smtClean="0">
                          <a:latin typeface="Cambria Math" panose="02040503050406030204" pitchFamily="18" charset="0"/>
                        </a:rPr>
                        <m:t>=</m:t>
                      </m:r>
                      <m:r>
                        <a:rPr lang="fr-FR" b="1" i="1" smtClean="0">
                          <a:latin typeface="Cambria Math" panose="02040503050406030204" pitchFamily="18" charset="0"/>
                        </a:rPr>
                        <m:t>𝟎</m:t>
                      </m:r>
                    </m:oMath>
                  </m:oMathPara>
                </a14:m>
                <a:endParaRPr lang="fr-FR" b="1" dirty="0"/>
              </a:p>
            </p:txBody>
          </p:sp>
        </mc:Choice>
        <mc:Fallback xmlns="">
          <p:sp>
            <p:nvSpPr>
              <p:cNvPr id="31" name="ZoneTexte 30">
                <a:extLst>
                  <a:ext uri="{FF2B5EF4-FFF2-40B4-BE49-F238E27FC236}">
                    <a16:creationId xmlns:a16="http://schemas.microsoft.com/office/drawing/2014/main" id="{154D07F7-DF6D-8260-C6CF-CF2633E9C774}"/>
                  </a:ext>
                </a:extLst>
              </p:cNvPr>
              <p:cNvSpPr txBox="1">
                <a:spLocks noRot="1" noChangeAspect="1" noMove="1" noResize="1" noEditPoints="1" noAdjustHandles="1" noChangeArrowheads="1" noChangeShapeType="1" noTextEdit="1"/>
              </p:cNvSpPr>
              <p:nvPr/>
            </p:nvSpPr>
            <p:spPr>
              <a:xfrm>
                <a:off x="10209888" y="4001972"/>
                <a:ext cx="961738" cy="276999"/>
              </a:xfrm>
              <a:prstGeom prst="rect">
                <a:avLst/>
              </a:prstGeom>
              <a:blipFill>
                <a:blip r:embed="rId9"/>
                <a:stretch>
                  <a:fillRect l="-6579" r="-5263" b="-3043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A42B15C9-CFE1-3224-69A9-A589D12553FE}"/>
                  </a:ext>
                </a:extLst>
              </p:cNvPr>
              <p:cNvSpPr txBox="1"/>
              <p:nvPr/>
            </p:nvSpPr>
            <p:spPr>
              <a:xfrm>
                <a:off x="10201983" y="5445028"/>
                <a:ext cx="9617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𝑸</m:t>
                          </m:r>
                        </m:e>
                        <m:sub>
                          <m:r>
                            <a:rPr lang="fr-FR" b="1" i="1" smtClean="0">
                              <a:latin typeface="Cambria Math" panose="02040503050406030204" pitchFamily="18" charset="0"/>
                            </a:rPr>
                            <m:t>𝒊𝒏𝒅</m:t>
                          </m:r>
                        </m:sub>
                      </m:sSub>
                      <m:r>
                        <a:rPr lang="fr-FR" b="1" i="1" smtClean="0">
                          <a:latin typeface="Cambria Math" panose="02040503050406030204" pitchFamily="18" charset="0"/>
                        </a:rPr>
                        <m:t>=</m:t>
                      </m:r>
                      <m:r>
                        <a:rPr lang="fr-FR" b="1" i="1" smtClean="0">
                          <a:latin typeface="Cambria Math" panose="02040503050406030204" pitchFamily="18" charset="0"/>
                        </a:rPr>
                        <m:t>𝟎</m:t>
                      </m:r>
                    </m:oMath>
                  </m:oMathPara>
                </a14:m>
                <a:endParaRPr lang="fr-FR" b="1" dirty="0"/>
              </a:p>
            </p:txBody>
          </p:sp>
        </mc:Choice>
        <mc:Fallback xmlns="">
          <p:sp>
            <p:nvSpPr>
              <p:cNvPr id="32" name="ZoneTexte 31">
                <a:extLst>
                  <a:ext uri="{FF2B5EF4-FFF2-40B4-BE49-F238E27FC236}">
                    <a16:creationId xmlns:a16="http://schemas.microsoft.com/office/drawing/2014/main" id="{A42B15C9-CFE1-3224-69A9-A589D12553FE}"/>
                  </a:ext>
                </a:extLst>
              </p:cNvPr>
              <p:cNvSpPr txBox="1">
                <a:spLocks noRot="1" noChangeAspect="1" noMove="1" noResize="1" noEditPoints="1" noAdjustHandles="1" noChangeArrowheads="1" noChangeShapeType="1" noTextEdit="1"/>
              </p:cNvSpPr>
              <p:nvPr/>
            </p:nvSpPr>
            <p:spPr>
              <a:xfrm>
                <a:off x="10201983" y="5445028"/>
                <a:ext cx="961738" cy="276999"/>
              </a:xfrm>
              <a:prstGeom prst="rect">
                <a:avLst/>
              </a:prstGeom>
              <a:blipFill>
                <a:blip r:embed="rId10"/>
                <a:stretch>
                  <a:fillRect l="-6579" r="-5263" b="-3043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ZoneTexte 32">
                <a:extLst>
                  <a:ext uri="{FF2B5EF4-FFF2-40B4-BE49-F238E27FC236}">
                    <a16:creationId xmlns:a16="http://schemas.microsoft.com/office/drawing/2014/main" id="{925484F1-6183-CCEF-F231-D79BE856132A}"/>
                  </a:ext>
                </a:extLst>
              </p:cNvPr>
              <p:cNvSpPr txBox="1"/>
              <p:nvPr/>
            </p:nvSpPr>
            <p:spPr>
              <a:xfrm>
                <a:off x="9972604" y="1961137"/>
                <a:ext cx="1723742" cy="5645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𝑸</m:t>
                          </m:r>
                        </m:e>
                        <m:sub>
                          <m:r>
                            <a:rPr lang="fr-FR" b="1" i="1" smtClean="0">
                              <a:latin typeface="Cambria Math" panose="02040503050406030204" pitchFamily="18" charset="0"/>
                            </a:rPr>
                            <m:t>𝒄𝒐𝒍𝒍</m:t>
                          </m:r>
                        </m:sub>
                      </m:sSub>
                      <m:r>
                        <a:rPr lang="fr-FR" b="1" i="1" smtClean="0">
                          <a:latin typeface="Cambria Math" panose="02040503050406030204" pitchFamily="18" charset="0"/>
                        </a:rPr>
                        <m:t>=∫</m:t>
                      </m:r>
                      <m:r>
                        <a:rPr lang="fr-FR" b="1" i="1" smtClean="0">
                          <a:latin typeface="Cambria Math" panose="02040503050406030204" pitchFamily="18" charset="0"/>
                        </a:rPr>
                        <m:t>𝑺</m:t>
                      </m:r>
                      <m:d>
                        <m:dPr>
                          <m:ctrlPr>
                            <a:rPr lang="fr-FR" b="1" i="1" smtClean="0">
                              <a:latin typeface="Cambria Math" panose="02040503050406030204" pitchFamily="18" charset="0"/>
                            </a:rPr>
                          </m:ctrlPr>
                        </m:dPr>
                        <m:e>
                          <m:r>
                            <a:rPr lang="fr-FR" b="1" i="1" smtClean="0">
                              <a:latin typeface="Cambria Math" panose="02040503050406030204" pitchFamily="18" charset="0"/>
                            </a:rPr>
                            <m:t>𝒕</m:t>
                          </m:r>
                        </m:e>
                      </m:d>
                      <m:r>
                        <a:rPr lang="fr-FR" b="1" i="1" smtClean="0">
                          <a:latin typeface="Cambria Math" panose="02040503050406030204" pitchFamily="18" charset="0"/>
                        </a:rPr>
                        <m:t>𝒅𝒕</m:t>
                      </m:r>
                    </m:oMath>
                  </m:oMathPara>
                </a14:m>
                <a:endParaRPr lang="fr-FR" b="1" i="1" dirty="0">
                  <a:latin typeface="Cambria Math" panose="02040503050406030204" pitchFamily="18" charset="0"/>
                </a:endParaRPr>
              </a:p>
              <a:p>
                <a:r>
                  <a:rPr lang="fr-FR" b="1" dirty="0"/>
                  <a:t>         </a:t>
                </a:r>
                <a14:m>
                  <m:oMath xmlns:m="http://schemas.openxmlformats.org/officeDocument/2006/math">
                    <m:r>
                      <a:rPr lang="fr-FR" b="1" i="1" smtClean="0">
                        <a:latin typeface="Cambria Math" panose="02040503050406030204" pitchFamily="18" charset="0"/>
                      </a:rPr>
                      <m:t>=</m:t>
                    </m:r>
                    <m:r>
                      <a:rPr lang="fr-FR" b="1" i="1" smtClean="0">
                        <a:latin typeface="Cambria Math" panose="02040503050406030204" pitchFamily="18" charset="0"/>
                      </a:rPr>
                      <m:t>𝒒</m:t>
                    </m:r>
                    <m:r>
                      <a:rPr lang="fr-FR" b="1" i="1" smtClean="0">
                        <a:latin typeface="Cambria Math" panose="02040503050406030204" pitchFamily="18" charset="0"/>
                      </a:rPr>
                      <m:t>×</m:t>
                    </m:r>
                    <m:sSub>
                      <m:sSubPr>
                        <m:ctrlPr>
                          <a:rPr lang="fr-FR" b="1" i="1" smtClean="0">
                            <a:latin typeface="Cambria Math" panose="02040503050406030204" pitchFamily="18" charset="0"/>
                          </a:rPr>
                        </m:ctrlPr>
                      </m:sSubPr>
                      <m:e>
                        <m:r>
                          <a:rPr lang="fr-FR" b="1" i="1" smtClean="0">
                            <a:latin typeface="Cambria Math" panose="02040503050406030204" pitchFamily="18" charset="0"/>
                          </a:rPr>
                          <m:t>𝑵</m:t>
                        </m:r>
                      </m:e>
                      <m:sub>
                        <m:r>
                          <a:rPr lang="fr-FR" b="1" i="1" smtClean="0">
                            <a:latin typeface="Cambria Math" panose="02040503050406030204" pitchFamily="18" charset="0"/>
                          </a:rPr>
                          <m:t>𝒆</m:t>
                        </m:r>
                      </m:sub>
                    </m:sSub>
                  </m:oMath>
                </a14:m>
                <a:endParaRPr lang="fr-FR" b="1" dirty="0"/>
              </a:p>
            </p:txBody>
          </p:sp>
        </mc:Choice>
        <mc:Fallback xmlns="">
          <p:sp>
            <p:nvSpPr>
              <p:cNvPr id="33" name="ZoneTexte 32">
                <a:extLst>
                  <a:ext uri="{FF2B5EF4-FFF2-40B4-BE49-F238E27FC236}">
                    <a16:creationId xmlns:a16="http://schemas.microsoft.com/office/drawing/2014/main" id="{925484F1-6183-CCEF-F231-D79BE856132A}"/>
                  </a:ext>
                </a:extLst>
              </p:cNvPr>
              <p:cNvSpPr txBox="1">
                <a:spLocks noRot="1" noChangeAspect="1" noMove="1" noResize="1" noEditPoints="1" noAdjustHandles="1" noChangeArrowheads="1" noChangeShapeType="1" noTextEdit="1"/>
              </p:cNvSpPr>
              <p:nvPr/>
            </p:nvSpPr>
            <p:spPr>
              <a:xfrm>
                <a:off x="9972604" y="1961137"/>
                <a:ext cx="1723742" cy="564514"/>
              </a:xfrm>
              <a:prstGeom prst="rect">
                <a:avLst/>
              </a:prstGeom>
              <a:blipFill>
                <a:blip r:embed="rId11"/>
                <a:stretch>
                  <a:fillRect l="-2920" t="-6667" r="-1460" b="-13333"/>
                </a:stretch>
              </a:blipFill>
            </p:spPr>
            <p:txBody>
              <a:bodyPr/>
              <a:lstStyle/>
              <a:p>
                <a:r>
                  <a:rPr lang="fr-FR">
                    <a:noFill/>
                  </a:rPr>
                  <a:t> </a:t>
                </a:r>
              </a:p>
            </p:txBody>
          </p:sp>
        </mc:Fallback>
      </mc:AlternateContent>
    </p:spTree>
    <p:extLst>
      <p:ext uri="{BB962C8B-B14F-4D97-AF65-F5344CB8AC3E}">
        <p14:creationId xmlns:p14="http://schemas.microsoft.com/office/powerpoint/2010/main" val="311602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48A57-62A9-345D-C260-E4D236E4CEC2}"/>
              </a:ext>
            </a:extLst>
          </p:cNvPr>
          <p:cNvSpPr>
            <a:spLocks noGrp="1"/>
          </p:cNvSpPr>
          <p:nvPr>
            <p:ph type="title"/>
          </p:nvPr>
        </p:nvSpPr>
        <p:spPr/>
        <p:txBody>
          <a:bodyPr>
            <a:normAutofit fontScale="90000"/>
          </a:bodyPr>
          <a:lstStyle/>
          <a:p>
            <a:r>
              <a:rPr lang="en-US" dirty="0"/>
              <a:t>Study motivations</a:t>
            </a:r>
          </a:p>
        </p:txBody>
      </p:sp>
      <p:sp>
        <p:nvSpPr>
          <p:cNvPr id="3" name="Espace réservé du contenu 2">
            <a:extLst>
              <a:ext uri="{FF2B5EF4-FFF2-40B4-BE49-F238E27FC236}">
                <a16:creationId xmlns:a16="http://schemas.microsoft.com/office/drawing/2014/main" id="{4D6079F9-4324-17A4-D527-E69258D769F9}"/>
              </a:ext>
            </a:extLst>
          </p:cNvPr>
          <p:cNvSpPr>
            <a:spLocks noGrp="1"/>
          </p:cNvSpPr>
          <p:nvPr>
            <p:ph idx="1"/>
          </p:nvPr>
        </p:nvSpPr>
        <p:spPr>
          <a:xfrm>
            <a:off x="126466" y="1903150"/>
            <a:ext cx="10086299" cy="5153569"/>
          </a:xfrm>
        </p:spPr>
        <p:txBody>
          <a:bodyPr>
            <a:normAutofit/>
          </a:bodyPr>
          <a:lstStyle/>
          <a:p>
            <a:r>
              <a:rPr lang="en-US" sz="2000" dirty="0">
                <a:latin typeface="+mj-lt"/>
              </a:rPr>
              <a:t>VD design is a new anode technology </a:t>
            </a:r>
            <a:r>
              <a:rPr lang="en-US" sz="2000" dirty="0">
                <a:latin typeface="+mj-lt"/>
                <a:sym typeface="Wingdings" pitchFamily="2" charset="2"/>
              </a:rPr>
              <a:t> </a:t>
            </a:r>
            <a:r>
              <a:rPr lang="en-US" sz="2000" b="1" dirty="0">
                <a:latin typeface="+mj-lt"/>
                <a:sym typeface="Wingdings" pitchFamily="2" charset="2"/>
              </a:rPr>
              <a:t>need 3D simulation</a:t>
            </a:r>
            <a:r>
              <a:rPr lang="en-US" sz="2000" dirty="0">
                <a:latin typeface="+mj-lt"/>
                <a:sym typeface="Wingdings" pitchFamily="2" charset="2"/>
              </a:rPr>
              <a:t> unlike typical </a:t>
            </a:r>
            <a:r>
              <a:rPr lang="en-US" sz="2000" dirty="0" err="1">
                <a:latin typeface="+mj-lt"/>
                <a:sym typeface="Wingdings" pitchFamily="2" charset="2"/>
              </a:rPr>
              <a:t>LArTPCs</a:t>
            </a:r>
            <a:r>
              <a:rPr lang="en-US" sz="2000" dirty="0">
                <a:latin typeface="+mj-lt"/>
                <a:sym typeface="Wingdings" pitchFamily="2" charset="2"/>
              </a:rPr>
              <a:t> with anode made of wires </a:t>
            </a:r>
            <a:endParaRPr lang="en-US" sz="2000" dirty="0">
              <a:latin typeface="+mj-lt"/>
            </a:endParaRPr>
          </a:p>
          <a:p>
            <a:endParaRPr lang="en-US" sz="2000" dirty="0">
              <a:latin typeface="+mj-lt"/>
            </a:endParaRPr>
          </a:p>
          <a:p>
            <a:r>
              <a:rPr lang="en-US" sz="2000" dirty="0">
                <a:latin typeface="+mj-lt"/>
              </a:rPr>
              <a:t>Main goal is to understand the signal formation and study the shape of the waveforms in more details</a:t>
            </a:r>
          </a:p>
          <a:p>
            <a:endParaRPr lang="en-US" sz="2000" dirty="0">
              <a:latin typeface="+mj-lt"/>
            </a:endParaRPr>
          </a:p>
          <a:p>
            <a:r>
              <a:rPr lang="en-US" sz="2000" dirty="0">
                <a:latin typeface="+mj-lt"/>
              </a:rPr>
              <a:t>Study the different sources of charge losses inside the anode</a:t>
            </a:r>
          </a:p>
          <a:p>
            <a:pPr lvl="1"/>
            <a:endParaRPr lang="en-US" sz="2000" dirty="0">
              <a:latin typeface="+mj-lt"/>
            </a:endParaRPr>
          </a:p>
          <a:p>
            <a:pPr lvl="1">
              <a:buFont typeface="Wingdings" pitchFamily="2" charset="2"/>
              <a:buChar char="Ø"/>
            </a:pPr>
            <a:r>
              <a:rPr lang="en-US" sz="1800" dirty="0">
                <a:latin typeface="+mj-lt"/>
              </a:rPr>
              <a:t>Local irregularities of anode geometry (e.g. PCB thickness, hole sizes and misalignment)</a:t>
            </a:r>
          </a:p>
          <a:p>
            <a:pPr lvl="1">
              <a:buFont typeface="Wingdings" pitchFamily="2" charset="2"/>
              <a:buChar char="Ø"/>
            </a:pPr>
            <a:endParaRPr lang="en-US" sz="1800" dirty="0">
              <a:latin typeface="+mj-lt"/>
            </a:endParaRPr>
          </a:p>
          <a:p>
            <a:pPr lvl="1">
              <a:buFont typeface="Wingdings" pitchFamily="2" charset="2"/>
              <a:buChar char="Ø"/>
            </a:pPr>
            <a:r>
              <a:rPr lang="en-US" sz="1800" dirty="0">
                <a:latin typeface="+mj-lt"/>
              </a:rPr>
              <a:t>Effect of the anode biases</a:t>
            </a:r>
          </a:p>
          <a:p>
            <a:pPr lvl="1">
              <a:buFont typeface="Wingdings" pitchFamily="2" charset="2"/>
              <a:buChar char="Ø"/>
            </a:pPr>
            <a:endParaRPr lang="en-US" sz="1800" dirty="0">
              <a:latin typeface="+mj-lt"/>
            </a:endParaRPr>
          </a:p>
          <a:p>
            <a:pPr lvl="1">
              <a:buFont typeface="Wingdings" pitchFamily="2" charset="2"/>
              <a:buChar char="Ø"/>
            </a:pPr>
            <a:r>
              <a:rPr lang="en-US" sz="1800" dirty="0">
                <a:latin typeface="+mj-lt"/>
              </a:rPr>
              <a:t>Diffusion effect in the anode holes</a:t>
            </a:r>
          </a:p>
          <a:p>
            <a:pPr lvl="1"/>
            <a:endParaRPr lang="en-US" sz="2000" dirty="0">
              <a:latin typeface="+mj-lt"/>
            </a:endParaRPr>
          </a:p>
          <a:p>
            <a:pPr lvl="1"/>
            <a:endParaRPr lang="en-US" sz="2000" dirty="0">
              <a:latin typeface="+mj-lt"/>
            </a:endParaRPr>
          </a:p>
          <a:p>
            <a:pPr lvl="1"/>
            <a:endParaRPr lang="en-US" sz="2000" dirty="0">
              <a:latin typeface="+mj-lt"/>
            </a:endParaRPr>
          </a:p>
          <a:p>
            <a:pPr lvl="1"/>
            <a:endParaRPr lang="en-US" sz="2000" dirty="0">
              <a:latin typeface="+mj-lt"/>
            </a:endParaRPr>
          </a:p>
        </p:txBody>
      </p:sp>
      <p:sp>
        <p:nvSpPr>
          <p:cNvPr id="4" name="Espace réservé du numéro de diapositive 3">
            <a:extLst>
              <a:ext uri="{FF2B5EF4-FFF2-40B4-BE49-F238E27FC236}">
                <a16:creationId xmlns:a16="http://schemas.microsoft.com/office/drawing/2014/main" id="{720C7E43-98CF-AA4A-66AE-E8F3B898CD47}"/>
              </a:ext>
            </a:extLst>
          </p:cNvPr>
          <p:cNvSpPr>
            <a:spLocks noGrp="1"/>
          </p:cNvSpPr>
          <p:nvPr>
            <p:ph type="sldNum" sz="quarter" idx="12"/>
          </p:nvPr>
        </p:nvSpPr>
        <p:spPr/>
        <p:txBody>
          <a:bodyPr/>
          <a:lstStyle/>
          <a:p>
            <a:fld id="{B333F89B-E012-6D4F-B8D2-63013FA2763B}" type="slidenum">
              <a:rPr lang="en-US" smtClean="0"/>
              <a:pPr/>
              <a:t>7</a:t>
            </a:fld>
            <a:endParaRPr lang="en-US" dirty="0"/>
          </a:p>
        </p:txBody>
      </p:sp>
      <p:pic>
        <p:nvPicPr>
          <p:cNvPr id="6" name="Image 5">
            <a:extLst>
              <a:ext uri="{FF2B5EF4-FFF2-40B4-BE49-F238E27FC236}">
                <a16:creationId xmlns:a16="http://schemas.microsoft.com/office/drawing/2014/main" id="{2E7E5B62-52CB-2383-7C6F-355D03D0FDA2}"/>
              </a:ext>
            </a:extLst>
          </p:cNvPr>
          <p:cNvPicPr>
            <a:picLocks noChangeAspect="1"/>
          </p:cNvPicPr>
          <p:nvPr/>
        </p:nvPicPr>
        <p:blipFill>
          <a:blip r:embed="rId3"/>
          <a:stretch>
            <a:fillRect/>
          </a:stretch>
        </p:blipFill>
        <p:spPr>
          <a:xfrm>
            <a:off x="9783742" y="177692"/>
            <a:ext cx="3376952" cy="3303185"/>
          </a:xfrm>
          <a:prstGeom prst="rect">
            <a:avLst/>
          </a:prstGeom>
        </p:spPr>
      </p:pic>
      <p:pic>
        <p:nvPicPr>
          <p:cNvPr id="7" name="Image 6">
            <a:extLst>
              <a:ext uri="{FF2B5EF4-FFF2-40B4-BE49-F238E27FC236}">
                <a16:creationId xmlns:a16="http://schemas.microsoft.com/office/drawing/2014/main" id="{C7079882-6D1C-D817-2741-D501EDEDCB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971" b="69599" l="35158" r="72461"/>
                    </a14:imgEffect>
                  </a14:imgLayer>
                </a14:imgProps>
              </a:ext>
            </a:extLst>
          </a:blip>
          <a:srcRect l="30495" t="26143" r="22876" b="25572"/>
          <a:stretch/>
        </p:blipFill>
        <p:spPr>
          <a:xfrm>
            <a:off x="9823847" y="2881364"/>
            <a:ext cx="2520036" cy="4175355"/>
          </a:xfrm>
          <a:prstGeom prst="rect">
            <a:avLst/>
          </a:prstGeom>
        </p:spPr>
      </p:pic>
      <p:sp>
        <p:nvSpPr>
          <p:cNvPr id="11" name="ZoneTexte 10">
            <a:extLst>
              <a:ext uri="{FF2B5EF4-FFF2-40B4-BE49-F238E27FC236}">
                <a16:creationId xmlns:a16="http://schemas.microsoft.com/office/drawing/2014/main" id="{AD3119E8-8E7D-8E50-2BEF-D801DE2B70A1}"/>
              </a:ext>
            </a:extLst>
          </p:cNvPr>
          <p:cNvSpPr txBox="1"/>
          <p:nvPr/>
        </p:nvSpPr>
        <p:spPr>
          <a:xfrm>
            <a:off x="126466" y="1046556"/>
            <a:ext cx="10220692" cy="400110"/>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mj-lt"/>
              </a:rPr>
              <a:t>I’ve designed a numerical Python simulation of the charge signal formation </a:t>
            </a:r>
          </a:p>
        </p:txBody>
      </p:sp>
    </p:spTree>
    <p:extLst>
      <p:ext uri="{BB962C8B-B14F-4D97-AF65-F5344CB8AC3E}">
        <p14:creationId xmlns:p14="http://schemas.microsoft.com/office/powerpoint/2010/main" val="339691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rme libre 16">
            <a:extLst>
              <a:ext uri="{FF2B5EF4-FFF2-40B4-BE49-F238E27FC236}">
                <a16:creationId xmlns:a16="http://schemas.microsoft.com/office/drawing/2014/main" id="{E4770BCF-53B9-6F7F-F188-93EBB1133E03}"/>
              </a:ext>
            </a:extLst>
          </p:cNvPr>
          <p:cNvSpPr/>
          <p:nvPr/>
        </p:nvSpPr>
        <p:spPr>
          <a:xfrm>
            <a:off x="188602" y="1373339"/>
            <a:ext cx="4022383" cy="2806557"/>
          </a:xfrm>
          <a:custGeom>
            <a:avLst/>
            <a:gdLst>
              <a:gd name="connsiteX0" fmla="*/ 0 w 2252134"/>
              <a:gd name="connsiteY0" fmla="*/ 0 h 3014133"/>
              <a:gd name="connsiteX1" fmla="*/ 795867 w 2252134"/>
              <a:gd name="connsiteY1" fmla="*/ 1524000 h 3014133"/>
              <a:gd name="connsiteX2" fmla="*/ 2252134 w 2252134"/>
              <a:gd name="connsiteY2" fmla="*/ 3014133 h 3014133"/>
            </a:gdLst>
            <a:ahLst/>
            <a:cxnLst>
              <a:cxn ang="0">
                <a:pos x="connsiteX0" y="connsiteY0"/>
              </a:cxn>
              <a:cxn ang="0">
                <a:pos x="connsiteX1" y="connsiteY1"/>
              </a:cxn>
              <a:cxn ang="0">
                <a:pos x="connsiteX2" y="connsiteY2"/>
              </a:cxn>
            </a:cxnLst>
            <a:rect l="l" t="t" r="r" b="b"/>
            <a:pathLst>
              <a:path w="2252134" h="3014133">
                <a:moveTo>
                  <a:pt x="0" y="0"/>
                </a:moveTo>
                <a:cubicBezTo>
                  <a:pt x="210255" y="510822"/>
                  <a:pt x="420511" y="1021645"/>
                  <a:pt x="795867" y="1524000"/>
                </a:cubicBezTo>
                <a:cubicBezTo>
                  <a:pt x="1171223" y="2026355"/>
                  <a:pt x="2082801" y="2785533"/>
                  <a:pt x="2252134" y="3014133"/>
                </a:cubicBezTo>
              </a:path>
            </a:pathLst>
          </a:custGeom>
          <a:noFill/>
          <a:ln w="28575">
            <a:solidFill>
              <a:srgbClr val="05B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28" name="Image 27">
            <a:extLst>
              <a:ext uri="{FF2B5EF4-FFF2-40B4-BE49-F238E27FC236}">
                <a16:creationId xmlns:a16="http://schemas.microsoft.com/office/drawing/2014/main" id="{B0969F69-2EB0-EDD0-9839-545EE07A4F5C}"/>
              </a:ext>
            </a:extLst>
          </p:cNvPr>
          <p:cNvPicPr>
            <a:picLocks noChangeAspect="1"/>
          </p:cNvPicPr>
          <p:nvPr/>
        </p:nvPicPr>
        <p:blipFill>
          <a:blip r:embed="rId3"/>
          <a:srcRect t="15456" b="15938"/>
          <a:stretch/>
        </p:blipFill>
        <p:spPr>
          <a:xfrm>
            <a:off x="64653" y="1409251"/>
            <a:ext cx="3641481" cy="2977554"/>
          </a:xfrm>
          <a:prstGeom prst="rect">
            <a:avLst/>
          </a:prstGeom>
          <a:ln>
            <a:noFill/>
          </a:ln>
        </p:spPr>
      </p:pic>
      <p:sp>
        <p:nvSpPr>
          <p:cNvPr id="4" name="Espace réservé du numéro de diapositive 3">
            <a:extLst>
              <a:ext uri="{FF2B5EF4-FFF2-40B4-BE49-F238E27FC236}">
                <a16:creationId xmlns:a16="http://schemas.microsoft.com/office/drawing/2014/main" id="{E2B7CF88-5DAA-FBCA-D23B-A6C79C4CF11F}"/>
              </a:ext>
            </a:extLst>
          </p:cNvPr>
          <p:cNvSpPr>
            <a:spLocks noGrp="1"/>
          </p:cNvSpPr>
          <p:nvPr>
            <p:ph type="sldNum" sz="quarter" idx="12"/>
          </p:nvPr>
        </p:nvSpPr>
        <p:spPr/>
        <p:txBody>
          <a:bodyPr/>
          <a:lstStyle/>
          <a:p>
            <a:fld id="{32E4A4D1-4B50-B745-8DCD-7313DD7FC0E3}" type="slidenum">
              <a:rPr lang="en-US" noProof="1" smtClean="0"/>
              <a:pPr/>
              <a:t>8</a:t>
            </a:fld>
            <a:endParaRPr lang="en-US" noProof="1"/>
          </a:p>
        </p:txBody>
      </p:sp>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7CBF567-4392-849E-CBF3-C68CAA50EECC}"/>
                  </a:ext>
                </a:extLst>
              </p:cNvPr>
              <p:cNvSpPr txBox="1"/>
              <p:nvPr/>
            </p:nvSpPr>
            <p:spPr>
              <a:xfrm>
                <a:off x="5467216" y="2647068"/>
                <a:ext cx="4039952" cy="690254"/>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1" i="1" noProof="1" dirty="0" smtClean="0">
                          <a:solidFill>
                            <a:srgbClr val="C94A44"/>
                          </a:solidFill>
                          <a:latin typeface="Cambria Math" panose="02040503050406030204" pitchFamily="18" charset="0"/>
                        </a:rPr>
                        <m:t>𝒊</m:t>
                      </m:r>
                      <m:d>
                        <m:dPr>
                          <m:ctrlPr>
                            <a:rPr lang="en-US" sz="4000" b="1" i="1" noProof="1" dirty="0" smtClean="0">
                              <a:solidFill>
                                <a:srgbClr val="C94A44"/>
                              </a:solidFill>
                              <a:latin typeface="Cambria Math" panose="02040503050406030204" pitchFamily="18" charset="0"/>
                            </a:rPr>
                          </m:ctrlPr>
                        </m:dPr>
                        <m:e>
                          <m:r>
                            <a:rPr lang="en-US" sz="4000" b="1" i="1" noProof="1" dirty="0" smtClean="0">
                              <a:solidFill>
                                <a:srgbClr val="C94A44"/>
                              </a:solidFill>
                              <a:latin typeface="Cambria Math" panose="02040503050406030204" pitchFamily="18" charset="0"/>
                            </a:rPr>
                            <m:t>𝒕</m:t>
                          </m:r>
                        </m:e>
                      </m:d>
                      <m:r>
                        <a:rPr lang="en-US" sz="4000" b="1" i="1" noProof="1" dirty="0" smtClean="0">
                          <a:solidFill>
                            <a:srgbClr val="C94A44"/>
                          </a:solidFill>
                          <a:latin typeface="Cambria Math" panose="02040503050406030204" pitchFamily="18" charset="0"/>
                        </a:rPr>
                        <m:t>=</m:t>
                      </m:r>
                      <m:r>
                        <a:rPr lang="en-US" sz="4000" b="1" i="1" noProof="1" dirty="0" smtClean="0">
                          <a:solidFill>
                            <a:srgbClr val="C94A44"/>
                          </a:solidFill>
                          <a:latin typeface="Cambria Math" panose="02040503050406030204" pitchFamily="18" charset="0"/>
                        </a:rPr>
                        <m:t>𝒒</m:t>
                      </m:r>
                      <m:r>
                        <a:rPr lang="fr-FR" sz="4000" b="1" i="1" noProof="1" dirty="0" smtClean="0">
                          <a:solidFill>
                            <a:srgbClr val="C94A44"/>
                          </a:solidFill>
                          <a:latin typeface="Cambria Math" panose="02040503050406030204" pitchFamily="18" charset="0"/>
                        </a:rPr>
                        <m:t> </m:t>
                      </m:r>
                      <m:r>
                        <a:rPr lang="en-US" sz="4000" b="1" i="1" noProof="1" dirty="0" smtClean="0">
                          <a:solidFill>
                            <a:srgbClr val="C94A44"/>
                          </a:solidFill>
                          <a:latin typeface="Cambria Math" panose="02040503050406030204" pitchFamily="18" charset="0"/>
                        </a:rPr>
                        <m:t> </m:t>
                      </m:r>
                      <m:acc>
                        <m:accPr>
                          <m:chr m:val="⃗"/>
                          <m:ctrlPr>
                            <a:rPr lang="en-US" sz="4000" b="1" i="1" noProof="1" dirty="0" smtClean="0">
                              <a:solidFill>
                                <a:srgbClr val="C94A44"/>
                              </a:solidFill>
                              <a:latin typeface="Cambria Math" panose="02040503050406030204" pitchFamily="18" charset="0"/>
                            </a:rPr>
                          </m:ctrlPr>
                        </m:accPr>
                        <m:e>
                          <m:sSub>
                            <m:sSubPr>
                              <m:ctrlPr>
                                <a:rPr lang="en-US" sz="4000" b="1" i="1" noProof="1" dirty="0" smtClean="0">
                                  <a:solidFill>
                                    <a:srgbClr val="C94A44"/>
                                  </a:solidFill>
                                  <a:latin typeface="Cambria Math" panose="02040503050406030204" pitchFamily="18" charset="0"/>
                                </a:rPr>
                              </m:ctrlPr>
                            </m:sSubPr>
                            <m:e>
                              <m:r>
                                <a:rPr lang="en-US" sz="4000" b="1" i="1" noProof="1" dirty="0" smtClean="0">
                                  <a:solidFill>
                                    <a:srgbClr val="C94A44"/>
                                  </a:solidFill>
                                  <a:latin typeface="Cambria Math" panose="02040503050406030204" pitchFamily="18" charset="0"/>
                                </a:rPr>
                                <m:t>𝒗</m:t>
                              </m:r>
                            </m:e>
                            <m:sub>
                              <m:r>
                                <a:rPr lang="en-US" sz="4000" b="1" i="1" noProof="1" dirty="0" smtClean="0">
                                  <a:solidFill>
                                    <a:srgbClr val="C94A44"/>
                                  </a:solidFill>
                                  <a:latin typeface="Cambria Math" panose="02040503050406030204" pitchFamily="18" charset="0"/>
                                </a:rPr>
                                <m:t>𝒅</m:t>
                              </m:r>
                            </m:sub>
                          </m:sSub>
                        </m:e>
                      </m:acc>
                      <m:r>
                        <a:rPr lang="en-US" sz="4000" b="1" i="1" noProof="1" dirty="0" smtClean="0">
                          <a:solidFill>
                            <a:srgbClr val="C94A44"/>
                          </a:solidFill>
                          <a:latin typeface="Cambria Math" panose="02040503050406030204" pitchFamily="18" charset="0"/>
                        </a:rPr>
                        <m:t> </m:t>
                      </m:r>
                      <m:r>
                        <a:rPr lang="fr-FR" sz="4000" b="1" i="1" noProof="1" dirty="0" smtClean="0">
                          <a:solidFill>
                            <a:srgbClr val="C94A44"/>
                          </a:solidFill>
                          <a:latin typeface="Cambria Math" panose="02040503050406030204" pitchFamily="18" charset="0"/>
                        </a:rPr>
                        <m:t> </m:t>
                      </m:r>
                      <m:r>
                        <a:rPr lang="en-US" sz="4000" b="1" i="1" noProof="1" dirty="0" smtClean="0">
                          <a:solidFill>
                            <a:srgbClr val="C94A44"/>
                          </a:solidFill>
                          <a:latin typeface="Cambria Math" panose="02040503050406030204" pitchFamily="18" charset="0"/>
                        </a:rPr>
                        <m:t>.</m:t>
                      </m:r>
                      <m:r>
                        <a:rPr lang="fr-FR" sz="4000" b="1" i="1" noProof="1" dirty="0" smtClean="0">
                          <a:solidFill>
                            <a:srgbClr val="C94A44"/>
                          </a:solidFill>
                          <a:latin typeface="Cambria Math" panose="02040503050406030204" pitchFamily="18" charset="0"/>
                        </a:rPr>
                        <m:t> </m:t>
                      </m:r>
                      <m:r>
                        <a:rPr lang="en-US" sz="4000" b="1" i="1" noProof="1" dirty="0" smtClean="0">
                          <a:solidFill>
                            <a:srgbClr val="C94A44"/>
                          </a:solidFill>
                          <a:latin typeface="Cambria Math" panose="02040503050406030204" pitchFamily="18" charset="0"/>
                        </a:rPr>
                        <m:t>  </m:t>
                      </m:r>
                      <m:sSub>
                        <m:sSubPr>
                          <m:ctrlPr>
                            <a:rPr lang="en-US" sz="4000" b="1" i="1" noProof="1" dirty="0" smtClean="0">
                              <a:solidFill>
                                <a:srgbClr val="C94A44"/>
                              </a:solidFill>
                              <a:latin typeface="Cambria Math" panose="02040503050406030204" pitchFamily="18" charset="0"/>
                            </a:rPr>
                          </m:ctrlPr>
                        </m:sSubPr>
                        <m:e>
                          <m:acc>
                            <m:accPr>
                              <m:chr m:val="⃗"/>
                              <m:ctrlPr>
                                <a:rPr lang="en-US" sz="4000" b="1" i="1" noProof="1" dirty="0" smtClean="0">
                                  <a:solidFill>
                                    <a:srgbClr val="C94A44"/>
                                  </a:solidFill>
                                  <a:latin typeface="Cambria Math" panose="02040503050406030204" pitchFamily="18" charset="0"/>
                                </a:rPr>
                              </m:ctrlPr>
                            </m:accPr>
                            <m:e>
                              <m:r>
                                <a:rPr lang="en-US" sz="4000" b="1" i="1" noProof="1" dirty="0" smtClean="0">
                                  <a:solidFill>
                                    <a:srgbClr val="C94A44"/>
                                  </a:solidFill>
                                  <a:latin typeface="Cambria Math" panose="02040503050406030204" pitchFamily="18" charset="0"/>
                                </a:rPr>
                                <m:t>𝑬</m:t>
                              </m:r>
                            </m:e>
                          </m:acc>
                        </m:e>
                        <m:sub>
                          <m:r>
                            <a:rPr lang="en-US" sz="4000" b="1" i="1" noProof="1" dirty="0" smtClean="0">
                              <a:solidFill>
                                <a:srgbClr val="C94A44"/>
                              </a:solidFill>
                              <a:latin typeface="Cambria Math" panose="02040503050406030204" pitchFamily="18" charset="0"/>
                            </a:rPr>
                            <m:t>𝒘</m:t>
                          </m:r>
                        </m:sub>
                      </m:sSub>
                    </m:oMath>
                  </m:oMathPara>
                </a14:m>
                <a:endParaRPr lang="en-US" sz="4400" b="1" noProof="1">
                  <a:solidFill>
                    <a:srgbClr val="C94A44"/>
                  </a:solidFill>
                </a:endParaRPr>
              </a:p>
            </p:txBody>
          </p:sp>
        </mc:Choice>
        <mc:Fallback xmlns="">
          <p:sp>
            <p:nvSpPr>
              <p:cNvPr id="6" name="ZoneTexte 5">
                <a:extLst>
                  <a:ext uri="{FF2B5EF4-FFF2-40B4-BE49-F238E27FC236}">
                    <a16:creationId xmlns:a16="http://schemas.microsoft.com/office/drawing/2014/main" id="{67CBF567-4392-849E-CBF3-C68CAA50EECC}"/>
                  </a:ext>
                </a:extLst>
              </p:cNvPr>
              <p:cNvSpPr txBox="1">
                <a:spLocks noRot="1" noChangeAspect="1" noMove="1" noResize="1" noEditPoints="1" noAdjustHandles="1" noChangeArrowheads="1" noChangeShapeType="1" noTextEdit="1"/>
              </p:cNvSpPr>
              <p:nvPr/>
            </p:nvSpPr>
            <p:spPr>
              <a:xfrm>
                <a:off x="5467216" y="2647068"/>
                <a:ext cx="4039952" cy="690254"/>
              </a:xfrm>
              <a:prstGeom prst="rect">
                <a:avLst/>
              </a:prstGeom>
              <a:blipFill>
                <a:blip r:embed="rId4"/>
                <a:stretch>
                  <a:fillRect l="-2194" b="-36364"/>
                </a:stretch>
              </a:blipFill>
              <a:ln w="19050">
                <a:noFill/>
              </a:ln>
            </p:spPr>
            <p:txBody>
              <a:bodyPr/>
              <a:lstStyle/>
              <a:p>
                <a:r>
                  <a:rPr lang="fr-FR">
                    <a:noFill/>
                  </a:rPr>
                  <a:t> </a:t>
                </a:r>
              </a:p>
            </p:txBody>
          </p:sp>
        </mc:Fallback>
      </mc:AlternateContent>
      <p:sp>
        <p:nvSpPr>
          <p:cNvPr id="7" name="Ellipse 6">
            <a:extLst>
              <a:ext uri="{FF2B5EF4-FFF2-40B4-BE49-F238E27FC236}">
                <a16:creationId xmlns:a16="http://schemas.microsoft.com/office/drawing/2014/main" id="{E1C42D9E-40B1-17A4-2E42-E26A163036AE}"/>
              </a:ext>
            </a:extLst>
          </p:cNvPr>
          <p:cNvSpPr/>
          <p:nvPr/>
        </p:nvSpPr>
        <p:spPr>
          <a:xfrm>
            <a:off x="7415696" y="2624434"/>
            <a:ext cx="835110" cy="826419"/>
          </a:xfrm>
          <a:prstGeom prst="ellipse">
            <a:avLst/>
          </a:prstGeom>
          <a:noFill/>
          <a:ln w="38100">
            <a:solidFill>
              <a:srgbClr val="088D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solidFill>
                <a:srgbClr val="088DFA"/>
              </a:solidFill>
            </a:endParaRPr>
          </a:p>
        </p:txBody>
      </p:sp>
      <p:sp>
        <p:nvSpPr>
          <p:cNvPr id="8" name="Ellipse 7">
            <a:extLst>
              <a:ext uri="{FF2B5EF4-FFF2-40B4-BE49-F238E27FC236}">
                <a16:creationId xmlns:a16="http://schemas.microsoft.com/office/drawing/2014/main" id="{3B25726F-8BB6-B81B-1981-C5C995D01AA2}"/>
              </a:ext>
            </a:extLst>
          </p:cNvPr>
          <p:cNvSpPr/>
          <p:nvPr/>
        </p:nvSpPr>
        <p:spPr>
          <a:xfrm>
            <a:off x="8614271" y="2624112"/>
            <a:ext cx="835110" cy="826419"/>
          </a:xfrm>
          <a:prstGeom prst="ellipse">
            <a:avLst/>
          </a:prstGeom>
          <a:noFill/>
          <a:ln w="38100">
            <a:solidFill>
              <a:srgbClr val="009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cxnSp>
        <p:nvCxnSpPr>
          <p:cNvPr id="10" name="Connecteur en angle 9">
            <a:extLst>
              <a:ext uri="{FF2B5EF4-FFF2-40B4-BE49-F238E27FC236}">
                <a16:creationId xmlns:a16="http://schemas.microsoft.com/office/drawing/2014/main" id="{3E3D8306-F0C0-0FC0-C210-E8D10D0A58A1}"/>
              </a:ext>
            </a:extLst>
          </p:cNvPr>
          <p:cNvCxnSpPr>
            <a:cxnSpLocks/>
            <a:stCxn id="7" idx="4"/>
            <a:endCxn id="20" idx="3"/>
          </p:cNvCxnSpPr>
          <p:nvPr/>
        </p:nvCxnSpPr>
        <p:spPr>
          <a:xfrm rot="5400000">
            <a:off x="7112227" y="2849589"/>
            <a:ext cx="119760" cy="1322289"/>
          </a:xfrm>
          <a:prstGeom prst="bentConnector2">
            <a:avLst/>
          </a:prstGeom>
          <a:ln w="38100">
            <a:solidFill>
              <a:srgbClr val="088DF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ngle 11">
            <a:extLst>
              <a:ext uri="{FF2B5EF4-FFF2-40B4-BE49-F238E27FC236}">
                <a16:creationId xmlns:a16="http://schemas.microsoft.com/office/drawing/2014/main" id="{2312EEB2-DED2-F5CE-B944-757037D45F49}"/>
              </a:ext>
            </a:extLst>
          </p:cNvPr>
          <p:cNvCxnSpPr>
            <a:cxnSpLocks/>
            <a:stCxn id="8" idx="4"/>
            <a:endCxn id="19" idx="1"/>
          </p:cNvCxnSpPr>
          <p:nvPr/>
        </p:nvCxnSpPr>
        <p:spPr>
          <a:xfrm rot="16200000" flipH="1">
            <a:off x="9441504" y="3040852"/>
            <a:ext cx="148620" cy="967977"/>
          </a:xfrm>
          <a:prstGeom prst="bentConnector2">
            <a:avLst/>
          </a:prstGeom>
          <a:ln w="38100">
            <a:solidFill>
              <a:srgbClr val="0096FF"/>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9016A0F4-2B7A-87F5-2888-66026510E692}"/>
              </a:ext>
            </a:extLst>
          </p:cNvPr>
          <p:cNvSpPr txBox="1"/>
          <p:nvPr/>
        </p:nvSpPr>
        <p:spPr>
          <a:xfrm>
            <a:off x="9999803" y="3445262"/>
            <a:ext cx="1891543" cy="307777"/>
          </a:xfrm>
          <a:prstGeom prst="rect">
            <a:avLst/>
          </a:prstGeom>
          <a:noFill/>
        </p:spPr>
        <p:txBody>
          <a:bodyPr wrap="none" lIns="0" tIns="0" rIns="0" bIns="0" rtlCol="0">
            <a:spAutoFit/>
          </a:bodyPr>
          <a:lstStyle/>
          <a:p>
            <a:r>
              <a:rPr lang="en-US" sz="2000" b="1" noProof="1">
                <a:solidFill>
                  <a:srgbClr val="0096FF"/>
                </a:solidFill>
              </a:rPr>
              <a:t>Weighting Field</a:t>
            </a:r>
          </a:p>
        </p:txBody>
      </p:sp>
      <p:sp>
        <p:nvSpPr>
          <p:cNvPr id="20" name="ZoneTexte 19">
            <a:extLst>
              <a:ext uri="{FF2B5EF4-FFF2-40B4-BE49-F238E27FC236}">
                <a16:creationId xmlns:a16="http://schemas.microsoft.com/office/drawing/2014/main" id="{22FC477C-C823-7985-18B5-53567B86248E}"/>
              </a:ext>
            </a:extLst>
          </p:cNvPr>
          <p:cNvSpPr txBox="1"/>
          <p:nvPr/>
        </p:nvSpPr>
        <p:spPr>
          <a:xfrm>
            <a:off x="4984903" y="3416724"/>
            <a:ext cx="1526059" cy="307777"/>
          </a:xfrm>
          <a:prstGeom prst="rect">
            <a:avLst/>
          </a:prstGeom>
          <a:noFill/>
          <a:ln>
            <a:noFill/>
          </a:ln>
        </p:spPr>
        <p:txBody>
          <a:bodyPr wrap="none" lIns="0" tIns="0" rIns="0" bIns="0" rtlCol="0">
            <a:spAutoFit/>
          </a:bodyPr>
          <a:lstStyle/>
          <a:p>
            <a:r>
              <a:rPr lang="en-US" sz="2000" b="1" noProof="1">
                <a:solidFill>
                  <a:srgbClr val="088DFA"/>
                </a:solidFill>
              </a:rPr>
              <a:t>Drift</a:t>
            </a:r>
            <a:r>
              <a:rPr lang="en-US" sz="2000" b="1" noProof="1">
                <a:solidFill>
                  <a:srgbClr val="E95A55"/>
                </a:solidFill>
              </a:rPr>
              <a:t> </a:t>
            </a:r>
            <a:r>
              <a:rPr lang="en-US" sz="2000" b="1" noProof="1">
                <a:solidFill>
                  <a:srgbClr val="088DFA"/>
                </a:solidFill>
              </a:rPr>
              <a:t>velocity</a:t>
            </a:r>
          </a:p>
        </p:txBody>
      </p:sp>
      <p:cxnSp>
        <p:nvCxnSpPr>
          <p:cNvPr id="36" name="Connecteur droit avec flèche 35">
            <a:extLst>
              <a:ext uri="{FF2B5EF4-FFF2-40B4-BE49-F238E27FC236}">
                <a16:creationId xmlns:a16="http://schemas.microsoft.com/office/drawing/2014/main" id="{C56F112D-A640-4109-4320-4C8C98350FC8}"/>
              </a:ext>
            </a:extLst>
          </p:cNvPr>
          <p:cNvCxnSpPr>
            <a:cxnSpLocks/>
          </p:cNvCxnSpPr>
          <p:nvPr/>
        </p:nvCxnSpPr>
        <p:spPr>
          <a:xfrm>
            <a:off x="2467587" y="2068960"/>
            <a:ext cx="686098" cy="4527"/>
          </a:xfrm>
          <a:prstGeom prst="straightConnector1">
            <a:avLst/>
          </a:prstGeom>
          <a:ln w="38100">
            <a:no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3969F116-F8CE-2ACC-DF5F-188F77FEF0F2}"/>
                  </a:ext>
                </a:extLst>
              </p:cNvPr>
              <p:cNvSpPr txBox="1"/>
              <p:nvPr/>
            </p:nvSpPr>
            <p:spPr>
              <a:xfrm>
                <a:off x="830444" y="3573102"/>
                <a:ext cx="333361"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1" i="1" noProof="1" dirty="0" smtClean="0">
                              <a:solidFill>
                                <a:srgbClr val="E67380"/>
                              </a:solidFill>
                              <a:latin typeface="Cambria Math" panose="02040503050406030204" pitchFamily="18" charset="0"/>
                            </a:rPr>
                          </m:ctrlPr>
                        </m:accPr>
                        <m:e>
                          <m:sSub>
                            <m:sSubPr>
                              <m:ctrlPr>
                                <a:rPr lang="en-US" b="1" i="1" noProof="1" dirty="0" smtClean="0">
                                  <a:solidFill>
                                    <a:srgbClr val="E67380"/>
                                  </a:solidFill>
                                  <a:latin typeface="Cambria Math" panose="02040503050406030204" pitchFamily="18" charset="0"/>
                                </a:rPr>
                              </m:ctrlPr>
                            </m:sSubPr>
                            <m:e>
                              <m:r>
                                <a:rPr lang="en-US" b="1" i="1" noProof="1" dirty="0" smtClean="0">
                                  <a:solidFill>
                                    <a:srgbClr val="E67380"/>
                                  </a:solidFill>
                                  <a:latin typeface="Cambria Math" panose="02040503050406030204" pitchFamily="18" charset="0"/>
                                </a:rPr>
                                <m:t>𝑬</m:t>
                              </m:r>
                            </m:e>
                            <m:sub>
                              <m:r>
                                <a:rPr lang="en-US" b="1" i="1" noProof="1" dirty="0" smtClean="0">
                                  <a:solidFill>
                                    <a:srgbClr val="E67380"/>
                                  </a:solidFill>
                                  <a:latin typeface="Cambria Math" panose="02040503050406030204" pitchFamily="18" charset="0"/>
                                </a:rPr>
                                <m:t>𝒅</m:t>
                              </m:r>
                            </m:sub>
                          </m:sSub>
                        </m:e>
                      </m:acc>
                    </m:oMath>
                  </m:oMathPara>
                </a14:m>
                <a:endParaRPr lang="en-US" b="1" noProof="1">
                  <a:solidFill>
                    <a:srgbClr val="E67380"/>
                  </a:solidFill>
                </a:endParaRPr>
              </a:p>
            </p:txBody>
          </p:sp>
        </mc:Choice>
        <mc:Fallback xmlns="">
          <p:sp>
            <p:nvSpPr>
              <p:cNvPr id="40" name="ZoneTexte 39">
                <a:extLst>
                  <a:ext uri="{FF2B5EF4-FFF2-40B4-BE49-F238E27FC236}">
                    <a16:creationId xmlns:a16="http://schemas.microsoft.com/office/drawing/2014/main" id="{3969F116-F8CE-2ACC-DF5F-188F77FEF0F2}"/>
                  </a:ext>
                </a:extLst>
              </p:cNvPr>
              <p:cNvSpPr txBox="1">
                <a:spLocks noRot="1" noChangeAspect="1" noMove="1" noResize="1" noEditPoints="1" noAdjustHandles="1" noChangeArrowheads="1" noChangeShapeType="1" noTextEdit="1"/>
              </p:cNvSpPr>
              <p:nvPr/>
            </p:nvSpPr>
            <p:spPr>
              <a:xfrm>
                <a:off x="830444" y="3573102"/>
                <a:ext cx="333361" cy="310598"/>
              </a:xfrm>
              <a:prstGeom prst="rect">
                <a:avLst/>
              </a:prstGeom>
              <a:blipFill>
                <a:blip r:embed="rId5"/>
                <a:stretch>
                  <a:fillRect l="-14815" r="-7407" b="-16000"/>
                </a:stretch>
              </a:blipFill>
            </p:spPr>
            <p:txBody>
              <a:bodyPr/>
              <a:lstStyle/>
              <a:p>
                <a:r>
                  <a:rPr lang="fr-FR">
                    <a:noFill/>
                  </a:rPr>
                  <a:t> </a:t>
                </a:r>
              </a:p>
            </p:txBody>
          </p:sp>
        </mc:Fallback>
      </mc:AlternateContent>
      <p:sp>
        <p:nvSpPr>
          <p:cNvPr id="45" name="ZoneTexte 44">
            <a:extLst>
              <a:ext uri="{FF2B5EF4-FFF2-40B4-BE49-F238E27FC236}">
                <a16:creationId xmlns:a16="http://schemas.microsoft.com/office/drawing/2014/main" id="{49C9AEDD-CC6F-161A-6C11-26825BC9202E}"/>
              </a:ext>
            </a:extLst>
          </p:cNvPr>
          <p:cNvSpPr txBox="1"/>
          <p:nvPr/>
        </p:nvSpPr>
        <p:spPr>
          <a:xfrm>
            <a:off x="3933165" y="1007379"/>
            <a:ext cx="7862945" cy="707886"/>
          </a:xfrm>
          <a:prstGeom prst="rect">
            <a:avLst/>
          </a:prstGeom>
          <a:noFill/>
        </p:spPr>
        <p:txBody>
          <a:bodyPr wrap="square">
            <a:spAutoFit/>
          </a:bodyPr>
          <a:lstStyle/>
          <a:p>
            <a:pPr marL="342900" indent="-342900">
              <a:buFont typeface="Arial" panose="020B0604020202020204" pitchFamily="34" charset="0"/>
              <a:buChar char="•"/>
            </a:pPr>
            <a:r>
              <a:rPr lang="en-US" sz="2000" b="0" i="0" u="none" strike="noStrike" noProof="1">
                <a:solidFill>
                  <a:srgbClr val="000000"/>
                </a:solidFill>
                <a:effectLst/>
                <a:latin typeface="+mj-lt"/>
                <a:cs typeface="Arial" panose="020B0604020202020204" pitchFamily="34" charset="0"/>
              </a:rPr>
              <a:t>A charge drifting inside the TPC will </a:t>
            </a:r>
            <a:r>
              <a:rPr lang="en-US" sz="2000" b="1" i="0" u="none" strike="noStrike" noProof="1">
                <a:solidFill>
                  <a:srgbClr val="000000"/>
                </a:solidFill>
                <a:effectLst/>
                <a:latin typeface="+mj-lt"/>
                <a:cs typeface="Arial" panose="020B0604020202020204" pitchFamily="34" charset="0"/>
              </a:rPr>
              <a:t>modify the local electric field as a function of time:</a:t>
            </a:r>
            <a:endParaRPr lang="en-US" sz="2000" b="1" noProof="1">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46D14742-46D4-3E37-9F4C-9635AB4D7AFB}"/>
                  </a:ext>
                </a:extLst>
              </p:cNvPr>
              <p:cNvSpPr txBox="1"/>
              <p:nvPr/>
            </p:nvSpPr>
            <p:spPr>
              <a:xfrm>
                <a:off x="6192066" y="1689886"/>
                <a:ext cx="2510687" cy="4505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1" i="1" noProof="1" dirty="0" smtClean="0">
                              <a:solidFill>
                                <a:srgbClr val="C94A44"/>
                              </a:solidFill>
                              <a:latin typeface="Cambria Math" panose="02040503050406030204" pitchFamily="18" charset="0"/>
                            </a:rPr>
                          </m:ctrlPr>
                        </m:sSubPr>
                        <m:e>
                          <m:acc>
                            <m:accPr>
                              <m:chr m:val="⃗"/>
                              <m:ctrlPr>
                                <a:rPr lang="en-US" sz="2400" b="1" i="1" noProof="1" dirty="0" smtClean="0">
                                  <a:solidFill>
                                    <a:srgbClr val="C94A44"/>
                                  </a:solidFill>
                                  <a:latin typeface="Cambria Math" panose="02040503050406030204" pitchFamily="18" charset="0"/>
                                </a:rPr>
                              </m:ctrlPr>
                            </m:accPr>
                            <m:e>
                              <m:r>
                                <a:rPr lang="en-US" sz="2400" b="1" i="1" noProof="1" dirty="0" smtClean="0">
                                  <a:solidFill>
                                    <a:srgbClr val="C94A44"/>
                                  </a:solidFill>
                                  <a:latin typeface="Cambria Math" panose="02040503050406030204" pitchFamily="18" charset="0"/>
                                </a:rPr>
                                <m:t>𝑬</m:t>
                              </m:r>
                            </m:e>
                          </m:acc>
                        </m:e>
                        <m:sub>
                          <m:r>
                            <a:rPr lang="en-US" sz="2400" b="1" i="1" noProof="1" dirty="0" smtClean="0">
                              <a:solidFill>
                                <a:srgbClr val="C94A44"/>
                              </a:solidFill>
                              <a:latin typeface="Cambria Math" panose="02040503050406030204" pitchFamily="18" charset="0"/>
                            </a:rPr>
                            <m:t>𝒕𝒐𝒕</m:t>
                          </m:r>
                        </m:sub>
                      </m:sSub>
                      <m:d>
                        <m:dPr>
                          <m:ctrlPr>
                            <a:rPr lang="en-US" sz="2400" b="1" i="1" noProof="1" dirty="0" smtClean="0">
                              <a:solidFill>
                                <a:srgbClr val="C94A44"/>
                              </a:solidFill>
                              <a:latin typeface="Cambria Math" panose="02040503050406030204" pitchFamily="18" charset="0"/>
                            </a:rPr>
                          </m:ctrlPr>
                        </m:dPr>
                        <m:e>
                          <m:r>
                            <a:rPr lang="en-US" sz="2400" b="1" i="1" noProof="1" dirty="0" smtClean="0">
                              <a:solidFill>
                                <a:srgbClr val="C94A44"/>
                              </a:solidFill>
                              <a:latin typeface="Cambria Math" panose="02040503050406030204" pitchFamily="18" charset="0"/>
                            </a:rPr>
                            <m:t>𝒕</m:t>
                          </m:r>
                        </m:e>
                      </m:d>
                      <m:r>
                        <a:rPr lang="en-US" sz="2400" b="1" i="1" noProof="1" dirty="0" smtClean="0">
                          <a:solidFill>
                            <a:srgbClr val="C94A44"/>
                          </a:solidFill>
                          <a:latin typeface="Cambria Math" panose="02040503050406030204" pitchFamily="18" charset="0"/>
                        </a:rPr>
                        <m:t>=</m:t>
                      </m:r>
                      <m:acc>
                        <m:accPr>
                          <m:chr m:val="⃗"/>
                          <m:ctrlPr>
                            <a:rPr lang="en-US" sz="2400" b="1" i="1" noProof="1" dirty="0" smtClean="0">
                              <a:solidFill>
                                <a:srgbClr val="C94A44"/>
                              </a:solidFill>
                              <a:latin typeface="Cambria Math" panose="02040503050406030204" pitchFamily="18" charset="0"/>
                            </a:rPr>
                          </m:ctrlPr>
                        </m:accPr>
                        <m:e>
                          <m:sSub>
                            <m:sSubPr>
                              <m:ctrlPr>
                                <a:rPr lang="en-US" sz="2400" b="1" i="1" noProof="1" dirty="0" smtClean="0">
                                  <a:solidFill>
                                    <a:srgbClr val="C94A44"/>
                                  </a:solidFill>
                                  <a:latin typeface="Cambria Math" panose="02040503050406030204" pitchFamily="18" charset="0"/>
                                </a:rPr>
                              </m:ctrlPr>
                            </m:sSubPr>
                            <m:e>
                              <m:r>
                                <a:rPr lang="en-US" sz="2400" b="1" i="1" noProof="1" dirty="0" smtClean="0">
                                  <a:solidFill>
                                    <a:srgbClr val="C94A44"/>
                                  </a:solidFill>
                                  <a:latin typeface="Cambria Math" panose="02040503050406030204" pitchFamily="18" charset="0"/>
                                </a:rPr>
                                <m:t>𝑬</m:t>
                              </m:r>
                            </m:e>
                            <m:sub>
                              <m:r>
                                <a:rPr lang="en-US" sz="2400" b="1" i="1" noProof="1" dirty="0" smtClean="0">
                                  <a:solidFill>
                                    <a:srgbClr val="C94A44"/>
                                  </a:solidFill>
                                  <a:latin typeface="Cambria Math" panose="02040503050406030204" pitchFamily="18" charset="0"/>
                                </a:rPr>
                                <m:t>𝑸</m:t>
                              </m:r>
                            </m:sub>
                          </m:sSub>
                        </m:e>
                      </m:acc>
                      <m:r>
                        <a:rPr lang="en-US" sz="2400" b="1" i="1" noProof="1" dirty="0" smtClean="0">
                          <a:solidFill>
                            <a:srgbClr val="C94A44"/>
                          </a:solidFill>
                          <a:latin typeface="Cambria Math" panose="02040503050406030204" pitchFamily="18" charset="0"/>
                        </a:rPr>
                        <m:t>+</m:t>
                      </m:r>
                      <m:acc>
                        <m:accPr>
                          <m:chr m:val="⃗"/>
                          <m:ctrlPr>
                            <a:rPr lang="en-US" sz="2400" b="1" i="1" noProof="1" dirty="0" smtClean="0">
                              <a:solidFill>
                                <a:srgbClr val="C94A44"/>
                              </a:solidFill>
                              <a:latin typeface="Cambria Math" panose="02040503050406030204" pitchFamily="18" charset="0"/>
                            </a:rPr>
                          </m:ctrlPr>
                        </m:accPr>
                        <m:e>
                          <m:sSub>
                            <m:sSubPr>
                              <m:ctrlPr>
                                <a:rPr lang="en-US" sz="2400" b="1" i="1" noProof="1" dirty="0" smtClean="0">
                                  <a:solidFill>
                                    <a:srgbClr val="C94A44"/>
                                  </a:solidFill>
                                  <a:latin typeface="Cambria Math" panose="02040503050406030204" pitchFamily="18" charset="0"/>
                                </a:rPr>
                              </m:ctrlPr>
                            </m:sSubPr>
                            <m:e>
                              <m:r>
                                <a:rPr lang="en-US" sz="2400" b="1" i="1" noProof="1" dirty="0" smtClean="0">
                                  <a:solidFill>
                                    <a:srgbClr val="C94A44"/>
                                  </a:solidFill>
                                  <a:latin typeface="Cambria Math" panose="02040503050406030204" pitchFamily="18" charset="0"/>
                                </a:rPr>
                                <m:t>𝑬</m:t>
                              </m:r>
                            </m:e>
                            <m:sub>
                              <m:r>
                                <a:rPr lang="en-US" sz="2400" b="1" i="1" noProof="1" dirty="0" smtClean="0">
                                  <a:solidFill>
                                    <a:srgbClr val="C94A44"/>
                                  </a:solidFill>
                                  <a:latin typeface="Cambria Math" panose="02040503050406030204" pitchFamily="18" charset="0"/>
                                </a:rPr>
                                <m:t>𝒅</m:t>
                              </m:r>
                            </m:sub>
                          </m:sSub>
                        </m:e>
                      </m:acc>
                    </m:oMath>
                  </m:oMathPara>
                </a14:m>
                <a:endParaRPr lang="en-US" sz="2400" b="1" noProof="1">
                  <a:solidFill>
                    <a:srgbClr val="C94A44"/>
                  </a:solidFill>
                </a:endParaRPr>
              </a:p>
            </p:txBody>
          </p:sp>
        </mc:Choice>
        <mc:Fallback xmlns="">
          <p:sp>
            <p:nvSpPr>
              <p:cNvPr id="46" name="ZoneTexte 45">
                <a:extLst>
                  <a:ext uri="{FF2B5EF4-FFF2-40B4-BE49-F238E27FC236}">
                    <a16:creationId xmlns:a16="http://schemas.microsoft.com/office/drawing/2014/main" id="{46D14742-46D4-3E37-9F4C-9635AB4D7AFB}"/>
                  </a:ext>
                </a:extLst>
              </p:cNvPr>
              <p:cNvSpPr txBox="1">
                <a:spLocks noRot="1" noChangeAspect="1" noMove="1" noResize="1" noEditPoints="1" noAdjustHandles="1" noChangeArrowheads="1" noChangeShapeType="1" noTextEdit="1"/>
              </p:cNvSpPr>
              <p:nvPr/>
            </p:nvSpPr>
            <p:spPr>
              <a:xfrm>
                <a:off x="6192066" y="1689886"/>
                <a:ext cx="2510687" cy="450573"/>
              </a:xfrm>
              <a:prstGeom prst="rect">
                <a:avLst/>
              </a:prstGeom>
              <a:blipFill>
                <a:blip r:embed="rId6"/>
                <a:stretch>
                  <a:fillRect l="-2010" b="-18919"/>
                </a:stretch>
              </a:blipFill>
            </p:spPr>
            <p:txBody>
              <a:bodyPr/>
              <a:lstStyle/>
              <a:p>
                <a:r>
                  <a:rPr lang="fr-FR">
                    <a:noFill/>
                  </a:rPr>
                  <a:t> </a:t>
                </a:r>
              </a:p>
            </p:txBody>
          </p:sp>
        </mc:Fallback>
      </mc:AlternateContent>
      <p:sp>
        <p:nvSpPr>
          <p:cNvPr id="11" name="ZoneTexte 10">
            <a:extLst>
              <a:ext uri="{FF2B5EF4-FFF2-40B4-BE49-F238E27FC236}">
                <a16:creationId xmlns:a16="http://schemas.microsoft.com/office/drawing/2014/main" id="{D60FA491-0670-D0C2-6B67-CEAF65C73FAE}"/>
              </a:ext>
            </a:extLst>
          </p:cNvPr>
          <p:cNvSpPr txBox="1"/>
          <p:nvPr/>
        </p:nvSpPr>
        <p:spPr>
          <a:xfrm>
            <a:off x="217196" y="990193"/>
            <a:ext cx="1559859" cy="369332"/>
          </a:xfrm>
          <a:prstGeom prst="rect">
            <a:avLst/>
          </a:prstGeom>
          <a:noFill/>
        </p:spPr>
        <p:txBody>
          <a:bodyPr wrap="square" rtlCol="0">
            <a:spAutoFit/>
          </a:bodyPr>
          <a:lstStyle/>
          <a:p>
            <a:r>
              <a:rPr lang="en-US" noProof="1"/>
              <a:t>Cathode</a:t>
            </a:r>
          </a:p>
        </p:txBody>
      </p:sp>
      <p:sp>
        <p:nvSpPr>
          <p:cNvPr id="13" name="ZoneTexte 12">
            <a:extLst>
              <a:ext uri="{FF2B5EF4-FFF2-40B4-BE49-F238E27FC236}">
                <a16:creationId xmlns:a16="http://schemas.microsoft.com/office/drawing/2014/main" id="{EDAEA114-DB28-0E8D-DEF4-EB52E75ECDC2}"/>
              </a:ext>
            </a:extLst>
          </p:cNvPr>
          <p:cNvSpPr txBox="1"/>
          <p:nvPr/>
        </p:nvSpPr>
        <p:spPr>
          <a:xfrm>
            <a:off x="2533155" y="990193"/>
            <a:ext cx="1559859" cy="369332"/>
          </a:xfrm>
          <a:prstGeom prst="rect">
            <a:avLst/>
          </a:prstGeom>
          <a:noFill/>
        </p:spPr>
        <p:txBody>
          <a:bodyPr wrap="square" rtlCol="0">
            <a:spAutoFit/>
          </a:bodyPr>
          <a:lstStyle/>
          <a:p>
            <a:r>
              <a:rPr lang="en-US" noProof="1"/>
              <a:t>Anode</a:t>
            </a:r>
          </a:p>
        </p:txBody>
      </p:sp>
      <p:sp>
        <p:nvSpPr>
          <p:cNvPr id="14" name="Titre 1">
            <a:extLst>
              <a:ext uri="{FF2B5EF4-FFF2-40B4-BE49-F238E27FC236}">
                <a16:creationId xmlns:a16="http://schemas.microsoft.com/office/drawing/2014/main" id="{25A3F787-9DD8-47C0-0C7C-AEAD74203635}"/>
              </a:ext>
            </a:extLst>
          </p:cNvPr>
          <p:cNvSpPr txBox="1">
            <a:spLocks/>
          </p:cNvSpPr>
          <p:nvPr/>
        </p:nvSpPr>
        <p:spPr>
          <a:xfrm>
            <a:off x="2467587" y="59061"/>
            <a:ext cx="10515600" cy="65346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rgbClr val="F2672A"/>
                </a:solidFill>
                <a:latin typeface="Arial" panose="020B0604020202020204" pitchFamily="34" charset="0"/>
                <a:ea typeface="+mj-ea"/>
                <a:cs typeface="Arial" panose="020B0604020202020204" pitchFamily="34" charset="0"/>
              </a:defRPr>
            </a:lvl1pPr>
          </a:lstStyle>
          <a:p>
            <a:r>
              <a:rPr lang="en-US" noProof="1"/>
              <a:t>Charge signal formation</a:t>
            </a:r>
          </a:p>
        </p:txBody>
      </p:sp>
      <p:cxnSp>
        <p:nvCxnSpPr>
          <p:cNvPr id="21" name="Connecteur droit avec flèche 20">
            <a:extLst>
              <a:ext uri="{FF2B5EF4-FFF2-40B4-BE49-F238E27FC236}">
                <a16:creationId xmlns:a16="http://schemas.microsoft.com/office/drawing/2014/main" id="{CCB4A73E-4F26-5701-A3D3-30A67CB78F4C}"/>
              </a:ext>
            </a:extLst>
          </p:cNvPr>
          <p:cNvCxnSpPr>
            <a:cxnSpLocks/>
            <a:stCxn id="17" idx="2"/>
          </p:cNvCxnSpPr>
          <p:nvPr/>
        </p:nvCxnSpPr>
        <p:spPr>
          <a:xfrm>
            <a:off x="4210985" y="4179896"/>
            <a:ext cx="101930" cy="71356"/>
          </a:xfrm>
          <a:prstGeom prst="straightConnector1">
            <a:avLst/>
          </a:prstGeom>
          <a:ln w="28575">
            <a:solidFill>
              <a:srgbClr val="05B04D"/>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7F55A233-2F3D-E6C4-4B03-8A30F1513A0A}"/>
              </a:ext>
            </a:extLst>
          </p:cNvPr>
          <p:cNvSpPr txBox="1"/>
          <p:nvPr/>
        </p:nvSpPr>
        <p:spPr>
          <a:xfrm>
            <a:off x="3269551" y="4224522"/>
            <a:ext cx="1925903" cy="261610"/>
          </a:xfrm>
          <a:prstGeom prst="rect">
            <a:avLst/>
          </a:prstGeom>
          <a:noFill/>
        </p:spPr>
        <p:txBody>
          <a:bodyPr wrap="square" rtlCol="0">
            <a:spAutoFit/>
          </a:bodyPr>
          <a:lstStyle/>
          <a:p>
            <a:r>
              <a:rPr lang="en-US" sz="1100" b="1" noProof="1">
                <a:solidFill>
                  <a:srgbClr val="05B04D"/>
                </a:solidFill>
                <a:latin typeface="Arial" panose="020B0604020202020204" pitchFamily="34" charset="0"/>
                <a:cs typeface="Arial" panose="020B0604020202020204" pitchFamily="34" charset="0"/>
              </a:rPr>
              <a:t>Incident charged particle</a:t>
            </a:r>
          </a:p>
        </p:txBody>
      </p:sp>
      <p:sp>
        <p:nvSpPr>
          <p:cNvPr id="30" name="ZoneTexte 29">
            <a:extLst>
              <a:ext uri="{FF2B5EF4-FFF2-40B4-BE49-F238E27FC236}">
                <a16:creationId xmlns:a16="http://schemas.microsoft.com/office/drawing/2014/main" id="{698390CA-46C7-D19A-4327-BD225726B31C}"/>
              </a:ext>
            </a:extLst>
          </p:cNvPr>
          <p:cNvSpPr txBox="1"/>
          <p:nvPr/>
        </p:nvSpPr>
        <p:spPr>
          <a:xfrm>
            <a:off x="3933165" y="2141330"/>
            <a:ext cx="7862945" cy="400110"/>
          </a:xfrm>
          <a:prstGeom prst="rect">
            <a:avLst/>
          </a:prstGeom>
          <a:noFill/>
        </p:spPr>
        <p:txBody>
          <a:bodyPr wrap="square">
            <a:spAutoFit/>
          </a:bodyPr>
          <a:lstStyle/>
          <a:p>
            <a:pPr marL="285750" indent="-285750">
              <a:buFont typeface="Arial" panose="020B0604020202020204" pitchFamily="34" charset="0"/>
              <a:buChar char="•"/>
            </a:pPr>
            <a:r>
              <a:rPr lang="en-US" sz="2000" b="0" i="0" u="none" strike="noStrike" noProof="1">
                <a:solidFill>
                  <a:srgbClr val="000000"/>
                </a:solidFill>
                <a:effectLst/>
                <a:latin typeface="+mj-lt"/>
                <a:cs typeface="Arial" panose="020B0604020202020204" pitchFamily="34" charset="0"/>
              </a:rPr>
              <a:t>Induced current from </a:t>
            </a:r>
            <a:r>
              <a:rPr lang="en-US" sz="2000" b="1" i="0" u="none" strike="noStrike" noProof="1">
                <a:solidFill>
                  <a:srgbClr val="000000"/>
                </a:solidFill>
                <a:effectLst/>
                <a:latin typeface="+mj-lt"/>
                <a:cs typeface="Arial" panose="020B0604020202020204" pitchFamily="34" charset="0"/>
              </a:rPr>
              <a:t>Shockley-Ramo Theorem</a:t>
            </a:r>
            <a:r>
              <a:rPr lang="en-US" sz="2000" b="0" i="0" u="none" strike="noStrike" noProof="1">
                <a:solidFill>
                  <a:srgbClr val="000000"/>
                </a:solidFill>
                <a:effectLst/>
                <a:latin typeface="+mj-lt"/>
                <a:cs typeface="Arial" panose="020B0604020202020204" pitchFamily="34" charset="0"/>
              </a:rPr>
              <a:t>:</a:t>
            </a:r>
            <a:endParaRPr lang="en-US" sz="2000" noProof="1">
              <a:latin typeface="+mj-lt"/>
              <a:cs typeface="Arial" panose="020B0604020202020204" pitchFamily="34" charset="0"/>
            </a:endParaRPr>
          </a:p>
        </p:txBody>
      </p:sp>
      <p:pic>
        <p:nvPicPr>
          <p:cNvPr id="71" name="Image 70">
            <a:extLst>
              <a:ext uri="{FF2B5EF4-FFF2-40B4-BE49-F238E27FC236}">
                <a16:creationId xmlns:a16="http://schemas.microsoft.com/office/drawing/2014/main" id="{D23D6DBA-20F1-7E13-30D4-9A6571E8BA21}"/>
              </a:ext>
            </a:extLst>
          </p:cNvPr>
          <p:cNvPicPr>
            <a:picLocks noChangeAspect="1"/>
          </p:cNvPicPr>
          <p:nvPr/>
        </p:nvPicPr>
        <p:blipFill>
          <a:blip r:embed="rId7"/>
          <a:srcRect t="5685"/>
          <a:stretch>
            <a:fillRect/>
          </a:stretch>
        </p:blipFill>
        <p:spPr>
          <a:xfrm>
            <a:off x="8073301" y="3762506"/>
            <a:ext cx="3818045" cy="2682784"/>
          </a:xfrm>
          <a:prstGeom prst="rect">
            <a:avLst/>
          </a:prstGeom>
        </p:spPr>
      </p:pic>
      <p:sp>
        <p:nvSpPr>
          <p:cNvPr id="78" name="ZoneTexte 77">
            <a:extLst>
              <a:ext uri="{FF2B5EF4-FFF2-40B4-BE49-F238E27FC236}">
                <a16:creationId xmlns:a16="http://schemas.microsoft.com/office/drawing/2014/main" id="{FFC7C995-745D-69C6-920F-DF43C9A855CF}"/>
              </a:ext>
            </a:extLst>
          </p:cNvPr>
          <p:cNvSpPr txBox="1"/>
          <p:nvPr/>
        </p:nvSpPr>
        <p:spPr>
          <a:xfrm>
            <a:off x="253086" y="4721158"/>
            <a:ext cx="7360158"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Weighting field </a:t>
            </a:r>
            <a:r>
              <a:rPr lang="en-US" sz="2000" dirty="0"/>
              <a:t>is a mathematic tool which depends only on the spatial distribution of the electrodes</a:t>
            </a:r>
          </a:p>
        </p:txBody>
      </p:sp>
      <p:pic>
        <p:nvPicPr>
          <p:cNvPr id="89" name="Image 88">
            <a:extLst>
              <a:ext uri="{FF2B5EF4-FFF2-40B4-BE49-F238E27FC236}">
                <a16:creationId xmlns:a16="http://schemas.microsoft.com/office/drawing/2014/main" id="{176C6E53-696E-7D6B-3CA7-DED6D1FA9F69}"/>
              </a:ext>
            </a:extLst>
          </p:cNvPr>
          <p:cNvPicPr>
            <a:picLocks noChangeAspect="1"/>
          </p:cNvPicPr>
          <p:nvPr/>
        </p:nvPicPr>
        <p:blipFill>
          <a:blip r:embed="rId8"/>
          <a:stretch>
            <a:fillRect/>
          </a:stretch>
        </p:blipFill>
        <p:spPr>
          <a:xfrm>
            <a:off x="589727" y="2270006"/>
            <a:ext cx="1447800" cy="800100"/>
          </a:xfrm>
          <a:prstGeom prst="rect">
            <a:avLst/>
          </a:prstGeom>
        </p:spPr>
      </p:pic>
      <p:sp>
        <p:nvSpPr>
          <p:cNvPr id="91" name="ZoneTexte 90">
            <a:extLst>
              <a:ext uri="{FF2B5EF4-FFF2-40B4-BE49-F238E27FC236}">
                <a16:creationId xmlns:a16="http://schemas.microsoft.com/office/drawing/2014/main" id="{F8204B32-AD0B-83EB-3DB2-A2B3046C480F}"/>
              </a:ext>
            </a:extLst>
          </p:cNvPr>
          <p:cNvSpPr txBox="1"/>
          <p:nvPr/>
        </p:nvSpPr>
        <p:spPr>
          <a:xfrm>
            <a:off x="8457783" y="6400797"/>
            <a:ext cx="4182867" cy="369332"/>
          </a:xfrm>
          <a:prstGeom prst="rect">
            <a:avLst/>
          </a:prstGeom>
          <a:noFill/>
        </p:spPr>
        <p:txBody>
          <a:bodyPr wrap="square" rtlCol="0">
            <a:spAutoFit/>
          </a:bodyPr>
          <a:lstStyle/>
          <a:p>
            <a:r>
              <a:rPr lang="en-US" dirty="0"/>
              <a:t>Weighting equipotential</a:t>
            </a:r>
          </a:p>
        </p:txBody>
      </p:sp>
      <p:sp>
        <p:nvSpPr>
          <p:cNvPr id="92" name="ZoneTexte 91">
            <a:extLst>
              <a:ext uri="{FF2B5EF4-FFF2-40B4-BE49-F238E27FC236}">
                <a16:creationId xmlns:a16="http://schemas.microsoft.com/office/drawing/2014/main" id="{0FE3B941-833D-5A83-0EBB-9B11DF2A9932}"/>
              </a:ext>
            </a:extLst>
          </p:cNvPr>
          <p:cNvSpPr txBox="1"/>
          <p:nvPr/>
        </p:nvSpPr>
        <p:spPr>
          <a:xfrm>
            <a:off x="64653" y="6025261"/>
            <a:ext cx="7856105" cy="400110"/>
          </a:xfrm>
          <a:prstGeom prst="rect">
            <a:avLst/>
          </a:prstGeom>
          <a:noFill/>
        </p:spPr>
        <p:txBody>
          <a:bodyPr wrap="square" rtlCol="0">
            <a:spAutoFit/>
          </a:bodyPr>
          <a:lstStyle/>
          <a:p>
            <a:pPr marL="285750" indent="-285750">
              <a:buFont typeface="Wingdings" pitchFamily="2" charset="2"/>
              <a:buChar char="Ø"/>
            </a:pPr>
            <a:r>
              <a:rPr lang="en-US" sz="2000" b="1" u="sng" dirty="0">
                <a:solidFill>
                  <a:srgbClr val="FF0000"/>
                </a:solidFill>
              </a:rPr>
              <a:t>The instantaneous current is induced by charge motion only</a:t>
            </a:r>
          </a:p>
        </p:txBody>
      </p:sp>
    </p:spTree>
    <p:extLst>
      <p:ext uri="{BB962C8B-B14F-4D97-AF65-F5344CB8AC3E}">
        <p14:creationId xmlns:p14="http://schemas.microsoft.com/office/powerpoint/2010/main" val="416145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5000" accel="50000" decel="50000" fill="hold" nodeType="clickEffect">
                                  <p:stCondLst>
                                    <p:cond delay="0"/>
                                  </p:stCondLst>
                                  <p:childTnLst>
                                    <p:animMotion origin="layout" path="M 0.00873 -0.00347 L 0.10808 -0.00301 " pathEditMode="relative" rAng="0" ptsTypes="AA">
                                      <p:cBhvr>
                                        <p:cTn id="6" dur="2000" fill="hold"/>
                                        <p:tgtEl>
                                          <p:spTgt spid="89"/>
                                        </p:tgtEl>
                                        <p:attrNameLst>
                                          <p:attrName>ppt_x</p:attrName>
                                          <p:attrName>ppt_y</p:attrName>
                                        </p:attrNameLst>
                                      </p:cBhvr>
                                      <p:rCtr x="496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EBD41-9D6B-8C1B-CFEF-60668BC96879}"/>
              </a:ext>
            </a:extLst>
          </p:cNvPr>
          <p:cNvSpPr>
            <a:spLocks noGrp="1"/>
          </p:cNvSpPr>
          <p:nvPr>
            <p:ph type="title"/>
          </p:nvPr>
        </p:nvSpPr>
        <p:spPr>
          <a:xfrm>
            <a:off x="132522" y="0"/>
            <a:ext cx="10515600" cy="653460"/>
          </a:xfrm>
        </p:spPr>
        <p:txBody>
          <a:bodyPr>
            <a:normAutofit fontScale="90000"/>
          </a:bodyPr>
          <a:lstStyle/>
          <a:p>
            <a:r>
              <a:rPr lang="en-US" dirty="0"/>
              <a:t>Signal formation simulation</a:t>
            </a:r>
          </a:p>
        </p:txBody>
      </p:sp>
      <p:sp>
        <p:nvSpPr>
          <p:cNvPr id="4" name="Espace réservé du numéro de diapositive 3">
            <a:extLst>
              <a:ext uri="{FF2B5EF4-FFF2-40B4-BE49-F238E27FC236}">
                <a16:creationId xmlns:a16="http://schemas.microsoft.com/office/drawing/2014/main" id="{A1F516A9-F651-35F6-0B82-7F859E369ED2}"/>
              </a:ext>
            </a:extLst>
          </p:cNvPr>
          <p:cNvSpPr>
            <a:spLocks noGrp="1"/>
          </p:cNvSpPr>
          <p:nvPr>
            <p:ph type="sldNum" sz="quarter" idx="12"/>
          </p:nvPr>
        </p:nvSpPr>
        <p:spPr/>
        <p:txBody>
          <a:bodyPr/>
          <a:lstStyle/>
          <a:p>
            <a:fld id="{B333F89B-E012-6D4F-B8D2-63013FA2763B}" type="slidenum">
              <a:rPr lang="en-US" smtClean="0"/>
              <a:pPr/>
              <a:t>9</a:t>
            </a:fld>
            <a:endParaRPr lang="en-US" dirty="0"/>
          </a:p>
        </p:txBody>
      </p:sp>
      <p:sp>
        <p:nvSpPr>
          <p:cNvPr id="6" name="Rectangle : coins arrondis 5">
            <a:extLst>
              <a:ext uri="{FF2B5EF4-FFF2-40B4-BE49-F238E27FC236}">
                <a16:creationId xmlns:a16="http://schemas.microsoft.com/office/drawing/2014/main" id="{7C94778E-F397-1BD3-1B04-0646C395271A}"/>
              </a:ext>
            </a:extLst>
          </p:cNvPr>
          <p:cNvSpPr/>
          <p:nvPr/>
        </p:nvSpPr>
        <p:spPr>
          <a:xfrm>
            <a:off x="132522" y="1041350"/>
            <a:ext cx="10515600" cy="494571"/>
          </a:xfrm>
          <a:prstGeom prst="roundRect">
            <a:avLst/>
          </a:prstGeom>
          <a:solidFill>
            <a:srgbClr val="9DC3E7">
              <a:alpha val="38848"/>
            </a:srgbClr>
          </a:solidFill>
          <a:ln w="28575">
            <a:solidFill>
              <a:srgbClr val="F26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2672A"/>
                </a:solidFill>
              </a:rPr>
              <a:t>STEAK</a:t>
            </a:r>
            <a:r>
              <a:rPr lang="en-US" sz="2400" b="1" dirty="0"/>
              <a:t> </a:t>
            </a:r>
            <a:r>
              <a:rPr lang="en-US" sz="2400" b="1" dirty="0">
                <a:solidFill>
                  <a:schemeClr val="tx1"/>
                </a:solidFill>
              </a:rPr>
              <a:t>= </a:t>
            </a:r>
            <a:r>
              <a:rPr lang="en-US" sz="2400" b="1" dirty="0">
                <a:solidFill>
                  <a:srgbClr val="F2672A"/>
                </a:solidFill>
              </a:rPr>
              <a:t>S</a:t>
            </a:r>
            <a:r>
              <a:rPr lang="en-US" sz="2400" b="1" dirty="0">
                <a:solidFill>
                  <a:schemeClr val="tx1"/>
                </a:solidFill>
              </a:rPr>
              <a:t>hockley-Ramo </a:t>
            </a:r>
            <a:r>
              <a:rPr lang="en-US" sz="2400" b="1" dirty="0">
                <a:solidFill>
                  <a:srgbClr val="F2672A"/>
                </a:solidFill>
              </a:rPr>
              <a:t>T</a:t>
            </a:r>
            <a:r>
              <a:rPr lang="en-US" sz="2400" b="1" dirty="0">
                <a:solidFill>
                  <a:schemeClr val="tx1"/>
                </a:solidFill>
              </a:rPr>
              <a:t>heorem for </a:t>
            </a:r>
            <a:r>
              <a:rPr lang="en-US" sz="2400" b="1" dirty="0">
                <a:solidFill>
                  <a:srgbClr val="F2672A"/>
                </a:solidFill>
              </a:rPr>
              <a:t>E</a:t>
            </a:r>
            <a:r>
              <a:rPr lang="en-US" sz="2400" b="1" dirty="0">
                <a:solidFill>
                  <a:schemeClr val="tx1"/>
                </a:solidFill>
              </a:rPr>
              <a:t>lectron to </a:t>
            </a:r>
            <a:r>
              <a:rPr lang="en-US" sz="2400" b="1" dirty="0">
                <a:solidFill>
                  <a:srgbClr val="F2672A"/>
                </a:solidFill>
              </a:rPr>
              <a:t>A</a:t>
            </a:r>
            <a:r>
              <a:rPr lang="en-US" sz="2400" b="1" dirty="0">
                <a:solidFill>
                  <a:schemeClr val="tx1"/>
                </a:solidFill>
              </a:rPr>
              <a:t>node </a:t>
            </a:r>
            <a:r>
              <a:rPr lang="en-US" sz="2400" b="1" dirty="0">
                <a:solidFill>
                  <a:srgbClr val="F2672A"/>
                </a:solidFill>
              </a:rPr>
              <a:t>K</a:t>
            </a:r>
            <a:r>
              <a:rPr lang="en-US" sz="2400" b="1" dirty="0">
                <a:solidFill>
                  <a:schemeClr val="tx1"/>
                </a:solidFill>
              </a:rPr>
              <a:t>inematics</a:t>
            </a:r>
          </a:p>
        </p:txBody>
      </p:sp>
      <p:sp>
        <p:nvSpPr>
          <p:cNvPr id="7" name="Rectangle : coins arrondis 6">
            <a:extLst>
              <a:ext uri="{FF2B5EF4-FFF2-40B4-BE49-F238E27FC236}">
                <a16:creationId xmlns:a16="http://schemas.microsoft.com/office/drawing/2014/main" id="{390E148C-F139-AC38-EE19-C04D12F0B6B2}"/>
              </a:ext>
            </a:extLst>
          </p:cNvPr>
          <p:cNvSpPr/>
          <p:nvPr/>
        </p:nvSpPr>
        <p:spPr>
          <a:xfrm>
            <a:off x="132522" y="1789835"/>
            <a:ext cx="6169804" cy="4960376"/>
          </a:xfrm>
          <a:prstGeom prst="roundRect">
            <a:avLst/>
          </a:prstGeom>
          <a:solidFill>
            <a:srgbClr val="9DC3E7">
              <a:alpha val="38729"/>
            </a:srgbClr>
          </a:solidFill>
          <a:ln w="28575">
            <a:solidFill>
              <a:srgbClr val="F26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itchFamily="2" charset="2"/>
              <a:buChar char="Ø"/>
            </a:pPr>
            <a:endParaRPr lang="en-US" sz="2400" i="1" dirty="0"/>
          </a:p>
          <a:p>
            <a:pPr algn="ctr"/>
            <a:endParaRPr lang="en-US" sz="2400" b="1" dirty="0">
              <a:solidFill>
                <a:schemeClr val="tx1"/>
              </a:solidFill>
            </a:endParaRPr>
          </a:p>
        </p:txBody>
      </p:sp>
      <p:sp>
        <p:nvSpPr>
          <p:cNvPr id="8" name="Rectangle : coins arrondis 7">
            <a:extLst>
              <a:ext uri="{FF2B5EF4-FFF2-40B4-BE49-F238E27FC236}">
                <a16:creationId xmlns:a16="http://schemas.microsoft.com/office/drawing/2014/main" id="{489F3D62-FD88-CCD2-F49E-06D126B8CACF}"/>
              </a:ext>
            </a:extLst>
          </p:cNvPr>
          <p:cNvSpPr/>
          <p:nvPr/>
        </p:nvSpPr>
        <p:spPr>
          <a:xfrm>
            <a:off x="6419213" y="1789834"/>
            <a:ext cx="5636757" cy="4960376"/>
          </a:xfrm>
          <a:prstGeom prst="roundRect">
            <a:avLst/>
          </a:prstGeom>
          <a:solidFill>
            <a:srgbClr val="9DC3E7">
              <a:alpha val="38848"/>
            </a:srgbClr>
          </a:solidFill>
          <a:ln w="28575">
            <a:solidFill>
              <a:srgbClr val="F267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10" name="ZoneTexte 9">
            <a:extLst>
              <a:ext uri="{FF2B5EF4-FFF2-40B4-BE49-F238E27FC236}">
                <a16:creationId xmlns:a16="http://schemas.microsoft.com/office/drawing/2014/main" id="{2AA8C3A1-58E3-BD52-23BB-27299D255BA3}"/>
              </a:ext>
            </a:extLst>
          </p:cNvPr>
          <p:cNvSpPr txBox="1"/>
          <p:nvPr/>
        </p:nvSpPr>
        <p:spPr>
          <a:xfrm>
            <a:off x="327807" y="1895661"/>
            <a:ext cx="5842780" cy="1323439"/>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tx1"/>
                </a:solidFill>
                <a:latin typeface="+mj-lt"/>
              </a:rPr>
              <a:t>Fields calculation </a:t>
            </a:r>
            <a:r>
              <a:rPr lang="en-US" sz="2000" dirty="0">
                <a:solidFill>
                  <a:schemeClr val="tx1"/>
                </a:solidFill>
                <a:latin typeface="+mj-lt"/>
              </a:rPr>
              <a:t>in </a:t>
            </a:r>
            <a:r>
              <a:rPr lang="en-US" sz="2000" u="sng" dirty="0">
                <a:solidFill>
                  <a:schemeClr val="tx1"/>
                </a:solidFill>
                <a:latin typeface="+mj-lt"/>
              </a:rPr>
              <a:t>cartesian representation </a:t>
            </a:r>
            <a:r>
              <a:rPr lang="en-US" sz="2000" dirty="0">
                <a:solidFill>
                  <a:schemeClr val="tx1"/>
                </a:solidFill>
                <a:latin typeface="+mj-lt"/>
              </a:rPr>
              <a:t>thanks to the Finite Difference Method to solve Poisson’s equation</a:t>
            </a:r>
            <a:endParaRPr lang="en-US" sz="2000" dirty="0"/>
          </a:p>
        </p:txBody>
      </p:sp>
      <p:pic>
        <p:nvPicPr>
          <p:cNvPr id="12" name="Image 11">
            <a:extLst>
              <a:ext uri="{FF2B5EF4-FFF2-40B4-BE49-F238E27FC236}">
                <a16:creationId xmlns:a16="http://schemas.microsoft.com/office/drawing/2014/main" id="{395FDF75-383F-BF6C-FED8-42FD73BA08FB}"/>
              </a:ext>
            </a:extLst>
          </p:cNvPr>
          <p:cNvPicPr>
            <a:picLocks noChangeAspect="1"/>
          </p:cNvPicPr>
          <p:nvPr/>
        </p:nvPicPr>
        <p:blipFill>
          <a:blip r:embed="rId3"/>
          <a:srcRect l="1793" t="18010" r="6020" b="7473"/>
          <a:stretch>
            <a:fillRect/>
          </a:stretch>
        </p:blipFill>
        <p:spPr>
          <a:xfrm>
            <a:off x="1239005" y="3890525"/>
            <a:ext cx="4151317" cy="2533983"/>
          </a:xfrm>
          <a:prstGeom prst="rect">
            <a:avLst/>
          </a:prstGeom>
        </p:spPr>
      </p:pic>
      <p:sp>
        <p:nvSpPr>
          <p:cNvPr id="13" name="ZoneTexte 12">
            <a:extLst>
              <a:ext uri="{FF2B5EF4-FFF2-40B4-BE49-F238E27FC236}">
                <a16:creationId xmlns:a16="http://schemas.microsoft.com/office/drawing/2014/main" id="{A1A63769-2DA3-0A82-2792-244DCD4156B3}"/>
              </a:ext>
            </a:extLst>
          </p:cNvPr>
          <p:cNvSpPr txBox="1"/>
          <p:nvPr/>
        </p:nvSpPr>
        <p:spPr>
          <a:xfrm>
            <a:off x="1517451" y="6390236"/>
            <a:ext cx="3764622" cy="307777"/>
          </a:xfrm>
          <a:prstGeom prst="rect">
            <a:avLst/>
          </a:prstGeom>
          <a:noFill/>
        </p:spPr>
        <p:txBody>
          <a:bodyPr wrap="square" rtlCol="0">
            <a:spAutoFit/>
          </a:bodyPr>
          <a:lstStyle/>
          <a:p>
            <a:r>
              <a:rPr lang="en-US" sz="1400" dirty="0"/>
              <a:t>Mesh unit: Quarter of hexagonal pattern</a:t>
            </a:r>
          </a:p>
        </p:txBody>
      </p:sp>
      <p:sp>
        <p:nvSpPr>
          <p:cNvPr id="14" name="ZoneTexte 13">
            <a:extLst>
              <a:ext uri="{FF2B5EF4-FFF2-40B4-BE49-F238E27FC236}">
                <a16:creationId xmlns:a16="http://schemas.microsoft.com/office/drawing/2014/main" id="{9BCB1B70-1FB2-DF89-8576-E1E960B26DB1}"/>
              </a:ext>
            </a:extLst>
          </p:cNvPr>
          <p:cNvSpPr txBox="1"/>
          <p:nvPr/>
        </p:nvSpPr>
        <p:spPr>
          <a:xfrm>
            <a:off x="6700960" y="1929987"/>
            <a:ext cx="5407802" cy="1015663"/>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chemeClr val="tx1"/>
                </a:solidFill>
              </a:rPr>
              <a:t>Electron drift inside the anode </a:t>
            </a:r>
            <a:r>
              <a:rPr lang="en-US" sz="2000" dirty="0">
                <a:solidFill>
                  <a:schemeClr val="tx1"/>
                </a:solidFill>
              </a:rPr>
              <a:t>using several transportation models</a:t>
            </a:r>
            <a:endParaRPr lang="en-US" sz="2000" b="1" dirty="0"/>
          </a:p>
          <a:p>
            <a:pPr marL="342900" indent="-342900">
              <a:buFont typeface="Arial" panose="020B0604020202020204" pitchFamily="34" charset="0"/>
              <a:buChar char="•"/>
            </a:pPr>
            <a:r>
              <a:rPr lang="en-US" sz="2000" dirty="0"/>
              <a:t>Take into account the </a:t>
            </a:r>
            <a:r>
              <a:rPr lang="en-US" sz="2000" b="1" dirty="0"/>
              <a:t>diffusion effect</a:t>
            </a:r>
          </a:p>
        </p:txBody>
      </p:sp>
      <p:pic>
        <p:nvPicPr>
          <p:cNvPr id="18" name="Image 17">
            <a:extLst>
              <a:ext uri="{FF2B5EF4-FFF2-40B4-BE49-F238E27FC236}">
                <a16:creationId xmlns:a16="http://schemas.microsoft.com/office/drawing/2014/main" id="{82234AFC-B2BD-1413-0A1F-7D6B0E148D26}"/>
              </a:ext>
            </a:extLst>
          </p:cNvPr>
          <p:cNvPicPr>
            <a:picLocks noChangeAspect="1"/>
          </p:cNvPicPr>
          <p:nvPr/>
        </p:nvPicPr>
        <p:blipFill>
          <a:blip r:embed="rId4"/>
          <a:stretch>
            <a:fillRect/>
          </a:stretch>
        </p:blipFill>
        <p:spPr>
          <a:xfrm>
            <a:off x="10648122" y="368145"/>
            <a:ext cx="2126085" cy="2079642"/>
          </a:xfrm>
          <a:prstGeom prst="rect">
            <a:avLst/>
          </a:prstGeom>
        </p:spPr>
      </p:pic>
      <p:sp>
        <p:nvSpPr>
          <p:cNvPr id="23" name="ZoneTexte 22">
            <a:extLst>
              <a:ext uri="{FF2B5EF4-FFF2-40B4-BE49-F238E27FC236}">
                <a16:creationId xmlns:a16="http://schemas.microsoft.com/office/drawing/2014/main" id="{039E765C-5F4E-9F82-A9A8-0471A1AA827D}"/>
              </a:ext>
            </a:extLst>
          </p:cNvPr>
          <p:cNvSpPr txBox="1"/>
          <p:nvPr/>
        </p:nvSpPr>
        <p:spPr>
          <a:xfrm>
            <a:off x="327807" y="3163227"/>
            <a:ext cx="614391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Include the dielectric interfaces between liquid argon and PCB</a:t>
            </a:r>
          </a:p>
        </p:txBody>
      </p:sp>
      <p:pic>
        <p:nvPicPr>
          <p:cNvPr id="28" name="Image 27">
            <a:extLst>
              <a:ext uri="{FF2B5EF4-FFF2-40B4-BE49-F238E27FC236}">
                <a16:creationId xmlns:a16="http://schemas.microsoft.com/office/drawing/2014/main" id="{25E1D5C9-3837-5900-4A4E-8A2AE8DF44DA}"/>
              </a:ext>
            </a:extLst>
          </p:cNvPr>
          <p:cNvPicPr>
            <a:picLocks noChangeAspect="1"/>
          </p:cNvPicPr>
          <p:nvPr/>
        </p:nvPicPr>
        <p:blipFill>
          <a:blip r:embed="rId5"/>
          <a:srcRect l="835" t="7149" r="1262" b="460"/>
          <a:stretch>
            <a:fillRect/>
          </a:stretch>
        </p:blipFill>
        <p:spPr>
          <a:xfrm>
            <a:off x="6644703" y="3163227"/>
            <a:ext cx="2939506" cy="3128730"/>
          </a:xfrm>
          <a:prstGeom prst="rect">
            <a:avLst/>
          </a:prstGeom>
        </p:spPr>
      </p:pic>
      <p:pic>
        <p:nvPicPr>
          <p:cNvPr id="30" name="Image 29">
            <a:extLst>
              <a:ext uri="{FF2B5EF4-FFF2-40B4-BE49-F238E27FC236}">
                <a16:creationId xmlns:a16="http://schemas.microsoft.com/office/drawing/2014/main" id="{5E56CB61-5756-EBF5-E879-2BA65AC37E3F}"/>
              </a:ext>
            </a:extLst>
          </p:cNvPr>
          <p:cNvPicPr>
            <a:picLocks noChangeAspect="1"/>
          </p:cNvPicPr>
          <p:nvPr/>
        </p:nvPicPr>
        <p:blipFill>
          <a:blip r:embed="rId6"/>
          <a:srcRect l="29369" t="12038" r="25773" b="16221"/>
          <a:stretch>
            <a:fillRect/>
          </a:stretch>
        </p:blipFill>
        <p:spPr>
          <a:xfrm>
            <a:off x="9753600" y="3176482"/>
            <a:ext cx="2110594" cy="3098120"/>
          </a:xfrm>
          <a:prstGeom prst="rect">
            <a:avLst/>
          </a:prstGeom>
        </p:spPr>
      </p:pic>
    </p:spTree>
    <p:extLst>
      <p:ext uri="{BB962C8B-B14F-4D97-AF65-F5344CB8AC3E}">
        <p14:creationId xmlns:p14="http://schemas.microsoft.com/office/powerpoint/2010/main" val="4117757156"/>
      </p:ext>
    </p:extLst>
  </p:cSld>
  <p:clrMapOvr>
    <a:masterClrMapping/>
  </p:clrMapOvr>
</p:sld>
</file>

<file path=ppt/theme/theme1.xml><?xml version="1.0" encoding="utf-8"?>
<a:theme xmlns:a="http://schemas.openxmlformats.org/drawingml/2006/main" name="ThemeSlidePhDcon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lidePhDconf" id="{84EC5876-58B6-3D42-932F-E1570D45BE43}" vid="{067D4E45-812D-AF46-81E8-6B7E3F2392C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ThemeSlidePhDconf</Template>
  <TotalTime>28723</TotalTime>
  <Words>2879</Words>
  <Application>Microsoft Macintosh PowerPoint</Application>
  <PresentationFormat>Grand écran</PresentationFormat>
  <Paragraphs>429</Paragraphs>
  <Slides>34</Slides>
  <Notes>22</Notes>
  <HiddenSlides>5</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Arial</vt:lpstr>
      <vt:lpstr>Calibri</vt:lpstr>
      <vt:lpstr>Cambria Math</vt:lpstr>
      <vt:lpstr>Century Gothic</vt:lpstr>
      <vt:lpstr>Helvetica</vt:lpstr>
      <vt:lpstr>Helvetica Neue</vt:lpstr>
      <vt:lpstr>Wingdings</vt:lpstr>
      <vt:lpstr>ThemeSlidePhDconf</vt:lpstr>
      <vt:lpstr>Charge signal formation in the Vertical Drift design for DUNE</vt:lpstr>
      <vt:lpstr>Deep Underground Neutrino Experiment</vt:lpstr>
      <vt:lpstr>Principle of LArTPC detection</vt:lpstr>
      <vt:lpstr>Track topologies</vt:lpstr>
      <vt:lpstr>Vertical drift (VD) design</vt:lpstr>
      <vt:lpstr>The perforated anode technology</vt:lpstr>
      <vt:lpstr>Study motivations</vt:lpstr>
      <vt:lpstr>Présentation PowerPoint</vt:lpstr>
      <vt:lpstr>Signal formation simulation</vt:lpstr>
      <vt:lpstr>Field calculation results</vt:lpstr>
      <vt:lpstr> Electron cloud drifting inside the anode</vt:lpstr>
      <vt:lpstr>50 L TPC – Bismuth sources</vt:lpstr>
      <vt:lpstr>Reconstructed energy spectra</vt:lpstr>
      <vt:lpstr>Validating the simulation</vt:lpstr>
      <vt:lpstr>Information from shape of signals</vt:lpstr>
      <vt:lpstr>Diffusion effect for a single hit at large volume</vt:lpstr>
      <vt:lpstr>Moving from single hits to tracks</vt:lpstr>
      <vt:lpstr>Track angle study (work in progress)</vt:lpstr>
      <vt:lpstr>Varying the track angles</vt:lpstr>
      <vt:lpstr>Summary</vt:lpstr>
      <vt:lpstr>Présentation PowerPoint</vt:lpstr>
      <vt:lpstr>Présentation PowerPoint</vt:lpstr>
      <vt:lpstr>Neutrino oscillation</vt:lpstr>
      <vt:lpstr>Neutrino oscillation</vt:lpstr>
      <vt:lpstr>Principle of LArTPC detection</vt:lpstr>
      <vt:lpstr>Field response for each view</vt:lpstr>
      <vt:lpstr>Induced signal for adjacent strips</vt:lpstr>
      <vt:lpstr>Output pulses</vt:lpstr>
      <vt:lpstr>Diffusion model</vt:lpstr>
      <vt:lpstr>Présentation PowerPoint</vt:lpstr>
      <vt:lpstr>Anode transparency</vt:lpstr>
      <vt:lpstr>Holes misalignment</vt:lpstr>
      <vt:lpstr>Filtered waveforms</vt:lpstr>
      <vt:lpstr>Average waveforms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3</cp:revision>
  <cp:lastPrinted>2025-11-04T11:12:53Z</cp:lastPrinted>
  <dcterms:created xsi:type="dcterms:W3CDTF">2025-10-15T12:29:22Z</dcterms:created>
  <dcterms:modified xsi:type="dcterms:W3CDTF">2025-11-04T11:13:04Z</dcterms:modified>
</cp:coreProperties>
</file>